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handoutMasterIdLst>
    <p:handoutMasterId r:id="rId10"/>
  </p:handoutMasterIdLst>
  <p:sldIdLst>
    <p:sldId id="256" r:id="rId2"/>
    <p:sldId id="257" r:id="rId3"/>
    <p:sldId id="262" r:id="rId4"/>
    <p:sldId id="263" r:id="rId5"/>
    <p:sldId id="260" r:id="rId6"/>
    <p:sldId id="265" r:id="rId7"/>
    <p:sldId id="261"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18" autoAdjust="0"/>
    <p:restoredTop sz="98563" autoAdjust="0"/>
  </p:normalViewPr>
  <p:slideViewPr>
    <p:cSldViewPr>
      <p:cViewPr varScale="1">
        <p:scale>
          <a:sx n="100" d="100"/>
          <a:sy n="100" d="100"/>
        </p:scale>
        <p:origin x="122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A54B2E4E-966F-4BC6-8FF6-8FB4D3C05380}" type="datetimeFigureOut">
              <a:rPr kumimoji="1" lang="ja-JP" altLang="en-US" smtClean="0"/>
              <a:t>2024/7/25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074340F9-E777-4006-846B-1A722EFC8365}" type="slidenum">
              <a:rPr kumimoji="1" lang="ja-JP" altLang="en-US" smtClean="0"/>
              <a:t>‹#›</a:t>
            </a:fld>
            <a:endParaRPr kumimoji="1" lang="ja-JP" altLang="en-US"/>
          </a:p>
        </p:txBody>
      </p:sp>
    </p:spTree>
    <p:extLst>
      <p:ext uri="{BB962C8B-B14F-4D97-AF65-F5344CB8AC3E}">
        <p14:creationId xmlns:p14="http://schemas.microsoft.com/office/powerpoint/2010/main" val="3040620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33A5789-27EB-4A52-B6D7-C1264947CC99}" type="datetimeFigureOut">
              <a:rPr kumimoji="1" lang="ja-JP" altLang="en-US" smtClean="0"/>
              <a:t>2024/7/25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8E88E27B-6422-4539-BD71-F64377324BD8}" type="slidenum">
              <a:rPr kumimoji="1" lang="ja-JP" altLang="en-US" smtClean="0"/>
              <a:t>‹#›</a:t>
            </a:fld>
            <a:endParaRPr kumimoji="1" lang="ja-JP" altLang="en-US"/>
          </a:p>
        </p:txBody>
      </p:sp>
    </p:spTree>
    <p:extLst>
      <p:ext uri="{BB962C8B-B14F-4D97-AF65-F5344CB8AC3E}">
        <p14:creationId xmlns:p14="http://schemas.microsoft.com/office/powerpoint/2010/main" val="574328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E88E27B-6422-4539-BD71-F64377324BD8}" type="slidenum">
              <a:rPr kumimoji="1" lang="ja-JP" altLang="en-US" smtClean="0"/>
              <a:t>3</a:t>
            </a:fld>
            <a:endParaRPr kumimoji="1" lang="ja-JP" altLang="en-US"/>
          </a:p>
        </p:txBody>
      </p:sp>
    </p:spTree>
    <p:extLst>
      <p:ext uri="{BB962C8B-B14F-4D97-AF65-F5344CB8AC3E}">
        <p14:creationId xmlns:p14="http://schemas.microsoft.com/office/powerpoint/2010/main" val="229531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BC8CD3B-76BA-4226-87C5-85EB06C9EDC8}" type="datetime1">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180262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9B9A5D0-0C58-4739-8E3E-897438F0EC66}" type="datetime1">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218331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D077BB2-9C1D-4746-AEA8-CCED8FFCD17B}" type="datetime1">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3334223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FCB6B76-5E5F-4FF3-B853-6E8D6935148A}" type="datetime1">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3412965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7A5171C-A1B5-468A-BE87-E9D00E98792B}" type="datetime1">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4107688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058A6C2-A306-49BC-B2FB-5BC886E8E0B1}" type="datetime1">
              <a:rPr kumimoji="1" lang="ja-JP" altLang="en-US" smtClean="0"/>
              <a:t>2024/7/25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4123634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FBA52F-7AC1-40DA-A1EF-C0C3B95846DA}" type="datetime1">
              <a:rPr kumimoji="1" lang="ja-JP" altLang="en-US" smtClean="0"/>
              <a:t>2024/7/25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820652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EA470AC-C749-48D5-AB55-C19A576373C2}" type="datetime1">
              <a:rPr kumimoji="1" lang="ja-JP" altLang="en-US" smtClean="0"/>
              <a:t>2024/7/25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3754377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D9E97D0-C036-4640-9F7D-C9BE6F57971B}" type="datetime1">
              <a:rPr kumimoji="1" lang="ja-JP" altLang="en-US" smtClean="0"/>
              <a:t>2024/7/25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3331316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5FC863-9509-4F80-A383-0221A1B5D2F3}" type="datetime1">
              <a:rPr kumimoji="1" lang="ja-JP" altLang="en-US" smtClean="0"/>
              <a:t>2024/7/25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2798014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033A715-6230-4190-AF48-B3671FB96713}" type="datetime1">
              <a:rPr kumimoji="1" lang="ja-JP" altLang="en-US" smtClean="0"/>
              <a:t>2024/7/25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3524996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E941EC-2246-4010-B38A-4D178F8B161D}" type="datetime1">
              <a:rPr kumimoji="1" lang="ja-JP" altLang="en-US" smtClean="0"/>
              <a:t>2024/7/25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67C466-9EF2-49F0-A6F8-8590E7B38472}" type="slidenum">
              <a:rPr kumimoji="1" lang="ja-JP" altLang="en-US" smtClean="0"/>
              <a:t>‹#›</a:t>
            </a:fld>
            <a:endParaRPr kumimoji="1" lang="ja-JP" altLang="en-US"/>
          </a:p>
        </p:txBody>
      </p:sp>
    </p:spTree>
    <p:extLst>
      <p:ext uri="{BB962C8B-B14F-4D97-AF65-F5344CB8AC3E}">
        <p14:creationId xmlns:p14="http://schemas.microsoft.com/office/powerpoint/2010/main" val="2500522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pref.osaka.lg.jp/jinji/hyouka/index.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docx"/></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552" y="908720"/>
            <a:ext cx="8064896" cy="331236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34925" cmpd="thinThick">
            <a:solidFill>
              <a:schemeClr val="tx1"/>
            </a:solidFill>
          </a:ln>
          <a:effectLst>
            <a:outerShdw blurRad="50800" dist="76200" dir="16200000" rotWithShape="0">
              <a:prstClr val="black">
                <a:alpha val="40000"/>
              </a:prstClr>
            </a:outerShdw>
          </a:effectLst>
        </p:spPr>
        <p:txBody>
          <a:bodyPr>
            <a:normAutofit fontScale="90000"/>
          </a:bodyPr>
          <a:lstStyle/>
          <a:p>
            <a:br>
              <a:rPr lang="en-US" altLang="ja-JP" sz="2800" b="1" dirty="0">
                <a:latin typeface="HG丸ｺﾞｼｯｸM-PRO" pitchFamily="50" charset="-128"/>
                <a:ea typeface="HG丸ｺﾞｼｯｸM-PRO" pitchFamily="50" charset="-128"/>
              </a:rPr>
            </a:br>
            <a:br>
              <a:rPr lang="en-US" altLang="ja-JP" sz="2800" b="1" dirty="0">
                <a:latin typeface="HG丸ｺﾞｼｯｸM-PRO" pitchFamily="50" charset="-128"/>
                <a:ea typeface="HG丸ｺﾞｼｯｸM-PRO" pitchFamily="50" charset="-128"/>
              </a:rPr>
            </a:br>
            <a:r>
              <a:rPr lang="ja-JP" altLang="en-US" sz="2800" b="1" dirty="0">
                <a:latin typeface="HG丸ｺﾞｼｯｸM-PRO" pitchFamily="50" charset="-128"/>
                <a:ea typeface="HG丸ｺﾞｼｯｸM-PRO" pitchFamily="50" charset="-128"/>
              </a:rPr>
              <a:t>勤勉手当への人事評価結果の反映（令和６年度）</a:t>
            </a:r>
            <a:br>
              <a:rPr lang="en-US" altLang="ja-JP" sz="2800" b="1" dirty="0">
                <a:latin typeface="HG丸ｺﾞｼｯｸM-PRO" pitchFamily="50" charset="-128"/>
                <a:ea typeface="HG丸ｺﾞｼｯｸM-PRO" pitchFamily="50" charset="-128"/>
              </a:rPr>
            </a:br>
            <a:br>
              <a:rPr lang="en-US" altLang="ja-JP" sz="2800" b="1" dirty="0">
                <a:latin typeface="HG丸ｺﾞｼｯｸM-PRO" pitchFamily="50" charset="-128"/>
                <a:ea typeface="HG丸ｺﾞｼｯｸM-PRO" pitchFamily="50" charset="-128"/>
              </a:rPr>
            </a:br>
            <a:br>
              <a:rPr lang="en-US" altLang="ja-JP" sz="2800" b="1" dirty="0">
                <a:latin typeface="HG丸ｺﾞｼｯｸM-PRO" pitchFamily="50" charset="-128"/>
                <a:ea typeface="HG丸ｺﾞｼｯｸM-PRO" pitchFamily="50" charset="-128"/>
              </a:rPr>
            </a:br>
            <a:r>
              <a:rPr lang="en-US" altLang="ja-JP" sz="2200" b="1" dirty="0">
                <a:latin typeface="HG丸ｺﾞｼｯｸM-PRO" pitchFamily="50" charset="-128"/>
                <a:ea typeface="HG丸ｺﾞｼｯｸM-PRO" pitchFamily="50" charset="-128"/>
              </a:rPr>
              <a:t>【</a:t>
            </a:r>
            <a:r>
              <a:rPr lang="ja-JP" altLang="en-US" sz="2200" b="1" dirty="0">
                <a:latin typeface="HG丸ｺﾞｼｯｸM-PRO" pitchFamily="50" charset="-128"/>
                <a:ea typeface="HG丸ｺﾞｼｯｸM-PRO" pitchFamily="50" charset="-128"/>
              </a:rPr>
              <a:t>学校教職員及び警察職員を除く</a:t>
            </a:r>
            <a:r>
              <a:rPr lang="en-US" altLang="ja-JP" sz="2200" b="1" dirty="0">
                <a:latin typeface="HG丸ｺﾞｼｯｸM-PRO" pitchFamily="50" charset="-128"/>
                <a:ea typeface="HG丸ｺﾞｼｯｸM-PRO" pitchFamily="50" charset="-128"/>
              </a:rPr>
              <a:t>】</a:t>
            </a:r>
            <a:br>
              <a:rPr lang="en-US" altLang="ja-JP" sz="2200" b="1" dirty="0">
                <a:latin typeface="HG丸ｺﾞｼｯｸM-PRO" pitchFamily="50" charset="-128"/>
                <a:ea typeface="HG丸ｺﾞｼｯｸM-PRO" pitchFamily="50" charset="-128"/>
              </a:rPr>
            </a:br>
            <a:br>
              <a:rPr lang="en-US" altLang="ja-JP" sz="2800" b="1" dirty="0">
                <a:latin typeface="HG丸ｺﾞｼｯｸM-PRO" pitchFamily="50" charset="-128"/>
                <a:ea typeface="HG丸ｺﾞｼｯｸM-PRO" pitchFamily="50" charset="-128"/>
              </a:rPr>
            </a:br>
            <a:endParaRPr kumimoji="1" lang="ja-JP" altLang="en-US" sz="2800" dirty="0">
              <a:latin typeface="HG丸ｺﾞｼｯｸM-PRO" pitchFamily="50" charset="-128"/>
              <a:ea typeface="HG丸ｺﾞｼｯｸM-PRO" pitchFamily="50" charset="-128"/>
            </a:endParaRPr>
          </a:p>
        </p:txBody>
      </p:sp>
      <p:sp>
        <p:nvSpPr>
          <p:cNvPr id="4" name="スライド番号プレースホルダー 3"/>
          <p:cNvSpPr>
            <a:spLocks noGrp="1"/>
          </p:cNvSpPr>
          <p:nvPr>
            <p:ph type="sldNum" sz="quarter" idx="12"/>
          </p:nvPr>
        </p:nvSpPr>
        <p:spPr/>
        <p:txBody>
          <a:bodyPr/>
          <a:lstStyle/>
          <a:p>
            <a:fld id="{A967C466-9EF2-49F0-A6F8-8590E7B38472}" type="slidenum">
              <a:rPr kumimoji="1" lang="ja-JP" altLang="en-US" smtClean="0"/>
              <a:t>1</a:t>
            </a:fld>
            <a:endParaRPr kumimoji="1" lang="ja-JP" altLang="en-US"/>
          </a:p>
        </p:txBody>
      </p:sp>
      <p:sp>
        <p:nvSpPr>
          <p:cNvPr id="5" name="正方形/長方形 4"/>
          <p:cNvSpPr/>
          <p:nvPr/>
        </p:nvSpPr>
        <p:spPr>
          <a:xfrm>
            <a:off x="2411760" y="4725144"/>
            <a:ext cx="4320480" cy="1224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2800" b="1" dirty="0">
                <a:solidFill>
                  <a:schemeClr val="tx1"/>
                </a:solidFill>
                <a:latin typeface="HG丸ｺﾞｼｯｸM-PRO" pitchFamily="50" charset="-128"/>
                <a:ea typeface="HG丸ｺﾞｼｯｸM-PRO" pitchFamily="50" charset="-128"/>
              </a:rPr>
              <a:t>総務部　企画厚生課</a:t>
            </a:r>
          </a:p>
        </p:txBody>
      </p:sp>
    </p:spTree>
    <p:extLst>
      <p:ext uri="{BB962C8B-B14F-4D97-AF65-F5344CB8AC3E}">
        <p14:creationId xmlns:p14="http://schemas.microsoft.com/office/powerpoint/2010/main" val="4215763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23337" y="1024317"/>
            <a:ext cx="8397135" cy="726077"/>
          </a:xfrm>
        </p:spPr>
        <p:txBody>
          <a:bodyPr>
            <a:normAutofit/>
          </a:bodyPr>
          <a:lstStyle/>
          <a:p>
            <a:pPr>
              <a:spcAft>
                <a:spcPts val="0"/>
              </a:spcAft>
            </a:pPr>
            <a:r>
              <a:rPr lang="ja-JP" altLang="ja-JP" sz="2000" b="1" kern="100" dirty="0">
                <a:effectLst/>
                <a:latin typeface="Century"/>
                <a:ea typeface="HG丸ｺﾞｼｯｸM-PRO"/>
                <a:cs typeface="Times New Roman"/>
              </a:rPr>
              <a:t>◆　人事評価結果の勤勉手当への反映</a:t>
            </a:r>
            <a:br>
              <a:rPr lang="ja-JP" altLang="ja-JP" sz="2000" kern="100" dirty="0">
                <a:effectLst/>
                <a:latin typeface="Century"/>
                <a:ea typeface="ＭＳ 明朝"/>
                <a:cs typeface="Times New Roman"/>
              </a:rPr>
            </a:br>
            <a:endParaRPr kumimoji="1" lang="ja-JP" altLang="en-US" sz="2000" dirty="0"/>
          </a:p>
        </p:txBody>
      </p:sp>
      <p:sp>
        <p:nvSpPr>
          <p:cNvPr id="4" name="スライド番号プレースホルダー 3"/>
          <p:cNvSpPr>
            <a:spLocks noGrp="1"/>
          </p:cNvSpPr>
          <p:nvPr>
            <p:ph type="sldNum" sz="quarter" idx="12"/>
          </p:nvPr>
        </p:nvSpPr>
        <p:spPr/>
        <p:txBody>
          <a:bodyPr/>
          <a:lstStyle/>
          <a:p>
            <a:fld id="{A967C466-9EF2-49F0-A6F8-8590E7B38472}" type="slidenum">
              <a:rPr kumimoji="1" lang="ja-JP" altLang="en-US" smtClean="0"/>
              <a:t>2</a:t>
            </a:fld>
            <a:endParaRPr kumimoji="1" lang="ja-JP" altLang="en-US"/>
          </a:p>
        </p:txBody>
      </p:sp>
      <p:sp>
        <p:nvSpPr>
          <p:cNvPr id="7" name="角丸四角形 6"/>
          <p:cNvSpPr/>
          <p:nvPr/>
        </p:nvSpPr>
        <p:spPr>
          <a:xfrm>
            <a:off x="755576" y="1700808"/>
            <a:ext cx="8064896" cy="4617007"/>
          </a:xfrm>
          <a:prstGeom prst="roundRect">
            <a:avLst>
              <a:gd name="adj" fmla="val 7390"/>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noAutofit/>
          </a:bodyPr>
          <a:lstStyle/>
          <a:p>
            <a:pPr>
              <a:lnSpc>
                <a:spcPct val="200000"/>
              </a:lnSpc>
            </a:pPr>
            <a:r>
              <a:rPr lang="ja-JP" altLang="en-US" sz="1600" b="1" dirty="0">
                <a:solidFill>
                  <a:schemeClr val="tx1"/>
                </a:solidFill>
                <a:latin typeface="HG丸ｺﾞｼｯｸM-PRO" pitchFamily="50" charset="-128"/>
                <a:ea typeface="HG丸ｺﾞｼｯｸM-PRO" pitchFamily="50" charset="-128"/>
              </a:rPr>
              <a:t>　</a:t>
            </a:r>
            <a:r>
              <a:rPr lang="ja-JP" altLang="ja-JP" sz="1600" b="1" dirty="0">
                <a:solidFill>
                  <a:schemeClr val="tx1"/>
                </a:solidFill>
                <a:latin typeface="HG丸ｺﾞｼｯｸM-PRO" pitchFamily="50" charset="-128"/>
                <a:ea typeface="HG丸ｺﾞｼｯｸM-PRO" pitchFamily="50" charset="-128"/>
              </a:rPr>
              <a:t>大阪府では、</a:t>
            </a:r>
            <a:r>
              <a:rPr lang="ja-JP" altLang="en-US" sz="1600" b="1" dirty="0">
                <a:solidFill>
                  <a:schemeClr val="tx1"/>
                </a:solidFill>
                <a:latin typeface="HG丸ｺﾞｼｯｸM-PRO" pitchFamily="50" charset="-128"/>
                <a:ea typeface="HG丸ｺﾞｼｯｸM-PRO" pitchFamily="50" charset="-128"/>
              </a:rPr>
              <a:t>平成１９年度から人事評価制度の評価結果を給与（</a:t>
            </a:r>
            <a:r>
              <a:rPr lang="en-US" altLang="ja-JP" sz="1600" b="1" dirty="0">
                <a:solidFill>
                  <a:schemeClr val="tx1"/>
                </a:solidFill>
                <a:latin typeface="HG丸ｺﾞｼｯｸM-PRO" pitchFamily="50" charset="-128"/>
                <a:ea typeface="HG丸ｺﾞｼｯｸM-PRO" pitchFamily="50" charset="-128"/>
              </a:rPr>
              <a:t>※ </a:t>
            </a:r>
            <a:r>
              <a:rPr lang="ja-JP" altLang="en-US" sz="1600" b="1" dirty="0">
                <a:solidFill>
                  <a:schemeClr val="tx1"/>
                </a:solidFill>
                <a:latin typeface="HG丸ｺﾞｼｯｸM-PRO" pitchFamily="50" charset="-128"/>
                <a:ea typeface="HG丸ｺﾞｼｯｸM-PRO" pitchFamily="50" charset="-128"/>
              </a:rPr>
              <a:t>勤勉手当の成績率等）に反映させておりますが、平成２６年度からは職員基本条例に基づき、職員の資質、能力及び執務意欲の向上を図ることを目的とした相対評価による人事評価結果を給与（</a:t>
            </a:r>
            <a:r>
              <a:rPr lang="en-US" altLang="ja-JP" sz="1600" b="1" dirty="0">
                <a:solidFill>
                  <a:schemeClr val="tx1"/>
                </a:solidFill>
                <a:latin typeface="HG丸ｺﾞｼｯｸM-PRO" pitchFamily="50" charset="-128"/>
                <a:ea typeface="HG丸ｺﾞｼｯｸM-PRO" pitchFamily="50" charset="-128"/>
              </a:rPr>
              <a:t>※</a:t>
            </a:r>
            <a:r>
              <a:rPr lang="ja-JP" altLang="en-US" sz="1600" b="1" dirty="0">
                <a:solidFill>
                  <a:schemeClr val="tx1"/>
                </a:solidFill>
                <a:latin typeface="HG丸ｺﾞｼｯｸM-PRO" pitchFamily="50" charset="-128"/>
                <a:ea typeface="HG丸ｺﾞｼｯｸM-PRO" pitchFamily="50" charset="-128"/>
              </a:rPr>
              <a:t>）に反映させています。</a:t>
            </a:r>
            <a:endParaRPr lang="en-US" altLang="ja-JP" sz="1600" b="1" dirty="0">
              <a:solidFill>
                <a:schemeClr val="tx1"/>
              </a:solidFill>
              <a:latin typeface="HG丸ｺﾞｼｯｸM-PRO" pitchFamily="50" charset="-128"/>
              <a:ea typeface="HG丸ｺﾞｼｯｸM-PRO" pitchFamily="50" charset="-128"/>
            </a:endParaRPr>
          </a:p>
          <a:p>
            <a:pPr>
              <a:lnSpc>
                <a:spcPct val="200000"/>
              </a:lnSpc>
            </a:pPr>
            <a:endParaRPr lang="en-US" altLang="ja-JP" sz="1600" b="1" dirty="0">
              <a:solidFill>
                <a:schemeClr val="tx1"/>
              </a:solidFill>
              <a:latin typeface="HG丸ｺﾞｼｯｸM-PRO" pitchFamily="50" charset="-128"/>
              <a:ea typeface="HG丸ｺﾞｼｯｸM-PRO" pitchFamily="50" charset="-128"/>
            </a:endParaRPr>
          </a:p>
          <a:p>
            <a:pPr>
              <a:lnSpc>
                <a:spcPct val="200000"/>
              </a:lnSpc>
            </a:pPr>
            <a:endParaRPr lang="en-US" altLang="ja-JP" sz="1600" b="1" dirty="0">
              <a:solidFill>
                <a:schemeClr val="tx1"/>
              </a:solidFill>
              <a:latin typeface="HG丸ｺﾞｼｯｸM-PRO" pitchFamily="50" charset="-128"/>
              <a:ea typeface="HG丸ｺﾞｼｯｸM-PRO" pitchFamily="50" charset="-128"/>
            </a:endParaRPr>
          </a:p>
          <a:p>
            <a:pPr>
              <a:lnSpc>
                <a:spcPct val="200000"/>
              </a:lnSpc>
            </a:pPr>
            <a:endParaRPr lang="en-US" altLang="ja-JP" sz="1600" b="1" dirty="0">
              <a:solidFill>
                <a:schemeClr val="tx1"/>
              </a:solidFill>
              <a:latin typeface="HG丸ｺﾞｼｯｸM-PRO" pitchFamily="50" charset="-128"/>
              <a:ea typeface="HG丸ｺﾞｼｯｸM-PRO" pitchFamily="50" charset="-128"/>
            </a:endParaRPr>
          </a:p>
          <a:p>
            <a:pPr>
              <a:lnSpc>
                <a:spcPct val="200000"/>
              </a:lnSpc>
            </a:pPr>
            <a:endParaRPr lang="en-US" altLang="ja-JP" sz="1600" b="1" dirty="0">
              <a:solidFill>
                <a:schemeClr val="tx1"/>
              </a:solidFill>
              <a:latin typeface="HG丸ｺﾞｼｯｸM-PRO" pitchFamily="50" charset="-128"/>
              <a:ea typeface="HG丸ｺﾞｼｯｸM-PRO" pitchFamily="50" charset="-128"/>
            </a:endParaRPr>
          </a:p>
        </p:txBody>
      </p:sp>
      <p:sp>
        <p:nvSpPr>
          <p:cNvPr id="6" name="正方形/長方形 5"/>
          <p:cNvSpPr/>
          <p:nvPr/>
        </p:nvSpPr>
        <p:spPr>
          <a:xfrm>
            <a:off x="1619672" y="4487088"/>
            <a:ext cx="6048672" cy="523220"/>
          </a:xfrm>
          <a:prstGeom prst="rect">
            <a:avLst/>
          </a:prstGeom>
        </p:spPr>
        <p:txBody>
          <a:bodyPr wrap="square">
            <a:spAutoFit/>
          </a:bodyPr>
          <a:lstStyle/>
          <a:p>
            <a:r>
              <a:rPr lang="en-US" altLang="ja-JP" sz="1200" b="1" dirty="0"/>
              <a:t>【</a:t>
            </a:r>
            <a:r>
              <a:rPr lang="ja-JP" altLang="en-US" sz="1200" b="1" dirty="0"/>
              <a:t>人事評価制度</a:t>
            </a:r>
            <a:r>
              <a:rPr lang="en-US" altLang="ja-JP" sz="1200" b="1" dirty="0"/>
              <a:t>】</a:t>
            </a:r>
            <a:endParaRPr lang="en-US" altLang="ja-JP" sz="1200" b="1" dirty="0">
              <a:hlinkClick r:id="rId2"/>
            </a:endParaRPr>
          </a:p>
          <a:p>
            <a:r>
              <a:rPr lang="en-US" altLang="ja-JP" sz="1600" dirty="0">
                <a:hlinkClick r:id="rId2"/>
              </a:rPr>
              <a:t>http://www.pref.osaka.lg.jp/jinji/hyouka/index.html</a:t>
            </a:r>
            <a:endParaRPr lang="ja-JP" altLang="en-US" sz="1600" dirty="0"/>
          </a:p>
        </p:txBody>
      </p:sp>
      <p:graphicFrame>
        <p:nvGraphicFramePr>
          <p:cNvPr id="9" name="表 9">
            <a:extLst>
              <a:ext uri="{FF2B5EF4-FFF2-40B4-BE49-F238E27FC236}">
                <a16:creationId xmlns:a16="http://schemas.microsoft.com/office/drawing/2014/main" id="{70CEEE3B-64A2-45E8-8325-D79528BE4178}"/>
              </a:ext>
            </a:extLst>
          </p:cNvPr>
          <p:cNvGraphicFramePr>
            <a:graphicFrameLocks noGrp="1"/>
          </p:cNvGraphicFramePr>
          <p:nvPr>
            <p:extLst>
              <p:ext uri="{D42A27DB-BD31-4B8C-83A1-F6EECF244321}">
                <p14:modId xmlns:p14="http://schemas.microsoft.com/office/powerpoint/2010/main" val="3071761843"/>
              </p:ext>
            </p:extLst>
          </p:nvPr>
        </p:nvGraphicFramePr>
        <p:xfrm>
          <a:off x="1691680" y="5517232"/>
          <a:ext cx="4133432" cy="457200"/>
        </p:xfrm>
        <a:graphic>
          <a:graphicData uri="http://schemas.openxmlformats.org/drawingml/2006/table">
            <a:tbl>
              <a:tblPr firstRow="1" bandRow="1"/>
              <a:tblGrid>
                <a:gridCol w="517500">
                  <a:extLst>
                    <a:ext uri="{9D8B030D-6E8A-4147-A177-3AD203B41FA5}">
                      <a16:colId xmlns:a16="http://schemas.microsoft.com/office/drawing/2014/main" val="1614101983"/>
                    </a:ext>
                  </a:extLst>
                </a:gridCol>
                <a:gridCol w="718985">
                  <a:extLst>
                    <a:ext uri="{9D8B030D-6E8A-4147-A177-3AD203B41FA5}">
                      <a16:colId xmlns:a16="http://schemas.microsoft.com/office/drawing/2014/main" val="2548795881"/>
                    </a:ext>
                  </a:extLst>
                </a:gridCol>
                <a:gridCol w="692023">
                  <a:extLst>
                    <a:ext uri="{9D8B030D-6E8A-4147-A177-3AD203B41FA5}">
                      <a16:colId xmlns:a16="http://schemas.microsoft.com/office/drawing/2014/main" val="1194131864"/>
                    </a:ext>
                  </a:extLst>
                </a:gridCol>
                <a:gridCol w="793064">
                  <a:extLst>
                    <a:ext uri="{9D8B030D-6E8A-4147-A177-3AD203B41FA5}">
                      <a16:colId xmlns:a16="http://schemas.microsoft.com/office/drawing/2014/main" val="346666646"/>
                    </a:ext>
                  </a:extLst>
                </a:gridCol>
                <a:gridCol w="722954">
                  <a:extLst>
                    <a:ext uri="{9D8B030D-6E8A-4147-A177-3AD203B41FA5}">
                      <a16:colId xmlns:a16="http://schemas.microsoft.com/office/drawing/2014/main" val="528827653"/>
                    </a:ext>
                  </a:extLst>
                </a:gridCol>
                <a:gridCol w="688906">
                  <a:extLst>
                    <a:ext uri="{9D8B030D-6E8A-4147-A177-3AD203B41FA5}">
                      <a16:colId xmlns:a16="http://schemas.microsoft.com/office/drawing/2014/main" val="120405055"/>
                    </a:ext>
                  </a:extLst>
                </a:gridCol>
              </a:tblGrid>
              <a:tr h="0">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050" b="0" dirty="0">
                          <a:solidFill>
                            <a:schemeClr val="bg1"/>
                          </a:solidFill>
                          <a:latin typeface="HG丸ｺﾞｼｯｸM-PRO" panose="020F0600000000000000" pitchFamily="50" charset="-128"/>
                          <a:ea typeface="HG丸ｺﾞｼｯｸM-PRO" panose="020F0600000000000000" pitchFamily="50" charset="-128"/>
                        </a:rPr>
                        <a:t>区分</a:t>
                      </a:r>
                    </a:p>
                  </a:txBody>
                  <a:tcPr marL="68580" marR="68580" marT="34290" marB="3429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050" b="1" dirty="0">
                          <a:solidFill>
                            <a:schemeClr val="bg1"/>
                          </a:solidFill>
                          <a:latin typeface="HG丸ｺﾞｼｯｸM-PRO" panose="020F0600000000000000" pitchFamily="50" charset="-128"/>
                          <a:ea typeface="HG丸ｺﾞｼｯｸM-PRO" panose="020F0600000000000000" pitchFamily="50" charset="-128"/>
                        </a:rPr>
                        <a:t>第１区分</a:t>
                      </a:r>
                    </a:p>
                  </a:txBody>
                  <a:tcPr marL="68580" marR="68580" marT="34290" marB="3429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050" b="1" dirty="0">
                          <a:solidFill>
                            <a:schemeClr val="bg1"/>
                          </a:solidFill>
                          <a:latin typeface="HG丸ｺﾞｼｯｸM-PRO" panose="020F0600000000000000" pitchFamily="50" charset="-128"/>
                          <a:ea typeface="HG丸ｺﾞｼｯｸM-PRO" panose="020F0600000000000000" pitchFamily="50" charset="-128"/>
                        </a:rPr>
                        <a:t>第２区分</a:t>
                      </a:r>
                    </a:p>
                  </a:txBody>
                  <a:tcPr marL="68580" marR="68580" marT="34290" marB="3429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050" b="1" dirty="0">
                          <a:solidFill>
                            <a:schemeClr val="bg1"/>
                          </a:solidFill>
                          <a:latin typeface="HG丸ｺﾞｼｯｸM-PRO" panose="020F0600000000000000" pitchFamily="50" charset="-128"/>
                          <a:ea typeface="HG丸ｺﾞｼｯｸM-PRO" panose="020F0600000000000000" pitchFamily="50" charset="-128"/>
                        </a:rPr>
                        <a:t>第３区分</a:t>
                      </a:r>
                    </a:p>
                  </a:txBody>
                  <a:tcPr marL="68580" marR="68580" marT="34290" marB="3429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050" b="1" dirty="0">
                          <a:solidFill>
                            <a:schemeClr val="bg1"/>
                          </a:solidFill>
                          <a:latin typeface="HG丸ｺﾞｼｯｸM-PRO" panose="020F0600000000000000" pitchFamily="50" charset="-128"/>
                          <a:ea typeface="HG丸ｺﾞｼｯｸM-PRO" panose="020F0600000000000000" pitchFamily="50" charset="-128"/>
                        </a:rPr>
                        <a:t>第４区分</a:t>
                      </a:r>
                    </a:p>
                  </a:txBody>
                  <a:tcPr marL="68580" marR="68580" marT="34290" marB="3429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050" b="1" dirty="0">
                          <a:solidFill>
                            <a:schemeClr val="bg1"/>
                          </a:solidFill>
                          <a:latin typeface="HG丸ｺﾞｼｯｸM-PRO" panose="020F0600000000000000" pitchFamily="50" charset="-128"/>
                          <a:ea typeface="HG丸ｺﾞｼｯｸM-PRO" panose="020F0600000000000000" pitchFamily="50" charset="-128"/>
                        </a:rPr>
                        <a:t>第５区分</a:t>
                      </a:r>
                    </a:p>
                  </a:txBody>
                  <a:tcPr marL="68580" marR="68580" marT="34290" marB="3429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465196781"/>
                  </a:ext>
                </a:extLst>
              </a:tr>
              <a:tr h="17145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1050" b="0" dirty="0">
                          <a:solidFill>
                            <a:schemeClr val="tx1"/>
                          </a:solidFill>
                          <a:latin typeface="HG丸ｺﾞｼｯｸM-PRO" panose="020F0600000000000000" pitchFamily="50" charset="-128"/>
                          <a:ea typeface="HG丸ｺﾞｼｯｸM-PRO" panose="020F0600000000000000" pitchFamily="50" charset="-128"/>
                        </a:rPr>
                        <a:t>割合</a:t>
                      </a:r>
                    </a:p>
                  </a:txBody>
                  <a:tcPr marL="68580" marR="68580" marT="34290" marB="3429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50" b="1" dirty="0">
                          <a:solidFill>
                            <a:schemeClr val="tx1"/>
                          </a:solidFill>
                          <a:latin typeface="HG丸ｺﾞｼｯｸM-PRO" panose="020F0600000000000000" pitchFamily="50" charset="-128"/>
                          <a:ea typeface="HG丸ｺﾞｼｯｸM-PRO" panose="020F0600000000000000" pitchFamily="50" charset="-128"/>
                        </a:rPr>
                        <a:t>5</a:t>
                      </a: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a:t>
                      </a:r>
                    </a:p>
                  </a:txBody>
                  <a:tcPr marL="68580" marR="68580" marT="34290" marB="3429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50" b="1" dirty="0">
                          <a:solidFill>
                            <a:schemeClr val="tx1"/>
                          </a:solidFill>
                          <a:latin typeface="HG丸ｺﾞｼｯｸM-PRO" panose="020F0600000000000000" pitchFamily="50" charset="-128"/>
                          <a:ea typeface="HG丸ｺﾞｼｯｸM-PRO" panose="020F0600000000000000" pitchFamily="50" charset="-128"/>
                        </a:rPr>
                        <a:t>20</a:t>
                      </a: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a:t>
                      </a:r>
                    </a:p>
                  </a:txBody>
                  <a:tcPr marL="68580" marR="68580" marT="34290" marB="3429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50" b="1" dirty="0">
                          <a:solidFill>
                            <a:schemeClr val="tx1"/>
                          </a:solidFill>
                          <a:latin typeface="HG丸ｺﾞｼｯｸM-PRO" panose="020F0600000000000000" pitchFamily="50" charset="-128"/>
                          <a:ea typeface="HG丸ｺﾞｼｯｸM-PRO" panose="020F0600000000000000" pitchFamily="50" charset="-128"/>
                        </a:rPr>
                        <a:t>60</a:t>
                      </a: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a:t>
                      </a:r>
                    </a:p>
                  </a:txBody>
                  <a:tcPr marL="68580" marR="68580" marT="34290" marB="3429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50" b="1" dirty="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a:t>
                      </a:r>
                    </a:p>
                  </a:txBody>
                  <a:tcPr marL="68580" marR="68580" marT="34290" marB="3429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50" b="1" dirty="0">
                          <a:solidFill>
                            <a:schemeClr val="tx1"/>
                          </a:solidFill>
                          <a:latin typeface="HG丸ｺﾞｼｯｸM-PRO" panose="020F0600000000000000" pitchFamily="50" charset="-128"/>
                          <a:ea typeface="HG丸ｺﾞｼｯｸM-PRO" panose="020F0600000000000000" pitchFamily="50" charset="-128"/>
                        </a:rPr>
                        <a:t>5</a:t>
                      </a: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a:t>
                      </a:r>
                    </a:p>
                  </a:txBody>
                  <a:tcPr marL="68580" marR="68580" marT="34290" marB="3429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79764930"/>
                  </a:ext>
                </a:extLst>
              </a:tr>
            </a:tbl>
          </a:graphicData>
        </a:graphic>
      </p:graphicFrame>
      <p:sp>
        <p:nvSpPr>
          <p:cNvPr id="10" name="正方形/長方形 9">
            <a:extLst>
              <a:ext uri="{FF2B5EF4-FFF2-40B4-BE49-F238E27FC236}">
                <a16:creationId xmlns:a16="http://schemas.microsoft.com/office/drawing/2014/main" id="{12B69C3E-12A5-4642-9540-297CDAB52BDE}"/>
              </a:ext>
            </a:extLst>
          </p:cNvPr>
          <p:cNvSpPr/>
          <p:nvPr/>
        </p:nvSpPr>
        <p:spPr>
          <a:xfrm>
            <a:off x="1619672" y="5196107"/>
            <a:ext cx="4411488" cy="261610"/>
          </a:xfrm>
          <a:prstGeom prst="rect">
            <a:avLst/>
          </a:prstGeom>
        </p:spPr>
        <p:txBody>
          <a:bodyPr wrap="square">
            <a:spAutoFit/>
          </a:bodyPr>
          <a:lstStyle/>
          <a:p>
            <a:r>
              <a:rPr lang="ja-JP" altLang="en-US" sz="1100" b="1" dirty="0"/>
              <a:t>≪参考：職員基本条例第十五条第二項（相対評価の分布割合）≫</a:t>
            </a:r>
          </a:p>
        </p:txBody>
      </p:sp>
    </p:spTree>
    <p:extLst>
      <p:ext uri="{BB962C8B-B14F-4D97-AF65-F5344CB8AC3E}">
        <p14:creationId xmlns:p14="http://schemas.microsoft.com/office/powerpoint/2010/main" val="3574558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967C466-9EF2-49F0-A6F8-8590E7B38472}" type="slidenum">
              <a:rPr kumimoji="1" lang="ja-JP" altLang="en-US" smtClean="0"/>
              <a:t>3</a:t>
            </a:fld>
            <a:endParaRPr kumimoji="1" lang="ja-JP" altLang="en-US"/>
          </a:p>
        </p:txBody>
      </p:sp>
      <p:sp>
        <p:nvSpPr>
          <p:cNvPr id="2" name="テキスト ボックス 1"/>
          <p:cNvSpPr txBox="1"/>
          <p:nvPr/>
        </p:nvSpPr>
        <p:spPr>
          <a:xfrm>
            <a:off x="480089" y="662920"/>
            <a:ext cx="7920880" cy="2354491"/>
          </a:xfrm>
          <a:prstGeom prst="rect">
            <a:avLst/>
          </a:prstGeom>
          <a:noFill/>
        </p:spPr>
        <p:txBody>
          <a:bodyPr wrap="square" rtlCol="0">
            <a:spAutoFit/>
          </a:bodyPr>
          <a:lstStyle/>
          <a:p>
            <a:pPr>
              <a:lnSpc>
                <a:spcPct val="150000"/>
              </a:lnSpc>
            </a:pPr>
            <a:r>
              <a:rPr lang="ja-JP" altLang="en-US" sz="1400" dirty="0">
                <a:latin typeface="HG丸ｺﾞｼｯｸM-PRO" pitchFamily="50" charset="-128"/>
                <a:ea typeface="HG丸ｺﾞｼｯｸM-PRO" pitchFamily="50" charset="-128"/>
              </a:rPr>
              <a:t>　　勤勉手当とは、民間における賞与等の特別給に見合うものとして支給される給与のうち、　</a:t>
            </a:r>
            <a:endParaRPr lang="en-US" altLang="ja-JP" sz="1400" dirty="0">
              <a:latin typeface="HG丸ｺﾞｼｯｸM-PRO" pitchFamily="50" charset="-128"/>
              <a:ea typeface="HG丸ｺﾞｼｯｸM-PRO" pitchFamily="50" charset="-128"/>
            </a:endParaRPr>
          </a:p>
          <a:p>
            <a:pPr>
              <a:lnSpc>
                <a:spcPct val="150000"/>
              </a:lnSpc>
            </a:pPr>
            <a:r>
              <a:rPr lang="ja-JP" altLang="en-US" sz="1400" dirty="0">
                <a:latin typeface="HG丸ｺﾞｼｯｸM-PRO" pitchFamily="50" charset="-128"/>
                <a:ea typeface="HG丸ｺﾞｼｯｸM-PRO" pitchFamily="50" charset="-128"/>
              </a:rPr>
              <a:t>　　成績査定分に相当し、</a:t>
            </a:r>
            <a:r>
              <a:rPr lang="en-US" altLang="ja-JP" sz="1400" dirty="0">
                <a:latin typeface="HG丸ｺﾞｼｯｸM-PRO" pitchFamily="50" charset="-128"/>
                <a:ea typeface="HG丸ｺﾞｼｯｸM-PRO" pitchFamily="50" charset="-128"/>
              </a:rPr>
              <a:t>6</a:t>
            </a:r>
            <a:r>
              <a:rPr lang="ja-JP" altLang="en-US" sz="1400" dirty="0">
                <a:latin typeface="HG丸ｺﾞｼｯｸM-PRO" pitchFamily="50" charset="-128"/>
                <a:ea typeface="HG丸ｺﾞｼｯｸM-PRO" pitchFamily="50" charset="-128"/>
              </a:rPr>
              <a:t>月と</a:t>
            </a:r>
            <a:r>
              <a:rPr lang="en-US" altLang="ja-JP" sz="1400" dirty="0">
                <a:latin typeface="HG丸ｺﾞｼｯｸM-PRO" pitchFamily="50" charset="-128"/>
                <a:ea typeface="HG丸ｺﾞｼｯｸM-PRO" pitchFamily="50" charset="-128"/>
              </a:rPr>
              <a:t>12</a:t>
            </a:r>
            <a:r>
              <a:rPr lang="ja-JP" altLang="en-US" sz="1400" dirty="0">
                <a:latin typeface="HG丸ｺﾞｼｯｸM-PRO" pitchFamily="50" charset="-128"/>
                <a:ea typeface="HG丸ｺﾞｼｯｸM-PRO" pitchFamily="50" charset="-128"/>
              </a:rPr>
              <a:t>月の年</a:t>
            </a:r>
            <a:r>
              <a:rPr lang="en-US" altLang="ja-JP" sz="1400" dirty="0">
                <a:latin typeface="HG丸ｺﾞｼｯｸM-PRO" pitchFamily="50" charset="-128"/>
                <a:ea typeface="HG丸ｺﾞｼｯｸM-PRO" pitchFamily="50" charset="-128"/>
              </a:rPr>
              <a:t>2</a:t>
            </a:r>
            <a:r>
              <a:rPr lang="ja-JP" altLang="en-US" sz="1400" dirty="0">
                <a:latin typeface="HG丸ｺﾞｼｯｸM-PRO" pitchFamily="50" charset="-128"/>
                <a:ea typeface="HG丸ｺﾞｼｯｸM-PRO" pitchFamily="50" charset="-128"/>
              </a:rPr>
              <a:t>回支給されます。なお、この他に賞与の一律支給分</a:t>
            </a:r>
            <a:endParaRPr lang="en-US" altLang="ja-JP" sz="1400" dirty="0">
              <a:latin typeface="HG丸ｺﾞｼｯｸM-PRO" pitchFamily="50" charset="-128"/>
              <a:ea typeface="HG丸ｺﾞｼｯｸM-PRO" pitchFamily="50" charset="-128"/>
            </a:endParaRPr>
          </a:p>
          <a:p>
            <a:pPr>
              <a:lnSpc>
                <a:spcPct val="150000"/>
              </a:lnSpc>
            </a:pPr>
            <a:r>
              <a:rPr lang="ja-JP" altLang="en-US" sz="1400" dirty="0">
                <a:latin typeface="HG丸ｺﾞｼｯｸM-PRO" pitchFamily="50" charset="-128"/>
                <a:ea typeface="HG丸ｺﾞｼｯｸM-PRO" pitchFamily="50" charset="-128"/>
              </a:rPr>
              <a:t>　　として期末手当があります。</a:t>
            </a:r>
          </a:p>
          <a:p>
            <a:pPr>
              <a:lnSpc>
                <a:spcPct val="150000"/>
              </a:lnSpc>
            </a:pPr>
            <a:r>
              <a:rPr lang="ja-JP" altLang="en-US" sz="1400" b="1" dirty="0">
                <a:latin typeface="HG丸ｺﾞｼｯｸM-PRO" pitchFamily="50" charset="-128"/>
                <a:ea typeface="HG丸ｺﾞｼｯｸM-PRO" pitchFamily="50" charset="-128"/>
              </a:rPr>
              <a:t>○期末手当と勤勉手当の支給月数［令和６年度］</a:t>
            </a:r>
            <a:endParaRPr lang="en-US" altLang="ja-JP" sz="1400" b="1" dirty="0">
              <a:latin typeface="HG丸ｺﾞｼｯｸM-PRO" pitchFamily="50" charset="-128"/>
              <a:ea typeface="HG丸ｺﾞｼｯｸM-PRO" pitchFamily="50" charset="-128"/>
            </a:endParaRPr>
          </a:p>
          <a:p>
            <a:pPr>
              <a:lnSpc>
                <a:spcPct val="150000"/>
              </a:lnSpc>
            </a:pPr>
            <a:r>
              <a:rPr lang="ja-JP" altLang="en-US" sz="1400" dirty="0">
                <a:latin typeface="HG丸ｺﾞｼｯｸM-PRO" pitchFamily="50" charset="-128"/>
                <a:ea typeface="HG丸ｺﾞｼｯｸM-PRO" pitchFamily="50" charset="-128"/>
              </a:rPr>
              <a:t>　　毎年度の民間との均衡を考慮した人事委員会勧告を踏まえ、支給月数を設定しています。</a:t>
            </a:r>
          </a:p>
          <a:p>
            <a:pPr>
              <a:lnSpc>
                <a:spcPct val="150000"/>
              </a:lnSpc>
            </a:pPr>
            <a:r>
              <a:rPr lang="ja-JP" altLang="en-US" sz="1400" dirty="0">
                <a:latin typeface="HG丸ｺﾞｼｯｸM-PRO" pitchFamily="50" charset="-128"/>
                <a:ea typeface="HG丸ｺﾞｼｯｸM-PRO" pitchFamily="50" charset="-128"/>
              </a:rPr>
              <a:t>　　令和６年度の期末手当と勤勉手当の年間支給月数は合計</a:t>
            </a:r>
            <a:r>
              <a:rPr lang="en-US" altLang="ja-JP" sz="1400" dirty="0">
                <a:latin typeface="HG丸ｺﾞｼｯｸM-PRO" pitchFamily="50" charset="-128"/>
                <a:ea typeface="HG丸ｺﾞｼｯｸM-PRO" pitchFamily="50" charset="-128"/>
              </a:rPr>
              <a:t>4.50</a:t>
            </a:r>
            <a:r>
              <a:rPr lang="ja-JP" altLang="en-US" sz="1400" dirty="0">
                <a:latin typeface="HG丸ｺﾞｼｯｸM-PRO" pitchFamily="50" charset="-128"/>
                <a:ea typeface="HG丸ｺﾞｼｯｸM-PRO" pitchFamily="50" charset="-128"/>
              </a:rPr>
              <a:t>月ですが、このうち勤勉手　</a:t>
            </a:r>
            <a:endParaRPr lang="en-US" altLang="ja-JP" sz="1400" dirty="0">
              <a:latin typeface="HG丸ｺﾞｼｯｸM-PRO" pitchFamily="50" charset="-128"/>
              <a:ea typeface="HG丸ｺﾞｼｯｸM-PRO" pitchFamily="50" charset="-128"/>
            </a:endParaRPr>
          </a:p>
          <a:p>
            <a:pPr>
              <a:lnSpc>
                <a:spcPct val="150000"/>
              </a:lnSpc>
            </a:pPr>
            <a:r>
              <a:rPr lang="ja-JP" altLang="en-US" sz="1400" dirty="0">
                <a:latin typeface="HG丸ｺﾞｼｯｸM-PRO" pitchFamily="50" charset="-128"/>
                <a:ea typeface="HG丸ｺﾞｼｯｸM-PRO" pitchFamily="50" charset="-128"/>
              </a:rPr>
              <a:t>　　当は、職員の勤務成績に応じて支給されています。</a:t>
            </a:r>
          </a:p>
        </p:txBody>
      </p:sp>
      <p:sp>
        <p:nvSpPr>
          <p:cNvPr id="5" name="テキスト ボックス 4"/>
          <p:cNvSpPr txBox="1"/>
          <p:nvPr/>
        </p:nvSpPr>
        <p:spPr>
          <a:xfrm>
            <a:off x="2096819" y="4570415"/>
            <a:ext cx="5108549" cy="461665"/>
          </a:xfrm>
          <a:prstGeom prst="rect">
            <a:avLst/>
          </a:prstGeom>
          <a:noFill/>
        </p:spPr>
        <p:txBody>
          <a:bodyPr wrap="square" rtlCol="0">
            <a:spAutoFit/>
          </a:bodyPr>
          <a:lstStyle/>
          <a:p>
            <a:pPr algn="ct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条例上の支給月数</a:t>
            </a:r>
            <a:endParaRPr lang="en-US" altLang="ja-JP" sz="1200" dirty="0">
              <a:latin typeface="HG丸ｺﾞｼｯｸM-PRO" pitchFamily="50" charset="-128"/>
              <a:ea typeface="HG丸ｺﾞｼｯｸM-PRO" pitchFamily="50" charset="-128"/>
            </a:endParaRPr>
          </a:p>
          <a:p>
            <a:pPr algn="ctr"/>
            <a:r>
              <a:rPr lang="ja-JP" altLang="en-US" sz="1200" dirty="0">
                <a:latin typeface="HG丸ｺﾞｼｯｸM-PRO" pitchFamily="50" charset="-128"/>
                <a:ea typeface="HG丸ｺﾞｼｯｸM-PRO" pitchFamily="50" charset="-128"/>
              </a:rPr>
              <a:t>　　　　　　　（勤務成績に応じて異なります。詳細は次ページ参照）</a:t>
            </a:r>
            <a:endParaRPr lang="en-US" altLang="ja-JP" sz="1200" dirty="0">
              <a:latin typeface="HG丸ｺﾞｼｯｸM-PRO" pitchFamily="50" charset="-128"/>
              <a:ea typeface="HG丸ｺﾞｼｯｸM-PRO" pitchFamily="50" charset="-128"/>
            </a:endParaRPr>
          </a:p>
        </p:txBody>
      </p:sp>
      <p:sp>
        <p:nvSpPr>
          <p:cNvPr id="8" name="正方形/長方形 7"/>
          <p:cNvSpPr/>
          <p:nvPr/>
        </p:nvSpPr>
        <p:spPr>
          <a:xfrm>
            <a:off x="514791" y="3013399"/>
            <a:ext cx="3888432" cy="32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HG丸ｺﾞｼｯｸM-PRO" pitchFamily="50" charset="-128"/>
                <a:ea typeface="HG丸ｺﾞｼｯｸM-PRO" pitchFamily="50" charset="-128"/>
              </a:rPr>
              <a:t>　　令和６年６月</a:t>
            </a:r>
            <a:r>
              <a:rPr lang="en-US" altLang="ja-JP" sz="1200" dirty="0">
                <a:solidFill>
                  <a:schemeClr val="tx1"/>
                </a:solidFill>
                <a:latin typeface="HG丸ｺﾞｼｯｸM-PRO" pitchFamily="50" charset="-128"/>
                <a:ea typeface="HG丸ｺﾞｼｯｸM-PRO" pitchFamily="50" charset="-128"/>
              </a:rPr>
              <a:t>1</a:t>
            </a:r>
            <a:r>
              <a:rPr lang="ja-JP" altLang="en-US" sz="1200" dirty="0">
                <a:solidFill>
                  <a:schemeClr val="tx1"/>
                </a:solidFill>
                <a:latin typeface="HG丸ｺﾞｼｯｸM-PRO" pitchFamily="50" charset="-128"/>
                <a:ea typeface="HG丸ｺﾞｼｯｸM-PRO" pitchFamily="50" charset="-128"/>
              </a:rPr>
              <a:t>日時点の月数</a:t>
            </a:r>
            <a:endParaRPr lang="en-US" altLang="ja-JP" sz="1200" dirty="0">
              <a:solidFill>
                <a:schemeClr val="tx1"/>
              </a:solidFill>
              <a:latin typeface="HG丸ｺﾞｼｯｸM-PRO" pitchFamily="50" charset="-128"/>
              <a:ea typeface="HG丸ｺﾞｼｯｸM-PRO" pitchFamily="50" charset="-128"/>
            </a:endParaRPr>
          </a:p>
        </p:txBody>
      </p:sp>
      <p:sp>
        <p:nvSpPr>
          <p:cNvPr id="10" name="タイトル 1"/>
          <p:cNvSpPr>
            <a:spLocks noGrp="1"/>
          </p:cNvSpPr>
          <p:nvPr>
            <p:ph type="title"/>
          </p:nvPr>
        </p:nvSpPr>
        <p:spPr>
          <a:xfrm>
            <a:off x="325729" y="260648"/>
            <a:ext cx="8229600" cy="576064"/>
          </a:xfrm>
        </p:spPr>
        <p:txBody>
          <a:bodyPr>
            <a:normAutofit/>
          </a:bodyPr>
          <a:lstStyle/>
          <a:p>
            <a:pPr algn="l"/>
            <a:r>
              <a:rPr lang="ja-JP" altLang="ja-JP" sz="1600" b="1" dirty="0">
                <a:effectLst/>
                <a:ea typeface="HG丸ｺﾞｼｯｸM-PRO"/>
                <a:cs typeface="Times New Roman"/>
              </a:rPr>
              <a:t>１　</a:t>
            </a:r>
            <a:r>
              <a:rPr lang="ja-JP" altLang="en-US" sz="1600" b="1" dirty="0">
                <a:effectLst/>
                <a:ea typeface="HG丸ｺﾞｼｯｸM-PRO"/>
                <a:cs typeface="Times New Roman"/>
              </a:rPr>
              <a:t>勤勉手当について</a:t>
            </a:r>
            <a:endParaRPr kumimoji="1" lang="ja-JP" altLang="en-US" sz="1600" dirty="0"/>
          </a:p>
        </p:txBody>
      </p:sp>
      <p:sp>
        <p:nvSpPr>
          <p:cNvPr id="13" name="正方形/長方形 12"/>
          <p:cNvSpPr/>
          <p:nvPr/>
        </p:nvSpPr>
        <p:spPr>
          <a:xfrm>
            <a:off x="762661" y="4915162"/>
            <a:ext cx="3888432" cy="32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latin typeface="HG丸ｺﾞｼｯｸM-PRO" pitchFamily="50" charset="-128"/>
              <a:ea typeface="HG丸ｺﾞｼｯｸM-PRO" pitchFamily="50" charset="-128"/>
            </a:endParaRPr>
          </a:p>
        </p:txBody>
      </p:sp>
      <p:graphicFrame>
        <p:nvGraphicFramePr>
          <p:cNvPr id="14" name="オブジェクト 13"/>
          <p:cNvGraphicFramePr>
            <a:graphicFrameLocks noChangeAspect="1"/>
          </p:cNvGraphicFramePr>
          <p:nvPr>
            <p:extLst>
              <p:ext uri="{D42A27DB-BD31-4B8C-83A1-F6EECF244321}">
                <p14:modId xmlns:p14="http://schemas.microsoft.com/office/powerpoint/2010/main" val="1756891229"/>
              </p:ext>
            </p:extLst>
          </p:nvPr>
        </p:nvGraphicFramePr>
        <p:xfrm>
          <a:off x="758825" y="3387725"/>
          <a:ext cx="6499225" cy="1389063"/>
        </p:xfrm>
        <a:graphic>
          <a:graphicData uri="http://schemas.openxmlformats.org/presentationml/2006/ole">
            <mc:AlternateContent xmlns:mc="http://schemas.openxmlformats.org/markup-compatibility/2006">
              <mc:Choice xmlns:v="urn:schemas-microsoft-com:vml" Requires="v">
                <p:oleObj spid="_x0000_s1028" name="Document" r:id="rId4" imgW="6737663" imgH="1440432" progId="Word.Document.12">
                  <p:embed/>
                </p:oleObj>
              </mc:Choice>
              <mc:Fallback>
                <p:oleObj name="Document" r:id="rId4" imgW="6737663" imgH="1440432" progId="Word.Document.12">
                  <p:embed/>
                  <p:pic>
                    <p:nvPicPr>
                      <p:cNvPr id="14" name="オブジェクト 13"/>
                      <p:cNvPicPr/>
                      <p:nvPr/>
                    </p:nvPicPr>
                    <p:blipFill>
                      <a:blip r:embed="rId5"/>
                      <a:stretch>
                        <a:fillRect/>
                      </a:stretch>
                    </p:blipFill>
                    <p:spPr>
                      <a:xfrm>
                        <a:off x="758825" y="3387725"/>
                        <a:ext cx="6499225" cy="1389063"/>
                      </a:xfrm>
                      <a:prstGeom prst="rect">
                        <a:avLst/>
                      </a:prstGeom>
                    </p:spPr>
                  </p:pic>
                </p:oleObj>
              </mc:Fallback>
            </mc:AlternateContent>
          </a:graphicData>
        </a:graphic>
      </p:graphicFrame>
    </p:spTree>
    <p:extLst>
      <p:ext uri="{BB962C8B-B14F-4D97-AF65-F5344CB8AC3E}">
        <p14:creationId xmlns:p14="http://schemas.microsoft.com/office/powerpoint/2010/main" val="1871473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3182" y="188640"/>
            <a:ext cx="8229600" cy="576064"/>
          </a:xfrm>
        </p:spPr>
        <p:txBody>
          <a:bodyPr>
            <a:normAutofit/>
          </a:bodyPr>
          <a:lstStyle/>
          <a:p>
            <a:pPr algn="l"/>
            <a:r>
              <a:rPr lang="ja-JP" altLang="en-US" sz="1600" b="1" dirty="0">
                <a:ea typeface="HG丸ｺﾞｼｯｸM-PRO"/>
                <a:cs typeface="Times New Roman"/>
              </a:rPr>
              <a:t>２</a:t>
            </a:r>
            <a:r>
              <a:rPr lang="ja-JP" altLang="ja-JP" sz="1600" b="1" dirty="0">
                <a:effectLst/>
                <a:ea typeface="HG丸ｺﾞｼｯｸM-PRO"/>
                <a:cs typeface="Times New Roman"/>
              </a:rPr>
              <a:t>　勤勉手当の計算方法</a:t>
            </a:r>
            <a:endParaRPr kumimoji="1" lang="ja-JP" altLang="en-US" sz="1600" dirty="0"/>
          </a:p>
        </p:txBody>
      </p:sp>
      <p:sp>
        <p:nvSpPr>
          <p:cNvPr id="6" name="スライド番号プレースホルダー 5"/>
          <p:cNvSpPr>
            <a:spLocks noGrp="1"/>
          </p:cNvSpPr>
          <p:nvPr>
            <p:ph type="sldNum" sz="quarter" idx="12"/>
          </p:nvPr>
        </p:nvSpPr>
        <p:spPr/>
        <p:txBody>
          <a:bodyPr/>
          <a:lstStyle/>
          <a:p>
            <a:fld id="{A967C466-9EF2-49F0-A6F8-8590E7B38472}" type="slidenum">
              <a:rPr kumimoji="1" lang="ja-JP" altLang="en-US" smtClean="0"/>
              <a:t>4</a:t>
            </a:fld>
            <a:endParaRPr kumimoji="1" lang="ja-JP" altLang="en-US"/>
          </a:p>
        </p:txBody>
      </p:sp>
      <p:sp>
        <p:nvSpPr>
          <p:cNvPr id="3" name="コンテンツ プレースホルダー 2"/>
          <p:cNvSpPr>
            <a:spLocks noGrp="1"/>
          </p:cNvSpPr>
          <p:nvPr>
            <p:ph idx="1"/>
          </p:nvPr>
        </p:nvSpPr>
        <p:spPr>
          <a:xfrm>
            <a:off x="479996" y="644979"/>
            <a:ext cx="8289464" cy="901077"/>
          </a:xfrm>
          <a:solidFill>
            <a:srgbClr val="66FF99"/>
          </a:solidFill>
          <a:ln w="12700">
            <a:solidFill>
              <a:schemeClr val="tx1"/>
            </a:solidFill>
          </a:ln>
        </p:spPr>
        <p:txBody>
          <a:bodyPr>
            <a:normAutofit lnSpcReduction="10000"/>
          </a:bodyPr>
          <a:lstStyle/>
          <a:p>
            <a:pPr marL="0" indent="0">
              <a:buNone/>
            </a:pPr>
            <a:r>
              <a:rPr lang="ja-JP" altLang="en-US" sz="1400" dirty="0">
                <a:latin typeface="HG丸ｺﾞｼｯｸM-PRO" pitchFamily="50" charset="-128"/>
                <a:ea typeface="HG丸ｺﾞｼｯｸM-PRO" pitchFamily="50" charset="-128"/>
              </a:rPr>
              <a:t>◆　</a:t>
            </a:r>
            <a:r>
              <a:rPr lang="ja-JP" altLang="en-US" sz="1400" u="sng" dirty="0">
                <a:latin typeface="HG丸ｺﾞｼｯｸM-PRO" pitchFamily="50" charset="-128"/>
                <a:ea typeface="HG丸ｺﾞｼｯｸM-PRO" pitchFamily="50" charset="-128"/>
              </a:rPr>
              <a:t>勤勉手当基礎額</a:t>
            </a:r>
            <a:r>
              <a:rPr lang="en-US" altLang="ja-JP" sz="1400" u="sng" dirty="0">
                <a:latin typeface="HG丸ｺﾞｼｯｸM-PRO" pitchFamily="50" charset="-128"/>
                <a:ea typeface="HG丸ｺﾞｼｯｸM-PRO" pitchFamily="50" charset="-128"/>
              </a:rPr>
              <a:t>〔※</a:t>
            </a:r>
            <a:r>
              <a:rPr lang="ja-JP" altLang="en-US" sz="1400" u="sng" dirty="0">
                <a:latin typeface="HG丸ｺﾞｼｯｸM-PRO" pitchFamily="50" charset="-128"/>
                <a:ea typeface="HG丸ｺﾞｼｯｸM-PRO" pitchFamily="50" charset="-128"/>
              </a:rPr>
              <a:t>１</a:t>
            </a:r>
            <a:r>
              <a:rPr lang="en-US" altLang="ja-JP" sz="1400" u="sng" dirty="0">
                <a:latin typeface="HG丸ｺﾞｼｯｸM-PRO" pitchFamily="50" charset="-128"/>
                <a:ea typeface="HG丸ｺﾞｼｯｸM-PRO" pitchFamily="50" charset="-128"/>
              </a:rPr>
              <a:t>〕×</a:t>
            </a:r>
            <a:r>
              <a:rPr lang="ja-JP" altLang="en-US" sz="1400" u="sng" dirty="0">
                <a:latin typeface="HG丸ｺﾞｼｯｸM-PRO" pitchFamily="50" charset="-128"/>
                <a:ea typeface="HG丸ｺﾞｼｯｸM-PRO" pitchFamily="50" charset="-128"/>
              </a:rPr>
              <a:t>期間率</a:t>
            </a:r>
            <a:r>
              <a:rPr lang="en-US" altLang="ja-JP" sz="1400" u="sng" dirty="0">
                <a:latin typeface="HG丸ｺﾞｼｯｸM-PRO" pitchFamily="50" charset="-128"/>
                <a:ea typeface="HG丸ｺﾞｼｯｸM-PRO" pitchFamily="50" charset="-128"/>
              </a:rPr>
              <a:t>〔※</a:t>
            </a:r>
            <a:r>
              <a:rPr lang="ja-JP" altLang="en-US" sz="1400" u="sng" dirty="0">
                <a:latin typeface="HG丸ｺﾞｼｯｸM-PRO" pitchFamily="50" charset="-128"/>
                <a:ea typeface="HG丸ｺﾞｼｯｸM-PRO" pitchFamily="50" charset="-128"/>
              </a:rPr>
              <a:t>２</a:t>
            </a:r>
            <a:r>
              <a:rPr lang="en-US" altLang="ja-JP" sz="1400" u="sng" dirty="0">
                <a:latin typeface="HG丸ｺﾞｼｯｸM-PRO" pitchFamily="50" charset="-128"/>
                <a:ea typeface="HG丸ｺﾞｼｯｸM-PRO" pitchFamily="50" charset="-128"/>
              </a:rPr>
              <a:t>〕×</a:t>
            </a:r>
            <a:r>
              <a:rPr lang="ja-JP" altLang="en-US" sz="1400" u="sng" dirty="0">
                <a:latin typeface="HG丸ｺﾞｼｯｸM-PRO" pitchFamily="50" charset="-128"/>
                <a:ea typeface="HG丸ｺﾞｼｯｸM-PRO" pitchFamily="50" charset="-128"/>
              </a:rPr>
              <a:t>成績率</a:t>
            </a:r>
            <a:r>
              <a:rPr lang="en-US" altLang="ja-JP" sz="1400" u="sng" dirty="0">
                <a:latin typeface="HG丸ｺﾞｼｯｸM-PRO" pitchFamily="50" charset="-128"/>
                <a:ea typeface="HG丸ｺﾞｼｯｸM-PRO" pitchFamily="50" charset="-128"/>
              </a:rPr>
              <a:t>〔※</a:t>
            </a:r>
            <a:r>
              <a:rPr lang="ja-JP" altLang="en-US" sz="1400" u="sng" dirty="0">
                <a:latin typeface="HG丸ｺﾞｼｯｸM-PRO" pitchFamily="50" charset="-128"/>
                <a:ea typeface="HG丸ｺﾞｼｯｸM-PRO" pitchFamily="50" charset="-128"/>
              </a:rPr>
              <a:t>３</a:t>
            </a:r>
            <a:r>
              <a:rPr lang="en-US" altLang="ja-JP" sz="1400" u="sng" dirty="0">
                <a:latin typeface="HG丸ｺﾞｼｯｸM-PRO" pitchFamily="50" charset="-128"/>
                <a:ea typeface="HG丸ｺﾞｼｯｸM-PRO" pitchFamily="50" charset="-128"/>
              </a:rPr>
              <a:t>〕</a:t>
            </a:r>
          </a:p>
          <a:p>
            <a:pPr marL="0" indent="0">
              <a:buNone/>
            </a:pPr>
            <a:r>
              <a:rPr lang="ja-JP" altLang="en-US" sz="1200" dirty="0">
                <a:latin typeface="HG丸ｺﾞｼｯｸM-PRO" pitchFamily="50" charset="-128"/>
                <a:ea typeface="HG丸ｺﾞｼｯｸM-PRO" pitchFamily="50" charset="-128"/>
              </a:rPr>
              <a:t>　　</a:t>
            </a: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１</a:t>
            </a: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給料＋地域手当＋職務や役職に応じた加算</a:t>
            </a:r>
          </a:p>
          <a:p>
            <a:pPr marL="0" indent="0">
              <a:buNone/>
            </a:pPr>
            <a:r>
              <a:rPr lang="ja-JP" altLang="en-US" sz="1200" dirty="0">
                <a:latin typeface="HG丸ｺﾞｼｯｸM-PRO" pitchFamily="50" charset="-128"/>
                <a:ea typeface="HG丸ｺﾞｼｯｸM-PRO" pitchFamily="50" charset="-128"/>
              </a:rPr>
              <a:t>　　</a:t>
            </a: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２</a:t>
            </a: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６月１日又は</a:t>
            </a:r>
            <a:r>
              <a:rPr lang="en-US" altLang="ja-JP" sz="1200" dirty="0">
                <a:latin typeface="HG丸ｺﾞｼｯｸM-PRO" pitchFamily="50" charset="-128"/>
                <a:ea typeface="HG丸ｺﾞｼｯｸM-PRO" pitchFamily="50" charset="-128"/>
              </a:rPr>
              <a:t>12</a:t>
            </a:r>
            <a:r>
              <a:rPr lang="ja-JP" altLang="en-US" sz="1200" dirty="0">
                <a:latin typeface="HG丸ｺﾞｼｯｸM-PRO" pitchFamily="50" charset="-128"/>
                <a:ea typeface="HG丸ｺﾞｼｯｸM-PRO" pitchFamily="50" charset="-128"/>
              </a:rPr>
              <a:t>月１日以前６ケ月以内の勤務期間に応じた支給割合</a:t>
            </a:r>
          </a:p>
          <a:p>
            <a:pPr marL="0" indent="0">
              <a:buNone/>
            </a:pPr>
            <a:r>
              <a:rPr lang="ja-JP" altLang="en-US" sz="1200" dirty="0">
                <a:latin typeface="HG丸ｺﾞｼｯｸM-PRO" pitchFamily="50" charset="-128"/>
                <a:ea typeface="HG丸ｺﾞｼｯｸM-PRO" pitchFamily="50" charset="-128"/>
              </a:rPr>
              <a:t>　　</a:t>
            </a:r>
            <a:r>
              <a:rPr lang="en-US" altLang="ja-JP" sz="1200" dirty="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３</a:t>
            </a:r>
            <a:r>
              <a:rPr lang="en-US" altLang="ja-JP" sz="1200" dirty="0">
                <a:latin typeface="HG丸ｺﾞｼｯｸM-PRO" pitchFamily="50" charset="-128"/>
                <a:ea typeface="HG丸ｺﾞｼｯｸM-PRO" pitchFamily="50" charset="-128"/>
              </a:rPr>
              <a:t>〕</a:t>
            </a:r>
            <a:r>
              <a:rPr lang="ja-JP" altLang="en-US" sz="1200" b="1" u="sng" dirty="0">
                <a:latin typeface="HG丸ｺﾞｼｯｸM-PRO" pitchFamily="50" charset="-128"/>
                <a:ea typeface="HG丸ｺﾞｼｯｸM-PRO" pitchFamily="50" charset="-128"/>
              </a:rPr>
              <a:t>前年度の人事評価（相対評価）結果をもとに、給与反映区分に応じた成績率を適用</a:t>
            </a:r>
            <a:endParaRPr kumimoji="1" lang="ja-JP" altLang="en-US" dirty="0"/>
          </a:p>
        </p:txBody>
      </p:sp>
      <p:sp>
        <p:nvSpPr>
          <p:cNvPr id="4" name="正方形/長方形 3"/>
          <p:cNvSpPr/>
          <p:nvPr/>
        </p:nvSpPr>
        <p:spPr>
          <a:xfrm>
            <a:off x="27608" y="1556792"/>
            <a:ext cx="4387982" cy="3240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HG丸ｺﾞｼｯｸM-PRO" pitchFamily="50" charset="-128"/>
                <a:ea typeface="HG丸ｺﾞｼｯｸM-PRO" pitchFamily="50" charset="-128"/>
              </a:rPr>
              <a:t>　　</a:t>
            </a:r>
            <a:r>
              <a:rPr lang="ja-JP" altLang="en-US" sz="1200" dirty="0">
                <a:solidFill>
                  <a:schemeClr val="tx1"/>
                </a:solidFill>
                <a:latin typeface="HG丸ｺﾞｼｯｸM-PRO" pitchFamily="50" charset="-128"/>
                <a:ea typeface="HG丸ｺﾞｼｯｸM-PRO" pitchFamily="50" charset="-128"/>
              </a:rPr>
              <a:t>成績率</a:t>
            </a:r>
            <a:r>
              <a:rPr lang="en-US" altLang="ja-JP" sz="1200" dirty="0">
                <a:solidFill>
                  <a:schemeClr val="tx1"/>
                </a:solidFill>
                <a:latin typeface="HG丸ｺﾞｼｯｸM-PRO" pitchFamily="50" charset="-128"/>
                <a:ea typeface="HG丸ｺﾞｼｯｸM-PRO" pitchFamily="50" charset="-128"/>
              </a:rPr>
              <a:t>〔</a:t>
            </a:r>
            <a:r>
              <a:rPr lang="ja-JP" altLang="en-US" sz="1200" dirty="0">
                <a:solidFill>
                  <a:schemeClr val="tx1"/>
                </a:solidFill>
                <a:latin typeface="HG丸ｺﾞｼｯｸM-PRO" pitchFamily="50" charset="-128"/>
                <a:ea typeface="HG丸ｺﾞｼｯｸM-PRO" pitchFamily="50" charset="-128"/>
              </a:rPr>
              <a:t>月数</a:t>
            </a:r>
            <a:r>
              <a:rPr lang="en-US" altLang="ja-JP" sz="1200" dirty="0">
                <a:solidFill>
                  <a:schemeClr val="tx1"/>
                </a:solidFill>
                <a:latin typeface="HG丸ｺﾞｼｯｸM-PRO" pitchFamily="50" charset="-128"/>
                <a:ea typeface="HG丸ｺﾞｼｯｸM-PRO" pitchFamily="50" charset="-128"/>
              </a:rPr>
              <a:t>〕(</a:t>
            </a:r>
            <a:r>
              <a:rPr lang="ja-JP" altLang="en-US" sz="1200" dirty="0">
                <a:solidFill>
                  <a:schemeClr val="tx1"/>
                </a:solidFill>
                <a:latin typeface="HG丸ｺﾞｼｯｸM-PRO" pitchFamily="50" charset="-128"/>
                <a:ea typeface="HG丸ｺﾞｼｯｸM-PRO" pitchFamily="50" charset="-128"/>
              </a:rPr>
              <a:t>令和６年</a:t>
            </a:r>
            <a:r>
              <a:rPr lang="en-US" altLang="ja-JP" sz="1200" dirty="0">
                <a:solidFill>
                  <a:schemeClr val="tx1"/>
                </a:solidFill>
                <a:latin typeface="HG丸ｺﾞｼｯｸM-PRO" pitchFamily="50" charset="-128"/>
                <a:ea typeface="HG丸ｺﾞｼｯｸM-PRO" pitchFamily="50" charset="-128"/>
              </a:rPr>
              <a:t>6</a:t>
            </a:r>
            <a:r>
              <a:rPr lang="ja-JP" altLang="en-US" sz="1200" dirty="0">
                <a:solidFill>
                  <a:schemeClr val="tx1"/>
                </a:solidFill>
                <a:latin typeface="HG丸ｺﾞｼｯｸM-PRO" pitchFamily="50" charset="-128"/>
                <a:ea typeface="HG丸ｺﾞｼｯｸM-PRO" pitchFamily="50" charset="-128"/>
              </a:rPr>
              <a:t>月支給分</a:t>
            </a:r>
            <a:r>
              <a:rPr lang="en-US" altLang="ja-JP" sz="1200" dirty="0">
                <a:solidFill>
                  <a:schemeClr val="tx1"/>
                </a:solidFill>
                <a:latin typeface="HG丸ｺﾞｼｯｸM-PRO" pitchFamily="50" charset="-128"/>
                <a:ea typeface="HG丸ｺﾞｼｯｸM-PRO" pitchFamily="50" charset="-128"/>
              </a:rPr>
              <a:t>)</a:t>
            </a:r>
            <a:r>
              <a:rPr lang="ja-JP" altLang="en-US" sz="1200" dirty="0">
                <a:solidFill>
                  <a:schemeClr val="tx1"/>
                </a:solidFill>
                <a:latin typeface="HG丸ｺﾞｼｯｸM-PRO" pitchFamily="50" charset="-128"/>
                <a:ea typeface="HG丸ｺﾞｼｯｸM-PRO" pitchFamily="50" charset="-128"/>
              </a:rPr>
              <a:t>　</a:t>
            </a:r>
            <a:endParaRPr lang="en-US" altLang="ja-JP" sz="1200" dirty="0">
              <a:solidFill>
                <a:schemeClr val="tx1"/>
              </a:solidFill>
              <a:latin typeface="HG丸ｺﾞｼｯｸM-PRO" pitchFamily="50" charset="-128"/>
              <a:ea typeface="HG丸ｺﾞｼｯｸM-PRO" pitchFamily="50" charset="-128"/>
            </a:endParaRPr>
          </a:p>
        </p:txBody>
      </p:sp>
      <p:sp>
        <p:nvSpPr>
          <p:cNvPr id="9" name="正方形/長方形 8"/>
          <p:cNvSpPr/>
          <p:nvPr/>
        </p:nvSpPr>
        <p:spPr>
          <a:xfrm>
            <a:off x="499964" y="6151981"/>
            <a:ext cx="8224212" cy="578104"/>
          </a:xfrm>
          <a:prstGeom prst="rect">
            <a:avLst/>
          </a:prstGeom>
          <a:solidFill>
            <a:schemeClr val="bg2">
              <a:lumMod val="7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chemeClr val="tx1"/>
                </a:solidFill>
                <a:latin typeface="HG丸ｺﾞｼｯｸM-PRO" pitchFamily="50" charset="-128"/>
                <a:ea typeface="HG丸ｺﾞｼｯｸM-PRO" pitchFamily="50" charset="-128"/>
              </a:rPr>
              <a:t>■　勤勉手当の支給基準日（</a:t>
            </a:r>
            <a:r>
              <a:rPr lang="en-US" altLang="ja-JP" sz="1200" dirty="0">
                <a:solidFill>
                  <a:schemeClr val="tx1"/>
                </a:solidFill>
                <a:latin typeface="HG丸ｺﾞｼｯｸM-PRO" pitchFamily="50" charset="-128"/>
                <a:ea typeface="HG丸ｺﾞｼｯｸM-PRO" pitchFamily="50" charset="-128"/>
              </a:rPr>
              <a:t>6</a:t>
            </a:r>
            <a:r>
              <a:rPr lang="ja-JP" altLang="en-US" sz="1200" dirty="0">
                <a:solidFill>
                  <a:schemeClr val="tx1"/>
                </a:solidFill>
                <a:latin typeface="HG丸ｺﾞｼｯｸM-PRO" pitchFamily="50" charset="-128"/>
                <a:ea typeface="HG丸ｺﾞｼｯｸM-PRO" pitchFamily="50" charset="-128"/>
              </a:rPr>
              <a:t>月</a:t>
            </a:r>
            <a:r>
              <a:rPr lang="en-US" altLang="ja-JP" sz="1200" dirty="0">
                <a:solidFill>
                  <a:schemeClr val="tx1"/>
                </a:solidFill>
                <a:latin typeface="HG丸ｺﾞｼｯｸM-PRO" pitchFamily="50" charset="-128"/>
                <a:ea typeface="HG丸ｺﾞｼｯｸM-PRO" pitchFamily="50" charset="-128"/>
              </a:rPr>
              <a:t>1</a:t>
            </a:r>
            <a:r>
              <a:rPr lang="ja-JP" altLang="en-US" sz="1200" dirty="0">
                <a:solidFill>
                  <a:schemeClr val="tx1"/>
                </a:solidFill>
                <a:latin typeface="HG丸ｺﾞｼｯｸM-PRO" pitchFamily="50" charset="-128"/>
                <a:ea typeface="HG丸ｺﾞｼｯｸM-PRO" pitchFamily="50" charset="-128"/>
              </a:rPr>
              <a:t>日、</a:t>
            </a:r>
            <a:r>
              <a:rPr lang="en-US" altLang="ja-JP" sz="1200" dirty="0">
                <a:solidFill>
                  <a:schemeClr val="tx1"/>
                </a:solidFill>
                <a:latin typeface="HG丸ｺﾞｼｯｸM-PRO" pitchFamily="50" charset="-128"/>
                <a:ea typeface="HG丸ｺﾞｼｯｸM-PRO" pitchFamily="50" charset="-128"/>
              </a:rPr>
              <a:t>12</a:t>
            </a:r>
            <a:r>
              <a:rPr lang="ja-JP" altLang="en-US" sz="1200" dirty="0">
                <a:solidFill>
                  <a:schemeClr val="tx1"/>
                </a:solidFill>
                <a:latin typeface="HG丸ｺﾞｼｯｸM-PRO" pitchFamily="50" charset="-128"/>
                <a:ea typeface="HG丸ｺﾞｼｯｸM-PRO" pitchFamily="50" charset="-128"/>
              </a:rPr>
              <a:t>月</a:t>
            </a:r>
            <a:r>
              <a:rPr lang="en-US" altLang="ja-JP" sz="1200" dirty="0">
                <a:solidFill>
                  <a:schemeClr val="tx1"/>
                </a:solidFill>
                <a:latin typeface="HG丸ｺﾞｼｯｸM-PRO" pitchFamily="50" charset="-128"/>
                <a:ea typeface="HG丸ｺﾞｼｯｸM-PRO" pitchFamily="50" charset="-128"/>
              </a:rPr>
              <a:t>1</a:t>
            </a:r>
            <a:r>
              <a:rPr lang="ja-JP" altLang="en-US" sz="1200" dirty="0">
                <a:solidFill>
                  <a:schemeClr val="tx1"/>
                </a:solidFill>
                <a:latin typeface="HG丸ｺﾞｼｯｸM-PRO" pitchFamily="50" charset="-128"/>
                <a:ea typeface="HG丸ｺﾞｼｯｸM-PRO" pitchFamily="50" charset="-128"/>
              </a:rPr>
              <a:t>日）以前６ヶ月の間に、停職・減給等の懲戒処分を受けた職員や、</a:t>
            </a:r>
            <a:endParaRPr lang="en-US" altLang="ja-JP" sz="1200" dirty="0">
              <a:solidFill>
                <a:schemeClr val="tx1"/>
              </a:solidFill>
              <a:latin typeface="HG丸ｺﾞｼｯｸM-PRO" pitchFamily="50" charset="-128"/>
              <a:ea typeface="HG丸ｺﾞｼｯｸM-PRO" pitchFamily="50" charset="-128"/>
            </a:endParaRPr>
          </a:p>
          <a:p>
            <a:r>
              <a:rPr lang="ja-JP" altLang="en-US" sz="1200" dirty="0">
                <a:solidFill>
                  <a:schemeClr val="tx1"/>
                </a:solidFill>
                <a:latin typeface="HG丸ｺﾞｼｯｸM-PRO" pitchFamily="50" charset="-128"/>
                <a:ea typeface="HG丸ｺﾞｼｯｸM-PRO" pitchFamily="50" charset="-128"/>
              </a:rPr>
              <a:t>　　訓戒・訓告といった任命権者が定めた服務上の措置を受けた職員は、成績率をさらに引き下げています。</a:t>
            </a:r>
            <a:endParaRPr lang="en-US" altLang="ja-JP" sz="1200" dirty="0">
              <a:solidFill>
                <a:schemeClr val="tx1"/>
              </a:solidFill>
              <a:latin typeface="HG丸ｺﾞｼｯｸM-PRO" pitchFamily="50" charset="-128"/>
              <a:ea typeface="HG丸ｺﾞｼｯｸM-PRO"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700934316"/>
              </p:ext>
            </p:extLst>
          </p:nvPr>
        </p:nvGraphicFramePr>
        <p:xfrm>
          <a:off x="479996" y="1870658"/>
          <a:ext cx="4812084" cy="2227684"/>
        </p:xfrm>
        <a:graphic>
          <a:graphicData uri="http://schemas.openxmlformats.org/drawingml/2006/table">
            <a:tbl>
              <a:tblPr firstRow="1" bandRow="1">
                <a:tableStyleId>{5C22544A-7EE6-4342-B048-85BDC9FD1C3A}</a:tableStyleId>
              </a:tblPr>
              <a:tblGrid>
                <a:gridCol w="1981481">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886387">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tblGrid>
              <a:tr h="470725">
                <a:tc>
                  <a:txBody>
                    <a:bodyPr/>
                    <a:lstStyle/>
                    <a:p>
                      <a:pPr algn="ctr"/>
                      <a:r>
                        <a:rPr kumimoji="1" lang="ja-JP" altLang="en-US" sz="1050" dirty="0">
                          <a:latin typeface="HG丸ｺﾞｼｯｸM-PRO" pitchFamily="50" charset="-128"/>
                          <a:ea typeface="HG丸ｺﾞｼｯｸM-PRO" pitchFamily="50" charset="-128"/>
                        </a:rPr>
                        <a:t>給与反映区分　</a:t>
                      </a:r>
                      <a:endParaRPr kumimoji="1" lang="en-US" altLang="ja-JP" sz="1050" dirty="0">
                        <a:latin typeface="HG丸ｺﾞｼｯｸM-PRO" pitchFamily="50" charset="-128"/>
                        <a:ea typeface="HG丸ｺﾞｼｯｸM-PRO"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ja-JP" altLang="en-US" sz="1200" dirty="0">
                          <a:latin typeface="HG丸ｺﾞｼｯｸM-PRO" pitchFamily="50" charset="-128"/>
                          <a:ea typeface="HG丸ｺﾞｼｯｸM-PRO" pitchFamily="50" charset="-128"/>
                        </a:rPr>
                        <a:t>部長級、</a:t>
                      </a:r>
                      <a:endParaRPr kumimoji="1" lang="en-US" altLang="ja-JP" sz="1200" dirty="0">
                        <a:latin typeface="HG丸ｺﾞｼｯｸM-PRO" pitchFamily="50" charset="-128"/>
                        <a:ea typeface="HG丸ｺﾞｼｯｸM-PRO" pitchFamily="50" charset="-128"/>
                      </a:endParaRPr>
                    </a:p>
                    <a:p>
                      <a:pPr algn="l"/>
                      <a:r>
                        <a:rPr kumimoji="1" lang="ja-JP" altLang="en-US" sz="1200" baseline="0" dirty="0">
                          <a:latin typeface="HG丸ｺﾞｼｯｸM-PRO" pitchFamily="50" charset="-128"/>
                          <a:ea typeface="HG丸ｺﾞｼｯｸM-PRO" pitchFamily="50" charset="-128"/>
                        </a:rPr>
                        <a:t> </a:t>
                      </a:r>
                      <a:r>
                        <a:rPr kumimoji="1" lang="ja-JP" altLang="en-US" sz="1200" dirty="0">
                          <a:latin typeface="HG丸ｺﾞｼｯｸM-PRO" pitchFamily="50" charset="-128"/>
                          <a:ea typeface="HG丸ｺﾞｼｯｸM-PRO" pitchFamily="50" charset="-128"/>
                        </a:rPr>
                        <a:t>次長級  </a:t>
                      </a:r>
                      <a:endParaRPr kumimoji="1" lang="en-US" altLang="ja-JP" sz="1200" dirty="0">
                        <a:latin typeface="HG丸ｺﾞｼｯｸM-PRO" pitchFamily="50" charset="-128"/>
                        <a:ea typeface="HG丸ｺﾞｼｯｸM-PRO"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HG丸ｺﾞｼｯｸM-PRO" pitchFamily="50" charset="-128"/>
                          <a:ea typeface="HG丸ｺﾞｼｯｸM-PRO" pitchFamily="50" charset="-128"/>
                        </a:rPr>
                        <a:t>課長級</a:t>
                      </a:r>
                      <a:endParaRPr kumimoji="1" lang="en-US" altLang="ja-JP" sz="1200" dirty="0">
                        <a:latin typeface="HG丸ｺﾞｼｯｸM-PRO" pitchFamily="50" charset="-128"/>
                        <a:ea typeface="HG丸ｺﾞｼｯｸM-PRO"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HG丸ｺﾞｼｯｸM-PRO" pitchFamily="50" charset="-128"/>
                          <a:ea typeface="HG丸ｺﾞｼｯｸM-PRO" pitchFamily="50" charset="-128"/>
                        </a:rPr>
                        <a:t>管理職以外</a:t>
                      </a:r>
                      <a:endParaRPr kumimoji="1" lang="en-US" altLang="ja-JP" sz="1050" dirty="0">
                        <a:latin typeface="HG丸ｺﾞｼｯｸM-PRO" pitchFamily="50" charset="-128"/>
                        <a:ea typeface="HG丸ｺﾞｼｯｸM-PRO"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HG丸ｺﾞｼｯｸM-PRO" pitchFamily="50" charset="-128"/>
                          <a:ea typeface="HG丸ｺﾞｼｯｸM-PRO" pitchFamily="50" charset="-128"/>
                        </a:rPr>
                        <a:t>の職員  </a:t>
                      </a: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02228">
                <a:tc>
                  <a:txBody>
                    <a:bodyPr/>
                    <a:lstStyle/>
                    <a:p>
                      <a:r>
                        <a:rPr kumimoji="1" lang="ja-JP" altLang="en-US" sz="1050" dirty="0">
                          <a:latin typeface="HG丸ｺﾞｼｯｸM-PRO" pitchFamily="50" charset="-128"/>
                          <a:ea typeface="HG丸ｺﾞｼｯｸM-PRO" pitchFamily="50" charset="-128"/>
                        </a:rPr>
                        <a:t>特に優秀　　（第一区分）</a:t>
                      </a:r>
                      <a:endParaRPr kumimoji="1" lang="en-US" altLang="ja-JP" sz="1050" dirty="0">
                        <a:latin typeface="HG丸ｺﾞｼｯｸM-PRO" pitchFamily="50" charset="-128"/>
                        <a:ea typeface="HG丸ｺﾞｼｯｸM-PRO" pitchFamily="50" charset="-128"/>
                      </a:endParaRP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sz="1000" dirty="0">
                          <a:latin typeface="HG丸ｺﾞｼｯｸM-PRO" pitchFamily="50" charset="-128"/>
                          <a:ea typeface="HG丸ｺﾞｼｯｸM-PRO" pitchFamily="50" charset="-128"/>
                        </a:rPr>
                        <a:t>1.609</a:t>
                      </a: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sz="1000" dirty="0">
                          <a:latin typeface="HG丸ｺﾞｼｯｸM-PRO" pitchFamily="50" charset="-128"/>
                          <a:ea typeface="HG丸ｺﾞｼｯｸM-PRO" pitchFamily="50" charset="-128"/>
                        </a:rPr>
                        <a:t>1.504</a:t>
                      </a:r>
                    </a:p>
                  </a:txBody>
                  <a:tcPr anchor="ctr">
                    <a:lnT w="12700" cap="flat" cmpd="sng" algn="ctr">
                      <a:solidFill>
                        <a:schemeClr val="bg1"/>
                      </a:solidFill>
                      <a:prstDash val="solid"/>
                      <a:round/>
                      <a:headEnd type="none" w="med" len="med"/>
                      <a:tailEnd type="none" w="med" len="med"/>
                    </a:lnT>
                  </a:tcPr>
                </a:tc>
                <a:tc>
                  <a:txBody>
                    <a:bodyPr/>
                    <a:lstStyle/>
                    <a:p>
                      <a:pPr algn="ctr"/>
                      <a:r>
                        <a:rPr kumimoji="1" lang="en-US" altLang="ja-JP" sz="1000" dirty="0">
                          <a:latin typeface="HG丸ｺﾞｼｯｸM-PRO" pitchFamily="50" charset="-128"/>
                          <a:ea typeface="HG丸ｺﾞｼｯｸM-PRO" pitchFamily="50" charset="-128"/>
                        </a:rPr>
                        <a:t>1.284</a:t>
                      </a: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288032">
                <a:tc>
                  <a:txBody>
                    <a:bodyPr/>
                    <a:lstStyle/>
                    <a:p>
                      <a:r>
                        <a:rPr kumimoji="1" lang="ja-JP" altLang="en-US" sz="1050" dirty="0">
                          <a:latin typeface="HG丸ｺﾞｼｯｸM-PRO" pitchFamily="50" charset="-128"/>
                          <a:ea typeface="HG丸ｺﾞｼｯｸM-PRO" pitchFamily="50" charset="-128"/>
                        </a:rPr>
                        <a:t>優秀　　　　（第二区分）</a:t>
                      </a:r>
                      <a:endParaRPr kumimoji="1" lang="en-US" altLang="ja-JP" sz="1050" dirty="0">
                        <a:latin typeface="HG丸ｺﾞｼｯｸM-PRO" pitchFamily="50" charset="-128"/>
                        <a:ea typeface="HG丸ｺﾞｼｯｸM-PRO" pitchFamily="50" charset="-128"/>
                      </a:endParaRPr>
                    </a:p>
                  </a:txBody>
                  <a:tcPr anchor="ctr"/>
                </a:tc>
                <a:tc>
                  <a:txBody>
                    <a:bodyPr/>
                    <a:lstStyle/>
                    <a:p>
                      <a:pPr algn="ctr"/>
                      <a:r>
                        <a:rPr kumimoji="1" lang="en-US" altLang="ja-JP" sz="1000" dirty="0">
                          <a:latin typeface="HG丸ｺﾞｼｯｸM-PRO" pitchFamily="50" charset="-128"/>
                          <a:ea typeface="HG丸ｺﾞｼｯｸM-PRO" pitchFamily="50" charset="-128"/>
                        </a:rPr>
                        <a:t>1.402</a:t>
                      </a:r>
                    </a:p>
                  </a:txBody>
                  <a:tcPr anchor="ctr"/>
                </a:tc>
                <a:tc>
                  <a:txBody>
                    <a:bodyPr/>
                    <a:lstStyle/>
                    <a:p>
                      <a:pPr algn="ctr"/>
                      <a:r>
                        <a:rPr kumimoji="1" lang="en-US" altLang="ja-JP" sz="1000" dirty="0">
                          <a:latin typeface="HG丸ｺﾞｼｯｸM-PRO" pitchFamily="50" charset="-128"/>
                          <a:ea typeface="HG丸ｺﾞｼｯｸM-PRO" pitchFamily="50" charset="-128"/>
                        </a:rPr>
                        <a:t>1.357</a:t>
                      </a:r>
                    </a:p>
                  </a:txBody>
                  <a:tcPr anchor="ctr"/>
                </a:tc>
                <a:tc>
                  <a:txBody>
                    <a:bodyPr/>
                    <a:lstStyle/>
                    <a:p>
                      <a:pPr algn="ctr"/>
                      <a:r>
                        <a:rPr kumimoji="1" lang="en-US" altLang="ja-JP" sz="1000" dirty="0">
                          <a:latin typeface="HG丸ｺﾞｼｯｸM-PRO" pitchFamily="50" charset="-128"/>
                          <a:ea typeface="HG丸ｺﾞｼｯｸM-PRO" pitchFamily="50" charset="-128"/>
                        </a:rPr>
                        <a:t>1.147</a:t>
                      </a:r>
                    </a:p>
                  </a:txBody>
                  <a:tcPr anchor="ctr"/>
                </a:tc>
                <a:extLst>
                  <a:ext uri="{0D108BD9-81ED-4DB2-BD59-A6C34878D82A}">
                    <a16:rowId xmlns:a16="http://schemas.microsoft.com/office/drawing/2014/main" val="10002"/>
                  </a:ext>
                </a:extLst>
              </a:tr>
              <a:tr h="288032">
                <a:tc>
                  <a:txBody>
                    <a:bodyPr/>
                    <a:lstStyle/>
                    <a:p>
                      <a:r>
                        <a:rPr kumimoji="1" lang="ja-JP" altLang="en-US" sz="1050" dirty="0">
                          <a:latin typeface="HG丸ｺﾞｼｯｸM-PRO" pitchFamily="50" charset="-128"/>
                          <a:ea typeface="HG丸ｺﾞｼｯｸM-PRO" pitchFamily="50" charset="-128"/>
                        </a:rPr>
                        <a:t>良好（標準）（第三区分）</a:t>
                      </a:r>
                    </a:p>
                  </a:txBody>
                  <a:tcPr anchor="ctr"/>
                </a:tc>
                <a:tc>
                  <a:txBody>
                    <a:bodyPr/>
                    <a:lstStyle/>
                    <a:p>
                      <a:pPr algn="ctr"/>
                      <a:r>
                        <a:rPr kumimoji="1" lang="en-US" altLang="ja-JP" sz="1000" dirty="0">
                          <a:latin typeface="HG丸ｺﾞｼｯｸM-PRO" pitchFamily="50" charset="-128"/>
                          <a:ea typeface="HG丸ｺﾞｼｯｸM-PRO" pitchFamily="50" charset="-128"/>
                        </a:rPr>
                        <a:t>1.195</a:t>
                      </a:r>
                      <a:endParaRPr kumimoji="1" lang="ja-JP" altLang="en-US" sz="1000" dirty="0">
                        <a:latin typeface="HG丸ｺﾞｼｯｸM-PRO" pitchFamily="50" charset="-128"/>
                        <a:ea typeface="HG丸ｺﾞｼｯｸM-PRO" pitchFamily="50" charset="-128"/>
                      </a:endParaRPr>
                    </a:p>
                  </a:txBody>
                  <a:tcPr anchor="ctr"/>
                </a:tc>
                <a:tc>
                  <a:txBody>
                    <a:bodyPr/>
                    <a:lstStyle/>
                    <a:p>
                      <a:pPr algn="ctr"/>
                      <a:r>
                        <a:rPr kumimoji="1" lang="en-US" altLang="ja-JP" sz="1000" dirty="0">
                          <a:latin typeface="HG丸ｺﾞｼｯｸM-PRO" pitchFamily="50" charset="-128"/>
                          <a:ea typeface="HG丸ｺﾞｼｯｸM-PRO" pitchFamily="50" charset="-128"/>
                        </a:rPr>
                        <a:t>1.210</a:t>
                      </a:r>
                      <a:endParaRPr kumimoji="1" lang="ja-JP" altLang="en-US" sz="1000" dirty="0">
                        <a:latin typeface="HG丸ｺﾞｼｯｸM-PRO" pitchFamily="50" charset="-128"/>
                        <a:ea typeface="HG丸ｺﾞｼｯｸM-PRO" pitchFamily="50" charset="-128"/>
                      </a:endParaRPr>
                    </a:p>
                  </a:txBody>
                  <a:tcPr anchor="ctr"/>
                </a:tc>
                <a:tc>
                  <a:txBody>
                    <a:bodyPr/>
                    <a:lstStyle/>
                    <a:p>
                      <a:pPr algn="ctr"/>
                      <a:r>
                        <a:rPr kumimoji="1" lang="en-US" altLang="ja-JP" sz="1000" dirty="0">
                          <a:latin typeface="HG丸ｺﾞｼｯｸM-PRO" pitchFamily="50" charset="-128"/>
                          <a:ea typeface="HG丸ｺﾞｼｯｸM-PRO" pitchFamily="50" charset="-128"/>
                        </a:rPr>
                        <a:t>1.010</a:t>
                      </a:r>
                      <a:endParaRPr kumimoji="1" lang="ja-JP" altLang="en-US" sz="10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3"/>
                  </a:ext>
                </a:extLst>
              </a:tr>
              <a:tr h="307167">
                <a:tc>
                  <a:txBody>
                    <a:bodyPr/>
                    <a:lstStyle/>
                    <a:p>
                      <a:pPr algn="l"/>
                      <a:r>
                        <a:rPr kumimoji="1" lang="ja-JP" altLang="en-US" sz="1050" dirty="0">
                          <a:latin typeface="HG丸ｺﾞｼｯｸM-PRO" pitchFamily="50" charset="-128"/>
                          <a:ea typeface="HG丸ｺﾞｼｯｸM-PRO" pitchFamily="50" charset="-128"/>
                        </a:rPr>
                        <a:t>良好でない　（第四区分）</a:t>
                      </a:r>
                      <a:r>
                        <a:rPr kumimoji="1" lang="ja-JP" altLang="en-US" sz="1050" baseline="0" dirty="0">
                          <a:latin typeface="HG丸ｺﾞｼｯｸM-PRO" pitchFamily="50" charset="-128"/>
                          <a:ea typeface="HG丸ｺﾞｼｯｸM-PRO" pitchFamily="50" charset="-128"/>
                        </a:rPr>
                        <a:t> </a:t>
                      </a:r>
                      <a:endParaRPr kumimoji="1" lang="ja-JP" altLang="en-US" sz="1050" dirty="0">
                        <a:latin typeface="HG丸ｺﾞｼｯｸM-PRO" pitchFamily="50" charset="-128"/>
                        <a:ea typeface="HG丸ｺﾞｼｯｸM-PRO" pitchFamily="50" charset="-128"/>
                      </a:endParaRPr>
                    </a:p>
                  </a:txBody>
                  <a:tcPr anchor="ctr"/>
                </a:tc>
                <a:tc>
                  <a:txBody>
                    <a:bodyPr/>
                    <a:lstStyle/>
                    <a:p>
                      <a:pPr algn="ctr"/>
                      <a:r>
                        <a:rPr kumimoji="1" lang="en-US" altLang="ja-JP" sz="1000" dirty="0">
                          <a:latin typeface="HG丸ｺﾞｼｯｸM-PRO" pitchFamily="50" charset="-128"/>
                          <a:ea typeface="HG丸ｺﾞｼｯｸM-PRO" pitchFamily="50" charset="-128"/>
                        </a:rPr>
                        <a:t>1.008</a:t>
                      </a:r>
                    </a:p>
                  </a:txBody>
                  <a:tcPr anchor="ctr"/>
                </a:tc>
                <a:tc>
                  <a:txBody>
                    <a:bodyPr/>
                    <a:lstStyle/>
                    <a:p>
                      <a:pPr algn="ctr"/>
                      <a:r>
                        <a:rPr kumimoji="1" lang="en-US" altLang="ja-JP" sz="1000" dirty="0">
                          <a:latin typeface="HG丸ｺﾞｼｯｸM-PRO" pitchFamily="50" charset="-128"/>
                          <a:ea typeface="HG丸ｺﾞｼｯｸM-PRO" pitchFamily="50" charset="-128"/>
                        </a:rPr>
                        <a:t>1.023</a:t>
                      </a:r>
                    </a:p>
                  </a:txBody>
                  <a:tcPr anchor="ctr"/>
                </a:tc>
                <a:tc>
                  <a:txBody>
                    <a:bodyPr/>
                    <a:lstStyle/>
                    <a:p>
                      <a:pPr algn="ctr"/>
                      <a:r>
                        <a:rPr kumimoji="1" lang="en-US" altLang="ja-JP" sz="1000" dirty="0">
                          <a:latin typeface="HG丸ｺﾞｼｯｸM-PRO" pitchFamily="50" charset="-128"/>
                          <a:ea typeface="HG丸ｺﾞｼｯｸM-PRO" pitchFamily="50" charset="-128"/>
                        </a:rPr>
                        <a:t>0.948</a:t>
                      </a:r>
                    </a:p>
                  </a:txBody>
                  <a:tcPr anchor="ctr"/>
                </a:tc>
                <a:extLst>
                  <a:ext uri="{0D108BD9-81ED-4DB2-BD59-A6C34878D82A}">
                    <a16:rowId xmlns:a16="http://schemas.microsoft.com/office/drawing/2014/main" val="10004"/>
                  </a:ext>
                </a:extLst>
              </a:tr>
              <a:tr h="535319">
                <a:tc>
                  <a:txBody>
                    <a:bodyPr/>
                    <a:lstStyle/>
                    <a:p>
                      <a:pPr algn="r"/>
                      <a:r>
                        <a:rPr kumimoji="1" lang="en-US" altLang="ja-JP" sz="1050" dirty="0">
                          <a:latin typeface="HG丸ｺﾞｼｯｸM-PRO" pitchFamily="50" charset="-128"/>
                          <a:ea typeface="HG丸ｺﾞｼｯｸM-PRO" pitchFamily="50" charset="-128"/>
                        </a:rPr>
                        <a:t>B</a:t>
                      </a:r>
                    </a:p>
                    <a:p>
                      <a:pPr algn="l"/>
                      <a:r>
                        <a:rPr kumimoji="1" lang="ja-JP" altLang="en-US" sz="1050" dirty="0">
                          <a:latin typeface="HG丸ｺﾞｼｯｸM-PRO" pitchFamily="50" charset="-128"/>
                          <a:ea typeface="HG丸ｺﾞｼｯｸM-PRO" pitchFamily="50" charset="-128"/>
                        </a:rPr>
                        <a:t>良好でない　（第五区分）</a:t>
                      </a:r>
                      <a:r>
                        <a:rPr kumimoji="1" lang="ja-JP" altLang="en-US" sz="1050" baseline="0" dirty="0">
                          <a:latin typeface="HG丸ｺﾞｼｯｸM-PRO" pitchFamily="50" charset="-128"/>
                          <a:ea typeface="HG丸ｺﾞｼｯｸM-PRO" pitchFamily="50" charset="-128"/>
                        </a:rPr>
                        <a:t>  </a:t>
                      </a:r>
                      <a:r>
                        <a:rPr kumimoji="1" lang="en-US" altLang="ja-JP" sz="1050" dirty="0">
                          <a:latin typeface="HG丸ｺﾞｼｯｸM-PRO" pitchFamily="50" charset="-128"/>
                          <a:ea typeface="HG丸ｺﾞｼｯｸM-PRO" pitchFamily="50" charset="-128"/>
                        </a:rPr>
                        <a:t>C</a:t>
                      </a:r>
                    </a:p>
                    <a:p>
                      <a:pPr algn="r"/>
                      <a:r>
                        <a:rPr kumimoji="1" lang="en-US" altLang="ja-JP" sz="1050" dirty="0">
                          <a:latin typeface="HG丸ｺﾞｼｯｸM-PRO" pitchFamily="50" charset="-128"/>
                          <a:ea typeface="HG丸ｺﾞｼｯｸM-PRO" pitchFamily="50" charset="-128"/>
                        </a:rPr>
                        <a:t>D</a:t>
                      </a:r>
                      <a:endParaRPr kumimoji="1" lang="ja-JP" altLang="en-US" sz="1050" dirty="0">
                        <a:latin typeface="HG丸ｺﾞｼｯｸM-PRO" pitchFamily="50" charset="-128"/>
                        <a:ea typeface="HG丸ｺﾞｼｯｸM-PRO" pitchFamily="50" charset="-128"/>
                      </a:endParaRPr>
                    </a:p>
                  </a:txBody>
                  <a:tcPr anchor="ctr"/>
                </a:tc>
                <a:tc>
                  <a:txBody>
                    <a:bodyPr/>
                    <a:lstStyle/>
                    <a:p>
                      <a:pPr algn="ctr"/>
                      <a:r>
                        <a:rPr kumimoji="1" lang="en-US" altLang="ja-JP" sz="1000" dirty="0">
                          <a:latin typeface="HG丸ｺﾞｼｯｸM-PRO" pitchFamily="50" charset="-128"/>
                          <a:ea typeface="HG丸ｺﾞｼｯｸM-PRO" pitchFamily="50" charset="-128"/>
                        </a:rPr>
                        <a:t>0.970</a:t>
                      </a:r>
                    </a:p>
                    <a:p>
                      <a:pPr algn="ctr"/>
                      <a:r>
                        <a:rPr kumimoji="1" lang="en-US" altLang="ja-JP" sz="1000" dirty="0">
                          <a:latin typeface="HG丸ｺﾞｼｯｸM-PRO" pitchFamily="50" charset="-128"/>
                          <a:ea typeface="HG丸ｺﾞｼｯｸM-PRO" pitchFamily="50" charset="-128"/>
                        </a:rPr>
                        <a:t>0.858</a:t>
                      </a:r>
                    </a:p>
                    <a:p>
                      <a:pPr algn="ctr"/>
                      <a:r>
                        <a:rPr kumimoji="1" lang="en-US" altLang="ja-JP" sz="1000" dirty="0">
                          <a:latin typeface="HG丸ｺﾞｼｯｸM-PRO" pitchFamily="50" charset="-128"/>
                          <a:ea typeface="HG丸ｺﾞｼｯｸM-PRO" pitchFamily="50" charset="-128"/>
                        </a:rPr>
                        <a:t>0.745</a:t>
                      </a:r>
                    </a:p>
                  </a:txBody>
                  <a:tcPr anchor="ctr"/>
                </a:tc>
                <a:tc>
                  <a:txBody>
                    <a:bodyPr/>
                    <a:lstStyle/>
                    <a:p>
                      <a:pPr algn="ctr"/>
                      <a:r>
                        <a:rPr kumimoji="1" lang="en-US" altLang="ja-JP" sz="1000" dirty="0">
                          <a:latin typeface="HG丸ｺﾞｼｯｸM-PRO" pitchFamily="50" charset="-128"/>
                          <a:ea typeface="HG丸ｺﾞｼｯｸM-PRO" pitchFamily="50" charset="-128"/>
                        </a:rPr>
                        <a:t>0.985</a:t>
                      </a:r>
                    </a:p>
                    <a:p>
                      <a:pPr algn="ctr"/>
                      <a:r>
                        <a:rPr kumimoji="1" lang="en-US" altLang="ja-JP" sz="1000" dirty="0">
                          <a:latin typeface="HG丸ｺﾞｼｯｸM-PRO" pitchFamily="50" charset="-128"/>
                          <a:ea typeface="HG丸ｺﾞｼｯｸM-PRO" pitchFamily="50" charset="-128"/>
                        </a:rPr>
                        <a:t>0.873</a:t>
                      </a:r>
                    </a:p>
                    <a:p>
                      <a:pPr algn="ctr"/>
                      <a:r>
                        <a:rPr kumimoji="1" lang="en-US" altLang="ja-JP" sz="1000" dirty="0">
                          <a:latin typeface="HG丸ｺﾞｼｯｸM-PRO" pitchFamily="50" charset="-128"/>
                          <a:ea typeface="HG丸ｺﾞｼｯｸM-PRO" pitchFamily="50" charset="-128"/>
                        </a:rPr>
                        <a:t>0.760</a:t>
                      </a:r>
                    </a:p>
                  </a:txBody>
                  <a:tcPr anchor="ctr"/>
                </a:tc>
                <a:tc>
                  <a:txBody>
                    <a:bodyPr/>
                    <a:lstStyle/>
                    <a:p>
                      <a:pPr algn="ctr"/>
                      <a:r>
                        <a:rPr kumimoji="1" lang="en-US" altLang="ja-JP" sz="1000" dirty="0">
                          <a:latin typeface="HG丸ｺﾞｼｯｸM-PRO" pitchFamily="50" charset="-128"/>
                          <a:ea typeface="HG丸ｺﾞｼｯｸM-PRO" pitchFamily="50" charset="-128"/>
                        </a:rPr>
                        <a:t>0.935</a:t>
                      </a:r>
                    </a:p>
                    <a:p>
                      <a:pPr algn="ctr"/>
                      <a:r>
                        <a:rPr kumimoji="1" lang="en-US" altLang="ja-JP" sz="1000" dirty="0">
                          <a:latin typeface="HG丸ｺﾞｼｯｸM-PRO" pitchFamily="50" charset="-128"/>
                          <a:ea typeface="HG丸ｺﾞｼｯｸM-PRO" pitchFamily="50" charset="-128"/>
                        </a:rPr>
                        <a:t>0.898</a:t>
                      </a:r>
                    </a:p>
                    <a:p>
                      <a:pPr algn="ctr"/>
                      <a:r>
                        <a:rPr kumimoji="1" lang="en-US" altLang="ja-JP" sz="1000" dirty="0">
                          <a:latin typeface="HG丸ｺﾞｼｯｸM-PRO" pitchFamily="50" charset="-128"/>
                          <a:ea typeface="HG丸ｺﾞｼｯｸM-PRO" pitchFamily="50" charset="-128"/>
                        </a:rPr>
                        <a:t>0.860</a:t>
                      </a:r>
                    </a:p>
                  </a:txBody>
                  <a:tcPr anchor="ctr"/>
                </a:tc>
                <a:extLst>
                  <a:ext uri="{0D108BD9-81ED-4DB2-BD59-A6C34878D82A}">
                    <a16:rowId xmlns:a16="http://schemas.microsoft.com/office/drawing/2014/main" val="10005"/>
                  </a:ext>
                </a:extLst>
              </a:tr>
            </a:tbl>
          </a:graphicData>
        </a:graphic>
      </p:graphicFrame>
      <p:sp>
        <p:nvSpPr>
          <p:cNvPr id="16" name="正方形/長方形 15"/>
          <p:cNvSpPr/>
          <p:nvPr/>
        </p:nvSpPr>
        <p:spPr>
          <a:xfrm>
            <a:off x="5364956" y="1755792"/>
            <a:ext cx="3340120" cy="2916000"/>
          </a:xfrm>
          <a:prstGeom prst="rect">
            <a:avLst/>
          </a:prstGeom>
          <a:solidFill>
            <a:schemeClr val="accent6">
              <a:lumMod val="40000"/>
              <a:lumOff val="60000"/>
              <a:alpha val="50000"/>
            </a:schemeClr>
          </a:solidFill>
          <a:ln>
            <a:solidFill>
              <a:schemeClr val="tx1"/>
            </a:solidFill>
            <a:prstDash val="dash"/>
          </a:ln>
        </p:spPr>
        <p:txBody>
          <a:bodyPr wrap="square">
            <a:spAutoFit/>
          </a:bodyPr>
          <a:lstStyle/>
          <a:p>
            <a:pPr>
              <a:lnSpc>
                <a:spcPts val="1000"/>
              </a:lnSpc>
            </a:pPr>
            <a:r>
              <a:rPr lang="ja-JP" altLang="en-US" sz="1200" dirty="0">
                <a:latin typeface="HG丸ｺﾞｼｯｸM-PRO" pitchFamily="50" charset="-128"/>
                <a:ea typeface="HG丸ｺﾞｼｯｸM-PRO" pitchFamily="50" charset="-128"/>
              </a:rPr>
              <a:t>　　期間率</a:t>
            </a:r>
            <a:endParaRPr lang="en-US" altLang="ja-JP" sz="12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en-US" altLang="ja-JP" sz="900" dirty="0">
              <a:latin typeface="HG丸ｺﾞｼｯｸM-PRO" pitchFamily="50" charset="-128"/>
              <a:ea typeface="HG丸ｺﾞｼｯｸM-PRO" pitchFamily="50" charset="-128"/>
            </a:endParaRPr>
          </a:p>
          <a:p>
            <a:pPr>
              <a:lnSpc>
                <a:spcPts val="1000"/>
              </a:lnSpc>
            </a:pPr>
            <a:endParaRPr lang="ja-JP" altLang="en-US" sz="900" dirty="0">
              <a:latin typeface="HG丸ｺﾞｼｯｸM-PRO" pitchFamily="50" charset="-128"/>
              <a:ea typeface="HG丸ｺﾞｼｯｸM-PRO"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4005914612"/>
              </p:ext>
            </p:extLst>
          </p:nvPr>
        </p:nvGraphicFramePr>
        <p:xfrm>
          <a:off x="5796136" y="1927618"/>
          <a:ext cx="2719216" cy="2647336"/>
        </p:xfrm>
        <a:graphic>
          <a:graphicData uri="http://schemas.openxmlformats.org/drawingml/2006/table">
            <a:tbl>
              <a:tblPr firstRow="1" bandRow="1">
                <a:tableStyleId>{5C22544A-7EE6-4342-B048-85BDC9FD1C3A}</a:tableStyleId>
              </a:tblPr>
              <a:tblGrid>
                <a:gridCol w="1665769">
                  <a:extLst>
                    <a:ext uri="{9D8B030D-6E8A-4147-A177-3AD203B41FA5}">
                      <a16:colId xmlns:a16="http://schemas.microsoft.com/office/drawing/2014/main" val="20000"/>
                    </a:ext>
                  </a:extLst>
                </a:gridCol>
                <a:gridCol w="1053447">
                  <a:extLst>
                    <a:ext uri="{9D8B030D-6E8A-4147-A177-3AD203B41FA5}">
                      <a16:colId xmlns:a16="http://schemas.microsoft.com/office/drawing/2014/main" val="20001"/>
                    </a:ext>
                  </a:extLst>
                </a:gridCol>
              </a:tblGrid>
              <a:tr h="193388">
                <a:tc>
                  <a:txBody>
                    <a:bodyPr/>
                    <a:lstStyle/>
                    <a:p>
                      <a:pPr algn="ctr">
                        <a:lnSpc>
                          <a:spcPts val="500"/>
                        </a:lnSpc>
                      </a:pPr>
                      <a:r>
                        <a:rPr kumimoji="1" lang="ja-JP" altLang="en-US" sz="900" dirty="0">
                          <a:latin typeface="HG丸ｺﾞｼｯｸM-PRO" pitchFamily="50" charset="-128"/>
                          <a:ea typeface="HG丸ｺﾞｼｯｸM-PRO" pitchFamily="50" charset="-128"/>
                        </a:rPr>
                        <a:t>勤務期間</a:t>
                      </a:r>
                    </a:p>
                  </a:txBody>
                  <a:tcPr anchor="ctr"/>
                </a:tc>
                <a:tc>
                  <a:txBody>
                    <a:bodyPr/>
                    <a:lstStyle/>
                    <a:p>
                      <a:pPr algn="ctr">
                        <a:lnSpc>
                          <a:spcPts val="500"/>
                        </a:lnSpc>
                      </a:pPr>
                      <a:r>
                        <a:rPr kumimoji="1" lang="ja-JP" altLang="en-US" sz="900" dirty="0">
                          <a:latin typeface="HG丸ｺﾞｼｯｸM-PRO" pitchFamily="50" charset="-128"/>
                          <a:ea typeface="HG丸ｺﾞｼｯｸM-PRO" pitchFamily="50" charset="-128"/>
                        </a:rPr>
                        <a:t>支給割合</a:t>
                      </a:r>
                      <a:endParaRPr kumimoji="1" lang="en-US" altLang="ja-JP" sz="9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0"/>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６ヶ月　</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１００／１００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1"/>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５ヶ月１５日～６ヶ月</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９５／１００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2"/>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５ヶ月　　　～５ヶ月１５日</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９０／１００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3"/>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４ヶ月１５日～５ヶ月</a:t>
                      </a:r>
                      <a:endParaRPr kumimoji="1" lang="ja-JP" altLang="en-US" sz="800" dirty="0">
                        <a:latin typeface="HG丸ｺﾞｼｯｸM-PRO" pitchFamily="50" charset="-128"/>
                        <a:ea typeface="HG丸ｺﾞｼｯｸM-PRO" pitchFamily="50" charset="-128"/>
                      </a:endParaRPr>
                    </a:p>
                  </a:txBody>
                  <a:tcPr anchor="ctr"/>
                </a:tc>
                <a:tc>
                  <a:txBody>
                    <a:bodyPr/>
                    <a:lstStyle/>
                    <a:p>
                      <a:pPr algn="r">
                        <a:lnSpc>
                          <a:spcPts val="500"/>
                        </a:lnSpc>
                      </a:pPr>
                      <a:r>
                        <a:rPr lang="ja-JP" altLang="en-US" sz="800" dirty="0">
                          <a:latin typeface="HG丸ｺﾞｼｯｸM-PRO" pitchFamily="50" charset="-128"/>
                          <a:ea typeface="HG丸ｺﾞｼｯｸM-PRO" pitchFamily="50" charset="-128"/>
                        </a:rPr>
                        <a:t>８０／１００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4"/>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４ヶ月　　　～４ヶ月１５日</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７０／１００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5"/>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３ヶ月１５日～４ヶ月</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６０／１００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6"/>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３ヶ月　　　～３ヶ月１５日</a:t>
                      </a:r>
                      <a:endParaRPr kumimoji="1" lang="ja-JP" altLang="en-US" sz="800" dirty="0">
                        <a:latin typeface="HG丸ｺﾞｼｯｸM-PRO" pitchFamily="50" charset="-128"/>
                        <a:ea typeface="HG丸ｺﾞｼｯｸM-PRO" pitchFamily="50" charset="-128"/>
                      </a:endParaRPr>
                    </a:p>
                  </a:txBody>
                  <a:tcPr anchor="ctr"/>
                </a:tc>
                <a:tc>
                  <a:txBody>
                    <a:bodyPr/>
                    <a:lstStyle/>
                    <a:p>
                      <a:pPr algn="r">
                        <a:lnSpc>
                          <a:spcPts val="500"/>
                        </a:lnSpc>
                      </a:pPr>
                      <a:r>
                        <a:rPr lang="ja-JP" altLang="en-US" sz="800" dirty="0">
                          <a:latin typeface="HG丸ｺﾞｼｯｸM-PRO" pitchFamily="50" charset="-128"/>
                          <a:ea typeface="HG丸ｺﾞｼｯｸM-PRO" pitchFamily="50" charset="-128"/>
                        </a:rPr>
                        <a:t>５０／１００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7"/>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２ヶ月１５日～３ヶ月</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４０／１００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8"/>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２ヶ月　　　～２ヶ月１５日</a:t>
                      </a:r>
                      <a:endParaRPr kumimoji="1" lang="ja-JP" altLang="en-US" sz="800" dirty="0">
                        <a:latin typeface="HG丸ｺﾞｼｯｸM-PRO" pitchFamily="50" charset="-128"/>
                        <a:ea typeface="HG丸ｺﾞｼｯｸM-PRO" pitchFamily="50" charset="-128"/>
                      </a:endParaRPr>
                    </a:p>
                  </a:txBody>
                  <a:tcPr anchor="ctr"/>
                </a:tc>
                <a:tc>
                  <a:txBody>
                    <a:bodyPr/>
                    <a:lstStyle/>
                    <a:p>
                      <a:pPr algn="r">
                        <a:lnSpc>
                          <a:spcPts val="500"/>
                        </a:lnSpc>
                      </a:pPr>
                      <a:r>
                        <a:rPr lang="ja-JP" altLang="en-US" sz="800" dirty="0">
                          <a:latin typeface="HG丸ｺﾞｼｯｸM-PRO" pitchFamily="50" charset="-128"/>
                          <a:ea typeface="HG丸ｺﾞｼｯｸM-PRO" pitchFamily="50" charset="-128"/>
                        </a:rPr>
                        <a:t>３０／１００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09"/>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１ヶ月１５日～２ヶ月</a:t>
                      </a:r>
                      <a:endParaRPr kumimoji="1" lang="ja-JP" altLang="en-US" sz="800" dirty="0">
                        <a:latin typeface="HG丸ｺﾞｼｯｸM-PRO" pitchFamily="50" charset="-128"/>
                        <a:ea typeface="HG丸ｺﾞｼｯｸM-PRO" pitchFamily="50" charset="-128"/>
                      </a:endParaRPr>
                    </a:p>
                  </a:txBody>
                  <a:tcPr anchor="ctr"/>
                </a:tc>
                <a:tc>
                  <a:txBody>
                    <a:bodyPr/>
                    <a:lstStyle/>
                    <a:p>
                      <a:pPr algn="r">
                        <a:lnSpc>
                          <a:spcPts val="500"/>
                        </a:lnSpc>
                      </a:pPr>
                      <a:r>
                        <a:rPr lang="ja-JP" altLang="en-US" sz="800" dirty="0">
                          <a:latin typeface="HG丸ｺﾞｼｯｸM-PRO" pitchFamily="50" charset="-128"/>
                          <a:ea typeface="HG丸ｺﾞｼｯｸM-PRO" pitchFamily="50" charset="-128"/>
                        </a:rPr>
                        <a:t>２０／１００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10"/>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１ヶ月　　　～１ヶ月１５日</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１５／１００</a:t>
                      </a:r>
                      <a:endParaRPr lang="en-US" altLang="ja-JP"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11"/>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１５日　　　～１ヶ月</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１０／１００</a:t>
                      </a:r>
                      <a:endParaRPr lang="en-US" altLang="ja-JP"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12"/>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１５日未満</a:t>
                      </a:r>
                      <a:endParaRPr kumimoji="1" lang="ja-JP" altLang="en-US" sz="800" dirty="0">
                        <a:latin typeface="HG丸ｺﾞｼｯｸM-PRO" pitchFamily="50" charset="-128"/>
                        <a:ea typeface="HG丸ｺﾞｼｯｸM-PRO" pitchFamily="50" charset="-128"/>
                      </a:endParaRPr>
                    </a:p>
                  </a:txBody>
                  <a:tcPr anchor="ctr"/>
                </a:tc>
                <a:tc>
                  <a:txBody>
                    <a:bodyPr/>
                    <a:lstStyle/>
                    <a:p>
                      <a:pPr marL="0" marR="0" indent="0" algn="r" defTabSz="914400" rtl="0" eaLnBrk="1" fontAlgn="auto" latinLnBrk="0" hangingPunct="1">
                        <a:lnSpc>
                          <a:spcPts val="500"/>
                        </a:lnSpc>
                        <a:spcBef>
                          <a:spcPts val="0"/>
                        </a:spcBef>
                        <a:spcAft>
                          <a:spcPts val="0"/>
                        </a:spcAft>
                        <a:buClrTx/>
                        <a:buSzTx/>
                        <a:buFontTx/>
                        <a:buNone/>
                        <a:tabLst/>
                        <a:defRPr/>
                      </a:pPr>
                      <a:r>
                        <a:rPr lang="ja-JP" altLang="en-US" sz="800" dirty="0">
                          <a:latin typeface="HG丸ｺﾞｼｯｸM-PRO" pitchFamily="50" charset="-128"/>
                          <a:ea typeface="HG丸ｺﾞｼｯｸM-PRO" pitchFamily="50" charset="-128"/>
                        </a:rPr>
                        <a:t>５／１００</a:t>
                      </a:r>
                      <a:endParaRPr lang="en-US" altLang="ja-JP"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13"/>
                  </a:ext>
                </a:extLst>
              </a:tr>
              <a:tr h="175282">
                <a:tc>
                  <a:txBody>
                    <a:bodyPr/>
                    <a:lstStyle/>
                    <a:p>
                      <a:pPr>
                        <a:lnSpc>
                          <a:spcPts val="500"/>
                        </a:lnSpc>
                      </a:pPr>
                      <a:r>
                        <a:rPr lang="ja-JP" altLang="en-US" sz="800" dirty="0">
                          <a:latin typeface="HG丸ｺﾞｼｯｸM-PRO" pitchFamily="50" charset="-128"/>
                          <a:ea typeface="HG丸ｺﾞｼｯｸM-PRO" pitchFamily="50" charset="-128"/>
                        </a:rPr>
                        <a:t>０</a:t>
                      </a:r>
                      <a:endParaRPr kumimoji="1" lang="ja-JP" altLang="en-US" sz="800" dirty="0">
                        <a:latin typeface="HG丸ｺﾞｼｯｸM-PRO" pitchFamily="50" charset="-128"/>
                        <a:ea typeface="HG丸ｺﾞｼｯｸM-PRO" pitchFamily="50" charset="-128"/>
                      </a:endParaRPr>
                    </a:p>
                  </a:txBody>
                  <a:tcPr anchor="ctr"/>
                </a:tc>
                <a:tc>
                  <a:txBody>
                    <a:bodyPr/>
                    <a:lstStyle/>
                    <a:p>
                      <a:pPr algn="r">
                        <a:lnSpc>
                          <a:spcPts val="500"/>
                        </a:lnSpc>
                      </a:pPr>
                      <a:r>
                        <a:rPr lang="ja-JP" altLang="en-US" sz="800" dirty="0">
                          <a:latin typeface="HG丸ｺﾞｼｯｸM-PRO" pitchFamily="50" charset="-128"/>
                          <a:ea typeface="HG丸ｺﾞｼｯｸM-PRO" pitchFamily="50" charset="-128"/>
                        </a:rPr>
                        <a:t>０</a:t>
                      </a:r>
                      <a:endParaRPr kumimoji="1" lang="ja-JP" altLang="en-US" sz="800" dirty="0">
                        <a:latin typeface="HG丸ｺﾞｼｯｸM-PRO" pitchFamily="50" charset="-128"/>
                        <a:ea typeface="HG丸ｺﾞｼｯｸM-PRO" pitchFamily="50" charset="-128"/>
                      </a:endParaRPr>
                    </a:p>
                  </a:txBody>
                  <a:tcPr anchor="ctr"/>
                </a:tc>
                <a:extLst>
                  <a:ext uri="{0D108BD9-81ED-4DB2-BD59-A6C34878D82A}">
                    <a16:rowId xmlns:a16="http://schemas.microsoft.com/office/drawing/2014/main" val="10014"/>
                  </a:ext>
                </a:extLst>
              </a:tr>
            </a:tbl>
          </a:graphicData>
        </a:graphic>
      </p:graphicFrame>
      <p:sp>
        <p:nvSpPr>
          <p:cNvPr id="8" name="角丸四角形 7"/>
          <p:cNvSpPr/>
          <p:nvPr/>
        </p:nvSpPr>
        <p:spPr>
          <a:xfrm>
            <a:off x="499964" y="5123414"/>
            <a:ext cx="8224212" cy="722638"/>
          </a:xfrm>
          <a:prstGeom prst="roundRect">
            <a:avLst>
              <a:gd name="adj" fmla="val 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200" dirty="0">
                <a:solidFill>
                  <a:schemeClr val="tx1"/>
                </a:solidFill>
                <a:latin typeface="HG丸ｺﾞｼｯｸM-PRO" pitchFamily="50" charset="-128"/>
                <a:ea typeface="HG丸ｺﾞｼｯｸM-PRO" pitchFamily="50" charset="-128"/>
              </a:rPr>
              <a:t>■　上位の給与反映区分</a:t>
            </a:r>
            <a:r>
              <a:rPr kumimoji="1" lang="en-US" altLang="ja-JP" sz="1200" dirty="0">
                <a:solidFill>
                  <a:schemeClr val="tx1"/>
                </a:solidFill>
                <a:latin typeface="HG丸ｺﾞｼｯｸM-PRO" pitchFamily="50" charset="-128"/>
                <a:ea typeface="HG丸ｺﾞｼｯｸM-PRO" pitchFamily="50" charset="-128"/>
              </a:rPr>
              <a:t>(</a:t>
            </a:r>
            <a:r>
              <a:rPr kumimoji="1" lang="ja-JP" altLang="en-US" sz="1200" dirty="0">
                <a:solidFill>
                  <a:schemeClr val="tx1"/>
                </a:solidFill>
                <a:latin typeface="HG丸ｺﾞｼｯｸM-PRO" pitchFamily="50" charset="-128"/>
                <a:ea typeface="HG丸ｺﾞｼｯｸM-PRO" pitchFamily="50" charset="-128"/>
              </a:rPr>
              <a:t>「特に優秀」、「優秀」</a:t>
            </a:r>
            <a:r>
              <a:rPr kumimoji="1" lang="en-US" altLang="ja-JP" sz="1200" dirty="0">
                <a:solidFill>
                  <a:schemeClr val="tx1"/>
                </a:solidFill>
                <a:latin typeface="HG丸ｺﾞｼｯｸM-PRO" pitchFamily="50" charset="-128"/>
                <a:ea typeface="HG丸ｺﾞｼｯｸM-PRO" pitchFamily="50" charset="-128"/>
              </a:rPr>
              <a:t>)</a:t>
            </a:r>
            <a:r>
              <a:rPr kumimoji="1" lang="ja-JP" altLang="en-US" sz="1200" dirty="0">
                <a:solidFill>
                  <a:schemeClr val="tx1"/>
                </a:solidFill>
                <a:latin typeface="HG丸ｺﾞｼｯｸM-PRO" pitchFamily="50" charset="-128"/>
                <a:ea typeface="HG丸ｺﾞｼｯｸM-PRO" pitchFamily="50" charset="-128"/>
              </a:rPr>
              <a:t>に配分する原資とするため、</a:t>
            </a:r>
            <a:r>
              <a:rPr lang="ja-JP" altLang="en-US" sz="1200" dirty="0">
                <a:solidFill>
                  <a:schemeClr val="tx1"/>
                </a:solidFill>
                <a:latin typeface="HG丸ｺﾞｼｯｸM-PRO" pitchFamily="50" charset="-128"/>
                <a:ea typeface="HG丸ｺﾞｼｯｸM-PRO" pitchFamily="50" charset="-128"/>
              </a:rPr>
              <a:t>条例上の支給月数：</a:t>
            </a:r>
            <a:r>
              <a:rPr lang="en-US" altLang="ja-JP" sz="1200" dirty="0">
                <a:solidFill>
                  <a:schemeClr val="tx1"/>
                </a:solidFill>
                <a:latin typeface="HG丸ｺﾞｼｯｸM-PRO" pitchFamily="50" charset="-128"/>
                <a:ea typeface="HG丸ｺﾞｼｯｸM-PRO" pitchFamily="50" charset="-128"/>
              </a:rPr>
              <a:t>1.025</a:t>
            </a:r>
            <a:r>
              <a:rPr lang="ja-JP" altLang="en-US" sz="1200" dirty="0">
                <a:solidFill>
                  <a:schemeClr val="tx1"/>
                </a:solidFill>
                <a:latin typeface="HG丸ｺﾞｼｯｸM-PRO" pitchFamily="50" charset="-128"/>
                <a:ea typeface="HG丸ｺﾞｼｯｸM-PRO" pitchFamily="50" charset="-128"/>
              </a:rPr>
              <a:t>月［課長</a:t>
            </a:r>
            <a:endParaRPr lang="en-US" altLang="ja-JP" sz="1200" dirty="0">
              <a:solidFill>
                <a:schemeClr val="tx1"/>
              </a:solidFill>
              <a:latin typeface="HG丸ｺﾞｼｯｸM-PRO" pitchFamily="50" charset="-128"/>
              <a:ea typeface="HG丸ｺﾞｼｯｸM-PRO" pitchFamily="50" charset="-128"/>
            </a:endParaRPr>
          </a:p>
          <a:p>
            <a:r>
              <a:rPr lang="ja-JP" altLang="en-US" sz="1200" dirty="0">
                <a:solidFill>
                  <a:schemeClr val="tx1"/>
                </a:solidFill>
                <a:latin typeface="HG丸ｺﾞｼｯｸM-PRO" pitchFamily="50" charset="-128"/>
                <a:ea typeface="HG丸ｺﾞｼｯｸM-PRO" pitchFamily="50" charset="-128"/>
              </a:rPr>
              <a:t>　　級以上職員は</a:t>
            </a:r>
            <a:r>
              <a:rPr lang="en-US" altLang="ja-JP" sz="1200" dirty="0">
                <a:solidFill>
                  <a:schemeClr val="tx1"/>
                </a:solidFill>
                <a:latin typeface="HG丸ｺﾞｼｯｸM-PRO" pitchFamily="50" charset="-128"/>
                <a:ea typeface="HG丸ｺﾞｼｯｸM-PRO" pitchFamily="50" charset="-128"/>
              </a:rPr>
              <a:t>1.225</a:t>
            </a:r>
            <a:r>
              <a:rPr lang="ja-JP" altLang="en-US" sz="1200" dirty="0">
                <a:solidFill>
                  <a:schemeClr val="tx1"/>
                </a:solidFill>
                <a:latin typeface="HG丸ｺﾞｼｯｸM-PRO" pitchFamily="50" charset="-128"/>
                <a:ea typeface="HG丸ｺﾞｼｯｸM-PRO" pitchFamily="50" charset="-128"/>
              </a:rPr>
              <a:t>月］の内の一定月数（課長級及び管理職以外の職員：</a:t>
            </a:r>
            <a:r>
              <a:rPr lang="en-US" altLang="ja-JP" sz="1200" dirty="0">
                <a:solidFill>
                  <a:schemeClr val="tx1"/>
                </a:solidFill>
                <a:latin typeface="HG丸ｺﾞｼｯｸM-PRO" pitchFamily="50" charset="-128"/>
                <a:ea typeface="HG丸ｺﾞｼｯｸM-PRO" pitchFamily="50" charset="-128"/>
              </a:rPr>
              <a:t>0.015</a:t>
            </a:r>
            <a:r>
              <a:rPr lang="ja-JP" altLang="en-US" sz="1200" dirty="0">
                <a:solidFill>
                  <a:schemeClr val="tx1"/>
                </a:solidFill>
                <a:latin typeface="HG丸ｺﾞｼｯｸM-PRO" pitchFamily="50" charset="-128"/>
                <a:ea typeface="HG丸ｺﾞｼｯｸM-PRO" pitchFamily="50" charset="-128"/>
              </a:rPr>
              <a:t>月</a:t>
            </a:r>
            <a:r>
              <a:rPr lang="en-US" altLang="ja-JP" sz="1200" dirty="0">
                <a:solidFill>
                  <a:schemeClr val="tx1"/>
                </a:solidFill>
                <a:latin typeface="HG丸ｺﾞｼｯｸM-PRO" pitchFamily="50" charset="-128"/>
                <a:ea typeface="HG丸ｺﾞｼｯｸM-PRO" pitchFamily="50" charset="-128"/>
              </a:rPr>
              <a:t>[</a:t>
            </a:r>
            <a:r>
              <a:rPr lang="ja-JP" altLang="en-US" sz="1200" dirty="0">
                <a:solidFill>
                  <a:schemeClr val="tx1"/>
                </a:solidFill>
                <a:latin typeface="HG丸ｺﾞｼｯｸM-PRO" pitchFamily="50" charset="-128"/>
                <a:ea typeface="HG丸ｺﾞｼｯｸM-PRO" pitchFamily="50" charset="-128"/>
              </a:rPr>
              <a:t>部長級・次長級職員は</a:t>
            </a:r>
            <a:endParaRPr lang="en-US" altLang="ja-JP" sz="1200" dirty="0">
              <a:solidFill>
                <a:schemeClr val="tx1"/>
              </a:solidFill>
              <a:latin typeface="HG丸ｺﾞｼｯｸM-PRO" pitchFamily="50" charset="-128"/>
              <a:ea typeface="HG丸ｺﾞｼｯｸM-PRO" pitchFamily="50" charset="-128"/>
            </a:endParaRPr>
          </a:p>
          <a:p>
            <a:r>
              <a:rPr lang="ja-JP" altLang="en-US" sz="1200" dirty="0">
                <a:solidFill>
                  <a:schemeClr val="tx1"/>
                </a:solidFill>
                <a:latin typeface="HG丸ｺﾞｼｯｸM-PRO" pitchFamily="50" charset="-128"/>
                <a:ea typeface="HG丸ｺﾞｼｯｸM-PRO" pitchFamily="50" charset="-128"/>
              </a:rPr>
              <a:t>　　</a:t>
            </a:r>
            <a:r>
              <a:rPr lang="en-US" altLang="ja-JP" sz="1200" dirty="0">
                <a:solidFill>
                  <a:schemeClr val="tx1"/>
                </a:solidFill>
                <a:latin typeface="HG丸ｺﾞｼｯｸM-PRO" pitchFamily="50" charset="-128"/>
                <a:ea typeface="HG丸ｺﾞｼｯｸM-PRO" pitchFamily="50" charset="-128"/>
              </a:rPr>
              <a:t>0.03</a:t>
            </a:r>
            <a:r>
              <a:rPr lang="ja-JP" altLang="en-US" sz="1200" dirty="0">
                <a:solidFill>
                  <a:schemeClr val="tx1"/>
                </a:solidFill>
                <a:latin typeface="HG丸ｺﾞｼｯｸM-PRO" pitchFamily="50" charset="-128"/>
                <a:ea typeface="HG丸ｺﾞｼｯｸM-PRO" pitchFamily="50" charset="-128"/>
              </a:rPr>
              <a:t>月</a:t>
            </a:r>
            <a:r>
              <a:rPr lang="en-US" altLang="ja-JP" sz="1200" dirty="0">
                <a:solidFill>
                  <a:schemeClr val="tx1"/>
                </a:solidFill>
                <a:latin typeface="HG丸ｺﾞｼｯｸM-PRO" pitchFamily="50" charset="-128"/>
                <a:ea typeface="HG丸ｺﾞｼｯｸM-PRO" pitchFamily="50" charset="-128"/>
              </a:rPr>
              <a:t>]</a:t>
            </a:r>
            <a:r>
              <a:rPr lang="ja-JP" altLang="en-US" sz="1200" dirty="0">
                <a:solidFill>
                  <a:schemeClr val="tx1"/>
                </a:solidFill>
                <a:latin typeface="HG丸ｺﾞｼｯｸM-PRO" pitchFamily="50" charset="-128"/>
                <a:ea typeface="HG丸ｺﾞｼｯｸM-PRO" pitchFamily="50" charset="-128"/>
              </a:rPr>
              <a:t>を活用しています。　</a:t>
            </a:r>
            <a:endParaRPr kumimoji="1" lang="ja-JP" altLang="en-US" sz="1200" dirty="0">
              <a:solidFill>
                <a:schemeClr val="tx1"/>
              </a:solidFill>
              <a:latin typeface="HG丸ｺﾞｼｯｸM-PRO" pitchFamily="50" charset="-128"/>
              <a:ea typeface="HG丸ｺﾞｼｯｸM-PRO" pitchFamily="50" charset="-128"/>
            </a:endParaRPr>
          </a:p>
        </p:txBody>
      </p:sp>
      <p:sp>
        <p:nvSpPr>
          <p:cNvPr id="22" name="テキスト ボックス 21"/>
          <p:cNvSpPr txBox="1"/>
          <p:nvPr/>
        </p:nvSpPr>
        <p:spPr>
          <a:xfrm>
            <a:off x="499964" y="4671754"/>
            <a:ext cx="8224212" cy="461665"/>
          </a:xfrm>
          <a:prstGeom prst="rect">
            <a:avLst/>
          </a:prstGeom>
          <a:solidFill>
            <a:schemeClr val="accent3">
              <a:lumMod val="40000"/>
              <a:lumOff val="60000"/>
            </a:schemeClr>
          </a:solidFill>
        </p:spPr>
        <p:txBody>
          <a:bodyPr wrap="square" rtlCol="0">
            <a:spAutoFit/>
          </a:bodyPr>
          <a:lstStyle/>
          <a:p>
            <a:r>
              <a:rPr lang="ja-JP" altLang="en-US" sz="1200" dirty="0">
                <a:latin typeface="HG丸ｺﾞｼｯｸM-PRO" pitchFamily="50" charset="-128"/>
                <a:ea typeface="HG丸ｺﾞｼｯｸM-PRO" pitchFamily="50" charset="-128"/>
              </a:rPr>
              <a:t>■　勤勉手当にメリハリがつくよう、 「特に優秀」と「良好」の成績率の差は、「優秀」と「良好」との成績率の</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　　差の２倍に設定しています。</a:t>
            </a:r>
            <a:endParaRPr lang="en-US" altLang="ja-JP" sz="1200" dirty="0">
              <a:latin typeface="HG丸ｺﾞｼｯｸM-PRO" pitchFamily="50" charset="-128"/>
              <a:ea typeface="HG丸ｺﾞｼｯｸM-PRO" pitchFamily="50"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3932775720"/>
              </p:ext>
            </p:extLst>
          </p:nvPr>
        </p:nvGraphicFramePr>
        <p:xfrm>
          <a:off x="479996" y="4318078"/>
          <a:ext cx="4812084" cy="243840"/>
        </p:xfrm>
        <a:graphic>
          <a:graphicData uri="http://schemas.openxmlformats.org/drawingml/2006/table">
            <a:tbl>
              <a:tblPr firstRow="1" bandRow="1">
                <a:tableStyleId>{5C22544A-7EE6-4342-B048-85BDC9FD1C3A}</a:tableStyleId>
              </a:tblPr>
              <a:tblGrid>
                <a:gridCol w="2003772">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tblGrid>
              <a:tr h="205181">
                <a:tc>
                  <a:txBody>
                    <a:bodyPr/>
                    <a:lstStyle/>
                    <a:p>
                      <a:pPr algn="ctr"/>
                      <a:r>
                        <a:rPr kumimoji="1" lang="ja-JP" altLang="en-US" sz="1000" dirty="0">
                          <a:latin typeface="HG丸ｺﾞｼｯｸM-PRO" pitchFamily="50" charset="-128"/>
                          <a:ea typeface="HG丸ｺﾞｼｯｸM-PRO" pitchFamily="50" charset="-128"/>
                        </a:rPr>
                        <a:t>条例上の支給月数</a:t>
                      </a: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sz="1000" dirty="0">
                          <a:latin typeface="HG丸ｺﾞｼｯｸM-PRO" pitchFamily="50" charset="-128"/>
                          <a:ea typeface="HG丸ｺﾞｼｯｸM-PRO" pitchFamily="50" charset="-128"/>
                        </a:rPr>
                        <a:t>1.225</a:t>
                      </a:r>
                      <a:endParaRPr kumimoji="1" lang="ja-JP" altLang="en-US" sz="1000" dirty="0">
                        <a:latin typeface="HG丸ｺﾞｼｯｸM-PRO" pitchFamily="50" charset="-128"/>
                        <a:ea typeface="HG丸ｺﾞｼｯｸM-PRO" pitchFamily="50" charset="-128"/>
                      </a:endParaRPr>
                    </a:p>
                  </a:txBody>
                  <a:tcPr anchor="ctr">
                    <a:lnB w="12700" cap="flat" cmpd="sng" algn="ctr">
                      <a:solidFill>
                        <a:schemeClr val="bg1"/>
                      </a:solidFill>
                      <a:prstDash val="solid"/>
                      <a:round/>
                      <a:headEnd type="none" w="med" len="med"/>
                      <a:tailEnd type="none" w="med" len="med"/>
                    </a:lnB>
                  </a:tcPr>
                </a:tc>
                <a:tc>
                  <a:txBody>
                    <a:bodyPr/>
                    <a:lstStyle/>
                    <a:p>
                      <a:pPr algn="ctr"/>
                      <a:r>
                        <a:rPr kumimoji="1" lang="en-US" altLang="ja-JP" sz="1000" dirty="0">
                          <a:latin typeface="HG丸ｺﾞｼｯｸM-PRO" pitchFamily="50" charset="-128"/>
                          <a:ea typeface="HG丸ｺﾞｼｯｸM-PRO" pitchFamily="50" charset="-128"/>
                        </a:rPr>
                        <a:t>1.025</a:t>
                      </a:r>
                      <a:endParaRPr kumimoji="1" lang="ja-JP" altLang="en-US" sz="1000" dirty="0">
                        <a:latin typeface="HG丸ｺﾞｼｯｸM-PRO" pitchFamily="50" charset="-128"/>
                        <a:ea typeface="HG丸ｺﾞｼｯｸM-PRO"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7" name="正方形/長方形 26"/>
          <p:cNvSpPr/>
          <p:nvPr/>
        </p:nvSpPr>
        <p:spPr>
          <a:xfrm>
            <a:off x="479996" y="4123308"/>
            <a:ext cx="4387982" cy="1620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a:solidFill>
                  <a:schemeClr val="tx1"/>
                </a:solidFill>
                <a:latin typeface="HG丸ｺﾞｼｯｸM-PRO" pitchFamily="50" charset="-128"/>
                <a:ea typeface="HG丸ｺﾞｼｯｸM-PRO" pitchFamily="50" charset="-128"/>
              </a:rPr>
              <a:t>【</a:t>
            </a:r>
            <a:r>
              <a:rPr lang="ja-JP" altLang="en-US" sz="1200" dirty="0">
                <a:solidFill>
                  <a:schemeClr val="tx1"/>
                </a:solidFill>
                <a:latin typeface="HG丸ｺﾞｼｯｸM-PRO" pitchFamily="50" charset="-128"/>
                <a:ea typeface="HG丸ｺﾞｼｯｸM-PRO" pitchFamily="50" charset="-128"/>
              </a:rPr>
              <a:t>参考</a:t>
            </a:r>
            <a:r>
              <a:rPr lang="en-US" altLang="ja-JP" sz="1200" dirty="0">
                <a:solidFill>
                  <a:schemeClr val="tx1"/>
                </a:solidFill>
                <a:latin typeface="HG丸ｺﾞｼｯｸM-PRO" pitchFamily="50" charset="-128"/>
                <a:ea typeface="HG丸ｺﾞｼｯｸM-PRO" pitchFamily="50" charset="-128"/>
              </a:rPr>
              <a:t>】</a:t>
            </a:r>
            <a:r>
              <a:rPr lang="ja-JP" altLang="en-US" sz="1200" dirty="0">
                <a:solidFill>
                  <a:schemeClr val="tx1"/>
                </a:solidFill>
                <a:latin typeface="HG丸ｺﾞｼｯｸM-PRO" pitchFamily="50" charset="-128"/>
                <a:ea typeface="HG丸ｺﾞｼｯｸM-PRO" pitchFamily="50" charset="-128"/>
              </a:rPr>
              <a:t>　</a:t>
            </a:r>
            <a:endParaRPr lang="en-US" altLang="ja-JP" sz="1200" dirty="0">
              <a:solidFill>
                <a:schemeClr val="tx1"/>
              </a:solidFill>
              <a:latin typeface="HG丸ｺﾞｼｯｸM-PRO" pitchFamily="50" charset="-128"/>
              <a:ea typeface="HG丸ｺﾞｼｯｸM-PRO" pitchFamily="50" charset="-128"/>
            </a:endParaRPr>
          </a:p>
        </p:txBody>
      </p:sp>
      <p:sp>
        <p:nvSpPr>
          <p:cNvPr id="28" name="正方形/長方形 27"/>
          <p:cNvSpPr/>
          <p:nvPr/>
        </p:nvSpPr>
        <p:spPr>
          <a:xfrm>
            <a:off x="499964" y="2966831"/>
            <a:ext cx="4802772" cy="223873"/>
          </a:xfrm>
          <a:prstGeom prst="rect">
            <a:avLst/>
          </a:prstGeom>
          <a:solidFill>
            <a:schemeClr val="bg1">
              <a:alpha val="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499964" y="5718395"/>
            <a:ext cx="8224212" cy="461665"/>
          </a:xfrm>
          <a:prstGeom prst="rect">
            <a:avLst/>
          </a:prstGeom>
          <a:solidFill>
            <a:schemeClr val="accent3">
              <a:lumMod val="40000"/>
              <a:lumOff val="60000"/>
            </a:schemeClr>
          </a:solid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　相対評価結果が第五区分の職員については、二次評価結果を加味して成績率に差を設けて、「Ｂ」、「Ｃ」、</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「Ｄ」に細分化を行います。</a:t>
            </a:r>
            <a:endParaRPr lang="en-US" altLang="ja-JP" sz="1200" dirty="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2950395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57791"/>
            <a:ext cx="8229600" cy="490066"/>
          </a:xfrm>
        </p:spPr>
        <p:txBody>
          <a:bodyPr>
            <a:normAutofit/>
          </a:bodyPr>
          <a:lstStyle/>
          <a:p>
            <a:pPr algn="l"/>
            <a:r>
              <a:rPr lang="ja-JP" altLang="ja-JP" sz="1600" b="1" dirty="0">
                <a:effectLst/>
                <a:latin typeface="HG丸ｺﾞｼｯｸM-PRO" pitchFamily="50" charset="-128"/>
                <a:ea typeface="HG丸ｺﾞｼｯｸM-PRO" pitchFamily="50" charset="-128"/>
                <a:cs typeface="Times New Roman"/>
              </a:rPr>
              <a:t>３　</a:t>
            </a:r>
            <a:r>
              <a:rPr lang="ja-JP" altLang="en-US" sz="1600" b="1" dirty="0">
                <a:latin typeface="HG丸ｺﾞｼｯｸM-PRO" pitchFamily="50" charset="-128"/>
                <a:ea typeface="HG丸ｺﾞｼｯｸM-PRO" pitchFamily="50" charset="-128"/>
                <a:cs typeface="Times New Roman"/>
              </a:rPr>
              <a:t> １</a:t>
            </a:r>
            <a:r>
              <a:rPr lang="ja-JP" altLang="ja-JP" sz="1600" b="1" dirty="0">
                <a:latin typeface="HG丸ｺﾞｼｯｸM-PRO" pitchFamily="50" charset="-128"/>
                <a:ea typeface="HG丸ｺﾞｼｯｸM-PRO" pitchFamily="50" charset="-128"/>
                <a:cs typeface="Times New Roman"/>
              </a:rPr>
              <a:t>回あたりの勤勉手当支給</a:t>
            </a:r>
            <a:r>
              <a:rPr lang="ja-JP" altLang="ja-JP" sz="1600" b="1" dirty="0">
                <a:effectLst/>
                <a:latin typeface="HG丸ｺﾞｼｯｸM-PRO" pitchFamily="50" charset="-128"/>
                <a:ea typeface="HG丸ｺﾞｼｯｸM-PRO" pitchFamily="50" charset="-128"/>
                <a:cs typeface="Times New Roman"/>
              </a:rPr>
              <a:t>額</a:t>
            </a:r>
            <a:r>
              <a:rPr lang="ja-JP" altLang="en-US" sz="1600" b="1" dirty="0">
                <a:effectLst/>
                <a:latin typeface="HG丸ｺﾞｼｯｸM-PRO" pitchFamily="50" charset="-128"/>
                <a:ea typeface="HG丸ｺﾞｼｯｸM-PRO" pitchFamily="50" charset="-128"/>
                <a:cs typeface="Times New Roman"/>
              </a:rPr>
              <a:t>（</a:t>
            </a:r>
            <a:r>
              <a:rPr lang="ja-JP" altLang="en-US" sz="1600" b="1" dirty="0">
                <a:latin typeface="HG丸ｺﾞｼｯｸM-PRO" pitchFamily="50" charset="-128"/>
                <a:ea typeface="HG丸ｺﾞｼｯｸM-PRO" pitchFamily="50" charset="-128"/>
                <a:cs typeface="Times New Roman"/>
              </a:rPr>
              <a:t>令和６</a:t>
            </a:r>
            <a:r>
              <a:rPr lang="ja-JP" altLang="en-US" sz="1600" b="1" dirty="0">
                <a:effectLst/>
                <a:latin typeface="HG丸ｺﾞｼｯｸM-PRO" pitchFamily="50" charset="-128"/>
                <a:ea typeface="HG丸ｺﾞｼｯｸM-PRO" pitchFamily="50" charset="-128"/>
                <a:cs typeface="Times New Roman"/>
              </a:rPr>
              <a:t>年度</a:t>
            </a:r>
            <a:r>
              <a:rPr lang="ja-JP" altLang="ja-JP" sz="1600" b="1" dirty="0">
                <a:effectLst/>
                <a:latin typeface="HG丸ｺﾞｼｯｸM-PRO" pitchFamily="50" charset="-128"/>
                <a:ea typeface="HG丸ｺﾞｼｯｸM-PRO" pitchFamily="50" charset="-128"/>
                <a:cs typeface="Times New Roman"/>
              </a:rPr>
              <a:t>支給モデル</a:t>
            </a:r>
            <a:r>
              <a:rPr lang="ja-JP" altLang="en-US" sz="1600" b="1" dirty="0">
                <a:effectLst/>
                <a:latin typeface="HG丸ｺﾞｼｯｸM-PRO" pitchFamily="50" charset="-128"/>
                <a:ea typeface="HG丸ｺﾞｼｯｸM-PRO" pitchFamily="50" charset="-128"/>
                <a:cs typeface="Times New Roman"/>
              </a:rPr>
              <a:t>）</a:t>
            </a:r>
            <a:r>
              <a:rPr lang="en-US" altLang="ja-JP" sz="1600" b="1" dirty="0">
                <a:effectLst/>
                <a:latin typeface="HG丸ｺﾞｼｯｸM-PRO" pitchFamily="50" charset="-128"/>
                <a:ea typeface="HG丸ｺﾞｼｯｸM-PRO" pitchFamily="50" charset="-128"/>
                <a:cs typeface="Times New Roman"/>
              </a:rPr>
              <a:t>【</a:t>
            </a:r>
            <a:r>
              <a:rPr lang="ja-JP" altLang="en-US" sz="1600" b="1" dirty="0">
                <a:latin typeface="HG丸ｺﾞｼｯｸM-PRO" pitchFamily="50" charset="-128"/>
                <a:ea typeface="HG丸ｺﾞｼｯｸM-PRO" pitchFamily="50" charset="-128"/>
                <a:cs typeface="Times New Roman"/>
              </a:rPr>
              <a:t>行政職給料表</a:t>
            </a:r>
            <a:r>
              <a:rPr lang="en-US" altLang="ja-JP" sz="1600" b="1" dirty="0">
                <a:effectLst/>
                <a:latin typeface="HG丸ｺﾞｼｯｸM-PRO" pitchFamily="50" charset="-128"/>
                <a:ea typeface="HG丸ｺﾞｼｯｸM-PRO" pitchFamily="50" charset="-128"/>
                <a:cs typeface="Times New Roman"/>
              </a:rPr>
              <a:t>】</a:t>
            </a:r>
            <a:endParaRPr kumimoji="1" lang="ja-JP" altLang="en-US" sz="1600" dirty="0">
              <a:latin typeface="HG丸ｺﾞｼｯｸM-PRO" pitchFamily="50" charset="-128"/>
              <a:ea typeface="HG丸ｺﾞｼｯｸM-PRO" pitchFamily="50" charset="-128"/>
            </a:endParaRPr>
          </a:p>
        </p:txBody>
      </p:sp>
      <p:sp>
        <p:nvSpPr>
          <p:cNvPr id="3" name="コンテンツ プレースホルダー 2"/>
          <p:cNvSpPr>
            <a:spLocks noGrp="1"/>
          </p:cNvSpPr>
          <p:nvPr>
            <p:ph idx="1"/>
          </p:nvPr>
        </p:nvSpPr>
        <p:spPr>
          <a:xfrm>
            <a:off x="683568" y="747857"/>
            <a:ext cx="7992888" cy="360039"/>
          </a:xfrm>
        </p:spPr>
        <p:txBody>
          <a:bodyPr>
            <a:normAutofit/>
          </a:bodyPr>
          <a:lstStyle/>
          <a:p>
            <a:pPr marL="0" indent="0">
              <a:buNone/>
            </a:pPr>
            <a:r>
              <a:rPr lang="ja-JP" altLang="en-US" sz="1200" dirty="0">
                <a:effectLst/>
                <a:ea typeface="HG丸ｺﾞｼｯｸM-PRO"/>
                <a:cs typeface="Times New Roman"/>
              </a:rPr>
              <a:t>　</a:t>
            </a:r>
            <a:r>
              <a:rPr lang="ja-JP" altLang="ja-JP" sz="1200" dirty="0">
                <a:effectLst/>
                <a:ea typeface="HG丸ｺﾞｼｯｸM-PRO"/>
                <a:cs typeface="Times New Roman"/>
              </a:rPr>
              <a:t>各職階においてモデル職員を設定すると、</a:t>
            </a:r>
            <a:r>
              <a:rPr lang="ja-JP" altLang="en-US" sz="1200" dirty="0">
                <a:effectLst/>
                <a:ea typeface="HG丸ｺﾞｼｯｸM-PRO"/>
                <a:cs typeface="Times New Roman"/>
              </a:rPr>
              <a:t>実際に支給される１回あたり</a:t>
            </a:r>
            <a:r>
              <a:rPr lang="ja-JP" altLang="ja-JP" sz="1200" dirty="0">
                <a:effectLst/>
                <a:ea typeface="HG丸ｺﾞｼｯｸM-PRO"/>
                <a:cs typeface="Times New Roman"/>
              </a:rPr>
              <a:t>の勤勉手当支給額は以下のとおりです。</a:t>
            </a:r>
            <a:endParaRPr lang="en-US" altLang="ja-JP" sz="1200" dirty="0">
              <a:effectLst/>
              <a:ea typeface="HG丸ｺﾞｼｯｸM-PRO"/>
              <a:cs typeface="Times New Roman"/>
            </a:endParaRPr>
          </a:p>
          <a:p>
            <a:endParaRPr kumimoji="1" lang="ja-JP" altLang="en-US" sz="1600" dirty="0"/>
          </a:p>
        </p:txBody>
      </p:sp>
      <p:sp>
        <p:nvSpPr>
          <p:cNvPr id="5" name="スライド番号プレースホルダー 4"/>
          <p:cNvSpPr>
            <a:spLocks noGrp="1"/>
          </p:cNvSpPr>
          <p:nvPr>
            <p:ph type="sldNum" sz="quarter" idx="12"/>
          </p:nvPr>
        </p:nvSpPr>
        <p:spPr/>
        <p:txBody>
          <a:bodyPr/>
          <a:lstStyle/>
          <a:p>
            <a:fld id="{A967C466-9EF2-49F0-A6F8-8590E7B38472}" type="slidenum">
              <a:rPr kumimoji="1" lang="ja-JP" altLang="en-US" smtClean="0"/>
              <a:t>5</a:t>
            </a:fld>
            <a:endParaRPr kumimoji="1" lang="ja-JP" altLang="en-US"/>
          </a:p>
        </p:txBody>
      </p:sp>
      <p:sp>
        <p:nvSpPr>
          <p:cNvPr id="7" name="テキスト ボックス 6"/>
          <p:cNvSpPr txBox="1"/>
          <p:nvPr/>
        </p:nvSpPr>
        <p:spPr>
          <a:xfrm>
            <a:off x="7524328" y="1310571"/>
            <a:ext cx="1080120" cy="246221"/>
          </a:xfrm>
          <a:prstGeom prst="rect">
            <a:avLst/>
          </a:prstGeom>
          <a:noFill/>
        </p:spPr>
        <p:txBody>
          <a:bodyPr wrap="square" rtlCol="0">
            <a:spAutoFit/>
          </a:bodyPr>
          <a:lstStyle/>
          <a:p>
            <a:pPr algn="ctr"/>
            <a:r>
              <a:rPr kumimoji="1" lang="ja-JP" altLang="en-US" sz="1000" dirty="0">
                <a:latin typeface="HG丸ｺﾞｼｯｸM-PRO" pitchFamily="50" charset="-128"/>
                <a:ea typeface="HG丸ｺﾞｼｯｸM-PRO" pitchFamily="50" charset="-128"/>
              </a:rPr>
              <a:t>（単位：円）</a:t>
            </a:r>
          </a:p>
        </p:txBody>
      </p:sp>
      <p:graphicFrame>
        <p:nvGraphicFramePr>
          <p:cNvPr id="8" name="オブジェクト 7">
            <a:extLst>
              <a:ext uri="{FF2B5EF4-FFF2-40B4-BE49-F238E27FC236}">
                <a16:creationId xmlns:a16="http://schemas.microsoft.com/office/drawing/2014/main" id="{CDD06AC6-80CC-4B2F-B62E-CB0C65549C41}"/>
              </a:ext>
            </a:extLst>
          </p:cNvPr>
          <p:cNvGraphicFramePr>
            <a:graphicFrameLocks noChangeAspect="1"/>
          </p:cNvGraphicFramePr>
          <p:nvPr>
            <p:extLst>
              <p:ext uri="{D42A27DB-BD31-4B8C-83A1-F6EECF244321}">
                <p14:modId xmlns:p14="http://schemas.microsoft.com/office/powerpoint/2010/main" val="4034753225"/>
              </p:ext>
            </p:extLst>
          </p:nvPr>
        </p:nvGraphicFramePr>
        <p:xfrm>
          <a:off x="615950" y="1773238"/>
          <a:ext cx="6934200" cy="4162425"/>
        </p:xfrm>
        <a:graphic>
          <a:graphicData uri="http://schemas.openxmlformats.org/presentationml/2006/ole">
            <mc:AlternateContent xmlns:mc="http://schemas.openxmlformats.org/markup-compatibility/2006">
              <mc:Choice xmlns:v="urn:schemas-microsoft-com:vml" Requires="v">
                <p:oleObj spid="_x0000_s2052" name="Worksheet" r:id="rId3" imgW="5760561" imgH="4244517" progId="Excel.Sheet.12">
                  <p:embed/>
                </p:oleObj>
              </mc:Choice>
              <mc:Fallback>
                <p:oleObj name="Worksheet" r:id="rId3" imgW="5760561" imgH="4244517" progId="Excel.Sheet.12">
                  <p:embed/>
                  <p:pic>
                    <p:nvPicPr>
                      <p:cNvPr id="8" name="オブジェクト 7">
                        <a:extLst>
                          <a:ext uri="{FF2B5EF4-FFF2-40B4-BE49-F238E27FC236}">
                            <a16:creationId xmlns:a16="http://schemas.microsoft.com/office/drawing/2014/main" id="{CDD06AC6-80CC-4B2F-B62E-CB0C65549C41}"/>
                          </a:ext>
                        </a:extLst>
                      </p:cNvPr>
                      <p:cNvPicPr/>
                      <p:nvPr/>
                    </p:nvPicPr>
                    <p:blipFill>
                      <a:blip r:embed="rId4"/>
                      <a:stretch>
                        <a:fillRect/>
                      </a:stretch>
                    </p:blipFill>
                    <p:spPr>
                      <a:xfrm>
                        <a:off x="615950" y="1773238"/>
                        <a:ext cx="6934200" cy="4162425"/>
                      </a:xfrm>
                      <a:prstGeom prst="rect">
                        <a:avLst/>
                      </a:prstGeom>
                    </p:spPr>
                  </p:pic>
                </p:oleObj>
              </mc:Fallback>
            </mc:AlternateContent>
          </a:graphicData>
        </a:graphic>
      </p:graphicFrame>
    </p:spTree>
    <p:extLst>
      <p:ext uri="{BB962C8B-B14F-4D97-AF65-F5344CB8AC3E}">
        <p14:creationId xmlns:p14="http://schemas.microsoft.com/office/powerpoint/2010/main" val="2582108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A967C466-9EF2-49F0-A6F8-8590E7B38472}" type="slidenum">
              <a:rPr kumimoji="1" lang="ja-JP" altLang="en-US" smtClean="0"/>
              <a:t>6</a:t>
            </a:fld>
            <a:endParaRPr kumimoji="1" lang="ja-JP" altLang="en-US"/>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1032942734"/>
              </p:ext>
            </p:extLst>
          </p:nvPr>
        </p:nvGraphicFramePr>
        <p:xfrm>
          <a:off x="827584" y="908720"/>
          <a:ext cx="6848475" cy="4675188"/>
        </p:xfrm>
        <a:graphic>
          <a:graphicData uri="http://schemas.openxmlformats.org/presentationml/2006/ole">
            <mc:AlternateContent xmlns:mc="http://schemas.openxmlformats.org/markup-compatibility/2006">
              <mc:Choice xmlns:v="urn:schemas-microsoft-com:vml" Requires="v">
                <p:oleObj spid="_x0000_s3076" name="Worksheet" r:id="rId3" imgW="5760561" imgH="4244517" progId="Excel.Sheet.12">
                  <p:embed/>
                </p:oleObj>
              </mc:Choice>
              <mc:Fallback>
                <p:oleObj name="Worksheet" r:id="rId3" imgW="5760561" imgH="4244517" progId="Excel.Sheet.12">
                  <p:embed/>
                  <p:pic>
                    <p:nvPicPr>
                      <p:cNvPr id="5" name="オブジェクト 4"/>
                      <p:cNvPicPr>
                        <a:picLocks noChangeAspect="1" noChangeArrowheads="1"/>
                      </p:cNvPicPr>
                      <p:nvPr/>
                    </p:nvPicPr>
                    <p:blipFill>
                      <a:blip r:embed="rId4"/>
                      <a:srcRect/>
                      <a:stretch>
                        <a:fillRect/>
                      </a:stretch>
                    </p:blipFill>
                    <p:spPr bwMode="auto">
                      <a:xfrm>
                        <a:off x="827584" y="908720"/>
                        <a:ext cx="6848475" cy="46751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528359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15200"/>
            <a:ext cx="8229600" cy="706090"/>
          </a:xfrm>
        </p:spPr>
        <p:txBody>
          <a:bodyPr>
            <a:normAutofit/>
          </a:bodyPr>
          <a:lstStyle/>
          <a:p>
            <a:pPr algn="l"/>
            <a:r>
              <a:rPr lang="ja-JP" altLang="ja-JP" sz="1600" b="1" dirty="0">
                <a:effectLst/>
                <a:ea typeface="HG丸ｺﾞｼｯｸM-PRO"/>
                <a:cs typeface="Times New Roman"/>
              </a:rPr>
              <a:t>４　</a:t>
            </a:r>
            <a:r>
              <a:rPr lang="ja-JP" altLang="en-US" sz="1600" b="1" dirty="0">
                <a:effectLst/>
                <a:ea typeface="HG丸ｺﾞｼｯｸM-PRO"/>
                <a:cs typeface="Times New Roman"/>
              </a:rPr>
              <a:t>年間の</a:t>
            </a:r>
            <a:r>
              <a:rPr lang="ja-JP" altLang="ja-JP" sz="1600" b="1" dirty="0">
                <a:effectLst/>
                <a:ea typeface="HG丸ｺﾞｼｯｸM-PRO"/>
                <a:cs typeface="Times New Roman"/>
              </a:rPr>
              <a:t>勤勉手当支給額差</a:t>
            </a:r>
            <a:r>
              <a:rPr lang="ja-JP" altLang="en-US" sz="1600" b="1" dirty="0">
                <a:latin typeface="HG丸ｺﾞｼｯｸM-PRO" pitchFamily="50" charset="-128"/>
                <a:ea typeface="HG丸ｺﾞｼｯｸM-PRO" pitchFamily="50" charset="-128"/>
                <a:cs typeface="Times New Roman"/>
              </a:rPr>
              <a:t>（令和６年度</a:t>
            </a:r>
            <a:r>
              <a:rPr lang="ja-JP" altLang="ja-JP" sz="1600" b="1" dirty="0">
                <a:latin typeface="HG丸ｺﾞｼｯｸM-PRO" pitchFamily="50" charset="-128"/>
                <a:ea typeface="HG丸ｺﾞｼｯｸM-PRO" pitchFamily="50" charset="-128"/>
                <a:cs typeface="Times New Roman"/>
              </a:rPr>
              <a:t>支給モデル</a:t>
            </a:r>
            <a:r>
              <a:rPr lang="ja-JP" altLang="en-US" sz="1600" b="1" dirty="0">
                <a:latin typeface="HG丸ｺﾞｼｯｸM-PRO" pitchFamily="50" charset="-128"/>
                <a:ea typeface="HG丸ｺﾞｼｯｸM-PRO" pitchFamily="50" charset="-128"/>
                <a:cs typeface="Times New Roman"/>
              </a:rPr>
              <a:t>）</a:t>
            </a:r>
            <a:r>
              <a:rPr lang="en-US" altLang="ja-JP" sz="1600" b="1" dirty="0">
                <a:latin typeface="HG丸ｺﾞｼｯｸM-PRO" pitchFamily="50" charset="-128"/>
                <a:ea typeface="HG丸ｺﾞｼｯｸM-PRO" pitchFamily="50" charset="-128"/>
                <a:cs typeface="Times New Roman"/>
              </a:rPr>
              <a:t>【</a:t>
            </a:r>
            <a:r>
              <a:rPr lang="ja-JP" altLang="en-US" sz="1600" b="1" dirty="0">
                <a:latin typeface="HG丸ｺﾞｼｯｸM-PRO" pitchFamily="50" charset="-128"/>
                <a:ea typeface="HG丸ｺﾞｼｯｸM-PRO" pitchFamily="50" charset="-128"/>
                <a:cs typeface="Times New Roman"/>
              </a:rPr>
              <a:t>行政職給料表</a:t>
            </a:r>
            <a:r>
              <a:rPr lang="en-US" altLang="ja-JP" sz="1600" b="1" dirty="0">
                <a:latin typeface="HG丸ｺﾞｼｯｸM-PRO" pitchFamily="50" charset="-128"/>
                <a:ea typeface="HG丸ｺﾞｼｯｸM-PRO" pitchFamily="50" charset="-128"/>
                <a:cs typeface="Times New Roman"/>
              </a:rPr>
              <a:t>】</a:t>
            </a:r>
            <a:r>
              <a:rPr lang="ja-JP" altLang="ja-JP" sz="1600" b="1" dirty="0">
                <a:effectLst/>
                <a:ea typeface="HG丸ｺﾞｼｯｸM-PRO"/>
                <a:cs typeface="Times New Roman"/>
              </a:rPr>
              <a:t>　</a:t>
            </a:r>
            <a:endParaRPr kumimoji="1" lang="ja-JP" altLang="en-US" sz="1600" dirty="0"/>
          </a:p>
        </p:txBody>
      </p:sp>
      <p:sp>
        <p:nvSpPr>
          <p:cNvPr id="3" name="コンテンツ プレースホルダー 2"/>
          <p:cNvSpPr>
            <a:spLocks noGrp="1"/>
          </p:cNvSpPr>
          <p:nvPr>
            <p:ph idx="1"/>
          </p:nvPr>
        </p:nvSpPr>
        <p:spPr>
          <a:xfrm>
            <a:off x="726086" y="941372"/>
            <a:ext cx="7787208" cy="1368152"/>
          </a:xfrm>
        </p:spPr>
        <p:txBody>
          <a:bodyPr>
            <a:noAutofit/>
          </a:bodyPr>
          <a:lstStyle/>
          <a:p>
            <a:pPr marL="0" indent="0">
              <a:lnSpc>
                <a:spcPct val="150000"/>
              </a:lnSpc>
              <a:buNone/>
            </a:pPr>
            <a:r>
              <a:rPr lang="ja-JP" altLang="en-US" sz="1400" dirty="0">
                <a:effectLst/>
                <a:ea typeface="HG丸ｺﾞｼｯｸM-PRO"/>
                <a:cs typeface="Times New Roman"/>
              </a:rPr>
              <a:t>　</a:t>
            </a:r>
            <a:r>
              <a:rPr lang="ja-JP" altLang="ja-JP" sz="1400" dirty="0">
                <a:latin typeface="HG丸ｺﾞｼｯｸM-PRO" pitchFamily="50" charset="-128"/>
                <a:ea typeface="HG丸ｺﾞｼｯｸM-PRO" pitchFamily="50" charset="-128"/>
              </a:rPr>
              <a:t>給与反映の結果、例えば、部長級職員においては、最上位区分の「特に優秀」と「良好（標準）」の職員との支給額差は年間</a:t>
            </a:r>
            <a:r>
              <a:rPr lang="ja-JP" altLang="en-US" sz="1400" dirty="0">
                <a:latin typeface="HG丸ｺﾞｼｯｸM-PRO" pitchFamily="50" charset="-128"/>
                <a:ea typeface="HG丸ｺﾞｼｯｸM-PRO" pitchFamily="50" charset="-128"/>
              </a:rPr>
              <a:t>約</a:t>
            </a:r>
            <a:r>
              <a:rPr lang="en-US" altLang="ja-JP" sz="1400" dirty="0">
                <a:latin typeface="HG丸ｺﾞｼｯｸM-PRO" pitchFamily="50" charset="-128"/>
                <a:ea typeface="HG丸ｺﾞｼｯｸM-PRO" pitchFamily="50" charset="-128"/>
              </a:rPr>
              <a:t>76</a:t>
            </a:r>
            <a:r>
              <a:rPr lang="ja-JP" altLang="ja-JP" sz="1400" dirty="0">
                <a:latin typeface="HG丸ｺﾞｼｯｸM-PRO" pitchFamily="50" charset="-128"/>
                <a:ea typeface="HG丸ｺﾞｼｯｸM-PRO" pitchFamily="50" charset="-128"/>
              </a:rPr>
              <a:t>万円となります。</a:t>
            </a:r>
            <a:endParaRPr lang="en-US" altLang="ja-JP" sz="1400" dirty="0">
              <a:latin typeface="HG丸ｺﾞｼｯｸM-PRO" pitchFamily="50" charset="-128"/>
              <a:ea typeface="HG丸ｺﾞｼｯｸM-PRO" pitchFamily="50" charset="-128"/>
            </a:endParaRPr>
          </a:p>
          <a:p>
            <a:pPr marL="0" indent="0">
              <a:lnSpc>
                <a:spcPct val="150000"/>
              </a:lnSpc>
              <a:buNone/>
            </a:pPr>
            <a:r>
              <a:rPr lang="ja-JP" altLang="en-US" sz="1400" dirty="0">
                <a:latin typeface="HG丸ｺﾞｼｯｸM-PRO" pitchFamily="50" charset="-128"/>
                <a:ea typeface="HG丸ｺﾞｼｯｸM-PRO" pitchFamily="50" charset="-128"/>
              </a:rPr>
              <a:t>　また、</a:t>
            </a:r>
            <a:r>
              <a:rPr lang="ja-JP" altLang="ja-JP" sz="1400" dirty="0">
                <a:latin typeface="HG丸ｺﾞｼｯｸM-PRO" pitchFamily="50" charset="-128"/>
                <a:ea typeface="HG丸ｺﾞｼｯｸM-PRO" pitchFamily="50" charset="-128"/>
              </a:rPr>
              <a:t>最上位区分の「特に優秀」と最下位区分の「良好でない」</a:t>
            </a:r>
            <a:r>
              <a:rPr lang="ja-JP" altLang="en-US" sz="1400" dirty="0">
                <a:latin typeface="HG丸ｺﾞｼｯｸM-PRO" pitchFamily="50" charset="-128"/>
                <a:ea typeface="HG丸ｺﾞｼｯｸM-PRO" pitchFamily="50" charset="-128"/>
              </a:rPr>
              <a:t>の</a:t>
            </a:r>
            <a:r>
              <a:rPr lang="ja-JP" altLang="ja-JP" sz="1400" dirty="0">
                <a:latin typeface="HG丸ｺﾞｼｯｸM-PRO" pitchFamily="50" charset="-128"/>
                <a:ea typeface="HG丸ｺﾞｼｯｸM-PRO" pitchFamily="50" charset="-128"/>
              </a:rPr>
              <a:t>職員との支給額差は年間約</a:t>
            </a:r>
            <a:r>
              <a:rPr lang="en-US" altLang="ja-JP" sz="1400" dirty="0">
                <a:latin typeface="HG丸ｺﾞｼｯｸM-PRO" pitchFamily="50" charset="-128"/>
                <a:ea typeface="HG丸ｺﾞｼｯｸM-PRO" pitchFamily="50" charset="-128"/>
              </a:rPr>
              <a:t>159</a:t>
            </a:r>
            <a:r>
              <a:rPr lang="ja-JP" altLang="ja-JP" sz="1400" dirty="0">
                <a:latin typeface="HG丸ｺﾞｼｯｸM-PRO" pitchFamily="50" charset="-128"/>
                <a:ea typeface="HG丸ｺﾞｼｯｸM-PRO" pitchFamily="50" charset="-128"/>
              </a:rPr>
              <a:t>万円となります。</a:t>
            </a:r>
            <a:endParaRPr lang="en-US" altLang="ja-JP" sz="1400" dirty="0">
              <a:effectLst/>
              <a:latin typeface="HG丸ｺﾞｼｯｸM-PRO" pitchFamily="50" charset="-128"/>
              <a:ea typeface="HG丸ｺﾞｼｯｸM-PRO" pitchFamily="50" charset="-128"/>
              <a:cs typeface="Times New Roman"/>
            </a:endParaRPr>
          </a:p>
          <a:p>
            <a:pPr marL="0" indent="0">
              <a:lnSpc>
                <a:spcPct val="150000"/>
              </a:lnSpc>
              <a:buNone/>
            </a:pPr>
            <a:endParaRPr kumimoji="1" lang="ja-JP" altLang="en-US" sz="1400" dirty="0"/>
          </a:p>
        </p:txBody>
      </p:sp>
      <p:sp>
        <p:nvSpPr>
          <p:cNvPr id="4" name="スライド番号プレースホルダー 3"/>
          <p:cNvSpPr>
            <a:spLocks noGrp="1"/>
          </p:cNvSpPr>
          <p:nvPr>
            <p:ph type="sldNum" sz="quarter" idx="12"/>
          </p:nvPr>
        </p:nvSpPr>
        <p:spPr/>
        <p:txBody>
          <a:bodyPr/>
          <a:lstStyle/>
          <a:p>
            <a:fld id="{A967C466-9EF2-49F0-A6F8-8590E7B38472}" type="slidenum">
              <a:rPr kumimoji="1" lang="ja-JP" altLang="en-US" smtClean="0"/>
              <a:t>7</a:t>
            </a:fld>
            <a:endParaRPr kumimoji="1" lang="ja-JP" altLang="en-US"/>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4267971609"/>
              </p:ext>
            </p:extLst>
          </p:nvPr>
        </p:nvGraphicFramePr>
        <p:xfrm>
          <a:off x="735013" y="2719388"/>
          <a:ext cx="7315200" cy="2408237"/>
        </p:xfrm>
        <a:graphic>
          <a:graphicData uri="http://schemas.openxmlformats.org/presentationml/2006/ole">
            <mc:AlternateContent xmlns:mc="http://schemas.openxmlformats.org/markup-compatibility/2006">
              <mc:Choice xmlns:v="urn:schemas-microsoft-com:vml" Requires="v">
                <p:oleObj spid="_x0000_s4100" name="Document" r:id="rId3" imgW="6759961" imgH="2224684" progId="Word.Document.12">
                  <p:embed/>
                </p:oleObj>
              </mc:Choice>
              <mc:Fallback>
                <p:oleObj name="Document" r:id="rId3" imgW="6759961" imgH="2224684" progId="Word.Document.12">
                  <p:embed/>
                  <p:pic>
                    <p:nvPicPr>
                      <p:cNvPr id="5" name="オブジェクト 4"/>
                      <p:cNvPicPr/>
                      <p:nvPr/>
                    </p:nvPicPr>
                    <p:blipFill>
                      <a:blip r:embed="rId4"/>
                      <a:stretch>
                        <a:fillRect/>
                      </a:stretch>
                    </p:blipFill>
                    <p:spPr>
                      <a:xfrm>
                        <a:off x="735013" y="2719388"/>
                        <a:ext cx="7315200" cy="2408237"/>
                      </a:xfrm>
                      <a:prstGeom prst="rect">
                        <a:avLst/>
                      </a:prstGeom>
                    </p:spPr>
                  </p:pic>
                </p:oleObj>
              </mc:Fallback>
            </mc:AlternateContent>
          </a:graphicData>
        </a:graphic>
      </p:graphicFrame>
      <p:sp>
        <p:nvSpPr>
          <p:cNvPr id="7" name="コンテンツ プレースホルダー 2">
            <a:extLst>
              <a:ext uri="{FF2B5EF4-FFF2-40B4-BE49-F238E27FC236}">
                <a16:creationId xmlns:a16="http://schemas.microsoft.com/office/drawing/2014/main" id="{1F93732A-B370-4656-BC52-C4FBEC6A699B}"/>
              </a:ext>
            </a:extLst>
          </p:cNvPr>
          <p:cNvSpPr txBox="1">
            <a:spLocks/>
          </p:cNvSpPr>
          <p:nvPr/>
        </p:nvSpPr>
        <p:spPr>
          <a:xfrm>
            <a:off x="678396" y="5650258"/>
            <a:ext cx="7946740" cy="70609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ct val="150000"/>
              </a:lnSpc>
              <a:buNone/>
            </a:pPr>
            <a:r>
              <a:rPr lang="ja-JP" altLang="en-US" sz="1300" dirty="0">
                <a:latin typeface="HG丸ｺﾞｼｯｸM-PRO" pitchFamily="50" charset="-128"/>
                <a:ea typeface="HG丸ｺﾞｼｯｸM-PRO" pitchFamily="50" charset="-128"/>
              </a:rPr>
              <a:t>（注）本資料は、令和５年度の人事評価結果を令和６年度の勤勉手当へ反映したものです。</a:t>
            </a:r>
            <a:endParaRPr lang="en-US" altLang="ja-JP" sz="1300" dirty="0">
              <a:latin typeface="HG丸ｺﾞｼｯｸM-PRO" pitchFamily="50" charset="-128"/>
              <a:ea typeface="HG丸ｺﾞｼｯｸM-PRO" pitchFamily="50" charset="-128"/>
            </a:endParaRPr>
          </a:p>
          <a:p>
            <a:pPr marL="0" indent="0">
              <a:lnSpc>
                <a:spcPct val="150000"/>
              </a:lnSpc>
              <a:buNone/>
            </a:pPr>
            <a:r>
              <a:rPr lang="ja-JP" altLang="en-US" sz="1300" dirty="0">
                <a:latin typeface="HG丸ｺﾞｼｯｸM-PRO" pitchFamily="50" charset="-128"/>
                <a:ea typeface="HG丸ｺﾞｼｯｸM-PRO" pitchFamily="50" charset="-128"/>
              </a:rPr>
              <a:t>　　　令和６年度に改正された人事評価制度の結果は、令和７年度以降の勤勉手当へ反映されます。</a:t>
            </a:r>
            <a:endParaRPr lang="en-US" altLang="ja-JP" sz="1300" dirty="0">
              <a:latin typeface="HG丸ｺﾞｼｯｸM-PRO" pitchFamily="50" charset="-128"/>
              <a:ea typeface="HG丸ｺﾞｼｯｸM-PRO" pitchFamily="50" charset="-128"/>
            </a:endParaRPr>
          </a:p>
          <a:p>
            <a:pPr marL="0" indent="0">
              <a:lnSpc>
                <a:spcPct val="150000"/>
              </a:lnSpc>
              <a:buNone/>
            </a:pPr>
            <a:r>
              <a:rPr lang="ja-JP" altLang="en-US" sz="1500" b="1" dirty="0">
                <a:solidFill>
                  <a:srgbClr val="FF0000"/>
                </a:solidFill>
                <a:latin typeface="HG丸ｺﾞｼｯｸM-PRO" pitchFamily="50" charset="-128"/>
                <a:ea typeface="HG丸ｺﾞｼｯｸM-PRO" pitchFamily="50" charset="-128"/>
              </a:rPr>
              <a:t>　　　</a:t>
            </a:r>
            <a:endParaRPr lang="en-US" altLang="ja-JP" sz="1500" b="1" dirty="0">
              <a:solidFill>
                <a:srgbClr val="FF0000"/>
              </a:solidFill>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33901231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1056</Words>
  <Application>Microsoft Office PowerPoint</Application>
  <PresentationFormat>画面に合わせる (4:3)</PresentationFormat>
  <Paragraphs>150</Paragraphs>
  <Slides>7</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2</vt:i4>
      </vt:variant>
      <vt:variant>
        <vt:lpstr>スライド タイトル</vt:lpstr>
      </vt:variant>
      <vt:variant>
        <vt:i4>7</vt:i4>
      </vt:variant>
    </vt:vector>
  </HeadingPairs>
  <TitlesOfParts>
    <vt:vector size="15" baseType="lpstr">
      <vt:lpstr>HG丸ｺﾞｼｯｸM-PRO</vt:lpstr>
      <vt:lpstr>游ゴシック</vt:lpstr>
      <vt:lpstr>Arial</vt:lpstr>
      <vt:lpstr>Calibri</vt:lpstr>
      <vt:lpstr>Century</vt:lpstr>
      <vt:lpstr>Office ​​テーマ</vt:lpstr>
      <vt:lpstr>Document</vt:lpstr>
      <vt:lpstr>Worksheet</vt:lpstr>
      <vt:lpstr>  勤勉手当への人事評価結果の反映（令和６年度）   【学校教職員及び警察職員を除く】  </vt:lpstr>
      <vt:lpstr>◆　人事評価結果の勤勉手当への反映 </vt:lpstr>
      <vt:lpstr>１　勤勉手当について</vt:lpstr>
      <vt:lpstr>２　勤勉手当の計算方法</vt:lpstr>
      <vt:lpstr>３　 １回あたりの勤勉手当支給額（令和６年度支給モデル）【行政職給料表】</vt:lpstr>
      <vt:lpstr>PowerPoint プレゼンテーション</vt:lpstr>
      <vt:lpstr>４　年間の勤勉手当支給額差（令和６年度支給モデル）【行政職給料表】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2022-03-25T02:43:00Z</dcterms:created>
  <dcterms:modified xsi:type="dcterms:W3CDTF">2024-07-25T09:48:51Z</dcterms:modified>
</cp:coreProperties>
</file>