
<file path=[Content_Types].xml><?xml version="1.0" encoding="utf-8"?>
<Types xmlns="http://schemas.openxmlformats.org/package/2006/content-types">
  <Default Extension="docx" ContentType="application/vnd.openxmlformats-officedocument.wordprocessingml.documen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9"/>
  </p:notesMasterIdLst>
  <p:handoutMasterIdLst>
    <p:handoutMasterId r:id="rId10"/>
  </p:handoutMasterIdLst>
  <p:sldIdLst>
    <p:sldId id="256" r:id="rId2"/>
    <p:sldId id="257" r:id="rId3"/>
    <p:sldId id="262" r:id="rId4"/>
    <p:sldId id="263" r:id="rId5"/>
    <p:sldId id="260" r:id="rId6"/>
    <p:sldId id="265" r:id="rId7"/>
    <p:sldId id="261" r:id="rId8"/>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8"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FF99"/>
    <a:srgbClr val="00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3710" autoAdjust="0"/>
    <p:restoredTop sz="98563" autoAdjust="0"/>
  </p:normalViewPr>
  <p:slideViewPr>
    <p:cSldViewPr>
      <p:cViewPr varScale="1">
        <p:scale>
          <a:sx n="100" d="100"/>
          <a:sy n="100" d="100"/>
        </p:scale>
        <p:origin x="1550" y="6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6038" y="0"/>
            <a:ext cx="2949575" cy="498475"/>
          </a:xfrm>
          <a:prstGeom prst="rect">
            <a:avLst/>
          </a:prstGeom>
        </p:spPr>
        <p:txBody>
          <a:bodyPr vert="horz" lIns="91440" tIns="45720" rIns="91440" bIns="45720" rtlCol="0"/>
          <a:lstStyle>
            <a:lvl1pPr algn="r">
              <a:defRPr sz="1200"/>
            </a:lvl1pPr>
          </a:lstStyle>
          <a:p>
            <a:fld id="{A54B2E4E-966F-4BC6-8FF6-8FB4D3C05380}" type="datetimeFigureOut">
              <a:rPr kumimoji="1" lang="ja-JP" altLang="en-US" smtClean="0"/>
              <a:t>2025/6/25</a:t>
            </a:fld>
            <a:endParaRPr kumimoji="1" lang="ja-JP" altLang="en-US"/>
          </a:p>
        </p:txBody>
      </p:sp>
      <p:sp>
        <p:nvSpPr>
          <p:cNvPr id="4" name="フッター プレースホルダー 3"/>
          <p:cNvSpPr>
            <a:spLocks noGrp="1"/>
          </p:cNvSpPr>
          <p:nvPr>
            <p:ph type="ftr" sz="quarter" idx="2"/>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6038" y="9440863"/>
            <a:ext cx="2949575" cy="498475"/>
          </a:xfrm>
          <a:prstGeom prst="rect">
            <a:avLst/>
          </a:prstGeom>
        </p:spPr>
        <p:txBody>
          <a:bodyPr vert="horz" lIns="91440" tIns="45720" rIns="91440" bIns="45720" rtlCol="0" anchor="b"/>
          <a:lstStyle>
            <a:lvl1pPr algn="r">
              <a:defRPr sz="1200"/>
            </a:lvl1pPr>
          </a:lstStyle>
          <a:p>
            <a:fld id="{074340F9-E777-4006-846B-1A722EFC8365}" type="slidenum">
              <a:rPr kumimoji="1" lang="ja-JP" altLang="en-US" smtClean="0"/>
              <a:t>‹#›</a:t>
            </a:fld>
            <a:endParaRPr kumimoji="1" lang="ja-JP" altLang="en-US"/>
          </a:p>
        </p:txBody>
      </p:sp>
    </p:spTree>
    <p:extLst>
      <p:ext uri="{BB962C8B-B14F-4D97-AF65-F5344CB8AC3E}">
        <p14:creationId xmlns:p14="http://schemas.microsoft.com/office/powerpoint/2010/main" val="304062032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6967"/>
          </a:xfrm>
          <a:prstGeom prst="rect">
            <a:avLst/>
          </a:prstGeom>
        </p:spPr>
        <p:txBody>
          <a:bodyPr vert="horz" lIns="91440" tIns="45720" rIns="91440" bIns="45720" rtlCol="0"/>
          <a:lstStyle>
            <a:lvl1pPr algn="r">
              <a:defRPr sz="1200"/>
            </a:lvl1pPr>
          </a:lstStyle>
          <a:p>
            <a:fld id="{D33A5789-27EB-4A52-B6D7-C1264947CC99}" type="datetimeFigureOut">
              <a:rPr kumimoji="1" lang="ja-JP" altLang="en-US" smtClean="0"/>
              <a:t>2025/6/25</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21186"/>
            <a:ext cx="5445760" cy="4472702"/>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6"/>
            <a:ext cx="2949787"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6"/>
            <a:ext cx="2949787" cy="496967"/>
          </a:xfrm>
          <a:prstGeom prst="rect">
            <a:avLst/>
          </a:prstGeom>
        </p:spPr>
        <p:txBody>
          <a:bodyPr vert="horz" lIns="91440" tIns="45720" rIns="91440" bIns="45720" rtlCol="0" anchor="b"/>
          <a:lstStyle>
            <a:lvl1pPr algn="r">
              <a:defRPr sz="1200"/>
            </a:lvl1pPr>
          </a:lstStyle>
          <a:p>
            <a:fld id="{8E88E27B-6422-4539-BD71-F64377324BD8}" type="slidenum">
              <a:rPr kumimoji="1" lang="ja-JP" altLang="en-US" smtClean="0"/>
              <a:t>‹#›</a:t>
            </a:fld>
            <a:endParaRPr kumimoji="1" lang="ja-JP" altLang="en-US"/>
          </a:p>
        </p:txBody>
      </p:sp>
    </p:spTree>
    <p:extLst>
      <p:ext uri="{BB962C8B-B14F-4D97-AF65-F5344CB8AC3E}">
        <p14:creationId xmlns:p14="http://schemas.microsoft.com/office/powerpoint/2010/main" val="57432852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8E88E27B-6422-4539-BD71-F64377324BD8}" type="slidenum">
              <a:rPr kumimoji="1" lang="ja-JP" altLang="en-US" smtClean="0"/>
              <a:t>3</a:t>
            </a:fld>
            <a:endParaRPr kumimoji="1" lang="ja-JP" altLang="en-US"/>
          </a:p>
        </p:txBody>
      </p:sp>
    </p:spTree>
    <p:extLst>
      <p:ext uri="{BB962C8B-B14F-4D97-AF65-F5344CB8AC3E}">
        <p14:creationId xmlns:p14="http://schemas.microsoft.com/office/powerpoint/2010/main" val="229531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6BC8CD3B-76BA-4226-87C5-85EB06C9EDC8}" type="datetime1">
              <a:rPr kumimoji="1" lang="ja-JP" altLang="en-US" smtClean="0"/>
              <a:t>2025/6/25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967C466-9EF2-49F0-A6F8-8590E7B38472}" type="slidenum">
              <a:rPr kumimoji="1" lang="ja-JP" altLang="en-US" smtClean="0"/>
              <a:t>‹#›</a:t>
            </a:fld>
            <a:endParaRPr kumimoji="1" lang="ja-JP" altLang="en-US"/>
          </a:p>
        </p:txBody>
      </p:sp>
    </p:spTree>
    <p:extLst>
      <p:ext uri="{BB962C8B-B14F-4D97-AF65-F5344CB8AC3E}">
        <p14:creationId xmlns:p14="http://schemas.microsoft.com/office/powerpoint/2010/main" val="18026298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F9B9A5D0-0C58-4739-8E3E-897438F0EC66}" type="datetime1">
              <a:rPr kumimoji="1" lang="ja-JP" altLang="en-US" smtClean="0"/>
              <a:t>2025/6/25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967C466-9EF2-49F0-A6F8-8590E7B38472}" type="slidenum">
              <a:rPr kumimoji="1" lang="ja-JP" altLang="en-US" smtClean="0"/>
              <a:t>‹#›</a:t>
            </a:fld>
            <a:endParaRPr kumimoji="1" lang="ja-JP" altLang="en-US"/>
          </a:p>
        </p:txBody>
      </p:sp>
    </p:spTree>
    <p:extLst>
      <p:ext uri="{BB962C8B-B14F-4D97-AF65-F5344CB8AC3E}">
        <p14:creationId xmlns:p14="http://schemas.microsoft.com/office/powerpoint/2010/main" val="2183312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FD077BB2-9C1D-4746-AEA8-CCED8FFCD17B}" type="datetime1">
              <a:rPr kumimoji="1" lang="ja-JP" altLang="en-US" smtClean="0"/>
              <a:t>2025/6/25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967C466-9EF2-49F0-A6F8-8590E7B38472}" type="slidenum">
              <a:rPr kumimoji="1" lang="ja-JP" altLang="en-US" smtClean="0"/>
              <a:t>‹#›</a:t>
            </a:fld>
            <a:endParaRPr kumimoji="1" lang="ja-JP" altLang="en-US"/>
          </a:p>
        </p:txBody>
      </p:sp>
    </p:spTree>
    <p:extLst>
      <p:ext uri="{BB962C8B-B14F-4D97-AF65-F5344CB8AC3E}">
        <p14:creationId xmlns:p14="http://schemas.microsoft.com/office/powerpoint/2010/main" val="33342239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FCB6B76-5E5F-4FF3-B853-6E8D6935148A}" type="datetime1">
              <a:rPr kumimoji="1" lang="ja-JP" altLang="en-US" smtClean="0"/>
              <a:t>2025/6/25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967C466-9EF2-49F0-A6F8-8590E7B38472}" type="slidenum">
              <a:rPr kumimoji="1" lang="ja-JP" altLang="en-US" smtClean="0"/>
              <a:t>‹#›</a:t>
            </a:fld>
            <a:endParaRPr kumimoji="1" lang="ja-JP" altLang="en-US"/>
          </a:p>
        </p:txBody>
      </p:sp>
    </p:spTree>
    <p:extLst>
      <p:ext uri="{BB962C8B-B14F-4D97-AF65-F5344CB8AC3E}">
        <p14:creationId xmlns:p14="http://schemas.microsoft.com/office/powerpoint/2010/main" val="34129654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E7A5171C-A1B5-468A-BE87-E9D00E98792B}" type="datetime1">
              <a:rPr kumimoji="1" lang="ja-JP" altLang="en-US" smtClean="0"/>
              <a:t>2025/6/25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967C466-9EF2-49F0-A6F8-8590E7B38472}" type="slidenum">
              <a:rPr kumimoji="1" lang="ja-JP" altLang="en-US" smtClean="0"/>
              <a:t>‹#›</a:t>
            </a:fld>
            <a:endParaRPr kumimoji="1" lang="ja-JP" altLang="en-US"/>
          </a:p>
        </p:txBody>
      </p:sp>
    </p:spTree>
    <p:extLst>
      <p:ext uri="{BB962C8B-B14F-4D97-AF65-F5344CB8AC3E}">
        <p14:creationId xmlns:p14="http://schemas.microsoft.com/office/powerpoint/2010/main" val="41076883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5058A6C2-A306-49BC-B2FB-5BC886E8E0B1}" type="datetime1">
              <a:rPr kumimoji="1" lang="ja-JP" altLang="en-US" smtClean="0"/>
              <a:t>2025/6/25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967C466-9EF2-49F0-A6F8-8590E7B38472}" type="slidenum">
              <a:rPr kumimoji="1" lang="ja-JP" altLang="en-US" smtClean="0"/>
              <a:t>‹#›</a:t>
            </a:fld>
            <a:endParaRPr kumimoji="1" lang="ja-JP" altLang="en-US"/>
          </a:p>
        </p:txBody>
      </p:sp>
    </p:spTree>
    <p:extLst>
      <p:ext uri="{BB962C8B-B14F-4D97-AF65-F5344CB8AC3E}">
        <p14:creationId xmlns:p14="http://schemas.microsoft.com/office/powerpoint/2010/main" val="41236346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73FBA52F-7AC1-40DA-A1EF-C0C3B95846DA}" type="datetime1">
              <a:rPr kumimoji="1" lang="ja-JP" altLang="en-US" smtClean="0"/>
              <a:t>2025/6/25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A967C466-9EF2-49F0-A6F8-8590E7B38472}" type="slidenum">
              <a:rPr kumimoji="1" lang="ja-JP" altLang="en-US" smtClean="0"/>
              <a:t>‹#›</a:t>
            </a:fld>
            <a:endParaRPr kumimoji="1" lang="ja-JP" altLang="en-US"/>
          </a:p>
        </p:txBody>
      </p:sp>
    </p:spTree>
    <p:extLst>
      <p:ext uri="{BB962C8B-B14F-4D97-AF65-F5344CB8AC3E}">
        <p14:creationId xmlns:p14="http://schemas.microsoft.com/office/powerpoint/2010/main" val="8206527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BEA470AC-C749-48D5-AB55-C19A576373C2}" type="datetime1">
              <a:rPr kumimoji="1" lang="ja-JP" altLang="en-US" smtClean="0"/>
              <a:t>2025/6/25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A967C466-9EF2-49F0-A6F8-8590E7B38472}" type="slidenum">
              <a:rPr kumimoji="1" lang="ja-JP" altLang="en-US" smtClean="0"/>
              <a:t>‹#›</a:t>
            </a:fld>
            <a:endParaRPr kumimoji="1" lang="ja-JP" altLang="en-US"/>
          </a:p>
        </p:txBody>
      </p:sp>
    </p:spTree>
    <p:extLst>
      <p:ext uri="{BB962C8B-B14F-4D97-AF65-F5344CB8AC3E}">
        <p14:creationId xmlns:p14="http://schemas.microsoft.com/office/powerpoint/2010/main" val="37543777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FD9E97D0-C036-4640-9F7D-C9BE6F57971B}" type="datetime1">
              <a:rPr kumimoji="1" lang="ja-JP" altLang="en-US" smtClean="0"/>
              <a:t>2025/6/25</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A967C466-9EF2-49F0-A6F8-8590E7B38472}" type="slidenum">
              <a:rPr kumimoji="1" lang="ja-JP" altLang="en-US" smtClean="0"/>
              <a:t>‹#›</a:t>
            </a:fld>
            <a:endParaRPr kumimoji="1" lang="ja-JP" altLang="en-US"/>
          </a:p>
        </p:txBody>
      </p:sp>
    </p:spTree>
    <p:extLst>
      <p:ext uri="{BB962C8B-B14F-4D97-AF65-F5344CB8AC3E}">
        <p14:creationId xmlns:p14="http://schemas.microsoft.com/office/powerpoint/2010/main" val="33313162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EC5FC863-9509-4F80-A383-0221A1B5D2F3}" type="datetime1">
              <a:rPr kumimoji="1" lang="ja-JP" altLang="en-US" smtClean="0"/>
              <a:t>2025/6/25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967C466-9EF2-49F0-A6F8-8590E7B38472}" type="slidenum">
              <a:rPr kumimoji="1" lang="ja-JP" altLang="en-US" smtClean="0"/>
              <a:t>‹#›</a:t>
            </a:fld>
            <a:endParaRPr kumimoji="1" lang="ja-JP" altLang="en-US"/>
          </a:p>
        </p:txBody>
      </p:sp>
    </p:spTree>
    <p:extLst>
      <p:ext uri="{BB962C8B-B14F-4D97-AF65-F5344CB8AC3E}">
        <p14:creationId xmlns:p14="http://schemas.microsoft.com/office/powerpoint/2010/main" val="27980142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5033A715-6230-4190-AF48-B3671FB96713}" type="datetime1">
              <a:rPr kumimoji="1" lang="ja-JP" altLang="en-US" smtClean="0"/>
              <a:t>2025/6/25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967C466-9EF2-49F0-A6F8-8590E7B38472}" type="slidenum">
              <a:rPr kumimoji="1" lang="ja-JP" altLang="en-US" smtClean="0"/>
              <a:t>‹#›</a:t>
            </a:fld>
            <a:endParaRPr kumimoji="1" lang="ja-JP" altLang="en-US"/>
          </a:p>
        </p:txBody>
      </p:sp>
    </p:spTree>
    <p:extLst>
      <p:ext uri="{BB962C8B-B14F-4D97-AF65-F5344CB8AC3E}">
        <p14:creationId xmlns:p14="http://schemas.microsoft.com/office/powerpoint/2010/main" val="35249962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EE941EC-2246-4010-B38A-4D178F8B161D}" type="datetime1">
              <a:rPr kumimoji="1" lang="ja-JP" altLang="en-US" smtClean="0"/>
              <a:t>2025/6/25</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67C466-9EF2-49F0-A6F8-8590E7B38472}" type="slidenum">
              <a:rPr kumimoji="1" lang="ja-JP" altLang="en-US" smtClean="0"/>
              <a:t>‹#›</a:t>
            </a:fld>
            <a:endParaRPr kumimoji="1" lang="ja-JP" altLang="en-US"/>
          </a:p>
        </p:txBody>
      </p:sp>
    </p:spTree>
    <p:extLst>
      <p:ext uri="{BB962C8B-B14F-4D97-AF65-F5344CB8AC3E}">
        <p14:creationId xmlns:p14="http://schemas.microsoft.com/office/powerpoint/2010/main" val="25005229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pref.osaka.lg.jp/jinji/hyouka/index.html" TargetMode="Externa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3.emf"/><Relationship Id="rId4" Type="http://schemas.openxmlformats.org/officeDocument/2006/relationships/package" Target="../embeddings/Microsoft_Word_Document.docx"/></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package" Target="../embeddings/Microsoft_Word_Document1.docx"/><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4.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539552" y="908720"/>
            <a:ext cx="8064896" cy="3312368"/>
          </a:xfr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w="34925" cmpd="thinThick">
            <a:solidFill>
              <a:schemeClr val="tx1"/>
            </a:solidFill>
          </a:ln>
          <a:effectLst>
            <a:outerShdw blurRad="50800" dist="76200" dir="16200000" rotWithShape="0">
              <a:prstClr val="black">
                <a:alpha val="40000"/>
              </a:prstClr>
            </a:outerShdw>
          </a:effectLst>
        </p:spPr>
        <p:txBody>
          <a:bodyPr>
            <a:normAutofit fontScale="90000"/>
          </a:bodyPr>
          <a:lstStyle/>
          <a:p>
            <a:br>
              <a:rPr lang="en-US" altLang="ja-JP" sz="2800" b="1" dirty="0">
                <a:latin typeface="HG丸ｺﾞｼｯｸM-PRO" pitchFamily="50" charset="-128"/>
                <a:ea typeface="HG丸ｺﾞｼｯｸM-PRO" pitchFamily="50" charset="-128"/>
              </a:rPr>
            </a:br>
            <a:br>
              <a:rPr lang="en-US" altLang="ja-JP" sz="2800" b="1" dirty="0">
                <a:latin typeface="HG丸ｺﾞｼｯｸM-PRO" pitchFamily="50" charset="-128"/>
                <a:ea typeface="HG丸ｺﾞｼｯｸM-PRO" pitchFamily="50" charset="-128"/>
              </a:rPr>
            </a:br>
            <a:r>
              <a:rPr lang="ja-JP" altLang="en-US" sz="2800" b="1" dirty="0">
                <a:latin typeface="HG丸ｺﾞｼｯｸM-PRO" pitchFamily="50" charset="-128"/>
                <a:ea typeface="HG丸ｺﾞｼｯｸM-PRO" pitchFamily="50" charset="-128"/>
              </a:rPr>
              <a:t>勤勉手当への人事評価結果の反映（令和７年度）</a:t>
            </a:r>
            <a:br>
              <a:rPr lang="en-US" altLang="ja-JP" sz="2800" b="1" dirty="0">
                <a:latin typeface="HG丸ｺﾞｼｯｸM-PRO" pitchFamily="50" charset="-128"/>
                <a:ea typeface="HG丸ｺﾞｼｯｸM-PRO" pitchFamily="50" charset="-128"/>
              </a:rPr>
            </a:br>
            <a:br>
              <a:rPr lang="en-US" altLang="ja-JP" sz="2800" b="1" dirty="0">
                <a:latin typeface="HG丸ｺﾞｼｯｸM-PRO" pitchFamily="50" charset="-128"/>
                <a:ea typeface="HG丸ｺﾞｼｯｸM-PRO" pitchFamily="50" charset="-128"/>
              </a:rPr>
            </a:br>
            <a:br>
              <a:rPr lang="en-US" altLang="ja-JP" sz="2800" b="1" dirty="0">
                <a:latin typeface="HG丸ｺﾞｼｯｸM-PRO" pitchFamily="50" charset="-128"/>
                <a:ea typeface="HG丸ｺﾞｼｯｸM-PRO" pitchFamily="50" charset="-128"/>
              </a:rPr>
            </a:br>
            <a:r>
              <a:rPr lang="en-US" altLang="ja-JP" sz="2200" b="1" dirty="0">
                <a:latin typeface="HG丸ｺﾞｼｯｸM-PRO" pitchFamily="50" charset="-128"/>
                <a:ea typeface="HG丸ｺﾞｼｯｸM-PRO" pitchFamily="50" charset="-128"/>
              </a:rPr>
              <a:t>【</a:t>
            </a:r>
            <a:r>
              <a:rPr lang="ja-JP" altLang="en-US" sz="2200" b="1" dirty="0">
                <a:latin typeface="HG丸ｺﾞｼｯｸM-PRO" pitchFamily="50" charset="-128"/>
                <a:ea typeface="HG丸ｺﾞｼｯｸM-PRO" pitchFamily="50" charset="-128"/>
              </a:rPr>
              <a:t>学校教職員及び警察職員を除く</a:t>
            </a:r>
            <a:r>
              <a:rPr lang="en-US" altLang="ja-JP" sz="2200" b="1" dirty="0">
                <a:latin typeface="HG丸ｺﾞｼｯｸM-PRO" pitchFamily="50" charset="-128"/>
                <a:ea typeface="HG丸ｺﾞｼｯｸM-PRO" pitchFamily="50" charset="-128"/>
              </a:rPr>
              <a:t>】</a:t>
            </a:r>
            <a:br>
              <a:rPr lang="en-US" altLang="ja-JP" sz="2200" b="1" dirty="0">
                <a:latin typeface="HG丸ｺﾞｼｯｸM-PRO" pitchFamily="50" charset="-128"/>
                <a:ea typeface="HG丸ｺﾞｼｯｸM-PRO" pitchFamily="50" charset="-128"/>
              </a:rPr>
            </a:br>
            <a:br>
              <a:rPr lang="en-US" altLang="ja-JP" sz="2800" b="1" dirty="0">
                <a:latin typeface="HG丸ｺﾞｼｯｸM-PRO" pitchFamily="50" charset="-128"/>
                <a:ea typeface="HG丸ｺﾞｼｯｸM-PRO" pitchFamily="50" charset="-128"/>
              </a:rPr>
            </a:br>
            <a:endParaRPr kumimoji="1" lang="ja-JP" altLang="en-US" sz="2800" dirty="0">
              <a:latin typeface="HG丸ｺﾞｼｯｸM-PRO" pitchFamily="50" charset="-128"/>
              <a:ea typeface="HG丸ｺﾞｼｯｸM-PRO" pitchFamily="50" charset="-128"/>
            </a:endParaRPr>
          </a:p>
        </p:txBody>
      </p:sp>
      <p:sp>
        <p:nvSpPr>
          <p:cNvPr id="4" name="スライド番号プレースホルダー 3"/>
          <p:cNvSpPr>
            <a:spLocks noGrp="1"/>
          </p:cNvSpPr>
          <p:nvPr>
            <p:ph type="sldNum" sz="quarter" idx="12"/>
          </p:nvPr>
        </p:nvSpPr>
        <p:spPr/>
        <p:txBody>
          <a:bodyPr/>
          <a:lstStyle/>
          <a:p>
            <a:fld id="{A967C466-9EF2-49F0-A6F8-8590E7B38472}" type="slidenum">
              <a:rPr kumimoji="1" lang="ja-JP" altLang="en-US" smtClean="0"/>
              <a:t>1</a:t>
            </a:fld>
            <a:endParaRPr kumimoji="1" lang="ja-JP" altLang="en-US"/>
          </a:p>
        </p:txBody>
      </p:sp>
      <p:sp>
        <p:nvSpPr>
          <p:cNvPr id="5" name="正方形/長方形 4"/>
          <p:cNvSpPr/>
          <p:nvPr/>
        </p:nvSpPr>
        <p:spPr>
          <a:xfrm>
            <a:off x="2411760" y="4725144"/>
            <a:ext cx="4320480" cy="122413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dist"/>
            <a:r>
              <a:rPr kumimoji="1" lang="ja-JP" altLang="en-US" sz="2800" b="1" dirty="0">
                <a:solidFill>
                  <a:schemeClr val="tx1"/>
                </a:solidFill>
                <a:latin typeface="HG丸ｺﾞｼｯｸM-PRO" pitchFamily="50" charset="-128"/>
                <a:ea typeface="HG丸ｺﾞｼｯｸM-PRO" pitchFamily="50" charset="-128"/>
              </a:rPr>
              <a:t>総務部　企画厚生課</a:t>
            </a:r>
          </a:p>
        </p:txBody>
      </p:sp>
    </p:spTree>
    <p:extLst>
      <p:ext uri="{BB962C8B-B14F-4D97-AF65-F5344CB8AC3E}">
        <p14:creationId xmlns:p14="http://schemas.microsoft.com/office/powerpoint/2010/main" val="42157630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p:cNvSpPr>
            <a:spLocks noGrp="1"/>
          </p:cNvSpPr>
          <p:nvPr>
            <p:ph type="title"/>
          </p:nvPr>
        </p:nvSpPr>
        <p:spPr>
          <a:xfrm>
            <a:off x="423337" y="1024317"/>
            <a:ext cx="8397135" cy="726077"/>
          </a:xfrm>
        </p:spPr>
        <p:txBody>
          <a:bodyPr>
            <a:normAutofit/>
          </a:bodyPr>
          <a:lstStyle/>
          <a:p>
            <a:pPr>
              <a:spcAft>
                <a:spcPts val="0"/>
              </a:spcAft>
            </a:pPr>
            <a:r>
              <a:rPr lang="ja-JP" altLang="ja-JP" sz="2000" b="1" kern="100" dirty="0">
                <a:effectLst/>
                <a:latin typeface="Century"/>
                <a:ea typeface="HG丸ｺﾞｼｯｸM-PRO"/>
                <a:cs typeface="Times New Roman"/>
              </a:rPr>
              <a:t>◆　人事評価結果の勤勉手当への反映</a:t>
            </a:r>
            <a:br>
              <a:rPr lang="ja-JP" altLang="ja-JP" sz="2000" kern="100" dirty="0">
                <a:effectLst/>
                <a:latin typeface="Century"/>
                <a:ea typeface="ＭＳ 明朝"/>
                <a:cs typeface="Times New Roman"/>
              </a:rPr>
            </a:br>
            <a:endParaRPr kumimoji="1" lang="ja-JP" altLang="en-US" sz="2000" dirty="0"/>
          </a:p>
        </p:txBody>
      </p:sp>
      <p:sp>
        <p:nvSpPr>
          <p:cNvPr id="4" name="スライド番号プレースホルダー 3"/>
          <p:cNvSpPr>
            <a:spLocks noGrp="1"/>
          </p:cNvSpPr>
          <p:nvPr>
            <p:ph type="sldNum" sz="quarter" idx="12"/>
          </p:nvPr>
        </p:nvSpPr>
        <p:spPr/>
        <p:txBody>
          <a:bodyPr/>
          <a:lstStyle/>
          <a:p>
            <a:fld id="{A967C466-9EF2-49F0-A6F8-8590E7B38472}" type="slidenum">
              <a:rPr kumimoji="1" lang="ja-JP" altLang="en-US" smtClean="0"/>
              <a:t>2</a:t>
            </a:fld>
            <a:endParaRPr kumimoji="1" lang="ja-JP" altLang="en-US"/>
          </a:p>
        </p:txBody>
      </p:sp>
      <p:sp>
        <p:nvSpPr>
          <p:cNvPr id="7" name="角丸四角形 6"/>
          <p:cNvSpPr/>
          <p:nvPr/>
        </p:nvSpPr>
        <p:spPr>
          <a:xfrm>
            <a:off x="655767" y="1679789"/>
            <a:ext cx="8064896" cy="4197483"/>
          </a:xfrm>
          <a:prstGeom prst="roundRect">
            <a:avLst>
              <a:gd name="adj" fmla="val 7390"/>
            </a:avLst>
          </a:prstGeom>
          <a:gradFill>
            <a:gsLst>
              <a:gs pos="0">
                <a:schemeClr val="accent1">
                  <a:lumMod val="20000"/>
                  <a:lumOff val="80000"/>
                </a:schemeClr>
              </a:gs>
              <a:gs pos="50000">
                <a:schemeClr val="accent1">
                  <a:tint val="44500"/>
                  <a:satMod val="160000"/>
                </a:schemeClr>
              </a:gs>
              <a:gs pos="100000">
                <a:schemeClr val="accent1">
                  <a:tint val="23500"/>
                  <a:satMod val="160000"/>
                </a:schemeClr>
              </a:gs>
            </a:gsLst>
            <a:lin ang="5400000" scaled="0"/>
          </a:gra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nchorCtr="0">
            <a:noAutofit/>
          </a:bodyPr>
          <a:lstStyle/>
          <a:p>
            <a:pPr>
              <a:lnSpc>
                <a:spcPct val="150000"/>
              </a:lnSpc>
            </a:pPr>
            <a:r>
              <a:rPr lang="ja-JP" altLang="en-US" sz="1600" b="1" dirty="0">
                <a:solidFill>
                  <a:schemeClr val="tx1"/>
                </a:solidFill>
                <a:latin typeface="HG丸ｺﾞｼｯｸM-PRO" pitchFamily="50" charset="-128"/>
                <a:ea typeface="HG丸ｺﾞｼｯｸM-PRO" pitchFamily="50" charset="-128"/>
              </a:rPr>
              <a:t>　</a:t>
            </a:r>
            <a:r>
              <a:rPr lang="ja-JP" altLang="ja-JP" sz="1600" b="1" dirty="0">
                <a:solidFill>
                  <a:schemeClr val="tx1"/>
                </a:solidFill>
                <a:latin typeface="HG丸ｺﾞｼｯｸM-PRO" pitchFamily="50" charset="-128"/>
                <a:ea typeface="HG丸ｺﾞｼｯｸM-PRO" pitchFamily="50" charset="-128"/>
              </a:rPr>
              <a:t>大阪府では、</a:t>
            </a:r>
            <a:r>
              <a:rPr lang="ja-JP" altLang="en-US" sz="1600" b="1" dirty="0">
                <a:solidFill>
                  <a:schemeClr val="tx1"/>
                </a:solidFill>
                <a:latin typeface="HG丸ｺﾞｼｯｸM-PRO" pitchFamily="50" charset="-128"/>
                <a:ea typeface="HG丸ｺﾞｼｯｸM-PRO" pitchFamily="50" charset="-128"/>
              </a:rPr>
              <a:t>平成１９年度から人事評価制度の評価結果を給与（</a:t>
            </a:r>
            <a:r>
              <a:rPr lang="en-US" altLang="ja-JP" sz="1600" b="1" dirty="0">
                <a:solidFill>
                  <a:schemeClr val="tx1"/>
                </a:solidFill>
                <a:latin typeface="HG丸ｺﾞｼｯｸM-PRO" pitchFamily="50" charset="-128"/>
                <a:ea typeface="HG丸ｺﾞｼｯｸM-PRO" pitchFamily="50" charset="-128"/>
              </a:rPr>
              <a:t>※ </a:t>
            </a:r>
            <a:r>
              <a:rPr lang="ja-JP" altLang="en-US" sz="1600" b="1" dirty="0">
                <a:solidFill>
                  <a:schemeClr val="tx1"/>
                </a:solidFill>
                <a:latin typeface="HG丸ｺﾞｼｯｸM-PRO" pitchFamily="50" charset="-128"/>
                <a:ea typeface="HG丸ｺﾞｼｯｸM-PRO" pitchFamily="50" charset="-128"/>
              </a:rPr>
              <a:t>勤勉手当の成績率等）に反映させておりますが、平成２６年度からは職員基本条例に基づき、職員の資質、能力及び執務意欲の向上を図ることを目的とした相対評価による人事評価結果を給与（</a:t>
            </a:r>
            <a:r>
              <a:rPr lang="en-US" altLang="ja-JP" sz="1600" b="1" dirty="0">
                <a:solidFill>
                  <a:schemeClr val="tx1"/>
                </a:solidFill>
                <a:latin typeface="HG丸ｺﾞｼｯｸM-PRO" pitchFamily="50" charset="-128"/>
                <a:ea typeface="HG丸ｺﾞｼｯｸM-PRO" pitchFamily="50" charset="-128"/>
              </a:rPr>
              <a:t>※</a:t>
            </a:r>
            <a:r>
              <a:rPr lang="ja-JP" altLang="en-US" sz="1600" b="1" dirty="0">
                <a:solidFill>
                  <a:schemeClr val="tx1"/>
                </a:solidFill>
                <a:latin typeface="HG丸ｺﾞｼｯｸM-PRO" pitchFamily="50" charset="-128"/>
                <a:ea typeface="HG丸ｺﾞｼｯｸM-PRO" pitchFamily="50" charset="-128"/>
              </a:rPr>
              <a:t>）に反映させています。</a:t>
            </a:r>
            <a:endParaRPr lang="en-US" altLang="ja-JP" sz="1600" b="1" dirty="0">
              <a:solidFill>
                <a:schemeClr val="tx1"/>
              </a:solidFill>
              <a:latin typeface="HG丸ｺﾞｼｯｸM-PRO" pitchFamily="50" charset="-128"/>
              <a:ea typeface="HG丸ｺﾞｼｯｸM-PRO" pitchFamily="50" charset="-128"/>
            </a:endParaRPr>
          </a:p>
          <a:p>
            <a:pPr>
              <a:lnSpc>
                <a:spcPct val="150000"/>
              </a:lnSpc>
            </a:pPr>
            <a:r>
              <a:rPr lang="ja-JP" altLang="en-US" sz="1600" b="1" dirty="0">
                <a:solidFill>
                  <a:schemeClr val="tx1"/>
                </a:solidFill>
                <a:latin typeface="HG丸ｺﾞｼｯｸM-PRO" pitchFamily="50" charset="-128"/>
                <a:ea typeface="HG丸ｺﾞｼｯｸM-PRO" pitchFamily="50" charset="-128"/>
              </a:rPr>
              <a:t>　また、令和６年度より相対評価の区分が５段階から６段階に変更されたことに伴い、令和７年度から評価結果の給与反映について変更しています。</a:t>
            </a:r>
            <a:endParaRPr lang="en-US" altLang="ja-JP" sz="1600" b="1" dirty="0">
              <a:solidFill>
                <a:schemeClr val="tx1"/>
              </a:solidFill>
              <a:latin typeface="HG丸ｺﾞｼｯｸM-PRO" pitchFamily="50" charset="-128"/>
              <a:ea typeface="HG丸ｺﾞｼｯｸM-PRO" pitchFamily="50" charset="-128"/>
            </a:endParaRPr>
          </a:p>
          <a:p>
            <a:pPr>
              <a:lnSpc>
                <a:spcPct val="200000"/>
              </a:lnSpc>
            </a:pPr>
            <a:endParaRPr lang="en-US" altLang="ja-JP" sz="1600" b="1" dirty="0">
              <a:solidFill>
                <a:schemeClr val="tx1"/>
              </a:solidFill>
              <a:latin typeface="HG丸ｺﾞｼｯｸM-PRO" pitchFamily="50" charset="-128"/>
              <a:ea typeface="HG丸ｺﾞｼｯｸM-PRO" pitchFamily="50" charset="-128"/>
            </a:endParaRPr>
          </a:p>
          <a:p>
            <a:pPr>
              <a:lnSpc>
                <a:spcPct val="200000"/>
              </a:lnSpc>
            </a:pPr>
            <a:endParaRPr lang="en-US" altLang="ja-JP" sz="1600" b="1" dirty="0">
              <a:solidFill>
                <a:schemeClr val="tx1"/>
              </a:solidFill>
              <a:latin typeface="HG丸ｺﾞｼｯｸM-PRO" pitchFamily="50" charset="-128"/>
              <a:ea typeface="HG丸ｺﾞｼｯｸM-PRO" pitchFamily="50" charset="-128"/>
            </a:endParaRPr>
          </a:p>
          <a:p>
            <a:pPr>
              <a:lnSpc>
                <a:spcPct val="200000"/>
              </a:lnSpc>
            </a:pPr>
            <a:endParaRPr lang="en-US" altLang="ja-JP" sz="1600" b="1" dirty="0">
              <a:solidFill>
                <a:schemeClr val="tx1"/>
              </a:solidFill>
              <a:latin typeface="HG丸ｺﾞｼｯｸM-PRO" pitchFamily="50" charset="-128"/>
              <a:ea typeface="HG丸ｺﾞｼｯｸM-PRO" pitchFamily="50" charset="-128"/>
            </a:endParaRPr>
          </a:p>
          <a:p>
            <a:pPr>
              <a:lnSpc>
                <a:spcPct val="200000"/>
              </a:lnSpc>
            </a:pPr>
            <a:endParaRPr lang="en-US" altLang="ja-JP" sz="1600" b="1" dirty="0">
              <a:solidFill>
                <a:schemeClr val="tx1"/>
              </a:solidFill>
              <a:latin typeface="HG丸ｺﾞｼｯｸM-PRO" pitchFamily="50" charset="-128"/>
              <a:ea typeface="HG丸ｺﾞｼｯｸM-PRO" pitchFamily="50" charset="-128"/>
            </a:endParaRPr>
          </a:p>
        </p:txBody>
      </p:sp>
      <p:sp>
        <p:nvSpPr>
          <p:cNvPr id="6" name="正方形/長方形 5"/>
          <p:cNvSpPr/>
          <p:nvPr/>
        </p:nvSpPr>
        <p:spPr>
          <a:xfrm>
            <a:off x="899592" y="3913135"/>
            <a:ext cx="6048672" cy="523220"/>
          </a:xfrm>
          <a:prstGeom prst="rect">
            <a:avLst/>
          </a:prstGeom>
        </p:spPr>
        <p:txBody>
          <a:bodyPr wrap="square">
            <a:spAutoFit/>
          </a:bodyPr>
          <a:lstStyle/>
          <a:p>
            <a:r>
              <a:rPr lang="en-US" altLang="ja-JP" sz="1200" b="1" dirty="0"/>
              <a:t>【</a:t>
            </a:r>
            <a:r>
              <a:rPr lang="ja-JP" altLang="en-US" sz="1200" b="1" dirty="0"/>
              <a:t>人事評価制度</a:t>
            </a:r>
            <a:r>
              <a:rPr lang="en-US" altLang="ja-JP" sz="1200" b="1" dirty="0"/>
              <a:t>】</a:t>
            </a:r>
            <a:endParaRPr lang="en-US" altLang="ja-JP" sz="1200" b="1" dirty="0">
              <a:hlinkClick r:id="rId2"/>
            </a:endParaRPr>
          </a:p>
          <a:p>
            <a:r>
              <a:rPr lang="en-US" altLang="ja-JP" sz="1600" dirty="0">
                <a:hlinkClick r:id="rId2"/>
              </a:rPr>
              <a:t>http://www.pref.osaka.lg.jp/jinji/hyouka/index.html</a:t>
            </a:r>
            <a:endParaRPr lang="ja-JP" altLang="en-US" sz="1600" dirty="0"/>
          </a:p>
        </p:txBody>
      </p:sp>
      <p:sp>
        <p:nvSpPr>
          <p:cNvPr id="10" name="正方形/長方形 9">
            <a:extLst>
              <a:ext uri="{FF2B5EF4-FFF2-40B4-BE49-F238E27FC236}">
                <a16:creationId xmlns:a16="http://schemas.microsoft.com/office/drawing/2014/main" id="{12B69C3E-12A5-4642-9540-297CDAB52BDE}"/>
              </a:ext>
            </a:extLst>
          </p:cNvPr>
          <p:cNvSpPr/>
          <p:nvPr/>
        </p:nvSpPr>
        <p:spPr>
          <a:xfrm>
            <a:off x="870680" y="4518261"/>
            <a:ext cx="4424115" cy="261610"/>
          </a:xfrm>
          <a:prstGeom prst="rect">
            <a:avLst/>
          </a:prstGeom>
        </p:spPr>
        <p:txBody>
          <a:bodyPr wrap="square">
            <a:spAutoFit/>
          </a:bodyPr>
          <a:lstStyle/>
          <a:p>
            <a:r>
              <a:rPr lang="ja-JP" altLang="en-US" sz="1100" b="1" dirty="0"/>
              <a:t>≪参考：職員基本条例第十五条第二項（相対評価の分布割合）≫</a:t>
            </a:r>
          </a:p>
        </p:txBody>
      </p:sp>
      <p:pic>
        <p:nvPicPr>
          <p:cNvPr id="11" name="図 10">
            <a:extLst>
              <a:ext uri="{FF2B5EF4-FFF2-40B4-BE49-F238E27FC236}">
                <a16:creationId xmlns:a16="http://schemas.microsoft.com/office/drawing/2014/main" id="{052C5820-84A1-4D24-9D90-8B51B8170E01}"/>
              </a:ext>
            </a:extLst>
          </p:cNvPr>
          <p:cNvPicPr>
            <a:picLocks noChangeAspect="1"/>
          </p:cNvPicPr>
          <p:nvPr/>
        </p:nvPicPr>
        <p:blipFill>
          <a:blip r:embed="rId3"/>
          <a:stretch>
            <a:fillRect/>
          </a:stretch>
        </p:blipFill>
        <p:spPr>
          <a:xfrm>
            <a:off x="5076056" y="5091827"/>
            <a:ext cx="3488011" cy="432819"/>
          </a:xfrm>
          <a:prstGeom prst="rect">
            <a:avLst/>
          </a:prstGeom>
        </p:spPr>
      </p:pic>
      <p:sp>
        <p:nvSpPr>
          <p:cNvPr id="12" name="テキスト ボックス 11">
            <a:extLst>
              <a:ext uri="{FF2B5EF4-FFF2-40B4-BE49-F238E27FC236}">
                <a16:creationId xmlns:a16="http://schemas.microsoft.com/office/drawing/2014/main" id="{991FFB6B-08B3-4D80-A546-839A59210F6A}"/>
              </a:ext>
            </a:extLst>
          </p:cNvPr>
          <p:cNvSpPr txBox="1"/>
          <p:nvPr/>
        </p:nvSpPr>
        <p:spPr>
          <a:xfrm>
            <a:off x="867604" y="4839167"/>
            <a:ext cx="864699" cy="246221"/>
          </a:xfrm>
          <a:prstGeom prst="rect">
            <a:avLst/>
          </a:prstGeom>
          <a:noFill/>
        </p:spPr>
        <p:txBody>
          <a:bodyPr wrap="square">
            <a:spAutoFit/>
          </a:bodyPr>
          <a:lstStyle/>
          <a:p>
            <a:r>
              <a:rPr lang="ja-JP" altLang="en-US" sz="1000" b="1" dirty="0">
                <a:latin typeface="HG丸ｺﾞｼｯｸM-PRO" panose="020F0600000000000000" pitchFamily="50" charset="-128"/>
                <a:ea typeface="HG丸ｺﾞｼｯｸM-PRO" panose="020F0600000000000000" pitchFamily="50" charset="-128"/>
              </a:rPr>
              <a:t>＜変更前＞</a:t>
            </a:r>
          </a:p>
        </p:txBody>
      </p:sp>
      <p:pic>
        <p:nvPicPr>
          <p:cNvPr id="14" name="図 13">
            <a:extLst>
              <a:ext uri="{FF2B5EF4-FFF2-40B4-BE49-F238E27FC236}">
                <a16:creationId xmlns:a16="http://schemas.microsoft.com/office/drawing/2014/main" id="{47C45304-94A4-4FD0-B8A9-1AFE05B7AE05}"/>
              </a:ext>
            </a:extLst>
          </p:cNvPr>
          <p:cNvPicPr>
            <a:picLocks noChangeAspect="1"/>
          </p:cNvPicPr>
          <p:nvPr/>
        </p:nvPicPr>
        <p:blipFill>
          <a:blip r:embed="rId4"/>
          <a:stretch>
            <a:fillRect/>
          </a:stretch>
        </p:blipFill>
        <p:spPr>
          <a:xfrm>
            <a:off x="978104" y="5108471"/>
            <a:ext cx="3560380" cy="416175"/>
          </a:xfrm>
          <a:prstGeom prst="rect">
            <a:avLst/>
          </a:prstGeom>
        </p:spPr>
      </p:pic>
      <p:sp>
        <p:nvSpPr>
          <p:cNvPr id="16" name="テキスト ボックス 15">
            <a:extLst>
              <a:ext uri="{FF2B5EF4-FFF2-40B4-BE49-F238E27FC236}">
                <a16:creationId xmlns:a16="http://schemas.microsoft.com/office/drawing/2014/main" id="{8CAF766A-62B6-4731-9B94-E8F2B32F4754}"/>
              </a:ext>
            </a:extLst>
          </p:cNvPr>
          <p:cNvSpPr txBox="1"/>
          <p:nvPr/>
        </p:nvSpPr>
        <p:spPr>
          <a:xfrm>
            <a:off x="4910745" y="4779871"/>
            <a:ext cx="841637" cy="246221"/>
          </a:xfrm>
          <a:prstGeom prst="rect">
            <a:avLst/>
          </a:prstGeom>
          <a:noFill/>
        </p:spPr>
        <p:txBody>
          <a:bodyPr wrap="square">
            <a:spAutoFit/>
          </a:bodyPr>
          <a:lstStyle/>
          <a:p>
            <a:r>
              <a:rPr lang="ja-JP" altLang="en-US" sz="1000" b="1" dirty="0">
                <a:latin typeface="HG丸ｺﾞｼｯｸM-PRO" panose="020F0600000000000000" pitchFamily="50" charset="-128"/>
                <a:ea typeface="HG丸ｺﾞｼｯｸM-PRO" panose="020F0600000000000000" pitchFamily="50" charset="-128"/>
              </a:rPr>
              <a:t>＜変更後＞</a:t>
            </a:r>
          </a:p>
        </p:txBody>
      </p:sp>
      <p:sp>
        <p:nvSpPr>
          <p:cNvPr id="17" name="二等辺三角形 16">
            <a:extLst>
              <a:ext uri="{FF2B5EF4-FFF2-40B4-BE49-F238E27FC236}">
                <a16:creationId xmlns:a16="http://schemas.microsoft.com/office/drawing/2014/main" id="{E361F8F5-3F2F-4B6D-83AE-9CEA452602B9}"/>
              </a:ext>
            </a:extLst>
          </p:cNvPr>
          <p:cNvSpPr/>
          <p:nvPr/>
        </p:nvSpPr>
        <p:spPr>
          <a:xfrm rot="5400000">
            <a:off x="4628695" y="5218280"/>
            <a:ext cx="337863" cy="151620"/>
          </a:xfrm>
          <a:prstGeom prst="triangle">
            <a:avLst/>
          </a:prstGeom>
          <a:solidFill>
            <a:schemeClr val="accent2">
              <a:lumMod val="40000"/>
              <a:lumOff val="6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ja-JP" altLang="en-US" sz="1200">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35745589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A967C466-9EF2-49F0-A6F8-8590E7B38472}" type="slidenum">
              <a:rPr kumimoji="1" lang="ja-JP" altLang="en-US" smtClean="0"/>
              <a:t>3</a:t>
            </a:fld>
            <a:endParaRPr kumimoji="1" lang="ja-JP" altLang="en-US"/>
          </a:p>
        </p:txBody>
      </p:sp>
      <p:sp>
        <p:nvSpPr>
          <p:cNvPr id="2" name="テキスト ボックス 1"/>
          <p:cNvSpPr txBox="1"/>
          <p:nvPr/>
        </p:nvSpPr>
        <p:spPr>
          <a:xfrm>
            <a:off x="480089" y="662920"/>
            <a:ext cx="7920880" cy="1980863"/>
          </a:xfrm>
          <a:prstGeom prst="rect">
            <a:avLst/>
          </a:prstGeom>
          <a:noFill/>
        </p:spPr>
        <p:txBody>
          <a:bodyPr wrap="square" rtlCol="0">
            <a:spAutoFit/>
          </a:bodyPr>
          <a:lstStyle/>
          <a:p>
            <a:pPr>
              <a:lnSpc>
                <a:spcPct val="150000"/>
              </a:lnSpc>
            </a:pPr>
            <a:r>
              <a:rPr lang="ja-JP" altLang="en-US" sz="1400" dirty="0">
                <a:latin typeface="HG丸ｺﾞｼｯｸM-PRO" pitchFamily="50" charset="-128"/>
                <a:ea typeface="HG丸ｺﾞｼｯｸM-PRO" pitchFamily="50" charset="-128"/>
              </a:rPr>
              <a:t>　　　勤勉手当とは、民間における賞与等の特別給に見合うものとして支給される給与のうち、　</a:t>
            </a:r>
            <a:endParaRPr lang="en-US" altLang="ja-JP" sz="1400" dirty="0">
              <a:latin typeface="HG丸ｺﾞｼｯｸM-PRO" pitchFamily="50" charset="-128"/>
              <a:ea typeface="HG丸ｺﾞｼｯｸM-PRO" pitchFamily="50" charset="-128"/>
            </a:endParaRPr>
          </a:p>
          <a:p>
            <a:pPr>
              <a:lnSpc>
                <a:spcPct val="150000"/>
              </a:lnSpc>
            </a:pPr>
            <a:r>
              <a:rPr lang="ja-JP" altLang="en-US" sz="1400" dirty="0">
                <a:latin typeface="HG丸ｺﾞｼｯｸM-PRO" pitchFamily="50" charset="-128"/>
                <a:ea typeface="HG丸ｺﾞｼｯｸM-PRO" pitchFamily="50" charset="-128"/>
              </a:rPr>
              <a:t>　　成績査定分に相当し、</a:t>
            </a:r>
            <a:r>
              <a:rPr lang="en-US" altLang="ja-JP" sz="1400" dirty="0">
                <a:latin typeface="HG丸ｺﾞｼｯｸM-PRO" pitchFamily="50" charset="-128"/>
                <a:ea typeface="HG丸ｺﾞｼｯｸM-PRO" pitchFamily="50" charset="-128"/>
              </a:rPr>
              <a:t>6</a:t>
            </a:r>
            <a:r>
              <a:rPr lang="ja-JP" altLang="en-US" sz="1400" dirty="0">
                <a:latin typeface="HG丸ｺﾞｼｯｸM-PRO" pitchFamily="50" charset="-128"/>
                <a:ea typeface="HG丸ｺﾞｼｯｸM-PRO" pitchFamily="50" charset="-128"/>
              </a:rPr>
              <a:t>月と</a:t>
            </a:r>
            <a:r>
              <a:rPr lang="en-US" altLang="ja-JP" sz="1400" dirty="0">
                <a:latin typeface="HG丸ｺﾞｼｯｸM-PRO" pitchFamily="50" charset="-128"/>
                <a:ea typeface="HG丸ｺﾞｼｯｸM-PRO" pitchFamily="50" charset="-128"/>
              </a:rPr>
              <a:t>12</a:t>
            </a:r>
            <a:r>
              <a:rPr lang="ja-JP" altLang="en-US" sz="1400" dirty="0">
                <a:latin typeface="HG丸ｺﾞｼｯｸM-PRO" pitchFamily="50" charset="-128"/>
                <a:ea typeface="HG丸ｺﾞｼｯｸM-PRO" pitchFamily="50" charset="-128"/>
              </a:rPr>
              <a:t>月の年</a:t>
            </a:r>
            <a:r>
              <a:rPr lang="en-US" altLang="ja-JP" sz="1400" dirty="0">
                <a:latin typeface="HG丸ｺﾞｼｯｸM-PRO" pitchFamily="50" charset="-128"/>
                <a:ea typeface="HG丸ｺﾞｼｯｸM-PRO" pitchFamily="50" charset="-128"/>
              </a:rPr>
              <a:t>2</a:t>
            </a:r>
            <a:r>
              <a:rPr lang="ja-JP" altLang="en-US" sz="1400" dirty="0">
                <a:latin typeface="HG丸ｺﾞｼｯｸM-PRO" pitchFamily="50" charset="-128"/>
                <a:ea typeface="HG丸ｺﾞｼｯｸM-PRO" pitchFamily="50" charset="-128"/>
              </a:rPr>
              <a:t>回支給されます。なお、この他に賞与の一律支給分</a:t>
            </a:r>
            <a:endParaRPr lang="en-US" altLang="ja-JP" sz="1400" dirty="0">
              <a:latin typeface="HG丸ｺﾞｼｯｸM-PRO" pitchFamily="50" charset="-128"/>
              <a:ea typeface="HG丸ｺﾞｼｯｸM-PRO" pitchFamily="50" charset="-128"/>
            </a:endParaRPr>
          </a:p>
          <a:p>
            <a:pPr>
              <a:lnSpc>
                <a:spcPct val="150000"/>
              </a:lnSpc>
            </a:pPr>
            <a:r>
              <a:rPr lang="ja-JP" altLang="en-US" sz="1400" dirty="0">
                <a:latin typeface="HG丸ｺﾞｼｯｸM-PRO" pitchFamily="50" charset="-128"/>
                <a:ea typeface="HG丸ｺﾞｼｯｸM-PRO" pitchFamily="50" charset="-128"/>
              </a:rPr>
              <a:t>　　として期末手当があります。</a:t>
            </a:r>
          </a:p>
          <a:p>
            <a:pPr>
              <a:lnSpc>
                <a:spcPct val="150000"/>
              </a:lnSpc>
            </a:pPr>
            <a:r>
              <a:rPr lang="ja-JP" altLang="en-US" sz="1400" dirty="0">
                <a:latin typeface="HG丸ｺﾞｼｯｸM-PRO" pitchFamily="50" charset="-128"/>
                <a:ea typeface="HG丸ｺﾞｼｯｸM-PRO" pitchFamily="50" charset="-128"/>
              </a:rPr>
              <a:t>　　　民間との均衡を考慮した人事委員会勧告を踏まえ、令和７年度の期末手当と勤勉手当の年　　</a:t>
            </a:r>
            <a:endParaRPr lang="en-US" altLang="ja-JP" sz="1400" dirty="0">
              <a:latin typeface="HG丸ｺﾞｼｯｸM-PRO" pitchFamily="50" charset="-128"/>
              <a:ea typeface="HG丸ｺﾞｼｯｸM-PRO" pitchFamily="50" charset="-128"/>
            </a:endParaRPr>
          </a:p>
          <a:p>
            <a:pPr>
              <a:lnSpc>
                <a:spcPct val="150000"/>
              </a:lnSpc>
            </a:pPr>
            <a:r>
              <a:rPr lang="ja-JP" altLang="en-US" sz="1400" dirty="0">
                <a:latin typeface="HG丸ｺﾞｼｯｸM-PRO" pitchFamily="50" charset="-128"/>
                <a:ea typeface="HG丸ｺﾞｼｯｸM-PRO" pitchFamily="50" charset="-128"/>
              </a:rPr>
              <a:t>　　間支給月数は合計</a:t>
            </a:r>
            <a:r>
              <a:rPr lang="en-US" altLang="ja-JP" sz="1400" dirty="0">
                <a:latin typeface="HG丸ｺﾞｼｯｸM-PRO" pitchFamily="50" charset="-128"/>
                <a:ea typeface="HG丸ｺﾞｼｯｸM-PRO" pitchFamily="50" charset="-128"/>
              </a:rPr>
              <a:t>4.60</a:t>
            </a:r>
            <a:r>
              <a:rPr lang="ja-JP" altLang="en-US" sz="1400" dirty="0">
                <a:latin typeface="HG丸ｺﾞｼｯｸM-PRO" pitchFamily="50" charset="-128"/>
                <a:ea typeface="HG丸ｺﾞｼｯｸM-PRO" pitchFamily="50" charset="-128"/>
              </a:rPr>
              <a:t>月です。このうち勤勉手当は、職員の勤務成績に応じて支給されてい　　</a:t>
            </a:r>
            <a:endParaRPr lang="en-US" altLang="ja-JP" sz="1400" dirty="0">
              <a:latin typeface="HG丸ｺﾞｼｯｸM-PRO" pitchFamily="50" charset="-128"/>
              <a:ea typeface="HG丸ｺﾞｼｯｸM-PRO" pitchFamily="50" charset="-128"/>
            </a:endParaRPr>
          </a:p>
          <a:p>
            <a:pPr>
              <a:lnSpc>
                <a:spcPct val="150000"/>
              </a:lnSpc>
            </a:pPr>
            <a:r>
              <a:rPr lang="ja-JP" altLang="en-US" sz="1400" dirty="0">
                <a:latin typeface="HG丸ｺﾞｼｯｸM-PRO" pitchFamily="50" charset="-128"/>
                <a:ea typeface="HG丸ｺﾞｼｯｸM-PRO" pitchFamily="50" charset="-128"/>
              </a:rPr>
              <a:t>　　ます。</a:t>
            </a:r>
          </a:p>
        </p:txBody>
      </p:sp>
      <p:sp>
        <p:nvSpPr>
          <p:cNvPr id="5" name="テキスト ボックス 4"/>
          <p:cNvSpPr txBox="1"/>
          <p:nvPr/>
        </p:nvSpPr>
        <p:spPr>
          <a:xfrm>
            <a:off x="2017725" y="4594657"/>
            <a:ext cx="5108549" cy="461665"/>
          </a:xfrm>
          <a:prstGeom prst="rect">
            <a:avLst/>
          </a:prstGeom>
          <a:noFill/>
        </p:spPr>
        <p:txBody>
          <a:bodyPr wrap="square" rtlCol="0">
            <a:spAutoFit/>
          </a:bodyPr>
          <a:lstStyle/>
          <a:p>
            <a:pPr algn="ctr"/>
            <a:r>
              <a:rPr lang="en-US" altLang="ja-JP" sz="1200" dirty="0">
                <a:latin typeface="HG丸ｺﾞｼｯｸM-PRO" pitchFamily="50" charset="-128"/>
                <a:ea typeface="HG丸ｺﾞｼｯｸM-PRO" pitchFamily="50" charset="-128"/>
              </a:rPr>
              <a:t>※</a:t>
            </a:r>
            <a:r>
              <a:rPr lang="ja-JP" altLang="en-US" sz="1200" dirty="0">
                <a:latin typeface="HG丸ｺﾞｼｯｸM-PRO" pitchFamily="50" charset="-128"/>
                <a:ea typeface="HG丸ｺﾞｼｯｸM-PRO" pitchFamily="50" charset="-128"/>
              </a:rPr>
              <a:t>条例上の支給月数</a:t>
            </a:r>
            <a:endParaRPr lang="en-US" altLang="ja-JP" sz="1200" dirty="0">
              <a:latin typeface="HG丸ｺﾞｼｯｸM-PRO" pitchFamily="50" charset="-128"/>
              <a:ea typeface="HG丸ｺﾞｼｯｸM-PRO" pitchFamily="50" charset="-128"/>
            </a:endParaRPr>
          </a:p>
          <a:p>
            <a:pPr algn="ctr"/>
            <a:r>
              <a:rPr lang="ja-JP" altLang="en-US" sz="1200" dirty="0">
                <a:latin typeface="HG丸ｺﾞｼｯｸM-PRO" pitchFamily="50" charset="-128"/>
                <a:ea typeface="HG丸ｺﾞｼｯｸM-PRO" pitchFamily="50" charset="-128"/>
              </a:rPr>
              <a:t>　　　　　　　（勤務成績に応じて異なります。詳細は次ページ参照）</a:t>
            </a:r>
            <a:endParaRPr lang="en-US" altLang="ja-JP" sz="1200" dirty="0">
              <a:latin typeface="HG丸ｺﾞｼｯｸM-PRO" pitchFamily="50" charset="-128"/>
              <a:ea typeface="HG丸ｺﾞｼｯｸM-PRO" pitchFamily="50" charset="-128"/>
            </a:endParaRPr>
          </a:p>
        </p:txBody>
      </p:sp>
      <p:sp>
        <p:nvSpPr>
          <p:cNvPr id="8" name="正方形/長方形 7"/>
          <p:cNvSpPr/>
          <p:nvPr/>
        </p:nvSpPr>
        <p:spPr>
          <a:xfrm>
            <a:off x="514791" y="3013399"/>
            <a:ext cx="3888432" cy="32403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dirty="0">
                <a:solidFill>
                  <a:schemeClr val="tx1"/>
                </a:solidFill>
                <a:latin typeface="HG丸ｺﾞｼｯｸM-PRO" pitchFamily="50" charset="-128"/>
                <a:ea typeface="HG丸ｺﾞｼｯｸM-PRO" pitchFamily="50" charset="-128"/>
              </a:rPr>
              <a:t>　　令和７年６月</a:t>
            </a:r>
            <a:r>
              <a:rPr lang="en-US" altLang="ja-JP" sz="1200" dirty="0">
                <a:solidFill>
                  <a:schemeClr val="tx1"/>
                </a:solidFill>
                <a:latin typeface="HG丸ｺﾞｼｯｸM-PRO" pitchFamily="50" charset="-128"/>
                <a:ea typeface="HG丸ｺﾞｼｯｸM-PRO" pitchFamily="50" charset="-128"/>
              </a:rPr>
              <a:t>1</a:t>
            </a:r>
            <a:r>
              <a:rPr lang="ja-JP" altLang="en-US" sz="1200" dirty="0">
                <a:solidFill>
                  <a:schemeClr val="tx1"/>
                </a:solidFill>
                <a:latin typeface="HG丸ｺﾞｼｯｸM-PRO" pitchFamily="50" charset="-128"/>
                <a:ea typeface="HG丸ｺﾞｼｯｸM-PRO" pitchFamily="50" charset="-128"/>
              </a:rPr>
              <a:t>日時点の支給月数</a:t>
            </a:r>
            <a:endParaRPr lang="en-US" altLang="ja-JP" sz="1200" dirty="0">
              <a:solidFill>
                <a:schemeClr val="tx1"/>
              </a:solidFill>
              <a:latin typeface="HG丸ｺﾞｼｯｸM-PRO" pitchFamily="50" charset="-128"/>
              <a:ea typeface="HG丸ｺﾞｼｯｸM-PRO" pitchFamily="50" charset="-128"/>
            </a:endParaRPr>
          </a:p>
        </p:txBody>
      </p:sp>
      <p:sp>
        <p:nvSpPr>
          <p:cNvPr id="10" name="タイトル 1"/>
          <p:cNvSpPr>
            <a:spLocks noGrp="1"/>
          </p:cNvSpPr>
          <p:nvPr>
            <p:ph type="title"/>
          </p:nvPr>
        </p:nvSpPr>
        <p:spPr>
          <a:xfrm>
            <a:off x="325729" y="260648"/>
            <a:ext cx="8229600" cy="576064"/>
          </a:xfrm>
        </p:spPr>
        <p:txBody>
          <a:bodyPr>
            <a:normAutofit/>
          </a:bodyPr>
          <a:lstStyle/>
          <a:p>
            <a:pPr algn="l"/>
            <a:r>
              <a:rPr lang="ja-JP" altLang="ja-JP" sz="1600" b="1" dirty="0">
                <a:effectLst/>
                <a:ea typeface="HG丸ｺﾞｼｯｸM-PRO"/>
                <a:cs typeface="Times New Roman"/>
              </a:rPr>
              <a:t>１　</a:t>
            </a:r>
            <a:r>
              <a:rPr lang="ja-JP" altLang="en-US" sz="1600" b="1" dirty="0">
                <a:effectLst/>
                <a:ea typeface="HG丸ｺﾞｼｯｸM-PRO"/>
                <a:cs typeface="Times New Roman"/>
              </a:rPr>
              <a:t>勤勉手当について</a:t>
            </a:r>
            <a:endParaRPr kumimoji="1" lang="ja-JP" altLang="en-US" sz="1600" dirty="0"/>
          </a:p>
        </p:txBody>
      </p:sp>
      <p:sp>
        <p:nvSpPr>
          <p:cNvPr id="13" name="正方形/長方形 12"/>
          <p:cNvSpPr/>
          <p:nvPr/>
        </p:nvSpPr>
        <p:spPr>
          <a:xfrm>
            <a:off x="762661" y="4915162"/>
            <a:ext cx="3888432" cy="32403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200" dirty="0">
              <a:solidFill>
                <a:schemeClr val="tx1"/>
              </a:solidFill>
              <a:latin typeface="HG丸ｺﾞｼｯｸM-PRO" pitchFamily="50" charset="-128"/>
              <a:ea typeface="HG丸ｺﾞｼｯｸM-PRO" pitchFamily="50" charset="-128"/>
            </a:endParaRPr>
          </a:p>
        </p:txBody>
      </p:sp>
      <p:graphicFrame>
        <p:nvGraphicFramePr>
          <p:cNvPr id="14" name="オブジェクト 13"/>
          <p:cNvGraphicFramePr>
            <a:graphicFrameLocks noChangeAspect="1"/>
          </p:cNvGraphicFramePr>
          <p:nvPr>
            <p:extLst>
              <p:ext uri="{D42A27DB-BD31-4B8C-83A1-F6EECF244321}">
                <p14:modId xmlns:p14="http://schemas.microsoft.com/office/powerpoint/2010/main" val="3158396454"/>
              </p:ext>
            </p:extLst>
          </p:nvPr>
        </p:nvGraphicFramePr>
        <p:xfrm>
          <a:off x="755650" y="3389313"/>
          <a:ext cx="6473825" cy="1377950"/>
        </p:xfrm>
        <a:graphic>
          <a:graphicData uri="http://schemas.openxmlformats.org/presentationml/2006/ole">
            <mc:AlternateContent xmlns:mc="http://schemas.openxmlformats.org/markup-compatibility/2006">
              <mc:Choice xmlns:v="urn:schemas-microsoft-com:vml" Requires="v">
                <p:oleObj spid="_x0000_s1067" name="Document" r:id="rId4" imgW="6737663" imgH="1435756" progId="Word.Document.12">
                  <p:embed/>
                </p:oleObj>
              </mc:Choice>
              <mc:Fallback>
                <p:oleObj name="Document" r:id="rId4" imgW="6737663" imgH="1435756" progId="Word.Document.12">
                  <p:embed/>
                  <p:pic>
                    <p:nvPicPr>
                      <p:cNvPr id="14" name="オブジェクト 13"/>
                      <p:cNvPicPr/>
                      <p:nvPr/>
                    </p:nvPicPr>
                    <p:blipFill>
                      <a:blip r:embed="rId5"/>
                      <a:stretch>
                        <a:fillRect/>
                      </a:stretch>
                    </p:blipFill>
                    <p:spPr>
                      <a:xfrm>
                        <a:off x="755650" y="3389313"/>
                        <a:ext cx="6473825" cy="1377950"/>
                      </a:xfrm>
                      <a:prstGeom prst="rect">
                        <a:avLst/>
                      </a:prstGeom>
                    </p:spPr>
                  </p:pic>
                </p:oleObj>
              </mc:Fallback>
            </mc:AlternateContent>
          </a:graphicData>
        </a:graphic>
      </p:graphicFrame>
    </p:spTree>
    <p:extLst>
      <p:ext uri="{BB962C8B-B14F-4D97-AF65-F5344CB8AC3E}">
        <p14:creationId xmlns:p14="http://schemas.microsoft.com/office/powerpoint/2010/main" val="18714730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83266" y="88477"/>
            <a:ext cx="8229600" cy="576064"/>
          </a:xfrm>
        </p:spPr>
        <p:txBody>
          <a:bodyPr>
            <a:normAutofit/>
          </a:bodyPr>
          <a:lstStyle/>
          <a:p>
            <a:pPr algn="l"/>
            <a:r>
              <a:rPr lang="ja-JP" altLang="en-US" sz="1600" b="1" dirty="0">
                <a:ea typeface="HG丸ｺﾞｼｯｸM-PRO"/>
                <a:cs typeface="Times New Roman"/>
              </a:rPr>
              <a:t>２</a:t>
            </a:r>
            <a:r>
              <a:rPr lang="ja-JP" altLang="ja-JP" sz="1600" b="1" dirty="0">
                <a:effectLst/>
                <a:ea typeface="HG丸ｺﾞｼｯｸM-PRO"/>
                <a:cs typeface="Times New Roman"/>
              </a:rPr>
              <a:t>　勤勉手当の計算方法</a:t>
            </a:r>
            <a:endParaRPr kumimoji="1" lang="ja-JP" altLang="en-US" sz="1600" dirty="0"/>
          </a:p>
        </p:txBody>
      </p:sp>
      <p:sp>
        <p:nvSpPr>
          <p:cNvPr id="6" name="スライド番号プレースホルダー 5"/>
          <p:cNvSpPr>
            <a:spLocks noGrp="1"/>
          </p:cNvSpPr>
          <p:nvPr>
            <p:ph type="sldNum" sz="quarter" idx="12"/>
          </p:nvPr>
        </p:nvSpPr>
        <p:spPr/>
        <p:txBody>
          <a:bodyPr/>
          <a:lstStyle/>
          <a:p>
            <a:fld id="{A967C466-9EF2-49F0-A6F8-8590E7B38472}" type="slidenum">
              <a:rPr kumimoji="1" lang="ja-JP" altLang="en-US" smtClean="0"/>
              <a:t>4</a:t>
            </a:fld>
            <a:endParaRPr kumimoji="1" lang="ja-JP" altLang="en-US"/>
          </a:p>
        </p:txBody>
      </p:sp>
      <p:sp>
        <p:nvSpPr>
          <p:cNvPr id="3" name="コンテンツ プレースホルダー 2"/>
          <p:cNvSpPr>
            <a:spLocks noGrp="1"/>
          </p:cNvSpPr>
          <p:nvPr>
            <p:ph idx="1"/>
          </p:nvPr>
        </p:nvSpPr>
        <p:spPr>
          <a:xfrm>
            <a:off x="479996" y="542549"/>
            <a:ext cx="8289464" cy="901077"/>
          </a:xfrm>
          <a:solidFill>
            <a:srgbClr val="66FF99"/>
          </a:solidFill>
          <a:ln w="12700">
            <a:solidFill>
              <a:schemeClr val="tx1"/>
            </a:solidFill>
          </a:ln>
        </p:spPr>
        <p:txBody>
          <a:bodyPr>
            <a:normAutofit lnSpcReduction="10000"/>
          </a:bodyPr>
          <a:lstStyle/>
          <a:p>
            <a:pPr marL="0" indent="0">
              <a:buNone/>
            </a:pPr>
            <a:r>
              <a:rPr lang="ja-JP" altLang="en-US" sz="1400" dirty="0">
                <a:latin typeface="HG丸ｺﾞｼｯｸM-PRO" pitchFamily="50" charset="-128"/>
                <a:ea typeface="HG丸ｺﾞｼｯｸM-PRO" pitchFamily="50" charset="-128"/>
              </a:rPr>
              <a:t>◆　</a:t>
            </a:r>
            <a:r>
              <a:rPr lang="ja-JP" altLang="en-US" sz="1400" u="sng" dirty="0">
                <a:latin typeface="HG丸ｺﾞｼｯｸM-PRO" pitchFamily="50" charset="-128"/>
                <a:ea typeface="HG丸ｺﾞｼｯｸM-PRO" pitchFamily="50" charset="-128"/>
              </a:rPr>
              <a:t>勤勉手当基礎額</a:t>
            </a:r>
            <a:r>
              <a:rPr lang="en-US" altLang="ja-JP" sz="1400" u="sng" dirty="0">
                <a:latin typeface="HG丸ｺﾞｼｯｸM-PRO" pitchFamily="50" charset="-128"/>
                <a:ea typeface="HG丸ｺﾞｼｯｸM-PRO" pitchFamily="50" charset="-128"/>
              </a:rPr>
              <a:t>〔※</a:t>
            </a:r>
            <a:r>
              <a:rPr lang="ja-JP" altLang="en-US" sz="1400" u="sng" dirty="0">
                <a:latin typeface="HG丸ｺﾞｼｯｸM-PRO" pitchFamily="50" charset="-128"/>
                <a:ea typeface="HG丸ｺﾞｼｯｸM-PRO" pitchFamily="50" charset="-128"/>
              </a:rPr>
              <a:t>１</a:t>
            </a:r>
            <a:r>
              <a:rPr lang="en-US" altLang="ja-JP" sz="1400" u="sng" dirty="0">
                <a:latin typeface="HG丸ｺﾞｼｯｸM-PRO" pitchFamily="50" charset="-128"/>
                <a:ea typeface="HG丸ｺﾞｼｯｸM-PRO" pitchFamily="50" charset="-128"/>
              </a:rPr>
              <a:t>〕×</a:t>
            </a:r>
            <a:r>
              <a:rPr lang="ja-JP" altLang="en-US" sz="1400" u="sng" dirty="0">
                <a:latin typeface="HG丸ｺﾞｼｯｸM-PRO" pitchFamily="50" charset="-128"/>
                <a:ea typeface="HG丸ｺﾞｼｯｸM-PRO" pitchFamily="50" charset="-128"/>
              </a:rPr>
              <a:t>期間率</a:t>
            </a:r>
            <a:r>
              <a:rPr lang="en-US" altLang="ja-JP" sz="1400" u="sng" dirty="0">
                <a:latin typeface="HG丸ｺﾞｼｯｸM-PRO" pitchFamily="50" charset="-128"/>
                <a:ea typeface="HG丸ｺﾞｼｯｸM-PRO" pitchFamily="50" charset="-128"/>
              </a:rPr>
              <a:t>〔※</a:t>
            </a:r>
            <a:r>
              <a:rPr lang="ja-JP" altLang="en-US" sz="1400" u="sng" dirty="0">
                <a:latin typeface="HG丸ｺﾞｼｯｸM-PRO" pitchFamily="50" charset="-128"/>
                <a:ea typeface="HG丸ｺﾞｼｯｸM-PRO" pitchFamily="50" charset="-128"/>
              </a:rPr>
              <a:t>２</a:t>
            </a:r>
            <a:r>
              <a:rPr lang="en-US" altLang="ja-JP" sz="1400" u="sng" dirty="0">
                <a:latin typeface="HG丸ｺﾞｼｯｸM-PRO" pitchFamily="50" charset="-128"/>
                <a:ea typeface="HG丸ｺﾞｼｯｸM-PRO" pitchFamily="50" charset="-128"/>
              </a:rPr>
              <a:t>〕×</a:t>
            </a:r>
            <a:r>
              <a:rPr lang="ja-JP" altLang="en-US" sz="1400" u="sng" dirty="0">
                <a:latin typeface="HG丸ｺﾞｼｯｸM-PRO" pitchFamily="50" charset="-128"/>
                <a:ea typeface="HG丸ｺﾞｼｯｸM-PRO" pitchFamily="50" charset="-128"/>
              </a:rPr>
              <a:t>成績率</a:t>
            </a:r>
            <a:r>
              <a:rPr lang="en-US" altLang="ja-JP" sz="1400" u="sng" dirty="0">
                <a:latin typeface="HG丸ｺﾞｼｯｸM-PRO" pitchFamily="50" charset="-128"/>
                <a:ea typeface="HG丸ｺﾞｼｯｸM-PRO" pitchFamily="50" charset="-128"/>
              </a:rPr>
              <a:t>〔※</a:t>
            </a:r>
            <a:r>
              <a:rPr lang="ja-JP" altLang="en-US" sz="1400" u="sng" dirty="0">
                <a:latin typeface="HG丸ｺﾞｼｯｸM-PRO" pitchFamily="50" charset="-128"/>
                <a:ea typeface="HG丸ｺﾞｼｯｸM-PRO" pitchFamily="50" charset="-128"/>
              </a:rPr>
              <a:t>３</a:t>
            </a:r>
            <a:r>
              <a:rPr lang="en-US" altLang="ja-JP" sz="1400" u="sng" dirty="0">
                <a:latin typeface="HG丸ｺﾞｼｯｸM-PRO" pitchFamily="50" charset="-128"/>
                <a:ea typeface="HG丸ｺﾞｼｯｸM-PRO" pitchFamily="50" charset="-128"/>
              </a:rPr>
              <a:t>〕</a:t>
            </a:r>
          </a:p>
          <a:p>
            <a:pPr marL="0" indent="0">
              <a:buNone/>
            </a:pPr>
            <a:r>
              <a:rPr lang="ja-JP" altLang="en-US" sz="1200" dirty="0">
                <a:latin typeface="HG丸ｺﾞｼｯｸM-PRO" pitchFamily="50" charset="-128"/>
                <a:ea typeface="HG丸ｺﾞｼｯｸM-PRO" pitchFamily="50" charset="-128"/>
              </a:rPr>
              <a:t>　　</a:t>
            </a:r>
            <a:r>
              <a:rPr lang="en-US" altLang="ja-JP" sz="1200" dirty="0">
                <a:latin typeface="HG丸ｺﾞｼｯｸM-PRO" pitchFamily="50" charset="-128"/>
                <a:ea typeface="HG丸ｺﾞｼｯｸM-PRO" pitchFamily="50" charset="-128"/>
              </a:rPr>
              <a:t>〔※</a:t>
            </a:r>
            <a:r>
              <a:rPr lang="ja-JP" altLang="en-US" sz="1200" dirty="0">
                <a:latin typeface="HG丸ｺﾞｼｯｸM-PRO" pitchFamily="50" charset="-128"/>
                <a:ea typeface="HG丸ｺﾞｼｯｸM-PRO" pitchFamily="50" charset="-128"/>
              </a:rPr>
              <a:t>１</a:t>
            </a:r>
            <a:r>
              <a:rPr lang="en-US" altLang="ja-JP" sz="1200" dirty="0">
                <a:latin typeface="HG丸ｺﾞｼｯｸM-PRO" pitchFamily="50" charset="-128"/>
                <a:ea typeface="HG丸ｺﾞｼｯｸM-PRO" pitchFamily="50" charset="-128"/>
              </a:rPr>
              <a:t>〕</a:t>
            </a:r>
            <a:r>
              <a:rPr lang="ja-JP" altLang="en-US" sz="1200" dirty="0">
                <a:latin typeface="HG丸ｺﾞｼｯｸM-PRO" pitchFamily="50" charset="-128"/>
                <a:ea typeface="HG丸ｺﾞｼｯｸM-PRO" pitchFamily="50" charset="-128"/>
              </a:rPr>
              <a:t>給料＋地域手当＋職務や役職に応じた加算</a:t>
            </a:r>
          </a:p>
          <a:p>
            <a:pPr marL="0" indent="0">
              <a:buNone/>
            </a:pPr>
            <a:r>
              <a:rPr lang="ja-JP" altLang="en-US" sz="1200" dirty="0">
                <a:latin typeface="HG丸ｺﾞｼｯｸM-PRO" pitchFamily="50" charset="-128"/>
                <a:ea typeface="HG丸ｺﾞｼｯｸM-PRO" pitchFamily="50" charset="-128"/>
              </a:rPr>
              <a:t>　　</a:t>
            </a:r>
            <a:r>
              <a:rPr lang="en-US" altLang="ja-JP" sz="1200" dirty="0">
                <a:latin typeface="HG丸ｺﾞｼｯｸM-PRO" pitchFamily="50" charset="-128"/>
                <a:ea typeface="HG丸ｺﾞｼｯｸM-PRO" pitchFamily="50" charset="-128"/>
              </a:rPr>
              <a:t>〔※</a:t>
            </a:r>
            <a:r>
              <a:rPr lang="ja-JP" altLang="en-US" sz="1200" dirty="0">
                <a:latin typeface="HG丸ｺﾞｼｯｸM-PRO" pitchFamily="50" charset="-128"/>
                <a:ea typeface="HG丸ｺﾞｼｯｸM-PRO" pitchFamily="50" charset="-128"/>
              </a:rPr>
              <a:t>２</a:t>
            </a:r>
            <a:r>
              <a:rPr lang="en-US" altLang="ja-JP" sz="1200" dirty="0">
                <a:latin typeface="HG丸ｺﾞｼｯｸM-PRO" pitchFamily="50" charset="-128"/>
                <a:ea typeface="HG丸ｺﾞｼｯｸM-PRO" pitchFamily="50" charset="-128"/>
              </a:rPr>
              <a:t>〕</a:t>
            </a:r>
            <a:r>
              <a:rPr lang="ja-JP" altLang="en-US" sz="1200" dirty="0">
                <a:latin typeface="HG丸ｺﾞｼｯｸM-PRO" pitchFamily="50" charset="-128"/>
                <a:ea typeface="HG丸ｺﾞｼｯｸM-PRO" pitchFamily="50" charset="-128"/>
              </a:rPr>
              <a:t>６月１日又は</a:t>
            </a:r>
            <a:r>
              <a:rPr lang="en-US" altLang="ja-JP" sz="1200" dirty="0">
                <a:latin typeface="HG丸ｺﾞｼｯｸM-PRO" pitchFamily="50" charset="-128"/>
                <a:ea typeface="HG丸ｺﾞｼｯｸM-PRO" pitchFamily="50" charset="-128"/>
              </a:rPr>
              <a:t>12</a:t>
            </a:r>
            <a:r>
              <a:rPr lang="ja-JP" altLang="en-US" sz="1200" dirty="0">
                <a:latin typeface="HG丸ｺﾞｼｯｸM-PRO" pitchFamily="50" charset="-128"/>
                <a:ea typeface="HG丸ｺﾞｼｯｸM-PRO" pitchFamily="50" charset="-128"/>
              </a:rPr>
              <a:t>月１日以前６ケ月以内の勤務期間に応じた支給割合</a:t>
            </a:r>
          </a:p>
          <a:p>
            <a:pPr marL="0" indent="0">
              <a:buNone/>
            </a:pPr>
            <a:r>
              <a:rPr lang="ja-JP" altLang="en-US" sz="1200" dirty="0">
                <a:latin typeface="HG丸ｺﾞｼｯｸM-PRO" pitchFamily="50" charset="-128"/>
                <a:ea typeface="HG丸ｺﾞｼｯｸM-PRO" pitchFamily="50" charset="-128"/>
              </a:rPr>
              <a:t>　　</a:t>
            </a:r>
            <a:r>
              <a:rPr lang="en-US" altLang="ja-JP" sz="1200" dirty="0">
                <a:latin typeface="HG丸ｺﾞｼｯｸM-PRO" pitchFamily="50" charset="-128"/>
                <a:ea typeface="HG丸ｺﾞｼｯｸM-PRO" pitchFamily="50" charset="-128"/>
              </a:rPr>
              <a:t>〔※</a:t>
            </a:r>
            <a:r>
              <a:rPr lang="ja-JP" altLang="en-US" sz="1200" dirty="0">
                <a:latin typeface="HG丸ｺﾞｼｯｸM-PRO" pitchFamily="50" charset="-128"/>
                <a:ea typeface="HG丸ｺﾞｼｯｸM-PRO" pitchFamily="50" charset="-128"/>
              </a:rPr>
              <a:t>３</a:t>
            </a:r>
            <a:r>
              <a:rPr lang="en-US" altLang="ja-JP" sz="1200" dirty="0">
                <a:latin typeface="HG丸ｺﾞｼｯｸM-PRO" pitchFamily="50" charset="-128"/>
                <a:ea typeface="HG丸ｺﾞｼｯｸM-PRO" pitchFamily="50" charset="-128"/>
              </a:rPr>
              <a:t>〕</a:t>
            </a:r>
            <a:r>
              <a:rPr lang="ja-JP" altLang="en-US" sz="1200" b="1" u="sng" dirty="0">
                <a:latin typeface="HG丸ｺﾞｼｯｸM-PRO" pitchFamily="50" charset="-128"/>
                <a:ea typeface="HG丸ｺﾞｼｯｸM-PRO" pitchFamily="50" charset="-128"/>
              </a:rPr>
              <a:t>前年度の人事評価（相対評価）結果をもとに、給与反映区分に応じた成績率を適用</a:t>
            </a:r>
            <a:endParaRPr kumimoji="1" lang="ja-JP" altLang="en-US" dirty="0"/>
          </a:p>
        </p:txBody>
      </p:sp>
      <p:sp>
        <p:nvSpPr>
          <p:cNvPr id="4" name="正方形/長方形 3"/>
          <p:cNvSpPr/>
          <p:nvPr/>
        </p:nvSpPr>
        <p:spPr>
          <a:xfrm>
            <a:off x="10084" y="1448400"/>
            <a:ext cx="4387982" cy="32403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dirty="0">
                <a:solidFill>
                  <a:schemeClr val="tx1"/>
                </a:solidFill>
                <a:latin typeface="HG丸ｺﾞｼｯｸM-PRO" pitchFamily="50" charset="-128"/>
                <a:ea typeface="HG丸ｺﾞｼｯｸM-PRO" pitchFamily="50" charset="-128"/>
              </a:rPr>
              <a:t>　　</a:t>
            </a:r>
            <a:r>
              <a:rPr lang="ja-JP" altLang="en-US" sz="1200" dirty="0">
                <a:solidFill>
                  <a:schemeClr val="tx1"/>
                </a:solidFill>
                <a:latin typeface="HG丸ｺﾞｼｯｸM-PRO" pitchFamily="50" charset="-128"/>
                <a:ea typeface="HG丸ｺﾞｼｯｸM-PRO" pitchFamily="50" charset="-128"/>
              </a:rPr>
              <a:t>成績率</a:t>
            </a:r>
            <a:r>
              <a:rPr lang="en-US" altLang="ja-JP" sz="1200" dirty="0">
                <a:solidFill>
                  <a:schemeClr val="tx1"/>
                </a:solidFill>
                <a:latin typeface="HG丸ｺﾞｼｯｸM-PRO" pitchFamily="50" charset="-128"/>
                <a:ea typeface="HG丸ｺﾞｼｯｸM-PRO" pitchFamily="50" charset="-128"/>
              </a:rPr>
              <a:t>〔</a:t>
            </a:r>
            <a:r>
              <a:rPr lang="ja-JP" altLang="en-US" sz="1200" dirty="0">
                <a:solidFill>
                  <a:schemeClr val="tx1"/>
                </a:solidFill>
                <a:latin typeface="HG丸ｺﾞｼｯｸM-PRO" pitchFamily="50" charset="-128"/>
                <a:ea typeface="HG丸ｺﾞｼｯｸM-PRO" pitchFamily="50" charset="-128"/>
              </a:rPr>
              <a:t>月数</a:t>
            </a:r>
            <a:r>
              <a:rPr lang="en-US" altLang="ja-JP" sz="1200" dirty="0">
                <a:solidFill>
                  <a:schemeClr val="tx1"/>
                </a:solidFill>
                <a:latin typeface="HG丸ｺﾞｼｯｸM-PRO" pitchFamily="50" charset="-128"/>
                <a:ea typeface="HG丸ｺﾞｼｯｸM-PRO" pitchFamily="50" charset="-128"/>
              </a:rPr>
              <a:t>〕(</a:t>
            </a:r>
            <a:r>
              <a:rPr lang="ja-JP" altLang="en-US" sz="1200" dirty="0">
                <a:solidFill>
                  <a:schemeClr val="tx1"/>
                </a:solidFill>
                <a:latin typeface="HG丸ｺﾞｼｯｸM-PRO" pitchFamily="50" charset="-128"/>
                <a:ea typeface="HG丸ｺﾞｼｯｸM-PRO" pitchFamily="50" charset="-128"/>
              </a:rPr>
              <a:t>令和７年</a:t>
            </a:r>
            <a:r>
              <a:rPr lang="en-US" altLang="ja-JP" sz="1200" dirty="0">
                <a:solidFill>
                  <a:schemeClr val="tx1"/>
                </a:solidFill>
                <a:latin typeface="HG丸ｺﾞｼｯｸM-PRO" pitchFamily="50" charset="-128"/>
                <a:ea typeface="HG丸ｺﾞｼｯｸM-PRO" pitchFamily="50" charset="-128"/>
              </a:rPr>
              <a:t>6</a:t>
            </a:r>
            <a:r>
              <a:rPr lang="ja-JP" altLang="en-US" sz="1200" dirty="0">
                <a:solidFill>
                  <a:schemeClr val="tx1"/>
                </a:solidFill>
                <a:latin typeface="HG丸ｺﾞｼｯｸM-PRO" pitchFamily="50" charset="-128"/>
                <a:ea typeface="HG丸ｺﾞｼｯｸM-PRO" pitchFamily="50" charset="-128"/>
              </a:rPr>
              <a:t>月支給分</a:t>
            </a:r>
            <a:r>
              <a:rPr lang="en-US" altLang="ja-JP" sz="1200" dirty="0">
                <a:solidFill>
                  <a:schemeClr val="tx1"/>
                </a:solidFill>
                <a:latin typeface="HG丸ｺﾞｼｯｸM-PRO" pitchFamily="50" charset="-128"/>
                <a:ea typeface="HG丸ｺﾞｼｯｸM-PRO" pitchFamily="50" charset="-128"/>
              </a:rPr>
              <a:t>)</a:t>
            </a:r>
            <a:r>
              <a:rPr lang="ja-JP" altLang="en-US" sz="1200" dirty="0">
                <a:solidFill>
                  <a:schemeClr val="tx1"/>
                </a:solidFill>
                <a:latin typeface="HG丸ｺﾞｼｯｸM-PRO" pitchFamily="50" charset="-128"/>
                <a:ea typeface="HG丸ｺﾞｼｯｸM-PRO" pitchFamily="50" charset="-128"/>
              </a:rPr>
              <a:t>　</a:t>
            </a:r>
            <a:endParaRPr lang="en-US" altLang="ja-JP" sz="1200" dirty="0">
              <a:solidFill>
                <a:schemeClr val="tx1"/>
              </a:solidFill>
              <a:latin typeface="HG丸ｺﾞｼｯｸM-PRO" pitchFamily="50" charset="-128"/>
              <a:ea typeface="HG丸ｺﾞｼｯｸM-PRO" pitchFamily="50" charset="-128"/>
            </a:endParaRPr>
          </a:p>
        </p:txBody>
      </p:sp>
      <p:sp>
        <p:nvSpPr>
          <p:cNvPr id="9" name="正方形/長方形 8"/>
          <p:cNvSpPr/>
          <p:nvPr/>
        </p:nvSpPr>
        <p:spPr>
          <a:xfrm>
            <a:off x="499964" y="6315717"/>
            <a:ext cx="8224212" cy="471615"/>
          </a:xfrm>
          <a:prstGeom prst="rect">
            <a:avLst/>
          </a:prstGeom>
          <a:solidFill>
            <a:schemeClr val="bg2">
              <a:lumMod val="75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200" dirty="0">
                <a:solidFill>
                  <a:schemeClr val="tx1"/>
                </a:solidFill>
                <a:latin typeface="HG丸ｺﾞｼｯｸM-PRO" pitchFamily="50" charset="-128"/>
                <a:ea typeface="HG丸ｺﾞｼｯｸM-PRO" pitchFamily="50" charset="-128"/>
              </a:rPr>
              <a:t>■　勤勉手当の支給基準日（</a:t>
            </a:r>
            <a:r>
              <a:rPr lang="en-US" altLang="ja-JP" sz="1200" dirty="0">
                <a:solidFill>
                  <a:schemeClr val="tx1"/>
                </a:solidFill>
                <a:latin typeface="HG丸ｺﾞｼｯｸM-PRO" pitchFamily="50" charset="-128"/>
                <a:ea typeface="HG丸ｺﾞｼｯｸM-PRO" pitchFamily="50" charset="-128"/>
              </a:rPr>
              <a:t>6</a:t>
            </a:r>
            <a:r>
              <a:rPr lang="ja-JP" altLang="en-US" sz="1200" dirty="0">
                <a:solidFill>
                  <a:schemeClr val="tx1"/>
                </a:solidFill>
                <a:latin typeface="HG丸ｺﾞｼｯｸM-PRO" pitchFamily="50" charset="-128"/>
                <a:ea typeface="HG丸ｺﾞｼｯｸM-PRO" pitchFamily="50" charset="-128"/>
              </a:rPr>
              <a:t>月</a:t>
            </a:r>
            <a:r>
              <a:rPr lang="en-US" altLang="ja-JP" sz="1200" dirty="0">
                <a:solidFill>
                  <a:schemeClr val="tx1"/>
                </a:solidFill>
                <a:latin typeface="HG丸ｺﾞｼｯｸM-PRO" pitchFamily="50" charset="-128"/>
                <a:ea typeface="HG丸ｺﾞｼｯｸM-PRO" pitchFamily="50" charset="-128"/>
              </a:rPr>
              <a:t>1</a:t>
            </a:r>
            <a:r>
              <a:rPr lang="ja-JP" altLang="en-US" sz="1200" dirty="0">
                <a:solidFill>
                  <a:schemeClr val="tx1"/>
                </a:solidFill>
                <a:latin typeface="HG丸ｺﾞｼｯｸM-PRO" pitchFamily="50" charset="-128"/>
                <a:ea typeface="HG丸ｺﾞｼｯｸM-PRO" pitchFamily="50" charset="-128"/>
              </a:rPr>
              <a:t>日、</a:t>
            </a:r>
            <a:r>
              <a:rPr lang="en-US" altLang="ja-JP" sz="1200" dirty="0">
                <a:solidFill>
                  <a:schemeClr val="tx1"/>
                </a:solidFill>
                <a:latin typeface="HG丸ｺﾞｼｯｸM-PRO" pitchFamily="50" charset="-128"/>
                <a:ea typeface="HG丸ｺﾞｼｯｸM-PRO" pitchFamily="50" charset="-128"/>
              </a:rPr>
              <a:t>12</a:t>
            </a:r>
            <a:r>
              <a:rPr lang="ja-JP" altLang="en-US" sz="1200" dirty="0">
                <a:solidFill>
                  <a:schemeClr val="tx1"/>
                </a:solidFill>
                <a:latin typeface="HG丸ｺﾞｼｯｸM-PRO" pitchFamily="50" charset="-128"/>
                <a:ea typeface="HG丸ｺﾞｼｯｸM-PRO" pitchFamily="50" charset="-128"/>
              </a:rPr>
              <a:t>月</a:t>
            </a:r>
            <a:r>
              <a:rPr lang="en-US" altLang="ja-JP" sz="1200" dirty="0">
                <a:solidFill>
                  <a:schemeClr val="tx1"/>
                </a:solidFill>
                <a:latin typeface="HG丸ｺﾞｼｯｸM-PRO" pitchFamily="50" charset="-128"/>
                <a:ea typeface="HG丸ｺﾞｼｯｸM-PRO" pitchFamily="50" charset="-128"/>
              </a:rPr>
              <a:t>1</a:t>
            </a:r>
            <a:r>
              <a:rPr lang="ja-JP" altLang="en-US" sz="1200" dirty="0">
                <a:solidFill>
                  <a:schemeClr val="tx1"/>
                </a:solidFill>
                <a:latin typeface="HG丸ｺﾞｼｯｸM-PRO" pitchFamily="50" charset="-128"/>
                <a:ea typeface="HG丸ｺﾞｼｯｸM-PRO" pitchFamily="50" charset="-128"/>
              </a:rPr>
              <a:t>日）以前６ヶ月の間に、停職・減給等の懲戒処分を受けた職員や、</a:t>
            </a:r>
            <a:endParaRPr lang="en-US" altLang="ja-JP" sz="1200" dirty="0">
              <a:solidFill>
                <a:schemeClr val="tx1"/>
              </a:solidFill>
              <a:latin typeface="HG丸ｺﾞｼｯｸM-PRO" pitchFamily="50" charset="-128"/>
              <a:ea typeface="HG丸ｺﾞｼｯｸM-PRO" pitchFamily="50" charset="-128"/>
            </a:endParaRPr>
          </a:p>
          <a:p>
            <a:r>
              <a:rPr lang="ja-JP" altLang="en-US" sz="1200" dirty="0">
                <a:solidFill>
                  <a:schemeClr val="tx1"/>
                </a:solidFill>
                <a:latin typeface="HG丸ｺﾞｼｯｸM-PRO" pitchFamily="50" charset="-128"/>
                <a:ea typeface="HG丸ｺﾞｼｯｸM-PRO" pitchFamily="50" charset="-128"/>
              </a:rPr>
              <a:t>　　訓戒・訓告といった任命権者が定めた服務上の措置を受けた職員は、成績率をさらに引き下げています。</a:t>
            </a:r>
            <a:endParaRPr lang="en-US" altLang="ja-JP" sz="1200" dirty="0">
              <a:solidFill>
                <a:schemeClr val="tx1"/>
              </a:solidFill>
              <a:latin typeface="HG丸ｺﾞｼｯｸM-PRO" pitchFamily="50" charset="-128"/>
              <a:ea typeface="HG丸ｺﾞｼｯｸM-PRO" pitchFamily="50" charset="-128"/>
            </a:endParaRPr>
          </a:p>
        </p:txBody>
      </p:sp>
      <p:graphicFrame>
        <p:nvGraphicFramePr>
          <p:cNvPr id="11" name="表 10"/>
          <p:cNvGraphicFramePr>
            <a:graphicFrameLocks noGrp="1"/>
          </p:cNvGraphicFramePr>
          <p:nvPr>
            <p:extLst>
              <p:ext uri="{D42A27DB-BD31-4B8C-83A1-F6EECF244321}">
                <p14:modId xmlns:p14="http://schemas.microsoft.com/office/powerpoint/2010/main" val="467869648"/>
              </p:ext>
            </p:extLst>
          </p:nvPr>
        </p:nvGraphicFramePr>
        <p:xfrm>
          <a:off x="479996" y="1778997"/>
          <a:ext cx="4812084" cy="2477102"/>
        </p:xfrm>
        <a:graphic>
          <a:graphicData uri="http://schemas.openxmlformats.org/drawingml/2006/table">
            <a:tbl>
              <a:tblPr firstRow="1" bandRow="1">
                <a:tableStyleId>{5C22544A-7EE6-4342-B048-85BDC9FD1C3A}</a:tableStyleId>
              </a:tblPr>
              <a:tblGrid>
                <a:gridCol w="1981481">
                  <a:extLst>
                    <a:ext uri="{9D8B030D-6E8A-4147-A177-3AD203B41FA5}">
                      <a16:colId xmlns:a16="http://schemas.microsoft.com/office/drawing/2014/main" val="20000"/>
                    </a:ext>
                  </a:extLst>
                </a:gridCol>
                <a:gridCol w="936104">
                  <a:extLst>
                    <a:ext uri="{9D8B030D-6E8A-4147-A177-3AD203B41FA5}">
                      <a16:colId xmlns:a16="http://schemas.microsoft.com/office/drawing/2014/main" val="20001"/>
                    </a:ext>
                  </a:extLst>
                </a:gridCol>
                <a:gridCol w="886387">
                  <a:extLst>
                    <a:ext uri="{9D8B030D-6E8A-4147-A177-3AD203B41FA5}">
                      <a16:colId xmlns:a16="http://schemas.microsoft.com/office/drawing/2014/main" val="20002"/>
                    </a:ext>
                  </a:extLst>
                </a:gridCol>
                <a:gridCol w="1008112">
                  <a:extLst>
                    <a:ext uri="{9D8B030D-6E8A-4147-A177-3AD203B41FA5}">
                      <a16:colId xmlns:a16="http://schemas.microsoft.com/office/drawing/2014/main" val="20003"/>
                    </a:ext>
                  </a:extLst>
                </a:gridCol>
              </a:tblGrid>
              <a:tr h="435673">
                <a:tc>
                  <a:txBody>
                    <a:bodyPr/>
                    <a:lstStyle/>
                    <a:p>
                      <a:pPr algn="ctr"/>
                      <a:r>
                        <a:rPr kumimoji="1" lang="ja-JP" altLang="en-US" sz="1050" dirty="0">
                          <a:latin typeface="HG丸ｺﾞｼｯｸM-PRO" pitchFamily="50" charset="-128"/>
                          <a:ea typeface="HG丸ｺﾞｼｯｸM-PRO" pitchFamily="50" charset="-128"/>
                        </a:rPr>
                        <a:t>給与反映区分　</a:t>
                      </a:r>
                      <a:endParaRPr kumimoji="1" lang="en-US" altLang="ja-JP" sz="1050" dirty="0">
                        <a:latin typeface="HG丸ｺﾞｼｯｸM-PRO" pitchFamily="50" charset="-128"/>
                        <a:ea typeface="HG丸ｺﾞｼｯｸM-PRO" pitchFamily="50" charset="-128"/>
                      </a:endParaRPr>
                    </a:p>
                  </a:txBody>
                  <a:tcPr anchor="ctr">
                    <a:lnB w="12700" cap="flat" cmpd="sng" algn="ctr">
                      <a:solidFill>
                        <a:schemeClr val="bg1"/>
                      </a:solidFill>
                      <a:prstDash val="solid"/>
                      <a:round/>
                      <a:headEnd type="none" w="med" len="med"/>
                      <a:tailEnd type="none" w="med" len="med"/>
                    </a:lnB>
                  </a:tcPr>
                </a:tc>
                <a:tc>
                  <a:txBody>
                    <a:bodyPr/>
                    <a:lstStyle/>
                    <a:p>
                      <a:pPr algn="ctr"/>
                      <a:r>
                        <a:rPr kumimoji="1" lang="ja-JP" altLang="en-US" sz="1200" dirty="0">
                          <a:latin typeface="HG丸ｺﾞｼｯｸM-PRO" pitchFamily="50" charset="-128"/>
                          <a:ea typeface="HG丸ｺﾞｼｯｸM-PRO" pitchFamily="50" charset="-128"/>
                        </a:rPr>
                        <a:t>部長級、</a:t>
                      </a:r>
                      <a:endParaRPr kumimoji="1" lang="en-US" altLang="ja-JP" sz="1200" dirty="0">
                        <a:latin typeface="HG丸ｺﾞｼｯｸM-PRO" pitchFamily="50" charset="-128"/>
                        <a:ea typeface="HG丸ｺﾞｼｯｸM-PRO" pitchFamily="50" charset="-128"/>
                      </a:endParaRPr>
                    </a:p>
                    <a:p>
                      <a:pPr algn="l"/>
                      <a:r>
                        <a:rPr kumimoji="1" lang="ja-JP" altLang="en-US" sz="1200" baseline="0" dirty="0">
                          <a:latin typeface="HG丸ｺﾞｼｯｸM-PRO" pitchFamily="50" charset="-128"/>
                          <a:ea typeface="HG丸ｺﾞｼｯｸM-PRO" pitchFamily="50" charset="-128"/>
                        </a:rPr>
                        <a:t> </a:t>
                      </a:r>
                      <a:r>
                        <a:rPr kumimoji="1" lang="ja-JP" altLang="en-US" sz="1200" dirty="0">
                          <a:latin typeface="HG丸ｺﾞｼｯｸM-PRO" pitchFamily="50" charset="-128"/>
                          <a:ea typeface="HG丸ｺﾞｼｯｸM-PRO" pitchFamily="50" charset="-128"/>
                        </a:rPr>
                        <a:t>次長級  </a:t>
                      </a:r>
                      <a:endParaRPr kumimoji="1" lang="en-US" altLang="ja-JP" sz="1200" dirty="0">
                        <a:latin typeface="HG丸ｺﾞｼｯｸM-PRO" pitchFamily="50" charset="-128"/>
                        <a:ea typeface="HG丸ｺﾞｼｯｸM-PRO" pitchFamily="50" charset="-128"/>
                      </a:endParaRPr>
                    </a:p>
                  </a:txBody>
                  <a:tcPr anchor="ctr">
                    <a:lnB w="12700" cap="flat" cmpd="sng" algn="ctr">
                      <a:solidFill>
                        <a:schemeClr val="bg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a:latin typeface="HG丸ｺﾞｼｯｸM-PRO" pitchFamily="50" charset="-128"/>
                          <a:ea typeface="HG丸ｺﾞｼｯｸM-PRO" pitchFamily="50" charset="-128"/>
                        </a:rPr>
                        <a:t>課長級</a:t>
                      </a:r>
                      <a:endParaRPr kumimoji="1" lang="en-US" altLang="ja-JP" sz="1200" dirty="0">
                        <a:latin typeface="HG丸ｺﾞｼｯｸM-PRO" pitchFamily="50" charset="-128"/>
                        <a:ea typeface="HG丸ｺﾞｼｯｸM-PRO" pitchFamily="50" charset="-128"/>
                      </a:endParaRPr>
                    </a:p>
                  </a:txBody>
                  <a:tcPr anchor="ctr">
                    <a:lnB w="12700" cap="flat" cmpd="sng" algn="ctr">
                      <a:solidFill>
                        <a:schemeClr val="bg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HG丸ｺﾞｼｯｸM-PRO" pitchFamily="50" charset="-128"/>
                          <a:ea typeface="HG丸ｺﾞｼｯｸM-PRO" pitchFamily="50" charset="-128"/>
                        </a:rPr>
                        <a:t>管理職以外</a:t>
                      </a:r>
                      <a:endParaRPr kumimoji="1" lang="en-US" altLang="ja-JP" sz="1050" dirty="0">
                        <a:latin typeface="HG丸ｺﾞｼｯｸM-PRO" pitchFamily="50" charset="-128"/>
                        <a:ea typeface="HG丸ｺﾞｼｯｸM-PRO" pitchFamily="50" charset="-128"/>
                      </a:endParaRPr>
                    </a:p>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HG丸ｺﾞｼｯｸM-PRO" pitchFamily="50" charset="-128"/>
                          <a:ea typeface="HG丸ｺﾞｼｯｸM-PRO" pitchFamily="50" charset="-128"/>
                        </a:rPr>
                        <a:t>の職員  </a:t>
                      </a:r>
                    </a:p>
                  </a:txBody>
                  <a:tcPr anchor="ctr">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000"/>
                  </a:ext>
                </a:extLst>
              </a:tr>
              <a:tr h="279723">
                <a:tc>
                  <a:txBody>
                    <a:bodyPr/>
                    <a:lstStyle/>
                    <a:p>
                      <a:r>
                        <a:rPr kumimoji="1" lang="ja-JP" altLang="en-US" sz="1050" dirty="0">
                          <a:latin typeface="HG丸ｺﾞｼｯｸM-PRO" pitchFamily="50" charset="-128"/>
                          <a:ea typeface="HG丸ｺﾞｼｯｸM-PRO" pitchFamily="50" charset="-128"/>
                        </a:rPr>
                        <a:t>特に優秀　　（特区分）</a:t>
                      </a:r>
                      <a:endParaRPr kumimoji="1" lang="en-US" altLang="ja-JP" sz="1050" dirty="0">
                        <a:latin typeface="HG丸ｺﾞｼｯｸM-PRO" pitchFamily="50" charset="-128"/>
                        <a:ea typeface="HG丸ｺﾞｼｯｸM-PRO" pitchFamily="50" charset="-128"/>
                      </a:endParaRPr>
                    </a:p>
                  </a:txBody>
                  <a:tcPr anchor="ctr">
                    <a:lnT w="12700" cap="flat" cmpd="sng" algn="ctr">
                      <a:solidFill>
                        <a:schemeClr val="bg1"/>
                      </a:solidFill>
                      <a:prstDash val="solid"/>
                      <a:round/>
                      <a:headEnd type="none" w="med" len="med"/>
                      <a:tailEnd type="none" w="med" len="med"/>
                    </a:lnT>
                  </a:tcPr>
                </a:tc>
                <a:tc>
                  <a:txBody>
                    <a:bodyPr/>
                    <a:lstStyle/>
                    <a:p>
                      <a:pPr algn="ctr"/>
                      <a:r>
                        <a:rPr kumimoji="1" lang="en-US" altLang="ja-JP" sz="1000" dirty="0">
                          <a:latin typeface="HG丸ｺﾞｼｯｸM-PRO" pitchFamily="50" charset="-128"/>
                          <a:ea typeface="HG丸ｺﾞｼｯｸM-PRO" pitchFamily="50" charset="-128"/>
                        </a:rPr>
                        <a:t>1.512</a:t>
                      </a:r>
                    </a:p>
                  </a:txBody>
                  <a:tcPr anchor="ctr">
                    <a:lnT w="12700" cap="flat" cmpd="sng" algn="ctr">
                      <a:solidFill>
                        <a:schemeClr val="bg1"/>
                      </a:solidFill>
                      <a:prstDash val="solid"/>
                      <a:round/>
                      <a:headEnd type="none" w="med" len="med"/>
                      <a:tailEnd type="none" w="med" len="med"/>
                    </a:lnT>
                  </a:tcPr>
                </a:tc>
                <a:tc>
                  <a:txBody>
                    <a:bodyPr/>
                    <a:lstStyle/>
                    <a:p>
                      <a:pPr algn="ctr"/>
                      <a:r>
                        <a:rPr kumimoji="1" lang="en-US" altLang="ja-JP" sz="1000" dirty="0">
                          <a:latin typeface="HG丸ｺﾞｼｯｸM-PRO" pitchFamily="50" charset="-128"/>
                          <a:ea typeface="HG丸ｺﾞｼｯｸM-PRO" pitchFamily="50" charset="-128"/>
                        </a:rPr>
                        <a:t>1.419</a:t>
                      </a:r>
                    </a:p>
                  </a:txBody>
                  <a:tcPr anchor="ctr">
                    <a:lnT w="12700" cap="flat" cmpd="sng" algn="ctr">
                      <a:solidFill>
                        <a:schemeClr val="bg1"/>
                      </a:solidFill>
                      <a:prstDash val="solid"/>
                      <a:round/>
                      <a:headEnd type="none" w="med" len="med"/>
                      <a:tailEnd type="none" w="med" len="med"/>
                    </a:lnT>
                  </a:tcPr>
                </a:tc>
                <a:tc>
                  <a:txBody>
                    <a:bodyPr/>
                    <a:lstStyle/>
                    <a:p>
                      <a:pPr algn="ctr"/>
                      <a:r>
                        <a:rPr kumimoji="1" lang="en-US" altLang="ja-JP" sz="1000" dirty="0">
                          <a:latin typeface="HG丸ｺﾞｼｯｸM-PRO" pitchFamily="50" charset="-128"/>
                          <a:ea typeface="HG丸ｺﾞｼｯｸM-PRO" pitchFamily="50" charset="-128"/>
                        </a:rPr>
                        <a:t>1.279</a:t>
                      </a:r>
                    </a:p>
                  </a:txBody>
                  <a:tcPr anchor="ctr">
                    <a:lnT w="12700" cap="flat" cmpd="sng" algn="ctr">
                      <a:solidFill>
                        <a:schemeClr val="bg1"/>
                      </a:solidFill>
                      <a:prstDash val="solid"/>
                      <a:round/>
                      <a:headEnd type="none" w="med" len="med"/>
                      <a:tailEnd type="none" w="med" len="med"/>
                    </a:lnT>
                  </a:tcPr>
                </a:tc>
                <a:extLst>
                  <a:ext uri="{0D108BD9-81ED-4DB2-BD59-A6C34878D82A}">
                    <a16:rowId xmlns:a16="http://schemas.microsoft.com/office/drawing/2014/main" val="10001"/>
                  </a:ext>
                </a:extLst>
              </a:tr>
              <a:tr h="266585">
                <a:tc>
                  <a:txBody>
                    <a:bodyPr/>
                    <a:lstStyle/>
                    <a:p>
                      <a:r>
                        <a:rPr kumimoji="1" lang="ja-JP" altLang="en-US" sz="1050" dirty="0">
                          <a:latin typeface="HG丸ｺﾞｼｯｸM-PRO" pitchFamily="50" charset="-128"/>
                          <a:ea typeface="HG丸ｺﾞｼｯｸM-PRO" pitchFamily="50" charset="-128"/>
                        </a:rPr>
                        <a:t>優秀　　　　（一区分）</a:t>
                      </a:r>
                      <a:endParaRPr kumimoji="1" lang="en-US" altLang="ja-JP" sz="1050" dirty="0">
                        <a:latin typeface="HG丸ｺﾞｼｯｸM-PRO" pitchFamily="50" charset="-128"/>
                        <a:ea typeface="HG丸ｺﾞｼｯｸM-PRO" pitchFamily="50" charset="-128"/>
                      </a:endParaRPr>
                    </a:p>
                  </a:txBody>
                  <a:tcPr anchor="ctr"/>
                </a:tc>
                <a:tc>
                  <a:txBody>
                    <a:bodyPr/>
                    <a:lstStyle/>
                    <a:p>
                      <a:pPr algn="ctr"/>
                      <a:r>
                        <a:rPr kumimoji="1" lang="en-US" altLang="ja-JP" sz="1000" dirty="0">
                          <a:latin typeface="HG丸ｺﾞｼｯｸM-PRO" pitchFamily="50" charset="-128"/>
                          <a:ea typeface="HG丸ｺﾞｼｯｸM-PRO" pitchFamily="50" charset="-128"/>
                        </a:rPr>
                        <a:t>1.366</a:t>
                      </a:r>
                    </a:p>
                  </a:txBody>
                  <a:tcPr anchor="ctr"/>
                </a:tc>
                <a:tc>
                  <a:txBody>
                    <a:bodyPr/>
                    <a:lstStyle/>
                    <a:p>
                      <a:pPr algn="ctr"/>
                      <a:r>
                        <a:rPr kumimoji="1" lang="en-US" altLang="ja-JP" sz="1000" dirty="0">
                          <a:latin typeface="HG丸ｺﾞｼｯｸM-PRO" pitchFamily="50" charset="-128"/>
                          <a:ea typeface="HG丸ｺﾞｼｯｸM-PRO" pitchFamily="50" charset="-128"/>
                        </a:rPr>
                        <a:t>1.327</a:t>
                      </a:r>
                    </a:p>
                  </a:txBody>
                  <a:tcPr anchor="ctr"/>
                </a:tc>
                <a:tc>
                  <a:txBody>
                    <a:bodyPr/>
                    <a:lstStyle/>
                    <a:p>
                      <a:pPr algn="ctr"/>
                      <a:r>
                        <a:rPr kumimoji="1" lang="en-US" altLang="ja-JP" sz="1000" dirty="0">
                          <a:latin typeface="HG丸ｺﾞｼｯｸM-PRO" pitchFamily="50" charset="-128"/>
                          <a:ea typeface="HG丸ｺﾞｼｯｸM-PRO" pitchFamily="50" charset="-128"/>
                        </a:rPr>
                        <a:t>1.157</a:t>
                      </a:r>
                    </a:p>
                  </a:txBody>
                  <a:tcPr anchor="ctr"/>
                </a:tc>
                <a:extLst>
                  <a:ext uri="{0D108BD9-81ED-4DB2-BD59-A6C34878D82A}">
                    <a16:rowId xmlns:a16="http://schemas.microsoft.com/office/drawing/2014/main" val="553677520"/>
                  </a:ext>
                </a:extLst>
              </a:tr>
              <a:tr h="266585">
                <a:tc>
                  <a:txBody>
                    <a:bodyPr/>
                    <a:lstStyle/>
                    <a:p>
                      <a:r>
                        <a:rPr kumimoji="1" lang="ja-JP" altLang="en-US" sz="1050" dirty="0">
                          <a:latin typeface="HG丸ｺﾞｼｯｸM-PRO" pitchFamily="50" charset="-128"/>
                          <a:ea typeface="HG丸ｺﾞｼｯｸM-PRO" pitchFamily="50" charset="-128"/>
                        </a:rPr>
                        <a:t>優秀　　　　（二区分）</a:t>
                      </a:r>
                      <a:endParaRPr kumimoji="1" lang="en-US" altLang="ja-JP" sz="1050" dirty="0">
                        <a:latin typeface="HG丸ｺﾞｼｯｸM-PRO" pitchFamily="50" charset="-128"/>
                        <a:ea typeface="HG丸ｺﾞｼｯｸM-PRO" pitchFamily="50" charset="-128"/>
                      </a:endParaRPr>
                    </a:p>
                  </a:txBody>
                  <a:tcPr anchor="ctr"/>
                </a:tc>
                <a:tc>
                  <a:txBody>
                    <a:bodyPr/>
                    <a:lstStyle/>
                    <a:p>
                      <a:pPr algn="ctr"/>
                      <a:r>
                        <a:rPr kumimoji="1" lang="en-US" altLang="ja-JP" sz="1000" dirty="0">
                          <a:latin typeface="HG丸ｺﾞｼｯｸM-PRO" pitchFamily="50" charset="-128"/>
                          <a:ea typeface="HG丸ｺﾞｼｯｸM-PRO" pitchFamily="50" charset="-128"/>
                        </a:rPr>
                        <a:t>1.293</a:t>
                      </a:r>
                    </a:p>
                  </a:txBody>
                  <a:tcPr anchor="ctr"/>
                </a:tc>
                <a:tc>
                  <a:txBody>
                    <a:bodyPr/>
                    <a:lstStyle/>
                    <a:p>
                      <a:pPr algn="ctr"/>
                      <a:r>
                        <a:rPr kumimoji="1" lang="en-US" altLang="ja-JP" sz="1000" dirty="0">
                          <a:latin typeface="HG丸ｺﾞｼｯｸM-PRO" pitchFamily="50" charset="-128"/>
                          <a:ea typeface="HG丸ｺﾞｼｯｸM-PRO" pitchFamily="50" charset="-128"/>
                        </a:rPr>
                        <a:t>1.281</a:t>
                      </a:r>
                    </a:p>
                  </a:txBody>
                  <a:tcPr anchor="ctr"/>
                </a:tc>
                <a:tc>
                  <a:txBody>
                    <a:bodyPr/>
                    <a:lstStyle/>
                    <a:p>
                      <a:pPr algn="ctr"/>
                      <a:r>
                        <a:rPr kumimoji="1" lang="en-US" altLang="ja-JP" sz="1000" dirty="0">
                          <a:latin typeface="HG丸ｺﾞｼｯｸM-PRO" pitchFamily="50" charset="-128"/>
                          <a:ea typeface="HG丸ｺﾞｼｯｸM-PRO" pitchFamily="50" charset="-128"/>
                        </a:rPr>
                        <a:t>1.096</a:t>
                      </a:r>
                    </a:p>
                  </a:txBody>
                  <a:tcPr anchor="ctr"/>
                </a:tc>
                <a:extLst>
                  <a:ext uri="{0D108BD9-81ED-4DB2-BD59-A6C34878D82A}">
                    <a16:rowId xmlns:a16="http://schemas.microsoft.com/office/drawing/2014/main" val="10002"/>
                  </a:ext>
                </a:extLst>
              </a:tr>
              <a:tr h="266585">
                <a:tc>
                  <a:txBody>
                    <a:bodyPr/>
                    <a:lstStyle/>
                    <a:p>
                      <a:r>
                        <a:rPr kumimoji="1" lang="ja-JP" altLang="en-US" sz="1050" dirty="0">
                          <a:latin typeface="HG丸ｺﾞｼｯｸM-PRO" pitchFamily="50" charset="-128"/>
                          <a:ea typeface="HG丸ｺﾞｼｯｸM-PRO" pitchFamily="50" charset="-128"/>
                        </a:rPr>
                        <a:t>良好（標準）（三区分）</a:t>
                      </a:r>
                    </a:p>
                  </a:txBody>
                  <a:tcPr anchor="ctr"/>
                </a:tc>
                <a:tc>
                  <a:txBody>
                    <a:bodyPr/>
                    <a:lstStyle/>
                    <a:p>
                      <a:pPr algn="ctr"/>
                      <a:r>
                        <a:rPr kumimoji="1" lang="en-US" altLang="ja-JP" sz="1000" dirty="0">
                          <a:latin typeface="HG丸ｺﾞｼｯｸM-PRO" pitchFamily="50" charset="-128"/>
                          <a:ea typeface="HG丸ｺﾞｼｯｸM-PRO" pitchFamily="50" charset="-128"/>
                        </a:rPr>
                        <a:t>1.220</a:t>
                      </a:r>
                      <a:endParaRPr kumimoji="1" lang="ja-JP" altLang="en-US" sz="1000" dirty="0">
                        <a:latin typeface="HG丸ｺﾞｼｯｸM-PRO" pitchFamily="50" charset="-128"/>
                        <a:ea typeface="HG丸ｺﾞｼｯｸM-PRO" pitchFamily="50" charset="-128"/>
                      </a:endParaRPr>
                    </a:p>
                  </a:txBody>
                  <a:tcPr anchor="ctr"/>
                </a:tc>
                <a:tc>
                  <a:txBody>
                    <a:bodyPr/>
                    <a:lstStyle/>
                    <a:p>
                      <a:pPr algn="ctr"/>
                      <a:r>
                        <a:rPr kumimoji="1" lang="en-US" altLang="ja-JP" sz="1000" dirty="0">
                          <a:latin typeface="HG丸ｺﾞｼｯｸM-PRO" pitchFamily="50" charset="-128"/>
                          <a:ea typeface="HG丸ｺﾞｼｯｸM-PRO" pitchFamily="50" charset="-128"/>
                        </a:rPr>
                        <a:t>1.235</a:t>
                      </a:r>
                      <a:endParaRPr kumimoji="1" lang="ja-JP" altLang="en-US" sz="1000" dirty="0">
                        <a:latin typeface="HG丸ｺﾞｼｯｸM-PRO" pitchFamily="50" charset="-128"/>
                        <a:ea typeface="HG丸ｺﾞｼｯｸM-PRO" pitchFamily="50" charset="-128"/>
                      </a:endParaRPr>
                    </a:p>
                  </a:txBody>
                  <a:tcPr anchor="ctr"/>
                </a:tc>
                <a:tc>
                  <a:txBody>
                    <a:bodyPr/>
                    <a:lstStyle/>
                    <a:p>
                      <a:pPr algn="ctr"/>
                      <a:r>
                        <a:rPr kumimoji="1" lang="en-US" altLang="ja-JP" sz="1000" dirty="0">
                          <a:latin typeface="HG丸ｺﾞｼｯｸM-PRO" pitchFamily="50" charset="-128"/>
                          <a:ea typeface="HG丸ｺﾞｼｯｸM-PRO" pitchFamily="50" charset="-128"/>
                        </a:rPr>
                        <a:t>1.035</a:t>
                      </a:r>
                      <a:endParaRPr kumimoji="1" lang="ja-JP" altLang="en-US" sz="1000" dirty="0">
                        <a:latin typeface="HG丸ｺﾞｼｯｸM-PRO" pitchFamily="50" charset="-128"/>
                        <a:ea typeface="HG丸ｺﾞｼｯｸM-PRO" pitchFamily="50" charset="-128"/>
                      </a:endParaRPr>
                    </a:p>
                  </a:txBody>
                  <a:tcPr anchor="ctr"/>
                </a:tc>
                <a:extLst>
                  <a:ext uri="{0D108BD9-81ED-4DB2-BD59-A6C34878D82A}">
                    <a16:rowId xmlns:a16="http://schemas.microsoft.com/office/drawing/2014/main" val="10003"/>
                  </a:ext>
                </a:extLst>
              </a:tr>
              <a:tr h="391467">
                <a:tc>
                  <a:txBody>
                    <a:bodyPr/>
                    <a:lstStyle/>
                    <a:p>
                      <a:pPr algn="l"/>
                      <a:r>
                        <a:rPr kumimoji="1" lang="ja-JP" altLang="en-US" sz="1050" dirty="0">
                          <a:latin typeface="HG丸ｺﾞｼｯｸM-PRO" pitchFamily="50" charset="-128"/>
                          <a:ea typeface="HG丸ｺﾞｼｯｸM-PRO" pitchFamily="50" charset="-128"/>
                        </a:rPr>
                        <a:t>良好でない　（四区分）　  </a:t>
                      </a:r>
                      <a:r>
                        <a:rPr kumimoji="1" lang="en-US" altLang="ja-JP" sz="1050" dirty="0">
                          <a:latin typeface="HG丸ｺﾞｼｯｸM-PRO" pitchFamily="50" charset="-128"/>
                          <a:ea typeface="HG丸ｺﾞｼｯｸM-PRO" pitchFamily="50" charset="-128"/>
                        </a:rPr>
                        <a:t>B</a:t>
                      </a:r>
                    </a:p>
                    <a:p>
                      <a:pPr algn="l"/>
                      <a:r>
                        <a:rPr kumimoji="1" lang="ja-JP" altLang="en-US" sz="1050" dirty="0">
                          <a:latin typeface="HG丸ｺﾞｼｯｸM-PRO" pitchFamily="50" charset="-128"/>
                          <a:ea typeface="HG丸ｺﾞｼｯｸM-PRO" pitchFamily="50" charset="-128"/>
                        </a:rPr>
                        <a:t>　　　　　　　　　　　　  </a:t>
                      </a:r>
                      <a:r>
                        <a:rPr kumimoji="1" lang="en-US" altLang="ja-JP" sz="1050" dirty="0">
                          <a:latin typeface="HG丸ｺﾞｼｯｸM-PRO" pitchFamily="50" charset="-128"/>
                          <a:ea typeface="HG丸ｺﾞｼｯｸM-PRO" pitchFamily="50" charset="-128"/>
                        </a:rPr>
                        <a:t>C</a:t>
                      </a:r>
                      <a:r>
                        <a:rPr kumimoji="1" lang="ja-JP" altLang="en-US" sz="1050" dirty="0">
                          <a:latin typeface="HG丸ｺﾞｼｯｸM-PRO" pitchFamily="50" charset="-128"/>
                          <a:ea typeface="HG丸ｺﾞｼｯｸM-PRO" pitchFamily="50" charset="-128"/>
                        </a:rPr>
                        <a:t>　</a:t>
                      </a:r>
                      <a:r>
                        <a:rPr kumimoji="1" lang="ja-JP" altLang="en-US" sz="1050" baseline="0" dirty="0">
                          <a:latin typeface="HG丸ｺﾞｼｯｸM-PRO" pitchFamily="50" charset="-128"/>
                          <a:ea typeface="HG丸ｺﾞｼｯｸM-PRO" pitchFamily="50" charset="-128"/>
                        </a:rPr>
                        <a:t> </a:t>
                      </a:r>
                      <a:endParaRPr kumimoji="1" lang="ja-JP" altLang="en-US" sz="1050" dirty="0">
                        <a:latin typeface="HG丸ｺﾞｼｯｸM-PRO" pitchFamily="50" charset="-128"/>
                        <a:ea typeface="HG丸ｺﾞｼｯｸM-PRO" pitchFamily="50" charset="-128"/>
                      </a:endParaRPr>
                    </a:p>
                  </a:txBody>
                  <a:tcPr anchor="ctr"/>
                </a:tc>
                <a:tc>
                  <a:txBody>
                    <a:bodyPr/>
                    <a:lstStyle/>
                    <a:p>
                      <a:pPr algn="ctr"/>
                      <a:r>
                        <a:rPr kumimoji="1" lang="en-US" altLang="ja-JP" sz="1000" dirty="0">
                          <a:latin typeface="HG丸ｺﾞｼｯｸM-PRO" pitchFamily="50" charset="-128"/>
                          <a:ea typeface="HG丸ｺﾞｼｯｸM-PRO" pitchFamily="50" charset="-128"/>
                        </a:rPr>
                        <a:t>0.995</a:t>
                      </a:r>
                    </a:p>
                    <a:p>
                      <a:pPr algn="ctr"/>
                      <a:r>
                        <a:rPr kumimoji="1" lang="en-US" altLang="ja-JP" sz="1000" dirty="0">
                          <a:latin typeface="HG丸ｺﾞｼｯｸM-PRO" pitchFamily="50" charset="-128"/>
                          <a:ea typeface="HG丸ｺﾞｼｯｸM-PRO" pitchFamily="50" charset="-128"/>
                        </a:rPr>
                        <a:t>0.929</a:t>
                      </a:r>
                    </a:p>
                  </a:txBody>
                  <a:tcPr anchor="ctr"/>
                </a:tc>
                <a:tc>
                  <a:txBody>
                    <a:bodyPr/>
                    <a:lstStyle/>
                    <a:p>
                      <a:pPr algn="ctr"/>
                      <a:r>
                        <a:rPr kumimoji="1" lang="en-US" altLang="ja-JP" sz="1000" dirty="0">
                          <a:latin typeface="HG丸ｺﾞｼｯｸM-PRO" pitchFamily="50" charset="-128"/>
                          <a:ea typeface="HG丸ｺﾞｼｯｸM-PRO" pitchFamily="50" charset="-128"/>
                        </a:rPr>
                        <a:t>1.010</a:t>
                      </a:r>
                    </a:p>
                    <a:p>
                      <a:pPr algn="ctr"/>
                      <a:r>
                        <a:rPr kumimoji="1" lang="en-US" altLang="ja-JP" sz="1000" dirty="0">
                          <a:latin typeface="HG丸ｺﾞｼｯｸM-PRO" pitchFamily="50" charset="-128"/>
                          <a:ea typeface="HG丸ｺﾞｼｯｸM-PRO" pitchFamily="50" charset="-128"/>
                        </a:rPr>
                        <a:t>0.949</a:t>
                      </a:r>
                    </a:p>
                  </a:txBody>
                  <a:tcPr anchor="ctr"/>
                </a:tc>
                <a:tc>
                  <a:txBody>
                    <a:bodyPr/>
                    <a:lstStyle/>
                    <a:p>
                      <a:pPr algn="ctr"/>
                      <a:r>
                        <a:rPr kumimoji="1" lang="en-US" altLang="ja-JP" sz="1000" dirty="0">
                          <a:latin typeface="HG丸ｺﾞｼｯｸM-PRO" pitchFamily="50" charset="-128"/>
                          <a:ea typeface="HG丸ｺﾞｼｯｸM-PRO" pitchFamily="50" charset="-128"/>
                        </a:rPr>
                        <a:t>0.960</a:t>
                      </a:r>
                    </a:p>
                    <a:p>
                      <a:pPr algn="ctr"/>
                      <a:r>
                        <a:rPr kumimoji="1" lang="en-US" altLang="ja-JP" sz="1000" dirty="0">
                          <a:latin typeface="HG丸ｺﾞｼｯｸM-PRO" pitchFamily="50" charset="-128"/>
                          <a:ea typeface="HG丸ｺﾞｼｯｸM-PRO" pitchFamily="50" charset="-128"/>
                        </a:rPr>
                        <a:t>0.937</a:t>
                      </a:r>
                    </a:p>
                  </a:txBody>
                  <a:tcPr anchor="ctr"/>
                </a:tc>
                <a:extLst>
                  <a:ext uri="{0D108BD9-81ED-4DB2-BD59-A6C34878D82A}">
                    <a16:rowId xmlns:a16="http://schemas.microsoft.com/office/drawing/2014/main" val="10004"/>
                  </a:ext>
                </a:extLst>
              </a:tr>
              <a:tr h="528944">
                <a:tc>
                  <a:txBody>
                    <a:bodyPr/>
                    <a:lstStyle/>
                    <a:p>
                      <a:pPr algn="l"/>
                      <a:r>
                        <a:rPr kumimoji="1" lang="ja-JP" altLang="en-US" sz="1050" dirty="0">
                          <a:latin typeface="HG丸ｺﾞｼｯｸM-PRO" pitchFamily="50" charset="-128"/>
                          <a:ea typeface="HG丸ｺﾞｼｯｸM-PRO" pitchFamily="50" charset="-128"/>
                        </a:rPr>
                        <a:t>良好でない　（五区分）</a:t>
                      </a:r>
                      <a:r>
                        <a:rPr kumimoji="1" lang="ja-JP" altLang="en-US" sz="1050" baseline="0" dirty="0">
                          <a:latin typeface="HG丸ｺﾞｼｯｸM-PRO" pitchFamily="50" charset="-128"/>
                          <a:ea typeface="HG丸ｺﾞｼｯｸM-PRO" pitchFamily="50" charset="-128"/>
                        </a:rPr>
                        <a:t>  　</a:t>
                      </a:r>
                      <a:r>
                        <a:rPr kumimoji="1" lang="en-US" altLang="ja-JP" sz="1050" dirty="0">
                          <a:latin typeface="HG丸ｺﾞｼｯｸM-PRO" pitchFamily="50" charset="-128"/>
                          <a:ea typeface="HG丸ｺﾞｼｯｸM-PRO" pitchFamily="50" charset="-128"/>
                        </a:rPr>
                        <a:t>C</a:t>
                      </a:r>
                    </a:p>
                    <a:p>
                      <a:pPr algn="r"/>
                      <a:r>
                        <a:rPr kumimoji="1" lang="en-US" altLang="ja-JP" sz="1050" dirty="0">
                          <a:latin typeface="HG丸ｺﾞｼｯｸM-PRO" pitchFamily="50" charset="-128"/>
                          <a:ea typeface="HG丸ｺﾞｼｯｸM-PRO" pitchFamily="50" charset="-128"/>
                        </a:rPr>
                        <a:t>D</a:t>
                      </a:r>
                      <a:endParaRPr kumimoji="1" lang="ja-JP" altLang="en-US" sz="1050" dirty="0">
                        <a:latin typeface="HG丸ｺﾞｼｯｸM-PRO" pitchFamily="50" charset="-128"/>
                        <a:ea typeface="HG丸ｺﾞｼｯｸM-PRO" pitchFamily="50" charset="-128"/>
                      </a:endParaRPr>
                    </a:p>
                  </a:txBody>
                  <a:tcPr anchor="ctr"/>
                </a:tc>
                <a:tc>
                  <a:txBody>
                    <a:bodyPr/>
                    <a:lstStyle/>
                    <a:p>
                      <a:pPr algn="ctr"/>
                      <a:r>
                        <a:rPr kumimoji="1" lang="en-US" altLang="ja-JP" sz="1000" dirty="0">
                          <a:latin typeface="HG丸ｺﾞｼｯｸM-PRO" pitchFamily="50" charset="-128"/>
                          <a:ea typeface="HG丸ｺﾞｼｯｸM-PRO" pitchFamily="50" charset="-128"/>
                        </a:rPr>
                        <a:t>0.863</a:t>
                      </a:r>
                    </a:p>
                    <a:p>
                      <a:pPr algn="ctr"/>
                      <a:r>
                        <a:rPr kumimoji="1" lang="en-US" altLang="ja-JP" sz="1000" dirty="0">
                          <a:latin typeface="HG丸ｺﾞｼｯｸM-PRO" pitchFamily="50" charset="-128"/>
                          <a:ea typeface="HG丸ｺﾞｼｯｸM-PRO" pitchFamily="50" charset="-128"/>
                        </a:rPr>
                        <a:t>0.750</a:t>
                      </a:r>
                    </a:p>
                  </a:txBody>
                  <a:tcPr anchor="ctr"/>
                </a:tc>
                <a:tc>
                  <a:txBody>
                    <a:bodyPr/>
                    <a:lstStyle/>
                    <a:p>
                      <a:pPr algn="ctr"/>
                      <a:r>
                        <a:rPr kumimoji="1" lang="en-US" altLang="ja-JP" sz="1000" dirty="0">
                          <a:latin typeface="HG丸ｺﾞｼｯｸM-PRO" pitchFamily="50" charset="-128"/>
                          <a:ea typeface="HG丸ｺﾞｼｯｸM-PRO" pitchFamily="50" charset="-128"/>
                        </a:rPr>
                        <a:t>0.888</a:t>
                      </a:r>
                    </a:p>
                    <a:p>
                      <a:pPr algn="ctr"/>
                      <a:r>
                        <a:rPr kumimoji="1" lang="en-US" altLang="ja-JP" sz="1000" dirty="0">
                          <a:latin typeface="HG丸ｺﾞｼｯｸM-PRO" pitchFamily="50" charset="-128"/>
                          <a:ea typeface="HG丸ｺﾞｼｯｸM-PRO" pitchFamily="50" charset="-128"/>
                        </a:rPr>
                        <a:t>0.775</a:t>
                      </a:r>
                    </a:p>
                  </a:txBody>
                  <a:tcPr anchor="ctr"/>
                </a:tc>
                <a:tc>
                  <a:txBody>
                    <a:bodyPr/>
                    <a:lstStyle/>
                    <a:p>
                      <a:pPr algn="ctr"/>
                      <a:r>
                        <a:rPr kumimoji="1" lang="en-US" altLang="ja-JP" sz="1000" dirty="0">
                          <a:latin typeface="HG丸ｺﾞｼｯｸM-PRO" pitchFamily="50" charset="-128"/>
                          <a:ea typeface="HG丸ｺﾞｼｯｸM-PRO" pitchFamily="50" charset="-128"/>
                        </a:rPr>
                        <a:t>0.913</a:t>
                      </a:r>
                    </a:p>
                    <a:p>
                      <a:pPr algn="ctr"/>
                      <a:r>
                        <a:rPr kumimoji="1" lang="en-US" altLang="ja-JP" sz="1000" dirty="0">
                          <a:latin typeface="HG丸ｺﾞｼｯｸM-PRO" pitchFamily="50" charset="-128"/>
                          <a:ea typeface="HG丸ｺﾞｼｯｸM-PRO" pitchFamily="50" charset="-128"/>
                        </a:rPr>
                        <a:t>0.875</a:t>
                      </a:r>
                    </a:p>
                  </a:txBody>
                  <a:tcPr anchor="ctr"/>
                </a:tc>
                <a:extLst>
                  <a:ext uri="{0D108BD9-81ED-4DB2-BD59-A6C34878D82A}">
                    <a16:rowId xmlns:a16="http://schemas.microsoft.com/office/drawing/2014/main" val="10005"/>
                  </a:ext>
                </a:extLst>
              </a:tr>
            </a:tbl>
          </a:graphicData>
        </a:graphic>
      </p:graphicFrame>
      <p:sp>
        <p:nvSpPr>
          <p:cNvPr id="16" name="正方形/長方形 15"/>
          <p:cNvSpPr/>
          <p:nvPr/>
        </p:nvSpPr>
        <p:spPr>
          <a:xfrm>
            <a:off x="5355778" y="1581469"/>
            <a:ext cx="3340120" cy="2916000"/>
          </a:xfrm>
          <a:prstGeom prst="rect">
            <a:avLst/>
          </a:prstGeom>
          <a:solidFill>
            <a:schemeClr val="accent6">
              <a:lumMod val="40000"/>
              <a:lumOff val="60000"/>
              <a:alpha val="50000"/>
            </a:schemeClr>
          </a:solidFill>
          <a:ln>
            <a:solidFill>
              <a:schemeClr val="tx1"/>
            </a:solidFill>
            <a:prstDash val="dash"/>
          </a:ln>
        </p:spPr>
        <p:txBody>
          <a:bodyPr wrap="square">
            <a:spAutoFit/>
          </a:bodyPr>
          <a:lstStyle/>
          <a:p>
            <a:pPr>
              <a:lnSpc>
                <a:spcPts val="1000"/>
              </a:lnSpc>
            </a:pPr>
            <a:r>
              <a:rPr lang="ja-JP" altLang="en-US" sz="1200" dirty="0">
                <a:latin typeface="HG丸ｺﾞｼｯｸM-PRO" pitchFamily="50" charset="-128"/>
                <a:ea typeface="HG丸ｺﾞｼｯｸM-PRO" pitchFamily="50" charset="-128"/>
              </a:rPr>
              <a:t>　　期間率</a:t>
            </a:r>
            <a:endParaRPr lang="en-US" altLang="ja-JP" sz="1200" dirty="0">
              <a:latin typeface="HG丸ｺﾞｼｯｸM-PRO" pitchFamily="50" charset="-128"/>
              <a:ea typeface="HG丸ｺﾞｼｯｸM-PRO" pitchFamily="50" charset="-128"/>
            </a:endParaRPr>
          </a:p>
          <a:p>
            <a:pPr>
              <a:lnSpc>
                <a:spcPts val="1000"/>
              </a:lnSpc>
            </a:pPr>
            <a:endParaRPr lang="en-US" altLang="ja-JP" sz="900" dirty="0">
              <a:latin typeface="HG丸ｺﾞｼｯｸM-PRO" pitchFamily="50" charset="-128"/>
              <a:ea typeface="HG丸ｺﾞｼｯｸM-PRO" pitchFamily="50" charset="-128"/>
            </a:endParaRPr>
          </a:p>
          <a:p>
            <a:pPr>
              <a:lnSpc>
                <a:spcPts val="1000"/>
              </a:lnSpc>
            </a:pPr>
            <a:endParaRPr lang="en-US" altLang="ja-JP" sz="900" dirty="0">
              <a:latin typeface="HG丸ｺﾞｼｯｸM-PRO" pitchFamily="50" charset="-128"/>
              <a:ea typeface="HG丸ｺﾞｼｯｸM-PRO" pitchFamily="50" charset="-128"/>
            </a:endParaRPr>
          </a:p>
          <a:p>
            <a:pPr>
              <a:lnSpc>
                <a:spcPts val="1000"/>
              </a:lnSpc>
            </a:pPr>
            <a:endParaRPr lang="en-US" altLang="ja-JP" sz="900" dirty="0">
              <a:latin typeface="HG丸ｺﾞｼｯｸM-PRO" pitchFamily="50" charset="-128"/>
              <a:ea typeface="HG丸ｺﾞｼｯｸM-PRO" pitchFamily="50" charset="-128"/>
            </a:endParaRPr>
          </a:p>
          <a:p>
            <a:pPr>
              <a:lnSpc>
                <a:spcPts val="1000"/>
              </a:lnSpc>
            </a:pPr>
            <a:endParaRPr lang="en-US" altLang="ja-JP" sz="900" dirty="0">
              <a:latin typeface="HG丸ｺﾞｼｯｸM-PRO" pitchFamily="50" charset="-128"/>
              <a:ea typeface="HG丸ｺﾞｼｯｸM-PRO" pitchFamily="50" charset="-128"/>
            </a:endParaRPr>
          </a:p>
          <a:p>
            <a:pPr>
              <a:lnSpc>
                <a:spcPts val="1000"/>
              </a:lnSpc>
            </a:pPr>
            <a:endParaRPr lang="en-US" altLang="ja-JP" sz="900" dirty="0">
              <a:latin typeface="HG丸ｺﾞｼｯｸM-PRO" pitchFamily="50" charset="-128"/>
              <a:ea typeface="HG丸ｺﾞｼｯｸM-PRO" pitchFamily="50" charset="-128"/>
            </a:endParaRPr>
          </a:p>
          <a:p>
            <a:pPr>
              <a:lnSpc>
                <a:spcPts val="1000"/>
              </a:lnSpc>
            </a:pPr>
            <a:endParaRPr lang="en-US" altLang="ja-JP" sz="900" dirty="0">
              <a:latin typeface="HG丸ｺﾞｼｯｸM-PRO" pitchFamily="50" charset="-128"/>
              <a:ea typeface="HG丸ｺﾞｼｯｸM-PRO" pitchFamily="50" charset="-128"/>
            </a:endParaRPr>
          </a:p>
          <a:p>
            <a:pPr>
              <a:lnSpc>
                <a:spcPts val="1000"/>
              </a:lnSpc>
            </a:pPr>
            <a:endParaRPr lang="en-US" altLang="ja-JP" sz="900" dirty="0">
              <a:latin typeface="HG丸ｺﾞｼｯｸM-PRO" pitchFamily="50" charset="-128"/>
              <a:ea typeface="HG丸ｺﾞｼｯｸM-PRO" pitchFamily="50" charset="-128"/>
            </a:endParaRPr>
          </a:p>
          <a:p>
            <a:pPr>
              <a:lnSpc>
                <a:spcPts val="1000"/>
              </a:lnSpc>
            </a:pPr>
            <a:endParaRPr lang="en-US" altLang="ja-JP" sz="900" dirty="0">
              <a:latin typeface="HG丸ｺﾞｼｯｸM-PRO" pitchFamily="50" charset="-128"/>
              <a:ea typeface="HG丸ｺﾞｼｯｸM-PRO" pitchFamily="50" charset="-128"/>
            </a:endParaRPr>
          </a:p>
          <a:p>
            <a:pPr>
              <a:lnSpc>
                <a:spcPts val="1000"/>
              </a:lnSpc>
            </a:pPr>
            <a:endParaRPr lang="en-US" altLang="ja-JP" sz="900" dirty="0">
              <a:latin typeface="HG丸ｺﾞｼｯｸM-PRO" pitchFamily="50" charset="-128"/>
              <a:ea typeface="HG丸ｺﾞｼｯｸM-PRO" pitchFamily="50" charset="-128"/>
            </a:endParaRPr>
          </a:p>
          <a:p>
            <a:pPr>
              <a:lnSpc>
                <a:spcPts val="1000"/>
              </a:lnSpc>
            </a:pPr>
            <a:endParaRPr lang="en-US" altLang="ja-JP" sz="900" dirty="0">
              <a:latin typeface="HG丸ｺﾞｼｯｸM-PRO" pitchFamily="50" charset="-128"/>
              <a:ea typeface="HG丸ｺﾞｼｯｸM-PRO" pitchFamily="50" charset="-128"/>
            </a:endParaRPr>
          </a:p>
          <a:p>
            <a:pPr>
              <a:lnSpc>
                <a:spcPts val="1000"/>
              </a:lnSpc>
            </a:pPr>
            <a:endParaRPr lang="en-US" altLang="ja-JP" sz="900" dirty="0">
              <a:latin typeface="HG丸ｺﾞｼｯｸM-PRO" pitchFamily="50" charset="-128"/>
              <a:ea typeface="HG丸ｺﾞｼｯｸM-PRO" pitchFamily="50" charset="-128"/>
            </a:endParaRPr>
          </a:p>
          <a:p>
            <a:pPr>
              <a:lnSpc>
                <a:spcPts val="1000"/>
              </a:lnSpc>
            </a:pPr>
            <a:endParaRPr lang="en-US" altLang="ja-JP" sz="900" dirty="0">
              <a:latin typeface="HG丸ｺﾞｼｯｸM-PRO" pitchFamily="50" charset="-128"/>
              <a:ea typeface="HG丸ｺﾞｼｯｸM-PRO" pitchFamily="50" charset="-128"/>
            </a:endParaRPr>
          </a:p>
          <a:p>
            <a:pPr>
              <a:lnSpc>
                <a:spcPts val="1000"/>
              </a:lnSpc>
            </a:pPr>
            <a:endParaRPr lang="en-US" altLang="ja-JP" sz="900" dirty="0">
              <a:latin typeface="HG丸ｺﾞｼｯｸM-PRO" pitchFamily="50" charset="-128"/>
              <a:ea typeface="HG丸ｺﾞｼｯｸM-PRO" pitchFamily="50" charset="-128"/>
            </a:endParaRPr>
          </a:p>
          <a:p>
            <a:pPr>
              <a:lnSpc>
                <a:spcPts val="1000"/>
              </a:lnSpc>
            </a:pPr>
            <a:endParaRPr lang="en-US" altLang="ja-JP" sz="900" dirty="0">
              <a:latin typeface="HG丸ｺﾞｼｯｸM-PRO" pitchFamily="50" charset="-128"/>
              <a:ea typeface="HG丸ｺﾞｼｯｸM-PRO" pitchFamily="50" charset="-128"/>
            </a:endParaRPr>
          </a:p>
          <a:p>
            <a:pPr>
              <a:lnSpc>
                <a:spcPts val="1000"/>
              </a:lnSpc>
            </a:pPr>
            <a:endParaRPr lang="en-US" altLang="ja-JP" sz="900" dirty="0">
              <a:latin typeface="HG丸ｺﾞｼｯｸM-PRO" pitchFamily="50" charset="-128"/>
              <a:ea typeface="HG丸ｺﾞｼｯｸM-PRO" pitchFamily="50" charset="-128"/>
            </a:endParaRPr>
          </a:p>
          <a:p>
            <a:pPr>
              <a:lnSpc>
                <a:spcPts val="1000"/>
              </a:lnSpc>
            </a:pPr>
            <a:endParaRPr lang="en-US" altLang="ja-JP" sz="900" dirty="0">
              <a:latin typeface="HG丸ｺﾞｼｯｸM-PRO" pitchFamily="50" charset="-128"/>
              <a:ea typeface="HG丸ｺﾞｼｯｸM-PRO" pitchFamily="50" charset="-128"/>
            </a:endParaRPr>
          </a:p>
          <a:p>
            <a:pPr>
              <a:lnSpc>
                <a:spcPts val="1000"/>
              </a:lnSpc>
            </a:pPr>
            <a:endParaRPr lang="en-US" altLang="ja-JP" sz="900" dirty="0">
              <a:latin typeface="HG丸ｺﾞｼｯｸM-PRO" pitchFamily="50" charset="-128"/>
              <a:ea typeface="HG丸ｺﾞｼｯｸM-PRO" pitchFamily="50" charset="-128"/>
            </a:endParaRPr>
          </a:p>
          <a:p>
            <a:pPr>
              <a:lnSpc>
                <a:spcPts val="1000"/>
              </a:lnSpc>
            </a:pPr>
            <a:endParaRPr lang="en-US" altLang="ja-JP" sz="900" dirty="0">
              <a:latin typeface="HG丸ｺﾞｼｯｸM-PRO" pitchFamily="50" charset="-128"/>
              <a:ea typeface="HG丸ｺﾞｼｯｸM-PRO" pitchFamily="50" charset="-128"/>
            </a:endParaRPr>
          </a:p>
          <a:p>
            <a:pPr>
              <a:lnSpc>
                <a:spcPts val="1000"/>
              </a:lnSpc>
            </a:pPr>
            <a:endParaRPr lang="ja-JP" altLang="en-US" sz="900" dirty="0">
              <a:latin typeface="HG丸ｺﾞｼｯｸM-PRO" pitchFamily="50" charset="-128"/>
              <a:ea typeface="HG丸ｺﾞｼｯｸM-PRO" pitchFamily="50" charset="-128"/>
            </a:endParaRPr>
          </a:p>
        </p:txBody>
      </p:sp>
      <p:graphicFrame>
        <p:nvGraphicFramePr>
          <p:cNvPr id="12" name="表 11"/>
          <p:cNvGraphicFramePr>
            <a:graphicFrameLocks noGrp="1"/>
          </p:cNvGraphicFramePr>
          <p:nvPr>
            <p:extLst>
              <p:ext uri="{D42A27DB-BD31-4B8C-83A1-F6EECF244321}">
                <p14:modId xmlns:p14="http://schemas.microsoft.com/office/powerpoint/2010/main" val="1235173538"/>
              </p:ext>
            </p:extLst>
          </p:nvPr>
        </p:nvGraphicFramePr>
        <p:xfrm>
          <a:off x="5724128" y="1785376"/>
          <a:ext cx="2719216" cy="2647336"/>
        </p:xfrm>
        <a:graphic>
          <a:graphicData uri="http://schemas.openxmlformats.org/drawingml/2006/table">
            <a:tbl>
              <a:tblPr firstRow="1" bandRow="1">
                <a:tableStyleId>{5C22544A-7EE6-4342-B048-85BDC9FD1C3A}</a:tableStyleId>
              </a:tblPr>
              <a:tblGrid>
                <a:gridCol w="1665769">
                  <a:extLst>
                    <a:ext uri="{9D8B030D-6E8A-4147-A177-3AD203B41FA5}">
                      <a16:colId xmlns:a16="http://schemas.microsoft.com/office/drawing/2014/main" val="20000"/>
                    </a:ext>
                  </a:extLst>
                </a:gridCol>
                <a:gridCol w="1053447">
                  <a:extLst>
                    <a:ext uri="{9D8B030D-6E8A-4147-A177-3AD203B41FA5}">
                      <a16:colId xmlns:a16="http://schemas.microsoft.com/office/drawing/2014/main" val="20001"/>
                    </a:ext>
                  </a:extLst>
                </a:gridCol>
              </a:tblGrid>
              <a:tr h="193388">
                <a:tc>
                  <a:txBody>
                    <a:bodyPr/>
                    <a:lstStyle/>
                    <a:p>
                      <a:pPr algn="ctr">
                        <a:lnSpc>
                          <a:spcPts val="500"/>
                        </a:lnSpc>
                      </a:pPr>
                      <a:r>
                        <a:rPr kumimoji="1" lang="ja-JP" altLang="en-US" sz="900" dirty="0">
                          <a:latin typeface="HG丸ｺﾞｼｯｸM-PRO" pitchFamily="50" charset="-128"/>
                          <a:ea typeface="HG丸ｺﾞｼｯｸM-PRO" pitchFamily="50" charset="-128"/>
                        </a:rPr>
                        <a:t>勤務期間</a:t>
                      </a:r>
                    </a:p>
                  </a:txBody>
                  <a:tcPr anchor="ctr"/>
                </a:tc>
                <a:tc>
                  <a:txBody>
                    <a:bodyPr/>
                    <a:lstStyle/>
                    <a:p>
                      <a:pPr algn="ctr">
                        <a:lnSpc>
                          <a:spcPts val="500"/>
                        </a:lnSpc>
                      </a:pPr>
                      <a:r>
                        <a:rPr kumimoji="1" lang="ja-JP" altLang="en-US" sz="900" dirty="0">
                          <a:latin typeface="HG丸ｺﾞｼｯｸM-PRO" pitchFamily="50" charset="-128"/>
                          <a:ea typeface="HG丸ｺﾞｼｯｸM-PRO" pitchFamily="50" charset="-128"/>
                        </a:rPr>
                        <a:t>支給割合</a:t>
                      </a:r>
                      <a:endParaRPr kumimoji="1" lang="en-US" altLang="ja-JP" sz="900" dirty="0">
                        <a:latin typeface="HG丸ｺﾞｼｯｸM-PRO" pitchFamily="50" charset="-128"/>
                        <a:ea typeface="HG丸ｺﾞｼｯｸM-PRO" pitchFamily="50" charset="-128"/>
                      </a:endParaRPr>
                    </a:p>
                  </a:txBody>
                  <a:tcPr anchor="ctr"/>
                </a:tc>
                <a:extLst>
                  <a:ext uri="{0D108BD9-81ED-4DB2-BD59-A6C34878D82A}">
                    <a16:rowId xmlns:a16="http://schemas.microsoft.com/office/drawing/2014/main" val="10000"/>
                  </a:ext>
                </a:extLst>
              </a:tr>
              <a:tr h="175282">
                <a:tc>
                  <a:txBody>
                    <a:bodyPr/>
                    <a:lstStyle/>
                    <a:p>
                      <a:pPr>
                        <a:lnSpc>
                          <a:spcPts val="500"/>
                        </a:lnSpc>
                      </a:pPr>
                      <a:r>
                        <a:rPr lang="ja-JP" altLang="en-US" sz="800" dirty="0">
                          <a:latin typeface="HG丸ｺﾞｼｯｸM-PRO" pitchFamily="50" charset="-128"/>
                          <a:ea typeface="HG丸ｺﾞｼｯｸM-PRO" pitchFamily="50" charset="-128"/>
                        </a:rPr>
                        <a:t>６ヶ月　</a:t>
                      </a:r>
                      <a:endParaRPr kumimoji="1" lang="ja-JP" altLang="en-US" sz="800" dirty="0">
                        <a:latin typeface="HG丸ｺﾞｼｯｸM-PRO" pitchFamily="50" charset="-128"/>
                        <a:ea typeface="HG丸ｺﾞｼｯｸM-PRO" pitchFamily="50" charset="-128"/>
                      </a:endParaRPr>
                    </a:p>
                  </a:txBody>
                  <a:tcPr anchor="ctr"/>
                </a:tc>
                <a:tc>
                  <a:txBody>
                    <a:bodyPr/>
                    <a:lstStyle/>
                    <a:p>
                      <a:pPr marL="0" marR="0" indent="0" algn="r" defTabSz="914400" rtl="0" eaLnBrk="1" fontAlgn="auto" latinLnBrk="0" hangingPunct="1">
                        <a:lnSpc>
                          <a:spcPts val="500"/>
                        </a:lnSpc>
                        <a:spcBef>
                          <a:spcPts val="0"/>
                        </a:spcBef>
                        <a:spcAft>
                          <a:spcPts val="0"/>
                        </a:spcAft>
                        <a:buClrTx/>
                        <a:buSzTx/>
                        <a:buFontTx/>
                        <a:buNone/>
                        <a:tabLst/>
                        <a:defRPr/>
                      </a:pPr>
                      <a:r>
                        <a:rPr lang="ja-JP" altLang="en-US" sz="800" dirty="0">
                          <a:latin typeface="HG丸ｺﾞｼｯｸM-PRO" pitchFamily="50" charset="-128"/>
                          <a:ea typeface="HG丸ｺﾞｼｯｸM-PRO" pitchFamily="50" charset="-128"/>
                        </a:rPr>
                        <a:t>１００／１００</a:t>
                      </a:r>
                      <a:endParaRPr kumimoji="1" lang="ja-JP" altLang="en-US" sz="800" dirty="0">
                        <a:latin typeface="HG丸ｺﾞｼｯｸM-PRO" pitchFamily="50" charset="-128"/>
                        <a:ea typeface="HG丸ｺﾞｼｯｸM-PRO" pitchFamily="50" charset="-128"/>
                      </a:endParaRPr>
                    </a:p>
                  </a:txBody>
                  <a:tcPr anchor="ctr"/>
                </a:tc>
                <a:extLst>
                  <a:ext uri="{0D108BD9-81ED-4DB2-BD59-A6C34878D82A}">
                    <a16:rowId xmlns:a16="http://schemas.microsoft.com/office/drawing/2014/main" val="10001"/>
                  </a:ext>
                </a:extLst>
              </a:tr>
              <a:tr h="175282">
                <a:tc>
                  <a:txBody>
                    <a:bodyPr/>
                    <a:lstStyle/>
                    <a:p>
                      <a:pPr>
                        <a:lnSpc>
                          <a:spcPts val="500"/>
                        </a:lnSpc>
                      </a:pPr>
                      <a:r>
                        <a:rPr lang="ja-JP" altLang="en-US" sz="800" dirty="0">
                          <a:latin typeface="HG丸ｺﾞｼｯｸM-PRO" pitchFamily="50" charset="-128"/>
                          <a:ea typeface="HG丸ｺﾞｼｯｸM-PRO" pitchFamily="50" charset="-128"/>
                        </a:rPr>
                        <a:t>５ヶ月１５日～６ヶ月</a:t>
                      </a:r>
                      <a:endParaRPr kumimoji="1" lang="ja-JP" altLang="en-US" sz="800" dirty="0">
                        <a:latin typeface="HG丸ｺﾞｼｯｸM-PRO" pitchFamily="50" charset="-128"/>
                        <a:ea typeface="HG丸ｺﾞｼｯｸM-PRO" pitchFamily="50" charset="-128"/>
                      </a:endParaRPr>
                    </a:p>
                  </a:txBody>
                  <a:tcPr anchor="ctr"/>
                </a:tc>
                <a:tc>
                  <a:txBody>
                    <a:bodyPr/>
                    <a:lstStyle/>
                    <a:p>
                      <a:pPr marL="0" marR="0" indent="0" algn="r" defTabSz="914400" rtl="0" eaLnBrk="1" fontAlgn="auto" latinLnBrk="0" hangingPunct="1">
                        <a:lnSpc>
                          <a:spcPts val="500"/>
                        </a:lnSpc>
                        <a:spcBef>
                          <a:spcPts val="0"/>
                        </a:spcBef>
                        <a:spcAft>
                          <a:spcPts val="0"/>
                        </a:spcAft>
                        <a:buClrTx/>
                        <a:buSzTx/>
                        <a:buFontTx/>
                        <a:buNone/>
                        <a:tabLst/>
                        <a:defRPr/>
                      </a:pPr>
                      <a:r>
                        <a:rPr lang="ja-JP" altLang="en-US" sz="800" dirty="0">
                          <a:latin typeface="HG丸ｺﾞｼｯｸM-PRO" pitchFamily="50" charset="-128"/>
                          <a:ea typeface="HG丸ｺﾞｼｯｸM-PRO" pitchFamily="50" charset="-128"/>
                        </a:rPr>
                        <a:t>９５／１００</a:t>
                      </a:r>
                      <a:endParaRPr kumimoji="1" lang="ja-JP" altLang="en-US" sz="800" dirty="0">
                        <a:latin typeface="HG丸ｺﾞｼｯｸM-PRO" pitchFamily="50" charset="-128"/>
                        <a:ea typeface="HG丸ｺﾞｼｯｸM-PRO" pitchFamily="50" charset="-128"/>
                      </a:endParaRPr>
                    </a:p>
                  </a:txBody>
                  <a:tcPr anchor="ctr"/>
                </a:tc>
                <a:extLst>
                  <a:ext uri="{0D108BD9-81ED-4DB2-BD59-A6C34878D82A}">
                    <a16:rowId xmlns:a16="http://schemas.microsoft.com/office/drawing/2014/main" val="10002"/>
                  </a:ext>
                </a:extLst>
              </a:tr>
              <a:tr h="175282">
                <a:tc>
                  <a:txBody>
                    <a:bodyPr/>
                    <a:lstStyle/>
                    <a:p>
                      <a:pPr>
                        <a:lnSpc>
                          <a:spcPts val="500"/>
                        </a:lnSpc>
                      </a:pPr>
                      <a:r>
                        <a:rPr lang="ja-JP" altLang="en-US" sz="800" dirty="0">
                          <a:latin typeface="HG丸ｺﾞｼｯｸM-PRO" pitchFamily="50" charset="-128"/>
                          <a:ea typeface="HG丸ｺﾞｼｯｸM-PRO" pitchFamily="50" charset="-128"/>
                        </a:rPr>
                        <a:t>５ヶ月　　　～５ヶ月１５日</a:t>
                      </a:r>
                      <a:endParaRPr kumimoji="1" lang="ja-JP" altLang="en-US" sz="800" dirty="0">
                        <a:latin typeface="HG丸ｺﾞｼｯｸM-PRO" pitchFamily="50" charset="-128"/>
                        <a:ea typeface="HG丸ｺﾞｼｯｸM-PRO" pitchFamily="50" charset="-128"/>
                      </a:endParaRPr>
                    </a:p>
                  </a:txBody>
                  <a:tcPr anchor="ctr"/>
                </a:tc>
                <a:tc>
                  <a:txBody>
                    <a:bodyPr/>
                    <a:lstStyle/>
                    <a:p>
                      <a:pPr marL="0" marR="0" indent="0" algn="r" defTabSz="914400" rtl="0" eaLnBrk="1" fontAlgn="auto" latinLnBrk="0" hangingPunct="1">
                        <a:lnSpc>
                          <a:spcPts val="500"/>
                        </a:lnSpc>
                        <a:spcBef>
                          <a:spcPts val="0"/>
                        </a:spcBef>
                        <a:spcAft>
                          <a:spcPts val="0"/>
                        </a:spcAft>
                        <a:buClrTx/>
                        <a:buSzTx/>
                        <a:buFontTx/>
                        <a:buNone/>
                        <a:tabLst/>
                        <a:defRPr/>
                      </a:pPr>
                      <a:r>
                        <a:rPr lang="ja-JP" altLang="en-US" sz="800" dirty="0">
                          <a:latin typeface="HG丸ｺﾞｼｯｸM-PRO" pitchFamily="50" charset="-128"/>
                          <a:ea typeface="HG丸ｺﾞｼｯｸM-PRO" pitchFamily="50" charset="-128"/>
                        </a:rPr>
                        <a:t>９０／１００</a:t>
                      </a:r>
                      <a:endParaRPr kumimoji="1" lang="ja-JP" altLang="en-US" sz="800" dirty="0">
                        <a:latin typeface="HG丸ｺﾞｼｯｸM-PRO" pitchFamily="50" charset="-128"/>
                        <a:ea typeface="HG丸ｺﾞｼｯｸM-PRO" pitchFamily="50" charset="-128"/>
                      </a:endParaRPr>
                    </a:p>
                  </a:txBody>
                  <a:tcPr anchor="ctr"/>
                </a:tc>
                <a:extLst>
                  <a:ext uri="{0D108BD9-81ED-4DB2-BD59-A6C34878D82A}">
                    <a16:rowId xmlns:a16="http://schemas.microsoft.com/office/drawing/2014/main" val="10003"/>
                  </a:ext>
                </a:extLst>
              </a:tr>
              <a:tr h="175282">
                <a:tc>
                  <a:txBody>
                    <a:bodyPr/>
                    <a:lstStyle/>
                    <a:p>
                      <a:pPr>
                        <a:lnSpc>
                          <a:spcPts val="500"/>
                        </a:lnSpc>
                      </a:pPr>
                      <a:r>
                        <a:rPr lang="ja-JP" altLang="en-US" sz="800" dirty="0">
                          <a:latin typeface="HG丸ｺﾞｼｯｸM-PRO" pitchFamily="50" charset="-128"/>
                          <a:ea typeface="HG丸ｺﾞｼｯｸM-PRO" pitchFamily="50" charset="-128"/>
                        </a:rPr>
                        <a:t>４ヶ月１５日～５ヶ月</a:t>
                      </a:r>
                      <a:endParaRPr kumimoji="1" lang="ja-JP" altLang="en-US" sz="800" dirty="0">
                        <a:latin typeface="HG丸ｺﾞｼｯｸM-PRO" pitchFamily="50" charset="-128"/>
                        <a:ea typeface="HG丸ｺﾞｼｯｸM-PRO" pitchFamily="50" charset="-128"/>
                      </a:endParaRPr>
                    </a:p>
                  </a:txBody>
                  <a:tcPr anchor="ctr"/>
                </a:tc>
                <a:tc>
                  <a:txBody>
                    <a:bodyPr/>
                    <a:lstStyle/>
                    <a:p>
                      <a:pPr algn="r">
                        <a:lnSpc>
                          <a:spcPts val="500"/>
                        </a:lnSpc>
                      </a:pPr>
                      <a:r>
                        <a:rPr lang="ja-JP" altLang="en-US" sz="800" dirty="0">
                          <a:latin typeface="HG丸ｺﾞｼｯｸM-PRO" pitchFamily="50" charset="-128"/>
                          <a:ea typeface="HG丸ｺﾞｼｯｸM-PRO" pitchFamily="50" charset="-128"/>
                        </a:rPr>
                        <a:t>８０／１００</a:t>
                      </a:r>
                      <a:endParaRPr kumimoji="1" lang="ja-JP" altLang="en-US" sz="800" dirty="0">
                        <a:latin typeface="HG丸ｺﾞｼｯｸM-PRO" pitchFamily="50" charset="-128"/>
                        <a:ea typeface="HG丸ｺﾞｼｯｸM-PRO" pitchFamily="50" charset="-128"/>
                      </a:endParaRPr>
                    </a:p>
                  </a:txBody>
                  <a:tcPr anchor="ctr"/>
                </a:tc>
                <a:extLst>
                  <a:ext uri="{0D108BD9-81ED-4DB2-BD59-A6C34878D82A}">
                    <a16:rowId xmlns:a16="http://schemas.microsoft.com/office/drawing/2014/main" val="10004"/>
                  </a:ext>
                </a:extLst>
              </a:tr>
              <a:tr h="175282">
                <a:tc>
                  <a:txBody>
                    <a:bodyPr/>
                    <a:lstStyle/>
                    <a:p>
                      <a:pPr>
                        <a:lnSpc>
                          <a:spcPts val="500"/>
                        </a:lnSpc>
                      </a:pPr>
                      <a:r>
                        <a:rPr lang="ja-JP" altLang="en-US" sz="800" dirty="0">
                          <a:latin typeface="HG丸ｺﾞｼｯｸM-PRO" pitchFamily="50" charset="-128"/>
                          <a:ea typeface="HG丸ｺﾞｼｯｸM-PRO" pitchFamily="50" charset="-128"/>
                        </a:rPr>
                        <a:t>４ヶ月　　　～４ヶ月１５日</a:t>
                      </a:r>
                      <a:endParaRPr kumimoji="1" lang="ja-JP" altLang="en-US" sz="800" dirty="0">
                        <a:latin typeface="HG丸ｺﾞｼｯｸM-PRO" pitchFamily="50" charset="-128"/>
                        <a:ea typeface="HG丸ｺﾞｼｯｸM-PRO" pitchFamily="50" charset="-128"/>
                      </a:endParaRPr>
                    </a:p>
                  </a:txBody>
                  <a:tcPr anchor="ctr"/>
                </a:tc>
                <a:tc>
                  <a:txBody>
                    <a:bodyPr/>
                    <a:lstStyle/>
                    <a:p>
                      <a:pPr marL="0" marR="0" indent="0" algn="r" defTabSz="914400" rtl="0" eaLnBrk="1" fontAlgn="auto" latinLnBrk="0" hangingPunct="1">
                        <a:lnSpc>
                          <a:spcPts val="500"/>
                        </a:lnSpc>
                        <a:spcBef>
                          <a:spcPts val="0"/>
                        </a:spcBef>
                        <a:spcAft>
                          <a:spcPts val="0"/>
                        </a:spcAft>
                        <a:buClrTx/>
                        <a:buSzTx/>
                        <a:buFontTx/>
                        <a:buNone/>
                        <a:tabLst/>
                        <a:defRPr/>
                      </a:pPr>
                      <a:r>
                        <a:rPr lang="ja-JP" altLang="en-US" sz="800" dirty="0">
                          <a:latin typeface="HG丸ｺﾞｼｯｸM-PRO" pitchFamily="50" charset="-128"/>
                          <a:ea typeface="HG丸ｺﾞｼｯｸM-PRO" pitchFamily="50" charset="-128"/>
                        </a:rPr>
                        <a:t>７０／１００</a:t>
                      </a:r>
                      <a:endParaRPr kumimoji="1" lang="ja-JP" altLang="en-US" sz="800" dirty="0">
                        <a:latin typeface="HG丸ｺﾞｼｯｸM-PRO" pitchFamily="50" charset="-128"/>
                        <a:ea typeface="HG丸ｺﾞｼｯｸM-PRO" pitchFamily="50" charset="-128"/>
                      </a:endParaRPr>
                    </a:p>
                  </a:txBody>
                  <a:tcPr anchor="ctr"/>
                </a:tc>
                <a:extLst>
                  <a:ext uri="{0D108BD9-81ED-4DB2-BD59-A6C34878D82A}">
                    <a16:rowId xmlns:a16="http://schemas.microsoft.com/office/drawing/2014/main" val="10005"/>
                  </a:ext>
                </a:extLst>
              </a:tr>
              <a:tr h="175282">
                <a:tc>
                  <a:txBody>
                    <a:bodyPr/>
                    <a:lstStyle/>
                    <a:p>
                      <a:pPr>
                        <a:lnSpc>
                          <a:spcPts val="500"/>
                        </a:lnSpc>
                      </a:pPr>
                      <a:r>
                        <a:rPr lang="ja-JP" altLang="en-US" sz="800" dirty="0">
                          <a:latin typeface="HG丸ｺﾞｼｯｸM-PRO" pitchFamily="50" charset="-128"/>
                          <a:ea typeface="HG丸ｺﾞｼｯｸM-PRO" pitchFamily="50" charset="-128"/>
                        </a:rPr>
                        <a:t>３ヶ月１５日～４ヶ月</a:t>
                      </a:r>
                      <a:endParaRPr kumimoji="1" lang="ja-JP" altLang="en-US" sz="800" dirty="0">
                        <a:latin typeface="HG丸ｺﾞｼｯｸM-PRO" pitchFamily="50" charset="-128"/>
                        <a:ea typeface="HG丸ｺﾞｼｯｸM-PRO" pitchFamily="50" charset="-128"/>
                      </a:endParaRPr>
                    </a:p>
                  </a:txBody>
                  <a:tcPr anchor="ctr"/>
                </a:tc>
                <a:tc>
                  <a:txBody>
                    <a:bodyPr/>
                    <a:lstStyle/>
                    <a:p>
                      <a:pPr marL="0" marR="0" indent="0" algn="r" defTabSz="914400" rtl="0" eaLnBrk="1" fontAlgn="auto" latinLnBrk="0" hangingPunct="1">
                        <a:lnSpc>
                          <a:spcPts val="500"/>
                        </a:lnSpc>
                        <a:spcBef>
                          <a:spcPts val="0"/>
                        </a:spcBef>
                        <a:spcAft>
                          <a:spcPts val="0"/>
                        </a:spcAft>
                        <a:buClrTx/>
                        <a:buSzTx/>
                        <a:buFontTx/>
                        <a:buNone/>
                        <a:tabLst/>
                        <a:defRPr/>
                      </a:pPr>
                      <a:r>
                        <a:rPr lang="ja-JP" altLang="en-US" sz="800" dirty="0">
                          <a:latin typeface="HG丸ｺﾞｼｯｸM-PRO" pitchFamily="50" charset="-128"/>
                          <a:ea typeface="HG丸ｺﾞｼｯｸM-PRO" pitchFamily="50" charset="-128"/>
                        </a:rPr>
                        <a:t>６０／１００</a:t>
                      </a:r>
                      <a:endParaRPr kumimoji="1" lang="ja-JP" altLang="en-US" sz="800" dirty="0">
                        <a:latin typeface="HG丸ｺﾞｼｯｸM-PRO" pitchFamily="50" charset="-128"/>
                        <a:ea typeface="HG丸ｺﾞｼｯｸM-PRO" pitchFamily="50" charset="-128"/>
                      </a:endParaRPr>
                    </a:p>
                  </a:txBody>
                  <a:tcPr anchor="ctr"/>
                </a:tc>
                <a:extLst>
                  <a:ext uri="{0D108BD9-81ED-4DB2-BD59-A6C34878D82A}">
                    <a16:rowId xmlns:a16="http://schemas.microsoft.com/office/drawing/2014/main" val="10006"/>
                  </a:ext>
                </a:extLst>
              </a:tr>
              <a:tr h="175282">
                <a:tc>
                  <a:txBody>
                    <a:bodyPr/>
                    <a:lstStyle/>
                    <a:p>
                      <a:pPr>
                        <a:lnSpc>
                          <a:spcPts val="500"/>
                        </a:lnSpc>
                      </a:pPr>
                      <a:r>
                        <a:rPr lang="ja-JP" altLang="en-US" sz="800" dirty="0">
                          <a:latin typeface="HG丸ｺﾞｼｯｸM-PRO" pitchFamily="50" charset="-128"/>
                          <a:ea typeface="HG丸ｺﾞｼｯｸM-PRO" pitchFamily="50" charset="-128"/>
                        </a:rPr>
                        <a:t>３ヶ月　　　～３ヶ月１５日</a:t>
                      </a:r>
                      <a:endParaRPr kumimoji="1" lang="ja-JP" altLang="en-US" sz="800" dirty="0">
                        <a:latin typeface="HG丸ｺﾞｼｯｸM-PRO" pitchFamily="50" charset="-128"/>
                        <a:ea typeface="HG丸ｺﾞｼｯｸM-PRO" pitchFamily="50" charset="-128"/>
                      </a:endParaRPr>
                    </a:p>
                  </a:txBody>
                  <a:tcPr anchor="ctr"/>
                </a:tc>
                <a:tc>
                  <a:txBody>
                    <a:bodyPr/>
                    <a:lstStyle/>
                    <a:p>
                      <a:pPr algn="r">
                        <a:lnSpc>
                          <a:spcPts val="500"/>
                        </a:lnSpc>
                      </a:pPr>
                      <a:r>
                        <a:rPr lang="ja-JP" altLang="en-US" sz="800" dirty="0">
                          <a:latin typeface="HG丸ｺﾞｼｯｸM-PRO" pitchFamily="50" charset="-128"/>
                          <a:ea typeface="HG丸ｺﾞｼｯｸM-PRO" pitchFamily="50" charset="-128"/>
                        </a:rPr>
                        <a:t>５０／１００</a:t>
                      </a:r>
                      <a:endParaRPr kumimoji="1" lang="ja-JP" altLang="en-US" sz="800" dirty="0">
                        <a:latin typeface="HG丸ｺﾞｼｯｸM-PRO" pitchFamily="50" charset="-128"/>
                        <a:ea typeface="HG丸ｺﾞｼｯｸM-PRO" pitchFamily="50" charset="-128"/>
                      </a:endParaRPr>
                    </a:p>
                  </a:txBody>
                  <a:tcPr anchor="ctr"/>
                </a:tc>
                <a:extLst>
                  <a:ext uri="{0D108BD9-81ED-4DB2-BD59-A6C34878D82A}">
                    <a16:rowId xmlns:a16="http://schemas.microsoft.com/office/drawing/2014/main" val="10007"/>
                  </a:ext>
                </a:extLst>
              </a:tr>
              <a:tr h="175282">
                <a:tc>
                  <a:txBody>
                    <a:bodyPr/>
                    <a:lstStyle/>
                    <a:p>
                      <a:pPr>
                        <a:lnSpc>
                          <a:spcPts val="500"/>
                        </a:lnSpc>
                      </a:pPr>
                      <a:r>
                        <a:rPr lang="ja-JP" altLang="en-US" sz="800" dirty="0">
                          <a:latin typeface="HG丸ｺﾞｼｯｸM-PRO" pitchFamily="50" charset="-128"/>
                          <a:ea typeface="HG丸ｺﾞｼｯｸM-PRO" pitchFamily="50" charset="-128"/>
                        </a:rPr>
                        <a:t>２ヶ月１５日～３ヶ月</a:t>
                      </a:r>
                      <a:endParaRPr kumimoji="1" lang="ja-JP" altLang="en-US" sz="800" dirty="0">
                        <a:latin typeface="HG丸ｺﾞｼｯｸM-PRO" pitchFamily="50" charset="-128"/>
                        <a:ea typeface="HG丸ｺﾞｼｯｸM-PRO" pitchFamily="50" charset="-128"/>
                      </a:endParaRPr>
                    </a:p>
                  </a:txBody>
                  <a:tcPr anchor="ctr"/>
                </a:tc>
                <a:tc>
                  <a:txBody>
                    <a:bodyPr/>
                    <a:lstStyle/>
                    <a:p>
                      <a:pPr marL="0" marR="0" indent="0" algn="r" defTabSz="914400" rtl="0" eaLnBrk="1" fontAlgn="auto" latinLnBrk="0" hangingPunct="1">
                        <a:lnSpc>
                          <a:spcPts val="500"/>
                        </a:lnSpc>
                        <a:spcBef>
                          <a:spcPts val="0"/>
                        </a:spcBef>
                        <a:spcAft>
                          <a:spcPts val="0"/>
                        </a:spcAft>
                        <a:buClrTx/>
                        <a:buSzTx/>
                        <a:buFontTx/>
                        <a:buNone/>
                        <a:tabLst/>
                        <a:defRPr/>
                      </a:pPr>
                      <a:r>
                        <a:rPr lang="ja-JP" altLang="en-US" sz="800" dirty="0">
                          <a:latin typeface="HG丸ｺﾞｼｯｸM-PRO" pitchFamily="50" charset="-128"/>
                          <a:ea typeface="HG丸ｺﾞｼｯｸM-PRO" pitchFamily="50" charset="-128"/>
                        </a:rPr>
                        <a:t>４０／１００</a:t>
                      </a:r>
                      <a:endParaRPr kumimoji="1" lang="ja-JP" altLang="en-US" sz="800" dirty="0">
                        <a:latin typeface="HG丸ｺﾞｼｯｸM-PRO" pitchFamily="50" charset="-128"/>
                        <a:ea typeface="HG丸ｺﾞｼｯｸM-PRO" pitchFamily="50" charset="-128"/>
                      </a:endParaRPr>
                    </a:p>
                  </a:txBody>
                  <a:tcPr anchor="ctr"/>
                </a:tc>
                <a:extLst>
                  <a:ext uri="{0D108BD9-81ED-4DB2-BD59-A6C34878D82A}">
                    <a16:rowId xmlns:a16="http://schemas.microsoft.com/office/drawing/2014/main" val="10008"/>
                  </a:ext>
                </a:extLst>
              </a:tr>
              <a:tr h="175282">
                <a:tc>
                  <a:txBody>
                    <a:bodyPr/>
                    <a:lstStyle/>
                    <a:p>
                      <a:pPr>
                        <a:lnSpc>
                          <a:spcPts val="500"/>
                        </a:lnSpc>
                      </a:pPr>
                      <a:r>
                        <a:rPr lang="ja-JP" altLang="en-US" sz="800" dirty="0">
                          <a:latin typeface="HG丸ｺﾞｼｯｸM-PRO" pitchFamily="50" charset="-128"/>
                          <a:ea typeface="HG丸ｺﾞｼｯｸM-PRO" pitchFamily="50" charset="-128"/>
                        </a:rPr>
                        <a:t>２ヶ月　　　～２ヶ月１５日</a:t>
                      </a:r>
                      <a:endParaRPr kumimoji="1" lang="ja-JP" altLang="en-US" sz="800" dirty="0">
                        <a:latin typeface="HG丸ｺﾞｼｯｸM-PRO" pitchFamily="50" charset="-128"/>
                        <a:ea typeface="HG丸ｺﾞｼｯｸM-PRO" pitchFamily="50" charset="-128"/>
                      </a:endParaRPr>
                    </a:p>
                  </a:txBody>
                  <a:tcPr anchor="ctr"/>
                </a:tc>
                <a:tc>
                  <a:txBody>
                    <a:bodyPr/>
                    <a:lstStyle/>
                    <a:p>
                      <a:pPr algn="r">
                        <a:lnSpc>
                          <a:spcPts val="500"/>
                        </a:lnSpc>
                      </a:pPr>
                      <a:r>
                        <a:rPr lang="ja-JP" altLang="en-US" sz="800" dirty="0">
                          <a:latin typeface="HG丸ｺﾞｼｯｸM-PRO" pitchFamily="50" charset="-128"/>
                          <a:ea typeface="HG丸ｺﾞｼｯｸM-PRO" pitchFamily="50" charset="-128"/>
                        </a:rPr>
                        <a:t>３０／１００</a:t>
                      </a:r>
                      <a:endParaRPr kumimoji="1" lang="ja-JP" altLang="en-US" sz="800" dirty="0">
                        <a:latin typeface="HG丸ｺﾞｼｯｸM-PRO" pitchFamily="50" charset="-128"/>
                        <a:ea typeface="HG丸ｺﾞｼｯｸM-PRO" pitchFamily="50" charset="-128"/>
                      </a:endParaRPr>
                    </a:p>
                  </a:txBody>
                  <a:tcPr anchor="ctr"/>
                </a:tc>
                <a:extLst>
                  <a:ext uri="{0D108BD9-81ED-4DB2-BD59-A6C34878D82A}">
                    <a16:rowId xmlns:a16="http://schemas.microsoft.com/office/drawing/2014/main" val="10009"/>
                  </a:ext>
                </a:extLst>
              </a:tr>
              <a:tr h="175282">
                <a:tc>
                  <a:txBody>
                    <a:bodyPr/>
                    <a:lstStyle/>
                    <a:p>
                      <a:pPr>
                        <a:lnSpc>
                          <a:spcPts val="500"/>
                        </a:lnSpc>
                      </a:pPr>
                      <a:r>
                        <a:rPr lang="ja-JP" altLang="en-US" sz="800" dirty="0">
                          <a:latin typeface="HG丸ｺﾞｼｯｸM-PRO" pitchFamily="50" charset="-128"/>
                          <a:ea typeface="HG丸ｺﾞｼｯｸM-PRO" pitchFamily="50" charset="-128"/>
                        </a:rPr>
                        <a:t>１ヶ月１５日～２ヶ月</a:t>
                      </a:r>
                      <a:endParaRPr kumimoji="1" lang="ja-JP" altLang="en-US" sz="800" dirty="0">
                        <a:latin typeface="HG丸ｺﾞｼｯｸM-PRO" pitchFamily="50" charset="-128"/>
                        <a:ea typeface="HG丸ｺﾞｼｯｸM-PRO" pitchFamily="50" charset="-128"/>
                      </a:endParaRPr>
                    </a:p>
                  </a:txBody>
                  <a:tcPr anchor="ctr"/>
                </a:tc>
                <a:tc>
                  <a:txBody>
                    <a:bodyPr/>
                    <a:lstStyle/>
                    <a:p>
                      <a:pPr algn="r">
                        <a:lnSpc>
                          <a:spcPts val="500"/>
                        </a:lnSpc>
                      </a:pPr>
                      <a:r>
                        <a:rPr lang="ja-JP" altLang="en-US" sz="800" dirty="0">
                          <a:latin typeface="HG丸ｺﾞｼｯｸM-PRO" pitchFamily="50" charset="-128"/>
                          <a:ea typeface="HG丸ｺﾞｼｯｸM-PRO" pitchFamily="50" charset="-128"/>
                        </a:rPr>
                        <a:t>２０／１００</a:t>
                      </a:r>
                      <a:endParaRPr kumimoji="1" lang="ja-JP" altLang="en-US" sz="800" dirty="0">
                        <a:latin typeface="HG丸ｺﾞｼｯｸM-PRO" pitchFamily="50" charset="-128"/>
                        <a:ea typeface="HG丸ｺﾞｼｯｸM-PRO" pitchFamily="50" charset="-128"/>
                      </a:endParaRPr>
                    </a:p>
                  </a:txBody>
                  <a:tcPr anchor="ctr"/>
                </a:tc>
                <a:extLst>
                  <a:ext uri="{0D108BD9-81ED-4DB2-BD59-A6C34878D82A}">
                    <a16:rowId xmlns:a16="http://schemas.microsoft.com/office/drawing/2014/main" val="10010"/>
                  </a:ext>
                </a:extLst>
              </a:tr>
              <a:tr h="175282">
                <a:tc>
                  <a:txBody>
                    <a:bodyPr/>
                    <a:lstStyle/>
                    <a:p>
                      <a:pPr>
                        <a:lnSpc>
                          <a:spcPts val="500"/>
                        </a:lnSpc>
                      </a:pPr>
                      <a:r>
                        <a:rPr lang="ja-JP" altLang="en-US" sz="800" dirty="0">
                          <a:latin typeface="HG丸ｺﾞｼｯｸM-PRO" pitchFamily="50" charset="-128"/>
                          <a:ea typeface="HG丸ｺﾞｼｯｸM-PRO" pitchFamily="50" charset="-128"/>
                        </a:rPr>
                        <a:t>１ヶ月　　　～１ヶ月１５日</a:t>
                      </a:r>
                      <a:endParaRPr kumimoji="1" lang="ja-JP" altLang="en-US" sz="800" dirty="0">
                        <a:latin typeface="HG丸ｺﾞｼｯｸM-PRO" pitchFamily="50" charset="-128"/>
                        <a:ea typeface="HG丸ｺﾞｼｯｸM-PRO" pitchFamily="50" charset="-128"/>
                      </a:endParaRPr>
                    </a:p>
                  </a:txBody>
                  <a:tcPr anchor="ctr"/>
                </a:tc>
                <a:tc>
                  <a:txBody>
                    <a:bodyPr/>
                    <a:lstStyle/>
                    <a:p>
                      <a:pPr marL="0" marR="0" indent="0" algn="r" defTabSz="914400" rtl="0" eaLnBrk="1" fontAlgn="auto" latinLnBrk="0" hangingPunct="1">
                        <a:lnSpc>
                          <a:spcPts val="500"/>
                        </a:lnSpc>
                        <a:spcBef>
                          <a:spcPts val="0"/>
                        </a:spcBef>
                        <a:spcAft>
                          <a:spcPts val="0"/>
                        </a:spcAft>
                        <a:buClrTx/>
                        <a:buSzTx/>
                        <a:buFontTx/>
                        <a:buNone/>
                        <a:tabLst/>
                        <a:defRPr/>
                      </a:pPr>
                      <a:r>
                        <a:rPr lang="ja-JP" altLang="en-US" sz="800" dirty="0">
                          <a:latin typeface="HG丸ｺﾞｼｯｸM-PRO" pitchFamily="50" charset="-128"/>
                          <a:ea typeface="HG丸ｺﾞｼｯｸM-PRO" pitchFamily="50" charset="-128"/>
                        </a:rPr>
                        <a:t>１５／１００</a:t>
                      </a:r>
                      <a:endParaRPr lang="en-US" altLang="ja-JP" sz="800" dirty="0">
                        <a:latin typeface="HG丸ｺﾞｼｯｸM-PRO" pitchFamily="50" charset="-128"/>
                        <a:ea typeface="HG丸ｺﾞｼｯｸM-PRO" pitchFamily="50" charset="-128"/>
                      </a:endParaRPr>
                    </a:p>
                  </a:txBody>
                  <a:tcPr anchor="ctr"/>
                </a:tc>
                <a:extLst>
                  <a:ext uri="{0D108BD9-81ED-4DB2-BD59-A6C34878D82A}">
                    <a16:rowId xmlns:a16="http://schemas.microsoft.com/office/drawing/2014/main" val="10011"/>
                  </a:ext>
                </a:extLst>
              </a:tr>
              <a:tr h="175282">
                <a:tc>
                  <a:txBody>
                    <a:bodyPr/>
                    <a:lstStyle/>
                    <a:p>
                      <a:pPr>
                        <a:lnSpc>
                          <a:spcPts val="500"/>
                        </a:lnSpc>
                      </a:pPr>
                      <a:r>
                        <a:rPr lang="ja-JP" altLang="en-US" sz="800" dirty="0">
                          <a:latin typeface="HG丸ｺﾞｼｯｸM-PRO" pitchFamily="50" charset="-128"/>
                          <a:ea typeface="HG丸ｺﾞｼｯｸM-PRO" pitchFamily="50" charset="-128"/>
                        </a:rPr>
                        <a:t>１５日　　　～１ヶ月</a:t>
                      </a:r>
                      <a:endParaRPr kumimoji="1" lang="ja-JP" altLang="en-US" sz="800" dirty="0">
                        <a:latin typeface="HG丸ｺﾞｼｯｸM-PRO" pitchFamily="50" charset="-128"/>
                        <a:ea typeface="HG丸ｺﾞｼｯｸM-PRO" pitchFamily="50" charset="-128"/>
                      </a:endParaRPr>
                    </a:p>
                  </a:txBody>
                  <a:tcPr anchor="ctr"/>
                </a:tc>
                <a:tc>
                  <a:txBody>
                    <a:bodyPr/>
                    <a:lstStyle/>
                    <a:p>
                      <a:pPr marL="0" marR="0" indent="0" algn="r" defTabSz="914400" rtl="0" eaLnBrk="1" fontAlgn="auto" latinLnBrk="0" hangingPunct="1">
                        <a:lnSpc>
                          <a:spcPts val="500"/>
                        </a:lnSpc>
                        <a:spcBef>
                          <a:spcPts val="0"/>
                        </a:spcBef>
                        <a:spcAft>
                          <a:spcPts val="0"/>
                        </a:spcAft>
                        <a:buClrTx/>
                        <a:buSzTx/>
                        <a:buFontTx/>
                        <a:buNone/>
                        <a:tabLst/>
                        <a:defRPr/>
                      </a:pPr>
                      <a:r>
                        <a:rPr lang="ja-JP" altLang="en-US" sz="800" dirty="0">
                          <a:latin typeface="HG丸ｺﾞｼｯｸM-PRO" pitchFamily="50" charset="-128"/>
                          <a:ea typeface="HG丸ｺﾞｼｯｸM-PRO" pitchFamily="50" charset="-128"/>
                        </a:rPr>
                        <a:t>１０／１００</a:t>
                      </a:r>
                      <a:endParaRPr lang="en-US" altLang="ja-JP" sz="800" dirty="0">
                        <a:latin typeface="HG丸ｺﾞｼｯｸM-PRO" pitchFamily="50" charset="-128"/>
                        <a:ea typeface="HG丸ｺﾞｼｯｸM-PRO" pitchFamily="50" charset="-128"/>
                      </a:endParaRPr>
                    </a:p>
                  </a:txBody>
                  <a:tcPr anchor="ctr"/>
                </a:tc>
                <a:extLst>
                  <a:ext uri="{0D108BD9-81ED-4DB2-BD59-A6C34878D82A}">
                    <a16:rowId xmlns:a16="http://schemas.microsoft.com/office/drawing/2014/main" val="10012"/>
                  </a:ext>
                </a:extLst>
              </a:tr>
              <a:tr h="175282">
                <a:tc>
                  <a:txBody>
                    <a:bodyPr/>
                    <a:lstStyle/>
                    <a:p>
                      <a:pPr>
                        <a:lnSpc>
                          <a:spcPts val="500"/>
                        </a:lnSpc>
                      </a:pPr>
                      <a:r>
                        <a:rPr lang="ja-JP" altLang="en-US" sz="800" dirty="0">
                          <a:latin typeface="HG丸ｺﾞｼｯｸM-PRO" pitchFamily="50" charset="-128"/>
                          <a:ea typeface="HG丸ｺﾞｼｯｸM-PRO" pitchFamily="50" charset="-128"/>
                        </a:rPr>
                        <a:t>１５日未満</a:t>
                      </a:r>
                      <a:endParaRPr kumimoji="1" lang="ja-JP" altLang="en-US" sz="800" dirty="0">
                        <a:latin typeface="HG丸ｺﾞｼｯｸM-PRO" pitchFamily="50" charset="-128"/>
                        <a:ea typeface="HG丸ｺﾞｼｯｸM-PRO" pitchFamily="50" charset="-128"/>
                      </a:endParaRPr>
                    </a:p>
                  </a:txBody>
                  <a:tcPr anchor="ctr"/>
                </a:tc>
                <a:tc>
                  <a:txBody>
                    <a:bodyPr/>
                    <a:lstStyle/>
                    <a:p>
                      <a:pPr marL="0" marR="0" indent="0" algn="r" defTabSz="914400" rtl="0" eaLnBrk="1" fontAlgn="auto" latinLnBrk="0" hangingPunct="1">
                        <a:lnSpc>
                          <a:spcPts val="500"/>
                        </a:lnSpc>
                        <a:spcBef>
                          <a:spcPts val="0"/>
                        </a:spcBef>
                        <a:spcAft>
                          <a:spcPts val="0"/>
                        </a:spcAft>
                        <a:buClrTx/>
                        <a:buSzTx/>
                        <a:buFontTx/>
                        <a:buNone/>
                        <a:tabLst/>
                        <a:defRPr/>
                      </a:pPr>
                      <a:r>
                        <a:rPr lang="ja-JP" altLang="en-US" sz="800" dirty="0">
                          <a:latin typeface="HG丸ｺﾞｼｯｸM-PRO" pitchFamily="50" charset="-128"/>
                          <a:ea typeface="HG丸ｺﾞｼｯｸM-PRO" pitchFamily="50" charset="-128"/>
                        </a:rPr>
                        <a:t>５／１００</a:t>
                      </a:r>
                      <a:endParaRPr lang="en-US" altLang="ja-JP" sz="800" dirty="0">
                        <a:latin typeface="HG丸ｺﾞｼｯｸM-PRO" pitchFamily="50" charset="-128"/>
                        <a:ea typeface="HG丸ｺﾞｼｯｸM-PRO" pitchFamily="50" charset="-128"/>
                      </a:endParaRPr>
                    </a:p>
                  </a:txBody>
                  <a:tcPr anchor="ctr"/>
                </a:tc>
                <a:extLst>
                  <a:ext uri="{0D108BD9-81ED-4DB2-BD59-A6C34878D82A}">
                    <a16:rowId xmlns:a16="http://schemas.microsoft.com/office/drawing/2014/main" val="10013"/>
                  </a:ext>
                </a:extLst>
              </a:tr>
              <a:tr h="175282">
                <a:tc>
                  <a:txBody>
                    <a:bodyPr/>
                    <a:lstStyle/>
                    <a:p>
                      <a:pPr>
                        <a:lnSpc>
                          <a:spcPts val="500"/>
                        </a:lnSpc>
                      </a:pPr>
                      <a:r>
                        <a:rPr lang="ja-JP" altLang="en-US" sz="800" dirty="0">
                          <a:latin typeface="HG丸ｺﾞｼｯｸM-PRO" pitchFamily="50" charset="-128"/>
                          <a:ea typeface="HG丸ｺﾞｼｯｸM-PRO" pitchFamily="50" charset="-128"/>
                        </a:rPr>
                        <a:t>０</a:t>
                      </a:r>
                      <a:endParaRPr kumimoji="1" lang="ja-JP" altLang="en-US" sz="800" dirty="0">
                        <a:latin typeface="HG丸ｺﾞｼｯｸM-PRO" pitchFamily="50" charset="-128"/>
                        <a:ea typeface="HG丸ｺﾞｼｯｸM-PRO" pitchFamily="50" charset="-128"/>
                      </a:endParaRPr>
                    </a:p>
                  </a:txBody>
                  <a:tcPr anchor="ctr"/>
                </a:tc>
                <a:tc>
                  <a:txBody>
                    <a:bodyPr/>
                    <a:lstStyle/>
                    <a:p>
                      <a:pPr algn="r">
                        <a:lnSpc>
                          <a:spcPts val="500"/>
                        </a:lnSpc>
                      </a:pPr>
                      <a:r>
                        <a:rPr lang="ja-JP" altLang="en-US" sz="800" dirty="0">
                          <a:latin typeface="HG丸ｺﾞｼｯｸM-PRO" pitchFamily="50" charset="-128"/>
                          <a:ea typeface="HG丸ｺﾞｼｯｸM-PRO" pitchFamily="50" charset="-128"/>
                        </a:rPr>
                        <a:t>０</a:t>
                      </a:r>
                      <a:endParaRPr kumimoji="1" lang="ja-JP" altLang="en-US" sz="800" dirty="0">
                        <a:latin typeface="HG丸ｺﾞｼｯｸM-PRO" pitchFamily="50" charset="-128"/>
                        <a:ea typeface="HG丸ｺﾞｼｯｸM-PRO" pitchFamily="50" charset="-128"/>
                      </a:endParaRPr>
                    </a:p>
                  </a:txBody>
                  <a:tcPr anchor="ctr"/>
                </a:tc>
                <a:extLst>
                  <a:ext uri="{0D108BD9-81ED-4DB2-BD59-A6C34878D82A}">
                    <a16:rowId xmlns:a16="http://schemas.microsoft.com/office/drawing/2014/main" val="10014"/>
                  </a:ext>
                </a:extLst>
              </a:tr>
            </a:tbl>
          </a:graphicData>
        </a:graphic>
      </p:graphicFrame>
      <p:sp>
        <p:nvSpPr>
          <p:cNvPr id="8" name="角丸四角形 7"/>
          <p:cNvSpPr/>
          <p:nvPr/>
        </p:nvSpPr>
        <p:spPr>
          <a:xfrm>
            <a:off x="499964" y="5198028"/>
            <a:ext cx="8224212" cy="619822"/>
          </a:xfrm>
          <a:prstGeom prst="roundRect">
            <a:avLst>
              <a:gd name="adj" fmla="val 0"/>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kumimoji="1" lang="ja-JP" altLang="en-US" sz="1200" dirty="0">
                <a:solidFill>
                  <a:schemeClr val="tx1"/>
                </a:solidFill>
                <a:latin typeface="HG丸ｺﾞｼｯｸM-PRO" pitchFamily="50" charset="-128"/>
                <a:ea typeface="HG丸ｺﾞｼｯｸM-PRO" pitchFamily="50" charset="-128"/>
              </a:rPr>
              <a:t>■　上位の給与反映区分</a:t>
            </a:r>
            <a:r>
              <a:rPr kumimoji="1" lang="en-US" altLang="ja-JP" sz="1200" dirty="0">
                <a:solidFill>
                  <a:schemeClr val="tx1"/>
                </a:solidFill>
                <a:latin typeface="HG丸ｺﾞｼｯｸM-PRO" pitchFamily="50" charset="-128"/>
                <a:ea typeface="HG丸ｺﾞｼｯｸM-PRO" pitchFamily="50" charset="-128"/>
              </a:rPr>
              <a:t>(</a:t>
            </a:r>
            <a:r>
              <a:rPr kumimoji="1" lang="ja-JP" altLang="en-US" sz="1200" dirty="0">
                <a:solidFill>
                  <a:schemeClr val="tx1"/>
                </a:solidFill>
                <a:latin typeface="HG丸ｺﾞｼｯｸM-PRO" pitchFamily="50" charset="-128"/>
                <a:ea typeface="HG丸ｺﾞｼｯｸM-PRO" pitchFamily="50" charset="-128"/>
              </a:rPr>
              <a:t>「特に優秀」、「優秀」</a:t>
            </a:r>
            <a:r>
              <a:rPr kumimoji="1" lang="en-US" altLang="ja-JP" sz="1200" dirty="0">
                <a:solidFill>
                  <a:schemeClr val="tx1"/>
                </a:solidFill>
                <a:latin typeface="HG丸ｺﾞｼｯｸM-PRO" pitchFamily="50" charset="-128"/>
                <a:ea typeface="HG丸ｺﾞｼｯｸM-PRO" pitchFamily="50" charset="-128"/>
              </a:rPr>
              <a:t>)</a:t>
            </a:r>
            <a:r>
              <a:rPr kumimoji="1" lang="ja-JP" altLang="en-US" sz="1200" dirty="0">
                <a:solidFill>
                  <a:schemeClr val="tx1"/>
                </a:solidFill>
                <a:latin typeface="HG丸ｺﾞｼｯｸM-PRO" pitchFamily="50" charset="-128"/>
                <a:ea typeface="HG丸ｺﾞｼｯｸM-PRO" pitchFamily="50" charset="-128"/>
              </a:rPr>
              <a:t>に配分する原資とするため、</a:t>
            </a:r>
            <a:r>
              <a:rPr lang="ja-JP" altLang="en-US" sz="1200" dirty="0">
                <a:solidFill>
                  <a:schemeClr val="tx1"/>
                </a:solidFill>
                <a:latin typeface="HG丸ｺﾞｼｯｸM-PRO" pitchFamily="50" charset="-128"/>
                <a:ea typeface="HG丸ｺﾞｼｯｸM-PRO" pitchFamily="50" charset="-128"/>
              </a:rPr>
              <a:t>条例上の支給月数：</a:t>
            </a:r>
            <a:r>
              <a:rPr lang="en-US" altLang="ja-JP" sz="1200" dirty="0">
                <a:solidFill>
                  <a:schemeClr val="tx1"/>
                </a:solidFill>
                <a:latin typeface="HG丸ｺﾞｼｯｸM-PRO" pitchFamily="50" charset="-128"/>
                <a:ea typeface="HG丸ｺﾞｼｯｸM-PRO" pitchFamily="50" charset="-128"/>
              </a:rPr>
              <a:t>1.05</a:t>
            </a:r>
            <a:r>
              <a:rPr lang="ja-JP" altLang="en-US" sz="1200" dirty="0">
                <a:solidFill>
                  <a:schemeClr val="tx1"/>
                </a:solidFill>
                <a:latin typeface="HG丸ｺﾞｼｯｸM-PRO" pitchFamily="50" charset="-128"/>
                <a:ea typeface="HG丸ｺﾞｼｯｸM-PRO" pitchFamily="50" charset="-128"/>
              </a:rPr>
              <a:t>月［課長</a:t>
            </a:r>
            <a:endParaRPr lang="en-US" altLang="ja-JP" sz="1200" dirty="0">
              <a:solidFill>
                <a:schemeClr val="tx1"/>
              </a:solidFill>
              <a:latin typeface="HG丸ｺﾞｼｯｸM-PRO" pitchFamily="50" charset="-128"/>
              <a:ea typeface="HG丸ｺﾞｼｯｸM-PRO" pitchFamily="50" charset="-128"/>
            </a:endParaRPr>
          </a:p>
          <a:p>
            <a:r>
              <a:rPr lang="ja-JP" altLang="en-US" sz="1200" dirty="0">
                <a:solidFill>
                  <a:schemeClr val="tx1"/>
                </a:solidFill>
                <a:latin typeface="HG丸ｺﾞｼｯｸM-PRO" pitchFamily="50" charset="-128"/>
                <a:ea typeface="HG丸ｺﾞｼｯｸM-PRO" pitchFamily="50" charset="-128"/>
              </a:rPr>
              <a:t>　　級以上職員は</a:t>
            </a:r>
            <a:r>
              <a:rPr lang="en-US" altLang="ja-JP" sz="1200" dirty="0">
                <a:solidFill>
                  <a:schemeClr val="tx1"/>
                </a:solidFill>
                <a:latin typeface="HG丸ｺﾞｼｯｸM-PRO" pitchFamily="50" charset="-128"/>
                <a:ea typeface="HG丸ｺﾞｼｯｸM-PRO" pitchFamily="50" charset="-128"/>
              </a:rPr>
              <a:t>1.25</a:t>
            </a:r>
            <a:r>
              <a:rPr lang="ja-JP" altLang="en-US" sz="1200" dirty="0">
                <a:solidFill>
                  <a:schemeClr val="tx1"/>
                </a:solidFill>
                <a:latin typeface="HG丸ｺﾞｼｯｸM-PRO" pitchFamily="50" charset="-128"/>
                <a:ea typeface="HG丸ｺﾞｼｯｸM-PRO" pitchFamily="50" charset="-128"/>
              </a:rPr>
              <a:t>月］の内の一定月数（課長級及び管理職以外の職員：</a:t>
            </a:r>
            <a:r>
              <a:rPr lang="en-US" altLang="ja-JP" sz="1200" dirty="0">
                <a:solidFill>
                  <a:schemeClr val="tx1"/>
                </a:solidFill>
                <a:latin typeface="HG丸ｺﾞｼｯｸM-PRO" pitchFamily="50" charset="-128"/>
                <a:ea typeface="HG丸ｺﾞｼｯｸM-PRO" pitchFamily="50" charset="-128"/>
              </a:rPr>
              <a:t>0.015</a:t>
            </a:r>
            <a:r>
              <a:rPr lang="ja-JP" altLang="en-US" sz="1200" dirty="0">
                <a:solidFill>
                  <a:schemeClr val="tx1"/>
                </a:solidFill>
                <a:latin typeface="HG丸ｺﾞｼｯｸM-PRO" pitchFamily="50" charset="-128"/>
                <a:ea typeface="HG丸ｺﾞｼｯｸM-PRO" pitchFamily="50" charset="-128"/>
              </a:rPr>
              <a:t>月</a:t>
            </a:r>
            <a:r>
              <a:rPr lang="en-US" altLang="ja-JP" sz="1200" dirty="0">
                <a:solidFill>
                  <a:schemeClr val="tx1"/>
                </a:solidFill>
                <a:latin typeface="HG丸ｺﾞｼｯｸM-PRO" pitchFamily="50" charset="-128"/>
                <a:ea typeface="HG丸ｺﾞｼｯｸM-PRO" pitchFamily="50" charset="-128"/>
              </a:rPr>
              <a:t>[</a:t>
            </a:r>
            <a:r>
              <a:rPr lang="ja-JP" altLang="en-US" sz="1200" dirty="0">
                <a:solidFill>
                  <a:schemeClr val="tx1"/>
                </a:solidFill>
                <a:latin typeface="HG丸ｺﾞｼｯｸM-PRO" pitchFamily="50" charset="-128"/>
                <a:ea typeface="HG丸ｺﾞｼｯｸM-PRO" pitchFamily="50" charset="-128"/>
              </a:rPr>
              <a:t>部長級・次長級職員は</a:t>
            </a:r>
            <a:r>
              <a:rPr lang="en-US" altLang="ja-JP" sz="1200" dirty="0">
                <a:solidFill>
                  <a:schemeClr val="tx1"/>
                </a:solidFill>
                <a:latin typeface="HG丸ｺﾞｼｯｸM-PRO" pitchFamily="50" charset="-128"/>
                <a:ea typeface="HG丸ｺﾞｼｯｸM-PRO" pitchFamily="50" charset="-128"/>
              </a:rPr>
              <a:t>0.03</a:t>
            </a:r>
            <a:r>
              <a:rPr lang="ja-JP" altLang="en-US" sz="1200" dirty="0">
                <a:solidFill>
                  <a:schemeClr val="tx1"/>
                </a:solidFill>
                <a:latin typeface="HG丸ｺﾞｼｯｸM-PRO" pitchFamily="50" charset="-128"/>
                <a:ea typeface="HG丸ｺﾞｼｯｸM-PRO" pitchFamily="50" charset="-128"/>
              </a:rPr>
              <a:t>　</a:t>
            </a:r>
            <a:endParaRPr lang="en-US" altLang="ja-JP" sz="1200" dirty="0">
              <a:solidFill>
                <a:schemeClr val="tx1"/>
              </a:solidFill>
              <a:latin typeface="HG丸ｺﾞｼｯｸM-PRO" pitchFamily="50" charset="-128"/>
              <a:ea typeface="HG丸ｺﾞｼｯｸM-PRO" pitchFamily="50" charset="-128"/>
            </a:endParaRPr>
          </a:p>
          <a:p>
            <a:r>
              <a:rPr lang="ja-JP" altLang="en-US" sz="1200" dirty="0">
                <a:solidFill>
                  <a:schemeClr val="tx1"/>
                </a:solidFill>
                <a:latin typeface="HG丸ｺﾞｼｯｸM-PRO" pitchFamily="50" charset="-128"/>
                <a:ea typeface="HG丸ｺﾞｼｯｸM-PRO" pitchFamily="50" charset="-128"/>
              </a:rPr>
              <a:t>　　月</a:t>
            </a:r>
            <a:r>
              <a:rPr lang="en-US" altLang="ja-JP" sz="1200" dirty="0">
                <a:solidFill>
                  <a:schemeClr val="tx1"/>
                </a:solidFill>
                <a:latin typeface="HG丸ｺﾞｼｯｸM-PRO" pitchFamily="50" charset="-128"/>
                <a:ea typeface="HG丸ｺﾞｼｯｸM-PRO" pitchFamily="50" charset="-128"/>
              </a:rPr>
              <a:t>]</a:t>
            </a:r>
            <a:r>
              <a:rPr lang="ja-JP" altLang="en-US" sz="1200" dirty="0">
                <a:solidFill>
                  <a:schemeClr val="tx1"/>
                </a:solidFill>
                <a:latin typeface="HG丸ｺﾞｼｯｸM-PRO" pitchFamily="50" charset="-128"/>
                <a:ea typeface="HG丸ｺﾞｼｯｸM-PRO" pitchFamily="50" charset="-128"/>
              </a:rPr>
              <a:t>を活用しています。</a:t>
            </a:r>
            <a:endParaRPr kumimoji="1" lang="ja-JP" altLang="en-US" sz="1200" dirty="0">
              <a:solidFill>
                <a:schemeClr val="tx1"/>
              </a:solidFill>
              <a:latin typeface="HG丸ｺﾞｼｯｸM-PRO" pitchFamily="50" charset="-128"/>
              <a:ea typeface="HG丸ｺﾞｼｯｸM-PRO" pitchFamily="50" charset="-128"/>
            </a:endParaRPr>
          </a:p>
        </p:txBody>
      </p:sp>
      <p:sp>
        <p:nvSpPr>
          <p:cNvPr id="22" name="テキスト ボックス 21"/>
          <p:cNvSpPr txBox="1"/>
          <p:nvPr/>
        </p:nvSpPr>
        <p:spPr>
          <a:xfrm>
            <a:off x="499964" y="4712425"/>
            <a:ext cx="8224212" cy="461665"/>
          </a:xfrm>
          <a:prstGeom prst="rect">
            <a:avLst/>
          </a:prstGeom>
          <a:solidFill>
            <a:schemeClr val="accent3">
              <a:lumMod val="40000"/>
              <a:lumOff val="60000"/>
            </a:schemeClr>
          </a:solidFill>
        </p:spPr>
        <p:txBody>
          <a:bodyPr wrap="square" rtlCol="0">
            <a:spAutoFit/>
          </a:bodyPr>
          <a:lstStyle/>
          <a:p>
            <a:r>
              <a:rPr lang="ja-JP" altLang="en-US" sz="1200" dirty="0">
                <a:latin typeface="HG丸ｺﾞｼｯｸM-PRO" pitchFamily="50" charset="-128"/>
                <a:ea typeface="HG丸ｺﾞｼｯｸM-PRO" pitchFamily="50" charset="-128"/>
              </a:rPr>
              <a:t>■　勤勉手当にメリハリがつくよう、 「特に優秀」と「良好」の成績率の差は、「優秀</a:t>
            </a:r>
            <a:r>
              <a:rPr lang="en-US" altLang="ja-JP" sz="1200" dirty="0">
                <a:latin typeface="HG丸ｺﾞｼｯｸM-PRO" pitchFamily="50" charset="-128"/>
                <a:ea typeface="HG丸ｺﾞｼｯｸM-PRO" pitchFamily="50" charset="-128"/>
              </a:rPr>
              <a:t>(</a:t>
            </a:r>
            <a:r>
              <a:rPr lang="ja-JP" altLang="en-US" sz="1200" dirty="0">
                <a:latin typeface="HG丸ｺﾞｼｯｸM-PRO" pitchFamily="50" charset="-128"/>
                <a:ea typeface="HG丸ｺﾞｼｯｸM-PRO" pitchFamily="50" charset="-128"/>
              </a:rPr>
              <a:t>一区分）」と「良好」との成　　</a:t>
            </a:r>
            <a:endParaRPr lang="en-US" altLang="ja-JP" sz="1200" dirty="0">
              <a:latin typeface="HG丸ｺﾞｼｯｸM-PRO" pitchFamily="50" charset="-128"/>
              <a:ea typeface="HG丸ｺﾞｼｯｸM-PRO" pitchFamily="50" charset="-128"/>
            </a:endParaRPr>
          </a:p>
          <a:p>
            <a:r>
              <a:rPr lang="ja-JP" altLang="en-US" sz="1200" dirty="0">
                <a:latin typeface="HG丸ｺﾞｼｯｸM-PRO" pitchFamily="50" charset="-128"/>
                <a:ea typeface="HG丸ｺﾞｼｯｸM-PRO" pitchFamily="50" charset="-128"/>
              </a:rPr>
              <a:t>　　績率の差の２倍に設定しています。</a:t>
            </a:r>
            <a:endParaRPr lang="en-US" altLang="ja-JP" sz="1200" dirty="0">
              <a:latin typeface="HG丸ｺﾞｼｯｸM-PRO" pitchFamily="50" charset="-128"/>
              <a:ea typeface="HG丸ｺﾞｼｯｸM-PRO" pitchFamily="50" charset="-128"/>
            </a:endParaRPr>
          </a:p>
        </p:txBody>
      </p:sp>
      <p:graphicFrame>
        <p:nvGraphicFramePr>
          <p:cNvPr id="26" name="表 25"/>
          <p:cNvGraphicFramePr>
            <a:graphicFrameLocks noGrp="1"/>
          </p:cNvGraphicFramePr>
          <p:nvPr>
            <p:extLst>
              <p:ext uri="{D42A27DB-BD31-4B8C-83A1-F6EECF244321}">
                <p14:modId xmlns:p14="http://schemas.microsoft.com/office/powerpoint/2010/main" val="852484747"/>
              </p:ext>
            </p:extLst>
          </p:nvPr>
        </p:nvGraphicFramePr>
        <p:xfrm>
          <a:off x="499964" y="4202218"/>
          <a:ext cx="4812084" cy="243840"/>
        </p:xfrm>
        <a:graphic>
          <a:graphicData uri="http://schemas.openxmlformats.org/drawingml/2006/table">
            <a:tbl>
              <a:tblPr firstRow="1" bandRow="1">
                <a:tableStyleId>{5C22544A-7EE6-4342-B048-85BDC9FD1C3A}</a:tableStyleId>
              </a:tblPr>
              <a:tblGrid>
                <a:gridCol w="2003772">
                  <a:extLst>
                    <a:ext uri="{9D8B030D-6E8A-4147-A177-3AD203B41FA5}">
                      <a16:colId xmlns:a16="http://schemas.microsoft.com/office/drawing/2014/main" val="20000"/>
                    </a:ext>
                  </a:extLst>
                </a:gridCol>
                <a:gridCol w="1800200">
                  <a:extLst>
                    <a:ext uri="{9D8B030D-6E8A-4147-A177-3AD203B41FA5}">
                      <a16:colId xmlns:a16="http://schemas.microsoft.com/office/drawing/2014/main" val="20001"/>
                    </a:ext>
                  </a:extLst>
                </a:gridCol>
                <a:gridCol w="1008112">
                  <a:extLst>
                    <a:ext uri="{9D8B030D-6E8A-4147-A177-3AD203B41FA5}">
                      <a16:colId xmlns:a16="http://schemas.microsoft.com/office/drawing/2014/main" val="20002"/>
                    </a:ext>
                  </a:extLst>
                </a:gridCol>
              </a:tblGrid>
              <a:tr h="205181">
                <a:tc>
                  <a:txBody>
                    <a:bodyPr/>
                    <a:lstStyle/>
                    <a:p>
                      <a:pPr algn="ctr"/>
                      <a:r>
                        <a:rPr kumimoji="1" lang="ja-JP" altLang="en-US" sz="1000" dirty="0">
                          <a:latin typeface="HG丸ｺﾞｼｯｸM-PRO" pitchFamily="50" charset="-128"/>
                          <a:ea typeface="HG丸ｺﾞｼｯｸM-PRO" pitchFamily="50" charset="-128"/>
                        </a:rPr>
                        <a:t>条例上の支給月数</a:t>
                      </a:r>
                    </a:p>
                  </a:txBody>
                  <a:tcPr anchor="ctr">
                    <a:lnB w="12700" cap="flat" cmpd="sng" algn="ctr">
                      <a:solidFill>
                        <a:schemeClr val="bg1"/>
                      </a:solidFill>
                      <a:prstDash val="solid"/>
                      <a:round/>
                      <a:headEnd type="none" w="med" len="med"/>
                      <a:tailEnd type="none" w="med" len="med"/>
                    </a:lnB>
                  </a:tcPr>
                </a:tc>
                <a:tc>
                  <a:txBody>
                    <a:bodyPr/>
                    <a:lstStyle/>
                    <a:p>
                      <a:pPr algn="ctr"/>
                      <a:r>
                        <a:rPr kumimoji="1" lang="en-US" altLang="ja-JP" sz="1000" dirty="0">
                          <a:latin typeface="HG丸ｺﾞｼｯｸM-PRO" pitchFamily="50" charset="-128"/>
                          <a:ea typeface="HG丸ｺﾞｼｯｸM-PRO" pitchFamily="50" charset="-128"/>
                        </a:rPr>
                        <a:t>1.25</a:t>
                      </a:r>
                      <a:endParaRPr kumimoji="1" lang="ja-JP" altLang="en-US" sz="1000" dirty="0">
                        <a:latin typeface="HG丸ｺﾞｼｯｸM-PRO" pitchFamily="50" charset="-128"/>
                        <a:ea typeface="HG丸ｺﾞｼｯｸM-PRO" pitchFamily="50" charset="-128"/>
                      </a:endParaRPr>
                    </a:p>
                  </a:txBody>
                  <a:tcPr anchor="ctr">
                    <a:lnB w="12700" cap="flat" cmpd="sng" algn="ctr">
                      <a:solidFill>
                        <a:schemeClr val="bg1"/>
                      </a:solidFill>
                      <a:prstDash val="solid"/>
                      <a:round/>
                      <a:headEnd type="none" w="med" len="med"/>
                      <a:tailEnd type="none" w="med" len="med"/>
                    </a:lnB>
                  </a:tcPr>
                </a:tc>
                <a:tc>
                  <a:txBody>
                    <a:bodyPr/>
                    <a:lstStyle/>
                    <a:p>
                      <a:pPr algn="ctr"/>
                      <a:r>
                        <a:rPr kumimoji="1" lang="en-US" altLang="ja-JP" sz="1000" dirty="0">
                          <a:latin typeface="HG丸ｺﾞｼｯｸM-PRO" pitchFamily="50" charset="-128"/>
                          <a:ea typeface="HG丸ｺﾞｼｯｸM-PRO" pitchFamily="50" charset="-128"/>
                        </a:rPr>
                        <a:t>1.05</a:t>
                      </a:r>
                      <a:endParaRPr kumimoji="1" lang="ja-JP" altLang="en-US" sz="1000" dirty="0">
                        <a:latin typeface="HG丸ｺﾞｼｯｸM-PRO" pitchFamily="50" charset="-128"/>
                        <a:ea typeface="HG丸ｺﾞｼｯｸM-PRO" pitchFamily="50" charset="-128"/>
                      </a:endParaRPr>
                    </a:p>
                  </a:txBody>
                  <a:tcPr anchor="ctr">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27" name="正方形/長方形 26"/>
          <p:cNvSpPr/>
          <p:nvPr/>
        </p:nvSpPr>
        <p:spPr>
          <a:xfrm>
            <a:off x="446141" y="4493945"/>
            <a:ext cx="4387982" cy="16201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200" dirty="0">
                <a:solidFill>
                  <a:schemeClr val="tx1"/>
                </a:solidFill>
                <a:latin typeface="HG丸ｺﾞｼｯｸM-PRO" pitchFamily="50" charset="-128"/>
                <a:ea typeface="HG丸ｺﾞｼｯｸM-PRO" pitchFamily="50" charset="-128"/>
              </a:rPr>
              <a:t>【</a:t>
            </a:r>
            <a:r>
              <a:rPr lang="ja-JP" altLang="en-US" sz="1200" dirty="0">
                <a:solidFill>
                  <a:schemeClr val="tx1"/>
                </a:solidFill>
                <a:latin typeface="HG丸ｺﾞｼｯｸM-PRO" pitchFamily="50" charset="-128"/>
                <a:ea typeface="HG丸ｺﾞｼｯｸM-PRO" pitchFamily="50" charset="-128"/>
              </a:rPr>
              <a:t>参考</a:t>
            </a:r>
            <a:r>
              <a:rPr lang="en-US" altLang="ja-JP" sz="1200" dirty="0">
                <a:solidFill>
                  <a:schemeClr val="tx1"/>
                </a:solidFill>
                <a:latin typeface="HG丸ｺﾞｼｯｸM-PRO" pitchFamily="50" charset="-128"/>
                <a:ea typeface="HG丸ｺﾞｼｯｸM-PRO" pitchFamily="50" charset="-128"/>
              </a:rPr>
              <a:t>】</a:t>
            </a:r>
            <a:r>
              <a:rPr lang="ja-JP" altLang="en-US" sz="1200" dirty="0">
                <a:solidFill>
                  <a:schemeClr val="tx1"/>
                </a:solidFill>
                <a:latin typeface="HG丸ｺﾞｼｯｸM-PRO" pitchFamily="50" charset="-128"/>
                <a:ea typeface="HG丸ｺﾞｼｯｸM-PRO" pitchFamily="50" charset="-128"/>
              </a:rPr>
              <a:t>　</a:t>
            </a:r>
            <a:endParaRPr lang="en-US" altLang="ja-JP" sz="1200" dirty="0">
              <a:solidFill>
                <a:schemeClr val="tx1"/>
              </a:solidFill>
              <a:latin typeface="HG丸ｺﾞｼｯｸM-PRO" pitchFamily="50" charset="-128"/>
              <a:ea typeface="HG丸ｺﾞｼｯｸM-PRO" pitchFamily="50" charset="-128"/>
            </a:endParaRPr>
          </a:p>
        </p:txBody>
      </p:sp>
      <p:sp>
        <p:nvSpPr>
          <p:cNvPr id="28" name="正方形/長方形 27"/>
          <p:cNvSpPr/>
          <p:nvPr/>
        </p:nvSpPr>
        <p:spPr>
          <a:xfrm>
            <a:off x="489308" y="3077854"/>
            <a:ext cx="4802772" cy="223873"/>
          </a:xfrm>
          <a:prstGeom prst="rect">
            <a:avLst/>
          </a:prstGeom>
          <a:solidFill>
            <a:schemeClr val="bg1">
              <a:alpha val="0"/>
            </a:schemeClr>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8" name="テキスト ボックス 17"/>
          <p:cNvSpPr txBox="1"/>
          <p:nvPr/>
        </p:nvSpPr>
        <p:spPr>
          <a:xfrm>
            <a:off x="512622" y="5839898"/>
            <a:ext cx="8224212" cy="461665"/>
          </a:xfrm>
          <a:prstGeom prst="rect">
            <a:avLst/>
          </a:prstGeom>
          <a:solidFill>
            <a:schemeClr val="accent3">
              <a:lumMod val="40000"/>
              <a:lumOff val="60000"/>
            </a:schemeClr>
          </a:solidFill>
        </p:spPr>
        <p:txBody>
          <a:bodyPr wrap="square" rtlCol="0">
            <a:spAutoFit/>
          </a:bodyPr>
          <a:lstStyle/>
          <a:p>
            <a:r>
              <a:rPr lang="ja-JP" altLang="en-US" sz="1200" dirty="0">
                <a:latin typeface="HG丸ｺﾞｼｯｸM-PRO" panose="020F0600000000000000" pitchFamily="50" charset="-128"/>
                <a:ea typeface="HG丸ｺﾞｼｯｸM-PRO" panose="020F0600000000000000" pitchFamily="50" charset="-128"/>
              </a:rPr>
              <a:t>■　相対評価結果が四区分及び五区分の職員については、二次評価結果を加味して成績率に差を設けて、細分化を行　</a:t>
            </a:r>
            <a:endParaRPr lang="en-US" altLang="ja-JP" sz="1200" dirty="0">
              <a:latin typeface="HG丸ｺﾞｼｯｸM-PRO" panose="020F0600000000000000" pitchFamily="50" charset="-128"/>
              <a:ea typeface="HG丸ｺﾞｼｯｸM-PRO" panose="020F0600000000000000" pitchFamily="50" charset="-128"/>
            </a:endParaRPr>
          </a:p>
          <a:p>
            <a:r>
              <a:rPr lang="ja-JP" altLang="en-US" sz="1200" dirty="0">
                <a:latin typeface="HG丸ｺﾞｼｯｸM-PRO" panose="020F0600000000000000" pitchFamily="50" charset="-128"/>
                <a:ea typeface="HG丸ｺﾞｼｯｸM-PRO" panose="020F0600000000000000" pitchFamily="50" charset="-128"/>
              </a:rPr>
              <a:t>　　います。（四区分：「</a:t>
            </a:r>
            <a:r>
              <a:rPr lang="en-US" altLang="ja-JP" sz="1200" dirty="0">
                <a:latin typeface="HG丸ｺﾞｼｯｸM-PRO" panose="020F0600000000000000" pitchFamily="50" charset="-128"/>
                <a:ea typeface="HG丸ｺﾞｼｯｸM-PRO" panose="020F0600000000000000" pitchFamily="50" charset="-128"/>
              </a:rPr>
              <a:t>B</a:t>
            </a:r>
            <a:r>
              <a:rPr lang="ja-JP" altLang="en-US" sz="1200" dirty="0">
                <a:latin typeface="HG丸ｺﾞｼｯｸM-PRO" panose="020F0600000000000000" pitchFamily="50" charset="-128"/>
                <a:ea typeface="HG丸ｺﾞｼｯｸM-PRO" panose="020F0600000000000000" pitchFamily="50" charset="-128"/>
              </a:rPr>
              <a:t>」「</a:t>
            </a:r>
            <a:r>
              <a:rPr lang="en-US" altLang="ja-JP" sz="1200" dirty="0">
                <a:latin typeface="HG丸ｺﾞｼｯｸM-PRO" panose="020F0600000000000000" pitchFamily="50" charset="-128"/>
                <a:ea typeface="HG丸ｺﾞｼｯｸM-PRO" panose="020F0600000000000000" pitchFamily="50" charset="-128"/>
              </a:rPr>
              <a:t>C</a:t>
            </a:r>
            <a:r>
              <a:rPr lang="ja-JP" altLang="en-US" sz="1200" dirty="0">
                <a:latin typeface="HG丸ｺﾞｼｯｸM-PRO" panose="020F0600000000000000" pitchFamily="50" charset="-128"/>
                <a:ea typeface="HG丸ｺﾞｼｯｸM-PRO" panose="020F0600000000000000" pitchFamily="50" charset="-128"/>
              </a:rPr>
              <a:t>」、五区分：「</a:t>
            </a:r>
            <a:r>
              <a:rPr lang="en-US" altLang="ja-JP" sz="1200" dirty="0">
                <a:latin typeface="HG丸ｺﾞｼｯｸM-PRO" panose="020F0600000000000000" pitchFamily="50" charset="-128"/>
                <a:ea typeface="HG丸ｺﾞｼｯｸM-PRO" panose="020F0600000000000000" pitchFamily="50" charset="-128"/>
              </a:rPr>
              <a:t>C</a:t>
            </a:r>
            <a:r>
              <a:rPr lang="ja-JP" altLang="en-US" sz="1200" dirty="0">
                <a:latin typeface="HG丸ｺﾞｼｯｸM-PRO" panose="020F0600000000000000" pitchFamily="50" charset="-128"/>
                <a:ea typeface="HG丸ｺﾞｼｯｸM-PRO" panose="020F0600000000000000" pitchFamily="50" charset="-128"/>
              </a:rPr>
              <a:t>」「</a:t>
            </a:r>
            <a:r>
              <a:rPr lang="en-US" altLang="ja-JP" sz="1200" dirty="0">
                <a:latin typeface="HG丸ｺﾞｼｯｸM-PRO" panose="020F0600000000000000" pitchFamily="50" charset="-128"/>
                <a:ea typeface="HG丸ｺﾞｼｯｸM-PRO" panose="020F0600000000000000" pitchFamily="50" charset="-128"/>
              </a:rPr>
              <a:t>D</a:t>
            </a:r>
            <a:r>
              <a:rPr lang="ja-JP" altLang="en-US" sz="1200" dirty="0">
                <a:latin typeface="HG丸ｺﾞｼｯｸM-PRO" panose="020F0600000000000000" pitchFamily="50" charset="-128"/>
                <a:ea typeface="HG丸ｺﾞｼｯｸM-PRO" panose="020F0600000000000000" pitchFamily="50" charset="-128"/>
              </a:rPr>
              <a:t>」）</a:t>
            </a:r>
            <a:endParaRPr lang="en-US" altLang="ja-JP" sz="1200" dirty="0">
              <a:latin typeface="HG丸ｺﾞｼｯｸM-PRO" pitchFamily="50" charset="-128"/>
              <a:ea typeface="HG丸ｺﾞｼｯｸM-PRO" pitchFamily="50" charset="-128"/>
            </a:endParaRPr>
          </a:p>
        </p:txBody>
      </p:sp>
    </p:spTree>
    <p:extLst>
      <p:ext uri="{BB962C8B-B14F-4D97-AF65-F5344CB8AC3E}">
        <p14:creationId xmlns:p14="http://schemas.microsoft.com/office/powerpoint/2010/main" val="29503956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23528" y="257791"/>
            <a:ext cx="8229600" cy="490066"/>
          </a:xfrm>
        </p:spPr>
        <p:txBody>
          <a:bodyPr>
            <a:normAutofit/>
          </a:bodyPr>
          <a:lstStyle/>
          <a:p>
            <a:pPr algn="l"/>
            <a:r>
              <a:rPr lang="ja-JP" altLang="ja-JP" sz="1600" b="1" dirty="0">
                <a:effectLst/>
                <a:latin typeface="HG丸ｺﾞｼｯｸM-PRO" pitchFamily="50" charset="-128"/>
                <a:ea typeface="HG丸ｺﾞｼｯｸM-PRO" pitchFamily="50" charset="-128"/>
                <a:cs typeface="Times New Roman"/>
              </a:rPr>
              <a:t>３　</a:t>
            </a:r>
            <a:r>
              <a:rPr lang="ja-JP" altLang="en-US" sz="1600" b="1" dirty="0">
                <a:latin typeface="HG丸ｺﾞｼｯｸM-PRO" pitchFamily="50" charset="-128"/>
                <a:ea typeface="HG丸ｺﾞｼｯｸM-PRO" pitchFamily="50" charset="-128"/>
                <a:cs typeface="Times New Roman"/>
              </a:rPr>
              <a:t> １</a:t>
            </a:r>
            <a:r>
              <a:rPr lang="ja-JP" altLang="ja-JP" sz="1600" b="1" dirty="0">
                <a:latin typeface="HG丸ｺﾞｼｯｸM-PRO" pitchFamily="50" charset="-128"/>
                <a:ea typeface="HG丸ｺﾞｼｯｸM-PRO" pitchFamily="50" charset="-128"/>
                <a:cs typeface="Times New Roman"/>
              </a:rPr>
              <a:t>回あたりの勤勉手当支給</a:t>
            </a:r>
            <a:r>
              <a:rPr lang="ja-JP" altLang="ja-JP" sz="1600" b="1" dirty="0">
                <a:effectLst/>
                <a:latin typeface="HG丸ｺﾞｼｯｸM-PRO" pitchFamily="50" charset="-128"/>
                <a:ea typeface="HG丸ｺﾞｼｯｸM-PRO" pitchFamily="50" charset="-128"/>
                <a:cs typeface="Times New Roman"/>
              </a:rPr>
              <a:t>額</a:t>
            </a:r>
            <a:r>
              <a:rPr lang="ja-JP" altLang="en-US" sz="1600" b="1" dirty="0">
                <a:effectLst/>
                <a:latin typeface="HG丸ｺﾞｼｯｸM-PRO" pitchFamily="50" charset="-128"/>
                <a:ea typeface="HG丸ｺﾞｼｯｸM-PRO" pitchFamily="50" charset="-128"/>
                <a:cs typeface="Times New Roman"/>
              </a:rPr>
              <a:t>（</a:t>
            </a:r>
            <a:r>
              <a:rPr lang="ja-JP" altLang="en-US" sz="1600" b="1" dirty="0">
                <a:latin typeface="HG丸ｺﾞｼｯｸM-PRO" pitchFamily="50" charset="-128"/>
                <a:ea typeface="HG丸ｺﾞｼｯｸM-PRO" pitchFamily="50" charset="-128"/>
                <a:cs typeface="Times New Roman"/>
              </a:rPr>
              <a:t>令和７</a:t>
            </a:r>
            <a:r>
              <a:rPr lang="ja-JP" altLang="en-US" sz="1600" b="1" dirty="0">
                <a:effectLst/>
                <a:latin typeface="HG丸ｺﾞｼｯｸM-PRO" pitchFamily="50" charset="-128"/>
                <a:ea typeface="HG丸ｺﾞｼｯｸM-PRO" pitchFamily="50" charset="-128"/>
                <a:cs typeface="Times New Roman"/>
              </a:rPr>
              <a:t>年度</a:t>
            </a:r>
            <a:r>
              <a:rPr lang="ja-JP" altLang="ja-JP" sz="1600" b="1" dirty="0">
                <a:effectLst/>
                <a:latin typeface="HG丸ｺﾞｼｯｸM-PRO" pitchFamily="50" charset="-128"/>
                <a:ea typeface="HG丸ｺﾞｼｯｸM-PRO" pitchFamily="50" charset="-128"/>
                <a:cs typeface="Times New Roman"/>
              </a:rPr>
              <a:t>支給モデル</a:t>
            </a:r>
            <a:r>
              <a:rPr lang="ja-JP" altLang="en-US" sz="1600" b="1" dirty="0">
                <a:effectLst/>
                <a:latin typeface="HG丸ｺﾞｼｯｸM-PRO" pitchFamily="50" charset="-128"/>
                <a:ea typeface="HG丸ｺﾞｼｯｸM-PRO" pitchFamily="50" charset="-128"/>
                <a:cs typeface="Times New Roman"/>
              </a:rPr>
              <a:t>）</a:t>
            </a:r>
            <a:r>
              <a:rPr lang="en-US" altLang="ja-JP" sz="1600" b="1" dirty="0">
                <a:effectLst/>
                <a:latin typeface="HG丸ｺﾞｼｯｸM-PRO" pitchFamily="50" charset="-128"/>
                <a:ea typeface="HG丸ｺﾞｼｯｸM-PRO" pitchFamily="50" charset="-128"/>
                <a:cs typeface="Times New Roman"/>
              </a:rPr>
              <a:t>【</a:t>
            </a:r>
            <a:r>
              <a:rPr lang="ja-JP" altLang="en-US" sz="1600" b="1" dirty="0">
                <a:latin typeface="HG丸ｺﾞｼｯｸM-PRO" pitchFamily="50" charset="-128"/>
                <a:ea typeface="HG丸ｺﾞｼｯｸM-PRO" pitchFamily="50" charset="-128"/>
                <a:cs typeface="Times New Roman"/>
              </a:rPr>
              <a:t>行政職給料表</a:t>
            </a:r>
            <a:r>
              <a:rPr lang="en-US" altLang="ja-JP" sz="1600" b="1" dirty="0">
                <a:effectLst/>
                <a:latin typeface="HG丸ｺﾞｼｯｸM-PRO" pitchFamily="50" charset="-128"/>
                <a:ea typeface="HG丸ｺﾞｼｯｸM-PRO" pitchFamily="50" charset="-128"/>
                <a:cs typeface="Times New Roman"/>
              </a:rPr>
              <a:t>】</a:t>
            </a:r>
            <a:endParaRPr kumimoji="1" lang="ja-JP" altLang="en-US" sz="1600" dirty="0">
              <a:latin typeface="HG丸ｺﾞｼｯｸM-PRO" pitchFamily="50" charset="-128"/>
              <a:ea typeface="HG丸ｺﾞｼｯｸM-PRO" pitchFamily="50" charset="-128"/>
            </a:endParaRPr>
          </a:p>
        </p:txBody>
      </p:sp>
      <p:sp>
        <p:nvSpPr>
          <p:cNvPr id="3" name="コンテンツ プレースホルダー 2"/>
          <p:cNvSpPr>
            <a:spLocks noGrp="1"/>
          </p:cNvSpPr>
          <p:nvPr>
            <p:ph idx="1"/>
          </p:nvPr>
        </p:nvSpPr>
        <p:spPr>
          <a:xfrm>
            <a:off x="683568" y="747857"/>
            <a:ext cx="7992888" cy="360039"/>
          </a:xfrm>
        </p:spPr>
        <p:txBody>
          <a:bodyPr>
            <a:normAutofit/>
          </a:bodyPr>
          <a:lstStyle/>
          <a:p>
            <a:pPr marL="0" indent="0">
              <a:buNone/>
            </a:pPr>
            <a:r>
              <a:rPr lang="ja-JP" altLang="en-US" sz="1200" dirty="0">
                <a:effectLst/>
                <a:ea typeface="HG丸ｺﾞｼｯｸM-PRO"/>
                <a:cs typeface="Times New Roman"/>
              </a:rPr>
              <a:t>　</a:t>
            </a:r>
            <a:r>
              <a:rPr lang="ja-JP" altLang="ja-JP" sz="1200" dirty="0">
                <a:effectLst/>
                <a:ea typeface="HG丸ｺﾞｼｯｸM-PRO"/>
                <a:cs typeface="Times New Roman"/>
              </a:rPr>
              <a:t>各職階においてモデル職員を設定すると、</a:t>
            </a:r>
            <a:r>
              <a:rPr lang="ja-JP" altLang="en-US" sz="1200" dirty="0">
                <a:effectLst/>
                <a:ea typeface="HG丸ｺﾞｼｯｸM-PRO"/>
                <a:cs typeface="Times New Roman"/>
              </a:rPr>
              <a:t>実際に支給される１回あたり</a:t>
            </a:r>
            <a:r>
              <a:rPr lang="ja-JP" altLang="ja-JP" sz="1200" dirty="0">
                <a:effectLst/>
                <a:ea typeface="HG丸ｺﾞｼｯｸM-PRO"/>
                <a:cs typeface="Times New Roman"/>
              </a:rPr>
              <a:t>の勤勉手当支給額は以下のとおりです。</a:t>
            </a:r>
            <a:endParaRPr lang="en-US" altLang="ja-JP" sz="1200" dirty="0">
              <a:effectLst/>
              <a:ea typeface="HG丸ｺﾞｼｯｸM-PRO"/>
              <a:cs typeface="Times New Roman"/>
            </a:endParaRPr>
          </a:p>
          <a:p>
            <a:endParaRPr kumimoji="1" lang="ja-JP" altLang="en-US" sz="1600" dirty="0"/>
          </a:p>
        </p:txBody>
      </p:sp>
      <p:sp>
        <p:nvSpPr>
          <p:cNvPr id="5" name="スライド番号プレースホルダー 4"/>
          <p:cNvSpPr>
            <a:spLocks noGrp="1"/>
          </p:cNvSpPr>
          <p:nvPr>
            <p:ph type="sldNum" sz="quarter" idx="12"/>
          </p:nvPr>
        </p:nvSpPr>
        <p:spPr/>
        <p:txBody>
          <a:bodyPr/>
          <a:lstStyle/>
          <a:p>
            <a:fld id="{A967C466-9EF2-49F0-A6F8-8590E7B38472}" type="slidenum">
              <a:rPr kumimoji="1" lang="ja-JP" altLang="en-US" smtClean="0"/>
              <a:t>5</a:t>
            </a:fld>
            <a:endParaRPr kumimoji="1" lang="ja-JP" altLang="en-US"/>
          </a:p>
        </p:txBody>
      </p:sp>
      <p:graphicFrame>
        <p:nvGraphicFramePr>
          <p:cNvPr id="4" name="表 3">
            <a:extLst>
              <a:ext uri="{FF2B5EF4-FFF2-40B4-BE49-F238E27FC236}">
                <a16:creationId xmlns:a16="http://schemas.microsoft.com/office/drawing/2014/main" id="{375539F7-879A-4FD9-8594-BE07A0806636}"/>
              </a:ext>
            </a:extLst>
          </p:cNvPr>
          <p:cNvGraphicFramePr>
            <a:graphicFrameLocks noGrp="1"/>
          </p:cNvGraphicFramePr>
          <p:nvPr>
            <p:extLst>
              <p:ext uri="{D42A27DB-BD31-4B8C-83A1-F6EECF244321}">
                <p14:modId xmlns:p14="http://schemas.microsoft.com/office/powerpoint/2010/main" val="462595951"/>
              </p:ext>
            </p:extLst>
          </p:nvPr>
        </p:nvGraphicFramePr>
        <p:xfrm>
          <a:off x="1331640" y="1661001"/>
          <a:ext cx="6336705" cy="4404360"/>
        </p:xfrm>
        <a:graphic>
          <a:graphicData uri="http://schemas.openxmlformats.org/drawingml/2006/table">
            <a:tbl>
              <a:tblPr/>
              <a:tblGrid>
                <a:gridCol w="663214">
                  <a:extLst>
                    <a:ext uri="{9D8B030D-6E8A-4147-A177-3AD203B41FA5}">
                      <a16:colId xmlns:a16="http://schemas.microsoft.com/office/drawing/2014/main" val="690549835"/>
                    </a:ext>
                  </a:extLst>
                </a:gridCol>
                <a:gridCol w="813944">
                  <a:extLst>
                    <a:ext uri="{9D8B030D-6E8A-4147-A177-3AD203B41FA5}">
                      <a16:colId xmlns:a16="http://schemas.microsoft.com/office/drawing/2014/main" val="2917123848"/>
                    </a:ext>
                  </a:extLst>
                </a:gridCol>
                <a:gridCol w="919455">
                  <a:extLst>
                    <a:ext uri="{9D8B030D-6E8A-4147-A177-3AD203B41FA5}">
                      <a16:colId xmlns:a16="http://schemas.microsoft.com/office/drawing/2014/main" val="1392650837"/>
                    </a:ext>
                  </a:extLst>
                </a:gridCol>
                <a:gridCol w="732550">
                  <a:extLst>
                    <a:ext uri="{9D8B030D-6E8A-4147-A177-3AD203B41FA5}">
                      <a16:colId xmlns:a16="http://schemas.microsoft.com/office/drawing/2014/main" val="2793199148"/>
                    </a:ext>
                  </a:extLst>
                </a:gridCol>
                <a:gridCol w="669243">
                  <a:extLst>
                    <a:ext uri="{9D8B030D-6E8A-4147-A177-3AD203B41FA5}">
                      <a16:colId xmlns:a16="http://schemas.microsoft.com/office/drawing/2014/main" val="1445144190"/>
                    </a:ext>
                  </a:extLst>
                </a:gridCol>
                <a:gridCol w="262270">
                  <a:extLst>
                    <a:ext uri="{9D8B030D-6E8A-4147-A177-3AD203B41FA5}">
                      <a16:colId xmlns:a16="http://schemas.microsoft.com/office/drawing/2014/main" val="3012091574"/>
                    </a:ext>
                  </a:extLst>
                </a:gridCol>
                <a:gridCol w="1100332">
                  <a:extLst>
                    <a:ext uri="{9D8B030D-6E8A-4147-A177-3AD203B41FA5}">
                      <a16:colId xmlns:a16="http://schemas.microsoft.com/office/drawing/2014/main" val="1975525092"/>
                    </a:ext>
                  </a:extLst>
                </a:gridCol>
                <a:gridCol w="1175697">
                  <a:extLst>
                    <a:ext uri="{9D8B030D-6E8A-4147-A177-3AD203B41FA5}">
                      <a16:colId xmlns:a16="http://schemas.microsoft.com/office/drawing/2014/main" val="2226816966"/>
                    </a:ext>
                  </a:extLst>
                </a:gridCol>
              </a:tblGrid>
              <a:tr h="381000">
                <a:tc>
                  <a:txBody>
                    <a:bodyPr/>
                    <a:lstStyle/>
                    <a:p>
                      <a:pPr algn="ctr" fontAlgn="ctr"/>
                      <a:r>
                        <a:rPr lang="ja-JP" altLang="en-US" sz="1000" b="0" i="0" u="none" strike="noStrike" dirty="0">
                          <a:effectLst/>
                          <a:latin typeface="HG丸ｺﾞｼｯｸM-PRO" panose="020F0600000000000000" pitchFamily="50" charset="-128"/>
                          <a:ea typeface="HG丸ｺﾞｼｯｸM-PRO" panose="020F0600000000000000" pitchFamily="50" charset="-128"/>
                        </a:rPr>
                        <a:t>　</a:t>
                      </a: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5B3D7"/>
                    </a:solidFill>
                  </a:tcPr>
                </a:tc>
                <a:tc>
                  <a:txBody>
                    <a:bodyPr/>
                    <a:lstStyle/>
                    <a:p>
                      <a:pPr algn="ctr" fontAlgn="ctr"/>
                      <a:r>
                        <a:rPr lang="zh-TW" altLang="en-US" sz="900" b="0" i="0" u="none" strike="noStrike">
                          <a:effectLst/>
                          <a:latin typeface="HG丸ｺﾞｼｯｸM-PRO" panose="020F0600000000000000" pitchFamily="50" charset="-128"/>
                          <a:ea typeface="HG丸ｺﾞｼｯｸM-PRO" panose="020F0600000000000000" pitchFamily="50" charset="-128"/>
                        </a:rPr>
                        <a:t>職　階</a:t>
                      </a:r>
                      <a:br>
                        <a:rPr lang="zh-TW" altLang="en-US" sz="900" b="0" i="0" u="none" strike="noStrike">
                          <a:effectLst/>
                          <a:latin typeface="HG丸ｺﾞｼｯｸM-PRO" panose="020F0600000000000000" pitchFamily="50" charset="-128"/>
                          <a:ea typeface="HG丸ｺﾞｼｯｸM-PRO" panose="020F0600000000000000" pitchFamily="50" charset="-128"/>
                        </a:rPr>
                      </a:br>
                      <a:r>
                        <a:rPr lang="zh-TW" altLang="en-US" sz="900" b="0" i="0" u="none" strike="noStrike">
                          <a:effectLst/>
                          <a:latin typeface="HG丸ｺﾞｼｯｸM-PRO" panose="020F0600000000000000" pitchFamily="50" charset="-128"/>
                          <a:ea typeface="HG丸ｺﾞｼｯｸM-PRO" panose="020F0600000000000000" pitchFamily="50" charset="-128"/>
                        </a:rPr>
                        <a:t>年度末年齢</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5B3D7"/>
                    </a:solidFill>
                  </a:tcPr>
                </a:tc>
                <a:tc>
                  <a:txBody>
                    <a:bodyPr/>
                    <a:lstStyle/>
                    <a:p>
                      <a:pPr algn="ctr" fontAlgn="ctr"/>
                      <a:r>
                        <a:rPr lang="zh-TW" altLang="en-US" sz="1000" b="0" i="0" u="none" strike="noStrike">
                          <a:effectLst/>
                          <a:latin typeface="HG丸ｺﾞｼｯｸM-PRO" panose="020F0600000000000000" pitchFamily="50" charset="-128"/>
                          <a:ea typeface="HG丸ｺﾞｼｯｸM-PRO" panose="020F0600000000000000" pitchFamily="50" charset="-128"/>
                        </a:rPr>
                        <a:t>級号給</a:t>
                      </a:r>
                      <a:br>
                        <a:rPr lang="zh-TW" altLang="en-US" sz="1000" b="0" i="0" u="none" strike="noStrike">
                          <a:effectLst/>
                          <a:latin typeface="HG丸ｺﾞｼｯｸM-PRO" panose="020F0600000000000000" pitchFamily="50" charset="-128"/>
                          <a:ea typeface="HG丸ｺﾞｼｯｸM-PRO" panose="020F0600000000000000" pitchFamily="50" charset="-128"/>
                        </a:rPr>
                      </a:br>
                      <a:r>
                        <a:rPr lang="zh-TW" altLang="en-US" sz="1000" b="0" i="0" u="none" strike="noStrike">
                          <a:effectLst/>
                          <a:latin typeface="HG丸ｺﾞｼｯｸM-PRO" panose="020F0600000000000000" pitchFamily="50" charset="-128"/>
                          <a:ea typeface="HG丸ｺﾞｼｯｸM-PRO" panose="020F0600000000000000" pitchFamily="50" charset="-128"/>
                        </a:rPr>
                        <a:t>給料月額</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5B3D7"/>
                    </a:solidFill>
                  </a:tcPr>
                </a:tc>
                <a:tc gridSpan="3">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給与反映区分</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5B3D7"/>
                    </a:solidFill>
                  </a:tcPr>
                </a:tc>
                <a:tc hMerge="1">
                  <a:txBody>
                    <a:bodyPr/>
                    <a:lstStyle/>
                    <a:p>
                      <a:endParaRPr kumimoji="1" lang="ja-JP" altLang="en-US"/>
                    </a:p>
                  </a:txBody>
                  <a:tcPr/>
                </a:tc>
                <a:tc hMerge="1">
                  <a:txBody>
                    <a:bodyPr/>
                    <a:lstStyle/>
                    <a:p>
                      <a:endParaRPr kumimoji="1" lang="ja-JP" altLang="en-US"/>
                    </a:p>
                  </a:txBody>
                  <a:tcPr/>
                </a:tc>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勤勉手当額</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5B3D7"/>
                    </a:solidFill>
                  </a:tcPr>
                </a:tc>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良好との差</a:t>
                      </a:r>
                    </a:p>
                  </a:txBody>
                  <a:tcPr marL="7620" marR="7620" marT="762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5B3D7"/>
                    </a:solidFill>
                  </a:tcPr>
                </a:tc>
                <a:extLst>
                  <a:ext uri="{0D108BD9-81ED-4DB2-BD59-A6C34878D82A}">
                    <a16:rowId xmlns:a16="http://schemas.microsoft.com/office/drawing/2014/main" val="1450383355"/>
                  </a:ext>
                </a:extLst>
              </a:tr>
              <a:tr h="167640">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l"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特に優秀</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特区分</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kumimoji="1" lang="ja-JP" altLang="en-US"/>
                    </a:p>
                  </a:txBody>
                  <a:tcPr/>
                </a:tc>
                <a:tc>
                  <a:txBody>
                    <a:bodyPr/>
                    <a:lstStyle/>
                    <a:p>
                      <a:pPr algn="ctr" fontAlgn="ctr"/>
                      <a:r>
                        <a:rPr lang="en-US" altLang="ja-JP" sz="1000" b="0" i="0" u="none" strike="noStrike">
                          <a:effectLst/>
                          <a:latin typeface="HG丸ｺﾞｼｯｸM-PRO" panose="020F0600000000000000" pitchFamily="50" charset="-128"/>
                          <a:ea typeface="HG丸ｺﾞｼｯｸM-PRO" panose="020F0600000000000000" pitchFamily="50" charset="-128"/>
                        </a:rPr>
                        <a:t>332,027</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1000" b="0" i="0" u="none" strike="noStrike">
                          <a:effectLst/>
                          <a:latin typeface="HG丸ｺﾞｼｯｸM-PRO" panose="020F0600000000000000" pitchFamily="50" charset="-128"/>
                          <a:ea typeface="HG丸ｺﾞｼｯｸM-PRO" panose="020F0600000000000000" pitchFamily="50" charset="-128"/>
                        </a:rPr>
                        <a:t>63,343</a:t>
                      </a:r>
                    </a:p>
                  </a:txBody>
                  <a:tcPr marL="7620" marR="7620" marT="762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470997289"/>
                  </a:ext>
                </a:extLst>
              </a:tr>
              <a:tr h="167640">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主　事</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１－</a:t>
                      </a:r>
                      <a:r>
                        <a:rPr lang="en-US" altLang="ja-JP" sz="1000" b="0" i="0" u="none" strike="noStrike">
                          <a:effectLst/>
                          <a:latin typeface="HG丸ｺﾞｼｯｸM-PRO" panose="020F0600000000000000" pitchFamily="50" charset="-128"/>
                          <a:ea typeface="HG丸ｺﾞｼｯｸM-PRO" panose="020F0600000000000000" pitchFamily="50" charset="-128"/>
                        </a:rPr>
                        <a:t>36</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rowSpan="2">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優秀</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一区分</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kumimoji="1" lang="ja-JP" altLang="en-US"/>
                    </a:p>
                  </a:txBody>
                  <a:tcPr/>
                </a:tc>
                <a:tc>
                  <a:txBody>
                    <a:bodyPr/>
                    <a:lstStyle/>
                    <a:p>
                      <a:pPr algn="ctr" fontAlgn="ctr"/>
                      <a:r>
                        <a:rPr lang="en-US" altLang="ja-JP" sz="1000" b="0" i="0" u="none" strike="noStrike">
                          <a:effectLst/>
                          <a:latin typeface="HG丸ｺﾞｼｯｸM-PRO" panose="020F0600000000000000" pitchFamily="50" charset="-128"/>
                          <a:ea typeface="HG丸ｺﾞｼｯｸM-PRO" panose="020F0600000000000000" pitchFamily="50" charset="-128"/>
                        </a:rPr>
                        <a:t>300,356</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1000" b="0" i="0" u="none" strike="noStrike">
                          <a:effectLst/>
                          <a:latin typeface="HG丸ｺﾞｼｯｸM-PRO" panose="020F0600000000000000" pitchFamily="50" charset="-128"/>
                          <a:ea typeface="HG丸ｺﾞｼｯｸM-PRO" panose="020F0600000000000000" pitchFamily="50" charset="-128"/>
                        </a:rPr>
                        <a:t>31,672</a:t>
                      </a:r>
                    </a:p>
                  </a:txBody>
                  <a:tcPr marL="7620" marR="7620" marT="762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781428249"/>
                  </a:ext>
                </a:extLst>
              </a:tr>
              <a:tr h="167640">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000" b="0" i="0" u="none" strike="noStrike" dirty="0">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vMerge="1">
                  <a:txBody>
                    <a:bodyPr/>
                    <a:lstStyle/>
                    <a:p>
                      <a:endParaRPr kumimoji="1" lang="ja-JP" altLang="en-US"/>
                    </a:p>
                  </a:txBody>
                  <a:tcPr/>
                </a:tc>
                <a:tc gridSpan="2">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二区分</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kumimoji="1" lang="ja-JP" altLang="en-US"/>
                    </a:p>
                  </a:txBody>
                  <a:tcPr/>
                </a:tc>
                <a:tc>
                  <a:txBody>
                    <a:bodyPr/>
                    <a:lstStyle/>
                    <a:p>
                      <a:pPr algn="ctr" fontAlgn="ctr"/>
                      <a:r>
                        <a:rPr lang="en-US" altLang="ja-JP" sz="1000" b="0" i="0" u="none" strike="noStrike">
                          <a:effectLst/>
                          <a:latin typeface="HG丸ｺﾞｼｯｸM-PRO" panose="020F0600000000000000" pitchFamily="50" charset="-128"/>
                          <a:ea typeface="HG丸ｺﾞｼｯｸM-PRO" panose="020F0600000000000000" pitchFamily="50" charset="-128"/>
                        </a:rPr>
                        <a:t>284,520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1000" b="0" i="0" u="none" strike="noStrike">
                          <a:effectLst/>
                          <a:latin typeface="HG丸ｺﾞｼｯｸM-PRO" panose="020F0600000000000000" pitchFamily="50" charset="-128"/>
                          <a:ea typeface="HG丸ｺﾞｼｯｸM-PRO" panose="020F0600000000000000" pitchFamily="50" charset="-128"/>
                        </a:rPr>
                        <a:t>15,836</a:t>
                      </a:r>
                    </a:p>
                  </a:txBody>
                  <a:tcPr marL="7620" marR="7620" marT="762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183814297"/>
                  </a:ext>
                </a:extLst>
              </a:tr>
              <a:tr h="167640">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モデル</a:t>
                      </a:r>
                      <a:r>
                        <a:rPr lang="en-US" sz="1000" b="0" i="0" u="none" strike="noStrike">
                          <a:effectLst/>
                          <a:latin typeface="HG丸ｺﾞｼｯｸM-PRO" panose="020F0600000000000000" pitchFamily="50" charset="-128"/>
                          <a:ea typeface="HG丸ｺﾞｼｯｸM-PRO" panose="020F0600000000000000" pitchFamily="50" charset="-128"/>
                        </a:rPr>
                        <a:t>Ａ</a:t>
                      </a: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a:t>
                      </a:r>
                      <a:r>
                        <a:rPr lang="en-US" altLang="ja-JP" sz="1000" b="0" i="0" u="none" strike="noStrike">
                          <a:effectLst/>
                          <a:latin typeface="HG丸ｺﾞｼｯｸM-PRO" panose="020F0600000000000000" pitchFamily="50" charset="-128"/>
                          <a:ea typeface="HG丸ｺﾞｼｯｸM-PRO" panose="020F0600000000000000" pitchFamily="50" charset="-128"/>
                        </a:rPr>
                        <a:t>25</a:t>
                      </a:r>
                      <a:r>
                        <a:rPr lang="ja-JP" altLang="en-US" sz="1000" b="0" i="0" u="none" strike="noStrike">
                          <a:effectLst/>
                          <a:latin typeface="HG丸ｺﾞｼｯｸM-PRO" panose="020F0600000000000000" pitchFamily="50" charset="-128"/>
                          <a:ea typeface="HG丸ｺﾞｼｯｸM-PRO" panose="020F0600000000000000" pitchFamily="50" charset="-128"/>
                        </a:rPr>
                        <a:t>）</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en-US" altLang="ja-JP" sz="1000" b="0" i="0" u="none" strike="noStrike">
                          <a:effectLst/>
                          <a:latin typeface="HG丸ｺﾞｼｯｸM-PRO" panose="020F0600000000000000" pitchFamily="50" charset="-128"/>
                          <a:ea typeface="HG丸ｺﾞｼｯｸM-PRO" panose="020F0600000000000000" pitchFamily="50" charset="-128"/>
                        </a:rPr>
                        <a:t>232,200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良好</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三区分</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kumimoji="1" lang="ja-JP" altLang="en-US"/>
                    </a:p>
                  </a:txBody>
                  <a:tcPr/>
                </a:tc>
                <a:tc>
                  <a:txBody>
                    <a:bodyPr/>
                    <a:lstStyle/>
                    <a:p>
                      <a:pPr algn="ctr" fontAlgn="ctr"/>
                      <a:r>
                        <a:rPr lang="en-US" altLang="ja-JP" sz="1000" b="0" i="0" u="none" strike="noStrike">
                          <a:effectLst/>
                          <a:latin typeface="HG丸ｺﾞｼｯｸM-PRO" panose="020F0600000000000000" pitchFamily="50" charset="-128"/>
                          <a:ea typeface="HG丸ｺﾞｼｯｸM-PRO" panose="020F0600000000000000" pitchFamily="50" charset="-128"/>
                        </a:rPr>
                        <a:t>268,684</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1000" b="0" i="0" u="none" strike="noStrike">
                          <a:effectLst/>
                          <a:latin typeface="HG丸ｺﾞｼｯｸM-PRO" panose="020F0600000000000000" pitchFamily="50" charset="-128"/>
                          <a:ea typeface="HG丸ｺﾞｼｯｸM-PRO" panose="020F0600000000000000" pitchFamily="50" charset="-128"/>
                        </a:rPr>
                        <a:t>―</a:t>
                      </a:r>
                    </a:p>
                  </a:txBody>
                  <a:tcPr marL="7620" marR="7620" marT="762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4056540453"/>
                  </a:ext>
                </a:extLst>
              </a:tr>
              <a:tr h="167640">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rowSpan="4">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良好でない</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rowSpan="2">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四区分</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000" b="0" i="0" u="none" strike="noStrike">
                          <a:effectLst/>
                          <a:latin typeface="HG丸ｺﾞｼｯｸM-PRO" panose="020F0600000000000000" pitchFamily="50" charset="-128"/>
                          <a:ea typeface="HG丸ｺﾞｼｯｸM-PRO" panose="020F0600000000000000" pitchFamily="50" charset="-128"/>
                        </a:rPr>
                        <a:t>B</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altLang="ja-JP" sz="1000" b="0" i="0" u="none" strike="noStrike">
                          <a:effectLst/>
                          <a:latin typeface="HG丸ｺﾞｼｯｸM-PRO" panose="020F0600000000000000" pitchFamily="50" charset="-128"/>
                          <a:ea typeface="HG丸ｺﾞｼｯｸM-PRO" panose="020F0600000000000000" pitchFamily="50" charset="-128"/>
                        </a:rPr>
                        <a:t>249,215</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r>
                        <a:rPr lang="en-US" altLang="ja-JP" sz="1000" b="0" i="0" u="none" strike="noStrike">
                          <a:effectLst/>
                          <a:latin typeface="HG丸ｺﾞｼｯｸM-PRO" panose="020F0600000000000000" pitchFamily="50" charset="-128"/>
                          <a:ea typeface="HG丸ｺﾞｼｯｸM-PRO" panose="020F0600000000000000" pitchFamily="50" charset="-128"/>
                        </a:rPr>
                        <a:t>19,469</a:t>
                      </a:r>
                    </a:p>
                  </a:txBody>
                  <a:tcPr marL="7620" marR="7620" marT="762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672502451"/>
                  </a:ext>
                </a:extLst>
              </a:tr>
              <a:tr h="167640">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vMerge="1">
                  <a:txBody>
                    <a:bodyPr/>
                    <a:lstStyle/>
                    <a:p>
                      <a:endParaRPr kumimoji="1" lang="ja-JP" altLang="en-US"/>
                    </a:p>
                  </a:txBody>
                  <a:tcPr/>
                </a:tc>
                <a:tc vMerge="1">
                  <a:txBody>
                    <a:bodyPr/>
                    <a:lstStyle/>
                    <a:p>
                      <a:endParaRPr kumimoji="1" lang="ja-JP" altLang="en-US"/>
                    </a:p>
                  </a:txBody>
                  <a:tcPr/>
                </a:tc>
                <a:tc>
                  <a:txBody>
                    <a:bodyPr/>
                    <a:lstStyle/>
                    <a:p>
                      <a:pPr algn="ctr" fontAlgn="ctr"/>
                      <a:r>
                        <a:rPr lang="en-US" sz="1000" b="0" i="0" u="none" strike="noStrike">
                          <a:effectLst/>
                          <a:latin typeface="HG丸ｺﾞｼｯｸM-PRO" panose="020F0600000000000000" pitchFamily="50" charset="-128"/>
                          <a:ea typeface="HG丸ｺﾞｼｯｸM-PRO" panose="020F0600000000000000" pitchFamily="50" charset="-128"/>
                        </a:rPr>
                        <a:t>C</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altLang="ja-JP" sz="1000" b="0" i="0" u="none" strike="noStrike">
                          <a:effectLst/>
                          <a:latin typeface="HG丸ｺﾞｼｯｸM-PRO" panose="020F0600000000000000" pitchFamily="50" charset="-128"/>
                          <a:ea typeface="HG丸ｺﾞｼｯｸM-PRO" panose="020F0600000000000000" pitchFamily="50" charset="-128"/>
                        </a:rPr>
                        <a:t>243,244</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r>
                        <a:rPr lang="en-US" altLang="ja-JP" sz="1000" b="0" i="0" u="none" strike="noStrike">
                          <a:effectLst/>
                          <a:latin typeface="HG丸ｺﾞｼｯｸM-PRO" panose="020F0600000000000000" pitchFamily="50" charset="-128"/>
                          <a:ea typeface="HG丸ｺﾞｼｯｸM-PRO" panose="020F0600000000000000" pitchFamily="50" charset="-128"/>
                        </a:rPr>
                        <a:t>25,440</a:t>
                      </a:r>
                    </a:p>
                  </a:txBody>
                  <a:tcPr marL="7620" marR="7620" marT="762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403726321"/>
                  </a:ext>
                </a:extLst>
              </a:tr>
              <a:tr h="167640">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vMerge="1">
                  <a:txBody>
                    <a:bodyPr/>
                    <a:lstStyle/>
                    <a:p>
                      <a:endParaRPr kumimoji="1" lang="ja-JP" altLang="en-US"/>
                    </a:p>
                  </a:txBody>
                  <a:tcPr/>
                </a:tc>
                <a:tc rowSpan="2">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五区分</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000" b="0" i="0" u="none" strike="noStrike">
                          <a:effectLst/>
                          <a:latin typeface="HG丸ｺﾞｼｯｸM-PRO" panose="020F0600000000000000" pitchFamily="50" charset="-128"/>
                          <a:ea typeface="HG丸ｺﾞｼｯｸM-PRO" panose="020F0600000000000000" pitchFamily="50" charset="-128"/>
                        </a:rPr>
                        <a:t>C</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altLang="ja-JP" sz="1000" b="0" i="0" u="none" strike="noStrike">
                          <a:effectLst/>
                          <a:latin typeface="HG丸ｺﾞｼｯｸM-PRO" panose="020F0600000000000000" pitchFamily="50" charset="-128"/>
                          <a:ea typeface="HG丸ｺﾞｼｯｸM-PRO" panose="020F0600000000000000" pitchFamily="50" charset="-128"/>
                        </a:rPr>
                        <a:t>237,013</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r>
                        <a:rPr lang="en-US" altLang="ja-JP" sz="1000" b="0" i="0" u="none" strike="noStrike">
                          <a:effectLst/>
                          <a:latin typeface="HG丸ｺﾞｼｯｸM-PRO" panose="020F0600000000000000" pitchFamily="50" charset="-128"/>
                          <a:ea typeface="HG丸ｺﾞｼｯｸM-PRO" panose="020F0600000000000000" pitchFamily="50" charset="-128"/>
                        </a:rPr>
                        <a:t>31,671</a:t>
                      </a:r>
                    </a:p>
                  </a:txBody>
                  <a:tcPr marL="7620" marR="7620" marT="762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116386027"/>
                  </a:ext>
                </a:extLst>
              </a:tr>
              <a:tr h="167640">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vMerge="1">
                  <a:txBody>
                    <a:bodyPr/>
                    <a:lstStyle/>
                    <a:p>
                      <a:endParaRPr kumimoji="1" lang="ja-JP" altLang="en-US"/>
                    </a:p>
                  </a:txBody>
                  <a:tcPr/>
                </a:tc>
                <a:tc vMerge="1">
                  <a:txBody>
                    <a:bodyPr/>
                    <a:lstStyle/>
                    <a:p>
                      <a:endParaRPr kumimoji="1" lang="ja-JP" altLang="en-US"/>
                    </a:p>
                  </a:txBody>
                  <a:tcPr/>
                </a:tc>
                <a:tc>
                  <a:txBody>
                    <a:bodyPr/>
                    <a:lstStyle/>
                    <a:p>
                      <a:pPr algn="ctr" fontAlgn="ctr"/>
                      <a:r>
                        <a:rPr lang="en-US" sz="1000" b="0" i="0" u="none" strike="noStrike">
                          <a:effectLst/>
                          <a:latin typeface="HG丸ｺﾞｼｯｸM-PRO" panose="020F0600000000000000" pitchFamily="50" charset="-128"/>
                          <a:ea typeface="HG丸ｺﾞｼｯｸM-PRO" panose="020F0600000000000000" pitchFamily="50" charset="-128"/>
                        </a:rPr>
                        <a:t>D</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altLang="ja-JP" sz="1000" b="0" i="0" u="none" strike="noStrike">
                          <a:effectLst/>
                          <a:latin typeface="HG丸ｺﾞｼｯｸM-PRO" panose="020F0600000000000000" pitchFamily="50" charset="-128"/>
                          <a:ea typeface="HG丸ｺﾞｼｯｸM-PRO" panose="020F0600000000000000" pitchFamily="50" charset="-128"/>
                        </a:rPr>
                        <a:t>227,149</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r>
                        <a:rPr lang="en-US" altLang="ja-JP" sz="1000" b="0" i="0" u="none" strike="noStrike">
                          <a:effectLst/>
                          <a:latin typeface="HG丸ｺﾞｼｯｸM-PRO" panose="020F0600000000000000" pitchFamily="50" charset="-128"/>
                          <a:ea typeface="HG丸ｺﾞｼｯｸM-PRO" panose="020F0600000000000000" pitchFamily="50" charset="-128"/>
                        </a:rPr>
                        <a:t>41,535</a:t>
                      </a:r>
                    </a:p>
                  </a:txBody>
                  <a:tcPr marL="7620" marR="7620" marT="762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477214301"/>
                  </a:ext>
                </a:extLst>
              </a:tr>
              <a:tr h="167640">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l"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特に優秀</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特区分</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kumimoji="1" lang="ja-JP" altLang="en-US"/>
                    </a:p>
                  </a:txBody>
                  <a:tcPr/>
                </a:tc>
                <a:tc>
                  <a:txBody>
                    <a:bodyPr/>
                    <a:lstStyle/>
                    <a:p>
                      <a:pPr algn="ctr" fontAlgn="ctr"/>
                      <a:r>
                        <a:rPr lang="en-US" altLang="ja-JP" sz="1000" b="0" i="0" u="none" strike="noStrike">
                          <a:effectLst/>
                          <a:latin typeface="HG丸ｺﾞｼｯｸM-PRO" panose="020F0600000000000000" pitchFamily="50" charset="-128"/>
                          <a:ea typeface="HG丸ｺﾞｼｯｸM-PRO" panose="020F0600000000000000" pitchFamily="50" charset="-128"/>
                        </a:rPr>
                        <a:t>491,061</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1000" b="0" i="0" u="none" strike="noStrike">
                          <a:effectLst/>
                          <a:latin typeface="HG丸ｺﾞｼｯｸM-PRO" panose="020F0600000000000000" pitchFamily="50" charset="-128"/>
                          <a:ea typeface="HG丸ｺﾞｼｯｸM-PRO" panose="020F0600000000000000" pitchFamily="50" charset="-128"/>
                        </a:rPr>
                        <a:t>93,682</a:t>
                      </a:r>
                    </a:p>
                  </a:txBody>
                  <a:tcPr marL="7620" marR="7620" marT="762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15505489"/>
                  </a:ext>
                </a:extLst>
              </a:tr>
              <a:tr h="167640">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主　査</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en-US" altLang="ja-JP" sz="1000" b="0" i="0" u="none" strike="noStrike">
                          <a:effectLst/>
                          <a:latin typeface="HG丸ｺﾞｼｯｸM-PRO" panose="020F0600000000000000" pitchFamily="50" charset="-128"/>
                          <a:ea typeface="HG丸ｺﾞｼｯｸM-PRO" panose="020F0600000000000000" pitchFamily="50" charset="-128"/>
                        </a:rPr>
                        <a:t>3-7</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rowSpan="2">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優秀</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一区分</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kumimoji="1" lang="ja-JP" altLang="en-US"/>
                    </a:p>
                  </a:txBody>
                  <a:tcPr/>
                </a:tc>
                <a:tc>
                  <a:txBody>
                    <a:bodyPr/>
                    <a:lstStyle/>
                    <a:p>
                      <a:pPr algn="ctr" fontAlgn="ctr"/>
                      <a:r>
                        <a:rPr lang="en-US" altLang="ja-JP" sz="1000" b="0" i="0" u="none" strike="noStrike">
                          <a:effectLst/>
                          <a:latin typeface="HG丸ｺﾞｼｯｸM-PRO" panose="020F0600000000000000" pitchFamily="50" charset="-128"/>
                          <a:ea typeface="HG丸ｺﾞｼｯｸM-PRO" panose="020F0600000000000000" pitchFamily="50" charset="-128"/>
                        </a:rPr>
                        <a:t>444,220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1000" b="0" i="0" u="none" strike="noStrike">
                          <a:effectLst/>
                          <a:latin typeface="HG丸ｺﾞｼｯｸM-PRO" panose="020F0600000000000000" pitchFamily="50" charset="-128"/>
                          <a:ea typeface="HG丸ｺﾞｼｯｸM-PRO" panose="020F0600000000000000" pitchFamily="50" charset="-128"/>
                        </a:rPr>
                        <a:t>46,841</a:t>
                      </a:r>
                    </a:p>
                  </a:txBody>
                  <a:tcPr marL="7620" marR="7620" marT="762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242909829"/>
                  </a:ext>
                </a:extLst>
              </a:tr>
              <a:tr h="167640">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vMerge="1">
                  <a:txBody>
                    <a:bodyPr/>
                    <a:lstStyle/>
                    <a:p>
                      <a:endParaRPr kumimoji="1" lang="ja-JP" altLang="en-US"/>
                    </a:p>
                  </a:txBody>
                  <a:tcPr/>
                </a:tc>
                <a:tc gridSpan="2">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二区分</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kumimoji="1" lang="ja-JP" altLang="en-US"/>
                    </a:p>
                  </a:txBody>
                  <a:tcPr/>
                </a:tc>
                <a:tc>
                  <a:txBody>
                    <a:bodyPr/>
                    <a:lstStyle/>
                    <a:p>
                      <a:pPr algn="ctr" fontAlgn="ctr"/>
                      <a:r>
                        <a:rPr lang="en-US" altLang="ja-JP" sz="1000" b="0" i="0" u="none" strike="noStrike">
                          <a:effectLst/>
                          <a:latin typeface="HG丸ｺﾞｼｯｸM-PRO" panose="020F0600000000000000" pitchFamily="50" charset="-128"/>
                          <a:ea typeface="HG丸ｺﾞｼｯｸM-PRO" panose="020F0600000000000000" pitchFamily="50" charset="-128"/>
                        </a:rPr>
                        <a:t>420,800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1000" b="0" i="0" u="none" strike="noStrike">
                          <a:effectLst/>
                          <a:latin typeface="HG丸ｺﾞｼｯｸM-PRO" panose="020F0600000000000000" pitchFamily="50" charset="-128"/>
                          <a:ea typeface="HG丸ｺﾞｼｯｸM-PRO" panose="020F0600000000000000" pitchFamily="50" charset="-128"/>
                        </a:rPr>
                        <a:t>23,421</a:t>
                      </a:r>
                    </a:p>
                  </a:txBody>
                  <a:tcPr marL="7620" marR="7620" marT="762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620132470"/>
                  </a:ext>
                </a:extLst>
              </a:tr>
              <a:tr h="167640">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モデル</a:t>
                      </a:r>
                      <a:r>
                        <a:rPr lang="en-US" sz="1000" b="0" i="0" u="none" strike="noStrike">
                          <a:effectLst/>
                          <a:latin typeface="HG丸ｺﾞｼｯｸM-PRO" panose="020F0600000000000000" pitchFamily="50" charset="-128"/>
                          <a:ea typeface="HG丸ｺﾞｼｯｸM-PRO" panose="020F0600000000000000" pitchFamily="50" charset="-128"/>
                        </a:rPr>
                        <a:t>Ｂ</a:t>
                      </a: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a:t>
                      </a:r>
                      <a:r>
                        <a:rPr lang="en-US" altLang="ja-JP" sz="1000" b="0" i="0" u="none" strike="noStrike">
                          <a:effectLst/>
                          <a:latin typeface="HG丸ｺﾞｼｯｸM-PRO" panose="020F0600000000000000" pitchFamily="50" charset="-128"/>
                          <a:ea typeface="HG丸ｺﾞｼｯｸM-PRO" panose="020F0600000000000000" pitchFamily="50" charset="-128"/>
                        </a:rPr>
                        <a:t>35</a:t>
                      </a:r>
                      <a:r>
                        <a:rPr lang="ja-JP" altLang="en-US" sz="1000" b="0" i="0" u="none" strike="noStrike">
                          <a:effectLst/>
                          <a:latin typeface="HG丸ｺﾞｼｯｸM-PRO" panose="020F0600000000000000" pitchFamily="50" charset="-128"/>
                          <a:ea typeface="HG丸ｺﾞｼｯｸM-PRO" panose="020F0600000000000000" pitchFamily="50" charset="-128"/>
                        </a:rPr>
                        <a:t>）</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en-US" altLang="ja-JP" sz="1000" b="0" i="0" u="none" strike="noStrike">
                          <a:effectLst/>
                          <a:latin typeface="HG丸ｺﾞｼｯｸM-PRO" panose="020F0600000000000000" pitchFamily="50" charset="-128"/>
                          <a:ea typeface="HG丸ｺﾞｼｯｸM-PRO" panose="020F0600000000000000" pitchFamily="50" charset="-128"/>
                        </a:rPr>
                        <a:t>312,200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良好</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三区分</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kumimoji="1" lang="ja-JP" altLang="en-US"/>
                    </a:p>
                  </a:txBody>
                  <a:tcPr/>
                </a:tc>
                <a:tc>
                  <a:txBody>
                    <a:bodyPr/>
                    <a:lstStyle/>
                    <a:p>
                      <a:pPr algn="ctr" fontAlgn="ctr"/>
                      <a:r>
                        <a:rPr lang="en-US" altLang="ja-JP" sz="1000" b="0" i="0" u="none" strike="noStrike">
                          <a:effectLst/>
                          <a:latin typeface="HG丸ｺﾞｼｯｸM-PRO" panose="020F0600000000000000" pitchFamily="50" charset="-128"/>
                          <a:ea typeface="HG丸ｺﾞｼｯｸM-PRO" panose="020F0600000000000000" pitchFamily="50" charset="-128"/>
                        </a:rPr>
                        <a:t>397,379</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1000" b="0" i="0" u="none" strike="noStrike">
                          <a:effectLst/>
                          <a:latin typeface="HG丸ｺﾞｼｯｸM-PRO" panose="020F0600000000000000" pitchFamily="50" charset="-128"/>
                          <a:ea typeface="HG丸ｺﾞｼｯｸM-PRO" panose="020F0600000000000000" pitchFamily="50" charset="-128"/>
                        </a:rPr>
                        <a:t>―</a:t>
                      </a:r>
                    </a:p>
                  </a:txBody>
                  <a:tcPr marL="7620" marR="7620" marT="762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3411016"/>
                  </a:ext>
                </a:extLst>
              </a:tr>
              <a:tr h="167640">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rowSpan="4">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良好でない</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rowSpan="2">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四区分</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000" b="0" i="0" u="none" strike="noStrike">
                          <a:effectLst/>
                          <a:latin typeface="HG丸ｺﾞｼｯｸM-PRO" panose="020F0600000000000000" pitchFamily="50" charset="-128"/>
                          <a:ea typeface="HG丸ｺﾞｼｯｸM-PRO" panose="020F0600000000000000" pitchFamily="50" charset="-128"/>
                        </a:rPr>
                        <a:t>B</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altLang="ja-JP" sz="1000" b="0" i="0" u="none" strike="noStrike">
                          <a:effectLst/>
                          <a:latin typeface="HG丸ｺﾞｼｯｸM-PRO" panose="020F0600000000000000" pitchFamily="50" charset="-128"/>
                          <a:ea typeface="HG丸ｺﾞｼｯｸM-PRO" panose="020F0600000000000000" pitchFamily="50" charset="-128"/>
                        </a:rPr>
                        <a:t>368,584</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r>
                        <a:rPr lang="en-US" altLang="ja-JP" sz="1000" b="0" i="0" u="none" strike="noStrike">
                          <a:effectLst/>
                          <a:latin typeface="HG丸ｺﾞｼｯｸM-PRO" panose="020F0600000000000000" pitchFamily="50" charset="-128"/>
                          <a:ea typeface="HG丸ｺﾞｼｯｸM-PRO" panose="020F0600000000000000" pitchFamily="50" charset="-128"/>
                        </a:rPr>
                        <a:t>28,795</a:t>
                      </a:r>
                    </a:p>
                  </a:txBody>
                  <a:tcPr marL="7620" marR="7620" marT="762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860344484"/>
                  </a:ext>
                </a:extLst>
              </a:tr>
              <a:tr h="167640">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vMerge="1">
                  <a:txBody>
                    <a:bodyPr/>
                    <a:lstStyle/>
                    <a:p>
                      <a:endParaRPr kumimoji="1" lang="ja-JP" altLang="en-US"/>
                    </a:p>
                  </a:txBody>
                  <a:tcPr/>
                </a:tc>
                <a:tc vMerge="1">
                  <a:txBody>
                    <a:bodyPr/>
                    <a:lstStyle/>
                    <a:p>
                      <a:endParaRPr kumimoji="1" lang="ja-JP" altLang="en-US"/>
                    </a:p>
                  </a:txBody>
                  <a:tcPr/>
                </a:tc>
                <a:tc>
                  <a:txBody>
                    <a:bodyPr/>
                    <a:lstStyle/>
                    <a:p>
                      <a:pPr algn="ctr" fontAlgn="ctr"/>
                      <a:r>
                        <a:rPr lang="en-US" sz="1000" b="0" i="0" u="none" strike="noStrike">
                          <a:effectLst/>
                          <a:latin typeface="HG丸ｺﾞｼｯｸM-PRO" panose="020F0600000000000000" pitchFamily="50" charset="-128"/>
                          <a:ea typeface="HG丸ｺﾞｼｯｸM-PRO" panose="020F0600000000000000" pitchFamily="50" charset="-128"/>
                        </a:rPr>
                        <a:t>C</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altLang="ja-JP" sz="1000" b="0" i="0" u="none" strike="noStrike" dirty="0">
                          <a:effectLst/>
                          <a:latin typeface="HG丸ｺﾞｼｯｸM-PRO" panose="020F0600000000000000" pitchFamily="50" charset="-128"/>
                          <a:ea typeface="HG丸ｺﾞｼｯｸM-PRO" panose="020F0600000000000000" pitchFamily="50" charset="-128"/>
                        </a:rPr>
                        <a:t>359,753</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ja-JP" altLang="en-US" sz="1000" b="0" i="0" u="none" strike="noStrike" dirty="0">
                          <a:effectLst/>
                          <a:latin typeface="HG丸ｺﾞｼｯｸM-PRO" panose="020F0600000000000000" pitchFamily="50" charset="-128"/>
                          <a:ea typeface="HG丸ｺﾞｼｯｸM-PRO" panose="020F0600000000000000" pitchFamily="50" charset="-128"/>
                        </a:rPr>
                        <a:t>▲ </a:t>
                      </a:r>
                      <a:r>
                        <a:rPr lang="en-US" altLang="ja-JP" sz="1000" b="0" i="0" u="none" strike="noStrike" dirty="0">
                          <a:effectLst/>
                          <a:latin typeface="HG丸ｺﾞｼｯｸM-PRO" panose="020F0600000000000000" pitchFamily="50" charset="-128"/>
                          <a:ea typeface="HG丸ｺﾞｼｯｸM-PRO" panose="020F0600000000000000" pitchFamily="50" charset="-128"/>
                        </a:rPr>
                        <a:t>37,626</a:t>
                      </a:r>
                    </a:p>
                  </a:txBody>
                  <a:tcPr marL="7620" marR="7620" marT="762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92500321"/>
                  </a:ext>
                </a:extLst>
              </a:tr>
              <a:tr h="167640">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vMerge="1">
                  <a:txBody>
                    <a:bodyPr/>
                    <a:lstStyle/>
                    <a:p>
                      <a:endParaRPr kumimoji="1" lang="ja-JP" altLang="en-US"/>
                    </a:p>
                  </a:txBody>
                  <a:tcPr/>
                </a:tc>
                <a:tc rowSpan="2">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五区分</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000" b="0" i="0" u="none" strike="noStrike">
                          <a:effectLst/>
                          <a:latin typeface="HG丸ｺﾞｼｯｸM-PRO" panose="020F0600000000000000" pitchFamily="50" charset="-128"/>
                          <a:ea typeface="HG丸ｺﾞｼｯｸM-PRO" panose="020F0600000000000000" pitchFamily="50" charset="-128"/>
                        </a:rPr>
                        <a:t>C</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altLang="ja-JP" sz="1000" b="0" i="0" u="none" strike="noStrike">
                          <a:effectLst/>
                          <a:latin typeface="HG丸ｺﾞｼｯｸM-PRO" panose="020F0600000000000000" pitchFamily="50" charset="-128"/>
                          <a:ea typeface="HG丸ｺﾞｼｯｸM-PRO" panose="020F0600000000000000" pitchFamily="50" charset="-128"/>
                        </a:rPr>
                        <a:t>350,539</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r>
                        <a:rPr lang="en-US" altLang="ja-JP" sz="1000" b="0" i="0" u="none" strike="noStrike">
                          <a:effectLst/>
                          <a:latin typeface="HG丸ｺﾞｼｯｸM-PRO" panose="020F0600000000000000" pitchFamily="50" charset="-128"/>
                          <a:ea typeface="HG丸ｺﾞｼｯｸM-PRO" panose="020F0600000000000000" pitchFamily="50" charset="-128"/>
                        </a:rPr>
                        <a:t>46,840</a:t>
                      </a:r>
                    </a:p>
                  </a:txBody>
                  <a:tcPr marL="7620" marR="7620" marT="762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388856940"/>
                  </a:ext>
                </a:extLst>
              </a:tr>
              <a:tr h="167640">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vMerge="1">
                  <a:txBody>
                    <a:bodyPr/>
                    <a:lstStyle/>
                    <a:p>
                      <a:endParaRPr kumimoji="1" lang="ja-JP" altLang="en-US"/>
                    </a:p>
                  </a:txBody>
                  <a:tcPr/>
                </a:tc>
                <a:tc vMerge="1">
                  <a:txBody>
                    <a:bodyPr/>
                    <a:lstStyle/>
                    <a:p>
                      <a:endParaRPr kumimoji="1" lang="ja-JP" altLang="en-US"/>
                    </a:p>
                  </a:txBody>
                  <a:tcPr/>
                </a:tc>
                <a:tc>
                  <a:txBody>
                    <a:bodyPr/>
                    <a:lstStyle/>
                    <a:p>
                      <a:pPr algn="ctr" fontAlgn="ctr"/>
                      <a:r>
                        <a:rPr lang="en-US" sz="1000" b="0" i="0" u="none" strike="noStrike">
                          <a:effectLst/>
                          <a:latin typeface="HG丸ｺﾞｼｯｸM-PRO" panose="020F0600000000000000" pitchFamily="50" charset="-128"/>
                          <a:ea typeface="HG丸ｺﾞｼｯｸM-PRO" panose="020F0600000000000000" pitchFamily="50" charset="-128"/>
                        </a:rPr>
                        <a:t>D</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altLang="ja-JP" sz="1000" b="0" i="0" u="none" strike="noStrike">
                          <a:effectLst/>
                          <a:latin typeface="HG丸ｺﾞｼｯｸM-PRO" panose="020F0600000000000000" pitchFamily="50" charset="-128"/>
                          <a:ea typeface="HG丸ｺﾞｼｯｸM-PRO" panose="020F0600000000000000" pitchFamily="50" charset="-128"/>
                        </a:rPr>
                        <a:t>335,949</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r>
                        <a:rPr lang="en-US" altLang="ja-JP" sz="1000" b="0" i="0" u="none" strike="noStrike">
                          <a:effectLst/>
                          <a:latin typeface="HG丸ｺﾞｼｯｸM-PRO" panose="020F0600000000000000" pitchFamily="50" charset="-128"/>
                          <a:ea typeface="HG丸ｺﾞｼｯｸM-PRO" panose="020F0600000000000000" pitchFamily="50" charset="-128"/>
                        </a:rPr>
                        <a:t>61,430</a:t>
                      </a:r>
                    </a:p>
                  </a:txBody>
                  <a:tcPr marL="7620" marR="7620" marT="762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3954664"/>
                  </a:ext>
                </a:extLst>
              </a:tr>
              <a:tr h="167640">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l"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特に優秀</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特区分</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kumimoji="1" lang="ja-JP" altLang="en-US"/>
                    </a:p>
                  </a:txBody>
                  <a:tcPr/>
                </a:tc>
                <a:tc>
                  <a:txBody>
                    <a:bodyPr/>
                    <a:lstStyle/>
                    <a:p>
                      <a:pPr algn="ctr" fontAlgn="ctr"/>
                      <a:r>
                        <a:rPr lang="en-US" altLang="ja-JP" sz="1000" b="0" i="0" u="none" strike="noStrike">
                          <a:effectLst/>
                          <a:latin typeface="HG丸ｺﾞｼｯｸM-PRO" panose="020F0600000000000000" pitchFamily="50" charset="-128"/>
                          <a:ea typeface="HG丸ｺﾞｼｯｸM-PRO" panose="020F0600000000000000" pitchFamily="50" charset="-128"/>
                        </a:rPr>
                        <a:t>686,211</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1000" b="0" i="0" u="none" strike="noStrike">
                          <a:effectLst/>
                          <a:latin typeface="HG丸ｺﾞｼｯｸM-PRO" panose="020F0600000000000000" pitchFamily="50" charset="-128"/>
                          <a:ea typeface="HG丸ｺﾞｼｯｸM-PRO" panose="020F0600000000000000" pitchFamily="50" charset="-128"/>
                        </a:rPr>
                        <a:t>130,911</a:t>
                      </a:r>
                    </a:p>
                  </a:txBody>
                  <a:tcPr marL="7620" marR="7620" marT="762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741032356"/>
                  </a:ext>
                </a:extLst>
              </a:tr>
              <a:tr h="167640">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000" b="0" i="0" u="none" strike="noStrike" dirty="0">
                          <a:solidFill>
                            <a:schemeClr val="tx1"/>
                          </a:solidFill>
                          <a:effectLst/>
                          <a:latin typeface="HG丸ｺﾞｼｯｸM-PRO" panose="020F0600000000000000" pitchFamily="50" charset="-128"/>
                          <a:ea typeface="HG丸ｺﾞｼｯｸM-PRO" panose="020F0600000000000000" pitchFamily="50" charset="-128"/>
                        </a:rPr>
                        <a:t>課長補佐</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000" b="0" i="0" u="none" strike="noStrike" dirty="0">
                          <a:solidFill>
                            <a:schemeClr val="tx1"/>
                          </a:solidFill>
                          <a:effectLst/>
                          <a:latin typeface="HG丸ｺﾞｼｯｸM-PRO" panose="020F0600000000000000" pitchFamily="50" charset="-128"/>
                          <a:ea typeface="HG丸ｺﾞｼｯｸM-PRO" panose="020F0600000000000000" pitchFamily="50" charset="-128"/>
                        </a:rPr>
                        <a:t>４－</a:t>
                      </a:r>
                      <a:r>
                        <a:rPr lang="en-US" altLang="ja-JP" sz="1000" b="0" i="0" u="none" strike="noStrike" dirty="0">
                          <a:solidFill>
                            <a:schemeClr val="tx1"/>
                          </a:solidFill>
                          <a:effectLst/>
                          <a:latin typeface="HG丸ｺﾞｼｯｸM-PRO" panose="020F0600000000000000" pitchFamily="50" charset="-128"/>
                          <a:ea typeface="HG丸ｺﾞｼｯｸM-PRO" panose="020F0600000000000000" pitchFamily="50" charset="-128"/>
                        </a:rPr>
                        <a:t>40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rowSpan="2">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優秀</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一区分</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kumimoji="1" lang="ja-JP" altLang="en-US"/>
                    </a:p>
                  </a:txBody>
                  <a:tcPr/>
                </a:tc>
                <a:tc>
                  <a:txBody>
                    <a:bodyPr/>
                    <a:lstStyle/>
                    <a:p>
                      <a:pPr algn="ctr" fontAlgn="ctr"/>
                      <a:r>
                        <a:rPr lang="en-US" altLang="ja-JP" sz="1000" b="0" i="0" u="none" strike="noStrike">
                          <a:effectLst/>
                          <a:latin typeface="HG丸ｺﾞｼｯｸM-PRO" panose="020F0600000000000000" pitchFamily="50" charset="-128"/>
                          <a:ea typeface="HG丸ｺﾞｼｯｸM-PRO" panose="020F0600000000000000" pitchFamily="50" charset="-128"/>
                        </a:rPr>
                        <a:t>620,755</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1000" b="0" i="0" u="none" strike="noStrike">
                          <a:effectLst/>
                          <a:latin typeface="HG丸ｺﾞｼｯｸM-PRO" panose="020F0600000000000000" pitchFamily="50" charset="-128"/>
                          <a:ea typeface="HG丸ｺﾞｼｯｸM-PRO" panose="020F0600000000000000" pitchFamily="50" charset="-128"/>
                        </a:rPr>
                        <a:t>65,455</a:t>
                      </a:r>
                    </a:p>
                  </a:txBody>
                  <a:tcPr marL="7620" marR="7620" marT="762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261692141"/>
                  </a:ext>
                </a:extLst>
              </a:tr>
              <a:tr h="167640">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000" b="0" i="0" u="none" strike="noStrike">
                          <a:solidFill>
                            <a:schemeClr val="tx1"/>
                          </a:solidFill>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000" b="0" i="0" u="none" strike="noStrike" dirty="0">
                          <a:solidFill>
                            <a:schemeClr val="tx1"/>
                          </a:solidFill>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vMerge="1">
                  <a:txBody>
                    <a:bodyPr/>
                    <a:lstStyle/>
                    <a:p>
                      <a:endParaRPr kumimoji="1" lang="ja-JP" altLang="en-US"/>
                    </a:p>
                  </a:txBody>
                  <a:tcPr/>
                </a:tc>
                <a:tc gridSpan="2">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二区分</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kumimoji="1" lang="ja-JP" altLang="en-US"/>
                    </a:p>
                  </a:txBody>
                  <a:tcPr/>
                </a:tc>
                <a:tc>
                  <a:txBody>
                    <a:bodyPr/>
                    <a:lstStyle/>
                    <a:p>
                      <a:pPr algn="ctr" fontAlgn="ctr"/>
                      <a:r>
                        <a:rPr lang="en-US" altLang="ja-JP" sz="1000" b="0" i="0" u="none" strike="noStrike">
                          <a:effectLst/>
                          <a:latin typeface="HG丸ｺﾞｼｯｸM-PRO" panose="020F0600000000000000" pitchFamily="50" charset="-128"/>
                          <a:ea typeface="HG丸ｺﾞｼｯｸM-PRO" panose="020F0600000000000000" pitchFamily="50" charset="-128"/>
                        </a:rPr>
                        <a:t>588,028</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1000" b="0" i="0" u="none" strike="noStrike">
                          <a:effectLst/>
                          <a:latin typeface="HG丸ｺﾞｼｯｸM-PRO" panose="020F0600000000000000" pitchFamily="50" charset="-128"/>
                          <a:ea typeface="HG丸ｺﾞｼｯｸM-PRO" panose="020F0600000000000000" pitchFamily="50" charset="-128"/>
                        </a:rPr>
                        <a:t>32,728</a:t>
                      </a:r>
                    </a:p>
                  </a:txBody>
                  <a:tcPr marL="7620" marR="7620" marT="762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713753461"/>
                  </a:ext>
                </a:extLst>
              </a:tr>
              <a:tr h="167640">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モデル</a:t>
                      </a:r>
                      <a:r>
                        <a:rPr lang="en-US" sz="1000" b="0" i="0" u="none" strike="noStrike">
                          <a:effectLst/>
                          <a:latin typeface="HG丸ｺﾞｼｯｸM-PRO" panose="020F0600000000000000" pitchFamily="50" charset="-128"/>
                          <a:ea typeface="HG丸ｺﾞｼｯｸM-PRO" panose="020F0600000000000000" pitchFamily="50" charset="-128"/>
                        </a:rPr>
                        <a:t>C</a:t>
                      </a: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000" b="0" i="0" u="none" strike="noStrike">
                          <a:solidFill>
                            <a:schemeClr val="tx1"/>
                          </a:solidFill>
                          <a:effectLst/>
                          <a:latin typeface="HG丸ｺﾞｼｯｸM-PRO" panose="020F0600000000000000" pitchFamily="50" charset="-128"/>
                          <a:ea typeface="HG丸ｺﾞｼｯｸM-PRO" panose="020F0600000000000000" pitchFamily="50" charset="-128"/>
                        </a:rPr>
                        <a:t>（</a:t>
                      </a:r>
                      <a:r>
                        <a:rPr lang="en-US" altLang="ja-JP" sz="1000" b="0" i="0" u="none" strike="noStrike">
                          <a:solidFill>
                            <a:schemeClr val="tx1"/>
                          </a:solidFill>
                          <a:effectLst/>
                          <a:latin typeface="HG丸ｺﾞｼｯｸM-PRO" panose="020F0600000000000000" pitchFamily="50" charset="-128"/>
                          <a:ea typeface="HG丸ｺﾞｼｯｸM-PRO" panose="020F0600000000000000" pitchFamily="50" charset="-128"/>
                        </a:rPr>
                        <a:t>45</a:t>
                      </a:r>
                      <a:r>
                        <a:rPr lang="ja-JP" altLang="en-US" sz="1000" b="0" i="0" u="none" strike="noStrike">
                          <a:solidFill>
                            <a:schemeClr val="tx1"/>
                          </a:solidFill>
                          <a:effectLst/>
                          <a:latin typeface="HG丸ｺﾞｼｯｸM-PRO" panose="020F0600000000000000" pitchFamily="50" charset="-128"/>
                          <a:ea typeface="HG丸ｺﾞｼｯｸM-PRO" panose="020F0600000000000000" pitchFamily="50" charset="-128"/>
                        </a:rPr>
                        <a:t>）</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en-US" altLang="ja-JP" sz="1000" b="0" i="0" u="none" strike="noStrike" dirty="0">
                          <a:solidFill>
                            <a:schemeClr val="tx1"/>
                          </a:solidFill>
                          <a:effectLst/>
                          <a:latin typeface="HG丸ｺﾞｼｯｸM-PRO" panose="020F0600000000000000" pitchFamily="50" charset="-128"/>
                          <a:ea typeface="HG丸ｺﾞｼｯｸM-PRO" panose="020F0600000000000000" pitchFamily="50" charset="-128"/>
                        </a:rPr>
                        <a:t>417,300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良好</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三区分</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kumimoji="1" lang="ja-JP" altLang="en-US"/>
                    </a:p>
                  </a:txBody>
                  <a:tcPr/>
                </a:tc>
                <a:tc>
                  <a:txBody>
                    <a:bodyPr/>
                    <a:lstStyle/>
                    <a:p>
                      <a:pPr algn="ctr" fontAlgn="ctr"/>
                      <a:r>
                        <a:rPr lang="en-US" altLang="ja-JP" sz="1000" b="0" i="0" u="none" strike="noStrike">
                          <a:effectLst/>
                          <a:latin typeface="HG丸ｺﾞｼｯｸM-PRO" panose="020F0600000000000000" pitchFamily="50" charset="-128"/>
                          <a:ea typeface="HG丸ｺﾞｼｯｸM-PRO" panose="020F0600000000000000" pitchFamily="50" charset="-128"/>
                        </a:rPr>
                        <a:t>555,300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1000" b="0" i="0" u="none" strike="noStrike">
                          <a:effectLst/>
                          <a:latin typeface="HG丸ｺﾞｼｯｸM-PRO" panose="020F0600000000000000" pitchFamily="50" charset="-128"/>
                          <a:ea typeface="HG丸ｺﾞｼｯｸM-PRO" panose="020F0600000000000000" pitchFamily="50" charset="-128"/>
                        </a:rPr>
                        <a:t>―</a:t>
                      </a:r>
                    </a:p>
                  </a:txBody>
                  <a:tcPr marL="7620" marR="7620" marT="762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910202176"/>
                  </a:ext>
                </a:extLst>
              </a:tr>
              <a:tr h="167640">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000" b="0" i="0" u="none" strike="noStrike" dirty="0">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rowSpan="4">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良好でない</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rowSpan="2">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四区分</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000" b="0" i="0" u="none" strike="noStrike">
                          <a:effectLst/>
                          <a:latin typeface="HG丸ｺﾞｼｯｸM-PRO" panose="020F0600000000000000" pitchFamily="50" charset="-128"/>
                          <a:ea typeface="HG丸ｺﾞｼｯｸM-PRO" panose="020F0600000000000000" pitchFamily="50" charset="-128"/>
                        </a:rPr>
                        <a:t>B</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altLang="ja-JP" sz="1000" b="0" i="0" u="none" strike="noStrike">
                          <a:effectLst/>
                          <a:latin typeface="HG丸ｺﾞｼｯｸM-PRO" panose="020F0600000000000000" pitchFamily="50" charset="-128"/>
                          <a:ea typeface="HG丸ｺﾞｼｯｸM-PRO" panose="020F0600000000000000" pitchFamily="50" charset="-128"/>
                        </a:rPr>
                        <a:t>515,061</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r>
                        <a:rPr lang="en-US" altLang="ja-JP" sz="1000" b="0" i="0" u="none" strike="noStrike">
                          <a:effectLst/>
                          <a:latin typeface="HG丸ｺﾞｼｯｸM-PRO" panose="020F0600000000000000" pitchFamily="50" charset="-128"/>
                          <a:ea typeface="HG丸ｺﾞｼｯｸM-PRO" panose="020F0600000000000000" pitchFamily="50" charset="-128"/>
                        </a:rPr>
                        <a:t>40,239</a:t>
                      </a:r>
                    </a:p>
                  </a:txBody>
                  <a:tcPr marL="7620" marR="7620" marT="762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853040536"/>
                  </a:ext>
                </a:extLst>
              </a:tr>
              <a:tr h="167640">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vMerge="1">
                  <a:txBody>
                    <a:bodyPr/>
                    <a:lstStyle/>
                    <a:p>
                      <a:endParaRPr kumimoji="1" lang="ja-JP" altLang="en-US"/>
                    </a:p>
                  </a:txBody>
                  <a:tcPr/>
                </a:tc>
                <a:tc vMerge="1">
                  <a:txBody>
                    <a:bodyPr/>
                    <a:lstStyle/>
                    <a:p>
                      <a:endParaRPr kumimoji="1" lang="ja-JP" altLang="en-US"/>
                    </a:p>
                  </a:txBody>
                  <a:tcPr/>
                </a:tc>
                <a:tc>
                  <a:txBody>
                    <a:bodyPr/>
                    <a:lstStyle/>
                    <a:p>
                      <a:pPr algn="ctr" fontAlgn="ctr"/>
                      <a:r>
                        <a:rPr lang="en-US" sz="1000" b="0" i="0" u="none" strike="noStrike">
                          <a:effectLst/>
                          <a:latin typeface="HG丸ｺﾞｼｯｸM-PRO" panose="020F0600000000000000" pitchFamily="50" charset="-128"/>
                          <a:ea typeface="HG丸ｺﾞｼｯｸM-PRO" panose="020F0600000000000000" pitchFamily="50" charset="-128"/>
                        </a:rPr>
                        <a:t>C</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altLang="ja-JP" sz="1000" b="0" i="0" u="none" strike="noStrike">
                          <a:effectLst/>
                          <a:latin typeface="HG丸ｺﾞｼｯｸM-PRO" panose="020F0600000000000000" pitchFamily="50" charset="-128"/>
                          <a:ea typeface="HG丸ｺﾞｼｯｸM-PRO" panose="020F0600000000000000" pitchFamily="50" charset="-128"/>
                        </a:rPr>
                        <a:t>502,721</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r>
                        <a:rPr lang="en-US" altLang="ja-JP" sz="1000" b="0" i="0" u="none" strike="noStrike">
                          <a:effectLst/>
                          <a:latin typeface="HG丸ｺﾞｼｯｸM-PRO" panose="020F0600000000000000" pitchFamily="50" charset="-128"/>
                          <a:ea typeface="HG丸ｺﾞｼｯｸM-PRO" panose="020F0600000000000000" pitchFamily="50" charset="-128"/>
                        </a:rPr>
                        <a:t>52,579</a:t>
                      </a:r>
                    </a:p>
                  </a:txBody>
                  <a:tcPr marL="7620" marR="7620" marT="762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361431783"/>
                  </a:ext>
                </a:extLst>
              </a:tr>
              <a:tr h="167640">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vMerge="1">
                  <a:txBody>
                    <a:bodyPr/>
                    <a:lstStyle/>
                    <a:p>
                      <a:endParaRPr kumimoji="1" lang="ja-JP" altLang="en-US"/>
                    </a:p>
                  </a:txBody>
                  <a:tcPr/>
                </a:tc>
                <a:tc rowSpan="2">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五区分</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000" b="0" i="0" u="none" strike="noStrike">
                          <a:effectLst/>
                          <a:latin typeface="HG丸ｺﾞｼｯｸM-PRO" panose="020F0600000000000000" pitchFamily="50" charset="-128"/>
                          <a:ea typeface="HG丸ｺﾞｼｯｸM-PRO" panose="020F0600000000000000" pitchFamily="50" charset="-128"/>
                        </a:rPr>
                        <a:t>C</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altLang="ja-JP" sz="1000" b="0" i="0" u="none" strike="noStrike">
                          <a:effectLst/>
                          <a:latin typeface="HG丸ｺﾞｼｯｸM-PRO" panose="020F0600000000000000" pitchFamily="50" charset="-128"/>
                          <a:ea typeface="HG丸ｺﾞｼｯｸM-PRO" panose="020F0600000000000000" pitchFamily="50" charset="-128"/>
                        </a:rPr>
                        <a:t>489,844</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r>
                        <a:rPr lang="en-US" altLang="ja-JP" sz="1000" b="0" i="0" u="none" strike="noStrike">
                          <a:effectLst/>
                          <a:latin typeface="HG丸ｺﾞｼｯｸM-PRO" panose="020F0600000000000000" pitchFamily="50" charset="-128"/>
                          <a:ea typeface="HG丸ｺﾞｼｯｸM-PRO" panose="020F0600000000000000" pitchFamily="50" charset="-128"/>
                        </a:rPr>
                        <a:t>65,456</a:t>
                      </a:r>
                    </a:p>
                  </a:txBody>
                  <a:tcPr marL="7620" marR="7620" marT="762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443096331"/>
                  </a:ext>
                </a:extLst>
              </a:tr>
              <a:tr h="167640">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vMerge="1">
                  <a:txBody>
                    <a:bodyPr/>
                    <a:lstStyle/>
                    <a:p>
                      <a:endParaRPr kumimoji="1" lang="ja-JP" altLang="en-US"/>
                    </a:p>
                  </a:txBody>
                  <a:tcPr/>
                </a:tc>
                <a:tc vMerge="1">
                  <a:txBody>
                    <a:bodyPr/>
                    <a:lstStyle/>
                    <a:p>
                      <a:endParaRPr kumimoji="1" lang="ja-JP" altLang="en-US"/>
                    </a:p>
                  </a:txBody>
                  <a:tcPr/>
                </a:tc>
                <a:tc>
                  <a:txBody>
                    <a:bodyPr/>
                    <a:lstStyle/>
                    <a:p>
                      <a:pPr algn="ctr" fontAlgn="ctr"/>
                      <a:r>
                        <a:rPr lang="en-US" sz="1000" b="0" i="0" u="none" strike="noStrike">
                          <a:effectLst/>
                          <a:latin typeface="HG丸ｺﾞｼｯｸM-PRO" panose="020F0600000000000000" pitchFamily="50" charset="-128"/>
                          <a:ea typeface="HG丸ｺﾞｼｯｸM-PRO" panose="020F0600000000000000" pitchFamily="50" charset="-128"/>
                        </a:rPr>
                        <a:t>D</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altLang="ja-JP" sz="1000" b="0" i="0" u="none" strike="noStrike">
                          <a:effectLst/>
                          <a:latin typeface="HG丸ｺﾞｼｯｸM-PRO" panose="020F0600000000000000" pitchFamily="50" charset="-128"/>
                          <a:ea typeface="HG丸ｺﾞｼｯｸM-PRO" panose="020F0600000000000000" pitchFamily="50" charset="-128"/>
                        </a:rPr>
                        <a:t>469,456</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ctr"/>
                      <a:r>
                        <a:rPr lang="ja-JP" altLang="en-US" sz="1000" b="0" i="0" u="none" strike="noStrike" dirty="0">
                          <a:effectLst/>
                          <a:latin typeface="HG丸ｺﾞｼｯｸM-PRO" panose="020F0600000000000000" pitchFamily="50" charset="-128"/>
                          <a:ea typeface="HG丸ｺﾞｼｯｸM-PRO" panose="020F0600000000000000" pitchFamily="50" charset="-128"/>
                        </a:rPr>
                        <a:t>▲ </a:t>
                      </a:r>
                      <a:r>
                        <a:rPr lang="en-US" altLang="ja-JP" sz="1000" b="0" i="0" u="none" strike="noStrike" dirty="0">
                          <a:effectLst/>
                          <a:latin typeface="HG丸ｺﾞｼｯｸM-PRO" panose="020F0600000000000000" pitchFamily="50" charset="-128"/>
                          <a:ea typeface="HG丸ｺﾞｼｯｸM-PRO" panose="020F0600000000000000" pitchFamily="50" charset="-128"/>
                        </a:rPr>
                        <a:t>85,844</a:t>
                      </a:r>
                    </a:p>
                  </a:txBody>
                  <a:tcPr marL="7620" marR="7620" marT="762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126395200"/>
                  </a:ext>
                </a:extLst>
              </a:tr>
            </a:tbl>
          </a:graphicData>
        </a:graphic>
      </p:graphicFrame>
    </p:spTree>
    <p:extLst>
      <p:ext uri="{BB962C8B-B14F-4D97-AF65-F5344CB8AC3E}">
        <p14:creationId xmlns:p14="http://schemas.microsoft.com/office/powerpoint/2010/main" val="25821082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A967C466-9EF2-49F0-A6F8-8590E7B38472}" type="slidenum">
              <a:rPr kumimoji="1" lang="ja-JP" altLang="en-US" smtClean="0"/>
              <a:t>6</a:t>
            </a:fld>
            <a:endParaRPr kumimoji="1" lang="ja-JP" altLang="en-US"/>
          </a:p>
        </p:txBody>
      </p:sp>
      <p:graphicFrame>
        <p:nvGraphicFramePr>
          <p:cNvPr id="6" name="表 5">
            <a:extLst>
              <a:ext uri="{FF2B5EF4-FFF2-40B4-BE49-F238E27FC236}">
                <a16:creationId xmlns:a16="http://schemas.microsoft.com/office/drawing/2014/main" id="{68974ADA-527C-4A83-82B9-111BF94263DD}"/>
              </a:ext>
            </a:extLst>
          </p:cNvPr>
          <p:cNvGraphicFramePr>
            <a:graphicFrameLocks noGrp="1"/>
          </p:cNvGraphicFramePr>
          <p:nvPr>
            <p:extLst>
              <p:ext uri="{D42A27DB-BD31-4B8C-83A1-F6EECF244321}">
                <p14:modId xmlns:p14="http://schemas.microsoft.com/office/powerpoint/2010/main" val="677731796"/>
              </p:ext>
            </p:extLst>
          </p:nvPr>
        </p:nvGraphicFramePr>
        <p:xfrm>
          <a:off x="1187624" y="404664"/>
          <a:ext cx="6336705" cy="4431784"/>
        </p:xfrm>
        <a:graphic>
          <a:graphicData uri="http://schemas.openxmlformats.org/drawingml/2006/table">
            <a:tbl>
              <a:tblPr/>
              <a:tblGrid>
                <a:gridCol w="663214">
                  <a:extLst>
                    <a:ext uri="{9D8B030D-6E8A-4147-A177-3AD203B41FA5}">
                      <a16:colId xmlns:a16="http://schemas.microsoft.com/office/drawing/2014/main" val="690549835"/>
                    </a:ext>
                  </a:extLst>
                </a:gridCol>
                <a:gridCol w="813944">
                  <a:extLst>
                    <a:ext uri="{9D8B030D-6E8A-4147-A177-3AD203B41FA5}">
                      <a16:colId xmlns:a16="http://schemas.microsoft.com/office/drawing/2014/main" val="2917123848"/>
                    </a:ext>
                  </a:extLst>
                </a:gridCol>
                <a:gridCol w="919455">
                  <a:extLst>
                    <a:ext uri="{9D8B030D-6E8A-4147-A177-3AD203B41FA5}">
                      <a16:colId xmlns:a16="http://schemas.microsoft.com/office/drawing/2014/main" val="1392650837"/>
                    </a:ext>
                  </a:extLst>
                </a:gridCol>
                <a:gridCol w="732550">
                  <a:extLst>
                    <a:ext uri="{9D8B030D-6E8A-4147-A177-3AD203B41FA5}">
                      <a16:colId xmlns:a16="http://schemas.microsoft.com/office/drawing/2014/main" val="2793199148"/>
                    </a:ext>
                  </a:extLst>
                </a:gridCol>
                <a:gridCol w="669243">
                  <a:extLst>
                    <a:ext uri="{9D8B030D-6E8A-4147-A177-3AD203B41FA5}">
                      <a16:colId xmlns:a16="http://schemas.microsoft.com/office/drawing/2014/main" val="1445144190"/>
                    </a:ext>
                  </a:extLst>
                </a:gridCol>
                <a:gridCol w="262270">
                  <a:extLst>
                    <a:ext uri="{9D8B030D-6E8A-4147-A177-3AD203B41FA5}">
                      <a16:colId xmlns:a16="http://schemas.microsoft.com/office/drawing/2014/main" val="3012091574"/>
                    </a:ext>
                  </a:extLst>
                </a:gridCol>
                <a:gridCol w="1100332">
                  <a:extLst>
                    <a:ext uri="{9D8B030D-6E8A-4147-A177-3AD203B41FA5}">
                      <a16:colId xmlns:a16="http://schemas.microsoft.com/office/drawing/2014/main" val="1975525092"/>
                    </a:ext>
                  </a:extLst>
                </a:gridCol>
                <a:gridCol w="1175697">
                  <a:extLst>
                    <a:ext uri="{9D8B030D-6E8A-4147-A177-3AD203B41FA5}">
                      <a16:colId xmlns:a16="http://schemas.microsoft.com/office/drawing/2014/main" val="2226816966"/>
                    </a:ext>
                  </a:extLst>
                </a:gridCol>
              </a:tblGrid>
              <a:tr h="381000">
                <a:tc>
                  <a:txBody>
                    <a:bodyPr/>
                    <a:lstStyle/>
                    <a:p>
                      <a:pPr algn="ctr" fontAlgn="ctr"/>
                      <a:r>
                        <a:rPr lang="ja-JP" altLang="en-US" sz="1000" b="0" i="0" u="none" strike="noStrike" dirty="0">
                          <a:effectLst/>
                          <a:latin typeface="HG丸ｺﾞｼｯｸM-PRO" panose="020F0600000000000000" pitchFamily="50" charset="-128"/>
                          <a:ea typeface="HG丸ｺﾞｼｯｸM-PRO" panose="020F0600000000000000" pitchFamily="50" charset="-128"/>
                        </a:rPr>
                        <a:t>　</a:t>
                      </a: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5B3D7"/>
                    </a:solidFill>
                  </a:tcPr>
                </a:tc>
                <a:tc>
                  <a:txBody>
                    <a:bodyPr/>
                    <a:lstStyle/>
                    <a:p>
                      <a:pPr algn="ctr" fontAlgn="ctr"/>
                      <a:r>
                        <a:rPr lang="zh-TW" altLang="en-US" sz="900" b="0" i="0" u="none" strike="noStrike">
                          <a:effectLst/>
                          <a:latin typeface="HG丸ｺﾞｼｯｸM-PRO" panose="020F0600000000000000" pitchFamily="50" charset="-128"/>
                          <a:ea typeface="HG丸ｺﾞｼｯｸM-PRO" panose="020F0600000000000000" pitchFamily="50" charset="-128"/>
                        </a:rPr>
                        <a:t>職　階</a:t>
                      </a:r>
                      <a:br>
                        <a:rPr lang="zh-TW" altLang="en-US" sz="900" b="0" i="0" u="none" strike="noStrike">
                          <a:effectLst/>
                          <a:latin typeface="HG丸ｺﾞｼｯｸM-PRO" panose="020F0600000000000000" pitchFamily="50" charset="-128"/>
                          <a:ea typeface="HG丸ｺﾞｼｯｸM-PRO" panose="020F0600000000000000" pitchFamily="50" charset="-128"/>
                        </a:rPr>
                      </a:br>
                      <a:r>
                        <a:rPr lang="zh-TW" altLang="en-US" sz="900" b="0" i="0" u="none" strike="noStrike">
                          <a:effectLst/>
                          <a:latin typeface="HG丸ｺﾞｼｯｸM-PRO" panose="020F0600000000000000" pitchFamily="50" charset="-128"/>
                          <a:ea typeface="HG丸ｺﾞｼｯｸM-PRO" panose="020F0600000000000000" pitchFamily="50" charset="-128"/>
                        </a:rPr>
                        <a:t>年度末年齢</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5B3D7"/>
                    </a:solidFill>
                  </a:tcPr>
                </a:tc>
                <a:tc>
                  <a:txBody>
                    <a:bodyPr/>
                    <a:lstStyle/>
                    <a:p>
                      <a:pPr algn="ctr" fontAlgn="ctr"/>
                      <a:r>
                        <a:rPr lang="zh-TW" altLang="en-US" sz="1000" b="0" i="0" u="none" strike="noStrike" dirty="0">
                          <a:effectLst/>
                          <a:latin typeface="HG丸ｺﾞｼｯｸM-PRO" panose="020F0600000000000000" pitchFamily="50" charset="-128"/>
                          <a:ea typeface="HG丸ｺﾞｼｯｸM-PRO" panose="020F0600000000000000" pitchFamily="50" charset="-128"/>
                        </a:rPr>
                        <a:t>級号給</a:t>
                      </a:r>
                      <a:br>
                        <a:rPr lang="zh-TW" altLang="en-US" sz="1000" b="0" i="0" u="none" strike="noStrike" dirty="0">
                          <a:effectLst/>
                          <a:latin typeface="HG丸ｺﾞｼｯｸM-PRO" panose="020F0600000000000000" pitchFamily="50" charset="-128"/>
                          <a:ea typeface="HG丸ｺﾞｼｯｸM-PRO" panose="020F0600000000000000" pitchFamily="50" charset="-128"/>
                        </a:rPr>
                      </a:br>
                      <a:r>
                        <a:rPr lang="zh-TW" altLang="en-US" sz="1000" b="0" i="0" u="none" strike="noStrike" dirty="0">
                          <a:effectLst/>
                          <a:latin typeface="HG丸ｺﾞｼｯｸM-PRO" panose="020F0600000000000000" pitchFamily="50" charset="-128"/>
                          <a:ea typeface="HG丸ｺﾞｼｯｸM-PRO" panose="020F0600000000000000" pitchFamily="50" charset="-128"/>
                        </a:rPr>
                        <a:t>給料月額</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5B3D7"/>
                    </a:solidFill>
                  </a:tcPr>
                </a:tc>
                <a:tc gridSpan="3">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給与反映区分</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5B3D7"/>
                    </a:solidFill>
                  </a:tcPr>
                </a:tc>
                <a:tc hMerge="1">
                  <a:txBody>
                    <a:bodyPr/>
                    <a:lstStyle/>
                    <a:p>
                      <a:endParaRPr kumimoji="1" lang="ja-JP" altLang="en-US"/>
                    </a:p>
                  </a:txBody>
                  <a:tcPr/>
                </a:tc>
                <a:tc hMerge="1">
                  <a:txBody>
                    <a:bodyPr/>
                    <a:lstStyle/>
                    <a:p>
                      <a:endParaRPr kumimoji="1" lang="ja-JP" altLang="en-US"/>
                    </a:p>
                  </a:txBody>
                  <a:tcPr/>
                </a:tc>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勤勉手当額</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5B3D7"/>
                    </a:solidFill>
                  </a:tcPr>
                </a:tc>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良好との差</a:t>
                      </a:r>
                    </a:p>
                  </a:txBody>
                  <a:tcPr marL="7620" marR="7620" marT="762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5B3D7"/>
                    </a:solidFill>
                  </a:tcPr>
                </a:tc>
                <a:extLst>
                  <a:ext uri="{0D108BD9-81ED-4DB2-BD59-A6C34878D82A}">
                    <a16:rowId xmlns:a16="http://schemas.microsoft.com/office/drawing/2014/main" val="1450383355"/>
                  </a:ext>
                </a:extLst>
              </a:tr>
              <a:tr h="195064">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l"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特に優秀</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特区分</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kumimoji="1" lang="ja-JP" altLang="en-US"/>
                    </a:p>
                  </a:txBody>
                  <a:tcPr/>
                </a:tc>
                <a:tc>
                  <a:txBody>
                    <a:bodyPr/>
                    <a:lstStyle/>
                    <a:p>
                      <a:pPr algn="r" fontAlgn="ctr"/>
                      <a:r>
                        <a:rPr lang="en-US" altLang="ja-JP" sz="1100" b="0" i="0" u="none" strike="noStrike" dirty="0">
                          <a:solidFill>
                            <a:srgbClr val="000000"/>
                          </a:solidFill>
                          <a:effectLst/>
                          <a:latin typeface="HG丸ｺﾞｼｯｸM-PRO" panose="020F0600000000000000" pitchFamily="50" charset="-128"/>
                          <a:ea typeface="HG丸ｺﾞｼｯｸM-PRO" panose="020F0600000000000000" pitchFamily="50" charset="-128"/>
                        </a:rPr>
                        <a:t>993,098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1100" b="0" i="0" u="none" strike="noStrike">
                          <a:solidFill>
                            <a:srgbClr val="000000"/>
                          </a:solidFill>
                          <a:effectLst/>
                          <a:latin typeface="HG丸ｺﾞｼｯｸM-PRO" panose="020F0600000000000000" pitchFamily="50" charset="-128"/>
                          <a:ea typeface="HG丸ｺﾞｼｯｸM-PRO" panose="020F0600000000000000" pitchFamily="50" charset="-128"/>
                        </a:rPr>
                        <a:t>128,774</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470997289"/>
                  </a:ext>
                </a:extLst>
              </a:tr>
              <a:tr h="167640">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000" b="0" i="0" u="none" strike="noStrike" dirty="0">
                          <a:effectLst/>
                          <a:latin typeface="HG丸ｺﾞｼｯｸM-PRO" panose="020F0600000000000000" pitchFamily="50" charset="-128"/>
                          <a:ea typeface="HG丸ｺﾞｼｯｸM-PRO" panose="020F0600000000000000" pitchFamily="50" charset="-128"/>
                        </a:rPr>
                        <a:t>課　長</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en-US" altLang="ja-JP" sz="1000" b="0" i="0" u="none" strike="noStrike" dirty="0">
                          <a:effectLst/>
                          <a:latin typeface="HG丸ｺﾞｼｯｸM-PRO" panose="020F0600000000000000" pitchFamily="50" charset="-128"/>
                          <a:ea typeface="HG丸ｺﾞｼｯｸM-PRO" panose="020F0600000000000000" pitchFamily="50" charset="-128"/>
                        </a:rPr>
                        <a:t>6</a:t>
                      </a:r>
                      <a:r>
                        <a:rPr lang="ja-JP" altLang="en-US" sz="1000" b="0" i="0" u="none" strike="noStrike" dirty="0">
                          <a:effectLst/>
                          <a:latin typeface="HG丸ｺﾞｼｯｸM-PRO" panose="020F0600000000000000" pitchFamily="50" charset="-128"/>
                          <a:ea typeface="HG丸ｺﾞｼｯｸM-PRO" panose="020F0600000000000000" pitchFamily="50" charset="-128"/>
                        </a:rPr>
                        <a:t>－</a:t>
                      </a:r>
                      <a:r>
                        <a:rPr lang="en-US" altLang="ja-JP" sz="1000" b="0" i="0" u="none" strike="noStrike" dirty="0">
                          <a:effectLst/>
                          <a:latin typeface="HG丸ｺﾞｼｯｸM-PRO" panose="020F0600000000000000" pitchFamily="50" charset="-128"/>
                          <a:ea typeface="HG丸ｺﾞｼｯｸM-PRO" panose="020F0600000000000000" pitchFamily="50" charset="-128"/>
                        </a:rPr>
                        <a:t>15</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rowSpan="2">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優秀</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ctr" fontAlgn="ctr"/>
                      <a:r>
                        <a:rPr lang="ja-JP" altLang="en-US" sz="1000" b="0" i="0" u="none" strike="noStrike" dirty="0">
                          <a:effectLst/>
                          <a:latin typeface="HG丸ｺﾞｼｯｸM-PRO" panose="020F0600000000000000" pitchFamily="50" charset="-128"/>
                          <a:ea typeface="HG丸ｺﾞｼｯｸM-PRO" panose="020F0600000000000000" pitchFamily="50" charset="-128"/>
                        </a:rPr>
                        <a:t>一区分</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kumimoji="1" lang="ja-JP" altLang="en-US"/>
                    </a:p>
                  </a:txBody>
                  <a:tcPr/>
                </a:tc>
                <a:tc>
                  <a:txBody>
                    <a:bodyPr/>
                    <a:lstStyle/>
                    <a:p>
                      <a:pPr algn="r" fontAlgn="ctr"/>
                      <a:r>
                        <a:rPr lang="en-US" altLang="ja-JP" sz="1100" b="0" i="0" u="none" strike="noStrike" dirty="0">
                          <a:solidFill>
                            <a:srgbClr val="000000"/>
                          </a:solidFill>
                          <a:effectLst/>
                          <a:latin typeface="HG丸ｺﾞｼｯｸM-PRO" panose="020F0600000000000000" pitchFamily="50" charset="-128"/>
                          <a:ea typeface="HG丸ｺﾞｼｯｸM-PRO" panose="020F0600000000000000" pitchFamily="50" charset="-128"/>
                        </a:rPr>
                        <a:t>928,711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1100" b="0" i="0" u="none" strike="noStrike">
                          <a:solidFill>
                            <a:srgbClr val="000000"/>
                          </a:solidFill>
                          <a:effectLst/>
                          <a:latin typeface="HG丸ｺﾞｼｯｸM-PRO" panose="020F0600000000000000" pitchFamily="50" charset="-128"/>
                          <a:ea typeface="HG丸ｺﾞｼｯｸM-PRO" panose="020F0600000000000000" pitchFamily="50" charset="-128"/>
                        </a:rPr>
                        <a:t>64,387</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781428249"/>
                  </a:ext>
                </a:extLst>
              </a:tr>
              <a:tr h="167640">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000" b="0" i="0" u="none" strike="noStrike" dirty="0">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000" b="0" i="0" u="none" strike="noStrike" dirty="0">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vMerge="1">
                  <a:txBody>
                    <a:bodyPr/>
                    <a:lstStyle/>
                    <a:p>
                      <a:endParaRPr kumimoji="1" lang="ja-JP" altLang="en-US"/>
                    </a:p>
                  </a:txBody>
                  <a:tcPr/>
                </a:tc>
                <a:tc gridSpan="2">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二区分</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kumimoji="1" lang="ja-JP" altLang="en-US"/>
                    </a:p>
                  </a:txBody>
                  <a:tcPr/>
                </a:tc>
                <a:tc>
                  <a:txBody>
                    <a:bodyPr/>
                    <a:lstStyle/>
                    <a:p>
                      <a:pPr algn="r" fontAlgn="ctr"/>
                      <a:r>
                        <a:rPr lang="en-US" altLang="ja-JP" sz="1100" b="0" i="0" u="none" strike="noStrike" dirty="0">
                          <a:solidFill>
                            <a:srgbClr val="000000"/>
                          </a:solidFill>
                          <a:effectLst/>
                          <a:latin typeface="HG丸ｺﾞｼｯｸM-PRO" panose="020F0600000000000000" pitchFamily="50" charset="-128"/>
                          <a:ea typeface="HG丸ｺﾞｼｯｸM-PRO" panose="020F0600000000000000" pitchFamily="50" charset="-128"/>
                        </a:rPr>
                        <a:t>896,518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1100" b="0" i="0" u="none" strike="noStrike">
                          <a:solidFill>
                            <a:srgbClr val="000000"/>
                          </a:solidFill>
                          <a:effectLst/>
                          <a:latin typeface="HG丸ｺﾞｼｯｸM-PRO" panose="020F0600000000000000" pitchFamily="50" charset="-128"/>
                          <a:ea typeface="HG丸ｺﾞｼｯｸM-PRO" panose="020F0600000000000000" pitchFamily="50" charset="-128"/>
                        </a:rPr>
                        <a:t>32,194</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183814297"/>
                  </a:ext>
                </a:extLst>
              </a:tr>
              <a:tr h="167640">
                <a:tc>
                  <a:txBody>
                    <a:bodyPr/>
                    <a:lstStyle/>
                    <a:p>
                      <a:pPr algn="ctr" fontAlgn="ctr"/>
                      <a:r>
                        <a:rPr lang="ja-JP" altLang="en-US" sz="1000" b="0" i="0" u="none" strike="noStrike" dirty="0">
                          <a:effectLst/>
                          <a:latin typeface="HG丸ｺﾞｼｯｸM-PRO" panose="020F0600000000000000" pitchFamily="50" charset="-128"/>
                          <a:ea typeface="HG丸ｺﾞｼｯｸM-PRO" panose="020F0600000000000000" pitchFamily="50" charset="-128"/>
                        </a:rPr>
                        <a:t>モデル</a:t>
                      </a:r>
                      <a:r>
                        <a:rPr lang="en-US" altLang="ja-JP" sz="1000" b="0" i="0" u="none" strike="noStrike" dirty="0">
                          <a:effectLst/>
                          <a:latin typeface="HG丸ｺﾞｼｯｸM-PRO" panose="020F0600000000000000" pitchFamily="50" charset="-128"/>
                          <a:ea typeface="HG丸ｺﾞｼｯｸM-PRO" panose="020F0600000000000000" pitchFamily="50" charset="-128"/>
                        </a:rPr>
                        <a:t>D</a:t>
                      </a:r>
                      <a:endParaRPr lang="en-US" sz="1000" b="0" i="0" u="none" strike="noStrike" dirty="0">
                        <a:effectLst/>
                        <a:latin typeface="HG丸ｺﾞｼｯｸM-PRO" panose="020F0600000000000000" pitchFamily="50" charset="-128"/>
                        <a:ea typeface="HG丸ｺﾞｼｯｸM-PRO" panose="020F0600000000000000" pitchFamily="50" charset="-128"/>
                      </a:endParaRP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000" b="0" i="0" u="none" strike="noStrike" dirty="0">
                          <a:effectLst/>
                          <a:latin typeface="HG丸ｺﾞｼｯｸM-PRO" panose="020F0600000000000000" pitchFamily="50" charset="-128"/>
                          <a:ea typeface="HG丸ｺﾞｼｯｸM-PRO" panose="020F0600000000000000" pitchFamily="50" charset="-128"/>
                        </a:rPr>
                        <a:t>（</a:t>
                      </a:r>
                      <a:r>
                        <a:rPr lang="en-US" altLang="ja-JP" sz="1000" b="0" i="0" u="none" strike="noStrike" dirty="0">
                          <a:effectLst/>
                          <a:latin typeface="HG丸ｺﾞｼｯｸM-PRO" panose="020F0600000000000000" pitchFamily="50" charset="-128"/>
                          <a:ea typeface="HG丸ｺﾞｼｯｸM-PRO" panose="020F0600000000000000" pitchFamily="50" charset="-128"/>
                        </a:rPr>
                        <a:t>55</a:t>
                      </a:r>
                      <a:r>
                        <a:rPr lang="ja-JP" altLang="en-US" sz="1000" b="0" i="0" u="none" strike="noStrike" dirty="0">
                          <a:effectLst/>
                          <a:latin typeface="HG丸ｺﾞｼｯｸM-PRO" panose="020F0600000000000000" pitchFamily="50" charset="-128"/>
                          <a:ea typeface="HG丸ｺﾞｼｯｸM-PRO" panose="020F0600000000000000" pitchFamily="50" charset="-128"/>
                        </a:rPr>
                        <a:t>）</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en-US" altLang="ja-JP" sz="1000" b="0" i="0" u="none" strike="noStrike" dirty="0">
                          <a:effectLst/>
                          <a:latin typeface="HG丸ｺﾞｼｯｸM-PRO" panose="020F0600000000000000" pitchFamily="50" charset="-128"/>
                          <a:ea typeface="HG丸ｺﾞｼｯｸM-PRO" panose="020F0600000000000000" pitchFamily="50" charset="-128"/>
                        </a:rPr>
                        <a:t>469,200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良好</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三区分</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kumimoji="1" lang="ja-JP" altLang="en-US"/>
                    </a:p>
                  </a:txBody>
                  <a:tcPr/>
                </a:tc>
                <a:tc>
                  <a:txBody>
                    <a:bodyPr/>
                    <a:lstStyle/>
                    <a:p>
                      <a:pPr algn="r" fontAlgn="ctr"/>
                      <a:r>
                        <a:rPr lang="en-US" altLang="ja-JP" sz="1100" b="0" i="0" u="none" strike="noStrike">
                          <a:solidFill>
                            <a:srgbClr val="000000"/>
                          </a:solidFill>
                          <a:effectLst/>
                          <a:latin typeface="HG丸ｺﾞｼｯｸM-PRO" panose="020F0600000000000000" pitchFamily="50" charset="-128"/>
                          <a:ea typeface="HG丸ｺﾞｼｯｸM-PRO" panose="020F0600000000000000" pitchFamily="50" charset="-128"/>
                        </a:rPr>
                        <a:t>864,324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altLang="ja-JP" sz="1100" b="0" i="0" u="none" strike="noStrike">
                          <a:solidFill>
                            <a:srgbClr val="000000"/>
                          </a:solidFill>
                          <a:effectLst/>
                          <a:latin typeface="HG丸ｺﾞｼｯｸM-PRO" panose="020F0600000000000000" pitchFamily="50" charset="-128"/>
                          <a:ea typeface="HG丸ｺﾞｼｯｸM-PRO" panose="020F0600000000000000" pitchFamily="50" charset="-128"/>
                        </a:rPr>
                        <a:t>―</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4056540453"/>
                  </a:ext>
                </a:extLst>
              </a:tr>
              <a:tr h="167640">
                <a:tc>
                  <a:txBody>
                    <a:bodyPr/>
                    <a:lstStyle/>
                    <a:p>
                      <a:pPr algn="ctr" fontAlgn="ctr"/>
                      <a:r>
                        <a:rPr lang="ja-JP" altLang="en-US" sz="1000" b="0" i="0" u="none" strike="noStrike" dirty="0">
                          <a:effectLst/>
                          <a:latin typeface="HG丸ｺﾞｼｯｸM-PRO" panose="020F0600000000000000" pitchFamily="50" charset="-128"/>
                          <a:ea typeface="HG丸ｺﾞｼｯｸM-PRO" panose="020F0600000000000000" pitchFamily="50" charset="-128"/>
                        </a:rPr>
                        <a:t>　</a:t>
                      </a: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000" b="0" i="0" u="none" strike="noStrike" dirty="0">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rowSpan="4">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良好でない</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rowSpan="2">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四区分</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000" b="0" i="0" u="none" strike="noStrike">
                          <a:effectLst/>
                          <a:latin typeface="HG丸ｺﾞｼｯｸM-PRO" panose="020F0600000000000000" pitchFamily="50" charset="-128"/>
                          <a:ea typeface="HG丸ｺﾞｼｯｸM-PRO" panose="020F0600000000000000" pitchFamily="50" charset="-128"/>
                        </a:rPr>
                        <a:t>B</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1100" b="0" i="0" u="none" strike="noStrike">
                          <a:solidFill>
                            <a:srgbClr val="000000"/>
                          </a:solidFill>
                          <a:effectLst/>
                          <a:latin typeface="HG丸ｺﾞｼｯｸM-PRO" panose="020F0600000000000000" pitchFamily="50" charset="-128"/>
                          <a:ea typeface="HG丸ｺﾞｼｯｸM-PRO" panose="020F0600000000000000" pitchFamily="50" charset="-128"/>
                        </a:rPr>
                        <a:t>706,856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ja-JP" altLang="en-US" sz="1100" b="0" i="0" u="none" strike="noStrike" dirty="0">
                          <a:solidFill>
                            <a:srgbClr val="000000"/>
                          </a:solidFill>
                          <a:effectLst/>
                          <a:latin typeface="HG丸ｺﾞｼｯｸM-PRO" panose="020F0600000000000000" pitchFamily="50" charset="-128"/>
                          <a:ea typeface="HG丸ｺﾞｼｯｸM-PRO" panose="020F0600000000000000" pitchFamily="50" charset="-128"/>
                        </a:rPr>
                        <a:t>▲ </a:t>
                      </a:r>
                      <a:r>
                        <a:rPr lang="en-US" altLang="ja-JP" sz="1100" b="0" i="0" u="none" strike="noStrike" dirty="0">
                          <a:solidFill>
                            <a:srgbClr val="000000"/>
                          </a:solidFill>
                          <a:effectLst/>
                          <a:latin typeface="HG丸ｺﾞｼｯｸM-PRO" panose="020F0600000000000000" pitchFamily="50" charset="-128"/>
                          <a:ea typeface="HG丸ｺﾞｼｯｸM-PRO" panose="020F0600000000000000" pitchFamily="50" charset="-128"/>
                        </a:rPr>
                        <a:t>157,468</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672502451"/>
                  </a:ext>
                </a:extLst>
              </a:tr>
              <a:tr h="167640">
                <a:tc>
                  <a:txBody>
                    <a:bodyPr/>
                    <a:lstStyle/>
                    <a:p>
                      <a:pPr algn="ctr" fontAlgn="ctr"/>
                      <a:r>
                        <a:rPr lang="ja-JP" altLang="en-US" sz="1000" b="0" i="0" u="none" strike="noStrike" dirty="0">
                          <a:effectLst/>
                          <a:latin typeface="HG丸ｺﾞｼｯｸM-PRO" panose="020F0600000000000000" pitchFamily="50" charset="-128"/>
                          <a:ea typeface="HG丸ｺﾞｼｯｸM-PRO" panose="020F0600000000000000" pitchFamily="50" charset="-128"/>
                        </a:rPr>
                        <a:t>　</a:t>
                      </a: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000" b="0" i="0" u="none" strike="noStrike" dirty="0">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vMerge="1">
                  <a:txBody>
                    <a:bodyPr/>
                    <a:lstStyle/>
                    <a:p>
                      <a:endParaRPr kumimoji="1" lang="ja-JP" altLang="en-US"/>
                    </a:p>
                  </a:txBody>
                  <a:tcPr/>
                </a:tc>
                <a:tc vMerge="1">
                  <a:txBody>
                    <a:bodyPr/>
                    <a:lstStyle/>
                    <a:p>
                      <a:endParaRPr kumimoji="1" lang="ja-JP" altLang="en-US"/>
                    </a:p>
                  </a:txBody>
                  <a:tcPr/>
                </a:tc>
                <a:tc>
                  <a:txBody>
                    <a:bodyPr/>
                    <a:lstStyle/>
                    <a:p>
                      <a:pPr algn="ctr" fontAlgn="ctr"/>
                      <a:r>
                        <a:rPr lang="en-US" sz="1000" b="0" i="0" u="none" strike="noStrike">
                          <a:effectLst/>
                          <a:latin typeface="HG丸ｺﾞｼｯｸM-PRO" panose="020F0600000000000000" pitchFamily="50" charset="-128"/>
                          <a:ea typeface="HG丸ｺﾞｼｯｸM-PRO" panose="020F0600000000000000" pitchFamily="50" charset="-128"/>
                        </a:rPr>
                        <a:t>C</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1100" b="0" i="0" u="none" strike="noStrike">
                          <a:solidFill>
                            <a:srgbClr val="000000"/>
                          </a:solidFill>
                          <a:effectLst/>
                          <a:latin typeface="HG丸ｺﾞｼｯｸM-PRO" panose="020F0600000000000000" pitchFamily="50" charset="-128"/>
                          <a:ea typeface="HG丸ｺﾞｼｯｸM-PRO" panose="020F0600000000000000" pitchFamily="50" charset="-128"/>
                        </a:rPr>
                        <a:t>664,165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ja-JP" altLang="en-US" sz="1100" b="0" i="0" u="none" strike="noStrike" dirty="0">
                          <a:solidFill>
                            <a:srgbClr val="000000"/>
                          </a:solidFill>
                          <a:effectLst/>
                          <a:latin typeface="HG丸ｺﾞｼｯｸM-PRO" panose="020F0600000000000000" pitchFamily="50" charset="-128"/>
                          <a:ea typeface="HG丸ｺﾞｼｯｸM-PRO" panose="020F0600000000000000" pitchFamily="50" charset="-128"/>
                        </a:rPr>
                        <a:t>▲ </a:t>
                      </a:r>
                      <a:r>
                        <a:rPr lang="en-US" altLang="ja-JP" sz="1100" b="0" i="0" u="none" strike="noStrike" dirty="0">
                          <a:solidFill>
                            <a:srgbClr val="000000"/>
                          </a:solidFill>
                          <a:effectLst/>
                          <a:latin typeface="HG丸ｺﾞｼｯｸM-PRO" panose="020F0600000000000000" pitchFamily="50" charset="-128"/>
                          <a:ea typeface="HG丸ｺﾞｼｯｸM-PRO" panose="020F0600000000000000" pitchFamily="50" charset="-128"/>
                        </a:rPr>
                        <a:t>200,159</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403726321"/>
                  </a:ext>
                </a:extLst>
              </a:tr>
              <a:tr h="167640">
                <a:tc>
                  <a:txBody>
                    <a:bodyPr/>
                    <a:lstStyle/>
                    <a:p>
                      <a:pPr algn="ctr" fontAlgn="ctr"/>
                      <a:r>
                        <a:rPr lang="ja-JP" altLang="en-US" sz="1000" b="0" i="0" u="none" strike="noStrike" dirty="0">
                          <a:effectLst/>
                          <a:latin typeface="HG丸ｺﾞｼｯｸM-PRO" panose="020F0600000000000000" pitchFamily="50" charset="-128"/>
                          <a:ea typeface="HG丸ｺﾞｼｯｸM-PRO" panose="020F0600000000000000" pitchFamily="50" charset="-128"/>
                        </a:rPr>
                        <a:t>　</a:t>
                      </a: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000" b="0" i="0" u="none" strike="noStrike" dirty="0">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vMerge="1">
                  <a:txBody>
                    <a:bodyPr/>
                    <a:lstStyle/>
                    <a:p>
                      <a:endParaRPr kumimoji="1" lang="ja-JP" altLang="en-US"/>
                    </a:p>
                  </a:txBody>
                  <a:tcPr/>
                </a:tc>
                <a:tc rowSpan="2">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五区分</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000" b="0" i="0" u="none" strike="noStrike">
                          <a:effectLst/>
                          <a:latin typeface="HG丸ｺﾞｼｯｸM-PRO" panose="020F0600000000000000" pitchFamily="50" charset="-128"/>
                          <a:ea typeface="HG丸ｺﾞｼｯｸM-PRO" panose="020F0600000000000000" pitchFamily="50" charset="-128"/>
                        </a:rPr>
                        <a:t>C</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1100" b="0" i="0" u="none" strike="noStrike">
                          <a:solidFill>
                            <a:srgbClr val="000000"/>
                          </a:solidFill>
                          <a:effectLst/>
                          <a:latin typeface="HG丸ｺﾞｼｯｸM-PRO" panose="020F0600000000000000" pitchFamily="50" charset="-128"/>
                          <a:ea typeface="HG丸ｺﾞｼｯｸM-PRO" panose="020F0600000000000000" pitchFamily="50" charset="-128"/>
                        </a:rPr>
                        <a:t>621,473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ja-JP" altLang="en-US" sz="1100" b="0" i="0" u="none" strike="noStrike" dirty="0">
                          <a:solidFill>
                            <a:srgbClr val="000000"/>
                          </a:solidFill>
                          <a:effectLst/>
                          <a:latin typeface="HG丸ｺﾞｼｯｸM-PRO" panose="020F0600000000000000" pitchFamily="50" charset="-128"/>
                          <a:ea typeface="HG丸ｺﾞｼｯｸM-PRO" panose="020F0600000000000000" pitchFamily="50" charset="-128"/>
                        </a:rPr>
                        <a:t>▲ </a:t>
                      </a:r>
                      <a:r>
                        <a:rPr lang="en-US" altLang="ja-JP" sz="1100" b="0" i="0" u="none" strike="noStrike" dirty="0">
                          <a:solidFill>
                            <a:srgbClr val="000000"/>
                          </a:solidFill>
                          <a:effectLst/>
                          <a:latin typeface="HG丸ｺﾞｼｯｸM-PRO" panose="020F0600000000000000" pitchFamily="50" charset="-128"/>
                          <a:ea typeface="HG丸ｺﾞｼｯｸM-PRO" panose="020F0600000000000000" pitchFamily="50" charset="-128"/>
                        </a:rPr>
                        <a:t>242,851</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116386027"/>
                  </a:ext>
                </a:extLst>
              </a:tr>
              <a:tr h="167640">
                <a:tc>
                  <a:txBody>
                    <a:bodyPr/>
                    <a:lstStyle/>
                    <a:p>
                      <a:pPr algn="ctr" fontAlgn="ctr"/>
                      <a:r>
                        <a:rPr lang="ja-JP" altLang="en-US" sz="1000" b="0" i="0" u="none" strike="noStrike" dirty="0">
                          <a:effectLst/>
                          <a:latin typeface="HG丸ｺﾞｼｯｸM-PRO" panose="020F0600000000000000" pitchFamily="50" charset="-128"/>
                          <a:ea typeface="HG丸ｺﾞｼｯｸM-PRO" panose="020F0600000000000000" pitchFamily="50" charset="-128"/>
                        </a:rPr>
                        <a:t>　</a:t>
                      </a: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1000" b="0" i="0" u="none" strike="noStrike" dirty="0">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vMerge="1">
                  <a:txBody>
                    <a:bodyPr/>
                    <a:lstStyle/>
                    <a:p>
                      <a:endParaRPr kumimoji="1" lang="ja-JP" altLang="en-US"/>
                    </a:p>
                  </a:txBody>
                  <a:tcPr/>
                </a:tc>
                <a:tc vMerge="1">
                  <a:txBody>
                    <a:bodyPr/>
                    <a:lstStyle/>
                    <a:p>
                      <a:endParaRPr kumimoji="1" lang="ja-JP" altLang="en-US"/>
                    </a:p>
                  </a:txBody>
                  <a:tcPr/>
                </a:tc>
                <a:tc>
                  <a:txBody>
                    <a:bodyPr/>
                    <a:lstStyle/>
                    <a:p>
                      <a:pPr algn="ctr" fontAlgn="ctr"/>
                      <a:r>
                        <a:rPr lang="en-US" sz="1000" b="0" i="0" u="none" strike="noStrike">
                          <a:effectLst/>
                          <a:latin typeface="HG丸ｺﾞｼｯｸM-PRO" panose="020F0600000000000000" pitchFamily="50" charset="-128"/>
                          <a:ea typeface="HG丸ｺﾞｼｯｸM-PRO" panose="020F0600000000000000" pitchFamily="50" charset="-128"/>
                        </a:rPr>
                        <a:t>D</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1100" b="0" i="0" u="none" strike="noStrike">
                          <a:solidFill>
                            <a:srgbClr val="000000"/>
                          </a:solidFill>
                          <a:effectLst/>
                          <a:latin typeface="HG丸ｺﾞｼｯｸM-PRO" panose="020F0600000000000000" pitchFamily="50" charset="-128"/>
                          <a:ea typeface="HG丸ｺﾞｼｯｸM-PRO" panose="020F0600000000000000" pitchFamily="50" charset="-128"/>
                        </a:rPr>
                        <a:t>542,389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ctr"/>
                      <a:r>
                        <a:rPr lang="ja-JP" altLang="en-US" sz="1100" b="0" i="0" u="none" strike="noStrike" dirty="0">
                          <a:solidFill>
                            <a:srgbClr val="000000"/>
                          </a:solidFill>
                          <a:effectLst/>
                          <a:latin typeface="HG丸ｺﾞｼｯｸM-PRO" panose="020F0600000000000000" pitchFamily="50" charset="-128"/>
                          <a:ea typeface="HG丸ｺﾞｼｯｸM-PRO" panose="020F0600000000000000" pitchFamily="50" charset="-128"/>
                        </a:rPr>
                        <a:t>▲ </a:t>
                      </a:r>
                      <a:r>
                        <a:rPr lang="en-US" altLang="ja-JP" sz="1100" b="0" i="0" u="none" strike="noStrike" dirty="0">
                          <a:solidFill>
                            <a:srgbClr val="000000"/>
                          </a:solidFill>
                          <a:effectLst/>
                          <a:latin typeface="HG丸ｺﾞｼｯｸM-PRO" panose="020F0600000000000000" pitchFamily="50" charset="-128"/>
                          <a:ea typeface="HG丸ｺﾞｼｯｸM-PRO" panose="020F0600000000000000" pitchFamily="50" charset="-128"/>
                        </a:rPr>
                        <a:t>321,935</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477214301"/>
                  </a:ext>
                </a:extLst>
              </a:tr>
              <a:tr h="167640">
                <a:tc>
                  <a:txBody>
                    <a:bodyPr/>
                    <a:lstStyle/>
                    <a:p>
                      <a:pPr algn="ctr" fontAlgn="ctr"/>
                      <a:r>
                        <a:rPr lang="ja-JP" altLang="en-US" sz="1000" b="0" i="0" u="none" strike="noStrike" dirty="0">
                          <a:effectLst/>
                          <a:latin typeface="HG丸ｺﾞｼｯｸM-PRO" panose="020F0600000000000000" pitchFamily="50" charset="-128"/>
                          <a:ea typeface="HG丸ｺﾞｼｯｸM-PRO" panose="020F0600000000000000" pitchFamily="50" charset="-128"/>
                        </a:rPr>
                        <a:t>　</a:t>
                      </a: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l"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ctr"/>
                      <a:r>
                        <a:rPr lang="ja-JP" altLang="en-US" sz="1000" b="0" i="0" u="none" strike="noStrike" dirty="0">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特に優秀</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特区分</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kumimoji="1" lang="ja-JP" altLang="en-US"/>
                    </a:p>
                  </a:txBody>
                  <a:tcPr/>
                </a:tc>
                <a:tc>
                  <a:txBody>
                    <a:bodyPr/>
                    <a:lstStyle/>
                    <a:p>
                      <a:pPr algn="r" fontAlgn="ctr"/>
                      <a:r>
                        <a:rPr lang="en-US" altLang="ja-JP" sz="1100" b="0" i="0" u="none" strike="noStrike">
                          <a:solidFill>
                            <a:srgbClr val="000000"/>
                          </a:solidFill>
                          <a:effectLst/>
                          <a:latin typeface="HG丸ｺﾞｼｯｸM-PRO" panose="020F0600000000000000" pitchFamily="50" charset="-128"/>
                          <a:ea typeface="HG丸ｺﾞｼｯｸM-PRO" panose="020F0600000000000000" pitchFamily="50" charset="-128"/>
                        </a:rPr>
                        <a:t>1,238,382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1100" b="0" i="0" u="none" strike="noStrike" dirty="0">
                          <a:solidFill>
                            <a:srgbClr val="000000"/>
                          </a:solidFill>
                          <a:effectLst/>
                          <a:latin typeface="HG丸ｺﾞｼｯｸM-PRO" panose="020F0600000000000000" pitchFamily="50" charset="-128"/>
                          <a:ea typeface="HG丸ｺﾞｼｯｸM-PRO" panose="020F0600000000000000" pitchFamily="50" charset="-128"/>
                        </a:rPr>
                        <a:t>239,159</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15505489"/>
                  </a:ext>
                </a:extLst>
              </a:tr>
              <a:tr h="167640">
                <a:tc>
                  <a:txBody>
                    <a:bodyPr/>
                    <a:lstStyle/>
                    <a:p>
                      <a:pPr algn="ctr" fontAlgn="ctr"/>
                      <a:r>
                        <a:rPr lang="ja-JP" altLang="en-US" sz="1000" b="0" i="0" u="none" strike="noStrike" dirty="0">
                          <a:effectLst/>
                          <a:latin typeface="HG丸ｺﾞｼｯｸM-PRO" panose="020F0600000000000000" pitchFamily="50" charset="-128"/>
                          <a:ea typeface="HG丸ｺﾞｼｯｸM-PRO" panose="020F0600000000000000" pitchFamily="50" charset="-128"/>
                        </a:rPr>
                        <a:t>　</a:t>
                      </a: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000" b="0" i="0" u="none" strike="noStrike" dirty="0">
                          <a:effectLst/>
                          <a:latin typeface="HG丸ｺﾞｼｯｸM-PRO" panose="020F0600000000000000" pitchFamily="50" charset="-128"/>
                          <a:ea typeface="HG丸ｺﾞｼｯｸM-PRO" panose="020F0600000000000000" pitchFamily="50" charset="-128"/>
                        </a:rPr>
                        <a:t>次　長</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en-US" altLang="ja-JP" sz="1000" b="0" i="0" u="none" strike="noStrike" dirty="0">
                          <a:effectLst/>
                          <a:latin typeface="HG丸ｺﾞｼｯｸM-PRO" panose="020F0600000000000000" pitchFamily="50" charset="-128"/>
                          <a:ea typeface="HG丸ｺﾞｼｯｸM-PRO" panose="020F0600000000000000" pitchFamily="50" charset="-128"/>
                        </a:rPr>
                        <a:t>7-1</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rowSpan="2">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優秀</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一区分</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kumimoji="1" lang="ja-JP" altLang="en-US"/>
                    </a:p>
                  </a:txBody>
                  <a:tcPr/>
                </a:tc>
                <a:tc>
                  <a:txBody>
                    <a:bodyPr/>
                    <a:lstStyle/>
                    <a:p>
                      <a:pPr algn="r" fontAlgn="ctr"/>
                      <a:r>
                        <a:rPr lang="en-US" altLang="ja-JP" sz="1100" b="0" i="0" u="none" strike="noStrike">
                          <a:solidFill>
                            <a:srgbClr val="000000"/>
                          </a:solidFill>
                          <a:effectLst/>
                          <a:latin typeface="HG丸ｺﾞｼｯｸM-PRO" panose="020F0600000000000000" pitchFamily="50" charset="-128"/>
                          <a:ea typeface="HG丸ｺﾞｼｯｸM-PRO" panose="020F0600000000000000" pitchFamily="50" charset="-128"/>
                        </a:rPr>
                        <a:t>1,118,803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1100" b="0" i="0" u="none" strike="noStrike" dirty="0">
                          <a:solidFill>
                            <a:srgbClr val="000000"/>
                          </a:solidFill>
                          <a:effectLst/>
                          <a:latin typeface="HG丸ｺﾞｼｯｸM-PRO" panose="020F0600000000000000" pitchFamily="50" charset="-128"/>
                          <a:ea typeface="HG丸ｺﾞｼｯｸM-PRO" panose="020F0600000000000000" pitchFamily="50" charset="-128"/>
                        </a:rPr>
                        <a:t>119,580</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242909829"/>
                  </a:ext>
                </a:extLst>
              </a:tr>
              <a:tr h="167640">
                <a:tc>
                  <a:txBody>
                    <a:bodyPr/>
                    <a:lstStyle/>
                    <a:p>
                      <a:pPr algn="ctr" fontAlgn="ctr"/>
                      <a:r>
                        <a:rPr lang="ja-JP" altLang="en-US" sz="1000" b="0" i="0" u="none" strike="noStrike" dirty="0">
                          <a:effectLst/>
                          <a:latin typeface="HG丸ｺﾞｼｯｸM-PRO" panose="020F0600000000000000" pitchFamily="50" charset="-128"/>
                          <a:ea typeface="HG丸ｺﾞｼｯｸM-PRO" panose="020F0600000000000000" pitchFamily="50" charset="-128"/>
                        </a:rPr>
                        <a:t>　</a:t>
                      </a: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000" b="0" i="0" u="none" strike="noStrike" dirty="0">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vMerge="1">
                  <a:txBody>
                    <a:bodyPr/>
                    <a:lstStyle/>
                    <a:p>
                      <a:endParaRPr kumimoji="1" lang="ja-JP" altLang="en-US"/>
                    </a:p>
                  </a:txBody>
                  <a:tcPr/>
                </a:tc>
                <a:tc gridSpan="2">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二区分</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kumimoji="1" lang="ja-JP" altLang="en-US"/>
                    </a:p>
                  </a:txBody>
                  <a:tcPr/>
                </a:tc>
                <a:tc>
                  <a:txBody>
                    <a:bodyPr/>
                    <a:lstStyle/>
                    <a:p>
                      <a:pPr algn="r" fontAlgn="ctr"/>
                      <a:r>
                        <a:rPr lang="en-US" altLang="ja-JP" sz="1100" b="0" i="0" u="none" strike="noStrike">
                          <a:solidFill>
                            <a:srgbClr val="000000"/>
                          </a:solidFill>
                          <a:effectLst/>
                          <a:latin typeface="HG丸ｺﾞｼｯｸM-PRO" panose="020F0600000000000000" pitchFamily="50" charset="-128"/>
                          <a:ea typeface="HG丸ｺﾞｼｯｸM-PRO" panose="020F0600000000000000" pitchFamily="50" charset="-128"/>
                        </a:rPr>
                        <a:t>1,059,013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1100" b="0" i="0" u="none" strike="noStrike" dirty="0">
                          <a:solidFill>
                            <a:srgbClr val="000000"/>
                          </a:solidFill>
                          <a:effectLst/>
                          <a:latin typeface="HG丸ｺﾞｼｯｸM-PRO" panose="020F0600000000000000" pitchFamily="50" charset="-128"/>
                          <a:ea typeface="HG丸ｺﾞｼｯｸM-PRO" panose="020F0600000000000000" pitchFamily="50" charset="-128"/>
                        </a:rPr>
                        <a:t>59,790</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620132470"/>
                  </a:ext>
                </a:extLst>
              </a:tr>
              <a:tr h="167640">
                <a:tc>
                  <a:txBody>
                    <a:bodyPr/>
                    <a:lstStyle/>
                    <a:p>
                      <a:pPr algn="ctr" fontAlgn="ctr"/>
                      <a:r>
                        <a:rPr lang="ja-JP" altLang="en-US" sz="1000" b="0" i="0" u="none" strike="noStrike" dirty="0">
                          <a:effectLst/>
                          <a:latin typeface="HG丸ｺﾞｼｯｸM-PRO" panose="020F0600000000000000" pitchFamily="50" charset="-128"/>
                          <a:ea typeface="HG丸ｺﾞｼｯｸM-PRO" panose="020F0600000000000000" pitchFamily="50" charset="-128"/>
                        </a:rPr>
                        <a:t>モデル</a:t>
                      </a:r>
                      <a:r>
                        <a:rPr lang="en-US" altLang="ja-JP" sz="1000" b="0" i="0" u="none" strike="noStrike" dirty="0">
                          <a:effectLst/>
                          <a:latin typeface="HG丸ｺﾞｼｯｸM-PRO" panose="020F0600000000000000" pitchFamily="50" charset="-128"/>
                          <a:ea typeface="HG丸ｺﾞｼｯｸM-PRO" panose="020F0600000000000000" pitchFamily="50" charset="-128"/>
                        </a:rPr>
                        <a:t>E</a:t>
                      </a:r>
                      <a:endParaRPr lang="en-US" sz="1000" b="0" i="0" u="none" strike="noStrike" dirty="0">
                        <a:effectLst/>
                        <a:latin typeface="HG丸ｺﾞｼｯｸM-PRO" panose="020F0600000000000000" pitchFamily="50" charset="-128"/>
                        <a:ea typeface="HG丸ｺﾞｼｯｸM-PRO" panose="020F0600000000000000" pitchFamily="50" charset="-128"/>
                      </a:endParaRP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000" b="0" i="0" u="none" strike="noStrike" dirty="0">
                          <a:effectLst/>
                          <a:latin typeface="HG丸ｺﾞｼｯｸM-PRO" panose="020F0600000000000000" pitchFamily="50" charset="-128"/>
                          <a:ea typeface="HG丸ｺﾞｼｯｸM-PRO" panose="020F0600000000000000" pitchFamily="50" charset="-128"/>
                        </a:rPr>
                        <a:t>（</a:t>
                      </a:r>
                      <a:r>
                        <a:rPr lang="en-US" altLang="ja-JP" sz="1000" b="0" i="0" u="none" strike="noStrike" dirty="0">
                          <a:effectLst/>
                          <a:latin typeface="HG丸ｺﾞｼｯｸM-PRO" panose="020F0600000000000000" pitchFamily="50" charset="-128"/>
                          <a:ea typeface="HG丸ｺﾞｼｯｸM-PRO" panose="020F0600000000000000" pitchFamily="50" charset="-128"/>
                        </a:rPr>
                        <a:t>-</a:t>
                      </a:r>
                      <a:r>
                        <a:rPr lang="ja-JP" altLang="en-US" sz="1000" b="0" i="0" u="none" strike="noStrike" dirty="0">
                          <a:effectLst/>
                          <a:latin typeface="HG丸ｺﾞｼｯｸM-PRO" panose="020F0600000000000000" pitchFamily="50" charset="-128"/>
                          <a:ea typeface="HG丸ｺﾞｼｯｸM-PRO" panose="020F0600000000000000" pitchFamily="50" charset="-128"/>
                        </a:rPr>
                        <a:t>）</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en-US" altLang="ja-JP" sz="1000" b="0" i="0" u="none" strike="noStrike" dirty="0">
                          <a:effectLst/>
                          <a:latin typeface="HG丸ｺﾞｼｯｸM-PRO" panose="020F0600000000000000" pitchFamily="50" charset="-128"/>
                          <a:ea typeface="HG丸ｺﾞｼｯｸM-PRO" panose="020F0600000000000000" pitchFamily="50" charset="-128"/>
                        </a:rPr>
                        <a:t>514,600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良好</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三区分</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kumimoji="1" lang="ja-JP" altLang="en-US"/>
                    </a:p>
                  </a:txBody>
                  <a:tcPr/>
                </a:tc>
                <a:tc>
                  <a:txBody>
                    <a:bodyPr/>
                    <a:lstStyle/>
                    <a:p>
                      <a:pPr algn="r" fontAlgn="ctr"/>
                      <a:r>
                        <a:rPr lang="en-US" altLang="ja-JP" sz="1100" b="0" i="0" u="none" strike="noStrike">
                          <a:solidFill>
                            <a:srgbClr val="000000"/>
                          </a:solidFill>
                          <a:effectLst/>
                          <a:latin typeface="HG丸ｺﾞｼｯｸM-PRO" panose="020F0600000000000000" pitchFamily="50" charset="-128"/>
                          <a:ea typeface="HG丸ｺﾞｼｯｸM-PRO" panose="020F0600000000000000" pitchFamily="50" charset="-128"/>
                        </a:rPr>
                        <a:t>999,223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altLang="ja-JP" sz="1100" b="0" i="0" u="none" strike="noStrike" dirty="0">
                          <a:solidFill>
                            <a:srgbClr val="000000"/>
                          </a:solidFill>
                          <a:effectLst/>
                          <a:latin typeface="HG丸ｺﾞｼｯｸM-PRO" panose="020F0600000000000000" pitchFamily="50" charset="-128"/>
                          <a:ea typeface="HG丸ｺﾞｼｯｸM-PRO" panose="020F0600000000000000" pitchFamily="50" charset="-128"/>
                        </a:rPr>
                        <a:t>―</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3411016"/>
                  </a:ext>
                </a:extLst>
              </a:tr>
              <a:tr h="167640">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000" b="0" i="0" u="none" strike="noStrike" dirty="0">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rowSpan="4">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良好でない</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rowSpan="2">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四区分</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000" b="0" i="0" u="none" strike="noStrike">
                          <a:effectLst/>
                          <a:latin typeface="HG丸ｺﾞｼｯｸM-PRO" panose="020F0600000000000000" pitchFamily="50" charset="-128"/>
                          <a:ea typeface="HG丸ｺﾞｼｯｸM-PRO" panose="020F0600000000000000" pitchFamily="50" charset="-128"/>
                        </a:rPr>
                        <a:t>B</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1100" b="0" i="0" u="none" strike="noStrike">
                          <a:solidFill>
                            <a:srgbClr val="000000"/>
                          </a:solidFill>
                          <a:effectLst/>
                          <a:latin typeface="HG丸ｺﾞｼｯｸM-PRO" panose="020F0600000000000000" pitchFamily="50" charset="-128"/>
                          <a:ea typeface="HG丸ｺﾞｼｯｸM-PRO" panose="020F0600000000000000" pitchFamily="50" charset="-128"/>
                        </a:rPr>
                        <a:t>814,940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ja-JP" altLang="en-US" sz="1100" b="0" i="0" u="none" strike="noStrike" dirty="0">
                          <a:solidFill>
                            <a:srgbClr val="000000"/>
                          </a:solidFill>
                          <a:effectLst/>
                          <a:latin typeface="HG丸ｺﾞｼｯｸM-PRO" panose="020F0600000000000000" pitchFamily="50" charset="-128"/>
                          <a:ea typeface="HG丸ｺﾞｼｯｸM-PRO" panose="020F0600000000000000" pitchFamily="50" charset="-128"/>
                        </a:rPr>
                        <a:t>▲ </a:t>
                      </a:r>
                      <a:r>
                        <a:rPr lang="en-US" altLang="ja-JP" sz="1100" b="0" i="0" u="none" strike="noStrike" dirty="0">
                          <a:solidFill>
                            <a:srgbClr val="000000"/>
                          </a:solidFill>
                          <a:effectLst/>
                          <a:latin typeface="HG丸ｺﾞｼｯｸM-PRO" panose="020F0600000000000000" pitchFamily="50" charset="-128"/>
                          <a:ea typeface="HG丸ｺﾞｼｯｸM-PRO" panose="020F0600000000000000" pitchFamily="50" charset="-128"/>
                        </a:rPr>
                        <a:t>184,283</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860344484"/>
                  </a:ext>
                </a:extLst>
              </a:tr>
              <a:tr h="167640">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000" b="0" i="0" u="none" strike="noStrike" dirty="0">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vMerge="1">
                  <a:txBody>
                    <a:bodyPr/>
                    <a:lstStyle/>
                    <a:p>
                      <a:endParaRPr kumimoji="1" lang="ja-JP" altLang="en-US"/>
                    </a:p>
                  </a:txBody>
                  <a:tcPr/>
                </a:tc>
                <a:tc vMerge="1">
                  <a:txBody>
                    <a:bodyPr/>
                    <a:lstStyle/>
                    <a:p>
                      <a:endParaRPr kumimoji="1" lang="ja-JP" altLang="en-US"/>
                    </a:p>
                  </a:txBody>
                  <a:tcPr/>
                </a:tc>
                <a:tc>
                  <a:txBody>
                    <a:bodyPr/>
                    <a:lstStyle/>
                    <a:p>
                      <a:pPr algn="ctr" fontAlgn="ctr"/>
                      <a:r>
                        <a:rPr lang="en-US" sz="1000" b="0" i="0" u="none" strike="noStrike">
                          <a:effectLst/>
                          <a:latin typeface="HG丸ｺﾞｼｯｸM-PRO" panose="020F0600000000000000" pitchFamily="50" charset="-128"/>
                          <a:ea typeface="HG丸ｺﾞｼｯｸM-PRO" panose="020F0600000000000000" pitchFamily="50" charset="-128"/>
                        </a:rPr>
                        <a:t>C</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1100" b="0" i="0" u="none" strike="noStrike">
                          <a:solidFill>
                            <a:srgbClr val="000000"/>
                          </a:solidFill>
                          <a:effectLst/>
                          <a:latin typeface="HG丸ｺﾞｼｯｸM-PRO" panose="020F0600000000000000" pitchFamily="50" charset="-128"/>
                          <a:ea typeface="HG丸ｺﾞｼｯｸM-PRO" panose="020F0600000000000000" pitchFamily="50" charset="-128"/>
                        </a:rPr>
                        <a:t>760,884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ja-JP" altLang="en-US" sz="1100" b="0" i="0" u="none" strike="noStrike" dirty="0">
                          <a:solidFill>
                            <a:srgbClr val="000000"/>
                          </a:solidFill>
                          <a:effectLst/>
                          <a:latin typeface="HG丸ｺﾞｼｯｸM-PRO" panose="020F0600000000000000" pitchFamily="50" charset="-128"/>
                          <a:ea typeface="HG丸ｺﾞｼｯｸM-PRO" panose="020F0600000000000000" pitchFamily="50" charset="-128"/>
                        </a:rPr>
                        <a:t>▲ </a:t>
                      </a:r>
                      <a:r>
                        <a:rPr lang="en-US" altLang="ja-JP" sz="1100" b="0" i="0" u="none" strike="noStrike" dirty="0">
                          <a:solidFill>
                            <a:srgbClr val="000000"/>
                          </a:solidFill>
                          <a:effectLst/>
                          <a:latin typeface="HG丸ｺﾞｼｯｸM-PRO" panose="020F0600000000000000" pitchFamily="50" charset="-128"/>
                          <a:ea typeface="HG丸ｺﾞｼｯｸM-PRO" panose="020F0600000000000000" pitchFamily="50" charset="-128"/>
                        </a:rPr>
                        <a:t>238,339</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92500321"/>
                  </a:ext>
                </a:extLst>
              </a:tr>
              <a:tr h="167640">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000" b="0" i="0" u="none" strike="noStrike" dirty="0">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vMerge="1">
                  <a:txBody>
                    <a:bodyPr/>
                    <a:lstStyle/>
                    <a:p>
                      <a:endParaRPr kumimoji="1" lang="ja-JP" altLang="en-US"/>
                    </a:p>
                  </a:txBody>
                  <a:tcPr/>
                </a:tc>
                <a:tc rowSpan="2">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五区分</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000" b="0" i="0" u="none" strike="noStrike">
                          <a:effectLst/>
                          <a:latin typeface="HG丸ｺﾞｼｯｸM-PRO" panose="020F0600000000000000" pitchFamily="50" charset="-128"/>
                          <a:ea typeface="HG丸ｺﾞｼｯｸM-PRO" panose="020F0600000000000000" pitchFamily="50" charset="-128"/>
                        </a:rPr>
                        <a:t>C</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1100" b="0" i="0" u="none" strike="noStrike">
                          <a:solidFill>
                            <a:srgbClr val="000000"/>
                          </a:solidFill>
                          <a:effectLst/>
                          <a:latin typeface="HG丸ｺﾞｼｯｸM-PRO" panose="020F0600000000000000" pitchFamily="50" charset="-128"/>
                          <a:ea typeface="HG丸ｺﾞｼｯｸM-PRO" panose="020F0600000000000000" pitchFamily="50" charset="-128"/>
                        </a:rPr>
                        <a:t>706,828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ja-JP" altLang="en-US" sz="1100" b="0" i="0" u="none" strike="noStrike" dirty="0">
                          <a:solidFill>
                            <a:srgbClr val="000000"/>
                          </a:solidFill>
                          <a:effectLst/>
                          <a:latin typeface="HG丸ｺﾞｼｯｸM-PRO" panose="020F0600000000000000" pitchFamily="50" charset="-128"/>
                          <a:ea typeface="HG丸ｺﾞｼｯｸM-PRO" panose="020F0600000000000000" pitchFamily="50" charset="-128"/>
                        </a:rPr>
                        <a:t>▲ </a:t>
                      </a:r>
                      <a:r>
                        <a:rPr lang="en-US" altLang="ja-JP" sz="1100" b="0" i="0" u="none" strike="noStrike" dirty="0">
                          <a:solidFill>
                            <a:srgbClr val="000000"/>
                          </a:solidFill>
                          <a:effectLst/>
                          <a:latin typeface="HG丸ｺﾞｼｯｸM-PRO" panose="020F0600000000000000" pitchFamily="50" charset="-128"/>
                          <a:ea typeface="HG丸ｺﾞｼｯｸM-PRO" panose="020F0600000000000000" pitchFamily="50" charset="-128"/>
                        </a:rPr>
                        <a:t>292,395</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388856940"/>
                  </a:ext>
                </a:extLst>
              </a:tr>
              <a:tr h="167640">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1000" b="0" i="0" u="none" strike="noStrike" dirty="0">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vMerge="1">
                  <a:txBody>
                    <a:bodyPr/>
                    <a:lstStyle/>
                    <a:p>
                      <a:endParaRPr kumimoji="1" lang="ja-JP" altLang="en-US"/>
                    </a:p>
                  </a:txBody>
                  <a:tcPr/>
                </a:tc>
                <a:tc vMerge="1">
                  <a:txBody>
                    <a:bodyPr/>
                    <a:lstStyle/>
                    <a:p>
                      <a:endParaRPr kumimoji="1" lang="ja-JP" altLang="en-US"/>
                    </a:p>
                  </a:txBody>
                  <a:tcPr/>
                </a:tc>
                <a:tc>
                  <a:txBody>
                    <a:bodyPr/>
                    <a:lstStyle/>
                    <a:p>
                      <a:pPr algn="ctr" fontAlgn="ctr"/>
                      <a:r>
                        <a:rPr lang="en-US" sz="1000" b="0" i="0" u="none" strike="noStrike">
                          <a:effectLst/>
                          <a:latin typeface="HG丸ｺﾞｼｯｸM-PRO" panose="020F0600000000000000" pitchFamily="50" charset="-128"/>
                          <a:ea typeface="HG丸ｺﾞｼｯｸM-PRO" panose="020F0600000000000000" pitchFamily="50" charset="-128"/>
                        </a:rPr>
                        <a:t>D</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1100" b="0" i="0" u="none" strike="noStrike">
                          <a:solidFill>
                            <a:srgbClr val="000000"/>
                          </a:solidFill>
                          <a:effectLst/>
                          <a:latin typeface="HG丸ｺﾞｼｯｸM-PRO" panose="020F0600000000000000" pitchFamily="50" charset="-128"/>
                          <a:ea typeface="HG丸ｺﾞｼｯｸM-PRO" panose="020F0600000000000000" pitchFamily="50" charset="-128"/>
                        </a:rPr>
                        <a:t>614,277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ctr"/>
                      <a:r>
                        <a:rPr lang="ja-JP" altLang="en-US" sz="1100" b="0" i="0" u="none" strike="noStrike" dirty="0">
                          <a:solidFill>
                            <a:srgbClr val="000000"/>
                          </a:solidFill>
                          <a:effectLst/>
                          <a:latin typeface="HG丸ｺﾞｼｯｸM-PRO" panose="020F0600000000000000" pitchFamily="50" charset="-128"/>
                          <a:ea typeface="HG丸ｺﾞｼｯｸM-PRO" panose="020F0600000000000000" pitchFamily="50" charset="-128"/>
                        </a:rPr>
                        <a:t>▲ </a:t>
                      </a:r>
                      <a:r>
                        <a:rPr lang="en-US" altLang="ja-JP" sz="1100" b="0" i="0" u="none" strike="noStrike" dirty="0">
                          <a:solidFill>
                            <a:srgbClr val="000000"/>
                          </a:solidFill>
                          <a:effectLst/>
                          <a:latin typeface="HG丸ｺﾞｼｯｸM-PRO" panose="020F0600000000000000" pitchFamily="50" charset="-128"/>
                          <a:ea typeface="HG丸ｺﾞｼｯｸM-PRO" panose="020F0600000000000000" pitchFamily="50" charset="-128"/>
                        </a:rPr>
                        <a:t>384,946</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3954664"/>
                  </a:ext>
                </a:extLst>
              </a:tr>
              <a:tr h="167640">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l"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ctr"/>
                      <a:r>
                        <a:rPr lang="ja-JP" altLang="en-US" sz="1000" b="0" i="0" u="none" strike="noStrike" dirty="0">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特に優秀</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特区分</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kumimoji="1" lang="ja-JP" altLang="en-US"/>
                    </a:p>
                  </a:txBody>
                  <a:tcPr/>
                </a:tc>
                <a:tc>
                  <a:txBody>
                    <a:bodyPr/>
                    <a:lstStyle/>
                    <a:p>
                      <a:pPr algn="r" fontAlgn="ctr"/>
                      <a:r>
                        <a:rPr lang="en-US" altLang="ja-JP" sz="1100" b="0" i="0" u="none" strike="noStrike">
                          <a:solidFill>
                            <a:srgbClr val="000000"/>
                          </a:solidFill>
                          <a:effectLst/>
                          <a:latin typeface="HG丸ｺﾞｼｯｸM-PRO" panose="020F0600000000000000" pitchFamily="50" charset="-128"/>
                          <a:ea typeface="HG丸ｺﾞｼｯｸM-PRO" panose="020F0600000000000000" pitchFamily="50" charset="-128"/>
                        </a:rPr>
                        <a:t>1,390,955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1100" b="0" i="0" u="none" strike="noStrike" dirty="0">
                          <a:solidFill>
                            <a:srgbClr val="000000"/>
                          </a:solidFill>
                          <a:effectLst/>
                          <a:latin typeface="HG丸ｺﾞｼｯｸM-PRO" panose="020F0600000000000000" pitchFamily="50" charset="-128"/>
                          <a:ea typeface="HG丸ｺﾞｼｯｸM-PRO" panose="020F0600000000000000" pitchFamily="50" charset="-128"/>
                        </a:rPr>
                        <a:t>268,624</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741032356"/>
                  </a:ext>
                </a:extLst>
              </a:tr>
              <a:tr h="167640">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000" b="0" i="0" u="none" strike="noStrike" dirty="0">
                          <a:effectLst/>
                          <a:latin typeface="HG丸ｺﾞｼｯｸM-PRO" panose="020F0600000000000000" pitchFamily="50" charset="-128"/>
                          <a:ea typeface="HG丸ｺﾞｼｯｸM-PRO" panose="020F0600000000000000" pitchFamily="50" charset="-128"/>
                        </a:rPr>
                        <a:t>部　長</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en-US" altLang="ja-JP" sz="1000" b="0" i="0" u="none" strike="noStrike" dirty="0">
                          <a:effectLst/>
                          <a:latin typeface="HG丸ｺﾞｼｯｸM-PRO" panose="020F0600000000000000" pitchFamily="50" charset="-128"/>
                          <a:ea typeface="HG丸ｺﾞｼｯｸM-PRO" panose="020F0600000000000000" pitchFamily="50" charset="-128"/>
                        </a:rPr>
                        <a:t>8-1</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rowSpan="2">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優秀</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一区分</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kumimoji="1" lang="ja-JP" altLang="en-US"/>
                    </a:p>
                  </a:txBody>
                  <a:tcPr/>
                </a:tc>
                <a:tc>
                  <a:txBody>
                    <a:bodyPr/>
                    <a:lstStyle/>
                    <a:p>
                      <a:pPr algn="r" fontAlgn="ctr"/>
                      <a:r>
                        <a:rPr lang="en-US" altLang="ja-JP" sz="1100" b="0" i="0" u="none" strike="noStrike">
                          <a:solidFill>
                            <a:srgbClr val="000000"/>
                          </a:solidFill>
                          <a:effectLst/>
                          <a:latin typeface="HG丸ｺﾞｼｯｸM-PRO" panose="020F0600000000000000" pitchFamily="50" charset="-128"/>
                          <a:ea typeface="HG丸ｺﾞｼｯｸM-PRO" panose="020F0600000000000000" pitchFamily="50" charset="-128"/>
                        </a:rPr>
                        <a:t>1,256,643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1100" b="0" i="0" u="none" strike="noStrike" dirty="0">
                          <a:solidFill>
                            <a:srgbClr val="000000"/>
                          </a:solidFill>
                          <a:effectLst/>
                          <a:latin typeface="HG丸ｺﾞｼｯｸM-PRO" panose="020F0600000000000000" pitchFamily="50" charset="-128"/>
                          <a:ea typeface="HG丸ｺﾞｼｯｸM-PRO" panose="020F0600000000000000" pitchFamily="50" charset="-128"/>
                        </a:rPr>
                        <a:t>134,312</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261692141"/>
                  </a:ext>
                </a:extLst>
              </a:tr>
              <a:tr h="167640">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000" b="0" i="0" u="none" strike="noStrike" dirty="0">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000" b="0" i="0" u="none" strike="noStrike" dirty="0">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vMerge="1">
                  <a:txBody>
                    <a:bodyPr/>
                    <a:lstStyle/>
                    <a:p>
                      <a:endParaRPr kumimoji="1" lang="ja-JP" altLang="en-US"/>
                    </a:p>
                  </a:txBody>
                  <a:tcPr/>
                </a:tc>
                <a:tc gridSpan="2">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二区分</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kumimoji="1" lang="ja-JP" altLang="en-US"/>
                    </a:p>
                  </a:txBody>
                  <a:tcPr/>
                </a:tc>
                <a:tc>
                  <a:txBody>
                    <a:bodyPr/>
                    <a:lstStyle/>
                    <a:p>
                      <a:pPr algn="r" fontAlgn="ctr"/>
                      <a:r>
                        <a:rPr lang="en-US" altLang="ja-JP" sz="1100" b="0" i="0" u="none" strike="noStrike">
                          <a:solidFill>
                            <a:srgbClr val="000000"/>
                          </a:solidFill>
                          <a:effectLst/>
                          <a:latin typeface="HG丸ｺﾞｼｯｸM-PRO" panose="020F0600000000000000" pitchFamily="50" charset="-128"/>
                          <a:ea typeface="HG丸ｺﾞｼｯｸM-PRO" panose="020F0600000000000000" pitchFamily="50" charset="-128"/>
                        </a:rPr>
                        <a:t>1,189,487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1100" b="0" i="0" u="none" strike="noStrike" dirty="0">
                          <a:solidFill>
                            <a:srgbClr val="000000"/>
                          </a:solidFill>
                          <a:effectLst/>
                          <a:latin typeface="HG丸ｺﾞｼｯｸM-PRO" panose="020F0600000000000000" pitchFamily="50" charset="-128"/>
                          <a:ea typeface="HG丸ｺﾞｼｯｸM-PRO" panose="020F0600000000000000" pitchFamily="50" charset="-128"/>
                        </a:rPr>
                        <a:t>67,156</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713753461"/>
                  </a:ext>
                </a:extLst>
              </a:tr>
              <a:tr h="167640">
                <a:tc>
                  <a:txBody>
                    <a:bodyPr/>
                    <a:lstStyle/>
                    <a:p>
                      <a:pPr algn="ctr" fontAlgn="ctr"/>
                      <a:r>
                        <a:rPr lang="ja-JP" altLang="en-US" sz="1000" b="0" i="0" u="none" strike="noStrike" dirty="0">
                          <a:effectLst/>
                          <a:latin typeface="HG丸ｺﾞｼｯｸM-PRO" panose="020F0600000000000000" pitchFamily="50" charset="-128"/>
                          <a:ea typeface="HG丸ｺﾞｼｯｸM-PRO" panose="020F0600000000000000" pitchFamily="50" charset="-128"/>
                        </a:rPr>
                        <a:t>モデル</a:t>
                      </a:r>
                      <a:r>
                        <a:rPr lang="en-US" altLang="ja-JP" sz="1000" b="0" i="0" u="none" strike="noStrike" dirty="0">
                          <a:effectLst/>
                          <a:latin typeface="HG丸ｺﾞｼｯｸM-PRO" panose="020F0600000000000000" pitchFamily="50" charset="-128"/>
                          <a:ea typeface="HG丸ｺﾞｼｯｸM-PRO" panose="020F0600000000000000" pitchFamily="50" charset="-128"/>
                        </a:rPr>
                        <a:t>F</a:t>
                      </a:r>
                      <a:endParaRPr lang="en-US" sz="1000" b="0" i="0" u="none" strike="noStrike" dirty="0">
                        <a:effectLst/>
                        <a:latin typeface="HG丸ｺﾞｼｯｸM-PRO" panose="020F0600000000000000" pitchFamily="50" charset="-128"/>
                        <a:ea typeface="HG丸ｺﾞｼｯｸM-PRO" panose="020F0600000000000000" pitchFamily="50" charset="-128"/>
                      </a:endParaRP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000" b="0" i="0" u="none" strike="noStrike" dirty="0">
                          <a:effectLst/>
                          <a:latin typeface="HG丸ｺﾞｼｯｸM-PRO" panose="020F0600000000000000" pitchFamily="50" charset="-128"/>
                          <a:ea typeface="HG丸ｺﾞｼｯｸM-PRO" panose="020F0600000000000000" pitchFamily="50" charset="-128"/>
                        </a:rPr>
                        <a:t>（</a:t>
                      </a:r>
                      <a:r>
                        <a:rPr lang="en-US" altLang="ja-JP" sz="1000" b="0" i="0" u="none" strike="noStrike" dirty="0">
                          <a:effectLst/>
                          <a:latin typeface="HG丸ｺﾞｼｯｸM-PRO" panose="020F0600000000000000" pitchFamily="50" charset="-128"/>
                          <a:ea typeface="HG丸ｺﾞｼｯｸM-PRO" panose="020F0600000000000000" pitchFamily="50" charset="-128"/>
                        </a:rPr>
                        <a:t>-</a:t>
                      </a:r>
                      <a:r>
                        <a:rPr lang="ja-JP" altLang="en-US" sz="1000" b="0" i="0" u="none" strike="noStrike" dirty="0">
                          <a:effectLst/>
                          <a:latin typeface="HG丸ｺﾞｼｯｸM-PRO" panose="020F0600000000000000" pitchFamily="50" charset="-128"/>
                          <a:ea typeface="HG丸ｺﾞｼｯｸM-PRO" panose="020F0600000000000000" pitchFamily="50" charset="-128"/>
                        </a:rPr>
                        <a:t>）</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en-US" altLang="ja-JP" sz="1000" b="0" i="0" u="none" strike="noStrike" dirty="0">
                          <a:effectLst/>
                          <a:latin typeface="HG丸ｺﾞｼｯｸM-PRO" panose="020F0600000000000000" pitchFamily="50" charset="-128"/>
                          <a:ea typeface="HG丸ｺﾞｼｯｸM-PRO" panose="020F0600000000000000" pitchFamily="50" charset="-128"/>
                        </a:rPr>
                        <a:t>578,000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良好</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2">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三区分</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kumimoji="1" lang="ja-JP" altLang="en-US"/>
                    </a:p>
                  </a:txBody>
                  <a:tcPr/>
                </a:tc>
                <a:tc>
                  <a:txBody>
                    <a:bodyPr/>
                    <a:lstStyle/>
                    <a:p>
                      <a:pPr algn="r" fontAlgn="ctr"/>
                      <a:r>
                        <a:rPr lang="en-US" altLang="ja-JP" sz="1100" b="0" i="0" u="none" strike="noStrike">
                          <a:solidFill>
                            <a:srgbClr val="000000"/>
                          </a:solidFill>
                          <a:effectLst/>
                          <a:latin typeface="HG丸ｺﾞｼｯｸM-PRO" panose="020F0600000000000000" pitchFamily="50" charset="-128"/>
                          <a:ea typeface="HG丸ｺﾞｼｯｸM-PRO" panose="020F0600000000000000" pitchFamily="50" charset="-128"/>
                        </a:rPr>
                        <a:t>1,122,331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altLang="ja-JP" sz="1100" b="0" i="0" u="none" strike="noStrike" dirty="0">
                          <a:solidFill>
                            <a:srgbClr val="000000"/>
                          </a:solidFill>
                          <a:effectLst/>
                          <a:latin typeface="HG丸ｺﾞｼｯｸM-PRO" panose="020F0600000000000000" pitchFamily="50" charset="-128"/>
                          <a:ea typeface="HG丸ｺﾞｼｯｸM-PRO" panose="020F0600000000000000" pitchFamily="50" charset="-128"/>
                        </a:rPr>
                        <a:t>―</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910202176"/>
                  </a:ext>
                </a:extLst>
              </a:tr>
              <a:tr h="167640">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rowSpan="4">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良好でない</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rowSpan="2">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四区分</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000" b="0" i="0" u="none" strike="noStrike">
                          <a:effectLst/>
                          <a:latin typeface="HG丸ｺﾞｼｯｸM-PRO" panose="020F0600000000000000" pitchFamily="50" charset="-128"/>
                          <a:ea typeface="HG丸ｺﾞｼｯｸM-PRO" panose="020F0600000000000000" pitchFamily="50" charset="-128"/>
                        </a:rPr>
                        <a:t>B</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1100" b="0" i="0" u="none" strike="noStrike">
                          <a:solidFill>
                            <a:srgbClr val="000000"/>
                          </a:solidFill>
                          <a:effectLst/>
                          <a:latin typeface="HG丸ｺﾞｼｯｸM-PRO" panose="020F0600000000000000" pitchFamily="50" charset="-128"/>
                          <a:ea typeface="HG丸ｺﾞｼｯｸM-PRO" panose="020F0600000000000000" pitchFamily="50" charset="-128"/>
                        </a:rPr>
                        <a:t>915,344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ja-JP" altLang="en-US" sz="1100" b="0" i="0" u="none" strike="noStrike" dirty="0">
                          <a:solidFill>
                            <a:srgbClr val="000000"/>
                          </a:solidFill>
                          <a:effectLst/>
                          <a:latin typeface="HG丸ｺﾞｼｯｸM-PRO" panose="020F0600000000000000" pitchFamily="50" charset="-128"/>
                          <a:ea typeface="HG丸ｺﾞｼｯｸM-PRO" panose="020F0600000000000000" pitchFamily="50" charset="-128"/>
                        </a:rPr>
                        <a:t>▲ </a:t>
                      </a:r>
                      <a:r>
                        <a:rPr lang="en-US" altLang="ja-JP" sz="1100" b="0" i="0" u="none" strike="noStrike" dirty="0">
                          <a:solidFill>
                            <a:srgbClr val="000000"/>
                          </a:solidFill>
                          <a:effectLst/>
                          <a:latin typeface="HG丸ｺﾞｼｯｸM-PRO" panose="020F0600000000000000" pitchFamily="50" charset="-128"/>
                          <a:ea typeface="HG丸ｺﾞｼｯｸM-PRO" panose="020F0600000000000000" pitchFamily="50" charset="-128"/>
                        </a:rPr>
                        <a:t>206,987</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853040536"/>
                  </a:ext>
                </a:extLst>
              </a:tr>
              <a:tr h="167640">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vMerge="1">
                  <a:txBody>
                    <a:bodyPr/>
                    <a:lstStyle/>
                    <a:p>
                      <a:endParaRPr kumimoji="1" lang="ja-JP" altLang="en-US"/>
                    </a:p>
                  </a:txBody>
                  <a:tcPr/>
                </a:tc>
                <a:tc vMerge="1">
                  <a:txBody>
                    <a:bodyPr/>
                    <a:lstStyle/>
                    <a:p>
                      <a:endParaRPr kumimoji="1" lang="ja-JP" altLang="en-US"/>
                    </a:p>
                  </a:txBody>
                  <a:tcPr/>
                </a:tc>
                <a:tc>
                  <a:txBody>
                    <a:bodyPr/>
                    <a:lstStyle/>
                    <a:p>
                      <a:pPr algn="ctr" fontAlgn="ctr"/>
                      <a:r>
                        <a:rPr lang="en-US" sz="1000" b="0" i="0" u="none" strike="noStrike">
                          <a:effectLst/>
                          <a:latin typeface="HG丸ｺﾞｼｯｸM-PRO" panose="020F0600000000000000" pitchFamily="50" charset="-128"/>
                          <a:ea typeface="HG丸ｺﾞｼｯｸM-PRO" panose="020F0600000000000000" pitchFamily="50" charset="-128"/>
                        </a:rPr>
                        <a:t>C</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1100" b="0" i="0" u="none" strike="noStrike">
                          <a:solidFill>
                            <a:srgbClr val="000000"/>
                          </a:solidFill>
                          <a:effectLst/>
                          <a:latin typeface="HG丸ｺﾞｼｯｸM-PRO" panose="020F0600000000000000" pitchFamily="50" charset="-128"/>
                          <a:ea typeface="HG丸ｺﾞｼｯｸM-PRO" panose="020F0600000000000000" pitchFamily="50" charset="-128"/>
                        </a:rPr>
                        <a:t>854,627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ja-JP" altLang="en-US" sz="1100" b="0" i="0" u="none" strike="noStrike" dirty="0">
                          <a:solidFill>
                            <a:srgbClr val="000000"/>
                          </a:solidFill>
                          <a:effectLst/>
                          <a:latin typeface="HG丸ｺﾞｼｯｸM-PRO" panose="020F0600000000000000" pitchFamily="50" charset="-128"/>
                          <a:ea typeface="HG丸ｺﾞｼｯｸM-PRO" panose="020F0600000000000000" pitchFamily="50" charset="-128"/>
                        </a:rPr>
                        <a:t>▲ </a:t>
                      </a:r>
                      <a:r>
                        <a:rPr lang="en-US" altLang="ja-JP" sz="1100" b="0" i="0" u="none" strike="noStrike" dirty="0">
                          <a:solidFill>
                            <a:srgbClr val="000000"/>
                          </a:solidFill>
                          <a:effectLst/>
                          <a:latin typeface="HG丸ｺﾞｼｯｸM-PRO" panose="020F0600000000000000" pitchFamily="50" charset="-128"/>
                          <a:ea typeface="HG丸ｺﾞｼｯｸM-PRO" panose="020F0600000000000000" pitchFamily="50" charset="-128"/>
                        </a:rPr>
                        <a:t>267,704</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361431783"/>
                  </a:ext>
                </a:extLst>
              </a:tr>
              <a:tr h="167640">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vMerge="1">
                  <a:txBody>
                    <a:bodyPr/>
                    <a:lstStyle/>
                    <a:p>
                      <a:endParaRPr kumimoji="1" lang="ja-JP" altLang="en-US"/>
                    </a:p>
                  </a:txBody>
                  <a:tcPr/>
                </a:tc>
                <a:tc rowSpan="2">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五区分</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000" b="0" i="0" u="none" strike="noStrike">
                          <a:effectLst/>
                          <a:latin typeface="HG丸ｺﾞｼｯｸM-PRO" panose="020F0600000000000000" pitchFamily="50" charset="-128"/>
                          <a:ea typeface="HG丸ｺﾞｼｯｸM-PRO" panose="020F0600000000000000" pitchFamily="50" charset="-128"/>
                        </a:rPr>
                        <a:t>C</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1100" b="0" i="0" u="none" strike="noStrike">
                          <a:solidFill>
                            <a:srgbClr val="000000"/>
                          </a:solidFill>
                          <a:effectLst/>
                          <a:latin typeface="HG丸ｺﾞｼｯｸM-PRO" panose="020F0600000000000000" pitchFamily="50" charset="-128"/>
                          <a:ea typeface="HG丸ｺﾞｼｯｸM-PRO" panose="020F0600000000000000" pitchFamily="50" charset="-128"/>
                        </a:rPr>
                        <a:t>793,911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ja-JP" altLang="en-US" sz="1100" b="0" i="0" u="none" strike="noStrike" dirty="0">
                          <a:solidFill>
                            <a:srgbClr val="000000"/>
                          </a:solidFill>
                          <a:effectLst/>
                          <a:latin typeface="HG丸ｺﾞｼｯｸM-PRO" panose="020F0600000000000000" pitchFamily="50" charset="-128"/>
                          <a:ea typeface="HG丸ｺﾞｼｯｸM-PRO" panose="020F0600000000000000" pitchFamily="50" charset="-128"/>
                        </a:rPr>
                        <a:t>▲ </a:t>
                      </a:r>
                      <a:r>
                        <a:rPr lang="en-US" altLang="ja-JP" sz="1100" b="0" i="0" u="none" strike="noStrike" dirty="0">
                          <a:solidFill>
                            <a:srgbClr val="000000"/>
                          </a:solidFill>
                          <a:effectLst/>
                          <a:latin typeface="HG丸ｺﾞｼｯｸM-PRO" panose="020F0600000000000000" pitchFamily="50" charset="-128"/>
                          <a:ea typeface="HG丸ｺﾞｼｯｸM-PRO" panose="020F0600000000000000" pitchFamily="50" charset="-128"/>
                        </a:rPr>
                        <a:t>328,420</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443096331"/>
                  </a:ext>
                </a:extLst>
              </a:tr>
              <a:tr h="167640">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1000" b="0" i="0" u="none" strike="noStrike">
                          <a:effectLst/>
                          <a:latin typeface="HG丸ｺﾞｼｯｸM-PRO" panose="020F0600000000000000" pitchFamily="50" charset="-128"/>
                          <a:ea typeface="HG丸ｺﾞｼｯｸM-PRO" panose="020F0600000000000000"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FF"/>
                    </a:solidFill>
                  </a:tcPr>
                </a:tc>
                <a:tc vMerge="1">
                  <a:txBody>
                    <a:bodyPr/>
                    <a:lstStyle/>
                    <a:p>
                      <a:endParaRPr kumimoji="1" lang="ja-JP" altLang="en-US"/>
                    </a:p>
                  </a:txBody>
                  <a:tcPr/>
                </a:tc>
                <a:tc vMerge="1">
                  <a:txBody>
                    <a:bodyPr/>
                    <a:lstStyle/>
                    <a:p>
                      <a:endParaRPr kumimoji="1" lang="ja-JP" altLang="en-US"/>
                    </a:p>
                  </a:txBody>
                  <a:tcPr/>
                </a:tc>
                <a:tc>
                  <a:txBody>
                    <a:bodyPr/>
                    <a:lstStyle/>
                    <a:p>
                      <a:pPr algn="ctr" fontAlgn="ctr"/>
                      <a:r>
                        <a:rPr lang="en-US" sz="1000" b="0" i="0" u="none" strike="noStrike">
                          <a:effectLst/>
                          <a:latin typeface="HG丸ｺﾞｼｯｸM-PRO" panose="020F0600000000000000" pitchFamily="50" charset="-128"/>
                          <a:ea typeface="HG丸ｺﾞｼｯｸM-PRO" panose="020F0600000000000000" pitchFamily="50" charset="-128"/>
                        </a:rPr>
                        <a:t>D</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1100" b="0" i="0" u="none" strike="noStrike">
                          <a:solidFill>
                            <a:srgbClr val="000000"/>
                          </a:solidFill>
                          <a:effectLst/>
                          <a:latin typeface="HG丸ｺﾞｼｯｸM-PRO" panose="020F0600000000000000" pitchFamily="50" charset="-128"/>
                          <a:ea typeface="HG丸ｺﾞｼｯｸM-PRO" panose="020F0600000000000000" pitchFamily="50" charset="-128"/>
                        </a:rPr>
                        <a:t>689,958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ctr"/>
                      <a:r>
                        <a:rPr lang="ja-JP" altLang="en-US" sz="1100" b="0" i="0" u="none" strike="noStrike" dirty="0">
                          <a:solidFill>
                            <a:srgbClr val="000000"/>
                          </a:solidFill>
                          <a:effectLst/>
                          <a:latin typeface="HG丸ｺﾞｼｯｸM-PRO" panose="020F0600000000000000" pitchFamily="50" charset="-128"/>
                          <a:ea typeface="HG丸ｺﾞｼｯｸM-PRO" panose="020F0600000000000000" pitchFamily="50" charset="-128"/>
                        </a:rPr>
                        <a:t>▲ </a:t>
                      </a:r>
                      <a:r>
                        <a:rPr lang="en-US" altLang="ja-JP" sz="1100" b="0" i="0" u="none" strike="noStrike" dirty="0">
                          <a:solidFill>
                            <a:srgbClr val="000000"/>
                          </a:solidFill>
                          <a:effectLst/>
                          <a:latin typeface="HG丸ｺﾞｼｯｸM-PRO" panose="020F0600000000000000" pitchFamily="50" charset="-128"/>
                          <a:ea typeface="HG丸ｺﾞｼｯｸM-PRO" panose="020F0600000000000000" pitchFamily="50" charset="-128"/>
                        </a:rPr>
                        <a:t>432,373</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126395200"/>
                  </a:ext>
                </a:extLst>
              </a:tr>
            </a:tbl>
          </a:graphicData>
        </a:graphic>
      </p:graphicFrame>
      <p:sp>
        <p:nvSpPr>
          <p:cNvPr id="5" name="テキスト ボックス 4">
            <a:extLst>
              <a:ext uri="{FF2B5EF4-FFF2-40B4-BE49-F238E27FC236}">
                <a16:creationId xmlns:a16="http://schemas.microsoft.com/office/drawing/2014/main" id="{A29A06B0-F766-4B2B-A29D-29D6E31B4AC8}"/>
              </a:ext>
            </a:extLst>
          </p:cNvPr>
          <p:cNvSpPr txBox="1"/>
          <p:nvPr/>
        </p:nvSpPr>
        <p:spPr>
          <a:xfrm>
            <a:off x="6732240" y="5013176"/>
            <a:ext cx="1080120" cy="246221"/>
          </a:xfrm>
          <a:prstGeom prst="rect">
            <a:avLst/>
          </a:prstGeom>
          <a:noFill/>
        </p:spPr>
        <p:txBody>
          <a:bodyPr wrap="square" rtlCol="0">
            <a:spAutoFit/>
          </a:bodyPr>
          <a:lstStyle/>
          <a:p>
            <a:pPr algn="ctr"/>
            <a:r>
              <a:rPr kumimoji="1" lang="ja-JP" altLang="en-US" sz="1000" dirty="0">
                <a:latin typeface="HG丸ｺﾞｼｯｸM-PRO" pitchFamily="50" charset="-128"/>
                <a:ea typeface="HG丸ｺﾞｼｯｸM-PRO" pitchFamily="50" charset="-128"/>
              </a:rPr>
              <a:t>（単位：円）</a:t>
            </a:r>
          </a:p>
        </p:txBody>
      </p:sp>
    </p:spTree>
    <p:extLst>
      <p:ext uri="{BB962C8B-B14F-4D97-AF65-F5344CB8AC3E}">
        <p14:creationId xmlns:p14="http://schemas.microsoft.com/office/powerpoint/2010/main" val="15283598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95536" y="215200"/>
            <a:ext cx="8229600" cy="706090"/>
          </a:xfrm>
        </p:spPr>
        <p:txBody>
          <a:bodyPr>
            <a:normAutofit/>
          </a:bodyPr>
          <a:lstStyle/>
          <a:p>
            <a:pPr algn="l"/>
            <a:r>
              <a:rPr lang="ja-JP" altLang="ja-JP" sz="1600" b="1" dirty="0">
                <a:effectLst/>
                <a:ea typeface="HG丸ｺﾞｼｯｸM-PRO"/>
                <a:cs typeface="Times New Roman"/>
              </a:rPr>
              <a:t>４　</a:t>
            </a:r>
            <a:r>
              <a:rPr lang="ja-JP" altLang="en-US" sz="1600" b="1" dirty="0">
                <a:effectLst/>
                <a:ea typeface="HG丸ｺﾞｼｯｸM-PRO"/>
                <a:cs typeface="Times New Roman"/>
              </a:rPr>
              <a:t>年間の</a:t>
            </a:r>
            <a:r>
              <a:rPr lang="ja-JP" altLang="ja-JP" sz="1600" b="1" dirty="0">
                <a:effectLst/>
                <a:ea typeface="HG丸ｺﾞｼｯｸM-PRO"/>
                <a:cs typeface="Times New Roman"/>
              </a:rPr>
              <a:t>勤勉手当支給額差</a:t>
            </a:r>
            <a:r>
              <a:rPr lang="ja-JP" altLang="en-US" sz="1600" b="1" dirty="0">
                <a:latin typeface="HG丸ｺﾞｼｯｸM-PRO" pitchFamily="50" charset="-128"/>
                <a:ea typeface="HG丸ｺﾞｼｯｸM-PRO" pitchFamily="50" charset="-128"/>
                <a:cs typeface="Times New Roman"/>
              </a:rPr>
              <a:t>（令和７年度</a:t>
            </a:r>
            <a:r>
              <a:rPr lang="ja-JP" altLang="ja-JP" sz="1600" b="1" dirty="0">
                <a:latin typeface="HG丸ｺﾞｼｯｸM-PRO" pitchFamily="50" charset="-128"/>
                <a:ea typeface="HG丸ｺﾞｼｯｸM-PRO" pitchFamily="50" charset="-128"/>
                <a:cs typeface="Times New Roman"/>
              </a:rPr>
              <a:t>支給モデル</a:t>
            </a:r>
            <a:r>
              <a:rPr lang="ja-JP" altLang="en-US" sz="1600" b="1" dirty="0">
                <a:latin typeface="HG丸ｺﾞｼｯｸM-PRO" pitchFamily="50" charset="-128"/>
                <a:ea typeface="HG丸ｺﾞｼｯｸM-PRO" pitchFamily="50" charset="-128"/>
                <a:cs typeface="Times New Roman"/>
              </a:rPr>
              <a:t>）</a:t>
            </a:r>
            <a:r>
              <a:rPr lang="en-US" altLang="ja-JP" sz="1600" b="1" dirty="0">
                <a:latin typeface="HG丸ｺﾞｼｯｸM-PRO" pitchFamily="50" charset="-128"/>
                <a:ea typeface="HG丸ｺﾞｼｯｸM-PRO" pitchFamily="50" charset="-128"/>
                <a:cs typeface="Times New Roman"/>
              </a:rPr>
              <a:t>【</a:t>
            </a:r>
            <a:r>
              <a:rPr lang="ja-JP" altLang="en-US" sz="1600" b="1" dirty="0">
                <a:latin typeface="HG丸ｺﾞｼｯｸM-PRO" pitchFamily="50" charset="-128"/>
                <a:ea typeface="HG丸ｺﾞｼｯｸM-PRO" pitchFamily="50" charset="-128"/>
                <a:cs typeface="Times New Roman"/>
              </a:rPr>
              <a:t>行政職給料表</a:t>
            </a:r>
            <a:r>
              <a:rPr lang="en-US" altLang="ja-JP" sz="1600" b="1" dirty="0">
                <a:latin typeface="HG丸ｺﾞｼｯｸM-PRO" pitchFamily="50" charset="-128"/>
                <a:ea typeface="HG丸ｺﾞｼｯｸM-PRO" pitchFamily="50" charset="-128"/>
                <a:cs typeface="Times New Roman"/>
              </a:rPr>
              <a:t>】</a:t>
            </a:r>
            <a:r>
              <a:rPr lang="ja-JP" altLang="ja-JP" sz="1600" b="1" dirty="0">
                <a:effectLst/>
                <a:ea typeface="HG丸ｺﾞｼｯｸM-PRO"/>
                <a:cs typeface="Times New Roman"/>
              </a:rPr>
              <a:t>　</a:t>
            </a:r>
            <a:endParaRPr kumimoji="1" lang="ja-JP" altLang="en-US" sz="1600" dirty="0"/>
          </a:p>
        </p:txBody>
      </p:sp>
      <p:sp>
        <p:nvSpPr>
          <p:cNvPr id="3" name="コンテンツ プレースホルダー 2"/>
          <p:cNvSpPr>
            <a:spLocks noGrp="1"/>
          </p:cNvSpPr>
          <p:nvPr>
            <p:ph idx="1"/>
          </p:nvPr>
        </p:nvSpPr>
        <p:spPr>
          <a:xfrm>
            <a:off x="726086" y="941372"/>
            <a:ext cx="7787208" cy="1368152"/>
          </a:xfrm>
        </p:spPr>
        <p:txBody>
          <a:bodyPr>
            <a:noAutofit/>
          </a:bodyPr>
          <a:lstStyle/>
          <a:p>
            <a:pPr marL="0" indent="0">
              <a:lnSpc>
                <a:spcPct val="150000"/>
              </a:lnSpc>
              <a:buNone/>
            </a:pPr>
            <a:r>
              <a:rPr lang="ja-JP" altLang="en-US" sz="1400" dirty="0">
                <a:effectLst/>
                <a:ea typeface="HG丸ｺﾞｼｯｸM-PRO"/>
                <a:cs typeface="Times New Roman"/>
              </a:rPr>
              <a:t>　</a:t>
            </a:r>
            <a:r>
              <a:rPr lang="ja-JP" altLang="ja-JP" sz="1400" dirty="0">
                <a:latin typeface="HG丸ｺﾞｼｯｸM-PRO" pitchFamily="50" charset="-128"/>
                <a:ea typeface="HG丸ｺﾞｼｯｸM-PRO" pitchFamily="50" charset="-128"/>
              </a:rPr>
              <a:t>給与反映の結果、例えば、部長級職員においては、最上位区分の「特に優秀」と「良好（標準）」の職員との支給額差は年間</a:t>
            </a:r>
            <a:r>
              <a:rPr lang="ja-JP" altLang="en-US" sz="1400" dirty="0">
                <a:latin typeface="HG丸ｺﾞｼｯｸM-PRO" pitchFamily="50" charset="-128"/>
                <a:ea typeface="HG丸ｺﾞｼｯｸM-PRO" pitchFamily="50" charset="-128"/>
              </a:rPr>
              <a:t>約</a:t>
            </a:r>
            <a:r>
              <a:rPr lang="en-US" altLang="ja-JP" sz="1400" dirty="0">
                <a:latin typeface="HG丸ｺﾞｼｯｸM-PRO" pitchFamily="50" charset="-128"/>
                <a:ea typeface="HG丸ｺﾞｼｯｸM-PRO" pitchFamily="50" charset="-128"/>
              </a:rPr>
              <a:t>54</a:t>
            </a:r>
            <a:r>
              <a:rPr lang="ja-JP" altLang="ja-JP" sz="1400" dirty="0">
                <a:latin typeface="HG丸ｺﾞｼｯｸM-PRO" pitchFamily="50" charset="-128"/>
                <a:ea typeface="HG丸ｺﾞｼｯｸM-PRO" pitchFamily="50" charset="-128"/>
              </a:rPr>
              <a:t>万円となります。</a:t>
            </a:r>
            <a:endParaRPr lang="en-US" altLang="ja-JP" sz="1400" dirty="0">
              <a:latin typeface="HG丸ｺﾞｼｯｸM-PRO" pitchFamily="50" charset="-128"/>
              <a:ea typeface="HG丸ｺﾞｼｯｸM-PRO" pitchFamily="50" charset="-128"/>
            </a:endParaRPr>
          </a:p>
          <a:p>
            <a:pPr marL="0" indent="0">
              <a:lnSpc>
                <a:spcPct val="150000"/>
              </a:lnSpc>
              <a:buNone/>
            </a:pPr>
            <a:r>
              <a:rPr lang="ja-JP" altLang="en-US" sz="1400" dirty="0">
                <a:latin typeface="HG丸ｺﾞｼｯｸM-PRO" pitchFamily="50" charset="-128"/>
                <a:ea typeface="HG丸ｺﾞｼｯｸM-PRO" pitchFamily="50" charset="-128"/>
              </a:rPr>
              <a:t>　また、</a:t>
            </a:r>
            <a:r>
              <a:rPr lang="ja-JP" altLang="ja-JP" sz="1400" dirty="0">
                <a:latin typeface="HG丸ｺﾞｼｯｸM-PRO" pitchFamily="50" charset="-128"/>
                <a:ea typeface="HG丸ｺﾞｼｯｸM-PRO" pitchFamily="50" charset="-128"/>
              </a:rPr>
              <a:t>最上位区分の「特に優秀」と最下位区分の「良好でない」</a:t>
            </a:r>
            <a:r>
              <a:rPr lang="ja-JP" altLang="en-US" sz="1400" dirty="0">
                <a:latin typeface="HG丸ｺﾞｼｯｸM-PRO" pitchFamily="50" charset="-128"/>
                <a:ea typeface="HG丸ｺﾞｼｯｸM-PRO" pitchFamily="50" charset="-128"/>
              </a:rPr>
              <a:t>の</a:t>
            </a:r>
            <a:r>
              <a:rPr lang="ja-JP" altLang="ja-JP" sz="1400" dirty="0">
                <a:latin typeface="HG丸ｺﾞｼｯｸM-PRO" pitchFamily="50" charset="-128"/>
                <a:ea typeface="HG丸ｺﾞｼｯｸM-PRO" pitchFamily="50" charset="-128"/>
              </a:rPr>
              <a:t>職員との支給額差は年間約</a:t>
            </a:r>
            <a:r>
              <a:rPr lang="en-US" altLang="ja-JP" sz="1400" dirty="0">
                <a:latin typeface="HG丸ｺﾞｼｯｸM-PRO" pitchFamily="50" charset="-128"/>
                <a:ea typeface="HG丸ｺﾞｼｯｸM-PRO" pitchFamily="50" charset="-128"/>
              </a:rPr>
              <a:t>140</a:t>
            </a:r>
            <a:r>
              <a:rPr lang="ja-JP" altLang="ja-JP" sz="1400" dirty="0">
                <a:latin typeface="HG丸ｺﾞｼｯｸM-PRO" pitchFamily="50" charset="-128"/>
                <a:ea typeface="HG丸ｺﾞｼｯｸM-PRO" pitchFamily="50" charset="-128"/>
              </a:rPr>
              <a:t>万円となります。</a:t>
            </a:r>
            <a:endParaRPr lang="en-US" altLang="ja-JP" sz="1400" dirty="0">
              <a:effectLst/>
              <a:latin typeface="HG丸ｺﾞｼｯｸM-PRO" pitchFamily="50" charset="-128"/>
              <a:ea typeface="HG丸ｺﾞｼｯｸM-PRO" pitchFamily="50" charset="-128"/>
              <a:cs typeface="Times New Roman"/>
            </a:endParaRPr>
          </a:p>
          <a:p>
            <a:pPr marL="0" indent="0">
              <a:lnSpc>
                <a:spcPct val="150000"/>
              </a:lnSpc>
              <a:buNone/>
            </a:pPr>
            <a:endParaRPr kumimoji="1" lang="ja-JP" altLang="en-US" sz="1400" dirty="0"/>
          </a:p>
        </p:txBody>
      </p:sp>
      <p:sp>
        <p:nvSpPr>
          <p:cNvPr id="4" name="スライド番号プレースホルダー 3"/>
          <p:cNvSpPr>
            <a:spLocks noGrp="1"/>
          </p:cNvSpPr>
          <p:nvPr>
            <p:ph type="sldNum" sz="quarter" idx="12"/>
          </p:nvPr>
        </p:nvSpPr>
        <p:spPr/>
        <p:txBody>
          <a:bodyPr/>
          <a:lstStyle/>
          <a:p>
            <a:fld id="{A967C466-9EF2-49F0-A6F8-8590E7B38472}" type="slidenum">
              <a:rPr kumimoji="1" lang="ja-JP" altLang="en-US" smtClean="0"/>
              <a:t>7</a:t>
            </a:fld>
            <a:endParaRPr kumimoji="1" lang="ja-JP" altLang="en-US"/>
          </a:p>
        </p:txBody>
      </p:sp>
      <p:graphicFrame>
        <p:nvGraphicFramePr>
          <p:cNvPr id="5" name="オブジェクト 4"/>
          <p:cNvGraphicFramePr>
            <a:graphicFrameLocks noChangeAspect="1"/>
          </p:cNvGraphicFramePr>
          <p:nvPr>
            <p:extLst>
              <p:ext uri="{D42A27DB-BD31-4B8C-83A1-F6EECF244321}">
                <p14:modId xmlns:p14="http://schemas.microsoft.com/office/powerpoint/2010/main" val="774775907"/>
              </p:ext>
            </p:extLst>
          </p:nvPr>
        </p:nvGraphicFramePr>
        <p:xfrm>
          <a:off x="735013" y="2719388"/>
          <a:ext cx="7315200" cy="2408237"/>
        </p:xfrm>
        <a:graphic>
          <a:graphicData uri="http://schemas.openxmlformats.org/presentationml/2006/ole">
            <mc:AlternateContent xmlns:mc="http://schemas.openxmlformats.org/markup-compatibility/2006">
              <mc:Choice xmlns:v="urn:schemas-microsoft-com:vml" Requires="v">
                <p:oleObj spid="_x0000_s4138" name="Document" r:id="rId3" imgW="6759961" imgH="2224684" progId="Word.Document.12">
                  <p:embed/>
                </p:oleObj>
              </mc:Choice>
              <mc:Fallback>
                <p:oleObj name="Document" r:id="rId3" imgW="6759961" imgH="2224684" progId="Word.Document.12">
                  <p:embed/>
                  <p:pic>
                    <p:nvPicPr>
                      <p:cNvPr id="5" name="オブジェクト 4"/>
                      <p:cNvPicPr/>
                      <p:nvPr/>
                    </p:nvPicPr>
                    <p:blipFill>
                      <a:blip r:embed="rId4"/>
                      <a:stretch>
                        <a:fillRect/>
                      </a:stretch>
                    </p:blipFill>
                    <p:spPr>
                      <a:xfrm>
                        <a:off x="735013" y="2719388"/>
                        <a:ext cx="7315200" cy="2408237"/>
                      </a:xfrm>
                      <a:prstGeom prst="rect">
                        <a:avLst/>
                      </a:prstGeom>
                    </p:spPr>
                  </p:pic>
                </p:oleObj>
              </mc:Fallback>
            </mc:AlternateContent>
          </a:graphicData>
        </a:graphic>
      </p:graphicFrame>
    </p:spTree>
    <p:extLst>
      <p:ext uri="{BB962C8B-B14F-4D97-AF65-F5344CB8AC3E}">
        <p14:creationId xmlns:p14="http://schemas.microsoft.com/office/powerpoint/2010/main" val="3390123120"/>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1496</Words>
  <Application>Microsoft Office PowerPoint</Application>
  <PresentationFormat>画面に合わせる (4:3)</PresentationFormat>
  <Paragraphs>477</Paragraphs>
  <Slides>7</Slides>
  <Notes>1</Notes>
  <HiddenSlides>0</HiddenSlides>
  <MMClips>0</MMClips>
  <ScaleCrop>false</ScaleCrop>
  <HeadingPairs>
    <vt:vector size="8" baseType="variant">
      <vt:variant>
        <vt:lpstr>使用されているフォント</vt:lpstr>
      </vt:variant>
      <vt:variant>
        <vt:i4>5</vt:i4>
      </vt:variant>
      <vt:variant>
        <vt:lpstr>テーマ</vt:lpstr>
      </vt:variant>
      <vt:variant>
        <vt:i4>1</vt:i4>
      </vt:variant>
      <vt:variant>
        <vt:lpstr>埋め込まれた OLE サーバー</vt:lpstr>
      </vt:variant>
      <vt:variant>
        <vt:i4>1</vt:i4>
      </vt:variant>
      <vt:variant>
        <vt:lpstr>スライド タイトル</vt:lpstr>
      </vt:variant>
      <vt:variant>
        <vt:i4>7</vt:i4>
      </vt:variant>
    </vt:vector>
  </HeadingPairs>
  <TitlesOfParts>
    <vt:vector size="14" baseType="lpstr">
      <vt:lpstr>HG丸ｺﾞｼｯｸM-PRO</vt:lpstr>
      <vt:lpstr>游ゴシック</vt:lpstr>
      <vt:lpstr>Arial</vt:lpstr>
      <vt:lpstr>Calibri</vt:lpstr>
      <vt:lpstr>Century</vt:lpstr>
      <vt:lpstr>Office ​​テーマ</vt:lpstr>
      <vt:lpstr>Document</vt:lpstr>
      <vt:lpstr>  勤勉手当への人事評価結果の反映（令和７年度）   【学校教職員及び警察職員を除く】  </vt:lpstr>
      <vt:lpstr>◆　人事評価結果の勤勉手当への反映 </vt:lpstr>
      <vt:lpstr>１　勤勉手当について</vt:lpstr>
      <vt:lpstr>２　勤勉手当の計算方法</vt:lpstr>
      <vt:lpstr>３　 １回あたりの勤勉手当支給額（令和７年度支給モデル）【行政職給料表】</vt:lpstr>
      <vt:lpstr>PowerPoint プレゼンテーション</vt:lpstr>
      <vt:lpstr>４　年間の勤勉手当支給額差（令和７年度支給モデル）【行政職給料表】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2022-03-25T02:43:00Z</dcterms:created>
  <dcterms:modified xsi:type="dcterms:W3CDTF">2025-06-25T01:18:24Z</dcterms:modified>
</cp:coreProperties>
</file>