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 id="2147483660" r:id="rId2"/>
  </p:sldMasterIdLst>
  <p:notesMasterIdLst>
    <p:notesMasterId r:id="rId8"/>
  </p:notesMasterIdLst>
  <p:handoutMasterIdLst>
    <p:handoutMasterId r:id="rId9"/>
  </p:handoutMasterIdLst>
  <p:sldIdLst>
    <p:sldId id="257" r:id="rId3"/>
    <p:sldId id="261" r:id="rId4"/>
    <p:sldId id="269" r:id="rId5"/>
    <p:sldId id="270" r:id="rId6"/>
    <p:sldId id="263" r:id="rId7"/>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D0D8E8"/>
    <a:srgbClr val="E9EDF4"/>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74" autoAdjust="0"/>
    <p:restoredTop sz="93634" autoAdjust="0"/>
  </p:normalViewPr>
  <p:slideViewPr>
    <p:cSldViewPr>
      <p:cViewPr>
        <p:scale>
          <a:sx n="80" d="100"/>
          <a:sy n="80" d="100"/>
        </p:scale>
        <p:origin x="1116" y="40"/>
      </p:cViewPr>
      <p:guideLst>
        <p:guide orient="horz" pos="3120"/>
        <p:guide pos="2160"/>
      </p:guideLst>
    </p:cSldViewPr>
  </p:slideViewPr>
  <p:outlineViewPr>
    <p:cViewPr>
      <p:scale>
        <a:sx n="33" d="100"/>
        <a:sy n="33" d="100"/>
      </p:scale>
      <p:origin x="0" y="56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r>
              <a:rPr lang="ja-JP" altLang="en-US" sz="1000" dirty="0">
                <a:latin typeface="メイリオ" panose="020B0604030504040204" pitchFamily="50" charset="-128"/>
                <a:ea typeface="メイリオ" panose="020B0604030504040204" pitchFamily="50" charset="-128"/>
              </a:rPr>
              <a:t>大卒</a:t>
            </a:r>
          </a:p>
        </c:rich>
      </c:tx>
      <c:overlay val="0"/>
      <c:spPr>
        <a:noFill/>
        <a:ln>
          <a:noFill/>
        </a:ln>
        <a:effectLst/>
      </c:spPr>
      <c:txPr>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title>
    <c:autoTitleDeleted val="0"/>
    <c:plotArea>
      <c:layout/>
      <c:barChart>
        <c:barDir val="col"/>
        <c:grouping val="stacked"/>
        <c:varyColors val="0"/>
        <c:ser>
          <c:idx val="0"/>
          <c:order val="0"/>
          <c:tx>
            <c:strRef>
              <c:f>Sheet1!$B$1</c:f>
              <c:strCache>
                <c:ptCount val="1"/>
                <c:pt idx="0">
                  <c:v>系列 1</c:v>
                </c:pt>
              </c:strCache>
            </c:strRef>
          </c:tx>
          <c:spPr>
            <a:solidFill>
              <a:schemeClr val="accent1"/>
            </a:solidFill>
            <a:ln>
              <a:noFill/>
            </a:ln>
            <a:effectLst/>
          </c:spPr>
          <c:invertIfNegative val="0"/>
          <c:cat>
            <c:strRef>
              <c:f>Sheet1!$A$2:$A$4</c:f>
              <c:strCache>
                <c:ptCount val="3"/>
                <c:pt idx="0">
                  <c:v>民間従業員</c:v>
                </c:pt>
                <c:pt idx="1">
                  <c:v>大阪府</c:v>
                </c:pt>
                <c:pt idx="2">
                  <c:v>国家公務員</c:v>
                </c:pt>
              </c:strCache>
            </c:strRef>
          </c:cat>
          <c:val>
            <c:numRef>
              <c:f>Sheet1!$B$2:$B$4</c:f>
              <c:numCache>
                <c:formatCode>General</c:formatCode>
                <c:ptCount val="3"/>
                <c:pt idx="0">
                  <c:v>225440</c:v>
                </c:pt>
                <c:pt idx="1">
                  <c:v>227289</c:v>
                </c:pt>
                <c:pt idx="2">
                  <c:v>227592</c:v>
                </c:pt>
              </c:numCache>
            </c:numRef>
          </c:val>
          <c:extLst>
            <c:ext xmlns:c16="http://schemas.microsoft.com/office/drawing/2014/chart" uri="{C3380CC4-5D6E-409C-BE32-E72D297353CC}">
              <c16:uniqueId val="{00000000-3F87-4BCB-A5B7-D6004807B790}"/>
            </c:ext>
          </c:extLst>
        </c:ser>
        <c:ser>
          <c:idx val="1"/>
          <c:order val="1"/>
          <c:tx>
            <c:strRef>
              <c:f>Sheet1!$C$1</c:f>
              <c:strCache>
                <c:ptCount val="1"/>
                <c:pt idx="0">
                  <c:v>系列 2</c:v>
                </c:pt>
              </c:strCache>
            </c:strRef>
          </c:tx>
          <c:spPr>
            <a:solidFill>
              <a:schemeClr val="accent5">
                <a:lumMod val="20000"/>
                <a:lumOff val="80000"/>
              </a:schemeClr>
            </a:solidFill>
            <a:ln>
              <a:solidFill>
                <a:schemeClr val="tx1"/>
              </a:solidFill>
              <a:prstDash val="sysDash"/>
            </a:ln>
            <a:effectLst/>
          </c:spPr>
          <c:invertIfNegative val="0"/>
          <c:cat>
            <c:strRef>
              <c:f>Sheet1!$A$2:$A$4</c:f>
              <c:strCache>
                <c:ptCount val="3"/>
                <c:pt idx="0">
                  <c:v>民間従業員</c:v>
                </c:pt>
                <c:pt idx="1">
                  <c:v>大阪府</c:v>
                </c:pt>
                <c:pt idx="2">
                  <c:v>国家公務員</c:v>
                </c:pt>
              </c:strCache>
            </c:strRef>
          </c:cat>
          <c:val>
            <c:numRef>
              <c:f>Sheet1!$C$2:$C$4</c:f>
              <c:numCache>
                <c:formatCode>General</c:formatCode>
                <c:ptCount val="3"/>
                <c:pt idx="1">
                  <c:v>25714</c:v>
                </c:pt>
                <c:pt idx="2">
                  <c:v>27608</c:v>
                </c:pt>
              </c:numCache>
            </c:numRef>
          </c:val>
          <c:extLst>
            <c:ext xmlns:c16="http://schemas.microsoft.com/office/drawing/2014/chart" uri="{C3380CC4-5D6E-409C-BE32-E72D297353CC}">
              <c16:uniqueId val="{00000001-3F87-4BCB-A5B7-D6004807B790}"/>
            </c:ext>
          </c:extLst>
        </c:ser>
        <c:ser>
          <c:idx val="2"/>
          <c:order val="2"/>
          <c:tx>
            <c:strRef>
              <c:f>Sheet1!$D$1</c:f>
              <c:strCache>
                <c:ptCount val="1"/>
                <c:pt idx="0">
                  <c:v>系列 3</c:v>
                </c:pt>
              </c:strCache>
            </c:strRef>
          </c:tx>
          <c:spPr>
            <a:solidFill>
              <a:schemeClr val="accent3"/>
            </a:solidFill>
            <a:ln>
              <a:noFill/>
            </a:ln>
            <a:effectLst/>
          </c:spPr>
          <c:invertIfNegative val="0"/>
          <c:cat>
            <c:strRef>
              <c:f>Sheet1!$A$2:$A$4</c:f>
              <c:strCache>
                <c:ptCount val="3"/>
                <c:pt idx="0">
                  <c:v>民間従業員</c:v>
                </c:pt>
                <c:pt idx="1">
                  <c:v>大阪府</c:v>
                </c:pt>
                <c:pt idx="2">
                  <c:v>国家公務員</c:v>
                </c:pt>
              </c:strCache>
            </c:strRef>
          </c:cat>
          <c:val>
            <c:numRef>
              <c:f>Sheet1!$D$2:$D$4</c:f>
              <c:numCache>
                <c:formatCode>General</c:formatCode>
                <c:ptCount val="3"/>
              </c:numCache>
            </c:numRef>
          </c:val>
          <c:extLst>
            <c:ext xmlns:c16="http://schemas.microsoft.com/office/drawing/2014/chart" uri="{C3380CC4-5D6E-409C-BE32-E72D297353CC}">
              <c16:uniqueId val="{00000002-3F87-4BCB-A5B7-D6004807B790}"/>
            </c:ext>
          </c:extLst>
        </c:ser>
        <c:dLbls>
          <c:showLegendKey val="0"/>
          <c:showVal val="0"/>
          <c:showCatName val="0"/>
          <c:showSerName val="0"/>
          <c:showPercent val="0"/>
          <c:showBubbleSize val="0"/>
        </c:dLbls>
        <c:gapWidth val="150"/>
        <c:overlap val="100"/>
        <c:axId val="328632367"/>
        <c:axId val="328623631"/>
      </c:barChart>
      <c:catAx>
        <c:axId val="328632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800" b="0" i="0" u="none" strike="noStrike" kern="120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crossAx val="328623631"/>
        <c:crosses val="autoZero"/>
        <c:auto val="1"/>
        <c:lblAlgn val="ctr"/>
        <c:lblOffset val="100"/>
        <c:noMultiLvlLbl val="0"/>
      </c:catAx>
      <c:valAx>
        <c:axId val="328623631"/>
        <c:scaling>
          <c:orientation val="minMax"/>
          <c:max val="260000"/>
          <c:min val="1600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328632367"/>
        <c:crosses val="autoZero"/>
        <c:crossBetween val="between"/>
        <c:majorUnit val="50000"/>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r>
              <a:rPr lang="ja-JP" altLang="en-US" sz="1000" dirty="0">
                <a:latin typeface="メイリオ" panose="020B0604030504040204" pitchFamily="50" charset="-128"/>
                <a:ea typeface="メイリオ" panose="020B0604030504040204" pitchFamily="50" charset="-128"/>
              </a:rPr>
              <a:t>高卒</a:t>
            </a:r>
          </a:p>
        </c:rich>
      </c:tx>
      <c:overlay val="0"/>
      <c:spPr>
        <a:noFill/>
        <a:ln>
          <a:noFill/>
        </a:ln>
        <a:effectLst/>
      </c:spPr>
      <c:txPr>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title>
    <c:autoTitleDeleted val="0"/>
    <c:plotArea>
      <c:layout/>
      <c:barChart>
        <c:barDir val="col"/>
        <c:grouping val="stacked"/>
        <c:varyColors val="0"/>
        <c:ser>
          <c:idx val="0"/>
          <c:order val="0"/>
          <c:tx>
            <c:strRef>
              <c:f>Sheet1!$B$1</c:f>
              <c:strCache>
                <c:ptCount val="1"/>
                <c:pt idx="0">
                  <c:v>系列 1</c:v>
                </c:pt>
              </c:strCache>
            </c:strRef>
          </c:tx>
          <c:spPr>
            <a:solidFill>
              <a:schemeClr val="accent1"/>
            </a:solidFill>
            <a:ln>
              <a:noFill/>
            </a:ln>
            <a:effectLst/>
          </c:spPr>
          <c:invertIfNegative val="0"/>
          <c:cat>
            <c:strRef>
              <c:f>Sheet1!$A$2:$A$4</c:f>
              <c:strCache>
                <c:ptCount val="3"/>
                <c:pt idx="0">
                  <c:v>民間従業員</c:v>
                </c:pt>
                <c:pt idx="1">
                  <c:v>大阪府</c:v>
                </c:pt>
                <c:pt idx="2">
                  <c:v>国家公務員</c:v>
                </c:pt>
              </c:strCache>
            </c:strRef>
          </c:cat>
          <c:val>
            <c:numRef>
              <c:f>Sheet1!$B$2:$B$4</c:f>
              <c:numCache>
                <c:formatCode>General</c:formatCode>
                <c:ptCount val="3"/>
                <c:pt idx="0">
                  <c:v>188475</c:v>
                </c:pt>
                <c:pt idx="1">
                  <c:v>191737</c:v>
                </c:pt>
                <c:pt idx="2">
                  <c:v>193256</c:v>
                </c:pt>
              </c:numCache>
            </c:numRef>
          </c:val>
          <c:extLst>
            <c:ext xmlns:c16="http://schemas.microsoft.com/office/drawing/2014/chart" uri="{C3380CC4-5D6E-409C-BE32-E72D297353CC}">
              <c16:uniqueId val="{00000000-6C6E-4AB8-AFD1-174AC5FFA41A}"/>
            </c:ext>
          </c:extLst>
        </c:ser>
        <c:ser>
          <c:idx val="1"/>
          <c:order val="1"/>
          <c:tx>
            <c:strRef>
              <c:f>Sheet1!$C$1</c:f>
              <c:strCache>
                <c:ptCount val="1"/>
                <c:pt idx="0">
                  <c:v>系列 2</c:v>
                </c:pt>
              </c:strCache>
            </c:strRef>
          </c:tx>
          <c:spPr>
            <a:solidFill>
              <a:schemeClr val="accent5">
                <a:lumMod val="20000"/>
                <a:lumOff val="80000"/>
              </a:schemeClr>
            </a:solidFill>
            <a:ln>
              <a:solidFill>
                <a:schemeClr val="tx1"/>
              </a:solidFill>
              <a:prstDash val="sysDash"/>
            </a:ln>
            <a:effectLst/>
          </c:spPr>
          <c:invertIfNegative val="0"/>
          <c:cat>
            <c:strRef>
              <c:f>Sheet1!$A$2:$A$4</c:f>
              <c:strCache>
                <c:ptCount val="3"/>
                <c:pt idx="0">
                  <c:v>民間従業員</c:v>
                </c:pt>
                <c:pt idx="1">
                  <c:v>大阪府</c:v>
                </c:pt>
                <c:pt idx="2">
                  <c:v>国家公務員</c:v>
                </c:pt>
              </c:strCache>
            </c:strRef>
          </c:cat>
          <c:val>
            <c:numRef>
              <c:f>Sheet1!$C$2:$C$4</c:f>
              <c:numCache>
                <c:formatCode>General</c:formatCode>
                <c:ptCount val="3"/>
                <c:pt idx="1">
                  <c:v>24372</c:v>
                </c:pt>
                <c:pt idx="2">
                  <c:v>24824</c:v>
                </c:pt>
              </c:numCache>
            </c:numRef>
          </c:val>
          <c:extLst>
            <c:ext xmlns:c16="http://schemas.microsoft.com/office/drawing/2014/chart" uri="{C3380CC4-5D6E-409C-BE32-E72D297353CC}">
              <c16:uniqueId val="{00000001-6C6E-4AB8-AFD1-174AC5FFA41A}"/>
            </c:ext>
          </c:extLst>
        </c:ser>
        <c:ser>
          <c:idx val="2"/>
          <c:order val="2"/>
          <c:tx>
            <c:strRef>
              <c:f>Sheet1!$D$1</c:f>
              <c:strCache>
                <c:ptCount val="1"/>
                <c:pt idx="0">
                  <c:v>系列 3</c:v>
                </c:pt>
              </c:strCache>
            </c:strRef>
          </c:tx>
          <c:spPr>
            <a:solidFill>
              <a:schemeClr val="accent3"/>
            </a:solidFill>
            <a:ln>
              <a:noFill/>
            </a:ln>
            <a:effectLst/>
          </c:spPr>
          <c:invertIfNegative val="0"/>
          <c:cat>
            <c:strRef>
              <c:f>Sheet1!$A$2:$A$4</c:f>
              <c:strCache>
                <c:ptCount val="3"/>
                <c:pt idx="0">
                  <c:v>民間従業員</c:v>
                </c:pt>
                <c:pt idx="1">
                  <c:v>大阪府</c:v>
                </c:pt>
                <c:pt idx="2">
                  <c:v>国家公務員</c:v>
                </c:pt>
              </c:strCache>
            </c:strRef>
          </c:cat>
          <c:val>
            <c:numRef>
              <c:f>Sheet1!$D$2:$D$4</c:f>
              <c:numCache>
                <c:formatCode>General</c:formatCode>
                <c:ptCount val="3"/>
              </c:numCache>
            </c:numRef>
          </c:val>
          <c:extLst>
            <c:ext xmlns:c16="http://schemas.microsoft.com/office/drawing/2014/chart" uri="{C3380CC4-5D6E-409C-BE32-E72D297353CC}">
              <c16:uniqueId val="{00000002-6C6E-4AB8-AFD1-174AC5FFA41A}"/>
            </c:ext>
          </c:extLst>
        </c:ser>
        <c:dLbls>
          <c:showLegendKey val="0"/>
          <c:showVal val="0"/>
          <c:showCatName val="0"/>
          <c:showSerName val="0"/>
          <c:showPercent val="0"/>
          <c:showBubbleSize val="0"/>
        </c:dLbls>
        <c:gapWidth val="150"/>
        <c:overlap val="100"/>
        <c:axId val="328632367"/>
        <c:axId val="328623631"/>
      </c:barChart>
      <c:catAx>
        <c:axId val="328632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800" b="0" i="0" u="none" strike="noStrike" kern="120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crossAx val="328623631"/>
        <c:crosses val="autoZero"/>
        <c:auto val="1"/>
        <c:lblAlgn val="ctr"/>
        <c:lblOffset val="100"/>
        <c:noMultiLvlLbl val="0"/>
      </c:catAx>
      <c:valAx>
        <c:axId val="328623631"/>
        <c:scaling>
          <c:orientation val="minMax"/>
          <c:max val="220000"/>
          <c:min val="1200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328632367"/>
        <c:crosses val="autoZero"/>
        <c:crossBetween val="between"/>
        <c:majorUnit val="50000"/>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6253"/>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643" y="0"/>
            <a:ext cx="2945448" cy="496253"/>
          </a:xfrm>
          <a:prstGeom prst="rect">
            <a:avLst/>
          </a:prstGeom>
        </p:spPr>
        <p:txBody>
          <a:bodyPr vert="horz" lIns="91312" tIns="45656" rIns="91312" bIns="45656" rtlCol="0"/>
          <a:lstStyle>
            <a:lvl1pPr algn="r">
              <a:defRPr sz="1200"/>
            </a:lvl1pPr>
          </a:lstStyle>
          <a:p>
            <a:fld id="{B2B3168B-44BB-4109-BD55-D186F96AF6FC}" type="datetimeFigureOut">
              <a:rPr kumimoji="1" lang="ja-JP" altLang="en-US" smtClean="0"/>
              <a:t>2024/10/3</a:t>
            </a:fld>
            <a:endParaRPr kumimoji="1" lang="ja-JP" altLang="en-US"/>
          </a:p>
        </p:txBody>
      </p:sp>
      <p:sp>
        <p:nvSpPr>
          <p:cNvPr id="4" name="フッター プレースホルダー 3"/>
          <p:cNvSpPr>
            <a:spLocks noGrp="1"/>
          </p:cNvSpPr>
          <p:nvPr>
            <p:ph type="ftr" sz="quarter" idx="2"/>
          </p:nvPr>
        </p:nvSpPr>
        <p:spPr>
          <a:xfrm>
            <a:off x="0" y="9428800"/>
            <a:ext cx="2945448" cy="496252"/>
          </a:xfrm>
          <a:prstGeom prst="rect">
            <a:avLst/>
          </a:prstGeom>
        </p:spPr>
        <p:txBody>
          <a:bodyPr vert="horz" lIns="91312" tIns="45656" rIns="91312" bIns="4565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643" y="9428800"/>
            <a:ext cx="2945448" cy="496252"/>
          </a:xfrm>
          <a:prstGeom prst="rect">
            <a:avLst/>
          </a:prstGeom>
        </p:spPr>
        <p:txBody>
          <a:bodyPr vert="horz" lIns="91312" tIns="45656" rIns="91312" bIns="45656" rtlCol="0" anchor="b"/>
          <a:lstStyle>
            <a:lvl1pPr algn="r">
              <a:defRPr sz="1200"/>
            </a:lvl1pPr>
          </a:lstStyle>
          <a:p>
            <a:fld id="{4846A629-FF93-4250-BB8B-5CC6FB0224AD}" type="slidenum">
              <a:rPr kumimoji="1" lang="ja-JP" altLang="en-US" smtClean="0"/>
              <a:t>‹#›</a:t>
            </a:fld>
            <a:endParaRPr kumimoji="1" lang="ja-JP" altLang="en-US"/>
          </a:p>
        </p:txBody>
      </p:sp>
    </p:spTree>
    <p:extLst>
      <p:ext uri="{BB962C8B-B14F-4D97-AF65-F5344CB8AC3E}">
        <p14:creationId xmlns:p14="http://schemas.microsoft.com/office/powerpoint/2010/main" val="22806667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6253"/>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3" y="0"/>
            <a:ext cx="2945448" cy="496253"/>
          </a:xfrm>
          <a:prstGeom prst="rect">
            <a:avLst/>
          </a:prstGeom>
        </p:spPr>
        <p:txBody>
          <a:bodyPr vert="horz" lIns="91312" tIns="45656" rIns="91312" bIns="45656" rtlCol="0"/>
          <a:lstStyle>
            <a:lvl1pPr algn="r">
              <a:defRPr sz="1200"/>
            </a:lvl1pPr>
          </a:lstStyle>
          <a:p>
            <a:fld id="{58D2D89E-EC5B-41C7-BBDA-95239711C11F}" type="datetimeFigureOut">
              <a:rPr kumimoji="1" lang="ja-JP" altLang="en-US" smtClean="0"/>
              <a:t>2024/10/3</a:t>
            </a:fld>
            <a:endParaRPr kumimoji="1" lang="ja-JP" altLang="en-US"/>
          </a:p>
        </p:txBody>
      </p:sp>
      <p:sp>
        <p:nvSpPr>
          <p:cNvPr id="4" name="スライド イメージ プレースホルダー 3"/>
          <p:cNvSpPr>
            <a:spLocks noGrp="1" noRot="1" noChangeAspect="1"/>
          </p:cNvSpPr>
          <p:nvPr>
            <p:ph type="sldImg" idx="2"/>
          </p:nvPr>
        </p:nvSpPr>
        <p:spPr>
          <a:xfrm>
            <a:off x="2111375" y="744538"/>
            <a:ext cx="2574925" cy="3721100"/>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680085" y="4715192"/>
            <a:ext cx="5437506" cy="4466274"/>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800"/>
            <a:ext cx="2945448" cy="496252"/>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3" y="9428800"/>
            <a:ext cx="2945448" cy="496252"/>
          </a:xfrm>
          <a:prstGeom prst="rect">
            <a:avLst/>
          </a:prstGeom>
        </p:spPr>
        <p:txBody>
          <a:bodyPr vert="horz" lIns="91312" tIns="45656" rIns="91312" bIns="45656" rtlCol="0" anchor="b"/>
          <a:lstStyle>
            <a:lvl1pPr algn="r">
              <a:defRPr sz="1200"/>
            </a:lvl1pPr>
          </a:lstStyle>
          <a:p>
            <a:fld id="{D54F776A-1853-4A1C-B57B-8A2F27978D83}" type="slidenum">
              <a:rPr kumimoji="1" lang="ja-JP" altLang="en-US" smtClean="0"/>
              <a:t>‹#›</a:t>
            </a:fld>
            <a:endParaRPr kumimoji="1" lang="ja-JP" altLang="en-US"/>
          </a:p>
        </p:txBody>
      </p:sp>
    </p:spTree>
    <p:extLst>
      <p:ext uri="{BB962C8B-B14F-4D97-AF65-F5344CB8AC3E}">
        <p14:creationId xmlns:p14="http://schemas.microsoft.com/office/powerpoint/2010/main" val="332690549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1375" y="744538"/>
            <a:ext cx="2574925"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0</a:t>
            </a:fld>
            <a:endParaRPr kumimoji="1" lang="ja-JP" altLang="en-US"/>
          </a:p>
        </p:txBody>
      </p:sp>
    </p:spTree>
    <p:extLst>
      <p:ext uri="{BB962C8B-B14F-4D97-AF65-F5344CB8AC3E}">
        <p14:creationId xmlns:p14="http://schemas.microsoft.com/office/powerpoint/2010/main" val="1712869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1375" y="744538"/>
            <a:ext cx="2574925"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1</a:t>
            </a:fld>
            <a:endParaRPr kumimoji="1" lang="ja-JP" altLang="en-US"/>
          </a:p>
        </p:txBody>
      </p:sp>
    </p:spTree>
    <p:extLst>
      <p:ext uri="{BB962C8B-B14F-4D97-AF65-F5344CB8AC3E}">
        <p14:creationId xmlns:p14="http://schemas.microsoft.com/office/powerpoint/2010/main" val="4087958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316506" indent="0" algn="ctr">
              <a:buNone/>
              <a:defRPr>
                <a:solidFill>
                  <a:schemeClr val="tx1">
                    <a:tint val="75000"/>
                  </a:schemeClr>
                </a:solidFill>
              </a:defRPr>
            </a:lvl2pPr>
            <a:lvl3pPr marL="633012" indent="0" algn="ctr">
              <a:buNone/>
              <a:defRPr>
                <a:solidFill>
                  <a:schemeClr val="tx1">
                    <a:tint val="75000"/>
                  </a:schemeClr>
                </a:solidFill>
              </a:defRPr>
            </a:lvl3pPr>
            <a:lvl4pPr marL="949519" indent="0" algn="ctr">
              <a:buNone/>
              <a:defRPr>
                <a:solidFill>
                  <a:schemeClr val="tx1">
                    <a:tint val="75000"/>
                  </a:schemeClr>
                </a:solidFill>
              </a:defRPr>
            </a:lvl4pPr>
            <a:lvl5pPr marL="1266026" indent="0" algn="ctr">
              <a:buNone/>
              <a:defRPr>
                <a:solidFill>
                  <a:schemeClr val="tx1">
                    <a:tint val="75000"/>
                  </a:schemeClr>
                </a:solidFill>
              </a:defRPr>
            </a:lvl5pPr>
            <a:lvl6pPr marL="1582531" indent="0" algn="ctr">
              <a:buNone/>
              <a:defRPr>
                <a:solidFill>
                  <a:schemeClr val="tx1">
                    <a:tint val="75000"/>
                  </a:schemeClr>
                </a:solidFill>
              </a:defRPr>
            </a:lvl6pPr>
            <a:lvl7pPr marL="1899038" indent="0" algn="ctr">
              <a:buNone/>
              <a:defRPr>
                <a:solidFill>
                  <a:schemeClr val="tx1">
                    <a:tint val="75000"/>
                  </a:schemeClr>
                </a:solidFill>
              </a:defRPr>
            </a:lvl7pPr>
            <a:lvl8pPr marL="2215544" indent="0" algn="ctr">
              <a:buNone/>
              <a:defRPr>
                <a:solidFill>
                  <a:schemeClr val="tx1">
                    <a:tint val="75000"/>
                  </a:schemeClr>
                </a:solidFill>
              </a:defRPr>
            </a:lvl8pPr>
            <a:lvl9pPr marL="253205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782291CB-6B65-4B24-BAEA-E0BD3FDC1DD2}"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991483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A909DEE7-48A8-46AE-9657-E496A9EDD05D}"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599911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3"/>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ACCDBA91-E5DA-430E-95B8-3AB390463388}"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29432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316506" indent="0" algn="ctr">
              <a:buNone/>
              <a:defRPr>
                <a:solidFill>
                  <a:schemeClr val="tx1">
                    <a:tint val="75000"/>
                  </a:schemeClr>
                </a:solidFill>
              </a:defRPr>
            </a:lvl2pPr>
            <a:lvl3pPr marL="633012" indent="0" algn="ctr">
              <a:buNone/>
              <a:defRPr>
                <a:solidFill>
                  <a:schemeClr val="tx1">
                    <a:tint val="75000"/>
                  </a:schemeClr>
                </a:solidFill>
              </a:defRPr>
            </a:lvl3pPr>
            <a:lvl4pPr marL="949519" indent="0" algn="ctr">
              <a:buNone/>
              <a:defRPr>
                <a:solidFill>
                  <a:schemeClr val="tx1">
                    <a:tint val="75000"/>
                  </a:schemeClr>
                </a:solidFill>
              </a:defRPr>
            </a:lvl4pPr>
            <a:lvl5pPr marL="1266026" indent="0" algn="ctr">
              <a:buNone/>
              <a:defRPr>
                <a:solidFill>
                  <a:schemeClr val="tx1">
                    <a:tint val="75000"/>
                  </a:schemeClr>
                </a:solidFill>
              </a:defRPr>
            </a:lvl5pPr>
            <a:lvl6pPr marL="1582531" indent="0" algn="ctr">
              <a:buNone/>
              <a:defRPr>
                <a:solidFill>
                  <a:schemeClr val="tx1">
                    <a:tint val="75000"/>
                  </a:schemeClr>
                </a:solidFill>
              </a:defRPr>
            </a:lvl6pPr>
            <a:lvl7pPr marL="1899038" indent="0" algn="ctr">
              <a:buNone/>
              <a:defRPr>
                <a:solidFill>
                  <a:schemeClr val="tx1">
                    <a:tint val="75000"/>
                  </a:schemeClr>
                </a:solidFill>
              </a:defRPr>
            </a:lvl7pPr>
            <a:lvl8pPr marL="2215544" indent="0" algn="ctr">
              <a:buNone/>
              <a:defRPr>
                <a:solidFill>
                  <a:schemeClr val="tx1">
                    <a:tint val="75000"/>
                  </a:schemeClr>
                </a:solidFill>
              </a:defRPr>
            </a:lvl8pPr>
            <a:lvl9pPr marL="253205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6036C0B-97F7-4D47-92B6-70E946CE7D1E}"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8340760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75CEA71-036A-4A48-9D7B-D15F9141879F}"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2302388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2769"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8"/>
            <a:ext cx="5829300" cy="2166937"/>
          </a:xfrm>
        </p:spPr>
        <p:txBody>
          <a:bodyPr anchor="b"/>
          <a:lstStyle>
            <a:lvl1pPr marL="0" indent="0">
              <a:buNone/>
              <a:defRPr sz="1385">
                <a:solidFill>
                  <a:schemeClr val="tx1">
                    <a:tint val="75000"/>
                  </a:schemeClr>
                </a:solidFill>
              </a:defRPr>
            </a:lvl1pPr>
            <a:lvl2pPr marL="316506" indent="0">
              <a:buNone/>
              <a:defRPr sz="1246">
                <a:solidFill>
                  <a:schemeClr val="tx1">
                    <a:tint val="75000"/>
                  </a:schemeClr>
                </a:solidFill>
              </a:defRPr>
            </a:lvl2pPr>
            <a:lvl3pPr marL="633012" indent="0">
              <a:buNone/>
              <a:defRPr sz="1108">
                <a:solidFill>
                  <a:schemeClr val="tx1">
                    <a:tint val="75000"/>
                  </a:schemeClr>
                </a:solidFill>
              </a:defRPr>
            </a:lvl3pPr>
            <a:lvl4pPr marL="949519" indent="0">
              <a:buNone/>
              <a:defRPr sz="969">
                <a:solidFill>
                  <a:schemeClr val="tx1">
                    <a:tint val="75000"/>
                  </a:schemeClr>
                </a:solidFill>
              </a:defRPr>
            </a:lvl4pPr>
            <a:lvl5pPr marL="1266026" indent="0">
              <a:buNone/>
              <a:defRPr sz="969">
                <a:solidFill>
                  <a:schemeClr val="tx1">
                    <a:tint val="75000"/>
                  </a:schemeClr>
                </a:solidFill>
              </a:defRPr>
            </a:lvl5pPr>
            <a:lvl6pPr marL="1582531" indent="0">
              <a:buNone/>
              <a:defRPr sz="969">
                <a:solidFill>
                  <a:schemeClr val="tx1">
                    <a:tint val="75000"/>
                  </a:schemeClr>
                </a:solidFill>
              </a:defRPr>
            </a:lvl6pPr>
            <a:lvl7pPr marL="1899038" indent="0">
              <a:buNone/>
              <a:defRPr sz="969">
                <a:solidFill>
                  <a:schemeClr val="tx1">
                    <a:tint val="75000"/>
                  </a:schemeClr>
                </a:solidFill>
              </a:defRPr>
            </a:lvl7pPr>
            <a:lvl8pPr marL="2215544" indent="0">
              <a:buNone/>
              <a:defRPr sz="969">
                <a:solidFill>
                  <a:schemeClr val="tx1">
                    <a:tint val="75000"/>
                  </a:schemeClr>
                </a:solidFill>
              </a:defRPr>
            </a:lvl8pPr>
            <a:lvl9pPr marL="2532051" indent="0">
              <a:buNone/>
              <a:defRPr sz="96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C9D0228-25DC-4920-B0DB-59F8846D9BC7}"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413519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CB7D641-D399-4E57-B88F-553F66C03F8C}"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7867912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1" y="2217385"/>
            <a:ext cx="3030141"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1" y="3141486"/>
            <a:ext cx="3030141"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2"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2"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3827BA-7D67-48CE-89FD-1F22B14ADC7C}" type="datetime1">
              <a:rPr kumimoji="1" lang="ja-JP" altLang="en-US" smtClean="0"/>
              <a:t>2024/10/3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7684879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A9C7D37-6794-4E2D-904D-18E83438528D}" type="datetime1">
              <a:rPr kumimoji="1" lang="ja-JP" altLang="en-US" smtClean="0"/>
              <a:t>2024/10/3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5620268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7D887E-2F0A-4E6B-B480-4630008D76FD}" type="datetime1">
              <a:rPr kumimoji="1" lang="ja-JP" altLang="en-US" smtClean="0"/>
              <a:t>2024/10/3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1214082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p:spPr>
        <p:txBody>
          <a:bodyPr anchor="b"/>
          <a:lstStyle>
            <a:lvl1pPr algn="l">
              <a:defRPr sz="138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9"/>
            <a:ext cx="3833812" cy="8454497"/>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4"/>
            <a:ext cx="2256235" cy="6775980"/>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FAB01AD-422E-43E3-9973-C8D61B29FF4C}"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81694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0C031F85-20FC-4592-9324-37EECC6EA328}"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lvl1pPr>
              <a:defRPr sz="969">
                <a:latin typeface="メイリオ" panose="020B0604030504040204" pitchFamily="50" charset="-128"/>
                <a:ea typeface="メイリオ" panose="020B0604030504040204" pitchFamily="50" charset="-128"/>
                <a:cs typeface="メイリオ" panose="020B0604030504040204" pitchFamily="50" charset="-128"/>
              </a:defRPr>
            </a:lvl1pPr>
          </a:lstStyle>
          <a:p>
            <a:r>
              <a:rPr lang="en-US" altLang="ja-JP" dirty="0"/>
              <a:t>- </a:t>
            </a:r>
            <a:fld id="{8B59C122-AA5C-4B6C-B7E2-38C988A3BB8F}" type="slidenum">
              <a:rPr lang="en-US" altLang="ja-JP" smtClean="0"/>
              <a:pPr/>
              <a:t>‹#›</a:t>
            </a:fld>
            <a:r>
              <a:rPr lang="en-US" altLang="ja-JP" dirty="0"/>
              <a:t> -</a:t>
            </a:r>
            <a:endParaRPr lang="ja-JP" altLang="en-US" dirty="0"/>
          </a:p>
        </p:txBody>
      </p:sp>
    </p:spTree>
    <p:extLst>
      <p:ext uri="{BB962C8B-B14F-4D97-AF65-F5344CB8AC3E}">
        <p14:creationId xmlns:p14="http://schemas.microsoft.com/office/powerpoint/2010/main" val="15469615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1385"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2215"/>
            </a:lvl1pPr>
            <a:lvl2pPr marL="316506" indent="0">
              <a:buNone/>
              <a:defRPr sz="1938"/>
            </a:lvl2pPr>
            <a:lvl3pPr marL="633012" indent="0">
              <a:buNone/>
              <a:defRPr sz="1662"/>
            </a:lvl3pPr>
            <a:lvl4pPr marL="949519" indent="0">
              <a:buNone/>
              <a:defRPr sz="1385"/>
            </a:lvl4pPr>
            <a:lvl5pPr marL="1266026" indent="0">
              <a:buNone/>
              <a:defRPr sz="1385"/>
            </a:lvl5pPr>
            <a:lvl6pPr marL="1582531" indent="0">
              <a:buNone/>
              <a:defRPr sz="1385"/>
            </a:lvl6pPr>
            <a:lvl7pPr marL="1899038" indent="0">
              <a:buNone/>
              <a:defRPr sz="1385"/>
            </a:lvl7pPr>
            <a:lvl8pPr marL="2215544" indent="0">
              <a:buNone/>
              <a:defRPr sz="1385"/>
            </a:lvl8pPr>
            <a:lvl9pPr marL="2532051" indent="0">
              <a:buNone/>
              <a:defRPr sz="1385"/>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3D4288-4138-4618-A885-7E5C10FA8ADF}"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7042044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5A8C9F5-3C75-49D5-8310-EE447E1E7932}"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2613665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3"/>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B2F63CF-3915-443D-827D-21E5A5C7BAD4}"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241520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2769"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8"/>
            <a:ext cx="5829300" cy="2166937"/>
          </a:xfrm>
        </p:spPr>
        <p:txBody>
          <a:bodyPr anchor="b"/>
          <a:lstStyle>
            <a:lvl1pPr marL="0" indent="0">
              <a:buNone/>
              <a:defRPr sz="1385">
                <a:solidFill>
                  <a:schemeClr val="tx1">
                    <a:tint val="75000"/>
                  </a:schemeClr>
                </a:solidFill>
              </a:defRPr>
            </a:lvl1pPr>
            <a:lvl2pPr marL="316506" indent="0">
              <a:buNone/>
              <a:defRPr sz="1246">
                <a:solidFill>
                  <a:schemeClr val="tx1">
                    <a:tint val="75000"/>
                  </a:schemeClr>
                </a:solidFill>
              </a:defRPr>
            </a:lvl2pPr>
            <a:lvl3pPr marL="633012" indent="0">
              <a:buNone/>
              <a:defRPr sz="1108">
                <a:solidFill>
                  <a:schemeClr val="tx1">
                    <a:tint val="75000"/>
                  </a:schemeClr>
                </a:solidFill>
              </a:defRPr>
            </a:lvl3pPr>
            <a:lvl4pPr marL="949519" indent="0">
              <a:buNone/>
              <a:defRPr sz="969">
                <a:solidFill>
                  <a:schemeClr val="tx1">
                    <a:tint val="75000"/>
                  </a:schemeClr>
                </a:solidFill>
              </a:defRPr>
            </a:lvl4pPr>
            <a:lvl5pPr marL="1266026" indent="0">
              <a:buNone/>
              <a:defRPr sz="969">
                <a:solidFill>
                  <a:schemeClr val="tx1">
                    <a:tint val="75000"/>
                  </a:schemeClr>
                </a:solidFill>
              </a:defRPr>
            </a:lvl5pPr>
            <a:lvl6pPr marL="1582531" indent="0">
              <a:buNone/>
              <a:defRPr sz="969">
                <a:solidFill>
                  <a:schemeClr val="tx1">
                    <a:tint val="75000"/>
                  </a:schemeClr>
                </a:solidFill>
              </a:defRPr>
            </a:lvl6pPr>
            <a:lvl7pPr marL="1899038" indent="0">
              <a:buNone/>
              <a:defRPr sz="969">
                <a:solidFill>
                  <a:schemeClr val="tx1">
                    <a:tint val="75000"/>
                  </a:schemeClr>
                </a:solidFill>
              </a:defRPr>
            </a:lvl7pPr>
            <a:lvl8pPr marL="2215544" indent="0">
              <a:buNone/>
              <a:defRPr sz="969">
                <a:solidFill>
                  <a:schemeClr val="tx1">
                    <a:tint val="75000"/>
                  </a:schemeClr>
                </a:solidFill>
              </a:defRPr>
            </a:lvl8pPr>
            <a:lvl9pPr marL="2532051" indent="0">
              <a:buNone/>
              <a:defRPr sz="96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1A8A4909-8FC5-4087-841F-7C40A0DE9262}" type="datetime1">
              <a:rPr kumimoji="1" lang="ja-JP" altLang="en-US" smtClean="0"/>
              <a:t>2024/10/3</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338046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a:xfrm>
            <a:off x="342900" y="9181398"/>
            <a:ext cx="1600200" cy="527403"/>
          </a:xfrm>
          <a:prstGeom prst="rect">
            <a:avLst/>
          </a:prstGeom>
        </p:spPr>
        <p:txBody>
          <a:bodyPr/>
          <a:lstStyle/>
          <a:p>
            <a:fld id="{9AA3F5FD-43AF-4B67-82D5-3B541F158DBD}"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132073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1" y="2217385"/>
            <a:ext cx="3030141"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1" y="3141486"/>
            <a:ext cx="3030141"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2"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2"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a:xfrm>
            <a:off x="342900" y="9181398"/>
            <a:ext cx="1600200" cy="527403"/>
          </a:xfrm>
          <a:prstGeom prst="rect">
            <a:avLst/>
          </a:prstGeom>
        </p:spPr>
        <p:txBody>
          <a:bodyPr/>
          <a:lstStyle/>
          <a:p>
            <a:fld id="{CBC4F206-A854-4CE8-AEED-78C314CB3D7B}" type="datetime1">
              <a:rPr kumimoji="1" lang="ja-JP" altLang="en-US" smtClean="0"/>
              <a:t>2024/10/3</a:t>
            </a:fld>
            <a:endParaRPr kumimoji="1" lang="ja-JP" altLang="en-US"/>
          </a:p>
        </p:txBody>
      </p:sp>
      <p:sp>
        <p:nvSpPr>
          <p:cNvPr id="8" name="フッター プレースホルダー 7"/>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23893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a:xfrm>
            <a:off x="342900" y="9181398"/>
            <a:ext cx="1600200" cy="527403"/>
          </a:xfrm>
          <a:prstGeom prst="rect">
            <a:avLst/>
          </a:prstGeom>
        </p:spPr>
        <p:txBody>
          <a:bodyPr/>
          <a:lstStyle/>
          <a:p>
            <a:fld id="{10CDC829-B8BF-4948-9314-0A60C9A7F95C}" type="datetime1">
              <a:rPr kumimoji="1" lang="ja-JP" altLang="en-US" smtClean="0"/>
              <a:t>2024/10/3</a:t>
            </a:fld>
            <a:endParaRPr kumimoji="1" lang="ja-JP" altLang="en-US"/>
          </a:p>
        </p:txBody>
      </p:sp>
      <p:sp>
        <p:nvSpPr>
          <p:cNvPr id="4" name="フッター プレースホルダー 3"/>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631280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342900" y="9181398"/>
            <a:ext cx="1600200" cy="527403"/>
          </a:xfrm>
          <a:prstGeom prst="rect">
            <a:avLst/>
          </a:prstGeom>
        </p:spPr>
        <p:txBody>
          <a:bodyPr/>
          <a:lstStyle/>
          <a:p>
            <a:fld id="{B5453E8C-0335-4D70-8276-52FE45F95189}" type="datetime1">
              <a:rPr kumimoji="1" lang="ja-JP" altLang="en-US" smtClean="0"/>
              <a:t>2024/10/3</a:t>
            </a:fld>
            <a:endParaRPr kumimoji="1" lang="ja-JP" altLang="en-US"/>
          </a:p>
        </p:txBody>
      </p:sp>
      <p:sp>
        <p:nvSpPr>
          <p:cNvPr id="3" name="フッター プレースホルダー 2"/>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43040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p:spPr>
        <p:txBody>
          <a:bodyPr anchor="b"/>
          <a:lstStyle>
            <a:lvl1pPr algn="l">
              <a:defRPr sz="138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9"/>
            <a:ext cx="3833812" cy="8454497"/>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4"/>
            <a:ext cx="2256235" cy="6775980"/>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342900" y="9181398"/>
            <a:ext cx="1600200" cy="527403"/>
          </a:xfrm>
          <a:prstGeom prst="rect">
            <a:avLst/>
          </a:prstGeom>
        </p:spPr>
        <p:txBody>
          <a:bodyPr/>
          <a:lstStyle/>
          <a:p>
            <a:fld id="{40B8056C-62AF-4DE6-A04E-B486D6BF3913}"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38976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1385"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2215"/>
            </a:lvl1pPr>
            <a:lvl2pPr marL="316506" indent="0">
              <a:buNone/>
              <a:defRPr sz="1938"/>
            </a:lvl2pPr>
            <a:lvl3pPr marL="633012" indent="0">
              <a:buNone/>
              <a:defRPr sz="1662"/>
            </a:lvl3pPr>
            <a:lvl4pPr marL="949519" indent="0">
              <a:buNone/>
              <a:defRPr sz="1385"/>
            </a:lvl4pPr>
            <a:lvl5pPr marL="1266026" indent="0">
              <a:buNone/>
              <a:defRPr sz="1385"/>
            </a:lvl5pPr>
            <a:lvl6pPr marL="1582531" indent="0">
              <a:buNone/>
              <a:defRPr sz="1385"/>
            </a:lvl6pPr>
            <a:lvl7pPr marL="1899038" indent="0">
              <a:buNone/>
              <a:defRPr sz="1385"/>
            </a:lvl7pPr>
            <a:lvl8pPr marL="2215544" indent="0">
              <a:buNone/>
              <a:defRPr sz="1385"/>
            </a:lvl8pPr>
            <a:lvl9pPr marL="2532051" indent="0">
              <a:buNone/>
              <a:defRPr sz="1385"/>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342900" y="9181398"/>
            <a:ext cx="1600200" cy="527403"/>
          </a:xfrm>
          <a:prstGeom prst="rect">
            <a:avLst/>
          </a:prstGeom>
        </p:spPr>
        <p:txBody>
          <a:bodyPr/>
          <a:lstStyle/>
          <a:p>
            <a:fld id="{1E6B497F-8260-41EA-B028-F76F6FB49288}" type="datetime1">
              <a:rPr kumimoji="1" lang="ja-JP" altLang="en-US" smtClean="0"/>
              <a:t>2024/10/3</a:t>
            </a:fld>
            <a:endParaRPr kumimoji="1" lang="ja-JP" altLang="en-US"/>
          </a:p>
        </p:txBody>
      </p:sp>
      <p:sp>
        <p:nvSpPr>
          <p:cNvPr id="6" name="フッター プレースホルダー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915427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p:cNvSpPr>
            <a:spLocks noGrp="1"/>
          </p:cNvSpPr>
          <p:nvPr>
            <p:ph type="sldNum" sz="quarter" idx="4"/>
          </p:nvPr>
        </p:nvSpPr>
        <p:spPr>
          <a:xfrm>
            <a:off x="2633198" y="9217477"/>
            <a:ext cx="1600200" cy="527403"/>
          </a:xfrm>
          <a:prstGeom prst="rect">
            <a:avLst/>
          </a:prstGeom>
        </p:spPr>
        <p:txBody>
          <a:bodyPr vert="horz" lIns="91440" tIns="45720" rIns="91440" bIns="45720" rtlCol="0" anchor="ctr"/>
          <a:lstStyle>
            <a:lvl1pPr algn="ctr">
              <a:defRPr sz="831">
                <a:solidFill>
                  <a:schemeClr val="tx1">
                    <a:tint val="75000"/>
                  </a:schemeClr>
                </a:solidFill>
              </a:defRPr>
            </a:lvl1pPr>
          </a:lstStyle>
          <a:p>
            <a:fld id="{1D251FDF-0BDD-4E48-83E5-089752E10C20}" type="slidenum">
              <a:rPr lang="ja-JP" altLang="en-US" smtClean="0"/>
              <a:pPr/>
              <a:t>‹#›</a:t>
            </a:fld>
            <a:endParaRPr lang="ja-JP" altLang="en-US" dirty="0"/>
          </a:p>
        </p:txBody>
      </p:sp>
    </p:spTree>
    <p:extLst>
      <p:ext uri="{BB962C8B-B14F-4D97-AF65-F5344CB8AC3E}">
        <p14:creationId xmlns:p14="http://schemas.microsoft.com/office/powerpoint/2010/main" val="3639160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633012" rtl="0" eaLnBrk="1" latinLnBrk="0" hangingPunct="1">
        <a:spcBef>
          <a:spcPct val="0"/>
        </a:spcBef>
        <a:buNone/>
        <a:defRPr kumimoji="1" sz="3046" kern="1200">
          <a:solidFill>
            <a:schemeClr val="tx1"/>
          </a:solidFill>
          <a:latin typeface="+mj-lt"/>
          <a:ea typeface="+mj-ea"/>
          <a:cs typeface="+mj-cs"/>
        </a:defRPr>
      </a:lvl1pPr>
    </p:titleStyle>
    <p:body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p:bodyStyle>
    <p:otherStyle>
      <a:defPPr>
        <a:defRPr lang="ja-JP"/>
      </a:defPPr>
      <a:lvl1pPr marL="0" algn="l" defTabSz="633012" rtl="0" eaLnBrk="1" latinLnBrk="0" hangingPunct="1">
        <a:defRPr kumimoji="1" sz="1246" kern="1200">
          <a:solidFill>
            <a:schemeClr val="tx1"/>
          </a:solidFill>
          <a:latin typeface="+mn-lt"/>
          <a:ea typeface="+mn-ea"/>
          <a:cs typeface="+mn-cs"/>
        </a:defRPr>
      </a:lvl1pPr>
      <a:lvl2pPr marL="316506" algn="l" defTabSz="633012" rtl="0" eaLnBrk="1" latinLnBrk="0" hangingPunct="1">
        <a:defRPr kumimoji="1" sz="1246" kern="1200">
          <a:solidFill>
            <a:schemeClr val="tx1"/>
          </a:solidFill>
          <a:latin typeface="+mn-lt"/>
          <a:ea typeface="+mn-ea"/>
          <a:cs typeface="+mn-cs"/>
        </a:defRPr>
      </a:lvl2pPr>
      <a:lvl3pPr marL="633012" algn="l" defTabSz="633012" rtl="0" eaLnBrk="1" latinLnBrk="0" hangingPunct="1">
        <a:defRPr kumimoji="1" sz="1246" kern="1200">
          <a:solidFill>
            <a:schemeClr val="tx1"/>
          </a:solidFill>
          <a:latin typeface="+mn-lt"/>
          <a:ea typeface="+mn-ea"/>
          <a:cs typeface="+mn-cs"/>
        </a:defRPr>
      </a:lvl3pPr>
      <a:lvl4pPr marL="949519" algn="l" defTabSz="633012" rtl="0" eaLnBrk="1" latinLnBrk="0" hangingPunct="1">
        <a:defRPr kumimoji="1" sz="1246" kern="1200">
          <a:solidFill>
            <a:schemeClr val="tx1"/>
          </a:solidFill>
          <a:latin typeface="+mn-lt"/>
          <a:ea typeface="+mn-ea"/>
          <a:cs typeface="+mn-cs"/>
        </a:defRPr>
      </a:lvl4pPr>
      <a:lvl5pPr marL="1266026" algn="l" defTabSz="633012" rtl="0" eaLnBrk="1" latinLnBrk="0" hangingPunct="1">
        <a:defRPr kumimoji="1" sz="1246" kern="1200">
          <a:solidFill>
            <a:schemeClr val="tx1"/>
          </a:solidFill>
          <a:latin typeface="+mn-lt"/>
          <a:ea typeface="+mn-ea"/>
          <a:cs typeface="+mn-cs"/>
        </a:defRPr>
      </a:lvl5pPr>
      <a:lvl6pPr marL="1582531" algn="l" defTabSz="633012" rtl="0" eaLnBrk="1" latinLnBrk="0" hangingPunct="1">
        <a:defRPr kumimoji="1" sz="1246" kern="1200">
          <a:solidFill>
            <a:schemeClr val="tx1"/>
          </a:solidFill>
          <a:latin typeface="+mn-lt"/>
          <a:ea typeface="+mn-ea"/>
          <a:cs typeface="+mn-cs"/>
        </a:defRPr>
      </a:lvl6pPr>
      <a:lvl7pPr marL="1899038" algn="l" defTabSz="633012" rtl="0" eaLnBrk="1" latinLnBrk="0" hangingPunct="1">
        <a:defRPr kumimoji="1" sz="1246" kern="1200">
          <a:solidFill>
            <a:schemeClr val="tx1"/>
          </a:solidFill>
          <a:latin typeface="+mn-lt"/>
          <a:ea typeface="+mn-ea"/>
          <a:cs typeface="+mn-cs"/>
        </a:defRPr>
      </a:lvl7pPr>
      <a:lvl8pPr marL="2215544" algn="l" defTabSz="633012" rtl="0" eaLnBrk="1" latinLnBrk="0" hangingPunct="1">
        <a:defRPr kumimoji="1" sz="1246" kern="1200">
          <a:solidFill>
            <a:schemeClr val="tx1"/>
          </a:solidFill>
          <a:latin typeface="+mn-lt"/>
          <a:ea typeface="+mn-ea"/>
          <a:cs typeface="+mn-cs"/>
        </a:defRPr>
      </a:lvl8pPr>
      <a:lvl9pPr marL="2532051" algn="l" defTabSz="633012" rtl="0" eaLnBrk="1" latinLnBrk="0" hangingPunct="1">
        <a:defRPr kumimoji="1" sz="124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8"/>
            <a:ext cx="160020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1F09030E-71DD-45BC-B3FD-0926ABB16DDA}" type="datetime1">
              <a:rPr kumimoji="1" lang="ja-JP" altLang="en-US" smtClean="0"/>
              <a:t>2024/10/3</a:t>
            </a:fld>
            <a:endParaRPr kumimoji="1" lang="ja-JP" altLang="en-US"/>
          </a:p>
        </p:txBody>
      </p:sp>
      <p:sp>
        <p:nvSpPr>
          <p:cNvPr id="5" name="フッター プレースホルダー 4"/>
          <p:cNvSpPr>
            <a:spLocks noGrp="1"/>
          </p:cNvSpPr>
          <p:nvPr>
            <p:ph type="ftr" sz="quarter" idx="3"/>
          </p:nvPr>
        </p:nvSpPr>
        <p:spPr>
          <a:xfrm>
            <a:off x="2343150" y="9181398"/>
            <a:ext cx="2171700"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8"/>
            <a:ext cx="160020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229090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633012" rtl="0" eaLnBrk="1" latinLnBrk="0" hangingPunct="1">
        <a:spcBef>
          <a:spcPct val="0"/>
        </a:spcBef>
        <a:buNone/>
        <a:defRPr kumimoji="1" sz="3046" kern="1200">
          <a:solidFill>
            <a:schemeClr val="tx1"/>
          </a:solidFill>
          <a:latin typeface="+mj-lt"/>
          <a:ea typeface="+mj-ea"/>
          <a:cs typeface="+mj-cs"/>
        </a:defRPr>
      </a:lvl1pPr>
    </p:titleStyle>
    <p:body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p:bodyStyle>
    <p:otherStyle>
      <a:defPPr>
        <a:defRPr lang="ja-JP"/>
      </a:defPPr>
      <a:lvl1pPr marL="0" algn="l" defTabSz="633012" rtl="0" eaLnBrk="1" latinLnBrk="0" hangingPunct="1">
        <a:defRPr kumimoji="1" sz="1246" kern="1200">
          <a:solidFill>
            <a:schemeClr val="tx1"/>
          </a:solidFill>
          <a:latin typeface="+mn-lt"/>
          <a:ea typeface="+mn-ea"/>
          <a:cs typeface="+mn-cs"/>
        </a:defRPr>
      </a:lvl1pPr>
      <a:lvl2pPr marL="316506" algn="l" defTabSz="633012" rtl="0" eaLnBrk="1" latinLnBrk="0" hangingPunct="1">
        <a:defRPr kumimoji="1" sz="1246" kern="1200">
          <a:solidFill>
            <a:schemeClr val="tx1"/>
          </a:solidFill>
          <a:latin typeface="+mn-lt"/>
          <a:ea typeface="+mn-ea"/>
          <a:cs typeface="+mn-cs"/>
        </a:defRPr>
      </a:lvl2pPr>
      <a:lvl3pPr marL="633012" algn="l" defTabSz="633012" rtl="0" eaLnBrk="1" latinLnBrk="0" hangingPunct="1">
        <a:defRPr kumimoji="1" sz="1246" kern="1200">
          <a:solidFill>
            <a:schemeClr val="tx1"/>
          </a:solidFill>
          <a:latin typeface="+mn-lt"/>
          <a:ea typeface="+mn-ea"/>
          <a:cs typeface="+mn-cs"/>
        </a:defRPr>
      </a:lvl3pPr>
      <a:lvl4pPr marL="949519" algn="l" defTabSz="633012" rtl="0" eaLnBrk="1" latinLnBrk="0" hangingPunct="1">
        <a:defRPr kumimoji="1" sz="1246" kern="1200">
          <a:solidFill>
            <a:schemeClr val="tx1"/>
          </a:solidFill>
          <a:latin typeface="+mn-lt"/>
          <a:ea typeface="+mn-ea"/>
          <a:cs typeface="+mn-cs"/>
        </a:defRPr>
      </a:lvl4pPr>
      <a:lvl5pPr marL="1266026" algn="l" defTabSz="633012" rtl="0" eaLnBrk="1" latinLnBrk="0" hangingPunct="1">
        <a:defRPr kumimoji="1" sz="1246" kern="1200">
          <a:solidFill>
            <a:schemeClr val="tx1"/>
          </a:solidFill>
          <a:latin typeface="+mn-lt"/>
          <a:ea typeface="+mn-ea"/>
          <a:cs typeface="+mn-cs"/>
        </a:defRPr>
      </a:lvl5pPr>
      <a:lvl6pPr marL="1582531" algn="l" defTabSz="633012" rtl="0" eaLnBrk="1" latinLnBrk="0" hangingPunct="1">
        <a:defRPr kumimoji="1" sz="1246" kern="1200">
          <a:solidFill>
            <a:schemeClr val="tx1"/>
          </a:solidFill>
          <a:latin typeface="+mn-lt"/>
          <a:ea typeface="+mn-ea"/>
          <a:cs typeface="+mn-cs"/>
        </a:defRPr>
      </a:lvl6pPr>
      <a:lvl7pPr marL="1899038" algn="l" defTabSz="633012" rtl="0" eaLnBrk="1" latinLnBrk="0" hangingPunct="1">
        <a:defRPr kumimoji="1" sz="1246" kern="1200">
          <a:solidFill>
            <a:schemeClr val="tx1"/>
          </a:solidFill>
          <a:latin typeface="+mn-lt"/>
          <a:ea typeface="+mn-ea"/>
          <a:cs typeface="+mn-cs"/>
        </a:defRPr>
      </a:lvl7pPr>
      <a:lvl8pPr marL="2215544" algn="l" defTabSz="633012" rtl="0" eaLnBrk="1" latinLnBrk="0" hangingPunct="1">
        <a:defRPr kumimoji="1" sz="1246" kern="1200">
          <a:solidFill>
            <a:schemeClr val="tx1"/>
          </a:solidFill>
          <a:latin typeface="+mn-lt"/>
          <a:ea typeface="+mn-ea"/>
          <a:cs typeface="+mn-cs"/>
        </a:defRPr>
      </a:lvl8pPr>
      <a:lvl9pPr marL="2532051" algn="l" defTabSz="633012" rtl="0" eaLnBrk="1" latinLnBrk="0" hangingPunct="1">
        <a:defRPr kumimoji="1"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下矢印 201"/>
          <p:cNvSpPr/>
          <p:nvPr/>
        </p:nvSpPr>
        <p:spPr>
          <a:xfrm>
            <a:off x="4568544" y="4913945"/>
            <a:ext cx="732664" cy="238019"/>
          </a:xfrm>
          <a:prstGeom prst="downArrow">
            <a:avLst/>
          </a:prstGeom>
          <a:solidFill>
            <a:schemeClr val="accent1">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580292" y="854138"/>
            <a:ext cx="5732308" cy="498462"/>
          </a:xfrm>
          <a:solidFill>
            <a:schemeClr val="tx2">
              <a:lumMod val="60000"/>
              <a:lumOff val="40000"/>
            </a:schemeClr>
          </a:solidFill>
        </p:spPr>
        <p:txBody>
          <a:bodyPr>
            <a:noAutofit/>
          </a:body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　給与勧告の基本的考え方と手順</a:t>
            </a:r>
            <a:br>
              <a:rPr lang="en-US" altLang="ja-JP"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969"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～職員の給与はどのようにして決めるのか～</a:t>
            </a:r>
          </a:p>
        </p:txBody>
      </p:sp>
      <p:sp>
        <p:nvSpPr>
          <p:cNvPr id="4" name="コンテンツ プレースホルダー 3"/>
          <p:cNvSpPr>
            <a:spLocks noGrp="1"/>
          </p:cNvSpPr>
          <p:nvPr>
            <p:ph idx="1"/>
          </p:nvPr>
        </p:nvSpPr>
        <p:spPr>
          <a:xfrm>
            <a:off x="580293" y="1430818"/>
            <a:ext cx="5697415" cy="948384"/>
          </a:xfrm>
          <a:prstGeom prst="roundRect">
            <a:avLst>
              <a:gd name="adj" fmla="val 5917"/>
            </a:avLst>
          </a:prstGeom>
          <a:ln>
            <a:solidFill>
              <a:schemeClr val="tx1"/>
            </a:solidFill>
          </a:ln>
        </p:spPr>
        <p:txBody>
          <a:bodyPr vert="horz" lIns="63305" tIns="99692" rIns="63305" bIns="99692" rtlCol="0" anchor="ctr" anchorCtr="0">
            <a:noAutofit/>
          </a:bodyPr>
          <a:lstStyle/>
          <a:p>
            <a:pPr indent="-14400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人事委員会勧告は、職員の労働基本権制約の代償措置として、職員の給与を社会一般の情勢に適応した適正なものとする機能を有するものです。（地方公務員法第</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条）</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indent="-14400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本委員会では、本府職員と民間従業員の本年４月分給与（月例給）を調査した上で、両者を精緻に比較し、得られた較差を埋めることを基本に勧告しています。</a:t>
            </a:r>
          </a:p>
          <a:p>
            <a:pPr indent="-14400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また、民間の特別給（ボーナス）の直近１年間（昨年８月～本年７月）の支給実績を調査した上で、民間の年間支給割合を求め、これに本府職員の特別給（期末・勤勉手当）の年間支給月数を合わせることを基本に勧告しています。</a:t>
            </a:r>
          </a:p>
        </p:txBody>
      </p:sp>
      <p:sp>
        <p:nvSpPr>
          <p:cNvPr id="3" name="スライド番号プレースホルダー 2"/>
          <p:cNvSpPr>
            <a:spLocks noGrp="1"/>
          </p:cNvSpPr>
          <p:nvPr>
            <p:ph type="sldNum" sz="quarter" idx="12"/>
          </p:nvPr>
        </p:nvSpPr>
        <p:spPr/>
        <p:txBody>
          <a:bodyPr/>
          <a:lstStyle/>
          <a:p>
            <a:r>
              <a:rPr kumimoji="1" lang="en-US" altLang="ja-JP" dirty="0"/>
              <a:t>1</a:t>
            </a:r>
            <a:endParaRPr kumimoji="1" lang="ja-JP" altLang="en-US" dirty="0"/>
          </a:p>
        </p:txBody>
      </p:sp>
      <p:grpSp>
        <p:nvGrpSpPr>
          <p:cNvPr id="31" name="グループ化 30"/>
          <p:cNvGrpSpPr/>
          <p:nvPr/>
        </p:nvGrpSpPr>
        <p:grpSpPr>
          <a:xfrm>
            <a:off x="580292" y="2709798"/>
            <a:ext cx="5160302" cy="2808634"/>
            <a:chOff x="580292" y="1847601"/>
            <a:chExt cx="5160302" cy="2808634"/>
          </a:xfrm>
        </p:grpSpPr>
        <p:grpSp>
          <p:nvGrpSpPr>
            <p:cNvPr id="37" name="グループ化 36"/>
            <p:cNvGrpSpPr/>
            <p:nvPr/>
          </p:nvGrpSpPr>
          <p:grpSpPr>
            <a:xfrm>
              <a:off x="580292" y="1847601"/>
              <a:ext cx="5160302" cy="2808634"/>
              <a:chOff x="613527" y="4198483"/>
              <a:chExt cx="5160302" cy="2808634"/>
            </a:xfrm>
          </p:grpSpPr>
          <p:grpSp>
            <p:nvGrpSpPr>
              <p:cNvPr id="25" name="グループ化 24"/>
              <p:cNvGrpSpPr/>
              <p:nvPr/>
            </p:nvGrpSpPr>
            <p:grpSpPr>
              <a:xfrm>
                <a:off x="613527" y="6032575"/>
                <a:ext cx="5160302" cy="974542"/>
                <a:chOff x="505205" y="4751529"/>
                <a:chExt cx="7453771" cy="1407675"/>
              </a:xfrm>
            </p:grpSpPr>
            <p:sp>
              <p:nvSpPr>
                <p:cNvPr id="28" name="角丸四角形 27"/>
                <p:cNvSpPr/>
                <p:nvPr/>
              </p:nvSpPr>
              <p:spPr>
                <a:xfrm>
                  <a:off x="5722974" y="4751529"/>
                  <a:ext cx="2236001" cy="465954"/>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知事</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（勧告の取扱い決定）</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3" name="グループ化 22"/>
                <p:cNvGrpSpPr/>
                <p:nvPr/>
              </p:nvGrpSpPr>
              <p:grpSpPr>
                <a:xfrm>
                  <a:off x="505205" y="5264493"/>
                  <a:ext cx="7453771" cy="894711"/>
                  <a:chOff x="505205" y="5264493"/>
                  <a:chExt cx="7453771" cy="894711"/>
                </a:xfrm>
              </p:grpSpPr>
              <p:sp>
                <p:nvSpPr>
                  <p:cNvPr id="29" name="角丸四角形 28"/>
                  <p:cNvSpPr/>
                  <p:nvPr/>
                </p:nvSpPr>
                <p:spPr>
                  <a:xfrm>
                    <a:off x="5722975" y="5691203"/>
                    <a:ext cx="2236001" cy="468001"/>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t" anchorCtr="0"/>
                  <a:lstStyle/>
                  <a:p>
                    <a:pPr algn="ctr"/>
                    <a:r>
                      <a:rPr lang="ja-JP" altLang="en-US"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議会</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（条例改正案の審議）</a:t>
                    </a:r>
                  </a:p>
                </p:txBody>
              </p:sp>
              <p:sp>
                <p:nvSpPr>
                  <p:cNvPr id="27" name="角丸四角形 26"/>
                  <p:cNvSpPr/>
                  <p:nvPr/>
                </p:nvSpPr>
                <p:spPr>
                  <a:xfrm>
                    <a:off x="505205" y="5264493"/>
                    <a:ext cx="4319999" cy="540002"/>
                  </a:xfrm>
                  <a:prstGeom prst="roundRect">
                    <a:avLst>
                      <a:gd name="adj" fmla="val 8828"/>
                    </a:avLst>
                  </a:prstGeom>
                  <a:solidFill>
                    <a:srgbClr val="CC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1246"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「職員の給与等に関する報告及び勧告」</a:t>
                    </a:r>
                  </a:p>
                </p:txBody>
              </p:sp>
            </p:grpSp>
          </p:grpSp>
          <p:sp>
            <p:nvSpPr>
              <p:cNvPr id="33" name="下矢印吹き出し 32"/>
              <p:cNvSpPr/>
              <p:nvPr/>
            </p:nvSpPr>
            <p:spPr>
              <a:xfrm>
                <a:off x="619777" y="6008341"/>
                <a:ext cx="2243077" cy="348962"/>
              </a:xfrm>
              <a:prstGeom prst="downArrowCallout">
                <a:avLst>
                  <a:gd name="adj1" fmla="val 36370"/>
                  <a:gd name="adj2" fmla="val 38372"/>
                  <a:gd name="adj3" fmla="val 30663"/>
                  <a:gd name="adj4" fmla="val 5658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給料表、手当等の勤務条件の改定内容を決定</a:t>
                </a:r>
              </a:p>
            </p:txBody>
          </p:sp>
          <p:grpSp>
            <p:nvGrpSpPr>
              <p:cNvPr id="36" name="グループ化 35"/>
              <p:cNvGrpSpPr/>
              <p:nvPr/>
            </p:nvGrpSpPr>
            <p:grpSpPr>
              <a:xfrm>
                <a:off x="2057045" y="4198483"/>
                <a:ext cx="2802128" cy="1739146"/>
                <a:chOff x="2057045" y="4198483"/>
                <a:chExt cx="2802128" cy="1739146"/>
              </a:xfrm>
            </p:grpSpPr>
            <p:grpSp>
              <p:nvGrpSpPr>
                <p:cNvPr id="34" name="グループ化 33"/>
                <p:cNvGrpSpPr/>
                <p:nvPr/>
              </p:nvGrpSpPr>
              <p:grpSpPr>
                <a:xfrm>
                  <a:off x="2057045" y="4198483"/>
                  <a:ext cx="2741538" cy="1725614"/>
                  <a:chOff x="2057045" y="4198483"/>
                  <a:chExt cx="2741538" cy="1725614"/>
                </a:xfrm>
              </p:grpSpPr>
              <p:sp>
                <p:nvSpPr>
                  <p:cNvPr id="24" name="角丸四角形 23"/>
                  <p:cNvSpPr/>
                  <p:nvPr/>
                </p:nvSpPr>
                <p:spPr>
                  <a:xfrm>
                    <a:off x="2057045" y="4198483"/>
                    <a:ext cx="2741538" cy="1725614"/>
                  </a:xfrm>
                  <a:prstGeom prst="roundRect">
                    <a:avLst>
                      <a:gd name="adj" fmla="val 3316"/>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bIns="0" rtlCol="0" anchor="b" anchorCtr="0"/>
                  <a:lstStyle/>
                  <a:p>
                    <a:pPr algn="ctr"/>
                    <a:endParaRPr lang="en-US" altLang="ja-JP"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2083307" y="4255121"/>
                    <a:ext cx="2690481" cy="573231"/>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府職員</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（行政職）</a:t>
                    </a: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と民間従業員</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（事務・技術関係）</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の４月分給与を比較</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比較方法は次ページ参照</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角丸四角形 7"/>
                  <p:cNvSpPr/>
                  <p:nvPr/>
                </p:nvSpPr>
                <p:spPr>
                  <a:xfrm>
                    <a:off x="2083307" y="4853296"/>
                    <a:ext cx="2679703" cy="360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特別給（ボーナス）の年間支給月数を比較</a:t>
                    </a:r>
                  </a:p>
                </p:txBody>
              </p:sp>
              <p:sp>
                <p:nvSpPr>
                  <p:cNvPr id="9" name="角丸四角形 8"/>
                  <p:cNvSpPr/>
                  <p:nvPr/>
                </p:nvSpPr>
                <p:spPr>
                  <a:xfrm>
                    <a:off x="2083307" y="5252149"/>
                    <a:ext cx="2679703" cy="348923"/>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勤務条件制度を比較</a:t>
                    </a:r>
                  </a:p>
                </p:txBody>
              </p:sp>
            </p:grpSp>
            <p:sp>
              <p:nvSpPr>
                <p:cNvPr id="22" name="テキスト ボックス 21"/>
                <p:cNvSpPr txBox="1"/>
                <p:nvPr/>
              </p:nvSpPr>
              <p:spPr>
                <a:xfrm>
                  <a:off x="2140755" y="5691408"/>
                  <a:ext cx="2718418" cy="246221"/>
                </a:xfrm>
                <a:prstGeom prst="rect">
                  <a:avLst/>
                </a:prstGeom>
                <a:noFill/>
              </p:spPr>
              <p:txBody>
                <a:bodyPr wrap="square" lIns="24923" rIns="24923" rtlCol="0" anchor="ctr" anchorCtr="1">
                  <a:spAutoFit/>
                </a:bodyPr>
                <a:lstStyle/>
                <a:p>
                  <a:r>
                    <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rPr>
                    <a:t>情勢適応の原則</a:t>
                  </a:r>
                  <a:r>
                    <a:rPr lang="ja-JP" altLang="en-US" sz="800" u="sng" dirty="0">
                      <a:latin typeface="メイリオ" panose="020B0604030504040204" pitchFamily="50" charset="-128"/>
                      <a:ea typeface="メイリオ" panose="020B0604030504040204" pitchFamily="50" charset="-128"/>
                      <a:cs typeface="メイリオ" panose="020B0604030504040204" pitchFamily="50" charset="-128"/>
                    </a:rPr>
                    <a:t>（地公法第</a:t>
                  </a:r>
                  <a:r>
                    <a:rPr lang="en-US" altLang="ja-JP" sz="800" u="sng"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800" u="sng" dirty="0">
                      <a:latin typeface="メイリオ" panose="020B0604030504040204" pitchFamily="50" charset="-128"/>
                      <a:ea typeface="メイリオ" panose="020B0604030504040204" pitchFamily="50" charset="-128"/>
                      <a:cs typeface="メイリオ" panose="020B0604030504040204" pitchFamily="50" charset="-128"/>
                    </a:rPr>
                    <a:t>条）</a:t>
                  </a:r>
                  <a:r>
                    <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rPr>
                    <a:t>（＝民間準拠）</a:t>
                  </a:r>
                </a:p>
              </p:txBody>
            </p:sp>
          </p:grpSp>
        </p:grpSp>
        <p:sp>
          <p:nvSpPr>
            <p:cNvPr id="58" name="テキスト ボックス 57"/>
            <p:cNvSpPr txBox="1"/>
            <p:nvPr/>
          </p:nvSpPr>
          <p:spPr>
            <a:xfrm>
              <a:off x="4426490" y="4051502"/>
              <a:ext cx="1005403" cy="215444"/>
            </a:xfrm>
            <a:prstGeom prst="rect">
              <a:avLst/>
            </a:prstGeom>
            <a:noFill/>
          </p:spPr>
          <p:txBody>
            <a:bodyPr wrap="none" rtlCol="0">
              <a:spAutoFit/>
            </a:bodyPr>
            <a:lstStyle/>
            <a:p>
              <a:r>
                <a:rPr kumimoji="1" lang="ja-JP" altLang="en-US" sz="800" dirty="0">
                  <a:latin typeface="メイリオ" panose="020B0604030504040204" pitchFamily="50" charset="-128"/>
                  <a:ea typeface="メイリオ" panose="020B0604030504040204" pitchFamily="50" charset="-128"/>
                </a:rPr>
                <a:t>条例改正案の提出</a:t>
              </a:r>
            </a:p>
          </p:txBody>
        </p:sp>
      </p:grpSp>
      <p:grpSp>
        <p:nvGrpSpPr>
          <p:cNvPr id="39" name="グループ化 38"/>
          <p:cNvGrpSpPr/>
          <p:nvPr/>
        </p:nvGrpSpPr>
        <p:grpSpPr>
          <a:xfrm>
            <a:off x="592178" y="2622647"/>
            <a:ext cx="1552439" cy="1622239"/>
            <a:chOff x="587454" y="4216190"/>
            <a:chExt cx="1552439" cy="1515865"/>
          </a:xfrm>
        </p:grpSpPr>
        <p:sp>
          <p:nvSpPr>
            <p:cNvPr id="6" name="角丸四角形 5"/>
            <p:cNvSpPr/>
            <p:nvPr/>
          </p:nvSpPr>
          <p:spPr>
            <a:xfrm>
              <a:off x="587454" y="4216190"/>
              <a:ext cx="1370769" cy="1515865"/>
            </a:xfrm>
            <a:prstGeom prst="roundRect">
              <a:avLst>
                <a:gd name="adj" fmla="val 5399"/>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b" anchorCtr="0"/>
            <a:lstStyle/>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8" name="グループ化 37"/>
            <p:cNvGrpSpPr/>
            <p:nvPr/>
          </p:nvGrpSpPr>
          <p:grpSpPr>
            <a:xfrm>
              <a:off x="629174" y="4347940"/>
              <a:ext cx="1510719" cy="1269928"/>
              <a:chOff x="629174" y="4347940"/>
              <a:chExt cx="1510719" cy="1269928"/>
            </a:xfrm>
          </p:grpSpPr>
          <p:grpSp>
            <p:nvGrpSpPr>
              <p:cNvPr id="35" name="グループ化 34"/>
              <p:cNvGrpSpPr/>
              <p:nvPr/>
            </p:nvGrpSpPr>
            <p:grpSpPr>
              <a:xfrm>
                <a:off x="1883595" y="4479511"/>
                <a:ext cx="256298" cy="1085283"/>
                <a:chOff x="2638126" y="2745071"/>
                <a:chExt cx="518349" cy="1567631"/>
              </a:xfrm>
            </p:grpSpPr>
            <p:sp>
              <p:nvSpPr>
                <p:cNvPr id="10" name="右矢印 9"/>
                <p:cNvSpPr/>
                <p:nvPr/>
              </p:nvSpPr>
              <p:spPr>
                <a:xfrm>
                  <a:off x="2638126" y="2745071"/>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1" name="右矢印 10"/>
                <p:cNvSpPr/>
                <p:nvPr/>
              </p:nvSpPr>
              <p:spPr>
                <a:xfrm>
                  <a:off x="2638126" y="3419101"/>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2" name="右矢印 11"/>
                <p:cNvSpPr/>
                <p:nvPr/>
              </p:nvSpPr>
              <p:spPr>
                <a:xfrm>
                  <a:off x="2652419" y="3952661"/>
                  <a:ext cx="504056"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grpSp>
          <p:sp>
            <p:nvSpPr>
              <p:cNvPr id="16" name="角丸四角形 15"/>
              <p:cNvSpPr/>
              <p:nvPr/>
            </p:nvSpPr>
            <p:spPr>
              <a:xfrm>
                <a:off x="649077" y="4347940"/>
                <a:ext cx="1246165" cy="50459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本年４月分給与</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全職員を対象に調査</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（うち行政職約１万人）</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629174" y="4914951"/>
                <a:ext cx="1246154" cy="336394"/>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期末・勤勉手当</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年間支給月数</a:t>
                </a:r>
              </a:p>
            </p:txBody>
          </p:sp>
          <p:sp>
            <p:nvSpPr>
              <p:cNvPr id="21" name="角丸四角形 20"/>
              <p:cNvSpPr/>
              <p:nvPr/>
            </p:nvSpPr>
            <p:spPr>
              <a:xfrm>
                <a:off x="637442" y="5281474"/>
                <a:ext cx="1246154" cy="336394"/>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勤務条件、諸手当等</a:t>
                </a:r>
              </a:p>
            </p:txBody>
          </p:sp>
        </p:grpSp>
      </p:grpSp>
      <p:grpSp>
        <p:nvGrpSpPr>
          <p:cNvPr id="41" name="グループ化 40"/>
          <p:cNvGrpSpPr/>
          <p:nvPr/>
        </p:nvGrpSpPr>
        <p:grpSpPr>
          <a:xfrm>
            <a:off x="4639864" y="2612793"/>
            <a:ext cx="1545373" cy="1634940"/>
            <a:chOff x="4662866" y="1914422"/>
            <a:chExt cx="1545373" cy="1634940"/>
          </a:xfrm>
        </p:grpSpPr>
        <p:sp>
          <p:nvSpPr>
            <p:cNvPr id="5" name="角丸四角形 4"/>
            <p:cNvSpPr/>
            <p:nvPr/>
          </p:nvSpPr>
          <p:spPr>
            <a:xfrm>
              <a:off x="4837470" y="1914422"/>
              <a:ext cx="1370769" cy="1634940"/>
            </a:xfrm>
            <a:prstGeom prst="roundRect">
              <a:avLst>
                <a:gd name="adj" fmla="val 4909"/>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b" anchorCtr="0"/>
            <a:lstStyle/>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9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40" name="グループ化 39"/>
            <p:cNvGrpSpPr/>
            <p:nvPr/>
          </p:nvGrpSpPr>
          <p:grpSpPr>
            <a:xfrm>
              <a:off x="4662866" y="2062857"/>
              <a:ext cx="1483065" cy="1347346"/>
              <a:chOff x="4725173" y="4295105"/>
              <a:chExt cx="1483065" cy="1347346"/>
            </a:xfrm>
          </p:grpSpPr>
          <p:grpSp>
            <p:nvGrpSpPr>
              <p:cNvPr id="26" name="グループ化 25"/>
              <p:cNvGrpSpPr/>
              <p:nvPr/>
            </p:nvGrpSpPr>
            <p:grpSpPr>
              <a:xfrm>
                <a:off x="4725173" y="4467791"/>
                <a:ext cx="251209" cy="1124504"/>
                <a:chOff x="6228224" y="2728142"/>
                <a:chExt cx="362857" cy="1624283"/>
              </a:xfrm>
            </p:grpSpPr>
            <p:sp>
              <p:nvSpPr>
                <p:cNvPr id="13" name="右矢印 12"/>
                <p:cNvSpPr/>
                <p:nvPr/>
              </p:nvSpPr>
              <p:spPr>
                <a:xfrm flipH="1">
                  <a:off x="6231081" y="2728142"/>
                  <a:ext cx="360000"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4" name="右矢印 13"/>
                <p:cNvSpPr/>
                <p:nvPr/>
              </p:nvSpPr>
              <p:spPr>
                <a:xfrm flipH="1">
                  <a:off x="6228224" y="3417025"/>
                  <a:ext cx="360000"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5" name="右矢印 14"/>
                <p:cNvSpPr/>
                <p:nvPr/>
              </p:nvSpPr>
              <p:spPr>
                <a:xfrm flipH="1">
                  <a:off x="6228224" y="3992384"/>
                  <a:ext cx="360000"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grpSp>
          <p:sp>
            <p:nvSpPr>
              <p:cNvPr id="17" name="角丸四角形 16"/>
              <p:cNvSpPr/>
              <p:nvPr/>
            </p:nvSpPr>
            <p:spPr>
              <a:xfrm>
                <a:off x="4962084" y="4295105"/>
                <a:ext cx="1246154" cy="540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49846"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本年４月分給与</a:t>
                </a:r>
                <a:endParaRPr lang="en-US" altLang="ja-JP" sz="727"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27"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調査実人員約３万人</a:t>
                </a:r>
                <a:endParaRPr lang="ja-JP" altLang="en-US" sz="83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角丸四角形 17"/>
              <p:cNvSpPr/>
              <p:nvPr/>
            </p:nvSpPr>
            <p:spPr>
              <a:xfrm>
                <a:off x="4961979" y="4890805"/>
                <a:ext cx="1246154" cy="360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昨年</a:t>
                </a:r>
                <a:r>
                  <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月～本年</a:t>
                </a:r>
                <a:r>
                  <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月の</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特別給</a:t>
                </a:r>
                <a:r>
                  <a:rPr lang="ja-JP" altLang="en-US" sz="623"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（ボーナス）</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支給状況</a:t>
                </a:r>
              </a:p>
            </p:txBody>
          </p:sp>
          <p:sp>
            <p:nvSpPr>
              <p:cNvPr id="20" name="角丸四角形 19"/>
              <p:cNvSpPr/>
              <p:nvPr/>
            </p:nvSpPr>
            <p:spPr>
              <a:xfrm>
                <a:off x="4962084" y="5293528"/>
                <a:ext cx="1246154" cy="348923"/>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給与改定や</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諸手当の支給状況</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sp>
        <p:nvSpPr>
          <p:cNvPr id="42" name="テキスト ボックス 41"/>
          <p:cNvSpPr txBox="1"/>
          <p:nvPr/>
        </p:nvSpPr>
        <p:spPr>
          <a:xfrm>
            <a:off x="537906" y="345346"/>
            <a:ext cx="116290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dirty="0"/>
              <a:t>参考資料</a:t>
            </a:r>
          </a:p>
        </p:txBody>
      </p:sp>
      <p:sp>
        <p:nvSpPr>
          <p:cNvPr id="51" name="テキスト ボックス 50"/>
          <p:cNvSpPr txBox="1"/>
          <p:nvPr/>
        </p:nvSpPr>
        <p:spPr>
          <a:xfrm>
            <a:off x="5429583" y="355990"/>
            <a:ext cx="1162902" cy="348044"/>
          </a:xfrm>
          <a:prstGeom prst="rect">
            <a:avLst/>
          </a:prstGeom>
          <a:noFill/>
        </p:spPr>
        <p:txBody>
          <a:bodyPr wrap="square" rtlCol="0">
            <a:spAutoFit/>
          </a:bodyPr>
          <a:lstStyle/>
          <a:p>
            <a:pPr algn="dist"/>
            <a:r>
              <a:rPr lang="ja-JP" altLang="en-US"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令和６年</a:t>
            </a:r>
            <a:r>
              <a:rPr lang="en-US" altLang="ja-JP"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月７日</a:t>
            </a:r>
            <a:endParaRPr lang="en-US" altLang="ja-JP"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dist"/>
            <a:r>
              <a:rPr lang="ja-JP" altLang="en-US"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大阪府人事委員会</a:t>
            </a:r>
          </a:p>
        </p:txBody>
      </p:sp>
      <p:sp>
        <p:nvSpPr>
          <p:cNvPr id="59" name="タイトル 1"/>
          <p:cNvSpPr txBox="1">
            <a:spLocks/>
          </p:cNvSpPr>
          <p:nvPr/>
        </p:nvSpPr>
        <p:spPr>
          <a:xfrm>
            <a:off x="580292" y="5711903"/>
            <a:ext cx="5732308" cy="360000"/>
          </a:xfrm>
          <a:prstGeom prst="rect">
            <a:avLst/>
          </a:prstGeom>
          <a:solidFill>
            <a:schemeClr val="tx2">
              <a:lumMod val="60000"/>
              <a:lumOff val="40000"/>
            </a:schemeClr>
          </a:solidFill>
        </p:spPr>
        <p:txBody>
          <a:bodyPr vert="horz" lIns="63305" tIns="31652" rIns="63305" bIns="31652"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２　給与比較における民間給与の調査</a:t>
            </a:r>
          </a:p>
        </p:txBody>
      </p:sp>
      <p:sp>
        <p:nvSpPr>
          <p:cNvPr id="61" name="コンテンツ プレースホルダー 3"/>
          <p:cNvSpPr txBox="1">
            <a:spLocks/>
          </p:cNvSpPr>
          <p:nvPr/>
        </p:nvSpPr>
        <p:spPr>
          <a:xfrm>
            <a:off x="583335" y="6105128"/>
            <a:ext cx="5697415" cy="576000"/>
          </a:xfrm>
          <a:prstGeom prst="roundRect">
            <a:avLst>
              <a:gd name="adj" fmla="val 5917"/>
            </a:avLst>
          </a:prstGeom>
          <a:ln>
            <a:solidFill>
              <a:schemeClr val="tx1"/>
            </a:solidFill>
          </a:ln>
        </p:spPr>
        <p:txBody>
          <a:bodyPr vert="horz" lIns="63305" tIns="99692" rIns="63305" bIns="99692" rtlCol="0" anchor="ctr" anchorCtr="0">
            <a:noAutofit/>
          </a:bodyPr>
          <a:lst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a:lstStyle>
          <a:p>
            <a:pPr indent="-14400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企業規模</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人以上（◎）かつ事業所規模</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人以上の府内</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4,707</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事業所のうち、層化無作為抽出法により抽出した</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665</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事業所を対象に、事務・技術関係職種等の正社員に対して本年４月に支払われた給与月額等を調査しました。</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indent="-14400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調査期間</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令和６年４月</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日（月曜日）～同６月</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日（金曜日）</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テキスト ボックス 61"/>
          <p:cNvSpPr txBox="1"/>
          <p:nvPr/>
        </p:nvSpPr>
        <p:spPr>
          <a:xfrm>
            <a:off x="373465" y="6691117"/>
            <a:ext cx="3680812" cy="261610"/>
          </a:xfrm>
          <a:prstGeom prst="rect">
            <a:avLst/>
          </a:prstGeom>
          <a:noFill/>
        </p:spPr>
        <p:txBody>
          <a:bodyPr wrap="square" rtlCol="0">
            <a:spAutoFit/>
          </a:bodyPr>
          <a:lstStyle/>
          <a:p>
            <a:r>
              <a:rPr lang="ja-JP" altLang="en-US" sz="1050" b="1" dirty="0">
                <a:latin typeface="メイリオ" panose="020B0604030504040204" pitchFamily="50" charset="-128"/>
                <a:ea typeface="メイリオ" panose="020B0604030504040204" pitchFamily="50" charset="-128"/>
              </a:rPr>
              <a:t>　◎ 民間給与の調査対象について</a:t>
            </a:r>
            <a:endParaRPr kumimoji="1" lang="ja-JP" altLang="en-US" sz="1600" b="1" dirty="0">
              <a:latin typeface="メイリオ" panose="020B0604030504040204" pitchFamily="50" charset="-128"/>
              <a:ea typeface="メイリオ" panose="020B0604030504040204" pitchFamily="50" charset="-128"/>
            </a:endParaRPr>
          </a:p>
        </p:txBody>
      </p:sp>
      <p:grpSp>
        <p:nvGrpSpPr>
          <p:cNvPr id="63" name="グループ化 62"/>
          <p:cNvGrpSpPr/>
          <p:nvPr/>
        </p:nvGrpSpPr>
        <p:grpSpPr>
          <a:xfrm>
            <a:off x="620688" y="7060236"/>
            <a:ext cx="5616624" cy="1781196"/>
            <a:chOff x="567922" y="1681994"/>
            <a:chExt cx="5616624" cy="1781196"/>
          </a:xfrm>
        </p:grpSpPr>
        <p:sp>
          <p:nvSpPr>
            <p:cNvPr id="64" name="右中かっこ 63"/>
            <p:cNvSpPr/>
            <p:nvPr/>
          </p:nvSpPr>
          <p:spPr bwMode="auto">
            <a:xfrm rot="5400000">
              <a:off x="4261162" y="2355320"/>
              <a:ext cx="99692" cy="1620000"/>
            </a:xfrm>
            <a:prstGeom prst="rightBrace">
              <a:avLst>
                <a:gd name="adj1" fmla="val 31071"/>
                <a:gd name="adj2" fmla="val 50000"/>
              </a:avLst>
            </a:prstGeom>
            <a:no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p:spPr>
          <p:txBody>
            <a:bodyPr wrap="square" lIns="12661" tIns="0" rIns="0" bIns="0" rtlCol="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lang="ja-JP" altLang="en-US" sz="762"/>
            </a:p>
          </p:txBody>
        </p:sp>
        <p:grpSp>
          <p:nvGrpSpPr>
            <p:cNvPr id="65" name="グループ化 64"/>
            <p:cNvGrpSpPr/>
            <p:nvPr/>
          </p:nvGrpSpPr>
          <p:grpSpPr>
            <a:xfrm>
              <a:off x="567922" y="1681994"/>
              <a:ext cx="5616624" cy="1781196"/>
              <a:chOff x="807847" y="3232409"/>
              <a:chExt cx="8112901" cy="2572839"/>
            </a:xfrm>
          </p:grpSpPr>
          <p:grpSp>
            <p:nvGrpSpPr>
              <p:cNvPr id="66" name="グループ化 65"/>
              <p:cNvGrpSpPr/>
              <p:nvPr/>
            </p:nvGrpSpPr>
            <p:grpSpPr>
              <a:xfrm>
                <a:off x="807847" y="3232409"/>
                <a:ext cx="3789353" cy="2572839"/>
                <a:chOff x="807847" y="3232409"/>
                <a:chExt cx="3789353" cy="2572839"/>
              </a:xfrm>
            </p:grpSpPr>
            <p:grpSp>
              <p:nvGrpSpPr>
                <p:cNvPr id="121" name="グループ化 120"/>
                <p:cNvGrpSpPr/>
                <p:nvPr/>
              </p:nvGrpSpPr>
              <p:grpSpPr>
                <a:xfrm>
                  <a:off x="807847" y="4626718"/>
                  <a:ext cx="3784789" cy="1178530"/>
                  <a:chOff x="807847" y="4626718"/>
                  <a:chExt cx="3784789" cy="1178530"/>
                </a:xfrm>
              </p:grpSpPr>
              <p:grpSp>
                <p:nvGrpSpPr>
                  <p:cNvPr id="163" name="グループ化 162"/>
                  <p:cNvGrpSpPr/>
                  <p:nvPr/>
                </p:nvGrpSpPr>
                <p:grpSpPr>
                  <a:xfrm>
                    <a:off x="3512636" y="4734773"/>
                    <a:ext cx="1080000" cy="1070475"/>
                    <a:chOff x="3512636" y="5310837"/>
                    <a:chExt cx="1080000" cy="1070475"/>
                  </a:xfrm>
                </p:grpSpPr>
                <p:sp>
                  <p:nvSpPr>
                    <p:cNvPr id="192" name="正方形/長方形 191"/>
                    <p:cNvSpPr/>
                    <p:nvPr/>
                  </p:nvSpPr>
                  <p:spPr bwMode="auto">
                    <a:xfrm>
                      <a:off x="3512636" y="5950598"/>
                      <a:ext cx="1080000" cy="214286"/>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ja-JP" altLang="en-US" sz="831" dirty="0">
                          <a:latin typeface="メイリオ" panose="020B0604030504040204" pitchFamily="50" charset="-128"/>
                          <a:ea typeface="メイリオ" panose="020B0604030504040204" pitchFamily="50" charset="-128"/>
                          <a:cs typeface="メイリオ" panose="020B0604030504040204" pitchFamily="50" charset="-128"/>
                        </a:rPr>
                        <a:t>係　長</a:t>
                      </a:r>
                    </a:p>
                  </p:txBody>
                </p:sp>
                <p:sp>
                  <p:nvSpPr>
                    <p:cNvPr id="193" name="正方形/長方形 192"/>
                    <p:cNvSpPr/>
                    <p:nvPr/>
                  </p:nvSpPr>
                  <p:spPr bwMode="auto">
                    <a:xfrm>
                      <a:off x="3512636" y="6167026"/>
                      <a:ext cx="1080000" cy="214286"/>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ja-JP" altLang="en-US" sz="831" dirty="0">
                          <a:latin typeface="メイリオ" panose="020B0604030504040204" pitchFamily="50" charset="-128"/>
                          <a:ea typeface="メイリオ" panose="020B0604030504040204" pitchFamily="50" charset="-128"/>
                          <a:cs typeface="メイリオ" panose="020B0604030504040204" pitchFamily="50" charset="-128"/>
                        </a:rPr>
                        <a:t>係　員</a:t>
                      </a:r>
                    </a:p>
                  </p:txBody>
                </p:sp>
                <p:sp>
                  <p:nvSpPr>
                    <p:cNvPr id="194" name="正方形/長方形 193"/>
                    <p:cNvSpPr/>
                    <p:nvPr/>
                  </p:nvSpPr>
                  <p:spPr bwMode="auto">
                    <a:xfrm>
                      <a:off x="3512636" y="5310837"/>
                      <a:ext cx="1080000" cy="214286"/>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ja-JP" altLang="en-US" sz="831" dirty="0">
                          <a:latin typeface="メイリオ" panose="020B0604030504040204" pitchFamily="50" charset="-128"/>
                          <a:ea typeface="メイリオ" panose="020B0604030504040204" pitchFamily="50" charset="-128"/>
                          <a:cs typeface="メイリオ" panose="020B0604030504040204" pitchFamily="50" charset="-128"/>
                        </a:rPr>
                        <a:t>部　長</a:t>
                      </a:r>
                    </a:p>
                  </p:txBody>
                </p:sp>
                <p:sp>
                  <p:nvSpPr>
                    <p:cNvPr id="195" name="正方形/長方形 194"/>
                    <p:cNvSpPr/>
                    <p:nvPr/>
                  </p:nvSpPr>
                  <p:spPr bwMode="auto">
                    <a:xfrm>
                      <a:off x="3512636" y="5734169"/>
                      <a:ext cx="1080000" cy="214286"/>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ja-JP" altLang="en-US" sz="831" dirty="0">
                          <a:latin typeface="メイリオ" panose="020B0604030504040204" pitchFamily="50" charset="-128"/>
                          <a:ea typeface="メイリオ" panose="020B0604030504040204" pitchFamily="50" charset="-128"/>
                          <a:cs typeface="メイリオ" panose="020B0604030504040204" pitchFamily="50" charset="-128"/>
                        </a:rPr>
                        <a:t>課長代理</a:t>
                      </a:r>
                    </a:p>
                  </p:txBody>
                </p:sp>
                <p:sp>
                  <p:nvSpPr>
                    <p:cNvPr id="196" name="正方形/長方形 195"/>
                    <p:cNvSpPr/>
                    <p:nvPr/>
                  </p:nvSpPr>
                  <p:spPr bwMode="auto">
                    <a:xfrm>
                      <a:off x="3512636" y="5527266"/>
                      <a:ext cx="1080000" cy="214286"/>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ja-JP" altLang="en-US" sz="831" dirty="0">
                          <a:latin typeface="メイリオ" panose="020B0604030504040204" pitchFamily="50" charset="-128"/>
                          <a:ea typeface="メイリオ" panose="020B0604030504040204" pitchFamily="50" charset="-128"/>
                          <a:cs typeface="メイリオ" panose="020B0604030504040204" pitchFamily="50" charset="-128"/>
                        </a:rPr>
                        <a:t>課　長</a:t>
                      </a:r>
                    </a:p>
                  </p:txBody>
                </p:sp>
              </p:grpSp>
              <p:grpSp>
                <p:nvGrpSpPr>
                  <p:cNvPr id="164" name="グループ化 163"/>
                  <p:cNvGrpSpPr/>
                  <p:nvPr/>
                </p:nvGrpSpPr>
                <p:grpSpPr>
                  <a:xfrm>
                    <a:off x="807847" y="4919621"/>
                    <a:ext cx="800601" cy="813619"/>
                    <a:chOff x="807847" y="5495685"/>
                    <a:chExt cx="800601" cy="813619"/>
                  </a:xfrm>
                </p:grpSpPr>
                <p:sp>
                  <p:nvSpPr>
                    <p:cNvPr id="185" name="直方体 184"/>
                    <p:cNvSpPr/>
                    <p:nvPr/>
                  </p:nvSpPr>
                  <p:spPr>
                    <a:xfrm>
                      <a:off x="807847" y="5495685"/>
                      <a:ext cx="800601" cy="813619"/>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86" name="正方形/長方形 185"/>
                    <p:cNvSpPr/>
                    <p:nvPr/>
                  </p:nvSpPr>
                  <p:spPr>
                    <a:xfrm>
                      <a:off x="1029151" y="6218179"/>
                      <a:ext cx="136688" cy="911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87" name="正方形/長方形 186"/>
                    <p:cNvSpPr/>
                    <p:nvPr/>
                  </p:nvSpPr>
                  <p:spPr>
                    <a:xfrm>
                      <a:off x="853410" y="5757345"/>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88" name="正方形/長方形 187"/>
                    <p:cNvSpPr/>
                    <p:nvPr/>
                  </p:nvSpPr>
                  <p:spPr>
                    <a:xfrm>
                      <a:off x="853410" y="5843263"/>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89" name="正方形/長方形 188"/>
                    <p:cNvSpPr/>
                    <p:nvPr/>
                  </p:nvSpPr>
                  <p:spPr>
                    <a:xfrm>
                      <a:off x="853410" y="6101018"/>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90" name="正方形/長方形 189"/>
                    <p:cNvSpPr/>
                    <p:nvPr/>
                  </p:nvSpPr>
                  <p:spPr>
                    <a:xfrm>
                      <a:off x="853410" y="5929181"/>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91" name="正方形/長方形 190"/>
                    <p:cNvSpPr/>
                    <p:nvPr/>
                  </p:nvSpPr>
                  <p:spPr>
                    <a:xfrm>
                      <a:off x="853410" y="6015099"/>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grpSp>
              <p:grpSp>
                <p:nvGrpSpPr>
                  <p:cNvPr id="165" name="グループ化 164"/>
                  <p:cNvGrpSpPr/>
                  <p:nvPr/>
                </p:nvGrpSpPr>
                <p:grpSpPr>
                  <a:xfrm>
                    <a:off x="1613628" y="4828496"/>
                    <a:ext cx="800601" cy="904744"/>
                    <a:chOff x="1613628" y="5404560"/>
                    <a:chExt cx="800601" cy="904744"/>
                  </a:xfrm>
                </p:grpSpPr>
                <p:sp>
                  <p:nvSpPr>
                    <p:cNvPr id="177" name="直方体 176"/>
                    <p:cNvSpPr/>
                    <p:nvPr/>
                  </p:nvSpPr>
                  <p:spPr>
                    <a:xfrm>
                      <a:off x="1613628" y="5404560"/>
                      <a:ext cx="800601" cy="904744"/>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78" name="正方形/長方形 177"/>
                    <p:cNvSpPr/>
                    <p:nvPr/>
                  </p:nvSpPr>
                  <p:spPr>
                    <a:xfrm>
                      <a:off x="1659191" y="5671427"/>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79" name="正方形/長方形 178"/>
                    <p:cNvSpPr/>
                    <p:nvPr/>
                  </p:nvSpPr>
                  <p:spPr>
                    <a:xfrm>
                      <a:off x="1834932" y="6218179"/>
                      <a:ext cx="136688" cy="911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80" name="正方形/長方形 179"/>
                    <p:cNvSpPr/>
                    <p:nvPr/>
                  </p:nvSpPr>
                  <p:spPr>
                    <a:xfrm>
                      <a:off x="1659191" y="5757345"/>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81" name="正方形/長方形 180"/>
                    <p:cNvSpPr/>
                    <p:nvPr/>
                  </p:nvSpPr>
                  <p:spPr>
                    <a:xfrm>
                      <a:off x="1659191" y="5843263"/>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82" name="正方形/長方形 181"/>
                    <p:cNvSpPr/>
                    <p:nvPr/>
                  </p:nvSpPr>
                  <p:spPr>
                    <a:xfrm>
                      <a:off x="1659191" y="6101018"/>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83" name="正方形/長方形 182"/>
                    <p:cNvSpPr/>
                    <p:nvPr/>
                  </p:nvSpPr>
                  <p:spPr>
                    <a:xfrm>
                      <a:off x="1659191" y="5929181"/>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84" name="正方形/長方形 183"/>
                    <p:cNvSpPr/>
                    <p:nvPr/>
                  </p:nvSpPr>
                  <p:spPr>
                    <a:xfrm>
                      <a:off x="1659191" y="6015099"/>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grpSp>
              <p:grpSp>
                <p:nvGrpSpPr>
                  <p:cNvPr id="166" name="グループ化 165"/>
                  <p:cNvGrpSpPr/>
                  <p:nvPr/>
                </p:nvGrpSpPr>
                <p:grpSpPr>
                  <a:xfrm>
                    <a:off x="2430433" y="4626718"/>
                    <a:ext cx="800601" cy="1106522"/>
                    <a:chOff x="2430433" y="5202782"/>
                    <a:chExt cx="800601" cy="1106522"/>
                  </a:xfrm>
                </p:grpSpPr>
                <p:sp>
                  <p:nvSpPr>
                    <p:cNvPr id="167" name="直方体 166"/>
                    <p:cNvSpPr/>
                    <p:nvPr/>
                  </p:nvSpPr>
                  <p:spPr>
                    <a:xfrm>
                      <a:off x="2430433" y="5202782"/>
                      <a:ext cx="800601" cy="1106522"/>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68" name="正方形/長方形 167"/>
                    <p:cNvSpPr/>
                    <p:nvPr/>
                  </p:nvSpPr>
                  <p:spPr>
                    <a:xfrm>
                      <a:off x="2475996" y="5659338"/>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69" name="正方形/長方形 168"/>
                    <p:cNvSpPr/>
                    <p:nvPr/>
                  </p:nvSpPr>
                  <p:spPr>
                    <a:xfrm>
                      <a:off x="2651737" y="6218178"/>
                      <a:ext cx="136688" cy="911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70" name="正方形/長方形 169"/>
                    <p:cNvSpPr/>
                    <p:nvPr/>
                  </p:nvSpPr>
                  <p:spPr>
                    <a:xfrm>
                      <a:off x="2475996" y="5747674"/>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71" name="正方形/長方形 170"/>
                    <p:cNvSpPr/>
                    <p:nvPr/>
                  </p:nvSpPr>
                  <p:spPr>
                    <a:xfrm>
                      <a:off x="2475996" y="5836010"/>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72" name="正方形/長方形 171"/>
                    <p:cNvSpPr/>
                    <p:nvPr/>
                  </p:nvSpPr>
                  <p:spPr>
                    <a:xfrm>
                      <a:off x="2475996" y="6101017"/>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73" name="正方形/長方形 172"/>
                    <p:cNvSpPr/>
                    <p:nvPr/>
                  </p:nvSpPr>
                  <p:spPr>
                    <a:xfrm>
                      <a:off x="2475996" y="5924346"/>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74" name="正方形/長方形 173"/>
                    <p:cNvSpPr/>
                    <p:nvPr/>
                  </p:nvSpPr>
                  <p:spPr>
                    <a:xfrm>
                      <a:off x="2475996" y="6012682"/>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75" name="正方形/長方形 174"/>
                    <p:cNvSpPr/>
                    <p:nvPr/>
                  </p:nvSpPr>
                  <p:spPr>
                    <a:xfrm>
                      <a:off x="2475996" y="5482666"/>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76" name="正方形/長方形 175"/>
                    <p:cNvSpPr/>
                    <p:nvPr/>
                  </p:nvSpPr>
                  <p:spPr>
                    <a:xfrm>
                      <a:off x="2475996" y="5571002"/>
                      <a:ext cx="507698" cy="5858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grpSp>
            </p:grpSp>
            <p:grpSp>
              <p:nvGrpSpPr>
                <p:cNvPr id="122" name="グループ化 121"/>
                <p:cNvGrpSpPr/>
                <p:nvPr/>
              </p:nvGrpSpPr>
              <p:grpSpPr>
                <a:xfrm>
                  <a:off x="967491" y="3232409"/>
                  <a:ext cx="3629709" cy="1080000"/>
                  <a:chOff x="967491" y="3232409"/>
                  <a:chExt cx="3629709" cy="1080000"/>
                </a:xfrm>
              </p:grpSpPr>
              <p:grpSp>
                <p:nvGrpSpPr>
                  <p:cNvPr id="123" name="グループ化 122"/>
                  <p:cNvGrpSpPr/>
                  <p:nvPr/>
                </p:nvGrpSpPr>
                <p:grpSpPr>
                  <a:xfrm>
                    <a:off x="3517200" y="3232409"/>
                    <a:ext cx="1080000" cy="1080000"/>
                    <a:chOff x="3517200" y="3808473"/>
                    <a:chExt cx="1080000" cy="1080000"/>
                  </a:xfrm>
                </p:grpSpPr>
                <p:sp>
                  <p:nvSpPr>
                    <p:cNvPr id="158" name="正方形/長方形 157"/>
                    <p:cNvSpPr/>
                    <p:nvPr/>
                  </p:nvSpPr>
                  <p:spPr bwMode="auto">
                    <a:xfrm>
                      <a:off x="3517200" y="4456409"/>
                      <a:ext cx="1080000" cy="216086"/>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lang="ja-JP" altLang="en-US" sz="831"/>
                    </a:p>
                  </p:txBody>
                </p:sp>
                <p:sp>
                  <p:nvSpPr>
                    <p:cNvPr id="159" name="正方形/長方形 158"/>
                    <p:cNvSpPr/>
                    <p:nvPr/>
                  </p:nvSpPr>
                  <p:spPr bwMode="auto">
                    <a:xfrm>
                      <a:off x="3517200" y="4672387"/>
                      <a:ext cx="1080000" cy="216086"/>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ja-JP" altLang="en-US" sz="831" dirty="0">
                          <a:latin typeface="メイリオ" panose="020B0604030504040204" pitchFamily="50" charset="-128"/>
                          <a:ea typeface="メイリオ" panose="020B0604030504040204" pitchFamily="50" charset="-128"/>
                          <a:cs typeface="メイリオ" panose="020B0604030504040204" pitchFamily="50" charset="-128"/>
                        </a:rPr>
                        <a:t>係　員</a:t>
                      </a:r>
                    </a:p>
                  </p:txBody>
                </p:sp>
                <p:sp>
                  <p:nvSpPr>
                    <p:cNvPr id="160" name="正方形/長方形 159"/>
                    <p:cNvSpPr/>
                    <p:nvPr/>
                  </p:nvSpPr>
                  <p:spPr bwMode="auto">
                    <a:xfrm>
                      <a:off x="3517200" y="3808473"/>
                      <a:ext cx="1080000" cy="216086"/>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lang="ja-JP" altLang="en-US" sz="831"/>
                    </a:p>
                  </p:txBody>
                </p:sp>
                <p:sp>
                  <p:nvSpPr>
                    <p:cNvPr id="161" name="正方形/長方形 160"/>
                    <p:cNvSpPr/>
                    <p:nvPr/>
                  </p:nvSpPr>
                  <p:spPr bwMode="auto">
                    <a:xfrm>
                      <a:off x="3517200" y="4240430"/>
                      <a:ext cx="1080000" cy="216086"/>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lang="ja-JP" altLang="en-US" sz="831"/>
                    </a:p>
                  </p:txBody>
                </p:sp>
                <p:sp>
                  <p:nvSpPr>
                    <p:cNvPr id="162" name="正方形/長方形 161"/>
                    <p:cNvSpPr/>
                    <p:nvPr/>
                  </p:nvSpPr>
                  <p:spPr bwMode="auto">
                    <a:xfrm>
                      <a:off x="3517200" y="4024452"/>
                      <a:ext cx="1080000" cy="216086"/>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ja-JP" altLang="en-US" sz="831" dirty="0">
                          <a:latin typeface="メイリオ" panose="020B0604030504040204" pitchFamily="50" charset="-128"/>
                          <a:ea typeface="メイリオ" panose="020B0604030504040204" pitchFamily="50" charset="-128"/>
                          <a:cs typeface="メイリオ" panose="020B0604030504040204" pitchFamily="50" charset="-128"/>
                        </a:rPr>
                        <a:t>課　長</a:t>
                      </a:r>
                    </a:p>
                  </p:txBody>
                </p:sp>
              </p:grpSp>
              <p:grpSp>
                <p:nvGrpSpPr>
                  <p:cNvPr id="124" name="グループ化 123"/>
                  <p:cNvGrpSpPr/>
                  <p:nvPr/>
                </p:nvGrpSpPr>
                <p:grpSpPr>
                  <a:xfrm>
                    <a:off x="967491" y="3591675"/>
                    <a:ext cx="2263543" cy="648726"/>
                    <a:chOff x="967491" y="3591675"/>
                    <a:chExt cx="2263543" cy="648726"/>
                  </a:xfrm>
                </p:grpSpPr>
                <p:grpSp>
                  <p:nvGrpSpPr>
                    <p:cNvPr id="125" name="グループ化 124"/>
                    <p:cNvGrpSpPr/>
                    <p:nvPr/>
                  </p:nvGrpSpPr>
                  <p:grpSpPr>
                    <a:xfrm>
                      <a:off x="967491" y="3927971"/>
                      <a:ext cx="303751" cy="312430"/>
                      <a:chOff x="967491" y="4504035"/>
                      <a:chExt cx="303751" cy="312430"/>
                    </a:xfrm>
                  </p:grpSpPr>
                  <p:sp>
                    <p:nvSpPr>
                      <p:cNvPr id="154" name="直方体 153"/>
                      <p:cNvSpPr/>
                      <p:nvPr/>
                    </p:nvSpPr>
                    <p:spPr>
                      <a:xfrm>
                        <a:off x="967491" y="4504035"/>
                        <a:ext cx="303751" cy="312430"/>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55" name="正方形/長方形 154"/>
                      <p:cNvSpPr/>
                      <p:nvPr/>
                    </p:nvSpPr>
                    <p:spPr>
                      <a:xfrm>
                        <a:off x="987409" y="4621196"/>
                        <a:ext cx="188203" cy="3347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56" name="正方形/長方形 155"/>
                      <p:cNvSpPr/>
                      <p:nvPr/>
                    </p:nvSpPr>
                    <p:spPr>
                      <a:xfrm>
                        <a:off x="987409" y="4682566"/>
                        <a:ext cx="188203" cy="3347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57" name="正方形/長方形 156"/>
                      <p:cNvSpPr/>
                      <p:nvPr/>
                    </p:nvSpPr>
                    <p:spPr>
                      <a:xfrm>
                        <a:off x="1042183" y="4760674"/>
                        <a:ext cx="79673" cy="5579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grpSp>
                <p:grpSp>
                  <p:nvGrpSpPr>
                    <p:cNvPr id="126" name="グループ化 125"/>
                    <p:cNvGrpSpPr/>
                    <p:nvPr/>
                  </p:nvGrpSpPr>
                  <p:grpSpPr>
                    <a:xfrm>
                      <a:off x="1267295" y="3927971"/>
                      <a:ext cx="303751" cy="312430"/>
                      <a:chOff x="1267295" y="4504035"/>
                      <a:chExt cx="303751" cy="312430"/>
                    </a:xfrm>
                  </p:grpSpPr>
                  <p:sp>
                    <p:nvSpPr>
                      <p:cNvPr id="150" name="直方体 149"/>
                      <p:cNvSpPr/>
                      <p:nvPr/>
                    </p:nvSpPr>
                    <p:spPr>
                      <a:xfrm>
                        <a:off x="1267295" y="4504035"/>
                        <a:ext cx="303751" cy="312430"/>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51" name="正方形/長方形 150"/>
                      <p:cNvSpPr/>
                      <p:nvPr/>
                    </p:nvSpPr>
                    <p:spPr>
                      <a:xfrm>
                        <a:off x="1287213" y="4621196"/>
                        <a:ext cx="188203" cy="3347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52" name="正方形/長方形 151"/>
                      <p:cNvSpPr/>
                      <p:nvPr/>
                    </p:nvSpPr>
                    <p:spPr>
                      <a:xfrm>
                        <a:off x="1287213" y="4682566"/>
                        <a:ext cx="188203" cy="3347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53" name="正方形/長方形 152"/>
                      <p:cNvSpPr/>
                      <p:nvPr/>
                    </p:nvSpPr>
                    <p:spPr>
                      <a:xfrm>
                        <a:off x="1341987" y="4760674"/>
                        <a:ext cx="79673" cy="5579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grpSp>
                <p:grpSp>
                  <p:nvGrpSpPr>
                    <p:cNvPr id="127" name="グループ化 126"/>
                    <p:cNvGrpSpPr/>
                    <p:nvPr/>
                  </p:nvGrpSpPr>
                  <p:grpSpPr>
                    <a:xfrm>
                      <a:off x="2736353" y="3591675"/>
                      <a:ext cx="494681" cy="648726"/>
                      <a:chOff x="2736353" y="4167739"/>
                      <a:chExt cx="494681" cy="648726"/>
                    </a:xfrm>
                  </p:grpSpPr>
                  <p:sp>
                    <p:nvSpPr>
                      <p:cNvPr id="145" name="直方体 144"/>
                      <p:cNvSpPr/>
                      <p:nvPr/>
                    </p:nvSpPr>
                    <p:spPr>
                      <a:xfrm>
                        <a:off x="2736353" y="4167739"/>
                        <a:ext cx="494681" cy="648726"/>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46" name="正方形/長方形 145"/>
                      <p:cNvSpPr/>
                      <p:nvPr/>
                    </p:nvSpPr>
                    <p:spPr>
                      <a:xfrm>
                        <a:off x="2759184" y="4383981"/>
                        <a:ext cx="316404" cy="5641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47" name="正方形/長方形 146"/>
                      <p:cNvSpPr/>
                      <p:nvPr/>
                    </p:nvSpPr>
                    <p:spPr>
                      <a:xfrm>
                        <a:off x="2759184" y="4487401"/>
                        <a:ext cx="316404" cy="5641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48" name="正方形/長方形 147"/>
                      <p:cNvSpPr/>
                      <p:nvPr/>
                    </p:nvSpPr>
                    <p:spPr>
                      <a:xfrm>
                        <a:off x="2759184" y="4590821"/>
                        <a:ext cx="316404" cy="56411"/>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49" name="正方形/長方形 148"/>
                      <p:cNvSpPr/>
                      <p:nvPr/>
                    </p:nvSpPr>
                    <p:spPr>
                      <a:xfrm>
                        <a:off x="2858121" y="4722447"/>
                        <a:ext cx="121768" cy="94018"/>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grpSp>
                <p:grpSp>
                  <p:nvGrpSpPr>
                    <p:cNvPr id="128" name="グループ化 127"/>
                    <p:cNvGrpSpPr/>
                    <p:nvPr/>
                  </p:nvGrpSpPr>
                  <p:grpSpPr>
                    <a:xfrm>
                      <a:off x="1882544" y="3791283"/>
                      <a:ext cx="423082" cy="449118"/>
                      <a:chOff x="1882544" y="4367347"/>
                      <a:chExt cx="423082" cy="449118"/>
                    </a:xfrm>
                  </p:grpSpPr>
                  <p:sp>
                    <p:nvSpPr>
                      <p:cNvPr id="140" name="直方体 139"/>
                      <p:cNvSpPr/>
                      <p:nvPr/>
                    </p:nvSpPr>
                    <p:spPr>
                      <a:xfrm>
                        <a:off x="1882544" y="4367347"/>
                        <a:ext cx="423082" cy="449118"/>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41" name="正方形/長方形 140"/>
                      <p:cNvSpPr/>
                      <p:nvPr/>
                    </p:nvSpPr>
                    <p:spPr>
                      <a:xfrm>
                        <a:off x="1902071" y="4517053"/>
                        <a:ext cx="270608" cy="39054"/>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42" name="正方形/長方形 141"/>
                      <p:cNvSpPr/>
                      <p:nvPr/>
                    </p:nvSpPr>
                    <p:spPr>
                      <a:xfrm>
                        <a:off x="1902071" y="4588652"/>
                        <a:ext cx="270608" cy="39054"/>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43" name="正方形/長方形 142"/>
                      <p:cNvSpPr/>
                      <p:nvPr/>
                    </p:nvSpPr>
                    <p:spPr>
                      <a:xfrm>
                        <a:off x="1902071" y="4660250"/>
                        <a:ext cx="270608" cy="39054"/>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44" name="正方形/長方形 143"/>
                      <p:cNvSpPr/>
                      <p:nvPr/>
                    </p:nvSpPr>
                    <p:spPr>
                      <a:xfrm>
                        <a:off x="1986687" y="4751375"/>
                        <a:ext cx="104143" cy="6509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grpSp>
                <p:grpSp>
                  <p:nvGrpSpPr>
                    <p:cNvPr id="129" name="グループ化 128"/>
                    <p:cNvGrpSpPr/>
                    <p:nvPr/>
                  </p:nvGrpSpPr>
                  <p:grpSpPr>
                    <a:xfrm>
                      <a:off x="2300728" y="3791283"/>
                      <a:ext cx="423082" cy="449118"/>
                      <a:chOff x="1656878" y="292100"/>
                      <a:chExt cx="619125" cy="657225"/>
                    </a:xfrm>
                  </p:grpSpPr>
                  <p:sp>
                    <p:nvSpPr>
                      <p:cNvPr id="135" name="直方体 134"/>
                      <p:cNvSpPr/>
                      <p:nvPr/>
                    </p:nvSpPr>
                    <p:spPr>
                      <a:xfrm>
                        <a:off x="1656878" y="292100"/>
                        <a:ext cx="619125" cy="657225"/>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36" name="正方形/長方形 135"/>
                      <p:cNvSpPr/>
                      <p:nvPr/>
                    </p:nvSpPr>
                    <p:spPr>
                      <a:xfrm>
                        <a:off x="1685453" y="51117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37" name="正方形/長方形 136"/>
                      <p:cNvSpPr/>
                      <p:nvPr/>
                    </p:nvSpPr>
                    <p:spPr>
                      <a:xfrm>
                        <a:off x="1685453" y="615950"/>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38" name="正方形/長方形 137"/>
                      <p:cNvSpPr/>
                      <p:nvPr/>
                    </p:nvSpPr>
                    <p:spPr>
                      <a:xfrm>
                        <a:off x="1685453" y="72072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39" name="正方形/長方形 138"/>
                      <p:cNvSpPr/>
                      <p:nvPr/>
                    </p:nvSpPr>
                    <p:spPr>
                      <a:xfrm>
                        <a:off x="1809278" y="8540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grpSp>
                <p:grpSp>
                  <p:nvGrpSpPr>
                    <p:cNvPr id="130" name="グループ化 129"/>
                    <p:cNvGrpSpPr/>
                    <p:nvPr/>
                  </p:nvGrpSpPr>
                  <p:grpSpPr>
                    <a:xfrm>
                      <a:off x="1578793" y="3927971"/>
                      <a:ext cx="303751" cy="312430"/>
                      <a:chOff x="1056446" y="492125"/>
                      <a:chExt cx="581024" cy="533400"/>
                    </a:xfrm>
                  </p:grpSpPr>
                  <p:sp>
                    <p:nvSpPr>
                      <p:cNvPr id="131" name="直方体 130"/>
                      <p:cNvSpPr/>
                      <p:nvPr/>
                    </p:nvSpPr>
                    <p:spPr>
                      <a:xfrm>
                        <a:off x="1056446" y="492125"/>
                        <a:ext cx="581024" cy="533400"/>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32" name="正方形/長方形 131"/>
                      <p:cNvSpPr/>
                      <p:nvPr/>
                    </p:nvSpPr>
                    <p:spPr>
                      <a:xfrm>
                        <a:off x="1094545" y="692150"/>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33" name="正方形/長方形 132"/>
                      <p:cNvSpPr/>
                      <p:nvPr/>
                    </p:nvSpPr>
                    <p:spPr>
                      <a:xfrm>
                        <a:off x="1094545" y="796925"/>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sp>
                    <p:nvSpPr>
                      <p:cNvPr id="134" name="正方形/長方形 133"/>
                      <p:cNvSpPr/>
                      <p:nvPr/>
                    </p:nvSpPr>
                    <p:spPr>
                      <a:xfrm>
                        <a:off x="1199320" y="9302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ja-JP" altLang="en-US" sz="762"/>
                      </a:p>
                    </p:txBody>
                  </p:sp>
                </p:grpSp>
              </p:grpSp>
            </p:grpSp>
          </p:grpSp>
          <p:grpSp>
            <p:nvGrpSpPr>
              <p:cNvPr id="67" name="グループ化 66"/>
              <p:cNvGrpSpPr/>
              <p:nvPr/>
            </p:nvGrpSpPr>
            <p:grpSpPr>
              <a:xfrm>
                <a:off x="4813411" y="3485783"/>
                <a:ext cx="4107337" cy="2310686"/>
                <a:chOff x="4813411" y="3485783"/>
                <a:chExt cx="4107337" cy="2310686"/>
              </a:xfrm>
            </p:grpSpPr>
            <p:sp>
              <p:nvSpPr>
                <p:cNvPr id="68" name="テキスト ボックス 49"/>
                <p:cNvSpPr txBox="1"/>
                <p:nvPr/>
              </p:nvSpPr>
              <p:spPr>
                <a:xfrm>
                  <a:off x="4888748" y="5472468"/>
                  <a:ext cx="4032000" cy="324001"/>
                </a:xfrm>
                <a:prstGeom prst="rect">
                  <a:avLst/>
                </a:prstGeom>
                <a:solidFill>
                  <a:schemeClr val="lt1"/>
                </a:solidFill>
                <a:ln w="34925" cmpd="dbl">
                  <a:solidFill>
                    <a:schemeClr val="tx1"/>
                  </a:solidFill>
                </a:ln>
              </p:spPr>
              <p:style>
                <a:lnRef idx="0">
                  <a:scrgbClr r="0" g="0" b="0"/>
                </a:lnRef>
                <a:fillRef idx="0">
                  <a:scrgbClr r="0" g="0" b="0"/>
                </a:fillRef>
                <a:effectRef idx="0">
                  <a:scrgbClr r="0" g="0" b="0"/>
                </a:effectRef>
                <a:fontRef idx="minor">
                  <a:schemeClr val="dk1"/>
                </a:fontRef>
              </p:style>
              <p:txBody>
                <a:bodyPr wrap="square" lIns="24923" tIns="24923" rIns="24923" bIns="24923" rtlCol="0" anchor="ctr" anchorCtr="1">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ja-JP" altLang="en-US" sz="762" dirty="0">
                      <a:latin typeface="メイリオ" panose="020B0604030504040204" pitchFamily="50" charset="-128"/>
                      <a:ea typeface="メイリオ" panose="020B0604030504040204" pitchFamily="50" charset="-128"/>
                      <a:cs typeface="メイリオ" panose="020B0604030504040204" pitchFamily="50" charset="-128"/>
                    </a:rPr>
                    <a:t>府内の民営事業所全体の正社員数の６割を超える人数をカバー</a:t>
                  </a:r>
                </a:p>
              </p:txBody>
            </p:sp>
            <p:grpSp>
              <p:nvGrpSpPr>
                <p:cNvPr id="69" name="グループ化 68"/>
                <p:cNvGrpSpPr/>
                <p:nvPr/>
              </p:nvGrpSpPr>
              <p:grpSpPr>
                <a:xfrm>
                  <a:off x="4813411" y="3485783"/>
                  <a:ext cx="2653601" cy="1889422"/>
                  <a:chOff x="4813411" y="3485783"/>
                  <a:chExt cx="2653601" cy="1889422"/>
                </a:xfrm>
              </p:grpSpPr>
              <p:grpSp>
                <p:nvGrpSpPr>
                  <p:cNvPr id="70" name="グループ化 69"/>
                  <p:cNvGrpSpPr/>
                  <p:nvPr/>
                </p:nvGrpSpPr>
                <p:grpSpPr>
                  <a:xfrm>
                    <a:off x="4813411" y="3485783"/>
                    <a:ext cx="2653601" cy="1889422"/>
                    <a:chOff x="4813411" y="3485783"/>
                    <a:chExt cx="2653601" cy="1889422"/>
                  </a:xfrm>
                </p:grpSpPr>
                <p:sp>
                  <p:nvSpPr>
                    <p:cNvPr id="72" name="正方形/長方形 71"/>
                    <p:cNvSpPr/>
                    <p:nvPr/>
                  </p:nvSpPr>
                  <p:spPr bwMode="auto">
                    <a:xfrm>
                      <a:off x="4813411" y="3485783"/>
                      <a:ext cx="1872000" cy="2160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762" dirty="0">
                          <a:latin typeface="メイリオ" panose="020B0604030504040204" pitchFamily="50" charset="-128"/>
                          <a:ea typeface="メイリオ" panose="020B0604030504040204" pitchFamily="50" charset="-128"/>
                          <a:cs typeface="メイリオ" panose="020B0604030504040204" pitchFamily="50" charset="-128"/>
                        </a:rPr>
                        <a:t>企業規模</a:t>
                      </a:r>
                      <a:r>
                        <a:rPr lang="en-US" altLang="ja-JP" sz="762"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762" dirty="0">
                          <a:latin typeface="メイリオ" panose="020B0604030504040204" pitchFamily="50" charset="-128"/>
                          <a:ea typeface="メイリオ" panose="020B0604030504040204" pitchFamily="50" charset="-128"/>
                          <a:cs typeface="メイリオ" panose="020B0604030504040204" pitchFamily="50" charset="-128"/>
                        </a:rPr>
                        <a:t>人未満･･･</a:t>
                      </a:r>
                      <a:r>
                        <a:rPr lang="en-US" altLang="ja-JP" sz="762" dirty="0">
                          <a:latin typeface="メイリオ" panose="020B0604030504040204" pitchFamily="50" charset="-128"/>
                          <a:ea typeface="メイリオ" panose="020B0604030504040204" pitchFamily="50" charset="-128"/>
                          <a:cs typeface="メイリオ" panose="020B0604030504040204" pitchFamily="50" charset="-128"/>
                        </a:rPr>
                        <a:t>35.4</a:t>
                      </a:r>
                      <a:r>
                        <a:rPr lang="ja-JP" altLang="en-US" sz="762" dirty="0">
                          <a:latin typeface="メイリオ" panose="020B0604030504040204" pitchFamily="50" charset="-128"/>
                          <a:ea typeface="メイリオ" panose="020B0604030504040204" pitchFamily="50" charset="-128"/>
                          <a:cs typeface="メイリオ" panose="020B0604030504040204" pitchFamily="50" charset="-128"/>
                        </a:rPr>
                        <a:t>％</a:t>
                      </a:r>
                    </a:p>
                  </p:txBody>
                </p:sp>
                <p:grpSp>
                  <p:nvGrpSpPr>
                    <p:cNvPr id="73" name="グループ化 72"/>
                    <p:cNvGrpSpPr/>
                    <p:nvPr/>
                  </p:nvGrpSpPr>
                  <p:grpSpPr>
                    <a:xfrm>
                      <a:off x="5058350" y="3733052"/>
                      <a:ext cx="1372995" cy="612000"/>
                      <a:chOff x="5058350" y="4309116"/>
                      <a:chExt cx="1372995" cy="612000"/>
                    </a:xfrm>
                  </p:grpSpPr>
                  <p:grpSp>
                    <p:nvGrpSpPr>
                      <p:cNvPr id="104" name="グループ化 103"/>
                      <p:cNvGrpSpPr/>
                      <p:nvPr/>
                    </p:nvGrpSpPr>
                    <p:grpSpPr>
                      <a:xfrm>
                        <a:off x="5058350" y="4336259"/>
                        <a:ext cx="266592" cy="533242"/>
                        <a:chOff x="457200" y="3429000"/>
                        <a:chExt cx="360000" cy="720080"/>
                      </a:xfrm>
                    </p:grpSpPr>
                    <p:sp>
                      <p:nvSpPr>
                        <p:cNvPr id="118" name="円/楕円 180"/>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119" name="円/楕円 181"/>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120" name="正方形/長方形 119"/>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grpSp>
                  <p:grpSp>
                    <p:nvGrpSpPr>
                      <p:cNvPr id="105" name="グループ化 104"/>
                      <p:cNvGrpSpPr/>
                      <p:nvPr/>
                    </p:nvGrpSpPr>
                    <p:grpSpPr>
                      <a:xfrm>
                        <a:off x="5412913" y="4336259"/>
                        <a:ext cx="266592" cy="533242"/>
                        <a:chOff x="457200" y="3429000"/>
                        <a:chExt cx="360000" cy="720080"/>
                      </a:xfrm>
                    </p:grpSpPr>
                    <p:sp>
                      <p:nvSpPr>
                        <p:cNvPr id="115" name="円/楕円 184"/>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116" name="円/楕円 185"/>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117" name="正方形/長方形 116"/>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grpSp>
                  <p:grpSp>
                    <p:nvGrpSpPr>
                      <p:cNvPr id="106" name="グループ化 105"/>
                      <p:cNvGrpSpPr/>
                      <p:nvPr/>
                    </p:nvGrpSpPr>
                    <p:grpSpPr>
                      <a:xfrm>
                        <a:off x="5767476" y="4336259"/>
                        <a:ext cx="266592" cy="533242"/>
                        <a:chOff x="457200" y="3429000"/>
                        <a:chExt cx="360000" cy="720080"/>
                      </a:xfrm>
                    </p:grpSpPr>
                    <p:sp>
                      <p:nvSpPr>
                        <p:cNvPr id="112" name="円/楕円 188"/>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113" name="円/楕円 189"/>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114" name="正方形/長方形 113"/>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grpSp>
                  <p:grpSp>
                    <p:nvGrpSpPr>
                      <p:cNvPr id="107" name="グループ化 106"/>
                      <p:cNvGrpSpPr/>
                      <p:nvPr/>
                    </p:nvGrpSpPr>
                    <p:grpSpPr>
                      <a:xfrm>
                        <a:off x="6122039" y="4336259"/>
                        <a:ext cx="266592" cy="533242"/>
                        <a:chOff x="457200" y="3429000"/>
                        <a:chExt cx="360000" cy="720080"/>
                      </a:xfrm>
                    </p:grpSpPr>
                    <p:sp>
                      <p:nvSpPr>
                        <p:cNvPr id="109" name="円/楕円 192"/>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110" name="円/楕円 193"/>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111" name="正方形/長方形 110"/>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grpSp>
                  <p:sp>
                    <p:nvSpPr>
                      <p:cNvPr id="108" name="正方形/長方形 107"/>
                      <p:cNvSpPr/>
                      <p:nvPr/>
                    </p:nvSpPr>
                    <p:spPr>
                      <a:xfrm>
                        <a:off x="6215345" y="4309116"/>
                        <a:ext cx="216000" cy="61200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246"/>
                      </a:p>
                    </p:txBody>
                  </p:sp>
                </p:grpSp>
                <p:grpSp>
                  <p:nvGrpSpPr>
                    <p:cNvPr id="74" name="グループ化 73"/>
                    <p:cNvGrpSpPr/>
                    <p:nvPr/>
                  </p:nvGrpSpPr>
                  <p:grpSpPr>
                    <a:xfrm>
                      <a:off x="5058350" y="4763205"/>
                      <a:ext cx="2408662" cy="612000"/>
                      <a:chOff x="5058350" y="5339269"/>
                      <a:chExt cx="2408662" cy="612000"/>
                    </a:xfrm>
                  </p:grpSpPr>
                  <p:grpSp>
                    <p:nvGrpSpPr>
                      <p:cNvPr id="75" name="グループ化 74"/>
                      <p:cNvGrpSpPr/>
                      <p:nvPr/>
                    </p:nvGrpSpPr>
                    <p:grpSpPr>
                      <a:xfrm>
                        <a:off x="5058350" y="5377725"/>
                        <a:ext cx="266592" cy="533243"/>
                        <a:chOff x="457200" y="3429000"/>
                        <a:chExt cx="360000" cy="720080"/>
                      </a:xfrm>
                    </p:grpSpPr>
                    <p:sp>
                      <p:nvSpPr>
                        <p:cNvPr id="101" name="円/楕円 5"/>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102" name="円/楕円 150"/>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103" name="正方形/長方形 102"/>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grpSp>
                  <p:grpSp>
                    <p:nvGrpSpPr>
                      <p:cNvPr id="76" name="グループ化 75"/>
                      <p:cNvGrpSpPr/>
                      <p:nvPr/>
                    </p:nvGrpSpPr>
                    <p:grpSpPr>
                      <a:xfrm>
                        <a:off x="5412913" y="5377725"/>
                        <a:ext cx="266592" cy="533243"/>
                        <a:chOff x="457200" y="3429000"/>
                        <a:chExt cx="360000" cy="720080"/>
                      </a:xfrm>
                    </p:grpSpPr>
                    <p:sp>
                      <p:nvSpPr>
                        <p:cNvPr id="98" name="円/楕円 156"/>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99" name="円/楕円 157"/>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100" name="正方形/長方形 99"/>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grpSp>
                  <p:grpSp>
                    <p:nvGrpSpPr>
                      <p:cNvPr id="77" name="グループ化 76"/>
                      <p:cNvGrpSpPr/>
                      <p:nvPr/>
                    </p:nvGrpSpPr>
                    <p:grpSpPr>
                      <a:xfrm>
                        <a:off x="5767476" y="5377725"/>
                        <a:ext cx="266592" cy="533243"/>
                        <a:chOff x="457200" y="3429000"/>
                        <a:chExt cx="360000" cy="720080"/>
                      </a:xfrm>
                    </p:grpSpPr>
                    <p:sp>
                      <p:nvSpPr>
                        <p:cNvPr id="95" name="円/楕円 160"/>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96" name="円/楕円 161"/>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97" name="正方形/長方形 96"/>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grpSp>
                  <p:grpSp>
                    <p:nvGrpSpPr>
                      <p:cNvPr id="78" name="グループ化 77"/>
                      <p:cNvGrpSpPr/>
                      <p:nvPr/>
                    </p:nvGrpSpPr>
                    <p:grpSpPr>
                      <a:xfrm>
                        <a:off x="6122039" y="5377725"/>
                        <a:ext cx="266592" cy="533243"/>
                        <a:chOff x="457200" y="3429000"/>
                        <a:chExt cx="360000" cy="720080"/>
                      </a:xfrm>
                    </p:grpSpPr>
                    <p:sp>
                      <p:nvSpPr>
                        <p:cNvPr id="92" name="円/楕円 164"/>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93" name="円/楕円 165"/>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94" name="正方形/長方形 93"/>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grpSp>
                  <p:grpSp>
                    <p:nvGrpSpPr>
                      <p:cNvPr id="79" name="グループ化 78"/>
                      <p:cNvGrpSpPr/>
                      <p:nvPr/>
                    </p:nvGrpSpPr>
                    <p:grpSpPr>
                      <a:xfrm>
                        <a:off x="6476602" y="5377725"/>
                        <a:ext cx="266592" cy="533243"/>
                        <a:chOff x="457200" y="3429000"/>
                        <a:chExt cx="360000" cy="720080"/>
                      </a:xfrm>
                    </p:grpSpPr>
                    <p:sp>
                      <p:nvSpPr>
                        <p:cNvPr id="89" name="円/楕円 168"/>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90" name="円/楕円 169"/>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91" name="正方形/長方形 90"/>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grpSp>
                  <p:grpSp>
                    <p:nvGrpSpPr>
                      <p:cNvPr id="80" name="グループ化 79"/>
                      <p:cNvGrpSpPr/>
                      <p:nvPr/>
                    </p:nvGrpSpPr>
                    <p:grpSpPr>
                      <a:xfrm>
                        <a:off x="6831165" y="5377725"/>
                        <a:ext cx="266592" cy="533243"/>
                        <a:chOff x="457200" y="3429000"/>
                        <a:chExt cx="360000" cy="720080"/>
                      </a:xfrm>
                    </p:grpSpPr>
                    <p:sp>
                      <p:nvSpPr>
                        <p:cNvPr id="86" name="円/楕円 172"/>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87" name="円/楕円 173"/>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88" name="正方形/長方形 87"/>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grpSp>
                  <p:grpSp>
                    <p:nvGrpSpPr>
                      <p:cNvPr id="81" name="グループ化 80"/>
                      <p:cNvGrpSpPr/>
                      <p:nvPr/>
                    </p:nvGrpSpPr>
                    <p:grpSpPr>
                      <a:xfrm>
                        <a:off x="7185728" y="5377725"/>
                        <a:ext cx="266592" cy="533243"/>
                        <a:chOff x="457200" y="3429000"/>
                        <a:chExt cx="360000" cy="720080"/>
                      </a:xfrm>
                    </p:grpSpPr>
                    <p:sp>
                      <p:nvSpPr>
                        <p:cNvPr id="83" name="円/楕円 176"/>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84" name="円/楕円 177"/>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sp>
                      <p:nvSpPr>
                        <p:cNvPr id="85" name="正方形/長方形 84"/>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46"/>
                        </a:p>
                      </p:txBody>
                    </p:sp>
                  </p:grpSp>
                  <p:sp>
                    <p:nvSpPr>
                      <p:cNvPr id="82" name="正方形/長方形 81"/>
                      <p:cNvSpPr/>
                      <p:nvPr/>
                    </p:nvSpPr>
                    <p:spPr>
                      <a:xfrm>
                        <a:off x="7359012" y="5339269"/>
                        <a:ext cx="108000" cy="61200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246"/>
                      </a:p>
                    </p:txBody>
                  </p:sp>
                </p:grpSp>
              </p:grpSp>
              <p:sp>
                <p:nvSpPr>
                  <p:cNvPr id="71" name="正方形/長方形 70"/>
                  <p:cNvSpPr/>
                  <p:nvPr/>
                </p:nvSpPr>
                <p:spPr bwMode="auto">
                  <a:xfrm>
                    <a:off x="4813411" y="4526596"/>
                    <a:ext cx="1872000" cy="2160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2661" tIns="0" rIns="0" bIns="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762" dirty="0">
                        <a:latin typeface="メイリオ" panose="020B0604030504040204" pitchFamily="50" charset="-128"/>
                        <a:ea typeface="メイリオ" panose="020B0604030504040204" pitchFamily="50" charset="-128"/>
                        <a:cs typeface="メイリオ" panose="020B0604030504040204" pitchFamily="50" charset="-128"/>
                      </a:rPr>
                      <a:t>企業規模</a:t>
                    </a:r>
                    <a:r>
                      <a:rPr lang="en-US" altLang="ja-JP" sz="762"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762" dirty="0">
                        <a:latin typeface="メイリオ" panose="020B0604030504040204" pitchFamily="50" charset="-128"/>
                        <a:ea typeface="メイリオ" panose="020B0604030504040204" pitchFamily="50" charset="-128"/>
                        <a:cs typeface="メイリオ" panose="020B0604030504040204" pitchFamily="50" charset="-128"/>
                      </a:rPr>
                      <a:t>人以上･･･</a:t>
                    </a:r>
                    <a:r>
                      <a:rPr lang="en-US" altLang="ja-JP" sz="762" dirty="0">
                        <a:latin typeface="メイリオ" panose="020B0604030504040204" pitchFamily="50" charset="-128"/>
                        <a:ea typeface="メイリオ" panose="020B0604030504040204" pitchFamily="50" charset="-128"/>
                        <a:cs typeface="メイリオ" panose="020B0604030504040204" pitchFamily="50" charset="-128"/>
                      </a:rPr>
                      <a:t>64.6</a:t>
                    </a:r>
                    <a:r>
                      <a:rPr lang="ja-JP" altLang="en-US" sz="762" dirty="0">
                        <a:latin typeface="メイリオ" panose="020B0604030504040204" pitchFamily="50" charset="-128"/>
                        <a:ea typeface="メイリオ" panose="020B0604030504040204" pitchFamily="50" charset="-128"/>
                        <a:cs typeface="メイリオ" panose="020B0604030504040204" pitchFamily="50" charset="-128"/>
                      </a:rPr>
                      <a:t>％</a:t>
                    </a:r>
                  </a:p>
                </p:txBody>
              </p:sp>
            </p:grpSp>
          </p:grpSp>
        </p:grpSp>
      </p:grpSp>
      <p:sp>
        <p:nvSpPr>
          <p:cNvPr id="197" name="曲折矢印 196"/>
          <p:cNvSpPr/>
          <p:nvPr/>
        </p:nvSpPr>
        <p:spPr>
          <a:xfrm rot="10800000" flipH="1">
            <a:off x="745000" y="8984133"/>
            <a:ext cx="360000" cy="252000"/>
          </a:xfrm>
          <a:prstGeom prst="bentArrow">
            <a:avLst/>
          </a:prstGeom>
          <a:solidFill>
            <a:schemeClr val="accent1">
              <a:lumMod val="20000"/>
              <a:lumOff val="80000"/>
            </a:schemeClr>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198" name="表 197"/>
          <p:cNvGraphicFramePr>
            <a:graphicFrameLocks noGrp="1"/>
          </p:cNvGraphicFramePr>
          <p:nvPr>
            <p:extLst>
              <p:ext uri="{D42A27DB-BD31-4B8C-83A1-F6EECF244321}">
                <p14:modId xmlns:p14="http://schemas.microsoft.com/office/powerpoint/2010/main" val="131233573"/>
              </p:ext>
            </p:extLst>
          </p:nvPr>
        </p:nvGraphicFramePr>
        <p:xfrm>
          <a:off x="467060" y="6877557"/>
          <a:ext cx="5845540" cy="2127684"/>
        </p:xfrm>
        <a:graphic>
          <a:graphicData uri="http://schemas.openxmlformats.org/drawingml/2006/table">
            <a:tbl>
              <a:tblPr firstRow="1" bandRow="1">
                <a:tableStyleId>{2D5ABB26-0587-4C30-8999-92F81FD0307C}</a:tableStyleId>
              </a:tblPr>
              <a:tblGrid>
                <a:gridCol w="1957207">
                  <a:extLst>
                    <a:ext uri="{9D8B030D-6E8A-4147-A177-3AD203B41FA5}">
                      <a16:colId xmlns:a16="http://schemas.microsoft.com/office/drawing/2014/main" val="20000"/>
                    </a:ext>
                  </a:extLst>
                </a:gridCol>
                <a:gridCol w="927098">
                  <a:extLst>
                    <a:ext uri="{9D8B030D-6E8A-4147-A177-3AD203B41FA5}">
                      <a16:colId xmlns:a16="http://schemas.microsoft.com/office/drawing/2014/main" val="20001"/>
                    </a:ext>
                  </a:extLst>
                </a:gridCol>
                <a:gridCol w="2961235">
                  <a:extLst>
                    <a:ext uri="{9D8B030D-6E8A-4147-A177-3AD203B41FA5}">
                      <a16:colId xmlns:a16="http://schemas.microsoft.com/office/drawing/2014/main" val="20002"/>
                    </a:ext>
                  </a:extLst>
                </a:gridCol>
              </a:tblGrid>
              <a:tr h="1063842">
                <a:tc>
                  <a:txBody>
                    <a:bodyPr/>
                    <a:lstStyle/>
                    <a:p>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企業規模</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人未満</a:t>
                      </a:r>
                    </a:p>
                  </a:txBody>
                  <a:tcPr marL="63305" marR="63305" marT="31652" marB="31652">
                    <a:lnB w="12700" cap="flat" cmpd="sng" algn="ctr">
                      <a:solidFill>
                        <a:schemeClr val="tx1"/>
                      </a:solidFill>
                      <a:prstDash val="sysDashDot"/>
                      <a:round/>
                      <a:headEnd type="none" w="med" len="med"/>
                      <a:tailEnd type="none" w="med" len="med"/>
                    </a:lnB>
                  </a:tcPr>
                </a:tc>
                <a:tc>
                  <a:txBody>
                    <a:bodyPr/>
                    <a:lstStyle/>
                    <a:p>
                      <a:pPr algn="ctr"/>
                      <a:r>
                        <a:rPr kumimoji="1" lang="ja-JP" altLang="en-US" sz="800" dirty="0">
                          <a:ln>
                            <a:noFill/>
                          </a:ln>
                          <a:latin typeface="メイリオ" panose="020B0604030504040204" pitchFamily="50" charset="-128"/>
                          <a:ea typeface="メイリオ" panose="020B0604030504040204" pitchFamily="50" charset="-128"/>
                          <a:cs typeface="メイリオ" panose="020B0604030504040204" pitchFamily="50" charset="-128"/>
                        </a:rPr>
                        <a:t>役職段階の例</a:t>
                      </a:r>
                      <a:endParaRPr kumimoji="1" lang="en-US" altLang="ja-JP" sz="800" dirty="0">
                        <a:ln>
                          <a:noFill/>
                        </a:ln>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31652" marB="31652">
                    <a:lnR w="12700" cap="flat" cmpd="sng" algn="ctr">
                      <a:solidFill>
                        <a:schemeClr val="tx1"/>
                      </a:solidFill>
                      <a:prstDash val="sysDash"/>
                      <a:round/>
                      <a:headEnd type="none" w="med" len="med"/>
                      <a:tailEnd type="none" w="med" len="med"/>
                    </a:lnR>
                    <a:lnB w="12700" cap="flat" cmpd="sng" algn="ctr">
                      <a:solidFill>
                        <a:schemeClr val="tx1"/>
                      </a:solidFill>
                      <a:prstDash val="sysDashDot"/>
                      <a:round/>
                      <a:headEnd type="none" w="med" len="med"/>
                      <a:tailEnd type="none" w="med" len="med"/>
                    </a:lnB>
                  </a:tcPr>
                </a:tc>
                <a:tc>
                  <a:txBody>
                    <a:bodyPr/>
                    <a:lstStyle/>
                    <a:p>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府内民営事業所の正社員数の割合</a:t>
                      </a:r>
                      <a:endPar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6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rPr>
                        <a:t>平成</a:t>
                      </a:r>
                      <a:r>
                        <a:rPr kumimoji="1" lang="en-US" altLang="ja-JP" sz="600" dirty="0">
                          <a:latin typeface="メイリオ" panose="020B0604030504040204" pitchFamily="50" charset="-128"/>
                          <a:ea typeface="メイリオ" panose="020B0604030504040204" pitchFamily="50" charset="-128"/>
                          <a:cs typeface="メイリオ" panose="020B0604030504040204" pitchFamily="50" charset="-128"/>
                        </a:rPr>
                        <a:t>26</a:t>
                      </a:r>
                      <a:r>
                        <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rPr>
                        <a:t>年経済センサス基礎調査（総務省）を基に本委員会において集計</a:t>
                      </a:r>
                    </a:p>
                    <a:p>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31652" marB="31652">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0"/>
                  </a:ext>
                </a:extLst>
              </a:tr>
              <a:tr h="1063842">
                <a:tc>
                  <a:txBody>
                    <a:bodyPr/>
                    <a:lstStyle/>
                    <a:p>
                      <a:r>
                        <a:rPr kumimoji="1" lang="ja-JP" altLang="en-US" sz="800" b="0" dirty="0">
                          <a:latin typeface="メイリオ" panose="020B0604030504040204" pitchFamily="50" charset="-128"/>
                          <a:ea typeface="メイリオ" panose="020B0604030504040204" pitchFamily="50" charset="-128"/>
                          <a:cs typeface="メイリオ" panose="020B0604030504040204" pitchFamily="50" charset="-128"/>
                        </a:rPr>
                        <a:t>企業規模</a:t>
                      </a:r>
                      <a:r>
                        <a:rPr kumimoji="1" lang="en-US" altLang="ja-JP" sz="800" b="0" dirty="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800" b="0" dirty="0">
                          <a:latin typeface="メイリオ" panose="020B0604030504040204" pitchFamily="50" charset="-128"/>
                          <a:ea typeface="メイリオ" panose="020B0604030504040204" pitchFamily="50" charset="-128"/>
                          <a:cs typeface="メイリオ" panose="020B0604030504040204" pitchFamily="50" charset="-128"/>
                        </a:rPr>
                        <a:t>人以上</a:t>
                      </a:r>
                    </a:p>
                  </a:txBody>
                  <a:tcPr marL="63305" marR="63305" marT="31652" marB="31652">
                    <a:lnT w="12700" cap="flat" cmpd="sng" algn="ctr">
                      <a:solidFill>
                        <a:schemeClr val="tx1"/>
                      </a:solidFill>
                      <a:prstDash val="sysDashDot"/>
                      <a:round/>
                      <a:headEnd type="none" w="med" len="med"/>
                      <a:tailEnd type="none" w="med" len="med"/>
                    </a:lnT>
                  </a:tcPr>
                </a:tc>
                <a:tc>
                  <a:txBody>
                    <a:bodyPr/>
                    <a:lstStyle/>
                    <a:p>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31652" marB="31652">
                    <a:lnR w="12700" cap="flat" cmpd="sng" algn="ctr">
                      <a:solidFill>
                        <a:schemeClr val="tx1"/>
                      </a:solidFill>
                      <a:prstDash val="sysDash"/>
                      <a:round/>
                      <a:headEnd type="none" w="med" len="med"/>
                      <a:tailEnd type="none" w="med" len="med"/>
                    </a:lnR>
                    <a:lnT w="12700" cap="flat" cmpd="sng" algn="ctr">
                      <a:solidFill>
                        <a:schemeClr val="tx1"/>
                      </a:solidFill>
                      <a:prstDash val="sysDashDot"/>
                      <a:round/>
                      <a:headEnd type="none" w="med" len="med"/>
                      <a:tailEnd type="none" w="med" len="med"/>
                    </a:lnT>
                  </a:tcPr>
                </a:tc>
                <a:tc>
                  <a:txBody>
                    <a:bodyPr/>
                    <a:lstStyle/>
                    <a:p>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31652" marB="31652">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99" name="コンテンツ プレースホルダー 2"/>
          <p:cNvSpPr txBox="1">
            <a:spLocks/>
          </p:cNvSpPr>
          <p:nvPr/>
        </p:nvSpPr>
        <p:spPr>
          <a:xfrm>
            <a:off x="1193655" y="9036140"/>
            <a:ext cx="5118945" cy="360000"/>
          </a:xfrm>
          <a:prstGeom prst="rect">
            <a:avLst/>
          </a:prstGeom>
          <a:ln cmpd="dbl"/>
        </p:spPr>
        <p:style>
          <a:lnRef idx="2">
            <a:schemeClr val="dk1"/>
          </a:lnRef>
          <a:fillRef idx="1">
            <a:schemeClr val="lt1"/>
          </a:fillRef>
          <a:effectRef idx="0">
            <a:schemeClr val="dk1"/>
          </a:effectRef>
          <a:fontRef idx="minor">
            <a:schemeClr val="dk1"/>
          </a:fontRef>
        </p:style>
        <p:txBody>
          <a:bodyPr vert="horz" lIns="63305" tIns="31652" rIns="63305" bIns="31652"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831" dirty="0">
                <a:latin typeface="メイリオ" panose="020B0604030504040204" pitchFamily="50" charset="-128"/>
                <a:ea typeface="メイリオ" panose="020B0604030504040204" pitchFamily="50" charset="-128"/>
                <a:cs typeface="メイリオ" panose="020B0604030504040204" pitchFamily="50" charset="-128"/>
              </a:rPr>
              <a:t>　　企業規模</a:t>
            </a:r>
            <a:r>
              <a:rPr lang="en-US" altLang="ja-JP" sz="831"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31" dirty="0">
                <a:latin typeface="メイリオ" panose="020B0604030504040204" pitchFamily="50" charset="-128"/>
                <a:ea typeface="メイリオ" panose="020B0604030504040204" pitchFamily="50" charset="-128"/>
                <a:cs typeface="メイリオ" panose="020B0604030504040204" pitchFamily="50" charset="-128"/>
              </a:rPr>
              <a:t>人以上の多くの民間企業においては、公務と同様、課長・係長等の役職段階があるため、</a:t>
            </a:r>
            <a:endParaRPr lang="en-US" altLang="ja-JP" sz="831"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831" dirty="0">
                <a:latin typeface="メイリオ" panose="020B0604030504040204" pitchFamily="50" charset="-128"/>
                <a:ea typeface="メイリオ" panose="020B0604030504040204" pitchFamily="50" charset="-128"/>
                <a:cs typeface="メイリオ" panose="020B0604030504040204" pitchFamily="50" charset="-128"/>
              </a:rPr>
              <a:t>　　同種・同等の者同士による比較が可能</a:t>
            </a:r>
          </a:p>
        </p:txBody>
      </p:sp>
      <p:sp>
        <p:nvSpPr>
          <p:cNvPr id="43" name="テキスト ボックス 42"/>
          <p:cNvSpPr txBox="1"/>
          <p:nvPr/>
        </p:nvSpPr>
        <p:spPr>
          <a:xfrm>
            <a:off x="4803535" y="2501402"/>
            <a:ext cx="1381701" cy="261610"/>
          </a:xfrm>
          <a:prstGeom prst="rect">
            <a:avLst/>
          </a:prstGeom>
          <a:noFill/>
        </p:spPr>
        <p:txBody>
          <a:bodyPr wrap="square" rtlCol="0">
            <a:spAutoFit/>
          </a:bodyPr>
          <a:lstStyle/>
          <a:p>
            <a:pPr algn="ctr"/>
            <a:r>
              <a:rPr kumimoji="1" lang="ja-JP" altLang="en-US" sz="1100" b="1" dirty="0">
                <a:latin typeface="メイリオ" panose="020B0604030504040204" pitchFamily="50" charset="-128"/>
                <a:ea typeface="メイリオ" panose="020B0604030504040204" pitchFamily="50" charset="-128"/>
              </a:rPr>
              <a:t>民間従業員の調査</a:t>
            </a:r>
          </a:p>
        </p:txBody>
      </p:sp>
      <p:sp>
        <p:nvSpPr>
          <p:cNvPr id="200" name="テキスト ボックス 199"/>
          <p:cNvSpPr txBox="1"/>
          <p:nvPr/>
        </p:nvSpPr>
        <p:spPr>
          <a:xfrm>
            <a:off x="620688" y="2481760"/>
            <a:ext cx="1316191" cy="261610"/>
          </a:xfrm>
          <a:prstGeom prst="rect">
            <a:avLst/>
          </a:prstGeom>
          <a:noFill/>
        </p:spPr>
        <p:txBody>
          <a:bodyPr wrap="square" rtlCol="0">
            <a:spAutoFit/>
          </a:bodyPr>
          <a:lstStyle/>
          <a:p>
            <a:pPr algn="ctr"/>
            <a:r>
              <a:rPr lang="ja-JP" altLang="en-US" sz="1100" b="1" dirty="0">
                <a:latin typeface="メイリオ" panose="020B0604030504040204" pitchFamily="50" charset="-128"/>
                <a:ea typeface="メイリオ" panose="020B0604030504040204" pitchFamily="50" charset="-128"/>
              </a:rPr>
              <a:t>本府職員</a:t>
            </a:r>
            <a:r>
              <a:rPr kumimoji="1" lang="ja-JP" altLang="en-US" sz="1100" b="1" dirty="0">
                <a:latin typeface="メイリオ" panose="020B0604030504040204" pitchFamily="50" charset="-128"/>
                <a:ea typeface="メイリオ" panose="020B0604030504040204" pitchFamily="50" charset="-128"/>
              </a:rPr>
              <a:t>の調査</a:t>
            </a:r>
          </a:p>
        </p:txBody>
      </p:sp>
      <p:sp>
        <p:nvSpPr>
          <p:cNvPr id="45" name="屈折矢印 44"/>
          <p:cNvSpPr/>
          <p:nvPr/>
        </p:nvSpPr>
        <p:spPr>
          <a:xfrm rot="16200000" flipH="1">
            <a:off x="3073865" y="4373168"/>
            <a:ext cx="253812" cy="378306"/>
          </a:xfrm>
          <a:prstGeom prst="bentUpArrow">
            <a:avLst/>
          </a:prstGeom>
          <a:solidFill>
            <a:schemeClr val="accent1">
              <a:lumMod val="20000"/>
              <a:lumOff val="80000"/>
            </a:schemeClr>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下矢印 45"/>
          <p:cNvSpPr/>
          <p:nvPr/>
        </p:nvSpPr>
        <p:spPr>
          <a:xfrm rot="15057421">
            <a:off x="3806563" y="4625239"/>
            <a:ext cx="245467" cy="432048"/>
          </a:xfrm>
          <a:prstGeom prst="downArrow">
            <a:avLst/>
          </a:prstGeom>
          <a:solidFill>
            <a:schemeClr val="accent1">
              <a:lumMod val="20000"/>
              <a:lumOff val="80000"/>
            </a:schemeClr>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1" name="下矢印 200"/>
          <p:cNvSpPr/>
          <p:nvPr/>
        </p:nvSpPr>
        <p:spPr>
          <a:xfrm rot="16684229">
            <a:off x="3834370" y="5041804"/>
            <a:ext cx="245467" cy="432048"/>
          </a:xfrm>
          <a:prstGeom prst="downArrow">
            <a:avLst/>
          </a:prstGeom>
          <a:solidFill>
            <a:schemeClr val="accent1">
              <a:lumMod val="20000"/>
              <a:lumOff val="80000"/>
            </a:schemeClr>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5173774" y="8025527"/>
            <a:ext cx="127434" cy="5401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41595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580452" y="416496"/>
            <a:ext cx="5732308" cy="498462"/>
          </a:xfrm>
          <a:solidFill>
            <a:schemeClr val="tx2">
              <a:lumMod val="60000"/>
              <a:lumOff val="40000"/>
            </a:schemeClr>
          </a:solidFill>
        </p:spPr>
        <p:txBody>
          <a:bodyPr>
            <a:noAutofit/>
          </a:body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３　民間給与との比較方法</a:t>
            </a:r>
            <a:r>
              <a:rPr lang="ja-JP" altLang="en-US" sz="1385"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（ラスパイレス比較）</a:t>
            </a:r>
            <a:endPar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r>
              <a:rPr lang="en-US" altLang="ja-JP" dirty="0"/>
              <a:t>2</a:t>
            </a:r>
            <a:endParaRPr kumimoji="1" lang="ja-JP" altLang="en-US" dirty="0"/>
          </a:p>
        </p:txBody>
      </p:sp>
      <p:cxnSp>
        <p:nvCxnSpPr>
          <p:cNvPr id="144" name="カギ線コネクタ 143"/>
          <p:cNvCxnSpPr>
            <a:stCxn id="95" idx="3"/>
            <a:endCxn id="75" idx="1"/>
          </p:cNvCxnSpPr>
          <p:nvPr/>
        </p:nvCxnSpPr>
        <p:spPr>
          <a:xfrm flipV="1">
            <a:off x="949049" y="5704266"/>
            <a:ext cx="213151" cy="984378"/>
          </a:xfrm>
          <a:prstGeom prst="bentConnector3">
            <a:avLst/>
          </a:prstGeom>
        </p:spPr>
        <p:style>
          <a:lnRef idx="1">
            <a:schemeClr val="dk1"/>
          </a:lnRef>
          <a:fillRef idx="0">
            <a:schemeClr val="dk1"/>
          </a:fillRef>
          <a:effectRef idx="0">
            <a:schemeClr val="dk1"/>
          </a:effectRef>
          <a:fontRef idx="minor">
            <a:schemeClr val="tx1"/>
          </a:fontRef>
        </p:style>
      </p:cxnSp>
      <p:cxnSp>
        <p:nvCxnSpPr>
          <p:cNvPr id="146" name="カギ線コネクタ 145"/>
          <p:cNvCxnSpPr>
            <a:stCxn id="95" idx="3"/>
            <a:endCxn id="74" idx="1"/>
          </p:cNvCxnSpPr>
          <p:nvPr/>
        </p:nvCxnSpPr>
        <p:spPr>
          <a:xfrm flipV="1">
            <a:off x="949049" y="6161096"/>
            <a:ext cx="213151" cy="527548"/>
          </a:xfrm>
          <a:prstGeom prst="bentConnector3">
            <a:avLst/>
          </a:prstGeom>
        </p:spPr>
        <p:style>
          <a:lnRef idx="1">
            <a:schemeClr val="dk1"/>
          </a:lnRef>
          <a:fillRef idx="0">
            <a:schemeClr val="dk1"/>
          </a:fillRef>
          <a:effectRef idx="0">
            <a:schemeClr val="dk1"/>
          </a:effectRef>
          <a:fontRef idx="minor">
            <a:schemeClr val="tx1"/>
          </a:fontRef>
        </p:style>
      </p:cxnSp>
      <p:cxnSp>
        <p:nvCxnSpPr>
          <p:cNvPr id="148" name="カギ線コネクタ 147"/>
          <p:cNvCxnSpPr>
            <a:stCxn id="95" idx="3"/>
            <a:endCxn id="79" idx="1"/>
          </p:cNvCxnSpPr>
          <p:nvPr/>
        </p:nvCxnSpPr>
        <p:spPr>
          <a:xfrm flipV="1">
            <a:off x="949049" y="6618600"/>
            <a:ext cx="206556" cy="70044"/>
          </a:xfrm>
          <a:prstGeom prst="bentConnector3">
            <a:avLst/>
          </a:prstGeom>
        </p:spPr>
        <p:style>
          <a:lnRef idx="1">
            <a:schemeClr val="dk1"/>
          </a:lnRef>
          <a:fillRef idx="0">
            <a:schemeClr val="dk1"/>
          </a:fillRef>
          <a:effectRef idx="0">
            <a:schemeClr val="dk1"/>
          </a:effectRef>
          <a:fontRef idx="minor">
            <a:schemeClr val="tx1"/>
          </a:fontRef>
        </p:style>
      </p:cxnSp>
      <p:cxnSp>
        <p:nvCxnSpPr>
          <p:cNvPr id="150" name="カギ線コネクタ 149"/>
          <p:cNvCxnSpPr>
            <a:stCxn id="95" idx="3"/>
            <a:endCxn id="80" idx="1"/>
          </p:cNvCxnSpPr>
          <p:nvPr/>
        </p:nvCxnSpPr>
        <p:spPr>
          <a:xfrm>
            <a:off x="949049" y="6688644"/>
            <a:ext cx="206556" cy="398060"/>
          </a:xfrm>
          <a:prstGeom prst="bentConnector3">
            <a:avLst/>
          </a:prstGeom>
        </p:spPr>
        <p:style>
          <a:lnRef idx="1">
            <a:schemeClr val="dk1"/>
          </a:lnRef>
          <a:fillRef idx="0">
            <a:schemeClr val="dk1"/>
          </a:fillRef>
          <a:effectRef idx="0">
            <a:schemeClr val="dk1"/>
          </a:effectRef>
          <a:fontRef idx="minor">
            <a:schemeClr val="tx1"/>
          </a:fontRef>
        </p:style>
      </p:cxnSp>
      <p:cxnSp>
        <p:nvCxnSpPr>
          <p:cNvPr id="152" name="カギ線コネクタ 151"/>
          <p:cNvCxnSpPr>
            <a:stCxn id="95" idx="3"/>
            <a:endCxn id="81" idx="1"/>
          </p:cNvCxnSpPr>
          <p:nvPr/>
        </p:nvCxnSpPr>
        <p:spPr>
          <a:xfrm>
            <a:off x="949049" y="6688644"/>
            <a:ext cx="206556" cy="892657"/>
          </a:xfrm>
          <a:prstGeom prst="bentConnector3">
            <a:avLst/>
          </a:prstGeom>
        </p:spPr>
        <p:style>
          <a:lnRef idx="1">
            <a:schemeClr val="dk1"/>
          </a:lnRef>
          <a:fillRef idx="0">
            <a:schemeClr val="dk1"/>
          </a:fillRef>
          <a:effectRef idx="0">
            <a:schemeClr val="dk1"/>
          </a:effectRef>
          <a:fontRef idx="minor">
            <a:schemeClr val="tx1"/>
          </a:fontRef>
        </p:style>
      </p:cxnSp>
      <p:cxnSp>
        <p:nvCxnSpPr>
          <p:cNvPr id="154" name="カギ線コネクタ 153"/>
          <p:cNvCxnSpPr>
            <a:stCxn id="95" idx="3"/>
            <a:endCxn id="82" idx="1"/>
          </p:cNvCxnSpPr>
          <p:nvPr/>
        </p:nvCxnSpPr>
        <p:spPr>
          <a:xfrm>
            <a:off x="949049" y="6688644"/>
            <a:ext cx="206556" cy="1411098"/>
          </a:xfrm>
          <a:prstGeom prst="bentConnector3">
            <a:avLst/>
          </a:prstGeom>
        </p:spPr>
        <p:style>
          <a:lnRef idx="1">
            <a:schemeClr val="dk1"/>
          </a:lnRef>
          <a:fillRef idx="0">
            <a:schemeClr val="dk1"/>
          </a:fillRef>
          <a:effectRef idx="0">
            <a:schemeClr val="dk1"/>
          </a:effectRef>
          <a:fontRef idx="minor">
            <a:schemeClr val="tx1"/>
          </a:fontRef>
        </p:style>
      </p:cxnSp>
      <p:cxnSp>
        <p:nvCxnSpPr>
          <p:cNvPr id="168" name="カギ線コネクタ 167"/>
          <p:cNvCxnSpPr>
            <a:stCxn id="75" idx="3"/>
            <a:endCxn id="140" idx="1"/>
          </p:cNvCxnSpPr>
          <p:nvPr/>
        </p:nvCxnSpPr>
        <p:spPr>
          <a:xfrm>
            <a:off x="1710508" y="5704266"/>
            <a:ext cx="194375" cy="397154"/>
          </a:xfrm>
          <a:prstGeom prst="bentConnector3">
            <a:avLst/>
          </a:prstGeom>
        </p:spPr>
        <p:style>
          <a:lnRef idx="1">
            <a:schemeClr val="dk1"/>
          </a:lnRef>
          <a:fillRef idx="0">
            <a:schemeClr val="dk1"/>
          </a:fillRef>
          <a:effectRef idx="0">
            <a:schemeClr val="dk1"/>
          </a:effectRef>
          <a:fontRef idx="minor">
            <a:schemeClr val="tx1"/>
          </a:fontRef>
        </p:style>
      </p:cxnSp>
      <p:cxnSp>
        <p:nvCxnSpPr>
          <p:cNvPr id="170" name="カギ線コネクタ 169"/>
          <p:cNvCxnSpPr>
            <a:stCxn id="75" idx="3"/>
            <a:endCxn id="141" idx="1"/>
          </p:cNvCxnSpPr>
          <p:nvPr/>
        </p:nvCxnSpPr>
        <p:spPr>
          <a:xfrm>
            <a:off x="1710508" y="5704266"/>
            <a:ext cx="194375" cy="796544"/>
          </a:xfrm>
          <a:prstGeom prst="bentConnector3">
            <a:avLst/>
          </a:prstGeom>
        </p:spPr>
        <p:style>
          <a:lnRef idx="1">
            <a:schemeClr val="dk1"/>
          </a:lnRef>
          <a:fillRef idx="0">
            <a:schemeClr val="dk1"/>
          </a:fillRef>
          <a:effectRef idx="0">
            <a:schemeClr val="dk1"/>
          </a:effectRef>
          <a:fontRef idx="minor">
            <a:schemeClr val="tx1"/>
          </a:fontRef>
        </p:style>
      </p:cxnSp>
      <p:cxnSp>
        <p:nvCxnSpPr>
          <p:cNvPr id="172" name="カギ線コネクタ 171"/>
          <p:cNvCxnSpPr>
            <a:stCxn id="75" idx="3"/>
            <a:endCxn id="142" idx="1"/>
          </p:cNvCxnSpPr>
          <p:nvPr/>
        </p:nvCxnSpPr>
        <p:spPr>
          <a:xfrm>
            <a:off x="1710508" y="5704266"/>
            <a:ext cx="194375" cy="1195934"/>
          </a:xfrm>
          <a:prstGeom prst="bentConnector3">
            <a:avLst/>
          </a:prstGeom>
        </p:spPr>
        <p:style>
          <a:lnRef idx="1">
            <a:schemeClr val="dk1"/>
          </a:lnRef>
          <a:fillRef idx="0">
            <a:schemeClr val="dk1"/>
          </a:fillRef>
          <a:effectRef idx="0">
            <a:schemeClr val="dk1"/>
          </a:effectRef>
          <a:fontRef idx="minor">
            <a:schemeClr val="tx1"/>
          </a:fontRef>
        </p:style>
      </p:cxnSp>
      <p:cxnSp>
        <p:nvCxnSpPr>
          <p:cNvPr id="174" name="直線コネクタ 173"/>
          <p:cNvCxnSpPr>
            <a:stCxn id="139" idx="3"/>
            <a:endCxn id="130" idx="1"/>
          </p:cNvCxnSpPr>
          <p:nvPr/>
        </p:nvCxnSpPr>
        <p:spPr>
          <a:xfrm>
            <a:off x="2387075" y="5703449"/>
            <a:ext cx="157228" cy="1189"/>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p:cNvCxnSpPr>
            <a:stCxn id="140" idx="3"/>
            <a:endCxn id="126" idx="1"/>
          </p:cNvCxnSpPr>
          <p:nvPr/>
        </p:nvCxnSpPr>
        <p:spPr>
          <a:xfrm>
            <a:off x="2387075" y="6101420"/>
            <a:ext cx="157228" cy="1270"/>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p:cNvCxnSpPr>
            <a:stCxn id="141" idx="3"/>
            <a:endCxn id="127" idx="1"/>
          </p:cNvCxnSpPr>
          <p:nvPr/>
        </p:nvCxnSpPr>
        <p:spPr>
          <a:xfrm flipV="1">
            <a:off x="2387075" y="6498859"/>
            <a:ext cx="157228" cy="1951"/>
          </a:xfrm>
          <a:prstGeom prst="line">
            <a:avLst/>
          </a:prstGeom>
        </p:spPr>
        <p:style>
          <a:lnRef idx="1">
            <a:schemeClr val="dk1"/>
          </a:lnRef>
          <a:fillRef idx="0">
            <a:schemeClr val="dk1"/>
          </a:fillRef>
          <a:effectRef idx="0">
            <a:schemeClr val="dk1"/>
          </a:effectRef>
          <a:fontRef idx="minor">
            <a:schemeClr val="tx1"/>
          </a:fontRef>
        </p:style>
      </p:cxnSp>
      <p:cxnSp>
        <p:nvCxnSpPr>
          <p:cNvPr id="180" name="直線コネクタ 179"/>
          <p:cNvCxnSpPr>
            <a:stCxn id="142" idx="3"/>
            <a:endCxn id="128" idx="1"/>
          </p:cNvCxnSpPr>
          <p:nvPr/>
        </p:nvCxnSpPr>
        <p:spPr>
          <a:xfrm flipV="1">
            <a:off x="2387075" y="6899097"/>
            <a:ext cx="157228" cy="1103"/>
          </a:xfrm>
          <a:prstGeom prst="line">
            <a:avLst/>
          </a:prstGeom>
        </p:spPr>
        <p:style>
          <a:lnRef idx="1">
            <a:schemeClr val="dk1"/>
          </a:lnRef>
          <a:fillRef idx="0">
            <a:schemeClr val="dk1"/>
          </a:fillRef>
          <a:effectRef idx="0">
            <a:schemeClr val="dk1"/>
          </a:effectRef>
          <a:fontRef idx="minor">
            <a:schemeClr val="tx1"/>
          </a:fontRef>
        </p:style>
      </p:cxnSp>
      <p:cxnSp>
        <p:nvCxnSpPr>
          <p:cNvPr id="182" name="直線コネクタ 181"/>
          <p:cNvCxnSpPr>
            <a:stCxn id="75" idx="3"/>
            <a:endCxn id="139" idx="1"/>
          </p:cNvCxnSpPr>
          <p:nvPr/>
        </p:nvCxnSpPr>
        <p:spPr>
          <a:xfrm flipV="1">
            <a:off x="1710508" y="5703449"/>
            <a:ext cx="194375" cy="817"/>
          </a:xfrm>
          <a:prstGeom prst="line">
            <a:avLst/>
          </a:prstGeom>
        </p:spPr>
        <p:style>
          <a:lnRef idx="1">
            <a:schemeClr val="dk1"/>
          </a:lnRef>
          <a:fillRef idx="0">
            <a:schemeClr val="dk1"/>
          </a:fillRef>
          <a:effectRef idx="0">
            <a:schemeClr val="dk1"/>
          </a:effectRef>
          <a:fontRef idx="minor">
            <a:schemeClr val="tx1"/>
          </a:fontRef>
        </p:style>
      </p:cxnSp>
      <p:grpSp>
        <p:nvGrpSpPr>
          <p:cNvPr id="10" name="グループ化 9"/>
          <p:cNvGrpSpPr/>
          <p:nvPr/>
        </p:nvGrpSpPr>
        <p:grpSpPr>
          <a:xfrm>
            <a:off x="525143" y="5385048"/>
            <a:ext cx="5806202" cy="3659042"/>
            <a:chOff x="525143" y="3982051"/>
            <a:chExt cx="5806202" cy="3659042"/>
          </a:xfrm>
        </p:grpSpPr>
        <p:grpSp>
          <p:nvGrpSpPr>
            <p:cNvPr id="9" name="グループ化 8"/>
            <p:cNvGrpSpPr/>
            <p:nvPr/>
          </p:nvGrpSpPr>
          <p:grpSpPr>
            <a:xfrm>
              <a:off x="525143" y="3982051"/>
              <a:ext cx="5806202" cy="3632075"/>
              <a:chOff x="525143" y="3982051"/>
              <a:chExt cx="5806202" cy="3632075"/>
            </a:xfrm>
          </p:grpSpPr>
          <p:sp>
            <p:nvSpPr>
              <p:cNvPr id="102" name="AutoShape 75"/>
              <p:cNvSpPr>
                <a:spLocks noChangeArrowheads="1"/>
              </p:cNvSpPr>
              <p:nvPr/>
            </p:nvSpPr>
            <p:spPr bwMode="auto">
              <a:xfrm>
                <a:off x="3938296" y="6777616"/>
                <a:ext cx="428840" cy="253186"/>
              </a:xfrm>
              <a:prstGeom prst="downArrow">
                <a:avLst>
                  <a:gd name="adj1" fmla="val 58421"/>
                  <a:gd name="adj2" fmla="val 49694"/>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3" name="Rectangle 77"/>
              <p:cNvSpPr>
                <a:spLocks noChangeArrowheads="1"/>
              </p:cNvSpPr>
              <p:nvPr/>
            </p:nvSpPr>
            <p:spPr bwMode="auto">
              <a:xfrm>
                <a:off x="4992286" y="7182126"/>
                <a:ext cx="1300293" cy="432000"/>
              </a:xfrm>
              <a:prstGeom prst="rect">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民間給与総額 </a:t>
                </a:r>
                <a:r>
                  <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府職員総数</a:t>
                </a:r>
                <a:endPar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rtl="0">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750" dirty="0">
                    <a:latin typeface="メイリオ" panose="020B0604030504040204" pitchFamily="50" charset="-128"/>
                    <a:ea typeface="メイリオ" panose="020B0604030504040204" pitchFamily="50" charset="-128"/>
                    <a:cs typeface="メイリオ" panose="020B0604030504040204" pitchFamily="50" charset="-128"/>
                  </a:rPr>
                  <a:t>385,340</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円（ａ）</a:t>
                </a:r>
              </a:p>
            </p:txBody>
          </p:sp>
          <p:sp>
            <p:nvSpPr>
              <p:cNvPr id="104" name="Rectangle 78"/>
              <p:cNvSpPr>
                <a:spLocks noChangeArrowheads="1"/>
              </p:cNvSpPr>
              <p:nvPr/>
            </p:nvSpPr>
            <p:spPr bwMode="auto">
              <a:xfrm>
                <a:off x="3553286" y="7182126"/>
                <a:ext cx="1326166" cy="432000"/>
              </a:xfrm>
              <a:prstGeom prst="rect">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0"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900"/>
                  </a:lnSpc>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府職員給与総額 </a:t>
                </a:r>
                <a:r>
                  <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府職員総数</a:t>
                </a:r>
                <a:endPar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 </a:t>
                </a:r>
                <a:r>
                  <a:rPr lang="en-US" altLang="ja-JP" sz="750" dirty="0">
                    <a:latin typeface="メイリオ" panose="020B0604030504040204" pitchFamily="50" charset="-128"/>
                    <a:ea typeface="メイリオ" panose="020B0604030504040204" pitchFamily="50" charset="-128"/>
                    <a:cs typeface="メイリオ" panose="020B0604030504040204" pitchFamily="50" charset="-128"/>
                  </a:rPr>
                  <a:t>373,647</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円（ｂ）　　　　　　　　</a:t>
                </a:r>
              </a:p>
            </p:txBody>
          </p:sp>
          <p:grpSp>
            <p:nvGrpSpPr>
              <p:cNvPr id="8" name="グループ化 7"/>
              <p:cNvGrpSpPr/>
              <p:nvPr/>
            </p:nvGrpSpPr>
            <p:grpSpPr>
              <a:xfrm>
                <a:off x="525143" y="3982051"/>
                <a:ext cx="5806202" cy="2915166"/>
                <a:chOff x="525143" y="3982051"/>
                <a:chExt cx="5806202" cy="2915166"/>
              </a:xfrm>
            </p:grpSpPr>
            <p:sp>
              <p:nvSpPr>
                <p:cNvPr id="96" name="AutoShape 56"/>
                <p:cNvSpPr>
                  <a:spLocks noChangeArrowheads="1"/>
                </p:cNvSpPr>
                <p:nvPr/>
              </p:nvSpPr>
              <p:spPr bwMode="auto">
                <a:xfrm>
                  <a:off x="3272282" y="4637729"/>
                  <a:ext cx="270240" cy="120162"/>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7" name="AutoShape 57"/>
                <p:cNvSpPr>
                  <a:spLocks noChangeArrowheads="1"/>
                </p:cNvSpPr>
                <p:nvPr/>
              </p:nvSpPr>
              <p:spPr bwMode="auto">
                <a:xfrm>
                  <a:off x="3272282" y="5036757"/>
                  <a:ext cx="270240" cy="120162"/>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8" name="AutoShape 58"/>
                <p:cNvSpPr>
                  <a:spLocks noChangeArrowheads="1"/>
                </p:cNvSpPr>
                <p:nvPr/>
              </p:nvSpPr>
              <p:spPr bwMode="auto">
                <a:xfrm>
                  <a:off x="3272282" y="5431343"/>
                  <a:ext cx="270240" cy="120162"/>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7" name="グループ化 6"/>
                <p:cNvGrpSpPr/>
                <p:nvPr/>
              </p:nvGrpSpPr>
              <p:grpSpPr>
                <a:xfrm>
                  <a:off x="525143" y="3982051"/>
                  <a:ext cx="5806202" cy="2915166"/>
                  <a:chOff x="525143" y="3982051"/>
                  <a:chExt cx="5806202" cy="2915166"/>
                </a:xfrm>
              </p:grpSpPr>
              <p:sp>
                <p:nvSpPr>
                  <p:cNvPr id="83" name="Rectangle 42"/>
                  <p:cNvSpPr>
                    <a:spLocks noChangeArrowheads="1"/>
                  </p:cNvSpPr>
                  <p:nvPr/>
                </p:nvSpPr>
                <p:spPr bwMode="auto">
                  <a:xfrm>
                    <a:off x="1155605" y="3982051"/>
                    <a:ext cx="548308"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役職段階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grpSp>
                <p:nvGrpSpPr>
                  <p:cNvPr id="6" name="グループ化 5"/>
                  <p:cNvGrpSpPr/>
                  <p:nvPr/>
                </p:nvGrpSpPr>
                <p:grpSpPr>
                  <a:xfrm>
                    <a:off x="525143" y="3982051"/>
                    <a:ext cx="5806202" cy="2915166"/>
                    <a:chOff x="525143" y="3982051"/>
                    <a:chExt cx="5806202" cy="2915166"/>
                  </a:xfrm>
                </p:grpSpPr>
                <p:sp>
                  <p:nvSpPr>
                    <p:cNvPr id="74" name="AutoShape 7"/>
                    <p:cNvSpPr>
                      <a:spLocks noChangeArrowheads="1"/>
                    </p:cNvSpPr>
                    <p:nvPr/>
                  </p:nvSpPr>
                  <p:spPr bwMode="auto">
                    <a:xfrm>
                      <a:off x="1162200" y="4592069"/>
                      <a:ext cx="548308" cy="332059"/>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２級</a:t>
                      </a:r>
                    </a:p>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（副主査）</a:t>
                      </a:r>
                    </a:p>
                  </p:txBody>
                </p:sp>
                <p:sp>
                  <p:nvSpPr>
                    <p:cNvPr id="75" name="AutoShape 12"/>
                    <p:cNvSpPr>
                      <a:spLocks noChangeArrowheads="1"/>
                    </p:cNvSpPr>
                    <p:nvPr/>
                  </p:nvSpPr>
                  <p:spPr bwMode="auto">
                    <a:xfrm>
                      <a:off x="1162200" y="4138772"/>
                      <a:ext cx="548308" cy="32499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１級</a:t>
                      </a:r>
                    </a:p>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（主事）</a:t>
                      </a:r>
                    </a:p>
                  </p:txBody>
                </p:sp>
                <p:sp>
                  <p:nvSpPr>
                    <p:cNvPr id="139" name="AutoShape 15"/>
                    <p:cNvSpPr>
                      <a:spLocks noChangeArrowheads="1"/>
                    </p:cNvSpPr>
                    <p:nvPr/>
                  </p:nvSpPr>
                  <p:spPr bwMode="auto">
                    <a:xfrm>
                      <a:off x="1904883" y="4208925"/>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大卒</a:t>
                      </a:r>
                    </a:p>
                  </p:txBody>
                </p:sp>
                <p:sp>
                  <p:nvSpPr>
                    <p:cNvPr id="140" name="AutoShape 16"/>
                    <p:cNvSpPr>
                      <a:spLocks noChangeArrowheads="1"/>
                    </p:cNvSpPr>
                    <p:nvPr/>
                  </p:nvSpPr>
                  <p:spPr bwMode="auto">
                    <a:xfrm>
                      <a:off x="1904883" y="4606896"/>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短大卒</a:t>
                      </a:r>
                    </a:p>
                  </p:txBody>
                </p:sp>
                <p:sp>
                  <p:nvSpPr>
                    <p:cNvPr id="141" name="AutoShape 17"/>
                    <p:cNvSpPr>
                      <a:spLocks noChangeArrowheads="1"/>
                    </p:cNvSpPr>
                    <p:nvPr/>
                  </p:nvSpPr>
                  <p:spPr bwMode="auto">
                    <a:xfrm>
                      <a:off x="1904883" y="5006286"/>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高卒</a:t>
                      </a:r>
                    </a:p>
                  </p:txBody>
                </p:sp>
                <p:sp>
                  <p:nvSpPr>
                    <p:cNvPr id="142" name="AutoShape 18"/>
                    <p:cNvSpPr>
                      <a:spLocks noChangeArrowheads="1"/>
                    </p:cNvSpPr>
                    <p:nvPr/>
                  </p:nvSpPr>
                  <p:spPr bwMode="auto">
                    <a:xfrm>
                      <a:off x="1904883" y="5405676"/>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中卒</a:t>
                      </a:r>
                    </a:p>
                  </p:txBody>
                </p:sp>
                <p:sp>
                  <p:nvSpPr>
                    <p:cNvPr id="126" name="AutoShape 25"/>
                    <p:cNvSpPr>
                      <a:spLocks noChangeArrowheads="1"/>
                    </p:cNvSpPr>
                    <p:nvPr/>
                  </p:nvSpPr>
                  <p:spPr bwMode="auto">
                    <a:xfrm>
                      <a:off x="2544303" y="4592891"/>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２１歳</a:t>
                      </a:r>
                    </a:p>
                  </p:txBody>
                </p:sp>
                <p:sp>
                  <p:nvSpPr>
                    <p:cNvPr id="127" name="AutoShape 26"/>
                    <p:cNvSpPr>
                      <a:spLocks noChangeArrowheads="1"/>
                    </p:cNvSpPr>
                    <p:nvPr/>
                  </p:nvSpPr>
                  <p:spPr bwMode="auto">
                    <a:xfrm>
                      <a:off x="2544303" y="4989060"/>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１９歳</a:t>
                      </a:r>
                    </a:p>
                  </p:txBody>
                </p:sp>
                <p:sp>
                  <p:nvSpPr>
                    <p:cNvPr id="128" name="AutoShape 27"/>
                    <p:cNvSpPr>
                      <a:spLocks noChangeArrowheads="1"/>
                    </p:cNvSpPr>
                    <p:nvPr/>
                  </p:nvSpPr>
                  <p:spPr bwMode="auto">
                    <a:xfrm>
                      <a:off x="2544303" y="5389298"/>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１６歳</a:t>
                      </a:r>
                    </a:p>
                  </p:txBody>
                </p:sp>
                <p:sp>
                  <p:nvSpPr>
                    <p:cNvPr id="130" name="AutoShape 29"/>
                    <p:cNvSpPr>
                      <a:spLocks noChangeArrowheads="1"/>
                    </p:cNvSpPr>
                    <p:nvPr/>
                  </p:nvSpPr>
                  <p:spPr bwMode="auto">
                    <a:xfrm>
                      <a:off x="2544303" y="4194839"/>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２３歳</a:t>
                      </a:r>
                    </a:p>
                  </p:txBody>
                </p:sp>
                <p:sp>
                  <p:nvSpPr>
                    <p:cNvPr id="79" name="AutoShape 38"/>
                    <p:cNvSpPr>
                      <a:spLocks noChangeArrowheads="1"/>
                    </p:cNvSpPr>
                    <p:nvPr/>
                  </p:nvSpPr>
                  <p:spPr bwMode="auto">
                    <a:xfrm>
                      <a:off x="1155605" y="5046924"/>
                      <a:ext cx="548308" cy="337358"/>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３級</a:t>
                      </a:r>
                    </a:p>
                    <a:p>
                      <a:pPr algn="ctr">
                        <a:lnSpc>
                          <a:spcPts val="623"/>
                        </a:lnSpc>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（主査）</a:t>
                      </a:r>
                    </a:p>
                  </p:txBody>
                </p:sp>
                <p:sp>
                  <p:nvSpPr>
                    <p:cNvPr id="80" name="AutoShape 39"/>
                    <p:cNvSpPr>
                      <a:spLocks noChangeArrowheads="1"/>
                    </p:cNvSpPr>
                    <p:nvPr/>
                  </p:nvSpPr>
                  <p:spPr bwMode="auto">
                    <a:xfrm>
                      <a:off x="1155605" y="5507079"/>
                      <a:ext cx="548308" cy="353255"/>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831"/>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４級</a:t>
                      </a:r>
                    </a:p>
                    <a:p>
                      <a:pPr algn="ctr">
                        <a:lnSpc>
                          <a:spcPts val="762"/>
                        </a:lnSpc>
                        <a:defRPr sz="1000"/>
                      </a:pPr>
                      <a:r>
                        <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（課長補佐）</a:t>
                      </a:r>
                    </a:p>
                  </p:txBody>
                </p:sp>
                <p:sp>
                  <p:nvSpPr>
                    <p:cNvPr id="81" name="AutoShape 40"/>
                    <p:cNvSpPr>
                      <a:spLocks noChangeArrowheads="1"/>
                    </p:cNvSpPr>
                    <p:nvPr/>
                  </p:nvSpPr>
                  <p:spPr bwMode="auto">
                    <a:xfrm>
                      <a:off x="1155605" y="5983131"/>
                      <a:ext cx="548308" cy="390346"/>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５級６級</a:t>
                      </a:r>
                      <a:endPar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831"/>
                        </a:lnSpc>
                        <a:defRPr sz="1000"/>
                      </a:pPr>
                      <a:r>
                        <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（課長・参事）</a:t>
                      </a:r>
                    </a:p>
                  </p:txBody>
                </p:sp>
                <p:sp>
                  <p:nvSpPr>
                    <p:cNvPr id="82" name="AutoShape 41"/>
                    <p:cNvSpPr>
                      <a:spLocks noChangeArrowheads="1"/>
                    </p:cNvSpPr>
                    <p:nvPr/>
                  </p:nvSpPr>
                  <p:spPr bwMode="auto">
                    <a:xfrm>
                      <a:off x="1155605" y="6496273"/>
                      <a:ext cx="548308" cy="40094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７級８級</a:t>
                      </a:r>
                    </a:p>
                    <a:p>
                      <a:pPr algn="ctr">
                        <a:lnSpc>
                          <a:spcPts val="762"/>
                        </a:lnSpc>
                        <a:defRPr sz="1000"/>
                      </a:pPr>
                      <a:r>
                        <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（部長・次長）</a:t>
                      </a:r>
                    </a:p>
                  </p:txBody>
                </p:sp>
                <p:sp>
                  <p:nvSpPr>
                    <p:cNvPr id="84" name="Rectangle 43"/>
                    <p:cNvSpPr>
                      <a:spLocks noChangeArrowheads="1"/>
                    </p:cNvSpPr>
                    <p:nvPr/>
                  </p:nvSpPr>
                  <p:spPr bwMode="auto">
                    <a:xfrm>
                      <a:off x="1996441" y="3982051"/>
                      <a:ext cx="299077"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学歴</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85" name="Rectangle 44"/>
                    <p:cNvSpPr>
                      <a:spLocks noChangeArrowheads="1"/>
                    </p:cNvSpPr>
                    <p:nvPr/>
                  </p:nvSpPr>
                  <p:spPr bwMode="auto">
                    <a:xfrm>
                      <a:off x="2544303" y="3982051"/>
                      <a:ext cx="604547"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年齢階層</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95" name="Rectangle 54"/>
                    <p:cNvSpPr>
                      <a:spLocks noChangeArrowheads="1"/>
                    </p:cNvSpPr>
                    <p:nvPr/>
                  </p:nvSpPr>
                  <p:spPr bwMode="auto">
                    <a:xfrm>
                      <a:off x="525143" y="4493240"/>
                      <a:ext cx="423906" cy="1584813"/>
                    </a:xfrm>
                    <a:prstGeom prst="rec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vert="wordArtVertRtl" wrap="square" lIns="25322" tIns="0" rIns="25322"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83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大阪府職員</a:t>
                      </a:r>
                      <a:endParaRPr lang="en-US" altLang="ja-JP" sz="83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rtl="0">
                        <a:defRPr sz="1000"/>
                      </a:pPr>
                      <a:r>
                        <a:rPr lang="ja-JP" altLang="en-US" sz="83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（行政職給料表）</a:t>
                      </a:r>
                    </a:p>
                  </p:txBody>
                </p:sp>
                <p:sp>
                  <p:nvSpPr>
                    <p:cNvPr id="117" name="AutoShape 60"/>
                    <p:cNvSpPr>
                      <a:spLocks noChangeArrowheads="1"/>
                    </p:cNvSpPr>
                    <p:nvPr/>
                  </p:nvSpPr>
                  <p:spPr bwMode="auto">
                    <a:xfrm>
                      <a:off x="5235750" y="4172284"/>
                      <a:ext cx="948489"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8" name="AutoShape 61"/>
                    <p:cNvSpPr>
                      <a:spLocks noChangeArrowheads="1"/>
                    </p:cNvSpPr>
                    <p:nvPr/>
                  </p:nvSpPr>
                  <p:spPr bwMode="auto">
                    <a:xfrm>
                      <a:off x="5235749" y="4587440"/>
                      <a:ext cx="948489"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9" name="AutoShape 62"/>
                    <p:cNvSpPr>
                      <a:spLocks noChangeArrowheads="1"/>
                    </p:cNvSpPr>
                    <p:nvPr/>
                  </p:nvSpPr>
                  <p:spPr bwMode="auto">
                    <a:xfrm>
                      <a:off x="5231425" y="4984080"/>
                      <a:ext cx="948489" cy="241492"/>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20" name="AutoShape 63"/>
                    <p:cNvSpPr>
                      <a:spLocks noChangeArrowheads="1"/>
                    </p:cNvSpPr>
                    <p:nvPr/>
                  </p:nvSpPr>
                  <p:spPr bwMode="auto">
                    <a:xfrm>
                      <a:off x="5231425" y="5358103"/>
                      <a:ext cx="948489"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3" name="AutoShape 65"/>
                    <p:cNvSpPr>
                      <a:spLocks noChangeArrowheads="1"/>
                    </p:cNvSpPr>
                    <p:nvPr/>
                  </p:nvSpPr>
                  <p:spPr bwMode="auto">
                    <a:xfrm>
                      <a:off x="3594404" y="4180621"/>
                      <a:ext cx="1059764"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4" name="AutoShape 66"/>
                    <p:cNvSpPr>
                      <a:spLocks noChangeArrowheads="1"/>
                    </p:cNvSpPr>
                    <p:nvPr/>
                  </p:nvSpPr>
                  <p:spPr bwMode="auto">
                    <a:xfrm>
                      <a:off x="3587452" y="4599211"/>
                      <a:ext cx="1059764"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5" name="AutoShape 67"/>
                    <p:cNvSpPr>
                      <a:spLocks noChangeArrowheads="1"/>
                    </p:cNvSpPr>
                    <p:nvPr/>
                  </p:nvSpPr>
                  <p:spPr bwMode="auto">
                    <a:xfrm>
                      <a:off x="3587452" y="4992744"/>
                      <a:ext cx="1059764" cy="241492"/>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6" name="AutoShape 68"/>
                    <p:cNvSpPr>
                      <a:spLocks noChangeArrowheads="1"/>
                    </p:cNvSpPr>
                    <p:nvPr/>
                  </p:nvSpPr>
                  <p:spPr bwMode="auto">
                    <a:xfrm>
                      <a:off x="3594404" y="5379222"/>
                      <a:ext cx="1059764"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grpSp>
                  <p:nvGrpSpPr>
                    <p:cNvPr id="101" name="Group 69"/>
                    <p:cNvGrpSpPr>
                      <a:grpSpLocks/>
                    </p:cNvGrpSpPr>
                    <p:nvPr/>
                  </p:nvGrpSpPr>
                  <p:grpSpPr bwMode="auto">
                    <a:xfrm>
                      <a:off x="4681548" y="4173017"/>
                      <a:ext cx="460997" cy="1379459"/>
                      <a:chOff x="8245475" y="336550"/>
                      <a:chExt cx="87" cy="257"/>
                    </a:xfrm>
                  </p:grpSpPr>
                  <p:sp>
                    <p:nvSpPr>
                      <p:cNvPr id="109" name="AutoShape 70"/>
                      <p:cNvSpPr>
                        <a:spLocks noChangeArrowheads="1"/>
                      </p:cNvSpPr>
                      <p:nvPr/>
                    </p:nvSpPr>
                    <p:spPr bwMode="auto">
                      <a:xfrm>
                        <a:off x="8245477" y="336550"/>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0" name="AutoShape 71"/>
                      <p:cNvSpPr>
                        <a:spLocks noChangeArrowheads="1"/>
                      </p:cNvSpPr>
                      <p:nvPr/>
                    </p:nvSpPr>
                    <p:spPr bwMode="auto">
                      <a:xfrm>
                        <a:off x="8245477" y="336622"/>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1" name="AutoShape 72"/>
                      <p:cNvSpPr>
                        <a:spLocks noChangeArrowheads="1"/>
                      </p:cNvSpPr>
                      <p:nvPr/>
                    </p:nvSpPr>
                    <p:spPr bwMode="auto">
                      <a:xfrm>
                        <a:off x="8245475" y="336699"/>
                        <a:ext cx="85" cy="43"/>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2" name="AutoShape 73"/>
                      <p:cNvSpPr>
                        <a:spLocks noChangeArrowheads="1"/>
                      </p:cNvSpPr>
                      <p:nvPr/>
                    </p:nvSpPr>
                    <p:spPr bwMode="auto">
                      <a:xfrm>
                        <a:off x="8245477" y="336765"/>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grpSp>
                <p:sp>
                  <p:nvSpPr>
                    <p:cNvPr id="105" name="Rectangle 80"/>
                    <p:cNvSpPr>
                      <a:spLocks noChangeArrowheads="1"/>
                    </p:cNvSpPr>
                    <p:nvPr/>
                  </p:nvSpPr>
                  <p:spPr bwMode="auto">
                    <a:xfrm>
                      <a:off x="3573136" y="3982051"/>
                      <a:ext cx="1080000"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0" rIns="0" bIns="12661" anchor="b"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（府職員給与総額（</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B</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06" name="Rectangle 81"/>
                    <p:cNvSpPr>
                      <a:spLocks noChangeArrowheads="1"/>
                    </p:cNvSpPr>
                    <p:nvPr/>
                  </p:nvSpPr>
                  <p:spPr bwMode="auto">
                    <a:xfrm>
                      <a:off x="5234730" y="3982051"/>
                      <a:ext cx="1096615"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0" rIns="0" bIns="12661" anchor="b"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（民間給与総額（</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grpSp>
            </p:grpSp>
            <p:sp>
              <p:nvSpPr>
                <p:cNvPr id="107" name="AutoShape 56"/>
                <p:cNvSpPr>
                  <a:spLocks noChangeArrowheads="1"/>
                </p:cNvSpPr>
                <p:nvPr/>
              </p:nvSpPr>
              <p:spPr bwMode="auto">
                <a:xfrm>
                  <a:off x="3272282" y="4237156"/>
                  <a:ext cx="270240" cy="120162"/>
                </a:xfrm>
                <a:prstGeom prst="rightArrow">
                  <a:avLst>
                    <a:gd name="adj1" fmla="val 50000"/>
                    <a:gd name="adj2" fmla="val 65875"/>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08" name="AutoShape 75"/>
              <p:cNvSpPr>
                <a:spLocks noChangeArrowheads="1"/>
              </p:cNvSpPr>
              <p:nvPr/>
            </p:nvSpPr>
            <p:spPr bwMode="auto">
              <a:xfrm>
                <a:off x="5485224" y="6777616"/>
                <a:ext cx="432559" cy="254066"/>
              </a:xfrm>
              <a:prstGeom prst="downArrow">
                <a:avLst>
                  <a:gd name="adj1" fmla="val 58421"/>
                  <a:gd name="adj2" fmla="val 49694"/>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83" name="角丸四角形 182"/>
            <p:cNvSpPr/>
            <p:nvPr/>
          </p:nvSpPr>
          <p:spPr>
            <a:xfrm>
              <a:off x="780802" y="7152102"/>
              <a:ext cx="1936301" cy="488991"/>
            </a:xfrm>
            <a:prstGeom prst="roundRect">
              <a:avLst/>
            </a:prstGeom>
            <a:ln w="38100" cmpd="dbl"/>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本年の給与較差　</a:t>
              </a:r>
              <a:endParaRPr lang="en-US" altLang="ja-JP"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11,693</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3.13</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61" name="コンテンツ プレースホルダー 3"/>
          <p:cNvSpPr txBox="1">
            <a:spLocks/>
          </p:cNvSpPr>
          <p:nvPr/>
        </p:nvSpPr>
        <p:spPr>
          <a:xfrm>
            <a:off x="584590" y="992560"/>
            <a:ext cx="5697415" cy="900502"/>
          </a:xfrm>
          <a:prstGeom prst="roundRect">
            <a:avLst>
              <a:gd name="adj" fmla="val 5917"/>
            </a:avLst>
          </a:prstGeom>
          <a:ln>
            <a:solidFill>
              <a:schemeClr val="tx1"/>
            </a:solidFill>
          </a:ln>
        </p:spPr>
        <p:txBody>
          <a:bodyPr vert="horz" lIns="63305" tIns="99692" rIns="63305" bIns="99692" rtlCol="0" anchor="ctr" anchorCtr="0">
            <a:noAutofit/>
          </a:bodyPr>
          <a:lst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a:lstStyle>
          <a:p>
            <a:pPr marL="264830" indent="-17145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月例給の民間給与との比較（ラスパイレス比較）においては、個々の本府職員に対し、民間従業員の給与額を支給した場合の支給総額（Ａ）と、現に支払う支給総額（Ｂ）との差を算出しています。</a:t>
            </a:r>
          </a:p>
          <a:p>
            <a:pPr indent="-14400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具体的には、以下のとおり、主な給与決定要素である役職段階、学歴・年齢階層別の本府職員の平均給与と、これと条件を同じくする民間従業員の平均給与のそれぞれに本府職員数を乗じた総額を算出し、両者を比較してい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1987625" y="7291168"/>
            <a:ext cx="1513383" cy="461665"/>
          </a:xfrm>
          <a:prstGeom prst="rect">
            <a:avLst/>
          </a:prstGeom>
          <a:noFill/>
        </p:spPr>
        <p:txBody>
          <a:bodyPr wrap="square" rtlCol="0">
            <a:spAutoFit/>
          </a:bodyPr>
          <a:lstStyle/>
          <a:p>
            <a:r>
              <a:rPr kumimoji="1" lang="ja-JP" altLang="en-US" sz="800" dirty="0">
                <a:latin typeface="メイリオ" panose="020B0604030504040204" pitchFamily="50" charset="-128"/>
                <a:ea typeface="メイリオ" panose="020B0604030504040204" pitchFamily="50" charset="-128"/>
              </a:rPr>
              <a:t>役職段階ごとに、１級</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主事</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と同様、学歴・年齢階層別に民間給与及び職員給与を算定</a:t>
            </a:r>
          </a:p>
        </p:txBody>
      </p:sp>
      <p:sp>
        <p:nvSpPr>
          <p:cNvPr id="12" name="正方形/長方形 11"/>
          <p:cNvSpPr/>
          <p:nvPr/>
        </p:nvSpPr>
        <p:spPr>
          <a:xfrm>
            <a:off x="2065011" y="7263331"/>
            <a:ext cx="1435997" cy="530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12"/>
          <p:cNvSpPr/>
          <p:nvPr/>
        </p:nvSpPr>
        <p:spPr>
          <a:xfrm>
            <a:off x="1807694" y="7493204"/>
            <a:ext cx="226791" cy="171588"/>
          </a:xfrm>
          <a:prstGeom prst="rightArrow">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1106278" y="5920970"/>
            <a:ext cx="648000" cy="2449563"/>
          </a:xfrm>
          <a:prstGeom prst="rect">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正方形/長方形 72"/>
          <p:cNvSpPr/>
          <p:nvPr/>
        </p:nvSpPr>
        <p:spPr>
          <a:xfrm>
            <a:off x="3843764" y="7173033"/>
            <a:ext cx="593348" cy="926709"/>
          </a:xfrm>
          <a:prstGeom prst="rect">
            <a:avLst/>
          </a:prstGeom>
          <a:solidFill>
            <a:schemeClr val="accent1">
              <a:lumMod val="20000"/>
              <a:lumOff val="8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gn="ctr"/>
            <a:r>
              <a:rPr lang="ja-JP" altLang="en-US" sz="1400" dirty="0">
                <a:solidFill>
                  <a:schemeClr val="tx1"/>
                </a:solidFill>
                <a:latin typeface="メイリオ" panose="020B0604030504040204" pitchFamily="50" charset="-128"/>
                <a:ea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76" name="正方形/長方形 75"/>
          <p:cNvSpPr/>
          <p:nvPr/>
        </p:nvSpPr>
        <p:spPr>
          <a:xfrm>
            <a:off x="5402325" y="7174573"/>
            <a:ext cx="598359" cy="925169"/>
          </a:xfrm>
          <a:prstGeom prst="rect">
            <a:avLst/>
          </a:prstGeom>
          <a:solidFill>
            <a:schemeClr val="accent1">
              <a:lumMod val="20000"/>
              <a:lumOff val="8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gn="ctr"/>
            <a:r>
              <a:rPr lang="ja-JP" altLang="en-US" sz="1400" dirty="0">
                <a:solidFill>
                  <a:schemeClr val="tx1"/>
                </a:solidFill>
                <a:latin typeface="メイリオ" panose="020B0604030504040204" pitchFamily="50" charset="-128"/>
                <a:ea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grpSp>
        <p:nvGrpSpPr>
          <p:cNvPr id="32" name="グループ化 31"/>
          <p:cNvGrpSpPr/>
          <p:nvPr/>
        </p:nvGrpSpPr>
        <p:grpSpPr>
          <a:xfrm>
            <a:off x="846325" y="2510167"/>
            <a:ext cx="5246971" cy="2298817"/>
            <a:chOff x="985101" y="2429431"/>
            <a:chExt cx="5246971" cy="2298817"/>
          </a:xfrm>
        </p:grpSpPr>
        <p:grpSp>
          <p:nvGrpSpPr>
            <p:cNvPr id="18" name="グループ化 17"/>
            <p:cNvGrpSpPr/>
            <p:nvPr/>
          </p:nvGrpSpPr>
          <p:grpSpPr>
            <a:xfrm>
              <a:off x="4058215" y="2429431"/>
              <a:ext cx="2165596" cy="396000"/>
              <a:chOff x="662760" y="2325973"/>
              <a:chExt cx="2165596" cy="396000"/>
            </a:xfrm>
          </p:grpSpPr>
          <p:sp>
            <p:nvSpPr>
              <p:cNvPr id="14" name="テキスト ボックス 13"/>
              <p:cNvSpPr txBox="1"/>
              <p:nvPr/>
            </p:nvSpPr>
            <p:spPr>
              <a:xfrm>
                <a:off x="662760" y="2376625"/>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7" name="グループ化 16"/>
              <p:cNvGrpSpPr/>
              <p:nvPr/>
            </p:nvGrpSpPr>
            <p:grpSpPr>
              <a:xfrm>
                <a:off x="740356" y="2325973"/>
                <a:ext cx="2088000" cy="396000"/>
                <a:chOff x="740356" y="2325973"/>
                <a:chExt cx="2088000" cy="396000"/>
              </a:xfrm>
            </p:grpSpPr>
            <p:cxnSp>
              <p:nvCxnSpPr>
                <p:cNvPr id="16" name="直線コネクタ 15"/>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77" name="正方形/長方形 76"/>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78" name="正方形/長方形 77"/>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86" name="正方形/長方形 85"/>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87" name="正方形/長方形 86"/>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00" name="グループ化 99"/>
            <p:cNvGrpSpPr/>
            <p:nvPr/>
          </p:nvGrpSpPr>
          <p:grpSpPr>
            <a:xfrm>
              <a:off x="985101" y="2450639"/>
              <a:ext cx="2287181" cy="396000"/>
              <a:chOff x="530526" y="2325973"/>
              <a:chExt cx="2287181" cy="396000"/>
            </a:xfrm>
          </p:grpSpPr>
          <p:sp>
            <p:nvSpPr>
              <p:cNvPr id="121" name="テキスト ボックス 120"/>
              <p:cNvSpPr txBox="1"/>
              <p:nvPr/>
            </p:nvSpPr>
            <p:spPr>
              <a:xfrm>
                <a:off x="530526" y="2376807"/>
                <a:ext cx="633507"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府職員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（行政職）</a:t>
                </a:r>
              </a:p>
            </p:txBody>
          </p:sp>
          <p:grpSp>
            <p:nvGrpSpPr>
              <p:cNvPr id="122" name="グループ化 121"/>
              <p:cNvGrpSpPr/>
              <p:nvPr/>
            </p:nvGrpSpPr>
            <p:grpSpPr>
              <a:xfrm>
                <a:off x="585707" y="2325973"/>
                <a:ext cx="2232000" cy="396000"/>
                <a:chOff x="585707" y="2325973"/>
                <a:chExt cx="2232000" cy="396000"/>
              </a:xfrm>
            </p:grpSpPr>
            <p:cxnSp>
              <p:nvCxnSpPr>
                <p:cNvPr id="123" name="直線コネクタ 122"/>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24" name="正方形/長方形 123"/>
                <p:cNvSpPr/>
                <p:nvPr/>
              </p:nvSpPr>
              <p:spPr>
                <a:xfrm>
                  <a:off x="1052327" y="2406230"/>
                  <a:ext cx="684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１級</a:t>
                  </a:r>
                  <a:endParaRPr lang="en-US" altLang="ja-JP" sz="600" dirty="0">
                    <a:latin typeface="メイリオ" panose="020B0604030504040204" pitchFamily="50" charset="-128"/>
                    <a:ea typeface="メイリオ" panose="020B0604030504040204" pitchFamily="50" charset="-128"/>
                  </a:endParaRPr>
                </a:p>
                <a:p>
                  <a:pPr algn="ctr"/>
                  <a:r>
                    <a:rPr lang="ja-JP" altLang="en-US" sz="600" dirty="0">
                      <a:latin typeface="メイリオ" panose="020B0604030504040204" pitchFamily="50" charset="-128"/>
                      <a:ea typeface="メイリオ" panose="020B0604030504040204" pitchFamily="50" charset="-128"/>
                    </a:rPr>
                    <a:t>（主事</a:t>
                  </a:r>
                  <a:r>
                    <a:rPr lang="en-US" altLang="ja-JP" sz="600" dirty="0">
                      <a:latin typeface="メイリオ" panose="020B0604030504040204" pitchFamily="50" charset="-128"/>
                      <a:ea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rPr>
                    <a:t>技師）</a:t>
                  </a:r>
                  <a:endParaRPr lang="en-US" altLang="ja-JP" sz="600" dirty="0">
                    <a:latin typeface="メイリオ" panose="020B0604030504040204" pitchFamily="50" charset="-128"/>
                    <a:ea typeface="メイリオ" panose="020B0604030504040204" pitchFamily="50" charset="-128"/>
                  </a:endParaRPr>
                </a:p>
              </p:txBody>
            </p:sp>
            <p:sp>
              <p:nvSpPr>
                <p:cNvPr id="125" name="正方形/長方形 124"/>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29" name="正方形/長方形 128"/>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31" name="正方形/長方形 130"/>
                <p:cNvSpPr/>
                <p:nvPr/>
              </p:nvSpPr>
              <p:spPr>
                <a:xfrm>
                  <a:off x="585707" y="2325973"/>
                  <a:ext cx="2232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32" name="グループ化 131"/>
            <p:cNvGrpSpPr/>
            <p:nvPr/>
          </p:nvGrpSpPr>
          <p:grpSpPr>
            <a:xfrm>
              <a:off x="4144072" y="2900816"/>
              <a:ext cx="2088000" cy="396000"/>
              <a:chOff x="740356" y="2325973"/>
              <a:chExt cx="2088000" cy="396000"/>
            </a:xfrm>
          </p:grpSpPr>
          <p:sp>
            <p:nvSpPr>
              <p:cNvPr id="133" name="テキスト ボックス 132"/>
              <p:cNvSpPr txBox="1"/>
              <p:nvPr/>
            </p:nvSpPr>
            <p:spPr>
              <a:xfrm>
                <a:off x="740609" y="2390319"/>
                <a:ext cx="633507"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a:t>
                </a:r>
                <a:r>
                  <a:rPr kumimoji="1" lang="ja-JP" altLang="en-US" sz="700" b="1" u="sng" dirty="0">
                    <a:highlight>
                      <a:srgbClr val="C0C0C0"/>
                    </a:highlight>
                    <a:latin typeface="メイリオ" panose="020B0604030504040204" pitchFamily="50" charset="-128"/>
                    <a:ea typeface="メイリオ" panose="020B0604030504040204" pitchFamily="50" charset="-128"/>
                  </a:rPr>
                  <a:t>研究職</a:t>
                </a:r>
                <a:r>
                  <a:rPr kumimoji="1" lang="ja-JP" altLang="en-US" sz="700" dirty="0">
                    <a:latin typeface="メイリオ" panose="020B0604030504040204" pitchFamily="50" charset="-128"/>
                    <a:ea typeface="メイリオ" panose="020B0604030504040204" pitchFamily="50" charset="-128"/>
                  </a:rPr>
                  <a:t>）</a:t>
                </a:r>
              </a:p>
            </p:txBody>
          </p:sp>
          <p:grpSp>
            <p:nvGrpSpPr>
              <p:cNvPr id="134" name="グループ化 133"/>
              <p:cNvGrpSpPr/>
              <p:nvPr/>
            </p:nvGrpSpPr>
            <p:grpSpPr>
              <a:xfrm>
                <a:off x="740356" y="2325973"/>
                <a:ext cx="2088000" cy="396000"/>
                <a:chOff x="740356" y="2325973"/>
                <a:chExt cx="2088000" cy="396000"/>
              </a:xfrm>
            </p:grpSpPr>
            <p:cxnSp>
              <p:nvCxnSpPr>
                <p:cNvPr id="135" name="直線コネクタ 134"/>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36" name="正方形/長方形 135"/>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137" name="正方形/長方形 136"/>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38" name="正方形/長方形 137"/>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43" name="正方形/長方形 142"/>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45" name="グループ化 144"/>
            <p:cNvGrpSpPr/>
            <p:nvPr/>
          </p:nvGrpSpPr>
          <p:grpSpPr>
            <a:xfrm>
              <a:off x="4077072" y="3368824"/>
              <a:ext cx="2146739" cy="396000"/>
              <a:chOff x="681617" y="2325973"/>
              <a:chExt cx="2146739" cy="396000"/>
            </a:xfrm>
          </p:grpSpPr>
          <p:sp>
            <p:nvSpPr>
              <p:cNvPr id="147" name="テキスト ボックス 146"/>
              <p:cNvSpPr txBox="1"/>
              <p:nvPr/>
            </p:nvSpPr>
            <p:spPr>
              <a:xfrm>
                <a:off x="681617" y="2382945"/>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49" name="グループ化 148"/>
              <p:cNvGrpSpPr/>
              <p:nvPr/>
            </p:nvGrpSpPr>
            <p:grpSpPr>
              <a:xfrm>
                <a:off x="740356" y="2325973"/>
                <a:ext cx="2088000" cy="396000"/>
                <a:chOff x="740356" y="2325973"/>
                <a:chExt cx="2088000" cy="396000"/>
              </a:xfrm>
            </p:grpSpPr>
            <p:cxnSp>
              <p:nvCxnSpPr>
                <p:cNvPr id="151" name="直線コネクタ 150"/>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53" name="正方形/長方形 152"/>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b="1" u="sng" dirty="0">
                      <a:highlight>
                        <a:srgbClr val="C0C0C0"/>
                      </a:highlight>
                      <a:latin typeface="メイリオ" panose="020B0604030504040204" pitchFamily="50" charset="-128"/>
                      <a:ea typeface="メイリオ" panose="020B0604030504040204" pitchFamily="50" charset="-128"/>
                    </a:rPr>
                    <a:t>主任</a:t>
                  </a:r>
                  <a:endParaRPr lang="en-US" altLang="ja-JP" sz="600" b="1" u="sng" dirty="0">
                    <a:highlight>
                      <a:srgbClr val="C0C0C0"/>
                    </a:highlight>
                    <a:latin typeface="メイリオ" panose="020B0604030504040204" pitchFamily="50" charset="-128"/>
                    <a:ea typeface="メイリオ" panose="020B0604030504040204" pitchFamily="50" charset="-128"/>
                  </a:endParaRPr>
                </a:p>
              </p:txBody>
            </p:sp>
            <p:sp>
              <p:nvSpPr>
                <p:cNvPr id="155" name="正方形/長方形 154"/>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56" name="正方形/長方形 155"/>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57" name="正方形/長方形 156"/>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58" name="グループ化 157"/>
            <p:cNvGrpSpPr/>
            <p:nvPr/>
          </p:nvGrpSpPr>
          <p:grpSpPr>
            <a:xfrm>
              <a:off x="4077072" y="3844277"/>
              <a:ext cx="2146739" cy="396000"/>
              <a:chOff x="681617" y="2325973"/>
              <a:chExt cx="2146739" cy="396000"/>
            </a:xfrm>
          </p:grpSpPr>
          <p:sp>
            <p:nvSpPr>
              <p:cNvPr id="159" name="テキスト ボックス 158"/>
              <p:cNvSpPr txBox="1"/>
              <p:nvPr/>
            </p:nvSpPr>
            <p:spPr>
              <a:xfrm>
                <a:off x="681617" y="2382945"/>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60" name="グループ化 159"/>
              <p:cNvGrpSpPr/>
              <p:nvPr/>
            </p:nvGrpSpPr>
            <p:grpSpPr>
              <a:xfrm>
                <a:off x="740356" y="2325973"/>
                <a:ext cx="2088000" cy="396000"/>
                <a:chOff x="740356" y="2325973"/>
                <a:chExt cx="2088000" cy="396000"/>
              </a:xfrm>
            </p:grpSpPr>
            <p:cxnSp>
              <p:nvCxnSpPr>
                <p:cNvPr id="161" name="直線コネクタ 160"/>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62" name="正方形/長方形 161"/>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163" name="正方形/長方形 162"/>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b="1" u="sng" dirty="0">
                      <a:highlight>
                        <a:srgbClr val="C0C0C0"/>
                      </a:highlight>
                      <a:latin typeface="メイリオ" panose="020B0604030504040204" pitchFamily="50" charset="-128"/>
                      <a:ea typeface="メイリオ" panose="020B0604030504040204" pitchFamily="50" charset="-128"/>
                    </a:rPr>
                    <a:t>高卒</a:t>
                  </a:r>
                  <a:endParaRPr lang="en-US" altLang="ja-JP" sz="600" b="1" u="sng" dirty="0">
                    <a:highlight>
                      <a:srgbClr val="C0C0C0"/>
                    </a:highlight>
                    <a:latin typeface="メイリオ" panose="020B0604030504040204" pitchFamily="50" charset="-128"/>
                    <a:ea typeface="メイリオ" panose="020B0604030504040204" pitchFamily="50" charset="-128"/>
                  </a:endParaRPr>
                </a:p>
              </p:txBody>
            </p:sp>
            <p:sp>
              <p:nvSpPr>
                <p:cNvPr id="164" name="正方形/長方形 163"/>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65" name="正方形/長方形 164"/>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66" name="グループ化 165"/>
            <p:cNvGrpSpPr/>
            <p:nvPr/>
          </p:nvGrpSpPr>
          <p:grpSpPr>
            <a:xfrm>
              <a:off x="4077072" y="4332248"/>
              <a:ext cx="2146739" cy="396000"/>
              <a:chOff x="681617" y="2325973"/>
              <a:chExt cx="2146739" cy="396000"/>
            </a:xfrm>
          </p:grpSpPr>
          <p:sp>
            <p:nvSpPr>
              <p:cNvPr id="167" name="テキスト ボックス 166"/>
              <p:cNvSpPr txBox="1"/>
              <p:nvPr/>
            </p:nvSpPr>
            <p:spPr>
              <a:xfrm>
                <a:off x="681617" y="2397693"/>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69" name="グループ化 168"/>
              <p:cNvGrpSpPr/>
              <p:nvPr/>
            </p:nvGrpSpPr>
            <p:grpSpPr>
              <a:xfrm>
                <a:off x="740356" y="2325973"/>
                <a:ext cx="2088000" cy="396000"/>
                <a:chOff x="740356" y="2325973"/>
                <a:chExt cx="2088000" cy="396000"/>
              </a:xfrm>
            </p:grpSpPr>
            <p:cxnSp>
              <p:nvCxnSpPr>
                <p:cNvPr id="171" name="直線コネクタ 170"/>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73" name="正方形/長方形 172"/>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175" name="正方形/長方形 174"/>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77" name="正方形/長方形 176"/>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b="1" u="sng" dirty="0">
                      <a:latin typeface="メイリオ" panose="020B0604030504040204" pitchFamily="50" charset="-128"/>
                      <a:ea typeface="メイリオ" panose="020B0604030504040204" pitchFamily="50" charset="-128"/>
                    </a:rPr>
                    <a:t>24</a:t>
                  </a:r>
                  <a:r>
                    <a:rPr lang="ja-JP" altLang="en-US" sz="600" b="1" u="sng" dirty="0">
                      <a:latin typeface="メイリオ" panose="020B0604030504040204" pitchFamily="50" charset="-128"/>
                      <a:ea typeface="メイリオ" panose="020B0604030504040204" pitchFamily="50" charset="-128"/>
                    </a:rPr>
                    <a:t>歳</a:t>
                  </a:r>
                  <a:endParaRPr lang="en-US" altLang="ja-JP" sz="600" b="1" u="sng" dirty="0">
                    <a:latin typeface="メイリオ" panose="020B0604030504040204" pitchFamily="50" charset="-128"/>
                    <a:ea typeface="メイリオ" panose="020B0604030504040204" pitchFamily="50" charset="-128"/>
                  </a:endParaRPr>
                </a:p>
              </p:txBody>
            </p:sp>
            <p:sp>
              <p:nvSpPr>
                <p:cNvPr id="179" name="正方形/長方形 178"/>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grpSp>
        <p:nvGrpSpPr>
          <p:cNvPr id="31" name="グループ化 30"/>
          <p:cNvGrpSpPr/>
          <p:nvPr/>
        </p:nvGrpSpPr>
        <p:grpSpPr>
          <a:xfrm>
            <a:off x="1052736" y="2547889"/>
            <a:ext cx="2981277" cy="2363300"/>
            <a:chOff x="1194123" y="2474026"/>
            <a:chExt cx="2981277" cy="2363300"/>
          </a:xfrm>
        </p:grpSpPr>
        <p:grpSp>
          <p:nvGrpSpPr>
            <p:cNvPr id="30" name="グループ化 29"/>
            <p:cNvGrpSpPr/>
            <p:nvPr/>
          </p:nvGrpSpPr>
          <p:grpSpPr>
            <a:xfrm>
              <a:off x="3221293" y="2474026"/>
              <a:ext cx="954107" cy="528731"/>
              <a:chOff x="3221293" y="2474026"/>
              <a:chExt cx="954107" cy="528731"/>
            </a:xfrm>
          </p:grpSpPr>
          <p:sp>
            <p:nvSpPr>
              <p:cNvPr id="19" name="左右矢印 18"/>
              <p:cNvSpPr/>
              <p:nvPr/>
            </p:nvSpPr>
            <p:spPr>
              <a:xfrm>
                <a:off x="3354174" y="2517178"/>
                <a:ext cx="720000" cy="216024"/>
              </a:xfrm>
              <a:prstGeom prst="lef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ドーナツ 19"/>
              <p:cNvSpPr/>
              <p:nvPr/>
            </p:nvSpPr>
            <p:spPr>
              <a:xfrm>
                <a:off x="3573016" y="2474026"/>
                <a:ext cx="288000" cy="288000"/>
              </a:xfrm>
              <a:prstGeom prst="donut">
                <a:avLst>
                  <a:gd name="adj" fmla="val 10486"/>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テキスト ボックス 20"/>
              <p:cNvSpPr txBox="1"/>
              <p:nvPr/>
            </p:nvSpPr>
            <p:spPr>
              <a:xfrm>
                <a:off x="3221293" y="2756536"/>
                <a:ext cx="954107" cy="246221"/>
              </a:xfrm>
              <a:prstGeom prst="rect">
                <a:avLst/>
              </a:prstGeom>
              <a:noFill/>
            </p:spPr>
            <p:txBody>
              <a:bodyPr wrap="non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a:t>
                </a:r>
                <a:r>
                  <a:rPr kumimoji="1" lang="ja-JP" altLang="en-US" sz="1000" dirty="0">
                    <a:latin typeface="メイリオ" panose="020B0604030504040204" pitchFamily="50" charset="-128"/>
                    <a:ea typeface="メイリオ" panose="020B0604030504040204" pitchFamily="50" charset="-128"/>
                  </a:rPr>
                  <a:t>する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grpSp>
        <p:grpSp>
          <p:nvGrpSpPr>
            <p:cNvPr id="29" name="グループ化 28"/>
            <p:cNvGrpSpPr/>
            <p:nvPr/>
          </p:nvGrpSpPr>
          <p:grpSpPr>
            <a:xfrm>
              <a:off x="1194123" y="2927348"/>
              <a:ext cx="2880320" cy="1909978"/>
              <a:chOff x="1194123" y="2927348"/>
              <a:chExt cx="2880320" cy="1909978"/>
            </a:xfrm>
          </p:grpSpPr>
          <p:grpSp>
            <p:nvGrpSpPr>
              <p:cNvPr id="24" name="グループ化 23"/>
              <p:cNvGrpSpPr/>
              <p:nvPr/>
            </p:nvGrpSpPr>
            <p:grpSpPr>
              <a:xfrm>
                <a:off x="1194123" y="2927348"/>
                <a:ext cx="2874401" cy="1716516"/>
                <a:chOff x="1194123" y="2927348"/>
                <a:chExt cx="2874401" cy="1716516"/>
              </a:xfrm>
            </p:grpSpPr>
            <p:sp>
              <p:nvSpPr>
                <p:cNvPr id="181" name="上矢印 180"/>
                <p:cNvSpPr/>
                <p:nvPr/>
              </p:nvSpPr>
              <p:spPr>
                <a:xfrm rot="5400000">
                  <a:off x="2542319" y="3131864"/>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3" name="グループ化 22"/>
                <p:cNvGrpSpPr/>
                <p:nvPr/>
              </p:nvGrpSpPr>
              <p:grpSpPr>
                <a:xfrm>
                  <a:off x="1194123" y="2927348"/>
                  <a:ext cx="2874401" cy="1617683"/>
                  <a:chOff x="1194123" y="2927348"/>
                  <a:chExt cx="2874401" cy="1617683"/>
                </a:xfrm>
              </p:grpSpPr>
              <p:sp>
                <p:nvSpPr>
                  <p:cNvPr id="22" name="上矢印 21"/>
                  <p:cNvSpPr/>
                  <p:nvPr/>
                </p:nvSpPr>
                <p:spPr>
                  <a:xfrm>
                    <a:off x="1194123" y="2927348"/>
                    <a:ext cx="216000" cy="1617683"/>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4" name="上矢印 183"/>
                  <p:cNvSpPr/>
                  <p:nvPr/>
                </p:nvSpPr>
                <p:spPr>
                  <a:xfrm rot="5400000">
                    <a:off x="2548818" y="1771454"/>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上矢印 184"/>
                  <p:cNvSpPr/>
                  <p:nvPr/>
                </p:nvSpPr>
                <p:spPr>
                  <a:xfrm rot="5400000">
                    <a:off x="2543662" y="2175957"/>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上矢印 185"/>
                  <p:cNvSpPr/>
                  <p:nvPr/>
                </p:nvSpPr>
                <p:spPr>
                  <a:xfrm rot="5400000">
                    <a:off x="2556524" y="2628154"/>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8" name="グループ化 27"/>
              <p:cNvGrpSpPr/>
              <p:nvPr/>
            </p:nvGrpSpPr>
            <p:grpSpPr>
              <a:xfrm>
                <a:off x="1502278" y="2928912"/>
                <a:ext cx="2572165" cy="1908414"/>
                <a:chOff x="1502278" y="2928912"/>
                <a:chExt cx="2572165" cy="1908414"/>
              </a:xfrm>
            </p:grpSpPr>
            <p:sp>
              <p:nvSpPr>
                <p:cNvPr id="25" name="乗算 24"/>
                <p:cNvSpPr/>
                <p:nvPr/>
              </p:nvSpPr>
              <p:spPr>
                <a:xfrm>
                  <a:off x="1502278" y="4273725"/>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7" name="グループ化 26"/>
                <p:cNvGrpSpPr/>
                <p:nvPr/>
              </p:nvGrpSpPr>
              <p:grpSpPr>
                <a:xfrm>
                  <a:off x="1504664" y="2928912"/>
                  <a:ext cx="2569779" cy="1908414"/>
                  <a:chOff x="1504664" y="2928912"/>
                  <a:chExt cx="2569779" cy="1908414"/>
                </a:xfrm>
              </p:grpSpPr>
              <p:sp>
                <p:nvSpPr>
                  <p:cNvPr id="187" name="乗算 186"/>
                  <p:cNvSpPr/>
                  <p:nvPr/>
                </p:nvSpPr>
                <p:spPr>
                  <a:xfrm>
                    <a:off x="1508665" y="3779485"/>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8" name="乗算 187"/>
                  <p:cNvSpPr/>
                  <p:nvPr/>
                </p:nvSpPr>
                <p:spPr>
                  <a:xfrm>
                    <a:off x="1508665" y="3328255"/>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9" name="乗算 188"/>
                  <p:cNvSpPr/>
                  <p:nvPr/>
                </p:nvSpPr>
                <p:spPr>
                  <a:xfrm>
                    <a:off x="1504664" y="2928912"/>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テキスト ボックス 189"/>
                  <p:cNvSpPr txBox="1"/>
                  <p:nvPr/>
                </p:nvSpPr>
                <p:spPr>
                  <a:xfrm>
                    <a:off x="1927866" y="3222953"/>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職種</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sp>
                <p:nvSpPr>
                  <p:cNvPr id="191" name="テキスト ボックス 190"/>
                  <p:cNvSpPr txBox="1"/>
                  <p:nvPr/>
                </p:nvSpPr>
                <p:spPr>
                  <a:xfrm>
                    <a:off x="1927866" y="3624804"/>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役職</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sp>
                <p:nvSpPr>
                  <p:cNvPr id="192" name="テキスト ボックス 191"/>
                  <p:cNvSpPr txBox="1"/>
                  <p:nvPr/>
                </p:nvSpPr>
                <p:spPr>
                  <a:xfrm>
                    <a:off x="1927866" y="4056852"/>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学歴</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sp>
                <p:nvSpPr>
                  <p:cNvPr id="193" name="テキスト ボックス 192"/>
                  <p:cNvSpPr txBox="1"/>
                  <p:nvPr/>
                </p:nvSpPr>
                <p:spPr>
                  <a:xfrm>
                    <a:off x="1914203" y="4591105"/>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年齢</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grpSp>
          </p:grpSp>
        </p:grpSp>
      </p:grpSp>
      <p:sp>
        <p:nvSpPr>
          <p:cNvPr id="26" name="角丸四角形吹き出し 25"/>
          <p:cNvSpPr/>
          <p:nvPr/>
        </p:nvSpPr>
        <p:spPr>
          <a:xfrm>
            <a:off x="830334" y="2144729"/>
            <a:ext cx="5432866" cy="3385785"/>
          </a:xfrm>
          <a:custGeom>
            <a:avLst/>
            <a:gdLst>
              <a:gd name="connsiteX0" fmla="*/ 0 w 5424252"/>
              <a:gd name="connsiteY0" fmla="*/ 468061 h 2808312"/>
              <a:gd name="connsiteX1" fmla="*/ 468061 w 5424252"/>
              <a:gd name="connsiteY1" fmla="*/ 0 h 2808312"/>
              <a:gd name="connsiteX2" fmla="*/ 3164147 w 5424252"/>
              <a:gd name="connsiteY2" fmla="*/ 0 h 2808312"/>
              <a:gd name="connsiteX3" fmla="*/ 3164147 w 5424252"/>
              <a:gd name="connsiteY3" fmla="*/ 0 h 2808312"/>
              <a:gd name="connsiteX4" fmla="*/ 4520210 w 5424252"/>
              <a:gd name="connsiteY4" fmla="*/ 0 h 2808312"/>
              <a:gd name="connsiteX5" fmla="*/ 4956191 w 5424252"/>
              <a:gd name="connsiteY5" fmla="*/ 0 h 2808312"/>
              <a:gd name="connsiteX6" fmla="*/ 5424252 w 5424252"/>
              <a:gd name="connsiteY6" fmla="*/ 468061 h 2808312"/>
              <a:gd name="connsiteX7" fmla="*/ 5424252 w 5424252"/>
              <a:gd name="connsiteY7" fmla="*/ 1638182 h 2808312"/>
              <a:gd name="connsiteX8" fmla="*/ 5424252 w 5424252"/>
              <a:gd name="connsiteY8" fmla="*/ 1638182 h 2808312"/>
              <a:gd name="connsiteX9" fmla="*/ 5424252 w 5424252"/>
              <a:gd name="connsiteY9" fmla="*/ 2340260 h 2808312"/>
              <a:gd name="connsiteX10" fmla="*/ 5424252 w 5424252"/>
              <a:gd name="connsiteY10" fmla="*/ 2340251 h 2808312"/>
              <a:gd name="connsiteX11" fmla="*/ 4956191 w 5424252"/>
              <a:gd name="connsiteY11" fmla="*/ 2808312 h 2808312"/>
              <a:gd name="connsiteX12" fmla="*/ 4520210 w 5424252"/>
              <a:gd name="connsiteY12" fmla="*/ 2808312 h 2808312"/>
              <a:gd name="connsiteX13" fmla="*/ 4081478 w 5424252"/>
              <a:gd name="connsiteY13" fmla="*/ 3385785 h 2808312"/>
              <a:gd name="connsiteX14" fmla="*/ 3164147 w 5424252"/>
              <a:gd name="connsiteY14" fmla="*/ 2808312 h 2808312"/>
              <a:gd name="connsiteX15" fmla="*/ 468061 w 5424252"/>
              <a:gd name="connsiteY15" fmla="*/ 2808312 h 2808312"/>
              <a:gd name="connsiteX16" fmla="*/ 0 w 5424252"/>
              <a:gd name="connsiteY16" fmla="*/ 2340251 h 2808312"/>
              <a:gd name="connsiteX17" fmla="*/ 0 w 5424252"/>
              <a:gd name="connsiteY17" fmla="*/ 2340260 h 2808312"/>
              <a:gd name="connsiteX18" fmla="*/ 0 w 5424252"/>
              <a:gd name="connsiteY18" fmla="*/ 1638182 h 2808312"/>
              <a:gd name="connsiteX19" fmla="*/ 0 w 5424252"/>
              <a:gd name="connsiteY19" fmla="*/ 1638182 h 2808312"/>
              <a:gd name="connsiteX20" fmla="*/ 0 w 5424252"/>
              <a:gd name="connsiteY20" fmla="*/ 468061 h 2808312"/>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4956191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4956191 w 5424252"/>
              <a:gd name="connsiteY11" fmla="*/ 2808312 h 3385785"/>
              <a:gd name="connsiteX12" fmla="*/ 4520210 w 5424252"/>
              <a:gd name="connsiteY12" fmla="*/ 2808312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4956191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4956191 w 5424252"/>
              <a:gd name="connsiteY11" fmla="*/ 2808312 h 3385785"/>
              <a:gd name="connsiteX12" fmla="*/ 4363456 w 5424252"/>
              <a:gd name="connsiteY12" fmla="*/ 2817020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4956191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5165197 w 5424252"/>
              <a:gd name="connsiteY11" fmla="*/ 2808312 h 3385785"/>
              <a:gd name="connsiteX12" fmla="*/ 4363456 w 5424252"/>
              <a:gd name="connsiteY12" fmla="*/ 2817020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5104236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5165197 w 5424252"/>
              <a:gd name="connsiteY11" fmla="*/ 2808312 h 3385785"/>
              <a:gd name="connsiteX12" fmla="*/ 4363456 w 5424252"/>
              <a:gd name="connsiteY12" fmla="*/ 2817020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32642"/>
              <a:gd name="connsiteY0" fmla="*/ 468061 h 3385785"/>
              <a:gd name="connsiteX1" fmla="*/ 468061 w 5432642"/>
              <a:gd name="connsiteY1" fmla="*/ 0 h 3385785"/>
              <a:gd name="connsiteX2" fmla="*/ 3164147 w 5432642"/>
              <a:gd name="connsiteY2" fmla="*/ 0 h 3385785"/>
              <a:gd name="connsiteX3" fmla="*/ 3164147 w 5432642"/>
              <a:gd name="connsiteY3" fmla="*/ 0 h 3385785"/>
              <a:gd name="connsiteX4" fmla="*/ 4520210 w 5432642"/>
              <a:gd name="connsiteY4" fmla="*/ 0 h 3385785"/>
              <a:gd name="connsiteX5" fmla="*/ 5234864 w 5432642"/>
              <a:gd name="connsiteY5" fmla="*/ 0 h 3385785"/>
              <a:gd name="connsiteX6" fmla="*/ 5424252 w 5432642"/>
              <a:gd name="connsiteY6" fmla="*/ 468061 h 3385785"/>
              <a:gd name="connsiteX7" fmla="*/ 5424252 w 5432642"/>
              <a:gd name="connsiteY7" fmla="*/ 1638182 h 3385785"/>
              <a:gd name="connsiteX8" fmla="*/ 5424252 w 5432642"/>
              <a:gd name="connsiteY8" fmla="*/ 1638182 h 3385785"/>
              <a:gd name="connsiteX9" fmla="*/ 5424252 w 5432642"/>
              <a:gd name="connsiteY9" fmla="*/ 2340260 h 3385785"/>
              <a:gd name="connsiteX10" fmla="*/ 5424252 w 5432642"/>
              <a:gd name="connsiteY10" fmla="*/ 2340251 h 3385785"/>
              <a:gd name="connsiteX11" fmla="*/ 5165197 w 5432642"/>
              <a:gd name="connsiteY11" fmla="*/ 2808312 h 3385785"/>
              <a:gd name="connsiteX12" fmla="*/ 4363456 w 5432642"/>
              <a:gd name="connsiteY12" fmla="*/ 2817020 h 3385785"/>
              <a:gd name="connsiteX13" fmla="*/ 4081478 w 5432642"/>
              <a:gd name="connsiteY13" fmla="*/ 3385785 h 3385785"/>
              <a:gd name="connsiteX14" fmla="*/ 3773747 w 5432642"/>
              <a:gd name="connsiteY14" fmla="*/ 2808312 h 3385785"/>
              <a:gd name="connsiteX15" fmla="*/ 468061 w 5432642"/>
              <a:gd name="connsiteY15" fmla="*/ 2808312 h 3385785"/>
              <a:gd name="connsiteX16" fmla="*/ 0 w 5432642"/>
              <a:gd name="connsiteY16" fmla="*/ 2340251 h 3385785"/>
              <a:gd name="connsiteX17" fmla="*/ 0 w 5432642"/>
              <a:gd name="connsiteY17" fmla="*/ 2340260 h 3385785"/>
              <a:gd name="connsiteX18" fmla="*/ 0 w 5432642"/>
              <a:gd name="connsiteY18" fmla="*/ 1638182 h 3385785"/>
              <a:gd name="connsiteX19" fmla="*/ 0 w 5432642"/>
              <a:gd name="connsiteY19" fmla="*/ 1638182 h 3385785"/>
              <a:gd name="connsiteX20" fmla="*/ 0 w 5432642"/>
              <a:gd name="connsiteY20" fmla="*/ 468061 h 3385785"/>
              <a:gd name="connsiteX0" fmla="*/ 0 w 5432642"/>
              <a:gd name="connsiteY0" fmla="*/ 468061 h 3385785"/>
              <a:gd name="connsiteX1" fmla="*/ 468061 w 5432642"/>
              <a:gd name="connsiteY1" fmla="*/ 0 h 3385785"/>
              <a:gd name="connsiteX2" fmla="*/ 3164147 w 5432642"/>
              <a:gd name="connsiteY2" fmla="*/ 0 h 3385785"/>
              <a:gd name="connsiteX3" fmla="*/ 3164147 w 5432642"/>
              <a:gd name="connsiteY3" fmla="*/ 0 h 3385785"/>
              <a:gd name="connsiteX4" fmla="*/ 4520210 w 5432642"/>
              <a:gd name="connsiteY4" fmla="*/ 0 h 3385785"/>
              <a:gd name="connsiteX5" fmla="*/ 5234864 w 5432642"/>
              <a:gd name="connsiteY5" fmla="*/ 0 h 3385785"/>
              <a:gd name="connsiteX6" fmla="*/ 5424252 w 5432642"/>
              <a:gd name="connsiteY6" fmla="*/ 468061 h 3385785"/>
              <a:gd name="connsiteX7" fmla="*/ 5424252 w 5432642"/>
              <a:gd name="connsiteY7" fmla="*/ 1638182 h 3385785"/>
              <a:gd name="connsiteX8" fmla="*/ 5424252 w 5432642"/>
              <a:gd name="connsiteY8" fmla="*/ 1638182 h 3385785"/>
              <a:gd name="connsiteX9" fmla="*/ 5424252 w 5432642"/>
              <a:gd name="connsiteY9" fmla="*/ 2340260 h 3385785"/>
              <a:gd name="connsiteX10" fmla="*/ 5424252 w 5432642"/>
              <a:gd name="connsiteY10" fmla="*/ 2340251 h 3385785"/>
              <a:gd name="connsiteX11" fmla="*/ 5226157 w 5432642"/>
              <a:gd name="connsiteY11" fmla="*/ 2808312 h 3385785"/>
              <a:gd name="connsiteX12" fmla="*/ 4363456 w 5432642"/>
              <a:gd name="connsiteY12" fmla="*/ 2817020 h 3385785"/>
              <a:gd name="connsiteX13" fmla="*/ 4081478 w 5432642"/>
              <a:gd name="connsiteY13" fmla="*/ 3385785 h 3385785"/>
              <a:gd name="connsiteX14" fmla="*/ 3773747 w 5432642"/>
              <a:gd name="connsiteY14" fmla="*/ 2808312 h 3385785"/>
              <a:gd name="connsiteX15" fmla="*/ 468061 w 5432642"/>
              <a:gd name="connsiteY15" fmla="*/ 2808312 h 3385785"/>
              <a:gd name="connsiteX16" fmla="*/ 0 w 5432642"/>
              <a:gd name="connsiteY16" fmla="*/ 2340251 h 3385785"/>
              <a:gd name="connsiteX17" fmla="*/ 0 w 5432642"/>
              <a:gd name="connsiteY17" fmla="*/ 2340260 h 3385785"/>
              <a:gd name="connsiteX18" fmla="*/ 0 w 5432642"/>
              <a:gd name="connsiteY18" fmla="*/ 1638182 h 3385785"/>
              <a:gd name="connsiteX19" fmla="*/ 0 w 5432642"/>
              <a:gd name="connsiteY19" fmla="*/ 1638182 h 3385785"/>
              <a:gd name="connsiteX20" fmla="*/ 0 w 5432642"/>
              <a:gd name="connsiteY20" fmla="*/ 468061 h 3385785"/>
              <a:gd name="connsiteX0" fmla="*/ 224 w 5432866"/>
              <a:gd name="connsiteY0" fmla="*/ 468061 h 3385785"/>
              <a:gd name="connsiteX1" fmla="*/ 468285 w 5432866"/>
              <a:gd name="connsiteY1" fmla="*/ 0 h 3385785"/>
              <a:gd name="connsiteX2" fmla="*/ 3164371 w 5432866"/>
              <a:gd name="connsiteY2" fmla="*/ 0 h 3385785"/>
              <a:gd name="connsiteX3" fmla="*/ 3164371 w 5432866"/>
              <a:gd name="connsiteY3" fmla="*/ 0 h 3385785"/>
              <a:gd name="connsiteX4" fmla="*/ 4520434 w 5432866"/>
              <a:gd name="connsiteY4" fmla="*/ 0 h 3385785"/>
              <a:gd name="connsiteX5" fmla="*/ 5235088 w 5432866"/>
              <a:gd name="connsiteY5" fmla="*/ 0 h 3385785"/>
              <a:gd name="connsiteX6" fmla="*/ 5424476 w 5432866"/>
              <a:gd name="connsiteY6" fmla="*/ 468061 h 3385785"/>
              <a:gd name="connsiteX7" fmla="*/ 5424476 w 5432866"/>
              <a:gd name="connsiteY7" fmla="*/ 1638182 h 3385785"/>
              <a:gd name="connsiteX8" fmla="*/ 5424476 w 5432866"/>
              <a:gd name="connsiteY8" fmla="*/ 1638182 h 3385785"/>
              <a:gd name="connsiteX9" fmla="*/ 5424476 w 5432866"/>
              <a:gd name="connsiteY9" fmla="*/ 2340260 h 3385785"/>
              <a:gd name="connsiteX10" fmla="*/ 5424476 w 5432866"/>
              <a:gd name="connsiteY10" fmla="*/ 2340251 h 3385785"/>
              <a:gd name="connsiteX11" fmla="*/ 5226381 w 5432866"/>
              <a:gd name="connsiteY11" fmla="*/ 2808312 h 3385785"/>
              <a:gd name="connsiteX12" fmla="*/ 4363680 w 5432866"/>
              <a:gd name="connsiteY12" fmla="*/ 2817020 h 3385785"/>
              <a:gd name="connsiteX13" fmla="*/ 4081702 w 5432866"/>
              <a:gd name="connsiteY13" fmla="*/ 3385785 h 3385785"/>
              <a:gd name="connsiteX14" fmla="*/ 3773971 w 5432866"/>
              <a:gd name="connsiteY14" fmla="*/ 2808312 h 3385785"/>
              <a:gd name="connsiteX15" fmla="*/ 241862 w 5432866"/>
              <a:gd name="connsiteY15" fmla="*/ 2808312 h 3385785"/>
              <a:gd name="connsiteX16" fmla="*/ 224 w 5432866"/>
              <a:gd name="connsiteY16" fmla="*/ 2340251 h 3385785"/>
              <a:gd name="connsiteX17" fmla="*/ 224 w 5432866"/>
              <a:gd name="connsiteY17" fmla="*/ 2340260 h 3385785"/>
              <a:gd name="connsiteX18" fmla="*/ 224 w 5432866"/>
              <a:gd name="connsiteY18" fmla="*/ 1638182 h 3385785"/>
              <a:gd name="connsiteX19" fmla="*/ 224 w 5432866"/>
              <a:gd name="connsiteY19" fmla="*/ 1638182 h 3385785"/>
              <a:gd name="connsiteX20" fmla="*/ 224 w 5432866"/>
              <a:gd name="connsiteY20" fmla="*/ 468061 h 3385785"/>
              <a:gd name="connsiteX0" fmla="*/ 224 w 5432866"/>
              <a:gd name="connsiteY0" fmla="*/ 468061 h 3385785"/>
              <a:gd name="connsiteX1" fmla="*/ 259279 w 5432866"/>
              <a:gd name="connsiteY1" fmla="*/ 0 h 3385785"/>
              <a:gd name="connsiteX2" fmla="*/ 3164371 w 5432866"/>
              <a:gd name="connsiteY2" fmla="*/ 0 h 3385785"/>
              <a:gd name="connsiteX3" fmla="*/ 3164371 w 5432866"/>
              <a:gd name="connsiteY3" fmla="*/ 0 h 3385785"/>
              <a:gd name="connsiteX4" fmla="*/ 4520434 w 5432866"/>
              <a:gd name="connsiteY4" fmla="*/ 0 h 3385785"/>
              <a:gd name="connsiteX5" fmla="*/ 5235088 w 5432866"/>
              <a:gd name="connsiteY5" fmla="*/ 0 h 3385785"/>
              <a:gd name="connsiteX6" fmla="*/ 5424476 w 5432866"/>
              <a:gd name="connsiteY6" fmla="*/ 468061 h 3385785"/>
              <a:gd name="connsiteX7" fmla="*/ 5424476 w 5432866"/>
              <a:gd name="connsiteY7" fmla="*/ 1638182 h 3385785"/>
              <a:gd name="connsiteX8" fmla="*/ 5424476 w 5432866"/>
              <a:gd name="connsiteY8" fmla="*/ 1638182 h 3385785"/>
              <a:gd name="connsiteX9" fmla="*/ 5424476 w 5432866"/>
              <a:gd name="connsiteY9" fmla="*/ 2340260 h 3385785"/>
              <a:gd name="connsiteX10" fmla="*/ 5424476 w 5432866"/>
              <a:gd name="connsiteY10" fmla="*/ 2340251 h 3385785"/>
              <a:gd name="connsiteX11" fmla="*/ 5226381 w 5432866"/>
              <a:gd name="connsiteY11" fmla="*/ 2808312 h 3385785"/>
              <a:gd name="connsiteX12" fmla="*/ 4363680 w 5432866"/>
              <a:gd name="connsiteY12" fmla="*/ 2817020 h 3385785"/>
              <a:gd name="connsiteX13" fmla="*/ 4081702 w 5432866"/>
              <a:gd name="connsiteY13" fmla="*/ 3385785 h 3385785"/>
              <a:gd name="connsiteX14" fmla="*/ 3773971 w 5432866"/>
              <a:gd name="connsiteY14" fmla="*/ 2808312 h 3385785"/>
              <a:gd name="connsiteX15" fmla="*/ 241862 w 5432866"/>
              <a:gd name="connsiteY15" fmla="*/ 2808312 h 3385785"/>
              <a:gd name="connsiteX16" fmla="*/ 224 w 5432866"/>
              <a:gd name="connsiteY16" fmla="*/ 2340251 h 3385785"/>
              <a:gd name="connsiteX17" fmla="*/ 224 w 5432866"/>
              <a:gd name="connsiteY17" fmla="*/ 2340260 h 3385785"/>
              <a:gd name="connsiteX18" fmla="*/ 224 w 5432866"/>
              <a:gd name="connsiteY18" fmla="*/ 1638182 h 3385785"/>
              <a:gd name="connsiteX19" fmla="*/ 224 w 5432866"/>
              <a:gd name="connsiteY19" fmla="*/ 1638182 h 3385785"/>
              <a:gd name="connsiteX20" fmla="*/ 224 w 5432866"/>
              <a:gd name="connsiteY20" fmla="*/ 468061 h 3385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432866" h="3385785">
                <a:moveTo>
                  <a:pt x="224" y="468061"/>
                </a:moveTo>
                <a:cubicBezTo>
                  <a:pt x="224" y="209558"/>
                  <a:pt x="776" y="0"/>
                  <a:pt x="259279" y="0"/>
                </a:cubicBezTo>
                <a:lnTo>
                  <a:pt x="3164371" y="0"/>
                </a:lnTo>
                <a:lnTo>
                  <a:pt x="3164371" y="0"/>
                </a:lnTo>
                <a:lnTo>
                  <a:pt x="4520434" y="0"/>
                </a:lnTo>
                <a:lnTo>
                  <a:pt x="5235088" y="0"/>
                </a:lnTo>
                <a:cubicBezTo>
                  <a:pt x="5493591" y="0"/>
                  <a:pt x="5424476" y="209558"/>
                  <a:pt x="5424476" y="468061"/>
                </a:cubicBezTo>
                <a:lnTo>
                  <a:pt x="5424476" y="1638182"/>
                </a:lnTo>
                <a:lnTo>
                  <a:pt x="5424476" y="1638182"/>
                </a:lnTo>
                <a:lnTo>
                  <a:pt x="5424476" y="2340260"/>
                </a:lnTo>
                <a:lnTo>
                  <a:pt x="5424476" y="2340251"/>
                </a:lnTo>
                <a:cubicBezTo>
                  <a:pt x="5424476" y="2598754"/>
                  <a:pt x="5484884" y="2808312"/>
                  <a:pt x="5226381" y="2808312"/>
                </a:cubicBezTo>
                <a:lnTo>
                  <a:pt x="4363680" y="2817020"/>
                </a:lnTo>
                <a:lnTo>
                  <a:pt x="4081702" y="3385785"/>
                </a:lnTo>
                <a:lnTo>
                  <a:pt x="3773971" y="2808312"/>
                </a:lnTo>
                <a:lnTo>
                  <a:pt x="241862" y="2808312"/>
                </a:lnTo>
                <a:cubicBezTo>
                  <a:pt x="-16641" y="2808312"/>
                  <a:pt x="224" y="2598754"/>
                  <a:pt x="224" y="2340251"/>
                </a:cubicBezTo>
                <a:lnTo>
                  <a:pt x="224" y="2340260"/>
                </a:lnTo>
                <a:lnTo>
                  <a:pt x="224" y="1638182"/>
                </a:lnTo>
                <a:lnTo>
                  <a:pt x="224" y="1638182"/>
                </a:lnTo>
                <a:lnTo>
                  <a:pt x="224" y="468061"/>
                </a:ln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4" name="右矢印 193"/>
          <p:cNvSpPr/>
          <p:nvPr/>
        </p:nvSpPr>
        <p:spPr>
          <a:xfrm>
            <a:off x="3519758" y="7497773"/>
            <a:ext cx="258720" cy="193489"/>
          </a:xfrm>
          <a:prstGeom prst="rightArrow">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6" name="正方形/長方形 195"/>
          <p:cNvSpPr/>
          <p:nvPr/>
        </p:nvSpPr>
        <p:spPr>
          <a:xfrm>
            <a:off x="3501008" y="8532762"/>
            <a:ext cx="2830337" cy="544811"/>
          </a:xfrm>
          <a:prstGeom prst="rect">
            <a:avLst/>
          </a:prstGeom>
          <a:no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左矢印 2"/>
          <p:cNvSpPr/>
          <p:nvPr/>
        </p:nvSpPr>
        <p:spPr>
          <a:xfrm>
            <a:off x="2771115" y="8635435"/>
            <a:ext cx="603873" cy="328317"/>
          </a:xfrm>
          <a:prstGeom prst="leftArrow">
            <a:avLst/>
          </a:prstGeom>
          <a:solidFill>
            <a:srgbClr val="E9EDF4"/>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a:solidFill>
                  <a:schemeClr val="tx1"/>
                </a:solidFill>
                <a:latin typeface="メイリオ" panose="020B0604030504040204" pitchFamily="50" charset="-128"/>
                <a:ea typeface="メイリオ" panose="020B0604030504040204" pitchFamily="50" charset="-128"/>
              </a:rPr>
              <a:t>a - b</a:t>
            </a:r>
            <a:endParaRPr kumimoji="1" lang="ja-JP" altLang="en-US" sz="900" dirty="0">
              <a:solidFill>
                <a:schemeClr val="tx1"/>
              </a:solidFill>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F7C9B664-5271-01F2-3020-F08BE754633E}"/>
              </a:ext>
            </a:extLst>
          </p:cNvPr>
          <p:cNvSpPr txBox="1"/>
          <p:nvPr/>
        </p:nvSpPr>
        <p:spPr>
          <a:xfrm>
            <a:off x="815280" y="2216696"/>
            <a:ext cx="3990595" cy="253916"/>
          </a:xfrm>
          <a:prstGeom prst="rect">
            <a:avLst/>
          </a:prstGeom>
          <a:noFill/>
        </p:spPr>
        <p:txBody>
          <a:bodyPr wrap="square" rtlCol="0">
            <a:spAutoFit/>
          </a:bodyPr>
          <a:lstStyle/>
          <a:p>
            <a:r>
              <a:rPr lang="en-US" altLang="ja-JP" sz="1050" u="sng" dirty="0">
                <a:latin typeface="メイリオ" panose="020B0604030504040204" pitchFamily="50" charset="-128"/>
                <a:ea typeface="メイリオ" panose="020B0604030504040204" pitchFamily="50" charset="-128"/>
              </a:rPr>
              <a:t>【</a:t>
            </a:r>
            <a:r>
              <a:rPr lang="ja-JP" altLang="en-US" sz="1050" u="sng" dirty="0">
                <a:latin typeface="メイリオ" panose="020B0604030504040204" pitchFamily="50" charset="-128"/>
                <a:ea typeface="メイリオ" panose="020B0604030504040204" pitchFamily="50" charset="-128"/>
              </a:rPr>
              <a:t>例</a:t>
            </a:r>
            <a:r>
              <a:rPr lang="en-US" altLang="ja-JP" sz="1050" u="sng" dirty="0">
                <a:latin typeface="メイリオ" panose="020B0604030504040204" pitchFamily="50" charset="-128"/>
                <a:ea typeface="メイリオ" panose="020B0604030504040204" pitchFamily="50" charset="-128"/>
              </a:rPr>
              <a:t>】</a:t>
            </a:r>
            <a:r>
              <a:rPr lang="ja-JP" altLang="en-US" sz="1050" u="sng" dirty="0">
                <a:latin typeface="メイリオ" panose="020B0604030504040204" pitchFamily="50" charset="-128"/>
                <a:ea typeface="メイリオ" panose="020B0604030504040204" pitchFamily="50" charset="-128"/>
              </a:rPr>
              <a:t>府職員（主事・</a:t>
            </a:r>
            <a:r>
              <a:rPr lang="en-US" altLang="ja-JP" sz="1050" u="sng" dirty="0">
                <a:latin typeface="メイリオ" panose="020B0604030504040204" pitchFamily="50" charset="-128"/>
                <a:ea typeface="メイリオ" panose="020B0604030504040204" pitchFamily="50" charset="-128"/>
              </a:rPr>
              <a:t>23</a:t>
            </a:r>
            <a:r>
              <a:rPr lang="ja-JP" altLang="en-US" sz="1050" u="sng" dirty="0">
                <a:latin typeface="メイリオ" panose="020B0604030504040204" pitchFamily="50" charset="-128"/>
                <a:ea typeface="メイリオ" panose="020B0604030504040204" pitchFamily="50" charset="-128"/>
              </a:rPr>
              <a:t>歳・大卒）と民間従業員との対応関係</a:t>
            </a:r>
            <a:endParaRPr kumimoji="1" lang="ja-JP" altLang="en-US" sz="1050" u="sng" dirty="0">
              <a:latin typeface="メイリオ" panose="020B0604030504040204" pitchFamily="50" charset="-128"/>
              <a:ea typeface="メイリオ" panose="020B0604030504040204" pitchFamily="50" charset="-128"/>
            </a:endParaRPr>
          </a:p>
        </p:txBody>
      </p:sp>
      <p:grpSp>
        <p:nvGrpSpPr>
          <p:cNvPr id="5" name="グループ化 4">
            <a:extLst>
              <a:ext uri="{FF2B5EF4-FFF2-40B4-BE49-F238E27FC236}">
                <a16:creationId xmlns:a16="http://schemas.microsoft.com/office/drawing/2014/main" id="{1D797437-8B37-60A7-0105-6579D9DCBE7C}"/>
              </a:ext>
            </a:extLst>
          </p:cNvPr>
          <p:cNvGrpSpPr/>
          <p:nvPr/>
        </p:nvGrpSpPr>
        <p:grpSpPr>
          <a:xfrm>
            <a:off x="4592241" y="8971885"/>
            <a:ext cx="780975" cy="301595"/>
            <a:chOff x="4135201" y="9410709"/>
            <a:chExt cx="780975" cy="301595"/>
          </a:xfrm>
        </p:grpSpPr>
        <p:sp>
          <p:nvSpPr>
            <p:cNvPr id="36" name="楕円 35">
              <a:extLst>
                <a:ext uri="{FF2B5EF4-FFF2-40B4-BE49-F238E27FC236}">
                  <a16:creationId xmlns:a16="http://schemas.microsoft.com/office/drawing/2014/main" id="{42616062-0D82-D5F8-4BF5-96DABBBB470B}"/>
                </a:ext>
              </a:extLst>
            </p:cNvPr>
            <p:cNvSpPr/>
            <p:nvPr/>
          </p:nvSpPr>
          <p:spPr>
            <a:xfrm>
              <a:off x="4135201" y="9410709"/>
              <a:ext cx="729027" cy="26901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dirty="0">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8BE01A8F-05A5-4FAF-F964-43B6298716E8}"/>
                </a:ext>
              </a:extLst>
            </p:cNvPr>
            <p:cNvSpPr txBox="1"/>
            <p:nvPr/>
          </p:nvSpPr>
          <p:spPr>
            <a:xfrm>
              <a:off x="4256929" y="9435305"/>
              <a:ext cx="659247" cy="276999"/>
            </a:xfrm>
            <a:prstGeom prst="rect">
              <a:avLst/>
            </a:prstGeom>
            <a:noFill/>
          </p:spPr>
          <p:txBody>
            <a:bodyPr wrap="square" rtlCol="0">
              <a:spAutoFit/>
            </a:bodyPr>
            <a:lstStyle/>
            <a:p>
              <a:r>
                <a:rPr kumimoji="1" lang="ja-JP" altLang="en-US" sz="1200" b="1" dirty="0">
                  <a:solidFill>
                    <a:sysClr val="windowText" lastClr="000000"/>
                  </a:solidFill>
                  <a:latin typeface="メイリオ" panose="020B0604030504040204" pitchFamily="50" charset="-128"/>
                  <a:ea typeface="メイリオ" panose="020B0604030504040204" pitchFamily="50" charset="-128"/>
                </a:rPr>
                <a:t>比較</a:t>
              </a:r>
            </a:p>
          </p:txBody>
        </p:sp>
      </p:grpSp>
    </p:spTree>
    <p:extLst>
      <p:ext uri="{BB962C8B-B14F-4D97-AF65-F5344CB8AC3E}">
        <p14:creationId xmlns:p14="http://schemas.microsoft.com/office/powerpoint/2010/main" val="2757437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567144" y="120543"/>
            <a:ext cx="5732308" cy="498462"/>
          </a:xfrm>
          <a:solidFill>
            <a:schemeClr val="tx2">
              <a:lumMod val="60000"/>
              <a:lumOff val="40000"/>
            </a:schemeClr>
          </a:solidFill>
        </p:spPr>
        <p:txBody>
          <a:bodyPr>
            <a:noAutofit/>
          </a:body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４　民間給与との較差</a:t>
            </a:r>
          </a:p>
        </p:txBody>
      </p:sp>
      <p:sp>
        <p:nvSpPr>
          <p:cNvPr id="2" name="スライド番号プレースホルダー 1"/>
          <p:cNvSpPr>
            <a:spLocks noGrp="1"/>
          </p:cNvSpPr>
          <p:nvPr>
            <p:ph type="sldNum" sz="quarter" idx="12"/>
          </p:nvPr>
        </p:nvSpPr>
        <p:spPr/>
        <p:txBody>
          <a:bodyPr/>
          <a:lstStyle/>
          <a:p>
            <a:r>
              <a:rPr kumimoji="1" lang="en-US" altLang="ja-JP" dirty="0"/>
              <a:t>3</a:t>
            </a:r>
            <a:endParaRPr kumimoji="1" lang="ja-JP" altLang="en-US" dirty="0"/>
          </a:p>
        </p:txBody>
      </p:sp>
      <p:sp>
        <p:nvSpPr>
          <p:cNvPr id="15" name="テキスト ボックス 14"/>
          <p:cNvSpPr txBox="1"/>
          <p:nvPr/>
        </p:nvSpPr>
        <p:spPr>
          <a:xfrm>
            <a:off x="2282489" y="3930624"/>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16" name="テキスト ボックス 15"/>
          <p:cNvSpPr txBox="1"/>
          <p:nvPr/>
        </p:nvSpPr>
        <p:spPr>
          <a:xfrm>
            <a:off x="5173887" y="3930623"/>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11" name="テキスト ボックス 10">
            <a:extLst>
              <a:ext uri="{FF2B5EF4-FFF2-40B4-BE49-F238E27FC236}">
                <a16:creationId xmlns:a16="http://schemas.microsoft.com/office/drawing/2014/main" id="{D2D7FBF0-23DC-4582-9991-E153B40EAA24}"/>
              </a:ext>
            </a:extLst>
          </p:cNvPr>
          <p:cNvSpPr txBox="1"/>
          <p:nvPr/>
        </p:nvSpPr>
        <p:spPr>
          <a:xfrm>
            <a:off x="260648" y="809403"/>
            <a:ext cx="3680812" cy="261610"/>
          </a:xfrm>
          <a:prstGeom prst="rect">
            <a:avLst/>
          </a:prstGeom>
          <a:noFill/>
        </p:spPr>
        <p:txBody>
          <a:bodyPr wrap="square" rtlCol="0">
            <a:spAutoFit/>
          </a:bodyPr>
          <a:lstStyle/>
          <a:p>
            <a:r>
              <a:rPr lang="ja-JP" altLang="en-US" sz="1050" b="1" dirty="0">
                <a:latin typeface="メイリオ" panose="020B0604030504040204" pitchFamily="50" charset="-128"/>
                <a:ea typeface="メイリオ" panose="020B0604030504040204" pitchFamily="50" charset="-128"/>
              </a:rPr>
              <a:t>　●月例給</a:t>
            </a:r>
            <a:endParaRPr kumimoji="1" lang="ja-JP" altLang="en-US" sz="1600" b="1" dirty="0">
              <a:latin typeface="メイリオ" panose="020B0604030504040204" pitchFamily="50" charset="-128"/>
              <a:ea typeface="メイリオ" panose="020B0604030504040204" pitchFamily="50" charset="-128"/>
            </a:endParaRPr>
          </a:p>
        </p:txBody>
      </p:sp>
      <p:graphicFrame>
        <p:nvGraphicFramePr>
          <p:cNvPr id="8" name="表 8">
            <a:extLst>
              <a:ext uri="{FF2B5EF4-FFF2-40B4-BE49-F238E27FC236}">
                <a16:creationId xmlns:a16="http://schemas.microsoft.com/office/drawing/2014/main" id="{57F3DB85-EE7B-4B24-B9E9-4CAE69B52E7A}"/>
              </a:ext>
            </a:extLst>
          </p:cNvPr>
          <p:cNvGraphicFramePr>
            <a:graphicFrameLocks noGrp="1"/>
          </p:cNvGraphicFramePr>
          <p:nvPr>
            <p:extLst>
              <p:ext uri="{D42A27DB-BD31-4B8C-83A1-F6EECF244321}">
                <p14:modId xmlns:p14="http://schemas.microsoft.com/office/powerpoint/2010/main" val="3765923974"/>
              </p:ext>
            </p:extLst>
          </p:nvPr>
        </p:nvGraphicFramePr>
        <p:xfrm>
          <a:off x="547943" y="1064568"/>
          <a:ext cx="3673145" cy="2808312"/>
        </p:xfrm>
        <a:graphic>
          <a:graphicData uri="http://schemas.openxmlformats.org/drawingml/2006/table">
            <a:tbl>
              <a:tblPr firstRow="1" bandRow="1">
                <a:tableStyleId>{5C22544A-7EE6-4342-B048-85BDC9FD1C3A}</a:tableStyleId>
              </a:tblPr>
              <a:tblGrid>
                <a:gridCol w="1440000">
                  <a:extLst>
                    <a:ext uri="{9D8B030D-6E8A-4147-A177-3AD203B41FA5}">
                      <a16:colId xmlns:a16="http://schemas.microsoft.com/office/drawing/2014/main" val="2432373457"/>
                    </a:ext>
                  </a:extLst>
                </a:gridCol>
                <a:gridCol w="432945">
                  <a:extLst>
                    <a:ext uri="{9D8B030D-6E8A-4147-A177-3AD203B41FA5}">
                      <a16:colId xmlns:a16="http://schemas.microsoft.com/office/drawing/2014/main" val="721895799"/>
                    </a:ext>
                  </a:extLst>
                </a:gridCol>
                <a:gridCol w="1800200">
                  <a:extLst>
                    <a:ext uri="{9D8B030D-6E8A-4147-A177-3AD203B41FA5}">
                      <a16:colId xmlns:a16="http://schemas.microsoft.com/office/drawing/2014/main" val="2097244859"/>
                    </a:ext>
                  </a:extLst>
                </a:gridCol>
              </a:tblGrid>
              <a:tr h="720000">
                <a:tc rowSpan="2">
                  <a:txBody>
                    <a:bodyPr/>
                    <a:lstStyle/>
                    <a:p>
                      <a:pPr algn="ctr"/>
                      <a:endParaRPr kumimoji="1" lang="en-US" altLang="ja-JP" sz="1600" b="0" dirty="0">
                        <a:solidFill>
                          <a:schemeClr val="tx1"/>
                        </a:solidFill>
                        <a:latin typeface="メイリオ" panose="020B0604030504040204" pitchFamily="50" charset="-128"/>
                        <a:ea typeface="メイリオ" panose="020B0604030504040204" pitchFamily="50" charset="-128"/>
                      </a:endParaRPr>
                    </a:p>
                    <a:p>
                      <a:pPr algn="ctr">
                        <a:lnSpc>
                          <a:spcPct val="150000"/>
                        </a:lnSpc>
                      </a:pPr>
                      <a:r>
                        <a:rPr kumimoji="1" lang="ja-JP" altLang="en-US" sz="1100" b="0" dirty="0">
                          <a:solidFill>
                            <a:schemeClr val="tx1"/>
                          </a:solidFill>
                          <a:latin typeface="メイリオ" panose="020B0604030504040204" pitchFamily="50" charset="-128"/>
                          <a:ea typeface="メイリオ" panose="020B0604030504040204" pitchFamily="50" charset="-128"/>
                        </a:rPr>
                        <a:t>民間給与</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1100" b="0" dirty="0">
                          <a:solidFill>
                            <a:schemeClr val="tx1"/>
                          </a:solidFill>
                          <a:latin typeface="メイリオ" panose="020B0604030504040204" pitchFamily="50" charset="-128"/>
                          <a:ea typeface="メイリオ" panose="020B0604030504040204" pitchFamily="50" charset="-128"/>
                        </a:rPr>
                        <a:t>385,340</a:t>
                      </a:r>
                      <a:r>
                        <a:rPr kumimoji="1" lang="ja-JP" altLang="en-US" sz="1100" b="0" dirty="0">
                          <a:solidFill>
                            <a:schemeClr val="tx1"/>
                          </a:solidFill>
                          <a:latin typeface="メイリオ" panose="020B0604030504040204" pitchFamily="50" charset="-128"/>
                          <a:ea typeface="メイリオ" panose="020B0604030504040204" pitchFamily="50" charset="-128"/>
                        </a:rPr>
                        <a:t>円</a:t>
                      </a:r>
                      <a:endParaRPr kumimoji="1" lang="ja-JP" altLang="en-US" sz="105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民間との較差</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1100" b="0" dirty="0">
                          <a:solidFill>
                            <a:schemeClr val="tx1"/>
                          </a:solidFill>
                          <a:latin typeface="メイリオ" panose="020B0604030504040204" pitchFamily="50" charset="-128"/>
                          <a:ea typeface="メイリオ" panose="020B0604030504040204" pitchFamily="50" charset="-128"/>
                        </a:rPr>
                        <a:t>11,693</a:t>
                      </a:r>
                      <a:r>
                        <a:rPr kumimoji="1" lang="ja-JP" altLang="en-US" sz="1100" b="0" dirty="0">
                          <a:solidFill>
                            <a:schemeClr val="tx1"/>
                          </a:solidFill>
                          <a:latin typeface="メイリオ" panose="020B0604030504040204" pitchFamily="50" charset="-128"/>
                          <a:ea typeface="メイリオ" panose="020B0604030504040204" pitchFamily="50" charset="-128"/>
                        </a:rPr>
                        <a:t>円</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r>
                        <a:rPr kumimoji="1" lang="en-US" altLang="ja-JP" sz="1100" b="0" dirty="0">
                          <a:solidFill>
                            <a:schemeClr val="tx1"/>
                          </a:solidFill>
                          <a:latin typeface="メイリオ" panose="020B0604030504040204" pitchFamily="50" charset="-128"/>
                          <a:ea typeface="メイリオ" panose="020B0604030504040204" pitchFamily="50" charset="-128"/>
                        </a:rPr>
                        <a:t>3.13</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919921899"/>
                  </a:ext>
                </a:extLst>
              </a:tr>
              <a:tr h="2088312">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1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dirty="0">
                          <a:solidFill>
                            <a:schemeClr val="tx1"/>
                          </a:solidFill>
                          <a:latin typeface="メイリオ" panose="020B0604030504040204" pitchFamily="50" charset="-128"/>
                          <a:ea typeface="メイリオ" panose="020B0604030504040204" pitchFamily="50" charset="-128"/>
                        </a:rPr>
                        <a:t>職員給与</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algn="ctr"/>
                      <a:r>
                        <a:rPr kumimoji="1" lang="en-US" altLang="ja-JP" sz="1100" dirty="0">
                          <a:solidFill>
                            <a:schemeClr val="tx1"/>
                          </a:solidFill>
                          <a:latin typeface="メイリオ" panose="020B0604030504040204" pitchFamily="50" charset="-128"/>
                          <a:ea typeface="メイリオ" panose="020B0604030504040204" pitchFamily="50" charset="-128"/>
                        </a:rPr>
                        <a:t>373,647</a:t>
                      </a:r>
                      <a:r>
                        <a:rPr kumimoji="1" lang="ja-JP" altLang="en-US" sz="1100" dirty="0">
                          <a:solidFill>
                            <a:schemeClr val="tx1"/>
                          </a:solidFill>
                          <a:latin typeface="メイリオ" panose="020B0604030504040204" pitchFamily="50" charset="-128"/>
                          <a:ea typeface="メイリオ" panose="020B0604030504040204" pitchFamily="50" charset="-128"/>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914645824"/>
                  </a:ext>
                </a:extLst>
              </a:tr>
            </a:tbl>
          </a:graphicData>
        </a:graphic>
      </p:graphicFrame>
      <p:sp>
        <p:nvSpPr>
          <p:cNvPr id="13" name="テキスト ボックス 12">
            <a:extLst>
              <a:ext uri="{FF2B5EF4-FFF2-40B4-BE49-F238E27FC236}">
                <a16:creationId xmlns:a16="http://schemas.microsoft.com/office/drawing/2014/main" id="{B114A98A-A7A0-48D4-83D1-0BCFB99D3F3D}"/>
              </a:ext>
            </a:extLst>
          </p:cNvPr>
          <p:cNvSpPr txBox="1"/>
          <p:nvPr/>
        </p:nvSpPr>
        <p:spPr>
          <a:xfrm>
            <a:off x="2492896" y="2495913"/>
            <a:ext cx="1656187" cy="1077218"/>
          </a:xfrm>
          <a:prstGeom prst="rect">
            <a:avLst/>
          </a:prstGeom>
          <a:noFill/>
          <a:ln w="6350">
            <a:solidFill>
              <a:schemeClr val="tx1"/>
            </a:solidFill>
            <a:prstDash val="dash"/>
          </a:ln>
        </p:spPr>
        <p:txBody>
          <a:bodyPr wrap="square" rtlCol="0">
            <a:spAutoFit/>
          </a:bodyPr>
          <a:lstStyle/>
          <a:p>
            <a:pPr algn="ct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内訳</a:t>
            </a:r>
            <a:r>
              <a:rPr kumimoji="1" lang="en-US" altLang="ja-JP" sz="800" dirty="0">
                <a:latin typeface="メイリオ" panose="020B0604030504040204" pitchFamily="50" charset="-128"/>
                <a:ea typeface="メイリオ" panose="020B0604030504040204" pitchFamily="50" charset="-128"/>
              </a:rPr>
              <a:t>》</a:t>
            </a:r>
          </a:p>
          <a:p>
            <a:pPr algn="r"/>
            <a:r>
              <a:rPr lang="ja-JP" altLang="en-US" sz="800" dirty="0">
                <a:latin typeface="メイリオ" panose="020B0604030504040204" pitchFamily="50" charset="-128"/>
                <a:ea typeface="メイリオ" panose="020B0604030504040204" pitchFamily="50" charset="-128"/>
              </a:rPr>
              <a:t>　給料の月額　</a:t>
            </a:r>
            <a:r>
              <a:rPr lang="en-US" altLang="ja-JP" sz="800" dirty="0">
                <a:latin typeface="メイリオ" panose="020B0604030504040204" pitchFamily="50" charset="-128"/>
                <a:ea typeface="メイリオ" panose="020B0604030504040204" pitchFamily="50" charset="-128"/>
              </a:rPr>
              <a:t>315,738</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r>
              <a:rPr lang="ja-JP" altLang="en-US" sz="800" dirty="0">
                <a:latin typeface="メイリオ" panose="020B0604030504040204" pitchFamily="50" charset="-128"/>
                <a:ea typeface="メイリオ" panose="020B0604030504040204" pitchFamily="50" charset="-128"/>
              </a:rPr>
              <a:t>　管理職手当　　</a:t>
            </a:r>
            <a:r>
              <a:rPr lang="en-US" altLang="ja-JP" sz="800" dirty="0">
                <a:latin typeface="メイリオ" panose="020B0604030504040204" pitchFamily="50" charset="-128"/>
                <a:ea typeface="メイリオ" panose="020B0604030504040204" pitchFamily="50" charset="-128"/>
              </a:rPr>
              <a:t>5,178</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r>
              <a:rPr lang="ja-JP" altLang="en-US" sz="800" dirty="0">
                <a:latin typeface="メイリオ" panose="020B0604030504040204" pitchFamily="50" charset="-128"/>
                <a:ea typeface="メイリオ" panose="020B0604030504040204" pitchFamily="50" charset="-128"/>
              </a:rPr>
              <a:t>　扶養手当　　</a:t>
            </a:r>
            <a:r>
              <a:rPr lang="en-US" altLang="ja-JP" sz="800" dirty="0">
                <a:latin typeface="メイリオ" panose="020B0604030504040204" pitchFamily="50" charset="-128"/>
                <a:ea typeface="メイリオ" panose="020B0604030504040204" pitchFamily="50" charset="-128"/>
              </a:rPr>
              <a:t>6,523</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r>
              <a:rPr kumimoji="1" lang="ja-JP" altLang="en-US" sz="800" dirty="0">
                <a:latin typeface="メイリオ" panose="020B0604030504040204" pitchFamily="50" charset="-128"/>
                <a:ea typeface="メイリオ" panose="020B0604030504040204" pitchFamily="50" charset="-128"/>
              </a:rPr>
              <a:t>　地域手当　 </a:t>
            </a:r>
            <a:r>
              <a:rPr kumimoji="1" lang="en-US" altLang="ja-JP" sz="800" dirty="0">
                <a:latin typeface="メイリオ" panose="020B0604030504040204" pitchFamily="50" charset="-128"/>
                <a:ea typeface="メイリオ" panose="020B0604030504040204" pitchFamily="50" charset="-128"/>
              </a:rPr>
              <a:t>38,661</a:t>
            </a:r>
            <a:r>
              <a:rPr kumimoji="1" lang="ja-JP" altLang="en-US" sz="800" dirty="0">
                <a:latin typeface="メイリオ" panose="020B0604030504040204" pitchFamily="50" charset="-128"/>
                <a:ea typeface="メイリオ" panose="020B0604030504040204" pitchFamily="50" charset="-128"/>
              </a:rPr>
              <a:t>円</a:t>
            </a:r>
            <a:endParaRPr kumimoji="1" lang="en-US" altLang="ja-JP" sz="800" dirty="0">
              <a:latin typeface="メイリオ" panose="020B0604030504040204" pitchFamily="50" charset="-128"/>
              <a:ea typeface="メイリオ" panose="020B0604030504040204" pitchFamily="50" charset="-128"/>
            </a:endParaRPr>
          </a:p>
          <a:p>
            <a:pPr algn="r"/>
            <a:r>
              <a:rPr lang="ja-JP" altLang="en-US" sz="800" dirty="0">
                <a:latin typeface="メイリオ" panose="020B0604030504040204" pitchFamily="50" charset="-128"/>
                <a:ea typeface="メイリオ" panose="020B0604030504040204" pitchFamily="50" charset="-128"/>
              </a:rPr>
              <a:t>　住居手当　　</a:t>
            </a:r>
            <a:r>
              <a:rPr lang="en-US" altLang="ja-JP" sz="800" dirty="0">
                <a:latin typeface="メイリオ" panose="020B0604030504040204" pitchFamily="50" charset="-128"/>
                <a:ea typeface="メイリオ" panose="020B0604030504040204" pitchFamily="50" charset="-128"/>
              </a:rPr>
              <a:t>7,436</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r>
              <a:rPr kumimoji="1" lang="ja-JP" altLang="en-US" sz="800" dirty="0">
                <a:latin typeface="メイリオ" panose="020B0604030504040204" pitchFamily="50" charset="-128"/>
                <a:ea typeface="メイリオ" panose="020B0604030504040204" pitchFamily="50" charset="-128"/>
              </a:rPr>
              <a:t>　初任給調整手当　 　　</a:t>
            </a:r>
            <a:r>
              <a:rPr kumimoji="1" lang="en-US" altLang="ja-JP" sz="800" dirty="0">
                <a:latin typeface="メイリオ" panose="020B0604030504040204" pitchFamily="50" charset="-128"/>
                <a:ea typeface="メイリオ" panose="020B0604030504040204" pitchFamily="50" charset="-128"/>
              </a:rPr>
              <a:t>72</a:t>
            </a:r>
            <a:r>
              <a:rPr kumimoji="1"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r>
              <a:rPr lang="ja-JP" altLang="en-US" sz="800" dirty="0">
                <a:latin typeface="メイリオ" panose="020B0604030504040204" pitchFamily="50" charset="-128"/>
                <a:ea typeface="メイリオ" panose="020B0604030504040204" pitchFamily="50" charset="-128"/>
              </a:rPr>
              <a:t>単身赴任手当（基礎額）　</a:t>
            </a:r>
            <a:r>
              <a:rPr lang="en-US" altLang="ja-JP" sz="800" dirty="0">
                <a:latin typeface="メイリオ" panose="020B0604030504040204" pitchFamily="50" charset="-128"/>
                <a:ea typeface="メイリオ" panose="020B0604030504040204" pitchFamily="50" charset="-128"/>
              </a:rPr>
              <a:t>39</a:t>
            </a:r>
            <a:r>
              <a:rPr lang="ja-JP" altLang="en-US" sz="800" dirty="0">
                <a:latin typeface="メイリオ" panose="020B0604030504040204" pitchFamily="50" charset="-128"/>
                <a:ea typeface="メイリオ" panose="020B0604030504040204" pitchFamily="50" charset="-128"/>
              </a:rPr>
              <a:t>円</a:t>
            </a:r>
            <a:r>
              <a:rPr kumimoji="1" lang="ja-JP" altLang="en-US" sz="800" dirty="0">
                <a:latin typeface="メイリオ" panose="020B0604030504040204" pitchFamily="50" charset="-128"/>
                <a:ea typeface="メイリオ" panose="020B0604030504040204" pitchFamily="50" charset="-128"/>
              </a:rPr>
              <a:t>　</a:t>
            </a:r>
          </a:p>
        </p:txBody>
      </p:sp>
      <p:sp>
        <p:nvSpPr>
          <p:cNvPr id="19" name="テキスト ボックス 18">
            <a:extLst>
              <a:ext uri="{FF2B5EF4-FFF2-40B4-BE49-F238E27FC236}">
                <a16:creationId xmlns:a16="http://schemas.microsoft.com/office/drawing/2014/main" id="{B28E58F0-9ED6-4CBD-9ADA-8504983B51FD}"/>
              </a:ext>
            </a:extLst>
          </p:cNvPr>
          <p:cNvSpPr txBox="1"/>
          <p:nvPr/>
        </p:nvSpPr>
        <p:spPr>
          <a:xfrm>
            <a:off x="621353" y="2071806"/>
            <a:ext cx="1296000" cy="1200329"/>
          </a:xfrm>
          <a:prstGeom prst="rect">
            <a:avLst/>
          </a:prstGeom>
          <a:noFill/>
          <a:ln w="6350">
            <a:solidFill>
              <a:schemeClr val="tx1"/>
            </a:solidFill>
            <a:prstDash val="dash"/>
          </a:ln>
        </p:spPr>
        <p:txBody>
          <a:bodyPr wrap="square" rtlCol="0">
            <a:spAutoFit/>
          </a:bodyPr>
          <a:lstStyle/>
          <a:p>
            <a:r>
              <a:rPr lang="ja-JP" altLang="en-US" sz="800" dirty="0">
                <a:latin typeface="メイリオ" panose="020B0604030504040204" pitchFamily="50" charset="-128"/>
                <a:ea typeface="メイリオ" panose="020B0604030504040204" pitchFamily="50" charset="-128"/>
              </a:rPr>
              <a:t>きまって支給する給与</a:t>
            </a:r>
            <a:r>
              <a:rPr lang="en-US" altLang="ja-JP" sz="700" dirty="0">
                <a:latin typeface="メイリオ" panose="020B0604030504040204" pitchFamily="50" charset="-128"/>
                <a:ea typeface="メイリオ" panose="020B0604030504040204" pitchFamily="50" charset="-128"/>
              </a:rPr>
              <a:t>※</a:t>
            </a:r>
            <a:endParaRPr lang="en-US" altLang="ja-JP" sz="800" dirty="0">
              <a:latin typeface="メイリオ" panose="020B0604030504040204" pitchFamily="50" charset="-128"/>
              <a:ea typeface="メイリオ" panose="020B0604030504040204" pitchFamily="50" charset="-128"/>
            </a:endParaRPr>
          </a:p>
          <a:p>
            <a:r>
              <a:rPr kumimoji="1" lang="ja-JP" altLang="en-US" sz="800" dirty="0">
                <a:latin typeface="メイリオ" panose="020B0604030504040204" pitchFamily="50" charset="-128"/>
                <a:ea typeface="メイリオ" panose="020B0604030504040204" pitchFamily="50" charset="-128"/>
              </a:rPr>
              <a:t>（時間外手当</a:t>
            </a:r>
            <a:r>
              <a:rPr lang="ja-JP" altLang="en-US" sz="800" dirty="0">
                <a:latin typeface="メイリオ" panose="020B0604030504040204" pitchFamily="50" charset="-128"/>
                <a:ea typeface="メイリオ" panose="020B0604030504040204" pitchFamily="50" charset="-128"/>
              </a:rPr>
              <a:t>、</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通勤手当を除く）</a:t>
            </a:r>
            <a:endParaRPr lang="en-US" altLang="ja-JP" sz="800" dirty="0">
              <a:latin typeface="メイリオ" panose="020B0604030504040204" pitchFamily="50" charset="-128"/>
              <a:ea typeface="メイリオ" panose="020B0604030504040204" pitchFamily="50" charset="-128"/>
            </a:endParaRPr>
          </a:p>
          <a:p>
            <a:endParaRPr kumimoji="1" lang="en-US" altLang="ja-JP" sz="800"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基本給、家族手当、</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地域手当等名称のい</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かんを問わず月ごと</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に支給されるすべて　</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の給与をいう</a:t>
            </a:r>
            <a:endParaRPr kumimoji="1" lang="en-US" altLang="ja-JP" sz="800" dirty="0">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9F59D5DC-FE0D-4F82-8483-0379DC6BD256}"/>
              </a:ext>
            </a:extLst>
          </p:cNvPr>
          <p:cNvSpPr txBox="1"/>
          <p:nvPr/>
        </p:nvSpPr>
        <p:spPr>
          <a:xfrm>
            <a:off x="549320" y="4088904"/>
            <a:ext cx="5760000" cy="430887"/>
          </a:xfrm>
          <a:prstGeom prst="rect">
            <a:avLst/>
          </a:prstGeom>
          <a:noFill/>
          <a:ln w="12700">
            <a:solidFill>
              <a:schemeClr val="tx1"/>
            </a:solidFill>
            <a:prstDash val="sysDot"/>
          </a:ln>
        </p:spPr>
        <p:txBody>
          <a:bodyPr wrap="square" rtlCol="0">
            <a:spAutoFit/>
          </a:bodyPr>
          <a:lstStyle/>
          <a:p>
            <a:r>
              <a:rPr lang="ja-JP" altLang="en-US" sz="1100" dirty="0">
                <a:latin typeface="メイリオ" panose="020B0604030504040204" pitchFamily="50" charset="-128"/>
                <a:ea typeface="メイリオ" panose="020B0604030504040204" pitchFamily="50" charset="-128"/>
              </a:rPr>
              <a:t>本</a:t>
            </a:r>
            <a:r>
              <a:rPr kumimoji="1" lang="ja-JP" altLang="en-US" sz="1100" dirty="0">
                <a:latin typeface="メイリオ" panose="020B0604030504040204" pitchFamily="50" charset="-128"/>
                <a:ea typeface="メイリオ" panose="020B0604030504040204" pitchFamily="50" charset="-128"/>
              </a:rPr>
              <a:t>年４月分の職員給与が民間給与を</a:t>
            </a:r>
            <a:r>
              <a:rPr kumimoji="1" lang="en-US" altLang="ja-JP" sz="1100" dirty="0">
                <a:latin typeface="メイリオ" panose="020B0604030504040204" pitchFamily="50" charset="-128"/>
                <a:ea typeface="メイリオ" panose="020B0604030504040204" pitchFamily="50" charset="-128"/>
              </a:rPr>
              <a:t>11,693</a:t>
            </a:r>
            <a:r>
              <a:rPr kumimoji="1" lang="ja-JP" altLang="en-US" sz="1100" dirty="0">
                <a:latin typeface="メイリオ" panose="020B0604030504040204" pitchFamily="50" charset="-128"/>
                <a:ea typeface="メイリオ" panose="020B0604030504040204" pitchFamily="50" charset="-128"/>
              </a:rPr>
              <a:t>円（</a:t>
            </a:r>
            <a:r>
              <a:rPr lang="en-US" altLang="ja-JP" sz="1100" dirty="0">
                <a:latin typeface="メイリオ" panose="020B0604030504040204" pitchFamily="50" charset="-128"/>
                <a:ea typeface="メイリオ" panose="020B0604030504040204" pitchFamily="50" charset="-128"/>
              </a:rPr>
              <a:t>3</a:t>
            </a:r>
            <a:r>
              <a:rPr kumimoji="1" lang="en-US" altLang="ja-JP" sz="1100" dirty="0">
                <a:latin typeface="メイリオ" panose="020B0604030504040204" pitchFamily="50" charset="-128"/>
                <a:ea typeface="メイリオ" panose="020B0604030504040204" pitchFamily="50" charset="-128"/>
              </a:rPr>
              <a:t>.13</a:t>
            </a:r>
            <a:r>
              <a:rPr kumimoji="1" lang="ja-JP" altLang="en-US" sz="1100" dirty="0">
                <a:latin typeface="メイリオ" panose="020B0604030504040204" pitchFamily="50" charset="-128"/>
                <a:ea typeface="メイリオ" panose="020B0604030504040204" pitchFamily="50" charset="-128"/>
              </a:rPr>
              <a:t>％）下回ったため、民間との均衡を図るため、月例給</a:t>
            </a:r>
            <a:r>
              <a:rPr lang="ja-JP" altLang="en-US" sz="1100" dirty="0">
                <a:latin typeface="メイリオ" panose="020B0604030504040204" pitchFamily="50" charset="-128"/>
                <a:ea typeface="メイリオ" panose="020B0604030504040204" pitchFamily="50" charset="-128"/>
              </a:rPr>
              <a:t>の</a:t>
            </a:r>
            <a:r>
              <a:rPr kumimoji="1" lang="ja-JP" altLang="en-US" sz="1100" dirty="0">
                <a:latin typeface="メイリオ" panose="020B0604030504040204" pitchFamily="50" charset="-128"/>
                <a:ea typeface="メイリオ" panose="020B0604030504040204" pitchFamily="50" charset="-128"/>
              </a:rPr>
              <a:t>引上げを勧告します。</a:t>
            </a:r>
          </a:p>
        </p:txBody>
      </p:sp>
      <p:sp>
        <p:nvSpPr>
          <p:cNvPr id="20" name="テキスト ボックス 19">
            <a:extLst>
              <a:ext uri="{FF2B5EF4-FFF2-40B4-BE49-F238E27FC236}">
                <a16:creationId xmlns:a16="http://schemas.microsoft.com/office/drawing/2014/main" id="{9D6413F6-2775-4CAB-93AA-15D702CB8EC6}"/>
              </a:ext>
            </a:extLst>
          </p:cNvPr>
          <p:cNvSpPr txBox="1"/>
          <p:nvPr/>
        </p:nvSpPr>
        <p:spPr>
          <a:xfrm>
            <a:off x="260648" y="4953000"/>
            <a:ext cx="3680812" cy="261610"/>
          </a:xfrm>
          <a:prstGeom prst="rect">
            <a:avLst/>
          </a:prstGeom>
          <a:noFill/>
        </p:spPr>
        <p:txBody>
          <a:bodyPr wrap="square" rtlCol="0">
            <a:spAutoFit/>
          </a:bodyPr>
          <a:lstStyle/>
          <a:p>
            <a:r>
              <a:rPr lang="ja-JP" altLang="en-US" sz="1050" b="1" dirty="0">
                <a:latin typeface="メイリオ" panose="020B0604030504040204" pitchFamily="50" charset="-128"/>
                <a:ea typeface="メイリオ" panose="020B0604030504040204" pitchFamily="50" charset="-128"/>
              </a:rPr>
              <a:t>　●特別給</a:t>
            </a:r>
            <a:endParaRPr kumimoji="1" lang="ja-JP" altLang="en-US" sz="1600" b="1" dirty="0">
              <a:latin typeface="メイリオ" panose="020B0604030504040204" pitchFamily="50" charset="-128"/>
              <a:ea typeface="メイリオ" panose="020B0604030504040204" pitchFamily="50" charset="-128"/>
            </a:endParaRPr>
          </a:p>
        </p:txBody>
      </p:sp>
      <p:graphicFrame>
        <p:nvGraphicFramePr>
          <p:cNvPr id="3" name="表 4">
            <a:extLst>
              <a:ext uri="{FF2B5EF4-FFF2-40B4-BE49-F238E27FC236}">
                <a16:creationId xmlns:a16="http://schemas.microsoft.com/office/drawing/2014/main" id="{6C4CD61C-442B-4EB1-B4D0-985847954D01}"/>
              </a:ext>
            </a:extLst>
          </p:cNvPr>
          <p:cNvGraphicFramePr>
            <a:graphicFrameLocks noGrp="1"/>
          </p:cNvGraphicFramePr>
          <p:nvPr>
            <p:extLst>
              <p:ext uri="{D42A27DB-BD31-4B8C-83A1-F6EECF244321}">
                <p14:modId xmlns:p14="http://schemas.microsoft.com/office/powerpoint/2010/main" val="3103912473"/>
              </p:ext>
            </p:extLst>
          </p:nvPr>
        </p:nvGraphicFramePr>
        <p:xfrm>
          <a:off x="547943" y="5241032"/>
          <a:ext cx="5760000" cy="518160"/>
        </p:xfrm>
        <a:graphic>
          <a:graphicData uri="http://schemas.openxmlformats.org/drawingml/2006/table">
            <a:tbl>
              <a:tblPr firstRow="1" bandRow="1">
                <a:tableStyleId>{5C22544A-7EE6-4342-B048-85BDC9FD1C3A}</a:tableStyleId>
              </a:tblPr>
              <a:tblGrid>
                <a:gridCol w="1584000">
                  <a:extLst>
                    <a:ext uri="{9D8B030D-6E8A-4147-A177-3AD203B41FA5}">
                      <a16:colId xmlns:a16="http://schemas.microsoft.com/office/drawing/2014/main" val="2484695978"/>
                    </a:ext>
                  </a:extLst>
                </a:gridCol>
                <a:gridCol w="1260000">
                  <a:extLst>
                    <a:ext uri="{9D8B030D-6E8A-4147-A177-3AD203B41FA5}">
                      <a16:colId xmlns:a16="http://schemas.microsoft.com/office/drawing/2014/main" val="1048989663"/>
                    </a:ext>
                  </a:extLst>
                </a:gridCol>
                <a:gridCol w="1260000">
                  <a:extLst>
                    <a:ext uri="{9D8B030D-6E8A-4147-A177-3AD203B41FA5}">
                      <a16:colId xmlns:a16="http://schemas.microsoft.com/office/drawing/2014/main" val="3801679686"/>
                    </a:ext>
                  </a:extLst>
                </a:gridCol>
                <a:gridCol w="1656000">
                  <a:extLst>
                    <a:ext uri="{9D8B030D-6E8A-4147-A177-3AD203B41FA5}">
                      <a16:colId xmlns:a16="http://schemas.microsoft.com/office/drawing/2014/main" val="2062167667"/>
                    </a:ext>
                  </a:extLst>
                </a:gridCol>
              </a:tblGrid>
              <a:tr h="252000">
                <a:tc rowSpan="2">
                  <a:txBody>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年間支給月数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民間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職員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較差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169628295"/>
                  </a:ext>
                </a:extLst>
              </a:tr>
              <a:tr h="252000">
                <a:tc vMerge="1">
                  <a:txBody>
                    <a:bodyPr/>
                    <a:lstStyle/>
                    <a:p>
                      <a:pPr algn="ctr"/>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dirty="0">
                          <a:solidFill>
                            <a:schemeClr val="tx1"/>
                          </a:solidFill>
                          <a:latin typeface="メイリオ" panose="020B0604030504040204" pitchFamily="50" charset="-128"/>
                          <a:ea typeface="メイリオ" panose="020B0604030504040204" pitchFamily="50" charset="-128"/>
                        </a:rPr>
                        <a:t>4.59</a:t>
                      </a:r>
                      <a:r>
                        <a:rPr kumimoji="1" lang="ja-JP" altLang="en-US" sz="1100" dirty="0">
                          <a:solidFill>
                            <a:schemeClr val="tx1"/>
                          </a:solidFill>
                          <a:latin typeface="メイリオ" panose="020B0604030504040204" pitchFamily="50" charset="-128"/>
                          <a:ea typeface="メイリオ"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dirty="0">
                          <a:solidFill>
                            <a:schemeClr val="tx1"/>
                          </a:solidFill>
                          <a:latin typeface="メイリオ" panose="020B0604030504040204" pitchFamily="50" charset="-128"/>
                          <a:ea typeface="メイリオ" panose="020B0604030504040204" pitchFamily="50" charset="-128"/>
                        </a:rPr>
                        <a:t>4.50</a:t>
                      </a:r>
                      <a:r>
                        <a:rPr kumimoji="1" lang="ja-JP" altLang="en-US" sz="1100" dirty="0">
                          <a:solidFill>
                            <a:schemeClr val="tx1"/>
                          </a:solidFill>
                          <a:latin typeface="メイリオ" panose="020B0604030504040204" pitchFamily="50" charset="-128"/>
                          <a:ea typeface="メイリオ"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dirty="0">
                          <a:solidFill>
                            <a:schemeClr val="tx1"/>
                          </a:solidFill>
                          <a:latin typeface="メイリオ" panose="020B0604030504040204" pitchFamily="50" charset="-128"/>
                          <a:ea typeface="メイリオ" panose="020B0604030504040204" pitchFamily="50" charset="-128"/>
                        </a:rPr>
                        <a:t>0.09</a:t>
                      </a:r>
                      <a:r>
                        <a:rPr kumimoji="1" lang="ja-JP" altLang="en-US" sz="1100" dirty="0">
                          <a:solidFill>
                            <a:schemeClr val="tx1"/>
                          </a:solidFill>
                          <a:latin typeface="メイリオ" panose="020B0604030504040204" pitchFamily="50" charset="-128"/>
                          <a:ea typeface="メイリオ"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7663795"/>
                  </a:ext>
                </a:extLst>
              </a:tr>
            </a:tbl>
          </a:graphicData>
        </a:graphic>
      </p:graphicFrame>
      <p:graphicFrame>
        <p:nvGraphicFramePr>
          <p:cNvPr id="6" name="表 8">
            <a:extLst>
              <a:ext uri="{FF2B5EF4-FFF2-40B4-BE49-F238E27FC236}">
                <a16:creationId xmlns:a16="http://schemas.microsoft.com/office/drawing/2014/main" id="{7A9BE315-3E78-4F84-B632-C8C1C116D5BD}"/>
              </a:ext>
            </a:extLst>
          </p:cNvPr>
          <p:cNvGraphicFramePr>
            <a:graphicFrameLocks noGrp="1"/>
          </p:cNvGraphicFramePr>
          <p:nvPr>
            <p:extLst>
              <p:ext uri="{D42A27DB-BD31-4B8C-83A1-F6EECF244321}">
                <p14:modId xmlns:p14="http://schemas.microsoft.com/office/powerpoint/2010/main" val="2994914036"/>
              </p:ext>
            </p:extLst>
          </p:nvPr>
        </p:nvGraphicFramePr>
        <p:xfrm>
          <a:off x="2132857" y="6171136"/>
          <a:ext cx="4149095" cy="1107840"/>
        </p:xfrm>
        <a:graphic>
          <a:graphicData uri="http://schemas.openxmlformats.org/drawingml/2006/table">
            <a:tbl>
              <a:tblPr firstRow="1" bandRow="1">
                <a:tableStyleId>{5C22544A-7EE6-4342-B048-85BDC9FD1C3A}</a:tableStyleId>
              </a:tblPr>
              <a:tblGrid>
                <a:gridCol w="288031">
                  <a:extLst>
                    <a:ext uri="{9D8B030D-6E8A-4147-A177-3AD203B41FA5}">
                      <a16:colId xmlns:a16="http://schemas.microsoft.com/office/drawing/2014/main" val="689245596"/>
                    </a:ext>
                  </a:extLst>
                </a:gridCol>
                <a:gridCol w="1989041">
                  <a:extLst>
                    <a:ext uri="{9D8B030D-6E8A-4147-A177-3AD203B41FA5}">
                      <a16:colId xmlns:a16="http://schemas.microsoft.com/office/drawing/2014/main" val="894146675"/>
                    </a:ext>
                  </a:extLst>
                </a:gridCol>
                <a:gridCol w="1872023">
                  <a:extLst>
                    <a:ext uri="{9D8B030D-6E8A-4147-A177-3AD203B41FA5}">
                      <a16:colId xmlns:a16="http://schemas.microsoft.com/office/drawing/2014/main" val="3517486470"/>
                    </a:ext>
                  </a:extLst>
                </a:gridCol>
              </a:tblGrid>
              <a:tr h="252000">
                <a:tc gridSpan="3">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勧  告</a:t>
                      </a:r>
                      <a:endParaRPr kumimoji="1" lang="ja-JP" altLang="en-US" sz="1050" b="1" dirty="0">
                        <a:solidFill>
                          <a:schemeClr val="tx1"/>
                        </a:solidFill>
                        <a:latin typeface="メイリオ" panose="020B0604030504040204" pitchFamily="50" charset="-128"/>
                        <a:ea typeface="メイリオ" panose="020B0604030504040204" pitchFamily="50" charset="-128"/>
                      </a:endParaRPr>
                    </a:p>
                  </a:txBody>
                  <a:tcPr marL="45720" marR="4572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r>
                        <a:rPr kumimoji="1" lang="ja-JP" altLang="en-US" sz="1000" b="0" dirty="0">
                          <a:solidFill>
                            <a:schemeClr val="tx1"/>
                          </a:solidFill>
                          <a:latin typeface="メイリオ" panose="020B0604030504040204" pitchFamily="50" charset="-128"/>
                          <a:ea typeface="メイリオ" panose="020B0604030504040204" pitchFamily="50" charset="-128"/>
                        </a:rPr>
                        <a:t>勧告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140121996"/>
                  </a:ext>
                </a:extLst>
              </a:tr>
              <a:tr h="360000">
                <a:tc gridSpan="3">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1000" dirty="0">
                          <a:latin typeface="メイリオ" panose="020B0604030504040204" pitchFamily="50" charset="-128"/>
                          <a:ea typeface="メイリオ" panose="020B0604030504040204" pitchFamily="50" charset="-128"/>
                        </a:rPr>
                        <a:t>年間支給月数　</a:t>
                      </a:r>
                      <a:r>
                        <a:rPr kumimoji="1" lang="en-US" altLang="ja-JP" sz="1000" dirty="0">
                          <a:latin typeface="メイリオ" panose="020B0604030504040204" pitchFamily="50" charset="-128"/>
                          <a:ea typeface="メイリオ" panose="020B0604030504040204" pitchFamily="50" charset="-128"/>
                        </a:rPr>
                        <a:t>4.60</a:t>
                      </a:r>
                      <a:r>
                        <a:rPr kumimoji="1" lang="ja-JP" altLang="en-US" sz="1000" dirty="0">
                          <a:latin typeface="メイリオ" panose="020B0604030504040204" pitchFamily="50" charset="-128"/>
                          <a:ea typeface="メイリオ" panose="020B0604030504040204" pitchFamily="50" charset="-128"/>
                        </a:rPr>
                        <a:t>月（</a:t>
                      </a:r>
                      <a:r>
                        <a:rPr kumimoji="1" lang="en-US" altLang="ja-JP" sz="1000" dirty="0">
                          <a:latin typeface="メイリオ" panose="020B0604030504040204" pitchFamily="50" charset="-128"/>
                          <a:ea typeface="メイリオ" panose="020B0604030504040204" pitchFamily="50" charset="-128"/>
                        </a:rPr>
                        <a:t>+0.10</a:t>
                      </a:r>
                      <a:r>
                        <a:rPr kumimoji="1" lang="ja-JP" altLang="en-US" sz="1000" dirty="0">
                          <a:latin typeface="メイリオ" panose="020B0604030504040204" pitchFamily="50" charset="-128"/>
                          <a:ea typeface="メイリオ" panose="020B0604030504040204" pitchFamily="50" charset="-128"/>
                        </a:rPr>
                        <a:t>月）</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r>
                        <a:rPr kumimoji="1" lang="ja-JP" altLang="en-US" sz="1000" dirty="0">
                          <a:latin typeface="メイリオ" panose="020B0604030504040204" pitchFamily="50" charset="-128"/>
                          <a:ea typeface="メイリオ" panose="020B0604030504040204" pitchFamily="50" charset="-128"/>
                        </a:rPr>
                        <a:t>年間支給月数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369328639"/>
                  </a:ext>
                </a:extLst>
              </a:tr>
              <a:tr h="216000">
                <a:tc rowSpan="2">
                  <a:txBody>
                    <a:bodyPr/>
                    <a:lstStyle/>
                    <a:p>
                      <a:pPr algn="ctr"/>
                      <a:r>
                        <a:rPr kumimoji="1" lang="ja-JP" altLang="en-US" sz="1000" dirty="0">
                          <a:latin typeface="メイリオ" panose="020B0604030504040204" pitchFamily="50" charset="-128"/>
                          <a:ea typeface="メイリオ" panose="020B0604030504040204" pitchFamily="50" charset="-128"/>
                        </a:rPr>
                        <a:t>内訳</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latin typeface="メイリオ" panose="020B0604030504040204" pitchFamily="50" charset="-128"/>
                          <a:ea typeface="メイリオ" panose="020B0604030504040204" pitchFamily="50" charset="-128"/>
                        </a:rPr>
                        <a:t>期末手当</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１</a:t>
                      </a:r>
                      <a:endParaRPr kumimoji="1" lang="ja-JP" altLang="en-US" sz="1000" dirty="0">
                        <a:latin typeface="メイリオ" panose="020B0604030504040204" pitchFamily="50" charset="-128"/>
                        <a:ea typeface="メイリオ" panose="020B0604030504040204" pitchFamily="50"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ctr"/>
                      <a:r>
                        <a:rPr kumimoji="1" lang="ja-JP" altLang="en-US" sz="1000" dirty="0">
                          <a:latin typeface="メイリオ" panose="020B0604030504040204" pitchFamily="50" charset="-128"/>
                          <a:ea typeface="メイリオ" panose="020B0604030504040204" pitchFamily="50" charset="-128"/>
                        </a:rPr>
                        <a:t>勤勉手当</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２</a:t>
                      </a:r>
                      <a:endParaRPr kumimoji="1" lang="ja-JP" altLang="en-US" sz="1000" dirty="0">
                        <a:latin typeface="メイリオ" panose="020B0604030504040204" pitchFamily="50" charset="-128"/>
                        <a:ea typeface="メイリオ" panose="020B0604030504040204" pitchFamily="50"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extLst>
                  <a:ext uri="{0D108BD9-81ED-4DB2-BD59-A6C34878D82A}">
                    <a16:rowId xmlns:a16="http://schemas.microsoft.com/office/drawing/2014/main" val="1699519744"/>
                  </a:ext>
                </a:extLst>
              </a:tr>
              <a:tr h="252000">
                <a:tc vMerge="1">
                  <a:txBody>
                    <a:bodyPr/>
                    <a:lstStyle/>
                    <a:p>
                      <a:endParaRPr kumimoji="1" lang="ja-JP" altLang="en-US" sz="400" b="0" dirty="0">
                        <a:latin typeface="メイリオ" panose="020B0604030504040204" pitchFamily="50" charset="-128"/>
                        <a:ea typeface="メイリオ" panose="020B0604030504040204" pitchFamily="50" charset="-128"/>
                      </a:endParaRPr>
                    </a:p>
                  </a:txBody>
                  <a:tcPr marL="45720" marR="45720">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000" dirty="0">
                          <a:latin typeface="メイリオ" panose="020B0604030504040204" pitchFamily="50" charset="-128"/>
                          <a:ea typeface="メイリオ" panose="020B0604030504040204" pitchFamily="50" charset="-128"/>
                        </a:rPr>
                        <a:t>2.50</a:t>
                      </a:r>
                      <a:r>
                        <a:rPr kumimoji="1" lang="ja-JP" altLang="en-US" sz="1000" dirty="0">
                          <a:latin typeface="メイリオ" panose="020B0604030504040204" pitchFamily="50" charset="-128"/>
                          <a:ea typeface="メイリオ" panose="020B0604030504040204" pitchFamily="50" charset="-128"/>
                        </a:rPr>
                        <a:t>月（＋</a:t>
                      </a:r>
                      <a:r>
                        <a:rPr kumimoji="1" lang="en-US" altLang="ja-JP" sz="1000" dirty="0">
                          <a:latin typeface="メイリオ" panose="020B0604030504040204" pitchFamily="50" charset="-128"/>
                          <a:ea typeface="メイリオ" panose="020B0604030504040204" pitchFamily="50" charset="-128"/>
                        </a:rPr>
                        <a:t>0.05</a:t>
                      </a:r>
                      <a:r>
                        <a:rPr kumimoji="1" lang="ja-JP" altLang="en-US" sz="1000" dirty="0">
                          <a:latin typeface="メイリオ" panose="020B0604030504040204" pitchFamily="50" charset="-128"/>
                          <a:ea typeface="メイリオ" panose="020B0604030504040204" pitchFamily="50" charset="-128"/>
                        </a:rPr>
                        <a:t>月）</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00" dirty="0">
                          <a:latin typeface="メイリオ" panose="020B0604030504040204" pitchFamily="50" charset="-128"/>
                          <a:ea typeface="メイリオ" panose="020B0604030504040204" pitchFamily="50" charset="-128"/>
                        </a:rPr>
                        <a:t>2.10</a:t>
                      </a:r>
                      <a:r>
                        <a:rPr kumimoji="1" lang="ja-JP" altLang="en-US" sz="1000" dirty="0">
                          <a:latin typeface="メイリオ" panose="020B0604030504040204" pitchFamily="50" charset="-128"/>
                          <a:ea typeface="メイリオ" panose="020B0604030504040204" pitchFamily="50" charset="-128"/>
                        </a:rPr>
                        <a:t>月（＋</a:t>
                      </a:r>
                      <a:r>
                        <a:rPr kumimoji="1" lang="en-US" altLang="ja-JP" sz="1000" dirty="0">
                          <a:latin typeface="メイリオ" panose="020B0604030504040204" pitchFamily="50" charset="-128"/>
                          <a:ea typeface="メイリオ" panose="020B0604030504040204" pitchFamily="50" charset="-128"/>
                        </a:rPr>
                        <a:t>0.05</a:t>
                      </a:r>
                      <a:r>
                        <a:rPr kumimoji="1" lang="ja-JP" altLang="en-US" sz="1000" dirty="0">
                          <a:latin typeface="メイリオ" panose="020B0604030504040204" pitchFamily="50" charset="-128"/>
                          <a:ea typeface="メイリオ" panose="020B0604030504040204" pitchFamily="50" charset="-128"/>
                        </a:rPr>
                        <a:t>月）</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9597840"/>
                  </a:ext>
                </a:extLst>
              </a:tr>
            </a:tbl>
          </a:graphicData>
        </a:graphic>
      </p:graphicFrame>
      <p:sp>
        <p:nvSpPr>
          <p:cNvPr id="23" name="テキスト ボックス 22">
            <a:extLst>
              <a:ext uri="{FF2B5EF4-FFF2-40B4-BE49-F238E27FC236}">
                <a16:creationId xmlns:a16="http://schemas.microsoft.com/office/drawing/2014/main" id="{430A3B4C-CAE5-47B0-AF3E-1322E1911354}"/>
              </a:ext>
            </a:extLst>
          </p:cNvPr>
          <p:cNvSpPr txBox="1"/>
          <p:nvPr/>
        </p:nvSpPr>
        <p:spPr>
          <a:xfrm>
            <a:off x="621353" y="8034097"/>
            <a:ext cx="5760000" cy="600164"/>
          </a:xfrm>
          <a:prstGeom prst="rect">
            <a:avLst/>
          </a:prstGeom>
          <a:noFill/>
          <a:ln w="12700">
            <a:solidFill>
              <a:schemeClr val="tx1"/>
            </a:solidFill>
            <a:prstDash val="sysDot"/>
          </a:ln>
        </p:spPr>
        <p:txBody>
          <a:bodyPr wrap="square" rtlCol="0">
            <a:spAutoFit/>
          </a:bodyPr>
          <a:lstStyle/>
          <a:p>
            <a:r>
              <a:rPr lang="ja-JP" altLang="ja-JP" sz="1100" kern="100" dirty="0">
                <a:effectLst/>
                <a:latin typeface="メイリオ" panose="020B0604030504040204" pitchFamily="50" charset="-128"/>
                <a:ea typeface="メイリオ" panose="020B0604030504040204" pitchFamily="50" charset="-128"/>
                <a:cs typeface="Times New Roman" panose="02020603050405020304" pitchFamily="18" charset="0"/>
              </a:rPr>
              <a:t>民間における</a:t>
            </a:r>
            <a:r>
              <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rPr>
              <a:t>昨年</a:t>
            </a:r>
            <a:r>
              <a:rPr lang="ja-JP" altLang="ja-JP" sz="1100" kern="100" dirty="0">
                <a:effectLst/>
                <a:latin typeface="メイリオ" panose="020B0604030504040204" pitchFamily="50" charset="-128"/>
                <a:ea typeface="メイリオ" panose="020B0604030504040204" pitchFamily="50" charset="-128"/>
                <a:cs typeface="Times New Roman" panose="02020603050405020304" pitchFamily="18" charset="0"/>
              </a:rPr>
              <a:t>８月から</a:t>
            </a:r>
            <a:r>
              <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rPr>
              <a:t>本年</a:t>
            </a:r>
            <a:r>
              <a:rPr lang="ja-JP" altLang="ja-JP" sz="1100" kern="100" dirty="0">
                <a:effectLst/>
                <a:latin typeface="メイリオ" panose="020B0604030504040204" pitchFamily="50" charset="-128"/>
                <a:ea typeface="メイリオ" panose="020B0604030504040204" pitchFamily="50" charset="-128"/>
                <a:cs typeface="Times New Roman" panose="02020603050405020304" pitchFamily="18" charset="0"/>
              </a:rPr>
              <a:t>７月までに支給された特別給</a:t>
            </a:r>
            <a:r>
              <a:rPr lang="ja-JP" altLang="en-US" sz="1100" kern="100" dirty="0">
                <a:effectLst/>
                <a:latin typeface="メイリオ" panose="020B0604030504040204" pitchFamily="50" charset="-128"/>
                <a:ea typeface="メイリオ" panose="020B0604030504040204" pitchFamily="50" charset="-128"/>
                <a:cs typeface="Times New Roman" panose="02020603050405020304" pitchFamily="18" charset="0"/>
              </a:rPr>
              <a:t>の</a:t>
            </a:r>
            <a:r>
              <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rPr>
              <a:t>合計額が月例給の</a:t>
            </a:r>
            <a:r>
              <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rPr>
              <a:t>4.59</a:t>
            </a:r>
            <a:r>
              <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rPr>
              <a:t>月分に相当するため、期末・勤勉手当の引上げを勧告します。（引上げ分は、期末・勤勉手当に均等配分）</a:t>
            </a:r>
            <a:endParaRPr kumimoji="1" lang="ja-JP" altLang="en-US" sz="1100" dirty="0">
              <a:latin typeface="メイリオ" panose="020B0604030504040204" pitchFamily="50" charset="-128"/>
              <a:ea typeface="メイリオ" panose="020B0604030504040204" pitchFamily="50" charset="-128"/>
            </a:endParaRPr>
          </a:p>
        </p:txBody>
      </p:sp>
      <p:sp>
        <p:nvSpPr>
          <p:cNvPr id="12" name="吹き出し: 下矢印 11">
            <a:extLst>
              <a:ext uri="{FF2B5EF4-FFF2-40B4-BE49-F238E27FC236}">
                <a16:creationId xmlns:a16="http://schemas.microsoft.com/office/drawing/2014/main" id="{14D1CE21-E657-4C07-96BB-3F9F402AC273}"/>
              </a:ext>
            </a:extLst>
          </p:cNvPr>
          <p:cNvSpPr/>
          <p:nvPr/>
        </p:nvSpPr>
        <p:spPr>
          <a:xfrm>
            <a:off x="4581128" y="5097016"/>
            <a:ext cx="1800200" cy="1021524"/>
          </a:xfrm>
          <a:prstGeom prst="downArrowCallout">
            <a:avLst>
              <a:gd name="adj1" fmla="val 14795"/>
              <a:gd name="adj2" fmla="val 19168"/>
              <a:gd name="adj3" fmla="val 13336"/>
              <a:gd name="adj4" fmla="val 75911"/>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430A3B4C-CAE5-47B0-AF3E-1322E1911354}"/>
              </a:ext>
            </a:extLst>
          </p:cNvPr>
          <p:cNvSpPr txBox="1"/>
          <p:nvPr/>
        </p:nvSpPr>
        <p:spPr>
          <a:xfrm>
            <a:off x="2132857" y="7333371"/>
            <a:ext cx="4346658" cy="584775"/>
          </a:xfrm>
          <a:prstGeom prst="rect">
            <a:avLst/>
          </a:prstGeom>
          <a:noFill/>
          <a:ln w="19050">
            <a:noFill/>
            <a:prstDash val="lgDashDot"/>
          </a:ln>
        </p:spPr>
        <p:txBody>
          <a:bodyPr wrap="square" rtlCol="0">
            <a:spAutoFit/>
          </a:bodyPr>
          <a:lstStyle/>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１ 期末手当</a:t>
            </a: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民間における賞与等のうちの一律支給分に相当する手当。</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各職員の在職期間に応じて支給される。</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a:t>
            </a:r>
            <a:r>
              <a:rPr kumimoji="1" lang="ja-JP" altLang="en-US" sz="800" dirty="0">
                <a:latin typeface="メイリオ" panose="020B0604030504040204" pitchFamily="50" charset="-128"/>
                <a:ea typeface="メイリオ" panose="020B0604030504040204" pitchFamily="50" charset="-128"/>
              </a:rPr>
              <a:t>２ 勤勉手当</a:t>
            </a:r>
            <a:r>
              <a:rPr kumimoji="1"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民間における賞与等のうちの成績査定分に相当する手当。</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各職員の勤務成績に応じて支給される。</a:t>
            </a:r>
            <a:endParaRPr kumimoji="1" lang="ja-JP" altLang="en-US" sz="800" dirty="0">
              <a:latin typeface="メイリオ" panose="020B0604030504040204" pitchFamily="50" charset="-128"/>
              <a:ea typeface="メイリオ" panose="020B0604030504040204" pitchFamily="50" charset="-128"/>
            </a:endParaRPr>
          </a:p>
        </p:txBody>
      </p:sp>
      <p:sp>
        <p:nvSpPr>
          <p:cNvPr id="22" name="吹き出し: 四角形 21">
            <a:extLst>
              <a:ext uri="{FF2B5EF4-FFF2-40B4-BE49-F238E27FC236}">
                <a16:creationId xmlns:a16="http://schemas.microsoft.com/office/drawing/2014/main" id="{DFC5C8E0-4DFE-49AA-BED6-EA37D1042140}"/>
              </a:ext>
            </a:extLst>
          </p:cNvPr>
          <p:cNvSpPr/>
          <p:nvPr/>
        </p:nvSpPr>
        <p:spPr>
          <a:xfrm>
            <a:off x="4329312" y="1064864"/>
            <a:ext cx="1980000" cy="1829046"/>
          </a:xfrm>
          <a:prstGeom prst="wedgeRectCallout">
            <a:avLst>
              <a:gd name="adj1" fmla="val -65539"/>
              <a:gd name="adj2" fmla="val -34838"/>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4" name="表 20">
            <a:extLst>
              <a:ext uri="{FF2B5EF4-FFF2-40B4-BE49-F238E27FC236}">
                <a16:creationId xmlns:a16="http://schemas.microsoft.com/office/drawing/2014/main" id="{DF74B0DA-79CC-425A-B50B-0C9FBE824B52}"/>
              </a:ext>
            </a:extLst>
          </p:cNvPr>
          <p:cNvGraphicFramePr>
            <a:graphicFrameLocks noGrp="1"/>
          </p:cNvGraphicFramePr>
          <p:nvPr>
            <p:extLst>
              <p:ext uri="{D42A27DB-BD31-4B8C-83A1-F6EECF244321}">
                <p14:modId xmlns:p14="http://schemas.microsoft.com/office/powerpoint/2010/main" val="78783168"/>
              </p:ext>
            </p:extLst>
          </p:nvPr>
        </p:nvGraphicFramePr>
        <p:xfrm>
          <a:off x="4395955" y="1116666"/>
          <a:ext cx="1846714" cy="1751965"/>
        </p:xfrm>
        <a:graphic>
          <a:graphicData uri="http://schemas.openxmlformats.org/drawingml/2006/table">
            <a:tbl>
              <a:tblPr firstRow="1" bandRow="1">
                <a:tableStyleId>{5C22544A-7EE6-4342-B048-85BDC9FD1C3A}</a:tableStyleId>
              </a:tblPr>
              <a:tblGrid>
                <a:gridCol w="1846714">
                  <a:extLst>
                    <a:ext uri="{9D8B030D-6E8A-4147-A177-3AD203B41FA5}">
                      <a16:colId xmlns:a16="http://schemas.microsoft.com/office/drawing/2014/main" val="321895225"/>
                    </a:ext>
                  </a:extLst>
                </a:gridCol>
              </a:tblGrid>
              <a:tr h="324723">
                <a:tc>
                  <a:txBody>
                    <a:bodyPr/>
                    <a:lstStyle/>
                    <a:p>
                      <a:pPr algn="ctr"/>
                      <a:r>
                        <a:rPr kumimoji="1" lang="ja-JP" altLang="en-US" sz="1250" b="0" dirty="0">
                          <a:solidFill>
                            <a:schemeClr val="tx1"/>
                          </a:solidFill>
                          <a:latin typeface="メイリオ" panose="020B0604030504040204" pitchFamily="50" charset="-128"/>
                          <a:ea typeface="メイリオ" panose="020B0604030504040204" pitchFamily="50" charset="-128"/>
                        </a:rPr>
                        <a:t>給料表　</a:t>
                      </a:r>
                      <a:r>
                        <a:rPr kumimoji="1" lang="en-US" altLang="ja-JP" sz="1250" b="0" dirty="0">
                          <a:solidFill>
                            <a:schemeClr val="tx1"/>
                          </a:solidFill>
                          <a:latin typeface="メイリオ" panose="020B0604030504040204" pitchFamily="50" charset="-128"/>
                          <a:ea typeface="メイリオ" panose="020B0604030504040204" pitchFamily="50" charset="-128"/>
                        </a:rPr>
                        <a:t>10,426</a:t>
                      </a:r>
                      <a:r>
                        <a:rPr kumimoji="1" lang="ja-JP" altLang="en-US" sz="1250" b="0" dirty="0">
                          <a:solidFill>
                            <a:schemeClr val="tx1"/>
                          </a:solidFill>
                          <a:latin typeface="メイリオ" panose="020B0604030504040204" pitchFamily="50" charset="-128"/>
                          <a:ea typeface="メイリオ" panose="020B0604030504040204" pitchFamily="50" charset="-128"/>
                        </a:rPr>
                        <a:t>円</a:t>
                      </a:r>
                      <a:endParaRPr kumimoji="1" lang="en-US" altLang="ja-JP" sz="1250" b="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b="0" dirty="0">
                          <a:solidFill>
                            <a:schemeClr val="tx1"/>
                          </a:solidFill>
                          <a:latin typeface="メイリオ" panose="020B0604030504040204" pitchFamily="50" charset="-128"/>
                          <a:ea typeface="メイリオ" panose="020B0604030504040204" pitchFamily="50" charset="-128"/>
                        </a:rPr>
                        <a:t>（平均改定率</a:t>
                      </a:r>
                      <a:r>
                        <a:rPr kumimoji="1" lang="en-US" altLang="ja-JP" sz="1100" b="0" dirty="0">
                          <a:solidFill>
                            <a:schemeClr val="tx1"/>
                          </a:solidFill>
                          <a:latin typeface="メイリオ" panose="020B0604030504040204" pitchFamily="50" charset="-128"/>
                          <a:ea typeface="メイリオ" panose="020B0604030504040204" pitchFamily="50" charset="-128"/>
                        </a:rPr>
                        <a:t>3.32</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4871021"/>
                  </a:ext>
                </a:extLst>
              </a:tr>
              <a:tr h="151956">
                <a:tc>
                  <a:txBody>
                    <a:bodyPr/>
                    <a:lstStyle/>
                    <a:p>
                      <a:pPr algn="r"/>
                      <a:endParaRPr kumimoji="1" lang="ja-JP" altLang="en-US" sz="500" dirty="0">
                        <a:solidFill>
                          <a:schemeClr val="tx1"/>
                        </a:solidFill>
                        <a:latin typeface="メイリオ" panose="020B0604030504040204" pitchFamily="50" charset="-128"/>
                        <a:ea typeface="メイリオ" panose="020B0604030504040204" pitchFamily="50" charset="-128"/>
                      </a:endParaRPr>
                    </a:p>
                  </a:txBody>
                  <a:tcP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8838459"/>
                  </a:ext>
                </a:extLst>
              </a:tr>
              <a:tr h="254986">
                <a:tc>
                  <a:txBody>
                    <a:bodyPr/>
                    <a:lstStyle/>
                    <a:p>
                      <a:pPr algn="ctr"/>
                      <a:r>
                        <a:rPr kumimoji="1" lang="ja-JP" altLang="en-US" dirty="0">
                          <a:solidFill>
                            <a:schemeClr val="tx1"/>
                          </a:solidFill>
                          <a:latin typeface="メイリオ" panose="020B0604030504040204" pitchFamily="50" charset="-128"/>
                          <a:ea typeface="メイリオ" panose="020B0604030504040204" pitchFamily="50" charset="-128"/>
                        </a:rPr>
                        <a:t>はね返り分</a:t>
                      </a:r>
                      <a:r>
                        <a:rPr kumimoji="1" lang="en-US" altLang="ja-JP" sz="900" dirty="0">
                          <a:solidFill>
                            <a:schemeClr val="tx1"/>
                          </a:solidFill>
                          <a:latin typeface="メイリオ" panose="020B0604030504040204" pitchFamily="50" charset="-128"/>
                          <a:ea typeface="メイリオ" panose="020B0604030504040204" pitchFamily="50" charset="-128"/>
                        </a:rPr>
                        <a:t>※ </a:t>
                      </a:r>
                      <a:r>
                        <a:rPr kumimoji="1" lang="en-US" altLang="ja-JP" dirty="0">
                          <a:solidFill>
                            <a:schemeClr val="tx1"/>
                          </a:solidFill>
                          <a:latin typeface="メイリオ" panose="020B0604030504040204" pitchFamily="50" charset="-128"/>
                          <a:ea typeface="メイリオ" panose="020B0604030504040204" pitchFamily="50" charset="-128"/>
                        </a:rPr>
                        <a:t>1,267</a:t>
                      </a:r>
                      <a:r>
                        <a:rPr kumimoji="1" lang="ja-JP" altLang="en-US" dirty="0">
                          <a:solidFill>
                            <a:schemeClr val="tx1"/>
                          </a:solidFill>
                          <a:latin typeface="メイリオ" panose="020B0604030504040204" pitchFamily="50" charset="-128"/>
                          <a:ea typeface="メイリオ" panose="020B0604030504040204" pitchFamily="50" charset="-128"/>
                        </a:rPr>
                        <a:t>円</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69554037"/>
                  </a:ext>
                </a:extLst>
              </a:tr>
              <a:tr h="828000">
                <a:tc>
                  <a:txBody>
                    <a:bodyPr/>
                    <a:lstStyle/>
                    <a:p>
                      <a:pPr marL="0" marR="0" lvl="0" indent="0" algn="l" defTabSz="633012" rtl="0" eaLnBrk="1" fontAlgn="auto" latinLnBrk="0" hangingPunct="1">
                        <a:lnSpc>
                          <a:spcPct val="100000"/>
                        </a:lnSpc>
                        <a:spcBef>
                          <a:spcPts val="0"/>
                        </a:spcBef>
                        <a:spcAft>
                          <a:spcPts val="0"/>
                        </a:spcAft>
                        <a:buClrTx/>
                        <a:buSzTx/>
                        <a:buFontTx/>
                        <a:buNone/>
                        <a:tabLst/>
                        <a:defRPr/>
                      </a:pPr>
                      <a:endParaRPr kumimoji="1" lang="en-US" altLang="ja-JP" sz="1000" b="0" i="0" u="none" strike="noStrike" baseline="0" dirty="0">
                        <a:solidFill>
                          <a:schemeClr val="tx1"/>
                        </a:solidFill>
                        <a:latin typeface="メイリオ" panose="020B0604030504040204" pitchFamily="50" charset="-128"/>
                        <a:ea typeface="メイリオ" panose="020B0604030504040204" pitchFamily="50" charset="-128"/>
                      </a:endParaRPr>
                    </a:p>
                    <a:p>
                      <a:pPr marL="0" marR="0" lvl="0" indent="0" algn="l" defTabSz="633012" rtl="0" eaLnBrk="1" fontAlgn="auto" latinLnBrk="0" hangingPunct="1">
                        <a:lnSpc>
                          <a:spcPct val="100000"/>
                        </a:lnSpc>
                        <a:spcBef>
                          <a:spcPts val="0"/>
                        </a:spcBef>
                        <a:spcAft>
                          <a:spcPts val="0"/>
                        </a:spcAft>
                        <a:buClrTx/>
                        <a:buSzTx/>
                        <a:buFontTx/>
                        <a:buNone/>
                        <a:tabLst/>
                        <a:defRPr/>
                      </a:pPr>
                      <a:r>
                        <a:rPr lang="en-US" altLang="ja-JP" sz="800" b="0" i="0" u="none" strike="noStrike" baseline="0" dirty="0">
                          <a:solidFill>
                            <a:srgbClr val="000000"/>
                          </a:solidFill>
                          <a:latin typeface="メイリオ" panose="020B0604030504040204" pitchFamily="50" charset="-128"/>
                          <a:ea typeface="メイリオ" panose="020B0604030504040204" pitchFamily="50" charset="-128"/>
                        </a:rPr>
                        <a:t>※</a:t>
                      </a: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はね返り分とは、給料等の一定割</a:t>
                      </a:r>
                      <a:endParaRPr lang="en-US" altLang="ja-JP" sz="800" b="0" i="0" u="none" strike="noStrike" baseline="0" dirty="0">
                        <a:solidFill>
                          <a:srgbClr val="000000"/>
                        </a:solidFill>
                        <a:latin typeface="メイリオ" panose="020B0604030504040204" pitchFamily="50" charset="-128"/>
                        <a:ea typeface="メイリオ" panose="020B0604030504040204" pitchFamily="50" charset="-128"/>
                      </a:endParaRPr>
                    </a:p>
                    <a:p>
                      <a:pPr marL="0" marR="0" lvl="0" indent="0" algn="l" defTabSz="633012" rtl="0" eaLnBrk="1" fontAlgn="auto" latinLnBrk="0" hangingPunct="1">
                        <a:lnSpc>
                          <a:spcPct val="100000"/>
                        </a:lnSpc>
                        <a:spcBef>
                          <a:spcPts val="0"/>
                        </a:spcBef>
                        <a:spcAft>
                          <a:spcPts val="0"/>
                        </a:spcAft>
                        <a:buClrTx/>
                        <a:buSzTx/>
                        <a:buFontTx/>
                        <a:buNone/>
                        <a:tabLst/>
                        <a:defRPr/>
                      </a:pP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　合により手当額が定められている</a:t>
                      </a:r>
                      <a:endParaRPr lang="en-US" altLang="ja-JP" sz="800" b="0" i="0" u="none" strike="noStrike" baseline="0" dirty="0">
                        <a:solidFill>
                          <a:srgbClr val="000000"/>
                        </a:solidFill>
                        <a:latin typeface="メイリオ" panose="020B0604030504040204" pitchFamily="50" charset="-128"/>
                        <a:ea typeface="メイリオ" panose="020B0604030504040204" pitchFamily="50" charset="-128"/>
                      </a:endParaRPr>
                    </a:p>
                    <a:p>
                      <a:pPr marL="0" marR="0" lvl="0" indent="0" algn="l" defTabSz="633012" rtl="0" eaLnBrk="1" fontAlgn="auto" latinLnBrk="0" hangingPunct="1">
                        <a:lnSpc>
                          <a:spcPct val="100000"/>
                        </a:lnSpc>
                        <a:spcBef>
                          <a:spcPts val="0"/>
                        </a:spcBef>
                        <a:spcAft>
                          <a:spcPts val="0"/>
                        </a:spcAft>
                        <a:buClrTx/>
                        <a:buSzTx/>
                        <a:buFontTx/>
                        <a:buNone/>
                        <a:tabLst/>
                        <a:defRPr/>
                      </a:pP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　もの（地域手当等）が、給料表改</a:t>
                      </a:r>
                      <a:endParaRPr lang="en-US" altLang="ja-JP" sz="800" b="0" i="0" u="none" strike="noStrike" baseline="0" dirty="0">
                        <a:solidFill>
                          <a:srgbClr val="000000"/>
                        </a:solidFill>
                        <a:latin typeface="メイリオ" panose="020B0604030504040204" pitchFamily="50" charset="-128"/>
                        <a:ea typeface="メイリオ" panose="020B0604030504040204" pitchFamily="50" charset="-128"/>
                      </a:endParaRPr>
                    </a:p>
                    <a:p>
                      <a:pPr marL="0" marR="0" lvl="0" indent="0" algn="l" defTabSz="633012" rtl="0" eaLnBrk="1" fontAlgn="auto" latinLnBrk="0" hangingPunct="1">
                        <a:lnSpc>
                          <a:spcPct val="100000"/>
                        </a:lnSpc>
                        <a:spcBef>
                          <a:spcPts val="0"/>
                        </a:spcBef>
                        <a:spcAft>
                          <a:spcPts val="0"/>
                        </a:spcAft>
                        <a:buClrTx/>
                        <a:buSzTx/>
                        <a:buFontTx/>
                        <a:buNone/>
                        <a:tabLst/>
                        <a:defRPr/>
                      </a:pP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　定の影響により増減する分を指し</a:t>
                      </a:r>
                      <a:endParaRPr lang="en-US" altLang="ja-JP" sz="800" b="0" i="0" u="none" strike="noStrike" baseline="0" dirty="0">
                        <a:solidFill>
                          <a:srgbClr val="000000"/>
                        </a:solidFill>
                        <a:latin typeface="メイリオ" panose="020B0604030504040204" pitchFamily="50" charset="-128"/>
                        <a:ea typeface="メイリオ" panose="020B0604030504040204" pitchFamily="50" charset="-128"/>
                      </a:endParaRPr>
                    </a:p>
                    <a:p>
                      <a:pPr marL="0" marR="0" lvl="0" indent="0" algn="l" defTabSz="633012" rtl="0" eaLnBrk="1" fontAlgn="auto" latinLnBrk="0" hangingPunct="1">
                        <a:lnSpc>
                          <a:spcPct val="100000"/>
                        </a:lnSpc>
                        <a:spcBef>
                          <a:spcPts val="0"/>
                        </a:spcBef>
                        <a:spcAft>
                          <a:spcPts val="0"/>
                        </a:spcAft>
                        <a:buClrTx/>
                        <a:buSzTx/>
                        <a:buFontTx/>
                        <a:buNone/>
                        <a:tabLst/>
                        <a:defRPr/>
                      </a:pP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　ます。</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lnT w="1905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448448013"/>
                  </a:ext>
                </a:extLst>
              </a:tr>
            </a:tbl>
          </a:graphicData>
        </a:graphic>
      </p:graphicFrame>
      <p:sp>
        <p:nvSpPr>
          <p:cNvPr id="5" name="上矢印 4"/>
          <p:cNvSpPr/>
          <p:nvPr/>
        </p:nvSpPr>
        <p:spPr>
          <a:xfrm>
            <a:off x="2052679" y="1071013"/>
            <a:ext cx="307609" cy="684964"/>
          </a:xfrm>
          <a:prstGeom prst="upArrow">
            <a:avLst/>
          </a:prstGeom>
          <a:solidFill>
            <a:srgbClr val="E9EDF4"/>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メイリオ" panose="020B0604030504040204" pitchFamily="50" charset="-128"/>
                <a:ea typeface="メイリオ" panose="020B0604030504040204" pitchFamily="50" charset="-128"/>
              </a:rPr>
              <a:t>引上げ</a:t>
            </a:r>
          </a:p>
        </p:txBody>
      </p:sp>
    </p:spTree>
    <p:extLst>
      <p:ext uri="{BB962C8B-B14F-4D97-AF65-F5344CB8AC3E}">
        <p14:creationId xmlns:p14="http://schemas.microsoft.com/office/powerpoint/2010/main" val="398286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E27DE8B2-E921-4F59-B05A-497F4BDBDE72}"/>
              </a:ext>
            </a:extLst>
          </p:cNvPr>
          <p:cNvGrpSpPr/>
          <p:nvPr/>
        </p:nvGrpSpPr>
        <p:grpSpPr>
          <a:xfrm>
            <a:off x="728752" y="6369911"/>
            <a:ext cx="2520000" cy="2210261"/>
            <a:chOff x="856547" y="6400641"/>
            <a:chExt cx="2520000" cy="2210261"/>
          </a:xfrm>
        </p:grpSpPr>
        <p:grpSp>
          <p:nvGrpSpPr>
            <p:cNvPr id="3" name="グループ化 2">
              <a:extLst>
                <a:ext uri="{FF2B5EF4-FFF2-40B4-BE49-F238E27FC236}">
                  <a16:creationId xmlns:a16="http://schemas.microsoft.com/office/drawing/2014/main" id="{1E8B4641-5045-4AB4-94C1-7B6696429B90}"/>
                </a:ext>
              </a:extLst>
            </p:cNvPr>
            <p:cNvGrpSpPr/>
            <p:nvPr/>
          </p:nvGrpSpPr>
          <p:grpSpPr>
            <a:xfrm>
              <a:off x="856547" y="6400641"/>
              <a:ext cx="2520000" cy="2160000"/>
              <a:chOff x="856547" y="6027390"/>
              <a:chExt cx="2520000" cy="2160000"/>
            </a:xfrm>
          </p:grpSpPr>
          <p:graphicFrame>
            <p:nvGraphicFramePr>
              <p:cNvPr id="12" name="グラフ 11"/>
              <p:cNvGraphicFramePr>
                <a:graphicFrameLocks/>
              </p:cNvGraphicFramePr>
              <p:nvPr>
                <p:extLst>
                  <p:ext uri="{D42A27DB-BD31-4B8C-83A1-F6EECF244321}">
                    <p14:modId xmlns:p14="http://schemas.microsoft.com/office/powerpoint/2010/main" val="3479165251"/>
                  </p:ext>
                </p:extLst>
              </p:nvPr>
            </p:nvGraphicFramePr>
            <p:xfrm>
              <a:off x="856547" y="6027390"/>
              <a:ext cx="2520000" cy="2160000"/>
            </p:xfrm>
            <a:graphic>
              <a:graphicData uri="http://schemas.openxmlformats.org/drawingml/2006/chart">
                <c:chart xmlns:c="http://schemas.openxmlformats.org/drawingml/2006/chart" xmlns:r="http://schemas.openxmlformats.org/officeDocument/2006/relationships" r:id="rId2"/>
              </a:graphicData>
            </a:graphic>
          </p:graphicFrame>
          <p:sp>
            <p:nvSpPr>
              <p:cNvPr id="2" name="テキスト ボックス 1">
                <a:extLst>
                  <a:ext uri="{FF2B5EF4-FFF2-40B4-BE49-F238E27FC236}">
                    <a16:creationId xmlns:a16="http://schemas.microsoft.com/office/drawing/2014/main" id="{DF85F935-021E-422D-BF43-E56E9052E099}"/>
                  </a:ext>
                </a:extLst>
              </p:cNvPr>
              <p:cNvSpPr txBox="1"/>
              <p:nvPr/>
            </p:nvSpPr>
            <p:spPr>
              <a:xfrm>
                <a:off x="1373287" y="6842727"/>
                <a:ext cx="577402" cy="184666"/>
              </a:xfrm>
              <a:prstGeom prst="rect">
                <a:avLst/>
              </a:prstGeom>
              <a:noFill/>
            </p:spPr>
            <p:txBody>
              <a:bodyPr wrap="none" rtlCol="0">
                <a:spAutoFit/>
              </a:bodyPr>
              <a:lstStyle/>
              <a:p>
                <a:r>
                  <a:rPr lang="en-US" altLang="ja-JP" sz="600" dirty="0">
                    <a:latin typeface="メイリオ" panose="020B0604030504040204" pitchFamily="50" charset="-128"/>
                    <a:ea typeface="メイリオ" panose="020B0604030504040204" pitchFamily="50" charset="-128"/>
                  </a:rPr>
                  <a:t>225,440</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3BD28FD2-78CB-4A71-85AB-2E22E4FB6C29}"/>
                  </a:ext>
                </a:extLst>
              </p:cNvPr>
              <p:cNvSpPr txBox="1"/>
              <p:nvPr/>
            </p:nvSpPr>
            <p:spPr>
              <a:xfrm>
                <a:off x="1994691" y="6392774"/>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r>
                  <a:rPr lang="en-US" altLang="ja-JP" sz="600" dirty="0">
                    <a:latin typeface="メイリオ" panose="020B0604030504040204" pitchFamily="50" charset="-128"/>
                    <a:ea typeface="メイリオ" panose="020B0604030504040204" pitchFamily="50" charset="-128"/>
                  </a:rPr>
                  <a:t>253,897</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BA961BC7-0A4A-44E7-9274-9FA902F3131B}"/>
                  </a:ext>
                </a:extLst>
              </p:cNvPr>
              <p:cNvSpPr txBox="1"/>
              <p:nvPr/>
            </p:nvSpPr>
            <p:spPr>
              <a:xfrm>
                <a:off x="1994691" y="6964603"/>
                <a:ext cx="577402"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227,289</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grpSp>
        <p:sp>
          <p:nvSpPr>
            <p:cNvPr id="19" name="テキスト ボックス 18">
              <a:extLst>
                <a:ext uri="{FF2B5EF4-FFF2-40B4-BE49-F238E27FC236}">
                  <a16:creationId xmlns:a16="http://schemas.microsoft.com/office/drawing/2014/main" id="{5B5ADFB8-80B1-472D-B792-6FE5503419B0}"/>
                </a:ext>
              </a:extLst>
            </p:cNvPr>
            <p:cNvSpPr txBox="1"/>
            <p:nvPr/>
          </p:nvSpPr>
          <p:spPr>
            <a:xfrm>
              <a:off x="2526431" y="8395458"/>
              <a:ext cx="800219" cy="215444"/>
            </a:xfrm>
            <a:prstGeom prst="rect">
              <a:avLst/>
            </a:prstGeom>
            <a:noFill/>
          </p:spPr>
          <p:txBody>
            <a:bodyPr wrap="none" rtlCol="0">
              <a:spAutoFit/>
            </a:bodyPr>
            <a:lstStyle/>
            <a:p>
              <a:r>
                <a:rPr lang="ja-JP" altLang="en-US" sz="800" dirty="0">
                  <a:solidFill>
                    <a:schemeClr val="tx1">
                      <a:lumMod val="65000"/>
                      <a:lumOff val="35000"/>
                    </a:schemeClr>
                  </a:solidFill>
                  <a:latin typeface="メイリオ" panose="020B0604030504040204" pitchFamily="50" charset="-128"/>
                  <a:ea typeface="メイリオ" panose="020B0604030504040204" pitchFamily="50" charset="-128"/>
                </a:rPr>
                <a:t>（大阪市域）</a:t>
              </a:r>
              <a:endParaRPr lang="en-US" altLang="ja-JP" sz="600" dirty="0">
                <a:solidFill>
                  <a:schemeClr val="tx1">
                    <a:lumMod val="65000"/>
                    <a:lumOff val="35000"/>
                  </a:schemeClr>
                </a:solidFill>
                <a:latin typeface="メイリオ" panose="020B0604030504040204" pitchFamily="50" charset="-128"/>
                <a:ea typeface="メイリオ" panose="020B0604030504040204" pitchFamily="50" charset="-128"/>
              </a:endParaRPr>
            </a:p>
          </p:txBody>
        </p:sp>
      </p:grpSp>
      <p:sp>
        <p:nvSpPr>
          <p:cNvPr id="4" name="スライド番号プレースホルダー 3">
            <a:extLst>
              <a:ext uri="{FF2B5EF4-FFF2-40B4-BE49-F238E27FC236}">
                <a16:creationId xmlns:a16="http://schemas.microsoft.com/office/drawing/2014/main" id="{6A1DB026-2DBA-4ABD-92B2-2BEDA14017B1}"/>
              </a:ext>
            </a:extLst>
          </p:cNvPr>
          <p:cNvSpPr>
            <a:spLocks noGrp="1"/>
          </p:cNvSpPr>
          <p:nvPr>
            <p:ph type="sldNum" sz="quarter" idx="12"/>
          </p:nvPr>
        </p:nvSpPr>
        <p:spPr/>
        <p:txBody>
          <a:bodyPr/>
          <a:lstStyle/>
          <a:p>
            <a:r>
              <a:rPr lang="en-US" altLang="ja-JP" dirty="0"/>
              <a:t>4</a:t>
            </a:r>
            <a:endParaRPr lang="ja-JP" altLang="en-US" dirty="0"/>
          </a:p>
        </p:txBody>
      </p:sp>
      <p:sp>
        <p:nvSpPr>
          <p:cNvPr id="5" name="タイトル 1">
            <a:extLst>
              <a:ext uri="{FF2B5EF4-FFF2-40B4-BE49-F238E27FC236}">
                <a16:creationId xmlns:a16="http://schemas.microsoft.com/office/drawing/2014/main" id="{04E8F760-A45B-4866-8433-4242DC3FF2F1}"/>
              </a:ext>
            </a:extLst>
          </p:cNvPr>
          <p:cNvSpPr txBox="1">
            <a:spLocks/>
          </p:cNvSpPr>
          <p:nvPr/>
        </p:nvSpPr>
        <p:spPr>
          <a:xfrm>
            <a:off x="567144" y="200472"/>
            <a:ext cx="5732308" cy="498462"/>
          </a:xfrm>
          <a:prstGeom prst="rect">
            <a:avLst/>
          </a:prstGeom>
          <a:solidFill>
            <a:schemeClr val="tx2">
              <a:lumMod val="60000"/>
              <a:lumOff val="40000"/>
            </a:schemeClr>
          </a:solidFill>
        </p:spPr>
        <p:txBody>
          <a:bodyPr vert="horz" lIns="91440" tIns="45720" rIns="91440" bIns="45720" rtlCol="0" anchor="ctr">
            <a:noAutofit/>
          </a:bodyPr>
          <a:lstStyle>
            <a:lvl1pPr algn="ctr" defTabSz="633012" rtl="0" eaLnBrk="1" latinLnBrk="0" hangingPunct="1">
              <a:spcBef>
                <a:spcPct val="0"/>
              </a:spcBef>
              <a:buNone/>
              <a:defRPr kumimoji="1" sz="3046" kern="1200">
                <a:solidFill>
                  <a:schemeClr val="tx1"/>
                </a:solidFill>
                <a:latin typeface="+mj-lt"/>
                <a:ea typeface="+mj-ea"/>
                <a:cs typeface="+mj-cs"/>
              </a:defRPr>
            </a:lvl1p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５　給料表の改定について</a:t>
            </a:r>
          </a:p>
        </p:txBody>
      </p:sp>
      <p:sp>
        <p:nvSpPr>
          <p:cNvPr id="16" name="テキスト ボックス 15">
            <a:extLst>
              <a:ext uri="{FF2B5EF4-FFF2-40B4-BE49-F238E27FC236}">
                <a16:creationId xmlns:a16="http://schemas.microsoft.com/office/drawing/2014/main" id="{07BD5676-B96D-4267-AAD5-8716436D5C88}"/>
              </a:ext>
            </a:extLst>
          </p:cNvPr>
          <p:cNvSpPr txBox="1"/>
          <p:nvPr/>
        </p:nvSpPr>
        <p:spPr>
          <a:xfrm>
            <a:off x="584590" y="8541464"/>
            <a:ext cx="5785040" cy="461665"/>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注　１　民間従業員の初任給は、 本年の職種別民間給与実態調査によるもの。</a:t>
            </a: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２　大阪府職員の初任給は、給料と地域手当（</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11.8%</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）の合計額。</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　　　　３　</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国家公務員（大阪市域）の初任給は、給料と地域手当（</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％）の合計額。</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0" name="グループ化 19">
            <a:extLst>
              <a:ext uri="{FF2B5EF4-FFF2-40B4-BE49-F238E27FC236}">
                <a16:creationId xmlns:a16="http://schemas.microsoft.com/office/drawing/2014/main" id="{E27DE8B2-E921-4F59-B05A-497F4BDBDE72}"/>
              </a:ext>
            </a:extLst>
          </p:cNvPr>
          <p:cNvGrpSpPr/>
          <p:nvPr/>
        </p:nvGrpSpPr>
        <p:grpSpPr>
          <a:xfrm>
            <a:off x="3662846" y="6329821"/>
            <a:ext cx="2520000" cy="2258127"/>
            <a:chOff x="799251" y="6387727"/>
            <a:chExt cx="2520000" cy="2213638"/>
          </a:xfrm>
        </p:grpSpPr>
        <p:grpSp>
          <p:nvGrpSpPr>
            <p:cNvPr id="21" name="グループ化 20">
              <a:extLst>
                <a:ext uri="{FF2B5EF4-FFF2-40B4-BE49-F238E27FC236}">
                  <a16:creationId xmlns:a16="http://schemas.microsoft.com/office/drawing/2014/main" id="{1E8B4641-5045-4AB4-94C1-7B6696429B90}"/>
                </a:ext>
              </a:extLst>
            </p:cNvPr>
            <p:cNvGrpSpPr/>
            <p:nvPr/>
          </p:nvGrpSpPr>
          <p:grpSpPr>
            <a:xfrm>
              <a:off x="799251" y="6387727"/>
              <a:ext cx="2520000" cy="2160000"/>
              <a:chOff x="799251" y="6014476"/>
              <a:chExt cx="2520000" cy="2160000"/>
            </a:xfrm>
          </p:grpSpPr>
          <p:graphicFrame>
            <p:nvGraphicFramePr>
              <p:cNvPr id="23" name="グラフ 22"/>
              <p:cNvGraphicFramePr>
                <a:graphicFrameLocks/>
              </p:cNvGraphicFramePr>
              <p:nvPr>
                <p:extLst>
                  <p:ext uri="{D42A27DB-BD31-4B8C-83A1-F6EECF244321}">
                    <p14:modId xmlns:p14="http://schemas.microsoft.com/office/powerpoint/2010/main" val="234582061"/>
                  </p:ext>
                </p:extLst>
              </p:nvPr>
            </p:nvGraphicFramePr>
            <p:xfrm>
              <a:off x="799251" y="6014476"/>
              <a:ext cx="2520000" cy="2160000"/>
            </p:xfrm>
            <a:graphic>
              <a:graphicData uri="http://schemas.openxmlformats.org/drawingml/2006/chart">
                <c:chart xmlns:c="http://schemas.openxmlformats.org/drawingml/2006/chart" xmlns:r="http://schemas.openxmlformats.org/officeDocument/2006/relationships" r:id="rId3"/>
              </a:graphicData>
            </a:graphic>
          </p:graphicFrame>
          <p:sp>
            <p:nvSpPr>
              <p:cNvPr id="24" name="テキスト ボックス 23">
                <a:extLst>
                  <a:ext uri="{FF2B5EF4-FFF2-40B4-BE49-F238E27FC236}">
                    <a16:creationId xmlns:a16="http://schemas.microsoft.com/office/drawing/2014/main" id="{DF85F935-021E-422D-BF43-E56E9052E099}"/>
                  </a:ext>
                </a:extLst>
              </p:cNvPr>
              <p:cNvSpPr txBox="1"/>
              <p:nvPr/>
            </p:nvSpPr>
            <p:spPr>
              <a:xfrm>
                <a:off x="1313683" y="6813200"/>
                <a:ext cx="577402" cy="181028"/>
              </a:xfrm>
              <a:prstGeom prst="rect">
                <a:avLst/>
              </a:prstGeom>
              <a:noFill/>
            </p:spPr>
            <p:txBody>
              <a:bodyPr wrap="none" rtlCol="0">
                <a:spAutoFit/>
              </a:bodyPr>
              <a:lstStyle/>
              <a:p>
                <a:r>
                  <a:rPr lang="en-US" altLang="ja-JP" sz="600" dirty="0">
                    <a:latin typeface="メイリオ" panose="020B0604030504040204" pitchFamily="50" charset="-128"/>
                    <a:ea typeface="メイリオ" panose="020B0604030504040204" pitchFamily="50" charset="-128"/>
                  </a:rPr>
                  <a:t>188,475</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grpSp>
        <p:sp>
          <p:nvSpPr>
            <p:cNvPr id="22" name="テキスト ボックス 21">
              <a:extLst>
                <a:ext uri="{FF2B5EF4-FFF2-40B4-BE49-F238E27FC236}">
                  <a16:creationId xmlns:a16="http://schemas.microsoft.com/office/drawing/2014/main" id="{5B5ADFB8-80B1-472D-B792-6FE5503419B0}"/>
                </a:ext>
              </a:extLst>
            </p:cNvPr>
            <p:cNvSpPr txBox="1"/>
            <p:nvPr/>
          </p:nvSpPr>
          <p:spPr>
            <a:xfrm>
              <a:off x="2483146" y="8385921"/>
              <a:ext cx="800219" cy="215444"/>
            </a:xfrm>
            <a:prstGeom prst="rect">
              <a:avLst/>
            </a:prstGeom>
            <a:noFill/>
          </p:spPr>
          <p:txBody>
            <a:bodyPr wrap="none" rtlCol="0">
              <a:spAutoFit/>
            </a:bodyPr>
            <a:lstStyle/>
            <a:p>
              <a:r>
                <a:rPr lang="ja-JP" altLang="en-US" sz="800" dirty="0">
                  <a:solidFill>
                    <a:schemeClr val="tx1">
                      <a:lumMod val="65000"/>
                      <a:lumOff val="35000"/>
                    </a:schemeClr>
                  </a:solidFill>
                  <a:latin typeface="メイリオ" panose="020B0604030504040204" pitchFamily="50" charset="-128"/>
                  <a:ea typeface="メイリオ" panose="020B0604030504040204" pitchFamily="50" charset="-128"/>
                </a:rPr>
                <a:t>（大阪市域）</a:t>
              </a:r>
              <a:endParaRPr lang="en-US" altLang="ja-JP" sz="600" dirty="0">
                <a:solidFill>
                  <a:schemeClr val="tx1">
                    <a:lumMod val="65000"/>
                    <a:lumOff val="35000"/>
                  </a:schemeClr>
                </a:solidFill>
                <a:latin typeface="メイリオ" panose="020B0604030504040204" pitchFamily="50" charset="-128"/>
                <a:ea typeface="メイリオ" panose="020B0604030504040204" pitchFamily="50" charset="-128"/>
              </a:endParaRPr>
            </a:p>
          </p:txBody>
        </p:sp>
      </p:grpSp>
      <p:sp>
        <p:nvSpPr>
          <p:cNvPr id="36" name="下矢印 35"/>
          <p:cNvSpPr/>
          <p:nvPr/>
        </p:nvSpPr>
        <p:spPr>
          <a:xfrm rot="10800000">
            <a:off x="5319305" y="6929924"/>
            <a:ext cx="204849" cy="2270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コンテンツ プレースホルダー 3"/>
          <p:cNvSpPr txBox="1">
            <a:spLocks/>
          </p:cNvSpPr>
          <p:nvPr/>
        </p:nvSpPr>
        <p:spPr>
          <a:xfrm>
            <a:off x="584590" y="818827"/>
            <a:ext cx="5697415" cy="899576"/>
          </a:xfrm>
          <a:prstGeom prst="roundRect">
            <a:avLst>
              <a:gd name="adj" fmla="val 5917"/>
            </a:avLst>
          </a:prstGeom>
          <a:ln>
            <a:solidFill>
              <a:schemeClr val="tx1"/>
            </a:solidFill>
          </a:ln>
        </p:spPr>
        <p:txBody>
          <a:bodyPr vert="horz" lIns="63305" tIns="99692" rIns="63305" bIns="99692" rtlCol="0" anchor="ctr" anchorCtr="0">
            <a:noAutofit/>
          </a:bodyPr>
          <a:lst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a:lstStyle>
          <a:p>
            <a:pPr marL="264830" indent="-17145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民間との給与比較を行っている行政職給料表の改定にあたり、人材確保の観点等から、若年層に重点をおきつつ、全職員に配分されるように引き上げます。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marL="93380" indent="0">
              <a:buNone/>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⇒初任給に係る号給の給料月額は、大卒程度で</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23,800</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円、高卒程度で</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21,400</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円の引上げとなります。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marL="264830" indent="-17145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行政職給料表の級・号給別の改定額については表１、改定前後の初任給月額については表２のとおりです。（表２の金額は、はね返り分を含みます。）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720450" y="6185805"/>
            <a:ext cx="1813148"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表２</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学歴別初任給</a:t>
            </a:r>
          </a:p>
        </p:txBody>
      </p:sp>
      <p:sp>
        <p:nvSpPr>
          <p:cNvPr id="29" name="正方形/長方形 28"/>
          <p:cNvSpPr/>
          <p:nvPr/>
        </p:nvSpPr>
        <p:spPr>
          <a:xfrm>
            <a:off x="723675" y="1826221"/>
            <a:ext cx="316835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表</a:t>
            </a:r>
            <a:r>
              <a:rPr lang="ja-JP" altLang="en-US" sz="1000" dirty="0">
                <a:solidFill>
                  <a:schemeClr val="tx1"/>
                </a:solidFill>
                <a:latin typeface="メイリオ" panose="020B0604030504040204" pitchFamily="50" charset="-128"/>
                <a:ea typeface="メイリオ" panose="020B0604030504040204" pitchFamily="50" charset="-128"/>
              </a:rPr>
              <a:t>１</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級・号給別の改定額（行政職給料表）</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E8B61E58-4C1C-0149-6043-40A990985A15}"/>
              </a:ext>
            </a:extLst>
          </p:cNvPr>
          <p:cNvSpPr/>
          <p:nvPr/>
        </p:nvSpPr>
        <p:spPr>
          <a:xfrm>
            <a:off x="1940220" y="8219116"/>
            <a:ext cx="432000" cy="2160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B1FCE85C-A2F3-BCE6-0F9C-DF70FE8A74AB}"/>
              </a:ext>
            </a:extLst>
          </p:cNvPr>
          <p:cNvSpPr/>
          <p:nvPr/>
        </p:nvSpPr>
        <p:spPr>
          <a:xfrm>
            <a:off x="4872949" y="8247255"/>
            <a:ext cx="432000" cy="2160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1A0E158B-8D4B-42BB-8149-B15E9D93B8B6}"/>
              </a:ext>
            </a:extLst>
          </p:cNvPr>
          <p:cNvSpPr txBox="1"/>
          <p:nvPr/>
        </p:nvSpPr>
        <p:spPr>
          <a:xfrm>
            <a:off x="2510044" y="7292232"/>
            <a:ext cx="577402"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227,592</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7B3D3ABF-DFDD-40D5-95F2-3839CD819636}"/>
              </a:ext>
            </a:extLst>
          </p:cNvPr>
          <p:cNvSpPr txBox="1"/>
          <p:nvPr/>
        </p:nvSpPr>
        <p:spPr>
          <a:xfrm>
            <a:off x="2503046" y="6689526"/>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r>
              <a:rPr lang="en-US" altLang="ja-JP" sz="600" dirty="0">
                <a:latin typeface="メイリオ" panose="020B0604030504040204" pitchFamily="50" charset="-128"/>
                <a:ea typeface="メイリオ" panose="020B0604030504040204" pitchFamily="50" charset="-128"/>
              </a:rPr>
              <a:t>255,200</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34" name="下矢印 35">
            <a:extLst>
              <a:ext uri="{FF2B5EF4-FFF2-40B4-BE49-F238E27FC236}">
                <a16:creationId xmlns:a16="http://schemas.microsoft.com/office/drawing/2014/main" id="{BFE0422C-3B45-4A9B-AAB5-F19C0364EBF0}"/>
              </a:ext>
            </a:extLst>
          </p:cNvPr>
          <p:cNvSpPr/>
          <p:nvPr/>
        </p:nvSpPr>
        <p:spPr>
          <a:xfrm rot="10800000">
            <a:off x="2359174" y="7037094"/>
            <a:ext cx="204849" cy="2270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28FF625C-EEF6-4793-A040-7B6CEF57155A}"/>
              </a:ext>
            </a:extLst>
          </p:cNvPr>
          <p:cNvSpPr txBox="1"/>
          <p:nvPr/>
        </p:nvSpPr>
        <p:spPr>
          <a:xfrm>
            <a:off x="4803788" y="7226089"/>
            <a:ext cx="577402"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191,737</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D6BBF076-C550-423E-BF71-F0F6F1E2F970}"/>
              </a:ext>
            </a:extLst>
          </p:cNvPr>
          <p:cNvSpPr txBox="1"/>
          <p:nvPr/>
        </p:nvSpPr>
        <p:spPr>
          <a:xfrm>
            <a:off x="5443608" y="7228136"/>
            <a:ext cx="577402"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193,256</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40" name="テキスト ボックス 39">
            <a:extLst>
              <a:ext uri="{FF2B5EF4-FFF2-40B4-BE49-F238E27FC236}">
                <a16:creationId xmlns:a16="http://schemas.microsoft.com/office/drawing/2014/main" id="{8F582093-BCBC-4E4F-B1D5-5FDE4F63A79B}"/>
              </a:ext>
            </a:extLst>
          </p:cNvPr>
          <p:cNvSpPr txBox="1"/>
          <p:nvPr/>
        </p:nvSpPr>
        <p:spPr>
          <a:xfrm>
            <a:off x="4793250" y="6642594"/>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r>
              <a:rPr lang="en-US" altLang="ja-JP" sz="600" dirty="0">
                <a:latin typeface="メイリオ" panose="020B0604030504040204" pitchFamily="50" charset="-128"/>
                <a:ea typeface="メイリオ" panose="020B0604030504040204" pitchFamily="50" charset="-128"/>
              </a:rPr>
              <a:t>215,662</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41" name="テキスト ボックス 40">
            <a:extLst>
              <a:ext uri="{FF2B5EF4-FFF2-40B4-BE49-F238E27FC236}">
                <a16:creationId xmlns:a16="http://schemas.microsoft.com/office/drawing/2014/main" id="{8D7B57A9-3AE0-4C30-8F9D-534099940180}"/>
              </a:ext>
            </a:extLst>
          </p:cNvPr>
          <p:cNvSpPr txBox="1"/>
          <p:nvPr/>
        </p:nvSpPr>
        <p:spPr>
          <a:xfrm>
            <a:off x="5443608" y="6625654"/>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r>
              <a:rPr lang="en-US" altLang="ja-JP" sz="600" dirty="0">
                <a:latin typeface="メイリオ" panose="020B0604030504040204" pitchFamily="50" charset="-128"/>
                <a:ea typeface="メイリオ" panose="020B0604030504040204" pitchFamily="50" charset="-128"/>
              </a:rPr>
              <a:t>218,080</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pic>
        <p:nvPicPr>
          <p:cNvPr id="18" name="図 17">
            <a:extLst>
              <a:ext uri="{FF2B5EF4-FFF2-40B4-BE49-F238E27FC236}">
                <a16:creationId xmlns:a16="http://schemas.microsoft.com/office/drawing/2014/main" id="{86B6AA4A-8A82-4650-9B8B-7F8C51BAC023}"/>
              </a:ext>
            </a:extLst>
          </p:cNvPr>
          <p:cNvPicPr>
            <a:picLocks noChangeAspect="1"/>
          </p:cNvPicPr>
          <p:nvPr/>
        </p:nvPicPr>
        <p:blipFill>
          <a:blip r:embed="rId4"/>
          <a:stretch>
            <a:fillRect/>
          </a:stretch>
        </p:blipFill>
        <p:spPr>
          <a:xfrm>
            <a:off x="1534193" y="1962122"/>
            <a:ext cx="4034225" cy="4131963"/>
          </a:xfrm>
          <a:prstGeom prst="rect">
            <a:avLst/>
          </a:prstGeom>
        </p:spPr>
      </p:pic>
    </p:spTree>
    <p:extLst>
      <p:ext uri="{BB962C8B-B14F-4D97-AF65-F5344CB8AC3E}">
        <p14:creationId xmlns:p14="http://schemas.microsoft.com/office/powerpoint/2010/main" val="3625841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2620794" y="9495121"/>
            <a:ext cx="1600200" cy="315766"/>
          </a:xfrm>
        </p:spPr>
        <p:txBody>
          <a:bodyPr/>
          <a:lstStyle/>
          <a:p>
            <a:r>
              <a:rPr lang="en-US" altLang="ja-JP" dirty="0"/>
              <a:t>5</a:t>
            </a:r>
            <a:endParaRPr kumimoji="1" lang="ja-JP" altLang="en-US" dirty="0"/>
          </a:p>
        </p:txBody>
      </p:sp>
      <p:sp>
        <p:nvSpPr>
          <p:cNvPr id="15" name="テキスト ボックス 14"/>
          <p:cNvSpPr txBox="1"/>
          <p:nvPr/>
        </p:nvSpPr>
        <p:spPr>
          <a:xfrm>
            <a:off x="2282489" y="3930624"/>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16" name="テキスト ボックス 15"/>
          <p:cNvSpPr txBox="1"/>
          <p:nvPr/>
        </p:nvSpPr>
        <p:spPr>
          <a:xfrm>
            <a:off x="5173887" y="3930623"/>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19" name="テキスト ボックス 18"/>
          <p:cNvSpPr txBox="1"/>
          <p:nvPr/>
        </p:nvSpPr>
        <p:spPr>
          <a:xfrm>
            <a:off x="2282489" y="4969925"/>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20" name="テキスト ボックス 19"/>
          <p:cNvSpPr txBox="1"/>
          <p:nvPr/>
        </p:nvSpPr>
        <p:spPr>
          <a:xfrm>
            <a:off x="5124035" y="4969924"/>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graphicFrame>
        <p:nvGraphicFramePr>
          <p:cNvPr id="11" name="表 10">
            <a:extLst>
              <a:ext uri="{FF2B5EF4-FFF2-40B4-BE49-F238E27FC236}">
                <a16:creationId xmlns:a16="http://schemas.microsoft.com/office/drawing/2014/main" id="{C7FD4178-7C08-4F0D-B79E-F7D765644336}"/>
              </a:ext>
            </a:extLst>
          </p:cNvPr>
          <p:cNvGraphicFramePr>
            <a:graphicFrameLocks noGrp="1"/>
          </p:cNvGraphicFramePr>
          <p:nvPr>
            <p:extLst>
              <p:ext uri="{D42A27DB-BD31-4B8C-83A1-F6EECF244321}">
                <p14:modId xmlns:p14="http://schemas.microsoft.com/office/powerpoint/2010/main" val="1850675941"/>
              </p:ext>
            </p:extLst>
          </p:nvPr>
        </p:nvGraphicFramePr>
        <p:xfrm>
          <a:off x="334083" y="5243484"/>
          <a:ext cx="6185378" cy="4031998"/>
        </p:xfrm>
        <a:graphic>
          <a:graphicData uri="http://schemas.openxmlformats.org/drawingml/2006/table">
            <a:tbl>
              <a:tblPr firstRow="1" bandRow="1">
                <a:tableStyleId>{5C22544A-7EE6-4342-B048-85BDC9FD1C3A}</a:tableStyleId>
              </a:tblPr>
              <a:tblGrid>
                <a:gridCol w="635763">
                  <a:extLst>
                    <a:ext uri="{9D8B030D-6E8A-4147-A177-3AD203B41FA5}">
                      <a16:colId xmlns:a16="http://schemas.microsoft.com/office/drawing/2014/main" val="20000"/>
                    </a:ext>
                  </a:extLst>
                </a:gridCol>
                <a:gridCol w="1267969">
                  <a:extLst>
                    <a:ext uri="{9D8B030D-6E8A-4147-A177-3AD203B41FA5}">
                      <a16:colId xmlns:a16="http://schemas.microsoft.com/office/drawing/2014/main" val="20001"/>
                    </a:ext>
                  </a:extLst>
                </a:gridCol>
                <a:gridCol w="1158430">
                  <a:extLst>
                    <a:ext uri="{9D8B030D-6E8A-4147-A177-3AD203B41FA5}">
                      <a16:colId xmlns:a16="http://schemas.microsoft.com/office/drawing/2014/main" val="1214282473"/>
                    </a:ext>
                  </a:extLst>
                </a:gridCol>
                <a:gridCol w="1152000">
                  <a:extLst>
                    <a:ext uri="{9D8B030D-6E8A-4147-A177-3AD203B41FA5}">
                      <a16:colId xmlns:a16="http://schemas.microsoft.com/office/drawing/2014/main" val="20002"/>
                    </a:ext>
                  </a:extLst>
                </a:gridCol>
                <a:gridCol w="985608">
                  <a:extLst>
                    <a:ext uri="{9D8B030D-6E8A-4147-A177-3AD203B41FA5}">
                      <a16:colId xmlns:a16="http://schemas.microsoft.com/office/drawing/2014/main" val="493106957"/>
                    </a:ext>
                  </a:extLst>
                </a:gridCol>
                <a:gridCol w="985608">
                  <a:extLst>
                    <a:ext uri="{9D8B030D-6E8A-4147-A177-3AD203B41FA5}">
                      <a16:colId xmlns:a16="http://schemas.microsoft.com/office/drawing/2014/main" val="553304234"/>
                    </a:ext>
                  </a:extLst>
                </a:gridCol>
              </a:tblGrid>
              <a:tr h="169307">
                <a:tc rowSpan="3">
                  <a:txBody>
                    <a:bodyPr/>
                    <a:lstStyle/>
                    <a:p>
                      <a:pPr algn="ctr" fontAlgn="ctr"/>
                      <a:r>
                        <a:rPr lang="ja-JP"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年　度</a:t>
                      </a:r>
                    </a:p>
                  </a:txBody>
                  <a:tcPr marL="0" marR="0" marT="0" marB="0" anchor="ctr">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gridSpan="3">
                  <a:txBody>
                    <a:bodyPr/>
                    <a:lstStyle/>
                    <a:p>
                      <a:pPr algn="ctr" fontAlgn="ctr"/>
                      <a:r>
                        <a:rPr lang="ja-JP"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 告 概 要</a:t>
                      </a:r>
                      <a:endParaRPr lang="zh-TW"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endParaRPr kumimoji="1" lang="ja-JP" altLang="en-US" sz="800" dirty="0"/>
                    </a:p>
                  </a:txBody>
                  <a:tcPr marL="0" marR="0" marT="0" marB="0" anchor="ctr">
                    <a:lnB w="9525" cap="flat" cmpd="sng" algn="ctr">
                      <a:solidFill>
                        <a:schemeClr val="bg1"/>
                      </a:solidFill>
                      <a:prstDash val="solid"/>
                      <a:round/>
                      <a:headEnd type="none" w="med" len="med"/>
                      <a:tailEnd type="none" w="med" len="med"/>
                    </a:lnB>
                  </a:tcPr>
                </a:tc>
                <a:tc rowSpan="2" gridSpan="2">
                  <a:txBody>
                    <a:bodyPr/>
                    <a:lstStyle/>
                    <a:p>
                      <a:pPr algn="ctr" fontAlgn="ctr"/>
                      <a:r>
                        <a:rPr lang="ja-JP"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実施状況（注１）</a:t>
                      </a:r>
                    </a:p>
                  </a:txBody>
                  <a:tcPr marL="0" marR="0" marT="0" marB="0" anchor="ctr">
                    <a:lnL w="127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rowSpan="2" hMerge="1">
                  <a:txBody>
                    <a:bodyPr/>
                    <a:lstStyle/>
                    <a:p>
                      <a:pPr algn="ctr" fontAlgn="ctr"/>
                      <a:endParaRPr lang="ja-JP"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R w="952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251953">
                <a:tc vMerge="1">
                  <a:txBody>
                    <a:bodyPr/>
                    <a:lstStyle/>
                    <a:p>
                      <a:endParaRPr kumimoji="1" lang="ja-JP" altLang="en-US"/>
                    </a:p>
                  </a:txBody>
                  <a:tcPr/>
                </a:tc>
                <a:tc gridSpan="2">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zh-TW"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月例給</a:t>
                      </a:r>
                    </a:p>
                  </a:txBody>
                  <a:tcPr marL="0" marR="0" marT="0" marB="0" anchor="ctr">
                    <a:lnL w="2857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hMerge="1">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bg1"/>
                        </a:solidFill>
                      </a:endParaRPr>
                    </a:p>
                  </a:txBody>
                  <a:tcPr marL="0" marR="0" marT="0" marB="0" anchor="ct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特別給</a:t>
                      </a:r>
                      <a:endParaRPr kumimoji="1" lang="ja-JP" altLang="en-US" sz="800" dirty="0">
                        <a:solidFill>
                          <a:schemeClr val="bg1"/>
                        </a:solidFill>
                      </a:endParaRPr>
                    </a:p>
                  </a:txBody>
                  <a:tcPr marL="0" marR="0" marT="0" marB="0" anchor="ctr">
                    <a:lnR w="127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gridSpan="2"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1721087078"/>
                  </a:ext>
                </a:extLst>
              </a:tr>
              <a:tr h="267078">
                <a:tc vMerge="1">
                  <a:txBody>
                    <a:bodyPr/>
                    <a:lstStyle/>
                    <a:p>
                      <a:endParaRPr kumimoji="1" lang="ja-JP" altLang="en-US"/>
                    </a:p>
                  </a:txBody>
                  <a:tcP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ctr"/>
                      <a:r>
                        <a:rPr lang="ja-JP"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公民較差</a:t>
                      </a:r>
                    </a:p>
                  </a:txBody>
                  <a:tcPr marL="0" marR="0" marT="0" marB="0" anchor="ctr">
                    <a:lnL w="2857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lang="ja-JP" altLang="en-US" sz="800" b="1" dirty="0">
                          <a:solidFill>
                            <a:schemeClr val="bg1"/>
                          </a:solidFill>
                          <a:latin typeface="メイリオ" panose="020B0604030504040204" pitchFamily="50" charset="-128"/>
                          <a:ea typeface="メイリオ" panose="020B0604030504040204" pitchFamily="50" charset="-128"/>
                        </a:rPr>
                        <a:t>勧告</a:t>
                      </a:r>
                    </a:p>
                  </a:txBody>
                  <a:tcPr marL="0" marR="0"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lang="ja-JP" altLang="en-US" sz="800" b="1" dirty="0">
                          <a:solidFill>
                            <a:schemeClr val="bg1"/>
                          </a:solidFill>
                          <a:latin typeface="メイリオ" panose="020B0604030504040204" pitchFamily="50" charset="-128"/>
                          <a:ea typeface="メイリオ" panose="020B0604030504040204" pitchFamily="50" charset="-128"/>
                        </a:rPr>
                        <a:t>年間支給月数（前年比）</a:t>
                      </a:r>
                    </a:p>
                  </a:txBody>
                  <a:tcPr marL="0" marR="0"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月例給</a:t>
                      </a:r>
                    </a:p>
                  </a:txBody>
                  <a:tcPr marL="24923" marR="24923"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特別給</a:t>
                      </a:r>
                    </a:p>
                  </a:txBody>
                  <a:tcPr marL="24923" marR="24923" marT="0" marB="0" anchor="ctr">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平成</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24923" marR="24923" marT="0" marB="0" anchor="ctr">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lnSpc>
                          <a:spcPts val="900"/>
                        </a:lnSpc>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5,995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9EDF4"/>
                    </a:solidFill>
                  </a:tcPr>
                </a:tc>
                <a:tc>
                  <a:txBody>
                    <a:bodyPr/>
                    <a:lstStyle/>
                    <a:p>
                      <a:pPr algn="ctr"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4.20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T w="12700" cap="flat" cmpd="sng" algn="ctr">
                      <a:solidFill>
                        <a:schemeClr val="bg1"/>
                      </a:solidFill>
                      <a:prstDash val="solid"/>
                      <a:round/>
                      <a:headEnd type="none" w="med" len="med"/>
                      <a:tailEnd type="none" w="med" len="med"/>
                    </a:lnT>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実施せず</a:t>
                      </a:r>
                    </a:p>
                  </a:txBody>
                  <a:tcPr marL="0" marR="0" marT="0" marB="0" anchor="ctr">
                    <a:lnT w="12700" cap="flat" cmpd="sng" algn="ctr">
                      <a:solidFill>
                        <a:schemeClr val="bg1"/>
                      </a:solidFill>
                      <a:prstDash val="solid"/>
                      <a:round/>
                      <a:headEnd type="none" w="med" len="med"/>
                      <a:tailEnd type="none" w="med" len="med"/>
                    </a:lnT>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lnT w="127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7"/>
                  </a:ext>
                </a:extLst>
              </a:tr>
              <a:tr h="334366">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1,075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b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改定時期は</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H29.4</a:t>
                      </a: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注２</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　</a:t>
                      </a:r>
                    </a:p>
                  </a:txBody>
                  <a:tcPr marL="36000" marR="36000" marT="0" marB="0" anchor="ctr">
                    <a:solidFill>
                      <a:srgbClr val="E9EDF4"/>
                    </a:solidFill>
                  </a:tcPr>
                </a:tc>
                <a:extLst>
                  <a:ext uri="{0D108BD9-81ED-4DB2-BD59-A6C34878D82A}">
                    <a16:rowId xmlns:a16="http://schemas.microsoft.com/office/drawing/2014/main" val="10008"/>
                  </a:ext>
                </a:extLst>
              </a:tr>
              <a:tr h="334366">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09"/>
                  </a:ext>
                </a:extLst>
              </a:tr>
              <a:tr h="334366">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1,914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10"/>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令和</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元年度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6,708 </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1.78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給料表は初任給のみその他は勧告どおり</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11"/>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２年度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勧告せず</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勧告せず</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marL="0" marR="0" lvl="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12"/>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３年度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188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勧告せず</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勧告せず</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13"/>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４年度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1,143</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0.31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solidFill>
                      <a:srgbClr val="E9EDF4"/>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24923" marR="24923" marT="0" marB="0" anchor="ctr">
                    <a:solidFill>
                      <a:srgbClr val="E9EDF4"/>
                    </a:solidFill>
                  </a:tcPr>
                </a:tc>
                <a:extLst>
                  <a:ext uri="{0D108BD9-81ED-4DB2-BD59-A6C34878D82A}">
                    <a16:rowId xmlns:a16="http://schemas.microsoft.com/office/drawing/2014/main" val="518837338"/>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５年度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4,491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1.21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solidFill>
                      <a:srgbClr val="E9EDF4"/>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24923" marR="24923" marT="0" marB="0" anchor="ctr">
                    <a:solidFill>
                      <a:srgbClr val="E9EDF4"/>
                    </a:solidFill>
                  </a:tcPr>
                </a:tc>
                <a:extLst>
                  <a:ext uri="{0D108BD9-81ED-4DB2-BD59-A6C34878D82A}">
                    <a16:rowId xmlns:a16="http://schemas.microsoft.com/office/drawing/2014/main" val="2432583659"/>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６年度</a:t>
                      </a:r>
                    </a:p>
                  </a:txBody>
                  <a:tcPr marL="24923" marR="24923" marT="0" marB="0" anchor="ctr">
                    <a:lnR w="28575" cap="flat" cmpd="sng" algn="ctr">
                      <a:solidFill>
                        <a:schemeClr val="bg1"/>
                      </a:solidFill>
                      <a:prstDash val="solid"/>
                      <a:round/>
                      <a:headEnd type="none" w="med" len="med"/>
                      <a:tailEnd type="none" w="med" len="med"/>
                    </a:lnR>
                    <a:solidFill>
                      <a:srgbClr val="D0D8E8"/>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11,693</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3.13</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D0D8E8"/>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solidFill>
                      <a:srgbClr val="D0D8E8"/>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4.60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solidFill>
                      <a:srgbClr val="D0D8E8"/>
                    </a:solidFill>
                  </a:tcPr>
                </a:tc>
                <a:tc>
                  <a:txBody>
                    <a:bodyPr/>
                    <a:lstStyle/>
                    <a:p>
                      <a:pPr algn="ctr"/>
                      <a:r>
                        <a:rPr lang="en-US" altLang="ja-JP" sz="800" dirty="0">
                          <a:latin typeface="メイリオ" panose="020B0604030504040204" pitchFamily="50" charset="-128"/>
                          <a:ea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endParaRPr>
                    </a:p>
                  </a:txBody>
                  <a:tcPr marL="24923" marR="24923" marT="0" marB="0" anchor="ctr">
                    <a:solidFill>
                      <a:srgbClr val="D0D8E8"/>
                    </a:solidFill>
                  </a:tcPr>
                </a:tc>
                <a:tc>
                  <a:txBody>
                    <a:bodyPr/>
                    <a:lstStyle/>
                    <a:p>
                      <a:pPr algn="ctr"/>
                      <a:r>
                        <a:rPr lang="en-US" altLang="ja-JP" sz="800" dirty="0">
                          <a:latin typeface="メイリオ" panose="020B0604030504040204" pitchFamily="50" charset="-128"/>
                          <a:ea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endParaRPr>
                    </a:p>
                  </a:txBody>
                  <a:tcPr marL="24923" marR="24923" marT="0" marB="0" anchor="ctr">
                    <a:solidFill>
                      <a:srgbClr val="D0D8E8"/>
                    </a:solidFill>
                  </a:tcPr>
                </a:tc>
                <a:extLst>
                  <a:ext uri="{0D108BD9-81ED-4DB2-BD59-A6C34878D82A}">
                    <a16:rowId xmlns:a16="http://schemas.microsoft.com/office/drawing/2014/main" val="10014"/>
                  </a:ext>
                </a:extLst>
              </a:tr>
            </a:tbl>
          </a:graphicData>
        </a:graphic>
      </p:graphicFrame>
      <p:sp>
        <p:nvSpPr>
          <p:cNvPr id="12" name="テキスト ボックス 11">
            <a:extLst>
              <a:ext uri="{FF2B5EF4-FFF2-40B4-BE49-F238E27FC236}">
                <a16:creationId xmlns:a16="http://schemas.microsoft.com/office/drawing/2014/main" id="{CA2B035F-7228-4FE7-9C6B-08B538E2F224}"/>
              </a:ext>
            </a:extLst>
          </p:cNvPr>
          <p:cNvSpPr txBox="1"/>
          <p:nvPr/>
        </p:nvSpPr>
        <p:spPr>
          <a:xfrm>
            <a:off x="319843" y="9294966"/>
            <a:ext cx="6206049" cy="338554"/>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注　１　「実施状況」は、月例給及び特別給に係る勧告の任命権者による実施状況を記載。</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２　勧告どおりの引下げ改定を</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H29.1</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から実施、</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H28.4</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引下げ相当分を</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H29.2</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に調整。</a:t>
            </a:r>
          </a:p>
        </p:txBody>
      </p:sp>
      <p:sp>
        <p:nvSpPr>
          <p:cNvPr id="13" name="タイトル 1">
            <a:extLst>
              <a:ext uri="{FF2B5EF4-FFF2-40B4-BE49-F238E27FC236}">
                <a16:creationId xmlns:a16="http://schemas.microsoft.com/office/drawing/2014/main" id="{2AD8DAA1-8C71-4CD2-B32D-27C9744AD381}"/>
              </a:ext>
            </a:extLst>
          </p:cNvPr>
          <p:cNvSpPr txBox="1">
            <a:spLocks/>
          </p:cNvSpPr>
          <p:nvPr/>
        </p:nvSpPr>
        <p:spPr>
          <a:xfrm>
            <a:off x="334082" y="4591390"/>
            <a:ext cx="6191811" cy="498462"/>
          </a:xfrm>
          <a:prstGeom prst="rect">
            <a:avLst/>
          </a:prstGeom>
          <a:solidFill>
            <a:schemeClr val="tx2">
              <a:lumMod val="60000"/>
              <a:lumOff val="40000"/>
            </a:schemeClr>
          </a:solidFill>
        </p:spPr>
        <p:txBody>
          <a:bodyPr vert="horz" lIns="91440" tIns="45720" rIns="91440" bIns="45720" rtlCol="0" anchor="ctr">
            <a:noAutofit/>
          </a:bodyPr>
          <a:lstStyle>
            <a:lvl1pPr algn="ctr" defTabSz="633012" rtl="0" eaLnBrk="1" latinLnBrk="0" hangingPunct="1">
              <a:spcBef>
                <a:spcPct val="0"/>
              </a:spcBef>
              <a:buNone/>
              <a:defRPr kumimoji="1" sz="3046" kern="1200">
                <a:solidFill>
                  <a:schemeClr val="tx1"/>
                </a:solidFill>
                <a:latin typeface="+mj-lt"/>
                <a:ea typeface="+mj-ea"/>
                <a:cs typeface="+mj-cs"/>
              </a:defRPr>
            </a:lvl1p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７　給与勧告の推移</a:t>
            </a:r>
          </a:p>
        </p:txBody>
      </p:sp>
      <p:sp>
        <p:nvSpPr>
          <p:cNvPr id="10" name="タイトル 1"/>
          <p:cNvSpPr>
            <a:spLocks noGrp="1"/>
          </p:cNvSpPr>
          <p:nvPr>
            <p:ph type="title"/>
          </p:nvPr>
        </p:nvSpPr>
        <p:spPr>
          <a:xfrm>
            <a:off x="315894" y="272480"/>
            <a:ext cx="6210000" cy="540000"/>
          </a:xfrm>
          <a:solidFill>
            <a:schemeClr val="tx2">
              <a:lumMod val="60000"/>
              <a:lumOff val="40000"/>
            </a:schemeClr>
          </a:solidFill>
        </p:spPr>
        <p:txBody>
          <a:bodyPr vert="horz" lIns="91440" tIns="81000" rIns="91440" bIns="45720" rtlCol="0" anchor="ctr" anchorCtr="1">
            <a:noAutofit/>
          </a:bodyPr>
          <a:lstStyle/>
          <a:p>
            <a:r>
              <a:rPr lang="ja-JP" altLang="en-US" sz="2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６　大阪府職員モデル給与例</a:t>
            </a:r>
            <a:endParaRPr lang="ja-JP" altLang="en-US" sz="15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540240759"/>
              </p:ext>
            </p:extLst>
          </p:nvPr>
        </p:nvGraphicFramePr>
        <p:xfrm>
          <a:off x="334082" y="2465452"/>
          <a:ext cx="6210002" cy="1801977"/>
        </p:xfrm>
        <a:graphic>
          <a:graphicData uri="http://schemas.openxmlformats.org/drawingml/2006/table">
            <a:tbl>
              <a:tblPr firstRow="1" bandRow="1">
                <a:tableStyleId>{5C22544A-7EE6-4342-B048-85BDC9FD1C3A}</a:tableStyleId>
              </a:tblPr>
              <a:tblGrid>
                <a:gridCol w="335844">
                  <a:extLst>
                    <a:ext uri="{9D8B030D-6E8A-4147-A177-3AD203B41FA5}">
                      <a16:colId xmlns:a16="http://schemas.microsoft.com/office/drawing/2014/main" val="20000"/>
                    </a:ext>
                  </a:extLst>
                </a:gridCol>
                <a:gridCol w="867597">
                  <a:extLst>
                    <a:ext uri="{9D8B030D-6E8A-4147-A177-3AD203B41FA5}">
                      <a16:colId xmlns:a16="http://schemas.microsoft.com/office/drawing/2014/main" val="20001"/>
                    </a:ext>
                  </a:extLst>
                </a:gridCol>
                <a:gridCol w="715223">
                  <a:extLst>
                    <a:ext uri="{9D8B030D-6E8A-4147-A177-3AD203B41FA5}">
                      <a16:colId xmlns:a16="http://schemas.microsoft.com/office/drawing/2014/main" val="20002"/>
                    </a:ext>
                  </a:extLst>
                </a:gridCol>
                <a:gridCol w="715223">
                  <a:extLst>
                    <a:ext uri="{9D8B030D-6E8A-4147-A177-3AD203B41FA5}">
                      <a16:colId xmlns:a16="http://schemas.microsoft.com/office/drawing/2014/main" val="20003"/>
                    </a:ext>
                  </a:extLst>
                </a:gridCol>
                <a:gridCol w="715223">
                  <a:extLst>
                    <a:ext uri="{9D8B030D-6E8A-4147-A177-3AD203B41FA5}">
                      <a16:colId xmlns:a16="http://schemas.microsoft.com/office/drawing/2014/main" val="20004"/>
                    </a:ext>
                  </a:extLst>
                </a:gridCol>
                <a:gridCol w="715223">
                  <a:extLst>
                    <a:ext uri="{9D8B030D-6E8A-4147-A177-3AD203B41FA5}">
                      <a16:colId xmlns:a16="http://schemas.microsoft.com/office/drawing/2014/main" val="20005"/>
                    </a:ext>
                  </a:extLst>
                </a:gridCol>
                <a:gridCol w="715223">
                  <a:extLst>
                    <a:ext uri="{9D8B030D-6E8A-4147-A177-3AD203B41FA5}">
                      <a16:colId xmlns:a16="http://schemas.microsoft.com/office/drawing/2014/main" val="20006"/>
                    </a:ext>
                  </a:extLst>
                </a:gridCol>
                <a:gridCol w="715223">
                  <a:extLst>
                    <a:ext uri="{9D8B030D-6E8A-4147-A177-3AD203B41FA5}">
                      <a16:colId xmlns:a16="http://schemas.microsoft.com/office/drawing/2014/main" val="20007"/>
                    </a:ext>
                  </a:extLst>
                </a:gridCol>
                <a:gridCol w="715223">
                  <a:extLst>
                    <a:ext uri="{9D8B030D-6E8A-4147-A177-3AD203B41FA5}">
                      <a16:colId xmlns:a16="http://schemas.microsoft.com/office/drawing/2014/main" val="20008"/>
                    </a:ext>
                  </a:extLst>
                </a:gridCol>
              </a:tblGrid>
              <a:tr h="210449">
                <a:tc rowSpan="2"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職</a:t>
                      </a:r>
                    </a:p>
                  </a:txBody>
                  <a:tcPr marL="68580" marR="68580" marT="34290" marB="34290" anchor="ctr"/>
                </a:tc>
                <a:tc rowSpan="2"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年齢</a:t>
                      </a:r>
                    </a:p>
                  </a:txBody>
                  <a:tcPr marL="68580" marR="68580" marT="34290" marB="34290"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r>
                        <a:rPr kumimoji="1" lang="en-US" altLang="ja-JP"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a:t>
                      </a:r>
                      <a:endPar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34290" marB="3429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勧告実施後</a:t>
                      </a:r>
                      <a:r>
                        <a:rPr kumimoji="1" lang="en-US" altLang="ja-JP"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34290" marB="3429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増減額</a:t>
                      </a:r>
                      <a:r>
                        <a:rPr kumimoji="1" lang="en-US" altLang="ja-JP"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a:t>
                      </a:r>
                      <a:endPar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34290" marB="3429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extLst>
                  <a:ext uri="{0D108BD9-81ED-4DB2-BD59-A6C34878D82A}">
                    <a16:rowId xmlns:a16="http://schemas.microsoft.com/office/drawing/2014/main" val="10000"/>
                  </a:ext>
                </a:extLst>
              </a:tr>
              <a:tr h="210449">
                <a:tc gridSpan="2"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marL="68580" marR="68580" marT="34290" marB="3429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197297">
                <a:tc rowSpan="7">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行政職給料表</a:t>
                      </a:r>
                    </a:p>
                  </a:txBody>
                  <a:tcPr marL="68580" marR="68580" marT="34290" marB="34290" vert="eaVert" anchor="ctr">
                    <a:solidFill>
                      <a:srgbClr val="D0D8E8"/>
                    </a:solidFill>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部長級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764,153 </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13,121,950</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767,842</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13,277,448</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3,689</a:t>
                      </a:r>
                    </a:p>
                  </a:txBody>
                  <a:tcPr marL="6350" marR="6350" marT="6350"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155,498</a:t>
                      </a:r>
                    </a:p>
                  </a:txBody>
                  <a:tcPr marL="6350" marR="6350" marT="6350" marB="0" anchor="ctr">
                    <a:lnT w="381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2"/>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次長級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685,781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11,661,314</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689,470</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11,804,488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3,689</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143,174</a:t>
                      </a:r>
                    </a:p>
                  </a:txBody>
                  <a:tcPr marL="6350" marR="6350" marT="6350" marB="0" anchor="ctr">
                    <a:solidFill>
                      <a:srgbClr val="E9EDF4"/>
                    </a:solidFill>
                  </a:tcPr>
                </a:tc>
                <a:extLst>
                  <a:ext uri="{0D108BD9-81ED-4DB2-BD59-A6C34878D82A}">
                    <a16:rowId xmlns:a16="http://schemas.microsoft.com/office/drawing/2014/main" val="10003"/>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課長級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582,142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9,832,258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585,832</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9,961,594</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3,690</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129,336</a:t>
                      </a:r>
                    </a:p>
                  </a:txBody>
                  <a:tcPr marL="6350" marR="6350" marT="6350" marB="0" anchor="ctr">
                    <a:solidFill>
                      <a:srgbClr val="E9EDF4"/>
                    </a:solidFill>
                  </a:tcPr>
                </a:tc>
                <a:extLst>
                  <a:ext uri="{0D108BD9-81ED-4DB2-BD59-A6C34878D82A}">
                    <a16:rowId xmlns:a16="http://schemas.microsoft.com/office/drawing/2014/main" val="10004"/>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課長補佐級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467,659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8,032,038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471,348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8,149,604</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3,689</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117,566</a:t>
                      </a:r>
                    </a:p>
                  </a:txBody>
                  <a:tcPr marL="6350" marR="6350" marT="6350" marB="0" anchor="ctr">
                    <a:solidFill>
                      <a:srgbClr val="E9EDF4"/>
                    </a:solidFill>
                  </a:tcPr>
                </a:tc>
                <a:extLst>
                  <a:ext uri="{0D108BD9-81ED-4DB2-BD59-A6C34878D82A}">
                    <a16:rowId xmlns:a16="http://schemas.microsoft.com/office/drawing/2014/main" val="10005"/>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主査級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407,287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6,903,510</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413,324</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7,051,304</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6,037</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147,794</a:t>
                      </a:r>
                    </a:p>
                  </a:txBody>
                  <a:tcPr marL="6350" marR="6350" marT="6350" marB="0" anchor="ctr">
                    <a:solidFill>
                      <a:srgbClr val="E9EDF4"/>
                    </a:solidFill>
                  </a:tcPr>
                </a:tc>
                <a:extLst>
                  <a:ext uri="{0D108BD9-81ED-4DB2-BD59-A6C34878D82A}">
                    <a16:rowId xmlns:a16="http://schemas.microsoft.com/office/drawing/2014/main" val="10006"/>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主事級（副主査）</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306,443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5,125,258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320,530</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5,394,516</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14,087</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269,258</a:t>
                      </a:r>
                    </a:p>
                  </a:txBody>
                  <a:tcPr marL="6350" marR="6350" marT="6350" marB="0" anchor="ctr">
                    <a:solidFill>
                      <a:srgbClr val="E9EDF4"/>
                    </a:solidFill>
                  </a:tcPr>
                </a:tc>
                <a:extLst>
                  <a:ext uri="{0D108BD9-81ED-4DB2-BD59-A6C34878D82A}">
                    <a16:rowId xmlns:a16="http://schemas.microsoft.com/office/drawing/2014/main" val="10007"/>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主事級</a:t>
                      </a:r>
                    </a:p>
                  </a:txBody>
                  <a:tcPr marL="68580" marR="68580" marT="34290" marB="34290">
                    <a:solidFill>
                      <a:srgbClr val="E9EDF4"/>
                    </a:solidFill>
                  </a:tcPr>
                </a:tc>
                <a:tc>
                  <a:txBody>
                    <a:bodyPr/>
                    <a:lstStyle/>
                    <a:p>
                      <a:pPr algn="ct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大卒初任給</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227,289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3,750,268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253,897</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4,214,688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26,608</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464,420</a:t>
                      </a:r>
                    </a:p>
                  </a:txBody>
                  <a:tcPr marL="6350" marR="6350" marT="6350" marB="0" anchor="ctr">
                    <a:solidFill>
                      <a:srgbClr val="E9EDF4"/>
                    </a:solidFill>
                  </a:tcPr>
                </a:tc>
                <a:extLst>
                  <a:ext uri="{0D108BD9-81ED-4DB2-BD59-A6C34878D82A}">
                    <a16:rowId xmlns:a16="http://schemas.microsoft.com/office/drawing/2014/main" val="10008"/>
                  </a:ext>
                </a:extLst>
              </a:tr>
            </a:tbl>
          </a:graphicData>
        </a:graphic>
      </p:graphicFrame>
      <p:sp>
        <p:nvSpPr>
          <p:cNvPr id="18" name="テキスト ボックス 17"/>
          <p:cNvSpPr txBox="1"/>
          <p:nvPr/>
        </p:nvSpPr>
        <p:spPr>
          <a:xfrm>
            <a:off x="334082" y="908426"/>
            <a:ext cx="6191811" cy="1323439"/>
          </a:xfrm>
          <a:prstGeom prst="rect">
            <a:avLst/>
          </a:prstGeom>
          <a:noFill/>
        </p:spPr>
        <p:txBody>
          <a:bodyPr wrap="square" rtlCol="0">
            <a:spAutoFit/>
          </a:bodyPr>
          <a:lstStyle/>
          <a:p>
            <a:pPr>
              <a:lnSpc>
                <a:spcPts val="1200"/>
              </a:lnSpc>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◆モデル給与例計算の前提条件</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年齢</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職階ごとに５歳刻みで設定</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モデルとなる給料月額</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モデル年齢の人員分布で最も多い号給の給料月額</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給与月額に含まれるもの</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給料、管理職手当、地域手当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年間給与に含まれるもの</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給与月額</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×12 </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期末・勤勉手当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年度途中の昇給（定期昇給は毎年１月）、扶養手当等は考慮していません。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モデルケースを例示しており、世帯構成や人事評価等の違いにより、同じ年齢でも職員ごとに異なります。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a:extLst>
              <a:ext uri="{FF2B5EF4-FFF2-40B4-BE49-F238E27FC236}">
                <a16:creationId xmlns:a16="http://schemas.microsoft.com/office/drawing/2014/main" id="{52FCF4F4-7EDA-2365-B25C-907B18AD8E3F}"/>
              </a:ext>
            </a:extLst>
          </p:cNvPr>
          <p:cNvSpPr txBox="1"/>
          <p:nvPr/>
        </p:nvSpPr>
        <p:spPr>
          <a:xfrm>
            <a:off x="5821881" y="2297305"/>
            <a:ext cx="1728192" cy="230832"/>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（単位：円）</a:t>
            </a:r>
          </a:p>
        </p:txBody>
      </p:sp>
    </p:spTree>
    <p:extLst>
      <p:ext uri="{BB962C8B-B14F-4D97-AF65-F5344CB8AC3E}">
        <p14:creationId xmlns:p14="http://schemas.microsoft.com/office/powerpoint/2010/main" val="1846045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dk1"/>
        </a:lnRef>
        <a:fillRef idx="0">
          <a:schemeClr val="dk1"/>
        </a:fillRef>
        <a:effectRef idx="0">
          <a:schemeClr val="dk1"/>
        </a:effectRef>
        <a:fontRef idx="minor">
          <a:schemeClr val="tx1"/>
        </a:fontRef>
      </a:style>
    </a:ln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2210</Words>
  <PresentationFormat>A4 210 x 297 mm</PresentationFormat>
  <Paragraphs>414</Paragraphs>
  <Slides>5</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5</vt:i4>
      </vt:variant>
    </vt:vector>
  </HeadingPairs>
  <TitlesOfParts>
    <vt:vector size="11" baseType="lpstr">
      <vt:lpstr>メイリオ</vt:lpstr>
      <vt:lpstr>Arial</vt:lpstr>
      <vt:lpstr>Calibri</vt:lpstr>
      <vt:lpstr>Wingdings</vt:lpstr>
      <vt:lpstr>Office ​​テーマ</vt:lpstr>
      <vt:lpstr>デザインの設定</vt:lpstr>
      <vt:lpstr>１　給与勧告の基本的考え方と手順 ～職員の給与はどのようにして決めるのか～</vt:lpstr>
      <vt:lpstr>３　民間給与との比較方法（ラスパイレス比較）</vt:lpstr>
      <vt:lpstr>４　民間給与との較差</vt:lpstr>
      <vt:lpstr>PowerPoint プレゼンテーション</vt:lpstr>
      <vt:lpstr>６　大阪府職員モデル給与例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dcterms:created xsi:type="dcterms:W3CDTF">2017-10-13T07:14:46Z</dcterms:created>
  <dcterms:modified xsi:type="dcterms:W3CDTF">2024-10-03T09:50:10Z</dcterms:modified>
</cp:coreProperties>
</file>