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5" r:id="rId1"/>
  </p:sldMasterIdLst>
  <p:notesMasterIdLst>
    <p:notesMasterId r:id="rId4"/>
  </p:notesMasterIdLst>
  <p:handoutMasterIdLst>
    <p:handoutMasterId r:id="rId5"/>
  </p:handoutMasterIdLst>
  <p:sldIdLst>
    <p:sldId id="439" r:id="rId2"/>
    <p:sldId id="440" r:id="rId3"/>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FF"/>
    <a:srgbClr val="57C3D9"/>
    <a:srgbClr val="66CCFF"/>
    <a:srgbClr val="CDFFF9"/>
    <a:srgbClr val="F8F8F8"/>
    <a:srgbClr val="FEFFE5"/>
    <a:srgbClr val="EAEAEA"/>
    <a:srgbClr val="FFFFCC"/>
    <a:srgbClr val="191916"/>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0" autoAdjust="0"/>
    <p:restoredTop sz="94419" autoAdjust="0"/>
  </p:normalViewPr>
  <p:slideViewPr>
    <p:cSldViewPr snapToGrid="0">
      <p:cViewPr varScale="1">
        <p:scale>
          <a:sx n="41" d="100"/>
          <a:sy n="41" d="100"/>
        </p:scale>
        <p:origin x="1104" y="40"/>
      </p:cViewPr>
      <p:guideLst>
        <p:guide orient="horz" pos="2160"/>
        <p:guide pos="312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5" d="100"/>
          <a:sy n="65" d="100"/>
        </p:scale>
        <p:origin x="162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6" y="0"/>
            <a:ext cx="2950375" cy="498966"/>
          </a:xfrm>
          <a:prstGeom prst="rect">
            <a:avLst/>
          </a:prstGeom>
        </p:spPr>
        <p:txBody>
          <a:bodyPr vert="horz" lIns="92062" tIns="46029" rIns="92062" bIns="46029"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221" y="0"/>
            <a:ext cx="2950374" cy="498966"/>
          </a:xfrm>
          <a:prstGeom prst="rect">
            <a:avLst/>
          </a:prstGeom>
        </p:spPr>
        <p:txBody>
          <a:bodyPr vert="horz" lIns="92062" tIns="46029" rIns="92062" bIns="46029" rtlCol="0"/>
          <a:lstStyle>
            <a:lvl1pPr algn="r">
              <a:defRPr sz="1200"/>
            </a:lvl1pPr>
          </a:lstStyle>
          <a:p>
            <a:fld id="{A58D29C7-0D05-430B-9328-71DEF6BB8E4A}" type="datetimeFigureOut">
              <a:rPr kumimoji="1" lang="ja-JP" altLang="en-US" smtClean="0"/>
              <a:t>2024/10/4</a:t>
            </a:fld>
            <a:endParaRPr kumimoji="1" lang="ja-JP" altLang="en-US"/>
          </a:p>
        </p:txBody>
      </p:sp>
      <p:sp>
        <p:nvSpPr>
          <p:cNvPr id="4" name="フッター プレースホルダー 3"/>
          <p:cNvSpPr>
            <a:spLocks noGrp="1"/>
          </p:cNvSpPr>
          <p:nvPr>
            <p:ph type="ftr" sz="quarter" idx="2"/>
          </p:nvPr>
        </p:nvSpPr>
        <p:spPr>
          <a:xfrm>
            <a:off x="26" y="9440372"/>
            <a:ext cx="2950375" cy="498966"/>
          </a:xfrm>
          <a:prstGeom prst="rect">
            <a:avLst/>
          </a:prstGeom>
        </p:spPr>
        <p:txBody>
          <a:bodyPr vert="horz" lIns="92062" tIns="46029" rIns="92062" bIns="46029"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221" y="9440372"/>
            <a:ext cx="2950374" cy="498966"/>
          </a:xfrm>
          <a:prstGeom prst="rect">
            <a:avLst/>
          </a:prstGeom>
        </p:spPr>
        <p:txBody>
          <a:bodyPr vert="horz" lIns="92062" tIns="46029" rIns="92062" bIns="46029" rtlCol="0" anchor="b"/>
          <a:lstStyle>
            <a:lvl1pPr algn="r">
              <a:defRPr sz="1200"/>
            </a:lvl1pPr>
          </a:lstStyle>
          <a:p>
            <a:fld id="{E1F71EC3-3FE0-4A9E-A3F7-3B04E9D1C4E8}" type="slidenum">
              <a:rPr kumimoji="1" lang="ja-JP" altLang="en-US" smtClean="0"/>
              <a:t>‹#›</a:t>
            </a:fld>
            <a:endParaRPr kumimoji="1" lang="ja-JP" altLang="en-US"/>
          </a:p>
        </p:txBody>
      </p:sp>
    </p:spTree>
    <p:extLst>
      <p:ext uri="{BB962C8B-B14F-4D97-AF65-F5344CB8AC3E}">
        <p14:creationId xmlns:p14="http://schemas.microsoft.com/office/powerpoint/2010/main" val="27828031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7" y="27"/>
            <a:ext cx="2949787" cy="498693"/>
          </a:xfrm>
          <a:prstGeom prst="rect">
            <a:avLst/>
          </a:prstGeom>
        </p:spPr>
        <p:txBody>
          <a:bodyPr vert="horz" lIns="92055" tIns="46026" rIns="92055" bIns="46026"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5864" y="27"/>
            <a:ext cx="2949787" cy="498693"/>
          </a:xfrm>
          <a:prstGeom prst="rect">
            <a:avLst/>
          </a:prstGeom>
        </p:spPr>
        <p:txBody>
          <a:bodyPr vert="horz" lIns="92055" tIns="46026" rIns="92055" bIns="46026" rtlCol="0"/>
          <a:lstStyle>
            <a:lvl1pPr algn="r">
              <a:defRPr sz="1200"/>
            </a:lvl1pPr>
          </a:lstStyle>
          <a:p>
            <a:fld id="{9BDCF167-51B7-4CAD-BE82-151190420AA2}" type="datetimeFigureOut">
              <a:rPr kumimoji="1" lang="ja-JP" altLang="en-US" smtClean="0"/>
              <a:t>2024/10/4</a:t>
            </a:fld>
            <a:endParaRPr kumimoji="1" lang="ja-JP" altLang="en-US" dirty="0"/>
          </a:p>
        </p:txBody>
      </p:sp>
      <p:sp>
        <p:nvSpPr>
          <p:cNvPr id="4" name="スライド イメージ プレースホルダー 3"/>
          <p:cNvSpPr>
            <a:spLocks noGrp="1" noRot="1" noChangeAspect="1"/>
          </p:cNvSpPr>
          <p:nvPr>
            <p:ph type="sldImg" idx="2"/>
          </p:nvPr>
        </p:nvSpPr>
        <p:spPr>
          <a:xfrm>
            <a:off x="982663" y="1243013"/>
            <a:ext cx="4841875" cy="3352800"/>
          </a:xfrm>
          <a:prstGeom prst="rect">
            <a:avLst/>
          </a:prstGeom>
          <a:noFill/>
          <a:ln w="12700">
            <a:solidFill>
              <a:prstClr val="black"/>
            </a:solidFill>
          </a:ln>
        </p:spPr>
        <p:txBody>
          <a:bodyPr vert="horz" lIns="92055" tIns="46026" rIns="92055" bIns="46026" rtlCol="0" anchor="ctr"/>
          <a:lstStyle/>
          <a:p>
            <a:endParaRPr lang="ja-JP" altLang="en-US" dirty="0"/>
          </a:p>
        </p:txBody>
      </p:sp>
      <p:sp>
        <p:nvSpPr>
          <p:cNvPr id="5" name="ノート プレースホルダー 4"/>
          <p:cNvSpPr>
            <a:spLocks noGrp="1"/>
          </p:cNvSpPr>
          <p:nvPr>
            <p:ph type="body" sz="quarter" idx="3"/>
          </p:nvPr>
        </p:nvSpPr>
        <p:spPr>
          <a:xfrm>
            <a:off x="680721" y="4783333"/>
            <a:ext cx="5445760" cy="3913615"/>
          </a:xfrm>
          <a:prstGeom prst="rect">
            <a:avLst/>
          </a:prstGeom>
        </p:spPr>
        <p:txBody>
          <a:bodyPr vert="horz" lIns="92055" tIns="46026" rIns="92055" bIns="4602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7" y="9440647"/>
            <a:ext cx="2949787" cy="498692"/>
          </a:xfrm>
          <a:prstGeom prst="rect">
            <a:avLst/>
          </a:prstGeom>
        </p:spPr>
        <p:txBody>
          <a:bodyPr vert="horz" lIns="92055" tIns="46026" rIns="92055" bIns="46026"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5864" y="9440647"/>
            <a:ext cx="2949787" cy="498692"/>
          </a:xfrm>
          <a:prstGeom prst="rect">
            <a:avLst/>
          </a:prstGeom>
        </p:spPr>
        <p:txBody>
          <a:bodyPr vert="horz" lIns="92055" tIns="46026" rIns="92055" bIns="46026" rtlCol="0" anchor="b"/>
          <a:lstStyle>
            <a:lvl1pPr algn="r">
              <a:defRPr sz="1200"/>
            </a:lvl1pPr>
          </a:lstStyle>
          <a:p>
            <a:fld id="{C3DB7791-673F-4489-96A8-989498257948}" type="slidenum">
              <a:rPr kumimoji="1" lang="ja-JP" altLang="en-US" smtClean="0"/>
              <a:t>‹#›</a:t>
            </a:fld>
            <a:endParaRPr kumimoji="1" lang="ja-JP" altLang="en-US" dirty="0"/>
          </a:p>
        </p:txBody>
      </p:sp>
    </p:spTree>
    <p:extLst>
      <p:ext uri="{BB962C8B-B14F-4D97-AF65-F5344CB8AC3E}">
        <p14:creationId xmlns:p14="http://schemas.microsoft.com/office/powerpoint/2010/main" val="154288619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C3DB7791-673F-4489-96A8-989498257948}" type="slidenum">
              <a:rPr kumimoji="1" lang="ja-JP" altLang="en-US" smtClean="0"/>
              <a:t>1</a:t>
            </a:fld>
            <a:endParaRPr kumimoji="1" lang="ja-JP" altLang="en-US" dirty="0"/>
          </a:p>
        </p:txBody>
      </p:sp>
    </p:spTree>
    <p:extLst>
      <p:ext uri="{BB962C8B-B14F-4D97-AF65-F5344CB8AC3E}">
        <p14:creationId xmlns:p14="http://schemas.microsoft.com/office/powerpoint/2010/main" val="19833393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3DB7791-673F-4489-96A8-989498257948}"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5720012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C3D4E44-475B-4AAE-98D9-44ADD05E36A1}" type="datetime1">
              <a:rPr kumimoji="1" lang="ja-JP" altLang="en-US" smtClean="0"/>
              <a:t>2024/10/4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pPr>
              <a:defRPr/>
            </a:pPr>
            <a:fld id="{D8FA0CD3-24DC-4BDB-9A1F-6507FDAA5AD4}" type="slidenum">
              <a:rPr lang="en-US" altLang="ja-JP" smtClean="0"/>
              <a:pPr>
                <a:defRPr/>
              </a:pPr>
              <a:t>‹#›</a:t>
            </a:fld>
            <a:endParaRPr lang="en-US" altLang="ja-JP" dirty="0"/>
          </a:p>
        </p:txBody>
      </p:sp>
    </p:spTree>
    <p:extLst>
      <p:ext uri="{BB962C8B-B14F-4D97-AF65-F5344CB8AC3E}">
        <p14:creationId xmlns:p14="http://schemas.microsoft.com/office/powerpoint/2010/main" val="2675448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B19A0A0-7B00-4A16-804F-F89E66C3D45C}" type="datetime1">
              <a:rPr kumimoji="1" lang="ja-JP" altLang="en-US" smtClean="0"/>
              <a:t>2024/10/4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pPr>
              <a:defRPr/>
            </a:pPr>
            <a:fld id="{7EDC6E5C-2764-40C4-AEE4-DCEB508011DD}" type="slidenum">
              <a:rPr lang="en-US" altLang="ja-JP" smtClean="0"/>
              <a:pPr>
                <a:defRPr/>
              </a:pPr>
              <a:t>‹#›</a:t>
            </a:fld>
            <a:endParaRPr lang="en-US" altLang="ja-JP" dirty="0"/>
          </a:p>
        </p:txBody>
      </p:sp>
    </p:spTree>
    <p:extLst>
      <p:ext uri="{BB962C8B-B14F-4D97-AF65-F5344CB8AC3E}">
        <p14:creationId xmlns:p14="http://schemas.microsoft.com/office/powerpoint/2010/main" val="3815600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E475D90-800E-4D9A-A669-D061F99B60D2}" type="datetime1">
              <a:rPr kumimoji="1" lang="ja-JP" altLang="en-US" smtClean="0"/>
              <a:t>2024/10/4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pPr>
              <a:defRPr/>
            </a:pPr>
            <a:fld id="{4F8E8E92-7995-4F2C-9C09-2E591090F75F}" type="slidenum">
              <a:rPr lang="en-US" altLang="ja-JP" smtClean="0"/>
              <a:pPr>
                <a:defRPr/>
              </a:pPr>
              <a:t>‹#›</a:t>
            </a:fld>
            <a:endParaRPr lang="en-US" altLang="ja-JP" dirty="0"/>
          </a:p>
        </p:txBody>
      </p:sp>
    </p:spTree>
    <p:extLst>
      <p:ext uri="{BB962C8B-B14F-4D97-AF65-F5344CB8AC3E}">
        <p14:creationId xmlns:p14="http://schemas.microsoft.com/office/powerpoint/2010/main" val="2094632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E242470-4666-40A6-AC40-8CB48F4C36EF}" type="datetime1">
              <a:rPr kumimoji="1" lang="ja-JP" altLang="en-US" smtClean="0"/>
              <a:t>2024/10/4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pPr>
              <a:defRPr/>
            </a:pPr>
            <a:fld id="{DE4B57AB-63DB-49FB-BEE3-5FEA39F237CD}" type="slidenum">
              <a:rPr lang="en-US" altLang="ja-JP" smtClean="0"/>
              <a:pPr>
                <a:defRPr/>
              </a:pPr>
              <a:t>‹#›</a:t>
            </a:fld>
            <a:endParaRPr lang="en-US" altLang="ja-JP" dirty="0"/>
          </a:p>
        </p:txBody>
      </p:sp>
    </p:spTree>
    <p:extLst>
      <p:ext uri="{BB962C8B-B14F-4D97-AF65-F5344CB8AC3E}">
        <p14:creationId xmlns:p14="http://schemas.microsoft.com/office/powerpoint/2010/main" val="708858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0489D89-8694-410E-8AE7-F0A693DEF3DD}" type="datetime1">
              <a:rPr kumimoji="1" lang="ja-JP" altLang="en-US" smtClean="0"/>
              <a:t>2024/10/4</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pPr>
              <a:defRPr/>
            </a:pPr>
            <a:fld id="{4F85D73B-9104-43DE-AFA9-C036E45BD149}" type="slidenum">
              <a:rPr lang="en-US" altLang="ja-JP" smtClean="0"/>
              <a:pPr>
                <a:defRPr/>
              </a:pPr>
              <a:t>‹#›</a:t>
            </a:fld>
            <a:endParaRPr lang="en-US" altLang="ja-JP" dirty="0"/>
          </a:p>
        </p:txBody>
      </p:sp>
    </p:spTree>
    <p:extLst>
      <p:ext uri="{BB962C8B-B14F-4D97-AF65-F5344CB8AC3E}">
        <p14:creationId xmlns:p14="http://schemas.microsoft.com/office/powerpoint/2010/main" val="4040391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7407D94-C426-4A1A-8B34-9DF11F95D118}" type="datetime1">
              <a:rPr kumimoji="1" lang="ja-JP" altLang="en-US" smtClean="0"/>
              <a:t>2024/10/4</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pPr>
              <a:defRPr/>
            </a:pPr>
            <a:fld id="{3B5F345D-9324-47AC-AF78-EDAFFAC5CB98}" type="slidenum">
              <a:rPr lang="en-US" altLang="ja-JP" smtClean="0"/>
              <a:pPr>
                <a:defRPr/>
              </a:pPr>
              <a:t>‹#›</a:t>
            </a:fld>
            <a:endParaRPr lang="en-US" altLang="ja-JP" dirty="0"/>
          </a:p>
        </p:txBody>
      </p:sp>
    </p:spTree>
    <p:extLst>
      <p:ext uri="{BB962C8B-B14F-4D97-AF65-F5344CB8AC3E}">
        <p14:creationId xmlns:p14="http://schemas.microsoft.com/office/powerpoint/2010/main" val="2050294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5B1EB78D-8EE3-45DF-905E-9A7BECF900AD}" type="datetime1">
              <a:rPr kumimoji="1" lang="ja-JP" altLang="en-US" smtClean="0"/>
              <a:t>2024/10/4</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pPr>
              <a:defRPr/>
            </a:pPr>
            <a:fld id="{0F899E02-D8BA-4F49-8751-6C99A214625B}" type="slidenum">
              <a:rPr lang="en-US" altLang="ja-JP" smtClean="0"/>
              <a:pPr>
                <a:defRPr/>
              </a:pPr>
              <a:t>‹#›</a:t>
            </a:fld>
            <a:endParaRPr lang="en-US" altLang="ja-JP" dirty="0"/>
          </a:p>
        </p:txBody>
      </p:sp>
    </p:spTree>
    <p:extLst>
      <p:ext uri="{BB962C8B-B14F-4D97-AF65-F5344CB8AC3E}">
        <p14:creationId xmlns:p14="http://schemas.microsoft.com/office/powerpoint/2010/main" val="1298137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33E9529-B258-4EB3-A3FA-78FA12A31B13}" type="datetime1">
              <a:rPr kumimoji="1" lang="ja-JP" altLang="en-US" smtClean="0"/>
              <a:t>2024/10/4</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pPr>
              <a:defRPr/>
            </a:pPr>
            <a:fld id="{988DF671-AB6F-4B90-96AA-80003F3159D7}" type="slidenum">
              <a:rPr lang="en-US" altLang="ja-JP" smtClean="0"/>
              <a:pPr>
                <a:defRPr/>
              </a:pPr>
              <a:t>‹#›</a:t>
            </a:fld>
            <a:endParaRPr lang="en-US" altLang="ja-JP" dirty="0"/>
          </a:p>
        </p:txBody>
      </p:sp>
    </p:spTree>
    <p:extLst>
      <p:ext uri="{BB962C8B-B14F-4D97-AF65-F5344CB8AC3E}">
        <p14:creationId xmlns:p14="http://schemas.microsoft.com/office/powerpoint/2010/main" val="3653014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F65428E-AA6A-4BCB-AE8A-433086904E30}" type="datetime1">
              <a:rPr kumimoji="1" lang="ja-JP" altLang="en-US" smtClean="0"/>
              <a:t>2024/10/4</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pPr>
              <a:defRPr/>
            </a:pPr>
            <a:fld id="{2D53B146-5757-4E9C-ACCA-1D20ACF0F387}" type="slidenum">
              <a:rPr lang="en-US" altLang="ja-JP" smtClean="0"/>
              <a:pPr>
                <a:defRPr/>
              </a:pPr>
              <a:t>‹#›</a:t>
            </a:fld>
            <a:endParaRPr lang="en-US" altLang="ja-JP" dirty="0"/>
          </a:p>
        </p:txBody>
      </p:sp>
    </p:spTree>
    <p:extLst>
      <p:ext uri="{BB962C8B-B14F-4D97-AF65-F5344CB8AC3E}">
        <p14:creationId xmlns:p14="http://schemas.microsoft.com/office/powerpoint/2010/main" val="2722347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1517DED-A50D-4182-9A7D-AAEC921E4F32}" type="datetime1">
              <a:rPr kumimoji="1" lang="ja-JP" altLang="en-US" smtClean="0"/>
              <a:t>2024/10/4</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pPr>
              <a:defRPr/>
            </a:pPr>
            <a:fld id="{C7DB7E12-E558-4708-9C2A-B9CA38F49849}" type="slidenum">
              <a:rPr lang="en-US" altLang="ja-JP" smtClean="0"/>
              <a:pPr>
                <a:defRPr/>
              </a:pPr>
              <a:t>‹#›</a:t>
            </a:fld>
            <a:endParaRPr lang="en-US" altLang="ja-JP" dirty="0"/>
          </a:p>
        </p:txBody>
      </p:sp>
    </p:spTree>
    <p:extLst>
      <p:ext uri="{BB962C8B-B14F-4D97-AF65-F5344CB8AC3E}">
        <p14:creationId xmlns:p14="http://schemas.microsoft.com/office/powerpoint/2010/main" val="2719964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r>
              <a:rPr kumimoji="1" lang="ja-JP" altLang="en-US"/>
              <a:t>アイコンをクリックして図を追加</a:t>
            </a:r>
            <a:endParaRPr kumimoji="1" lang="ja-JP" altLang="en-US" dirty="0"/>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A8DD7E3-A7ED-4D77-8F4B-5002F2EF2D20}" type="datetime1">
              <a:rPr kumimoji="1" lang="ja-JP" altLang="en-US" smtClean="0"/>
              <a:t>2024/10/4</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pPr>
              <a:defRPr/>
            </a:pPr>
            <a:fld id="{ABA32638-1F82-41D0-B400-A2D54DAA18F8}" type="slidenum">
              <a:rPr lang="en-US" altLang="ja-JP" smtClean="0"/>
              <a:pPr>
                <a:defRPr/>
              </a:pPr>
              <a:t>‹#›</a:t>
            </a:fld>
            <a:endParaRPr lang="en-US" altLang="ja-JP" dirty="0"/>
          </a:p>
        </p:txBody>
      </p:sp>
    </p:spTree>
    <p:extLst>
      <p:ext uri="{BB962C8B-B14F-4D97-AF65-F5344CB8AC3E}">
        <p14:creationId xmlns:p14="http://schemas.microsoft.com/office/powerpoint/2010/main" val="4015955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4E635F46-AFDB-41DE-9F8A-6D02676FCA15}" type="datetime1">
              <a:rPr kumimoji="1" lang="ja-JP" altLang="en-US" smtClean="0"/>
              <a:t>2024/10/4</a:t>
            </a:fld>
            <a:endParaRPr kumimoji="1" lang="ja-JP" altLang="en-US" dirty="0"/>
          </a:p>
        </p:txBody>
      </p:sp>
      <p:sp>
        <p:nvSpPr>
          <p:cNvPr id="5" name="フッター プレースホルダー 4"/>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pPr>
              <a:defRPr/>
            </a:pPr>
            <a:fld id="{D8FA0CD3-24DC-4BDB-9A1F-6507FDAA5AD4}" type="slidenum">
              <a:rPr lang="en-US" altLang="ja-JP" smtClean="0"/>
              <a:pPr>
                <a:defRPr/>
              </a:pPr>
              <a:t>‹#›</a:t>
            </a:fld>
            <a:endParaRPr lang="en-US" altLang="ja-JP" dirty="0"/>
          </a:p>
        </p:txBody>
      </p:sp>
    </p:spTree>
    <p:extLst>
      <p:ext uri="{BB962C8B-B14F-4D97-AF65-F5344CB8AC3E}">
        <p14:creationId xmlns:p14="http://schemas.microsoft.com/office/powerpoint/2010/main" val="3556205683"/>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Lst>
  <p:hf hdr="0" ftr="0" dt="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正方形/長方形 48"/>
          <p:cNvSpPr/>
          <p:nvPr/>
        </p:nvSpPr>
        <p:spPr>
          <a:xfrm>
            <a:off x="-6810" y="-12827"/>
            <a:ext cx="9925509" cy="43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ja-JP" altLang="en-US" b="1" dirty="0">
                <a:solidFill>
                  <a:schemeClr val="bg1"/>
                </a:solidFill>
                <a:latin typeface="Meiryo UI" panose="020B0604030504040204" pitchFamily="50" charset="-128"/>
                <a:ea typeface="Meiryo UI" panose="020B0604030504040204" pitchFamily="50" charset="-128"/>
              </a:rPr>
              <a:t>令和６年　職員</a:t>
            </a:r>
            <a:r>
              <a:rPr kumimoji="1" lang="ja-JP" altLang="en-US" b="1" dirty="0">
                <a:solidFill>
                  <a:schemeClr val="bg1"/>
                </a:solidFill>
                <a:latin typeface="Meiryo UI" panose="020B0604030504040204" pitchFamily="50" charset="-128"/>
                <a:ea typeface="Meiryo UI" panose="020B0604030504040204" pitchFamily="50" charset="-128"/>
              </a:rPr>
              <a:t>の給与等に関する報告及び勧告の概要</a:t>
            </a:r>
            <a:endParaRPr kumimoji="1" lang="ja-JP" altLang="en-US" dirty="0">
              <a:solidFill>
                <a:schemeClr val="bg1"/>
              </a:solidFill>
              <a:latin typeface="Meiryo UI" panose="020B0604030504040204" pitchFamily="50" charset="-128"/>
              <a:ea typeface="Meiryo UI" panose="020B0604030504040204" pitchFamily="50" charset="-128"/>
            </a:endParaRPr>
          </a:p>
        </p:txBody>
      </p:sp>
      <p:grpSp>
        <p:nvGrpSpPr>
          <p:cNvPr id="4" name="グループ化 3">
            <a:extLst>
              <a:ext uri="{FF2B5EF4-FFF2-40B4-BE49-F238E27FC236}">
                <a16:creationId xmlns:a16="http://schemas.microsoft.com/office/drawing/2014/main" id="{7C7A5CB3-5E16-49D4-A235-8BFD62195672}"/>
              </a:ext>
            </a:extLst>
          </p:cNvPr>
          <p:cNvGrpSpPr/>
          <p:nvPr/>
        </p:nvGrpSpPr>
        <p:grpSpPr>
          <a:xfrm>
            <a:off x="131104" y="503952"/>
            <a:ext cx="9583426" cy="1174700"/>
            <a:chOff x="70365" y="1809052"/>
            <a:chExt cx="9713592" cy="1072756"/>
          </a:xfrm>
        </p:grpSpPr>
        <p:sp>
          <p:nvSpPr>
            <p:cNvPr id="53" name="角丸四角形 52"/>
            <p:cNvSpPr/>
            <p:nvPr/>
          </p:nvSpPr>
          <p:spPr>
            <a:xfrm>
              <a:off x="77549" y="1998662"/>
              <a:ext cx="9706408" cy="883146"/>
            </a:xfrm>
            <a:prstGeom prst="roundRect">
              <a:avLst>
                <a:gd name="adj" fmla="val 6280"/>
              </a:avLst>
            </a:prstGeom>
            <a:solidFill>
              <a:schemeClr val="accent1">
                <a:lumMod val="20000"/>
                <a:lumOff val="80000"/>
              </a:schemeClr>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R="0" lvl="0" algn="l" defTabSz="914400" rtl="0" eaLnBrk="1" fontAlgn="auto" latinLnBrk="0" hangingPunct="1">
                <a:lnSpc>
                  <a:spcPct val="150000"/>
                </a:lnSpc>
                <a:spcBef>
                  <a:spcPts val="0"/>
                </a:spcBef>
                <a:spcAft>
                  <a:spcPts val="0"/>
                </a:spcAft>
                <a:buClrTx/>
                <a:buSzTx/>
                <a:tabLst/>
                <a:defRPr/>
              </a:pPr>
              <a:r>
                <a:rPr lang="ja-JP" altLang="en-US" sz="120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a:t>
              </a:r>
              <a:r>
                <a:rPr lang="ja-JP" altLang="ja-JP" sz="120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▶民間との較差</a:t>
              </a:r>
              <a:r>
                <a:rPr lang="ja-JP" altLang="en-US" sz="120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や人材獲得競争の観点</a:t>
              </a:r>
              <a:r>
                <a:rPr lang="ja-JP" altLang="ja-JP" sz="120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を踏まえ、初任給と若年層に重点を置いて給料月額を引上げ</a:t>
              </a:r>
              <a:r>
                <a:rPr lang="ja-JP" altLang="en-US" sz="120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a:t>
              </a:r>
              <a:r>
                <a:rPr lang="en-US" altLang="ja-JP" sz="120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a:t>
              </a:r>
              <a:r>
                <a:rPr lang="ja-JP" altLang="en-US" sz="120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公民較差：</a:t>
              </a:r>
              <a:r>
                <a:rPr lang="en-US" altLang="ja-JP" sz="120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11,693</a:t>
              </a:r>
              <a:r>
                <a:rPr lang="ja-JP" altLang="en-US" sz="120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円（</a:t>
              </a:r>
              <a:r>
                <a:rPr lang="en-US" altLang="ja-JP" sz="120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3.13</a:t>
              </a:r>
              <a:r>
                <a:rPr lang="ja-JP" altLang="en-US" sz="120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a:t>
              </a:r>
              <a:r>
                <a:rPr lang="en-US" altLang="ja-JP" sz="120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a:t>
              </a:r>
              <a:endParaRPr lang="en-US" altLang="ja-JP" sz="1200" b="1"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R="0" lvl="0" algn="l" defTabSz="914400" rtl="0" eaLnBrk="1" fontAlgn="auto" latinLnBrk="0" hangingPunct="1">
                <a:lnSpc>
                  <a:spcPct val="150000"/>
                </a:lnSpc>
                <a:spcBef>
                  <a:spcPts val="0"/>
                </a:spcBef>
                <a:spcAft>
                  <a:spcPts val="0"/>
                </a:spcAft>
                <a:buClrTx/>
                <a:buSzTx/>
                <a:tabLst/>
                <a:defRPr/>
              </a:pPr>
              <a:r>
                <a:rPr lang="ja-JP" altLang="en-US" sz="12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a:t>
              </a:r>
              <a:r>
                <a:rPr lang="ja-JP" altLang="ja-JP" sz="12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▶特別給（ボーナス）の年間支給月数を</a:t>
              </a:r>
              <a:r>
                <a:rPr lang="en-US" altLang="ja-JP" sz="12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0.10</a:t>
              </a:r>
              <a:r>
                <a:rPr lang="ja-JP" altLang="en-US" sz="12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月 </a:t>
              </a:r>
              <a:r>
                <a:rPr lang="ja-JP" altLang="ja-JP" sz="12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引上げ</a:t>
              </a:r>
              <a:endParaRPr lang="en-US" altLang="ja-JP" sz="12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endParaRPr>
            </a:p>
            <a:p>
              <a:pPr marR="0" lvl="0" algn="l" defTabSz="914400" rtl="0" eaLnBrk="1" fontAlgn="auto" latinLnBrk="0" hangingPunct="1">
                <a:lnSpc>
                  <a:spcPct val="150000"/>
                </a:lnSpc>
                <a:spcBef>
                  <a:spcPts val="0"/>
                </a:spcBef>
                <a:spcAft>
                  <a:spcPts val="0"/>
                </a:spcAft>
                <a:buClrTx/>
                <a:buSzTx/>
                <a:tabLst/>
                <a:defRPr/>
              </a:pPr>
              <a:r>
                <a:rPr lang="ja-JP" altLang="en-US" sz="12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a:t>
              </a:r>
              <a:r>
                <a:rPr lang="ja-JP" altLang="en-US" sz="1200" b="1" kern="100" dirty="0">
                  <a:solidFill>
                    <a:schemeClr val="tx1">
                      <a:lumMod val="65000"/>
                      <a:lumOff val="35000"/>
                    </a:schemeClr>
                  </a:solidFill>
                  <a:effectLst/>
                  <a:latin typeface="Meiryo UI" panose="020B0604030504040204" pitchFamily="50" charset="-128"/>
                  <a:ea typeface="Meiryo UI" panose="020B0604030504040204" pitchFamily="50" charset="-128"/>
                  <a:cs typeface="Arial" panose="020B0604020202020204" pitchFamily="34" charset="0"/>
                </a:rPr>
                <a:t>▶</a:t>
              </a:r>
              <a:r>
                <a:rPr lang="ja-JP" altLang="en-US" sz="1200" kern="100" dirty="0">
                  <a:solidFill>
                    <a:schemeClr val="tx1">
                      <a:lumMod val="65000"/>
                      <a:lumOff val="35000"/>
                    </a:schemeClr>
                  </a:solidFill>
                  <a:effectLst/>
                  <a:latin typeface="Meiryo UI" panose="020B0604030504040204" pitchFamily="50" charset="-128"/>
                  <a:ea typeface="Meiryo UI" panose="020B0604030504040204" pitchFamily="50" charset="-128"/>
                  <a:cs typeface="Arial" panose="020B0604020202020204" pitchFamily="34" charset="0"/>
                </a:rPr>
                <a:t>「社会と公務の変化に応じた給与制度の整備（給与制度のアップデート）」に伴う対応　（扶養手当の見直し、通勤手当の上限額引上げ等）</a:t>
              </a:r>
            </a:p>
            <a:p>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61" name="正方形/長方形 60"/>
            <p:cNvSpPr/>
            <p:nvPr/>
          </p:nvSpPr>
          <p:spPr>
            <a:xfrm>
              <a:off x="70365" y="1809052"/>
              <a:ext cx="1440000" cy="26399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bg1"/>
                  </a:solidFill>
                  <a:latin typeface="Meiryo UI" panose="020B0604030504040204" pitchFamily="50" charset="-128"/>
                  <a:ea typeface="Meiryo UI" panose="020B0604030504040204" pitchFamily="50" charset="-128"/>
                </a:rPr>
                <a:t>勧告のポイント</a:t>
              </a:r>
              <a:r>
                <a:rPr lang="en-US" altLang="ja-JP" sz="1400" b="1" dirty="0">
                  <a:solidFill>
                    <a:schemeClr val="bg1"/>
                  </a:solidFill>
                  <a:latin typeface="Meiryo UI" panose="020B0604030504040204" pitchFamily="50" charset="-128"/>
                  <a:ea typeface="Meiryo UI" panose="020B0604030504040204" pitchFamily="50" charset="-128"/>
                </a:rPr>
                <a:t> </a:t>
              </a:r>
              <a:endParaRPr kumimoji="1" lang="ja-JP" altLang="en-US" sz="1400" b="1" dirty="0">
                <a:solidFill>
                  <a:schemeClr val="bg1"/>
                </a:solidFill>
                <a:latin typeface="Meiryo UI" panose="020B0604030504040204" pitchFamily="50" charset="-128"/>
                <a:ea typeface="Meiryo UI" panose="020B0604030504040204" pitchFamily="50" charset="-128"/>
              </a:endParaRPr>
            </a:p>
          </p:txBody>
        </p:sp>
      </p:grpSp>
      <p:sp>
        <p:nvSpPr>
          <p:cNvPr id="67" name="角丸四角形 66"/>
          <p:cNvSpPr/>
          <p:nvPr/>
        </p:nvSpPr>
        <p:spPr>
          <a:xfrm>
            <a:off x="154172" y="1922792"/>
            <a:ext cx="9608669" cy="4798132"/>
          </a:xfrm>
          <a:prstGeom prst="roundRect">
            <a:avLst>
              <a:gd name="adj" fmla="val 2874"/>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R="0" lvl="0" algn="l" defTabSz="914400" rtl="0" eaLnBrk="1" fontAlgn="auto" latinLnBrk="0" hangingPunct="1">
              <a:lnSpc>
                <a:spcPts val="1800"/>
              </a:lnSpc>
              <a:spcBef>
                <a:spcPts val="0"/>
              </a:spcBef>
              <a:spcAft>
                <a:spcPts val="0"/>
              </a:spcAft>
              <a:buClrTx/>
              <a:buSzTx/>
              <a:tabLst/>
              <a:defRPr/>
            </a:pPr>
            <a:endPar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4" name="テキスト ボックス 13"/>
          <p:cNvSpPr txBox="1"/>
          <p:nvPr/>
        </p:nvSpPr>
        <p:spPr>
          <a:xfrm>
            <a:off x="8375516" y="3973"/>
            <a:ext cx="1498061" cy="396000"/>
          </a:xfrm>
          <a:prstGeom prst="rect">
            <a:avLst/>
          </a:prstGeom>
          <a:solidFill>
            <a:srgbClr val="002060"/>
          </a:solidFill>
        </p:spPr>
        <p:txBody>
          <a:bodyPr wrap="square" rtlCol="0">
            <a:spAutoFit/>
          </a:bodyPr>
          <a:lstStyle/>
          <a:p>
            <a:pPr algn="r"/>
            <a:r>
              <a:rPr lang="ja-JP" altLang="en-US" sz="1100" dirty="0">
                <a:solidFill>
                  <a:schemeClr val="bg1"/>
                </a:solidFill>
                <a:latin typeface="Meiryo UI" panose="020B0604030504040204" pitchFamily="50" charset="-128"/>
                <a:ea typeface="Meiryo UI" panose="020B0604030504040204" pitchFamily="50" charset="-128"/>
              </a:rPr>
              <a:t>令和６年</a:t>
            </a:r>
            <a:r>
              <a:rPr lang="en-US" altLang="ja-JP" sz="1100" dirty="0">
                <a:solidFill>
                  <a:schemeClr val="bg1"/>
                </a:solidFill>
                <a:latin typeface="Meiryo UI" panose="020B0604030504040204" pitchFamily="50" charset="-128"/>
                <a:ea typeface="Meiryo UI" panose="020B0604030504040204" pitchFamily="50" charset="-128"/>
              </a:rPr>
              <a:t>10</a:t>
            </a:r>
            <a:r>
              <a:rPr lang="ja-JP" altLang="en-US" sz="1100" dirty="0">
                <a:solidFill>
                  <a:schemeClr val="bg1"/>
                </a:solidFill>
                <a:latin typeface="Meiryo UI" panose="020B0604030504040204" pitchFamily="50" charset="-128"/>
                <a:ea typeface="Meiryo UI" panose="020B0604030504040204" pitchFamily="50" charset="-128"/>
              </a:rPr>
              <a:t>月７日</a:t>
            </a:r>
            <a:endParaRPr lang="en-US" altLang="ja-JP" sz="1100" dirty="0">
              <a:solidFill>
                <a:schemeClr val="bg1"/>
              </a:solidFill>
              <a:latin typeface="Meiryo UI" panose="020B0604030504040204" pitchFamily="50" charset="-128"/>
              <a:ea typeface="Meiryo UI" panose="020B0604030504040204" pitchFamily="50" charset="-128"/>
            </a:endParaRPr>
          </a:p>
          <a:p>
            <a:pPr algn="r"/>
            <a:r>
              <a:rPr lang="ja-JP" altLang="en-US" sz="1100" dirty="0">
                <a:solidFill>
                  <a:schemeClr val="bg1"/>
                </a:solidFill>
                <a:latin typeface="Meiryo UI" panose="020B0604030504040204" pitchFamily="50" charset="-128"/>
                <a:ea typeface="Meiryo UI" panose="020B0604030504040204" pitchFamily="50" charset="-128"/>
              </a:rPr>
              <a:t>大阪府人事委員会</a:t>
            </a:r>
            <a:endParaRPr kumimoji="1" lang="ja-JP" altLang="en-US" sz="1100" dirty="0">
              <a:solidFill>
                <a:schemeClr val="bg1"/>
              </a:solidFill>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EF82301D-B1FD-4378-BF0E-E8094C2B70E7}"/>
              </a:ext>
            </a:extLst>
          </p:cNvPr>
          <p:cNvSpPr/>
          <p:nvPr/>
        </p:nvSpPr>
        <p:spPr>
          <a:xfrm>
            <a:off x="5120793" y="4495346"/>
            <a:ext cx="4526540" cy="1578771"/>
          </a:xfrm>
          <a:prstGeom prst="rect">
            <a:avLst/>
          </a:prstGeom>
          <a:solidFill>
            <a:schemeClr val="accent6">
              <a:lumMod val="20000"/>
              <a:lumOff val="80000"/>
              <a:alpha val="40000"/>
            </a:schemeClr>
          </a:solidFill>
          <a:ln>
            <a:noFill/>
            <a:prstDash val="dash"/>
          </a:ln>
        </p:spPr>
        <p:style>
          <a:lnRef idx="2">
            <a:schemeClr val="dk1"/>
          </a:lnRef>
          <a:fillRef idx="1">
            <a:schemeClr val="lt1"/>
          </a:fillRef>
          <a:effectRef idx="0">
            <a:schemeClr val="dk1"/>
          </a:effectRef>
          <a:fontRef idx="minor">
            <a:schemeClr val="dk1"/>
          </a:fontRef>
        </p:style>
        <p:txBody>
          <a:bodyPr lIns="72000" tIns="72000" rIns="72000" bIns="72000" rtlCol="0" anchor="t" anchorCtr="0"/>
          <a:lstStyle/>
          <a:p>
            <a:pPr>
              <a:lnSpc>
                <a:spcPts val="1400"/>
              </a:lnSpc>
              <a:spcBef>
                <a:spcPts val="600"/>
              </a:spcBef>
            </a:pPr>
            <a:r>
              <a:rPr lang="ja-JP" altLang="en-US" sz="110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a:t>
            </a:r>
            <a:r>
              <a:rPr lang="ja-JP" altLang="ja-JP" sz="110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職員（行政職給料表適用者）の平均給与月額等への影響額</a:t>
            </a:r>
            <a:endParaRPr lang="en-US" altLang="ja-JP" sz="1000" dirty="0">
              <a:latin typeface="Meiryo UI" panose="020B0604030504040204" pitchFamily="50" charset="-128"/>
              <a:ea typeface="Meiryo UI" panose="020B0604030504040204" pitchFamily="50" charset="-128"/>
            </a:endParaRPr>
          </a:p>
          <a:p>
            <a:pPr>
              <a:lnSpc>
                <a:spcPts val="1400"/>
              </a:lnSpc>
            </a:pPr>
            <a:endParaRPr lang="en-US" altLang="ja-JP" sz="1000" dirty="0">
              <a:latin typeface="Meiryo UI" panose="020B0604030504040204" pitchFamily="50" charset="-128"/>
              <a:ea typeface="Meiryo UI" panose="020B0604030504040204" pitchFamily="50" charset="-128"/>
            </a:endParaRPr>
          </a:p>
          <a:p>
            <a:pPr>
              <a:lnSpc>
                <a:spcPts val="1400"/>
              </a:lnSpc>
            </a:pPr>
            <a:endParaRPr lang="en-US" altLang="ja-JP" sz="1000" dirty="0">
              <a:latin typeface="Meiryo UI" panose="020B0604030504040204" pitchFamily="50" charset="-128"/>
              <a:ea typeface="Meiryo UI" panose="020B0604030504040204" pitchFamily="50" charset="-128"/>
            </a:endParaRPr>
          </a:p>
          <a:p>
            <a:pPr>
              <a:lnSpc>
                <a:spcPts val="1400"/>
              </a:lnSpc>
            </a:pPr>
            <a:endParaRPr lang="en-US" altLang="ja-JP" sz="1000" dirty="0">
              <a:latin typeface="Meiryo UI" panose="020B0604030504040204" pitchFamily="50" charset="-128"/>
              <a:ea typeface="Meiryo UI" panose="020B0604030504040204" pitchFamily="50" charset="-128"/>
            </a:endParaRPr>
          </a:p>
          <a:p>
            <a:pPr>
              <a:lnSpc>
                <a:spcPts val="1400"/>
              </a:lnSpc>
            </a:pPr>
            <a:endParaRPr lang="en-US" altLang="ja-JP" sz="1000" dirty="0">
              <a:latin typeface="Meiryo UI" panose="020B0604030504040204" pitchFamily="50" charset="-128"/>
              <a:ea typeface="Meiryo UI" panose="020B0604030504040204" pitchFamily="50" charset="-128"/>
            </a:endParaRPr>
          </a:p>
          <a:p>
            <a:pPr>
              <a:lnSpc>
                <a:spcPts val="1400"/>
              </a:lnSpc>
              <a:spcBef>
                <a:spcPts val="300"/>
              </a:spcBef>
            </a:pPr>
            <a:r>
              <a:rPr lang="ja-JP" altLang="en-US" sz="110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a:t>
            </a:r>
            <a:r>
              <a:rPr lang="ja-JP" altLang="ja-JP" sz="110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大阪府財政への影響額（令和６年度）</a:t>
            </a:r>
            <a:r>
              <a:rPr lang="ja-JP" altLang="ja-JP" sz="1000" b="1" dirty="0">
                <a:solidFill>
                  <a:srgbClr val="000000"/>
                </a:solidFill>
                <a:effectLst/>
                <a:ea typeface="HG丸ｺﾞｼｯｸM-PRO" panose="020F0600000000000000" pitchFamily="50" charset="-128"/>
                <a:cs typeface="Arial" panose="020B0604020202020204" pitchFamily="34" charset="0"/>
              </a:rPr>
              <a:t> </a:t>
            </a:r>
            <a:endParaRPr lang="en-US" altLang="ja-JP" sz="1000" b="1" dirty="0">
              <a:solidFill>
                <a:srgbClr val="000000"/>
              </a:solidFill>
              <a:ea typeface="HG丸ｺﾞｼｯｸM-PRO" panose="020F0600000000000000" pitchFamily="50" charset="-128"/>
              <a:cs typeface="Arial" panose="020B0604020202020204" pitchFamily="34" charset="0"/>
            </a:endParaRPr>
          </a:p>
          <a:p>
            <a:pPr>
              <a:lnSpc>
                <a:spcPts val="1400"/>
              </a:lnSpc>
            </a:pPr>
            <a:r>
              <a:rPr lang="ja-JP" altLang="en-US" sz="1000" b="1" kern="100" dirty="0">
                <a:solidFill>
                  <a:srgbClr val="000000"/>
                </a:solidFill>
                <a:effectLst/>
                <a:latin typeface="HG丸ｺﾞｼｯｸM-PRO" panose="020F0600000000000000" pitchFamily="50" charset="-128"/>
                <a:ea typeface="HG丸ｺﾞｼｯｸM-PRO" panose="020F0600000000000000" pitchFamily="50" charset="-128"/>
                <a:cs typeface="Arial" panose="020B0604020202020204" pitchFamily="34" charset="0"/>
              </a:rPr>
              <a:t>　</a:t>
            </a:r>
            <a:r>
              <a:rPr lang="ja-JP" altLang="ja-JP" sz="105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年間で約</a:t>
            </a:r>
            <a:r>
              <a:rPr lang="en-US" altLang="ja-JP" sz="105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197</a:t>
            </a:r>
            <a:r>
              <a:rPr lang="en-US" altLang="ja-JP" sz="1050" kern="100" dirty="0">
                <a:effectLst/>
                <a:latin typeface="Meiryo UI" panose="020B0604030504040204" pitchFamily="50" charset="-128"/>
                <a:ea typeface="Meiryo UI" panose="020B0604030504040204" pitchFamily="50" charset="-128"/>
                <a:cs typeface="Arial" panose="020B0604020202020204" pitchFamily="34" charset="0"/>
              </a:rPr>
              <a:t>.3</a:t>
            </a:r>
            <a:r>
              <a:rPr lang="ja-JP" altLang="ja-JP" sz="105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億円の</a:t>
            </a:r>
            <a:r>
              <a:rPr lang="ja-JP" altLang="ja-JP" sz="1050" kern="100" dirty="0">
                <a:effectLst/>
                <a:latin typeface="Meiryo UI" panose="020B0604030504040204" pitchFamily="50" charset="-128"/>
                <a:ea typeface="Meiryo UI" panose="020B0604030504040204" pitchFamily="50" charset="-128"/>
                <a:cs typeface="Arial" panose="020B0604020202020204" pitchFamily="34" charset="0"/>
              </a:rPr>
              <a:t>増額</a:t>
            </a:r>
            <a:r>
              <a:rPr lang="ja-JP" alt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（月例給：</a:t>
            </a:r>
            <a:r>
              <a:rPr lang="en-US" alt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123.5</a:t>
            </a:r>
            <a:r>
              <a:rPr lang="ja-JP" alt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億円、特別給：</a:t>
            </a:r>
            <a:r>
              <a:rPr lang="en-US" alt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73.8</a:t>
            </a:r>
            <a:r>
              <a:rPr lang="ja-JP" alt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億円）</a:t>
            </a:r>
            <a:endParaRPr lang="ja-JP" altLang="ja-JP" sz="1050" kern="100" dirty="0">
              <a:effectLst/>
              <a:latin typeface="Meiryo UI" panose="020B0604030504040204" pitchFamily="50" charset="-128"/>
              <a:ea typeface="Meiryo UI" panose="020B0604030504040204" pitchFamily="50" charset="-128"/>
              <a:cs typeface="Arial" panose="020B0604020202020204" pitchFamily="34" charset="0"/>
            </a:endParaRPr>
          </a:p>
          <a:p>
            <a:pPr>
              <a:lnSpc>
                <a:spcPts val="1400"/>
              </a:lnSpc>
            </a:pPr>
            <a:r>
              <a:rPr lang="en-US" altLang="ja-JP" sz="105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a:t>
            </a:r>
            <a:r>
              <a:rPr lang="ja-JP" altLang="ja-JP" sz="9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※警察、学校を含む（共済費除く）</a:t>
            </a:r>
            <a:endParaRPr lang="en-US" altLang="ja-JP" sz="1050" dirty="0">
              <a:latin typeface="Meiryo UI" panose="020B0604030504040204" pitchFamily="50" charset="-128"/>
              <a:ea typeface="Meiryo UI" panose="020B0604030504040204" pitchFamily="50" charset="-128"/>
            </a:endParaRPr>
          </a:p>
        </p:txBody>
      </p:sp>
      <p:sp>
        <p:nvSpPr>
          <p:cNvPr id="41" name="正方形/長方形 40">
            <a:extLst>
              <a:ext uri="{FF2B5EF4-FFF2-40B4-BE49-F238E27FC236}">
                <a16:creationId xmlns:a16="http://schemas.microsoft.com/office/drawing/2014/main" id="{47138307-6676-41BC-B629-A9C216A155FA}"/>
              </a:ext>
            </a:extLst>
          </p:cNvPr>
          <p:cNvSpPr/>
          <p:nvPr/>
        </p:nvSpPr>
        <p:spPr>
          <a:xfrm>
            <a:off x="258668" y="2068686"/>
            <a:ext cx="4692228" cy="4569515"/>
          </a:xfrm>
          <a:prstGeom prst="rect">
            <a:avLst/>
          </a:prstGeom>
          <a:pattFill prst="pct50">
            <a:fgClr>
              <a:schemeClr val="bg2"/>
            </a:fgClr>
            <a:bgClr>
              <a:srgbClr val="FEFFE5"/>
            </a:bgClr>
          </a:pattFill>
          <a:ln>
            <a:noFill/>
            <a:prstDash val="dash"/>
          </a:ln>
        </p:spPr>
        <p:style>
          <a:lnRef idx="2">
            <a:schemeClr val="dk1"/>
          </a:lnRef>
          <a:fillRef idx="1">
            <a:schemeClr val="lt1"/>
          </a:fillRef>
          <a:effectRef idx="0">
            <a:schemeClr val="dk1"/>
          </a:effectRef>
          <a:fontRef idx="minor">
            <a:schemeClr val="dk1"/>
          </a:fontRef>
        </p:style>
        <p:txBody>
          <a:bodyPr lIns="72000" tIns="72000" rIns="72000" bIns="72000" rtlCol="0" anchor="t" anchorCtr="0"/>
          <a:lstStyle/>
          <a:p>
            <a:pPr algn="just">
              <a:lnSpc>
                <a:spcPts val="1400"/>
              </a:lnSpc>
              <a:spcBef>
                <a:spcPts val="300"/>
              </a:spcBef>
            </a:pPr>
            <a:r>
              <a:rPr lang="ja-JP" altLang="en-US" sz="11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１．</a:t>
            </a:r>
            <a:r>
              <a:rPr lang="ja-JP" altLang="ja-JP" sz="11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月例給</a:t>
            </a:r>
            <a:endParaRPr lang="en-US" altLang="ja-JP" sz="1100" b="1" kern="100" dirty="0">
              <a:latin typeface="Meiryo UI" panose="020B0604030504040204" pitchFamily="50" charset="-128"/>
              <a:ea typeface="Meiryo UI" panose="020B0604030504040204" pitchFamily="50" charset="-128"/>
              <a:cs typeface="Arial" panose="020B0604020202020204" pitchFamily="34" charset="0"/>
            </a:endParaRPr>
          </a:p>
          <a:p>
            <a:pPr algn="just">
              <a:lnSpc>
                <a:spcPts val="1400"/>
              </a:lnSpc>
            </a:pPr>
            <a:r>
              <a:rPr lang="ja-JP" altLang="en-US" sz="105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a:t>
            </a:r>
            <a:r>
              <a:rPr lang="en-US" altLang="ja-JP" sz="105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1</a:t>
            </a:r>
            <a:r>
              <a:rPr lang="ja-JP" altLang="en-US" sz="105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a:t>
            </a:r>
            <a:r>
              <a:rPr lang="ja-JP" altLang="ja-JP" sz="1050" kern="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行政職給料表</a:t>
            </a:r>
            <a:endParaRPr lang="en-US" altLang="ja-JP" sz="1050" kern="1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266700" indent="-266700" algn="just">
              <a:lnSpc>
                <a:spcPts val="1400"/>
              </a:lnSpc>
            </a:pPr>
            <a:r>
              <a:rPr lang="ja-JP" altLang="en-US" sz="1050" kern="100" dirty="0">
                <a:effectLst/>
                <a:latin typeface="Meiryo UI" panose="020B0604030504040204" pitchFamily="50" charset="-128"/>
                <a:ea typeface="Meiryo UI" panose="020B0604030504040204" pitchFamily="50" charset="-128"/>
                <a:cs typeface="Arial" panose="020B0604020202020204" pitchFamily="34" charset="0"/>
              </a:rPr>
              <a:t>　　</a:t>
            </a:r>
            <a:r>
              <a:rPr lang="ja-JP" altLang="ja-JP" sz="1050" kern="100" dirty="0">
                <a:effectLst/>
                <a:latin typeface="Meiryo UI" panose="020B0604030504040204" pitchFamily="50" charset="-128"/>
                <a:ea typeface="Meiryo UI" panose="020B0604030504040204" pitchFamily="50" charset="-128"/>
                <a:cs typeface="Arial" panose="020B0604020202020204" pitchFamily="34" charset="0"/>
              </a:rPr>
              <a:t>・人材獲得競争の観点を踏まえ、大阪市域に在勤する国家公務員一般職の</a:t>
            </a:r>
            <a:endParaRPr lang="en-US" altLang="ja-JP" sz="1050" kern="100" dirty="0">
              <a:effectLst/>
              <a:latin typeface="Meiryo UI" panose="020B0604030504040204" pitchFamily="50" charset="-128"/>
              <a:ea typeface="Meiryo UI" panose="020B0604030504040204" pitchFamily="50" charset="-128"/>
              <a:cs typeface="Arial" panose="020B0604020202020204" pitchFamily="34" charset="0"/>
            </a:endParaRPr>
          </a:p>
          <a:p>
            <a:pPr marL="266700" indent="-266700" algn="just">
              <a:lnSpc>
                <a:spcPts val="1400"/>
              </a:lnSpc>
              <a:spcAft>
                <a:spcPts val="300"/>
              </a:spcAft>
            </a:pPr>
            <a:r>
              <a:rPr lang="en-US" altLang="ja-JP" sz="1050" kern="100" dirty="0">
                <a:latin typeface="Meiryo UI" panose="020B0604030504040204" pitchFamily="50" charset="-128"/>
                <a:ea typeface="Meiryo UI" panose="020B0604030504040204" pitchFamily="50" charset="-128"/>
                <a:cs typeface="Arial" panose="020B0604020202020204" pitchFamily="34" charset="0"/>
              </a:rPr>
              <a:t>     </a:t>
            </a:r>
            <a:r>
              <a:rPr lang="ja-JP" altLang="ja-JP" sz="1050" kern="100" dirty="0">
                <a:effectLst/>
                <a:latin typeface="Meiryo UI" panose="020B0604030504040204" pitchFamily="50" charset="-128"/>
                <a:ea typeface="Meiryo UI" panose="020B0604030504040204" pitchFamily="50" charset="-128"/>
                <a:cs typeface="Arial" panose="020B0604020202020204" pitchFamily="34" charset="0"/>
              </a:rPr>
              <a:t>初任給を目安に、初任給を大幅に引上げ</a:t>
            </a:r>
            <a:endParaRPr lang="en-US" altLang="ja-JP" sz="1050" kern="100" dirty="0">
              <a:effectLst/>
              <a:latin typeface="Meiryo UI" panose="020B0604030504040204" pitchFamily="50" charset="-128"/>
              <a:ea typeface="Meiryo UI" panose="020B0604030504040204" pitchFamily="50" charset="-128"/>
              <a:cs typeface="Arial" panose="020B0604020202020204" pitchFamily="34" charset="0"/>
            </a:endParaRPr>
          </a:p>
          <a:p>
            <a:pPr marL="266700" indent="-266700" algn="just">
              <a:lnSpc>
                <a:spcPts val="1400"/>
              </a:lnSpc>
              <a:spcAft>
                <a:spcPts val="400"/>
              </a:spcAft>
            </a:pPr>
            <a:r>
              <a:rPr lang="zh-TW" altLang="en-US" sz="1000" kern="100" dirty="0">
                <a:latin typeface="Meiryo UI" panose="020B0604030504040204" pitchFamily="50" charset="-128"/>
                <a:ea typeface="Meiryo UI" panose="020B0604030504040204" pitchFamily="50" charset="-128"/>
                <a:cs typeface="Arial" panose="020B0604020202020204" pitchFamily="34" charset="0"/>
              </a:rPr>
              <a:t>     （大卒：</a:t>
            </a:r>
            <a:r>
              <a:rPr lang="en-US" altLang="zh-TW" sz="1000" b="1" kern="100" dirty="0">
                <a:latin typeface="Meiryo UI" panose="020B0604030504040204" pitchFamily="50" charset="-128"/>
                <a:ea typeface="Meiryo UI" panose="020B0604030504040204" pitchFamily="50" charset="-128"/>
                <a:cs typeface="Arial" panose="020B0604020202020204" pitchFamily="34" charset="0"/>
              </a:rPr>
              <a:t>23,800</a:t>
            </a:r>
            <a:r>
              <a:rPr lang="zh-TW" altLang="en-US" sz="1000" b="1" kern="100" dirty="0">
                <a:latin typeface="Meiryo UI" panose="020B0604030504040204" pitchFamily="50" charset="-128"/>
                <a:ea typeface="Meiryo UI" panose="020B0604030504040204" pitchFamily="50" charset="-128"/>
                <a:cs typeface="Arial" panose="020B0604020202020204" pitchFamily="34" charset="0"/>
              </a:rPr>
              <a:t>円</a:t>
            </a:r>
            <a:r>
              <a:rPr lang="zh-TW" altLang="en-US" sz="900" kern="100" dirty="0">
                <a:latin typeface="Meiryo UI" panose="020B0604030504040204" pitchFamily="50" charset="-128"/>
                <a:ea typeface="Meiryo UI" panose="020B0604030504040204" pitchFamily="50" charset="-128"/>
                <a:cs typeface="Arial" panose="020B0604020202020204" pitchFamily="34" charset="0"/>
              </a:rPr>
              <a:t>［改定率：</a:t>
            </a:r>
            <a:r>
              <a:rPr lang="en-US" altLang="zh-TW" sz="900" kern="100" dirty="0">
                <a:latin typeface="Meiryo UI" panose="020B0604030504040204" pitchFamily="50" charset="-128"/>
                <a:ea typeface="Meiryo UI" panose="020B0604030504040204" pitchFamily="50" charset="-128"/>
                <a:cs typeface="Arial" panose="020B0604020202020204" pitchFamily="34" charset="0"/>
              </a:rPr>
              <a:t>11.7</a:t>
            </a:r>
            <a:r>
              <a:rPr lang="zh-TW" altLang="en-US" sz="900" kern="100" dirty="0">
                <a:latin typeface="Meiryo UI" panose="020B0604030504040204" pitchFamily="50" charset="-128"/>
                <a:ea typeface="Meiryo UI" panose="020B0604030504040204" pitchFamily="50" charset="-128"/>
                <a:cs typeface="Arial" panose="020B0604020202020204" pitchFamily="34" charset="0"/>
              </a:rPr>
              <a:t>％］</a:t>
            </a:r>
            <a:r>
              <a:rPr lang="en-US" altLang="zh-TW" sz="1000" kern="100" dirty="0">
                <a:latin typeface="Meiryo UI" panose="020B0604030504040204" pitchFamily="50" charset="-128"/>
                <a:ea typeface="Meiryo UI" panose="020B0604030504040204" pitchFamily="50" charset="-128"/>
                <a:cs typeface="Arial" panose="020B0604020202020204" pitchFamily="34" charset="0"/>
              </a:rPr>
              <a:t>/ </a:t>
            </a:r>
            <a:r>
              <a:rPr lang="zh-TW" altLang="en-US" sz="1000" kern="100" dirty="0">
                <a:latin typeface="Meiryo UI" panose="020B0604030504040204" pitchFamily="50" charset="-128"/>
                <a:ea typeface="Meiryo UI" panose="020B0604030504040204" pitchFamily="50" charset="-128"/>
                <a:cs typeface="Arial" panose="020B0604020202020204" pitchFamily="34" charset="0"/>
              </a:rPr>
              <a:t>高卒：</a:t>
            </a:r>
            <a:r>
              <a:rPr lang="en-US" altLang="zh-TW" sz="1000" b="1" kern="100" dirty="0">
                <a:latin typeface="Meiryo UI" panose="020B0604030504040204" pitchFamily="50" charset="-128"/>
                <a:ea typeface="Meiryo UI" panose="020B0604030504040204" pitchFamily="50" charset="-128"/>
                <a:cs typeface="Arial" panose="020B0604020202020204" pitchFamily="34" charset="0"/>
              </a:rPr>
              <a:t>21,400</a:t>
            </a:r>
            <a:r>
              <a:rPr lang="zh-TW" altLang="en-US" sz="1000" b="1" kern="100" dirty="0">
                <a:latin typeface="Meiryo UI" panose="020B0604030504040204" pitchFamily="50" charset="-128"/>
                <a:ea typeface="Meiryo UI" panose="020B0604030504040204" pitchFamily="50" charset="-128"/>
                <a:cs typeface="Arial" panose="020B0604020202020204" pitchFamily="34" charset="0"/>
              </a:rPr>
              <a:t>円</a:t>
            </a:r>
            <a:r>
              <a:rPr lang="zh-TW" altLang="en-US" sz="900" kern="100" dirty="0">
                <a:latin typeface="Meiryo UI" panose="020B0604030504040204" pitchFamily="50" charset="-128"/>
                <a:ea typeface="Meiryo UI" panose="020B0604030504040204" pitchFamily="50" charset="-128"/>
                <a:cs typeface="Arial" panose="020B0604020202020204" pitchFamily="34" charset="0"/>
              </a:rPr>
              <a:t>［改定率：</a:t>
            </a:r>
            <a:r>
              <a:rPr lang="en-US" altLang="zh-TW" sz="900" kern="100" dirty="0">
                <a:latin typeface="Meiryo UI" panose="020B0604030504040204" pitchFamily="50" charset="-128"/>
                <a:ea typeface="Meiryo UI" panose="020B0604030504040204" pitchFamily="50" charset="-128"/>
                <a:cs typeface="Arial" panose="020B0604020202020204" pitchFamily="34" charset="0"/>
              </a:rPr>
              <a:t>12.4</a:t>
            </a:r>
            <a:r>
              <a:rPr lang="zh-TW" altLang="en-US" sz="900" kern="100" dirty="0">
                <a:latin typeface="Meiryo UI" panose="020B0604030504040204" pitchFamily="50" charset="-128"/>
                <a:ea typeface="Meiryo UI" panose="020B0604030504040204" pitchFamily="50" charset="-128"/>
                <a:cs typeface="Arial" panose="020B0604020202020204" pitchFamily="34" charset="0"/>
              </a:rPr>
              <a:t>％］</a:t>
            </a:r>
            <a:r>
              <a:rPr lang="zh-TW" altLang="en-US" sz="1000" kern="100" dirty="0">
                <a:latin typeface="Meiryo UI" panose="020B0604030504040204" pitchFamily="50" charset="-128"/>
                <a:ea typeface="Meiryo UI" panose="020B0604030504040204" pitchFamily="50" charset="-128"/>
                <a:cs typeface="Arial" panose="020B0604020202020204" pitchFamily="34" charset="0"/>
              </a:rPr>
              <a:t>）</a:t>
            </a:r>
            <a:r>
              <a:rPr lang="ja-JP" altLang="en-US" sz="1000" kern="100" dirty="0">
                <a:effectLst/>
                <a:latin typeface="Meiryo UI" panose="020B0604030504040204" pitchFamily="50" charset="-128"/>
                <a:ea typeface="Meiryo UI" panose="020B0604030504040204" pitchFamily="50" charset="-128"/>
                <a:cs typeface="Arial" panose="020B0604020202020204" pitchFamily="34" charset="0"/>
              </a:rPr>
              <a:t>　　　　</a:t>
            </a:r>
            <a:endParaRPr lang="en-US" altLang="ja-JP" sz="1000" kern="100" dirty="0">
              <a:effectLst/>
              <a:latin typeface="Meiryo UI" panose="020B0604030504040204" pitchFamily="50" charset="-128"/>
              <a:ea typeface="Meiryo UI" panose="020B0604030504040204" pitchFamily="50" charset="-128"/>
              <a:cs typeface="Arial" panose="020B0604020202020204" pitchFamily="34" charset="0"/>
            </a:endParaRPr>
          </a:p>
          <a:p>
            <a:pPr algn="just">
              <a:lnSpc>
                <a:spcPts val="1400"/>
              </a:lnSpc>
            </a:pPr>
            <a:r>
              <a:rPr lang="ja-JP" altLang="en-US" sz="1050" kern="100" dirty="0">
                <a:effectLst/>
                <a:latin typeface="Meiryo UI" panose="020B0604030504040204" pitchFamily="50" charset="-128"/>
                <a:ea typeface="Meiryo UI" panose="020B0604030504040204" pitchFamily="50" charset="-128"/>
                <a:cs typeface="Arial" panose="020B0604020202020204" pitchFamily="34" charset="0"/>
              </a:rPr>
              <a:t>　　</a:t>
            </a:r>
            <a:r>
              <a:rPr lang="ja-JP" altLang="ja-JP" sz="1050" kern="100" dirty="0">
                <a:effectLst/>
                <a:latin typeface="Meiryo UI" panose="020B0604030504040204" pitchFamily="50" charset="-128"/>
                <a:ea typeface="Meiryo UI" panose="020B0604030504040204" pitchFamily="50" charset="-128"/>
                <a:cs typeface="Arial" panose="020B0604020202020204" pitchFamily="34" charset="0"/>
              </a:rPr>
              <a:t>・若年層に重点を</a:t>
            </a:r>
            <a:r>
              <a:rPr lang="ja-JP" altLang="en-US" sz="1050" kern="100" dirty="0">
                <a:latin typeface="Meiryo UI" panose="020B0604030504040204" pitchFamily="50" charset="-128"/>
                <a:ea typeface="Meiryo UI" panose="020B0604030504040204" pitchFamily="50" charset="-128"/>
                <a:cs typeface="Arial" panose="020B0604020202020204" pitchFamily="34" charset="0"/>
              </a:rPr>
              <a:t>置き</a:t>
            </a:r>
            <a:r>
              <a:rPr lang="ja-JP" altLang="ja-JP" sz="1050" kern="100" dirty="0">
                <a:effectLst/>
                <a:latin typeface="Meiryo UI" panose="020B0604030504040204" pitchFamily="50" charset="-128"/>
                <a:ea typeface="Meiryo UI" panose="020B0604030504040204" pitchFamily="50" charset="-128"/>
                <a:cs typeface="Arial" panose="020B0604020202020204" pitchFamily="34" charset="0"/>
              </a:rPr>
              <a:t>つつ、全職員の給料月額を引上</a:t>
            </a:r>
            <a:r>
              <a:rPr lang="ja-JP" altLang="en-US" sz="1050" kern="100" dirty="0">
                <a:effectLst/>
                <a:latin typeface="Meiryo UI" panose="020B0604030504040204" pitchFamily="50" charset="-128"/>
                <a:ea typeface="Meiryo UI" panose="020B0604030504040204" pitchFamily="50" charset="-128"/>
                <a:cs typeface="Arial" panose="020B0604020202020204" pitchFamily="34" charset="0"/>
              </a:rPr>
              <a:t>げ</a:t>
            </a:r>
            <a:r>
              <a:rPr lang="ja-JP" altLang="ja-JP" sz="1000" kern="100" dirty="0">
                <a:effectLst/>
                <a:latin typeface="Meiryo UI" panose="020B0604030504040204" pitchFamily="50" charset="-128"/>
                <a:ea typeface="Meiryo UI" panose="020B0604030504040204" pitchFamily="50" charset="-128"/>
                <a:cs typeface="Arial" panose="020B0604020202020204" pitchFamily="34" charset="0"/>
              </a:rPr>
              <a:t>（平均改定率</a:t>
            </a:r>
            <a:r>
              <a:rPr lang="en-US" altLang="ja-JP" sz="1000" kern="100" dirty="0">
                <a:effectLst/>
                <a:latin typeface="Meiryo UI" panose="020B0604030504040204" pitchFamily="50" charset="-128"/>
                <a:ea typeface="Meiryo UI" panose="020B0604030504040204" pitchFamily="50" charset="-128"/>
                <a:cs typeface="Arial" panose="020B0604020202020204" pitchFamily="34" charset="0"/>
              </a:rPr>
              <a:t> 3.32%</a:t>
            </a:r>
            <a:r>
              <a:rPr lang="ja-JP" altLang="ja-JP" sz="1000" kern="100" dirty="0">
                <a:effectLst/>
                <a:latin typeface="Meiryo UI" panose="020B0604030504040204" pitchFamily="50" charset="-128"/>
                <a:ea typeface="Meiryo UI" panose="020B0604030504040204" pitchFamily="50" charset="-128"/>
                <a:cs typeface="Arial" panose="020B0604020202020204" pitchFamily="34" charset="0"/>
              </a:rPr>
              <a:t>）</a:t>
            </a:r>
          </a:p>
          <a:p>
            <a:pPr marL="635000" indent="-635000" algn="just">
              <a:lnSpc>
                <a:spcPts val="1400"/>
              </a:lnSpc>
              <a:spcAft>
                <a:spcPts val="600"/>
              </a:spcAft>
            </a:pP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　　　  </a:t>
            </a:r>
            <a:r>
              <a:rPr lang="ja-JP" altLang="ja-JP" sz="900" kern="100" dirty="0">
                <a:effectLst/>
                <a:latin typeface="Meiryo UI" panose="020B0604030504040204" pitchFamily="50" charset="-128"/>
                <a:ea typeface="Meiryo UI" panose="020B0604030504040204" pitchFamily="50" charset="-128"/>
                <a:cs typeface="Arial" panose="020B0604020202020204" pitchFamily="34" charset="0"/>
              </a:rPr>
              <a:t>※おおむね</a:t>
            </a:r>
            <a:r>
              <a:rPr lang="en-US" altLang="ja-JP" sz="900" kern="100" dirty="0">
                <a:latin typeface="Meiryo UI" panose="020B0604030504040204" pitchFamily="50" charset="-128"/>
                <a:ea typeface="Meiryo UI" panose="020B0604030504040204" pitchFamily="50" charset="-128"/>
                <a:cs typeface="Arial" panose="020B0604020202020204" pitchFamily="34" charset="0"/>
              </a:rPr>
              <a:t>4</a:t>
            </a:r>
            <a:r>
              <a:rPr lang="en-US" altLang="ja-JP" sz="900" kern="100" dirty="0">
                <a:effectLst/>
                <a:latin typeface="Meiryo UI" panose="020B0604030504040204" pitchFamily="50" charset="-128"/>
                <a:ea typeface="Meiryo UI" panose="020B0604030504040204" pitchFamily="50" charset="-128"/>
                <a:cs typeface="Arial" panose="020B0604020202020204" pitchFamily="34" charset="0"/>
              </a:rPr>
              <a:t>0</a:t>
            </a:r>
            <a:r>
              <a:rPr lang="ja-JP" altLang="ja-JP" sz="900" kern="100" dirty="0">
                <a:effectLst/>
                <a:latin typeface="Meiryo UI" panose="020B0604030504040204" pitchFamily="50" charset="-128"/>
                <a:ea typeface="Meiryo UI" panose="020B0604030504040204" pitchFamily="50" charset="-128"/>
                <a:cs typeface="Arial" panose="020B0604020202020204" pitchFamily="34" charset="0"/>
              </a:rPr>
              <a:t>歳台</a:t>
            </a: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後半の職員が在職する号給以降は、</a:t>
            </a:r>
            <a:r>
              <a:rPr lang="ja-JP" altLang="ja-JP" sz="900" kern="100" dirty="0">
                <a:effectLst/>
                <a:latin typeface="Meiryo UI" panose="020B0604030504040204" pitchFamily="50" charset="-128"/>
                <a:ea typeface="Meiryo UI" panose="020B0604030504040204" pitchFamily="50" charset="-128"/>
                <a:cs typeface="Arial" panose="020B0604020202020204" pitchFamily="34" charset="0"/>
              </a:rPr>
              <a:t>一律</a:t>
            </a:r>
            <a:r>
              <a:rPr lang="en-US" altLang="ja-JP" sz="900" kern="100" dirty="0">
                <a:effectLst/>
                <a:latin typeface="Meiryo UI" panose="020B0604030504040204" pitchFamily="50" charset="-128"/>
                <a:ea typeface="Meiryo UI" panose="020B0604030504040204" pitchFamily="50" charset="-128"/>
                <a:cs typeface="Arial" panose="020B0604020202020204" pitchFamily="34" charset="0"/>
              </a:rPr>
              <a:t>3,300</a:t>
            </a:r>
            <a:r>
              <a:rPr lang="ja-JP" altLang="ja-JP" sz="900" kern="100" dirty="0">
                <a:effectLst/>
                <a:latin typeface="Meiryo UI" panose="020B0604030504040204" pitchFamily="50" charset="-128"/>
                <a:ea typeface="Meiryo UI" panose="020B0604030504040204" pitchFamily="50" charset="-128"/>
                <a:cs typeface="Arial" panose="020B0604020202020204" pitchFamily="34" charset="0"/>
              </a:rPr>
              <a:t>円引上げ</a:t>
            </a:r>
            <a:endParaRPr lang="en-US" altLang="ja-JP" sz="1000" kern="100" dirty="0">
              <a:latin typeface="Meiryo UI" panose="020B0604030504040204" pitchFamily="50" charset="-128"/>
              <a:ea typeface="Meiryo UI" panose="020B0604030504040204" pitchFamily="50" charset="-128"/>
              <a:cs typeface="Arial" panose="020B0604020202020204" pitchFamily="34" charset="0"/>
            </a:endParaRPr>
          </a:p>
          <a:p>
            <a:pPr marL="635000" indent="-635000" algn="just">
              <a:lnSpc>
                <a:spcPts val="1400"/>
              </a:lnSpc>
            </a:pPr>
            <a:r>
              <a:rPr lang="ja-JP" altLang="en-US" sz="900" kern="100" dirty="0">
                <a:latin typeface="Meiryo UI" panose="020B0604030504040204" pitchFamily="50" charset="-128"/>
                <a:ea typeface="Meiryo UI" panose="020B0604030504040204" pitchFamily="50" charset="-128"/>
                <a:cs typeface="Arial" panose="020B0604020202020204" pitchFamily="34" charset="0"/>
              </a:rPr>
              <a:t>　　　</a:t>
            </a:r>
            <a:r>
              <a:rPr lang="ja-JP" altLang="en-US" sz="1000" kern="100" dirty="0">
                <a:latin typeface="Meiryo UI" panose="020B0604030504040204" pitchFamily="50" charset="-128"/>
                <a:ea typeface="Meiryo UI" panose="020B0604030504040204" pitchFamily="50" charset="-128"/>
                <a:cs typeface="Arial" panose="020B0604020202020204" pitchFamily="34" charset="0"/>
              </a:rPr>
              <a:t>　</a:t>
            </a:r>
            <a:r>
              <a:rPr lang="ja-JP" altLang="ja-JP" sz="1000" kern="100" dirty="0">
                <a:effectLst/>
                <a:latin typeface="Meiryo UI" panose="020B0604030504040204" pitchFamily="50" charset="-128"/>
                <a:ea typeface="Meiryo UI" panose="020B0604030504040204" pitchFamily="50" charset="-128"/>
                <a:cs typeface="Arial" panose="020B0604020202020204" pitchFamily="34" charset="0"/>
              </a:rPr>
              <a:t>【</a:t>
            </a:r>
            <a:r>
              <a:rPr lang="ja-JP" alt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改定の内訳】</a:t>
            </a:r>
            <a:r>
              <a:rPr lang="ja-JP" altLang="en-US"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a:t>
            </a:r>
            <a:r>
              <a:rPr lang="ja-JP" altLang="ja-JP" sz="1000" kern="100" dirty="0">
                <a:effectLst/>
                <a:latin typeface="Meiryo UI" panose="020B0604030504040204" pitchFamily="50" charset="-128"/>
                <a:ea typeface="Meiryo UI" panose="020B0604030504040204" pitchFamily="50" charset="-128"/>
                <a:cs typeface="Arial" panose="020B0604020202020204" pitchFamily="34" charset="0"/>
              </a:rPr>
              <a:t>給料表</a:t>
            </a:r>
            <a:r>
              <a:rPr lang="en-US" altLang="ja-JP" sz="1000" kern="100" dirty="0">
                <a:latin typeface="Meiryo UI" panose="020B0604030504040204" pitchFamily="50" charset="-128"/>
                <a:ea typeface="Meiryo UI" panose="020B0604030504040204" pitchFamily="50" charset="-128"/>
                <a:cs typeface="Arial" panose="020B0604020202020204" pitchFamily="34" charset="0"/>
              </a:rPr>
              <a:t>10</a:t>
            </a:r>
            <a:r>
              <a:rPr lang="en-US" altLang="ja-JP" sz="1000" kern="100" dirty="0">
                <a:effectLst/>
                <a:latin typeface="Meiryo UI" panose="020B0604030504040204" pitchFamily="50" charset="-128"/>
                <a:ea typeface="Meiryo UI" panose="020B0604030504040204" pitchFamily="50" charset="-128"/>
                <a:cs typeface="Arial" panose="020B0604020202020204" pitchFamily="34" charset="0"/>
              </a:rPr>
              <a:t>,426</a:t>
            </a:r>
            <a:r>
              <a:rPr lang="ja-JP" altLang="ja-JP" sz="1000" kern="100" dirty="0">
                <a:effectLst/>
                <a:latin typeface="Meiryo UI" panose="020B0604030504040204" pitchFamily="50" charset="-128"/>
                <a:ea typeface="Meiryo UI" panose="020B0604030504040204" pitchFamily="50" charset="-128"/>
                <a:cs typeface="Arial" panose="020B0604020202020204" pitchFamily="34" charset="0"/>
              </a:rPr>
              <a:t>円、はね返り分</a:t>
            </a:r>
            <a:r>
              <a:rPr lang="ja-JP" altLang="ja-JP" sz="1000" kern="100" baseline="30000" dirty="0">
                <a:effectLst/>
                <a:latin typeface="Meiryo UI" panose="020B0604030504040204" pitchFamily="50" charset="-128"/>
                <a:ea typeface="Meiryo UI" panose="020B0604030504040204" pitchFamily="50" charset="-128"/>
                <a:cs typeface="Arial" panose="020B0604020202020204" pitchFamily="34" charset="0"/>
              </a:rPr>
              <a:t>※</a:t>
            </a:r>
            <a:r>
              <a:rPr lang="en-US" altLang="ja-JP" sz="1000" kern="100" dirty="0">
                <a:effectLst/>
                <a:latin typeface="Meiryo UI" panose="020B0604030504040204" pitchFamily="50" charset="-128"/>
                <a:ea typeface="Meiryo UI" panose="020B0604030504040204" pitchFamily="50" charset="-128"/>
                <a:cs typeface="Arial" panose="020B0604020202020204" pitchFamily="34" charset="0"/>
              </a:rPr>
              <a:t>1,267</a:t>
            </a:r>
            <a:r>
              <a:rPr lang="ja-JP" altLang="ja-JP" sz="1000" kern="100" dirty="0">
                <a:effectLst/>
                <a:latin typeface="Meiryo UI" panose="020B0604030504040204" pitchFamily="50" charset="-128"/>
                <a:ea typeface="Meiryo UI" panose="020B0604030504040204" pitchFamily="50" charset="-128"/>
                <a:cs typeface="Arial" panose="020B0604020202020204" pitchFamily="34" charset="0"/>
              </a:rPr>
              <a:t>円</a:t>
            </a:r>
            <a:endParaRPr lang="en-US" altLang="ja-JP" sz="1000" kern="100" dirty="0">
              <a:latin typeface="Meiryo UI" panose="020B0604030504040204" pitchFamily="50" charset="-128"/>
              <a:ea typeface="Meiryo UI" panose="020B0604030504040204" pitchFamily="50" charset="-128"/>
              <a:cs typeface="Arial" panose="020B0604020202020204" pitchFamily="34" charset="0"/>
            </a:endParaRPr>
          </a:p>
          <a:p>
            <a:pPr marL="635000" indent="-635000" algn="just">
              <a:lnSpc>
                <a:spcPts val="1400"/>
              </a:lnSpc>
              <a:spcAft>
                <a:spcPts val="400"/>
              </a:spcAft>
            </a:pPr>
            <a:r>
              <a:rPr lang="ja-JP" altLang="en-US"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a:t>
            </a:r>
            <a:r>
              <a:rPr lang="ja-JP" alt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※給料表の改定による諸手当（地域手当等）の増減分</a:t>
            </a:r>
            <a:endParaRPr lang="ja-JP" altLang="ja-JP" sz="1000" kern="100" dirty="0">
              <a:effectLst/>
              <a:latin typeface="Meiryo UI" panose="020B0604030504040204" pitchFamily="50" charset="-128"/>
              <a:ea typeface="Meiryo UI" panose="020B0604030504040204" pitchFamily="50" charset="-128"/>
              <a:cs typeface="Arial" panose="020B0604020202020204" pitchFamily="34" charset="0"/>
            </a:endParaRPr>
          </a:p>
          <a:p>
            <a:pPr>
              <a:lnSpc>
                <a:spcPts val="1400"/>
              </a:lnSpc>
              <a:spcAft>
                <a:spcPts val="800"/>
              </a:spcAft>
            </a:pPr>
            <a:r>
              <a:rPr lang="ja-JP" altLang="en-US" sz="1050" dirty="0">
                <a:solidFill>
                  <a:srgbClr val="000000"/>
                </a:solidFill>
                <a:latin typeface="Meiryo UI" panose="020B0604030504040204" pitchFamily="50" charset="-128"/>
                <a:ea typeface="Meiryo UI" panose="020B0604030504040204" pitchFamily="50" charset="-128"/>
                <a:cs typeface="Arial" panose="020B0604020202020204" pitchFamily="34" charset="0"/>
              </a:rPr>
              <a:t>（</a:t>
            </a:r>
            <a:r>
              <a:rPr lang="en-US" altLang="ja-JP" sz="1050" dirty="0">
                <a:solidFill>
                  <a:srgbClr val="000000"/>
                </a:solidFill>
                <a:latin typeface="Meiryo UI" panose="020B0604030504040204" pitchFamily="50" charset="-128"/>
                <a:ea typeface="Meiryo UI" panose="020B0604030504040204" pitchFamily="50" charset="-128"/>
                <a:cs typeface="Arial" panose="020B0604020202020204" pitchFamily="34" charset="0"/>
              </a:rPr>
              <a:t>2</a:t>
            </a:r>
            <a:r>
              <a:rPr lang="ja-JP" altLang="en-US" sz="1050" dirty="0">
                <a:solidFill>
                  <a:srgbClr val="000000"/>
                </a:solidFill>
                <a:latin typeface="Meiryo UI" panose="020B0604030504040204" pitchFamily="50" charset="-128"/>
                <a:ea typeface="Meiryo UI" panose="020B0604030504040204" pitchFamily="50" charset="-128"/>
                <a:cs typeface="Arial" panose="020B0604020202020204" pitchFamily="34" charset="0"/>
              </a:rPr>
              <a:t>）</a:t>
            </a:r>
            <a:r>
              <a:rPr lang="ja-JP" altLang="ja-JP" sz="105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その他の給料表は、行政職給料表との均衡を基本に改定</a:t>
            </a:r>
            <a:endParaRPr lang="en-US" altLang="ja-JP" sz="105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endParaRPr>
          </a:p>
          <a:p>
            <a:pPr marL="266700" indent="-266700" algn="just">
              <a:lnSpc>
                <a:spcPts val="1400"/>
              </a:lnSpc>
            </a:pPr>
            <a:r>
              <a:rPr lang="ja-JP" altLang="en-US" sz="1100" b="1"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２．</a:t>
            </a:r>
            <a:r>
              <a:rPr lang="ja-JP" altLang="en-US" sz="11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特別給（</a:t>
            </a:r>
            <a:r>
              <a:rPr lang="ja-JP" altLang="ja-JP" sz="11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ボーナス</a:t>
            </a:r>
            <a:r>
              <a:rPr lang="ja-JP" altLang="en-US" sz="11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a:t>
            </a:r>
            <a:endParaRPr lang="en-US" altLang="ja-JP" sz="11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endParaRPr>
          </a:p>
          <a:p>
            <a:pPr marL="266700" indent="-266700" algn="just">
              <a:lnSpc>
                <a:spcPts val="1400"/>
              </a:lnSpc>
            </a:pPr>
            <a:r>
              <a:rPr lang="ja-JP" altLang="en-US" sz="105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a:t>
            </a:r>
            <a:endParaRPr lang="en-US" altLang="ja-JP" sz="105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endParaRPr>
          </a:p>
          <a:p>
            <a:pPr marL="266700" indent="-266700" algn="just">
              <a:lnSpc>
                <a:spcPts val="1400"/>
              </a:lnSpc>
            </a:pPr>
            <a:r>
              <a:rPr lang="ja-JP" altLang="en-US"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a:t>
            </a:r>
            <a:endParaRPr lang="en-US" alt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endParaRPr>
          </a:p>
          <a:p>
            <a:pPr marL="266700" indent="-266700" algn="just">
              <a:lnSpc>
                <a:spcPts val="1400"/>
              </a:lnSpc>
              <a:spcBef>
                <a:spcPts val="200"/>
              </a:spcBef>
            </a:pPr>
            <a:r>
              <a:rPr lang="ja-JP" altLang="en-US"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a:t>
            </a:r>
            <a:r>
              <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直近１年間（昨年８月～本年７月）の民間の支給状況を調査して公民比較</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66700" indent="-266700" algn="just">
              <a:lnSpc>
                <a:spcPts val="1400"/>
              </a:lnSpc>
              <a:spcBef>
                <a:spcPts val="500"/>
              </a:spcBef>
            </a:pPr>
            <a:r>
              <a:rPr lang="en-US" altLang="ja-JP" sz="900" dirty="0">
                <a:solidFill>
                  <a:prstClr val="black"/>
                </a:solidFill>
                <a:latin typeface="Meiryo UI" panose="020B0604030504040204" pitchFamily="50" charset="-128"/>
                <a:ea typeface="Meiryo UI" panose="020B0604030504040204" pitchFamily="50" charset="-128"/>
              </a:rPr>
              <a:t>       </a:t>
            </a:r>
            <a:r>
              <a:rPr lang="ja-JP" altLang="en-US" sz="105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民間の支給状況</a:t>
            </a:r>
            <a:r>
              <a:rPr kumimoji="1" lang="ja-JP" altLang="ja-JP" sz="1000" b="0" i="0" u="none" strike="noStrike" kern="100" cap="none" spc="0" normalizeH="0" baseline="30000" noProof="0" dirty="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rPr>
              <a:t>※ </a:t>
            </a:r>
            <a:r>
              <a:rPr lang="ja-JP" altLang="en-US" sz="105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等を踏まえ、</a:t>
            </a:r>
            <a:r>
              <a:rPr lang="ja-JP" altLang="ja-JP" sz="105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期末手当及び勤勉手当の支給月数を</a:t>
            </a:r>
            <a:endParaRPr lang="en-US" altLang="ja-JP" sz="105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endParaRPr>
          </a:p>
          <a:p>
            <a:pPr marL="266700" indent="-266700" algn="just">
              <a:lnSpc>
                <a:spcPts val="1400"/>
              </a:lnSpc>
            </a:pPr>
            <a:r>
              <a:rPr lang="ja-JP" altLang="en-US" sz="105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a:t>
            </a:r>
            <a:r>
              <a:rPr lang="ja-JP" altLang="ja-JP" sz="105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ともに</a:t>
            </a:r>
            <a:r>
              <a:rPr lang="en-US" altLang="ja-JP" sz="105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0.05</a:t>
            </a:r>
            <a:r>
              <a:rPr lang="ja-JP" altLang="ja-JP" sz="105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月分引上げ</a:t>
            </a:r>
            <a:r>
              <a:rPr lang="ja-JP" altLang="en-US" sz="105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a:t>
            </a:r>
            <a:r>
              <a:rPr lang="en-US" altLang="ja-JP" sz="10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a:t>
            </a:r>
            <a:r>
              <a:rPr lang="ja-JP" altLang="ja-JP" sz="10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年間</a:t>
            </a:r>
            <a:r>
              <a:rPr lang="ja-JP" altLang="en-US" sz="10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a:t>
            </a:r>
            <a:r>
              <a:rPr lang="en-US" altLang="ja-JP" sz="100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4.50</a:t>
            </a:r>
            <a:r>
              <a:rPr lang="ja-JP" altLang="ja-JP" sz="100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月</a:t>
            </a:r>
            <a:r>
              <a:rPr lang="ja-JP" altLang="en-US" sz="10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a:t>
            </a:r>
            <a:r>
              <a:rPr lang="ja-JP" altLang="ja-JP" sz="10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a:t>
            </a:r>
            <a:r>
              <a:rPr lang="ja-JP" altLang="en-US" sz="10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a:t>
            </a:r>
            <a:r>
              <a:rPr lang="en-US" altLang="ja-JP" sz="100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4.60</a:t>
            </a:r>
            <a:r>
              <a:rPr lang="ja-JP" altLang="ja-JP" sz="100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月</a:t>
            </a:r>
            <a:r>
              <a:rPr lang="en-US" altLang="ja-JP" sz="10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a:t>
            </a:r>
            <a:endParaRPr lang="en-US" altLang="ja-JP" sz="10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a:lnSpc>
                <a:spcPts val="1400"/>
              </a:lnSpc>
              <a:spcBef>
                <a:spcPts val="300"/>
              </a:spcBef>
            </a:pPr>
            <a:r>
              <a:rPr lang="ja-JP" altLang="en-US" sz="800" dirty="0">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　</a:t>
            </a:r>
            <a:r>
              <a:rPr lang="ja-JP" altLang="ja-JP" sz="9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【改定の内訳（一般の職員の場合）</a:t>
            </a:r>
            <a:r>
              <a:rPr lang="en-US" altLang="ja-JP"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a:t>
            </a:r>
            <a:endParaRPr lang="en-US" altLang="ja-JP" sz="900" dirty="0">
              <a:solidFill>
                <a:srgbClr val="000000"/>
              </a:solidFill>
              <a:latin typeface="HG丸ｺﾞｼｯｸM-PRO" panose="020F0600000000000000" pitchFamily="50" charset="-128"/>
              <a:ea typeface="HG丸ｺﾞｼｯｸM-PRO" panose="020F0600000000000000" pitchFamily="50" charset="-128"/>
              <a:cs typeface="Arial" panose="020B0604020202020204" pitchFamily="34" charset="0"/>
            </a:endParaRPr>
          </a:p>
          <a:p>
            <a:pPr>
              <a:lnSpc>
                <a:spcPts val="1400"/>
              </a:lnSpc>
            </a:pPr>
            <a:endParaRPr lang="en-US" altLang="ja-JP" sz="1000" dirty="0">
              <a:solidFill>
                <a:srgbClr val="000000"/>
              </a:solidFill>
              <a:latin typeface="HG丸ｺﾞｼｯｸM-PRO" panose="020F0600000000000000" pitchFamily="50" charset="-128"/>
              <a:ea typeface="HG丸ｺﾞｼｯｸM-PRO" panose="020F0600000000000000" pitchFamily="50" charset="-128"/>
              <a:cs typeface="Arial" panose="020B0604020202020204" pitchFamily="34" charset="0"/>
            </a:endParaRPr>
          </a:p>
          <a:p>
            <a:pPr>
              <a:lnSpc>
                <a:spcPts val="1400"/>
              </a:lnSpc>
            </a:pPr>
            <a:endParaRPr lang="en-US" altLang="ja-JP" sz="1000" dirty="0">
              <a:solidFill>
                <a:srgbClr val="000000"/>
              </a:solidFill>
              <a:latin typeface="HG丸ｺﾞｼｯｸM-PRO" panose="020F0600000000000000" pitchFamily="50" charset="-128"/>
              <a:ea typeface="HG丸ｺﾞｼｯｸM-PRO" panose="020F0600000000000000" pitchFamily="50" charset="-128"/>
              <a:cs typeface="Arial" panose="020B0604020202020204" pitchFamily="34" charset="0"/>
            </a:endParaRPr>
          </a:p>
          <a:p>
            <a:pPr>
              <a:lnSpc>
                <a:spcPts val="1400"/>
              </a:lnSpc>
              <a:spcBef>
                <a:spcPts val="1800"/>
              </a:spcBef>
            </a:pPr>
            <a:r>
              <a:rPr lang="ja-JP" altLang="en-US" sz="1100" b="1" dirty="0">
                <a:latin typeface="Meiryo UI" panose="020B0604030504040204" pitchFamily="50" charset="-128"/>
                <a:ea typeface="Meiryo UI" panose="020B0604030504040204" pitchFamily="50" charset="-128"/>
              </a:rPr>
              <a:t>３．</a:t>
            </a:r>
            <a:r>
              <a:rPr lang="zh-TW" altLang="en-US" sz="1100" b="1" dirty="0">
                <a:latin typeface="Meiryo UI" panose="020B0604030504040204" pitchFamily="50" charset="-128"/>
                <a:ea typeface="Meiryo UI" panose="020B0604030504040204" pitchFamily="50" charset="-128"/>
              </a:rPr>
              <a:t>初任給調整手当</a:t>
            </a:r>
            <a:endParaRPr lang="en-US" altLang="ja-JP" sz="1100" b="1" dirty="0">
              <a:latin typeface="Meiryo UI" panose="020B0604030504040204" pitchFamily="50" charset="-128"/>
              <a:ea typeface="Meiryo UI" panose="020B0604030504040204" pitchFamily="50" charset="-128"/>
            </a:endParaRPr>
          </a:p>
          <a:p>
            <a:pPr>
              <a:lnSpc>
                <a:spcPts val="1400"/>
              </a:lnSpc>
            </a:pPr>
            <a:r>
              <a:rPr lang="ja-JP" altLang="en-US" sz="1000" dirty="0">
                <a:latin typeface="Meiryo UI" panose="020B0604030504040204" pitchFamily="50" charset="-128"/>
                <a:ea typeface="Meiryo UI" panose="020B0604030504040204" pitchFamily="50" charset="-128"/>
              </a:rPr>
              <a:t>　　　</a:t>
            </a:r>
            <a:r>
              <a:rPr lang="ja-JP" altLang="en-US" sz="1050" dirty="0">
                <a:latin typeface="Meiryo UI" panose="020B0604030504040204" pitchFamily="50" charset="-128"/>
                <a:ea typeface="Meiryo UI" panose="020B0604030504040204" pitchFamily="50" charset="-128"/>
              </a:rPr>
              <a:t>人事院勧告と同様に医師等の初任給調整手当の上限額を</a:t>
            </a:r>
            <a:r>
              <a:rPr lang="en-US" altLang="ja-JP" sz="1050" dirty="0">
                <a:latin typeface="Meiryo UI" panose="020B0604030504040204" pitchFamily="50" charset="-128"/>
                <a:ea typeface="Meiryo UI" panose="020B0604030504040204" pitchFamily="50" charset="-128"/>
              </a:rPr>
              <a:t>700</a:t>
            </a:r>
            <a:r>
              <a:rPr lang="ja-JP" altLang="en-US" sz="1050" dirty="0">
                <a:latin typeface="Meiryo UI" panose="020B0604030504040204" pitchFamily="50" charset="-128"/>
                <a:ea typeface="Meiryo UI" panose="020B0604030504040204" pitchFamily="50" charset="-128"/>
              </a:rPr>
              <a:t>円引上げ</a:t>
            </a:r>
            <a:endParaRPr lang="ja-JP" altLang="en-US" sz="1000" dirty="0">
              <a:latin typeface="Meiryo UI" panose="020B0604030504040204" pitchFamily="50" charset="-128"/>
              <a:ea typeface="Meiryo UI" panose="020B0604030504040204" pitchFamily="50" charset="-128"/>
            </a:endParaRPr>
          </a:p>
          <a:p>
            <a:pPr>
              <a:lnSpc>
                <a:spcPts val="1300"/>
              </a:lnSpc>
            </a:pPr>
            <a:endParaRPr lang="en-US" altLang="ja-JP" sz="800" dirty="0">
              <a:latin typeface="Meiryo UI" panose="020B0604030504040204" pitchFamily="50" charset="-128"/>
              <a:ea typeface="Meiryo UI" panose="020B0604030504040204" pitchFamily="50" charset="-128"/>
            </a:endParaRPr>
          </a:p>
          <a:p>
            <a:pPr>
              <a:lnSpc>
                <a:spcPts val="1300"/>
              </a:lnSpc>
            </a:pPr>
            <a:endParaRPr lang="en-US" altLang="ja-JP" sz="1050" dirty="0">
              <a:latin typeface="Meiryo UI" panose="020B0604030504040204" pitchFamily="50" charset="-128"/>
              <a:ea typeface="Meiryo UI" panose="020B0604030504040204" pitchFamily="50" charset="-128"/>
            </a:endParaRPr>
          </a:p>
        </p:txBody>
      </p:sp>
      <p:graphicFrame>
        <p:nvGraphicFramePr>
          <p:cNvPr id="18" name="表 17">
            <a:extLst>
              <a:ext uri="{FF2B5EF4-FFF2-40B4-BE49-F238E27FC236}">
                <a16:creationId xmlns:a16="http://schemas.microsoft.com/office/drawing/2014/main" id="{32D3A78D-8F6C-4DFD-B2A6-BDC111653620}"/>
              </a:ext>
            </a:extLst>
          </p:cNvPr>
          <p:cNvGraphicFramePr>
            <a:graphicFrameLocks noGrp="1"/>
          </p:cNvGraphicFramePr>
          <p:nvPr>
            <p:extLst>
              <p:ext uri="{D42A27DB-BD31-4B8C-83A1-F6EECF244321}">
                <p14:modId xmlns:p14="http://schemas.microsoft.com/office/powerpoint/2010/main" val="843253774"/>
              </p:ext>
            </p:extLst>
          </p:nvPr>
        </p:nvGraphicFramePr>
        <p:xfrm>
          <a:off x="609640" y="5610619"/>
          <a:ext cx="3937688" cy="504000"/>
        </p:xfrm>
        <a:graphic>
          <a:graphicData uri="http://schemas.openxmlformats.org/drawingml/2006/table">
            <a:tbl>
              <a:tblPr firstRow="1" firstCol="1" bandRow="1"/>
              <a:tblGrid>
                <a:gridCol w="697688">
                  <a:extLst>
                    <a:ext uri="{9D8B030D-6E8A-4147-A177-3AD203B41FA5}">
                      <a16:colId xmlns:a16="http://schemas.microsoft.com/office/drawing/2014/main" val="1928499063"/>
                    </a:ext>
                  </a:extLst>
                </a:gridCol>
                <a:gridCol w="1620000">
                  <a:extLst>
                    <a:ext uri="{9D8B030D-6E8A-4147-A177-3AD203B41FA5}">
                      <a16:colId xmlns:a16="http://schemas.microsoft.com/office/drawing/2014/main" val="484322752"/>
                    </a:ext>
                  </a:extLst>
                </a:gridCol>
                <a:gridCol w="1620000">
                  <a:extLst>
                    <a:ext uri="{9D8B030D-6E8A-4147-A177-3AD203B41FA5}">
                      <a16:colId xmlns:a16="http://schemas.microsoft.com/office/drawing/2014/main" val="619820532"/>
                    </a:ext>
                  </a:extLst>
                </a:gridCol>
              </a:tblGrid>
              <a:tr h="144000">
                <a:tc>
                  <a:txBody>
                    <a:bodyPr/>
                    <a:lstStyle/>
                    <a:p>
                      <a:pPr algn="ctr"/>
                      <a:r>
                        <a:rPr lang="en-US" sz="9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2CDDC"/>
                    </a:solidFill>
                  </a:tcPr>
                </a:tc>
                <a:tc>
                  <a:txBody>
                    <a:bodyPr/>
                    <a:lstStyle/>
                    <a:p>
                      <a:pPr algn="ctr"/>
                      <a:r>
                        <a:rPr 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６月期</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2CDDC"/>
                    </a:solidFill>
                  </a:tcPr>
                </a:tc>
                <a:tc>
                  <a:txBody>
                    <a:bodyPr/>
                    <a:lstStyle/>
                    <a:p>
                      <a:pPr algn="ctr"/>
                      <a:r>
                        <a:rPr lang="en-US"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12</a:t>
                      </a:r>
                      <a:r>
                        <a:rPr 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月期</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2CDDC"/>
                    </a:solidFill>
                  </a:tcPr>
                </a:tc>
                <a:extLst>
                  <a:ext uri="{0D108BD9-81ED-4DB2-BD59-A6C34878D82A}">
                    <a16:rowId xmlns:a16="http://schemas.microsoft.com/office/drawing/2014/main" val="3312258798"/>
                  </a:ext>
                </a:extLst>
              </a:tr>
              <a:tr h="180000">
                <a:tc>
                  <a:txBody>
                    <a:bodyPr/>
                    <a:lstStyle/>
                    <a:p>
                      <a:pPr algn="ctr"/>
                      <a:r>
                        <a:rPr 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期末手当</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indent="133350" algn="ctr"/>
                      <a:r>
                        <a:rPr lang="en-US"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1.250</a:t>
                      </a:r>
                      <a:r>
                        <a:rPr 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月（現行</a:t>
                      </a:r>
                      <a:r>
                        <a:rPr lang="en-US"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1.225</a:t>
                      </a:r>
                      <a:r>
                        <a:rPr 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月）</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indent="133350" algn="ctr"/>
                      <a:r>
                        <a:rPr lang="en-US"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1.250</a:t>
                      </a:r>
                      <a:r>
                        <a:rPr 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月（現行</a:t>
                      </a:r>
                      <a:r>
                        <a:rPr lang="en-US"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1.225</a:t>
                      </a:r>
                      <a:r>
                        <a:rPr 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月）</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6112098"/>
                  </a:ext>
                </a:extLst>
              </a:tr>
              <a:tr h="180000">
                <a:tc>
                  <a:txBody>
                    <a:bodyPr/>
                    <a:lstStyle/>
                    <a:p>
                      <a:pPr algn="ctr"/>
                      <a:r>
                        <a:rPr 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勤勉手当</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indent="133350" algn="ctr"/>
                      <a:r>
                        <a:rPr lang="en-US"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1.050</a:t>
                      </a:r>
                      <a:r>
                        <a:rPr 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月（現行</a:t>
                      </a:r>
                      <a:r>
                        <a:rPr lang="en-US"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1.025</a:t>
                      </a:r>
                      <a:r>
                        <a:rPr 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月）</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indent="133350" algn="ctr"/>
                      <a:r>
                        <a:rPr lang="en-US"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1.050</a:t>
                      </a:r>
                      <a:r>
                        <a:rPr 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月（現行</a:t>
                      </a:r>
                      <a:r>
                        <a:rPr lang="en-US"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1.025</a:t>
                      </a:r>
                      <a:r>
                        <a:rPr 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月）</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51749711"/>
                  </a:ext>
                </a:extLst>
              </a:tr>
            </a:tbl>
          </a:graphicData>
        </a:graphic>
      </p:graphicFrame>
      <p:graphicFrame>
        <p:nvGraphicFramePr>
          <p:cNvPr id="19" name="表 18">
            <a:extLst>
              <a:ext uri="{FF2B5EF4-FFF2-40B4-BE49-F238E27FC236}">
                <a16:creationId xmlns:a16="http://schemas.microsoft.com/office/drawing/2014/main" id="{53B43C14-FF5D-4BBA-83A8-686FEACB338F}"/>
              </a:ext>
            </a:extLst>
          </p:cNvPr>
          <p:cNvGraphicFramePr>
            <a:graphicFrameLocks noGrp="1"/>
          </p:cNvGraphicFramePr>
          <p:nvPr>
            <p:extLst>
              <p:ext uri="{D42A27DB-BD31-4B8C-83A1-F6EECF244321}">
                <p14:modId xmlns:p14="http://schemas.microsoft.com/office/powerpoint/2010/main" val="311711551"/>
              </p:ext>
            </p:extLst>
          </p:nvPr>
        </p:nvGraphicFramePr>
        <p:xfrm>
          <a:off x="5261925" y="4763273"/>
          <a:ext cx="4248000" cy="619462"/>
        </p:xfrm>
        <a:graphic>
          <a:graphicData uri="http://schemas.openxmlformats.org/drawingml/2006/table">
            <a:tbl>
              <a:tblPr firstRow="1" firstCol="1" bandRow="1"/>
              <a:tblGrid>
                <a:gridCol w="1260000">
                  <a:extLst>
                    <a:ext uri="{9D8B030D-6E8A-4147-A177-3AD203B41FA5}">
                      <a16:colId xmlns:a16="http://schemas.microsoft.com/office/drawing/2014/main" val="3451763679"/>
                    </a:ext>
                  </a:extLst>
                </a:gridCol>
                <a:gridCol w="1008000">
                  <a:extLst>
                    <a:ext uri="{9D8B030D-6E8A-4147-A177-3AD203B41FA5}">
                      <a16:colId xmlns:a16="http://schemas.microsoft.com/office/drawing/2014/main" val="1200396260"/>
                    </a:ext>
                  </a:extLst>
                </a:gridCol>
                <a:gridCol w="1008000">
                  <a:extLst>
                    <a:ext uri="{9D8B030D-6E8A-4147-A177-3AD203B41FA5}">
                      <a16:colId xmlns:a16="http://schemas.microsoft.com/office/drawing/2014/main" val="1510981322"/>
                    </a:ext>
                  </a:extLst>
                </a:gridCol>
                <a:gridCol w="972000">
                  <a:extLst>
                    <a:ext uri="{9D8B030D-6E8A-4147-A177-3AD203B41FA5}">
                      <a16:colId xmlns:a16="http://schemas.microsoft.com/office/drawing/2014/main" val="3737907150"/>
                    </a:ext>
                  </a:extLst>
                </a:gridCol>
              </a:tblGrid>
              <a:tr h="187462">
                <a:tc>
                  <a:txBody>
                    <a:bodyPr/>
                    <a:lstStyle/>
                    <a:p>
                      <a:pPr algn="ctr">
                        <a:lnSpc>
                          <a:spcPts val="1500"/>
                        </a:lnSpc>
                      </a:pPr>
                      <a:r>
                        <a:rPr lang="en-US" sz="900" b="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sz="900" b="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令和６年度</a:t>
                      </a:r>
                      <a:endParaRPr lang="ja-JP" sz="900" b="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lnSpc>
                          <a:spcPts val="1500"/>
                        </a:lnSpc>
                      </a:pPr>
                      <a:r>
                        <a:rPr lang="ja-JP" sz="9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現行</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lnSpc>
                          <a:spcPts val="1500"/>
                        </a:lnSpc>
                      </a:pPr>
                      <a:r>
                        <a:rPr lang="ja-JP" sz="9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勧告後</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lnSpc>
                          <a:spcPts val="1500"/>
                        </a:lnSpc>
                      </a:pPr>
                      <a:r>
                        <a:rPr lang="ja-JP" sz="9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増減</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extLst>
                  <a:ext uri="{0D108BD9-81ED-4DB2-BD59-A6C34878D82A}">
                    <a16:rowId xmlns:a16="http://schemas.microsoft.com/office/drawing/2014/main" val="3290139811"/>
                  </a:ext>
                </a:extLst>
              </a:tr>
              <a:tr h="216000">
                <a:tc>
                  <a:txBody>
                    <a:bodyPr/>
                    <a:lstStyle/>
                    <a:p>
                      <a:pPr algn="ctr">
                        <a:lnSpc>
                          <a:spcPts val="1500"/>
                        </a:lnSpc>
                      </a:pPr>
                      <a:r>
                        <a:rPr lang="ja-JP" sz="9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平均給与月額</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c>
                  <a:txBody>
                    <a:bodyPr/>
                    <a:lstStyle/>
                    <a:p>
                      <a:pPr algn="ctr"/>
                      <a:r>
                        <a:rPr lang="en-US" sz="900" kern="100" dirty="0">
                          <a:effectLst/>
                          <a:latin typeface="Meiryo UI" panose="020B0604030504040204" pitchFamily="50" charset="-128"/>
                          <a:ea typeface="Meiryo UI" panose="020B0604030504040204" pitchFamily="50" charset="-128"/>
                          <a:cs typeface="Arial" panose="020B0604020202020204" pitchFamily="34" charset="0"/>
                        </a:rPr>
                        <a:t>373,647</a:t>
                      </a:r>
                      <a:r>
                        <a:rPr lang="ja-JP" sz="900" kern="100" dirty="0">
                          <a:effectLst/>
                          <a:latin typeface="Meiryo UI" panose="020B0604030504040204" pitchFamily="50" charset="-128"/>
                          <a:ea typeface="Meiryo UI" panose="020B0604030504040204" pitchFamily="50" charset="-128"/>
                          <a:cs typeface="Arial" panose="020B0604020202020204" pitchFamily="34" charset="0"/>
                        </a:rPr>
                        <a:t>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c>
                  <a:txBody>
                    <a:bodyPr/>
                    <a:lstStyle/>
                    <a:p>
                      <a:pPr algn="ctr"/>
                      <a:r>
                        <a:rPr lang="en-US" sz="900" kern="100" dirty="0">
                          <a:effectLst/>
                          <a:latin typeface="Meiryo UI" panose="020B0604030504040204" pitchFamily="50" charset="-128"/>
                          <a:ea typeface="Meiryo UI" panose="020B0604030504040204" pitchFamily="50" charset="-128"/>
                          <a:cs typeface="Arial" panose="020B0604020202020204" pitchFamily="34" charset="0"/>
                        </a:rPr>
                        <a:t>385,340</a:t>
                      </a:r>
                      <a:r>
                        <a:rPr lang="ja-JP" sz="900" kern="100" dirty="0">
                          <a:effectLst/>
                          <a:latin typeface="Meiryo UI" panose="020B0604030504040204" pitchFamily="50" charset="-128"/>
                          <a:ea typeface="Meiryo UI" panose="020B0604030504040204" pitchFamily="50" charset="-128"/>
                          <a:cs typeface="Arial" panose="020B0604020202020204" pitchFamily="34" charset="0"/>
                        </a:rPr>
                        <a:t>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c>
                  <a:txBody>
                    <a:bodyPr/>
                    <a:lstStyle/>
                    <a:p>
                      <a:pPr algn="ctr"/>
                      <a:r>
                        <a:rPr lang="en-US" sz="900" kern="100" dirty="0">
                          <a:effectLst/>
                          <a:latin typeface="Meiryo UI" panose="020B0604030504040204" pitchFamily="50" charset="-128"/>
                          <a:ea typeface="Meiryo UI" panose="020B0604030504040204" pitchFamily="50" charset="-128"/>
                          <a:cs typeface="Arial" panose="020B0604020202020204" pitchFamily="34" charset="0"/>
                        </a:rPr>
                        <a:t>11,693</a:t>
                      </a:r>
                      <a:r>
                        <a:rPr lang="ja-JP" sz="900" kern="100" dirty="0">
                          <a:effectLst/>
                          <a:latin typeface="Meiryo UI" panose="020B0604030504040204" pitchFamily="50" charset="-128"/>
                          <a:ea typeface="Meiryo UI" panose="020B0604030504040204" pitchFamily="50" charset="-128"/>
                          <a:cs typeface="Arial" panose="020B0604020202020204" pitchFamily="34" charset="0"/>
                        </a:rPr>
                        <a:t>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391798875"/>
                  </a:ext>
                </a:extLst>
              </a:tr>
              <a:tr h="216000">
                <a:tc>
                  <a:txBody>
                    <a:bodyPr/>
                    <a:lstStyle/>
                    <a:p>
                      <a:pPr algn="ctr">
                        <a:lnSpc>
                          <a:spcPts val="1500"/>
                        </a:lnSpc>
                      </a:pPr>
                      <a:r>
                        <a:rPr lang="ja-JP" sz="9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平均年間給与額</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dirty="0">
                          <a:effectLst/>
                          <a:latin typeface="Meiryo UI" panose="020B0604030504040204" pitchFamily="50" charset="-128"/>
                          <a:ea typeface="Meiryo UI" panose="020B0604030504040204" pitchFamily="50" charset="-128"/>
                          <a:cs typeface="Arial" panose="020B0604020202020204" pitchFamily="34" charset="0"/>
                        </a:rPr>
                        <a:t>6,189</a:t>
                      </a:r>
                      <a:r>
                        <a:rPr lang="ja-JP" sz="900" kern="100" dirty="0">
                          <a:effectLst/>
                          <a:latin typeface="Meiryo UI" panose="020B0604030504040204" pitchFamily="50" charset="-128"/>
                          <a:ea typeface="Meiryo UI" panose="020B0604030504040204" pitchFamily="50" charset="-128"/>
                          <a:cs typeface="Arial" panose="020B0604020202020204" pitchFamily="34" charset="0"/>
                        </a:rPr>
                        <a:t>千円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dirty="0">
                          <a:effectLst/>
                          <a:latin typeface="Meiryo UI" panose="020B0604030504040204" pitchFamily="50" charset="-128"/>
                          <a:ea typeface="Meiryo UI" panose="020B0604030504040204" pitchFamily="50" charset="-128"/>
                          <a:cs typeface="Arial" panose="020B0604020202020204" pitchFamily="34" charset="0"/>
                        </a:rPr>
                        <a:t>6,424</a:t>
                      </a:r>
                      <a:r>
                        <a:rPr lang="ja-JP" sz="900" kern="100" dirty="0">
                          <a:effectLst/>
                          <a:latin typeface="Meiryo UI" panose="020B0604030504040204" pitchFamily="50" charset="-128"/>
                          <a:ea typeface="Meiryo UI" panose="020B0604030504040204" pitchFamily="50" charset="-128"/>
                          <a:cs typeface="Arial" panose="020B0604020202020204" pitchFamily="34" charset="0"/>
                        </a:rPr>
                        <a:t>千円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dirty="0">
                          <a:effectLst/>
                          <a:latin typeface="Meiryo UI" panose="020B0604030504040204" pitchFamily="50" charset="-128"/>
                          <a:ea typeface="Meiryo UI" panose="020B0604030504040204" pitchFamily="50" charset="-128"/>
                          <a:cs typeface="Arial" panose="020B0604020202020204" pitchFamily="34" charset="0"/>
                        </a:rPr>
                        <a:t>236</a:t>
                      </a:r>
                      <a:r>
                        <a:rPr lang="ja-JP" sz="900" kern="100" dirty="0">
                          <a:effectLst/>
                          <a:latin typeface="Meiryo UI" panose="020B0604030504040204" pitchFamily="50" charset="-128"/>
                          <a:ea typeface="Meiryo UI" panose="020B0604030504040204" pitchFamily="50" charset="-128"/>
                          <a:cs typeface="Arial" panose="020B0604020202020204" pitchFamily="34" charset="0"/>
                        </a:rPr>
                        <a:t>千円</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05312689"/>
                  </a:ext>
                </a:extLst>
              </a:tr>
            </a:tbl>
          </a:graphicData>
        </a:graphic>
      </p:graphicFrame>
      <p:sp>
        <p:nvSpPr>
          <p:cNvPr id="45" name="正方形/長方形 44">
            <a:extLst>
              <a:ext uri="{FF2B5EF4-FFF2-40B4-BE49-F238E27FC236}">
                <a16:creationId xmlns:a16="http://schemas.microsoft.com/office/drawing/2014/main" id="{2EE867A3-B565-40E8-B746-03FF748F19F3}"/>
              </a:ext>
            </a:extLst>
          </p:cNvPr>
          <p:cNvSpPr/>
          <p:nvPr/>
        </p:nvSpPr>
        <p:spPr>
          <a:xfrm>
            <a:off x="5120793" y="2068687"/>
            <a:ext cx="4526540" cy="2426659"/>
          </a:xfrm>
          <a:prstGeom prst="rect">
            <a:avLst/>
          </a:prstGeom>
          <a:solidFill>
            <a:schemeClr val="accent6">
              <a:lumMod val="20000"/>
              <a:lumOff val="80000"/>
              <a:alpha val="40000"/>
            </a:schemeClr>
          </a:solidFill>
          <a:ln>
            <a:noFill/>
            <a:prstDash val="dash"/>
          </a:ln>
        </p:spPr>
        <p:style>
          <a:lnRef idx="2">
            <a:schemeClr val="dk1"/>
          </a:lnRef>
          <a:fillRef idx="1">
            <a:schemeClr val="lt1"/>
          </a:fillRef>
          <a:effectRef idx="0">
            <a:schemeClr val="dk1"/>
          </a:effectRef>
          <a:fontRef idx="minor">
            <a:schemeClr val="dk1"/>
          </a:fontRef>
        </p:style>
        <p:txBody>
          <a:bodyPr lIns="72000" tIns="72000" rIns="72000" bIns="72000" rtlCol="0" anchor="t" anchorCtr="0"/>
          <a:lstStyle/>
          <a:p>
            <a:pPr>
              <a:lnSpc>
                <a:spcPts val="1400"/>
              </a:lnSpc>
              <a:spcBef>
                <a:spcPts val="600"/>
              </a:spcBef>
            </a:pPr>
            <a:r>
              <a:rPr lang="ja-JP" altLang="en-US" sz="1100" b="1" dirty="0">
                <a:solidFill>
                  <a:srgbClr val="000000"/>
                </a:solidFill>
                <a:latin typeface="Meiryo UI" panose="020B0604030504040204" pitchFamily="50" charset="-128"/>
                <a:ea typeface="Meiryo UI" panose="020B0604030504040204" pitchFamily="50" charset="-128"/>
                <a:cs typeface="Arial" panose="020B0604020202020204" pitchFamily="34" charset="0"/>
              </a:rPr>
              <a:t>■</a:t>
            </a:r>
            <a:r>
              <a:rPr lang="ja-JP" altLang="en-US" sz="110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新規採用</a:t>
            </a:r>
            <a:r>
              <a:rPr lang="zh-TW" altLang="en-US" sz="110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職員（行政職給料表適用者）</a:t>
            </a:r>
            <a:r>
              <a:rPr lang="ja-JP" altLang="en-US" sz="110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の初任給</a:t>
            </a:r>
            <a:endParaRPr lang="en-US" altLang="ja-JP" sz="110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endParaRPr>
          </a:p>
          <a:p>
            <a:pPr>
              <a:lnSpc>
                <a:spcPts val="1400"/>
              </a:lnSpc>
              <a:spcBef>
                <a:spcPts val="600"/>
              </a:spcBef>
            </a:pPr>
            <a:endParaRPr lang="en-US" altLang="ja-JP" sz="1100" b="1"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a:lnSpc>
                <a:spcPts val="1400"/>
              </a:lnSpc>
              <a:spcBef>
                <a:spcPts val="600"/>
              </a:spcBef>
            </a:pPr>
            <a:endParaRPr lang="en-US" altLang="ja-JP" sz="110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endParaRPr>
          </a:p>
          <a:p>
            <a:pPr>
              <a:lnSpc>
                <a:spcPts val="1400"/>
              </a:lnSpc>
              <a:spcBef>
                <a:spcPts val="600"/>
              </a:spcBef>
            </a:pPr>
            <a:endParaRPr lang="en-US" altLang="ja-JP" sz="1100" b="1"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a:lnSpc>
                <a:spcPts val="1400"/>
              </a:lnSpc>
              <a:spcBef>
                <a:spcPts val="600"/>
              </a:spcBef>
            </a:pPr>
            <a:endParaRPr lang="en-US" altLang="ja-JP" sz="110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endParaRPr>
          </a:p>
          <a:p>
            <a:pPr>
              <a:lnSpc>
                <a:spcPts val="1400"/>
              </a:lnSpc>
              <a:spcBef>
                <a:spcPts val="600"/>
              </a:spcBef>
            </a:pPr>
            <a:endParaRPr lang="en-US" altLang="ja-JP" sz="1100" b="1"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a:lnSpc>
                <a:spcPts val="1400"/>
              </a:lnSpc>
              <a:spcBef>
                <a:spcPts val="600"/>
              </a:spcBef>
            </a:pPr>
            <a:endParaRPr lang="en-US" altLang="ja-JP" sz="110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endParaRPr>
          </a:p>
          <a:p>
            <a:pPr>
              <a:lnSpc>
                <a:spcPts val="1400"/>
              </a:lnSpc>
            </a:pPr>
            <a:r>
              <a:rPr lang="ja-JP" altLang="en-US" sz="9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a:t>
            </a:r>
            <a:endParaRPr lang="en-US" altLang="ja-JP" sz="1000" dirty="0">
              <a:latin typeface="Meiryo UI" panose="020B0604030504040204" pitchFamily="50" charset="-128"/>
              <a:ea typeface="Meiryo UI" panose="020B0604030504040204" pitchFamily="50" charset="-128"/>
            </a:endParaRPr>
          </a:p>
          <a:p>
            <a:pPr>
              <a:lnSpc>
                <a:spcPts val="1400"/>
              </a:lnSpc>
            </a:pPr>
            <a:endParaRPr lang="en-US" altLang="ja-JP" sz="1000" dirty="0">
              <a:latin typeface="Meiryo UI" panose="020B0604030504040204" pitchFamily="50" charset="-128"/>
              <a:ea typeface="Meiryo UI" panose="020B0604030504040204" pitchFamily="50" charset="-128"/>
            </a:endParaRPr>
          </a:p>
          <a:p>
            <a:pPr>
              <a:lnSpc>
                <a:spcPts val="1400"/>
              </a:lnSpc>
            </a:pPr>
            <a:r>
              <a:rPr lang="en-US" altLang="ja-JP" sz="1000" dirty="0">
                <a:latin typeface="Meiryo UI" panose="020B0604030504040204" pitchFamily="50" charset="-128"/>
                <a:ea typeface="Meiryo UI" panose="020B0604030504040204" pitchFamily="50" charset="-128"/>
              </a:rPr>
              <a:t> </a:t>
            </a:r>
            <a:r>
              <a:rPr lang="en-US" altLang="ja-JP" sz="10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a:t>
            </a:r>
            <a:r>
              <a:rPr lang="ja-JP" altLang="en-US" sz="10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府は地域手当</a:t>
            </a:r>
            <a:r>
              <a:rPr lang="en-US" altLang="ja-JP" sz="10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11.8</a:t>
            </a:r>
            <a:r>
              <a:rPr lang="ja-JP" altLang="en-US" sz="10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％、国は地域手当</a:t>
            </a:r>
            <a:r>
              <a:rPr lang="en-US" altLang="ja-JP" sz="10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16.0</a:t>
            </a:r>
            <a:r>
              <a:rPr lang="ja-JP" altLang="en-US" sz="10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％（大阪市域）を適用</a:t>
            </a:r>
            <a:endParaRPr lang="en-US" altLang="ja-JP" sz="1000" dirty="0">
              <a:latin typeface="Meiryo UI" panose="020B0604030504040204" pitchFamily="50" charset="-128"/>
              <a:ea typeface="Meiryo UI" panose="020B0604030504040204" pitchFamily="50" charset="-128"/>
            </a:endParaRPr>
          </a:p>
          <a:p>
            <a:pPr>
              <a:lnSpc>
                <a:spcPts val="1400"/>
              </a:lnSpc>
            </a:pPr>
            <a:endParaRPr lang="en-US" altLang="ja-JP" sz="1000" dirty="0">
              <a:latin typeface="Meiryo UI" panose="020B0604030504040204" pitchFamily="50" charset="-128"/>
              <a:ea typeface="Meiryo UI" panose="020B0604030504040204" pitchFamily="50" charset="-128"/>
            </a:endParaRPr>
          </a:p>
        </p:txBody>
      </p:sp>
      <p:graphicFrame>
        <p:nvGraphicFramePr>
          <p:cNvPr id="44" name="表 43">
            <a:extLst>
              <a:ext uri="{FF2B5EF4-FFF2-40B4-BE49-F238E27FC236}">
                <a16:creationId xmlns:a16="http://schemas.microsoft.com/office/drawing/2014/main" id="{4C626E1B-CC9B-4066-93B9-A750ACAC7821}"/>
              </a:ext>
            </a:extLst>
          </p:cNvPr>
          <p:cNvGraphicFramePr>
            <a:graphicFrameLocks noGrp="1"/>
          </p:cNvGraphicFramePr>
          <p:nvPr>
            <p:extLst>
              <p:ext uri="{D42A27DB-BD31-4B8C-83A1-F6EECF244321}">
                <p14:modId xmlns:p14="http://schemas.microsoft.com/office/powerpoint/2010/main" val="2566771998"/>
              </p:ext>
            </p:extLst>
          </p:nvPr>
        </p:nvGraphicFramePr>
        <p:xfrm>
          <a:off x="5261925" y="2352662"/>
          <a:ext cx="4215496" cy="1793888"/>
        </p:xfrm>
        <a:graphic>
          <a:graphicData uri="http://schemas.openxmlformats.org/drawingml/2006/table">
            <a:tbl>
              <a:tblPr firstRow="1" firstCol="1" bandRow="1"/>
              <a:tblGrid>
                <a:gridCol w="710150">
                  <a:extLst>
                    <a:ext uri="{9D8B030D-6E8A-4147-A177-3AD203B41FA5}">
                      <a16:colId xmlns:a16="http://schemas.microsoft.com/office/drawing/2014/main" val="1928499063"/>
                    </a:ext>
                  </a:extLst>
                </a:gridCol>
                <a:gridCol w="816673">
                  <a:extLst>
                    <a:ext uri="{9D8B030D-6E8A-4147-A177-3AD203B41FA5}">
                      <a16:colId xmlns:a16="http://schemas.microsoft.com/office/drawing/2014/main" val="484322752"/>
                    </a:ext>
                  </a:extLst>
                </a:gridCol>
                <a:gridCol w="936000">
                  <a:extLst>
                    <a:ext uri="{9D8B030D-6E8A-4147-A177-3AD203B41FA5}">
                      <a16:colId xmlns:a16="http://schemas.microsoft.com/office/drawing/2014/main" val="1851085833"/>
                    </a:ext>
                  </a:extLst>
                </a:gridCol>
                <a:gridCol w="816673">
                  <a:extLst>
                    <a:ext uri="{9D8B030D-6E8A-4147-A177-3AD203B41FA5}">
                      <a16:colId xmlns:a16="http://schemas.microsoft.com/office/drawing/2014/main" val="619820532"/>
                    </a:ext>
                  </a:extLst>
                </a:gridCol>
                <a:gridCol w="936000">
                  <a:extLst>
                    <a:ext uri="{9D8B030D-6E8A-4147-A177-3AD203B41FA5}">
                      <a16:colId xmlns:a16="http://schemas.microsoft.com/office/drawing/2014/main" val="2029838422"/>
                    </a:ext>
                  </a:extLst>
                </a:gridCol>
              </a:tblGrid>
              <a:tr h="210945">
                <a:tc rowSpan="2">
                  <a:txBody>
                    <a:bodyPr/>
                    <a:lstStyle/>
                    <a:p>
                      <a:pPr algn="ctr"/>
                      <a:r>
                        <a:rPr lang="en-US" sz="900" b="1"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gridSpan="2">
                  <a:txBody>
                    <a:bodyPr/>
                    <a:lstStyle/>
                    <a:p>
                      <a:pPr algn="ctr"/>
                      <a:r>
                        <a:rPr lang="ja-JP" altLang="en-US"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大卒程度</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92CDDC"/>
                    </a:solidFill>
                  </a:tcPr>
                </a:tc>
                <a:tc hMerge="1">
                  <a:txBody>
                    <a:bodyPr/>
                    <a:lstStyle/>
                    <a:p>
                      <a:endParaRPr kumimoji="1" lang="ja-JP" altLang="en-US"/>
                    </a:p>
                  </a:txBody>
                  <a:tcPr/>
                </a:tc>
                <a:tc gridSpan="2">
                  <a:txBody>
                    <a:bodyPr/>
                    <a:lstStyle/>
                    <a:p>
                      <a:pPr algn="ctr"/>
                      <a:r>
                        <a:rPr lang="ja-JP" altLang="en-US"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高卒程度</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rgbClr val="92CDDC"/>
                    </a:solidFill>
                  </a:tcPr>
                </a:tc>
                <a:tc hMerge="1">
                  <a:txBody>
                    <a:bodyPr/>
                    <a:lstStyle/>
                    <a:p>
                      <a:endParaRPr kumimoji="1" lang="ja-JP" altLang="en-US"/>
                    </a:p>
                  </a:txBody>
                  <a:tcPr/>
                </a:tc>
                <a:extLst>
                  <a:ext uri="{0D108BD9-81ED-4DB2-BD59-A6C34878D82A}">
                    <a16:rowId xmlns:a16="http://schemas.microsoft.com/office/drawing/2014/main" val="3312258798"/>
                  </a:ext>
                </a:extLst>
              </a:tr>
              <a:tr h="411924">
                <a:tc vMerge="1">
                  <a:txBody>
                    <a:bodyPr/>
                    <a:lstStyle/>
                    <a:p>
                      <a:endParaRPr kumimoji="1" lang="ja-JP" altLang="en-US"/>
                    </a:p>
                  </a:txBody>
                  <a:tcPr/>
                </a:tc>
                <a:tc>
                  <a:txBody>
                    <a:bodyPr/>
                    <a:lstStyle/>
                    <a:p>
                      <a:pPr algn="ct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給料月額</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初任給</a:t>
                      </a:r>
                      <a:endParaRPr lang="en-US" altLang="ja-JP" sz="900" kern="100" dirty="0">
                        <a:effectLst/>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800" kern="100" dirty="0">
                          <a:effectLst/>
                          <a:latin typeface="Meiryo UI" panose="020B0604030504040204" pitchFamily="50" charset="-128"/>
                          <a:ea typeface="Meiryo UI" panose="020B0604030504040204" pitchFamily="50" charset="-128"/>
                          <a:cs typeface="Arial" panose="020B0604020202020204" pitchFamily="34" charset="0"/>
                        </a:rPr>
                        <a:t>（地域手当含む）</a:t>
                      </a:r>
                      <a:endParaRPr lang="ja-JP" sz="8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3175"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給料月額</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tc>
                  <a:txBody>
                    <a:bodyPr/>
                    <a:lstStyle/>
                    <a:p>
                      <a:pPr algn="ct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初任給</a:t>
                      </a:r>
                      <a:endParaRPr lang="en-US" altLang="ja-JP" sz="900" kern="100" dirty="0">
                        <a:effectLst/>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800" kern="100" dirty="0">
                          <a:effectLst/>
                          <a:latin typeface="Meiryo UI" panose="020B0604030504040204" pitchFamily="50" charset="-128"/>
                          <a:ea typeface="Meiryo UI" panose="020B0604030504040204" pitchFamily="50" charset="-128"/>
                          <a:cs typeface="Arial" panose="020B0604020202020204" pitchFamily="34" charset="0"/>
                        </a:rPr>
                        <a:t>（地域手当含む）</a:t>
                      </a:r>
                      <a:endParaRPr lang="ja-JP" sz="8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3175"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CDDC"/>
                    </a:solidFill>
                  </a:tcPr>
                </a:tc>
                <a:extLst>
                  <a:ext uri="{0D108BD9-81ED-4DB2-BD59-A6C34878D82A}">
                    <a16:rowId xmlns:a16="http://schemas.microsoft.com/office/drawing/2014/main" val="4243593483"/>
                  </a:ext>
                </a:extLst>
              </a:tr>
              <a:tr h="296586">
                <a:tc>
                  <a:txBody>
                    <a:bodyPr/>
                    <a:lstStyle/>
                    <a:p>
                      <a:pPr algn="ctr"/>
                      <a:r>
                        <a:rPr lang="ja-JP" altLang="en-US"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府</a:t>
                      </a:r>
                      <a:endParaRPr lang="en-US" alt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（改定前）</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175" cap="flat" cmpd="sng" algn="ctr">
                      <a:noFill/>
                      <a:prstDash val="solid"/>
                      <a:round/>
                      <a:headEnd type="none" w="med" len="med"/>
                      <a:tailEnd type="none" w="med" len="med"/>
                    </a:lnB>
                    <a:noFill/>
                  </a:tcPr>
                </a:tc>
                <a:tc>
                  <a:txBody>
                    <a:bodyPr/>
                    <a:lstStyle/>
                    <a:p>
                      <a:pPr marL="0" indent="0" algn="ctr"/>
                      <a:r>
                        <a:rPr lang="en-US" altLang="ja-JP" sz="900" kern="100" dirty="0">
                          <a:effectLst/>
                          <a:latin typeface="Meiryo UI" panose="020B0604030504040204" pitchFamily="50" charset="-128"/>
                          <a:ea typeface="Meiryo UI" panose="020B0604030504040204" pitchFamily="50" charset="-128"/>
                          <a:cs typeface="Arial" panose="020B0604020202020204" pitchFamily="34" charset="0"/>
                        </a:rPr>
                        <a:t>203,300</a:t>
                      </a: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円</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3175" cap="flat" cmpd="sng" algn="ctr">
                      <a:noFill/>
                      <a:prstDash val="solid"/>
                      <a:round/>
                      <a:headEnd type="none" w="med" len="med"/>
                      <a:tailEnd type="none" w="med" len="med"/>
                    </a:lnB>
                    <a:noFill/>
                  </a:tcPr>
                </a:tc>
                <a:tc>
                  <a:txBody>
                    <a:bodyPr/>
                    <a:lstStyle/>
                    <a:p>
                      <a:pPr marL="0" indent="0" algn="ctr"/>
                      <a:r>
                        <a:rPr lang="en-US" altLang="ja-JP" sz="900" kern="100" dirty="0">
                          <a:effectLst/>
                          <a:latin typeface="Meiryo UI" panose="020B0604030504040204" pitchFamily="50" charset="-128"/>
                          <a:ea typeface="Meiryo UI" panose="020B0604030504040204" pitchFamily="50" charset="-128"/>
                          <a:cs typeface="Arial" panose="020B0604020202020204" pitchFamily="34" charset="0"/>
                        </a:rPr>
                        <a:t>227,289</a:t>
                      </a: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円</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175" cap="flat" cmpd="sng" algn="ctr">
                      <a:noFill/>
                      <a:prstDash val="solid"/>
                      <a:round/>
                      <a:headEnd type="none" w="med" len="med"/>
                      <a:tailEnd type="none" w="med" len="med"/>
                    </a:lnB>
                    <a:noFill/>
                  </a:tcPr>
                </a:tc>
                <a:tc>
                  <a:txBody>
                    <a:bodyPr/>
                    <a:lstStyle/>
                    <a:p>
                      <a:pPr marL="0" indent="0" algn="ctr"/>
                      <a:r>
                        <a:rPr lang="en-US" altLang="ja-JP" sz="900" kern="100" dirty="0">
                          <a:effectLst/>
                          <a:latin typeface="Meiryo UI" panose="020B0604030504040204" pitchFamily="50" charset="-128"/>
                          <a:ea typeface="Meiryo UI" panose="020B0604030504040204" pitchFamily="50" charset="-128"/>
                          <a:cs typeface="Arial" panose="020B0604020202020204" pitchFamily="34" charset="0"/>
                        </a:rPr>
                        <a:t>171,500</a:t>
                      </a: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円</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3175" cap="flat" cmpd="sng" algn="ctr">
                      <a:noFill/>
                      <a:prstDash val="solid"/>
                      <a:round/>
                      <a:headEnd type="none" w="med" len="med"/>
                      <a:tailEnd type="none" w="med" len="med"/>
                    </a:lnB>
                    <a:noFill/>
                  </a:tcPr>
                </a:tc>
                <a:tc>
                  <a:txBody>
                    <a:bodyPr/>
                    <a:lstStyle/>
                    <a:p>
                      <a:pPr marL="0" indent="0" algn="ctr"/>
                      <a:r>
                        <a:rPr lang="en-US" altLang="ja-JP" sz="900" kern="100" dirty="0">
                          <a:effectLst/>
                          <a:latin typeface="Meiryo UI" panose="020B0604030504040204" pitchFamily="50" charset="-128"/>
                          <a:ea typeface="Meiryo UI" panose="020B0604030504040204" pitchFamily="50" charset="-128"/>
                          <a:cs typeface="Arial" panose="020B0604020202020204" pitchFamily="34" charset="0"/>
                        </a:rPr>
                        <a:t>191,737</a:t>
                      </a: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円</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175" cap="flat" cmpd="sng" algn="ctr">
                      <a:noFill/>
                      <a:prstDash val="solid"/>
                      <a:round/>
                      <a:headEnd type="none" w="med" len="med"/>
                      <a:tailEnd type="none" w="med" len="med"/>
                    </a:lnB>
                    <a:noFill/>
                  </a:tcPr>
                </a:tc>
                <a:extLst>
                  <a:ext uri="{0D108BD9-81ED-4DB2-BD59-A6C34878D82A}">
                    <a16:rowId xmlns:a16="http://schemas.microsoft.com/office/drawing/2014/main" val="2866112098"/>
                  </a:ext>
                </a:extLst>
              </a:tr>
              <a:tr h="296586">
                <a:tc>
                  <a:txBody>
                    <a:bodyPr/>
                    <a:lstStyle/>
                    <a:p>
                      <a:pPr algn="ctr"/>
                      <a:r>
                        <a:rPr lang="ja-JP" altLang="en-US"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府</a:t>
                      </a:r>
                      <a:endParaRPr lang="en-US" altLang="ja-JP"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90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（改定後）</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17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indent="0" algn="ctr"/>
                      <a:r>
                        <a:rPr lang="en-US" altLang="ja-JP" sz="900" kern="100" dirty="0">
                          <a:effectLst/>
                          <a:latin typeface="Meiryo UI" panose="020B0604030504040204" pitchFamily="50" charset="-128"/>
                          <a:ea typeface="Meiryo UI" panose="020B0604030504040204" pitchFamily="50" charset="-128"/>
                          <a:cs typeface="Arial" panose="020B0604020202020204" pitchFamily="34" charset="0"/>
                        </a:rPr>
                        <a:t>227,100</a:t>
                      </a: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円</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indent="0" algn="ctr"/>
                      <a:r>
                        <a:rPr lang="en-US" altLang="ja-JP" sz="900" kern="100" dirty="0">
                          <a:effectLst/>
                          <a:latin typeface="Meiryo UI" panose="020B0604030504040204" pitchFamily="50" charset="-128"/>
                          <a:ea typeface="Meiryo UI" panose="020B0604030504040204" pitchFamily="50" charset="-128"/>
                          <a:cs typeface="Arial" panose="020B0604020202020204" pitchFamily="34" charset="0"/>
                        </a:rPr>
                        <a:t>253,897</a:t>
                      </a: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円</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317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indent="0" algn="ctr"/>
                      <a:r>
                        <a:rPr lang="en-US" altLang="ja-JP" sz="900" kern="100" dirty="0">
                          <a:effectLst/>
                          <a:latin typeface="Meiryo UI" panose="020B0604030504040204" pitchFamily="50" charset="-128"/>
                          <a:ea typeface="Meiryo UI" panose="020B0604030504040204" pitchFamily="50" charset="-128"/>
                          <a:cs typeface="Arial" panose="020B0604020202020204" pitchFamily="34" charset="0"/>
                        </a:rPr>
                        <a:t>192,900</a:t>
                      </a: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円</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indent="0" algn="ctr"/>
                      <a:r>
                        <a:rPr lang="en-US" altLang="ja-JP" sz="900" kern="100" dirty="0">
                          <a:effectLst/>
                          <a:latin typeface="Meiryo UI" panose="020B0604030504040204" pitchFamily="50" charset="-128"/>
                          <a:ea typeface="Meiryo UI" panose="020B0604030504040204" pitchFamily="50" charset="-128"/>
                          <a:cs typeface="Arial" panose="020B0604020202020204" pitchFamily="34" charset="0"/>
                        </a:rPr>
                        <a:t>215,662</a:t>
                      </a: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円</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317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951749711"/>
                  </a:ext>
                </a:extLst>
              </a:tr>
              <a:tr h="281261">
                <a:tc>
                  <a:txBody>
                    <a:bodyPr/>
                    <a:lstStyle/>
                    <a:p>
                      <a:pPr algn="ct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国</a:t>
                      </a:r>
                      <a:endParaRPr lang="en-US" altLang="ja-JP" sz="900" kern="100" dirty="0">
                        <a:effectLst/>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（改定前）</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solidFill>
                      <a:srgbClr val="FEFFE5"/>
                    </a:solidFill>
                  </a:tcPr>
                </a:tc>
                <a:tc>
                  <a:txBody>
                    <a:bodyPr/>
                    <a:lstStyle/>
                    <a:p>
                      <a:pPr marL="0" indent="0" algn="ctr"/>
                      <a:r>
                        <a:rPr lang="en-US" altLang="ja-JP" sz="900" kern="100" dirty="0">
                          <a:effectLst/>
                          <a:latin typeface="Meiryo UI" panose="020B0604030504040204" pitchFamily="50" charset="-128"/>
                          <a:ea typeface="Meiryo UI" panose="020B0604030504040204" pitchFamily="50" charset="-128"/>
                          <a:cs typeface="Arial" panose="020B0604020202020204" pitchFamily="34" charset="0"/>
                        </a:rPr>
                        <a:t>196,200</a:t>
                      </a: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円</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solidFill>
                      <a:srgbClr val="FEFFE5"/>
                    </a:solidFill>
                  </a:tcPr>
                </a:tc>
                <a:tc>
                  <a:txBody>
                    <a:bodyPr/>
                    <a:lstStyle/>
                    <a:p>
                      <a:pPr algn="ctr"/>
                      <a:r>
                        <a:rPr kumimoji="1" lang="en-US" altLang="ja-JP" sz="900" dirty="0">
                          <a:latin typeface="Meiryo UI" panose="020B0604030504040204" pitchFamily="50" charset="-128"/>
                          <a:ea typeface="Meiryo UI" panose="020B0604030504040204" pitchFamily="50" charset="-128"/>
                        </a:rPr>
                        <a:t>227,592</a:t>
                      </a:r>
                      <a:r>
                        <a:rPr kumimoji="1" lang="ja-JP" altLang="en-US" sz="900" dirty="0">
                          <a:latin typeface="Meiryo UI" panose="020B0604030504040204" pitchFamily="50" charset="-128"/>
                          <a:ea typeface="Meiryo UI" panose="020B0604030504040204" pitchFamily="50" charset="-128"/>
                        </a:rPr>
                        <a:t>円</a:t>
                      </a:r>
                    </a:p>
                  </a:txBody>
                  <a:tcPr marL="68580" marR="68580" marT="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solidFill>
                      <a:srgbClr val="FEFFE5"/>
                    </a:solidFill>
                  </a:tcPr>
                </a:tc>
                <a:tc>
                  <a:txBody>
                    <a:bodyPr/>
                    <a:lstStyle/>
                    <a:p>
                      <a:pPr marL="0" indent="0" algn="ctr"/>
                      <a:r>
                        <a:rPr lang="en-US" altLang="ja-JP" sz="900" kern="100" dirty="0">
                          <a:effectLst/>
                          <a:latin typeface="Meiryo UI" panose="020B0604030504040204" pitchFamily="50" charset="-128"/>
                          <a:ea typeface="Meiryo UI" panose="020B0604030504040204" pitchFamily="50" charset="-128"/>
                          <a:cs typeface="Arial" panose="020B0604020202020204" pitchFamily="34" charset="0"/>
                        </a:rPr>
                        <a:t>166,600</a:t>
                      </a: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円</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solidFill>
                      <a:srgbClr val="FEFFE5"/>
                    </a:solidFill>
                  </a:tcPr>
                </a:tc>
                <a:tc>
                  <a:txBody>
                    <a:bodyPr/>
                    <a:lstStyle/>
                    <a:p>
                      <a:pPr algn="ctr"/>
                      <a:r>
                        <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193,256</a:t>
                      </a: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円</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solidFill>
                      <a:srgbClr val="FEFFE5"/>
                    </a:solidFill>
                  </a:tcPr>
                </a:tc>
                <a:extLst>
                  <a:ext uri="{0D108BD9-81ED-4DB2-BD59-A6C34878D82A}">
                    <a16:rowId xmlns:a16="http://schemas.microsoft.com/office/drawing/2014/main" val="1703398610"/>
                  </a:ext>
                </a:extLst>
              </a:tr>
              <a:tr h="296586">
                <a:tc>
                  <a:txBody>
                    <a:bodyPr/>
                    <a:lstStyle/>
                    <a:p>
                      <a:pPr algn="ct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国</a:t>
                      </a:r>
                      <a:endParaRPr lang="en-US" altLang="ja-JP" sz="900" kern="100" dirty="0">
                        <a:effectLst/>
                        <a:latin typeface="Meiryo UI" panose="020B0604030504040204" pitchFamily="50" charset="-128"/>
                        <a:ea typeface="Meiryo UI" panose="020B0604030504040204" pitchFamily="50" charset="-128"/>
                        <a:cs typeface="Arial" panose="020B0604020202020204" pitchFamily="34" charset="0"/>
                      </a:endParaRPr>
                    </a:p>
                    <a:p>
                      <a:pPr algn="ct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（改定後）</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175"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indent="0" algn="ctr"/>
                      <a:r>
                        <a:rPr lang="en-US" altLang="ja-JP" sz="900" kern="100" dirty="0">
                          <a:effectLst/>
                          <a:latin typeface="Meiryo UI" panose="020B0604030504040204" pitchFamily="50" charset="-128"/>
                          <a:ea typeface="Meiryo UI" panose="020B0604030504040204" pitchFamily="50" charset="-128"/>
                          <a:cs typeface="Arial" panose="020B0604020202020204" pitchFamily="34" charset="0"/>
                        </a:rPr>
                        <a:t>220,000</a:t>
                      </a: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円</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kumimoji="1" lang="en-US" altLang="ja-JP" sz="900" dirty="0">
                          <a:latin typeface="Meiryo UI" panose="020B0604030504040204" pitchFamily="50" charset="-128"/>
                          <a:ea typeface="Meiryo UI" panose="020B0604030504040204" pitchFamily="50" charset="-128"/>
                        </a:rPr>
                        <a:t>255,200</a:t>
                      </a:r>
                      <a:r>
                        <a:rPr kumimoji="1" lang="ja-JP" altLang="en-US" sz="900" dirty="0">
                          <a:latin typeface="Meiryo UI" panose="020B0604030504040204" pitchFamily="50" charset="-128"/>
                          <a:ea typeface="Meiryo UI" panose="020B0604030504040204" pitchFamily="50" charset="-128"/>
                        </a:rPr>
                        <a:t>円</a:t>
                      </a:r>
                    </a:p>
                  </a:txBody>
                  <a:tcPr marL="68580" marR="68580" marT="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3175"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indent="0" algn="ctr"/>
                      <a:r>
                        <a:rPr lang="en-US" altLang="ja-JP" sz="900" kern="100" dirty="0">
                          <a:effectLst/>
                          <a:latin typeface="Meiryo UI" panose="020B0604030504040204" pitchFamily="50" charset="-128"/>
                          <a:ea typeface="Meiryo UI" panose="020B0604030504040204" pitchFamily="50" charset="-128"/>
                          <a:cs typeface="Arial" panose="020B0604020202020204" pitchFamily="34" charset="0"/>
                        </a:rPr>
                        <a:t>188,000</a:t>
                      </a:r>
                      <a:r>
                        <a:rPr lang="ja-JP" altLang="en-US" sz="900" kern="100" dirty="0">
                          <a:effectLst/>
                          <a:latin typeface="Meiryo UI" panose="020B0604030504040204" pitchFamily="50" charset="-128"/>
                          <a:ea typeface="Meiryo UI" panose="020B0604030504040204" pitchFamily="50" charset="-128"/>
                          <a:cs typeface="Arial" panose="020B0604020202020204" pitchFamily="34" charset="0"/>
                        </a:rPr>
                        <a:t>円</a:t>
                      </a:r>
                      <a:endParaRPr lang="ja-JP" sz="90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kumimoji="1" lang="en-US" altLang="ja-JP" sz="900" dirty="0">
                          <a:latin typeface="Meiryo UI" panose="020B0604030504040204" pitchFamily="50" charset="-128"/>
                          <a:ea typeface="Meiryo UI" panose="020B0604030504040204" pitchFamily="50" charset="-128"/>
                        </a:rPr>
                        <a:t>218,080</a:t>
                      </a:r>
                      <a:r>
                        <a:rPr kumimoji="1" lang="ja-JP" altLang="en-US" sz="900" dirty="0">
                          <a:latin typeface="Meiryo UI" panose="020B0604030504040204" pitchFamily="50" charset="-128"/>
                          <a:ea typeface="Meiryo UI" panose="020B0604030504040204" pitchFamily="50" charset="-128"/>
                        </a:rPr>
                        <a:t>円</a:t>
                      </a:r>
                    </a:p>
                  </a:txBody>
                  <a:tcPr marL="68580" marR="68580" marT="0" marB="0" anchor="ctr">
                    <a:lnL w="12700" cap="flat" cmpd="sng" algn="ctr">
                      <a:noFill/>
                      <a:prstDash val="solid"/>
                      <a:round/>
                      <a:headEnd type="none" w="med" len="med"/>
                      <a:tailEnd type="none" w="med" len="med"/>
                    </a:lnL>
                    <a:lnR w="12700" cap="flat" cmpd="sng" algn="ctr">
                      <a:solidFill>
                        <a:srgbClr val="000000"/>
                      </a:solidFill>
                      <a:prstDash val="solid"/>
                      <a:round/>
                      <a:headEnd type="none" w="med" len="med"/>
                      <a:tailEnd type="none" w="med" len="med"/>
                    </a:lnR>
                    <a:lnT w="3175"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57970637"/>
                  </a:ext>
                </a:extLst>
              </a:tr>
            </a:tbl>
          </a:graphicData>
        </a:graphic>
      </p:graphicFrame>
      <p:sp>
        <p:nvSpPr>
          <p:cNvPr id="20" name="二等辺三角形 19">
            <a:extLst>
              <a:ext uri="{FF2B5EF4-FFF2-40B4-BE49-F238E27FC236}">
                <a16:creationId xmlns:a16="http://schemas.microsoft.com/office/drawing/2014/main" id="{64085F00-69DE-4737-B2FC-EC0B6DE5C9F7}"/>
              </a:ext>
            </a:extLst>
          </p:cNvPr>
          <p:cNvSpPr/>
          <p:nvPr/>
        </p:nvSpPr>
        <p:spPr>
          <a:xfrm rot="5400000">
            <a:off x="4898148" y="2631451"/>
            <a:ext cx="449718" cy="223412"/>
          </a:xfrm>
          <a:prstGeom prst="triangle">
            <a:avLst/>
          </a:prstGeom>
          <a:solidFill>
            <a:schemeClr val="accent4">
              <a:alpha val="4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21" name="正方形/長方形 20">
            <a:extLst>
              <a:ext uri="{FF2B5EF4-FFF2-40B4-BE49-F238E27FC236}">
                <a16:creationId xmlns:a16="http://schemas.microsoft.com/office/drawing/2014/main" id="{EF82301D-B1FD-4378-BF0E-E8094C2B70E7}"/>
              </a:ext>
            </a:extLst>
          </p:cNvPr>
          <p:cNvSpPr/>
          <p:nvPr/>
        </p:nvSpPr>
        <p:spPr>
          <a:xfrm>
            <a:off x="5120793" y="6074117"/>
            <a:ext cx="4526540" cy="564085"/>
          </a:xfrm>
          <a:prstGeom prst="rect">
            <a:avLst/>
          </a:prstGeom>
          <a:solidFill>
            <a:schemeClr val="accent6">
              <a:lumMod val="20000"/>
              <a:lumOff val="80000"/>
              <a:alpha val="40000"/>
            </a:schemeClr>
          </a:solidFill>
          <a:ln>
            <a:noFill/>
            <a:prstDash val="dash"/>
          </a:ln>
        </p:spPr>
        <p:style>
          <a:lnRef idx="2">
            <a:schemeClr val="dk1"/>
          </a:lnRef>
          <a:fillRef idx="1">
            <a:schemeClr val="lt1"/>
          </a:fillRef>
          <a:effectRef idx="0">
            <a:schemeClr val="dk1"/>
          </a:effectRef>
          <a:fontRef idx="minor">
            <a:schemeClr val="dk1"/>
          </a:fontRef>
        </p:style>
        <p:txBody>
          <a:bodyPr lIns="72000" tIns="72000" rIns="72000" bIns="72000" rtlCol="0" anchor="t" anchorCtr="0"/>
          <a:lstStyle/>
          <a:p>
            <a:pPr>
              <a:lnSpc>
                <a:spcPts val="1400"/>
              </a:lnSpc>
            </a:pPr>
            <a:r>
              <a:rPr lang="ja-JP" altLang="en-US" sz="110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■実施時期</a:t>
            </a:r>
            <a:endParaRPr lang="en-US" altLang="ja-JP" sz="1100" b="1"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endParaRPr>
          </a:p>
          <a:p>
            <a:pPr>
              <a:lnSpc>
                <a:spcPts val="1400"/>
              </a:lnSpc>
            </a:pPr>
            <a:r>
              <a:rPr lang="ja-JP" altLang="en-US" sz="1050" kern="100" dirty="0">
                <a:effectLst/>
                <a:latin typeface="Meiryo UI" panose="020B0604030504040204" pitchFamily="50" charset="-128"/>
                <a:ea typeface="Meiryo UI" panose="020B0604030504040204" pitchFamily="50" charset="-128"/>
                <a:cs typeface="Arial" panose="020B0604020202020204" pitchFamily="34" charset="0"/>
              </a:rPr>
              <a:t>　 令和６年４月</a:t>
            </a:r>
            <a:r>
              <a:rPr lang="en-US" altLang="ja-JP" sz="1050" kern="100" dirty="0">
                <a:effectLst/>
                <a:latin typeface="Meiryo UI" panose="020B0604030504040204" pitchFamily="50" charset="-128"/>
                <a:ea typeface="Meiryo UI" panose="020B0604030504040204" pitchFamily="50" charset="-128"/>
                <a:cs typeface="Arial" panose="020B0604020202020204" pitchFamily="34" charset="0"/>
              </a:rPr>
              <a:t>1</a:t>
            </a:r>
            <a:r>
              <a:rPr lang="ja-JP" altLang="en-US" sz="1050" kern="100" dirty="0">
                <a:effectLst/>
                <a:latin typeface="Meiryo UI" panose="020B0604030504040204" pitchFamily="50" charset="-128"/>
                <a:ea typeface="Meiryo UI" panose="020B0604030504040204" pitchFamily="50" charset="-128"/>
                <a:cs typeface="Arial" panose="020B0604020202020204" pitchFamily="34" charset="0"/>
              </a:rPr>
              <a:t>日</a:t>
            </a:r>
            <a:r>
              <a:rPr lang="ja-JP" altLang="en-US" sz="1050" kern="100" dirty="0">
                <a:latin typeface="Meiryo UI" panose="020B0604030504040204" pitchFamily="50" charset="-128"/>
                <a:ea typeface="Meiryo UI" panose="020B0604030504040204" pitchFamily="50" charset="-128"/>
                <a:cs typeface="Arial" panose="020B0604020202020204" pitchFamily="34" charset="0"/>
              </a:rPr>
              <a:t>（遡及改定）</a:t>
            </a:r>
            <a:endParaRPr lang="ja-JP" altLang="ja-JP" sz="1050" kern="100" dirty="0">
              <a:effectLst/>
              <a:latin typeface="Meiryo UI" panose="020B0604030504040204" pitchFamily="50" charset="-128"/>
              <a:ea typeface="Meiryo UI" panose="020B0604030504040204" pitchFamily="50" charset="-128"/>
              <a:cs typeface="Arial" panose="020B0604020202020204" pitchFamily="34" charset="0"/>
            </a:endParaRPr>
          </a:p>
        </p:txBody>
      </p:sp>
      <p:sp>
        <p:nvSpPr>
          <p:cNvPr id="43" name="正方形/長方形 42">
            <a:extLst>
              <a:ext uri="{FF2B5EF4-FFF2-40B4-BE49-F238E27FC236}">
                <a16:creationId xmlns:a16="http://schemas.microsoft.com/office/drawing/2014/main" id="{61F11552-5AB2-4874-A9E3-71AD5D5B424D}"/>
              </a:ext>
            </a:extLst>
          </p:cNvPr>
          <p:cNvSpPr/>
          <p:nvPr/>
        </p:nvSpPr>
        <p:spPr>
          <a:xfrm>
            <a:off x="5120793" y="1782907"/>
            <a:ext cx="560160" cy="26399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chemeClr val="bg1"/>
                </a:solidFill>
                <a:latin typeface="Meiryo UI" panose="020B0604030504040204" pitchFamily="50" charset="-128"/>
                <a:ea typeface="Meiryo UI" panose="020B0604030504040204" pitchFamily="50" charset="-128"/>
              </a:rPr>
              <a:t>参考</a:t>
            </a:r>
            <a:r>
              <a:rPr lang="en-US" altLang="ja-JP" sz="1400" b="1" dirty="0">
                <a:solidFill>
                  <a:schemeClr val="bg1"/>
                </a:solidFill>
                <a:latin typeface="Meiryo UI" panose="020B0604030504040204" pitchFamily="50" charset="-128"/>
                <a:ea typeface="Meiryo UI" panose="020B0604030504040204" pitchFamily="50" charset="-128"/>
              </a:rPr>
              <a:t> </a:t>
            </a:r>
            <a:endParaRPr kumimoji="1" lang="ja-JP" altLang="en-US" sz="1400" b="1" dirty="0">
              <a:solidFill>
                <a:schemeClr val="bg1"/>
              </a:solidFill>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49CE3211-0CB8-498B-A531-A81982F26710}"/>
              </a:ext>
            </a:extLst>
          </p:cNvPr>
          <p:cNvSpPr/>
          <p:nvPr/>
        </p:nvSpPr>
        <p:spPr>
          <a:xfrm>
            <a:off x="146818" y="1777694"/>
            <a:ext cx="1223883" cy="26399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chemeClr val="bg1"/>
                </a:solidFill>
                <a:latin typeface="Meiryo UI" panose="020B0604030504040204" pitchFamily="50" charset="-128"/>
                <a:ea typeface="Meiryo UI" panose="020B0604030504040204" pitchFamily="50" charset="-128"/>
              </a:rPr>
              <a:t> 勧告の内容　</a:t>
            </a:r>
            <a:r>
              <a:rPr lang="en-US" altLang="ja-JP" sz="1400" b="1" dirty="0">
                <a:solidFill>
                  <a:schemeClr val="bg1"/>
                </a:solidFill>
                <a:latin typeface="Meiryo UI" panose="020B0604030504040204" pitchFamily="50" charset="-128"/>
                <a:ea typeface="Meiryo UI" panose="020B0604030504040204" pitchFamily="50" charset="-128"/>
              </a:rPr>
              <a:t> </a:t>
            </a:r>
            <a:endParaRPr kumimoji="1" lang="ja-JP" altLang="en-US" sz="1400" b="1" dirty="0">
              <a:solidFill>
                <a:schemeClr val="bg1"/>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BE997FA6-BB17-4613-862F-EDAAA7E11AA0}"/>
              </a:ext>
            </a:extLst>
          </p:cNvPr>
          <p:cNvSpPr/>
          <p:nvPr/>
        </p:nvSpPr>
        <p:spPr>
          <a:xfrm>
            <a:off x="6473437" y="3223190"/>
            <a:ext cx="427705" cy="108000"/>
          </a:xfrm>
          <a:prstGeom prst="rect">
            <a:avLst/>
          </a:prstGeom>
          <a:solidFill>
            <a:srgbClr val="0099FF"/>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fontScale="92500"/>
          </a:bodyPr>
          <a:lstStyle/>
          <a:p>
            <a:pPr algn="ctr"/>
            <a:r>
              <a:rPr kumimoji="1" lang="ja-JP" altLang="en-US" sz="800" b="1" dirty="0">
                <a:solidFill>
                  <a:schemeClr val="bg1"/>
                </a:solidFill>
              </a:rPr>
              <a:t>＋</a:t>
            </a:r>
            <a:r>
              <a:rPr kumimoji="1" lang="en-US" altLang="ja-JP" sz="800" b="1" dirty="0">
                <a:solidFill>
                  <a:schemeClr val="bg1"/>
                </a:solidFill>
              </a:rPr>
              <a:t>23,800</a:t>
            </a:r>
            <a:endParaRPr kumimoji="1" lang="ja-JP" altLang="en-US" sz="800" b="1" dirty="0">
              <a:solidFill>
                <a:schemeClr val="bg1"/>
              </a:solidFill>
            </a:endParaRPr>
          </a:p>
        </p:txBody>
      </p:sp>
      <p:sp>
        <p:nvSpPr>
          <p:cNvPr id="25" name="正方形/長方形 24">
            <a:extLst>
              <a:ext uri="{FF2B5EF4-FFF2-40B4-BE49-F238E27FC236}">
                <a16:creationId xmlns:a16="http://schemas.microsoft.com/office/drawing/2014/main" id="{C0481EA7-2D6D-4641-AA7D-D7F1E0FE799C}"/>
              </a:ext>
            </a:extLst>
          </p:cNvPr>
          <p:cNvSpPr/>
          <p:nvPr/>
        </p:nvSpPr>
        <p:spPr>
          <a:xfrm>
            <a:off x="6473436" y="3792574"/>
            <a:ext cx="427706" cy="108000"/>
          </a:xfrm>
          <a:prstGeom prst="rect">
            <a:avLst/>
          </a:prstGeom>
          <a:solidFill>
            <a:srgbClr val="0099FF"/>
          </a:solidFill>
          <a:ln>
            <a:noFill/>
          </a:ln>
        </p:spPr>
        <p:style>
          <a:lnRef idx="3">
            <a:schemeClr val="lt1"/>
          </a:lnRef>
          <a:fillRef idx="1">
            <a:schemeClr val="accent1"/>
          </a:fillRef>
          <a:effectRef idx="1">
            <a:schemeClr val="accent1"/>
          </a:effectRef>
          <a:fontRef idx="minor">
            <a:schemeClr val="lt1"/>
          </a:fontRef>
        </p:style>
        <p:txBody>
          <a:bodyPr lIns="0" tIns="0" rIns="0" bIns="0" rtlCol="0" anchor="ctr">
            <a:normAutofit fontScale="92500"/>
          </a:bodyPr>
          <a:lstStyle/>
          <a:p>
            <a:pPr algn="ctr"/>
            <a:r>
              <a:rPr kumimoji="1" lang="ja-JP" altLang="en-US" sz="800" b="1" dirty="0">
                <a:solidFill>
                  <a:schemeClr val="bg1"/>
                </a:solidFill>
                <a:ea typeface="UD デジタル 教科書体 N-B" panose="02020700000000000000" pitchFamily="17" charset="-128"/>
              </a:rPr>
              <a:t>＋</a:t>
            </a:r>
            <a:r>
              <a:rPr kumimoji="1" lang="en-US" altLang="ja-JP" sz="800" b="1" dirty="0">
                <a:solidFill>
                  <a:schemeClr val="bg1"/>
                </a:solidFill>
                <a:ea typeface="UD デジタル 教科書体 N-B" panose="02020700000000000000" pitchFamily="17" charset="-128"/>
              </a:rPr>
              <a:t>23,800</a:t>
            </a:r>
            <a:endParaRPr kumimoji="1" lang="ja-JP" altLang="en-US" sz="800" b="1" dirty="0">
              <a:solidFill>
                <a:schemeClr val="bg1"/>
              </a:solidFill>
              <a:ea typeface="UD デジタル 教科書体 N-B" panose="02020700000000000000" pitchFamily="17" charset="-128"/>
            </a:endParaRPr>
          </a:p>
        </p:txBody>
      </p:sp>
      <p:sp>
        <p:nvSpPr>
          <p:cNvPr id="26" name="正方形/長方形 25">
            <a:extLst>
              <a:ext uri="{FF2B5EF4-FFF2-40B4-BE49-F238E27FC236}">
                <a16:creationId xmlns:a16="http://schemas.microsoft.com/office/drawing/2014/main" id="{27D5489A-110B-4EC0-91A3-959690F8065B}"/>
              </a:ext>
            </a:extLst>
          </p:cNvPr>
          <p:cNvSpPr/>
          <p:nvPr/>
        </p:nvSpPr>
        <p:spPr>
          <a:xfrm>
            <a:off x="8231524" y="3223190"/>
            <a:ext cx="427707" cy="108000"/>
          </a:xfrm>
          <a:prstGeom prst="rect">
            <a:avLst/>
          </a:prstGeom>
          <a:solidFill>
            <a:srgbClr val="0099FF"/>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fontScale="92500"/>
          </a:bodyPr>
          <a:lstStyle/>
          <a:p>
            <a:pPr algn="ctr"/>
            <a:r>
              <a:rPr kumimoji="1" lang="ja-JP" altLang="en-US" sz="800" b="1" dirty="0">
                <a:solidFill>
                  <a:schemeClr val="bg1"/>
                </a:solidFill>
              </a:rPr>
              <a:t>＋</a:t>
            </a:r>
            <a:r>
              <a:rPr kumimoji="1" lang="en-US" altLang="ja-JP" sz="800" b="1" dirty="0">
                <a:solidFill>
                  <a:schemeClr val="bg1"/>
                </a:solidFill>
              </a:rPr>
              <a:t>21,400</a:t>
            </a:r>
            <a:endParaRPr kumimoji="1" lang="ja-JP" altLang="en-US" sz="800" b="1" dirty="0">
              <a:solidFill>
                <a:schemeClr val="bg1"/>
              </a:solidFill>
            </a:endParaRPr>
          </a:p>
        </p:txBody>
      </p:sp>
      <p:sp>
        <p:nvSpPr>
          <p:cNvPr id="27" name="正方形/長方形 26">
            <a:extLst>
              <a:ext uri="{FF2B5EF4-FFF2-40B4-BE49-F238E27FC236}">
                <a16:creationId xmlns:a16="http://schemas.microsoft.com/office/drawing/2014/main" id="{ECB0E0E1-D8E7-4E6A-A29D-3E25FF1B6A1C}"/>
              </a:ext>
            </a:extLst>
          </p:cNvPr>
          <p:cNvSpPr/>
          <p:nvPr/>
        </p:nvSpPr>
        <p:spPr>
          <a:xfrm>
            <a:off x="8231524" y="3792574"/>
            <a:ext cx="427710" cy="108000"/>
          </a:xfrm>
          <a:prstGeom prst="rect">
            <a:avLst/>
          </a:prstGeom>
          <a:solidFill>
            <a:srgbClr val="0099FF"/>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ormAutofit fontScale="92500"/>
          </a:bodyPr>
          <a:lstStyle/>
          <a:p>
            <a:pPr algn="ctr"/>
            <a:r>
              <a:rPr kumimoji="1" lang="ja-JP" altLang="en-US" sz="800" b="1" dirty="0">
                <a:solidFill>
                  <a:schemeClr val="bg1"/>
                </a:solidFill>
              </a:rPr>
              <a:t>＋</a:t>
            </a:r>
            <a:r>
              <a:rPr kumimoji="1" lang="en-US" altLang="ja-JP" sz="800" b="1" dirty="0">
                <a:solidFill>
                  <a:schemeClr val="bg1"/>
                </a:solidFill>
              </a:rPr>
              <a:t>21,400</a:t>
            </a:r>
            <a:endParaRPr kumimoji="1" lang="ja-JP" altLang="en-US" sz="800" b="1" dirty="0">
              <a:solidFill>
                <a:schemeClr val="bg1"/>
              </a:solidFill>
            </a:endParaRPr>
          </a:p>
        </p:txBody>
      </p:sp>
      <p:graphicFrame>
        <p:nvGraphicFramePr>
          <p:cNvPr id="28" name="表 27">
            <a:extLst>
              <a:ext uri="{FF2B5EF4-FFF2-40B4-BE49-F238E27FC236}">
                <a16:creationId xmlns:a16="http://schemas.microsoft.com/office/drawing/2014/main" id="{353B8880-C985-45DD-BC6E-BAB7B843DA12}"/>
              </a:ext>
            </a:extLst>
          </p:cNvPr>
          <p:cNvGraphicFramePr>
            <a:graphicFrameLocks noGrp="1"/>
          </p:cNvGraphicFramePr>
          <p:nvPr>
            <p:extLst>
              <p:ext uri="{D42A27DB-BD31-4B8C-83A1-F6EECF244321}">
                <p14:modId xmlns:p14="http://schemas.microsoft.com/office/powerpoint/2010/main" val="1007624078"/>
              </p:ext>
            </p:extLst>
          </p:nvPr>
        </p:nvGraphicFramePr>
        <p:xfrm>
          <a:off x="615989" y="4438273"/>
          <a:ext cx="2880000" cy="324000"/>
        </p:xfrm>
        <a:graphic>
          <a:graphicData uri="http://schemas.openxmlformats.org/drawingml/2006/table">
            <a:tbl>
              <a:tblPr firstRow="1" firstCol="1" bandRow="1"/>
              <a:tblGrid>
                <a:gridCol w="1440000">
                  <a:extLst>
                    <a:ext uri="{9D8B030D-6E8A-4147-A177-3AD203B41FA5}">
                      <a16:colId xmlns:a16="http://schemas.microsoft.com/office/drawing/2014/main" val="1928499063"/>
                    </a:ext>
                  </a:extLst>
                </a:gridCol>
                <a:gridCol w="1440000">
                  <a:extLst>
                    <a:ext uri="{9D8B030D-6E8A-4147-A177-3AD203B41FA5}">
                      <a16:colId xmlns:a16="http://schemas.microsoft.com/office/drawing/2014/main" val="484322752"/>
                    </a:ext>
                  </a:extLst>
                </a:gridCol>
              </a:tblGrid>
              <a:tr h="144000">
                <a:tc>
                  <a:txBody>
                    <a:bodyPr/>
                    <a:lstStyle/>
                    <a:p>
                      <a:pPr algn="ctr"/>
                      <a:r>
                        <a:rPr lang="zh-TW" altLang="en-US" sz="900" b="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民間支給月数</a:t>
                      </a:r>
                      <a:r>
                        <a:rPr lang="en-US" sz="900" b="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 </a:t>
                      </a:r>
                      <a:endParaRPr lang="ja-JP" sz="900" b="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2CDDC"/>
                    </a:solidFill>
                  </a:tcPr>
                </a:tc>
                <a:tc>
                  <a:txBody>
                    <a:bodyPr/>
                    <a:lstStyle/>
                    <a:p>
                      <a:pPr algn="ctr"/>
                      <a:r>
                        <a:rPr lang="zh-TW" altLang="en-US" sz="900" b="0" kern="100" dirty="0">
                          <a:solidFill>
                            <a:srgbClr val="000000"/>
                          </a:solidFill>
                          <a:effectLst/>
                          <a:latin typeface="Meiryo UI" panose="020B0604030504040204" pitchFamily="50" charset="-128"/>
                          <a:ea typeface="Meiryo UI" panose="020B0604030504040204" pitchFamily="50" charset="-128"/>
                          <a:cs typeface="Arial" panose="020B0604020202020204" pitchFamily="34" charset="0"/>
                        </a:rPr>
                        <a:t>職員支給月数</a:t>
                      </a:r>
                      <a:endParaRPr lang="ja-JP" sz="900" b="0" kern="100" dirty="0">
                        <a:effectLst/>
                        <a:latin typeface="Meiryo UI" panose="020B0604030504040204" pitchFamily="50" charset="-128"/>
                        <a:ea typeface="Meiryo UI" panose="020B0604030504040204" pitchFamily="50" charset="-128"/>
                        <a:cs typeface="Arial" panose="020B0604020202020204" pitchFamily="34" charset="0"/>
                      </a:endParaRP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92CDDC"/>
                    </a:solidFill>
                  </a:tcPr>
                </a:tc>
                <a:extLst>
                  <a:ext uri="{0D108BD9-81ED-4DB2-BD59-A6C34878D82A}">
                    <a16:rowId xmlns:a16="http://schemas.microsoft.com/office/drawing/2014/main" val="3312258798"/>
                  </a:ext>
                </a:extLst>
              </a:tr>
              <a:tr h="180000">
                <a:tc>
                  <a:txBody>
                    <a:bodyPr/>
                    <a:lstStyle/>
                    <a:p>
                      <a:pPr algn="ctr">
                        <a:lnSpc>
                          <a:spcPts val="1400"/>
                        </a:lnSpc>
                      </a:pPr>
                      <a:r>
                        <a:rPr lang="ja-JP" sz="900" b="0" kern="100" dirty="0">
                          <a:solidFill>
                            <a:srgbClr val="000000"/>
                          </a:solidFill>
                          <a:effectLst/>
                          <a:latin typeface="Meiryo UI" panose="020B0604030504040204" pitchFamily="50" charset="-128"/>
                          <a:ea typeface="Meiryo UI" panose="020B0604030504040204" pitchFamily="50" charset="-128"/>
                          <a:cs typeface="ＭＳ 明朝" panose="02020609040205080304" pitchFamily="17" charset="-128"/>
                        </a:rPr>
                        <a:t>年間</a:t>
                      </a:r>
                      <a:r>
                        <a:rPr lang="en-US" sz="900" b="0" kern="100" dirty="0">
                          <a:solidFill>
                            <a:srgbClr val="000000"/>
                          </a:solidFill>
                          <a:effectLst/>
                          <a:latin typeface="Meiryo UI" panose="020B0604030504040204" pitchFamily="50" charset="-128"/>
                          <a:ea typeface="Meiryo UI" panose="020B0604030504040204" pitchFamily="50" charset="-128"/>
                          <a:cs typeface="ＭＳ 明朝" panose="02020609040205080304" pitchFamily="17" charset="-128"/>
                        </a:rPr>
                        <a:t>4.59</a:t>
                      </a:r>
                      <a:r>
                        <a:rPr lang="ja-JP" sz="900" b="0" kern="100" dirty="0">
                          <a:solidFill>
                            <a:srgbClr val="000000"/>
                          </a:solidFill>
                          <a:effectLst/>
                          <a:latin typeface="Meiryo UI" panose="020B0604030504040204" pitchFamily="50" charset="-128"/>
                          <a:ea typeface="Meiryo UI" panose="020B0604030504040204" pitchFamily="50" charset="-128"/>
                          <a:cs typeface="ＭＳ 明朝" panose="02020609040205080304" pitchFamily="17" charset="-128"/>
                        </a:rPr>
                        <a:t>月</a:t>
                      </a:r>
                      <a:endParaRPr lang="ja-JP" sz="1050" b="0" kern="100" dirty="0">
                        <a:effectLst/>
                        <a:latin typeface="Meiryo UI" panose="020B0604030504040204" pitchFamily="50" charset="-128"/>
                        <a:ea typeface="Meiryo UI" panose="020B0604030504040204" pitchFamily="50" charset="-128"/>
                        <a:cs typeface="ＭＳ 明朝" panose="02020609040205080304" pitchFamily="17" charset="-128"/>
                      </a:endParaRPr>
                    </a:p>
                  </a:txBody>
                  <a:tcPr marL="53975" marR="539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lnSpc>
                          <a:spcPts val="1400"/>
                        </a:lnSpc>
                      </a:pPr>
                      <a:r>
                        <a:rPr lang="ja-JP" sz="900" b="0" kern="100" dirty="0">
                          <a:solidFill>
                            <a:srgbClr val="000000"/>
                          </a:solidFill>
                          <a:effectLst/>
                          <a:latin typeface="Meiryo UI" panose="020B0604030504040204" pitchFamily="50" charset="-128"/>
                          <a:ea typeface="Meiryo UI" panose="020B0604030504040204" pitchFamily="50" charset="-128"/>
                          <a:cs typeface="ＭＳ 明朝" panose="02020609040205080304" pitchFamily="17" charset="-128"/>
                        </a:rPr>
                        <a:t>年間</a:t>
                      </a:r>
                      <a:r>
                        <a:rPr lang="en-US" sz="900" b="0" kern="100" dirty="0">
                          <a:solidFill>
                            <a:srgbClr val="000000"/>
                          </a:solidFill>
                          <a:effectLst/>
                          <a:latin typeface="Meiryo UI" panose="020B0604030504040204" pitchFamily="50" charset="-128"/>
                          <a:ea typeface="Meiryo UI" panose="020B0604030504040204" pitchFamily="50" charset="-128"/>
                          <a:cs typeface="ＭＳ 明朝" panose="02020609040205080304" pitchFamily="17" charset="-128"/>
                        </a:rPr>
                        <a:t>4.50</a:t>
                      </a:r>
                      <a:r>
                        <a:rPr lang="ja-JP" sz="900" b="0" kern="100" dirty="0">
                          <a:solidFill>
                            <a:srgbClr val="000000"/>
                          </a:solidFill>
                          <a:effectLst/>
                          <a:latin typeface="Meiryo UI" panose="020B0604030504040204" pitchFamily="50" charset="-128"/>
                          <a:ea typeface="Meiryo UI" panose="020B0604030504040204" pitchFamily="50" charset="-128"/>
                          <a:cs typeface="ＭＳ 明朝" panose="02020609040205080304" pitchFamily="17" charset="-128"/>
                        </a:rPr>
                        <a:t>月</a:t>
                      </a:r>
                      <a:endParaRPr lang="ja-JP" sz="1050" b="0" kern="100" dirty="0">
                        <a:effectLst/>
                        <a:latin typeface="Meiryo UI" panose="020B0604030504040204" pitchFamily="50" charset="-128"/>
                        <a:ea typeface="Meiryo UI" panose="020B0604030504040204" pitchFamily="50" charset="-128"/>
                        <a:cs typeface="ＭＳ 明朝" panose="02020609040205080304" pitchFamily="17" charset="-128"/>
                      </a:endParaRPr>
                    </a:p>
                  </a:txBody>
                  <a:tcPr marL="53975" marR="539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51749711"/>
                  </a:ext>
                </a:extLst>
              </a:tr>
            </a:tbl>
          </a:graphicData>
        </a:graphic>
      </p:graphicFrame>
    </p:spTree>
    <p:extLst>
      <p:ext uri="{BB962C8B-B14F-4D97-AF65-F5344CB8AC3E}">
        <p14:creationId xmlns:p14="http://schemas.microsoft.com/office/powerpoint/2010/main" val="2250442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角丸四角形 22"/>
          <p:cNvSpPr/>
          <p:nvPr/>
        </p:nvSpPr>
        <p:spPr>
          <a:xfrm>
            <a:off x="138192" y="683756"/>
            <a:ext cx="4200895" cy="6040893"/>
          </a:xfrm>
          <a:prstGeom prst="roundRect">
            <a:avLst>
              <a:gd name="adj" fmla="val 2789"/>
            </a:avLst>
          </a:prstGeom>
          <a:solidFill>
            <a:schemeClr val="accent1">
              <a:lumMod val="20000"/>
              <a:lumOff val="80000"/>
            </a:schemeClr>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49" name="正方形/長方形 48"/>
          <p:cNvSpPr/>
          <p:nvPr/>
        </p:nvSpPr>
        <p:spPr>
          <a:xfrm>
            <a:off x="-6810" y="-12827"/>
            <a:ext cx="9925509" cy="432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b="1" dirty="0">
                <a:solidFill>
                  <a:prstClr val="white"/>
                </a:solidFill>
                <a:latin typeface="Meiryo UI" panose="020B0604030504040204" pitchFamily="50" charset="-128"/>
                <a:ea typeface="Meiryo UI" panose="020B0604030504040204" pitchFamily="50" charset="-128"/>
              </a:rPr>
              <a:t>令和６年　職員の</a:t>
            </a:r>
            <a:r>
              <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給与等に関する報告及び勧告の概要②</a:t>
            </a:r>
            <a:endParaRPr kumimoji="1" lang="ja-JP" altLang="en-US" sz="1800" b="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67" name="角丸四角形 66"/>
          <p:cNvSpPr/>
          <p:nvPr/>
        </p:nvSpPr>
        <p:spPr>
          <a:xfrm>
            <a:off x="4391638" y="683757"/>
            <a:ext cx="5395805" cy="6040893"/>
          </a:xfrm>
          <a:prstGeom prst="roundRect">
            <a:avLst>
              <a:gd name="adj" fmla="val 2874"/>
            </a:avLst>
          </a:prstGeom>
          <a:solidFill>
            <a:schemeClr val="accent4">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l" defTabSz="914400" rtl="0" eaLnBrk="1" fontAlgn="auto" latinLnBrk="0" hangingPunct="1">
              <a:lnSpc>
                <a:spcPts val="18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4" name="テキスト ボックス 13"/>
          <p:cNvSpPr txBox="1"/>
          <p:nvPr/>
        </p:nvSpPr>
        <p:spPr>
          <a:xfrm>
            <a:off x="8414424" y="-7045"/>
            <a:ext cx="1472120" cy="396000"/>
          </a:xfrm>
          <a:prstGeom prst="rect">
            <a:avLst/>
          </a:prstGeom>
          <a:solidFill>
            <a:srgbClr val="002060"/>
          </a:solid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10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令和６年</a:t>
            </a:r>
            <a:r>
              <a:rPr kumimoji="1" lang="en-US" altLang="ja-JP" sz="110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10</a:t>
            </a:r>
            <a:r>
              <a:rPr kumimoji="1" lang="ja-JP" altLang="en-US" sz="110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月７日</a:t>
            </a:r>
            <a:endParaRPr kumimoji="1" lang="en-US" altLang="ja-JP" sz="110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100"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大阪府人事委員会</a:t>
            </a:r>
          </a:p>
        </p:txBody>
      </p:sp>
      <p:sp>
        <p:nvSpPr>
          <p:cNvPr id="15" name="正方形/長方形 14">
            <a:extLst>
              <a:ext uri="{FF2B5EF4-FFF2-40B4-BE49-F238E27FC236}">
                <a16:creationId xmlns:a16="http://schemas.microsoft.com/office/drawing/2014/main" id="{EF82301D-B1FD-4378-BF0E-E8094C2B70E7}"/>
              </a:ext>
            </a:extLst>
          </p:cNvPr>
          <p:cNvSpPr/>
          <p:nvPr/>
        </p:nvSpPr>
        <p:spPr>
          <a:xfrm>
            <a:off x="4420337" y="863991"/>
            <a:ext cx="5323618" cy="5776729"/>
          </a:xfrm>
          <a:prstGeom prst="rect">
            <a:avLst/>
          </a:prstGeom>
          <a:pattFill prst="pct50">
            <a:fgClr>
              <a:schemeClr val="accent6">
                <a:lumMod val="20000"/>
                <a:lumOff val="80000"/>
              </a:schemeClr>
            </a:fgClr>
            <a:bgClr>
              <a:schemeClr val="bg1">
                <a:lumMod val="95000"/>
              </a:schemeClr>
            </a:bgClr>
          </a:pattFill>
          <a:ln>
            <a:noFill/>
            <a:prstDash val="dash"/>
          </a:ln>
        </p:spPr>
        <p:style>
          <a:lnRef idx="2">
            <a:schemeClr val="dk1"/>
          </a:lnRef>
          <a:fillRef idx="1">
            <a:schemeClr val="lt1"/>
          </a:fillRef>
          <a:effectRef idx="0">
            <a:schemeClr val="dk1"/>
          </a:effectRef>
          <a:fontRef idx="minor">
            <a:schemeClr val="dk1"/>
          </a:fontRef>
        </p:style>
        <p:txBody>
          <a:bodyPr lIns="36000" tIns="36000" rIns="36000" bIns="72000" rtlCol="0" anchor="t" anchorCtr="0"/>
          <a:lstStyle/>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１．給与勧告の意義とあるべき給与制度</a:t>
            </a:r>
            <a:endPar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400"/>
              </a:lnSpc>
              <a:spcBef>
                <a:spcPts val="0"/>
              </a:spcBef>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lang="ja-JP" altLang="en-US" sz="900" dirty="0">
                <a:solidFill>
                  <a:prstClr val="black"/>
                </a:solidFill>
                <a:latin typeface="Meiryo UI" panose="020B0604030504040204" pitchFamily="50" charset="-128"/>
                <a:ea typeface="Meiryo UI" panose="020B0604030504040204" pitchFamily="50" charset="-128"/>
              </a:rPr>
              <a:t> </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・労働基本権制約の代償措置として行う給与勧告の意義を踏まえた適切な対応を求める</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204788" marR="0" lvl="0" indent="-204788" algn="l" defTabSz="914400" rtl="0" eaLnBrk="1" fontAlgn="auto" latinLnBrk="0" hangingPunct="1">
              <a:lnSpc>
                <a:spcPts val="1600"/>
              </a:lnSpc>
              <a:spcBef>
                <a:spcPts val="0"/>
              </a:spcBef>
              <a:spcAft>
                <a:spcPts val="100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・管理職の給与制度は、「組織・人事給与制度の今後の方向性（案）」に基づく管理職の職制や人事給与制度のあり方の検討 並びに</a:t>
            </a:r>
            <a:r>
              <a:rPr lang="ja-JP" altLang="en-US" sz="900" noProof="0" dirty="0">
                <a:solidFill>
                  <a:prstClr val="black"/>
                </a:solidFill>
                <a:latin typeface="Meiryo UI" panose="020B0604030504040204" pitchFamily="50" charset="-128"/>
                <a:ea typeface="Meiryo UI" panose="020B0604030504040204" pitchFamily="50" charset="-128"/>
              </a:rPr>
              <a:t> </a:t>
            </a:r>
            <a:r>
              <a:rPr kumimoji="1"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国の今後の取組や他の地方公共団体の状況等を注視しつつ引き続き検討</a:t>
            </a:r>
            <a:endParaRPr kumimoji="1"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２．職員の意欲・能力の向上に向けた取組</a:t>
            </a:r>
            <a:endPar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1</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）人材の確保　</a:t>
            </a:r>
            <a:endPar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600"/>
              </a:lnSpc>
              <a:spcBef>
                <a:spcPts val="0"/>
              </a:spcBef>
              <a:spcAft>
                <a:spcPts val="300"/>
              </a:spcAft>
              <a:buClrTx/>
              <a:buSzTx/>
              <a:buFontTx/>
              <a:buNone/>
              <a:tabLst/>
              <a:defRPr/>
            </a:pPr>
            <a:r>
              <a:rPr lang="ja-JP" altLang="en-US" sz="1000" dirty="0">
                <a:solidFill>
                  <a:prstClr val="black"/>
                </a:solidFill>
                <a:latin typeface="Meiryo UI" panose="020B0604030504040204" pitchFamily="50" charset="-128"/>
                <a:ea typeface="Meiryo UI" panose="020B0604030504040204" pitchFamily="50" charset="-128"/>
              </a:rPr>
              <a:t>　　　　</a:t>
            </a:r>
            <a:r>
              <a:rPr lang="ja-JP" altLang="en-US" sz="950" dirty="0">
                <a:solidFill>
                  <a:prstClr val="black"/>
                </a:solidFill>
                <a:latin typeface="Meiryo UI" panose="020B0604030504040204" pitchFamily="50" charset="-128"/>
                <a:ea typeface="Meiryo UI" panose="020B0604030504040204" pitchFamily="50" charset="-128"/>
              </a:rPr>
              <a:t>今年度の採用試験及び採用選考の実施結果を分析し、</a:t>
            </a:r>
            <a:r>
              <a:rPr kumimoji="1" lang="ja-JP" altLang="en-US"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更なる受験者拡大に向けた取組を検討</a:t>
            </a:r>
            <a:endParaRPr kumimoji="1" lang="en-US" altLang="ja-JP"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2</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）人材の育成</a:t>
            </a:r>
            <a:endPar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lang="ja-JP" altLang="en-US" sz="950" dirty="0">
                <a:solidFill>
                  <a:prstClr val="black"/>
                </a:solidFill>
                <a:latin typeface="Meiryo UI" panose="020B0604030504040204" pitchFamily="50" charset="-128"/>
                <a:ea typeface="Meiryo UI" panose="020B0604030504040204" pitchFamily="50" charset="-128"/>
              </a:rPr>
              <a:t>    ・職員が</a:t>
            </a:r>
            <a:r>
              <a:rPr kumimoji="1" lang="ja-JP" altLang="en-US"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仕事にやりがいを感じ、組織への貢献を実感しつつ、自身の能力を伸長できる環境の整備が必要</a:t>
            </a:r>
            <a:endParaRPr kumimoji="1" lang="en-US" altLang="ja-JP"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600"/>
              </a:lnSpc>
              <a:spcBef>
                <a:spcPts val="0"/>
              </a:spcBef>
              <a:spcAft>
                <a:spcPts val="300"/>
              </a:spcAft>
              <a:buClrTx/>
              <a:buSzTx/>
              <a:buFontTx/>
              <a:buNone/>
              <a:tabLst/>
              <a:defRPr/>
            </a:pPr>
            <a:r>
              <a:rPr kumimoji="1" lang="ja-JP" altLang="en-US"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・職員の成長を支援する取組により、自律性があり専門性の高い職員の育成を期待</a:t>
            </a:r>
            <a:endParaRPr kumimoji="1" lang="en-US" altLang="ja-JP"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600"/>
              </a:lnSpc>
              <a:spcBef>
                <a:spcPts val="0"/>
              </a:spcBef>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）人事評価制度とその活用</a:t>
            </a:r>
            <a:endPar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400"/>
              </a:lnSpc>
              <a:spcBef>
                <a:spcPts val="0"/>
              </a:spcBef>
              <a:spcAft>
                <a:spcPts val="100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1" lang="ja-JP" altLang="en-US"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職員の資質、能力及び執務意欲の向上という制度意義に沿ったものとなるよう適切な運用を図られたい</a:t>
            </a:r>
            <a:endParaRPr kumimoji="1" lang="en-US" altLang="ja-JP"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Times New Roman" panose="02020603050405020304" pitchFamily="18" charset="0"/>
              </a:rPr>
              <a:t>３．</a:t>
            </a:r>
            <a:r>
              <a:rPr kumimoji="1" lang="ja-JP" altLang="ja-JP" sz="105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Times New Roman" panose="02020603050405020304" pitchFamily="18" charset="0"/>
              </a:rPr>
              <a:t>働きやすい職場環境の構築</a:t>
            </a:r>
            <a:endParaRPr kumimoji="1" lang="en-US" altLang="ja-JP" sz="105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Times New Roman" panose="02020603050405020304" pitchFamily="18" charset="0"/>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1</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）長時間労働の是正</a:t>
            </a:r>
            <a:endPar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600"/>
              </a:lnSpc>
              <a:spcBef>
                <a:spcPts val="0"/>
              </a:spcBef>
              <a:spcAft>
                <a:spcPts val="30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1" lang="ja-JP" altLang="en-US"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月</a:t>
            </a:r>
            <a:r>
              <a:rPr kumimoji="1" lang="en-US" altLang="ja-JP"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100</a:t>
            </a:r>
            <a:r>
              <a:rPr kumimoji="1" lang="ja-JP" altLang="en-US"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時間以上の時間外勤務の解消に向けて最優先で取り組まれたい</a:t>
            </a:r>
            <a:endParaRPr kumimoji="1" lang="en-US" altLang="ja-JP"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2</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）教育職員の負担軽減に向けた取組</a:t>
            </a:r>
            <a:endPar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292100" marR="0" lvl="0" indent="-292100" algn="l" defTabSz="914400" rtl="0" eaLnBrk="1" fontAlgn="auto" latinLnBrk="0" hangingPunct="1">
              <a:lnSpc>
                <a:spcPts val="1400"/>
              </a:lnSpc>
              <a:spcBef>
                <a:spcPts val="0"/>
              </a:spcBef>
              <a:spcAft>
                <a:spcPts val="30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「大阪府における部活動等の在り方に関する方針」について、</a:t>
            </a:r>
            <a:r>
              <a:rPr kumimoji="1" lang="ja-JP" altLang="en-US"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学校現場</a:t>
            </a:r>
            <a:r>
              <a:rPr lang="ja-JP" altLang="en-US" sz="950" dirty="0">
                <a:solidFill>
                  <a:prstClr val="black"/>
                </a:solidFill>
                <a:latin typeface="Meiryo UI" panose="020B0604030504040204" pitchFamily="50" charset="-128"/>
                <a:ea typeface="Meiryo UI" panose="020B0604030504040204" pitchFamily="50" charset="-128"/>
              </a:rPr>
              <a:t>のマネジメントに任せるだけでなく、任命権者としても対策を講じた上で、</a:t>
            </a:r>
            <a:r>
              <a:rPr kumimoji="1" lang="ja-JP" altLang="en-US"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遵守を強く求めるべき</a:t>
            </a:r>
            <a:endParaRPr kumimoji="1" lang="en-US" altLang="ja-JP"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）多様で柔軟な働き方の実現</a:t>
            </a:r>
            <a:endPar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330200" marR="0" lvl="0" indent="-330200" algn="l" defTabSz="914400" rtl="0" eaLnBrk="1" fontAlgn="auto" latinLnBrk="0" hangingPunct="1">
              <a:lnSpc>
                <a:spcPts val="1400"/>
              </a:lnSpc>
              <a:spcBef>
                <a:spcPts val="0"/>
              </a:spcBef>
              <a:spcAft>
                <a:spcPts val="30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職員が能力を最大限発揮できるよう、多様で柔軟な働き方を可能とするため、</a:t>
            </a:r>
            <a:r>
              <a:rPr kumimoji="1" lang="ja-JP" altLang="en-US"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テレワークやフレックスタイム制度がより活用しやすいものとなることを目指すべき</a:t>
            </a:r>
            <a:endParaRPr kumimoji="1" lang="en-US" altLang="ja-JP"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4</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）職員の健康確保</a:t>
            </a:r>
            <a:endPar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1" lang="ja-JP" altLang="en-US"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メンタルヘルス不調の予防の観点から、職場における職員間のコミュニケーションを十分に図り、</a:t>
            </a:r>
            <a:endParaRPr kumimoji="1" lang="en-US" altLang="ja-JP"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600"/>
              </a:lnSpc>
              <a:spcBef>
                <a:spcPts val="0"/>
              </a:spcBef>
              <a:spcAft>
                <a:spcPts val="300"/>
              </a:spcAft>
              <a:buClrTx/>
              <a:buSzTx/>
              <a:buFontTx/>
              <a:buNone/>
              <a:tabLst/>
              <a:defRPr/>
            </a:pPr>
            <a:r>
              <a:rPr lang="en-US" altLang="ja-JP" sz="950" dirty="0">
                <a:solidFill>
                  <a:prstClr val="black"/>
                </a:solidFill>
                <a:latin typeface="Meiryo UI" panose="020B0604030504040204" pitchFamily="50" charset="-128"/>
                <a:ea typeface="Meiryo UI" panose="020B0604030504040204" pitchFamily="50" charset="-128"/>
              </a:rPr>
              <a:t>        </a:t>
            </a:r>
            <a:r>
              <a:rPr kumimoji="1" lang="ja-JP" altLang="en-US"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周囲に相談しやすい職場環境づくりに取り組まれたい</a:t>
            </a:r>
            <a:endParaRPr kumimoji="1" lang="en-US" altLang="ja-JP"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5</a:t>
            </a: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）ハラスメントのない職場環境づくり</a:t>
            </a:r>
            <a:endParaRPr kumimoji="1" lang="en-US" altLang="ja-JP"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400"/>
              </a:lnSpc>
              <a:spcBef>
                <a:spcPts val="0"/>
              </a:spcBef>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1" lang="ja-JP" altLang="en-US"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職員が無意識のうちにハラスメントの加害者にならないよう啓発や研修を続けるとともに、ハラスメントを</a:t>
            </a:r>
            <a:endParaRPr kumimoji="1" lang="en-US" altLang="ja-JP"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R="0" lvl="0" indent="330200" algn="l" defTabSz="914400" rtl="0" eaLnBrk="1" fontAlgn="auto" latinLnBrk="0" hangingPunct="1">
              <a:lnSpc>
                <a:spcPts val="1400"/>
              </a:lnSpc>
              <a:spcBef>
                <a:spcPts val="0"/>
              </a:spcBef>
              <a:spcAft>
                <a:spcPts val="600"/>
              </a:spcAft>
              <a:buClrTx/>
              <a:buSzTx/>
              <a:buFontTx/>
              <a:buNone/>
              <a:tabLst/>
              <a:defRPr/>
            </a:pPr>
            <a:r>
              <a:rPr kumimoji="1" lang="ja-JP" altLang="en-US"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感じた職員が相談をためらうことがないよう相談体制の整備に取り組まれたい</a:t>
            </a:r>
            <a:endParaRPr kumimoji="1" lang="en-US" altLang="ja-JP" sz="9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41" name="正方形/長方形 40">
            <a:extLst>
              <a:ext uri="{FF2B5EF4-FFF2-40B4-BE49-F238E27FC236}">
                <a16:creationId xmlns:a16="http://schemas.microsoft.com/office/drawing/2014/main" id="{47138307-6676-41BC-B629-A9C216A155FA}"/>
              </a:ext>
            </a:extLst>
          </p:cNvPr>
          <p:cNvSpPr/>
          <p:nvPr/>
        </p:nvSpPr>
        <p:spPr>
          <a:xfrm>
            <a:off x="189865" y="833905"/>
            <a:ext cx="4097548" cy="5822717"/>
          </a:xfrm>
          <a:prstGeom prst="rect">
            <a:avLst/>
          </a:prstGeom>
          <a:pattFill prst="pct50">
            <a:fgClr>
              <a:schemeClr val="tx2">
                <a:lumMod val="20000"/>
                <a:lumOff val="80000"/>
              </a:schemeClr>
            </a:fgClr>
            <a:bgClr>
              <a:schemeClr val="accent3">
                <a:lumMod val="20000"/>
                <a:lumOff val="80000"/>
              </a:schemeClr>
            </a:bgClr>
          </a:pattFill>
          <a:ln>
            <a:noFill/>
            <a:prstDash val="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lvl="0" algn="just">
              <a:lnSpc>
                <a:spcPts val="1400"/>
              </a:lnSpc>
              <a:defRPr/>
            </a:pPr>
            <a:r>
              <a:rPr lang="ja-JP" altLang="en-US" sz="90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　</a:t>
            </a:r>
            <a:endParaRPr lang="en-US" altLang="ja-JP" sz="900" kern="1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lvl="0" algn="just">
              <a:lnSpc>
                <a:spcPts val="1400"/>
              </a:lnSpc>
              <a:defRPr/>
            </a:pPr>
            <a:endParaRPr lang="en-US" altLang="ja-JP" sz="900" b="1" kern="1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lvl="0" algn="just">
              <a:lnSpc>
                <a:spcPts val="1400"/>
              </a:lnSpc>
              <a:defRPr/>
            </a:pPr>
            <a:endParaRPr lang="en-US" altLang="ja-JP" sz="900" b="1" kern="1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lvl="0" algn="just">
              <a:lnSpc>
                <a:spcPts val="1400"/>
              </a:lnSpc>
              <a:defRPr/>
            </a:pPr>
            <a:endParaRPr lang="en-US" altLang="ja-JP" sz="900" b="1" kern="1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lvl="0" algn="just">
              <a:lnSpc>
                <a:spcPts val="1400"/>
              </a:lnSpc>
              <a:defRPr/>
            </a:pPr>
            <a:endParaRPr lang="en-US" altLang="ja-JP" sz="900" b="1" kern="1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lvl="0" algn="just">
              <a:lnSpc>
                <a:spcPts val="1400"/>
              </a:lnSpc>
              <a:defRPr/>
            </a:pPr>
            <a:endParaRPr lang="en-US" altLang="ja-JP" sz="900" b="1" kern="1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lvl="0" algn="just">
              <a:lnSpc>
                <a:spcPts val="1400"/>
              </a:lnSpc>
              <a:defRPr/>
            </a:pPr>
            <a:endParaRPr lang="en-US" altLang="ja-JP" sz="900" b="1" kern="1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lvl="0" algn="just">
              <a:lnSpc>
                <a:spcPts val="1400"/>
              </a:lnSpc>
              <a:spcBef>
                <a:spcPts val="600"/>
              </a:spcBef>
              <a:defRPr/>
            </a:pPr>
            <a:r>
              <a:rPr lang="ja-JP" altLang="en-US" sz="1050" b="1"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■勧告の内容</a:t>
            </a:r>
            <a:endParaRPr lang="en-US" altLang="ja-JP" sz="1050" b="1" kern="1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lvl="0" algn="just">
              <a:lnSpc>
                <a:spcPts val="1600"/>
              </a:lnSpc>
              <a:defRPr/>
            </a:pPr>
            <a:r>
              <a:rPr lang="ja-JP" altLang="en-US" sz="105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 </a:t>
            </a:r>
            <a:r>
              <a:rPr lang="ja-JP" altLang="en-US" sz="1000" b="1" kern="100" dirty="0">
                <a:solidFill>
                  <a:schemeClr val="tx1"/>
                </a:solidFill>
                <a:latin typeface="Meiryo UI" panose="020B0604030504040204" pitchFamily="50" charset="-128"/>
                <a:ea typeface="Meiryo UI" panose="020B0604030504040204" pitchFamily="50" charset="-128"/>
                <a:cs typeface="Arial" panose="020B0604020202020204" pitchFamily="34" charset="0"/>
              </a:rPr>
              <a:t>①若手･中堅職員の早期昇格時の給与を改善</a:t>
            </a:r>
            <a:endParaRPr lang="en-US" altLang="ja-JP" sz="1050" b="1" kern="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lvl="0" algn="just">
              <a:lnSpc>
                <a:spcPts val="1400"/>
              </a:lnSpc>
              <a:spcAft>
                <a:spcPts val="300"/>
              </a:spcAft>
              <a:defRPr/>
            </a:pPr>
            <a:r>
              <a:rPr lang="ja-JP" altLang="en-US" sz="1000" kern="100" dirty="0">
                <a:solidFill>
                  <a:schemeClr val="tx1"/>
                </a:solidFill>
                <a:latin typeface="Meiryo UI" panose="020B0604030504040204" pitchFamily="50" charset="-128"/>
                <a:ea typeface="Meiryo UI" panose="020B0604030504040204" pitchFamily="50" charset="-128"/>
                <a:cs typeface="Arial" panose="020B0604020202020204" pitchFamily="34" charset="0"/>
              </a:rPr>
              <a:t>　　</a:t>
            </a:r>
            <a:r>
              <a:rPr lang="ja-JP" altLang="en-US" sz="900" kern="100" dirty="0">
                <a:solidFill>
                  <a:schemeClr val="tx1"/>
                </a:solidFill>
                <a:latin typeface="Meiryo UI" panose="020B0604030504040204" pitchFamily="50" charset="-128"/>
                <a:ea typeface="Meiryo UI" panose="020B0604030504040204" pitchFamily="50" charset="-128"/>
                <a:cs typeface="Arial" panose="020B0604020202020204" pitchFamily="34" charset="0"/>
              </a:rPr>
              <a:t>行政職以外の給料表の最低水準を引上げ（主査・課長補佐級）</a:t>
            </a:r>
            <a:endParaRPr lang="en-US" altLang="ja-JP" sz="900" kern="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lvl="0" algn="just">
              <a:lnSpc>
                <a:spcPts val="1600"/>
              </a:lnSpc>
              <a:defRPr/>
            </a:pPr>
            <a:r>
              <a:rPr lang="ja-JP" altLang="en-US" sz="1050" kern="100" dirty="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rPr>
              <a:t> </a:t>
            </a:r>
            <a:r>
              <a:rPr lang="ja-JP" altLang="en-US" sz="1000" b="1" kern="100" dirty="0">
                <a:solidFill>
                  <a:schemeClr val="tx1"/>
                </a:solidFill>
                <a:latin typeface="Meiryo UI" panose="020B0604030504040204" pitchFamily="50" charset="-128"/>
                <a:ea typeface="Meiryo UI" panose="020B0604030504040204" pitchFamily="50" charset="-128"/>
                <a:cs typeface="Arial" panose="020B0604020202020204" pitchFamily="34" charset="0"/>
              </a:rPr>
              <a:t>②地域手当</a:t>
            </a:r>
            <a:endParaRPr lang="en-US" altLang="ja-JP" sz="900" b="1" kern="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lvl="0" algn="just">
              <a:lnSpc>
                <a:spcPts val="1400"/>
              </a:lnSpc>
              <a:spcAft>
                <a:spcPts val="300"/>
              </a:spcAft>
              <a:defRPr/>
            </a:pPr>
            <a:r>
              <a:rPr lang="ja-JP" altLang="en-US" sz="900" kern="100" dirty="0">
                <a:solidFill>
                  <a:schemeClr val="tx1">
                    <a:lumMod val="65000"/>
                    <a:lumOff val="35000"/>
                  </a:schemeClr>
                </a:solidFill>
                <a:latin typeface="Meiryo UI" panose="020B0604030504040204" pitchFamily="50" charset="-128"/>
                <a:ea typeface="Meiryo UI" panose="020B0604030504040204" pitchFamily="50" charset="-128"/>
                <a:cs typeface="Arial" panose="020B0604020202020204" pitchFamily="34" charset="0"/>
              </a:rPr>
              <a:t>　  </a:t>
            </a:r>
            <a:r>
              <a:rPr lang="ja-JP" altLang="en-US" sz="950" kern="100" dirty="0">
                <a:solidFill>
                  <a:schemeClr val="tx1"/>
                </a:solidFill>
                <a:latin typeface="Meiryo UI" panose="020B0604030504040204" pitchFamily="50" charset="-128"/>
                <a:ea typeface="Meiryo UI" panose="020B0604030504040204" pitchFamily="50" charset="-128"/>
                <a:cs typeface="Arial" panose="020B0604020202020204" pitchFamily="34" charset="0"/>
              </a:rPr>
              <a:t>異動保障を延長（</a:t>
            </a:r>
            <a:r>
              <a:rPr lang="en-US" altLang="ja-JP" sz="950" kern="100" dirty="0">
                <a:solidFill>
                  <a:schemeClr val="tx1"/>
                </a:solidFill>
                <a:latin typeface="Meiryo UI" panose="020B0604030504040204" pitchFamily="50" charset="-128"/>
                <a:ea typeface="Meiryo UI" panose="020B0604030504040204" pitchFamily="50" charset="-128"/>
                <a:cs typeface="Arial" panose="020B0604020202020204" pitchFamily="34" charset="0"/>
              </a:rPr>
              <a:t>2</a:t>
            </a:r>
            <a:r>
              <a:rPr lang="ja-JP" altLang="en-US" sz="950" kern="100" dirty="0">
                <a:solidFill>
                  <a:schemeClr val="tx1"/>
                </a:solidFill>
                <a:latin typeface="Meiryo UI" panose="020B0604030504040204" pitchFamily="50" charset="-128"/>
                <a:ea typeface="Meiryo UI" panose="020B0604030504040204" pitchFamily="50" charset="-128"/>
                <a:cs typeface="Arial" panose="020B0604020202020204" pitchFamily="34" charset="0"/>
              </a:rPr>
              <a:t>年 → </a:t>
            </a:r>
            <a:r>
              <a:rPr lang="en-US" altLang="ja-JP" sz="950" kern="100" dirty="0">
                <a:solidFill>
                  <a:schemeClr val="tx1"/>
                </a:solidFill>
                <a:latin typeface="Meiryo UI" panose="020B0604030504040204" pitchFamily="50" charset="-128"/>
                <a:ea typeface="Meiryo UI" panose="020B0604030504040204" pitchFamily="50" charset="-128"/>
                <a:cs typeface="Arial" panose="020B0604020202020204" pitchFamily="34" charset="0"/>
              </a:rPr>
              <a:t>3</a:t>
            </a:r>
            <a:r>
              <a:rPr lang="ja-JP" altLang="en-US" sz="950" kern="100" dirty="0">
                <a:solidFill>
                  <a:schemeClr val="tx1"/>
                </a:solidFill>
                <a:latin typeface="Meiryo UI" panose="020B0604030504040204" pitchFamily="50" charset="-128"/>
                <a:ea typeface="Meiryo UI" panose="020B0604030504040204" pitchFamily="50" charset="-128"/>
                <a:cs typeface="Arial" panose="020B0604020202020204" pitchFamily="34" charset="0"/>
              </a:rPr>
              <a:t>年）</a:t>
            </a:r>
            <a:r>
              <a:rPr lang="en-US" altLang="ja-JP" sz="800" kern="100" dirty="0">
                <a:solidFill>
                  <a:schemeClr val="tx1"/>
                </a:solidFill>
                <a:latin typeface="Meiryo UI" panose="020B0604030504040204" pitchFamily="50" charset="-128"/>
                <a:ea typeface="Meiryo UI" panose="020B0604030504040204" pitchFamily="50" charset="-128"/>
                <a:cs typeface="Arial" panose="020B0604020202020204" pitchFamily="34" charset="0"/>
              </a:rPr>
              <a:t>※</a:t>
            </a:r>
            <a:r>
              <a:rPr lang="ja-JP" altLang="en-US" sz="800" kern="100" dirty="0">
                <a:solidFill>
                  <a:schemeClr val="tx1"/>
                </a:solidFill>
                <a:latin typeface="Meiryo UI" panose="020B0604030504040204" pitchFamily="50" charset="-128"/>
                <a:ea typeface="Meiryo UI" panose="020B0604030504040204" pitchFamily="50" charset="-128"/>
                <a:cs typeface="Arial" panose="020B0604020202020204" pitchFamily="34" charset="0"/>
              </a:rPr>
              <a:t>令和７年４月以降の異動者に適用</a:t>
            </a:r>
            <a:endParaRPr lang="ja-JP" altLang="en-US" sz="1000" kern="100" dirty="0">
              <a:solidFill>
                <a:schemeClr val="tx1"/>
              </a:solidFill>
              <a:latin typeface="Meiryo UI" panose="020B0604030504040204" pitchFamily="50" charset="-128"/>
              <a:ea typeface="Meiryo UI" panose="020B0604030504040204" pitchFamily="50" charset="-128"/>
              <a:cs typeface="Arial" panose="020B0604020202020204" pitchFamily="34" charset="0"/>
            </a:endParaRPr>
          </a:p>
          <a:p>
            <a:pPr marL="266700" marR="0" lvl="0" indent="-266700" algn="just" defTabSz="914400" rtl="0" eaLnBrk="1" fontAlgn="auto" latinLnBrk="0" hangingPunct="1">
              <a:lnSpc>
                <a:spcPts val="1600"/>
              </a:lnSpc>
              <a:spcBef>
                <a:spcPts val="0"/>
              </a:spcBef>
              <a:spcAft>
                <a:spcPts val="0"/>
              </a:spcAft>
              <a:buClrTx/>
              <a:buSzTx/>
              <a:buFontTx/>
              <a:buNone/>
              <a:tabLst/>
              <a:defRPr/>
            </a:pPr>
            <a:r>
              <a:rPr lang="ja-JP" altLang="en-US" sz="1050" dirty="0">
                <a:solidFill>
                  <a:srgbClr val="000000"/>
                </a:solidFill>
                <a:latin typeface="Meiryo UI" panose="020B0604030504040204" pitchFamily="50" charset="-128"/>
                <a:ea typeface="Meiryo UI" panose="020B0604030504040204" pitchFamily="50" charset="-128"/>
                <a:cs typeface="Arial" panose="020B0604020202020204" pitchFamily="34" charset="0"/>
              </a:rPr>
              <a:t> </a:t>
            </a:r>
            <a:r>
              <a:rPr lang="ja-JP" altLang="en-US" sz="1000" b="1" dirty="0">
                <a:solidFill>
                  <a:srgbClr val="000000"/>
                </a:solidFill>
                <a:latin typeface="Meiryo UI" panose="020B0604030504040204" pitchFamily="50" charset="-128"/>
                <a:ea typeface="Meiryo UI" panose="020B0604030504040204" pitchFamily="50" charset="-128"/>
                <a:cs typeface="Arial" panose="020B0604020202020204" pitchFamily="34" charset="0"/>
              </a:rPr>
              <a:t>③扶養手当の見直し</a:t>
            </a:r>
            <a:endParaRPr lang="en-US" altLang="ja-JP" sz="1050" b="1"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266700" marR="0" lvl="0" indent="-266700" algn="just" defTabSz="914400" rtl="0" eaLnBrk="1" fontAlgn="auto" latinLnBrk="0" hangingPunct="1">
              <a:lnSpc>
                <a:spcPts val="1400"/>
              </a:lnSpc>
              <a:spcBef>
                <a:spcPts val="0"/>
              </a:spcBef>
              <a:spcAft>
                <a:spcPts val="0"/>
              </a:spcAft>
              <a:buClrTx/>
              <a:buSzTx/>
              <a:buFontTx/>
              <a:buNone/>
              <a:tabLst/>
              <a:defRPr/>
            </a:pP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　・配偶者に係る手当を廃止</a:t>
            </a:r>
            <a:endParaRPr lang="en-US" altLang="ja-JP" sz="9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266700" marR="0" lvl="0" indent="-266700" algn="just" defTabSz="914400" rtl="0" eaLnBrk="1" fontAlgn="auto" latinLnBrk="0" hangingPunct="1">
              <a:lnSpc>
                <a:spcPts val="1400"/>
              </a:lnSpc>
              <a:spcBef>
                <a:spcPts val="0"/>
              </a:spcBef>
              <a:spcAft>
                <a:spcPts val="300"/>
              </a:spcAft>
              <a:buClrTx/>
              <a:buSzTx/>
              <a:buFontTx/>
              <a:buNone/>
              <a:tabLst/>
              <a:defRPr/>
            </a:pP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　・子に係る手当額の引上げ（１人につき</a:t>
            </a:r>
            <a:r>
              <a:rPr lang="en-US" altLang="ja-JP"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:10,000</a:t>
            </a: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円→</a:t>
            </a:r>
            <a:r>
              <a:rPr lang="en-US" altLang="ja-JP"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13,000</a:t>
            </a: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円）</a:t>
            </a:r>
            <a:endParaRPr lang="en-US" altLang="ja-JP" sz="9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266700" marR="0" lvl="0" indent="-266700" algn="just" defTabSz="914400" rtl="0" eaLnBrk="1" fontAlgn="auto" latinLnBrk="0" hangingPunct="1">
              <a:lnSpc>
                <a:spcPts val="1600"/>
              </a:lnSpc>
              <a:spcBef>
                <a:spcPts val="0"/>
              </a:spcBef>
              <a:spcAft>
                <a:spcPts val="0"/>
              </a:spcAft>
              <a:buClrTx/>
              <a:buSzTx/>
              <a:buFontTx/>
              <a:buNone/>
              <a:tabLst/>
              <a:defRPr/>
            </a:pPr>
            <a:r>
              <a:rPr lang="ja-JP" altLang="en-US" sz="105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 </a:t>
            </a:r>
            <a:r>
              <a:rPr lang="ja-JP" altLang="en-US" sz="1000" b="1"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④通勤手当の上限額の引上げ・支給要件拡大等</a:t>
            </a:r>
            <a:endParaRPr lang="en-US" altLang="ja-JP" sz="1000" b="1" kern="1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266700" lvl="0" indent="-266700" algn="just" eaLnBrk="0">
              <a:lnSpc>
                <a:spcPts val="1400"/>
              </a:lnSpc>
              <a:defRPr/>
            </a:pPr>
            <a:r>
              <a:rPr lang="ja-JP" altLang="en-US" sz="900" kern="100" dirty="0">
                <a:solidFill>
                  <a:prstClr val="black"/>
                </a:solidFill>
                <a:latin typeface="Meiryo UI" panose="020B0604030504040204" pitchFamily="50" charset="-128"/>
                <a:ea typeface="Meiryo UI" panose="020B0604030504040204" pitchFamily="50" charset="-128"/>
                <a:cs typeface="Arial" panose="020B0604020202020204" pitchFamily="34" charset="0"/>
              </a:rPr>
              <a:t>　</a:t>
            </a:r>
            <a:r>
              <a:rPr lang="ja-JP" altLang="ja-JP" sz="900" kern="100" dirty="0">
                <a:solidFill>
                  <a:prstClr val="black"/>
                </a:solidFill>
                <a:latin typeface="Meiryo UI" panose="020B0604030504040204" pitchFamily="50" charset="-128"/>
                <a:ea typeface="Meiryo UI" panose="020B0604030504040204" pitchFamily="50" charset="-128"/>
                <a:cs typeface="Arial" panose="020B0604020202020204" pitchFamily="34" charset="0"/>
              </a:rPr>
              <a:t>・</a:t>
            </a:r>
            <a:r>
              <a:rPr lang="ja-JP" altLang="en-US" sz="900" kern="100" dirty="0">
                <a:solidFill>
                  <a:prstClr val="black"/>
                </a:solidFill>
                <a:latin typeface="Meiryo UI" panose="020B0604030504040204" pitchFamily="50" charset="-128"/>
                <a:ea typeface="Meiryo UI" panose="020B0604030504040204" pitchFamily="50" charset="-128"/>
                <a:cs typeface="Arial" panose="020B0604020202020204" pitchFamily="34" charset="0"/>
              </a:rPr>
              <a:t>限度額を</a:t>
            </a:r>
            <a:r>
              <a:rPr lang="en-US" altLang="ja-JP" sz="900" kern="100" dirty="0">
                <a:solidFill>
                  <a:prstClr val="black"/>
                </a:solidFill>
                <a:latin typeface="Meiryo UI" panose="020B0604030504040204" pitchFamily="50" charset="-128"/>
                <a:ea typeface="Meiryo UI" panose="020B0604030504040204" pitchFamily="50" charset="-128"/>
                <a:cs typeface="Arial" panose="020B0604020202020204" pitchFamily="34" charset="0"/>
              </a:rPr>
              <a:t>15</a:t>
            </a:r>
            <a:r>
              <a:rPr lang="ja-JP" altLang="en-US" sz="900" kern="100" dirty="0">
                <a:solidFill>
                  <a:prstClr val="black"/>
                </a:solidFill>
                <a:latin typeface="Meiryo UI" panose="020B0604030504040204" pitchFamily="50" charset="-128"/>
                <a:ea typeface="Meiryo UI" panose="020B0604030504040204" pitchFamily="50" charset="-128"/>
                <a:cs typeface="Arial" panose="020B0604020202020204" pitchFamily="34" charset="0"/>
              </a:rPr>
              <a:t>万に引上げ、新幹線等の特別料金も限度額の範囲内で全額支給</a:t>
            </a:r>
            <a:endParaRPr lang="en-US" altLang="ja-JP" sz="900" kern="100" dirty="0">
              <a:solidFill>
                <a:prstClr val="black"/>
              </a:solidFill>
              <a:latin typeface="Meiryo UI" panose="020B0604030504040204" pitchFamily="50" charset="-128"/>
              <a:ea typeface="Meiryo UI" panose="020B0604030504040204" pitchFamily="50" charset="-128"/>
              <a:cs typeface="Arial" panose="020B0604020202020204" pitchFamily="34" charset="0"/>
            </a:endParaRPr>
          </a:p>
          <a:p>
            <a:pPr marL="266700" lvl="0" indent="-266700" algn="just" eaLnBrk="0">
              <a:lnSpc>
                <a:spcPts val="1400"/>
              </a:lnSpc>
              <a:defRPr/>
            </a:pPr>
            <a:r>
              <a:rPr lang="ja-JP" altLang="en-US" sz="900" kern="100" dirty="0">
                <a:solidFill>
                  <a:prstClr val="black"/>
                </a:solidFill>
                <a:latin typeface="Meiryo UI" panose="020B0604030504040204" pitchFamily="50" charset="-128"/>
                <a:ea typeface="Meiryo UI" panose="020B0604030504040204" pitchFamily="50" charset="-128"/>
                <a:cs typeface="Arial" panose="020B0604020202020204" pitchFamily="34" charset="0"/>
              </a:rPr>
              <a:t>　・採用時から新幹線等に係る通勤手当や単身赴任手当も支給可能に</a:t>
            </a:r>
            <a:endParaRPr lang="en-US" altLang="ja-JP" sz="900" kern="100" dirty="0">
              <a:solidFill>
                <a:prstClr val="black"/>
              </a:solidFill>
              <a:latin typeface="Meiryo UI" panose="020B0604030504040204" pitchFamily="50" charset="-128"/>
              <a:ea typeface="Meiryo UI" panose="020B0604030504040204" pitchFamily="50" charset="-128"/>
              <a:cs typeface="Arial" panose="020B0604020202020204" pitchFamily="34" charset="0"/>
            </a:endParaRPr>
          </a:p>
          <a:p>
            <a:pPr marL="266700" lvl="0" indent="-266700" algn="just" eaLnBrk="0">
              <a:lnSpc>
                <a:spcPts val="1400"/>
              </a:lnSpc>
              <a:spcAft>
                <a:spcPts val="300"/>
              </a:spcAft>
              <a:defRPr/>
            </a:pPr>
            <a:r>
              <a:rPr lang="ja-JP" altLang="en-US" sz="950" kern="100" dirty="0">
                <a:solidFill>
                  <a:prstClr val="black"/>
                </a:solidFill>
                <a:latin typeface="Meiryo UI" panose="020B0604030504040204" pitchFamily="50" charset="-128"/>
                <a:ea typeface="Meiryo UI" panose="020B0604030504040204" pitchFamily="50" charset="-128"/>
                <a:cs typeface="Arial" panose="020B0604020202020204" pitchFamily="34" charset="0"/>
              </a:rPr>
              <a:t>　</a:t>
            </a:r>
            <a:r>
              <a:rPr lang="ja-JP" altLang="en-US" sz="900" kern="100" dirty="0">
                <a:solidFill>
                  <a:prstClr val="black"/>
                </a:solidFill>
                <a:latin typeface="Meiryo UI" panose="020B0604030504040204" pitchFamily="50" charset="-128"/>
                <a:ea typeface="Meiryo UI" panose="020B0604030504040204" pitchFamily="50" charset="-128"/>
                <a:cs typeface="Arial" panose="020B0604020202020204" pitchFamily="34" charset="0"/>
              </a:rPr>
              <a:t>・育児、介護等の事情により転居した職員も新幹線等に係る通勤手当を支給可能に</a:t>
            </a:r>
            <a:endParaRPr lang="en-US" altLang="ja-JP" sz="900" kern="100" dirty="0">
              <a:solidFill>
                <a:prstClr val="black"/>
              </a:solidFill>
              <a:latin typeface="Meiryo UI" panose="020B0604030504040204" pitchFamily="50" charset="-128"/>
              <a:ea typeface="Meiryo UI" panose="020B0604030504040204" pitchFamily="50" charset="-128"/>
              <a:cs typeface="Arial" panose="020B0604020202020204" pitchFamily="34" charset="0"/>
            </a:endParaRPr>
          </a:p>
          <a:p>
            <a:pPr marL="266700" lvl="0" indent="-266700" algn="just">
              <a:lnSpc>
                <a:spcPts val="1600"/>
              </a:lnSpc>
              <a:defRPr/>
            </a:pPr>
            <a:r>
              <a:rPr lang="ja-JP" altLang="en-US" sz="1050" dirty="0">
                <a:solidFill>
                  <a:srgbClr val="000000"/>
                </a:solidFill>
                <a:latin typeface="Meiryo UI" panose="020B0604030504040204" pitchFamily="50" charset="-128"/>
                <a:ea typeface="Meiryo UI" panose="020B0604030504040204" pitchFamily="50" charset="-128"/>
                <a:cs typeface="Arial" panose="020B0604020202020204" pitchFamily="34" charset="0"/>
              </a:rPr>
              <a:t> </a:t>
            </a:r>
            <a:r>
              <a:rPr lang="ja-JP" altLang="en-US" sz="1000" b="1" dirty="0">
                <a:solidFill>
                  <a:srgbClr val="000000"/>
                </a:solidFill>
                <a:latin typeface="Meiryo UI" panose="020B0604030504040204" pitchFamily="50" charset="-128"/>
                <a:ea typeface="Meiryo UI" panose="020B0604030504040204" pitchFamily="50" charset="-128"/>
                <a:cs typeface="Arial" panose="020B0604020202020204" pitchFamily="34" charset="0"/>
              </a:rPr>
              <a:t>⑤管理職員特別勤務手当の支給対象拡大</a:t>
            </a:r>
            <a:endParaRPr lang="en-US" altLang="ja-JP" sz="1000" b="1"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266700" lvl="0" indent="-266700" algn="just">
              <a:lnSpc>
                <a:spcPts val="1400"/>
              </a:lnSpc>
              <a:spcAft>
                <a:spcPts val="300"/>
              </a:spcAft>
              <a:defRPr/>
            </a:pPr>
            <a:r>
              <a:rPr lang="ja-JP" altLang="en-US" sz="1050" dirty="0">
                <a:solidFill>
                  <a:srgbClr val="000000"/>
                </a:solidFill>
                <a:latin typeface="Meiryo UI" panose="020B0604030504040204" pitchFamily="50" charset="-128"/>
                <a:ea typeface="Meiryo UI" panose="020B0604030504040204" pitchFamily="50" charset="-128"/>
                <a:cs typeface="Arial" panose="020B0604020202020204" pitchFamily="34" charset="0"/>
              </a:rPr>
              <a:t>　　</a:t>
            </a: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平日深夜に係る支給時間帯の拡大</a:t>
            </a:r>
            <a:r>
              <a:rPr lang="ja-JP" altLang="en-US" sz="800" dirty="0">
                <a:solidFill>
                  <a:srgbClr val="000000"/>
                </a:solidFill>
                <a:latin typeface="Meiryo UI" panose="020B0604030504040204" pitchFamily="50" charset="-128"/>
                <a:ea typeface="Meiryo UI" panose="020B0604030504040204" pitchFamily="50" charset="-128"/>
                <a:cs typeface="Arial" panose="020B0604020202020204" pitchFamily="34" charset="0"/>
              </a:rPr>
              <a:t>（</a:t>
            </a:r>
            <a:r>
              <a:rPr lang="ja-JP" altLang="en-US" sz="800" u="sng" dirty="0">
                <a:solidFill>
                  <a:srgbClr val="000000"/>
                </a:solidFill>
                <a:latin typeface="Meiryo UI" panose="020B0604030504040204" pitchFamily="50" charset="-128"/>
                <a:ea typeface="Meiryo UI" panose="020B0604030504040204" pitchFamily="50" charset="-128"/>
                <a:cs typeface="Arial" panose="020B0604020202020204" pitchFamily="34" charset="0"/>
              </a:rPr>
              <a:t>午前</a:t>
            </a:r>
            <a:r>
              <a:rPr lang="en-US" altLang="zh-TW" sz="800" u="sng" dirty="0">
                <a:solidFill>
                  <a:srgbClr val="000000"/>
                </a:solidFill>
                <a:latin typeface="Meiryo UI" panose="020B0604030504040204" pitchFamily="50" charset="-128"/>
                <a:ea typeface="Meiryo UI" panose="020B0604030504040204" pitchFamily="50" charset="-128"/>
                <a:cs typeface="Arial" panose="020B0604020202020204" pitchFamily="34" charset="0"/>
              </a:rPr>
              <a:t>0</a:t>
            </a:r>
            <a:r>
              <a:rPr lang="zh-TW" altLang="en-US" sz="800" u="sng" dirty="0">
                <a:solidFill>
                  <a:srgbClr val="000000"/>
                </a:solidFill>
                <a:latin typeface="Meiryo UI" panose="020B0604030504040204" pitchFamily="50" charset="-128"/>
                <a:ea typeface="Meiryo UI" panose="020B0604030504040204" pitchFamily="50" charset="-128"/>
                <a:cs typeface="Arial" panose="020B0604020202020204" pitchFamily="34" charset="0"/>
              </a:rPr>
              <a:t>時</a:t>
            </a:r>
            <a:r>
              <a:rPr lang="ja-JP" altLang="en-US" sz="800" dirty="0">
                <a:solidFill>
                  <a:srgbClr val="000000"/>
                </a:solidFill>
                <a:latin typeface="Meiryo UI" panose="020B0604030504040204" pitchFamily="50" charset="-128"/>
                <a:ea typeface="Meiryo UI" panose="020B0604030504040204" pitchFamily="50" charset="-128"/>
                <a:cs typeface="Arial" panose="020B0604020202020204" pitchFamily="34" charset="0"/>
              </a:rPr>
              <a:t>から</a:t>
            </a:r>
            <a:r>
              <a:rPr lang="zh-TW" altLang="en-US" sz="800" dirty="0">
                <a:solidFill>
                  <a:srgbClr val="000000"/>
                </a:solidFill>
                <a:latin typeface="Meiryo UI" panose="020B0604030504040204" pitchFamily="50" charset="-128"/>
                <a:ea typeface="Meiryo UI" panose="020B0604030504040204" pitchFamily="50" charset="-128"/>
                <a:cs typeface="Arial" panose="020B0604020202020204" pitchFamily="34" charset="0"/>
              </a:rPr>
              <a:t>午前</a:t>
            </a:r>
            <a:r>
              <a:rPr lang="en-US" altLang="zh-TW" sz="800" dirty="0">
                <a:solidFill>
                  <a:srgbClr val="000000"/>
                </a:solidFill>
                <a:latin typeface="Meiryo UI" panose="020B0604030504040204" pitchFamily="50" charset="-128"/>
                <a:ea typeface="Meiryo UI" panose="020B0604030504040204" pitchFamily="50" charset="-128"/>
                <a:cs typeface="Arial" panose="020B0604020202020204" pitchFamily="34" charset="0"/>
              </a:rPr>
              <a:t>5</a:t>
            </a:r>
            <a:r>
              <a:rPr lang="zh-TW" altLang="en-US" sz="800" dirty="0">
                <a:solidFill>
                  <a:srgbClr val="000000"/>
                </a:solidFill>
                <a:latin typeface="Meiryo UI" panose="020B0604030504040204" pitchFamily="50" charset="-128"/>
                <a:ea typeface="Meiryo UI" panose="020B0604030504040204" pitchFamily="50" charset="-128"/>
                <a:cs typeface="Arial" panose="020B0604020202020204" pitchFamily="34" charset="0"/>
              </a:rPr>
              <a:t>時</a:t>
            </a:r>
            <a:r>
              <a:rPr lang="ja-JP" altLang="en-US" sz="800" dirty="0">
                <a:solidFill>
                  <a:srgbClr val="000000"/>
                </a:solidFill>
                <a:latin typeface="Meiryo UI" panose="020B0604030504040204" pitchFamily="50" charset="-128"/>
                <a:ea typeface="Meiryo UI" panose="020B0604030504040204" pitchFamily="50" charset="-128"/>
                <a:cs typeface="Arial" panose="020B0604020202020204" pitchFamily="34" charset="0"/>
              </a:rPr>
              <a:t>→</a:t>
            </a:r>
            <a:r>
              <a:rPr lang="ja-JP" altLang="en-US" sz="800" u="sng" dirty="0">
                <a:solidFill>
                  <a:srgbClr val="000000"/>
                </a:solidFill>
                <a:latin typeface="Meiryo UI" panose="020B0604030504040204" pitchFamily="50" charset="-128"/>
                <a:ea typeface="Meiryo UI" panose="020B0604030504040204" pitchFamily="50" charset="-128"/>
                <a:cs typeface="Arial" panose="020B0604020202020204" pitchFamily="34" charset="0"/>
              </a:rPr>
              <a:t>午後</a:t>
            </a:r>
            <a:r>
              <a:rPr lang="en-US" altLang="ja-JP" sz="800" u="sng" dirty="0">
                <a:solidFill>
                  <a:srgbClr val="000000"/>
                </a:solidFill>
                <a:latin typeface="Meiryo UI" panose="020B0604030504040204" pitchFamily="50" charset="-128"/>
                <a:ea typeface="Meiryo UI" panose="020B0604030504040204" pitchFamily="50" charset="-128"/>
                <a:cs typeface="Arial" panose="020B0604020202020204" pitchFamily="34" charset="0"/>
              </a:rPr>
              <a:t>10</a:t>
            </a:r>
            <a:r>
              <a:rPr lang="ja-JP" altLang="en-US" sz="800" u="sng" dirty="0">
                <a:solidFill>
                  <a:srgbClr val="000000"/>
                </a:solidFill>
                <a:latin typeface="Meiryo UI" panose="020B0604030504040204" pitchFamily="50" charset="-128"/>
                <a:ea typeface="Meiryo UI" panose="020B0604030504040204" pitchFamily="50" charset="-128"/>
                <a:cs typeface="Arial" panose="020B0604020202020204" pitchFamily="34" charset="0"/>
              </a:rPr>
              <a:t>時</a:t>
            </a:r>
            <a:r>
              <a:rPr lang="ja-JP" altLang="en-US" sz="800" dirty="0">
                <a:solidFill>
                  <a:srgbClr val="000000"/>
                </a:solidFill>
                <a:latin typeface="Meiryo UI" panose="020B0604030504040204" pitchFamily="50" charset="-128"/>
                <a:ea typeface="Meiryo UI" panose="020B0604030504040204" pitchFamily="50" charset="-128"/>
                <a:cs typeface="Arial" panose="020B0604020202020204" pitchFamily="34" charset="0"/>
              </a:rPr>
              <a:t>から午前</a:t>
            </a:r>
            <a:r>
              <a:rPr lang="en-US" altLang="ja-JP" sz="800" dirty="0">
                <a:solidFill>
                  <a:srgbClr val="000000"/>
                </a:solidFill>
                <a:latin typeface="Meiryo UI" panose="020B0604030504040204" pitchFamily="50" charset="-128"/>
                <a:ea typeface="Meiryo UI" panose="020B0604030504040204" pitchFamily="50" charset="-128"/>
                <a:cs typeface="Arial" panose="020B0604020202020204" pitchFamily="34" charset="0"/>
              </a:rPr>
              <a:t>5</a:t>
            </a:r>
            <a:r>
              <a:rPr lang="ja-JP" altLang="en-US" sz="800" dirty="0">
                <a:solidFill>
                  <a:srgbClr val="000000"/>
                </a:solidFill>
                <a:latin typeface="Meiryo UI" panose="020B0604030504040204" pitchFamily="50" charset="-128"/>
                <a:ea typeface="Meiryo UI" panose="020B0604030504040204" pitchFamily="50" charset="-128"/>
                <a:cs typeface="Arial" panose="020B0604020202020204" pitchFamily="34" charset="0"/>
              </a:rPr>
              <a:t>時）</a:t>
            </a:r>
            <a:endParaRPr lang="en-US" altLang="ja-JP" sz="8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lvl="0" algn="just">
              <a:lnSpc>
                <a:spcPts val="1600"/>
              </a:lnSpc>
              <a:defRPr/>
            </a:pPr>
            <a:r>
              <a:rPr lang="ja-JP" altLang="en-US" sz="1050" dirty="0">
                <a:solidFill>
                  <a:srgbClr val="000000"/>
                </a:solidFill>
                <a:latin typeface="Meiryo UI" panose="020B0604030504040204" pitchFamily="50" charset="-128"/>
                <a:ea typeface="Meiryo UI" panose="020B0604030504040204" pitchFamily="50" charset="-128"/>
                <a:cs typeface="Arial" panose="020B0604020202020204" pitchFamily="34" charset="0"/>
              </a:rPr>
              <a:t> </a:t>
            </a:r>
            <a:r>
              <a:rPr lang="ja-JP" altLang="en-US" sz="1000" b="1" dirty="0">
                <a:solidFill>
                  <a:srgbClr val="000000"/>
                </a:solidFill>
                <a:latin typeface="Meiryo UI" panose="020B0604030504040204" pitchFamily="50" charset="-128"/>
                <a:ea typeface="Meiryo UI" panose="020B0604030504040204" pitchFamily="50" charset="-128"/>
                <a:cs typeface="Arial" panose="020B0604020202020204" pitchFamily="34" charset="0"/>
              </a:rPr>
              <a:t>⑥特定任期付職員のボーナス制度</a:t>
            </a:r>
            <a:endParaRPr lang="ja-JP" altLang="en-US" sz="1050" b="1"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lvl="0" algn="just">
              <a:lnSpc>
                <a:spcPts val="1400"/>
              </a:lnSpc>
              <a:defRPr/>
            </a:pP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   ・特定任期付職員業績手当を廃止</a:t>
            </a:r>
            <a:endParaRPr lang="en-US" altLang="ja-JP" sz="95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lvl="0" algn="just">
              <a:lnSpc>
                <a:spcPts val="1400"/>
              </a:lnSpc>
              <a:spcAft>
                <a:spcPts val="300"/>
              </a:spcAft>
              <a:defRPr/>
            </a:pPr>
            <a:r>
              <a:rPr lang="ja-JP" altLang="en-US" sz="950" dirty="0">
                <a:solidFill>
                  <a:srgbClr val="000000"/>
                </a:solidFill>
                <a:latin typeface="Meiryo UI" panose="020B0604030504040204" pitchFamily="50" charset="-128"/>
                <a:ea typeface="Meiryo UI" panose="020B0604030504040204" pitchFamily="50" charset="-128"/>
                <a:cs typeface="Arial" panose="020B0604020202020204" pitchFamily="34" charset="0"/>
              </a:rPr>
              <a:t>   </a:t>
            </a: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・従来からの期末手当に加え、新たに勤勉手当を導入</a:t>
            </a:r>
            <a:endParaRPr lang="en-US" altLang="ja-JP" sz="9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lvl="0" algn="just">
              <a:lnSpc>
                <a:spcPts val="1600"/>
              </a:lnSpc>
              <a:defRPr/>
            </a:pPr>
            <a:r>
              <a:rPr lang="ja-JP" altLang="en-US" sz="1050" dirty="0">
                <a:solidFill>
                  <a:srgbClr val="000000"/>
                </a:solidFill>
                <a:latin typeface="Meiryo UI" panose="020B0604030504040204" pitchFamily="50" charset="-128"/>
                <a:ea typeface="Meiryo UI" panose="020B0604030504040204" pitchFamily="50" charset="-128"/>
                <a:cs typeface="Arial" panose="020B0604020202020204" pitchFamily="34" charset="0"/>
              </a:rPr>
              <a:t> </a:t>
            </a:r>
            <a:r>
              <a:rPr lang="ja-JP" altLang="en-US" sz="1000" b="1" dirty="0">
                <a:solidFill>
                  <a:srgbClr val="000000"/>
                </a:solidFill>
                <a:latin typeface="Meiryo UI" panose="020B0604030504040204" pitchFamily="50" charset="-128"/>
                <a:ea typeface="Meiryo UI" panose="020B0604030504040204" pitchFamily="50" charset="-128"/>
                <a:cs typeface="Arial" panose="020B0604020202020204" pitchFamily="34" charset="0"/>
              </a:rPr>
              <a:t>⑦再任用された職員への手当支給の拡大</a:t>
            </a:r>
          </a:p>
          <a:p>
            <a:pPr lvl="0" algn="just">
              <a:lnSpc>
                <a:spcPts val="1400"/>
              </a:lnSpc>
              <a:defRPr/>
            </a:pP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　　定年前再任用短時間勤務職員及び暫定再任用職員に対し、</a:t>
            </a:r>
            <a:endParaRPr lang="en-US" altLang="ja-JP" sz="9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lvl="0" algn="just">
              <a:lnSpc>
                <a:spcPts val="1400"/>
              </a:lnSpc>
              <a:spcAft>
                <a:spcPts val="600"/>
              </a:spcAft>
              <a:defRPr/>
            </a:pPr>
            <a:r>
              <a:rPr lang="ja-JP" altLang="en-US" sz="900" dirty="0">
                <a:solidFill>
                  <a:srgbClr val="000000"/>
                </a:solidFill>
                <a:latin typeface="Meiryo UI" panose="020B0604030504040204" pitchFamily="50" charset="-128"/>
                <a:ea typeface="Meiryo UI" panose="020B0604030504040204" pitchFamily="50" charset="-128"/>
                <a:cs typeface="Arial" panose="020B0604020202020204" pitchFamily="34" charset="0"/>
              </a:rPr>
              <a:t>　　地域手当（異動保障）、住居手当を新たに支給</a:t>
            </a:r>
            <a:endParaRPr lang="en-US" altLang="ja-JP" sz="9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0" marR="0" lvl="0" indent="0" algn="l" defTabSz="914400" rtl="0" eaLnBrk="1" fontAlgn="auto" latinLnBrk="0" hangingPunct="1">
              <a:lnSpc>
                <a:spcPts val="1400"/>
              </a:lnSpc>
              <a:spcBef>
                <a:spcPts val="0"/>
              </a:spcBef>
              <a:buClrTx/>
              <a:buSzTx/>
              <a:buFontTx/>
              <a:buNone/>
              <a:tabLst/>
              <a:defRPr/>
            </a:pPr>
            <a:r>
              <a:rPr kumimoji="1" lang="ja-JP" altLang="en-US" sz="105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Arial" panose="020B0604020202020204" pitchFamily="34" charset="0"/>
              </a:rPr>
              <a:t>■実施時期</a:t>
            </a:r>
            <a:endParaRPr kumimoji="1" lang="en-US" altLang="ja-JP" sz="105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Arial" panose="020B0604020202020204" pitchFamily="34" charset="0"/>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1050" b="0" i="0" u="none" strike="noStrike" kern="1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rPr>
              <a:t>　</a:t>
            </a:r>
            <a:r>
              <a:rPr kumimoji="1" lang="ja-JP" altLang="en-US" sz="1050" i="0" u="none" strike="noStrike" kern="1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rPr>
              <a:t> </a:t>
            </a:r>
            <a:r>
              <a:rPr kumimoji="1" lang="ja-JP" altLang="en-US" sz="1000" i="0" u="none" strike="noStrike" kern="1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rPr>
              <a:t>令和</a:t>
            </a:r>
            <a:r>
              <a:rPr kumimoji="1" lang="ja-JP" altLang="en-US" sz="1050" i="0" u="none" strike="noStrike" kern="1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rPr>
              <a:t>７年４月</a:t>
            </a:r>
            <a:r>
              <a:rPr kumimoji="1" lang="en-US" altLang="ja-JP" sz="1050" i="0" u="none" strike="noStrike" kern="1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rPr>
              <a:t>1</a:t>
            </a:r>
            <a:r>
              <a:rPr kumimoji="1" lang="ja-JP" altLang="en-US" sz="1050" i="0" u="none" strike="noStrike" kern="1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rPr>
              <a:t>日</a:t>
            </a:r>
            <a:endParaRPr kumimoji="1" lang="ja-JP" altLang="ja-JP" sz="1050" i="0" u="none" strike="noStrike" kern="1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panose="020B0604020202020204" pitchFamily="34" charset="0"/>
            </a:endParaRPr>
          </a:p>
          <a:p>
            <a:pPr lvl="0" algn="just">
              <a:lnSpc>
                <a:spcPts val="1400"/>
              </a:lnSpc>
              <a:defRPr/>
            </a:pPr>
            <a:endParaRPr lang="ja-JP" altLang="en-US" sz="10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lvl="0" algn="just">
              <a:lnSpc>
                <a:spcPts val="1300"/>
              </a:lnSpc>
              <a:defRPr/>
            </a:pPr>
            <a:endParaRPr lang="ja-JP" altLang="en-US" sz="10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0" marR="0" lvl="0" indent="0" algn="just" defTabSz="914400" rtl="0" eaLnBrk="1" fontAlgn="auto" latinLnBrk="0" hangingPunct="1">
              <a:lnSpc>
                <a:spcPts val="1300"/>
              </a:lnSpc>
              <a:spcBef>
                <a:spcPts val="0"/>
              </a:spcBef>
              <a:spcAft>
                <a:spcPts val="0"/>
              </a:spcAft>
              <a:buClrTx/>
              <a:buSzTx/>
              <a:buFontTx/>
              <a:buNone/>
              <a:tabLst/>
              <a:defRPr/>
            </a:pPr>
            <a:endParaRPr lang="en-US" altLang="ja-JP" sz="10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a:p>
            <a:pPr marL="0" marR="0" lvl="0" indent="0" algn="l" defTabSz="914400" rtl="0" eaLnBrk="1" fontAlgn="auto" latinLnBrk="0" hangingPunct="1">
              <a:lnSpc>
                <a:spcPts val="1300"/>
              </a:lnSpc>
              <a:spcBef>
                <a:spcPts val="0"/>
              </a:spcBef>
              <a:spcAft>
                <a:spcPts val="0"/>
              </a:spcAft>
              <a:buClrTx/>
              <a:buSzTx/>
              <a:buFontTx/>
              <a:buNone/>
              <a:tabLst/>
              <a:defRPr/>
            </a:pP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3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3" name="正方形/長方形 32">
            <a:extLst>
              <a:ext uri="{FF2B5EF4-FFF2-40B4-BE49-F238E27FC236}">
                <a16:creationId xmlns:a16="http://schemas.microsoft.com/office/drawing/2014/main" id="{7A4C049A-5EDD-4823-A1B0-1B5AC5AC2396}"/>
              </a:ext>
            </a:extLst>
          </p:cNvPr>
          <p:cNvSpPr/>
          <p:nvPr/>
        </p:nvSpPr>
        <p:spPr>
          <a:xfrm>
            <a:off x="4391637" y="550861"/>
            <a:ext cx="3024000" cy="26399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給与制度、人事管理等に関する意見</a:t>
            </a:r>
          </a:p>
        </p:txBody>
      </p:sp>
      <p:sp>
        <p:nvSpPr>
          <p:cNvPr id="39" name="正方形/長方形 38">
            <a:extLst>
              <a:ext uri="{FF2B5EF4-FFF2-40B4-BE49-F238E27FC236}">
                <a16:creationId xmlns:a16="http://schemas.microsoft.com/office/drawing/2014/main" id="{49CE3211-0CB8-498B-A531-A81982F26710}"/>
              </a:ext>
            </a:extLst>
          </p:cNvPr>
          <p:cNvSpPr/>
          <p:nvPr/>
        </p:nvSpPr>
        <p:spPr>
          <a:xfrm>
            <a:off x="138192" y="550861"/>
            <a:ext cx="3401589" cy="26399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ja-JP" altLang="en-US" sz="1400" b="1" dirty="0">
                <a:solidFill>
                  <a:prstClr val="white"/>
                </a:solidFill>
                <a:latin typeface="Meiryo UI" panose="020B0604030504040204" pitchFamily="50" charset="-128"/>
                <a:ea typeface="Meiryo UI" panose="020B0604030504040204" pitchFamily="50" charset="-128"/>
              </a:rPr>
              <a:t> 国の「給与制度のアップデート」に伴う対応</a:t>
            </a:r>
            <a:endParaRPr kumimoji="1" lang="ja-JP" altLang="en-US" sz="14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2" name="角丸四角形 1"/>
          <p:cNvSpPr/>
          <p:nvPr/>
        </p:nvSpPr>
        <p:spPr>
          <a:xfrm>
            <a:off x="189865" y="873001"/>
            <a:ext cx="4097547" cy="1279650"/>
          </a:xfrm>
          <a:prstGeom prst="roundRect">
            <a:avLst>
              <a:gd name="adj" fmla="val 4276"/>
            </a:avLst>
          </a:prstGeom>
          <a:solidFill>
            <a:schemeClr val="accent3">
              <a:lumMod val="20000"/>
              <a:lumOff val="80000"/>
              <a:alpha val="33000"/>
            </a:schemeClr>
          </a:solidFill>
          <a:ln>
            <a:prstDash val="sysDot"/>
          </a:ln>
        </p:spPr>
        <p:style>
          <a:lnRef idx="2">
            <a:schemeClr val="accent6"/>
          </a:lnRef>
          <a:fillRef idx="1">
            <a:schemeClr val="lt1"/>
          </a:fillRef>
          <a:effectRef idx="0">
            <a:schemeClr val="accent6"/>
          </a:effectRef>
          <a:fontRef idx="minor">
            <a:schemeClr val="dk1"/>
          </a:fontRef>
        </p:style>
        <p:txBody>
          <a:bodyPr lIns="36000" tIns="0" rIns="36000" bIns="0" rtlCol="0" anchor="ctr"/>
          <a:lstStyle/>
          <a:p>
            <a:pPr lvl="0" algn="just">
              <a:lnSpc>
                <a:spcPts val="1200"/>
              </a:lnSpc>
              <a:defRPr/>
            </a:pPr>
            <a:r>
              <a:rPr lang="ja-JP" altLang="en-US" sz="85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　人事院においては、公務志望者の減少や若年層職員の離職増加など人材確保が危機的状況にあることから、公務員人事管理をめぐる重点課題に取り組んでおり、その一環として給与面においても他の施策と相乗的な効果を挙げることができるよう「給与制度のアップデート」として勧告を行ったところ</a:t>
            </a:r>
          </a:p>
          <a:p>
            <a:pPr lvl="0" algn="just">
              <a:lnSpc>
                <a:spcPts val="1200"/>
              </a:lnSpc>
              <a:defRPr/>
            </a:pPr>
            <a:r>
              <a:rPr lang="ja-JP" altLang="en-US" sz="850" kern="100" dirty="0">
                <a:solidFill>
                  <a:srgbClr val="000000"/>
                </a:solidFill>
                <a:latin typeface="Meiryo UI" panose="020B0604030504040204" pitchFamily="50" charset="-128"/>
                <a:ea typeface="Meiryo UI" panose="020B0604030504040204" pitchFamily="50" charset="-128"/>
                <a:cs typeface="Arial" panose="020B0604020202020204" pitchFamily="34" charset="0"/>
              </a:rPr>
              <a:t>　本委員会としても、公務員人事管理をめぐる諸課題については、共通の認識を有していることから、本報告において意見を述べ、任命権者の取組を促しているところである。これらの取組と相乗効果が期待できる給与制度の整備についても、基本的には、国の「給与制度のアップデート」を踏まえて実施する必要があるとの考えから勧告を行うこととした。</a:t>
            </a:r>
            <a:endParaRPr lang="en-US" altLang="ja-JP" sz="850" b="1" kern="100" dirty="0">
              <a:solidFill>
                <a:srgbClr val="000000"/>
              </a:solidFill>
              <a:latin typeface="Meiryo UI" panose="020B0604030504040204" pitchFamily="50" charset="-128"/>
              <a:ea typeface="Meiryo UI" panose="020B0604030504040204" pitchFamily="50" charset="-128"/>
              <a:cs typeface="Arial" panose="020B0604020202020204" pitchFamily="34" charset="0"/>
            </a:endParaRPr>
          </a:p>
        </p:txBody>
      </p:sp>
    </p:spTree>
    <p:extLst>
      <p:ext uri="{BB962C8B-B14F-4D97-AF65-F5344CB8AC3E}">
        <p14:creationId xmlns:p14="http://schemas.microsoft.com/office/powerpoint/2010/main" val="165525984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R6概要_</Template>
  <TotalTime>662</TotalTime>
  <Words>1620</Words>
  <PresentationFormat>A4 210 x 297 mm</PresentationFormat>
  <Paragraphs>177</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HG丸ｺﾞｼｯｸM-PRO</vt:lpstr>
      <vt:lpstr>Meiryo UI</vt:lpstr>
      <vt:lpstr>游ゴシック</vt:lpstr>
      <vt:lpstr>游ゴシック Light</vt:lpstr>
      <vt:lpstr>Arial</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Printed>2023-11-27T08:35:02Z</cp:lastPrinted>
  <dcterms:created xsi:type="dcterms:W3CDTF">2024-09-20T01:04:08Z</dcterms:created>
  <dcterms:modified xsi:type="dcterms:W3CDTF">2024-10-04T00:41:22Z</dcterms:modified>
</cp:coreProperties>
</file>