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660" r:id="rId2"/>
  </p:sldMasterIdLst>
  <p:notesMasterIdLst>
    <p:notesMasterId r:id="rId18"/>
  </p:notesMasterIdLst>
  <p:handoutMasterIdLst>
    <p:handoutMasterId r:id="rId19"/>
  </p:handoutMasterIdLst>
  <p:sldIdLst>
    <p:sldId id="256" r:id="rId3"/>
    <p:sldId id="257" r:id="rId4"/>
    <p:sldId id="258" r:id="rId5"/>
    <p:sldId id="259" r:id="rId6"/>
    <p:sldId id="260" r:id="rId7"/>
    <p:sldId id="261" r:id="rId8"/>
    <p:sldId id="262" r:id="rId9"/>
    <p:sldId id="263" r:id="rId10"/>
    <p:sldId id="264" r:id="rId11"/>
    <p:sldId id="270" r:id="rId12"/>
    <p:sldId id="265" r:id="rId13"/>
    <p:sldId id="266" r:id="rId14"/>
    <p:sldId id="267" r:id="rId15"/>
    <p:sldId id="269" r:id="rId16"/>
    <p:sldId id="268" r:id="rId1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E9EDF4"/>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700" autoAdjust="0"/>
  </p:normalViewPr>
  <p:slideViewPr>
    <p:cSldViewPr>
      <p:cViewPr>
        <p:scale>
          <a:sx n="100" d="100"/>
          <a:sy n="100" d="100"/>
        </p:scale>
        <p:origin x="-510" y="1080"/>
      </p:cViewPr>
      <p:guideLst>
        <p:guide orient="horz" pos="2160"/>
        <p:guide pos="2880"/>
      </p:guideLst>
    </p:cSldViewPr>
  </p:slideViewPr>
  <p:outlineViewPr>
    <p:cViewPr>
      <p:scale>
        <a:sx n="33" d="100"/>
        <a:sy n="33" d="100"/>
      </p:scale>
      <p:origin x="0" y="56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H30</c:v>
                </c:pt>
              </c:strCache>
            </c:strRef>
          </c:tx>
          <c:spPr>
            <a:solidFill>
              <a:schemeClr val="accent1"/>
            </a:solidFill>
            <a:ln>
              <a:solidFill>
                <a:schemeClr val="accent1"/>
              </a:solidFill>
            </a:ln>
          </c:spPr>
          <c:invertIfNegative val="0"/>
          <c:dLbls>
            <c:dLbl>
              <c:idx val="0"/>
              <c:layout>
                <c:manualLayout>
                  <c:x val="-0.35833811475409838"/>
                  <c:y val="0"/>
                </c:manualLayout>
              </c:layout>
              <c:dLblPos val="outEnd"/>
              <c:showLegendKey val="0"/>
              <c:showVal val="1"/>
              <c:showCatName val="0"/>
              <c:showSerName val="1"/>
              <c:showPercent val="0"/>
              <c:showBubbleSize val="0"/>
              <c:separator>; </c:separator>
            </c:dLbl>
            <c:numFmt formatCode="#,##0&quot;円&quot;;\-#,##0&quot;円&quot;" sourceLinked="0"/>
            <c:txPr>
              <a:bodyPr/>
              <a:lstStyle/>
              <a:p>
                <a:pPr>
                  <a:defRPr sz="800">
                    <a:solidFill>
                      <a:schemeClr val="bg1"/>
                    </a:solidFill>
                  </a:defRPr>
                </a:pPr>
                <a:endParaRPr lang="ja-JP"/>
              </a:p>
            </c:txPr>
            <c:dLblPos val="ctr"/>
            <c:showLegendKey val="0"/>
            <c:showVal val="1"/>
            <c:showCatName val="0"/>
            <c:showSerName val="1"/>
            <c:showPercent val="0"/>
            <c:showBubbleSize val="0"/>
            <c:separator>; </c:separator>
            <c:showLeaderLines val="0"/>
          </c:dLbls>
          <c:cat>
            <c:strRef>
              <c:f>Sheet1!$A$2:$A$4</c:f>
              <c:strCache>
                <c:ptCount val="3"/>
                <c:pt idx="0">
                  <c:v>大阪府職員</c:v>
                </c:pt>
                <c:pt idx="1">
                  <c:v>民間従業員</c:v>
                </c:pt>
                <c:pt idx="2">
                  <c:v>国家公務員
（大阪市域）</c:v>
                </c:pt>
              </c:strCache>
            </c:strRef>
          </c:cat>
          <c:val>
            <c:numRef>
              <c:f>Sheet1!$B$2:$B$4</c:f>
              <c:numCache>
                <c:formatCode>#,##0</c:formatCode>
                <c:ptCount val="3"/>
                <c:pt idx="0">
                  <c:v>164835</c:v>
                </c:pt>
                <c:pt idx="1">
                  <c:v>168001</c:v>
                </c:pt>
                <c:pt idx="2">
                  <c:v>170636</c:v>
                </c:pt>
              </c:numCache>
            </c:numRef>
          </c:val>
        </c:ser>
        <c:ser>
          <c:idx val="1"/>
          <c:order val="1"/>
          <c:tx>
            <c:strRef>
              <c:f>Sheet1!$C$1</c:f>
              <c:strCache>
                <c:ptCount val="1"/>
                <c:pt idx="0">
                  <c:v>H29</c:v>
                </c:pt>
              </c:strCache>
            </c:strRef>
          </c:tx>
          <c:spPr>
            <a:solidFill>
              <a:srgbClr val="D0D8E8"/>
            </a:solidFill>
            <a:ln>
              <a:solidFill>
                <a:schemeClr val="accent1"/>
              </a:solidFill>
            </a:ln>
          </c:spPr>
          <c:invertIfNegative val="0"/>
          <c:dLbls>
            <c:numFmt formatCode="#,##0&quot;円&quot;;\-#,##0&quot;円&quot;" sourceLinked="0"/>
            <c:txPr>
              <a:bodyPr/>
              <a:lstStyle/>
              <a:p>
                <a:pPr>
                  <a:defRPr sz="800"/>
                </a:pPr>
                <a:endParaRPr lang="ja-JP"/>
              </a:p>
            </c:txPr>
            <c:dLblPos val="ctr"/>
            <c:showLegendKey val="0"/>
            <c:showVal val="1"/>
            <c:showCatName val="0"/>
            <c:showSerName val="1"/>
            <c:showPercent val="0"/>
            <c:showBubbleSize val="0"/>
            <c:separator>; </c:separator>
            <c:showLeaderLines val="0"/>
          </c:dLbls>
          <c:cat>
            <c:strRef>
              <c:f>Sheet1!$A$2:$A$4</c:f>
              <c:strCache>
                <c:ptCount val="3"/>
                <c:pt idx="0">
                  <c:v>大阪府職員</c:v>
                </c:pt>
                <c:pt idx="1">
                  <c:v>民間従業員</c:v>
                </c:pt>
                <c:pt idx="2">
                  <c:v>国家公務員
（大阪市域）</c:v>
                </c:pt>
              </c:strCache>
            </c:strRef>
          </c:cat>
          <c:val>
            <c:numRef>
              <c:f>Sheet1!$C$2:$C$4</c:f>
              <c:numCache>
                <c:formatCode>#,##0</c:formatCode>
                <c:ptCount val="3"/>
                <c:pt idx="0">
                  <c:v>164835</c:v>
                </c:pt>
                <c:pt idx="1">
                  <c:v>167064</c:v>
                </c:pt>
                <c:pt idx="2">
                  <c:v>170636</c:v>
                </c:pt>
              </c:numCache>
            </c:numRef>
          </c:val>
        </c:ser>
        <c:ser>
          <c:idx val="2"/>
          <c:order val="2"/>
          <c:tx>
            <c:strRef>
              <c:f>Sheet1!$D$1</c:f>
              <c:strCache>
                <c:ptCount val="1"/>
                <c:pt idx="0">
                  <c:v>H28</c:v>
                </c:pt>
              </c:strCache>
            </c:strRef>
          </c:tx>
          <c:spPr>
            <a:solidFill>
              <a:srgbClr val="E9EDF4"/>
            </a:solidFill>
            <a:ln>
              <a:solidFill>
                <a:schemeClr val="accent1"/>
              </a:solidFill>
            </a:ln>
          </c:spPr>
          <c:invertIfNegative val="0"/>
          <c:dLbls>
            <c:numFmt formatCode="#,##0&quot;円&quot;;\-#,##0&quot;円&quot;" sourceLinked="0"/>
            <c:txPr>
              <a:bodyPr/>
              <a:lstStyle/>
              <a:p>
                <a:pPr>
                  <a:defRPr sz="800"/>
                </a:pPr>
                <a:endParaRPr lang="ja-JP"/>
              </a:p>
            </c:txPr>
            <c:dLblPos val="ctr"/>
            <c:showLegendKey val="0"/>
            <c:showVal val="1"/>
            <c:showCatName val="0"/>
            <c:showSerName val="1"/>
            <c:showPercent val="0"/>
            <c:showBubbleSize val="0"/>
            <c:separator>; </c:separator>
            <c:showLeaderLines val="0"/>
          </c:dLbls>
          <c:cat>
            <c:strRef>
              <c:f>Sheet1!$A$2:$A$4</c:f>
              <c:strCache>
                <c:ptCount val="3"/>
                <c:pt idx="0">
                  <c:v>大阪府職員</c:v>
                </c:pt>
                <c:pt idx="1">
                  <c:v>民間従業員</c:v>
                </c:pt>
                <c:pt idx="2">
                  <c:v>国家公務員
（大阪市域）</c:v>
                </c:pt>
              </c:strCache>
            </c:strRef>
          </c:cat>
          <c:val>
            <c:numRef>
              <c:f>Sheet1!$D$2:$D$4</c:f>
              <c:numCache>
                <c:formatCode>#,##0</c:formatCode>
                <c:ptCount val="3"/>
                <c:pt idx="0">
                  <c:v>162615</c:v>
                </c:pt>
                <c:pt idx="1">
                  <c:v>165382</c:v>
                </c:pt>
                <c:pt idx="2">
                  <c:v>169476</c:v>
                </c:pt>
              </c:numCache>
            </c:numRef>
          </c:val>
        </c:ser>
        <c:dLbls>
          <c:showLegendKey val="0"/>
          <c:showVal val="0"/>
          <c:showCatName val="0"/>
          <c:showSerName val="0"/>
          <c:showPercent val="0"/>
          <c:showBubbleSize val="0"/>
        </c:dLbls>
        <c:gapWidth val="50"/>
        <c:axId val="151533568"/>
        <c:axId val="39651008"/>
      </c:barChart>
      <c:catAx>
        <c:axId val="151533568"/>
        <c:scaling>
          <c:orientation val="minMax"/>
        </c:scaling>
        <c:delete val="0"/>
        <c:axPos val="l"/>
        <c:majorTickMark val="out"/>
        <c:minorTickMark val="none"/>
        <c:tickLblPos val="nextTo"/>
        <c:txPr>
          <a:bodyPr/>
          <a:lstStyle/>
          <a:p>
            <a:pPr>
              <a:defRPr sz="900"/>
            </a:pPr>
            <a:endParaRPr lang="ja-JP"/>
          </a:p>
        </c:txPr>
        <c:crossAx val="39651008"/>
        <c:crosses val="autoZero"/>
        <c:auto val="1"/>
        <c:lblAlgn val="ctr"/>
        <c:lblOffset val="100"/>
        <c:noMultiLvlLbl val="0"/>
      </c:catAx>
      <c:valAx>
        <c:axId val="39651008"/>
        <c:scaling>
          <c:orientation val="minMax"/>
          <c:max val="180000"/>
          <c:min val="50000"/>
        </c:scaling>
        <c:delete val="0"/>
        <c:axPos val="b"/>
        <c:majorGridlines/>
        <c:numFmt formatCode="#,##0" sourceLinked="1"/>
        <c:majorTickMark val="out"/>
        <c:minorTickMark val="none"/>
        <c:tickLblPos val="nextTo"/>
        <c:txPr>
          <a:bodyPr/>
          <a:lstStyle/>
          <a:p>
            <a:pPr>
              <a:defRPr sz="800"/>
            </a:pPr>
            <a:endParaRPr lang="ja-JP"/>
          </a:p>
        </c:txPr>
        <c:crossAx val="151533568"/>
        <c:crosses val="autoZero"/>
        <c:crossBetween val="between"/>
        <c:majorUnit val="20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H30</c:v>
                </c:pt>
              </c:strCache>
            </c:strRef>
          </c:tx>
          <c:spPr>
            <a:solidFill>
              <a:schemeClr val="accent1"/>
            </a:solidFill>
            <a:ln>
              <a:solidFill>
                <a:schemeClr val="accent1"/>
              </a:solidFill>
            </a:ln>
          </c:spPr>
          <c:invertIfNegative val="0"/>
          <c:dLbls>
            <c:numFmt formatCode="#,##0&quot;円&quot;;\-#,##0&quot;円&quot;" sourceLinked="0"/>
            <c:txPr>
              <a:bodyPr/>
              <a:lstStyle/>
              <a:p>
                <a:pPr>
                  <a:defRPr sz="800" b="0">
                    <a:solidFill>
                      <a:schemeClr val="bg1"/>
                    </a:solidFill>
                  </a:defRPr>
                </a:pPr>
                <a:endParaRPr lang="ja-JP"/>
              </a:p>
            </c:txPr>
            <c:dLblPos val="ctr"/>
            <c:showLegendKey val="0"/>
            <c:showVal val="1"/>
            <c:showCatName val="0"/>
            <c:showSerName val="1"/>
            <c:showPercent val="0"/>
            <c:showBubbleSize val="0"/>
            <c:separator>; </c:separator>
            <c:showLeaderLines val="0"/>
          </c:dLbls>
          <c:cat>
            <c:strRef>
              <c:f>Sheet1!$A$2:$A$4</c:f>
              <c:strCache>
                <c:ptCount val="3"/>
                <c:pt idx="0">
                  <c:v>大阪府職員</c:v>
                </c:pt>
                <c:pt idx="1">
                  <c:v>民間従業員</c:v>
                </c:pt>
                <c:pt idx="2">
                  <c:v>国家公務員
(大阪市域）</c:v>
                </c:pt>
              </c:strCache>
            </c:strRef>
          </c:cat>
          <c:val>
            <c:numRef>
              <c:f>Sheet1!$B$2:$B$4</c:f>
              <c:numCache>
                <c:formatCode>#,##0</c:formatCode>
                <c:ptCount val="3"/>
                <c:pt idx="0">
                  <c:v>202908</c:v>
                </c:pt>
                <c:pt idx="1">
                  <c:v>207002</c:v>
                </c:pt>
                <c:pt idx="2">
                  <c:v>207872</c:v>
                </c:pt>
              </c:numCache>
            </c:numRef>
          </c:val>
        </c:ser>
        <c:ser>
          <c:idx val="1"/>
          <c:order val="1"/>
          <c:tx>
            <c:strRef>
              <c:f>Sheet1!$C$1</c:f>
              <c:strCache>
                <c:ptCount val="1"/>
                <c:pt idx="0">
                  <c:v>H29</c:v>
                </c:pt>
              </c:strCache>
            </c:strRef>
          </c:tx>
          <c:spPr>
            <a:solidFill>
              <a:srgbClr val="D0D8E8"/>
            </a:solidFill>
            <a:ln>
              <a:solidFill>
                <a:schemeClr val="accent1"/>
              </a:solidFill>
            </a:ln>
          </c:spPr>
          <c:invertIfNegative val="0"/>
          <c:dLbls>
            <c:numFmt formatCode="#,##0&quot;円&quot;;\-#,##0&quot;円&quot;" sourceLinked="0"/>
            <c:txPr>
              <a:bodyPr/>
              <a:lstStyle/>
              <a:p>
                <a:pPr>
                  <a:defRPr sz="800"/>
                </a:pPr>
                <a:endParaRPr lang="ja-JP"/>
              </a:p>
            </c:txPr>
            <c:dLblPos val="ctr"/>
            <c:showLegendKey val="0"/>
            <c:showVal val="1"/>
            <c:showCatName val="0"/>
            <c:showSerName val="1"/>
            <c:showPercent val="0"/>
            <c:showBubbleSize val="0"/>
            <c:separator>; </c:separator>
            <c:showLeaderLines val="0"/>
          </c:dLbls>
          <c:cat>
            <c:strRef>
              <c:f>Sheet1!$A$2:$A$4</c:f>
              <c:strCache>
                <c:ptCount val="3"/>
                <c:pt idx="0">
                  <c:v>大阪府職員</c:v>
                </c:pt>
                <c:pt idx="1">
                  <c:v>民間従業員</c:v>
                </c:pt>
                <c:pt idx="2">
                  <c:v>国家公務員
(大阪市域）</c:v>
                </c:pt>
              </c:strCache>
            </c:strRef>
          </c:cat>
          <c:val>
            <c:numRef>
              <c:f>Sheet1!$C$2:$C$4</c:f>
              <c:numCache>
                <c:formatCode>#,##0</c:formatCode>
                <c:ptCount val="3"/>
                <c:pt idx="0">
                  <c:v>202908</c:v>
                </c:pt>
                <c:pt idx="1">
                  <c:v>204112</c:v>
                </c:pt>
                <c:pt idx="2">
                  <c:v>207872</c:v>
                </c:pt>
              </c:numCache>
            </c:numRef>
          </c:val>
        </c:ser>
        <c:ser>
          <c:idx val="2"/>
          <c:order val="2"/>
          <c:tx>
            <c:strRef>
              <c:f>Sheet1!$D$1</c:f>
              <c:strCache>
                <c:ptCount val="1"/>
                <c:pt idx="0">
                  <c:v>H28</c:v>
                </c:pt>
              </c:strCache>
            </c:strRef>
          </c:tx>
          <c:spPr>
            <a:solidFill>
              <a:srgbClr val="E9EDF4"/>
            </a:solidFill>
            <a:ln>
              <a:solidFill>
                <a:schemeClr val="accent1"/>
              </a:solidFill>
            </a:ln>
          </c:spPr>
          <c:invertIfNegative val="0"/>
          <c:dLbls>
            <c:numFmt formatCode="#,##0&quot;円&quot;;\-#,##0&quot;円&quot;" sourceLinked="0"/>
            <c:txPr>
              <a:bodyPr/>
              <a:lstStyle/>
              <a:p>
                <a:pPr>
                  <a:defRPr sz="800"/>
                </a:pPr>
                <a:endParaRPr lang="ja-JP"/>
              </a:p>
            </c:txPr>
            <c:dLblPos val="ctr"/>
            <c:showLegendKey val="0"/>
            <c:showVal val="1"/>
            <c:showCatName val="0"/>
            <c:showSerName val="1"/>
            <c:showPercent val="0"/>
            <c:showBubbleSize val="0"/>
            <c:separator>; </c:separator>
            <c:showLeaderLines val="0"/>
          </c:dLbls>
          <c:cat>
            <c:strRef>
              <c:f>Sheet1!$A$2:$A$4</c:f>
              <c:strCache>
                <c:ptCount val="3"/>
                <c:pt idx="0">
                  <c:v>大阪府職員</c:v>
                </c:pt>
                <c:pt idx="1">
                  <c:v>民間従業員</c:v>
                </c:pt>
                <c:pt idx="2">
                  <c:v>国家公務員
(大阪市域）</c:v>
                </c:pt>
              </c:strCache>
            </c:strRef>
          </c:cat>
          <c:val>
            <c:numRef>
              <c:f>Sheet1!$D$2:$D$4</c:f>
              <c:numCache>
                <c:formatCode>#,##0</c:formatCode>
                <c:ptCount val="3"/>
                <c:pt idx="0">
                  <c:v>200688</c:v>
                </c:pt>
                <c:pt idx="1">
                  <c:v>202416</c:v>
                </c:pt>
                <c:pt idx="2">
                  <c:v>206712</c:v>
                </c:pt>
              </c:numCache>
            </c:numRef>
          </c:val>
        </c:ser>
        <c:dLbls>
          <c:showLegendKey val="0"/>
          <c:showVal val="0"/>
          <c:showCatName val="0"/>
          <c:showSerName val="0"/>
          <c:showPercent val="0"/>
          <c:showBubbleSize val="0"/>
        </c:dLbls>
        <c:gapWidth val="50"/>
        <c:axId val="109380096"/>
        <c:axId val="82455360"/>
      </c:barChart>
      <c:catAx>
        <c:axId val="109380096"/>
        <c:scaling>
          <c:orientation val="minMax"/>
        </c:scaling>
        <c:delete val="0"/>
        <c:axPos val="l"/>
        <c:majorTickMark val="out"/>
        <c:minorTickMark val="none"/>
        <c:tickLblPos val="nextTo"/>
        <c:txPr>
          <a:bodyPr/>
          <a:lstStyle/>
          <a:p>
            <a:pPr>
              <a:defRPr sz="900"/>
            </a:pPr>
            <a:endParaRPr lang="ja-JP"/>
          </a:p>
        </c:txPr>
        <c:crossAx val="82455360"/>
        <c:crosses val="autoZero"/>
        <c:auto val="1"/>
        <c:lblAlgn val="ctr"/>
        <c:lblOffset val="100"/>
        <c:noMultiLvlLbl val="0"/>
      </c:catAx>
      <c:valAx>
        <c:axId val="82455360"/>
        <c:scaling>
          <c:orientation val="minMax"/>
          <c:max val="210000"/>
          <c:min val="70000"/>
        </c:scaling>
        <c:delete val="0"/>
        <c:axPos val="b"/>
        <c:majorGridlines/>
        <c:numFmt formatCode="#,##0" sourceLinked="1"/>
        <c:majorTickMark val="out"/>
        <c:minorTickMark val="none"/>
        <c:tickLblPos val="nextTo"/>
        <c:txPr>
          <a:bodyPr/>
          <a:lstStyle/>
          <a:p>
            <a:pPr>
              <a:defRPr sz="800"/>
            </a:pPr>
            <a:endParaRPr lang="ja-JP"/>
          </a:p>
        </c:txPr>
        <c:crossAx val="109380096"/>
        <c:crosses val="autoZero"/>
        <c:crossBetween val="between"/>
        <c:majorUnit val="20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H30</c:v>
                </c:pt>
              </c:strCache>
            </c:strRef>
          </c:tx>
          <c:spPr>
            <a:solidFill>
              <a:schemeClr val="accent1"/>
            </a:solidFill>
            <a:ln>
              <a:solidFill>
                <a:schemeClr val="accent1"/>
              </a:solidFill>
            </a:ln>
          </c:spPr>
          <c:invertIfNegative val="0"/>
          <c:dLbls>
            <c:numFmt formatCode="#,##0&quot;円&quot;;\-#,##0&quot;円&quot;" sourceLinked="0"/>
            <c:txPr>
              <a:bodyPr/>
              <a:lstStyle/>
              <a:p>
                <a:pPr>
                  <a:defRPr sz="800" b="0">
                    <a:solidFill>
                      <a:schemeClr val="bg1"/>
                    </a:solidFill>
                  </a:defRPr>
                </a:pPr>
                <a:endParaRPr lang="ja-JP"/>
              </a:p>
            </c:txPr>
            <c:dLblPos val="ctr"/>
            <c:showLegendKey val="0"/>
            <c:showVal val="1"/>
            <c:showCatName val="0"/>
            <c:showSerName val="0"/>
            <c:showPercent val="0"/>
            <c:showBubbleSize val="0"/>
            <c:separator>; </c:separator>
            <c:showLeaderLines val="0"/>
          </c:dLbls>
          <c:cat>
            <c:strRef>
              <c:f>Sheet1!$A$2:$A$3</c:f>
              <c:strCache>
                <c:ptCount val="2"/>
                <c:pt idx="0">
                  <c:v>大阪府職員</c:v>
                </c:pt>
                <c:pt idx="1">
                  <c:v>国家公務員
(大阪市域）</c:v>
                </c:pt>
              </c:strCache>
            </c:strRef>
          </c:cat>
          <c:val>
            <c:numRef>
              <c:f>Sheet1!$B$2:$B$3</c:f>
              <c:numCache>
                <c:formatCode>#,##0</c:formatCode>
                <c:ptCount val="2"/>
                <c:pt idx="0">
                  <c:v>202908</c:v>
                </c:pt>
                <c:pt idx="1">
                  <c:v>209612</c:v>
                </c:pt>
              </c:numCache>
            </c:numRef>
          </c:val>
        </c:ser>
        <c:dLbls>
          <c:showLegendKey val="0"/>
          <c:showVal val="0"/>
          <c:showCatName val="0"/>
          <c:showSerName val="0"/>
          <c:showPercent val="0"/>
          <c:showBubbleSize val="0"/>
        </c:dLbls>
        <c:gapWidth val="100"/>
        <c:axId val="109379584"/>
        <c:axId val="38367744"/>
      </c:barChart>
      <c:catAx>
        <c:axId val="109379584"/>
        <c:scaling>
          <c:orientation val="minMax"/>
        </c:scaling>
        <c:delete val="0"/>
        <c:axPos val="l"/>
        <c:majorTickMark val="out"/>
        <c:minorTickMark val="none"/>
        <c:tickLblPos val="nextTo"/>
        <c:txPr>
          <a:bodyPr/>
          <a:lstStyle/>
          <a:p>
            <a:pPr>
              <a:defRPr sz="900"/>
            </a:pPr>
            <a:endParaRPr lang="ja-JP"/>
          </a:p>
        </c:txPr>
        <c:crossAx val="38367744"/>
        <c:crosses val="autoZero"/>
        <c:auto val="1"/>
        <c:lblAlgn val="ctr"/>
        <c:lblOffset val="100"/>
        <c:noMultiLvlLbl val="0"/>
      </c:catAx>
      <c:valAx>
        <c:axId val="38367744"/>
        <c:scaling>
          <c:orientation val="minMax"/>
          <c:max val="210000"/>
          <c:min val="70000"/>
        </c:scaling>
        <c:delete val="0"/>
        <c:axPos val="b"/>
        <c:majorGridlines/>
        <c:numFmt formatCode="#,##0" sourceLinked="1"/>
        <c:majorTickMark val="out"/>
        <c:minorTickMark val="none"/>
        <c:tickLblPos val="nextTo"/>
        <c:txPr>
          <a:bodyPr/>
          <a:lstStyle/>
          <a:p>
            <a:pPr>
              <a:defRPr sz="800"/>
            </a:pPr>
            <a:endParaRPr lang="ja-JP"/>
          </a:p>
        </c:txPr>
        <c:crossAx val="109379584"/>
        <c:crosses val="autoZero"/>
        <c:crossBetween val="between"/>
        <c:majorUnit val="20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H30</c:v>
                </c:pt>
              </c:strCache>
            </c:strRef>
          </c:tx>
          <c:spPr>
            <a:solidFill>
              <a:schemeClr val="accent1"/>
            </a:solidFill>
            <a:ln>
              <a:solidFill>
                <a:schemeClr val="accent1"/>
              </a:solidFill>
            </a:ln>
          </c:spPr>
          <c:invertIfNegative val="0"/>
          <c:dLbls>
            <c:numFmt formatCode="#,##0&quot;円&quot;;\-#,##0&quot;円&quot;" sourceLinked="0"/>
            <c:spPr>
              <a:noFill/>
            </c:spPr>
            <c:txPr>
              <a:bodyPr/>
              <a:lstStyle/>
              <a:p>
                <a:pPr>
                  <a:defRPr sz="800" b="0">
                    <a:solidFill>
                      <a:schemeClr val="bg1"/>
                    </a:solidFill>
                  </a:defRPr>
                </a:pPr>
                <a:endParaRPr lang="ja-JP"/>
              </a:p>
            </c:txPr>
            <c:dLblPos val="ctr"/>
            <c:showLegendKey val="0"/>
            <c:showVal val="1"/>
            <c:showCatName val="0"/>
            <c:showSerName val="0"/>
            <c:showPercent val="0"/>
            <c:showBubbleSize val="0"/>
            <c:separator>; </c:separator>
            <c:showLeaderLines val="0"/>
          </c:dLbls>
          <c:cat>
            <c:strRef>
              <c:f>Sheet1!$A$2:$A$3</c:f>
              <c:strCache>
                <c:ptCount val="2"/>
                <c:pt idx="0">
                  <c:v>大阪府職員</c:v>
                </c:pt>
                <c:pt idx="1">
                  <c:v>国家公務員
（大阪市域）</c:v>
                </c:pt>
              </c:strCache>
            </c:strRef>
          </c:cat>
          <c:val>
            <c:numRef>
              <c:f>Sheet1!$B$2:$B$3</c:f>
              <c:numCache>
                <c:formatCode>#,##0</c:formatCode>
                <c:ptCount val="2"/>
                <c:pt idx="0">
                  <c:v>164835</c:v>
                </c:pt>
                <c:pt idx="1">
                  <c:v>172376</c:v>
                </c:pt>
              </c:numCache>
            </c:numRef>
          </c:val>
        </c:ser>
        <c:dLbls>
          <c:showLegendKey val="0"/>
          <c:showVal val="0"/>
          <c:showCatName val="0"/>
          <c:showSerName val="0"/>
          <c:showPercent val="0"/>
          <c:showBubbleSize val="0"/>
        </c:dLbls>
        <c:gapWidth val="100"/>
        <c:axId val="109381632"/>
        <c:axId val="43164224"/>
      </c:barChart>
      <c:catAx>
        <c:axId val="109381632"/>
        <c:scaling>
          <c:orientation val="minMax"/>
        </c:scaling>
        <c:delete val="0"/>
        <c:axPos val="l"/>
        <c:majorTickMark val="out"/>
        <c:minorTickMark val="none"/>
        <c:tickLblPos val="nextTo"/>
        <c:txPr>
          <a:bodyPr/>
          <a:lstStyle/>
          <a:p>
            <a:pPr>
              <a:defRPr sz="900"/>
            </a:pPr>
            <a:endParaRPr lang="ja-JP"/>
          </a:p>
        </c:txPr>
        <c:crossAx val="43164224"/>
        <c:crosses val="autoZero"/>
        <c:auto val="1"/>
        <c:lblAlgn val="ctr"/>
        <c:lblOffset val="100"/>
        <c:noMultiLvlLbl val="0"/>
      </c:catAx>
      <c:valAx>
        <c:axId val="43164224"/>
        <c:scaling>
          <c:orientation val="minMax"/>
          <c:max val="180000"/>
          <c:min val="50000"/>
        </c:scaling>
        <c:delete val="0"/>
        <c:axPos val="b"/>
        <c:majorGridlines/>
        <c:numFmt formatCode="#,##0" sourceLinked="1"/>
        <c:majorTickMark val="out"/>
        <c:minorTickMark val="none"/>
        <c:tickLblPos val="nextTo"/>
        <c:txPr>
          <a:bodyPr/>
          <a:lstStyle/>
          <a:p>
            <a:pPr>
              <a:defRPr sz="800"/>
            </a:pPr>
            <a:endParaRPr lang="ja-JP"/>
          </a:p>
        </c:txPr>
        <c:crossAx val="109381632"/>
        <c:crosses val="autoZero"/>
        <c:crossBetween val="between"/>
        <c:majorUnit val="20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922705314009664E-2"/>
          <c:y val="3.2312963633074003E-2"/>
          <c:w val="0.93220531400966189"/>
          <c:h val="0.88074999999999992"/>
        </c:manualLayout>
      </c:layout>
      <c:barChart>
        <c:barDir val="col"/>
        <c:grouping val="stacked"/>
        <c:varyColors val="0"/>
        <c:ser>
          <c:idx val="0"/>
          <c:order val="0"/>
          <c:tx>
            <c:strRef>
              <c:f>Sheet1!$A$2</c:f>
              <c:strCache>
                <c:ptCount val="1"/>
                <c:pt idx="0">
                  <c:v>年間給与（減額後）-(b)</c:v>
                </c:pt>
              </c:strCache>
            </c:strRef>
          </c:tx>
          <c:spPr>
            <a:solidFill>
              <a:schemeClr val="accent1"/>
            </a:solidFill>
            <a:ln>
              <a:solidFill>
                <a:schemeClr val="accent1"/>
              </a:solidFill>
            </a:ln>
          </c:spPr>
          <c:invertIfNegative val="0"/>
          <c:dLbls>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1"/>
            <c:showCatName val="0"/>
            <c:showSerName val="0"/>
            <c:showPercent val="0"/>
            <c:showBubbleSize val="0"/>
            <c:showLeaderLines val="0"/>
          </c:dLbls>
          <c:cat>
            <c:strRef>
              <c:f>Sheet1!$B$1:$N$1</c:f>
              <c:strCache>
                <c:ptCount val="13"/>
                <c:pt idx="0">
                  <c:v>18年度</c:v>
                </c:pt>
                <c:pt idx="1">
                  <c:v>19年度</c:v>
                </c:pt>
                <c:pt idx="2">
                  <c:v>20年度</c:v>
                </c:pt>
                <c:pt idx="3">
                  <c:v>21年度</c:v>
                </c:pt>
                <c:pt idx="4">
                  <c:v>22年度</c:v>
                </c:pt>
                <c:pt idx="5">
                  <c:v>23年度</c:v>
                </c:pt>
                <c:pt idx="6">
                  <c:v>24年度</c:v>
                </c:pt>
                <c:pt idx="7">
                  <c:v>25年度</c:v>
                </c:pt>
                <c:pt idx="8">
                  <c:v>26年度</c:v>
                </c:pt>
                <c:pt idx="9">
                  <c:v>27年度</c:v>
                </c:pt>
                <c:pt idx="10">
                  <c:v>28年度</c:v>
                </c:pt>
                <c:pt idx="11">
                  <c:v>29年度</c:v>
                </c:pt>
                <c:pt idx="12">
                  <c:v>30年度</c:v>
                </c:pt>
              </c:strCache>
            </c:strRef>
          </c:cat>
          <c:val>
            <c:numRef>
              <c:f>Sheet1!$B$2:$N$2</c:f>
              <c:numCache>
                <c:formatCode>General</c:formatCode>
                <c:ptCount val="13"/>
                <c:pt idx="0">
                  <c:v>689.8</c:v>
                </c:pt>
                <c:pt idx="1">
                  <c:v>669.6</c:v>
                </c:pt>
                <c:pt idx="2">
                  <c:v>650.20000000000005</c:v>
                </c:pt>
                <c:pt idx="3">
                  <c:v>629.79999999999995</c:v>
                </c:pt>
                <c:pt idx="4">
                  <c:v>611.6</c:v>
                </c:pt>
                <c:pt idx="5">
                  <c:v>607.5</c:v>
                </c:pt>
                <c:pt idx="6">
                  <c:v>600.9</c:v>
                </c:pt>
                <c:pt idx="7">
                  <c:v>590.1</c:v>
                </c:pt>
                <c:pt idx="8">
                  <c:v>619.29999999999995</c:v>
                </c:pt>
                <c:pt idx="9">
                  <c:v>626.79999999999995</c:v>
                </c:pt>
                <c:pt idx="10">
                  <c:v>625.79999999999995</c:v>
                </c:pt>
                <c:pt idx="11" formatCode="0.0">
                  <c:v>633</c:v>
                </c:pt>
                <c:pt idx="12" formatCode="0.0">
                  <c:v>630.4</c:v>
                </c:pt>
              </c:numCache>
            </c:numRef>
          </c:val>
        </c:ser>
        <c:ser>
          <c:idx val="1"/>
          <c:order val="1"/>
          <c:tx>
            <c:strRef>
              <c:f>Sheet1!$A$3</c:f>
              <c:strCache>
                <c:ptCount val="1"/>
                <c:pt idx="0">
                  <c:v>減額(a)-(b)</c:v>
                </c:pt>
              </c:strCache>
            </c:strRef>
          </c:tx>
          <c:spPr>
            <a:solidFill>
              <a:schemeClr val="bg1"/>
            </a:solidFill>
            <a:ln>
              <a:solidFill>
                <a:schemeClr val="accent1"/>
              </a:solidFill>
            </a:ln>
          </c:spPr>
          <c:invertIfNegative val="0"/>
          <c:dLbls>
            <c:dLbl>
              <c:idx val="9"/>
              <c:delete val="1"/>
            </c:dLbl>
            <c:dLbl>
              <c:idx val="10"/>
              <c:delete val="1"/>
            </c:dLbl>
            <c:dLbl>
              <c:idx val="11"/>
              <c:delete val="1"/>
            </c:dLbl>
            <c:dLbl>
              <c:idx val="12"/>
              <c:delete val="1"/>
            </c:dLbl>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ctr"/>
            <c:showLegendKey val="0"/>
            <c:showVal val="1"/>
            <c:showCatName val="0"/>
            <c:showSerName val="0"/>
            <c:showPercent val="0"/>
            <c:showBubbleSize val="0"/>
            <c:showLeaderLines val="0"/>
          </c:dLbls>
          <c:cat>
            <c:strRef>
              <c:f>Sheet1!$B$1:$N$1</c:f>
              <c:strCache>
                <c:ptCount val="13"/>
                <c:pt idx="0">
                  <c:v>18年度</c:v>
                </c:pt>
                <c:pt idx="1">
                  <c:v>19年度</c:v>
                </c:pt>
                <c:pt idx="2">
                  <c:v>20年度</c:v>
                </c:pt>
                <c:pt idx="3">
                  <c:v>21年度</c:v>
                </c:pt>
                <c:pt idx="4">
                  <c:v>22年度</c:v>
                </c:pt>
                <c:pt idx="5">
                  <c:v>23年度</c:v>
                </c:pt>
                <c:pt idx="6">
                  <c:v>24年度</c:v>
                </c:pt>
                <c:pt idx="7">
                  <c:v>25年度</c:v>
                </c:pt>
                <c:pt idx="8">
                  <c:v>26年度</c:v>
                </c:pt>
                <c:pt idx="9">
                  <c:v>27年度</c:v>
                </c:pt>
                <c:pt idx="10">
                  <c:v>28年度</c:v>
                </c:pt>
                <c:pt idx="11">
                  <c:v>29年度</c:v>
                </c:pt>
                <c:pt idx="12">
                  <c:v>30年度</c:v>
                </c:pt>
              </c:strCache>
            </c:strRef>
          </c:cat>
          <c:val>
            <c:numRef>
              <c:f>Sheet1!$B$3:$N$3</c:f>
              <c:numCache>
                <c:formatCode>General</c:formatCode>
                <c:ptCount val="13"/>
                <c:pt idx="0">
                  <c:v>8.4000000000000909</c:v>
                </c:pt>
                <c:pt idx="1">
                  <c:v>8.1999999999999318</c:v>
                </c:pt>
                <c:pt idx="2">
                  <c:v>31.399999999999977</c:v>
                </c:pt>
                <c:pt idx="3">
                  <c:v>39.100000000000023</c:v>
                </c:pt>
                <c:pt idx="4">
                  <c:v>37.600000000000023</c:v>
                </c:pt>
                <c:pt idx="5">
                  <c:v>25.700000000000045</c:v>
                </c:pt>
                <c:pt idx="6">
                  <c:v>24.700000000000045</c:v>
                </c:pt>
                <c:pt idx="7">
                  <c:v>23.5</c:v>
                </c:pt>
                <c:pt idx="8">
                  <c:v>8.4000000000000909</c:v>
                </c:pt>
                <c:pt idx="9">
                  <c:v>0</c:v>
                </c:pt>
                <c:pt idx="10">
                  <c:v>0</c:v>
                </c:pt>
                <c:pt idx="11">
                  <c:v>0</c:v>
                </c:pt>
                <c:pt idx="12">
                  <c:v>0</c:v>
                </c:pt>
              </c:numCache>
            </c:numRef>
          </c:val>
        </c:ser>
        <c:ser>
          <c:idx val="2"/>
          <c:order val="2"/>
          <c:tx>
            <c:strRef>
              <c:f>Sheet1!$A$4</c:f>
              <c:strCache>
                <c:ptCount val="1"/>
                <c:pt idx="0">
                  <c:v>年間給与（減額前）-(a)</c:v>
                </c:pt>
              </c:strCache>
            </c:strRef>
          </c:tx>
          <c:spPr>
            <a:noFill/>
            <a:ln>
              <a:noFill/>
            </a:ln>
          </c:spPr>
          <c:invertIfNegative val="0"/>
          <c:dLbls>
            <c:dLbl>
              <c:idx val="9"/>
              <c:delete val="1"/>
            </c:dLbl>
            <c:dLbl>
              <c:idx val="10"/>
              <c:delete val="1"/>
            </c:dLbl>
            <c:dLbl>
              <c:idx val="11"/>
              <c:delete val="1"/>
            </c:dLbl>
            <c:dLbl>
              <c:idx val="12"/>
              <c:delete val="1"/>
            </c:dLbl>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Base"/>
            <c:showLegendKey val="0"/>
            <c:showVal val="1"/>
            <c:showCatName val="0"/>
            <c:showSerName val="0"/>
            <c:showPercent val="0"/>
            <c:showBubbleSize val="0"/>
            <c:showLeaderLines val="0"/>
          </c:dLbls>
          <c:cat>
            <c:strRef>
              <c:f>Sheet1!$B$1:$N$1</c:f>
              <c:strCache>
                <c:ptCount val="13"/>
                <c:pt idx="0">
                  <c:v>18年度</c:v>
                </c:pt>
                <c:pt idx="1">
                  <c:v>19年度</c:v>
                </c:pt>
                <c:pt idx="2">
                  <c:v>20年度</c:v>
                </c:pt>
                <c:pt idx="3">
                  <c:v>21年度</c:v>
                </c:pt>
                <c:pt idx="4">
                  <c:v>22年度</c:v>
                </c:pt>
                <c:pt idx="5">
                  <c:v>23年度</c:v>
                </c:pt>
                <c:pt idx="6">
                  <c:v>24年度</c:v>
                </c:pt>
                <c:pt idx="7">
                  <c:v>25年度</c:v>
                </c:pt>
                <c:pt idx="8">
                  <c:v>26年度</c:v>
                </c:pt>
                <c:pt idx="9">
                  <c:v>27年度</c:v>
                </c:pt>
                <c:pt idx="10">
                  <c:v>28年度</c:v>
                </c:pt>
                <c:pt idx="11">
                  <c:v>29年度</c:v>
                </c:pt>
                <c:pt idx="12">
                  <c:v>30年度</c:v>
                </c:pt>
              </c:strCache>
            </c:strRef>
          </c:cat>
          <c:val>
            <c:numRef>
              <c:f>Sheet1!$B$4:$N$4</c:f>
              <c:numCache>
                <c:formatCode>General</c:formatCode>
                <c:ptCount val="13"/>
                <c:pt idx="0">
                  <c:v>698.2</c:v>
                </c:pt>
                <c:pt idx="1">
                  <c:v>677.8</c:v>
                </c:pt>
                <c:pt idx="2">
                  <c:v>681.6</c:v>
                </c:pt>
                <c:pt idx="3">
                  <c:v>668.9</c:v>
                </c:pt>
                <c:pt idx="4">
                  <c:v>649.20000000000005</c:v>
                </c:pt>
                <c:pt idx="5">
                  <c:v>633.20000000000005</c:v>
                </c:pt>
                <c:pt idx="6">
                  <c:v>625.6</c:v>
                </c:pt>
                <c:pt idx="7">
                  <c:v>613.6</c:v>
                </c:pt>
                <c:pt idx="8">
                  <c:v>627.70000000000005</c:v>
                </c:pt>
                <c:pt idx="9">
                  <c:v>626.79999999999995</c:v>
                </c:pt>
                <c:pt idx="10">
                  <c:v>625.79999999999995</c:v>
                </c:pt>
                <c:pt idx="11" formatCode="0.0">
                  <c:v>633</c:v>
                </c:pt>
                <c:pt idx="12" formatCode="0.0">
                  <c:v>630.4</c:v>
                </c:pt>
              </c:numCache>
            </c:numRef>
          </c:val>
        </c:ser>
        <c:dLbls>
          <c:showLegendKey val="0"/>
          <c:showVal val="0"/>
          <c:showCatName val="0"/>
          <c:showSerName val="0"/>
          <c:showPercent val="0"/>
          <c:showBubbleSize val="0"/>
        </c:dLbls>
        <c:gapWidth val="30"/>
        <c:overlap val="100"/>
        <c:axId val="236339712"/>
        <c:axId val="39673152"/>
      </c:barChart>
      <c:catAx>
        <c:axId val="236339712"/>
        <c:scaling>
          <c:orientation val="minMax"/>
        </c:scaling>
        <c:delete val="0"/>
        <c:axPos val="b"/>
        <c:majorTickMark val="out"/>
        <c:minorTickMark val="none"/>
        <c:tickLblPos val="nextTo"/>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39673152"/>
        <c:crosses val="autoZero"/>
        <c:auto val="1"/>
        <c:lblAlgn val="ctr"/>
        <c:lblOffset val="100"/>
        <c:noMultiLvlLbl val="0"/>
      </c:catAx>
      <c:valAx>
        <c:axId val="39673152"/>
        <c:scaling>
          <c:orientation val="minMax"/>
          <c:max val="720"/>
          <c:min val="520"/>
        </c:scaling>
        <c:delete val="0"/>
        <c:axPos val="l"/>
        <c:majorGridlines/>
        <c:numFmt formatCode="General" sourceLinked="1"/>
        <c:majorTickMark val="out"/>
        <c:minorTickMark val="none"/>
        <c:tickLblPos val="nextTo"/>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236339712"/>
        <c:crosses val="autoZero"/>
        <c:crossBetween val="between"/>
        <c:majorUnit val="20"/>
      </c:valAx>
    </c:plotArea>
    <c:plotVisOnly val="1"/>
    <c:dispBlanksAs val="gap"/>
    <c:showDLblsOverMax val="0"/>
  </c:chart>
  <c:txPr>
    <a:bodyPr/>
    <a:lstStyle/>
    <a:p>
      <a:pPr>
        <a:defRPr sz="1800"/>
      </a:pPr>
      <a:endParaRPr lang="ja-JP"/>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75042087542087"/>
          <c:y val="5.0334215991074585E-2"/>
          <c:w val="0.87865081369248033"/>
          <c:h val="0.89933156801785086"/>
        </c:manualLayout>
      </c:layout>
      <c:barChart>
        <c:barDir val="col"/>
        <c:grouping val="clustered"/>
        <c:varyColors val="0"/>
        <c:ser>
          <c:idx val="0"/>
          <c:order val="0"/>
          <c:tx>
            <c:strRef>
              <c:f>Sheet1!$A$2</c:f>
              <c:strCache>
                <c:ptCount val="1"/>
                <c:pt idx="0">
                  <c:v>職員給与（減額措置前）</c:v>
                </c:pt>
              </c:strCache>
            </c:strRef>
          </c:tx>
          <c:spPr>
            <a:solidFill>
              <a:srgbClr val="E9EDF4"/>
            </a:solidFill>
            <a:ln>
              <a:solidFill>
                <a:schemeClr val="tx1"/>
              </a:solidFill>
            </a:ln>
          </c:spPr>
          <c:invertIfNegative val="0"/>
          <c:dLbls>
            <c:dLbl>
              <c:idx val="0"/>
              <c:layout/>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a:t>
                    </a:r>
                    <a:r>
                      <a:rPr lang="zh-TW" altLang="en-US" smtClean="0">
                        <a:latin typeface="メイリオ" panose="020B0604030504040204" pitchFamily="50" charset="-128"/>
                        <a:ea typeface="メイリオ" panose="020B0604030504040204" pitchFamily="50" charset="-128"/>
                        <a:cs typeface="メイリオ" panose="020B0604030504040204" pitchFamily="50" charset="-128"/>
                      </a:rPr>
                      <a:t>給与</a:t>
                    </a:r>
                    <a:endParaRPr lang="zh-TW" altLang="en-US"/>
                  </a:p>
                </c:rich>
              </c:tx>
              <c:dLblPos val="inEnd"/>
              <c:showLegendKey val="0"/>
              <c:showVal val="0"/>
              <c:showCatName val="0"/>
              <c:showSerName val="1"/>
              <c:showPercent val="0"/>
              <c:showBubbleSize val="0"/>
            </c:dLbl>
            <c:dLbl>
              <c:idx val="2"/>
              <c:layout/>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a:t>
                    </a:r>
                    <a:r>
                      <a:rPr lang="zh-TW" altLang="en-US" smtClean="0">
                        <a:latin typeface="メイリオ" panose="020B0604030504040204" pitchFamily="50" charset="-128"/>
                        <a:ea typeface="メイリオ" panose="020B0604030504040204" pitchFamily="50" charset="-128"/>
                        <a:cs typeface="メイリオ" panose="020B0604030504040204" pitchFamily="50" charset="-128"/>
                      </a:rPr>
                      <a:t>給与</a:t>
                    </a:r>
                    <a:endParaRPr lang="zh-TW" altLang="en-US"/>
                  </a:p>
                </c:rich>
              </c:tx>
              <c:dLblPos val="inEnd"/>
              <c:showLegendKey val="0"/>
              <c:showVal val="0"/>
              <c:showCatName val="0"/>
              <c:showSerName val="1"/>
              <c:showPercent val="0"/>
              <c:showBubbleSize val="0"/>
            </c:dLbl>
            <c:dLbl>
              <c:idx val="3"/>
              <c:layout/>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a:t>
                    </a:r>
                    <a:r>
                      <a:rPr lang="zh-TW" altLang="en-US" smtClean="0">
                        <a:latin typeface="メイリオ" panose="020B0604030504040204" pitchFamily="50" charset="-128"/>
                        <a:ea typeface="メイリオ" panose="020B0604030504040204" pitchFamily="50" charset="-128"/>
                        <a:cs typeface="メイリオ" panose="020B0604030504040204" pitchFamily="50" charset="-128"/>
                      </a:rPr>
                      <a:t>給与</a:t>
                    </a:r>
                    <a:endParaRPr lang="zh-TW" altLang="en-US"/>
                  </a:p>
                </c:rich>
              </c:tx>
              <c:dLblPos val="inEnd"/>
              <c:showLegendKey val="0"/>
              <c:showVal val="0"/>
              <c:showCatName val="0"/>
              <c:showSerName val="1"/>
              <c:showPercent val="0"/>
              <c:showBubbleSize val="0"/>
            </c:dLbl>
            <c:dLbl>
              <c:idx val="4"/>
              <c:layout/>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a:t>
                    </a:r>
                    <a:r>
                      <a:rPr lang="zh-TW" altLang="en-US" smtClean="0">
                        <a:latin typeface="メイリオ" panose="020B0604030504040204" pitchFamily="50" charset="-128"/>
                        <a:ea typeface="メイリオ" panose="020B0604030504040204" pitchFamily="50" charset="-128"/>
                        <a:cs typeface="メイリオ" panose="020B0604030504040204" pitchFamily="50" charset="-128"/>
                      </a:rPr>
                      <a:t>給与</a:t>
                    </a:r>
                    <a:endParaRPr lang="zh-TW" altLang="en-US"/>
                  </a:p>
                </c:rich>
              </c:tx>
              <c:dLblPos val="inEnd"/>
              <c:showLegendKey val="0"/>
              <c:showVal val="0"/>
              <c:showCatName val="0"/>
              <c:showSerName val="1"/>
              <c:showPercent val="0"/>
              <c:showBubbleSize val="0"/>
            </c:dLbl>
            <c:txPr>
              <a:bodyPr rot="0" vert="eaVert"/>
              <a:lstStyle/>
              <a:p>
                <a:pPr>
                  <a:defRPr sz="6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End"/>
            <c:showLegendKey val="0"/>
            <c:showVal val="0"/>
            <c:showCatName val="0"/>
            <c:showSerName val="1"/>
            <c:showPercent val="0"/>
            <c:showBubbleSize val="0"/>
            <c:showLeaderLines val="0"/>
          </c:dLbls>
          <c:cat>
            <c:strRef>
              <c:f>Sheet1!$B$1:$G$1</c:f>
              <c:strCache>
                <c:ptCount val="6"/>
                <c:pt idx="0">
                  <c:v>大阪府</c:v>
                </c:pt>
                <c:pt idx="1">
                  <c:v>大阪市</c:v>
                </c:pt>
                <c:pt idx="2">
                  <c:v>堺市</c:v>
                </c:pt>
                <c:pt idx="3">
                  <c:v>国</c:v>
                </c:pt>
                <c:pt idx="4">
                  <c:v>神奈川県</c:v>
                </c:pt>
                <c:pt idx="5">
                  <c:v>愛知県</c:v>
                </c:pt>
              </c:strCache>
            </c:strRef>
          </c:cat>
          <c:val>
            <c:numRef>
              <c:f>Sheet1!$B$2:$G$2</c:f>
              <c:numCache>
                <c:formatCode>#,##0</c:formatCode>
                <c:ptCount val="6"/>
                <c:pt idx="0">
                  <c:v>382731</c:v>
                </c:pt>
                <c:pt idx="1">
                  <c:v>395403</c:v>
                </c:pt>
                <c:pt idx="2">
                  <c:v>391903</c:v>
                </c:pt>
                <c:pt idx="3">
                  <c:v>410719</c:v>
                </c:pt>
                <c:pt idx="4">
                  <c:v>399640</c:v>
                </c:pt>
                <c:pt idx="5">
                  <c:v>387851</c:v>
                </c:pt>
              </c:numCache>
            </c:numRef>
          </c:val>
        </c:ser>
        <c:ser>
          <c:idx val="1"/>
          <c:order val="1"/>
          <c:tx>
            <c:strRef>
              <c:f>Sheet1!$A$3</c:f>
              <c:strCache>
                <c:ptCount val="1"/>
                <c:pt idx="0">
                  <c:v>民間給与</c:v>
                </c:pt>
              </c:strCache>
            </c:strRef>
          </c:tx>
          <c:spPr>
            <a:solidFill>
              <a:srgbClr val="E9EDF4"/>
            </a:solidFill>
            <a:ln>
              <a:solidFill>
                <a:schemeClr val="tx1"/>
              </a:solidFill>
            </a:ln>
          </c:spPr>
          <c:invertIfNegative val="0"/>
          <c:dLbls>
            <c:txPr>
              <a:bodyPr rot="0" vert="eaVert"/>
              <a:lstStyle/>
              <a:p>
                <a:pPr>
                  <a:defRPr sz="6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End"/>
            <c:showLegendKey val="0"/>
            <c:showVal val="0"/>
            <c:showCatName val="0"/>
            <c:showSerName val="1"/>
            <c:showPercent val="0"/>
            <c:showBubbleSize val="0"/>
            <c:showLeaderLines val="0"/>
          </c:dLbls>
          <c:cat>
            <c:strRef>
              <c:f>Sheet1!$B$1:$G$1</c:f>
              <c:strCache>
                <c:ptCount val="6"/>
                <c:pt idx="0">
                  <c:v>大阪府</c:v>
                </c:pt>
                <c:pt idx="1">
                  <c:v>大阪市</c:v>
                </c:pt>
                <c:pt idx="2">
                  <c:v>堺市</c:v>
                </c:pt>
                <c:pt idx="3">
                  <c:v>国</c:v>
                </c:pt>
                <c:pt idx="4">
                  <c:v>神奈川県</c:v>
                </c:pt>
                <c:pt idx="5">
                  <c:v>愛知県</c:v>
                </c:pt>
              </c:strCache>
            </c:strRef>
          </c:cat>
          <c:val>
            <c:numRef>
              <c:f>Sheet1!$B$3:$G$3</c:f>
              <c:numCache>
                <c:formatCode>#,##0</c:formatCode>
                <c:ptCount val="6"/>
                <c:pt idx="0">
                  <c:v>380817</c:v>
                </c:pt>
                <c:pt idx="1">
                  <c:v>395856</c:v>
                </c:pt>
                <c:pt idx="2">
                  <c:v>392518</c:v>
                </c:pt>
                <c:pt idx="3">
                  <c:v>411350</c:v>
                </c:pt>
                <c:pt idx="4">
                  <c:v>400337</c:v>
                </c:pt>
                <c:pt idx="5">
                  <c:v>388548</c:v>
                </c:pt>
              </c:numCache>
            </c:numRef>
          </c:val>
        </c:ser>
        <c:ser>
          <c:idx val="2"/>
          <c:order val="2"/>
          <c:tx>
            <c:strRef>
              <c:f>Sheet1!$A$4</c:f>
              <c:strCache>
                <c:ptCount val="1"/>
                <c:pt idx="0">
                  <c:v>職員給与（減額措置後）</c:v>
                </c:pt>
              </c:strCache>
            </c:strRef>
          </c:tx>
          <c:spPr>
            <a:solidFill>
              <a:srgbClr val="E9EDF4"/>
            </a:solidFill>
            <a:ln>
              <a:solidFill>
                <a:schemeClr val="tx1"/>
              </a:solidFill>
            </a:ln>
          </c:spPr>
          <c:invertIfNegative val="0"/>
          <c:dLbls>
            <c:txPr>
              <a:bodyPr rot="0" vert="eaVert"/>
              <a:lstStyle/>
              <a:p>
                <a:pPr>
                  <a:defRPr sz="6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End"/>
            <c:showLegendKey val="0"/>
            <c:showVal val="0"/>
            <c:showCatName val="0"/>
            <c:showSerName val="1"/>
            <c:showPercent val="0"/>
            <c:showBubbleSize val="0"/>
            <c:showLeaderLines val="0"/>
          </c:dLbls>
          <c:cat>
            <c:strRef>
              <c:f>Sheet1!$B$1:$G$1</c:f>
              <c:strCache>
                <c:ptCount val="6"/>
                <c:pt idx="0">
                  <c:v>大阪府</c:v>
                </c:pt>
                <c:pt idx="1">
                  <c:v>大阪市</c:v>
                </c:pt>
                <c:pt idx="2">
                  <c:v>堺市</c:v>
                </c:pt>
                <c:pt idx="3">
                  <c:v>国</c:v>
                </c:pt>
                <c:pt idx="4">
                  <c:v>神奈川県</c:v>
                </c:pt>
                <c:pt idx="5">
                  <c:v>愛知県</c:v>
                </c:pt>
              </c:strCache>
            </c:strRef>
          </c:cat>
          <c:val>
            <c:numRef>
              <c:f>Sheet1!$B$4:$G$4</c:f>
              <c:numCache>
                <c:formatCode>#,##0</c:formatCode>
                <c:ptCount val="6"/>
                <c:pt idx="0" formatCode="General">
                  <c:v>0</c:v>
                </c:pt>
                <c:pt idx="1">
                  <c:v>394755</c:v>
                </c:pt>
                <c:pt idx="2" formatCode="General">
                  <c:v>0</c:v>
                </c:pt>
                <c:pt idx="3" formatCode="General">
                  <c:v>0</c:v>
                </c:pt>
                <c:pt idx="4" formatCode="General">
                  <c:v>0</c:v>
                </c:pt>
                <c:pt idx="5">
                  <c:v>387376</c:v>
                </c:pt>
              </c:numCache>
            </c:numRef>
          </c:val>
        </c:ser>
        <c:dLbls>
          <c:showLegendKey val="0"/>
          <c:showVal val="0"/>
          <c:showCatName val="0"/>
          <c:showSerName val="0"/>
          <c:showPercent val="0"/>
          <c:showBubbleSize val="0"/>
        </c:dLbls>
        <c:gapWidth val="70"/>
        <c:overlap val="-30"/>
        <c:axId val="2512384"/>
        <c:axId val="43169408"/>
      </c:barChart>
      <c:catAx>
        <c:axId val="2512384"/>
        <c:scaling>
          <c:orientation val="minMax"/>
        </c:scaling>
        <c:delete val="1"/>
        <c:axPos val="b"/>
        <c:majorTickMark val="out"/>
        <c:minorTickMark val="none"/>
        <c:tickLblPos val="nextTo"/>
        <c:crossAx val="43169408"/>
        <c:crosses val="autoZero"/>
        <c:auto val="1"/>
        <c:lblAlgn val="ctr"/>
        <c:lblOffset val="100"/>
        <c:noMultiLvlLbl val="0"/>
      </c:catAx>
      <c:valAx>
        <c:axId val="43169408"/>
        <c:scaling>
          <c:orientation val="minMax"/>
          <c:max val="420000"/>
          <c:min val="340000"/>
        </c:scaling>
        <c:delete val="0"/>
        <c:axPos val="l"/>
        <c:majorGridlines/>
        <c:numFmt formatCode="#,##0" sourceLinked="1"/>
        <c:majorTickMark val="out"/>
        <c:minorTickMark val="none"/>
        <c:tickLblPos val="nextTo"/>
        <c:txPr>
          <a:bodyPr/>
          <a:lstStyle/>
          <a:p>
            <a:pPr>
              <a:defRPr sz="1200"/>
            </a:pPr>
            <a:endParaRPr lang="ja-JP"/>
          </a:p>
        </c:txPr>
        <c:crossAx val="2512384"/>
        <c:crosses val="autoZero"/>
        <c:crossBetween val="between"/>
        <c:majorUnit val="10000"/>
      </c:valAx>
    </c:plotArea>
    <c:plotVisOnly val="1"/>
    <c:dispBlanksAs val="gap"/>
    <c:showDLblsOverMax val="0"/>
  </c:chart>
  <c:txPr>
    <a:bodyPr/>
    <a:lstStyle/>
    <a:p>
      <a:pPr>
        <a:defRPr sz="1800"/>
      </a:pPr>
      <a:endParaRPr lang="ja-JP"/>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0.88525</cdr:x>
      <cdr:y>0.94666</cdr:y>
    </cdr:from>
    <cdr:to>
      <cdr:x>1</cdr:x>
      <cdr:y>1</cdr:y>
    </cdr:to>
    <cdr:sp macro="" textlink="">
      <cdr:nvSpPr>
        <cdr:cNvPr id="2" name="テキスト ボックス 1"/>
        <cdr:cNvSpPr txBox="1"/>
      </cdr:nvSpPr>
      <cdr:spPr>
        <a:xfrm xmlns:a="http://schemas.openxmlformats.org/drawingml/2006/main">
          <a:off x="3888000" y="2555984"/>
          <a:ext cx="504000" cy="144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0.88534</cdr:x>
      <cdr:y>0.94666</cdr:y>
    </cdr:from>
    <cdr:to>
      <cdr:x>1</cdr:x>
      <cdr:y>1</cdr:y>
    </cdr:to>
    <cdr:sp macro="" textlink="">
      <cdr:nvSpPr>
        <cdr:cNvPr id="2" name="テキスト ボックス 1"/>
        <cdr:cNvSpPr txBox="1"/>
      </cdr:nvSpPr>
      <cdr:spPr>
        <a:xfrm xmlns:a="http://schemas.openxmlformats.org/drawingml/2006/main">
          <a:off x="3888432" y="2555984"/>
          <a:ext cx="503568" cy="144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0.88534</cdr:x>
      <cdr:y>0.9</cdr:y>
    </cdr:from>
    <cdr:to>
      <cdr:x>1</cdr:x>
      <cdr:y>1</cdr:y>
    </cdr:to>
    <cdr:sp macro="" textlink="">
      <cdr:nvSpPr>
        <cdr:cNvPr id="2" name="テキスト ボックス 1"/>
        <cdr:cNvSpPr txBox="1"/>
      </cdr:nvSpPr>
      <cdr:spPr>
        <a:xfrm xmlns:a="http://schemas.openxmlformats.org/drawingml/2006/main">
          <a:off x="3888413" y="1296000"/>
          <a:ext cx="503587" cy="14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0.88525</cdr:x>
      <cdr:y>0.9</cdr:y>
    </cdr:from>
    <cdr:to>
      <cdr:x>1</cdr:x>
      <cdr:y>1</cdr:y>
    </cdr:to>
    <cdr:sp macro="" textlink="">
      <cdr:nvSpPr>
        <cdr:cNvPr id="2" name="テキスト ボックス 1"/>
        <cdr:cNvSpPr txBox="1"/>
      </cdr:nvSpPr>
      <cdr:spPr>
        <a:xfrm xmlns:a="http://schemas.openxmlformats.org/drawingml/2006/main">
          <a:off x="3888018" y="1296000"/>
          <a:ext cx="503982" cy="14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B2B3168B-44BB-4109-BD55-D186F96AF6FC}" type="datetimeFigureOut">
              <a:rPr kumimoji="1" lang="ja-JP" altLang="en-US" smtClean="0"/>
              <a:t>2018/10/17</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4846A629-FF93-4250-BB8B-5CC6FB0224AD}" type="slidenum">
              <a:rPr kumimoji="1" lang="ja-JP" altLang="en-US" smtClean="0"/>
              <a:t>‹#›</a:t>
            </a:fld>
            <a:endParaRPr kumimoji="1" lang="ja-JP" altLang="en-US"/>
          </a:p>
        </p:txBody>
      </p:sp>
    </p:spTree>
    <p:extLst>
      <p:ext uri="{BB962C8B-B14F-4D97-AF65-F5344CB8AC3E}">
        <p14:creationId xmlns:p14="http://schemas.microsoft.com/office/powerpoint/2010/main" val="2280666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58D2D89E-EC5B-41C7-BBDA-95239711C11F}" type="datetimeFigureOut">
              <a:rPr kumimoji="1" lang="ja-JP" altLang="en-US" smtClean="0"/>
              <a:t>2018/10/17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D54F776A-1853-4A1C-B57B-8A2F27978D83}" type="slidenum">
              <a:rPr kumimoji="1" lang="ja-JP" altLang="en-US" smtClean="0"/>
              <a:t>‹#›</a:t>
            </a:fld>
            <a:endParaRPr kumimoji="1" lang="ja-JP" altLang="en-US"/>
          </a:p>
        </p:txBody>
      </p:sp>
    </p:spTree>
    <p:extLst>
      <p:ext uri="{BB962C8B-B14F-4D97-AF65-F5344CB8AC3E}">
        <p14:creationId xmlns:p14="http://schemas.microsoft.com/office/powerpoint/2010/main" val="33269054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4F776A-1853-4A1C-B57B-8A2F27978D83}" type="slidenum">
              <a:rPr kumimoji="1" lang="ja-JP" altLang="en-US" smtClean="0"/>
              <a:t>0</a:t>
            </a:fld>
            <a:endParaRPr kumimoji="1" lang="ja-JP" altLang="en-US"/>
          </a:p>
        </p:txBody>
      </p:sp>
    </p:spTree>
    <p:extLst>
      <p:ext uri="{BB962C8B-B14F-4D97-AF65-F5344CB8AC3E}">
        <p14:creationId xmlns:p14="http://schemas.microsoft.com/office/powerpoint/2010/main" val="2843395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1</a:t>
            </a:fld>
            <a:endParaRPr kumimoji="1" lang="ja-JP" altLang="en-US"/>
          </a:p>
        </p:txBody>
      </p:sp>
    </p:spTree>
    <p:extLst>
      <p:ext uri="{BB962C8B-B14F-4D97-AF65-F5344CB8AC3E}">
        <p14:creationId xmlns:p14="http://schemas.microsoft.com/office/powerpoint/2010/main" val="1712869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2</a:t>
            </a:fld>
            <a:endParaRPr kumimoji="1" lang="ja-JP" altLang="en-US"/>
          </a:p>
        </p:txBody>
      </p:sp>
    </p:spTree>
    <p:extLst>
      <p:ext uri="{BB962C8B-B14F-4D97-AF65-F5344CB8AC3E}">
        <p14:creationId xmlns:p14="http://schemas.microsoft.com/office/powerpoint/2010/main" val="1913807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5</a:t>
            </a:fld>
            <a:endParaRPr kumimoji="1" lang="ja-JP" altLang="en-US"/>
          </a:p>
        </p:txBody>
      </p:sp>
    </p:spTree>
    <p:extLst>
      <p:ext uri="{BB962C8B-B14F-4D97-AF65-F5344CB8AC3E}">
        <p14:creationId xmlns:p14="http://schemas.microsoft.com/office/powerpoint/2010/main" val="4087958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782291CB-6B65-4B24-BAEA-E0BD3FDC1DD2}"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99148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A909DEE7-48A8-46AE-9657-E496A9EDD05D}"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59991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ACCDBA91-E5DA-430E-95B8-3AB390463388}"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943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6036C0B-97F7-4D47-92B6-70E946CE7D1E}"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834076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75CEA71-036A-4A48-9D7B-D15F9141879F}"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302388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C9D0228-25DC-4920-B0DB-59F8846D9BC7}"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413519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CB7D641-D399-4E57-B88F-553F66C03F8C}" type="datetime1">
              <a:rPr kumimoji="1" lang="ja-JP" altLang="en-US" smtClean="0"/>
              <a:t>2018/10/17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786791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83827BA-7D67-48CE-89FD-1F22B14ADC7C}" type="datetime1">
              <a:rPr kumimoji="1" lang="ja-JP" altLang="en-US" smtClean="0"/>
              <a:t>2018/10/17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768487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A9C7D37-6794-4E2D-904D-18E83438528D}" type="datetime1">
              <a:rPr kumimoji="1" lang="ja-JP" altLang="en-US" smtClean="0"/>
              <a:t>2018/10/17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562026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D887E-2F0A-4E6B-B480-4630008D76FD}" type="datetime1">
              <a:rPr kumimoji="1" lang="ja-JP" altLang="en-US" smtClean="0"/>
              <a:t>2018/10/17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121408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FAB01AD-422E-43E3-9973-C8D61B29FF4C}" type="datetime1">
              <a:rPr kumimoji="1" lang="ja-JP" altLang="en-US" smtClean="0"/>
              <a:t>2018/10/17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8169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0C031F85-20FC-4592-9324-37EECC6EA328}"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smtClean="0"/>
              <a:t>- </a:t>
            </a:r>
            <a:fld id="{8B59C122-AA5C-4B6C-B7E2-38C988A3BB8F}" type="slidenum">
              <a:rPr lang="en-US" altLang="ja-JP" smtClean="0"/>
              <a:pPr/>
              <a:t>‹#›</a:t>
            </a:fld>
            <a:r>
              <a:rPr lang="en-US" altLang="ja-JP" smtClean="0"/>
              <a:t> -</a:t>
            </a:r>
            <a:endParaRPr lang="ja-JP" altLang="en-US" dirty="0"/>
          </a:p>
        </p:txBody>
      </p:sp>
    </p:spTree>
    <p:extLst>
      <p:ext uri="{BB962C8B-B14F-4D97-AF65-F5344CB8AC3E}">
        <p14:creationId xmlns:p14="http://schemas.microsoft.com/office/powerpoint/2010/main" val="1546961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23D4288-4138-4618-A885-7E5C10FA8ADF}" type="datetime1">
              <a:rPr kumimoji="1" lang="ja-JP" altLang="en-US" smtClean="0"/>
              <a:t>2018/10/17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704204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5A8C9F5-3C75-49D5-8310-EE447E1E7932}"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613665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B2F63CF-3915-443D-827D-21E5A5C7BAD4}"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41520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1A8A4909-8FC5-4087-841F-7C40A0DE9262}" type="datetime1">
              <a:rPr kumimoji="1" lang="ja-JP" altLang="en-US" smtClean="0"/>
              <a:t>2018/10/17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33804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9AA3F5FD-43AF-4B67-82D5-3B541F158DBD}" type="datetime1">
              <a:rPr kumimoji="1" lang="ja-JP" altLang="en-US" smtClean="0"/>
              <a:t>2018/10/17</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13207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a:xfrm>
            <a:off x="457200" y="6356350"/>
            <a:ext cx="2133600" cy="365125"/>
          </a:xfrm>
          <a:prstGeom prst="rect">
            <a:avLst/>
          </a:prstGeom>
        </p:spPr>
        <p:txBody>
          <a:bodyPr/>
          <a:lstStyle/>
          <a:p>
            <a:fld id="{CBC4F206-A854-4CE8-AEED-78C314CB3D7B}" type="datetime1">
              <a:rPr kumimoji="1" lang="ja-JP" altLang="en-US" smtClean="0"/>
              <a:t>2018/10/17</a:t>
            </a:fld>
            <a:endParaRPr kumimoji="1" lang="ja-JP" altLang="en-US"/>
          </a:p>
        </p:txBody>
      </p:sp>
      <p:sp>
        <p:nvSpPr>
          <p:cNvPr id="8" name="フッター プレースホルダー 7"/>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3893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a:xfrm>
            <a:off x="457200" y="6356350"/>
            <a:ext cx="2133600" cy="365125"/>
          </a:xfrm>
          <a:prstGeom prst="rect">
            <a:avLst/>
          </a:prstGeom>
        </p:spPr>
        <p:txBody>
          <a:bodyPr/>
          <a:lstStyle/>
          <a:p>
            <a:fld id="{10CDC829-B8BF-4948-9314-0A60C9A7F95C}" type="datetime1">
              <a:rPr kumimoji="1" lang="ja-JP" altLang="en-US" smtClean="0"/>
              <a:t>2018/10/17</a:t>
            </a:fld>
            <a:endParaRPr kumimoji="1" lang="ja-JP" altLang="en-US"/>
          </a:p>
        </p:txBody>
      </p:sp>
      <p:sp>
        <p:nvSpPr>
          <p:cNvPr id="4" name="フッター プレースホルダー 3"/>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63128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57200" y="6356350"/>
            <a:ext cx="2133600" cy="365125"/>
          </a:xfrm>
          <a:prstGeom prst="rect">
            <a:avLst/>
          </a:prstGeom>
        </p:spPr>
        <p:txBody>
          <a:bodyPr/>
          <a:lstStyle/>
          <a:p>
            <a:fld id="{B5453E8C-0335-4D70-8276-52FE45F95189}" type="datetime1">
              <a:rPr kumimoji="1" lang="ja-JP" altLang="en-US" smtClean="0"/>
              <a:t>2018/10/17</a:t>
            </a:fld>
            <a:endParaRPr kumimoji="1" lang="ja-JP" altLang="en-US"/>
          </a:p>
        </p:txBody>
      </p:sp>
      <p:sp>
        <p:nvSpPr>
          <p:cNvPr id="3" name="フッター プレースホルダー 2"/>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4304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40B8056C-62AF-4DE6-A04E-B486D6BF3913}" type="datetime1">
              <a:rPr kumimoji="1" lang="ja-JP" altLang="en-US" smtClean="0"/>
              <a:t>2018/10/17</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3897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1E6B497F-8260-41EA-B028-F76F6FB49288}" type="datetime1">
              <a:rPr kumimoji="1" lang="ja-JP" altLang="en-US" smtClean="0"/>
              <a:t>2018/10/17</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91542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ー 5"/>
          <p:cNvSpPr>
            <a:spLocks noGrp="1"/>
          </p:cNvSpPr>
          <p:nvPr>
            <p:ph type="sldNum" sz="quarter" idx="4"/>
          </p:nvPr>
        </p:nvSpPr>
        <p:spPr>
          <a:xfrm>
            <a:off x="3510930" y="6381328"/>
            <a:ext cx="2133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251FDF-0BDD-4E48-83E5-089752E10C20}" type="slidenum">
              <a:rPr lang="ja-JP" altLang="en-US" smtClean="0"/>
              <a:pPr/>
              <a:t>‹#›</a:t>
            </a:fld>
            <a:endParaRPr lang="ja-JP" altLang="en-US" dirty="0"/>
          </a:p>
        </p:txBody>
      </p:sp>
    </p:spTree>
    <p:extLst>
      <p:ext uri="{BB962C8B-B14F-4D97-AF65-F5344CB8AC3E}">
        <p14:creationId xmlns:p14="http://schemas.microsoft.com/office/powerpoint/2010/main" val="363916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09030E-71DD-45BC-B3FD-0926ABB16DDA}" type="datetime1">
              <a:rPr kumimoji="1" lang="ja-JP" altLang="en-US" smtClean="0"/>
              <a:t>2018/10/17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29090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2000" y="1124744"/>
            <a:ext cx="8280000" cy="1109985"/>
          </a:xfrm>
          <a:prstGeom prst="roundRect">
            <a:avLst>
              <a:gd name="adj" fmla="val 10660"/>
            </a:avLst>
          </a:prstGeom>
          <a:solidFill>
            <a:schemeClr val="tx2">
              <a:lumMod val="60000"/>
              <a:lumOff val="40000"/>
            </a:schemeClr>
          </a:solidFill>
        </p:spPr>
        <p:txBody>
          <a:bodyPr lIns="72000" rIns="72000">
            <a:noAutofit/>
          </a:bodyPr>
          <a:lstStyle/>
          <a:p>
            <a:r>
              <a:rPr lang="ja-JP" altLang="en-US"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a:t>
            </a:r>
            <a:r>
              <a:rPr kumimoji="1" lang="ja-JP" altLang="en-US"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勧告の仕組みと本年の勧告のポイント</a:t>
            </a:r>
            <a:endParaRPr kumimoji="1"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サブタイトル 2"/>
          <p:cNvSpPr>
            <a:spLocks noGrp="1"/>
          </p:cNvSpPr>
          <p:nvPr>
            <p:ph type="subTitle" idx="1"/>
          </p:nvPr>
        </p:nvSpPr>
        <p:spPr>
          <a:xfrm>
            <a:off x="1855676" y="2996952"/>
            <a:ext cx="5432648" cy="3240000"/>
          </a:xfrm>
          <a:prstGeom prst="roundRect">
            <a:avLst>
              <a:gd name="adj" fmla="val 4483"/>
            </a:avLst>
          </a:prstGeom>
          <a:ln>
            <a:solidFill>
              <a:schemeClr val="tx1">
                <a:lumMod val="65000"/>
                <a:lumOff val="35000"/>
              </a:schemeClr>
            </a:solidFill>
          </a:ln>
        </p:spPr>
        <p:txBody>
          <a:bodyPr tIns="108000" bIns="108000">
            <a:normAutofit fontScale="85000" lnSpcReduction="20000"/>
          </a:bodyPr>
          <a:lstStyle/>
          <a:p>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目　　次</a:t>
            </a:r>
            <a:endParaRPr kumimoji="1"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6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１　給与勧告制度の基本的考え方及び勧告の手順</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１　</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２　民間給与との較差等に基づく給与改定</a:t>
            </a:r>
            <a:r>
              <a:rPr kumimoji="1"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a:t>
            </a:r>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２</a:t>
            </a:r>
            <a:endParaRPr kumimoji="1"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３　民間給与との比較</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３</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４　調査事業所の状況</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４</a:t>
            </a:r>
            <a:endParaRPr kumimoji="1"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５　民間との給与額の比較方法（ラスパイレス比較）</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５</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６　ラスパイレス比較</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の計算例</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６</a:t>
            </a:r>
            <a:endParaRPr kumimoji="1"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７　初任給比較</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７</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８　大阪府職員モデル給与例　その１</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８</a:t>
            </a:r>
            <a:endParaRPr kumimoji="1"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大阪府職員モデル給与例　</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その２</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Ｐ１０</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９</a:t>
            </a:r>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適用給料表別職員数・構成比</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Ｐ１１</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１０　給与勧告</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推移</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Ｐ１２</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１１　大阪府職員（行政職給料表適用者）の年間給与の推移</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Ｐ１３</a:t>
            </a:r>
            <a:endParaRPr lang="en-US" altLang="ja-JP"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１２　他団体と</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の比較</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Ｐ１４</a:t>
            </a:r>
            <a:endPar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164288" y="407683"/>
            <a:ext cx="1548000" cy="461665"/>
          </a:xfrm>
          <a:prstGeom prst="rect">
            <a:avLst/>
          </a:prstGeom>
          <a:noFill/>
        </p:spPr>
        <p:txBody>
          <a:bodyPr wrap="square" rtlCol="0">
            <a:spAutoFit/>
          </a:bodyPr>
          <a:lstStyle/>
          <a:p>
            <a:pPr algn="dist"/>
            <a:r>
              <a:rPr kumimoji="1" lang="ja-JP" altLang="en-US" sz="12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2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2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2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20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16</a:t>
            </a:r>
            <a:r>
              <a:rPr kumimoji="1" lang="ja-JP" altLang="en-US" sz="120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日</a:t>
            </a:r>
            <a:endParaRPr kumimoji="1" lang="en-US" altLang="ja-JP" sz="1200"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大阪府人事委員会</a:t>
            </a:r>
            <a:endPar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18062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tIns="108000">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．大阪府職員モデル給与例　その</a:t>
            </a:r>
            <a:r>
              <a:rPr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１－２</a:t>
            </a:r>
            <a:r>
              <a:rPr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r>
            <a:br>
              <a:rPr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（教育職、公安職給料表適用者）</a:t>
            </a:r>
            <a:endPar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9</a:t>
            </a:fld>
            <a:endParaRPr kumimoji="1" lang="ja-JP" altLang="en-US"/>
          </a:p>
        </p:txBody>
      </p:sp>
      <p:sp>
        <p:nvSpPr>
          <p:cNvPr id="6" name="テキスト ボックス 5"/>
          <p:cNvSpPr txBox="1"/>
          <p:nvPr/>
        </p:nvSpPr>
        <p:spPr>
          <a:xfrm>
            <a:off x="8014992" y="980728"/>
            <a:ext cx="900000" cy="230832"/>
          </a:xfrm>
          <a:prstGeom prst="rect">
            <a:avLst/>
          </a:prstGeom>
          <a:noFill/>
        </p:spPr>
        <p:txBody>
          <a:bodyPr wrap="square" rtlCol="0">
            <a:spAutoFit/>
          </a:bodyPr>
          <a:lstStyle/>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（単位：円）</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597404328"/>
              </p:ext>
            </p:extLst>
          </p:nvPr>
        </p:nvGraphicFramePr>
        <p:xfrm>
          <a:off x="468525" y="1174984"/>
          <a:ext cx="8279998" cy="1837928"/>
        </p:xfrm>
        <a:graphic>
          <a:graphicData uri="http://schemas.openxmlformats.org/drawingml/2006/table">
            <a:tbl>
              <a:tblPr firstRow="1" bandRow="1">
                <a:tableStyleId>{5C22544A-7EE6-4342-B048-85BDC9FD1C3A}</a:tableStyleId>
              </a:tblPr>
              <a:tblGrid>
                <a:gridCol w="447792"/>
                <a:gridCol w="1156796"/>
                <a:gridCol w="953630"/>
                <a:gridCol w="953630"/>
                <a:gridCol w="953630"/>
                <a:gridCol w="953630"/>
                <a:gridCol w="953630"/>
                <a:gridCol w="953630"/>
                <a:gridCol w="953630"/>
              </a:tblGrid>
              <a:tr h="0">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職</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0D8E8"/>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勧告前</a:t>
                      </a:r>
                      <a:r>
                        <a:rPr kumimoji="1" lang="en-US" altLang="ja-JP"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勧告後</a:t>
                      </a:r>
                      <a:r>
                        <a:rPr kumimoji="1" lang="en-US" altLang="ja-JP"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900" b="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r>
                        <a:rPr kumimoji="1" lang="en-US" altLang="ja-JP"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r>
              <a:tr h="0">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bg1"/>
                      </a:solidFill>
                      <a:prstDash val="solid"/>
                      <a:round/>
                      <a:headEnd type="none" w="med" len="med"/>
                      <a:tailEnd type="none" w="med" len="med"/>
                    </a:lnR>
                    <a:solidFill>
                      <a:srgbClr val="D0D8E8"/>
                    </a:solidFill>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r>
              <a:tr h="0">
                <a:tc rowSpan="6">
                  <a:txBody>
                    <a:bodyPr/>
                    <a:lstStyle/>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高等学校等</a:t>
                      </a:r>
                      <a:endPar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教育職給料表</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vert="eaVert" anchor="ct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D0D8E8"/>
                    </a:solidFill>
                  </a:tcPr>
                </a:tc>
                <a:tc>
                  <a:txBody>
                    <a:bodyPr/>
                    <a:lstStyle/>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校長</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632,641 </a:t>
                      </a:r>
                    </a:p>
                  </a:txBody>
                  <a:tcPr marL="9525"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10,431,834</a:t>
                      </a:r>
                    </a:p>
                  </a:txBody>
                  <a:tcPr marL="9525"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629,200 </a:t>
                      </a:r>
                    </a:p>
                  </a:txBody>
                  <a:tcPr marL="9525"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10,405,136</a:t>
                      </a:r>
                    </a:p>
                  </a:txBody>
                  <a:tcPr marL="9525"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3,441</a:t>
                      </a:r>
                    </a:p>
                  </a:txBody>
                  <a:tcPr marL="9525"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26,698</a:t>
                      </a:r>
                    </a:p>
                  </a:txBody>
                  <a:tcPr marL="9525"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586,459 </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9,466,102</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583,351 </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9,441,774</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3,108</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24,328</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首席・指導教諭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487,323 </a:t>
                      </a:r>
                    </a:p>
                  </a:txBody>
                  <a:tcPr marL="9525"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8,143,800</a:t>
                      </a:r>
                    </a:p>
                  </a:txBody>
                  <a:tcPr marL="9525"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484,321 </a:t>
                      </a:r>
                    </a:p>
                  </a:txBody>
                  <a:tcPr marL="9525"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8,119,731</a:t>
                      </a:r>
                    </a:p>
                  </a:txBody>
                  <a:tcPr marL="9525" marR="72000" marT="9525" marB="0" anchor="ctr">
                    <a:solidFill>
                      <a:srgbClr val="D0D8E8"/>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3,002</a:t>
                      </a:r>
                    </a:p>
                  </a:txBody>
                  <a:tcPr marL="9525" marR="72000" marT="9525" marB="0" anchor="ctr">
                    <a:solidFill>
                      <a:srgbClr val="D0D8E8"/>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24,069</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473,039 </a:t>
                      </a:r>
                    </a:p>
                  </a:txBody>
                  <a:tcPr marL="9525"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7,803,847</a:t>
                      </a:r>
                    </a:p>
                  </a:txBody>
                  <a:tcPr marL="9525"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470,037 </a:t>
                      </a:r>
                    </a:p>
                  </a:txBody>
                  <a:tcPr marL="9525"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7,778,496</a:t>
                      </a:r>
                    </a:p>
                  </a:txBody>
                  <a:tcPr marL="9525" marR="72000" marT="9525" marB="0" anchor="ctr">
                    <a:solidFill>
                      <a:srgbClr val="E9EDF4"/>
                    </a:solidFill>
                  </a:tcP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3,002</a:t>
                      </a:r>
                    </a:p>
                  </a:txBody>
                  <a:tcPr marL="9525" marR="72000" marT="9525" marB="0" anchor="ctr">
                    <a:solidFill>
                      <a:srgbClr val="E9EDF4"/>
                    </a:solidFill>
                  </a:tcP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25,351</a:t>
                      </a:r>
                    </a:p>
                  </a:txBody>
                  <a:tcPr marL="9525" marR="72000" marT="9525" marB="0" anchor="ctr">
                    <a:solidFill>
                      <a:srgbClr val="E9EDF4"/>
                    </a:solidFill>
                  </a:tcPr>
                </a:tc>
              </a:tr>
              <a:tr h="237728">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387,829 </a:t>
                      </a:r>
                    </a:p>
                  </a:txBody>
                  <a:tcPr marL="9525"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6,399,407</a:t>
                      </a:r>
                    </a:p>
                  </a:txBody>
                  <a:tcPr marL="9525"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385,405 </a:t>
                      </a:r>
                    </a:p>
                  </a:txBody>
                  <a:tcPr marL="9525"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6,379,256</a:t>
                      </a:r>
                    </a:p>
                  </a:txBody>
                  <a:tcPr marL="9525" marR="72000" marT="9525" marB="0" anchor="ctr">
                    <a:solidFill>
                      <a:srgbClr val="D0D8E8"/>
                    </a:solidFill>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2,424</a:t>
                      </a:r>
                    </a:p>
                  </a:txBody>
                  <a:tcPr marL="9525" marR="72000" marT="9525" marB="0" anchor="ctr">
                    <a:solidFill>
                      <a:srgbClr val="D0D8E8"/>
                    </a:solidFill>
                  </a:tcP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20,151</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238,213 </a:t>
                      </a:r>
                    </a:p>
                  </a:txBody>
                  <a:tcPr marL="9525"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3,881,114</a:t>
                      </a:r>
                    </a:p>
                  </a:txBody>
                  <a:tcPr marL="9525"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238,213 </a:t>
                      </a:r>
                    </a:p>
                  </a:txBody>
                  <a:tcPr marL="9525"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3,892,894</a:t>
                      </a:r>
                    </a:p>
                  </a:txBody>
                  <a:tcPr marL="9525"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9525"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11,780</a:t>
                      </a:r>
                    </a:p>
                  </a:txBody>
                  <a:tcPr marL="9525" marR="72000" marT="9525" marB="0" anchor="ctr">
                    <a:solidFill>
                      <a:srgbClr val="E9EDF4"/>
                    </a:solidFill>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25572348"/>
              </p:ext>
            </p:extLst>
          </p:nvPr>
        </p:nvGraphicFramePr>
        <p:xfrm>
          <a:off x="468525" y="3047192"/>
          <a:ext cx="8279998" cy="1380728"/>
        </p:xfrm>
        <a:graphic>
          <a:graphicData uri="http://schemas.openxmlformats.org/drawingml/2006/table">
            <a:tbl>
              <a:tblPr firstRow="1" bandRow="1">
                <a:tableStyleId>{5C22544A-7EE6-4342-B048-85BDC9FD1C3A}</a:tableStyleId>
              </a:tblPr>
              <a:tblGrid>
                <a:gridCol w="447792"/>
                <a:gridCol w="1156796"/>
                <a:gridCol w="953630"/>
                <a:gridCol w="953630"/>
                <a:gridCol w="953630"/>
                <a:gridCol w="953630"/>
                <a:gridCol w="953630"/>
                <a:gridCol w="953630"/>
                <a:gridCol w="953630"/>
              </a:tblGrid>
              <a:tr h="0">
                <a:tc rowSpan="6">
                  <a:txBody>
                    <a:bodyPr/>
                    <a:lstStyle/>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小学校・中学校</a:t>
                      </a:r>
                      <a:endPar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教育職給料表</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vert="eaVert"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校長</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595,356 </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9,812,724</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592,137 </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9,787,880</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3,219</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24,844</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569,853 </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9,191,583</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566,745 </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9,166,390</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3,108</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25,193</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首席・指導教諭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463,011 </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7,737,422</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460,125 </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7,713,984</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2,886</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23,438</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457,916 </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7,553,455</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455,146 </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7,531,165</a:t>
                      </a:r>
                    </a:p>
                  </a:txBody>
                  <a:tcPr marL="9525" marR="72000" marT="9525" marB="0" anchor="ctr">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2,770</a:t>
                      </a:r>
                    </a:p>
                  </a:txBody>
                  <a:tcPr marL="9525" marR="72000" marT="9525" marB="0" anchor="ctr">
                    <a:solidFill>
                      <a:srgbClr val="E9EDF4"/>
                    </a:solidFill>
                  </a:tcPr>
                </a:tc>
                <a:tc>
                  <a:txBody>
                    <a:bodyPr/>
                    <a:lstStyle/>
                    <a:p>
                      <a:pPr algn="r" fontAlgn="ctr"/>
                      <a:r>
                        <a:rPr lang="ja-JP" altLang="en-US"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22,290</a:t>
                      </a:r>
                    </a:p>
                  </a:txBody>
                  <a:tcPr marL="9525" marR="72000" marT="9525" marB="0" anchor="ctr">
                    <a:solidFill>
                      <a:srgbClr val="E9EDF4"/>
                    </a:solidFill>
                  </a:tcPr>
                </a:tc>
              </a:tr>
              <a:tr h="237728">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364,241 </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6,011,142</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362,048 </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5,993,612</a:t>
                      </a:r>
                    </a:p>
                  </a:txBody>
                  <a:tcPr marL="9525" marR="72000" marT="9525" marB="0" anchor="ctr">
                    <a:solidFill>
                      <a:srgbClr val="D0D8E8"/>
                    </a:solidFill>
                  </a:tcPr>
                </a:tc>
                <a:tc>
                  <a:txBody>
                    <a:bodyPr/>
                    <a:lstStyle/>
                    <a:p>
                      <a:pPr algn="r" fontAlgn="ctr"/>
                      <a:r>
                        <a:rPr lang="ja-JP" altLang="en-US"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2,193</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17,530</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238,213 </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3,881,114</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238,213 </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3,892,894</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11,780</a:t>
                      </a:r>
                    </a:p>
                  </a:txBody>
                  <a:tcPr marL="9525" marR="72000" marT="9525" marB="0" anchor="ctr">
                    <a:solidFill>
                      <a:srgbClr val="E9EDF4"/>
                    </a:solid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24490148"/>
              </p:ext>
            </p:extLst>
          </p:nvPr>
        </p:nvGraphicFramePr>
        <p:xfrm>
          <a:off x="468525" y="4457208"/>
          <a:ext cx="8275202" cy="1837928"/>
        </p:xfrm>
        <a:graphic>
          <a:graphicData uri="http://schemas.openxmlformats.org/drawingml/2006/table">
            <a:tbl>
              <a:tblPr firstRow="1" bandRow="1">
                <a:tableStyleId>{5C22544A-7EE6-4342-B048-85BDC9FD1C3A}</a:tableStyleId>
              </a:tblPr>
              <a:tblGrid>
                <a:gridCol w="447792"/>
                <a:gridCol w="1152000"/>
                <a:gridCol w="953630"/>
                <a:gridCol w="953630"/>
                <a:gridCol w="953630"/>
                <a:gridCol w="953630"/>
                <a:gridCol w="953630"/>
                <a:gridCol w="953630"/>
                <a:gridCol w="953630"/>
              </a:tblGrid>
              <a:tr h="0">
                <a:tc rowSpan="8">
                  <a:txBody>
                    <a:bodyPr/>
                    <a:lstStyle/>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公安職給料表</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vert="eaVert"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警視</a:t>
                      </a:r>
                      <a:r>
                        <a:rPr kumimoji="1" lang="ja-JP" altLang="en-US" sz="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（所属長級以上）</a:t>
                      </a:r>
                      <a:endParaRPr kumimoji="1" lang="ja-JP" altLang="en-US" sz="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0" marR="0">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58</a:t>
                      </a: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627,011 </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10,641,018</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623,681 </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10,617,449</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3,330</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23,569</a:t>
                      </a:r>
                    </a:p>
                  </a:txBody>
                  <a:tcPr marL="9525" marR="72000" marT="9525" marB="0" anchor="ctr">
                    <a:lnB w="12700" cap="flat" cmpd="sng" algn="ctr">
                      <a:solidFill>
                        <a:schemeClr val="bg1"/>
                      </a:solidFill>
                      <a:prstDash val="solid"/>
                      <a:round/>
                      <a:headEnd type="none" w="med" len="med"/>
                      <a:tailEnd type="none" w="med" len="med"/>
                    </a:lnB>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警視（管理官級）</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514,707 </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8,745,385</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511,488 </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8,720,100</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3,219</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25,285</a:t>
                      </a:r>
                    </a:p>
                  </a:txBody>
                  <a:tcPr marL="9525" marR="72000" marT="9525" marB="0" anchor="ctr">
                    <a:lnT w="12700" cap="flat" cmpd="sng" algn="ctr">
                      <a:solidFill>
                        <a:schemeClr val="bg1"/>
                      </a:solidFill>
                      <a:prstDash val="solid"/>
                      <a:round/>
                      <a:headEnd type="none" w="med" len="med"/>
                      <a:tailEnd type="none" w="med" len="med"/>
                    </a:lnT>
                    <a:solidFill>
                      <a:srgbClr val="E9EDF4"/>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警部</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491,841 </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8,356,867</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488,733 </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8,332,158</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3,108</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24,709</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警部補</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451,326 </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7,570,538</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448,551 </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7,548,663</a:t>
                      </a:r>
                    </a:p>
                  </a:txBody>
                  <a:tcPr marL="9525" marR="72000" marT="9525" marB="0" anchor="ctr">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2,775</a:t>
                      </a:r>
                    </a:p>
                  </a:txBody>
                  <a:tcPr marL="9525" marR="72000" marT="9525" marB="0" anchor="ctr">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21,875</a:t>
                      </a:r>
                    </a:p>
                  </a:txBody>
                  <a:tcPr marL="9525" marR="72000" marT="9525" marB="0" anchor="ctr">
                    <a:solidFill>
                      <a:srgbClr val="E9EDF4"/>
                    </a:solidFill>
                  </a:tcPr>
                </a:tc>
              </a:tr>
              <a:tr h="237728">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巡査部長</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381,396 </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6,314,768</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379,065 </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6,296,078</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2,331</a:t>
                      </a:r>
                    </a:p>
                  </a:txBody>
                  <a:tcPr marL="9525" marR="72000" marT="9525" marB="0" anchor="ctr">
                    <a:solidFill>
                      <a:srgbClr val="D0D8E8"/>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18,690</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巡査長</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320,124 </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5,300,291</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318,126 </a:t>
                      </a:r>
                    </a:p>
                  </a:txBody>
                  <a:tcPr marL="9525"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5,283,911</a:t>
                      </a:r>
                    </a:p>
                  </a:txBody>
                  <a:tcPr marL="9525" marR="72000" marT="9525" marB="0" anchor="ctr">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1,998</a:t>
                      </a:r>
                    </a:p>
                  </a:txBody>
                  <a:tcPr marL="9525" marR="72000" marT="9525" marB="0" anchor="ctr">
                    <a:solidFill>
                      <a:srgbClr val="E9EDF4"/>
                    </a:solidFill>
                  </a:tcPr>
                </a:tc>
                <a:tc>
                  <a:txBody>
                    <a:bodyPr/>
                    <a:lstStyle/>
                    <a:p>
                      <a:pPr algn="r" fontAlgn="ctr"/>
                      <a:r>
                        <a:rPr lang="ja-JP" altLang="en-US"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16,380</a:t>
                      </a:r>
                    </a:p>
                  </a:txBody>
                  <a:tcPr marL="9525" marR="72000" marT="9525" marB="0" anchor="ctr">
                    <a:solidFill>
                      <a:srgbClr val="E9EDF4"/>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247,863 </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4,050,079</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247,863 </a:t>
                      </a:r>
                    </a:p>
                  </a:txBody>
                  <a:tcPr marL="9525"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4,062,473</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9525"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12,394</a:t>
                      </a:r>
                    </a:p>
                  </a:txBody>
                  <a:tcPr marL="9525" marR="72000" marT="9525" marB="0" anchor="ctr">
                    <a:solidFill>
                      <a:srgbClr val="D0D8E8"/>
                    </a:solidFill>
                  </a:tcPr>
                </a:tc>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227,994 </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3,725,419</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227,994 </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3,736,819</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9525"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11,400</a:t>
                      </a:r>
                    </a:p>
                  </a:txBody>
                  <a:tcPr marL="9525" marR="72000" marT="9525" marB="0" anchor="ctr">
                    <a:solidFill>
                      <a:srgbClr val="E9EDF4"/>
                    </a:solidFill>
                  </a:tcPr>
                </a:tc>
              </a:tr>
            </a:tbl>
          </a:graphicData>
        </a:graphic>
      </p:graphicFrame>
    </p:spTree>
    <p:extLst>
      <p:ext uri="{BB962C8B-B14F-4D97-AF65-F5344CB8AC3E}">
        <p14:creationId xmlns:p14="http://schemas.microsoft.com/office/powerpoint/2010/main" val="1363124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07600" y="1096144"/>
            <a:ext cx="8229600" cy="244624"/>
          </a:xfrm>
        </p:spPr>
        <p:txBody>
          <a:bodyPr>
            <a:normAutofit/>
          </a:bodyPr>
          <a:lstStyle/>
          <a:p>
            <a:pPr marL="0" indent="0" algn="r">
              <a:buNone/>
            </a:pP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３０</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年職員給与実態調査と平成</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３０</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年職種別民間給与実態調査のデータから試算）</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tIns="108000">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．大阪府職員モデル給与例　その２</a:t>
            </a:r>
            <a:r>
              <a:rPr kumimoji="1"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民間給与との比較</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10</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620998163"/>
              </p:ext>
            </p:extLst>
          </p:nvPr>
        </p:nvGraphicFramePr>
        <p:xfrm>
          <a:off x="457200" y="1312240"/>
          <a:ext cx="8280000" cy="864000"/>
        </p:xfrm>
        <a:graphic>
          <a:graphicData uri="http://schemas.openxmlformats.org/drawingml/2006/table">
            <a:tbl>
              <a:tblPr firstRow="1" bandRow="1">
                <a:tableStyleId>{5C22544A-7EE6-4342-B048-85BDC9FD1C3A}</a:tableStyleId>
              </a:tblPr>
              <a:tblGrid>
                <a:gridCol w="2088000"/>
                <a:gridCol w="648000"/>
                <a:gridCol w="900000"/>
                <a:gridCol w="648000"/>
                <a:gridCol w="900000"/>
                <a:gridCol w="648000"/>
                <a:gridCol w="900000"/>
                <a:gridCol w="648000"/>
                <a:gridCol w="900000"/>
              </a:tblGrid>
              <a:tr h="288000">
                <a:tc rowSpan="3">
                  <a:txBody>
                    <a:bodyPr/>
                    <a:lstStyle/>
                    <a:p>
                      <a:pPr algn="l"/>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大阪府職員の状況</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b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行政職給料表適用者</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p>
                    <a:p>
                      <a:pPr algn="l"/>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（モデルは府職員の平均で設定）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部長級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課長級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主査級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主事級（副主査除く）</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r>
              <a:tr h="288000">
                <a:tc vMerge="1">
                  <a:txBody>
                    <a:bodyPr/>
                    <a:lstStyle/>
                    <a:p>
                      <a:pPr algn="ct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r>
              <a:tr h="288000">
                <a:tc vMerge="1">
                  <a:txBody>
                    <a:bodyPr/>
                    <a:lstStyle/>
                    <a:p>
                      <a:pPr algn="ct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solidFill>
                      <a:schemeClr val="accent1"/>
                    </a:solidFill>
                  </a:tcPr>
                </a:tc>
                <a:tc>
                  <a:txBody>
                    <a:bodyPr/>
                    <a:lstStyle/>
                    <a:p>
                      <a:pPr algn="r" fontAlgn="ctr"/>
                      <a:r>
                        <a:rPr lang="en-US" altLang="ja-JP" sz="900" b="0" i="0" u="none" strike="noStrike" dirty="0">
                          <a:solidFill>
                            <a:srgbClr val="000000"/>
                          </a:solidFill>
                          <a:effectLst/>
                          <a:latin typeface="メイリオ"/>
                        </a:rPr>
                        <a:t>57.6</a:t>
                      </a:r>
                      <a:r>
                        <a:rPr lang="ja-JP" altLang="en-US" sz="900" b="0" i="0" u="none" strike="noStrike" dirty="0">
                          <a:solidFill>
                            <a:srgbClr val="000000"/>
                          </a:solidFill>
                          <a:effectLst/>
                          <a:latin typeface="メイリオ"/>
                        </a:rPr>
                        <a:t>歳</a:t>
                      </a:r>
                    </a:p>
                  </a:txBody>
                  <a:tcPr marL="0" marR="0" marT="0"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780,373</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54.8</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620,621</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47.0</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421,780</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26.9</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238,150</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897144299"/>
              </p:ext>
            </p:extLst>
          </p:nvPr>
        </p:nvGraphicFramePr>
        <p:xfrm>
          <a:off x="457200" y="2542104"/>
          <a:ext cx="8280000" cy="1668600"/>
        </p:xfrm>
        <a:graphic>
          <a:graphicData uri="http://schemas.openxmlformats.org/drawingml/2006/table">
            <a:tbl>
              <a:tblPr firstRow="1" bandRow="1">
                <a:tableStyleId>{5C22544A-7EE6-4342-B048-85BDC9FD1C3A}</a:tableStyleId>
              </a:tblPr>
              <a:tblGrid>
                <a:gridCol w="2088000"/>
                <a:gridCol w="648000"/>
                <a:gridCol w="900000"/>
                <a:gridCol w="648000"/>
                <a:gridCol w="900000"/>
                <a:gridCol w="648000"/>
                <a:gridCol w="900000"/>
                <a:gridCol w="648000"/>
                <a:gridCol w="900000"/>
              </a:tblGrid>
              <a:tr h="288000">
                <a:tc rowSpan="2">
                  <a:txBody>
                    <a:bodyPr/>
                    <a:lstStyle/>
                    <a:p>
                      <a:pPr algn="ct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民間従業員（企業規模）</a:t>
                      </a:r>
                      <a:endPar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部長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課長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係長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係員</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r>
              <a:tr h="180000">
                <a:tc vMerge="1">
                  <a:txBody>
                    <a:bodyPr/>
                    <a:lstStyle/>
                    <a:p>
                      <a:pPr algn="ct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1,000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人以上</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57.9</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761,225</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55.0</a:t>
                      </a:r>
                      <a:r>
                        <a:rPr lang="ja-JP" altLang="en-US" sz="900" b="0" i="0" u="none" strike="noStrike">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622,246</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47.0</a:t>
                      </a:r>
                      <a:r>
                        <a:rPr lang="ja-JP" altLang="en-US" sz="900" b="0" i="0" u="none" strike="noStrike">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447,082</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27.0</a:t>
                      </a:r>
                      <a:r>
                        <a:rPr lang="ja-JP" altLang="en-US" sz="900" b="0" i="0" u="none" strike="noStrike">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262,993</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500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人以上</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a:solidFill>
                            <a:srgbClr val="000000"/>
                          </a:solidFill>
                          <a:effectLst/>
                          <a:latin typeface="メイリオ"/>
                        </a:rPr>
                        <a:t>57.9</a:t>
                      </a:r>
                      <a:r>
                        <a:rPr lang="ja-JP" altLang="en-US" sz="900" b="0" i="0" u="none" strike="noStrike">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740,633</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55.0</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608,377</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47.0</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431,116</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27.0</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258,465</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100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499</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58.1</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611,938</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54.7</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513,501</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46.9</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354,496</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26.9</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233,166</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50~99</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58.0</a:t>
                      </a:r>
                      <a:r>
                        <a:rPr lang="ja-JP" altLang="en-US" sz="900" b="0" i="0" u="none" strike="noStrike">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516,075</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54.9</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479,397</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46.9</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365,667</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26.9</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227,090</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r>
            </a:tbl>
          </a:graphicData>
        </a:graphic>
      </p:graphicFrame>
      <p:sp>
        <p:nvSpPr>
          <p:cNvPr id="7" name="テキスト ボックス 6"/>
          <p:cNvSpPr txBox="1"/>
          <p:nvPr/>
        </p:nvSpPr>
        <p:spPr>
          <a:xfrm>
            <a:off x="457200" y="2163000"/>
            <a:ext cx="8208912"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　給与額欄は、比較する際の給与額で、給料（調整額を含む。）・管理職手当・扶養手当・地域手当・住居手当・単身赴任手当（基礎額）の合計額です。</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２　給与額欄は、勧告前の給与額です。</a:t>
            </a:r>
          </a:p>
        </p:txBody>
      </p:sp>
      <p:sp>
        <p:nvSpPr>
          <p:cNvPr id="8" name="テキスト ボックス 7"/>
          <p:cNvSpPr txBox="1"/>
          <p:nvPr/>
        </p:nvSpPr>
        <p:spPr>
          <a:xfrm>
            <a:off x="457200" y="4209726"/>
            <a:ext cx="8208912"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　年齢及び給与額欄は、役職段階別の府職員の平均年齢（四捨五入値）の</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１歳の民間従業員の単純平均値です。</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２　給与額欄は、比較する際に使用する、きまって支給する給与額から時間外手当と通勤手当を除いた金額です。</a:t>
            </a:r>
          </a:p>
        </p:txBody>
      </p:sp>
      <p:graphicFrame>
        <p:nvGraphicFramePr>
          <p:cNvPr id="9" name="表 8"/>
          <p:cNvGraphicFramePr>
            <a:graphicFrameLocks noGrp="1"/>
          </p:cNvGraphicFramePr>
          <p:nvPr>
            <p:extLst>
              <p:ext uri="{D42A27DB-BD31-4B8C-83A1-F6EECF244321}">
                <p14:modId xmlns:p14="http://schemas.microsoft.com/office/powerpoint/2010/main" val="2600674957"/>
              </p:ext>
            </p:extLst>
          </p:nvPr>
        </p:nvGraphicFramePr>
        <p:xfrm>
          <a:off x="457200" y="4610240"/>
          <a:ext cx="8280000" cy="1668600"/>
        </p:xfrm>
        <a:graphic>
          <a:graphicData uri="http://schemas.openxmlformats.org/drawingml/2006/table">
            <a:tbl>
              <a:tblPr firstRow="1" bandRow="1">
                <a:tableStyleId>{5C22544A-7EE6-4342-B048-85BDC9FD1C3A}</a:tableStyleId>
              </a:tblPr>
              <a:tblGrid>
                <a:gridCol w="2088000"/>
                <a:gridCol w="648000"/>
                <a:gridCol w="900000"/>
                <a:gridCol w="648000"/>
                <a:gridCol w="900000"/>
                <a:gridCol w="648000"/>
                <a:gridCol w="900000"/>
                <a:gridCol w="648000"/>
                <a:gridCol w="900000"/>
              </a:tblGrid>
              <a:tr h="288000">
                <a:tc rowSpan="2">
                  <a:txBody>
                    <a:bodyPr/>
                    <a:lstStyle/>
                    <a:p>
                      <a:pPr algn="ctr"/>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差引（府職員ー民間従業員）</a:t>
                      </a:r>
                      <a:endPar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部長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課長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係長</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係員</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r>
              <a:tr h="180000">
                <a:tc vMerge="1">
                  <a:txBody>
                    <a:bodyPr/>
                    <a:lstStyle/>
                    <a:p>
                      <a:pPr algn="ct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1,000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人以上</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0.3</a:t>
                      </a:r>
                      <a:r>
                        <a:rPr lang="ja-JP" altLang="en-US" sz="900" b="0" i="0" u="none" strike="noStrike">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19,148</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0.2</a:t>
                      </a:r>
                      <a:r>
                        <a:rPr lang="ja-JP" altLang="en-US" sz="900" b="0" i="0" u="none" strike="noStrike">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1,625</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0</a:t>
                      </a:r>
                      <a:r>
                        <a:rPr lang="ja-JP" altLang="en-US" sz="900" b="0" i="0" u="none" strike="noStrike">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25,302</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0.1</a:t>
                      </a:r>
                      <a:r>
                        <a:rPr lang="ja-JP" altLang="en-US" sz="900" b="0" i="0" u="none" strike="noStrike">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24,843</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500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人以上</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0.3</a:t>
                      </a:r>
                      <a:r>
                        <a:rPr lang="ja-JP" altLang="en-US" sz="900" b="0" i="0" u="none" strike="noStrike">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39,740</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0.2</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12,244</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0</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9,336</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0.1</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20,315</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100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499</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0.5</a:t>
                      </a:r>
                      <a:r>
                        <a:rPr lang="ja-JP" altLang="en-US" sz="900" b="0" i="0" u="none" strike="noStrike">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168,435</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0.1</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107,120</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0.1</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67,284</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0</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4,984</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88000">
                <a:tc>
                  <a:txBody>
                    <a:bodyPr/>
                    <a:lstStyle/>
                    <a:p>
                      <a:pPr algn="l"/>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50~99</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0.4</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264,298</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ja-JP" altLang="en-US" sz="900" b="0" i="0" u="none" strike="noStrike">
                          <a:solidFill>
                            <a:srgbClr val="000000"/>
                          </a:solidFill>
                          <a:effectLst/>
                          <a:latin typeface="メイリオ"/>
                        </a:rPr>
                        <a:t>▲</a:t>
                      </a:r>
                      <a:r>
                        <a:rPr lang="en-US" altLang="ja-JP" sz="900" b="0" i="0" u="none" strike="noStrike">
                          <a:solidFill>
                            <a:srgbClr val="000000"/>
                          </a:solidFill>
                          <a:effectLst/>
                          <a:latin typeface="メイリオ"/>
                        </a:rPr>
                        <a:t>0.1</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141,224</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0.1</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56,113</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0</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11,060</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2276833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９</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．適用給料表別職員数・構成比</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11</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3725084437"/>
              </p:ext>
            </p:extLst>
          </p:nvPr>
        </p:nvGraphicFramePr>
        <p:xfrm>
          <a:off x="458019" y="1307789"/>
          <a:ext cx="8280000" cy="1622680"/>
        </p:xfrm>
        <a:graphic>
          <a:graphicData uri="http://schemas.openxmlformats.org/drawingml/2006/table">
            <a:tbl>
              <a:tblPr firstRow="1" bandRow="1">
                <a:tableStyleId>{5C22544A-7EE6-4342-B048-85BDC9FD1C3A}</a:tableStyleId>
              </a:tblPr>
              <a:tblGrid>
                <a:gridCol w="612000"/>
                <a:gridCol w="648000"/>
                <a:gridCol w="648000"/>
                <a:gridCol w="648000"/>
                <a:gridCol w="648000"/>
                <a:gridCol w="648000"/>
                <a:gridCol w="720000"/>
                <a:gridCol w="972000"/>
                <a:gridCol w="648000"/>
                <a:gridCol w="720000"/>
                <a:gridCol w="720000"/>
                <a:gridCol w="648000"/>
              </a:tblGrid>
              <a:tr h="0">
                <a:tc rowSpan="2">
                  <a:txBody>
                    <a:bodyPr/>
                    <a:lstStyle/>
                    <a:p>
                      <a:pPr algn="ct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行政職</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研究職</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c gridSpan="3">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医療職</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grid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教育職</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公安職</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特定任期付職員</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技能労務職</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合計</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r>
              <a:tr h="370840">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（一）</a:t>
                      </a: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（二）</a:t>
                      </a: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（三）</a:t>
                      </a: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高等学校等</a:t>
                      </a: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小学校・中学校</a:t>
                      </a: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r>
              <a:tr h="252000">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職員数</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10,918</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72</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56</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70</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11,735</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22,472</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21,574</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469</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67,382</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38100" cap="flat" cmpd="sng" algn="ctr">
                      <a:solidFill>
                        <a:schemeClr val="bg1"/>
                      </a:solidFill>
                      <a:prstDash val="solid"/>
                      <a:round/>
                      <a:headEnd type="none" w="med" len="med"/>
                      <a:tailEnd type="none" w="med" len="med"/>
                    </a:lnT>
                  </a:tcPr>
                </a:tc>
              </a:tr>
              <a:tr h="252000">
                <a:tc v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gridSpan="3">
                  <a:txBody>
                    <a:bodyPr/>
                    <a:lstStyle/>
                    <a:p>
                      <a:pPr algn="ct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135</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hMerge="1">
                  <a:txBody>
                    <a:bodyPr/>
                    <a:lstStyle/>
                    <a:p>
                      <a:endParaRPr kumimoji="1" lang="ja-JP" altLang="en-US"/>
                    </a:p>
                  </a:txBody>
                  <a:tcPr>
                    <a:solidFill>
                      <a:srgbClr val="E9EDF4"/>
                    </a:solidFill>
                  </a:tcPr>
                </a:tc>
                <a:tc hMerge="1">
                  <a:txBody>
                    <a:bodyPr/>
                    <a:lstStyle/>
                    <a:p>
                      <a:endParaRPr kumimoji="1" lang="ja-JP" altLang="en-US"/>
                    </a:p>
                  </a:txBody>
                  <a:tcPr>
                    <a:solidFill>
                      <a:srgbClr val="E9EDF4"/>
                    </a:solidFill>
                  </a:tcPr>
                </a:tc>
                <a:tc gridSpan="2">
                  <a:txBody>
                    <a:bodyPr/>
                    <a:lstStyle/>
                    <a:p>
                      <a:pPr algn="ct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34,207</a:t>
                      </a:r>
                      <a:r>
                        <a:rPr lang="ja-JP" altLang="en-US"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h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r>
              <a:tr h="252000">
                <a:tc rowSpan="2">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構成比</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16.2%</a:t>
                      </a:r>
                      <a:endPar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rowSpan="2">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a:t>
                      </a:r>
                    </a:p>
                  </a:txBody>
                  <a:tcPr marL="0" marR="0" marT="0" marB="0" anchor="ctr">
                    <a:solidFill>
                      <a:srgbClr val="E9EDF4"/>
                    </a:solidFill>
                  </a:tcPr>
                </a:tc>
                <a:tc>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a:t>
                      </a:r>
                    </a:p>
                  </a:txBody>
                  <a:tcPr marL="0" marR="0" marT="0" marB="0" anchor="ctr">
                    <a:solidFill>
                      <a:srgbClr val="E9EDF4"/>
                    </a:solidFill>
                  </a:tcPr>
                </a:tc>
                <a:tc>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a:t>
                      </a:r>
                    </a:p>
                  </a:txBody>
                  <a:tcPr marL="0" marR="0" marT="0" marB="0" anchor="ctr">
                    <a:solidFill>
                      <a:srgbClr val="E9EDF4"/>
                    </a:solidFill>
                  </a:tcPr>
                </a:tc>
                <a:tc>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0" marR="0" marT="0" marB="0" anchor="ctr">
                    <a:solidFill>
                      <a:srgbClr val="E9EDF4"/>
                    </a:solidFill>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17.4%</a:t>
                      </a:r>
                      <a:endPar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33.4%</a:t>
                      </a:r>
                      <a:endPar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rowSpan="2">
                  <a:txBody>
                    <a:bodyPr/>
                    <a:lstStyle/>
                    <a:p>
                      <a:pPr algn="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32.0%</a:t>
                      </a:r>
                      <a:endPar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rowSpan="2">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0" marR="0" marT="0" marB="0" anchor="ctr">
                    <a:solidFill>
                      <a:srgbClr val="E9EDF4"/>
                    </a:solidFill>
                  </a:tcPr>
                </a:tc>
                <a:tc rowSpan="2">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0.7%</a:t>
                      </a:r>
                    </a:p>
                  </a:txBody>
                  <a:tcPr marL="0" marR="0" marT="0" marB="0" anchor="ctr">
                    <a:solidFill>
                      <a:srgbClr val="E9EDF4"/>
                    </a:solidFill>
                  </a:tcPr>
                </a:tc>
                <a:tc rowSpan="2">
                  <a:txBody>
                    <a:bodyPr/>
                    <a:lstStyle/>
                    <a:p>
                      <a:pPr algn="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100.0%</a:t>
                      </a:r>
                    </a:p>
                  </a:txBody>
                  <a:tcPr marL="0" marR="0" marT="0" marB="0" anchor="ctr">
                    <a:solidFill>
                      <a:srgbClr val="E9EDF4"/>
                    </a:solidFill>
                  </a:tcPr>
                </a:tc>
              </a:tr>
              <a:tr h="252000">
                <a:tc v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gridSpan="3">
                  <a:txBody>
                    <a:bodyPr/>
                    <a:lstStyle/>
                    <a:p>
                      <a:pPr algn="ctr" fontAlgn="ctr"/>
                      <a:r>
                        <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0.2%</a:t>
                      </a:r>
                    </a:p>
                  </a:txBody>
                  <a:tcPr marL="0" marR="0" marT="0" marB="0" anchor="ctr">
                    <a:solidFill>
                      <a:srgbClr val="E9EDF4"/>
                    </a:solidFill>
                  </a:tcPr>
                </a:tc>
                <a:tc hMerge="1">
                  <a:txBody>
                    <a:bodyPr/>
                    <a:lstStyle/>
                    <a:p>
                      <a:endParaRPr kumimoji="1" lang="ja-JP" altLang="en-US"/>
                    </a:p>
                  </a:txBody>
                  <a:tcPr>
                    <a:solidFill>
                      <a:srgbClr val="E9EDF4"/>
                    </a:solidFill>
                  </a:tcPr>
                </a:tc>
                <a:tc hMerge="1">
                  <a:txBody>
                    <a:bodyPr/>
                    <a:lstStyle/>
                    <a:p>
                      <a:endParaRPr kumimoji="1" lang="ja-JP" altLang="en-US"/>
                    </a:p>
                  </a:txBody>
                  <a:tcPr>
                    <a:solidFill>
                      <a:srgbClr val="E9EDF4"/>
                    </a:solidFill>
                  </a:tcPr>
                </a:tc>
                <a:tc gridSpan="2">
                  <a:txBody>
                    <a:bodyPr/>
                    <a:lstStyle/>
                    <a:p>
                      <a:pPr algn="ctr" fontAlgn="ctr"/>
                      <a:r>
                        <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50.8%</a:t>
                      </a:r>
                      <a:endParaRPr lang="en-US" altLang="ja-JP" sz="10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solidFill>
                      <a:srgbClr val="E9EDF4"/>
                    </a:solidFill>
                  </a:tcPr>
                </a:tc>
                <a:tc h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r>
            </a:tbl>
          </a:graphicData>
        </a:graphic>
      </p:graphicFrame>
      <p:sp>
        <p:nvSpPr>
          <p:cNvPr id="7" name="テキスト ボックス 6"/>
          <p:cNvSpPr txBox="1"/>
          <p:nvPr/>
        </p:nvSpPr>
        <p:spPr>
          <a:xfrm>
            <a:off x="395536" y="1127657"/>
            <a:ext cx="1368000" cy="246221"/>
          </a:xfrm>
          <a:prstGeom prst="rect">
            <a:avLst/>
          </a:prstGeom>
          <a:noFill/>
        </p:spPr>
        <p:txBody>
          <a:bodyPr wrap="square" rtlCol="0" anchor="ctr" anchorCtr="0">
            <a:spAutoFit/>
          </a:bodyPr>
          <a:lstStyle/>
          <a:p>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月現在</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780472" y="2924944"/>
            <a:ext cx="5040000" cy="230832"/>
          </a:xfrm>
          <a:prstGeom prst="rect">
            <a:avLst/>
          </a:prstGeom>
          <a:noFill/>
        </p:spPr>
        <p:txBody>
          <a:bodyPr wrap="square" rtlCol="0" anchor="ctr" anchorCtr="0">
            <a:spAutoFit/>
          </a:bodyPr>
          <a:lstStyle/>
          <a:p>
            <a:pPr algn="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構成比</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はそれぞれ端数処理をしているため、合計が１００％とならない場合がある。</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7744" y="3284984"/>
            <a:ext cx="5120679" cy="32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81355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2800" b="1" dirty="0" err="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給与勧告の推移</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12</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494233312"/>
              </p:ext>
            </p:extLst>
          </p:nvPr>
        </p:nvGraphicFramePr>
        <p:xfrm>
          <a:off x="467544" y="1136955"/>
          <a:ext cx="8280000" cy="5266050"/>
        </p:xfrm>
        <a:graphic>
          <a:graphicData uri="http://schemas.openxmlformats.org/drawingml/2006/table">
            <a:tbl>
              <a:tblPr firstRow="1" bandRow="1">
                <a:tableStyleId>{5C22544A-7EE6-4342-B048-85BDC9FD1C3A}</a:tableStyleId>
              </a:tblPr>
              <a:tblGrid>
                <a:gridCol w="468000"/>
                <a:gridCol w="1224000"/>
                <a:gridCol w="1224000"/>
                <a:gridCol w="1548000"/>
                <a:gridCol w="756000"/>
                <a:gridCol w="936000"/>
                <a:gridCol w="684760"/>
                <a:gridCol w="1439240"/>
              </a:tblGrid>
              <a:tr h="204877">
                <a:tc rowSpan="2">
                  <a:txBody>
                    <a:bodyPr/>
                    <a:lstStyle/>
                    <a:p>
                      <a:pPr algn="ctr" fontAlgn="ctr"/>
                      <a:r>
                        <a:rPr lang="ja-JP" altLang="en-US" sz="10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年　度</a:t>
                      </a:r>
                    </a:p>
                  </a:txBody>
                  <a:tcPr marL="0" marR="0" marT="0" marB="0" anchor="ctr">
                    <a:lnR w="9525"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4">
                  <a:txBody>
                    <a:bodyPr/>
                    <a:lstStyle/>
                    <a:p>
                      <a:pPr algn="ctr" fontAlgn="ctr"/>
                      <a:r>
                        <a:rPr lang="zh-TW"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例　　給</a:t>
                      </a:r>
                    </a:p>
                  </a:txBody>
                  <a:tcPr marL="0" marR="0" marT="0" marB="0" anchor="ctr">
                    <a:lnL w="952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gridSpan="2">
                  <a:txBody>
                    <a:bodyPr/>
                    <a:lstStyle/>
                    <a:p>
                      <a:pPr algn="ctr" fontAlgn="ctr"/>
                      <a:r>
                        <a:rPr lang="ja-JP"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特　別　給</a:t>
                      </a:r>
                    </a:p>
                  </a:txBody>
                  <a:tcPr marL="0" marR="0" marT="0" marB="0" anchor="ctr">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rowSpan="2">
                  <a:txBody>
                    <a:bodyPr/>
                    <a:lstStyle/>
                    <a:p>
                      <a:pPr algn="ctr" fontAlgn="ctr"/>
                      <a:r>
                        <a:rPr lang="ja-JP"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給与制度</a:t>
                      </a:r>
                      <a:r>
                        <a:rPr lang="ja-JP" altLang="en-US" sz="1000" b="1"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1000" b="1"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1000" b="1"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主</a:t>
                      </a:r>
                      <a:r>
                        <a:rPr lang="ja-JP"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な動き</a:t>
                      </a:r>
                    </a:p>
                  </a:txBody>
                  <a:tcPr marL="0" marR="0" marT="0" marB="0" anchor="ctr">
                    <a:lnL w="9525"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r>
              <a:tr h="273173">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10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公 民 較 差</a:t>
                      </a:r>
                    </a:p>
                  </a:txBody>
                  <a:tcPr marL="0" marR="0" marT="0" marB="0"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2">
                  <a:txBody>
                    <a:bodyPr/>
                    <a:lstStyle/>
                    <a:p>
                      <a:pPr algn="ctr" fontAlgn="ctr"/>
                      <a:r>
                        <a:rPr lang="ja-JP" altLang="en-US" sz="10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勧　　告</a:t>
                      </a:r>
                    </a:p>
                  </a:txBody>
                  <a:tcPr marL="36000" marR="3600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7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実施分（</a:t>
                      </a:r>
                      <a:r>
                        <a:rPr lang="ja-JP" altLang="en-US" sz="7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注１）</a:t>
                      </a:r>
                      <a:endPar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勧　　告</a:t>
                      </a:r>
                    </a:p>
                  </a:txBody>
                  <a:tcPr marL="0" marR="0" marT="0" marB="0" anchor="ct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ja-JP" altLang="en-US" sz="7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実施分（</a:t>
                      </a:r>
                      <a:r>
                        <a:rPr lang="ja-JP" altLang="en-US" sz="7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注１）</a:t>
                      </a:r>
                      <a:endParaRPr lang="ja-JP" altLang="en-US" sz="7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lnT w="12700" cap="flat" cmpd="sng" algn="ctr">
                      <a:solidFill>
                        <a:schemeClr val="bg1"/>
                      </a:solidFill>
                      <a:prstDash val="solid"/>
                      <a:round/>
                      <a:headEnd type="none" w="med" len="med"/>
                      <a:tailEnd type="none" w="med" len="med"/>
                    </a:lnT>
                  </a:tcP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T w="12700" cap="flat" cmpd="sng" algn="ctr">
                      <a:solidFill>
                        <a:schemeClr val="bg1"/>
                      </a:solidFill>
                      <a:prstDash val="solid"/>
                      <a:round/>
                      <a:headEnd type="none" w="med" len="med"/>
                      <a:tailEnd type="none" w="med" len="med"/>
                    </a:lnT>
                  </a:tcP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（較差を考慮して給与上の措置</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扶養</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手当改定）</a:t>
                      </a:r>
                    </a:p>
                  </a:txBody>
                  <a:tcPr marL="0" marR="0" marT="0" marB="0" anchor="b">
                    <a:lnL w="9525"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T w="12700" cap="flat" cmpd="sng" algn="ctr">
                      <a:solidFill>
                        <a:schemeClr val="bg1"/>
                      </a:solidFill>
                      <a:prstDash val="solid"/>
                      <a:round/>
                      <a:headEnd type="none" w="med" len="med"/>
                      <a:tailEnd type="none" w="med" len="med"/>
                    </a:lnT>
                  </a:tcPr>
                </a:tc>
                <a:tc>
                  <a:txBody>
                    <a:bodyPr/>
                    <a:lstStyle/>
                    <a:p>
                      <a:pPr algn="ctr" fontAlgn="ctr"/>
                      <a:r>
                        <a:rPr 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H18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月分から実施</a:t>
                      </a:r>
                    </a:p>
                  </a:txBody>
                  <a:tcPr marL="36000" marR="36000" marT="0" marB="0" anchor="ctr">
                    <a:lnT w="12700" cap="flat" cmpd="sng" algn="ctr">
                      <a:solidFill>
                        <a:schemeClr val="bg1"/>
                      </a:solidFill>
                      <a:prstDash val="solid"/>
                      <a:round/>
                      <a:headEnd type="none" w="med" len="med"/>
                      <a:tailEnd type="none" w="med" len="med"/>
                    </a:lnT>
                  </a:tcPr>
                </a:tc>
                <a:tc rowSpan="14">
                  <a:txBody>
                    <a:bodyPr/>
                    <a:lstStyle/>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◎期末勤勉手当の減額 </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(H17</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年度）</a:t>
                      </a: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zh-TW"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zh-TW"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◎給料月額の減額（</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H20.8</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3.5%</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r"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H20.8</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H23.3</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r"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H23.4</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H26.3</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0.7%</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r" fontAlgn="ct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(H26.4</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～Ｈ</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27.3</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◎退職手当の</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減額（</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H20</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年度）</a:t>
                      </a:r>
                    </a:p>
                    <a:p>
                      <a:pPr algn="l" fontAlgn="ctr"/>
                      <a:endPar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9EDF4"/>
                    </a:solidFill>
                  </a:tcPr>
                </a:tc>
              </a:tr>
              <a:tr h="34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6,172</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6,172</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（較差を考慮して給与上の措置）</a:t>
                      </a:r>
                    </a:p>
                  </a:txBody>
                  <a:tcPr marL="0" marR="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3,980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0.97%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3,980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0.97%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（給料表改定等）</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0.46%</a:t>
                      </a:r>
                    </a:p>
                  </a:txBody>
                  <a:tcPr marL="0" marR="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期末特別手当の改定見送り</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204</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gridSpan="2">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36000" marR="36000" marT="0" marB="0" anchor="ctr"/>
                </a:tc>
                <a:tc hMerge="1">
                  <a:txBody>
                    <a:bodyPr/>
                    <a:lstStyle/>
                    <a:p>
                      <a:endParaRPr kumimoji="1" lang="ja-JP" altLang="en-US"/>
                    </a:p>
                  </a:txBody>
                  <a:tcPr/>
                </a:tc>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21</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885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885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（給料表改定等</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住居手当改定）</a:t>
                      </a:r>
                    </a:p>
                  </a:txBody>
                  <a:tcPr marL="0" marR="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実施せず</a:t>
                      </a:r>
                    </a:p>
                  </a:txBody>
                  <a:tcPr marL="0" marR="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4.15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199</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gridSpan="2">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36000" marR="36000" marT="0" marB="0" anchor="ctr"/>
                </a:tc>
                <a:tc hMerge="1">
                  <a:txBody>
                    <a:bodyPr/>
                    <a:lstStyle/>
                    <a:p>
                      <a:endParaRPr kumimoji="1" lang="ja-JP" altLang="en-US"/>
                    </a:p>
                  </a:txBody>
                  <a:tcP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314</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（住居手当・扶養手当改定）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改定見送り</a:t>
                      </a: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1,598</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0.41%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1,598</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0.41%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9,800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9,800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（実施はＨ</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25.12</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年度</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6,450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1.65%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6,450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1.65%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（給料表改定）</a:t>
                      </a:r>
                      <a:endPar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経過措置を除き実施</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4.10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0.15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H26</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月分から実施</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5,995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5,995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実施せず</a:t>
                      </a:r>
                    </a:p>
                  </a:txBody>
                  <a:tcPr marL="0" marR="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4.20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tr>
              <a:tr h="34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改定時期は</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H29.4</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注２</a:t>
                      </a:r>
                      <a:endParaRPr lang="en-US" altLang="ja-JP" sz="7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勧告どおり</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36000" marR="36000" marT="0" marB="0" anchor="ctr"/>
                </a:tc>
                <a:tc vMerge="1">
                  <a:txBody>
                    <a:bodyPr/>
                    <a:lstStyle/>
                    <a:p>
                      <a:pPr algn="l"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9EDF4"/>
                    </a:solidFill>
                  </a:tcPr>
                </a:tc>
              </a:tr>
              <a:tr h="342000">
                <a:tc>
                  <a:txBody>
                    <a:bodyPr/>
                    <a:lstStyle/>
                    <a:p>
                      <a:pPr algn="ct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年度</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L w="9525" cap="flat" cmpd="sng" algn="ctr">
                      <a:solidFill>
                        <a:schemeClr val="bg1"/>
                      </a:solidFill>
                      <a:prstDash val="sysDot"/>
                      <a:round/>
                      <a:headEnd type="none" w="med" len="med"/>
                      <a:tailEnd type="none" w="med" len="med"/>
                    </a:ln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勧告どおり</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vMerge="1">
                  <a:txBody>
                    <a:bodyPr/>
                    <a:lstStyle/>
                    <a:p>
                      <a:pPr algn="l"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9EDF4"/>
                    </a:solidFill>
                  </a:tcPr>
                </a:tc>
              </a:tr>
              <a:tr h="342000">
                <a:tc>
                  <a:txBody>
                    <a:bodyPr/>
                    <a:lstStyle/>
                    <a:p>
                      <a:pPr algn="ct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年度</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B w="12700" cap="flat" cmpd="sng" algn="ctr">
                      <a:solidFill>
                        <a:schemeClr val="bg1"/>
                      </a:solidFill>
                      <a:prstDash val="solid"/>
                      <a:round/>
                      <a:headEnd type="none" w="med" len="med"/>
                      <a:tailEnd type="none" w="med" len="med"/>
                    </a:lnB>
                  </a:tcPr>
                </a:tc>
                <a:tc>
                  <a:txBody>
                    <a:bodyPr/>
                    <a:lstStyle/>
                    <a:p>
                      <a:pPr algn="r"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B w="12700" cap="flat" cmpd="sng" algn="ctr">
                      <a:solidFill>
                        <a:schemeClr val="bg1"/>
                      </a:solidFill>
                      <a:prstDash val="solid"/>
                      <a:round/>
                      <a:headEnd type="none" w="med" len="med"/>
                      <a:tailEnd type="none" w="med" len="med"/>
                    </a:lnB>
                  </a:tcPr>
                </a:tc>
                <a:tc>
                  <a:txBody>
                    <a:bodyPr/>
                    <a:lstStyle/>
                    <a:p>
                      <a:pPr algn="r"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0.50</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R w="9525" cap="flat" cmpd="sng" algn="ctr">
                      <a:solidFill>
                        <a:schemeClr val="bg1"/>
                      </a:solidFill>
                      <a:prstDash val="sysDot"/>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l" fontAlgn="ct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（給料表改定）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L w="9525" cap="flat" cmpd="sng" algn="ctr">
                      <a:solidFill>
                        <a:schemeClr val="bg1"/>
                      </a:solidFill>
                      <a:prstDash val="sysDot"/>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ja-JP" altLang="en-US" sz="6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B w="12700" cap="flat" cmpd="sng" algn="ctr">
                      <a:solidFill>
                        <a:schemeClr val="bg1"/>
                      </a:solidFill>
                      <a:prstDash val="solid"/>
                      <a:round/>
                      <a:headEnd type="none" w="med" len="med"/>
                      <a:tailEnd type="none" w="med" len="med"/>
                    </a:lnB>
                  </a:tcPr>
                </a:tc>
                <a:tc>
                  <a:txBody>
                    <a:bodyPr/>
                    <a:lstStyle/>
                    <a:p>
                      <a:pPr algn="r" fontAlgn="ct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B w="12700" cap="flat" cmpd="sng" algn="ctr">
                      <a:solidFill>
                        <a:schemeClr val="bg1"/>
                      </a:solidFill>
                      <a:prstDash val="solid"/>
                      <a:round/>
                      <a:headEnd type="none" w="med" len="med"/>
                      <a:tailEnd type="none" w="med" len="med"/>
                    </a:lnB>
                  </a:tcPr>
                </a:tc>
                <a:tc>
                  <a:txBody>
                    <a:bodyPr/>
                    <a:lstStyle/>
                    <a:p>
                      <a:pPr algn="ctr"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B w="12700" cap="flat" cmpd="sng" algn="ctr">
                      <a:solidFill>
                        <a:schemeClr val="bg1"/>
                      </a:solidFill>
                      <a:prstDash val="solid"/>
                      <a:round/>
                      <a:headEnd type="none" w="med" len="med"/>
                      <a:tailEnd type="none" w="med" len="med"/>
                    </a:lnB>
                  </a:tcPr>
                </a:tc>
                <a:tc vMerge="1">
                  <a:txBody>
                    <a:bodyPr/>
                    <a:lstStyle/>
                    <a:p>
                      <a:pPr algn="l"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9EDF4"/>
                    </a:solidFill>
                  </a:tcPr>
                </a:tc>
              </a:tr>
            </a:tbl>
          </a:graphicData>
        </a:graphic>
      </p:graphicFrame>
      <p:sp>
        <p:nvSpPr>
          <p:cNvPr id="6" name="角丸四角形 5"/>
          <p:cNvSpPr/>
          <p:nvPr/>
        </p:nvSpPr>
        <p:spPr>
          <a:xfrm>
            <a:off x="7351737" y="1988840"/>
            <a:ext cx="1332000" cy="432000"/>
          </a:xfrm>
          <a:prstGeom prst="roundRect">
            <a:avLst>
              <a:gd name="adj" fmla="val 3439"/>
            </a:avLst>
          </a:prstGeom>
          <a:ln w="3175"/>
        </p:spPr>
        <p:style>
          <a:lnRef idx="2">
            <a:schemeClr val="dk1"/>
          </a:lnRef>
          <a:fillRef idx="1">
            <a:schemeClr val="lt1"/>
          </a:fillRef>
          <a:effectRef idx="0">
            <a:schemeClr val="dk1"/>
          </a:effectRef>
          <a:fontRef idx="minor">
            <a:schemeClr val="dk1"/>
          </a:fontRef>
        </p:style>
        <p:txBody>
          <a:bodyPr lIns="36000" tIns="36000" rIns="36000" bIns="36000" rtlCol="0" anchor="ctr"/>
          <a:lstStyle/>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給与構造</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改革（</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H18</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年度～）</a:t>
            </a:r>
          </a:p>
          <a:p>
            <a:pPr marL="72000" indent="-457200"/>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給料表の水準</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を平均</a:t>
            </a:r>
            <a:r>
              <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rPr>
              <a:t>5.3%</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引下げ</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　　</a:t>
            </a:r>
          </a:p>
          <a:p>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現給保障等</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経過措置あり</a:t>
            </a:r>
            <a:endParaRPr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7351737" y="3642027"/>
            <a:ext cx="1332000" cy="792000"/>
          </a:xfrm>
          <a:prstGeom prst="roundRect">
            <a:avLst>
              <a:gd name="adj" fmla="val 3439"/>
            </a:avLst>
          </a:prstGeom>
          <a:ln w="3175"/>
        </p:spPr>
        <p:style>
          <a:lnRef idx="2">
            <a:schemeClr val="dk1"/>
          </a:lnRef>
          <a:fillRef idx="1">
            <a:schemeClr val="lt1"/>
          </a:fillRef>
          <a:effectRef idx="0">
            <a:schemeClr val="dk1"/>
          </a:effectRef>
          <a:fontRef idx="minor">
            <a:schemeClr val="dk1"/>
          </a:fontRef>
        </p:style>
        <p:txBody>
          <a:bodyPr lIns="36000" tIns="36000" rIns="36000" bIns="36000" rtlCol="0" anchor="ctr"/>
          <a:lstStyle/>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大阪府版公務員制度</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改革</a:t>
            </a: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rPr>
              <a:t>H23</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年度～）</a:t>
            </a:r>
          </a:p>
          <a:p>
            <a:pPr marL="72000" indent="-457200"/>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独自給料表の導入</a:t>
            </a:r>
          </a:p>
          <a:p>
            <a:pPr marL="72000" indent="-457200"/>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職務給の徹底</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、部・次長級の</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定額化）</a:t>
            </a:r>
          </a:p>
          <a:p>
            <a:pPr marL="72000" indent="-457200"/>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上位評価者の</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昇給号給数の見直し</a:t>
            </a:r>
            <a:endParaRPr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５～８号給を</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号給と</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する）</a:t>
            </a:r>
          </a:p>
        </p:txBody>
      </p:sp>
      <p:sp>
        <p:nvSpPr>
          <p:cNvPr id="8" name="テキスト ボックス 7"/>
          <p:cNvSpPr txBox="1"/>
          <p:nvPr/>
        </p:nvSpPr>
        <p:spPr>
          <a:xfrm>
            <a:off x="395976" y="6433591"/>
            <a:ext cx="4320040" cy="307777"/>
          </a:xfrm>
          <a:prstGeom prst="rect">
            <a:avLst/>
          </a:prstGeom>
          <a:noFill/>
        </p:spPr>
        <p:txBody>
          <a:bodyPr wrap="square" rtlCol="0">
            <a:spAutoFit/>
          </a:bodyPr>
          <a:lstStyle/>
          <a:p>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注１　月例給及び特別給の「実施分」は、勧告後、任命権者により実施されたものです。</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　２　勧告どおりの引下げ改定を</a:t>
            </a:r>
            <a:r>
              <a:rPr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H29.1</a:t>
            </a:r>
            <a:r>
              <a:rPr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から実施、</a:t>
            </a:r>
            <a:r>
              <a:rPr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H28.4</a:t>
            </a:r>
            <a:r>
              <a:rPr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引下げ</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相当</a:t>
            </a:r>
            <a:r>
              <a:rPr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分を</a:t>
            </a:r>
            <a:r>
              <a:rPr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H29.2</a:t>
            </a:r>
            <a:r>
              <a:rPr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に調整</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7344456" y="5085232"/>
            <a:ext cx="1332000" cy="432000"/>
          </a:xfrm>
          <a:prstGeom prst="roundRect">
            <a:avLst>
              <a:gd name="adj" fmla="val 3439"/>
            </a:avLst>
          </a:prstGeom>
          <a:ln w="3175"/>
        </p:spPr>
        <p:style>
          <a:lnRef idx="2">
            <a:schemeClr val="dk1"/>
          </a:lnRef>
          <a:fillRef idx="1">
            <a:schemeClr val="lt1"/>
          </a:fillRef>
          <a:effectRef idx="0">
            <a:schemeClr val="dk1"/>
          </a:effectRef>
          <a:fontRef idx="minor">
            <a:schemeClr val="dk1"/>
          </a:fontRef>
        </p:style>
        <p:txBody>
          <a:bodyPr lIns="36000" tIns="36000" rIns="36000" bIns="36000" rtlCol="0" anchor="ctr"/>
          <a:lstStyle/>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給与制度の総合的</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見直し</a:t>
            </a: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H27</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年度～</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72000" indent="-457200"/>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給料表の水準を</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平均</a:t>
            </a:r>
            <a:r>
              <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rPr>
              <a:t>2.0</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引下げ</a:t>
            </a:r>
          </a:p>
          <a:p>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単身赴任手当の</a:t>
            </a:r>
            <a:r>
              <a:rPr lang="ja-JP" altLang="en-US" sz="600" dirty="0" smtClean="0">
                <a:latin typeface="メイリオ" panose="020B0604030504040204" pitchFamily="50" charset="-128"/>
                <a:ea typeface="メイリオ" panose="020B0604030504040204" pitchFamily="50" charset="-128"/>
                <a:cs typeface="メイリオ" panose="020B0604030504040204" pitchFamily="50" charset="-128"/>
              </a:rPr>
              <a:t>引上げ</a:t>
            </a:r>
            <a:endParaRPr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21236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2800" b="1" dirty="0" err="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a:t>
            </a:r>
            <a:r>
              <a:rPr kumimoji="1"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行政職給料表適用者</a:t>
            </a:r>
            <a:r>
              <a:rPr kumimoji="1"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の年間給与の推移</a:t>
            </a:r>
            <a:endParaRPr kumimoji="1"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13</a:t>
            </a:fld>
            <a:endParaRPr kumimoji="1" lang="ja-JP" altLang="en-US"/>
          </a:p>
        </p:txBody>
      </p:sp>
      <p:graphicFrame>
        <p:nvGraphicFramePr>
          <p:cNvPr id="5" name="グラフ 4"/>
          <p:cNvGraphicFramePr/>
          <p:nvPr>
            <p:extLst>
              <p:ext uri="{D42A27DB-BD31-4B8C-83A1-F6EECF244321}">
                <p14:modId xmlns:p14="http://schemas.microsoft.com/office/powerpoint/2010/main" val="3879792773"/>
              </p:ext>
            </p:extLst>
          </p:nvPr>
        </p:nvGraphicFramePr>
        <p:xfrm>
          <a:off x="468464" y="1636707"/>
          <a:ext cx="8280000" cy="2808000"/>
        </p:xfrm>
        <a:graphic>
          <a:graphicData uri="http://schemas.openxmlformats.org/drawingml/2006/chart">
            <c:chart xmlns:c="http://schemas.openxmlformats.org/drawingml/2006/chart" xmlns:r="http://schemas.openxmlformats.org/officeDocument/2006/relationships" r:id="rId2"/>
          </a:graphicData>
        </a:graphic>
      </p:graphicFrame>
      <p:sp>
        <p:nvSpPr>
          <p:cNvPr id="6" name="角丸四角形吹き出し 5"/>
          <p:cNvSpPr/>
          <p:nvPr/>
        </p:nvSpPr>
        <p:spPr>
          <a:xfrm>
            <a:off x="4499992" y="1924739"/>
            <a:ext cx="1296000" cy="648072"/>
          </a:xfrm>
          <a:prstGeom prst="wedgeRoundRectCallout">
            <a:avLst>
              <a:gd name="adj1" fmla="val 49028"/>
              <a:gd name="adj2" fmla="val 103653"/>
              <a:gd name="adj3" fmla="val 16667"/>
            </a:avLst>
          </a:prstGeom>
          <a:ln w="952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給与減額措置に</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よる</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年間</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給与の減額</a:t>
            </a: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H26</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年度まで）</a:t>
            </a:r>
          </a:p>
        </p:txBody>
      </p:sp>
      <p:sp>
        <p:nvSpPr>
          <p:cNvPr id="7" name="テキスト ボックス 6"/>
          <p:cNvSpPr txBox="1"/>
          <p:nvPr/>
        </p:nvSpPr>
        <p:spPr>
          <a:xfrm>
            <a:off x="419967" y="1628800"/>
            <a:ext cx="432000" cy="195814"/>
          </a:xfrm>
          <a:prstGeom prst="rect">
            <a:avLst/>
          </a:prstGeom>
          <a:solidFill>
            <a:schemeClr val="bg1"/>
          </a:solidFill>
        </p:spPr>
        <p:txBody>
          <a:bodyPr wrap="square" lIns="0" tIns="36000" rIns="0" bIns="36000" rtlCol="0" anchor="ctr" anchorCtr="1">
            <a:spAutoFit/>
          </a:bodyPr>
          <a:lstStyle/>
          <a:p>
            <a:pPr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539584" y="4105860"/>
            <a:ext cx="288000" cy="211203"/>
          </a:xfrm>
          <a:prstGeom prst="rect">
            <a:avLst/>
          </a:prstGeom>
          <a:solidFill>
            <a:schemeClr val="bg1"/>
          </a:solidFill>
        </p:spPr>
        <p:txBody>
          <a:bodyPr wrap="square" lIns="72000" tIns="36000" rIns="0" bIns="36000" rtlCol="0" anchor="ctr" anchorCtr="1">
            <a:spAutoFit/>
          </a:bodyPr>
          <a:lstStyle/>
          <a:p>
            <a:pPr algn="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0</a:t>
            </a:r>
            <a:endPar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Freeform 45"/>
          <p:cNvSpPr>
            <a:spLocks/>
          </p:cNvSpPr>
          <p:nvPr/>
        </p:nvSpPr>
        <p:spPr bwMode="auto">
          <a:xfrm>
            <a:off x="892575" y="3959490"/>
            <a:ext cx="7704000" cy="216000"/>
          </a:xfrm>
          <a:custGeom>
            <a:avLst/>
            <a:gdLst>
              <a:gd name="T0" fmla="*/ 1521 w 1627"/>
              <a:gd name="T1" fmla="*/ 46 h 87"/>
              <a:gd name="T2" fmla="*/ 1460 w 1627"/>
              <a:gd name="T3" fmla="*/ 21 h 87"/>
              <a:gd name="T4" fmla="*/ 1384 w 1627"/>
              <a:gd name="T5" fmla="*/ 21 h 87"/>
              <a:gd name="T6" fmla="*/ 1322 w 1627"/>
              <a:gd name="T7" fmla="*/ 46 h 87"/>
              <a:gd name="T8" fmla="*/ 1221 w 1627"/>
              <a:gd name="T9" fmla="*/ 21 h 87"/>
              <a:gd name="T10" fmla="*/ 1160 w 1627"/>
              <a:gd name="T11" fmla="*/ 46 h 87"/>
              <a:gd name="T12" fmla="*/ 1096 w 1627"/>
              <a:gd name="T13" fmla="*/ 5 h 87"/>
              <a:gd name="T14" fmla="*/ 1033 w 1627"/>
              <a:gd name="T15" fmla="*/ 46 h 87"/>
              <a:gd name="T16" fmla="*/ 972 w 1627"/>
              <a:gd name="T17" fmla="*/ 21 h 87"/>
              <a:gd name="T18" fmla="*/ 871 w 1627"/>
              <a:gd name="T19" fmla="*/ 46 h 87"/>
              <a:gd name="T20" fmla="*/ 809 w 1627"/>
              <a:gd name="T21" fmla="*/ 21 h 87"/>
              <a:gd name="T22" fmla="*/ 733 w 1627"/>
              <a:gd name="T23" fmla="*/ 21 h 87"/>
              <a:gd name="T24" fmla="*/ 672 w 1627"/>
              <a:gd name="T25" fmla="*/ 46 h 87"/>
              <a:gd name="T26" fmla="*/ 570 w 1627"/>
              <a:gd name="T27" fmla="*/ 21 h 87"/>
              <a:gd name="T28" fmla="*/ 527 w 1627"/>
              <a:gd name="T29" fmla="*/ 54 h 87"/>
              <a:gd name="T30" fmla="*/ 484 w 1627"/>
              <a:gd name="T31" fmla="*/ 21 h 87"/>
              <a:gd name="T32" fmla="*/ 408 w 1627"/>
              <a:gd name="T33" fmla="*/ 21 h 87"/>
              <a:gd name="T34" fmla="*/ 346 w 1627"/>
              <a:gd name="T35" fmla="*/ 46 h 87"/>
              <a:gd name="T36" fmla="*/ 283 w 1627"/>
              <a:gd name="T37" fmla="*/ 5 h 87"/>
              <a:gd name="T38" fmla="*/ 220 w 1627"/>
              <a:gd name="T39" fmla="*/ 46 h 87"/>
              <a:gd name="T40" fmla="*/ 158 w 1627"/>
              <a:gd name="T41" fmla="*/ 21 h 87"/>
              <a:gd name="T42" fmla="*/ 82 w 1627"/>
              <a:gd name="T43" fmla="*/ 21 h 87"/>
              <a:gd name="T44" fmla="*/ 21 w 1627"/>
              <a:gd name="T45" fmla="*/ 46 h 87"/>
              <a:gd name="T46" fmla="*/ 0 w 1627"/>
              <a:gd name="T47" fmla="*/ 65 h 87"/>
              <a:gd name="T48" fmla="*/ 77 w 1627"/>
              <a:gd name="T49" fmla="*/ 66 h 87"/>
              <a:gd name="T50" fmla="*/ 120 w 1627"/>
              <a:gd name="T51" fmla="*/ 33 h 87"/>
              <a:gd name="T52" fmla="*/ 164 w 1627"/>
              <a:gd name="T53" fmla="*/ 66 h 87"/>
              <a:gd name="T54" fmla="*/ 265 w 1627"/>
              <a:gd name="T55" fmla="*/ 41 h 87"/>
              <a:gd name="T56" fmla="*/ 301 w 1627"/>
              <a:gd name="T57" fmla="*/ 41 h 87"/>
              <a:gd name="T58" fmla="*/ 402 w 1627"/>
              <a:gd name="T59" fmla="*/ 66 h 87"/>
              <a:gd name="T60" fmla="*/ 464 w 1627"/>
              <a:gd name="T61" fmla="*/ 41 h 87"/>
              <a:gd name="T62" fmla="*/ 565 w 1627"/>
              <a:gd name="T63" fmla="*/ 66 h 87"/>
              <a:gd name="T64" fmla="*/ 627 w 1627"/>
              <a:gd name="T65" fmla="*/ 41 h 87"/>
              <a:gd name="T66" fmla="*/ 728 w 1627"/>
              <a:gd name="T67" fmla="*/ 66 h 87"/>
              <a:gd name="T68" fmla="*/ 789 w 1627"/>
              <a:gd name="T69" fmla="*/ 41 h 87"/>
              <a:gd name="T70" fmla="*/ 890 w 1627"/>
              <a:gd name="T71" fmla="*/ 66 h 87"/>
              <a:gd name="T72" fmla="*/ 952 w 1627"/>
              <a:gd name="T73" fmla="*/ 41 h 87"/>
              <a:gd name="T74" fmla="*/ 1053 w 1627"/>
              <a:gd name="T75" fmla="*/ 66 h 87"/>
              <a:gd name="T76" fmla="*/ 1115 w 1627"/>
              <a:gd name="T77" fmla="*/ 41 h 87"/>
              <a:gd name="T78" fmla="*/ 1216 w 1627"/>
              <a:gd name="T79" fmla="*/ 66 h 87"/>
              <a:gd name="T80" fmla="*/ 1277 w 1627"/>
              <a:gd name="T81" fmla="*/ 41 h 87"/>
              <a:gd name="T82" fmla="*/ 1378 w 1627"/>
              <a:gd name="T83" fmla="*/ 66 h 87"/>
              <a:gd name="T84" fmla="*/ 1440 w 1627"/>
              <a:gd name="T85" fmla="*/ 41 h 87"/>
              <a:gd name="T86" fmla="*/ 1541 w 1627"/>
              <a:gd name="T87" fmla="*/ 66 h 87"/>
              <a:gd name="T88" fmla="*/ 1584 w 1627"/>
              <a:gd name="T89" fmla="*/ 33 h 87"/>
              <a:gd name="T90" fmla="*/ 1627 w 1627"/>
              <a:gd name="T91" fmla="*/ 65 h 87"/>
              <a:gd name="T92" fmla="*/ 1622 w 1627"/>
              <a:gd name="T93" fmla="*/ 2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27" h="87">
                <a:moveTo>
                  <a:pt x="1546" y="21"/>
                </a:moveTo>
                <a:cubicBezTo>
                  <a:pt x="1521" y="46"/>
                  <a:pt x="1521" y="46"/>
                  <a:pt x="1521" y="46"/>
                </a:cubicBezTo>
                <a:cubicBezTo>
                  <a:pt x="1511" y="56"/>
                  <a:pt x="1495" y="56"/>
                  <a:pt x="1485" y="46"/>
                </a:cubicBezTo>
                <a:cubicBezTo>
                  <a:pt x="1460" y="21"/>
                  <a:pt x="1460" y="21"/>
                  <a:pt x="1460" y="21"/>
                </a:cubicBezTo>
                <a:cubicBezTo>
                  <a:pt x="1450" y="11"/>
                  <a:pt x="1436" y="5"/>
                  <a:pt x="1422" y="5"/>
                </a:cubicBezTo>
                <a:cubicBezTo>
                  <a:pt x="1407" y="5"/>
                  <a:pt x="1394" y="11"/>
                  <a:pt x="1384" y="21"/>
                </a:cubicBezTo>
                <a:cubicBezTo>
                  <a:pt x="1359" y="46"/>
                  <a:pt x="1359" y="46"/>
                  <a:pt x="1359" y="46"/>
                </a:cubicBezTo>
                <a:cubicBezTo>
                  <a:pt x="1349" y="56"/>
                  <a:pt x="1332" y="56"/>
                  <a:pt x="1322" y="46"/>
                </a:cubicBezTo>
                <a:cubicBezTo>
                  <a:pt x="1322" y="46"/>
                  <a:pt x="1297" y="21"/>
                  <a:pt x="1297" y="21"/>
                </a:cubicBezTo>
                <a:cubicBezTo>
                  <a:pt x="1276" y="0"/>
                  <a:pt x="1242" y="0"/>
                  <a:pt x="1221" y="21"/>
                </a:cubicBezTo>
                <a:cubicBezTo>
                  <a:pt x="1221" y="21"/>
                  <a:pt x="1196" y="46"/>
                  <a:pt x="1196" y="46"/>
                </a:cubicBezTo>
                <a:cubicBezTo>
                  <a:pt x="1186" y="56"/>
                  <a:pt x="1170" y="56"/>
                  <a:pt x="1160" y="46"/>
                </a:cubicBezTo>
                <a:cubicBezTo>
                  <a:pt x="1134" y="21"/>
                  <a:pt x="1134" y="21"/>
                  <a:pt x="1134" y="21"/>
                </a:cubicBezTo>
                <a:cubicBezTo>
                  <a:pt x="1124" y="11"/>
                  <a:pt x="1111" y="5"/>
                  <a:pt x="1096" y="5"/>
                </a:cubicBezTo>
                <a:cubicBezTo>
                  <a:pt x="1082" y="5"/>
                  <a:pt x="1069" y="11"/>
                  <a:pt x="1058" y="21"/>
                </a:cubicBezTo>
                <a:cubicBezTo>
                  <a:pt x="1033" y="46"/>
                  <a:pt x="1033" y="46"/>
                  <a:pt x="1033" y="46"/>
                </a:cubicBezTo>
                <a:cubicBezTo>
                  <a:pt x="1023" y="56"/>
                  <a:pt x="1007" y="56"/>
                  <a:pt x="997" y="46"/>
                </a:cubicBezTo>
                <a:cubicBezTo>
                  <a:pt x="997" y="46"/>
                  <a:pt x="972" y="21"/>
                  <a:pt x="972" y="21"/>
                </a:cubicBezTo>
                <a:cubicBezTo>
                  <a:pt x="951" y="0"/>
                  <a:pt x="917" y="0"/>
                  <a:pt x="896" y="21"/>
                </a:cubicBezTo>
                <a:cubicBezTo>
                  <a:pt x="896" y="21"/>
                  <a:pt x="871" y="46"/>
                  <a:pt x="871" y="46"/>
                </a:cubicBezTo>
                <a:cubicBezTo>
                  <a:pt x="861" y="56"/>
                  <a:pt x="844" y="56"/>
                  <a:pt x="834" y="46"/>
                </a:cubicBezTo>
                <a:cubicBezTo>
                  <a:pt x="809" y="21"/>
                  <a:pt x="809" y="21"/>
                  <a:pt x="809" y="21"/>
                </a:cubicBezTo>
                <a:cubicBezTo>
                  <a:pt x="799" y="11"/>
                  <a:pt x="785" y="5"/>
                  <a:pt x="771" y="5"/>
                </a:cubicBezTo>
                <a:cubicBezTo>
                  <a:pt x="757" y="5"/>
                  <a:pt x="743" y="11"/>
                  <a:pt x="733" y="21"/>
                </a:cubicBezTo>
                <a:cubicBezTo>
                  <a:pt x="708" y="46"/>
                  <a:pt x="708" y="46"/>
                  <a:pt x="708" y="46"/>
                </a:cubicBezTo>
                <a:cubicBezTo>
                  <a:pt x="698" y="56"/>
                  <a:pt x="682" y="56"/>
                  <a:pt x="672" y="46"/>
                </a:cubicBezTo>
                <a:cubicBezTo>
                  <a:pt x="672" y="46"/>
                  <a:pt x="646" y="21"/>
                  <a:pt x="646" y="21"/>
                </a:cubicBezTo>
                <a:cubicBezTo>
                  <a:pt x="625" y="0"/>
                  <a:pt x="591" y="0"/>
                  <a:pt x="570" y="21"/>
                </a:cubicBezTo>
                <a:cubicBezTo>
                  <a:pt x="570" y="21"/>
                  <a:pt x="545" y="46"/>
                  <a:pt x="545" y="46"/>
                </a:cubicBezTo>
                <a:cubicBezTo>
                  <a:pt x="540" y="51"/>
                  <a:pt x="534" y="54"/>
                  <a:pt x="527" y="54"/>
                </a:cubicBezTo>
                <a:cubicBezTo>
                  <a:pt x="520" y="54"/>
                  <a:pt x="514" y="51"/>
                  <a:pt x="509" y="46"/>
                </a:cubicBezTo>
                <a:cubicBezTo>
                  <a:pt x="509" y="46"/>
                  <a:pt x="484" y="21"/>
                  <a:pt x="484" y="21"/>
                </a:cubicBezTo>
                <a:cubicBezTo>
                  <a:pt x="474" y="11"/>
                  <a:pt x="460" y="5"/>
                  <a:pt x="446" y="5"/>
                </a:cubicBezTo>
                <a:cubicBezTo>
                  <a:pt x="431" y="5"/>
                  <a:pt x="418" y="11"/>
                  <a:pt x="408" y="21"/>
                </a:cubicBezTo>
                <a:cubicBezTo>
                  <a:pt x="408" y="21"/>
                  <a:pt x="383" y="46"/>
                  <a:pt x="383" y="46"/>
                </a:cubicBezTo>
                <a:cubicBezTo>
                  <a:pt x="373" y="56"/>
                  <a:pt x="356" y="56"/>
                  <a:pt x="346" y="46"/>
                </a:cubicBezTo>
                <a:cubicBezTo>
                  <a:pt x="346" y="46"/>
                  <a:pt x="321" y="21"/>
                  <a:pt x="321" y="21"/>
                </a:cubicBezTo>
                <a:cubicBezTo>
                  <a:pt x="311" y="11"/>
                  <a:pt x="297" y="5"/>
                  <a:pt x="283" y="5"/>
                </a:cubicBezTo>
                <a:cubicBezTo>
                  <a:pt x="269" y="5"/>
                  <a:pt x="255" y="11"/>
                  <a:pt x="245" y="21"/>
                </a:cubicBezTo>
                <a:cubicBezTo>
                  <a:pt x="245" y="21"/>
                  <a:pt x="220" y="46"/>
                  <a:pt x="220" y="46"/>
                </a:cubicBezTo>
                <a:cubicBezTo>
                  <a:pt x="210" y="56"/>
                  <a:pt x="194" y="56"/>
                  <a:pt x="184" y="46"/>
                </a:cubicBezTo>
                <a:cubicBezTo>
                  <a:pt x="184" y="46"/>
                  <a:pt x="158" y="21"/>
                  <a:pt x="158" y="21"/>
                </a:cubicBezTo>
                <a:cubicBezTo>
                  <a:pt x="148" y="11"/>
                  <a:pt x="135" y="5"/>
                  <a:pt x="120" y="5"/>
                </a:cubicBezTo>
                <a:cubicBezTo>
                  <a:pt x="106" y="5"/>
                  <a:pt x="93" y="11"/>
                  <a:pt x="82" y="21"/>
                </a:cubicBezTo>
                <a:cubicBezTo>
                  <a:pt x="82" y="21"/>
                  <a:pt x="57" y="46"/>
                  <a:pt x="57" y="46"/>
                </a:cubicBezTo>
                <a:cubicBezTo>
                  <a:pt x="47" y="56"/>
                  <a:pt x="31" y="56"/>
                  <a:pt x="21" y="46"/>
                </a:cubicBezTo>
                <a:cubicBezTo>
                  <a:pt x="21" y="46"/>
                  <a:pt x="7" y="32"/>
                  <a:pt x="0" y="25"/>
                </a:cubicBezTo>
                <a:cubicBezTo>
                  <a:pt x="0" y="65"/>
                  <a:pt x="0" y="65"/>
                  <a:pt x="0" y="65"/>
                </a:cubicBezTo>
                <a:cubicBezTo>
                  <a:pt x="1" y="65"/>
                  <a:pt x="1" y="66"/>
                  <a:pt x="1" y="66"/>
                </a:cubicBezTo>
                <a:cubicBezTo>
                  <a:pt x="22" y="87"/>
                  <a:pt x="56" y="87"/>
                  <a:pt x="77" y="66"/>
                </a:cubicBezTo>
                <a:cubicBezTo>
                  <a:pt x="77" y="66"/>
                  <a:pt x="102" y="41"/>
                  <a:pt x="102" y="41"/>
                </a:cubicBezTo>
                <a:cubicBezTo>
                  <a:pt x="107" y="36"/>
                  <a:pt x="114" y="33"/>
                  <a:pt x="120" y="33"/>
                </a:cubicBezTo>
                <a:cubicBezTo>
                  <a:pt x="127" y="33"/>
                  <a:pt x="134" y="36"/>
                  <a:pt x="139" y="41"/>
                </a:cubicBezTo>
                <a:cubicBezTo>
                  <a:pt x="139" y="41"/>
                  <a:pt x="164" y="66"/>
                  <a:pt x="164" y="66"/>
                </a:cubicBezTo>
                <a:cubicBezTo>
                  <a:pt x="185" y="87"/>
                  <a:pt x="219" y="87"/>
                  <a:pt x="240" y="66"/>
                </a:cubicBezTo>
                <a:cubicBezTo>
                  <a:pt x="240" y="66"/>
                  <a:pt x="265" y="41"/>
                  <a:pt x="265" y="41"/>
                </a:cubicBezTo>
                <a:cubicBezTo>
                  <a:pt x="270" y="36"/>
                  <a:pt x="276" y="33"/>
                  <a:pt x="283" y="33"/>
                </a:cubicBezTo>
                <a:cubicBezTo>
                  <a:pt x="290" y="33"/>
                  <a:pt x="296" y="36"/>
                  <a:pt x="301" y="41"/>
                </a:cubicBezTo>
                <a:cubicBezTo>
                  <a:pt x="301" y="41"/>
                  <a:pt x="326" y="66"/>
                  <a:pt x="326" y="66"/>
                </a:cubicBezTo>
                <a:cubicBezTo>
                  <a:pt x="347" y="87"/>
                  <a:pt x="381" y="87"/>
                  <a:pt x="402" y="66"/>
                </a:cubicBezTo>
                <a:cubicBezTo>
                  <a:pt x="402" y="66"/>
                  <a:pt x="428" y="41"/>
                  <a:pt x="428" y="41"/>
                </a:cubicBezTo>
                <a:cubicBezTo>
                  <a:pt x="438" y="31"/>
                  <a:pt x="454" y="31"/>
                  <a:pt x="464" y="41"/>
                </a:cubicBezTo>
                <a:cubicBezTo>
                  <a:pt x="464" y="41"/>
                  <a:pt x="489" y="66"/>
                  <a:pt x="489" y="66"/>
                </a:cubicBezTo>
                <a:cubicBezTo>
                  <a:pt x="510" y="87"/>
                  <a:pt x="544" y="87"/>
                  <a:pt x="565" y="66"/>
                </a:cubicBezTo>
                <a:cubicBezTo>
                  <a:pt x="565" y="66"/>
                  <a:pt x="590" y="41"/>
                  <a:pt x="590" y="41"/>
                </a:cubicBezTo>
                <a:cubicBezTo>
                  <a:pt x="600" y="31"/>
                  <a:pt x="617" y="31"/>
                  <a:pt x="627" y="41"/>
                </a:cubicBezTo>
                <a:cubicBezTo>
                  <a:pt x="627" y="41"/>
                  <a:pt x="652" y="66"/>
                  <a:pt x="652" y="66"/>
                </a:cubicBezTo>
                <a:cubicBezTo>
                  <a:pt x="673" y="87"/>
                  <a:pt x="707" y="87"/>
                  <a:pt x="728" y="66"/>
                </a:cubicBezTo>
                <a:cubicBezTo>
                  <a:pt x="753" y="41"/>
                  <a:pt x="753" y="41"/>
                  <a:pt x="753" y="41"/>
                </a:cubicBezTo>
                <a:cubicBezTo>
                  <a:pt x="763" y="31"/>
                  <a:pt x="779" y="31"/>
                  <a:pt x="789" y="41"/>
                </a:cubicBezTo>
                <a:cubicBezTo>
                  <a:pt x="814" y="66"/>
                  <a:pt x="814" y="66"/>
                  <a:pt x="814" y="66"/>
                </a:cubicBezTo>
                <a:cubicBezTo>
                  <a:pt x="835" y="87"/>
                  <a:pt x="869" y="87"/>
                  <a:pt x="890" y="66"/>
                </a:cubicBezTo>
                <a:cubicBezTo>
                  <a:pt x="890" y="66"/>
                  <a:pt x="916" y="41"/>
                  <a:pt x="916" y="41"/>
                </a:cubicBezTo>
                <a:cubicBezTo>
                  <a:pt x="926" y="31"/>
                  <a:pt x="942" y="31"/>
                  <a:pt x="952" y="41"/>
                </a:cubicBezTo>
                <a:cubicBezTo>
                  <a:pt x="952" y="41"/>
                  <a:pt x="977" y="66"/>
                  <a:pt x="977" y="66"/>
                </a:cubicBezTo>
                <a:cubicBezTo>
                  <a:pt x="998" y="87"/>
                  <a:pt x="1032" y="87"/>
                  <a:pt x="1053" y="66"/>
                </a:cubicBezTo>
                <a:cubicBezTo>
                  <a:pt x="1078" y="41"/>
                  <a:pt x="1078" y="41"/>
                  <a:pt x="1078" y="41"/>
                </a:cubicBezTo>
                <a:cubicBezTo>
                  <a:pt x="1088" y="31"/>
                  <a:pt x="1105" y="31"/>
                  <a:pt x="1115" y="41"/>
                </a:cubicBezTo>
                <a:cubicBezTo>
                  <a:pt x="1140" y="66"/>
                  <a:pt x="1140" y="66"/>
                  <a:pt x="1140" y="66"/>
                </a:cubicBezTo>
                <a:cubicBezTo>
                  <a:pt x="1161" y="87"/>
                  <a:pt x="1195" y="87"/>
                  <a:pt x="1216" y="66"/>
                </a:cubicBezTo>
                <a:cubicBezTo>
                  <a:pt x="1216" y="66"/>
                  <a:pt x="1241" y="41"/>
                  <a:pt x="1241" y="41"/>
                </a:cubicBezTo>
                <a:cubicBezTo>
                  <a:pt x="1251" y="31"/>
                  <a:pt x="1267" y="31"/>
                  <a:pt x="1277" y="41"/>
                </a:cubicBezTo>
                <a:cubicBezTo>
                  <a:pt x="1277" y="41"/>
                  <a:pt x="1302" y="66"/>
                  <a:pt x="1302" y="66"/>
                </a:cubicBezTo>
                <a:cubicBezTo>
                  <a:pt x="1323" y="87"/>
                  <a:pt x="1357" y="87"/>
                  <a:pt x="1378" y="66"/>
                </a:cubicBezTo>
                <a:cubicBezTo>
                  <a:pt x="1404" y="41"/>
                  <a:pt x="1404" y="41"/>
                  <a:pt x="1404" y="41"/>
                </a:cubicBezTo>
                <a:cubicBezTo>
                  <a:pt x="1414" y="31"/>
                  <a:pt x="1430" y="31"/>
                  <a:pt x="1440" y="41"/>
                </a:cubicBezTo>
                <a:cubicBezTo>
                  <a:pt x="1465" y="66"/>
                  <a:pt x="1465" y="66"/>
                  <a:pt x="1465" y="66"/>
                </a:cubicBezTo>
                <a:cubicBezTo>
                  <a:pt x="1486" y="87"/>
                  <a:pt x="1520" y="87"/>
                  <a:pt x="1541" y="66"/>
                </a:cubicBezTo>
                <a:cubicBezTo>
                  <a:pt x="1566" y="41"/>
                  <a:pt x="1566" y="41"/>
                  <a:pt x="1566" y="41"/>
                </a:cubicBezTo>
                <a:cubicBezTo>
                  <a:pt x="1571" y="36"/>
                  <a:pt x="1578" y="33"/>
                  <a:pt x="1584" y="33"/>
                </a:cubicBezTo>
                <a:cubicBezTo>
                  <a:pt x="1591" y="33"/>
                  <a:pt x="1598" y="36"/>
                  <a:pt x="1603" y="41"/>
                </a:cubicBezTo>
                <a:cubicBezTo>
                  <a:pt x="1627" y="65"/>
                  <a:pt x="1627" y="65"/>
                  <a:pt x="1627" y="65"/>
                </a:cubicBezTo>
                <a:cubicBezTo>
                  <a:pt x="1627" y="25"/>
                  <a:pt x="1627" y="25"/>
                  <a:pt x="1627" y="25"/>
                </a:cubicBezTo>
                <a:cubicBezTo>
                  <a:pt x="1622" y="21"/>
                  <a:pt x="1622" y="21"/>
                  <a:pt x="1622" y="21"/>
                </a:cubicBezTo>
                <a:cubicBezTo>
                  <a:pt x="1601" y="0"/>
                  <a:pt x="1567" y="0"/>
                  <a:pt x="1546" y="21"/>
                </a:cubicBezTo>
                <a:close/>
              </a:path>
            </a:pathLst>
          </a:custGeom>
          <a:solidFill>
            <a:schemeClr val="bg1"/>
          </a:solidFill>
          <a:ln>
            <a:solidFill>
              <a:schemeClr val="accent1"/>
            </a:solidFill>
          </a:ln>
          <a:effectLst>
            <a:glow>
              <a:schemeClr val="accent1">
                <a:alpha val="0"/>
              </a:schemeClr>
            </a:glow>
            <a:outerShdw dir="5400000" algn="ctr" rotWithShape="0">
              <a:srgbClr val="000000"/>
            </a:outerShdw>
            <a:softEdge rad="0"/>
          </a:effectLst>
          <a:extLst/>
        </p:spPr>
        <p:txBody>
          <a:bodyPr/>
          <a:lstStyle/>
          <a:p>
            <a:endParaRPr lang="ja-JP" altLang="en-US"/>
          </a:p>
        </p:txBody>
      </p:sp>
      <p:graphicFrame>
        <p:nvGraphicFramePr>
          <p:cNvPr id="11" name="表 10"/>
          <p:cNvGraphicFramePr>
            <a:graphicFrameLocks noGrp="1"/>
          </p:cNvGraphicFramePr>
          <p:nvPr>
            <p:extLst>
              <p:ext uri="{D42A27DB-BD31-4B8C-83A1-F6EECF244321}">
                <p14:modId xmlns:p14="http://schemas.microsoft.com/office/powerpoint/2010/main" val="1175520523"/>
              </p:ext>
            </p:extLst>
          </p:nvPr>
        </p:nvGraphicFramePr>
        <p:xfrm>
          <a:off x="251522" y="4499595"/>
          <a:ext cx="8396626" cy="1677592"/>
        </p:xfrm>
        <a:graphic>
          <a:graphicData uri="http://schemas.openxmlformats.org/drawingml/2006/table">
            <a:tbl>
              <a:tblPr firstRow="1" bandRow="1">
                <a:tableStyleId>{5C22544A-7EE6-4342-B048-85BDC9FD1C3A}</a:tableStyleId>
              </a:tblPr>
              <a:tblGrid>
                <a:gridCol w="599759"/>
                <a:gridCol w="599759"/>
                <a:gridCol w="599759"/>
                <a:gridCol w="599759"/>
                <a:gridCol w="599759"/>
                <a:gridCol w="599759"/>
                <a:gridCol w="599759"/>
                <a:gridCol w="599759"/>
                <a:gridCol w="599759"/>
                <a:gridCol w="599759"/>
                <a:gridCol w="599759"/>
                <a:gridCol w="599759"/>
                <a:gridCol w="599759"/>
                <a:gridCol w="599759"/>
              </a:tblGrid>
              <a:tr h="291438">
                <a:tc>
                  <a:txBody>
                    <a:bodyPr/>
                    <a:lstStyle/>
                    <a:p>
                      <a:pPr algn="ctr" fontAlgn="ctr"/>
                      <a:r>
                        <a:rPr lang="zh-TW"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年間給与</a:t>
                      </a:r>
                      <a:endParaRPr lang="en-US" altLang="zh-TW"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TW"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（減額前）</a:t>
                      </a:r>
                      <a:r>
                        <a:rPr lang="en-US" altLang="zh-TW"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698.2</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677.8</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681.6</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668.9</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649.2</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633.2</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625.6</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613.6</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627.7</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626.8</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625.8</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6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633.0</a:t>
                      </a:r>
                      <a:endParaRPr kumimoji="1" lang="ja-JP" altLang="en-US" sz="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6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630.4</a:t>
                      </a:r>
                      <a:endParaRPr kumimoji="1" lang="ja-JP" altLang="en-US" sz="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lnB w="12700" cap="flat" cmpd="sng" algn="ctr">
                      <a:solidFill>
                        <a:schemeClr val="bg1"/>
                      </a:solidFill>
                      <a:prstDash val="solid"/>
                      <a:round/>
                      <a:headEnd type="none" w="med" len="med"/>
                      <a:tailEnd type="none" w="med" len="med"/>
                    </a:lnB>
                    <a:solidFill>
                      <a:srgbClr val="E9EDF4"/>
                    </a:solidFill>
                  </a:tcPr>
                </a:tc>
              </a:tr>
              <a:tr h="198022">
                <a:tc>
                  <a:txBody>
                    <a:bodyPr/>
                    <a:lstStyle/>
                    <a:p>
                      <a:pPr algn="ctr" fontAlgn="ctr"/>
                      <a:r>
                        <a:rPr lang="zh-TW"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年間給与</a:t>
                      </a:r>
                      <a:endParaRPr lang="en-US" altLang="zh-TW"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TW"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（減額後）</a:t>
                      </a:r>
                      <a:r>
                        <a:rPr lang="en-US" altLang="zh-TW"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689.8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669.6</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650.2</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629.8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611.6</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607.5</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600.9</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590.1</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619.3</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626.8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625.8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633.0</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lnT w="12700" cap="flat" cmpd="sng" algn="ctr">
                      <a:solidFill>
                        <a:schemeClr val="bg1"/>
                      </a:solidFill>
                      <a:prstDash val="solid"/>
                      <a:round/>
                      <a:headEnd type="none" w="med" len="med"/>
                      <a:tailEnd type="none" w="med" len="med"/>
                    </a:lnT>
                  </a:tcP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630.4</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lnT w="12700" cap="flat" cmpd="sng" algn="ctr">
                      <a:solidFill>
                        <a:schemeClr val="bg1"/>
                      </a:solidFill>
                      <a:prstDash val="solid"/>
                      <a:round/>
                      <a:headEnd type="none" w="med" len="med"/>
                      <a:tailEnd type="none" w="med" len="med"/>
                    </a:lnT>
                  </a:tcPr>
                </a:tc>
              </a:tr>
              <a:tr h="198022">
                <a:tc>
                  <a:txBody>
                    <a:bodyPr/>
                    <a:lstStyle/>
                    <a:p>
                      <a:pPr algn="ctr" fontAlgn="ct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b="0" i="0" u="none" strike="noStrike"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8.4</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8.2</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31.4</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39.1</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37.6</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25.7</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24.7</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23.5</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8.4</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9525" marR="9525" marT="9525"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r>
              <a:tr h="198022">
                <a:tc>
                  <a:txBody>
                    <a:bodyPr/>
                    <a:lstStyle/>
                    <a:p>
                      <a:pPr algn="ctr" fontAlgn="ctr"/>
                      <a:r>
                        <a:rPr lang="zh-TW"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平均給与月額</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422,757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410,331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407,091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402,125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398,243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393,726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389,819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382,830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390,895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386,768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383,916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383,175</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382,731</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r>
              <a:tr h="198022">
                <a:tc>
                  <a:txBody>
                    <a:bodyPr/>
                    <a:lstStyle/>
                    <a:p>
                      <a:pPr algn="ctr" fontAlgn="ctr"/>
                      <a:r>
                        <a:rPr lang="ja-JP"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前年との差引き</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3,247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12,426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3,240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4,966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3,882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4,517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3,907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6,989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8,065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4,127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2,852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741</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c>
                  <a:txBody>
                    <a:bodyPr/>
                    <a:lstStyle/>
                    <a:p>
                      <a:pPr algn="ct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444</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r>
              <a:tr h="198022">
                <a:tc>
                  <a:txBody>
                    <a:bodyPr/>
                    <a:lstStyle/>
                    <a:p>
                      <a:pPr algn="ctr" fontAlgn="ctr"/>
                      <a:r>
                        <a:rPr lang="zh-CN"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en-US" altLang="zh-CN"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CN"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支給月数</a:t>
                      </a:r>
                      <a:endPar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4.30</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4.40</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r>
              <a:tr h="198022">
                <a:tc>
                  <a:txBody>
                    <a:bodyPr/>
                    <a:lstStyle/>
                    <a:p>
                      <a:pPr algn="ctr" fontAlgn="ctr"/>
                      <a:r>
                        <a:rPr lang="zh-TW"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行政職給料表</a:t>
                      </a:r>
                      <a:endParaRPr lang="en-US" altLang="zh-TW"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TW" altLang="en-US" sz="6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適用職員数</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14,489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14,249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14,083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13,509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13,103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12,263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12,042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11,790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11,707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11,566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11,527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10,893</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10,918</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r>
              <a:tr h="198022">
                <a:tc>
                  <a:txBody>
                    <a:bodyPr/>
                    <a:lstStyle/>
                    <a:p>
                      <a:pPr algn="ctr"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平均年齢</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c>
                  <a:txBody>
                    <a:bodyPr/>
                    <a:lstStyle/>
                    <a:p>
                      <a:pPr algn="ct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tr>
            </a:tbl>
          </a:graphicData>
        </a:graphic>
      </p:graphicFrame>
      <p:sp>
        <p:nvSpPr>
          <p:cNvPr id="3" name="テキスト ボックス 2"/>
          <p:cNvSpPr txBox="1"/>
          <p:nvPr/>
        </p:nvSpPr>
        <p:spPr>
          <a:xfrm>
            <a:off x="467544" y="1118022"/>
            <a:ext cx="8280920" cy="510778"/>
          </a:xfrm>
          <a:prstGeom prst="roundRect">
            <a:avLst/>
          </a:prstGeom>
          <a:noFill/>
          <a:ln>
            <a:solidFill>
              <a:schemeClr val="tx1"/>
            </a:solidFill>
          </a:ln>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平成１８年度からの給与構造改革後における大阪府職員の年間給与の推移を見ると、</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３０</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年度</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にかけて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68</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万円</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減少しています。</a:t>
            </a:r>
          </a:p>
        </p:txBody>
      </p:sp>
    </p:spTree>
    <p:extLst>
      <p:ext uri="{BB962C8B-B14F-4D97-AF65-F5344CB8AC3E}">
        <p14:creationId xmlns:p14="http://schemas.microsoft.com/office/powerpoint/2010/main" val="3298345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124744"/>
            <a:ext cx="8229600" cy="5001419"/>
          </a:xfrm>
        </p:spPr>
        <p:txBody>
          <a:bodyPr>
            <a:normAutofit/>
          </a:bodyPr>
          <a:lstStyle/>
          <a:p>
            <a:pPr marL="0" indent="0">
              <a:buNone/>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○各団体の勧告に基づく</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H30.4.1</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時点の平均給与比較</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2800" b="1" dirty="0" err="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他団体との比較</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14</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610734674"/>
              </p:ext>
            </p:extLst>
          </p:nvPr>
        </p:nvGraphicFramePr>
        <p:xfrm>
          <a:off x="755576" y="3753280"/>
          <a:ext cx="7848870" cy="2196000"/>
        </p:xfrm>
        <a:graphic>
          <a:graphicData uri="http://schemas.openxmlformats.org/drawingml/2006/table">
            <a:tbl>
              <a:tblPr firstRow="1" bandRow="1">
                <a:tableStyleId>{5C22544A-7EE6-4342-B048-85BDC9FD1C3A}</a:tableStyleId>
              </a:tblPr>
              <a:tblGrid>
                <a:gridCol w="1468704"/>
                <a:gridCol w="1063361"/>
                <a:gridCol w="1063361"/>
                <a:gridCol w="1063361"/>
                <a:gridCol w="1063361"/>
                <a:gridCol w="1063361"/>
                <a:gridCol w="1063361"/>
              </a:tblGrid>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職員給与</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（減額措置前）･･･</a:t>
                      </a:r>
                      <a:r>
                        <a:rPr lang="en-US" altLang="zh-TW"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a:t>
                      </a:r>
                    </a:p>
                  </a:txBody>
                  <a:tcPr marL="9525" marR="9525" marT="9525" marB="0" anchor="ctr">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382,731</a:t>
                      </a:r>
                      <a:endPar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395,403</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391,903</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410,940</a:t>
                      </a:r>
                      <a:endPar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399,640</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387,851</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E9EDF4"/>
                    </a:solidFill>
                  </a:tcPr>
                </a:tc>
              </a:tr>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zh-TW" sz="8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※1</a:t>
                      </a: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zh-TW"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b</a:t>
                      </a:r>
                    </a:p>
                  </a:txBody>
                  <a:tcPr marL="9525" marR="9525" marT="9525" marB="0" anchor="ctr">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380,817</a:t>
                      </a:r>
                      <a:endPar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395,856</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392,518</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411,595</a:t>
                      </a:r>
                      <a:endPar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400,337</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388,548</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r>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職員</a:t>
                      </a:r>
                      <a:r>
                        <a:rPr lang="zh-TW" altLang="en-US" sz="1100" b="0"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給与</a:t>
                      </a: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（減額措置後）･･･ｃ</a:t>
                      </a:r>
                    </a:p>
                  </a:txBody>
                  <a:tcPr marL="9525" marR="9525" marT="9525" marB="0"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394,755</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387,376</a:t>
                      </a:r>
                      <a:endPar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72000" marT="9525" marB="0" anchor="ctr">
                    <a:lnL w="76200" cap="flat" cmpd="sng" algn="ctr">
                      <a:solidFill>
                        <a:schemeClr val="bg1"/>
                      </a:solidFill>
                      <a:prstDash val="solid"/>
                      <a:round/>
                      <a:headEnd type="none" w="med" len="med"/>
                      <a:tailEnd type="none" w="med" len="med"/>
                    </a:lnL>
                    <a:lnB w="76200" cap="flat" cmpd="sng" algn="ctr">
                      <a:solidFill>
                        <a:schemeClr val="bg1"/>
                      </a:solidFill>
                      <a:prstDash val="solid"/>
                      <a:round/>
                      <a:headEnd type="none" w="med" len="med"/>
                      <a:tailEnd type="none" w="med" len="med"/>
                    </a:lnB>
                    <a:solidFill>
                      <a:srgbClr val="E9EDF4"/>
                    </a:solidFill>
                  </a:tcPr>
                </a:tc>
              </a:tr>
              <a:tr h="396000">
                <a:tc>
                  <a:txBody>
                    <a:bodyPr/>
                    <a:lstStyle/>
                    <a:p>
                      <a:pPr algn="l" fontAlgn="ctr"/>
                      <a:r>
                        <a:rPr lang="ja-JP"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較差（減額措置前）</a:t>
                      </a:r>
                      <a:br>
                        <a:rPr lang="ja-JP"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b="0" i="0" u="none" strike="noStrike">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sz="1100" b="0" i="0" u="none" strike="noStrike"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b-a(b/a-100</a:t>
                      </a:r>
                      <a:r>
                        <a:rPr 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solidFill>
                  </a:tcPr>
                </a:tc>
                <a:tc>
                  <a:txBody>
                    <a:bodyPr/>
                    <a:lstStyle/>
                    <a:p>
                      <a:pPr algn="r" fontAlgn="ctr"/>
                      <a:r>
                        <a:rPr lang="ja-JP" altLang="en-US"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1,914</a:t>
                      </a:r>
                    </a:p>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0.5%)</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453</a:t>
                      </a:r>
                    </a:p>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(0.11%)</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615</a:t>
                      </a:r>
                    </a:p>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(0.16%)</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655</a:t>
                      </a:r>
                    </a:p>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(0.16%)</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697</a:t>
                      </a:r>
                    </a:p>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(0.17%)</a:t>
                      </a:r>
                      <a:endPar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697</a:t>
                      </a:r>
                    </a:p>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(0.18%)</a:t>
                      </a:r>
                    </a:p>
                  </a:txBody>
                  <a:tcPr marL="72000" marR="72000" marT="9525" marB="0"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solidFill>
                      <a:srgbClr val="E9EDF4"/>
                    </a:solidFill>
                  </a:tcPr>
                </a:tc>
              </a:tr>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較差（減額措置後）</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zh-TW" sz="1100" b="0" i="0" u="none" strike="noStrike"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b-c(b/c-100</a:t>
                      </a:r>
                      <a:r>
                        <a:rPr lang="en-US" altLang="zh-TW"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lnR w="76200" cap="flat" cmpd="sng" algn="ctr">
                      <a:solidFill>
                        <a:schemeClr val="bg1"/>
                      </a:solidFill>
                      <a:prstDash val="solid"/>
                      <a:round/>
                      <a:headEnd type="none" w="med" len="med"/>
                      <a:tailEnd type="none" w="med" len="med"/>
                    </a:lnR>
                    <a:solidFill>
                      <a:schemeClr val="accent1"/>
                    </a:solidFill>
                  </a:tcPr>
                </a:tc>
                <a:tc>
                  <a:txBody>
                    <a:bodyPr/>
                    <a:lstStyle/>
                    <a:p>
                      <a:pPr algn="ctr" fontAlgn="ct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1,101</a:t>
                      </a:r>
                    </a:p>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(0.28%)</a:t>
                      </a:r>
                      <a:endParaRPr lang="ja-JP" altLang="en-US"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1,172</a:t>
                      </a:r>
                    </a:p>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(0.30%)</a:t>
                      </a:r>
                    </a:p>
                  </a:txBody>
                  <a:tcPr marL="72000" marR="72000" marT="9525" marB="0" anchor="ctr">
                    <a:lnL w="76200" cap="flat" cmpd="sng" algn="ctr">
                      <a:solidFill>
                        <a:schemeClr val="bg1"/>
                      </a:solidFill>
                      <a:prstDash val="solid"/>
                      <a:round/>
                      <a:headEnd type="none" w="med" len="med"/>
                      <a:tailEnd type="none" w="med" len="med"/>
                    </a:lnL>
                    <a:solidFill>
                      <a:srgbClr val="E9EDF4"/>
                    </a:solidFill>
                  </a:tcPr>
                </a:tc>
              </a:tr>
              <a:tr h="360000">
                <a:tc>
                  <a:txBody>
                    <a:bodyPr/>
                    <a:lstStyle/>
                    <a:p>
                      <a:pPr algn="l" fontAlgn="ctr"/>
                      <a:r>
                        <a:rPr lang="ja-JP" altLang="en-US" sz="1100" b="0"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勧告実施後職員給与</a:t>
                      </a:r>
                      <a:endParaRPr lang="en-US" altLang="ja-JP" sz="1100" b="0"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（減額措置実施の場合は、減額措置後）</a:t>
                      </a:r>
                      <a:endParaRPr lang="en-US" altLang="ja-JP" sz="600" b="0"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R w="76200" cap="flat" cmpd="sng" algn="ctr">
                      <a:solidFill>
                        <a:schemeClr val="bg1"/>
                      </a:solidFill>
                      <a:prstDash val="solid"/>
                      <a:round/>
                      <a:headEnd type="none" w="med" len="med"/>
                      <a:tailEnd type="none" w="med" len="med"/>
                    </a:lnR>
                    <a:solidFill>
                      <a:schemeClr val="accent1"/>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380,817</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395,856</a:t>
                      </a:r>
                    </a:p>
                    <a:p>
                      <a:pPr algn="r" fontAlgn="ctr"/>
                      <a:r>
                        <a:rPr lang="ja-JP" altLang="en-US" sz="7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（減額措置後未公表）</a:t>
                      </a:r>
                      <a:endParaRPr lang="en-US" altLang="ja-JP" sz="105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392,518</a:t>
                      </a:r>
                      <a:endParaRPr lang="ja-JP" altLang="en-US"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411,595</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11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ー</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388,548</a:t>
                      </a:r>
                    </a:p>
                    <a:p>
                      <a:pPr algn="r" fontAlgn="ctr"/>
                      <a:r>
                        <a:rPr lang="ja-JP" altLang="en-US" sz="7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（減額措置後未公表）</a:t>
                      </a:r>
                      <a:endParaRPr lang="en-US" altLang="ja-JP"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solidFill>
                      <a:srgbClr val="E9EDF4"/>
                    </a:solidFill>
                  </a:tcPr>
                </a:tc>
              </a:tr>
            </a:tbl>
          </a:graphicData>
        </a:graphic>
      </p:graphicFrame>
      <p:sp>
        <p:nvSpPr>
          <p:cNvPr id="8" name="テキスト ボックス 7"/>
          <p:cNvSpPr txBox="1"/>
          <p:nvPr/>
        </p:nvSpPr>
        <p:spPr>
          <a:xfrm>
            <a:off x="755576" y="5949280"/>
            <a:ext cx="7272808" cy="3693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１　職員給与と比較するため、ラスパイレス方式で算出したもの。</a:t>
            </a:r>
          </a:p>
          <a:p>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２　国、堺市、神奈川県の民間及び職員給与については、本年度の新規学卒者は含まれていない</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7" name="グラフ 16"/>
          <p:cNvGraphicFramePr/>
          <p:nvPr>
            <p:extLst>
              <p:ext uri="{D42A27DB-BD31-4B8C-83A1-F6EECF244321}">
                <p14:modId xmlns:p14="http://schemas.microsoft.com/office/powerpoint/2010/main" val="3038767957"/>
              </p:ext>
            </p:extLst>
          </p:nvPr>
        </p:nvGraphicFramePr>
        <p:xfrm>
          <a:off x="1547664" y="1768351"/>
          <a:ext cx="7128000" cy="1992222"/>
        </p:xfrm>
        <a:graphic>
          <a:graphicData uri="http://schemas.openxmlformats.org/drawingml/2006/chart">
            <c:chart xmlns:c="http://schemas.openxmlformats.org/drawingml/2006/chart" xmlns:r="http://schemas.openxmlformats.org/officeDocument/2006/relationships" r:id="rId2"/>
          </a:graphicData>
        </a:graphic>
      </p:graphicFrame>
      <p:sp>
        <p:nvSpPr>
          <p:cNvPr id="18" name="角丸四角形 17"/>
          <p:cNvSpPr/>
          <p:nvPr/>
        </p:nvSpPr>
        <p:spPr>
          <a:xfrm>
            <a:off x="2267744" y="1350709"/>
            <a:ext cx="4104000"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民間データの一部を共有する団体</a:t>
            </a:r>
          </a:p>
        </p:txBody>
      </p:sp>
      <p:sp>
        <p:nvSpPr>
          <p:cNvPr id="20" name="角丸四角形 19"/>
          <p:cNvSpPr/>
          <p:nvPr/>
        </p:nvSpPr>
        <p:spPr>
          <a:xfrm>
            <a:off x="6444208" y="1350709"/>
            <a:ext cx="2160000"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参考：類似</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団体</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民間データを共有しない）</a:t>
            </a:r>
          </a:p>
        </p:txBody>
      </p:sp>
      <p:sp>
        <p:nvSpPr>
          <p:cNvPr id="19" name="テキスト ボックス 18"/>
          <p:cNvSpPr txBox="1"/>
          <p:nvPr/>
        </p:nvSpPr>
        <p:spPr>
          <a:xfrm>
            <a:off x="6660232"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神奈川県</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7668344"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愛知</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県</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2411760"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大阪府</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テキスト ボックス 23"/>
          <p:cNvSpPr txBox="1"/>
          <p:nvPr/>
        </p:nvSpPr>
        <p:spPr>
          <a:xfrm>
            <a:off x="3419872"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大阪市</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4427984"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堺市</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5436096"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国</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5263505" y="4347845"/>
            <a:ext cx="252000" cy="144000"/>
          </a:xfrm>
          <a:prstGeom prst="rect">
            <a:avLst/>
          </a:prstGeom>
          <a:noFill/>
        </p:spPr>
        <p:txBody>
          <a:bodyPr wrap="square" lIns="36000" tIns="36000" rIns="36000" bIns="36000" rtlCol="0" anchor="ctr" anchorCtr="1">
            <a:spAutoFit/>
          </a:bodyPr>
          <a:lstStyle/>
          <a:p>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テキスト ボックス 20"/>
          <p:cNvSpPr txBox="1"/>
          <p:nvPr/>
        </p:nvSpPr>
        <p:spPr>
          <a:xfrm>
            <a:off x="5263505" y="3952934"/>
            <a:ext cx="252000" cy="144000"/>
          </a:xfrm>
          <a:prstGeom prst="rect">
            <a:avLst/>
          </a:prstGeom>
          <a:noFill/>
        </p:spPr>
        <p:txBody>
          <a:bodyPr wrap="square" lIns="36000" tIns="36000" rIns="36000" bIns="36000" rtlCol="0" anchor="ctr" anchorCtr="1">
            <a:spAutoFit/>
          </a:bodyPr>
          <a:lstStyle/>
          <a:p>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6333644" y="4347845"/>
            <a:ext cx="252000" cy="144000"/>
          </a:xfrm>
          <a:prstGeom prst="rect">
            <a:avLst/>
          </a:prstGeom>
          <a:noFill/>
        </p:spPr>
        <p:txBody>
          <a:bodyPr wrap="square" lIns="36000" tIns="36000" rIns="36000" bIns="36000" rtlCol="0" anchor="ctr" anchorCtr="1">
            <a:spAutoFit/>
          </a:bodyPr>
          <a:lstStyle/>
          <a:p>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テキスト ボックス 27"/>
          <p:cNvSpPr txBox="1"/>
          <p:nvPr/>
        </p:nvSpPr>
        <p:spPr>
          <a:xfrm>
            <a:off x="6333644" y="3952934"/>
            <a:ext cx="252000" cy="144000"/>
          </a:xfrm>
          <a:prstGeom prst="rect">
            <a:avLst/>
          </a:prstGeom>
          <a:noFill/>
        </p:spPr>
        <p:txBody>
          <a:bodyPr wrap="square" lIns="36000" tIns="36000" rIns="36000" bIns="36000" rtlCol="0" anchor="ctr" anchorCtr="1">
            <a:spAutoFit/>
          </a:bodyPr>
          <a:lstStyle/>
          <a:p>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テキスト ボックス 28"/>
          <p:cNvSpPr txBox="1"/>
          <p:nvPr/>
        </p:nvSpPr>
        <p:spPr>
          <a:xfrm>
            <a:off x="7380312" y="4347845"/>
            <a:ext cx="252000" cy="144000"/>
          </a:xfrm>
          <a:prstGeom prst="rect">
            <a:avLst/>
          </a:prstGeom>
          <a:noFill/>
        </p:spPr>
        <p:txBody>
          <a:bodyPr wrap="square" lIns="36000" tIns="36000" rIns="36000" bIns="36000" rtlCol="0" anchor="ctr" anchorCtr="1">
            <a:spAutoFit/>
          </a:bodyPr>
          <a:lstStyle/>
          <a:p>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7380312" y="3952934"/>
            <a:ext cx="252000" cy="144000"/>
          </a:xfrm>
          <a:prstGeom prst="rect">
            <a:avLst/>
          </a:prstGeom>
          <a:noFill/>
        </p:spPr>
        <p:txBody>
          <a:bodyPr wrap="square" lIns="36000" tIns="36000" rIns="36000" bIns="36000" rtlCol="0" anchor="ctr" anchorCtr="1">
            <a:spAutoFit/>
          </a:bodyPr>
          <a:lstStyle/>
          <a:p>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2195736"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a:xfrm>
            <a:off x="3221912"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42.6</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4230024"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5238136"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43.6</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6462312"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正方形/長方形 37"/>
          <p:cNvSpPr/>
          <p:nvPr/>
        </p:nvSpPr>
        <p:spPr>
          <a:xfrm>
            <a:off x="7470384"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41.8</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82125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角丸四角形 27"/>
          <p:cNvSpPr/>
          <p:nvPr/>
        </p:nvSpPr>
        <p:spPr>
          <a:xfrm>
            <a:off x="755576" y="5280376"/>
            <a:ext cx="1440000" cy="90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勧告内容の検討、</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条例改正等の検討、</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議会への提案</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8"/>
          <p:cNvSpPr/>
          <p:nvPr/>
        </p:nvSpPr>
        <p:spPr>
          <a:xfrm>
            <a:off x="6984546" y="5280376"/>
            <a:ext cx="1440000" cy="90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t" anchorCtr="0"/>
          <a:lstStyle/>
          <a:p>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a:t>
            </a:r>
            <a:endPar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知事から提出された条例改正案を審議</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下矢印 29"/>
          <p:cNvSpPr/>
          <p:nvPr/>
        </p:nvSpPr>
        <p:spPr>
          <a:xfrm rot="5400000">
            <a:off x="1979692" y="5550376"/>
            <a:ext cx="360040" cy="360000"/>
          </a:xfrm>
          <a:prstGeom prst="downArrow">
            <a:avLst>
              <a:gd name="adj1" fmla="val 50000"/>
              <a:gd name="adj2" fmla="val 47209"/>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下矢印 30"/>
          <p:cNvSpPr/>
          <p:nvPr/>
        </p:nvSpPr>
        <p:spPr>
          <a:xfrm rot="-5400000" flipH="1">
            <a:off x="6652641" y="5550376"/>
            <a:ext cx="360040" cy="360000"/>
          </a:xfrm>
          <a:prstGeom prst="down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024000" y="2521470"/>
            <a:ext cx="3096000" cy="2340000"/>
          </a:xfrm>
          <a:prstGeom prst="roundRect">
            <a:avLst>
              <a:gd name="adj" fmla="val 3316"/>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0" rtlCol="0" anchor="b" anchorCtr="0"/>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情勢適応の原則（＝民間準拠）</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１．給与勧告制度の基本的考え方及び勧告の手順</a:t>
            </a:r>
            <a:r>
              <a:rPr kumimoji="1"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～職員の給与はどのようにして決めるのか～</a:t>
            </a:r>
            <a:endParaRPr kumimoji="1"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idx="1"/>
          </p:nvPr>
        </p:nvSpPr>
        <p:spPr>
          <a:xfrm>
            <a:off x="457200" y="1063301"/>
            <a:ext cx="8229600" cy="1404000"/>
          </a:xfrm>
          <a:prstGeom prst="roundRect">
            <a:avLst>
              <a:gd name="adj" fmla="val 5917"/>
            </a:avLst>
          </a:prstGeom>
          <a:ln>
            <a:solidFill>
              <a:schemeClr val="tx1"/>
            </a:solidFill>
          </a:ln>
        </p:spPr>
        <p:txBody>
          <a:bodyPr tIns="144000" bIns="144000" anchor="ctr" anchorCtr="0">
            <a:noAutofit/>
          </a:bodyPr>
          <a:lstStyle/>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人事委員会勧告は、職員の労働基本権制約の代償措置として、職員の給与を社会一般の情勢に適応した適正なものとする機能を有するものです。（地方公務員法第</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条）</a:t>
            </a:r>
          </a:p>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職員の給与は</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、生計費</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並びに国及び他の地方公共団体の職員並びに民間事業の従事者の給与その他の事情を考慮して定めなければならないとされています。（地方公務員法第</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条第２項）</a:t>
            </a:r>
          </a:p>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人事委員会は、毎年少なくとも一回、給料表が適当であるかどうかについて、地方公共団体の議会及び長に同時に報告するものとされています。（地方公務員法第</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条）</a:t>
            </a:r>
          </a:p>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給与勧告を通じて</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職員の適正</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な処遇を確保することは、職務に精励している職員の士気の向上等に資するものであり、能率的な行政運営を維持する上での基盤となっています</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1D251FDF-0BDD-4E48-83E5-089752E10C20}" type="slidenum">
              <a:rPr kumimoji="1" lang="ja-JP" altLang="en-US" smtClean="0"/>
              <a:t>1</a:t>
            </a:fld>
            <a:endParaRPr kumimoji="1" lang="ja-JP" altLang="en-US"/>
          </a:p>
        </p:txBody>
      </p:sp>
      <p:sp>
        <p:nvSpPr>
          <p:cNvPr id="5" name="角丸四角形 4"/>
          <p:cNvSpPr/>
          <p:nvPr/>
        </p:nvSpPr>
        <p:spPr>
          <a:xfrm>
            <a:off x="6418768" y="2580050"/>
            <a:ext cx="1980000" cy="2592000"/>
          </a:xfrm>
          <a:prstGeom prst="roundRect">
            <a:avLst>
              <a:gd name="adj" fmla="val 490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民間給与の調査</a:t>
            </a:r>
            <a:endPar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597</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35,000</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755576" y="2580050"/>
            <a:ext cx="1980000" cy="2376000"/>
          </a:xfrm>
          <a:prstGeom prst="roundRect">
            <a:avLst>
              <a:gd name="adj" fmla="val 539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大阪府職員の調査</a:t>
            </a:r>
            <a:endPar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67,000</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人対象</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3132000" y="2583954"/>
            <a:ext cx="2880000" cy="576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月分給与の比較</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役職段階・</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年齢</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・学歴による</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3132000" y="3196022"/>
            <a:ext cx="2880000" cy="576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特別給（ボーナス）</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月数の比較</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3132000" y="3808154"/>
            <a:ext cx="2880000" cy="576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勤務条件制度の比較</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右矢印 9"/>
          <p:cNvSpPr/>
          <p:nvPr/>
        </p:nvSpPr>
        <p:spPr>
          <a:xfrm>
            <a:off x="2638128" y="2727906"/>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a:off x="2638128" y="33039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a:off x="2638128" y="38800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flipH="1">
            <a:off x="6012160" y="2727906"/>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flipH="1">
            <a:off x="6012160" y="33039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flipH="1">
            <a:off x="6012160" y="38800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1079576" y="2655926"/>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行政職給料表</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適用者</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角丸四角形 16"/>
          <p:cNvSpPr/>
          <p:nvPr/>
        </p:nvSpPr>
        <p:spPr>
          <a:xfrm>
            <a:off x="6742768" y="2655926"/>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ctr"/>
          <a:lstStyle/>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民間従業員</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事務・技術関係</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職務従事者</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6742768" y="32319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昨年</a:t>
            </a: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月～本年</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月の支給状況</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1079576" y="32319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年間支給月数</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角丸四角形 19"/>
          <p:cNvSpPr/>
          <p:nvPr/>
        </p:nvSpPr>
        <p:spPr>
          <a:xfrm>
            <a:off x="6742768" y="38080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給与改定や</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諸手当の支給状況</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0"/>
          <p:cNvSpPr/>
          <p:nvPr/>
        </p:nvSpPr>
        <p:spPr>
          <a:xfrm>
            <a:off x="1079576" y="38080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諸手当等</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角丸四角形 26"/>
          <p:cNvSpPr/>
          <p:nvPr/>
        </p:nvSpPr>
        <p:spPr>
          <a:xfrm>
            <a:off x="2332661" y="5460376"/>
            <a:ext cx="4320000" cy="540000"/>
          </a:xfrm>
          <a:prstGeom prst="roundRect">
            <a:avLst>
              <a:gd name="adj" fmla="val 8828"/>
            </a:avLst>
          </a:prstGeom>
          <a:solidFill>
            <a:srgbClr val="CC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「職員の給与等に関する報告及び勧告」</a:t>
            </a:r>
            <a:endParaRPr kumimoji="1"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下矢印吹き出し 32"/>
          <p:cNvSpPr/>
          <p:nvPr/>
        </p:nvSpPr>
        <p:spPr>
          <a:xfrm>
            <a:off x="2952000" y="5033272"/>
            <a:ext cx="3240000" cy="504056"/>
          </a:xfrm>
          <a:prstGeom prst="downArrowCallout">
            <a:avLst>
              <a:gd name="adj1" fmla="val 36370"/>
              <a:gd name="adj2" fmla="val 38372"/>
              <a:gd name="adj3" fmla="val 30663"/>
              <a:gd name="adj4" fmla="val 5658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給料表、手当等の勤務条件の改定内容を決定</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下矢印 31"/>
          <p:cNvSpPr/>
          <p:nvPr/>
        </p:nvSpPr>
        <p:spPr>
          <a:xfrm>
            <a:off x="4391980" y="4797184"/>
            <a:ext cx="360040" cy="288000"/>
          </a:xfrm>
          <a:prstGeom prst="downArrow">
            <a:avLst>
              <a:gd name="adj1" fmla="val 50000"/>
              <a:gd name="adj2" fmla="val 63229"/>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吹き出し 33"/>
          <p:cNvSpPr/>
          <p:nvPr/>
        </p:nvSpPr>
        <p:spPr>
          <a:xfrm>
            <a:off x="8154225" y="4545200"/>
            <a:ext cx="864000" cy="684000"/>
          </a:xfrm>
          <a:prstGeom prst="wedgeRoundRectCallout">
            <a:avLst>
              <a:gd name="adj1" fmla="val -69340"/>
              <a:gd name="adj2" fmla="val -22445"/>
              <a:gd name="adj3" fmla="val 16667"/>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vert="horz" lIns="36000" tIns="72000" rIns="0" rtlCol="0" anchor="ctr"/>
          <a:lstStyle/>
          <a:p>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規模</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以上かつ</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事業所規模</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以上事業所</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3240000" y="4581128"/>
            <a:ext cx="1332000" cy="276999"/>
          </a:xfrm>
          <a:prstGeom prst="rect">
            <a:avLst/>
          </a:prstGeom>
          <a:noFill/>
        </p:spPr>
        <p:txBody>
          <a:bodyPr wrap="square" lIns="36000" rIns="36000" rtlCol="0" anchor="ctr" anchorCtr="1">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（地</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公法第</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415952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57200" y="274638"/>
            <a:ext cx="8280000" cy="720000"/>
          </a:xfrm>
          <a:prstGeom prst="rect">
            <a:avLst/>
          </a:prstGeom>
          <a:solidFill>
            <a:schemeClr val="tx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．民間給与との較差等に基づく給与改定</a:t>
            </a:r>
            <a:endPar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コンテンツ プレースホルダー 4"/>
          <p:cNvSpPr>
            <a:spLocks noGrp="1"/>
          </p:cNvSpPr>
          <p:nvPr>
            <p:ph idx="1"/>
          </p:nvPr>
        </p:nvSpPr>
        <p:spPr>
          <a:xfrm>
            <a:off x="457200" y="1124744"/>
            <a:ext cx="8280000" cy="1764000"/>
          </a:xfrm>
          <a:prstGeom prst="roundRect">
            <a:avLst>
              <a:gd name="adj" fmla="val 4250"/>
            </a:avLst>
          </a:prstGeom>
          <a:ln>
            <a:solidFill>
              <a:schemeClr val="tx1"/>
            </a:solidFill>
          </a:ln>
        </p:spPr>
        <p:txBody>
          <a:bodyPr>
            <a:normAutofit lnSpcReduction="10000"/>
          </a:bodyPr>
          <a:lstStyle/>
          <a:p>
            <a:pPr marL="0" indent="0">
              <a:buNone/>
            </a:pP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◎職種別民間給与実態調査</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人以上、かつ、事業所規模</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人以上の府内民間事業所</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から</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731</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抽出（調査完了は</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597</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事業所）。</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月例給については、公務の行政職給料表適用職員と類似する職務に従事する民間の事務・技術関係</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34,755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の本年４月分給与月額等を調査。特別給（ボーナス）については、民間事業所における昨年８月から本年７月までの直近１年間の支給状況を調査。</a:t>
            </a:r>
          </a:p>
          <a:p>
            <a:pPr marL="0" indent="0">
              <a:spcBef>
                <a:spcPts val="600"/>
              </a:spcBef>
              <a:buNone/>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職員給与と民間給与との比較</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月例給については職員と民間従業員の本年４月分給与をラスパイレス方式（５ページ参照）で比較。</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職員給与が民間給与</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％）上回る</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ことが明らかになった。</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特別給（ボーナス）については、民間における特別給の合計額が月例給の</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4.47</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にあたることが明らかになった</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457200" y="2924944"/>
            <a:ext cx="8280000" cy="261610"/>
          </a:xfrm>
          <a:prstGeom prst="rect">
            <a:avLst/>
          </a:prstGeom>
          <a:noFill/>
        </p:spPr>
        <p:txBody>
          <a:bodyPr wrap="square" rtlCol="0">
            <a:spAutoFit/>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◆月例給</a:t>
            </a:r>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67122" y="4389844"/>
            <a:ext cx="8280000" cy="446276"/>
          </a:xfrm>
          <a:prstGeom prst="rect">
            <a:avLst/>
          </a:prstGeom>
          <a:noFill/>
        </p:spPr>
        <p:txBody>
          <a:bodyPr wrap="square" rtlCol="0">
            <a:spAutoFit/>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◆特別給（ボーナス</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～現行</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から</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引き上げ年間</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（職員＝年間</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、民間＝同</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4.47</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月分）</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625385070"/>
              </p:ext>
            </p:extLst>
          </p:nvPr>
        </p:nvGraphicFramePr>
        <p:xfrm>
          <a:off x="611560" y="4768944"/>
          <a:ext cx="6278198" cy="1554480"/>
        </p:xfrm>
        <a:graphic>
          <a:graphicData uri="http://schemas.openxmlformats.org/drawingml/2006/table">
            <a:tbl>
              <a:tblPr firstRow="1" bandRow="1">
                <a:tableStyleId>{5C22544A-7EE6-4342-B048-85BDC9FD1C3A}</a:tableStyleId>
              </a:tblPr>
              <a:tblGrid>
                <a:gridCol w="663382"/>
                <a:gridCol w="622800"/>
                <a:gridCol w="624002"/>
                <a:gridCol w="624002"/>
                <a:gridCol w="624002"/>
                <a:gridCol w="624002"/>
                <a:gridCol w="624002"/>
                <a:gridCol w="624002"/>
                <a:gridCol w="624002"/>
                <a:gridCol w="624002"/>
              </a:tblGrid>
              <a:tr h="216000">
                <a:tc rowSpan="2">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gridSpan="3">
                  <a:txBody>
                    <a:bodyPr/>
                    <a:lstStyle/>
                    <a:p>
                      <a:pPr algn="ct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月期</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3">
                  <a:txBody>
                    <a:bodyPr/>
                    <a:lstStyle/>
                    <a:p>
                      <a:pPr algn="ct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月期</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3">
                  <a:txBody>
                    <a:bodyPr/>
                    <a:lstStyle/>
                    <a:p>
                      <a:pPr algn="ct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年間</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216000">
                <a:tc vMerge="1">
                  <a:txBody>
                    <a:bodyPr/>
                    <a:lstStyle/>
                    <a:p>
                      <a:endParaRPr kumimoji="1"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期末</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勤勉</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計</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期末</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勤勉</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計</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期末</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勤勉</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計</a:t>
                      </a: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r>
              <a:tr h="216000">
                <a:tc>
                  <a:txBody>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現行</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0.900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2.125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1.375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0.900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2.275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2.600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1.800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r>
              <a:tr h="216000">
                <a:tc>
                  <a:txBody>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勧告後</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R w="12700" cap="flat" cmpd="sng" algn="ctr">
                      <a:solidFill>
                        <a:schemeClr val="bg1"/>
                      </a:solidFill>
                      <a:prstDash val="solid"/>
                      <a:round/>
                      <a:headEnd type="none" w="med" len="med"/>
                      <a:tailEnd type="none" w="med" len="med"/>
                    </a:ln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0.925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2.150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1.375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0.925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2.300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2.600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1.850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r>
              <a:tr h="216000">
                <a:tc gridSpan="10">
                  <a:txBody>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31</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月以降、</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月期、</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月期それぞれの期末手当の支給割合を均等にする～</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no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r>
              <a:tr h="216000">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H31</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R w="12700" cap="flat" cmpd="sng" algn="ctr">
                      <a:solidFill>
                        <a:schemeClr val="bg1"/>
                      </a:solidFill>
                      <a:prstDash val="solid"/>
                      <a:round/>
                      <a:headEnd type="none" w="med" len="med"/>
                      <a:tailEnd type="none" w="med" len="med"/>
                    </a:ln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1.300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solidFill>
                      <a:srgbClr val="D0D8E8"/>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0.925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1.300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0.925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2.600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1.850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4.450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r>
            </a:tbl>
          </a:graphicData>
        </a:graphic>
      </p:graphicFrame>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2</a:t>
            </a:fld>
            <a:endParaRPr kumimoji="1" lang="ja-JP" altLang="en-US"/>
          </a:p>
        </p:txBody>
      </p:sp>
      <p:sp>
        <p:nvSpPr>
          <p:cNvPr id="10" name="テキスト ボックス 9"/>
          <p:cNvSpPr txBox="1"/>
          <p:nvPr/>
        </p:nvSpPr>
        <p:spPr>
          <a:xfrm>
            <a:off x="457200" y="3119661"/>
            <a:ext cx="5626968" cy="1107996"/>
          </a:xfrm>
          <a:prstGeom prst="rect">
            <a:avLst/>
          </a:prstGeom>
          <a:noFill/>
        </p:spPr>
        <p:txBody>
          <a:bodyPr wrap="square" rtlCol="0">
            <a:spAutoFit/>
          </a:bodyPr>
          <a:lstStyle/>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較差内）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較差</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）解消のため給料月額等を</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引上げ～</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給料月額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【207</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p>
          <a:p>
            <a:pPr marL="288000"/>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行政</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職給料表について、較差の範囲内において、初任給及び</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歳台半ばまでの若年層の給料月額を</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引上げ。</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はね返り</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0.01%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p>
          <a:p>
            <a:pPr marL="288000"/>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給料</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等の一定割合で定められている手当額等</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増加</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分</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（地域手当など）</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205665046"/>
              </p:ext>
            </p:extLst>
          </p:nvPr>
        </p:nvGraphicFramePr>
        <p:xfrm>
          <a:off x="6973200" y="3068961"/>
          <a:ext cx="1764000" cy="1339646"/>
        </p:xfrm>
        <a:graphic>
          <a:graphicData uri="http://schemas.openxmlformats.org/drawingml/2006/table">
            <a:tbl>
              <a:tblPr firstRow="1" bandRow="1">
                <a:tableStyleId>{5940675A-B579-460E-94D1-54222C63F5DA}</a:tableStyleId>
              </a:tblPr>
              <a:tblGrid>
                <a:gridCol w="648000"/>
                <a:gridCol w="468000"/>
                <a:gridCol w="648000"/>
              </a:tblGrid>
              <a:tr h="432000">
                <a:tc rowSpan="2">
                  <a:txBody>
                    <a:bodyPr/>
                    <a:lstStyle/>
                    <a:p>
                      <a:pPr algn="ct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職員給与</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382,731</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D0D8E8"/>
                    </a:solidFill>
                  </a:tcPr>
                </a:tc>
                <a:tc>
                  <a:txBody>
                    <a:bodyPr/>
                    <a:lstStyle/>
                    <a:p>
                      <a:pPr algn="l"/>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　引下げ</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　改定</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民間との較差</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1,914</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0.5%)</a:t>
                      </a:r>
                      <a:endPar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tr>
              <a:tr h="907646">
                <a:tc vMerge="1">
                  <a:txBody>
                    <a:bodyPr/>
                    <a:lstStyle/>
                    <a:p>
                      <a:pPr algn="ct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tx1"/>
                      </a:solidFill>
                      <a:prstDash val="sysDot"/>
                      <a:round/>
                      <a:headEnd type="none" w="med" len="med"/>
                      <a:tailEnd type="none" w="med" len="med"/>
                    </a:lnT>
                    <a:solidFill>
                      <a:srgbClr val="D0D8E8"/>
                    </a:solidFill>
                  </a:tcPr>
                </a:tc>
                <a:tc>
                  <a:txBody>
                    <a:bodyPr/>
                    <a:lstStyle/>
                    <a:p>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民間給与</a:t>
                      </a:r>
                      <a:endPar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smtClean="0">
                          <a:latin typeface="メイリオ" panose="020B0604030504040204" pitchFamily="50" charset="-128"/>
                          <a:ea typeface="メイリオ" panose="020B0604030504040204" pitchFamily="50" charset="-128"/>
                          <a:cs typeface="メイリオ" panose="020B0604030504040204" pitchFamily="50" charset="-128"/>
                        </a:rPr>
                        <a:t>380,817</a:t>
                      </a:r>
                      <a:r>
                        <a:rPr kumimoji="1" lang="ja-JP" altLang="en-US" sz="7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tx1"/>
                      </a:solidFill>
                      <a:prstDash val="solid"/>
                      <a:round/>
                      <a:headEnd type="none" w="med" len="med"/>
                      <a:tailEnd type="none" w="med" len="med"/>
                    </a:lnT>
                    <a:solidFill>
                      <a:srgbClr val="D0D8E8"/>
                    </a:solidFill>
                  </a:tcPr>
                </a:tc>
              </a:tr>
            </a:tbl>
          </a:graphicData>
        </a:graphic>
      </p:graphicFrame>
      <p:grpSp>
        <p:nvGrpSpPr>
          <p:cNvPr id="31" name="グループ化 30"/>
          <p:cNvGrpSpPr/>
          <p:nvPr/>
        </p:nvGrpSpPr>
        <p:grpSpPr>
          <a:xfrm>
            <a:off x="6902881" y="4140005"/>
            <a:ext cx="1908000" cy="72000"/>
            <a:chOff x="0" y="0"/>
            <a:chExt cx="8191500" cy="357203"/>
          </a:xfrm>
        </p:grpSpPr>
        <p:sp>
          <p:nvSpPr>
            <p:cNvPr id="32" name="フリーフォーム 31"/>
            <p:cNvSpPr/>
            <p:nvPr/>
          </p:nvSpPr>
          <p:spPr>
            <a:xfrm>
              <a:off x="0" y="0"/>
              <a:ext cx="8191500" cy="357203"/>
            </a:xfrm>
            <a:custGeom>
              <a:avLst/>
              <a:gdLst>
                <a:gd name="connsiteX0" fmla="*/ 0 w 8191500"/>
                <a:gd name="connsiteY0" fmla="*/ 341328 h 357203"/>
                <a:gd name="connsiteX1" fmla="*/ 682625 w 8191500"/>
                <a:gd name="connsiteY1" fmla="*/ 7953 h 357203"/>
                <a:gd name="connsiteX2" fmla="*/ 1357313 w 8191500"/>
                <a:gd name="connsiteY2" fmla="*/ 349265 h 357203"/>
                <a:gd name="connsiteX3" fmla="*/ 2047875 w 8191500"/>
                <a:gd name="connsiteY3" fmla="*/ 15 h 357203"/>
                <a:gd name="connsiteX4" fmla="*/ 2730500 w 8191500"/>
                <a:gd name="connsiteY4" fmla="*/ 349265 h 357203"/>
                <a:gd name="connsiteX5" fmla="*/ 3413125 w 8191500"/>
                <a:gd name="connsiteY5" fmla="*/ 7953 h 357203"/>
                <a:gd name="connsiteX6" fmla="*/ 4095750 w 8191500"/>
                <a:gd name="connsiteY6" fmla="*/ 341328 h 357203"/>
                <a:gd name="connsiteX7" fmla="*/ 4778375 w 8191500"/>
                <a:gd name="connsiteY7" fmla="*/ 15 h 357203"/>
                <a:gd name="connsiteX8" fmla="*/ 5461000 w 8191500"/>
                <a:gd name="connsiteY8" fmla="*/ 357203 h 357203"/>
                <a:gd name="connsiteX9" fmla="*/ 6151563 w 8191500"/>
                <a:gd name="connsiteY9" fmla="*/ 15 h 357203"/>
                <a:gd name="connsiteX10" fmla="*/ 6818313 w 8191500"/>
                <a:gd name="connsiteY10" fmla="*/ 349265 h 357203"/>
                <a:gd name="connsiteX11" fmla="*/ 7516813 w 8191500"/>
                <a:gd name="connsiteY11" fmla="*/ 15 h 357203"/>
                <a:gd name="connsiteX12" fmla="*/ 8191500 w 8191500"/>
                <a:gd name="connsiteY12" fmla="*/ 357203 h 357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91500" h="357203">
                  <a:moveTo>
                    <a:pt x="0" y="341328"/>
                  </a:moveTo>
                  <a:cubicBezTo>
                    <a:pt x="228203" y="173979"/>
                    <a:pt x="456406" y="6630"/>
                    <a:pt x="682625" y="7953"/>
                  </a:cubicBezTo>
                  <a:cubicBezTo>
                    <a:pt x="908844" y="9276"/>
                    <a:pt x="1129771" y="350588"/>
                    <a:pt x="1357313" y="349265"/>
                  </a:cubicBezTo>
                  <a:cubicBezTo>
                    <a:pt x="1584855" y="347942"/>
                    <a:pt x="1819011" y="15"/>
                    <a:pt x="2047875" y="15"/>
                  </a:cubicBezTo>
                  <a:cubicBezTo>
                    <a:pt x="2276739" y="15"/>
                    <a:pt x="2502958" y="347942"/>
                    <a:pt x="2730500" y="349265"/>
                  </a:cubicBezTo>
                  <a:cubicBezTo>
                    <a:pt x="2958042" y="350588"/>
                    <a:pt x="3185583" y="9276"/>
                    <a:pt x="3413125" y="7953"/>
                  </a:cubicBezTo>
                  <a:cubicBezTo>
                    <a:pt x="3640667" y="6630"/>
                    <a:pt x="3868208" y="342651"/>
                    <a:pt x="4095750" y="341328"/>
                  </a:cubicBezTo>
                  <a:cubicBezTo>
                    <a:pt x="4323292" y="340005"/>
                    <a:pt x="4550833" y="-2631"/>
                    <a:pt x="4778375" y="15"/>
                  </a:cubicBezTo>
                  <a:cubicBezTo>
                    <a:pt x="5005917" y="2661"/>
                    <a:pt x="5232135" y="357203"/>
                    <a:pt x="5461000" y="357203"/>
                  </a:cubicBezTo>
                  <a:cubicBezTo>
                    <a:pt x="5689865" y="357203"/>
                    <a:pt x="5925344" y="1338"/>
                    <a:pt x="6151563" y="15"/>
                  </a:cubicBezTo>
                  <a:cubicBezTo>
                    <a:pt x="6377782" y="-1308"/>
                    <a:pt x="6590771" y="349265"/>
                    <a:pt x="6818313" y="349265"/>
                  </a:cubicBezTo>
                  <a:cubicBezTo>
                    <a:pt x="7045855" y="349265"/>
                    <a:pt x="7287949" y="-1308"/>
                    <a:pt x="7516813" y="15"/>
                  </a:cubicBezTo>
                  <a:cubicBezTo>
                    <a:pt x="7745677" y="1338"/>
                    <a:pt x="7968588" y="179270"/>
                    <a:pt x="8191500" y="357203"/>
                  </a:cubicBezTo>
                </a:path>
              </a:pathLst>
            </a:custGeom>
            <a:ln w="152400"/>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sp>
          <p:nvSpPr>
            <p:cNvPr id="33" name="フリーフォーム 32"/>
            <p:cNvSpPr/>
            <p:nvPr/>
          </p:nvSpPr>
          <p:spPr>
            <a:xfrm>
              <a:off x="0" y="0"/>
              <a:ext cx="8191500" cy="357203"/>
            </a:xfrm>
            <a:custGeom>
              <a:avLst/>
              <a:gdLst>
                <a:gd name="connsiteX0" fmla="*/ 0 w 8191500"/>
                <a:gd name="connsiteY0" fmla="*/ 341328 h 357203"/>
                <a:gd name="connsiteX1" fmla="*/ 682625 w 8191500"/>
                <a:gd name="connsiteY1" fmla="*/ 7953 h 357203"/>
                <a:gd name="connsiteX2" fmla="*/ 1357313 w 8191500"/>
                <a:gd name="connsiteY2" fmla="*/ 349265 h 357203"/>
                <a:gd name="connsiteX3" fmla="*/ 2047875 w 8191500"/>
                <a:gd name="connsiteY3" fmla="*/ 15 h 357203"/>
                <a:gd name="connsiteX4" fmla="*/ 2730500 w 8191500"/>
                <a:gd name="connsiteY4" fmla="*/ 349265 h 357203"/>
                <a:gd name="connsiteX5" fmla="*/ 3413125 w 8191500"/>
                <a:gd name="connsiteY5" fmla="*/ 7953 h 357203"/>
                <a:gd name="connsiteX6" fmla="*/ 4095750 w 8191500"/>
                <a:gd name="connsiteY6" fmla="*/ 341328 h 357203"/>
                <a:gd name="connsiteX7" fmla="*/ 4778375 w 8191500"/>
                <a:gd name="connsiteY7" fmla="*/ 15 h 357203"/>
                <a:gd name="connsiteX8" fmla="*/ 5461000 w 8191500"/>
                <a:gd name="connsiteY8" fmla="*/ 357203 h 357203"/>
                <a:gd name="connsiteX9" fmla="*/ 6151563 w 8191500"/>
                <a:gd name="connsiteY9" fmla="*/ 15 h 357203"/>
                <a:gd name="connsiteX10" fmla="*/ 6818313 w 8191500"/>
                <a:gd name="connsiteY10" fmla="*/ 349265 h 357203"/>
                <a:gd name="connsiteX11" fmla="*/ 7516813 w 8191500"/>
                <a:gd name="connsiteY11" fmla="*/ 15 h 357203"/>
                <a:gd name="connsiteX12" fmla="*/ 8191500 w 8191500"/>
                <a:gd name="connsiteY12" fmla="*/ 357203 h 357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91500" h="357203">
                  <a:moveTo>
                    <a:pt x="0" y="341328"/>
                  </a:moveTo>
                  <a:cubicBezTo>
                    <a:pt x="228203" y="173979"/>
                    <a:pt x="456406" y="6630"/>
                    <a:pt x="682625" y="7953"/>
                  </a:cubicBezTo>
                  <a:cubicBezTo>
                    <a:pt x="908844" y="9276"/>
                    <a:pt x="1129771" y="350588"/>
                    <a:pt x="1357313" y="349265"/>
                  </a:cubicBezTo>
                  <a:cubicBezTo>
                    <a:pt x="1584855" y="347942"/>
                    <a:pt x="1819011" y="15"/>
                    <a:pt x="2047875" y="15"/>
                  </a:cubicBezTo>
                  <a:cubicBezTo>
                    <a:pt x="2276739" y="15"/>
                    <a:pt x="2502958" y="347942"/>
                    <a:pt x="2730500" y="349265"/>
                  </a:cubicBezTo>
                  <a:cubicBezTo>
                    <a:pt x="2958042" y="350588"/>
                    <a:pt x="3185583" y="9276"/>
                    <a:pt x="3413125" y="7953"/>
                  </a:cubicBezTo>
                  <a:cubicBezTo>
                    <a:pt x="3640667" y="6630"/>
                    <a:pt x="3868208" y="342651"/>
                    <a:pt x="4095750" y="341328"/>
                  </a:cubicBezTo>
                  <a:cubicBezTo>
                    <a:pt x="4323292" y="340005"/>
                    <a:pt x="4550833" y="-2631"/>
                    <a:pt x="4778375" y="15"/>
                  </a:cubicBezTo>
                  <a:cubicBezTo>
                    <a:pt x="5005917" y="2661"/>
                    <a:pt x="5232135" y="357203"/>
                    <a:pt x="5461000" y="357203"/>
                  </a:cubicBezTo>
                  <a:cubicBezTo>
                    <a:pt x="5689865" y="357203"/>
                    <a:pt x="5925344" y="1338"/>
                    <a:pt x="6151563" y="15"/>
                  </a:cubicBezTo>
                  <a:cubicBezTo>
                    <a:pt x="6377782" y="-1308"/>
                    <a:pt x="6590771" y="349265"/>
                    <a:pt x="6818313" y="349265"/>
                  </a:cubicBezTo>
                  <a:cubicBezTo>
                    <a:pt x="7045855" y="349265"/>
                    <a:pt x="7287949" y="-1308"/>
                    <a:pt x="7516813" y="15"/>
                  </a:cubicBezTo>
                  <a:cubicBezTo>
                    <a:pt x="7745677" y="1338"/>
                    <a:pt x="7968588" y="179270"/>
                    <a:pt x="8191500" y="357203"/>
                  </a:cubicBezTo>
                </a:path>
              </a:pathLst>
            </a:custGeom>
            <a:noFill/>
            <a:ln w="120650">
              <a:solidFill>
                <a:schemeClr val="bg1"/>
              </a:solidFill>
            </a:ln>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grpSp>
      <p:sp>
        <p:nvSpPr>
          <p:cNvPr id="34" name="左右矢印 33"/>
          <p:cNvSpPr/>
          <p:nvPr/>
        </p:nvSpPr>
        <p:spPr>
          <a:xfrm>
            <a:off x="7631881" y="3692757"/>
            <a:ext cx="450000" cy="288000"/>
          </a:xfrm>
          <a:prstGeom prst="leftRightArrow">
            <a:avLst>
              <a:gd name="adj1" fmla="val 44960"/>
              <a:gd name="adj2" fmla="val 34369"/>
            </a:avLst>
          </a:prstGeom>
          <a:solidFill>
            <a:srgbClr val="D0D8E8"/>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比較</a:t>
            </a:r>
            <a:endParaRPr kumimoji="1"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5" name="直線矢印コネクタ 34"/>
          <p:cNvCxnSpPr/>
          <p:nvPr/>
        </p:nvCxnSpPr>
        <p:spPr>
          <a:xfrm>
            <a:off x="7687412" y="3068960"/>
            <a:ext cx="0" cy="43200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8" name="角丸四角形吹き出し 7"/>
          <p:cNvSpPr/>
          <p:nvPr/>
        </p:nvSpPr>
        <p:spPr>
          <a:xfrm>
            <a:off x="539552" y="3127757"/>
            <a:ext cx="6264696" cy="1237347"/>
          </a:xfrm>
          <a:prstGeom prst="wedgeRoundRectCallout">
            <a:avLst>
              <a:gd name="adj1" fmla="val 53539"/>
              <a:gd name="adj2" fmla="val -33617"/>
              <a:gd name="adj3" fmla="val 16667"/>
            </a:avLst>
          </a:prstGeom>
          <a:solidFill>
            <a:srgbClr val="E9EDF4"/>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◎較差内　～較差</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）解消のため給料月額等を引下げ～</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89311531"/>
              </p:ext>
            </p:extLst>
          </p:nvPr>
        </p:nvGraphicFramePr>
        <p:xfrm>
          <a:off x="674043" y="3419571"/>
          <a:ext cx="6084000" cy="864000"/>
        </p:xfrm>
        <a:graphic>
          <a:graphicData uri="http://schemas.openxmlformats.org/drawingml/2006/table">
            <a:tbl>
              <a:tblPr firstRow="1" bandRow="1">
                <a:tableStyleId>{5C22544A-7EE6-4342-B048-85BDC9FD1C3A}</a:tableStyleId>
              </a:tblPr>
              <a:tblGrid>
                <a:gridCol w="792000"/>
                <a:gridCol w="1017725"/>
                <a:gridCol w="4274275"/>
              </a:tblGrid>
              <a:tr h="432000">
                <a:tc>
                  <a:txBody>
                    <a:bodyPr/>
                    <a:lstStyle/>
                    <a:p>
                      <a:pPr algn="l"/>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給料月額</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algn="r"/>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1,724</a:t>
                      </a:r>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0.45%</a:t>
                      </a:r>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行政職給料表について、一律</a:t>
                      </a:r>
                      <a:r>
                        <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0.6%</a:t>
                      </a:r>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を基本とした引下げ。ただし、初任給、若年層は引き下げない、あるいは引下げ率を緩和。</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tr>
              <a:tr h="432000">
                <a:tc>
                  <a:txBody>
                    <a:bodyPr/>
                    <a:lstStyle/>
                    <a:p>
                      <a:pPr algn="l"/>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はね返り</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E9EDF4"/>
                    </a:solidFill>
                  </a:tcPr>
                </a:tc>
                <a:tc>
                  <a:txBody>
                    <a:bodyPr/>
                    <a:lstStyle/>
                    <a:p>
                      <a:pPr algn="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190</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0.05%</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E9EDF4"/>
                    </a:solidFill>
                  </a:tcPr>
                </a:tc>
                <a:tc>
                  <a:txBody>
                    <a:bodyPr/>
                    <a:lstStyle/>
                    <a:p>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給料等の一定割合で定められている手当額等の増加分（地域手当など）。</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E9EDF4"/>
                    </a:solidFill>
                  </a:tcPr>
                </a:tc>
              </a:tr>
            </a:tbl>
          </a:graphicData>
        </a:graphic>
      </p:graphicFrame>
      <p:sp>
        <p:nvSpPr>
          <p:cNvPr id="18" name="角丸四角形吹き出し 17"/>
          <p:cNvSpPr/>
          <p:nvPr/>
        </p:nvSpPr>
        <p:spPr>
          <a:xfrm>
            <a:off x="7030194" y="5013175"/>
            <a:ext cx="1716928" cy="792089"/>
          </a:xfrm>
          <a:prstGeom prst="wedgeRoundRectCallout">
            <a:avLst>
              <a:gd name="adj1" fmla="val -60999"/>
              <a:gd name="adj2" fmla="val 36017"/>
              <a:gd name="adj3" fmla="val 16667"/>
            </a:avLst>
          </a:prstGeom>
          <a:solidFill>
            <a:srgbClr val="E9EDF4"/>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引き上げる</a:t>
            </a: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0.05</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月分は、民間の支給状況を踏まえ勤勉手当に配分。</a:t>
            </a:r>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99232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052736"/>
            <a:ext cx="8280000" cy="1440161"/>
          </a:xfrm>
        </p:spPr>
        <p:txBody>
          <a:bodyPr>
            <a:normAutofit/>
          </a:bodyPr>
          <a:lstStyle/>
          <a:p>
            <a:pPr marL="0" indent="0">
              <a:buNone/>
            </a:pP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◆比較方法</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○民間給与との比較は、主な給与決定要素を同じくする者同士で比較することが適当</a:t>
            </a:r>
          </a:p>
          <a:p>
            <a:pPr marL="28800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府職員の人員数のウエイトを用いたラスパイレス比較</a:t>
            </a:r>
          </a:p>
          <a:p>
            <a:pPr marL="0" indent="0">
              <a:buNone/>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タイトル 1"/>
          <p:cNvSpPr txBox="1">
            <a:spLocks/>
          </p:cNvSpPr>
          <p:nvPr/>
        </p:nvSpPr>
        <p:spPr>
          <a:xfrm>
            <a:off x="457200" y="274638"/>
            <a:ext cx="8280000" cy="720000"/>
          </a:xfrm>
          <a:prstGeom prst="rect">
            <a:avLst/>
          </a:prstGeom>
          <a:solidFill>
            <a:schemeClr val="tx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800" b="1" dirty="0" err="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民間給与と</a:t>
            </a:r>
            <a:r>
              <a:rPr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比較</a:t>
            </a:r>
          </a:p>
        </p:txBody>
      </p:sp>
      <p:sp>
        <p:nvSpPr>
          <p:cNvPr id="5" name="コンテンツ プレースホルダー 2"/>
          <p:cNvSpPr txBox="1">
            <a:spLocks/>
          </p:cNvSpPr>
          <p:nvPr/>
        </p:nvSpPr>
        <p:spPr>
          <a:xfrm>
            <a:off x="457200" y="2462101"/>
            <a:ext cx="7643192" cy="900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◆調査対象</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8000" indent="-14400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人以上の多くの民間企業においては、公務と同様、課長・係長等の役職段階があることから</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、同種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・同等の者同士による比較が可能</a:t>
            </a:r>
          </a:p>
          <a:p>
            <a:pPr marL="288000" indent="-14400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○現行の調査対象であれば、実地による精緻な調査が</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可能</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356516533"/>
              </p:ext>
            </p:extLst>
          </p:nvPr>
        </p:nvGraphicFramePr>
        <p:xfrm>
          <a:off x="687390" y="3537336"/>
          <a:ext cx="8172448" cy="2916000"/>
        </p:xfrm>
        <a:graphic>
          <a:graphicData uri="http://schemas.openxmlformats.org/drawingml/2006/table">
            <a:tbl>
              <a:tblPr firstRow="1" bandRow="1">
                <a:tableStyleId>{2D5ABB26-0587-4C30-8999-92F81FD0307C}</a:tableStyleId>
              </a:tblPr>
              <a:tblGrid>
                <a:gridCol w="2736304"/>
                <a:gridCol w="1296144"/>
                <a:gridCol w="4140000"/>
              </a:tblGrid>
              <a:tr h="1458000">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人未満</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tx1"/>
                      </a:solidFill>
                      <a:prstDash val="sysDashDot"/>
                      <a:round/>
                      <a:headEnd type="none" w="med" len="med"/>
                      <a:tailEnd type="none" w="med" len="med"/>
                    </a:lnB>
                  </a:tcPr>
                </a:tc>
                <a:tc>
                  <a:txBody>
                    <a:bodyPr/>
                    <a:lstStyle/>
                    <a:p>
                      <a:pPr algn="ctr"/>
                      <a:r>
                        <a:rPr kumimoji="1" lang="ja-JP" altLang="en-US" sz="1200" dirty="0" smtClean="0">
                          <a:ln>
                            <a:noFill/>
                          </a:ln>
                          <a:latin typeface="メイリオ" panose="020B0604030504040204" pitchFamily="50" charset="-128"/>
                          <a:ea typeface="メイリオ" panose="020B0604030504040204" pitchFamily="50" charset="-128"/>
                          <a:cs typeface="メイリオ" panose="020B0604030504040204" pitchFamily="50" charset="-128"/>
                        </a:rPr>
                        <a:t>役職段階の例</a:t>
                      </a:r>
                      <a:endParaRPr kumimoji="1" lang="en-US" altLang="ja-JP" sz="1200" dirty="0" smtClean="0">
                        <a:ln>
                          <a:noFill/>
                        </a:ln>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ysDash"/>
                      <a:round/>
                      <a:headEnd type="none" w="med" len="med"/>
                      <a:tailEnd type="none" w="med" len="med"/>
                    </a:lnR>
                    <a:lnB w="12700" cap="flat" cmpd="sng" algn="ctr">
                      <a:solidFill>
                        <a:schemeClr val="tx1"/>
                      </a:solidFill>
                      <a:prstDash val="sysDashDot"/>
                      <a:round/>
                      <a:headEnd type="none" w="med" len="med"/>
                      <a:tailEnd type="none" w="med" len="med"/>
                    </a:lnB>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府内民営事業所の正社員数の割合</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26</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年経済センサス基礎調査（総務省）を基に大阪府人事委員会において集計</a:t>
                      </a: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tcPr>
                </a:tc>
              </a:tr>
              <a:tr h="1458000">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人以上</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tx1"/>
                      </a:solidFill>
                      <a:prstDash val="sysDashDot"/>
                      <a:round/>
                      <a:headEnd type="none" w="med" len="med"/>
                      <a:tailEnd type="none" w="med" len="med"/>
                    </a:lnT>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ysDash"/>
                      <a:round/>
                      <a:headEnd type="none" w="med" len="med"/>
                      <a:tailEnd type="none" w="med" len="med"/>
                    </a:lnR>
                    <a:lnT w="12700" cap="flat" cmpd="sng" algn="ctr">
                      <a:solidFill>
                        <a:schemeClr val="tx1"/>
                      </a:solidFill>
                      <a:prstDash val="sysDashDot"/>
                      <a:round/>
                      <a:headEnd type="none" w="med" len="med"/>
                      <a:tailEnd type="none" w="med" len="med"/>
                    </a:lnT>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tr>
            </a:tbl>
          </a:graphicData>
        </a:graphic>
      </p:graphicFrame>
      <p:grpSp>
        <p:nvGrpSpPr>
          <p:cNvPr id="39" name="グループ化 38"/>
          <p:cNvGrpSpPr/>
          <p:nvPr/>
        </p:nvGrpSpPr>
        <p:grpSpPr>
          <a:xfrm>
            <a:off x="3517200" y="3736465"/>
            <a:ext cx="1080000" cy="1080000"/>
            <a:chOff x="0" y="0"/>
            <a:chExt cx="1308100" cy="1504314"/>
          </a:xfrm>
        </p:grpSpPr>
        <p:sp>
          <p:nvSpPr>
            <p:cNvPr id="40" name="正方形/長方形 39"/>
            <p:cNvSpPr/>
            <p:nvPr/>
          </p:nvSpPr>
          <p:spPr bwMode="auto">
            <a:xfrm>
              <a:off x="0" y="902499"/>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200"/>
            </a:p>
          </p:txBody>
        </p:sp>
        <p:sp>
          <p:nvSpPr>
            <p:cNvPr id="41" name="正方形/長方形 40"/>
            <p:cNvSpPr/>
            <p:nvPr/>
          </p:nvSpPr>
          <p:spPr bwMode="auto">
            <a:xfrm>
              <a:off x="0" y="1203331"/>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係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員</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正方形/長方形 41"/>
            <p:cNvSpPr/>
            <p:nvPr/>
          </p:nvSpPr>
          <p:spPr bwMode="auto">
            <a:xfrm>
              <a:off x="0" y="0"/>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200"/>
            </a:p>
          </p:txBody>
        </p:sp>
        <p:sp>
          <p:nvSpPr>
            <p:cNvPr id="43" name="正方形/長方形 42"/>
            <p:cNvSpPr/>
            <p:nvPr/>
          </p:nvSpPr>
          <p:spPr bwMode="auto">
            <a:xfrm>
              <a:off x="0" y="601666"/>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200"/>
            </a:p>
          </p:txBody>
        </p:sp>
        <p:sp>
          <p:nvSpPr>
            <p:cNvPr id="44" name="正方形/長方形 43"/>
            <p:cNvSpPr/>
            <p:nvPr/>
          </p:nvSpPr>
          <p:spPr bwMode="auto">
            <a:xfrm>
              <a:off x="0" y="300833"/>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課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長</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45" name="グループ化 44"/>
          <p:cNvGrpSpPr/>
          <p:nvPr/>
        </p:nvGrpSpPr>
        <p:grpSpPr>
          <a:xfrm>
            <a:off x="3512636" y="5238829"/>
            <a:ext cx="1080000" cy="1070475"/>
            <a:chOff x="0" y="14113"/>
            <a:chExt cx="1371600" cy="1586087"/>
          </a:xfrm>
        </p:grpSpPr>
        <p:sp>
          <p:nvSpPr>
            <p:cNvPr id="46" name="正方形/長方形 45"/>
            <p:cNvSpPr/>
            <p:nvPr/>
          </p:nvSpPr>
          <p:spPr bwMode="auto">
            <a:xfrm>
              <a:off x="0" y="962025"/>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係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長</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正方形/長方形 46"/>
            <p:cNvSpPr/>
            <p:nvPr/>
          </p:nvSpPr>
          <p:spPr bwMode="auto">
            <a:xfrm>
              <a:off x="0" y="1282700"/>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係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員</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正方形/長方形 47"/>
            <p:cNvSpPr/>
            <p:nvPr/>
          </p:nvSpPr>
          <p:spPr bwMode="auto">
            <a:xfrm>
              <a:off x="0" y="14113"/>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部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長</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正方形/長方形 48"/>
            <p:cNvSpPr/>
            <p:nvPr/>
          </p:nvSpPr>
          <p:spPr bwMode="auto">
            <a:xfrm>
              <a:off x="0" y="641350"/>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課長代理</a:t>
              </a:r>
            </a:p>
          </p:txBody>
        </p:sp>
        <p:sp>
          <p:nvSpPr>
            <p:cNvPr id="50" name="正方形/長方形 49"/>
            <p:cNvSpPr/>
            <p:nvPr/>
          </p:nvSpPr>
          <p:spPr bwMode="auto">
            <a:xfrm>
              <a:off x="0" y="334789"/>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課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長</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85" name="グループ化 84"/>
          <p:cNvGrpSpPr/>
          <p:nvPr/>
        </p:nvGrpSpPr>
        <p:grpSpPr>
          <a:xfrm>
            <a:off x="967491" y="4504035"/>
            <a:ext cx="303751" cy="312430"/>
            <a:chOff x="0" y="492125"/>
            <a:chExt cx="581024" cy="533400"/>
          </a:xfrm>
        </p:grpSpPr>
        <p:sp>
          <p:nvSpPr>
            <p:cNvPr id="142" name="直方体 141"/>
            <p:cNvSpPr/>
            <p:nvPr/>
          </p:nvSpPr>
          <p:spPr>
            <a:xfrm>
              <a:off x="0"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3" name="正方形/長方形 142"/>
            <p:cNvSpPr/>
            <p:nvPr/>
          </p:nvSpPr>
          <p:spPr>
            <a:xfrm>
              <a:off x="38099"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4" name="正方形/長方形 143"/>
            <p:cNvSpPr/>
            <p:nvPr/>
          </p:nvSpPr>
          <p:spPr>
            <a:xfrm>
              <a:off x="38099"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5" name="正方形/長方形 144"/>
            <p:cNvSpPr/>
            <p:nvPr/>
          </p:nvSpPr>
          <p:spPr>
            <a:xfrm>
              <a:off x="142874"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6" name="グループ化 85"/>
          <p:cNvGrpSpPr/>
          <p:nvPr/>
        </p:nvGrpSpPr>
        <p:grpSpPr>
          <a:xfrm>
            <a:off x="1267295" y="4504035"/>
            <a:ext cx="303751" cy="312430"/>
            <a:chOff x="528419" y="492125"/>
            <a:chExt cx="581024" cy="533400"/>
          </a:xfrm>
        </p:grpSpPr>
        <p:sp>
          <p:nvSpPr>
            <p:cNvPr id="138" name="直方体 137"/>
            <p:cNvSpPr/>
            <p:nvPr/>
          </p:nvSpPr>
          <p:spPr>
            <a:xfrm>
              <a:off x="528419"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9" name="正方形/長方形 138"/>
            <p:cNvSpPr/>
            <p:nvPr/>
          </p:nvSpPr>
          <p:spPr>
            <a:xfrm>
              <a:off x="566518"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0" name="正方形/長方形 139"/>
            <p:cNvSpPr/>
            <p:nvPr/>
          </p:nvSpPr>
          <p:spPr>
            <a:xfrm>
              <a:off x="566518"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1" name="正方形/長方形 140"/>
            <p:cNvSpPr/>
            <p:nvPr/>
          </p:nvSpPr>
          <p:spPr>
            <a:xfrm>
              <a:off x="671293"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7" name="グループ化 86"/>
          <p:cNvGrpSpPr/>
          <p:nvPr/>
        </p:nvGrpSpPr>
        <p:grpSpPr>
          <a:xfrm>
            <a:off x="2736353" y="4167739"/>
            <a:ext cx="494681" cy="648726"/>
            <a:chOff x="3123976" y="0"/>
            <a:chExt cx="619125" cy="657225"/>
          </a:xfrm>
        </p:grpSpPr>
        <p:sp>
          <p:nvSpPr>
            <p:cNvPr id="133" name="直方体 132"/>
            <p:cNvSpPr/>
            <p:nvPr/>
          </p:nvSpPr>
          <p:spPr>
            <a:xfrm>
              <a:off x="3123976" y="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4" name="正方形/長方形 133"/>
            <p:cNvSpPr/>
            <p:nvPr/>
          </p:nvSpPr>
          <p:spPr>
            <a:xfrm>
              <a:off x="3152551" y="2190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5" name="正方形/長方形 134"/>
            <p:cNvSpPr/>
            <p:nvPr/>
          </p:nvSpPr>
          <p:spPr>
            <a:xfrm>
              <a:off x="3152551" y="3238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6" name="正方形/長方形 135"/>
            <p:cNvSpPr/>
            <p:nvPr/>
          </p:nvSpPr>
          <p:spPr>
            <a:xfrm>
              <a:off x="3152551" y="4286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7" name="正方形/長方形 136"/>
            <p:cNvSpPr/>
            <p:nvPr/>
          </p:nvSpPr>
          <p:spPr>
            <a:xfrm>
              <a:off x="3276376" y="5619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8" name="グループ化 87"/>
          <p:cNvGrpSpPr/>
          <p:nvPr/>
        </p:nvGrpSpPr>
        <p:grpSpPr>
          <a:xfrm>
            <a:off x="807847" y="5495685"/>
            <a:ext cx="800601" cy="813619"/>
            <a:chOff x="28886" y="2033821"/>
            <a:chExt cx="1171575" cy="1190625"/>
          </a:xfrm>
        </p:grpSpPr>
        <p:sp>
          <p:nvSpPr>
            <p:cNvPr id="126" name="直方体 125"/>
            <p:cNvSpPr/>
            <p:nvPr/>
          </p:nvSpPr>
          <p:spPr>
            <a:xfrm>
              <a:off x="28886" y="2033821"/>
              <a:ext cx="1171575" cy="11906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7" name="正方形/長方形 126"/>
            <p:cNvSpPr/>
            <p:nvPr/>
          </p:nvSpPr>
          <p:spPr>
            <a:xfrm>
              <a:off x="352736" y="3091096"/>
              <a:ext cx="200025" cy="1333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8" name="正方形/長方形 127"/>
            <p:cNvSpPr/>
            <p:nvPr/>
          </p:nvSpPr>
          <p:spPr>
            <a:xfrm>
              <a:off x="95562" y="241672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9" name="正方形/長方形 128"/>
            <p:cNvSpPr/>
            <p:nvPr/>
          </p:nvSpPr>
          <p:spPr>
            <a:xfrm>
              <a:off x="95562" y="254245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0" name="正方形/長方形 129"/>
            <p:cNvSpPr/>
            <p:nvPr/>
          </p:nvSpPr>
          <p:spPr>
            <a:xfrm>
              <a:off x="95562" y="291964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1" name="正方形/長方形 130"/>
            <p:cNvSpPr/>
            <p:nvPr/>
          </p:nvSpPr>
          <p:spPr>
            <a:xfrm>
              <a:off x="95562" y="266818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2" name="正方形/長方形 131"/>
            <p:cNvSpPr/>
            <p:nvPr/>
          </p:nvSpPr>
          <p:spPr>
            <a:xfrm>
              <a:off x="95562" y="279391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9" name="グループ化 88"/>
          <p:cNvGrpSpPr/>
          <p:nvPr/>
        </p:nvGrpSpPr>
        <p:grpSpPr>
          <a:xfrm>
            <a:off x="1613628" y="5404560"/>
            <a:ext cx="800601" cy="904744"/>
            <a:chOff x="1333028" y="1900471"/>
            <a:chExt cx="1171575" cy="1323975"/>
          </a:xfrm>
        </p:grpSpPr>
        <p:sp>
          <p:nvSpPr>
            <p:cNvPr id="118" name="直方体 117"/>
            <p:cNvSpPr/>
            <p:nvPr/>
          </p:nvSpPr>
          <p:spPr>
            <a:xfrm>
              <a:off x="1333028" y="1900471"/>
              <a:ext cx="1171575" cy="132397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9" name="正方形/長方形 118"/>
            <p:cNvSpPr/>
            <p:nvPr/>
          </p:nvSpPr>
          <p:spPr>
            <a:xfrm>
              <a:off x="1399704" y="229099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0" name="正方形/長方形 119"/>
            <p:cNvSpPr/>
            <p:nvPr/>
          </p:nvSpPr>
          <p:spPr>
            <a:xfrm>
              <a:off x="1656878" y="3091096"/>
              <a:ext cx="200025" cy="1333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1" name="正方形/長方形 120"/>
            <p:cNvSpPr/>
            <p:nvPr/>
          </p:nvSpPr>
          <p:spPr>
            <a:xfrm>
              <a:off x="1399704" y="241672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2" name="正方形/長方形 121"/>
            <p:cNvSpPr/>
            <p:nvPr/>
          </p:nvSpPr>
          <p:spPr>
            <a:xfrm>
              <a:off x="1399704" y="254245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3" name="正方形/長方形 122"/>
            <p:cNvSpPr/>
            <p:nvPr/>
          </p:nvSpPr>
          <p:spPr>
            <a:xfrm>
              <a:off x="1399704" y="291964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4" name="正方形/長方形 123"/>
            <p:cNvSpPr/>
            <p:nvPr/>
          </p:nvSpPr>
          <p:spPr>
            <a:xfrm>
              <a:off x="1399704" y="266818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5" name="正方形/長方形 124"/>
            <p:cNvSpPr/>
            <p:nvPr/>
          </p:nvSpPr>
          <p:spPr>
            <a:xfrm>
              <a:off x="1399704" y="279391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0" name="グループ化 89"/>
          <p:cNvGrpSpPr/>
          <p:nvPr/>
        </p:nvGrpSpPr>
        <p:grpSpPr>
          <a:xfrm>
            <a:off x="1882544" y="4367347"/>
            <a:ext cx="423082" cy="449118"/>
            <a:chOff x="2398899" y="292100"/>
            <a:chExt cx="619125" cy="657225"/>
          </a:xfrm>
        </p:grpSpPr>
        <p:sp>
          <p:nvSpPr>
            <p:cNvPr id="113" name="直方体 112"/>
            <p:cNvSpPr/>
            <p:nvPr/>
          </p:nvSpPr>
          <p:spPr>
            <a:xfrm>
              <a:off x="2398899" y="29210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4" name="正方形/長方形 113"/>
            <p:cNvSpPr/>
            <p:nvPr/>
          </p:nvSpPr>
          <p:spPr>
            <a:xfrm>
              <a:off x="2427474" y="5111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5" name="正方形/長方形 114"/>
            <p:cNvSpPr/>
            <p:nvPr/>
          </p:nvSpPr>
          <p:spPr>
            <a:xfrm>
              <a:off x="2427474" y="6159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6" name="正方形/長方形 115"/>
            <p:cNvSpPr/>
            <p:nvPr/>
          </p:nvSpPr>
          <p:spPr>
            <a:xfrm>
              <a:off x="2427474" y="7207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7" name="正方形/長方形 116"/>
            <p:cNvSpPr/>
            <p:nvPr/>
          </p:nvSpPr>
          <p:spPr>
            <a:xfrm>
              <a:off x="2551299" y="8540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1" name="グループ化 90"/>
          <p:cNvGrpSpPr/>
          <p:nvPr/>
        </p:nvGrpSpPr>
        <p:grpSpPr>
          <a:xfrm>
            <a:off x="2300728" y="4367347"/>
            <a:ext cx="423082" cy="449118"/>
            <a:chOff x="1656878" y="292100"/>
            <a:chExt cx="619125" cy="657225"/>
          </a:xfrm>
        </p:grpSpPr>
        <p:sp>
          <p:nvSpPr>
            <p:cNvPr id="108" name="直方体 107"/>
            <p:cNvSpPr/>
            <p:nvPr/>
          </p:nvSpPr>
          <p:spPr>
            <a:xfrm>
              <a:off x="1656878" y="29210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9" name="正方形/長方形 108"/>
            <p:cNvSpPr/>
            <p:nvPr/>
          </p:nvSpPr>
          <p:spPr>
            <a:xfrm>
              <a:off x="1685453" y="5111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0" name="正方形/長方形 109"/>
            <p:cNvSpPr/>
            <p:nvPr/>
          </p:nvSpPr>
          <p:spPr>
            <a:xfrm>
              <a:off x="1685453" y="6159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1" name="正方形/長方形 110"/>
            <p:cNvSpPr/>
            <p:nvPr/>
          </p:nvSpPr>
          <p:spPr>
            <a:xfrm>
              <a:off x="1685453" y="7207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2" name="正方形/長方形 111"/>
            <p:cNvSpPr/>
            <p:nvPr/>
          </p:nvSpPr>
          <p:spPr>
            <a:xfrm>
              <a:off x="1809278" y="8540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2" name="グループ化 91"/>
          <p:cNvGrpSpPr/>
          <p:nvPr/>
        </p:nvGrpSpPr>
        <p:grpSpPr>
          <a:xfrm>
            <a:off x="2430433" y="5202782"/>
            <a:ext cx="800601" cy="1106522"/>
            <a:chOff x="2716499" y="1605196"/>
            <a:chExt cx="1171575" cy="1619250"/>
          </a:xfrm>
        </p:grpSpPr>
        <p:sp>
          <p:nvSpPr>
            <p:cNvPr id="98" name="直方体 97"/>
            <p:cNvSpPr/>
            <p:nvPr/>
          </p:nvSpPr>
          <p:spPr>
            <a:xfrm>
              <a:off x="2716499" y="1605196"/>
              <a:ext cx="1171575" cy="161925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9" name="正方形/長方形 98"/>
            <p:cNvSpPr/>
            <p:nvPr/>
          </p:nvSpPr>
          <p:spPr>
            <a:xfrm>
              <a:off x="2783175" y="227330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0" name="正方形/長方形 99"/>
            <p:cNvSpPr/>
            <p:nvPr/>
          </p:nvSpPr>
          <p:spPr>
            <a:xfrm>
              <a:off x="3040349" y="3091095"/>
              <a:ext cx="200025" cy="1333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1" name="正方形/長方形 100"/>
            <p:cNvSpPr/>
            <p:nvPr/>
          </p:nvSpPr>
          <p:spPr>
            <a:xfrm>
              <a:off x="2783175" y="2402574"/>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2" name="正方形/長方形 101"/>
            <p:cNvSpPr/>
            <p:nvPr/>
          </p:nvSpPr>
          <p:spPr>
            <a:xfrm>
              <a:off x="2783175" y="2531842"/>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3" name="正方形/長方形 102"/>
            <p:cNvSpPr/>
            <p:nvPr/>
          </p:nvSpPr>
          <p:spPr>
            <a:xfrm>
              <a:off x="2783175" y="2919645"/>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4" name="正方形/長方形 103"/>
            <p:cNvSpPr/>
            <p:nvPr/>
          </p:nvSpPr>
          <p:spPr>
            <a:xfrm>
              <a:off x="2783175" y="2661110"/>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5" name="正方形/長方形 104"/>
            <p:cNvSpPr/>
            <p:nvPr/>
          </p:nvSpPr>
          <p:spPr>
            <a:xfrm>
              <a:off x="2783175" y="2790378"/>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6" name="正方形/長方形 105"/>
            <p:cNvSpPr/>
            <p:nvPr/>
          </p:nvSpPr>
          <p:spPr>
            <a:xfrm>
              <a:off x="2783175" y="2014770"/>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7" name="正方形/長方形 106"/>
            <p:cNvSpPr/>
            <p:nvPr/>
          </p:nvSpPr>
          <p:spPr>
            <a:xfrm>
              <a:off x="2783175" y="2144038"/>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3" name="グループ化 92"/>
          <p:cNvGrpSpPr/>
          <p:nvPr/>
        </p:nvGrpSpPr>
        <p:grpSpPr>
          <a:xfrm>
            <a:off x="1578793" y="4504035"/>
            <a:ext cx="303751" cy="312430"/>
            <a:chOff x="1056446" y="492125"/>
            <a:chExt cx="581024" cy="533400"/>
          </a:xfrm>
        </p:grpSpPr>
        <p:sp>
          <p:nvSpPr>
            <p:cNvPr id="94" name="直方体 93"/>
            <p:cNvSpPr/>
            <p:nvPr/>
          </p:nvSpPr>
          <p:spPr>
            <a:xfrm>
              <a:off x="1056446"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5" name="正方形/長方形 94"/>
            <p:cNvSpPr/>
            <p:nvPr/>
          </p:nvSpPr>
          <p:spPr>
            <a:xfrm>
              <a:off x="1094545"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6" name="正方形/長方形 95"/>
            <p:cNvSpPr/>
            <p:nvPr/>
          </p:nvSpPr>
          <p:spPr>
            <a:xfrm>
              <a:off x="1094545"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7" name="正方形/長方形 96"/>
            <p:cNvSpPr/>
            <p:nvPr/>
          </p:nvSpPr>
          <p:spPr>
            <a:xfrm>
              <a:off x="1199320"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sp>
        <p:nvSpPr>
          <p:cNvPr id="146" name="正方形/長方形 145"/>
          <p:cNvSpPr/>
          <p:nvPr/>
        </p:nvSpPr>
        <p:spPr bwMode="auto">
          <a:xfrm>
            <a:off x="4813411" y="3989839"/>
            <a:ext cx="1872000" cy="2160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未満･･･</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35.4</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48" name="テキスト ボックス 49"/>
          <p:cNvSpPr txBox="1"/>
          <p:nvPr/>
        </p:nvSpPr>
        <p:spPr>
          <a:xfrm>
            <a:off x="4773614" y="6048533"/>
            <a:ext cx="4032000" cy="324000"/>
          </a:xfrm>
          <a:prstGeom prst="rect">
            <a:avLst/>
          </a:prstGeom>
          <a:solidFill>
            <a:schemeClr val="lt1"/>
          </a:solidFill>
          <a:ln w="34925" cmpd="dbl">
            <a:solidFill>
              <a:schemeClr val="tx1"/>
            </a:solid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ctr" anchorCtr="1">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府内の民営事業所全体の正社員数の６割を超える人数をカバー</a:t>
            </a:r>
          </a:p>
        </p:txBody>
      </p:sp>
      <p:sp>
        <p:nvSpPr>
          <p:cNvPr id="149" name="右中かっこ 148"/>
          <p:cNvSpPr/>
          <p:nvPr/>
        </p:nvSpPr>
        <p:spPr bwMode="auto">
          <a:xfrm rot="5400000">
            <a:off x="6124542" y="4779272"/>
            <a:ext cx="144000" cy="2340000"/>
          </a:xfrm>
          <a:prstGeom prst="rightBrace">
            <a:avLst>
              <a:gd name="adj1" fmla="val 31071"/>
              <a:gd name="adj2" fmla="val 50000"/>
            </a:avLst>
          </a:prstGeom>
          <a:no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p:spPr>
        <p:txBody>
          <a:bodyPr wrap="square" lIns="18288" tIns="0" rIns="0" bIns="0" rtlCol="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100"/>
          </a:p>
        </p:txBody>
      </p:sp>
      <p:sp>
        <p:nvSpPr>
          <p:cNvPr id="150" name="角丸四角形 149"/>
          <p:cNvSpPr/>
          <p:nvPr/>
        </p:nvSpPr>
        <p:spPr>
          <a:xfrm>
            <a:off x="853411" y="1711500"/>
            <a:ext cx="7920000" cy="720000"/>
          </a:xfrm>
          <a:prstGeom prst="roundRect">
            <a:avLst/>
          </a:prstGeom>
          <a:ln w="12700">
            <a:prstDash val="sysDot"/>
          </a:ln>
        </p:spPr>
        <p:style>
          <a:lnRef idx="2">
            <a:schemeClr val="dk1"/>
          </a:lnRef>
          <a:fillRef idx="1">
            <a:schemeClr val="lt1"/>
          </a:fillRef>
          <a:effectRef idx="0">
            <a:schemeClr val="dk1"/>
          </a:effectRef>
          <a:fontRef idx="minor">
            <a:schemeClr val="dk1"/>
          </a:fontRef>
        </p:style>
        <p:txBody>
          <a:bodyPr tIns="144000" bIns="36000" rtlCol="0" anchor="ctr"/>
          <a:lstStyle/>
          <a:p>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＜主な給与決定要素＞</a:t>
            </a:r>
            <a:endParaRPr kumimoji="1"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r"/>
            <a:endPar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詳細は「５　民間との給与額の比較方法（ラスパイレス比較）」を参照</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2" name="角丸四角形 151"/>
          <p:cNvSpPr/>
          <p:nvPr/>
        </p:nvSpPr>
        <p:spPr>
          <a:xfrm>
            <a:off x="6469852" y="1772816"/>
            <a:ext cx="1548000" cy="432000"/>
          </a:xfrm>
          <a:prstGeom prst="roundRect">
            <a:avLst/>
          </a:prstGeom>
          <a:ln w="25400" cmpd="dbl"/>
        </p:spPr>
        <p:style>
          <a:lnRef idx="2">
            <a:schemeClr val="dk1"/>
          </a:lnRef>
          <a:fillRef idx="1">
            <a:schemeClr val="lt1"/>
          </a:fillRef>
          <a:effectRef idx="0">
            <a:schemeClr val="dk1"/>
          </a:effectRef>
          <a:fontRef idx="minor">
            <a:schemeClr val="dk1"/>
          </a:fontRef>
        </p:style>
        <p:txBody>
          <a:bodyPr lIns="36000" tIns="72000" rIns="36000" bIns="36000" rtlCol="0" anchor="ctr" anchorCtr="1"/>
          <a:lstStyle/>
          <a:p>
            <a:pPr algn="ctr" rtl="1"/>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学歴</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3" name="角丸四角形 152"/>
          <p:cNvSpPr/>
          <p:nvPr/>
        </p:nvSpPr>
        <p:spPr>
          <a:xfrm>
            <a:off x="4399058" y="1772816"/>
            <a:ext cx="1584000" cy="432000"/>
          </a:xfrm>
          <a:prstGeom prst="roundRect">
            <a:avLst/>
          </a:prstGeom>
          <a:ln w="25400" cmpd="dbl"/>
        </p:spPr>
        <p:style>
          <a:lnRef idx="2">
            <a:schemeClr val="dk1"/>
          </a:lnRef>
          <a:fillRef idx="1">
            <a:schemeClr val="lt1"/>
          </a:fillRef>
          <a:effectRef idx="0">
            <a:schemeClr val="dk1"/>
          </a:effectRef>
          <a:fontRef idx="minor">
            <a:schemeClr val="dk1"/>
          </a:fontRef>
        </p:style>
        <p:txBody>
          <a:bodyPr lIns="36000" tIns="72000" rIns="36000" bIns="36000" rtlCol="0" anchor="ctr" anchorCtr="1"/>
          <a:lstStyle/>
          <a:p>
            <a:pPr algn="ctr" rtl="1"/>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年齢</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7" name="角丸四角形 196"/>
          <p:cNvSpPr/>
          <p:nvPr/>
        </p:nvSpPr>
        <p:spPr>
          <a:xfrm>
            <a:off x="2328264" y="1772816"/>
            <a:ext cx="1584000" cy="432000"/>
          </a:xfrm>
          <a:prstGeom prst="roundRect">
            <a:avLst/>
          </a:prstGeom>
          <a:ln w="25400" cmpd="dbl"/>
        </p:spPr>
        <p:style>
          <a:lnRef idx="2">
            <a:schemeClr val="dk1"/>
          </a:lnRef>
          <a:fillRef idx="1">
            <a:schemeClr val="lt1"/>
          </a:fillRef>
          <a:effectRef idx="0">
            <a:schemeClr val="dk1"/>
          </a:effectRef>
          <a:fontRef idx="minor">
            <a:schemeClr val="dk1"/>
          </a:fontRef>
        </p:style>
        <p:txBody>
          <a:bodyPr lIns="36000" tIns="72000" rIns="36000" bIns="36000" rtlCol="0" anchor="ctr" anchorCtr="1"/>
          <a:lstStyle/>
          <a:p>
            <a:pPr algn="ctr" rtl="1"/>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役職段階</a:t>
            </a:r>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rtl="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（部長、課長、係長、係員等</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6" name="スライド番号プレースホルダー 155"/>
          <p:cNvSpPr>
            <a:spLocks noGrp="1"/>
          </p:cNvSpPr>
          <p:nvPr>
            <p:ph type="sldNum" sz="quarter" idx="12"/>
          </p:nvPr>
        </p:nvSpPr>
        <p:spPr/>
        <p:txBody>
          <a:bodyPr/>
          <a:lstStyle/>
          <a:p>
            <a:fld id="{1D251FDF-0BDD-4E48-83E5-089752E10C20}" type="slidenum">
              <a:rPr kumimoji="1" lang="ja-JP" altLang="en-US" smtClean="0"/>
              <a:t>3</a:t>
            </a:fld>
            <a:endParaRPr kumimoji="1" lang="ja-JP" altLang="en-US"/>
          </a:p>
        </p:txBody>
      </p:sp>
      <p:grpSp>
        <p:nvGrpSpPr>
          <p:cNvPr id="10" name="グループ化 9"/>
          <p:cNvGrpSpPr/>
          <p:nvPr/>
        </p:nvGrpSpPr>
        <p:grpSpPr>
          <a:xfrm>
            <a:off x="5058350" y="4237108"/>
            <a:ext cx="1372995" cy="612000"/>
            <a:chOff x="7243852" y="2903094"/>
            <a:chExt cx="1854062" cy="826433"/>
          </a:xfrm>
        </p:grpSpPr>
        <p:grpSp>
          <p:nvGrpSpPr>
            <p:cNvPr id="180" name="グループ化 179"/>
            <p:cNvGrpSpPr/>
            <p:nvPr/>
          </p:nvGrpSpPr>
          <p:grpSpPr>
            <a:xfrm>
              <a:off x="7243852" y="2939747"/>
              <a:ext cx="360000" cy="720080"/>
              <a:chOff x="457200" y="3429000"/>
              <a:chExt cx="360000" cy="720080"/>
            </a:xfrm>
          </p:grpSpPr>
          <p:sp>
            <p:nvSpPr>
              <p:cNvPr id="181" name="円/楕円 180"/>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2" name="円/楕円 181"/>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3" name="正方形/長方形 182"/>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84" name="グループ化 183"/>
            <p:cNvGrpSpPr/>
            <p:nvPr/>
          </p:nvGrpSpPr>
          <p:grpSpPr>
            <a:xfrm>
              <a:off x="7722646" y="2939747"/>
              <a:ext cx="360000" cy="720080"/>
              <a:chOff x="457200" y="3429000"/>
              <a:chExt cx="360000" cy="720080"/>
            </a:xfrm>
          </p:grpSpPr>
          <p:sp>
            <p:nvSpPr>
              <p:cNvPr id="185" name="円/楕円 184"/>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6" name="円/楕円 185"/>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7" name="正方形/長方形 18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88" name="グループ化 187"/>
            <p:cNvGrpSpPr/>
            <p:nvPr/>
          </p:nvGrpSpPr>
          <p:grpSpPr>
            <a:xfrm>
              <a:off x="8201440" y="2939747"/>
              <a:ext cx="360000" cy="720080"/>
              <a:chOff x="457200" y="3429000"/>
              <a:chExt cx="360000" cy="720080"/>
            </a:xfrm>
          </p:grpSpPr>
          <p:sp>
            <p:nvSpPr>
              <p:cNvPr id="189" name="円/楕円 188"/>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0" name="円/楕円 189"/>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1" name="正方形/長方形 190"/>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92" name="グループ化 191"/>
            <p:cNvGrpSpPr/>
            <p:nvPr/>
          </p:nvGrpSpPr>
          <p:grpSpPr>
            <a:xfrm>
              <a:off x="8680234" y="2939747"/>
              <a:ext cx="360000" cy="720080"/>
              <a:chOff x="457200" y="3429000"/>
              <a:chExt cx="360000" cy="720080"/>
            </a:xfrm>
          </p:grpSpPr>
          <p:sp>
            <p:nvSpPr>
              <p:cNvPr id="193" name="円/楕円 192"/>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4" name="円/楕円 193"/>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5" name="正方形/長方形 194"/>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9" name="正方形/長方形 8"/>
            <p:cNvSpPr/>
            <p:nvPr/>
          </p:nvSpPr>
          <p:spPr>
            <a:xfrm>
              <a:off x="8806232" y="2903094"/>
              <a:ext cx="291682" cy="82643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grpSp>
        <p:nvGrpSpPr>
          <p:cNvPr id="11" name="グループ化 10"/>
          <p:cNvGrpSpPr/>
          <p:nvPr/>
        </p:nvGrpSpPr>
        <p:grpSpPr>
          <a:xfrm>
            <a:off x="5058350" y="5267261"/>
            <a:ext cx="2408662" cy="612000"/>
            <a:chOff x="7243852" y="3828522"/>
            <a:chExt cx="3252604" cy="826432"/>
          </a:xfrm>
        </p:grpSpPr>
        <p:grpSp>
          <p:nvGrpSpPr>
            <p:cNvPr id="8" name="グループ化 7"/>
            <p:cNvGrpSpPr/>
            <p:nvPr/>
          </p:nvGrpSpPr>
          <p:grpSpPr>
            <a:xfrm>
              <a:off x="7243852" y="3880452"/>
              <a:ext cx="360000" cy="720080"/>
              <a:chOff x="457200" y="3429000"/>
              <a:chExt cx="360000" cy="720080"/>
            </a:xfrm>
          </p:grpSpPr>
          <p:sp>
            <p:nvSpPr>
              <p:cNvPr id="6" name="円/楕円 5"/>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1" name="円/楕円 150"/>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7" name="正方形/長方形 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55" name="グループ化 154"/>
            <p:cNvGrpSpPr/>
            <p:nvPr/>
          </p:nvGrpSpPr>
          <p:grpSpPr>
            <a:xfrm>
              <a:off x="7722646" y="3880452"/>
              <a:ext cx="360000" cy="720080"/>
              <a:chOff x="457200" y="3429000"/>
              <a:chExt cx="360000" cy="720080"/>
            </a:xfrm>
          </p:grpSpPr>
          <p:sp>
            <p:nvSpPr>
              <p:cNvPr id="157" name="円/楕円 156"/>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8" name="円/楕円 157"/>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9" name="正方形/長方形 158"/>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60" name="グループ化 159"/>
            <p:cNvGrpSpPr/>
            <p:nvPr/>
          </p:nvGrpSpPr>
          <p:grpSpPr>
            <a:xfrm>
              <a:off x="8201440" y="3880452"/>
              <a:ext cx="360000" cy="720080"/>
              <a:chOff x="457200" y="3429000"/>
              <a:chExt cx="360000" cy="720080"/>
            </a:xfrm>
          </p:grpSpPr>
          <p:sp>
            <p:nvSpPr>
              <p:cNvPr id="161" name="円/楕円 160"/>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2" name="円/楕円 161"/>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3" name="正方形/長方形 162"/>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64" name="グループ化 163"/>
            <p:cNvGrpSpPr/>
            <p:nvPr/>
          </p:nvGrpSpPr>
          <p:grpSpPr>
            <a:xfrm>
              <a:off x="8680234" y="3880452"/>
              <a:ext cx="360000" cy="720080"/>
              <a:chOff x="457200" y="3429000"/>
              <a:chExt cx="360000" cy="720080"/>
            </a:xfrm>
          </p:grpSpPr>
          <p:sp>
            <p:nvSpPr>
              <p:cNvPr id="165" name="円/楕円 164"/>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6" name="円/楕円 165"/>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7" name="正方形/長方形 16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68" name="グループ化 167"/>
            <p:cNvGrpSpPr/>
            <p:nvPr/>
          </p:nvGrpSpPr>
          <p:grpSpPr>
            <a:xfrm>
              <a:off x="9159028" y="3880452"/>
              <a:ext cx="360000" cy="720080"/>
              <a:chOff x="457200" y="3429000"/>
              <a:chExt cx="360000" cy="720080"/>
            </a:xfrm>
          </p:grpSpPr>
          <p:sp>
            <p:nvSpPr>
              <p:cNvPr id="169" name="円/楕円 168"/>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0" name="円/楕円 169"/>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1" name="正方形/長方形 170"/>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72" name="グループ化 171"/>
            <p:cNvGrpSpPr/>
            <p:nvPr/>
          </p:nvGrpSpPr>
          <p:grpSpPr>
            <a:xfrm>
              <a:off x="9637822" y="3880452"/>
              <a:ext cx="360000" cy="720080"/>
              <a:chOff x="457200" y="3429000"/>
              <a:chExt cx="360000" cy="720080"/>
            </a:xfrm>
          </p:grpSpPr>
          <p:sp>
            <p:nvSpPr>
              <p:cNvPr id="173" name="円/楕円 172"/>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4" name="円/楕円 173"/>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5" name="正方形/長方形 174"/>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76" name="グループ化 175"/>
            <p:cNvGrpSpPr/>
            <p:nvPr/>
          </p:nvGrpSpPr>
          <p:grpSpPr>
            <a:xfrm>
              <a:off x="10116616" y="3880452"/>
              <a:ext cx="360000" cy="720080"/>
              <a:chOff x="457200" y="3429000"/>
              <a:chExt cx="360000" cy="720080"/>
            </a:xfrm>
          </p:grpSpPr>
          <p:sp>
            <p:nvSpPr>
              <p:cNvPr id="177" name="円/楕円 176"/>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8" name="円/楕円 177"/>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9" name="正方形/長方形 178"/>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196" name="正方形/長方形 195"/>
            <p:cNvSpPr/>
            <p:nvPr/>
          </p:nvSpPr>
          <p:spPr>
            <a:xfrm>
              <a:off x="10350615" y="3828522"/>
              <a:ext cx="145841" cy="82643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47" name="正方形/長方形 146"/>
          <p:cNvSpPr/>
          <p:nvPr/>
        </p:nvSpPr>
        <p:spPr bwMode="auto">
          <a:xfrm>
            <a:off x="4813411" y="5030652"/>
            <a:ext cx="1872000" cy="2160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人</a:t>
            </a:r>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以上</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64.6</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3967655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．調査事業所の状況</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1D251FDF-0BDD-4E48-83E5-089752E10C20}" type="slidenum">
              <a:rPr kumimoji="1" lang="ja-JP" altLang="en-US" smtClean="0"/>
              <a:t>4</a:t>
            </a:fld>
            <a:endParaRPr kumimoji="1" lang="ja-JP" alt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2980" y="1052736"/>
            <a:ext cx="2718104" cy="28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13314" y="3932736"/>
            <a:ext cx="3089735" cy="28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04048" y="1052736"/>
            <a:ext cx="2720848" cy="28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61150" y="3932736"/>
            <a:ext cx="3089736" cy="28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2781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431" y="1071786"/>
            <a:ext cx="8280000" cy="892696"/>
          </a:xfrm>
          <a:prstGeom prst="roundRect">
            <a:avLst/>
          </a:prstGeom>
          <a:ln w="9525"/>
        </p:spPr>
        <p:style>
          <a:lnRef idx="2">
            <a:schemeClr val="dk1"/>
          </a:lnRef>
          <a:fillRef idx="1">
            <a:schemeClr val="lt1"/>
          </a:fillRef>
          <a:effectRef idx="0">
            <a:schemeClr val="dk1"/>
          </a:effectRef>
          <a:fontRef idx="minor">
            <a:schemeClr val="dk1"/>
          </a:fontRef>
        </p:style>
        <p:txBody>
          <a:bodyPr anchor="ctr" anchorCtr="0">
            <a:normAutofit lnSpcReduction="10000"/>
          </a:bodyPr>
          <a:lstStyle/>
          <a:p>
            <a:pPr marL="0" indent="0">
              <a:buNone/>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個々</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大阪府職員に民間従業員の給与額を支給したとすれば、これに要する支給総額（Ａ）が、現に支払っている支給総額（Ｂ）に比べてどの程度の差があるかを算出するのが、ラスパイレス方式と呼ばれる比較方法です。</a:t>
            </a:r>
          </a:p>
          <a:p>
            <a:pPr marL="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具体的には、以下のとおり、役職段階、学歴、年齢別の大阪府職員の平均給与と、これと条件を同じくする民間従業員の平均給与のそれぞれに大阪府職員数を乗じた総額を算出し、両者の水準を比較しています。</a:t>
            </a:r>
          </a:p>
        </p:txBody>
      </p:sp>
      <p:sp>
        <p:nvSpPr>
          <p:cNvPr id="4" name="タイトル 1"/>
          <p:cNvSpPr>
            <a:spLocks noGrp="1"/>
          </p:cNvSpPr>
          <p:nvPr>
            <p:ph type="title"/>
          </p:nvPr>
        </p:nvSpPr>
        <p:spPr>
          <a:xfrm>
            <a:off x="457431"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．民間との給与額の比較方法</a:t>
            </a:r>
            <a:r>
              <a:rPr kumimoji="1"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5</a:t>
            </a:fld>
            <a:endParaRPr kumimoji="1" lang="ja-JP" altLang="en-US"/>
          </a:p>
        </p:txBody>
      </p:sp>
      <p:sp>
        <p:nvSpPr>
          <p:cNvPr id="74" name="AutoShape 7"/>
          <p:cNvSpPr>
            <a:spLocks noChangeArrowheads="1"/>
          </p:cNvSpPr>
          <p:nvPr/>
        </p:nvSpPr>
        <p:spPr bwMode="auto">
          <a:xfrm>
            <a:off x="1297733" y="2907653"/>
            <a:ext cx="792000" cy="47964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２級</a:t>
            </a:r>
          </a:p>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（副主査）</a:t>
            </a:r>
          </a:p>
        </p:txBody>
      </p:sp>
      <p:sp>
        <p:nvSpPr>
          <p:cNvPr id="75" name="AutoShape 12"/>
          <p:cNvSpPr>
            <a:spLocks noChangeArrowheads="1"/>
          </p:cNvSpPr>
          <p:nvPr/>
        </p:nvSpPr>
        <p:spPr bwMode="auto">
          <a:xfrm>
            <a:off x="1297733" y="2252893"/>
            <a:ext cx="792000" cy="469436"/>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１級</a:t>
            </a:r>
          </a:p>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（主事）</a:t>
            </a:r>
          </a:p>
        </p:txBody>
      </p:sp>
      <p:sp>
        <p:nvSpPr>
          <p:cNvPr id="139" name="AutoShape 15"/>
          <p:cNvSpPr>
            <a:spLocks noChangeArrowheads="1"/>
          </p:cNvSpPr>
          <p:nvPr/>
        </p:nvSpPr>
        <p:spPr bwMode="auto">
          <a:xfrm>
            <a:off x="2370498" y="2354223"/>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大卒</a:t>
            </a:r>
          </a:p>
        </p:txBody>
      </p:sp>
      <p:sp>
        <p:nvSpPr>
          <p:cNvPr id="140" name="AutoShape 16"/>
          <p:cNvSpPr>
            <a:spLocks noChangeArrowheads="1"/>
          </p:cNvSpPr>
          <p:nvPr/>
        </p:nvSpPr>
        <p:spPr bwMode="auto">
          <a:xfrm>
            <a:off x="2370498" y="2929070"/>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短大卒</a:t>
            </a:r>
          </a:p>
        </p:txBody>
      </p:sp>
      <p:sp>
        <p:nvSpPr>
          <p:cNvPr id="141" name="AutoShape 17"/>
          <p:cNvSpPr>
            <a:spLocks noChangeArrowheads="1"/>
          </p:cNvSpPr>
          <p:nvPr/>
        </p:nvSpPr>
        <p:spPr bwMode="auto">
          <a:xfrm>
            <a:off x="2370498" y="3505966"/>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高卒</a:t>
            </a:r>
          </a:p>
        </p:txBody>
      </p:sp>
      <p:sp>
        <p:nvSpPr>
          <p:cNvPr id="142" name="AutoShape 18"/>
          <p:cNvSpPr>
            <a:spLocks noChangeArrowheads="1"/>
          </p:cNvSpPr>
          <p:nvPr/>
        </p:nvSpPr>
        <p:spPr bwMode="auto">
          <a:xfrm>
            <a:off x="2370498" y="4082863"/>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中卒</a:t>
            </a:r>
          </a:p>
        </p:txBody>
      </p:sp>
      <p:sp>
        <p:nvSpPr>
          <p:cNvPr id="126" name="AutoShape 25"/>
          <p:cNvSpPr>
            <a:spLocks noChangeArrowheads="1"/>
          </p:cNvSpPr>
          <p:nvPr/>
        </p:nvSpPr>
        <p:spPr bwMode="auto">
          <a:xfrm>
            <a:off x="3294104" y="2908842"/>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２１歳</a:t>
            </a:r>
          </a:p>
        </p:txBody>
      </p:sp>
      <p:sp>
        <p:nvSpPr>
          <p:cNvPr id="127" name="AutoShape 26"/>
          <p:cNvSpPr>
            <a:spLocks noChangeArrowheads="1"/>
          </p:cNvSpPr>
          <p:nvPr/>
        </p:nvSpPr>
        <p:spPr bwMode="auto">
          <a:xfrm>
            <a:off x="3294104" y="3481087"/>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１９歳</a:t>
            </a:r>
          </a:p>
        </p:txBody>
      </p:sp>
      <p:sp>
        <p:nvSpPr>
          <p:cNvPr id="128" name="AutoShape 27"/>
          <p:cNvSpPr>
            <a:spLocks noChangeArrowheads="1"/>
          </p:cNvSpPr>
          <p:nvPr/>
        </p:nvSpPr>
        <p:spPr bwMode="auto">
          <a:xfrm>
            <a:off x="3294104" y="4059208"/>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１６歳</a:t>
            </a:r>
          </a:p>
        </p:txBody>
      </p:sp>
      <p:sp>
        <p:nvSpPr>
          <p:cNvPr id="130" name="AutoShape 29"/>
          <p:cNvSpPr>
            <a:spLocks noChangeArrowheads="1"/>
          </p:cNvSpPr>
          <p:nvPr/>
        </p:nvSpPr>
        <p:spPr bwMode="auto">
          <a:xfrm>
            <a:off x="3294104" y="2333879"/>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２３歳</a:t>
            </a:r>
          </a:p>
        </p:txBody>
      </p:sp>
      <p:sp>
        <p:nvSpPr>
          <p:cNvPr id="79" name="AutoShape 38"/>
          <p:cNvSpPr>
            <a:spLocks noChangeArrowheads="1"/>
          </p:cNvSpPr>
          <p:nvPr/>
        </p:nvSpPr>
        <p:spPr bwMode="auto">
          <a:xfrm>
            <a:off x="1288208" y="3564667"/>
            <a:ext cx="792000" cy="487295"/>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３級</a:t>
            </a:r>
          </a:p>
          <a:p>
            <a:pPr algn="ctr" rtl="0">
              <a:lnSpc>
                <a:spcPts val="900"/>
              </a:lnSpc>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（主査）</a:t>
            </a:r>
          </a:p>
        </p:txBody>
      </p:sp>
      <p:sp>
        <p:nvSpPr>
          <p:cNvPr id="80" name="AutoShape 39"/>
          <p:cNvSpPr>
            <a:spLocks noChangeArrowheads="1"/>
          </p:cNvSpPr>
          <p:nvPr/>
        </p:nvSpPr>
        <p:spPr bwMode="auto">
          <a:xfrm>
            <a:off x="1288207" y="4229335"/>
            <a:ext cx="792000" cy="510257"/>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2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４級</a:t>
            </a:r>
          </a:p>
          <a:p>
            <a:pPr algn="ctr" rtl="0">
              <a:lnSpc>
                <a:spcPts val="1100"/>
              </a:lnSpc>
              <a:defRPr sz="1000"/>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（課長補佐）</a:t>
            </a:r>
          </a:p>
        </p:txBody>
      </p:sp>
      <p:sp>
        <p:nvSpPr>
          <p:cNvPr id="81" name="AutoShape 40"/>
          <p:cNvSpPr>
            <a:spLocks noChangeArrowheads="1"/>
          </p:cNvSpPr>
          <p:nvPr/>
        </p:nvSpPr>
        <p:spPr bwMode="auto">
          <a:xfrm>
            <a:off x="1288208" y="4916965"/>
            <a:ext cx="792000" cy="563833"/>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５級６級</a:t>
            </a:r>
            <a:endPar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lnSpc>
                <a:spcPts val="1200"/>
              </a:lnSpc>
              <a:defRPr sz="1000"/>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（課長・参事）</a:t>
            </a:r>
          </a:p>
        </p:txBody>
      </p:sp>
      <p:sp>
        <p:nvSpPr>
          <p:cNvPr id="82" name="AutoShape 41"/>
          <p:cNvSpPr>
            <a:spLocks noChangeArrowheads="1"/>
          </p:cNvSpPr>
          <p:nvPr/>
        </p:nvSpPr>
        <p:spPr bwMode="auto">
          <a:xfrm>
            <a:off x="1288208" y="5658171"/>
            <a:ext cx="792000" cy="57914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７級８級</a:t>
            </a:r>
          </a:p>
          <a:p>
            <a:pPr algn="ctr" rtl="0">
              <a:lnSpc>
                <a:spcPts val="1100"/>
              </a:lnSpc>
              <a:defRPr sz="1000"/>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（部長・次長）</a:t>
            </a:r>
          </a:p>
        </p:txBody>
      </p:sp>
      <p:sp>
        <p:nvSpPr>
          <p:cNvPr id="83" name="Rectangle 42"/>
          <p:cNvSpPr>
            <a:spLocks noChangeArrowheads="1"/>
          </p:cNvSpPr>
          <p:nvPr/>
        </p:nvSpPr>
        <p:spPr bwMode="auto">
          <a:xfrm>
            <a:off x="1288207" y="2026518"/>
            <a:ext cx="792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役職段階</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4" name="Rectangle 43"/>
          <p:cNvSpPr>
            <a:spLocks noChangeArrowheads="1"/>
          </p:cNvSpPr>
          <p:nvPr/>
        </p:nvSpPr>
        <p:spPr bwMode="auto">
          <a:xfrm>
            <a:off x="2502748" y="2026518"/>
            <a:ext cx="432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学歴</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5" name="Rectangle 44"/>
          <p:cNvSpPr>
            <a:spLocks noChangeArrowheads="1"/>
          </p:cNvSpPr>
          <p:nvPr/>
        </p:nvSpPr>
        <p:spPr bwMode="auto">
          <a:xfrm>
            <a:off x="3514721" y="2026518"/>
            <a:ext cx="432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95" name="Rectangle 54"/>
          <p:cNvSpPr>
            <a:spLocks noChangeArrowheads="1"/>
          </p:cNvSpPr>
          <p:nvPr/>
        </p:nvSpPr>
        <p:spPr bwMode="auto">
          <a:xfrm>
            <a:off x="377540" y="2764900"/>
            <a:ext cx="612308" cy="2289175"/>
          </a:xfrm>
          <a:prstGeom prst="rec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vert="wordArtVertRtl" wrap="square" lIns="36576" tIns="0" rIns="36576"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200" b="0" i="0" u="none" strike="noStrike" baseline="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大阪府職員</a:t>
            </a:r>
            <a:endParaRPr lang="en-US" altLang="ja-JP" sz="12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defRPr sz="1000"/>
            </a:pPr>
            <a:r>
              <a:rPr lang="ja-JP" altLang="en-US" sz="12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（事務・技術職員）</a:t>
            </a:r>
          </a:p>
        </p:txBody>
      </p:sp>
      <p:sp>
        <p:nvSpPr>
          <p:cNvPr id="96" name="AutoShape 56"/>
          <p:cNvSpPr>
            <a:spLocks noChangeArrowheads="1"/>
          </p:cNvSpPr>
          <p:nvPr/>
        </p:nvSpPr>
        <p:spPr bwMode="auto">
          <a:xfrm>
            <a:off x="4345629" y="2973607"/>
            <a:ext cx="390346" cy="173567"/>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7" name="AutoShape 57"/>
          <p:cNvSpPr>
            <a:spLocks noChangeArrowheads="1"/>
          </p:cNvSpPr>
          <p:nvPr/>
        </p:nvSpPr>
        <p:spPr bwMode="auto">
          <a:xfrm>
            <a:off x="4345629" y="3549980"/>
            <a:ext cx="390346" cy="173567"/>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8" name="AutoShape 58"/>
          <p:cNvSpPr>
            <a:spLocks noChangeArrowheads="1"/>
          </p:cNvSpPr>
          <p:nvPr/>
        </p:nvSpPr>
        <p:spPr bwMode="auto">
          <a:xfrm>
            <a:off x="4345629" y="4119939"/>
            <a:ext cx="390346" cy="173567"/>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7" name="AutoShape 60"/>
          <p:cNvSpPr>
            <a:spLocks noChangeArrowheads="1"/>
          </p:cNvSpPr>
          <p:nvPr/>
        </p:nvSpPr>
        <p:spPr bwMode="auto">
          <a:xfrm>
            <a:off x="4862972" y="2302357"/>
            <a:ext cx="137004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8" name="AutoShape 61"/>
          <p:cNvSpPr>
            <a:spLocks noChangeArrowheads="1"/>
          </p:cNvSpPr>
          <p:nvPr/>
        </p:nvSpPr>
        <p:spPr bwMode="auto">
          <a:xfrm>
            <a:off x="4862972" y="2880948"/>
            <a:ext cx="137004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9" name="AutoShape 62"/>
          <p:cNvSpPr>
            <a:spLocks noChangeArrowheads="1"/>
          </p:cNvSpPr>
          <p:nvPr/>
        </p:nvSpPr>
        <p:spPr bwMode="auto">
          <a:xfrm>
            <a:off x="4862972" y="3460945"/>
            <a:ext cx="1370040" cy="34882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20" name="AutoShape 63"/>
          <p:cNvSpPr>
            <a:spLocks noChangeArrowheads="1"/>
          </p:cNvSpPr>
          <p:nvPr/>
        </p:nvSpPr>
        <p:spPr bwMode="auto">
          <a:xfrm>
            <a:off x="4862972" y="4024559"/>
            <a:ext cx="137004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3" name="AutoShape 65"/>
          <p:cNvSpPr>
            <a:spLocks noChangeArrowheads="1"/>
          </p:cNvSpPr>
          <p:nvPr/>
        </p:nvSpPr>
        <p:spPr bwMode="auto">
          <a:xfrm>
            <a:off x="7206892" y="2302356"/>
            <a:ext cx="153077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4" name="AutoShape 66"/>
          <p:cNvSpPr>
            <a:spLocks noChangeArrowheads="1"/>
          </p:cNvSpPr>
          <p:nvPr/>
        </p:nvSpPr>
        <p:spPr bwMode="auto">
          <a:xfrm>
            <a:off x="7206892" y="2841234"/>
            <a:ext cx="153077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5" name="AutoShape 67"/>
          <p:cNvSpPr>
            <a:spLocks noChangeArrowheads="1"/>
          </p:cNvSpPr>
          <p:nvPr/>
        </p:nvSpPr>
        <p:spPr bwMode="auto">
          <a:xfrm>
            <a:off x="7206892" y="3464132"/>
            <a:ext cx="1530770" cy="34882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6" name="AutoShape 68"/>
          <p:cNvSpPr>
            <a:spLocks noChangeArrowheads="1"/>
          </p:cNvSpPr>
          <p:nvPr/>
        </p:nvSpPr>
        <p:spPr bwMode="auto">
          <a:xfrm>
            <a:off x="7206892" y="4031314"/>
            <a:ext cx="153077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grpSp>
        <p:nvGrpSpPr>
          <p:cNvPr id="101" name="Group 69"/>
          <p:cNvGrpSpPr>
            <a:grpSpLocks/>
          </p:cNvGrpSpPr>
          <p:nvPr/>
        </p:nvGrpSpPr>
        <p:grpSpPr bwMode="auto">
          <a:xfrm>
            <a:off x="6381234" y="2302357"/>
            <a:ext cx="665885" cy="1992552"/>
            <a:chOff x="8245475" y="336550"/>
            <a:chExt cx="87" cy="257"/>
          </a:xfrm>
        </p:grpSpPr>
        <p:sp>
          <p:nvSpPr>
            <p:cNvPr id="109" name="AutoShape 70"/>
            <p:cNvSpPr>
              <a:spLocks noChangeArrowheads="1"/>
            </p:cNvSpPr>
            <p:nvPr/>
          </p:nvSpPr>
          <p:spPr bwMode="auto">
            <a:xfrm>
              <a:off x="8245477" y="336550"/>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0" name="AutoShape 71"/>
            <p:cNvSpPr>
              <a:spLocks noChangeArrowheads="1"/>
            </p:cNvSpPr>
            <p:nvPr/>
          </p:nvSpPr>
          <p:spPr bwMode="auto">
            <a:xfrm>
              <a:off x="8245477" y="336622"/>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1" name="AutoShape 72"/>
            <p:cNvSpPr>
              <a:spLocks noChangeArrowheads="1"/>
            </p:cNvSpPr>
            <p:nvPr/>
          </p:nvSpPr>
          <p:spPr bwMode="auto">
            <a:xfrm>
              <a:off x="8245475" y="336699"/>
              <a:ext cx="85" cy="43"/>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2" name="AutoShape 73"/>
            <p:cNvSpPr>
              <a:spLocks noChangeArrowheads="1"/>
            </p:cNvSpPr>
            <p:nvPr/>
          </p:nvSpPr>
          <p:spPr bwMode="auto">
            <a:xfrm>
              <a:off x="8245477" y="336765"/>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grpSp>
      <p:sp>
        <p:nvSpPr>
          <p:cNvPr id="102" name="AutoShape 75"/>
          <p:cNvSpPr>
            <a:spLocks noChangeArrowheads="1"/>
          </p:cNvSpPr>
          <p:nvPr/>
        </p:nvSpPr>
        <p:spPr bwMode="auto">
          <a:xfrm>
            <a:off x="5184826" y="4484463"/>
            <a:ext cx="727117" cy="289280"/>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Rectangle 77"/>
          <p:cNvSpPr>
            <a:spLocks noChangeArrowheads="1"/>
          </p:cNvSpPr>
          <p:nvPr/>
        </p:nvSpPr>
        <p:spPr bwMode="auto">
          <a:xfrm>
            <a:off x="3625293" y="4896217"/>
            <a:ext cx="2458875" cy="404991"/>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民間給与総額／公務員総数＝</a:t>
            </a:r>
            <a:r>
              <a:rPr lang="en-US" altLang="ja-JP" sz="1000" b="0" i="0" u="none" strike="noStrike" baseline="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380,817</a:t>
            </a:r>
            <a:r>
              <a:rPr lang="ja-JP" altLang="en-US" sz="1000" b="0" i="0" u="none" strike="noStrike" baseline="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（ａ）</a:t>
            </a:r>
          </a:p>
        </p:txBody>
      </p:sp>
      <p:sp>
        <p:nvSpPr>
          <p:cNvPr id="104" name="Rectangle 78"/>
          <p:cNvSpPr>
            <a:spLocks noChangeArrowheads="1"/>
          </p:cNvSpPr>
          <p:nvPr/>
        </p:nvSpPr>
        <p:spPr bwMode="auto">
          <a:xfrm>
            <a:off x="6153211" y="4896217"/>
            <a:ext cx="2584451" cy="404991"/>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公務員給与総額／公務員総数＝</a:t>
            </a:r>
            <a:r>
              <a:rPr lang="en-US" altLang="ja-JP" sz="1000" b="0" i="0" u="none" strike="noStrike" baseline="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382,731</a:t>
            </a:r>
            <a:r>
              <a:rPr lang="ja-JP" altLang="en-US" sz="1000" b="0" i="0" u="none" strike="noStrike" baseline="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（ｂ）</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05" name="Rectangle 80"/>
          <p:cNvSpPr>
            <a:spLocks noChangeArrowheads="1"/>
          </p:cNvSpPr>
          <p:nvPr/>
        </p:nvSpPr>
        <p:spPr bwMode="auto">
          <a:xfrm>
            <a:off x="4827992" y="2026518"/>
            <a:ext cx="1440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0" rIns="0" bIns="18288"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（民間給与総額（Ａ））</a:t>
            </a:r>
          </a:p>
        </p:txBody>
      </p:sp>
      <p:sp>
        <p:nvSpPr>
          <p:cNvPr id="106" name="Rectangle 81"/>
          <p:cNvSpPr>
            <a:spLocks noChangeArrowheads="1"/>
          </p:cNvSpPr>
          <p:nvPr/>
        </p:nvSpPr>
        <p:spPr bwMode="auto">
          <a:xfrm>
            <a:off x="7180277" y="2026518"/>
            <a:ext cx="1584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0" rIns="0" bIns="18288"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（公務員給与総額（Ｂ））</a:t>
            </a:r>
          </a:p>
        </p:txBody>
      </p:sp>
      <p:sp>
        <p:nvSpPr>
          <p:cNvPr id="107" name="AutoShape 56"/>
          <p:cNvSpPr>
            <a:spLocks noChangeArrowheads="1"/>
          </p:cNvSpPr>
          <p:nvPr/>
        </p:nvSpPr>
        <p:spPr bwMode="auto">
          <a:xfrm>
            <a:off x="4345629" y="2395001"/>
            <a:ext cx="390346" cy="173567"/>
          </a:xfrm>
          <a:prstGeom prst="rightArrow">
            <a:avLst>
              <a:gd name="adj1" fmla="val 50000"/>
              <a:gd name="adj2" fmla="val 65875"/>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8" name="AutoShape 75"/>
          <p:cNvSpPr>
            <a:spLocks noChangeArrowheads="1"/>
          </p:cNvSpPr>
          <p:nvPr/>
        </p:nvSpPr>
        <p:spPr bwMode="auto">
          <a:xfrm>
            <a:off x="7608718" y="4484463"/>
            <a:ext cx="727117" cy="289280"/>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44" name="カギ線コネクタ 143"/>
          <p:cNvCxnSpPr>
            <a:stCxn id="95" idx="3"/>
            <a:endCxn id="75" idx="1"/>
          </p:cNvCxnSpPr>
          <p:nvPr/>
        </p:nvCxnSpPr>
        <p:spPr>
          <a:xfrm flipV="1">
            <a:off x="989848" y="2487611"/>
            <a:ext cx="307885" cy="1421877"/>
          </a:xfrm>
          <a:prstGeom prst="bentConnector3">
            <a:avLst/>
          </a:prstGeom>
        </p:spPr>
        <p:style>
          <a:lnRef idx="1">
            <a:schemeClr val="dk1"/>
          </a:lnRef>
          <a:fillRef idx="0">
            <a:schemeClr val="dk1"/>
          </a:fillRef>
          <a:effectRef idx="0">
            <a:schemeClr val="dk1"/>
          </a:effectRef>
          <a:fontRef idx="minor">
            <a:schemeClr val="tx1"/>
          </a:fontRef>
        </p:style>
      </p:cxnSp>
      <p:cxnSp>
        <p:nvCxnSpPr>
          <p:cNvPr id="146" name="カギ線コネクタ 145"/>
          <p:cNvCxnSpPr>
            <a:stCxn id="95" idx="3"/>
            <a:endCxn id="74" idx="1"/>
          </p:cNvCxnSpPr>
          <p:nvPr/>
        </p:nvCxnSpPr>
        <p:spPr>
          <a:xfrm flipV="1">
            <a:off x="989848" y="3147474"/>
            <a:ext cx="307885" cy="762014"/>
          </a:xfrm>
          <a:prstGeom prst="bentConnector3">
            <a:avLst/>
          </a:prstGeom>
        </p:spPr>
        <p:style>
          <a:lnRef idx="1">
            <a:schemeClr val="dk1"/>
          </a:lnRef>
          <a:fillRef idx="0">
            <a:schemeClr val="dk1"/>
          </a:fillRef>
          <a:effectRef idx="0">
            <a:schemeClr val="dk1"/>
          </a:effectRef>
          <a:fontRef idx="minor">
            <a:schemeClr val="tx1"/>
          </a:fontRef>
        </p:style>
      </p:cxnSp>
      <p:cxnSp>
        <p:nvCxnSpPr>
          <p:cNvPr id="148" name="カギ線コネクタ 147"/>
          <p:cNvCxnSpPr>
            <a:stCxn id="95" idx="3"/>
            <a:endCxn id="79" idx="1"/>
          </p:cNvCxnSpPr>
          <p:nvPr/>
        </p:nvCxnSpPr>
        <p:spPr>
          <a:xfrm flipV="1">
            <a:off x="989848" y="3808315"/>
            <a:ext cx="298360" cy="101173"/>
          </a:xfrm>
          <a:prstGeom prst="bentConnector3">
            <a:avLst/>
          </a:prstGeom>
        </p:spPr>
        <p:style>
          <a:lnRef idx="1">
            <a:schemeClr val="dk1"/>
          </a:lnRef>
          <a:fillRef idx="0">
            <a:schemeClr val="dk1"/>
          </a:fillRef>
          <a:effectRef idx="0">
            <a:schemeClr val="dk1"/>
          </a:effectRef>
          <a:fontRef idx="minor">
            <a:schemeClr val="tx1"/>
          </a:fontRef>
        </p:style>
      </p:cxnSp>
      <p:cxnSp>
        <p:nvCxnSpPr>
          <p:cNvPr id="150" name="カギ線コネクタ 149"/>
          <p:cNvCxnSpPr>
            <a:stCxn id="95" idx="3"/>
            <a:endCxn id="80" idx="1"/>
          </p:cNvCxnSpPr>
          <p:nvPr/>
        </p:nvCxnSpPr>
        <p:spPr>
          <a:xfrm>
            <a:off x="989848" y="3909488"/>
            <a:ext cx="298359" cy="574976"/>
          </a:xfrm>
          <a:prstGeom prst="bentConnector3">
            <a:avLst/>
          </a:prstGeom>
        </p:spPr>
        <p:style>
          <a:lnRef idx="1">
            <a:schemeClr val="dk1"/>
          </a:lnRef>
          <a:fillRef idx="0">
            <a:schemeClr val="dk1"/>
          </a:fillRef>
          <a:effectRef idx="0">
            <a:schemeClr val="dk1"/>
          </a:effectRef>
          <a:fontRef idx="minor">
            <a:schemeClr val="tx1"/>
          </a:fontRef>
        </p:style>
      </p:cxnSp>
      <p:cxnSp>
        <p:nvCxnSpPr>
          <p:cNvPr id="152" name="カギ線コネクタ 151"/>
          <p:cNvCxnSpPr>
            <a:stCxn id="95" idx="3"/>
            <a:endCxn id="81" idx="1"/>
          </p:cNvCxnSpPr>
          <p:nvPr/>
        </p:nvCxnSpPr>
        <p:spPr>
          <a:xfrm>
            <a:off x="989848" y="3909488"/>
            <a:ext cx="298360" cy="1289394"/>
          </a:xfrm>
          <a:prstGeom prst="bentConnector3">
            <a:avLst/>
          </a:prstGeom>
        </p:spPr>
        <p:style>
          <a:lnRef idx="1">
            <a:schemeClr val="dk1"/>
          </a:lnRef>
          <a:fillRef idx="0">
            <a:schemeClr val="dk1"/>
          </a:fillRef>
          <a:effectRef idx="0">
            <a:schemeClr val="dk1"/>
          </a:effectRef>
          <a:fontRef idx="minor">
            <a:schemeClr val="tx1"/>
          </a:fontRef>
        </p:style>
      </p:cxnSp>
      <p:cxnSp>
        <p:nvCxnSpPr>
          <p:cNvPr id="154" name="カギ線コネクタ 153"/>
          <p:cNvCxnSpPr>
            <a:stCxn id="95" idx="3"/>
            <a:endCxn id="82" idx="1"/>
          </p:cNvCxnSpPr>
          <p:nvPr/>
        </p:nvCxnSpPr>
        <p:spPr>
          <a:xfrm>
            <a:off x="989848" y="3909488"/>
            <a:ext cx="298360" cy="2038254"/>
          </a:xfrm>
          <a:prstGeom prst="bentConnector3">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75" idx="3"/>
            <a:endCxn id="140" idx="1"/>
          </p:cNvCxnSpPr>
          <p:nvPr/>
        </p:nvCxnSpPr>
        <p:spPr>
          <a:xfrm>
            <a:off x="2089733" y="2487611"/>
            <a:ext cx="280765" cy="573665"/>
          </a:xfrm>
          <a:prstGeom prst="bentConnector3">
            <a:avLst/>
          </a:prstGeom>
        </p:spPr>
        <p:style>
          <a:lnRef idx="1">
            <a:schemeClr val="dk1"/>
          </a:lnRef>
          <a:fillRef idx="0">
            <a:schemeClr val="dk1"/>
          </a:fillRef>
          <a:effectRef idx="0">
            <a:schemeClr val="dk1"/>
          </a:effectRef>
          <a:fontRef idx="minor">
            <a:schemeClr val="tx1"/>
          </a:fontRef>
        </p:style>
      </p:cxnSp>
      <p:cxnSp>
        <p:nvCxnSpPr>
          <p:cNvPr id="170" name="カギ線コネクタ 169"/>
          <p:cNvCxnSpPr>
            <a:stCxn id="75" idx="3"/>
            <a:endCxn id="141" idx="1"/>
          </p:cNvCxnSpPr>
          <p:nvPr/>
        </p:nvCxnSpPr>
        <p:spPr>
          <a:xfrm>
            <a:off x="2089733" y="2487611"/>
            <a:ext cx="280765" cy="1150561"/>
          </a:xfrm>
          <a:prstGeom prst="bentConnector3">
            <a:avLst/>
          </a:prstGeom>
        </p:spPr>
        <p:style>
          <a:lnRef idx="1">
            <a:schemeClr val="dk1"/>
          </a:lnRef>
          <a:fillRef idx="0">
            <a:schemeClr val="dk1"/>
          </a:fillRef>
          <a:effectRef idx="0">
            <a:schemeClr val="dk1"/>
          </a:effectRef>
          <a:fontRef idx="minor">
            <a:schemeClr val="tx1"/>
          </a:fontRef>
        </p:style>
      </p:cxnSp>
      <p:cxnSp>
        <p:nvCxnSpPr>
          <p:cNvPr id="172" name="カギ線コネクタ 171"/>
          <p:cNvCxnSpPr>
            <a:stCxn id="75" idx="3"/>
            <a:endCxn id="142" idx="1"/>
          </p:cNvCxnSpPr>
          <p:nvPr/>
        </p:nvCxnSpPr>
        <p:spPr>
          <a:xfrm>
            <a:off x="2089733" y="2487611"/>
            <a:ext cx="280765" cy="1727458"/>
          </a:xfrm>
          <a:prstGeom prst="bentConnector3">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a:stCxn id="139" idx="3"/>
            <a:endCxn id="130" idx="1"/>
          </p:cNvCxnSpPr>
          <p:nvPr/>
        </p:nvCxnSpPr>
        <p:spPr>
          <a:xfrm>
            <a:off x="3066998" y="2486429"/>
            <a:ext cx="227106" cy="1719"/>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a:stCxn id="140" idx="3"/>
            <a:endCxn id="126" idx="1"/>
          </p:cNvCxnSpPr>
          <p:nvPr/>
        </p:nvCxnSpPr>
        <p:spPr>
          <a:xfrm>
            <a:off x="3066998" y="3061276"/>
            <a:ext cx="227106" cy="1835"/>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a:stCxn id="141" idx="3"/>
            <a:endCxn id="127" idx="1"/>
          </p:cNvCxnSpPr>
          <p:nvPr/>
        </p:nvCxnSpPr>
        <p:spPr>
          <a:xfrm flipV="1">
            <a:off x="3066998" y="3635356"/>
            <a:ext cx="227106" cy="2816"/>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a:stCxn id="142" idx="3"/>
            <a:endCxn id="128" idx="1"/>
          </p:cNvCxnSpPr>
          <p:nvPr/>
        </p:nvCxnSpPr>
        <p:spPr>
          <a:xfrm flipV="1">
            <a:off x="3066998" y="4213477"/>
            <a:ext cx="227106" cy="1592"/>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a:stCxn id="75" idx="3"/>
            <a:endCxn id="139" idx="1"/>
          </p:cNvCxnSpPr>
          <p:nvPr/>
        </p:nvCxnSpPr>
        <p:spPr>
          <a:xfrm flipV="1">
            <a:off x="2089733" y="2486429"/>
            <a:ext cx="280765" cy="1182"/>
          </a:xfrm>
          <a:prstGeom prst="line">
            <a:avLst/>
          </a:prstGeom>
        </p:spPr>
        <p:style>
          <a:lnRef idx="1">
            <a:schemeClr val="dk1"/>
          </a:lnRef>
          <a:fillRef idx="0">
            <a:schemeClr val="dk1"/>
          </a:fillRef>
          <a:effectRef idx="0">
            <a:schemeClr val="dk1"/>
          </a:effectRef>
          <a:fontRef idx="minor">
            <a:schemeClr val="tx1"/>
          </a:fontRef>
        </p:style>
      </p:cxnSp>
      <p:sp>
        <p:nvSpPr>
          <p:cNvPr id="183" name="角丸四角形 182"/>
          <p:cNvSpPr/>
          <p:nvPr/>
        </p:nvSpPr>
        <p:spPr>
          <a:xfrm>
            <a:off x="2476133" y="5605489"/>
            <a:ext cx="6261529" cy="684506"/>
          </a:xfrm>
          <a:prstGeom prst="roundRect">
            <a:avLst/>
          </a:prstGeom>
          <a:ln w="38100" cmpd="dbl"/>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本年の較差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1,914</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a:t>
            </a:r>
            <a:r>
              <a:rPr lang="ja-JP" altLang="en-US"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算定方法</a:t>
            </a:r>
            <a:r>
              <a:rPr lang="ja-JP" altLang="en-US" sz="11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ａ</a:t>
            </a:r>
            <a:r>
              <a:rPr lang="ja-JP" altLang="en-US" sz="110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ｂ</a:t>
            </a:r>
            <a:r>
              <a:rPr lang="ja-JP" altLang="en-US" sz="11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57437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57200" y="274638"/>
            <a:ext cx="8280000" cy="720000"/>
          </a:xfrm>
          <a:prstGeom prst="rect">
            <a:avLst/>
          </a:prstGeom>
          <a:solidFill>
            <a:schemeClr val="tx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a:t>
            </a:r>
            <a:r>
              <a:rPr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．ラスパイレス比較の計算例</a:t>
            </a:r>
            <a:endPar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6</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3494719598"/>
              </p:ext>
            </p:extLst>
          </p:nvPr>
        </p:nvGraphicFramePr>
        <p:xfrm>
          <a:off x="457200" y="1070972"/>
          <a:ext cx="8280000" cy="5220248"/>
        </p:xfrm>
        <a:graphic>
          <a:graphicData uri="http://schemas.openxmlformats.org/drawingml/2006/table">
            <a:tbl>
              <a:tblPr firstRow="1" bandRow="1">
                <a:tableStyleId>{2D5ABB26-0587-4C30-8999-92F81FD0307C}</a:tableStyleId>
              </a:tblPr>
              <a:tblGrid>
                <a:gridCol w="3960000"/>
                <a:gridCol w="2160000"/>
                <a:gridCol w="2160000"/>
              </a:tblGrid>
              <a:tr h="2196000">
                <a:tc>
                  <a:txBody>
                    <a:bodyPr/>
                    <a:lstStyle/>
                    <a:p>
                      <a:pPr marL="288000" indent="-360000"/>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①　府職員の役職段階、年齢階層、学歴別の平均給与額を算出</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216000" indent="-457200"/>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③ １及び２のそれぞれの平均給与額に府職員数を乗じた総額を算出</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216000" indent="-457200"/>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④ それぞれを合計し、その水準（平均額）を比較</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2232248">
                <a:tc>
                  <a:txBody>
                    <a:bodyPr/>
                    <a:lstStyle/>
                    <a:p>
                      <a:pPr marL="288000" indent="-457200"/>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②　条件（役職段階、年齢、学歴）を同じくする</a:t>
                      </a:r>
                      <a:r>
                        <a:rPr kumimoji="1"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の平均給与額を算出</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B w="9525" cap="flat" cmpd="sng" algn="ctr">
                      <a:solidFill>
                        <a:schemeClr val="tx1"/>
                      </a:solidFill>
                      <a:prstDash val="solid"/>
                      <a:round/>
                      <a:headEnd type="none" w="med" len="med"/>
                      <a:tailEnd type="none" w="med" len="med"/>
                    </a:lnB>
                  </a:tcPr>
                </a:tc>
              </a:tr>
              <a:tr h="792000">
                <a:tc gridSpan="3">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較差額</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民間企業従業員平均給与額</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smtClean="0">
                          <a:latin typeface="メイリオ" panose="020B0604030504040204" pitchFamily="50" charset="-128"/>
                          <a:ea typeface="メイリオ" panose="020B0604030504040204" pitchFamily="50" charset="-128"/>
                          <a:cs typeface="メイリオ" panose="020B0604030504040204" pitchFamily="50" charset="-128"/>
                        </a:rPr>
                        <a:t>270,400</a:t>
                      </a:r>
                      <a:r>
                        <a:rPr kumimoji="1" lang="zh-TW" altLang="en-US" sz="1200" b="1" smtClean="0">
                          <a:latin typeface="メイリオ" panose="020B0604030504040204" pitchFamily="50" charset="-128"/>
                          <a:ea typeface="メイリオ" panose="020B0604030504040204" pitchFamily="50" charset="-128"/>
                          <a:cs typeface="メイリオ" panose="020B0604030504040204" pitchFamily="50" charset="-128"/>
                        </a:rPr>
                        <a:t>円 </a:t>
                      </a:r>
                      <a:r>
                        <a:rPr kumimoji="1" lang="zh-TW" altLang="en-US" sz="120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府職員平均給与額</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smtClean="0">
                          <a:latin typeface="メイリオ" panose="020B0604030504040204" pitchFamily="50" charset="-128"/>
                          <a:ea typeface="メイリオ" panose="020B0604030504040204" pitchFamily="50" charset="-128"/>
                          <a:cs typeface="メイリオ" panose="020B0604030504040204" pitchFamily="50" charset="-128"/>
                        </a:rPr>
                        <a:t>270,200</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zh-TW" altLang="en-US" sz="1200" b="1" baseline="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zh-TW" sz="1400" u="sng" dirty="0" smtClean="0">
                          <a:latin typeface="メイリオ" panose="020B0604030504040204" pitchFamily="50" charset="-128"/>
                          <a:ea typeface="メイリオ" panose="020B0604030504040204" pitchFamily="50" charset="-128"/>
                          <a:cs typeface="メイリオ" panose="020B0604030504040204" pitchFamily="50" charset="-128"/>
                        </a:rPr>
                        <a:t>200</a:t>
                      </a:r>
                      <a:r>
                        <a:rPr kumimoji="1" lang="zh-TW" altLang="en-US" sz="1400" u="sng" dirty="0" smtClean="0">
                          <a:latin typeface="メイリオ" panose="020B0604030504040204" pitchFamily="50" charset="-128"/>
                          <a:ea typeface="メイリオ" panose="020B0604030504040204" pitchFamily="50" charset="-128"/>
                          <a:cs typeface="メイリオ" panose="020B0604030504040204" pitchFamily="50" charset="-128"/>
                        </a:rPr>
                        <a:t>円</a:t>
                      </a:r>
                    </a:p>
                    <a:p>
                      <a:endParaRPr kumimoji="1" lang="en-US" altLang="zh-TW"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較差率</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較差額</a:t>
                      </a:r>
                      <a:r>
                        <a:rPr kumimoji="1" lang="en-US" altLang="zh-TW" sz="1200" u="sng" dirty="0" smtClean="0">
                          <a:latin typeface="メイリオ" panose="020B0604030504040204" pitchFamily="50" charset="-128"/>
                          <a:ea typeface="メイリオ" panose="020B0604030504040204" pitchFamily="50" charset="-128"/>
                          <a:cs typeface="メイリオ" panose="020B0604030504040204" pitchFamily="50" charset="-128"/>
                        </a:rPr>
                        <a:t>200</a:t>
                      </a:r>
                      <a:r>
                        <a:rPr kumimoji="1" lang="zh-TW"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zh-TW" altLang="en-US" sz="1200" u="none"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zh-TW"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府職員平均給与額</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smtClean="0">
                          <a:latin typeface="メイリオ" panose="020B0604030504040204" pitchFamily="50" charset="-128"/>
                          <a:ea typeface="メイリオ" panose="020B0604030504040204" pitchFamily="50" charset="-128"/>
                          <a:cs typeface="メイリオ" panose="020B0604030504040204" pitchFamily="50" charset="-128"/>
                        </a:rPr>
                        <a:t>270,200</a:t>
                      </a:r>
                      <a:r>
                        <a:rPr kumimoji="1" lang="zh-TW"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円 </a:t>
                      </a:r>
                      <a:r>
                        <a:rPr kumimoji="1" lang="en-US" altLang="zh-TW" sz="1200" dirty="0" smtClean="0">
                          <a:latin typeface="メイリオ" panose="020B0604030504040204" pitchFamily="50" charset="-128"/>
                          <a:ea typeface="メイリオ" panose="020B0604030504040204" pitchFamily="50" charset="-128"/>
                          <a:cs typeface="メイリオ" panose="020B0604030504040204" pitchFamily="50" charset="-128"/>
                        </a:rPr>
                        <a:t>× 100 </a:t>
                      </a:r>
                      <a:r>
                        <a:rPr kumimoji="1" lang="zh-TW"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zh-TW" sz="1400" u="none" dirty="0" smtClean="0">
                          <a:latin typeface="メイリオ" panose="020B0604030504040204" pitchFamily="50" charset="-128"/>
                          <a:ea typeface="メイリオ" panose="020B0604030504040204" pitchFamily="50" charset="-128"/>
                          <a:cs typeface="メイリオ" panose="020B0604030504040204" pitchFamily="50" charset="-128"/>
                        </a:rPr>
                        <a:t>0.07</a:t>
                      </a:r>
                      <a:r>
                        <a:rPr kumimoji="1" lang="zh-TW" altLang="en-US" sz="1400" u="none"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415462997"/>
              </p:ext>
            </p:extLst>
          </p:nvPr>
        </p:nvGraphicFramePr>
        <p:xfrm>
          <a:off x="827584" y="1889170"/>
          <a:ext cx="1800000" cy="1194340"/>
        </p:xfrm>
        <a:graphic>
          <a:graphicData uri="http://schemas.openxmlformats.org/drawingml/2006/table">
            <a:tbl>
              <a:tblPr firstRow="1" bandRow="1">
                <a:tableStyleId>{5940675A-B579-460E-94D1-54222C63F5DA}</a:tableStyleId>
              </a:tblPr>
              <a:tblGrid>
                <a:gridCol w="1800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37084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245,000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240,000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370840">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３人：平均</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255,000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14294317"/>
              </p:ext>
            </p:extLst>
          </p:nvPr>
        </p:nvGraphicFramePr>
        <p:xfrm>
          <a:off x="2699792" y="1889170"/>
          <a:ext cx="1800000" cy="1198840"/>
        </p:xfrm>
        <a:graphic>
          <a:graphicData uri="http://schemas.openxmlformats.org/drawingml/2006/table">
            <a:tbl>
              <a:tblPr firstRow="1" bandRow="1">
                <a:tableStyleId>{5940675A-B579-460E-94D1-54222C63F5DA}</a:tableStyleId>
              </a:tblPr>
              <a:tblGrid>
                <a:gridCol w="1800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576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300,000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286,000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370840">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２人：平均</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293,000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4206395619"/>
              </p:ext>
            </p:extLst>
          </p:nvPr>
        </p:nvGraphicFramePr>
        <p:xfrm>
          <a:off x="799009" y="3853775"/>
          <a:ext cx="1872000" cy="1404000"/>
        </p:xfrm>
        <a:graphic>
          <a:graphicData uri="http://schemas.openxmlformats.org/drawingml/2006/table">
            <a:tbl>
              <a:tblPr firstRow="1" bandRow="1">
                <a:tableStyleId>{5940675A-B579-460E-94D1-54222C63F5DA}</a:tableStyleId>
              </a:tblPr>
              <a:tblGrid>
                <a:gridCol w="1872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900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290,000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270,000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250,000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230,000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52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人：平均</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264,000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618026878"/>
              </p:ext>
            </p:extLst>
          </p:nvPr>
        </p:nvGraphicFramePr>
        <p:xfrm>
          <a:off x="2709317" y="3853775"/>
          <a:ext cx="1872000" cy="1404000"/>
        </p:xfrm>
        <a:graphic>
          <a:graphicData uri="http://schemas.openxmlformats.org/drawingml/2006/table">
            <a:tbl>
              <a:tblPr firstRow="1" bandRow="1">
                <a:tableStyleId>{5940675A-B579-460E-94D1-54222C63F5DA}</a:tableStyleId>
              </a:tblPr>
              <a:tblGrid>
                <a:gridCol w="1872000"/>
              </a:tblGrid>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900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300,000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290,000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270,000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260,000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52000">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４人：平均</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1330736363"/>
              </p:ext>
            </p:extLst>
          </p:nvPr>
        </p:nvGraphicFramePr>
        <p:xfrm>
          <a:off x="4788224" y="1772816"/>
          <a:ext cx="1800000" cy="684000"/>
        </p:xfrm>
        <a:graphic>
          <a:graphicData uri="http://schemas.openxmlformats.org/drawingml/2006/table">
            <a:tbl>
              <a:tblPr firstRow="1" bandRow="1">
                <a:tableStyleId>{5940675A-B579-460E-94D1-54222C63F5DA}</a:tableStyleId>
              </a:tblPr>
              <a:tblGrid>
                <a:gridCol w="1800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32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255,000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765,000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3123772597"/>
              </p:ext>
            </p:extLst>
          </p:nvPr>
        </p:nvGraphicFramePr>
        <p:xfrm>
          <a:off x="6876456" y="1772816"/>
          <a:ext cx="1800000" cy="1358320"/>
        </p:xfrm>
        <a:graphic>
          <a:graphicData uri="http://schemas.openxmlformats.org/drawingml/2006/table">
            <a:tbl>
              <a:tblPr firstRow="1" bandRow="1">
                <a:tableStyleId>{5940675A-B579-460E-94D1-54222C63F5DA}</a:tableStyleId>
              </a:tblPr>
              <a:tblGrid>
                <a:gridCol w="1800000"/>
              </a:tblGrid>
              <a:tr h="37084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府職員</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576000">
                <a:tc>
                  <a:txBody>
                    <a:bodyPr/>
                    <a:lstStyle/>
                    <a:p>
                      <a:pPr algn="ctr"/>
                      <a:r>
                        <a:rPr kumimoji="1" lang="en-US" altLang="zh-TW" sz="1050" dirty="0" smtClean="0">
                          <a:latin typeface="メイリオ" panose="020B0604030504040204" pitchFamily="50" charset="-128"/>
                          <a:ea typeface="メイリオ" panose="020B0604030504040204" pitchFamily="50" charset="-128"/>
                          <a:cs typeface="メイリオ" panose="020B0604030504040204" pitchFamily="50" charset="-128"/>
                        </a:rPr>
                        <a:t>765,000</a:t>
                      </a: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zh-TW" sz="1050" dirty="0" smtClean="0">
                          <a:latin typeface="メイリオ" panose="020B0604030504040204" pitchFamily="50" charset="-128"/>
                          <a:ea typeface="メイリオ" panose="020B0604030504040204" pitchFamily="50" charset="-128"/>
                          <a:cs typeface="メイリオ" panose="020B0604030504040204" pitchFamily="50" charset="-128"/>
                        </a:rPr>
                        <a:t>586,000</a:t>
                      </a: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合計：</a:t>
                      </a:r>
                      <a:r>
                        <a:rPr kumimoji="1" lang="en-US" altLang="zh-TW" sz="1050" dirty="0" smtClean="0">
                          <a:latin typeface="メイリオ" panose="020B0604030504040204" pitchFamily="50" charset="-128"/>
                          <a:ea typeface="メイリオ" panose="020B0604030504040204" pitchFamily="50" charset="-128"/>
                          <a:cs typeface="メイリオ" panose="020B0604030504040204" pitchFamily="50" charset="-128"/>
                        </a:rPr>
                        <a:t>1,351,000</a:t>
                      </a: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370840">
                <a:tc>
                  <a:txBody>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1,351,000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平均：</a:t>
                      </a:r>
                      <a:r>
                        <a:rPr kumimoji="1"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270,200</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780820947"/>
              </p:ext>
            </p:extLst>
          </p:nvPr>
        </p:nvGraphicFramePr>
        <p:xfrm>
          <a:off x="4788224" y="2492896"/>
          <a:ext cx="1800000" cy="684000"/>
        </p:xfrm>
        <a:graphic>
          <a:graphicData uri="http://schemas.openxmlformats.org/drawingml/2006/table">
            <a:tbl>
              <a:tblPr firstRow="1" bandRow="1">
                <a:tableStyleId>{5940675A-B579-460E-94D1-54222C63F5DA}</a:tableStyleId>
              </a:tblPr>
              <a:tblGrid>
                <a:gridCol w="1800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32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293,000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586,000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88202313"/>
              </p:ext>
            </p:extLst>
          </p:nvPr>
        </p:nvGraphicFramePr>
        <p:xfrm>
          <a:off x="4788224" y="3861048"/>
          <a:ext cx="1872000" cy="684000"/>
        </p:xfrm>
        <a:graphic>
          <a:graphicData uri="http://schemas.openxmlformats.org/drawingml/2006/table">
            <a:tbl>
              <a:tblPr firstRow="1" bandRow="1">
                <a:tableStyleId>{5940675A-B579-460E-94D1-54222C63F5DA}</a:tableStyleId>
              </a:tblPr>
              <a:tblGrid>
                <a:gridCol w="1872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32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264,000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792,000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2577010157"/>
              </p:ext>
            </p:extLst>
          </p:nvPr>
        </p:nvGraphicFramePr>
        <p:xfrm>
          <a:off x="4788224" y="4581128"/>
          <a:ext cx="1872000" cy="684000"/>
        </p:xfrm>
        <a:graphic>
          <a:graphicData uri="http://schemas.openxmlformats.org/drawingml/2006/table">
            <a:tbl>
              <a:tblPr firstRow="1" bandRow="1">
                <a:tableStyleId>{5940675A-B579-460E-94D1-54222C63F5DA}</a:tableStyleId>
              </a:tblPr>
              <a:tblGrid>
                <a:gridCol w="1872000"/>
              </a:tblGrid>
              <a:tr h="25200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3200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560,000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865668292"/>
              </p:ext>
            </p:extLst>
          </p:nvPr>
        </p:nvGraphicFramePr>
        <p:xfrm>
          <a:off x="6876456" y="3870880"/>
          <a:ext cx="1800000" cy="1358320"/>
        </p:xfrm>
        <a:graphic>
          <a:graphicData uri="http://schemas.openxmlformats.org/drawingml/2006/table">
            <a:tbl>
              <a:tblPr firstRow="1" bandRow="1">
                <a:tableStyleId>{5940675A-B579-460E-94D1-54222C63F5DA}</a:tableStyleId>
              </a:tblPr>
              <a:tblGrid>
                <a:gridCol w="1800000"/>
              </a:tblGrid>
              <a:tr h="370840">
                <a:tc>
                  <a:txBody>
                    <a:bodyPr/>
                    <a:lstStyle/>
                    <a:p>
                      <a:pPr algn="ctr"/>
                      <a:r>
                        <a:rPr kumimoji="1" lang="zh-TW" altLang="en-US" sz="900" dirty="0" smtClean="0">
                          <a:latin typeface="メイリオ" panose="020B0604030504040204" pitchFamily="50" charset="-128"/>
                          <a:ea typeface="メイリオ" panose="020B0604030504040204" pitchFamily="50" charset="-128"/>
                          <a:cs typeface="メイリオ" panose="020B0604030504040204" pitchFamily="50" charset="-128"/>
                        </a:rPr>
                        <a:t>民間企業従業員</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576000">
                <a:tc>
                  <a:txBody>
                    <a:bodyPr/>
                    <a:lstStyle/>
                    <a:p>
                      <a:pPr algn="ctr"/>
                      <a:r>
                        <a:rPr kumimoji="1" lang="en-US" altLang="zh-TW" sz="1050" dirty="0" smtClean="0">
                          <a:latin typeface="メイリオ" panose="020B0604030504040204" pitchFamily="50" charset="-128"/>
                          <a:ea typeface="メイリオ" panose="020B0604030504040204" pitchFamily="50" charset="-128"/>
                          <a:cs typeface="メイリオ" panose="020B0604030504040204" pitchFamily="50" charset="-128"/>
                        </a:rPr>
                        <a:t>792,000</a:t>
                      </a: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zh-TW" sz="1050" dirty="0" smtClean="0">
                          <a:latin typeface="メイリオ" panose="020B0604030504040204" pitchFamily="50" charset="-128"/>
                          <a:ea typeface="メイリオ" panose="020B0604030504040204" pitchFamily="50" charset="-128"/>
                          <a:cs typeface="メイリオ" panose="020B0604030504040204" pitchFamily="50" charset="-128"/>
                        </a:rPr>
                        <a:t>560,000</a:t>
                      </a: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合計：</a:t>
                      </a:r>
                      <a:r>
                        <a:rPr kumimoji="1" lang="en-US" altLang="zh-TW" sz="1050" dirty="0" smtClean="0">
                          <a:latin typeface="メイリオ" panose="020B0604030504040204" pitchFamily="50" charset="-128"/>
                          <a:ea typeface="メイリオ" panose="020B0604030504040204" pitchFamily="50" charset="-128"/>
                          <a:cs typeface="メイリオ" panose="020B0604030504040204" pitchFamily="50" charset="-128"/>
                        </a:rPr>
                        <a:t>1,352,000</a:t>
                      </a:r>
                      <a:r>
                        <a:rPr kumimoji="1" lang="zh-TW"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370840">
                <a:tc>
                  <a:txBody>
                    <a:bodyPr/>
                    <a:lstStyle/>
                    <a:p>
                      <a:pPr algn="ct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1,352,000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平均：</a:t>
                      </a:r>
                      <a:r>
                        <a:rPr kumimoji="1"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270,400</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sp>
        <p:nvSpPr>
          <p:cNvPr id="9" name="正方形/長方形 8"/>
          <p:cNvSpPr/>
          <p:nvPr/>
        </p:nvSpPr>
        <p:spPr>
          <a:xfrm>
            <a:off x="755576" y="1719858"/>
            <a:ext cx="3841624"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716016" y="1719858"/>
            <a:ext cx="1920812"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6826285" y="1719858"/>
            <a:ext cx="1908000"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755576" y="3717216"/>
            <a:ext cx="3852000" cy="165600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4710828" y="3717216"/>
            <a:ext cx="2021412" cy="165600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826285" y="3717216"/>
            <a:ext cx="1908000" cy="165600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吹き出し 24"/>
          <p:cNvSpPr/>
          <p:nvPr/>
        </p:nvSpPr>
        <p:spPr>
          <a:xfrm>
            <a:off x="4427984" y="3287450"/>
            <a:ext cx="3132000" cy="360000"/>
          </a:xfrm>
          <a:prstGeom prst="wedgeRectCallout">
            <a:avLst>
              <a:gd name="adj1" fmla="val 6842"/>
              <a:gd name="adj2" fmla="val 94250"/>
            </a:avLst>
          </a:prstGeom>
          <a:solidFill>
            <a:schemeClr val="bg1"/>
          </a:solidFill>
          <a:ln w="9525"/>
        </p:spPr>
        <p:style>
          <a:lnRef idx="2">
            <a:schemeClr val="dk1"/>
          </a:lnRef>
          <a:fillRef idx="1">
            <a:schemeClr val="lt1"/>
          </a:fillRef>
          <a:effectRef idx="0">
            <a:schemeClr val="dk1"/>
          </a:effectRef>
          <a:fontRef idx="minor">
            <a:schemeClr val="dk1"/>
          </a:fontRef>
        </p:style>
        <p:txBody>
          <a:bodyPr rtlCol="0" anchor="ct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左記の民間企業従業員の平均給与額</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に条件（役職</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段階、学歴、</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年齢）が同じ階層の府</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職員数を乗じた額を算出</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角丸四角形 25"/>
          <p:cNvSpPr/>
          <p:nvPr/>
        </p:nvSpPr>
        <p:spPr>
          <a:xfrm>
            <a:off x="5968727" y="2051323"/>
            <a:ext cx="252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5968727" y="2771403"/>
            <a:ext cx="252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6014329" y="4139555"/>
            <a:ext cx="252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6014329" y="4859635"/>
            <a:ext cx="252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角丸四角形 30"/>
          <p:cNvSpPr/>
          <p:nvPr/>
        </p:nvSpPr>
        <p:spPr>
          <a:xfrm>
            <a:off x="8191004" y="2733303"/>
            <a:ext cx="252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角丸四角形 31"/>
          <p:cNvSpPr/>
          <p:nvPr/>
        </p:nvSpPr>
        <p:spPr>
          <a:xfrm>
            <a:off x="8124329" y="4847392"/>
            <a:ext cx="252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05873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．初任給比較</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7</a:t>
            </a:fld>
            <a:endParaRPr kumimoji="1" lang="ja-JP" altLang="en-US"/>
          </a:p>
        </p:txBody>
      </p:sp>
      <p:graphicFrame>
        <p:nvGraphicFramePr>
          <p:cNvPr id="5" name="グラフ 4"/>
          <p:cNvGraphicFramePr/>
          <p:nvPr>
            <p:extLst>
              <p:ext uri="{D42A27DB-BD31-4B8C-83A1-F6EECF244321}">
                <p14:modId xmlns:p14="http://schemas.microsoft.com/office/powerpoint/2010/main" val="2374726250"/>
              </p:ext>
            </p:extLst>
          </p:nvPr>
        </p:nvGraphicFramePr>
        <p:xfrm>
          <a:off x="4355976" y="1449080"/>
          <a:ext cx="4392000" cy="270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グラフ 6"/>
          <p:cNvGraphicFramePr/>
          <p:nvPr>
            <p:extLst>
              <p:ext uri="{D42A27DB-BD31-4B8C-83A1-F6EECF244321}">
                <p14:modId xmlns:p14="http://schemas.microsoft.com/office/powerpoint/2010/main" val="2138359303"/>
              </p:ext>
            </p:extLst>
          </p:nvPr>
        </p:nvGraphicFramePr>
        <p:xfrm>
          <a:off x="323528" y="1449080"/>
          <a:ext cx="4392000" cy="2700000"/>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1979712" y="1108373"/>
            <a:ext cx="1368152" cy="340519"/>
          </a:xfrm>
          <a:prstGeom prst="roundRect">
            <a:avLst/>
          </a:prstGeom>
          <a:noFill/>
          <a:ln>
            <a:solidFill>
              <a:schemeClr val="accent1"/>
            </a:solidFill>
          </a:ln>
        </p:spPr>
        <p:txBody>
          <a:bodyPr wrap="square" rtlCol="0" anchor="ctr">
            <a:spAutoFit/>
          </a:bodyPr>
          <a:lstStyle/>
          <a:p>
            <a:pPr algn="ct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大卒</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5940152" y="1108373"/>
            <a:ext cx="1368152" cy="340519"/>
          </a:xfrm>
          <a:prstGeom prst="roundRect">
            <a:avLst/>
          </a:prstGeom>
          <a:noFill/>
          <a:ln>
            <a:solidFill>
              <a:schemeClr val="accent1"/>
            </a:solidFill>
          </a:ln>
        </p:spPr>
        <p:txBody>
          <a:bodyPr wrap="square" rtlCol="0" anchor="ctr">
            <a:spAutoFit/>
          </a:bodyPr>
          <a:lstStyle/>
          <a:p>
            <a:pPr algn="ct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高</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卒</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1" name="グラフ 10"/>
          <p:cNvGraphicFramePr/>
          <p:nvPr>
            <p:extLst>
              <p:ext uri="{D42A27DB-BD31-4B8C-83A1-F6EECF244321}">
                <p14:modId xmlns:p14="http://schemas.microsoft.com/office/powerpoint/2010/main" val="1101486341"/>
              </p:ext>
            </p:extLst>
          </p:nvPr>
        </p:nvGraphicFramePr>
        <p:xfrm>
          <a:off x="323528" y="4585484"/>
          <a:ext cx="4392000" cy="14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グラフ 11"/>
          <p:cNvGraphicFramePr/>
          <p:nvPr>
            <p:extLst>
              <p:ext uri="{D42A27DB-BD31-4B8C-83A1-F6EECF244321}">
                <p14:modId xmlns:p14="http://schemas.microsoft.com/office/powerpoint/2010/main" val="2575822295"/>
              </p:ext>
            </p:extLst>
          </p:nvPr>
        </p:nvGraphicFramePr>
        <p:xfrm>
          <a:off x="4355976" y="4585484"/>
          <a:ext cx="4392000" cy="1440000"/>
        </p:xfrm>
        <a:graphic>
          <a:graphicData uri="http://schemas.openxmlformats.org/drawingml/2006/chart">
            <c:chart xmlns:c="http://schemas.openxmlformats.org/drawingml/2006/chart" xmlns:r="http://schemas.openxmlformats.org/officeDocument/2006/relationships" r:id="rId5"/>
          </a:graphicData>
        </a:graphic>
      </p:graphicFrame>
      <p:sp>
        <p:nvSpPr>
          <p:cNvPr id="6" name="下矢印 5"/>
          <p:cNvSpPr/>
          <p:nvPr/>
        </p:nvSpPr>
        <p:spPr>
          <a:xfrm>
            <a:off x="3635896" y="4221136"/>
            <a:ext cx="1800000" cy="432000"/>
          </a:xfrm>
          <a:prstGeom prst="downArrow">
            <a:avLst>
              <a:gd name="adj1" fmla="val 65176"/>
              <a:gd name="adj2" fmla="val 47674"/>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勧告実施後</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503548" y="6165884"/>
            <a:ext cx="5688632" cy="21544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注）国家公務員、大阪府職員は、地域手当（国家公務員：</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16%</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（大阪市域）</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大阪府：</a:t>
            </a:r>
            <a:r>
              <a:rPr kumimoji="1"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）を含む額。</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5375808" y="4214554"/>
            <a:ext cx="3026985" cy="369332"/>
          </a:xfrm>
          <a:prstGeom prst="rect">
            <a:avLst/>
          </a:prstGeom>
          <a:noFill/>
          <a:ln>
            <a:solidFill>
              <a:schemeClr val="accent1"/>
            </a:solidFill>
            <a:prstDash val="dash"/>
          </a:ln>
        </p:spPr>
        <p:txBody>
          <a:bodyPr wrap="square" lIns="36000" rIns="36000" rtlCol="0" anchor="ctr" anchorCtr="1">
            <a:spAutoFit/>
          </a:bodyPr>
          <a:lstStyle/>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○初任給引上げ額　国家公務員　</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1,500</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下記金額</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は、はね</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返り分</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含む</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2987936" y="2083384"/>
            <a:ext cx="1008000" cy="215444"/>
          </a:xfrm>
          <a:prstGeom prst="rect">
            <a:avLst/>
          </a:prstGeom>
          <a:noFill/>
        </p:spPr>
        <p:txBody>
          <a:bodyPr wrap="square" lIns="36000" rIns="36000" rtlCol="0" anchor="ctr" anchorCtr="1">
            <a:spAutoFit/>
          </a:bodyPr>
          <a:lstStyle/>
          <a:p>
            <a:r>
              <a:rPr kumimoji="1" lang="ja-JP" altLang="en-US" sz="8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endParaRPr kumimoji="1" lang="ja-JP" altLang="en-US" sz="8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6824238" y="2078360"/>
            <a:ext cx="1008000" cy="215444"/>
          </a:xfrm>
          <a:prstGeom prst="rect">
            <a:avLst/>
          </a:prstGeom>
          <a:noFill/>
        </p:spPr>
        <p:txBody>
          <a:bodyPr wrap="square" lIns="36000" rIns="36000" rtlCol="0" anchor="ctr" anchorCtr="1">
            <a:spAutoFit/>
          </a:bodyPr>
          <a:lstStyle/>
          <a:p>
            <a:r>
              <a:rPr kumimoji="1" lang="ja-JP" altLang="en-US" sz="8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endParaRPr kumimoji="1" lang="ja-JP" altLang="en-US" sz="8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4604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tIns="108000" anchor="ctr" anchorCtr="1">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kumimoji="1"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．大阪府職員モデル給与例　その１－１</a:t>
            </a:r>
            <a:r>
              <a:rPr kumimoji="1"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行政</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a:t>
            </a: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給料表適用者</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8</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882269923"/>
              </p:ext>
            </p:extLst>
          </p:nvPr>
        </p:nvGraphicFramePr>
        <p:xfrm>
          <a:off x="468525" y="3387824"/>
          <a:ext cx="8279998" cy="2057400"/>
        </p:xfrm>
        <a:graphic>
          <a:graphicData uri="http://schemas.openxmlformats.org/drawingml/2006/table">
            <a:tbl>
              <a:tblPr firstRow="1" bandRow="1">
                <a:tableStyleId>{5C22544A-7EE6-4342-B048-85BDC9FD1C3A}</a:tableStyleId>
              </a:tblPr>
              <a:tblGrid>
                <a:gridCol w="447792"/>
                <a:gridCol w="1156796"/>
                <a:gridCol w="953630"/>
                <a:gridCol w="953630"/>
                <a:gridCol w="953630"/>
                <a:gridCol w="953630"/>
                <a:gridCol w="953630"/>
                <a:gridCol w="953630"/>
                <a:gridCol w="953630"/>
              </a:tblGrid>
              <a:tr h="180000">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職</a:t>
                      </a:r>
                    </a:p>
                  </a:txBody>
                  <a:tcPr anchor="ct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勧告前</a:t>
                      </a:r>
                      <a:r>
                        <a:rPr kumimoji="1" lang="en-US" altLang="ja-JP"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勧告後</a:t>
                      </a:r>
                      <a:r>
                        <a:rPr kumimoji="1" lang="en-US" altLang="ja-JP"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900" b="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r>
                        <a:rPr kumimoji="1" lang="en-US" altLang="ja-JP"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180000">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r>
              <a:tr h="180000">
                <a:tc rowSpan="7">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行政職給料表</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vert="eaVert" anchor="ctr">
                    <a:solidFill>
                      <a:srgbClr val="D0D8E8"/>
                    </a:solidFill>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部長級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755,810 </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12,878,195</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751,814 </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12,849,908</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3,996</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28,287</a:t>
                      </a:r>
                    </a:p>
                  </a:txBody>
                  <a:tcPr marL="0" marR="72000" marT="0" marB="0" anchor="ctr">
                    <a:lnT w="38100" cap="flat" cmpd="sng" algn="ctr">
                      <a:solidFill>
                        <a:schemeClr val="bg1"/>
                      </a:solidFill>
                      <a:prstDash val="solid"/>
                      <a:round/>
                      <a:headEnd type="none" w="med" len="med"/>
                      <a:tailEnd type="none" w="med" len="med"/>
                    </a:lnT>
                  </a:tcPr>
                </a:tc>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次長級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678,315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11,446,406</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674,652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11,419,074</a:t>
                      </a:r>
                    </a:p>
                  </a:txBody>
                  <a:tcPr marL="0" marR="72000" marT="0" marB="0" anchor="ct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3,663</a:t>
                      </a:r>
                    </a:p>
                  </a:txBody>
                  <a:tcPr marL="0" marR="72000" marT="0" marB="0" anchor="ct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27,332</a:t>
                      </a:r>
                    </a:p>
                  </a:txBody>
                  <a:tcPr marL="0" marR="72000" marT="0" marB="0" anchor="ctr"/>
                </a:tc>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課長級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580,080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9,744,352</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576,972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9,721,249</a:t>
                      </a:r>
                    </a:p>
                  </a:txBody>
                  <a:tcPr marL="0" marR="72000" marT="0" marB="0" anchor="ct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3,108</a:t>
                      </a:r>
                    </a:p>
                  </a:txBody>
                  <a:tcPr marL="0" marR="72000" marT="0" marB="0" anchor="ct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23,103</a:t>
                      </a:r>
                    </a:p>
                  </a:txBody>
                  <a:tcPr marL="0" marR="72000" marT="0" marB="0" anchor="ctr"/>
                </a:tc>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課長補佐級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464,091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7,901,378</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461,205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7,878,760</a:t>
                      </a:r>
                    </a:p>
                  </a:txBody>
                  <a:tcPr marL="0" marR="72000" marT="0" marB="0" anchor="ct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2,886</a:t>
                      </a:r>
                    </a:p>
                  </a:txBody>
                  <a:tcPr marL="0" marR="72000" marT="0" marB="0" anchor="ct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22,618</a:t>
                      </a:r>
                    </a:p>
                  </a:txBody>
                  <a:tcPr marL="0" marR="72000" marT="0" marB="0" anchor="ctr"/>
                </a:tc>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主査級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415,584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6,984,716</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413,031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6,964,526</a:t>
                      </a:r>
                    </a:p>
                  </a:txBody>
                  <a:tcPr marL="0" marR="72000" marT="0" marB="0" anchor="ct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2,553</a:t>
                      </a:r>
                    </a:p>
                  </a:txBody>
                  <a:tcPr marL="0" marR="72000" marT="0" marB="0" anchor="ctr"/>
                </a:tc>
                <a:tc>
                  <a:txBody>
                    <a:bodyPr/>
                    <a:lstStyle/>
                    <a:p>
                      <a:pPr algn="r" fontAlgn="ctr"/>
                      <a:r>
                        <a:rPr lang="ja-JP" altLang="en-US"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20,190</a:t>
                      </a:r>
                    </a:p>
                  </a:txBody>
                  <a:tcPr marL="0" marR="72000" marT="0" marB="0" anchor="ctr"/>
                </a:tc>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主事級（副主査）</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302,697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5,021,283</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300,921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5,007,623</a:t>
                      </a:r>
                    </a:p>
                  </a:txBody>
                  <a:tcPr marL="0" marR="72000" marT="0" marB="0" anchor="ct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1,776</a:t>
                      </a:r>
                    </a:p>
                  </a:txBody>
                  <a:tcPr marL="0" marR="72000" marT="0" marB="0" anchor="ctr"/>
                </a:tc>
                <a:tc>
                  <a:txBody>
                    <a:bodyPr/>
                    <a:lstStyle/>
                    <a:p>
                      <a:pPr algn="r" fontAlgn="ctr"/>
                      <a:r>
                        <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13,660</a:t>
                      </a:r>
                    </a:p>
                  </a:txBody>
                  <a:tcPr marL="0" marR="72000" marT="0" marB="0" anchor="ctr"/>
                </a:tc>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主事級</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endPar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202,908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3,321,602</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202,908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3,331,748</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10,146</a:t>
                      </a:r>
                    </a:p>
                  </a:txBody>
                  <a:tcPr marL="0" marR="72000" marT="0" marB="0" anchor="ctr"/>
                </a:tc>
              </a:tr>
            </a:tbl>
          </a:graphicData>
        </a:graphic>
      </p:graphicFrame>
      <p:sp>
        <p:nvSpPr>
          <p:cNvPr id="6" name="テキスト ボックス 5"/>
          <p:cNvSpPr txBox="1"/>
          <p:nvPr/>
        </p:nvSpPr>
        <p:spPr>
          <a:xfrm>
            <a:off x="8014992" y="3171800"/>
            <a:ext cx="900000" cy="230832"/>
          </a:xfrm>
          <a:prstGeom prst="rect">
            <a:avLst/>
          </a:prstGeom>
          <a:noFill/>
        </p:spPr>
        <p:txBody>
          <a:bodyPr wrap="square" rtlCol="0">
            <a:spAutoFit/>
          </a:bodyPr>
          <a:lstStyle/>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（単位：円）</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467544" y="1124744"/>
            <a:ext cx="8280920" cy="769441"/>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◆モデル給与例計算の前提</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条件</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b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p>
            <a:pPr marL="144000"/>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306363577"/>
              </p:ext>
            </p:extLst>
          </p:nvPr>
        </p:nvGraphicFramePr>
        <p:xfrm>
          <a:off x="683568" y="1340768"/>
          <a:ext cx="8064896" cy="1764000"/>
        </p:xfrm>
        <a:graphic>
          <a:graphicData uri="http://schemas.openxmlformats.org/drawingml/2006/table">
            <a:tbl>
              <a:tblPr firstRow="1" bandRow="1">
                <a:tableStyleId>{2D5ABB26-0587-4C30-8999-92F81FD0307C}</a:tableStyleId>
              </a:tblPr>
              <a:tblGrid>
                <a:gridCol w="2046605"/>
                <a:gridCol w="6018291"/>
              </a:tblGrid>
              <a:tr h="288000">
                <a:tc>
                  <a:txBody>
                    <a:bodyP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職階ごとに５歳刻みで設定</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288000">
                <a:tc>
                  <a:txBody>
                    <a:bodyP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モデルとなる給料月額</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モデル年齢の人員分布で最も多い号給の給料月額</a:t>
                      </a:r>
                    </a:p>
                  </a:txBody>
                  <a:tcPr/>
                </a:tc>
              </a:tr>
              <a:tr h="288000">
                <a:tc>
                  <a:txBody>
                    <a:bodyP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給与月額に含まれるもの</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給料、管理職手当、地域手当、義務教育等教員特別手当、教職調整額</a:t>
                      </a:r>
                      <a:endParaRPr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288000">
                <a:tc>
                  <a:txBody>
                    <a:bodyP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年間給与に含まれるもの</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上記、「給与月額」</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r>
              <a:tr h="612000">
                <a:tc>
                  <a:txBody>
                    <a:bodyP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留意点</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indent="-288000"/>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・年度途中の昇給（定期昇給は毎年１月）、扶養手当等は考慮していない。</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・示した例は一つのモデルケースであり、世帯構成、人事評価結果等の違いにより、同じ年齢であっても職員ごとに異なる。</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r>
            </a:tbl>
          </a:graphicData>
        </a:graphic>
      </p:graphicFrame>
    </p:spTree>
    <p:extLst>
      <p:ext uri="{BB962C8B-B14F-4D97-AF65-F5344CB8AC3E}">
        <p14:creationId xmlns:p14="http://schemas.microsoft.com/office/powerpoint/2010/main" val="2227150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3480</Words>
  <Application>Microsoft Office PowerPoint</Application>
  <PresentationFormat>画面に合わせる (4:3)</PresentationFormat>
  <Paragraphs>1093</Paragraphs>
  <Slides>15</Slides>
  <Notes>4</Notes>
  <HiddenSlides>0</HiddenSlides>
  <MMClips>0</MMClips>
  <ScaleCrop>false</ScaleCrop>
  <HeadingPairs>
    <vt:vector size="4" baseType="variant">
      <vt:variant>
        <vt:lpstr>テーマ</vt:lpstr>
      </vt:variant>
      <vt:variant>
        <vt:i4>2</vt:i4>
      </vt:variant>
      <vt:variant>
        <vt:lpstr>スライド タイトル</vt:lpstr>
      </vt:variant>
      <vt:variant>
        <vt:i4>15</vt:i4>
      </vt:variant>
    </vt:vector>
  </HeadingPairs>
  <TitlesOfParts>
    <vt:vector size="17" baseType="lpstr">
      <vt:lpstr>Office ​​テーマ</vt:lpstr>
      <vt:lpstr>デザインの設定</vt:lpstr>
      <vt:lpstr>給与勧告の仕組みと本年の勧告のポイント</vt:lpstr>
      <vt:lpstr>１．給与勧告制度の基本的考え方及び勧告の手順 ～職員の給与はどのようにして決めるのか～</vt:lpstr>
      <vt:lpstr>PowerPoint プレゼンテーション</vt:lpstr>
      <vt:lpstr>PowerPoint プレゼンテーション</vt:lpstr>
      <vt:lpstr>４．調査事業所の状況</vt:lpstr>
      <vt:lpstr>５．民間との給与額の比較方法（ラスパイレス比較）</vt:lpstr>
      <vt:lpstr>PowerPoint プレゼンテーション</vt:lpstr>
      <vt:lpstr>７．初任給比較</vt:lpstr>
      <vt:lpstr>８．大阪府職員モデル給与例　その１－１ （行政職給料表適用者）</vt:lpstr>
      <vt:lpstr>８．大阪府職員モデル給与例　その１－２ （教育職、公安職給料表適用者）</vt:lpstr>
      <vt:lpstr>８．大阪府職員モデル給与例　その２ （民間給与との比較）</vt:lpstr>
      <vt:lpstr>９．適用給料表別職員数・構成比</vt:lpstr>
      <vt:lpstr>10．給与勧告の推移</vt:lpstr>
      <vt:lpstr>11．大阪府職員(行政職給料表適用者)の年間給与の推移</vt:lpstr>
      <vt:lpstr>12．他団体との比較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2017-10-13T07:14:46Z</dcterms:created>
  <dcterms:modified xsi:type="dcterms:W3CDTF">2018-10-17T08:07:33Z</dcterms:modified>
</cp:coreProperties>
</file>