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notesSlides/notesSlide4.xml" ContentType="application/vnd.openxmlformats-officedocument.presentationml.notesSlide+xml"/>
  <Override PartName="/ppt/charts/chart2.xml" ContentType="application/vnd.openxmlformats-officedocument.drawingml.chart+xml"/>
  <Override PartName="/ppt/drawings/drawing2.xml" ContentType="application/vnd.openxmlformats-officedocument.drawingml.chartshapes+xml"/>
  <Override PartName="/ppt/charts/chart3.xml" ContentType="application/vnd.openxmlformats-officedocument.drawingml.chart+xml"/>
  <Override PartName="/ppt/drawings/drawing3.xml" ContentType="application/vnd.openxmlformats-officedocument.drawingml.chartshapes+xml"/>
  <Override PartName="/ppt/charts/chart4.xml" ContentType="application/vnd.openxmlformats-officedocument.drawingml.chart+xml"/>
  <Override PartName="/ppt/drawings/drawing4.xml" ContentType="application/vnd.openxmlformats-officedocument.drawingml.chartshapes+xml"/>
  <Override PartName="/ppt/charts/chart5.xml" ContentType="application/vnd.openxmlformats-officedocument.drawingml.chart+xml"/>
  <Override PartName="/ppt/drawings/drawing5.xml" ContentType="application/vnd.openxmlformats-officedocument.drawingml.chartshapes+xml"/>
  <Override PartName="/ppt/charts/chart6.xml" ContentType="application/vnd.openxmlformats-officedocument.drawingml.chart+xml"/>
  <Override PartName="/ppt/charts/chart7.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p:sldMasterIdLst>
    <p:sldMasterId id="2147483648" r:id="rId1"/>
    <p:sldMasterId id="2147483660" r:id="rId2"/>
  </p:sldMasterIdLst>
  <p:notesMasterIdLst>
    <p:notesMasterId r:id="rId18"/>
  </p:notesMasterIdLst>
  <p:handoutMasterIdLst>
    <p:handoutMasterId r:id="rId19"/>
  </p:handoutMasterIdLst>
  <p:sldIdLst>
    <p:sldId id="256" r:id="rId3"/>
    <p:sldId id="257" r:id="rId4"/>
    <p:sldId id="258" r:id="rId5"/>
    <p:sldId id="259" r:id="rId6"/>
    <p:sldId id="260" r:id="rId7"/>
    <p:sldId id="261" r:id="rId8"/>
    <p:sldId id="262" r:id="rId9"/>
    <p:sldId id="263" r:id="rId10"/>
    <p:sldId id="264" r:id="rId11"/>
    <p:sldId id="270" r:id="rId12"/>
    <p:sldId id="265" r:id="rId13"/>
    <p:sldId id="266" r:id="rId14"/>
    <p:sldId id="267" r:id="rId15"/>
    <p:sldId id="269" r:id="rId16"/>
    <p:sldId id="268" r:id="rId17"/>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0D8E8"/>
    <a:srgbClr val="E9EDF4"/>
    <a:srgbClr val="CC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6E25E649-3F16-4E02-A733-19D2CDBF48F0}" styleName="中間スタイル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autoAdjust="0"/>
    <p:restoredTop sz="94700" autoAdjust="0"/>
  </p:normalViewPr>
  <p:slideViewPr>
    <p:cSldViewPr>
      <p:cViewPr varScale="1">
        <p:scale>
          <a:sx n="68" d="100"/>
          <a:sy n="68" d="100"/>
        </p:scale>
        <p:origin x="1032" y="52"/>
      </p:cViewPr>
      <p:guideLst>
        <p:guide orient="horz" pos="2160"/>
        <p:guide pos="2880"/>
      </p:guideLst>
    </p:cSldViewPr>
  </p:slideViewPr>
  <p:outlineViewPr>
    <p:cViewPr>
      <p:scale>
        <a:sx n="33" d="100"/>
        <a:sy n="33" d="100"/>
      </p:scale>
      <p:origin x="0" y="5688"/>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2" Type="http://schemas.openxmlformats.org/officeDocument/2006/relationships/chartUserShapes" Target="../drawings/drawing4.xml"/><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2" Type="http://schemas.openxmlformats.org/officeDocument/2006/relationships/chartUserShapes" Target="../drawings/drawing5.xml"/><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ja-JP" altLang="en-US" sz="900" dirty="0"/>
              <a:t>調査事業所数の推移</a:t>
            </a:r>
          </a:p>
        </c:rich>
      </c:tx>
      <c:overlay val="0"/>
      <c:spPr>
        <a:solidFill>
          <a:srgbClr val="CCFFFF"/>
        </a:solidFill>
        <a:ln>
          <a:solidFill>
            <a:schemeClr val="tx1"/>
          </a:solidFill>
        </a:ln>
        <a:effectLst>
          <a:outerShdw blurRad="50800" dir="5400000" algn="t" rotWithShape="0">
            <a:prstClr val="black">
              <a:alpha val="40000"/>
            </a:prstClr>
          </a:outerShdw>
        </a:effectLst>
      </c:spPr>
    </c:title>
    <c:autoTitleDeleted val="0"/>
    <c:view3D>
      <c:rotX val="15"/>
      <c:rotY val="20"/>
      <c:rAngAx val="1"/>
    </c:view3D>
    <c:floor>
      <c:thickness val="0"/>
      <c:spPr>
        <a:solidFill>
          <a:schemeClr val="bg1">
            <a:lumMod val="75000"/>
          </a:schemeClr>
        </a:solidFill>
      </c:spPr>
    </c:floor>
    <c:sideWall>
      <c:thickness val="0"/>
      <c:spPr>
        <a:effectLst/>
      </c:spPr>
    </c:sideWall>
    <c:backWall>
      <c:thickness val="0"/>
      <c:spPr>
        <a:effectLst/>
      </c:spPr>
    </c:backWall>
    <c:plotArea>
      <c:layout/>
      <c:bar3DChart>
        <c:barDir val="col"/>
        <c:grouping val="clustered"/>
        <c:varyColors val="0"/>
        <c:ser>
          <c:idx val="0"/>
          <c:order val="0"/>
          <c:spPr>
            <a:solidFill>
              <a:schemeClr val="accent4">
                <a:lumMod val="60000"/>
                <a:lumOff val="40000"/>
              </a:schemeClr>
            </a:solidFill>
            <a:ln>
              <a:solidFill>
                <a:schemeClr val="tx1"/>
              </a:solidFill>
            </a:ln>
          </c:spPr>
          <c:invertIfNegative val="0"/>
          <c:val>
            <c:numRef>
              <c:f>Sheet1!$B$2:$B$6</c:f>
              <c:numCache>
                <c:formatCode>General</c:formatCode>
                <c:ptCount val="5"/>
                <c:pt idx="0">
                  <c:v>614</c:v>
                </c:pt>
                <c:pt idx="1">
                  <c:v>620</c:v>
                </c:pt>
                <c:pt idx="2">
                  <c:v>620</c:v>
                </c:pt>
                <c:pt idx="3">
                  <c:v>606</c:v>
                </c:pt>
                <c:pt idx="4">
                  <c:v>603</c:v>
                </c:pt>
              </c:numCache>
            </c:numRef>
          </c:val>
          <c:extLst>
            <c:ext xmlns:c15="http://schemas.microsoft.com/office/drawing/2012/chart" uri="{02D57815-91ED-43cb-92C2-25804820EDAC}">
              <c15:filteredSeriesTitle>
                <c15:tx>
                  <c:strRef>
                    <c:extLst>
                      <c:ext uri="{02D57815-91ED-43cb-92C2-25804820EDAC}">
                        <c15:formulaRef>
                          <c15:sqref>Sheet1!$B$1</c15:sqref>
                        </c15:formulaRef>
                      </c:ext>
                    </c:extLst>
                    <c:strCache>
                      <c:ptCount val="1"/>
                      <c:pt idx="0">
                        <c:v>件数</c:v>
                      </c:pt>
                    </c:strCache>
                  </c:strRef>
                </c15:tx>
              </c15:filteredSeriesTitle>
            </c:ext>
            <c:ext xmlns:c15="http://schemas.microsoft.com/office/drawing/2012/chart" uri="{02D57815-91ED-43cb-92C2-25804820EDAC}">
              <c15:filteredCategoryTitle>
                <c15:cat>
                  <c:numRef>
                    <c:extLst>
                      <c:ext uri="{02D57815-91ED-43cb-92C2-25804820EDAC}">
                        <c15:formulaRef>
                          <c15:sqref>Sheet1!$A$2:$A$6</c15:sqref>
                        </c15:formulaRef>
                      </c:ext>
                    </c:extLst>
                    <c:numCache>
                      <c:formatCode>General</c:formatCode>
                      <c:ptCount val="5"/>
                      <c:pt idx="0">
                        <c:v>25</c:v>
                      </c:pt>
                      <c:pt idx="1">
                        <c:v>26</c:v>
                      </c:pt>
                      <c:pt idx="2">
                        <c:v>27</c:v>
                      </c:pt>
                      <c:pt idx="3">
                        <c:v>28</c:v>
                      </c:pt>
                      <c:pt idx="4">
                        <c:v>29</c:v>
                      </c:pt>
                    </c:numCache>
                  </c:numRef>
                </c15:cat>
              </c15:filteredCategoryTitle>
            </c:ext>
            <c:ext xmlns:c16="http://schemas.microsoft.com/office/drawing/2014/chart" uri="{C3380CC4-5D6E-409C-BE32-E72D297353CC}">
              <c16:uniqueId val="{00000000-33DB-421E-A1A3-D5D9E5957D71}"/>
            </c:ext>
          </c:extLst>
        </c:ser>
        <c:dLbls>
          <c:showLegendKey val="0"/>
          <c:showVal val="0"/>
          <c:showCatName val="0"/>
          <c:showSerName val="0"/>
          <c:showPercent val="0"/>
          <c:showBubbleSize val="0"/>
        </c:dLbls>
        <c:gapWidth val="150"/>
        <c:shape val="box"/>
        <c:axId val="36036096"/>
        <c:axId val="38999680"/>
        <c:axId val="0"/>
      </c:bar3DChart>
      <c:catAx>
        <c:axId val="36036096"/>
        <c:scaling>
          <c:orientation val="minMax"/>
        </c:scaling>
        <c:delete val="0"/>
        <c:axPos val="b"/>
        <c:numFmt formatCode="General" sourceLinked="1"/>
        <c:majorTickMark val="out"/>
        <c:minorTickMark val="none"/>
        <c:tickLblPos val="nextTo"/>
        <c:txPr>
          <a:bodyPr/>
          <a:lstStyle/>
          <a:p>
            <a:pPr>
              <a:defRPr sz="900"/>
            </a:pPr>
            <a:endParaRPr lang="ja-JP"/>
          </a:p>
        </c:txPr>
        <c:crossAx val="38999680"/>
        <c:crosses val="autoZero"/>
        <c:auto val="1"/>
        <c:lblAlgn val="ctr"/>
        <c:lblOffset val="100"/>
        <c:noMultiLvlLbl val="0"/>
      </c:catAx>
      <c:valAx>
        <c:axId val="38999680"/>
        <c:scaling>
          <c:orientation val="minMax"/>
          <c:min val="550"/>
        </c:scaling>
        <c:delete val="0"/>
        <c:axPos val="l"/>
        <c:majorGridlines/>
        <c:numFmt formatCode="General" sourceLinked="1"/>
        <c:majorTickMark val="out"/>
        <c:minorTickMark val="none"/>
        <c:tickLblPos val="nextTo"/>
        <c:txPr>
          <a:bodyPr/>
          <a:lstStyle/>
          <a:p>
            <a:pPr>
              <a:defRPr sz="900"/>
            </a:pPr>
            <a:endParaRPr lang="ja-JP"/>
          </a:p>
        </c:txPr>
        <c:crossAx val="36036096"/>
        <c:crosses val="autoZero"/>
        <c:crossBetween val="between"/>
        <c:majorUnit val="10"/>
      </c:valAx>
    </c:plotArea>
    <c:plotVisOnly val="1"/>
    <c:dispBlanksAs val="gap"/>
    <c:showDLblsOverMax val="0"/>
  </c:chart>
  <c:txPr>
    <a:bodyPr/>
    <a:lstStyle/>
    <a:p>
      <a:pPr>
        <a:defRPr sz="1800"/>
      </a:pPr>
      <a:endParaRPr lang="ja-JP"/>
    </a:p>
  </c:txPr>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spPr>
            <a:solidFill>
              <a:schemeClr val="accent1"/>
            </a:solidFill>
            <a:ln>
              <a:solidFill>
                <a:schemeClr val="accent1"/>
              </a:solidFill>
            </a:ln>
          </c:spPr>
          <c:invertIfNegative val="0"/>
          <c:dLbls>
            <c:dLbl>
              <c:idx val="0"/>
              <c:layout>
                <c:manualLayout>
                  <c:x val="-0.35833811475409838"/>
                  <c:y val="0"/>
                </c:manualLayout>
              </c:layout>
              <c:dLblPos val="outEnd"/>
              <c:showLegendKey val="0"/>
              <c:showVal val="1"/>
              <c:showCatName val="0"/>
              <c:showSerName val="1"/>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0-EA62-48B5-89CC-F33B9CDC0250}"/>
                </c:ext>
              </c:extLst>
            </c:dLbl>
            <c:numFmt formatCode="#,##0&quot;円&quot;;\-#,##0&quot;円&quot;" sourceLinked="0"/>
            <c:spPr>
              <a:noFill/>
              <a:ln>
                <a:noFill/>
              </a:ln>
              <a:effectLst/>
            </c:spPr>
            <c:txPr>
              <a:bodyPr/>
              <a:lstStyle/>
              <a:p>
                <a:pPr>
                  <a:defRPr sz="800">
                    <a:solidFill>
                      <a:schemeClr val="bg1"/>
                    </a:solidFill>
                  </a:defRPr>
                </a:pPr>
                <a:endParaRPr lang="ja-JP"/>
              </a:p>
            </c:txPr>
            <c:dLblPos val="ctr"/>
            <c:showLegendKey val="0"/>
            <c:showVal val="1"/>
            <c:showCatName val="0"/>
            <c:showSerName val="1"/>
            <c:showPercent val="0"/>
            <c:showBubbleSize val="0"/>
            <c:separator>; </c:separator>
            <c:showLeaderLines val="0"/>
            <c:extLst>
              <c:ext xmlns:c15="http://schemas.microsoft.com/office/drawing/2012/chart" uri="{CE6537A1-D6FC-4f65-9D91-7224C49458BB}">
                <c15:showLeaderLines val="0"/>
              </c:ext>
            </c:extLst>
          </c:dLbls>
          <c:val>
            <c:numRef>
              <c:f>Sheet1!$B$2:$B$4</c:f>
              <c:numCache>
                <c:formatCode>#,##0</c:formatCode>
                <c:ptCount val="3"/>
                <c:pt idx="0">
                  <c:v>162615</c:v>
                </c:pt>
                <c:pt idx="1">
                  <c:v>167064</c:v>
                </c:pt>
                <c:pt idx="2">
                  <c:v>169476</c:v>
                </c:pt>
              </c:numCache>
            </c:numRef>
          </c:val>
          <c:extLst>
            <c:ext xmlns:c15="http://schemas.microsoft.com/office/drawing/2012/chart" uri="{02D57815-91ED-43cb-92C2-25804820EDAC}">
              <c15:filteredSeriesTitle>
                <c15:tx>
                  <c:strRef>
                    <c:extLst>
                      <c:ext uri="{02D57815-91ED-43cb-92C2-25804820EDAC}">
                        <c15:formulaRef>
                          <c15:sqref>Sheet1!$B$1</c15:sqref>
                        </c15:formulaRef>
                      </c:ext>
                    </c:extLst>
                    <c:strCache>
                      <c:ptCount val="1"/>
                      <c:pt idx="0">
                        <c:v>H29</c:v>
                      </c:pt>
                    </c:strCache>
                  </c:strRef>
                </c15:tx>
              </c15:filteredSeriesTitle>
            </c:ext>
            <c:ext xmlns:c15="http://schemas.microsoft.com/office/drawing/2012/chart" uri="{02D57815-91ED-43cb-92C2-25804820EDAC}">
              <c15:filteredCategoryTitle>
                <c15:cat>
                  <c:strRef>
                    <c:extLst>
                      <c:ext uri="{02D57815-91ED-43cb-92C2-25804820EDAC}">
                        <c15:formulaRef>
                          <c15:sqref>Sheet1!$A$2:$A$4</c15:sqref>
                        </c15:formulaRef>
                      </c:ext>
                    </c:extLst>
                    <c:strCache>
                      <c:ptCount val="3"/>
                      <c:pt idx="0">
                        <c:v>大阪府職員</c:v>
                      </c:pt>
                      <c:pt idx="1">
                        <c:v>民間従業員</c:v>
                      </c:pt>
                      <c:pt idx="2">
                        <c:v>国家公務員
（大阪市域）</c:v>
                      </c:pt>
                    </c:strCache>
                  </c:strRef>
                </c15:cat>
              </c15:filteredCategoryTitle>
            </c:ext>
            <c:ext xmlns:c16="http://schemas.microsoft.com/office/drawing/2014/chart" uri="{C3380CC4-5D6E-409C-BE32-E72D297353CC}">
              <c16:uniqueId val="{00000001-EA62-48B5-89CC-F33B9CDC0250}"/>
            </c:ext>
          </c:extLst>
        </c:ser>
        <c:ser>
          <c:idx val="1"/>
          <c:order val="1"/>
          <c:spPr>
            <a:solidFill>
              <a:srgbClr val="D0D8E8"/>
            </a:solidFill>
            <a:ln>
              <a:solidFill>
                <a:schemeClr val="accent1"/>
              </a:solidFill>
            </a:ln>
          </c:spPr>
          <c:invertIfNegative val="0"/>
          <c:dLbls>
            <c:numFmt formatCode="#,##0&quot;円&quot;;\-#,##0&quot;円&quot;" sourceLinked="0"/>
            <c:spPr>
              <a:noFill/>
              <a:ln>
                <a:noFill/>
              </a:ln>
              <a:effectLst/>
            </c:spPr>
            <c:txPr>
              <a:bodyPr/>
              <a:lstStyle/>
              <a:p>
                <a:pPr>
                  <a:defRPr sz="800"/>
                </a:pPr>
                <a:endParaRPr lang="ja-JP"/>
              </a:p>
            </c:txPr>
            <c:dLblPos val="ctr"/>
            <c:showLegendKey val="0"/>
            <c:showVal val="1"/>
            <c:showCatName val="0"/>
            <c:showSerName val="1"/>
            <c:showPercent val="0"/>
            <c:showBubbleSize val="0"/>
            <c:separator>; </c:separator>
            <c:showLeaderLines val="0"/>
            <c:extLst>
              <c:ext xmlns:c15="http://schemas.microsoft.com/office/drawing/2012/chart" uri="{CE6537A1-D6FC-4f65-9D91-7224C49458BB}">
                <c15:showLeaderLines val="0"/>
              </c:ext>
            </c:extLst>
          </c:dLbls>
          <c:val>
            <c:numRef>
              <c:f>Sheet1!$C$2:$C$4</c:f>
              <c:numCache>
                <c:formatCode>#,##0</c:formatCode>
                <c:ptCount val="3"/>
                <c:pt idx="0">
                  <c:v>162615</c:v>
                </c:pt>
                <c:pt idx="1">
                  <c:v>165382</c:v>
                </c:pt>
                <c:pt idx="2">
                  <c:v>169476</c:v>
                </c:pt>
              </c:numCache>
            </c:numRef>
          </c:val>
          <c:extLst>
            <c:ext xmlns:c15="http://schemas.microsoft.com/office/drawing/2012/chart" uri="{02D57815-91ED-43cb-92C2-25804820EDAC}">
              <c15:filteredSeriesTitle>
                <c15:tx>
                  <c:strRef>
                    <c:extLst>
                      <c:ext uri="{02D57815-91ED-43cb-92C2-25804820EDAC}">
                        <c15:formulaRef>
                          <c15:sqref>Sheet1!$C$1</c15:sqref>
                        </c15:formulaRef>
                      </c:ext>
                    </c:extLst>
                    <c:strCache>
                      <c:ptCount val="1"/>
                      <c:pt idx="0">
                        <c:v>H28</c:v>
                      </c:pt>
                    </c:strCache>
                  </c:strRef>
                </c15:tx>
              </c15:filteredSeriesTitle>
            </c:ext>
            <c:ext xmlns:c15="http://schemas.microsoft.com/office/drawing/2012/chart" uri="{02D57815-91ED-43cb-92C2-25804820EDAC}">
              <c15:filteredCategoryTitle>
                <c15:cat>
                  <c:strRef>
                    <c:extLst>
                      <c:ext uri="{02D57815-91ED-43cb-92C2-25804820EDAC}">
                        <c15:formulaRef>
                          <c15:sqref>Sheet1!$A$2:$A$4</c15:sqref>
                        </c15:formulaRef>
                      </c:ext>
                    </c:extLst>
                    <c:strCache>
                      <c:ptCount val="3"/>
                      <c:pt idx="0">
                        <c:v>大阪府職員</c:v>
                      </c:pt>
                      <c:pt idx="1">
                        <c:v>民間従業員</c:v>
                      </c:pt>
                      <c:pt idx="2">
                        <c:v>国家公務員
（大阪市域）</c:v>
                      </c:pt>
                    </c:strCache>
                  </c:strRef>
                </c15:cat>
              </c15:filteredCategoryTitle>
            </c:ext>
            <c:ext xmlns:c16="http://schemas.microsoft.com/office/drawing/2014/chart" uri="{C3380CC4-5D6E-409C-BE32-E72D297353CC}">
              <c16:uniqueId val="{00000002-EA62-48B5-89CC-F33B9CDC0250}"/>
            </c:ext>
          </c:extLst>
        </c:ser>
        <c:ser>
          <c:idx val="2"/>
          <c:order val="2"/>
          <c:spPr>
            <a:solidFill>
              <a:srgbClr val="E9EDF4"/>
            </a:solidFill>
            <a:ln>
              <a:solidFill>
                <a:schemeClr val="accent1"/>
              </a:solidFill>
            </a:ln>
          </c:spPr>
          <c:invertIfNegative val="0"/>
          <c:dLbls>
            <c:numFmt formatCode="#,##0&quot;円&quot;;\-#,##0&quot;円&quot;" sourceLinked="0"/>
            <c:spPr>
              <a:noFill/>
              <a:ln>
                <a:noFill/>
              </a:ln>
              <a:effectLst/>
            </c:spPr>
            <c:txPr>
              <a:bodyPr/>
              <a:lstStyle/>
              <a:p>
                <a:pPr>
                  <a:defRPr sz="800"/>
                </a:pPr>
                <a:endParaRPr lang="ja-JP"/>
              </a:p>
            </c:txPr>
            <c:dLblPos val="ctr"/>
            <c:showLegendKey val="0"/>
            <c:showVal val="1"/>
            <c:showCatName val="0"/>
            <c:showSerName val="1"/>
            <c:showPercent val="0"/>
            <c:showBubbleSize val="0"/>
            <c:separator>; </c:separator>
            <c:showLeaderLines val="0"/>
            <c:extLst>
              <c:ext xmlns:c15="http://schemas.microsoft.com/office/drawing/2012/chart" uri="{CE6537A1-D6FC-4f65-9D91-7224C49458BB}">
                <c15:showLeaderLines val="0"/>
              </c:ext>
            </c:extLst>
          </c:dLbls>
          <c:val>
            <c:numRef>
              <c:f>Sheet1!$D$2:$D$4</c:f>
              <c:numCache>
                <c:formatCode>#,##0</c:formatCode>
                <c:ptCount val="3"/>
                <c:pt idx="0">
                  <c:v>162615</c:v>
                </c:pt>
                <c:pt idx="1">
                  <c:v>163560</c:v>
                </c:pt>
                <c:pt idx="2">
                  <c:v>167736</c:v>
                </c:pt>
              </c:numCache>
            </c:numRef>
          </c:val>
          <c:extLst>
            <c:ext xmlns:c15="http://schemas.microsoft.com/office/drawing/2012/chart" uri="{02D57815-91ED-43cb-92C2-25804820EDAC}">
              <c15:filteredSeriesTitle>
                <c15:tx>
                  <c:strRef>
                    <c:extLst>
                      <c:ext uri="{02D57815-91ED-43cb-92C2-25804820EDAC}">
                        <c15:formulaRef>
                          <c15:sqref>Sheet1!$D$1</c15:sqref>
                        </c15:formulaRef>
                      </c:ext>
                    </c:extLst>
                    <c:strCache>
                      <c:ptCount val="1"/>
                      <c:pt idx="0">
                        <c:v>H27</c:v>
                      </c:pt>
                    </c:strCache>
                  </c:strRef>
                </c15:tx>
              </c15:filteredSeriesTitle>
            </c:ext>
            <c:ext xmlns:c15="http://schemas.microsoft.com/office/drawing/2012/chart" uri="{02D57815-91ED-43cb-92C2-25804820EDAC}">
              <c15:filteredCategoryTitle>
                <c15:cat>
                  <c:strRef>
                    <c:extLst>
                      <c:ext uri="{02D57815-91ED-43cb-92C2-25804820EDAC}">
                        <c15:formulaRef>
                          <c15:sqref>Sheet1!$A$2:$A$4</c15:sqref>
                        </c15:formulaRef>
                      </c:ext>
                    </c:extLst>
                    <c:strCache>
                      <c:ptCount val="3"/>
                      <c:pt idx="0">
                        <c:v>大阪府職員</c:v>
                      </c:pt>
                      <c:pt idx="1">
                        <c:v>民間従業員</c:v>
                      </c:pt>
                      <c:pt idx="2">
                        <c:v>国家公務員
（大阪市域）</c:v>
                      </c:pt>
                    </c:strCache>
                  </c:strRef>
                </c15:cat>
              </c15:filteredCategoryTitle>
            </c:ext>
            <c:ext xmlns:c16="http://schemas.microsoft.com/office/drawing/2014/chart" uri="{C3380CC4-5D6E-409C-BE32-E72D297353CC}">
              <c16:uniqueId val="{00000003-EA62-48B5-89CC-F33B9CDC0250}"/>
            </c:ext>
          </c:extLst>
        </c:ser>
        <c:dLbls>
          <c:showLegendKey val="0"/>
          <c:showVal val="0"/>
          <c:showCatName val="0"/>
          <c:showSerName val="0"/>
          <c:showPercent val="0"/>
          <c:showBubbleSize val="0"/>
        </c:dLbls>
        <c:gapWidth val="50"/>
        <c:axId val="42923520"/>
        <c:axId val="39381824"/>
      </c:barChart>
      <c:catAx>
        <c:axId val="42923520"/>
        <c:scaling>
          <c:orientation val="minMax"/>
        </c:scaling>
        <c:delete val="0"/>
        <c:axPos val="l"/>
        <c:numFmt formatCode="General" sourceLinked="0"/>
        <c:majorTickMark val="out"/>
        <c:minorTickMark val="none"/>
        <c:tickLblPos val="nextTo"/>
        <c:txPr>
          <a:bodyPr/>
          <a:lstStyle/>
          <a:p>
            <a:pPr>
              <a:defRPr sz="900"/>
            </a:pPr>
            <a:endParaRPr lang="ja-JP"/>
          </a:p>
        </c:txPr>
        <c:crossAx val="39381824"/>
        <c:crosses val="autoZero"/>
        <c:auto val="1"/>
        <c:lblAlgn val="ctr"/>
        <c:lblOffset val="100"/>
        <c:noMultiLvlLbl val="0"/>
      </c:catAx>
      <c:valAx>
        <c:axId val="39381824"/>
        <c:scaling>
          <c:orientation val="minMax"/>
          <c:max val="175000"/>
          <c:min val="150000"/>
        </c:scaling>
        <c:delete val="0"/>
        <c:axPos val="b"/>
        <c:majorGridlines/>
        <c:numFmt formatCode="#,##0" sourceLinked="1"/>
        <c:majorTickMark val="out"/>
        <c:minorTickMark val="none"/>
        <c:tickLblPos val="nextTo"/>
        <c:txPr>
          <a:bodyPr/>
          <a:lstStyle/>
          <a:p>
            <a:pPr>
              <a:defRPr sz="800"/>
            </a:pPr>
            <a:endParaRPr lang="ja-JP"/>
          </a:p>
        </c:txPr>
        <c:crossAx val="42923520"/>
        <c:crosses val="autoZero"/>
        <c:crossBetween val="between"/>
        <c:majorUnit val="5000"/>
      </c:valAx>
    </c:plotArea>
    <c:plotVisOnly val="1"/>
    <c:dispBlanksAs val="gap"/>
    <c:showDLblsOverMax val="0"/>
  </c:chart>
  <c:txPr>
    <a:bodyPr/>
    <a:lstStyle/>
    <a:p>
      <a:pPr>
        <a:defRPr sz="1100">
          <a:latin typeface="メイリオ" panose="020B0604030504040204" pitchFamily="50" charset="-128"/>
          <a:ea typeface="メイリオ" panose="020B0604030504040204" pitchFamily="50" charset="-128"/>
          <a:cs typeface="メイリオ" panose="020B0604030504040204" pitchFamily="50" charset="-128"/>
        </a:defRPr>
      </a:pPr>
      <a:endParaRPr lang="ja-JP"/>
    </a:p>
  </c:txPr>
  <c:externalData r:id="rId1">
    <c:autoUpdate val="0"/>
  </c:externalData>
  <c:userShapes r:id="rId2"/>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spPr>
            <a:solidFill>
              <a:schemeClr val="accent1"/>
            </a:solidFill>
            <a:ln>
              <a:solidFill>
                <a:schemeClr val="accent1"/>
              </a:solidFill>
            </a:ln>
          </c:spPr>
          <c:invertIfNegative val="0"/>
          <c:dLbls>
            <c:numFmt formatCode="#,##0&quot;円&quot;;\-#,##0&quot;円&quot;" sourceLinked="0"/>
            <c:spPr>
              <a:noFill/>
              <a:ln>
                <a:noFill/>
              </a:ln>
              <a:effectLst/>
            </c:spPr>
            <c:txPr>
              <a:bodyPr/>
              <a:lstStyle/>
              <a:p>
                <a:pPr>
                  <a:defRPr sz="800" b="0">
                    <a:solidFill>
                      <a:schemeClr val="bg1"/>
                    </a:solidFill>
                  </a:defRPr>
                </a:pPr>
                <a:endParaRPr lang="ja-JP"/>
              </a:p>
            </c:txPr>
            <c:dLblPos val="ctr"/>
            <c:showLegendKey val="0"/>
            <c:showVal val="1"/>
            <c:showCatName val="0"/>
            <c:showSerName val="1"/>
            <c:showPercent val="0"/>
            <c:showBubbleSize val="0"/>
            <c:separator>; </c:separator>
            <c:showLeaderLines val="0"/>
            <c:extLst>
              <c:ext xmlns:c15="http://schemas.microsoft.com/office/drawing/2012/chart" uri="{CE6537A1-D6FC-4f65-9D91-7224C49458BB}">
                <c15:showLeaderLines val="0"/>
              </c:ext>
            </c:extLst>
          </c:dLbls>
          <c:val>
            <c:numRef>
              <c:f>Sheet1!$B$2:$B$4</c:f>
              <c:numCache>
                <c:formatCode>#,##0</c:formatCode>
                <c:ptCount val="3"/>
                <c:pt idx="0">
                  <c:v>200688</c:v>
                </c:pt>
                <c:pt idx="1">
                  <c:v>204112</c:v>
                </c:pt>
                <c:pt idx="2">
                  <c:v>206712</c:v>
                </c:pt>
              </c:numCache>
            </c:numRef>
          </c:val>
          <c:extLst>
            <c:ext xmlns:c15="http://schemas.microsoft.com/office/drawing/2012/chart" uri="{02D57815-91ED-43cb-92C2-25804820EDAC}">
              <c15:filteredSeriesTitle>
                <c15:tx>
                  <c:strRef>
                    <c:extLst>
                      <c:ext uri="{02D57815-91ED-43cb-92C2-25804820EDAC}">
                        <c15:formulaRef>
                          <c15:sqref>Sheet1!$B$1</c15:sqref>
                        </c15:formulaRef>
                      </c:ext>
                    </c:extLst>
                    <c:strCache>
                      <c:ptCount val="1"/>
                      <c:pt idx="0">
                        <c:v>H29</c:v>
                      </c:pt>
                    </c:strCache>
                  </c:strRef>
                </c15:tx>
              </c15:filteredSeriesTitle>
            </c:ext>
            <c:ext xmlns:c15="http://schemas.microsoft.com/office/drawing/2012/chart" uri="{02D57815-91ED-43cb-92C2-25804820EDAC}">
              <c15:filteredCategoryTitle>
                <c15:cat>
                  <c:strRef>
                    <c:extLst>
                      <c:ext uri="{02D57815-91ED-43cb-92C2-25804820EDAC}">
                        <c15:formulaRef>
                          <c15:sqref>Sheet1!$A$2:$A$4</c15:sqref>
                        </c15:formulaRef>
                      </c:ext>
                    </c:extLst>
                    <c:strCache>
                      <c:ptCount val="3"/>
                      <c:pt idx="0">
                        <c:v>大阪府職員</c:v>
                      </c:pt>
                      <c:pt idx="1">
                        <c:v>民間従業員</c:v>
                      </c:pt>
                      <c:pt idx="2">
                        <c:v>国家公務員
(大阪市域）</c:v>
                      </c:pt>
                    </c:strCache>
                  </c:strRef>
                </c15:cat>
              </c15:filteredCategoryTitle>
            </c:ext>
            <c:ext xmlns:c16="http://schemas.microsoft.com/office/drawing/2014/chart" uri="{C3380CC4-5D6E-409C-BE32-E72D297353CC}">
              <c16:uniqueId val="{00000000-65D5-40C1-9D00-49350016ED2E}"/>
            </c:ext>
          </c:extLst>
        </c:ser>
        <c:ser>
          <c:idx val="1"/>
          <c:order val="1"/>
          <c:spPr>
            <a:solidFill>
              <a:srgbClr val="D0D8E8"/>
            </a:solidFill>
            <a:ln>
              <a:solidFill>
                <a:schemeClr val="accent1"/>
              </a:solidFill>
            </a:ln>
          </c:spPr>
          <c:invertIfNegative val="0"/>
          <c:dLbls>
            <c:numFmt formatCode="#,##0&quot;円&quot;;\-#,##0&quot;円&quot;" sourceLinked="0"/>
            <c:spPr>
              <a:noFill/>
              <a:ln>
                <a:noFill/>
              </a:ln>
              <a:effectLst/>
            </c:spPr>
            <c:txPr>
              <a:bodyPr/>
              <a:lstStyle/>
              <a:p>
                <a:pPr>
                  <a:defRPr sz="800"/>
                </a:pPr>
                <a:endParaRPr lang="ja-JP"/>
              </a:p>
            </c:txPr>
            <c:dLblPos val="ctr"/>
            <c:showLegendKey val="0"/>
            <c:showVal val="1"/>
            <c:showCatName val="0"/>
            <c:showSerName val="1"/>
            <c:showPercent val="0"/>
            <c:showBubbleSize val="0"/>
            <c:separator>; </c:separator>
            <c:showLeaderLines val="0"/>
            <c:extLst>
              <c:ext xmlns:c15="http://schemas.microsoft.com/office/drawing/2012/chart" uri="{CE6537A1-D6FC-4f65-9D91-7224C49458BB}">
                <c15:showLeaderLines val="0"/>
              </c:ext>
            </c:extLst>
          </c:dLbls>
          <c:val>
            <c:numRef>
              <c:f>Sheet1!$C$2:$C$4</c:f>
              <c:numCache>
                <c:formatCode>#,##0</c:formatCode>
                <c:ptCount val="3"/>
                <c:pt idx="0">
                  <c:v>200688</c:v>
                </c:pt>
                <c:pt idx="1">
                  <c:v>202416</c:v>
                </c:pt>
                <c:pt idx="2">
                  <c:v>206712</c:v>
                </c:pt>
              </c:numCache>
            </c:numRef>
          </c:val>
          <c:extLst>
            <c:ext xmlns:c15="http://schemas.microsoft.com/office/drawing/2012/chart" uri="{02D57815-91ED-43cb-92C2-25804820EDAC}">
              <c15:filteredSeriesTitle>
                <c15:tx>
                  <c:strRef>
                    <c:extLst>
                      <c:ext uri="{02D57815-91ED-43cb-92C2-25804820EDAC}">
                        <c15:formulaRef>
                          <c15:sqref>Sheet1!$C$1</c15:sqref>
                        </c15:formulaRef>
                      </c:ext>
                    </c:extLst>
                    <c:strCache>
                      <c:ptCount val="1"/>
                      <c:pt idx="0">
                        <c:v>H28</c:v>
                      </c:pt>
                    </c:strCache>
                  </c:strRef>
                </c15:tx>
              </c15:filteredSeriesTitle>
            </c:ext>
            <c:ext xmlns:c15="http://schemas.microsoft.com/office/drawing/2012/chart" uri="{02D57815-91ED-43cb-92C2-25804820EDAC}">
              <c15:filteredCategoryTitle>
                <c15:cat>
                  <c:strRef>
                    <c:extLst>
                      <c:ext uri="{02D57815-91ED-43cb-92C2-25804820EDAC}">
                        <c15:formulaRef>
                          <c15:sqref>Sheet1!$A$2:$A$4</c15:sqref>
                        </c15:formulaRef>
                      </c:ext>
                    </c:extLst>
                    <c:strCache>
                      <c:ptCount val="3"/>
                      <c:pt idx="0">
                        <c:v>大阪府職員</c:v>
                      </c:pt>
                      <c:pt idx="1">
                        <c:v>民間従業員</c:v>
                      </c:pt>
                      <c:pt idx="2">
                        <c:v>国家公務員
(大阪市域）</c:v>
                      </c:pt>
                    </c:strCache>
                  </c:strRef>
                </c15:cat>
              </c15:filteredCategoryTitle>
            </c:ext>
            <c:ext xmlns:c16="http://schemas.microsoft.com/office/drawing/2014/chart" uri="{C3380CC4-5D6E-409C-BE32-E72D297353CC}">
              <c16:uniqueId val="{00000001-65D5-40C1-9D00-49350016ED2E}"/>
            </c:ext>
          </c:extLst>
        </c:ser>
        <c:ser>
          <c:idx val="2"/>
          <c:order val="2"/>
          <c:spPr>
            <a:solidFill>
              <a:srgbClr val="E9EDF4"/>
            </a:solidFill>
            <a:ln>
              <a:solidFill>
                <a:schemeClr val="accent1"/>
              </a:solidFill>
            </a:ln>
          </c:spPr>
          <c:invertIfNegative val="0"/>
          <c:dLbls>
            <c:numFmt formatCode="#,##0&quot;円&quot;;\-#,##0&quot;円&quot;" sourceLinked="0"/>
            <c:spPr>
              <a:noFill/>
              <a:ln>
                <a:noFill/>
              </a:ln>
              <a:effectLst/>
            </c:spPr>
            <c:txPr>
              <a:bodyPr/>
              <a:lstStyle/>
              <a:p>
                <a:pPr>
                  <a:defRPr sz="800"/>
                </a:pPr>
                <a:endParaRPr lang="ja-JP"/>
              </a:p>
            </c:txPr>
            <c:dLblPos val="ctr"/>
            <c:showLegendKey val="0"/>
            <c:showVal val="1"/>
            <c:showCatName val="0"/>
            <c:showSerName val="1"/>
            <c:showPercent val="0"/>
            <c:showBubbleSize val="0"/>
            <c:separator>; </c:separator>
            <c:showLeaderLines val="0"/>
            <c:extLst>
              <c:ext xmlns:c15="http://schemas.microsoft.com/office/drawing/2012/chart" uri="{CE6537A1-D6FC-4f65-9D91-7224C49458BB}">
                <c15:showLeaderLines val="0"/>
              </c:ext>
            </c:extLst>
          </c:dLbls>
          <c:val>
            <c:numRef>
              <c:f>Sheet1!$D$2:$D$4</c:f>
              <c:numCache>
                <c:formatCode>#,##0</c:formatCode>
                <c:ptCount val="3"/>
                <c:pt idx="0">
                  <c:v>200688</c:v>
                </c:pt>
                <c:pt idx="1">
                  <c:v>200358</c:v>
                </c:pt>
                <c:pt idx="2">
                  <c:v>204972</c:v>
                </c:pt>
              </c:numCache>
            </c:numRef>
          </c:val>
          <c:extLst>
            <c:ext xmlns:c15="http://schemas.microsoft.com/office/drawing/2012/chart" uri="{02D57815-91ED-43cb-92C2-25804820EDAC}">
              <c15:filteredSeriesTitle>
                <c15:tx>
                  <c:strRef>
                    <c:extLst>
                      <c:ext uri="{02D57815-91ED-43cb-92C2-25804820EDAC}">
                        <c15:formulaRef>
                          <c15:sqref>Sheet1!$D$1</c15:sqref>
                        </c15:formulaRef>
                      </c:ext>
                    </c:extLst>
                    <c:strCache>
                      <c:ptCount val="1"/>
                      <c:pt idx="0">
                        <c:v>H27</c:v>
                      </c:pt>
                    </c:strCache>
                  </c:strRef>
                </c15:tx>
              </c15:filteredSeriesTitle>
            </c:ext>
            <c:ext xmlns:c15="http://schemas.microsoft.com/office/drawing/2012/chart" uri="{02D57815-91ED-43cb-92C2-25804820EDAC}">
              <c15:filteredCategoryTitle>
                <c15:cat>
                  <c:strRef>
                    <c:extLst>
                      <c:ext uri="{02D57815-91ED-43cb-92C2-25804820EDAC}">
                        <c15:formulaRef>
                          <c15:sqref>Sheet1!$A$2:$A$4</c15:sqref>
                        </c15:formulaRef>
                      </c:ext>
                    </c:extLst>
                    <c:strCache>
                      <c:ptCount val="3"/>
                      <c:pt idx="0">
                        <c:v>大阪府職員</c:v>
                      </c:pt>
                      <c:pt idx="1">
                        <c:v>民間従業員</c:v>
                      </c:pt>
                      <c:pt idx="2">
                        <c:v>国家公務員
(大阪市域）</c:v>
                      </c:pt>
                    </c:strCache>
                  </c:strRef>
                </c15:cat>
              </c15:filteredCategoryTitle>
            </c:ext>
            <c:ext xmlns:c16="http://schemas.microsoft.com/office/drawing/2014/chart" uri="{C3380CC4-5D6E-409C-BE32-E72D297353CC}">
              <c16:uniqueId val="{00000002-65D5-40C1-9D00-49350016ED2E}"/>
            </c:ext>
          </c:extLst>
        </c:ser>
        <c:dLbls>
          <c:showLegendKey val="0"/>
          <c:showVal val="0"/>
          <c:showCatName val="0"/>
          <c:showSerName val="0"/>
          <c:showPercent val="0"/>
          <c:showBubbleSize val="0"/>
        </c:dLbls>
        <c:gapWidth val="50"/>
        <c:axId val="42924032"/>
        <c:axId val="96718208"/>
      </c:barChart>
      <c:catAx>
        <c:axId val="42924032"/>
        <c:scaling>
          <c:orientation val="minMax"/>
        </c:scaling>
        <c:delete val="0"/>
        <c:axPos val="l"/>
        <c:numFmt formatCode="General" sourceLinked="0"/>
        <c:majorTickMark val="out"/>
        <c:minorTickMark val="none"/>
        <c:tickLblPos val="nextTo"/>
        <c:txPr>
          <a:bodyPr/>
          <a:lstStyle/>
          <a:p>
            <a:pPr>
              <a:defRPr sz="900"/>
            </a:pPr>
            <a:endParaRPr lang="ja-JP"/>
          </a:p>
        </c:txPr>
        <c:crossAx val="96718208"/>
        <c:crosses val="autoZero"/>
        <c:auto val="1"/>
        <c:lblAlgn val="ctr"/>
        <c:lblOffset val="100"/>
        <c:noMultiLvlLbl val="0"/>
      </c:catAx>
      <c:valAx>
        <c:axId val="96718208"/>
        <c:scaling>
          <c:orientation val="minMax"/>
          <c:max val="210000"/>
          <c:min val="180000"/>
        </c:scaling>
        <c:delete val="0"/>
        <c:axPos val="b"/>
        <c:majorGridlines/>
        <c:numFmt formatCode="#,##0" sourceLinked="1"/>
        <c:majorTickMark val="out"/>
        <c:minorTickMark val="none"/>
        <c:tickLblPos val="nextTo"/>
        <c:txPr>
          <a:bodyPr/>
          <a:lstStyle/>
          <a:p>
            <a:pPr>
              <a:defRPr sz="800"/>
            </a:pPr>
            <a:endParaRPr lang="ja-JP"/>
          </a:p>
        </c:txPr>
        <c:crossAx val="42924032"/>
        <c:crosses val="autoZero"/>
        <c:crossBetween val="between"/>
        <c:majorUnit val="5000"/>
      </c:valAx>
    </c:plotArea>
    <c:plotVisOnly val="1"/>
    <c:dispBlanksAs val="gap"/>
    <c:showDLblsOverMax val="0"/>
  </c:chart>
  <c:txPr>
    <a:bodyPr/>
    <a:lstStyle/>
    <a:p>
      <a:pPr>
        <a:defRPr sz="1100">
          <a:latin typeface="メイリオ" panose="020B0604030504040204" pitchFamily="50" charset="-128"/>
          <a:ea typeface="メイリオ" panose="020B0604030504040204" pitchFamily="50" charset="-128"/>
          <a:cs typeface="メイリオ" panose="020B0604030504040204" pitchFamily="50" charset="-128"/>
        </a:defRPr>
      </a:pPr>
      <a:endParaRPr lang="ja-JP"/>
    </a:p>
  </c:txPr>
  <c:externalData r:id="rId1">
    <c:autoUpdate val="0"/>
  </c:externalData>
  <c:userShapes r:id="rId2"/>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spPr>
            <a:solidFill>
              <a:schemeClr val="accent1"/>
            </a:solidFill>
            <a:ln>
              <a:solidFill>
                <a:schemeClr val="accent1"/>
              </a:solidFill>
            </a:ln>
          </c:spPr>
          <c:invertIfNegative val="0"/>
          <c:dLbls>
            <c:numFmt formatCode="#,##0&quot;円&quot;;\-#,##0&quot;円&quot;" sourceLinked="0"/>
            <c:spPr>
              <a:noFill/>
              <a:ln>
                <a:noFill/>
              </a:ln>
              <a:effectLst/>
            </c:spPr>
            <c:txPr>
              <a:bodyPr/>
              <a:lstStyle/>
              <a:p>
                <a:pPr>
                  <a:defRPr sz="800" b="0">
                    <a:solidFill>
                      <a:schemeClr val="bg1"/>
                    </a:solidFill>
                  </a:defRPr>
                </a:pPr>
                <a:endParaRPr lang="ja-JP"/>
              </a:p>
            </c:txPr>
            <c:dLblPos val="ctr"/>
            <c:showLegendKey val="0"/>
            <c:showVal val="1"/>
            <c:showCatName val="0"/>
            <c:showSerName val="0"/>
            <c:showPercent val="0"/>
            <c:showBubbleSize val="0"/>
            <c:separator>; </c:separator>
            <c:showLeaderLines val="0"/>
            <c:extLst>
              <c:ext xmlns:c15="http://schemas.microsoft.com/office/drawing/2012/chart" uri="{CE6537A1-D6FC-4f65-9D91-7224C49458BB}">
                <c15:showLeaderLines val="0"/>
              </c:ext>
            </c:extLst>
          </c:dLbls>
          <c:val>
            <c:numRef>
              <c:f>Sheet1!$B$2:$B$3</c:f>
              <c:numCache>
                <c:formatCode>#,##0</c:formatCode>
                <c:ptCount val="2"/>
                <c:pt idx="0">
                  <c:v>202908</c:v>
                </c:pt>
                <c:pt idx="1">
                  <c:v>207872</c:v>
                </c:pt>
              </c:numCache>
            </c:numRef>
          </c:val>
          <c:extLst>
            <c:ext xmlns:c15="http://schemas.microsoft.com/office/drawing/2012/chart" uri="{02D57815-91ED-43cb-92C2-25804820EDAC}">
              <c15:filteredSeriesTitle>
                <c15:tx>
                  <c:strRef>
                    <c:extLst>
                      <c:ext uri="{02D57815-91ED-43cb-92C2-25804820EDAC}">
                        <c15:formulaRef>
                          <c15:sqref>Sheet1!$B$1</c15:sqref>
                        </c15:formulaRef>
                      </c:ext>
                    </c:extLst>
                    <c:strCache>
                      <c:ptCount val="1"/>
                      <c:pt idx="0">
                        <c:v>H29</c:v>
                      </c:pt>
                    </c:strCache>
                  </c:strRef>
                </c15:tx>
              </c15:filteredSeriesTitle>
            </c:ext>
            <c:ext xmlns:c15="http://schemas.microsoft.com/office/drawing/2012/chart" uri="{02D57815-91ED-43cb-92C2-25804820EDAC}">
              <c15:filteredCategoryTitle>
                <c15:cat>
                  <c:strRef>
                    <c:extLst>
                      <c:ext uri="{02D57815-91ED-43cb-92C2-25804820EDAC}">
                        <c15:formulaRef>
                          <c15:sqref>Sheet1!$A$2:$A$3</c15:sqref>
                        </c15:formulaRef>
                      </c:ext>
                    </c:extLst>
                    <c:strCache>
                      <c:ptCount val="2"/>
                      <c:pt idx="0">
                        <c:v>大阪府職員</c:v>
                      </c:pt>
                      <c:pt idx="1">
                        <c:v>国家公務員
(大阪市域）</c:v>
                      </c:pt>
                    </c:strCache>
                  </c:strRef>
                </c15:cat>
              </c15:filteredCategoryTitle>
            </c:ext>
            <c:ext xmlns:c16="http://schemas.microsoft.com/office/drawing/2014/chart" uri="{C3380CC4-5D6E-409C-BE32-E72D297353CC}">
              <c16:uniqueId val="{00000000-D514-43C7-A6EC-1FE6A2D509DA}"/>
            </c:ext>
          </c:extLst>
        </c:ser>
        <c:dLbls>
          <c:showLegendKey val="0"/>
          <c:showVal val="0"/>
          <c:showCatName val="0"/>
          <c:showSerName val="0"/>
          <c:showPercent val="0"/>
          <c:showBubbleSize val="0"/>
        </c:dLbls>
        <c:gapWidth val="100"/>
        <c:axId val="147345408"/>
        <c:axId val="135768896"/>
      </c:barChart>
      <c:catAx>
        <c:axId val="147345408"/>
        <c:scaling>
          <c:orientation val="minMax"/>
        </c:scaling>
        <c:delete val="0"/>
        <c:axPos val="l"/>
        <c:numFmt formatCode="General" sourceLinked="0"/>
        <c:majorTickMark val="out"/>
        <c:minorTickMark val="none"/>
        <c:tickLblPos val="nextTo"/>
        <c:txPr>
          <a:bodyPr/>
          <a:lstStyle/>
          <a:p>
            <a:pPr>
              <a:defRPr sz="900"/>
            </a:pPr>
            <a:endParaRPr lang="ja-JP"/>
          </a:p>
        </c:txPr>
        <c:crossAx val="135768896"/>
        <c:crosses val="autoZero"/>
        <c:auto val="1"/>
        <c:lblAlgn val="ctr"/>
        <c:lblOffset val="100"/>
        <c:noMultiLvlLbl val="0"/>
      </c:catAx>
      <c:valAx>
        <c:axId val="135768896"/>
        <c:scaling>
          <c:orientation val="minMax"/>
          <c:max val="210000"/>
          <c:min val="180000"/>
        </c:scaling>
        <c:delete val="0"/>
        <c:axPos val="b"/>
        <c:majorGridlines/>
        <c:numFmt formatCode="#,##0" sourceLinked="1"/>
        <c:majorTickMark val="out"/>
        <c:minorTickMark val="none"/>
        <c:tickLblPos val="nextTo"/>
        <c:txPr>
          <a:bodyPr/>
          <a:lstStyle/>
          <a:p>
            <a:pPr>
              <a:defRPr sz="800"/>
            </a:pPr>
            <a:endParaRPr lang="ja-JP"/>
          </a:p>
        </c:txPr>
        <c:crossAx val="147345408"/>
        <c:crosses val="autoZero"/>
        <c:crossBetween val="between"/>
        <c:majorUnit val="5000"/>
      </c:valAx>
    </c:plotArea>
    <c:plotVisOnly val="1"/>
    <c:dispBlanksAs val="gap"/>
    <c:showDLblsOverMax val="0"/>
  </c:chart>
  <c:txPr>
    <a:bodyPr/>
    <a:lstStyle/>
    <a:p>
      <a:pPr>
        <a:defRPr sz="1100">
          <a:latin typeface="メイリオ" panose="020B0604030504040204" pitchFamily="50" charset="-128"/>
          <a:ea typeface="メイリオ" panose="020B0604030504040204" pitchFamily="50" charset="-128"/>
          <a:cs typeface="メイリオ" panose="020B0604030504040204" pitchFamily="50" charset="-128"/>
        </a:defRPr>
      </a:pPr>
      <a:endParaRPr lang="ja-JP"/>
    </a:p>
  </c:txPr>
  <c:externalData r:id="rId1">
    <c:autoUpdate val="0"/>
  </c:externalData>
  <c:userShapes r:id="rId2"/>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spPr>
            <a:solidFill>
              <a:schemeClr val="accent1"/>
            </a:solidFill>
            <a:ln>
              <a:solidFill>
                <a:schemeClr val="accent1"/>
              </a:solidFill>
            </a:ln>
          </c:spPr>
          <c:invertIfNegative val="0"/>
          <c:dLbls>
            <c:numFmt formatCode="#,##0&quot;円&quot;;\-#,##0&quot;円&quot;" sourceLinked="0"/>
            <c:spPr>
              <a:noFill/>
            </c:spPr>
            <c:txPr>
              <a:bodyPr/>
              <a:lstStyle/>
              <a:p>
                <a:pPr>
                  <a:defRPr sz="800" b="0">
                    <a:solidFill>
                      <a:schemeClr val="bg1"/>
                    </a:solidFill>
                  </a:defRPr>
                </a:pPr>
                <a:endParaRPr lang="ja-JP"/>
              </a:p>
            </c:txPr>
            <c:dLblPos val="ctr"/>
            <c:showLegendKey val="0"/>
            <c:showVal val="1"/>
            <c:showCatName val="0"/>
            <c:showSerName val="0"/>
            <c:showPercent val="0"/>
            <c:showBubbleSize val="0"/>
            <c:separator>; </c:separator>
            <c:showLeaderLines val="0"/>
            <c:extLst>
              <c:ext xmlns:c15="http://schemas.microsoft.com/office/drawing/2012/chart" uri="{CE6537A1-D6FC-4f65-9D91-7224C49458BB}">
                <c15:showLeaderLines val="0"/>
              </c:ext>
            </c:extLst>
          </c:dLbls>
          <c:val>
            <c:numRef>
              <c:f>Sheet1!$B$2:$B$3</c:f>
              <c:numCache>
                <c:formatCode>#,##0</c:formatCode>
                <c:ptCount val="2"/>
                <c:pt idx="0">
                  <c:v>164835</c:v>
                </c:pt>
                <c:pt idx="1">
                  <c:v>170636</c:v>
                </c:pt>
              </c:numCache>
            </c:numRef>
          </c:val>
          <c:extLst>
            <c:ext xmlns:c15="http://schemas.microsoft.com/office/drawing/2012/chart" uri="{02D57815-91ED-43cb-92C2-25804820EDAC}">
              <c15:filteredSeriesTitle>
                <c15:tx>
                  <c:strRef>
                    <c:extLst>
                      <c:ext uri="{02D57815-91ED-43cb-92C2-25804820EDAC}">
                        <c15:formulaRef>
                          <c15:sqref>Sheet1!$B$1</c15:sqref>
                        </c15:formulaRef>
                      </c:ext>
                    </c:extLst>
                    <c:strCache>
                      <c:ptCount val="1"/>
                      <c:pt idx="0">
                        <c:v>H29</c:v>
                      </c:pt>
                    </c:strCache>
                  </c:strRef>
                </c15:tx>
              </c15:filteredSeriesTitle>
            </c:ext>
            <c:ext xmlns:c15="http://schemas.microsoft.com/office/drawing/2012/chart" uri="{02D57815-91ED-43cb-92C2-25804820EDAC}">
              <c15:filteredCategoryTitle>
                <c15:cat>
                  <c:strRef>
                    <c:extLst>
                      <c:ext uri="{02D57815-91ED-43cb-92C2-25804820EDAC}">
                        <c15:formulaRef>
                          <c15:sqref>Sheet1!$A$2:$A$3</c15:sqref>
                        </c15:formulaRef>
                      </c:ext>
                    </c:extLst>
                    <c:strCache>
                      <c:ptCount val="2"/>
                      <c:pt idx="0">
                        <c:v>大阪府職員</c:v>
                      </c:pt>
                      <c:pt idx="1">
                        <c:v>国家公務員
（大阪市域）</c:v>
                      </c:pt>
                    </c:strCache>
                  </c:strRef>
                </c15:cat>
              </c15:filteredCategoryTitle>
            </c:ext>
            <c:ext xmlns:c16="http://schemas.microsoft.com/office/drawing/2014/chart" uri="{C3380CC4-5D6E-409C-BE32-E72D297353CC}">
              <c16:uniqueId val="{00000000-9A2F-45FD-AFCC-F77979E7EF59}"/>
            </c:ext>
          </c:extLst>
        </c:ser>
        <c:dLbls>
          <c:showLegendKey val="0"/>
          <c:showVal val="0"/>
          <c:showCatName val="0"/>
          <c:showSerName val="0"/>
          <c:showPercent val="0"/>
          <c:showBubbleSize val="0"/>
        </c:dLbls>
        <c:gapWidth val="100"/>
        <c:axId val="42925568"/>
        <c:axId val="135770624"/>
      </c:barChart>
      <c:catAx>
        <c:axId val="42925568"/>
        <c:scaling>
          <c:orientation val="minMax"/>
        </c:scaling>
        <c:delete val="0"/>
        <c:axPos val="l"/>
        <c:numFmt formatCode="General" sourceLinked="0"/>
        <c:majorTickMark val="out"/>
        <c:minorTickMark val="none"/>
        <c:tickLblPos val="nextTo"/>
        <c:txPr>
          <a:bodyPr/>
          <a:lstStyle/>
          <a:p>
            <a:pPr>
              <a:defRPr sz="900"/>
            </a:pPr>
            <a:endParaRPr lang="ja-JP"/>
          </a:p>
        </c:txPr>
        <c:crossAx val="135770624"/>
        <c:crosses val="autoZero"/>
        <c:auto val="1"/>
        <c:lblAlgn val="ctr"/>
        <c:lblOffset val="100"/>
        <c:noMultiLvlLbl val="0"/>
      </c:catAx>
      <c:valAx>
        <c:axId val="135770624"/>
        <c:scaling>
          <c:orientation val="minMax"/>
          <c:max val="175000"/>
          <c:min val="150000"/>
        </c:scaling>
        <c:delete val="0"/>
        <c:axPos val="b"/>
        <c:majorGridlines/>
        <c:numFmt formatCode="#,##0" sourceLinked="1"/>
        <c:majorTickMark val="out"/>
        <c:minorTickMark val="none"/>
        <c:tickLblPos val="nextTo"/>
        <c:txPr>
          <a:bodyPr/>
          <a:lstStyle/>
          <a:p>
            <a:pPr>
              <a:defRPr sz="800"/>
            </a:pPr>
            <a:endParaRPr lang="ja-JP"/>
          </a:p>
        </c:txPr>
        <c:crossAx val="42925568"/>
        <c:crosses val="autoZero"/>
        <c:crossBetween val="between"/>
        <c:majorUnit val="5000"/>
      </c:valAx>
    </c:plotArea>
    <c:plotVisOnly val="1"/>
    <c:dispBlanksAs val="gap"/>
    <c:showDLblsOverMax val="0"/>
  </c:chart>
  <c:txPr>
    <a:bodyPr/>
    <a:lstStyle/>
    <a:p>
      <a:pPr>
        <a:defRPr sz="1100">
          <a:latin typeface="メイリオ" panose="020B0604030504040204" pitchFamily="50" charset="-128"/>
          <a:ea typeface="メイリオ" panose="020B0604030504040204" pitchFamily="50" charset="-128"/>
          <a:cs typeface="メイリオ" panose="020B0604030504040204" pitchFamily="50" charset="-128"/>
        </a:defRPr>
      </a:pPr>
      <a:endParaRPr lang="ja-JP"/>
    </a:p>
  </c:txPr>
  <c:externalData r:id="rId1">
    <c:autoUpdate val="0"/>
  </c:externalData>
  <c:userShapes r:id="rId2"/>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0922705314009664E-2"/>
          <c:y val="3.2312963633074003E-2"/>
          <c:w val="0.93220531400966189"/>
          <c:h val="0.88074999999999992"/>
        </c:manualLayout>
      </c:layout>
      <c:barChart>
        <c:barDir val="col"/>
        <c:grouping val="stacked"/>
        <c:varyColors val="0"/>
        <c:ser>
          <c:idx val="0"/>
          <c:order val="0"/>
          <c:spPr>
            <a:solidFill>
              <a:schemeClr val="accent1"/>
            </a:solidFill>
            <a:ln>
              <a:solidFill>
                <a:schemeClr val="accent1"/>
              </a:solidFill>
            </a:ln>
          </c:spPr>
          <c:invertIfNegative val="0"/>
          <c:dLbls>
            <c:spPr>
              <a:noFill/>
              <a:ln>
                <a:noFill/>
              </a:ln>
              <a:effectLst/>
            </c:spPr>
            <c:txPr>
              <a:bodyPr/>
              <a:lstStyle/>
              <a:p>
                <a:pPr>
                  <a:defRPr sz="900">
                    <a:latin typeface="メイリオ" panose="020B0604030504040204" pitchFamily="50" charset="-128"/>
                    <a:ea typeface="メイリオ" panose="020B0604030504040204" pitchFamily="50" charset="-128"/>
                    <a:cs typeface="メイリオ" panose="020B0604030504040204" pitchFamily="50" charset="-128"/>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Sheet1!$B$2:$M$2</c:f>
              <c:numCache>
                <c:formatCode>General</c:formatCode>
                <c:ptCount val="12"/>
                <c:pt idx="0">
                  <c:v>689.8</c:v>
                </c:pt>
                <c:pt idx="1">
                  <c:v>669.6</c:v>
                </c:pt>
                <c:pt idx="2">
                  <c:v>650.20000000000005</c:v>
                </c:pt>
                <c:pt idx="3">
                  <c:v>629.79999999999995</c:v>
                </c:pt>
                <c:pt idx="4">
                  <c:v>611.6</c:v>
                </c:pt>
                <c:pt idx="5">
                  <c:v>607.5</c:v>
                </c:pt>
                <c:pt idx="6">
                  <c:v>600.9</c:v>
                </c:pt>
                <c:pt idx="7">
                  <c:v>590.1</c:v>
                </c:pt>
                <c:pt idx="8">
                  <c:v>619.29999999999995</c:v>
                </c:pt>
                <c:pt idx="9">
                  <c:v>626.79999999999995</c:v>
                </c:pt>
                <c:pt idx="10">
                  <c:v>625.79999999999995</c:v>
                </c:pt>
                <c:pt idx="11" formatCode="0.0">
                  <c:v>633</c:v>
                </c:pt>
              </c:numCache>
            </c:numRef>
          </c:val>
          <c:extLst>
            <c:ext xmlns:c15="http://schemas.microsoft.com/office/drawing/2012/chart" uri="{02D57815-91ED-43cb-92C2-25804820EDAC}">
              <c15:filteredSeriesTitle>
                <c15:tx>
                  <c:strRef>
                    <c:extLst>
                      <c:ext uri="{02D57815-91ED-43cb-92C2-25804820EDAC}">
                        <c15:formulaRef>
                          <c15:sqref>Sheet1!$A$2</c15:sqref>
                        </c15:formulaRef>
                      </c:ext>
                    </c:extLst>
                    <c:strCache>
                      <c:ptCount val="1"/>
                      <c:pt idx="0">
                        <c:v>年間給与（減額後）-(b)</c:v>
                      </c:pt>
                    </c:strCache>
                  </c:strRef>
                </c15:tx>
              </c15:filteredSeriesTitle>
            </c:ext>
            <c:ext xmlns:c15="http://schemas.microsoft.com/office/drawing/2012/chart" uri="{02D57815-91ED-43cb-92C2-25804820EDAC}">
              <c15:filteredCategoryTitle>
                <c15:cat>
                  <c:strRef>
                    <c:extLst>
                      <c:ext uri="{02D57815-91ED-43cb-92C2-25804820EDAC}">
                        <c15:formulaRef>
                          <c15:sqref>Sheet1!$B$1:$M$1</c15:sqref>
                        </c15:formulaRef>
                      </c:ext>
                    </c:extLst>
                    <c:strCache>
                      <c:ptCount val="12"/>
                      <c:pt idx="0">
                        <c:v>18年度</c:v>
                      </c:pt>
                      <c:pt idx="1">
                        <c:v>19年度</c:v>
                      </c:pt>
                      <c:pt idx="2">
                        <c:v>20年度</c:v>
                      </c:pt>
                      <c:pt idx="3">
                        <c:v>21年度</c:v>
                      </c:pt>
                      <c:pt idx="4">
                        <c:v>22年度</c:v>
                      </c:pt>
                      <c:pt idx="5">
                        <c:v>23年度</c:v>
                      </c:pt>
                      <c:pt idx="6">
                        <c:v>24年度</c:v>
                      </c:pt>
                      <c:pt idx="7">
                        <c:v>25年度</c:v>
                      </c:pt>
                      <c:pt idx="8">
                        <c:v>26年度</c:v>
                      </c:pt>
                      <c:pt idx="9">
                        <c:v>27年度</c:v>
                      </c:pt>
                      <c:pt idx="10">
                        <c:v>28年度</c:v>
                      </c:pt>
                      <c:pt idx="11">
                        <c:v>29年度</c:v>
                      </c:pt>
                    </c:strCache>
                  </c:strRef>
                </c15:cat>
              </c15:filteredCategoryTitle>
            </c:ext>
            <c:ext xmlns:c16="http://schemas.microsoft.com/office/drawing/2014/chart" uri="{C3380CC4-5D6E-409C-BE32-E72D297353CC}">
              <c16:uniqueId val="{00000000-5266-46ED-B1BC-868F925A6108}"/>
            </c:ext>
          </c:extLst>
        </c:ser>
        <c:ser>
          <c:idx val="1"/>
          <c:order val="1"/>
          <c:spPr>
            <a:solidFill>
              <a:schemeClr val="bg1"/>
            </a:solidFill>
            <a:ln>
              <a:solidFill>
                <a:schemeClr val="accent1"/>
              </a:solidFill>
            </a:ln>
          </c:spPr>
          <c:invertIfNegative val="0"/>
          <c:dLbls>
            <c:dLbl>
              <c:idx val="9"/>
              <c:delete val="1"/>
              <c:extLst>
                <c:ext xmlns:c15="http://schemas.microsoft.com/office/drawing/2012/chart" uri="{CE6537A1-D6FC-4f65-9D91-7224C49458BB}"/>
                <c:ext xmlns:c16="http://schemas.microsoft.com/office/drawing/2014/chart" uri="{C3380CC4-5D6E-409C-BE32-E72D297353CC}">
                  <c16:uniqueId val="{00000001-5266-46ED-B1BC-868F925A6108}"/>
                </c:ext>
              </c:extLst>
            </c:dLbl>
            <c:dLbl>
              <c:idx val="10"/>
              <c:delete val="1"/>
              <c:extLst>
                <c:ext xmlns:c15="http://schemas.microsoft.com/office/drawing/2012/chart" uri="{CE6537A1-D6FC-4f65-9D91-7224C49458BB}"/>
                <c:ext xmlns:c16="http://schemas.microsoft.com/office/drawing/2014/chart" uri="{C3380CC4-5D6E-409C-BE32-E72D297353CC}">
                  <c16:uniqueId val="{00000002-5266-46ED-B1BC-868F925A6108}"/>
                </c:ext>
              </c:extLst>
            </c:dLbl>
            <c:dLbl>
              <c:idx val="11"/>
              <c:delete val="1"/>
              <c:extLst>
                <c:ext xmlns:c15="http://schemas.microsoft.com/office/drawing/2012/chart" uri="{CE6537A1-D6FC-4f65-9D91-7224C49458BB}"/>
                <c:ext xmlns:c16="http://schemas.microsoft.com/office/drawing/2014/chart" uri="{C3380CC4-5D6E-409C-BE32-E72D297353CC}">
                  <c16:uniqueId val="{00000003-5266-46ED-B1BC-868F925A6108}"/>
                </c:ext>
              </c:extLst>
            </c:dLbl>
            <c:spPr>
              <a:noFill/>
              <a:ln>
                <a:noFill/>
              </a:ln>
              <a:effectLst/>
            </c:spPr>
            <c:txPr>
              <a:bodyPr/>
              <a:lstStyle/>
              <a:p>
                <a:pPr>
                  <a:defRPr sz="900">
                    <a:latin typeface="メイリオ" panose="020B0604030504040204" pitchFamily="50" charset="-128"/>
                    <a:ea typeface="メイリオ" panose="020B0604030504040204" pitchFamily="50" charset="-128"/>
                    <a:cs typeface="メイリオ" panose="020B0604030504040204" pitchFamily="50" charset="-128"/>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Sheet1!$B$3:$M$3</c:f>
              <c:numCache>
                <c:formatCode>General</c:formatCode>
                <c:ptCount val="12"/>
                <c:pt idx="0">
                  <c:v>8.4000000000000909</c:v>
                </c:pt>
                <c:pt idx="1">
                  <c:v>8.1999999999999318</c:v>
                </c:pt>
                <c:pt idx="2">
                  <c:v>31.399999999999977</c:v>
                </c:pt>
                <c:pt idx="3">
                  <c:v>39.100000000000023</c:v>
                </c:pt>
                <c:pt idx="4">
                  <c:v>37.600000000000023</c:v>
                </c:pt>
                <c:pt idx="5">
                  <c:v>25.700000000000045</c:v>
                </c:pt>
                <c:pt idx="6">
                  <c:v>24.700000000000045</c:v>
                </c:pt>
                <c:pt idx="7">
                  <c:v>23.5</c:v>
                </c:pt>
                <c:pt idx="8">
                  <c:v>8.4000000000000909</c:v>
                </c:pt>
                <c:pt idx="9">
                  <c:v>0</c:v>
                </c:pt>
                <c:pt idx="10">
                  <c:v>0</c:v>
                </c:pt>
                <c:pt idx="11">
                  <c:v>0</c:v>
                </c:pt>
              </c:numCache>
            </c:numRef>
          </c:val>
          <c:extLst>
            <c:ext xmlns:c15="http://schemas.microsoft.com/office/drawing/2012/chart" uri="{02D57815-91ED-43cb-92C2-25804820EDAC}">
              <c15:filteredSeriesTitle>
                <c15:tx>
                  <c:strRef>
                    <c:extLst>
                      <c:ext uri="{02D57815-91ED-43cb-92C2-25804820EDAC}">
                        <c15:formulaRef>
                          <c15:sqref>Sheet1!$A$3</c15:sqref>
                        </c15:formulaRef>
                      </c:ext>
                    </c:extLst>
                    <c:strCache>
                      <c:ptCount val="1"/>
                      <c:pt idx="0">
                        <c:v>減額(a)-(b)</c:v>
                      </c:pt>
                    </c:strCache>
                  </c:strRef>
                </c15:tx>
              </c15:filteredSeriesTitle>
            </c:ext>
            <c:ext xmlns:c15="http://schemas.microsoft.com/office/drawing/2012/chart" uri="{02D57815-91ED-43cb-92C2-25804820EDAC}">
              <c15:filteredCategoryTitle>
                <c15:cat>
                  <c:strRef>
                    <c:extLst>
                      <c:ext uri="{02D57815-91ED-43cb-92C2-25804820EDAC}">
                        <c15:formulaRef>
                          <c15:sqref>Sheet1!$B$1:$M$1</c15:sqref>
                        </c15:formulaRef>
                      </c:ext>
                    </c:extLst>
                    <c:strCache>
                      <c:ptCount val="12"/>
                      <c:pt idx="0">
                        <c:v>18年度</c:v>
                      </c:pt>
                      <c:pt idx="1">
                        <c:v>19年度</c:v>
                      </c:pt>
                      <c:pt idx="2">
                        <c:v>20年度</c:v>
                      </c:pt>
                      <c:pt idx="3">
                        <c:v>21年度</c:v>
                      </c:pt>
                      <c:pt idx="4">
                        <c:v>22年度</c:v>
                      </c:pt>
                      <c:pt idx="5">
                        <c:v>23年度</c:v>
                      </c:pt>
                      <c:pt idx="6">
                        <c:v>24年度</c:v>
                      </c:pt>
                      <c:pt idx="7">
                        <c:v>25年度</c:v>
                      </c:pt>
                      <c:pt idx="8">
                        <c:v>26年度</c:v>
                      </c:pt>
                      <c:pt idx="9">
                        <c:v>27年度</c:v>
                      </c:pt>
                      <c:pt idx="10">
                        <c:v>28年度</c:v>
                      </c:pt>
                      <c:pt idx="11">
                        <c:v>29年度</c:v>
                      </c:pt>
                    </c:strCache>
                  </c:strRef>
                </c15:cat>
              </c15:filteredCategoryTitle>
            </c:ext>
            <c:ext xmlns:c16="http://schemas.microsoft.com/office/drawing/2014/chart" uri="{C3380CC4-5D6E-409C-BE32-E72D297353CC}">
              <c16:uniqueId val="{00000004-5266-46ED-B1BC-868F925A6108}"/>
            </c:ext>
          </c:extLst>
        </c:ser>
        <c:ser>
          <c:idx val="2"/>
          <c:order val="2"/>
          <c:spPr>
            <a:noFill/>
            <a:ln>
              <a:noFill/>
            </a:ln>
          </c:spPr>
          <c:invertIfNegative val="0"/>
          <c:dLbls>
            <c:dLbl>
              <c:idx val="9"/>
              <c:delete val="1"/>
              <c:extLst>
                <c:ext xmlns:c15="http://schemas.microsoft.com/office/drawing/2012/chart" uri="{CE6537A1-D6FC-4f65-9D91-7224C49458BB}"/>
                <c:ext xmlns:c16="http://schemas.microsoft.com/office/drawing/2014/chart" uri="{C3380CC4-5D6E-409C-BE32-E72D297353CC}">
                  <c16:uniqueId val="{00000005-5266-46ED-B1BC-868F925A6108}"/>
                </c:ext>
              </c:extLst>
            </c:dLbl>
            <c:dLbl>
              <c:idx val="10"/>
              <c:delete val="1"/>
              <c:extLst>
                <c:ext xmlns:c15="http://schemas.microsoft.com/office/drawing/2012/chart" uri="{CE6537A1-D6FC-4f65-9D91-7224C49458BB}"/>
                <c:ext xmlns:c16="http://schemas.microsoft.com/office/drawing/2014/chart" uri="{C3380CC4-5D6E-409C-BE32-E72D297353CC}">
                  <c16:uniqueId val="{00000006-5266-46ED-B1BC-868F925A6108}"/>
                </c:ext>
              </c:extLst>
            </c:dLbl>
            <c:dLbl>
              <c:idx val="11"/>
              <c:delete val="1"/>
              <c:extLst>
                <c:ext xmlns:c15="http://schemas.microsoft.com/office/drawing/2012/chart" uri="{CE6537A1-D6FC-4f65-9D91-7224C49458BB}"/>
                <c:ext xmlns:c16="http://schemas.microsoft.com/office/drawing/2014/chart" uri="{C3380CC4-5D6E-409C-BE32-E72D297353CC}">
                  <c16:uniqueId val="{00000007-5266-46ED-B1BC-868F925A6108}"/>
                </c:ext>
              </c:extLst>
            </c:dLbl>
            <c:spPr>
              <a:noFill/>
              <a:ln>
                <a:noFill/>
              </a:ln>
              <a:effectLst/>
            </c:spPr>
            <c:txPr>
              <a:bodyPr/>
              <a:lstStyle/>
              <a:p>
                <a:pPr>
                  <a:defRPr sz="900">
                    <a:latin typeface="メイリオ" panose="020B0604030504040204" pitchFamily="50" charset="-128"/>
                    <a:ea typeface="メイリオ" panose="020B0604030504040204" pitchFamily="50" charset="-128"/>
                    <a:cs typeface="メイリオ" panose="020B0604030504040204" pitchFamily="50" charset="-128"/>
                  </a:defRPr>
                </a:pPr>
                <a:endParaRPr lang="ja-JP"/>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Sheet1!$B$4:$M$4</c:f>
              <c:numCache>
                <c:formatCode>General</c:formatCode>
                <c:ptCount val="12"/>
                <c:pt idx="0">
                  <c:v>698.2</c:v>
                </c:pt>
                <c:pt idx="1">
                  <c:v>677.8</c:v>
                </c:pt>
                <c:pt idx="2">
                  <c:v>681.6</c:v>
                </c:pt>
                <c:pt idx="3">
                  <c:v>668.9</c:v>
                </c:pt>
                <c:pt idx="4">
                  <c:v>649.20000000000005</c:v>
                </c:pt>
                <c:pt idx="5">
                  <c:v>633.20000000000005</c:v>
                </c:pt>
                <c:pt idx="6">
                  <c:v>625.6</c:v>
                </c:pt>
                <c:pt idx="7">
                  <c:v>613.6</c:v>
                </c:pt>
                <c:pt idx="8">
                  <c:v>627.70000000000005</c:v>
                </c:pt>
                <c:pt idx="9">
                  <c:v>626.79999999999995</c:v>
                </c:pt>
                <c:pt idx="10">
                  <c:v>625.79999999999995</c:v>
                </c:pt>
                <c:pt idx="11" formatCode="0.0">
                  <c:v>633</c:v>
                </c:pt>
              </c:numCache>
            </c:numRef>
          </c:val>
          <c:extLst>
            <c:ext xmlns:c15="http://schemas.microsoft.com/office/drawing/2012/chart" uri="{02D57815-91ED-43cb-92C2-25804820EDAC}">
              <c15:filteredSeriesTitle>
                <c15:tx>
                  <c:strRef>
                    <c:extLst>
                      <c:ext uri="{02D57815-91ED-43cb-92C2-25804820EDAC}">
                        <c15:formulaRef>
                          <c15:sqref>Sheet1!$A$4</c15:sqref>
                        </c15:formulaRef>
                      </c:ext>
                    </c:extLst>
                    <c:strCache>
                      <c:ptCount val="1"/>
                      <c:pt idx="0">
                        <c:v>年間給与（減額前）-(a)</c:v>
                      </c:pt>
                    </c:strCache>
                  </c:strRef>
                </c15:tx>
              </c15:filteredSeriesTitle>
            </c:ext>
            <c:ext xmlns:c15="http://schemas.microsoft.com/office/drawing/2012/chart" uri="{02D57815-91ED-43cb-92C2-25804820EDAC}">
              <c15:filteredCategoryTitle>
                <c15:cat>
                  <c:strRef>
                    <c:extLst>
                      <c:ext uri="{02D57815-91ED-43cb-92C2-25804820EDAC}">
                        <c15:formulaRef>
                          <c15:sqref>Sheet1!$B$1:$M$1</c15:sqref>
                        </c15:formulaRef>
                      </c:ext>
                    </c:extLst>
                    <c:strCache>
                      <c:ptCount val="12"/>
                      <c:pt idx="0">
                        <c:v>18年度</c:v>
                      </c:pt>
                      <c:pt idx="1">
                        <c:v>19年度</c:v>
                      </c:pt>
                      <c:pt idx="2">
                        <c:v>20年度</c:v>
                      </c:pt>
                      <c:pt idx="3">
                        <c:v>21年度</c:v>
                      </c:pt>
                      <c:pt idx="4">
                        <c:v>22年度</c:v>
                      </c:pt>
                      <c:pt idx="5">
                        <c:v>23年度</c:v>
                      </c:pt>
                      <c:pt idx="6">
                        <c:v>24年度</c:v>
                      </c:pt>
                      <c:pt idx="7">
                        <c:v>25年度</c:v>
                      </c:pt>
                      <c:pt idx="8">
                        <c:v>26年度</c:v>
                      </c:pt>
                      <c:pt idx="9">
                        <c:v>27年度</c:v>
                      </c:pt>
                      <c:pt idx="10">
                        <c:v>28年度</c:v>
                      </c:pt>
                      <c:pt idx="11">
                        <c:v>29年度</c:v>
                      </c:pt>
                    </c:strCache>
                  </c:strRef>
                </c15:cat>
              </c15:filteredCategoryTitle>
            </c:ext>
            <c:ext xmlns:c16="http://schemas.microsoft.com/office/drawing/2014/chart" uri="{C3380CC4-5D6E-409C-BE32-E72D297353CC}">
              <c16:uniqueId val="{00000008-5266-46ED-B1BC-868F925A6108}"/>
            </c:ext>
          </c:extLst>
        </c:ser>
        <c:dLbls>
          <c:showLegendKey val="0"/>
          <c:showVal val="0"/>
          <c:showCatName val="0"/>
          <c:showSerName val="0"/>
          <c:showPercent val="0"/>
          <c:showBubbleSize val="0"/>
        </c:dLbls>
        <c:gapWidth val="30"/>
        <c:overlap val="100"/>
        <c:axId val="230567936"/>
        <c:axId val="135772928"/>
      </c:barChart>
      <c:catAx>
        <c:axId val="230567936"/>
        <c:scaling>
          <c:orientation val="minMax"/>
        </c:scaling>
        <c:delete val="0"/>
        <c:axPos val="b"/>
        <c:numFmt formatCode="General" sourceLinked="0"/>
        <c:majorTickMark val="out"/>
        <c:minorTickMark val="none"/>
        <c:tickLblPos val="nextTo"/>
        <c:txPr>
          <a:bodyPr/>
          <a:lstStyle/>
          <a:p>
            <a:pPr>
              <a:defRPr sz="900">
                <a:latin typeface="メイリオ" panose="020B0604030504040204" pitchFamily="50" charset="-128"/>
                <a:ea typeface="メイリオ" panose="020B0604030504040204" pitchFamily="50" charset="-128"/>
                <a:cs typeface="メイリオ" panose="020B0604030504040204" pitchFamily="50" charset="-128"/>
              </a:defRPr>
            </a:pPr>
            <a:endParaRPr lang="ja-JP"/>
          </a:p>
        </c:txPr>
        <c:crossAx val="135772928"/>
        <c:crosses val="autoZero"/>
        <c:auto val="1"/>
        <c:lblAlgn val="ctr"/>
        <c:lblOffset val="100"/>
        <c:noMultiLvlLbl val="0"/>
      </c:catAx>
      <c:valAx>
        <c:axId val="135772928"/>
        <c:scaling>
          <c:orientation val="minMax"/>
          <c:max val="720"/>
          <c:min val="520"/>
        </c:scaling>
        <c:delete val="0"/>
        <c:axPos val="l"/>
        <c:majorGridlines/>
        <c:numFmt formatCode="General" sourceLinked="1"/>
        <c:majorTickMark val="out"/>
        <c:minorTickMark val="none"/>
        <c:tickLblPos val="nextTo"/>
        <c:txPr>
          <a:bodyPr/>
          <a:lstStyle/>
          <a:p>
            <a:pPr>
              <a:defRPr sz="900">
                <a:latin typeface="メイリオ" panose="020B0604030504040204" pitchFamily="50" charset="-128"/>
                <a:ea typeface="メイリオ" panose="020B0604030504040204" pitchFamily="50" charset="-128"/>
                <a:cs typeface="メイリオ" panose="020B0604030504040204" pitchFamily="50" charset="-128"/>
              </a:defRPr>
            </a:pPr>
            <a:endParaRPr lang="ja-JP"/>
          </a:p>
        </c:txPr>
        <c:crossAx val="230567936"/>
        <c:crosses val="autoZero"/>
        <c:crossBetween val="between"/>
        <c:majorUnit val="20"/>
      </c:valAx>
    </c:plotArea>
    <c:plotVisOnly val="1"/>
    <c:dispBlanksAs val="gap"/>
    <c:showDLblsOverMax val="0"/>
  </c:chart>
  <c:txPr>
    <a:bodyPr/>
    <a:lstStyle/>
    <a:p>
      <a:pPr>
        <a:defRPr sz="1800"/>
      </a:pPr>
      <a:endParaRPr lang="ja-JP"/>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0175042087542087"/>
          <c:y val="5.0334215991074585E-2"/>
          <c:w val="0.87865081369248033"/>
          <c:h val="0.89933156801785086"/>
        </c:manualLayout>
      </c:layout>
      <c:barChart>
        <c:barDir val="col"/>
        <c:grouping val="clustered"/>
        <c:varyColors val="0"/>
        <c:ser>
          <c:idx val="0"/>
          <c:order val="0"/>
          <c:spPr>
            <a:solidFill>
              <a:srgbClr val="E9EDF4"/>
            </a:solidFill>
            <a:ln>
              <a:solidFill>
                <a:schemeClr val="tx1"/>
              </a:solidFill>
            </a:ln>
          </c:spPr>
          <c:invertIfNegative val="0"/>
          <c:dLbls>
            <c:dLbl>
              <c:idx val="0"/>
              <c:tx>
                <c:rich>
                  <a:bodyPr/>
                  <a:lstStyle/>
                  <a:p>
                    <a:r>
                      <a:rPr lang="zh-TW" altLang="en-US">
                        <a:latin typeface="メイリオ" panose="020B0604030504040204" pitchFamily="50" charset="-128"/>
                        <a:ea typeface="メイリオ" panose="020B0604030504040204" pitchFamily="50" charset="-128"/>
                        <a:cs typeface="メイリオ" panose="020B0604030504040204" pitchFamily="50" charset="-128"/>
                      </a:rPr>
                      <a:t>職員給与</a:t>
                    </a:r>
                    <a:endParaRPr lang="zh-TW" altLang="en-US"/>
                  </a:p>
                </c:rich>
              </c:tx>
              <c:dLblPos val="inEnd"/>
              <c:showLegendKey val="0"/>
              <c:showVal val="0"/>
              <c:showCatName val="0"/>
              <c:showSerName val="1"/>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28BD-4FF5-9F5F-E67A963890F3}"/>
                </c:ext>
              </c:extLst>
            </c:dLbl>
            <c:dLbl>
              <c:idx val="2"/>
              <c:tx>
                <c:rich>
                  <a:bodyPr/>
                  <a:lstStyle/>
                  <a:p>
                    <a:r>
                      <a:rPr lang="zh-TW" altLang="en-US">
                        <a:latin typeface="メイリオ" panose="020B0604030504040204" pitchFamily="50" charset="-128"/>
                        <a:ea typeface="メイリオ" panose="020B0604030504040204" pitchFamily="50" charset="-128"/>
                        <a:cs typeface="メイリオ" panose="020B0604030504040204" pitchFamily="50" charset="-128"/>
                      </a:rPr>
                      <a:t>職員給与</a:t>
                    </a:r>
                    <a:endParaRPr lang="zh-TW" altLang="en-US"/>
                  </a:p>
                </c:rich>
              </c:tx>
              <c:dLblPos val="inEnd"/>
              <c:showLegendKey val="0"/>
              <c:showVal val="0"/>
              <c:showCatName val="0"/>
              <c:showSerName val="1"/>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28BD-4FF5-9F5F-E67A963890F3}"/>
                </c:ext>
              </c:extLst>
            </c:dLbl>
            <c:dLbl>
              <c:idx val="3"/>
              <c:tx>
                <c:rich>
                  <a:bodyPr/>
                  <a:lstStyle/>
                  <a:p>
                    <a:r>
                      <a:rPr lang="zh-TW" altLang="en-US">
                        <a:latin typeface="メイリオ" panose="020B0604030504040204" pitchFamily="50" charset="-128"/>
                        <a:ea typeface="メイリオ" panose="020B0604030504040204" pitchFamily="50" charset="-128"/>
                        <a:cs typeface="メイリオ" panose="020B0604030504040204" pitchFamily="50" charset="-128"/>
                      </a:rPr>
                      <a:t>職員給与</a:t>
                    </a:r>
                    <a:endParaRPr lang="zh-TW" altLang="en-US"/>
                  </a:p>
                </c:rich>
              </c:tx>
              <c:dLblPos val="inEnd"/>
              <c:showLegendKey val="0"/>
              <c:showVal val="0"/>
              <c:showCatName val="0"/>
              <c:showSerName val="1"/>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2-28BD-4FF5-9F5F-E67A963890F3}"/>
                </c:ext>
              </c:extLst>
            </c:dLbl>
            <c:dLbl>
              <c:idx val="4"/>
              <c:tx>
                <c:rich>
                  <a:bodyPr/>
                  <a:lstStyle/>
                  <a:p>
                    <a:r>
                      <a:rPr lang="zh-TW" altLang="en-US">
                        <a:latin typeface="メイリオ" panose="020B0604030504040204" pitchFamily="50" charset="-128"/>
                        <a:ea typeface="メイリオ" panose="020B0604030504040204" pitchFamily="50" charset="-128"/>
                        <a:cs typeface="メイリオ" panose="020B0604030504040204" pitchFamily="50" charset="-128"/>
                      </a:rPr>
                      <a:t>職員給与</a:t>
                    </a:r>
                    <a:endParaRPr lang="zh-TW" altLang="en-US"/>
                  </a:p>
                </c:rich>
              </c:tx>
              <c:dLblPos val="inEnd"/>
              <c:showLegendKey val="0"/>
              <c:showVal val="0"/>
              <c:showCatName val="0"/>
              <c:showSerName val="1"/>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3-28BD-4FF5-9F5F-E67A963890F3}"/>
                </c:ext>
              </c:extLst>
            </c:dLbl>
            <c:spPr>
              <a:noFill/>
              <a:ln>
                <a:noFill/>
              </a:ln>
              <a:effectLst/>
            </c:spPr>
            <c:txPr>
              <a:bodyPr rot="0" vert="eaVert"/>
              <a:lstStyle/>
              <a:p>
                <a:pPr>
                  <a:defRPr sz="600">
                    <a:latin typeface="メイリオ" panose="020B0604030504040204" pitchFamily="50" charset="-128"/>
                    <a:ea typeface="メイリオ" panose="020B0604030504040204" pitchFamily="50" charset="-128"/>
                    <a:cs typeface="メイリオ" panose="020B0604030504040204" pitchFamily="50" charset="-128"/>
                  </a:defRPr>
                </a:pPr>
                <a:endParaRPr lang="ja-JP"/>
              </a:p>
            </c:txPr>
            <c:dLblPos val="inEnd"/>
            <c:showLegendKey val="0"/>
            <c:showVal val="0"/>
            <c:showCatName val="0"/>
            <c:showSerName val="1"/>
            <c:showPercent val="0"/>
            <c:showBubbleSize val="0"/>
            <c:showLeaderLines val="0"/>
            <c:extLst>
              <c:ext xmlns:c15="http://schemas.microsoft.com/office/drawing/2012/chart" uri="{CE6537A1-D6FC-4f65-9D91-7224C49458BB}">
                <c15:showLeaderLines val="0"/>
              </c:ext>
            </c:extLst>
          </c:dLbls>
          <c:val>
            <c:numRef>
              <c:f>Sheet1!$B$2:$G$2</c:f>
              <c:numCache>
                <c:formatCode>#,##0</c:formatCode>
                <c:ptCount val="6"/>
                <c:pt idx="0">
                  <c:v>383175</c:v>
                </c:pt>
                <c:pt idx="1">
                  <c:v>395212</c:v>
                </c:pt>
                <c:pt idx="2">
                  <c:v>392300</c:v>
                </c:pt>
                <c:pt idx="3">
                  <c:v>410719</c:v>
                </c:pt>
                <c:pt idx="4">
                  <c:v>402611</c:v>
                </c:pt>
                <c:pt idx="5">
                  <c:v>388459</c:v>
                </c:pt>
              </c:numCache>
            </c:numRef>
          </c:val>
          <c:extLst>
            <c:ext xmlns:c15="http://schemas.microsoft.com/office/drawing/2012/chart" uri="{02D57815-91ED-43cb-92C2-25804820EDAC}">
              <c15:filteredSeriesTitle>
                <c15:tx>
                  <c:strRef>
                    <c:extLst>
                      <c:ext uri="{02D57815-91ED-43cb-92C2-25804820EDAC}">
                        <c15:formulaRef>
                          <c15:sqref>Sheet1!$A$2</c15:sqref>
                        </c15:formulaRef>
                      </c:ext>
                    </c:extLst>
                    <c:strCache>
                      <c:ptCount val="1"/>
                      <c:pt idx="0">
                        <c:v>職員給与（減額措置前）</c:v>
                      </c:pt>
                    </c:strCache>
                  </c:strRef>
                </c15:tx>
              </c15:filteredSeriesTitle>
            </c:ext>
            <c:ext xmlns:c15="http://schemas.microsoft.com/office/drawing/2012/chart" uri="{02D57815-91ED-43cb-92C2-25804820EDAC}">
              <c15:filteredCategoryTitle>
                <c15:cat>
                  <c:strRef>
                    <c:extLst>
                      <c:ext uri="{02D57815-91ED-43cb-92C2-25804820EDAC}">
                        <c15:formulaRef>
                          <c15:sqref>Sheet1!$B$1:$G$1</c15:sqref>
                        </c15:formulaRef>
                      </c:ext>
                    </c:extLst>
                    <c:strCache>
                      <c:ptCount val="6"/>
                      <c:pt idx="0">
                        <c:v>大阪府</c:v>
                      </c:pt>
                      <c:pt idx="1">
                        <c:v>大阪市</c:v>
                      </c:pt>
                      <c:pt idx="2">
                        <c:v>堺市</c:v>
                      </c:pt>
                      <c:pt idx="3">
                        <c:v>国</c:v>
                      </c:pt>
                      <c:pt idx="4">
                        <c:v>神奈川県</c:v>
                      </c:pt>
                      <c:pt idx="5">
                        <c:v>愛知県</c:v>
                      </c:pt>
                    </c:strCache>
                  </c:strRef>
                </c15:cat>
              </c15:filteredCategoryTitle>
            </c:ext>
            <c:ext xmlns:c16="http://schemas.microsoft.com/office/drawing/2014/chart" uri="{C3380CC4-5D6E-409C-BE32-E72D297353CC}">
              <c16:uniqueId val="{00000004-28BD-4FF5-9F5F-E67A963890F3}"/>
            </c:ext>
          </c:extLst>
        </c:ser>
        <c:ser>
          <c:idx val="1"/>
          <c:order val="1"/>
          <c:spPr>
            <a:solidFill>
              <a:srgbClr val="E9EDF4"/>
            </a:solidFill>
            <a:ln>
              <a:solidFill>
                <a:schemeClr val="tx1"/>
              </a:solidFill>
            </a:ln>
          </c:spPr>
          <c:invertIfNegative val="0"/>
          <c:dLbls>
            <c:spPr>
              <a:noFill/>
              <a:ln>
                <a:noFill/>
              </a:ln>
              <a:effectLst/>
            </c:spPr>
            <c:txPr>
              <a:bodyPr rot="0" vert="eaVert"/>
              <a:lstStyle/>
              <a:p>
                <a:pPr>
                  <a:defRPr sz="600">
                    <a:latin typeface="メイリオ" panose="020B0604030504040204" pitchFamily="50" charset="-128"/>
                    <a:ea typeface="メイリオ" panose="020B0604030504040204" pitchFamily="50" charset="-128"/>
                    <a:cs typeface="メイリオ" panose="020B0604030504040204" pitchFamily="50" charset="-128"/>
                  </a:defRPr>
                </a:pPr>
                <a:endParaRPr lang="ja-JP"/>
              </a:p>
            </c:txPr>
            <c:dLblPos val="inEnd"/>
            <c:showLegendKey val="0"/>
            <c:showVal val="0"/>
            <c:showCatName val="0"/>
            <c:showSerName val="1"/>
            <c:showPercent val="0"/>
            <c:showBubbleSize val="0"/>
            <c:showLeaderLines val="0"/>
            <c:extLst>
              <c:ext xmlns:c15="http://schemas.microsoft.com/office/drawing/2012/chart" uri="{CE6537A1-D6FC-4f65-9D91-7224C49458BB}">
                <c15:showLeaderLines val="0"/>
              </c:ext>
            </c:extLst>
          </c:dLbls>
          <c:val>
            <c:numRef>
              <c:f>Sheet1!$B$3:$G$3</c:f>
              <c:numCache>
                <c:formatCode>#,##0</c:formatCode>
                <c:ptCount val="6"/>
                <c:pt idx="0">
                  <c:v>383405</c:v>
                </c:pt>
                <c:pt idx="1">
                  <c:v>395055</c:v>
                </c:pt>
                <c:pt idx="2">
                  <c:v>392862</c:v>
                </c:pt>
                <c:pt idx="3">
                  <c:v>411350</c:v>
                </c:pt>
                <c:pt idx="4">
                  <c:v>403116</c:v>
                </c:pt>
                <c:pt idx="5">
                  <c:v>389697</c:v>
                </c:pt>
              </c:numCache>
            </c:numRef>
          </c:val>
          <c:extLst>
            <c:ext xmlns:c15="http://schemas.microsoft.com/office/drawing/2012/chart" uri="{02D57815-91ED-43cb-92C2-25804820EDAC}">
              <c15:filteredSeriesTitle>
                <c15:tx>
                  <c:strRef>
                    <c:extLst>
                      <c:ext uri="{02D57815-91ED-43cb-92C2-25804820EDAC}">
                        <c15:formulaRef>
                          <c15:sqref>Sheet1!$A$3</c15:sqref>
                        </c15:formulaRef>
                      </c:ext>
                    </c:extLst>
                    <c:strCache>
                      <c:ptCount val="1"/>
                      <c:pt idx="0">
                        <c:v>民間給与</c:v>
                      </c:pt>
                    </c:strCache>
                  </c:strRef>
                </c15:tx>
              </c15:filteredSeriesTitle>
            </c:ext>
            <c:ext xmlns:c15="http://schemas.microsoft.com/office/drawing/2012/chart" uri="{02D57815-91ED-43cb-92C2-25804820EDAC}">
              <c15:filteredCategoryTitle>
                <c15:cat>
                  <c:strRef>
                    <c:extLst>
                      <c:ext uri="{02D57815-91ED-43cb-92C2-25804820EDAC}">
                        <c15:formulaRef>
                          <c15:sqref>Sheet1!$B$1:$G$1</c15:sqref>
                        </c15:formulaRef>
                      </c:ext>
                    </c:extLst>
                    <c:strCache>
                      <c:ptCount val="6"/>
                      <c:pt idx="0">
                        <c:v>大阪府</c:v>
                      </c:pt>
                      <c:pt idx="1">
                        <c:v>大阪市</c:v>
                      </c:pt>
                      <c:pt idx="2">
                        <c:v>堺市</c:v>
                      </c:pt>
                      <c:pt idx="3">
                        <c:v>国</c:v>
                      </c:pt>
                      <c:pt idx="4">
                        <c:v>神奈川県</c:v>
                      </c:pt>
                      <c:pt idx="5">
                        <c:v>愛知県</c:v>
                      </c:pt>
                    </c:strCache>
                  </c:strRef>
                </c15:cat>
              </c15:filteredCategoryTitle>
            </c:ext>
            <c:ext xmlns:c16="http://schemas.microsoft.com/office/drawing/2014/chart" uri="{C3380CC4-5D6E-409C-BE32-E72D297353CC}">
              <c16:uniqueId val="{00000005-28BD-4FF5-9F5F-E67A963890F3}"/>
            </c:ext>
          </c:extLst>
        </c:ser>
        <c:ser>
          <c:idx val="2"/>
          <c:order val="2"/>
          <c:spPr>
            <a:solidFill>
              <a:srgbClr val="E9EDF4"/>
            </a:solidFill>
            <a:ln>
              <a:solidFill>
                <a:schemeClr val="tx1"/>
              </a:solidFill>
            </a:ln>
          </c:spPr>
          <c:invertIfNegative val="0"/>
          <c:dLbls>
            <c:spPr>
              <a:noFill/>
              <a:ln>
                <a:noFill/>
              </a:ln>
              <a:effectLst/>
            </c:spPr>
            <c:txPr>
              <a:bodyPr rot="0" vert="eaVert"/>
              <a:lstStyle/>
              <a:p>
                <a:pPr>
                  <a:defRPr sz="600">
                    <a:latin typeface="メイリオ" panose="020B0604030504040204" pitchFamily="50" charset="-128"/>
                    <a:ea typeface="メイリオ" panose="020B0604030504040204" pitchFamily="50" charset="-128"/>
                    <a:cs typeface="メイリオ" panose="020B0604030504040204" pitchFamily="50" charset="-128"/>
                  </a:defRPr>
                </a:pPr>
                <a:endParaRPr lang="ja-JP"/>
              </a:p>
            </c:txPr>
            <c:dLblPos val="inEnd"/>
            <c:showLegendKey val="0"/>
            <c:showVal val="0"/>
            <c:showCatName val="0"/>
            <c:showSerName val="1"/>
            <c:showPercent val="0"/>
            <c:showBubbleSize val="0"/>
            <c:showLeaderLines val="0"/>
            <c:extLst>
              <c:ext xmlns:c15="http://schemas.microsoft.com/office/drawing/2012/chart" uri="{CE6537A1-D6FC-4f65-9D91-7224C49458BB}">
                <c15:showLeaderLines val="0"/>
              </c:ext>
            </c:extLst>
          </c:dLbls>
          <c:val>
            <c:numRef>
              <c:f>Sheet1!$B$4:$G$4</c:f>
              <c:numCache>
                <c:formatCode>#,##0</c:formatCode>
                <c:ptCount val="6"/>
                <c:pt idx="0" formatCode="General">
                  <c:v>0</c:v>
                </c:pt>
                <c:pt idx="1">
                  <c:v>384142</c:v>
                </c:pt>
                <c:pt idx="2" formatCode="General">
                  <c:v>0</c:v>
                </c:pt>
                <c:pt idx="3" formatCode="General">
                  <c:v>0</c:v>
                </c:pt>
                <c:pt idx="4" formatCode="General">
                  <c:v>0</c:v>
                </c:pt>
                <c:pt idx="5">
                  <c:v>387988</c:v>
                </c:pt>
              </c:numCache>
            </c:numRef>
          </c:val>
          <c:extLst>
            <c:ext xmlns:c15="http://schemas.microsoft.com/office/drawing/2012/chart" uri="{02D57815-91ED-43cb-92C2-25804820EDAC}">
              <c15:filteredSeriesTitle>
                <c15:tx>
                  <c:strRef>
                    <c:extLst>
                      <c:ext uri="{02D57815-91ED-43cb-92C2-25804820EDAC}">
                        <c15:formulaRef>
                          <c15:sqref>Sheet1!$A$4</c15:sqref>
                        </c15:formulaRef>
                      </c:ext>
                    </c:extLst>
                    <c:strCache>
                      <c:ptCount val="1"/>
                      <c:pt idx="0">
                        <c:v>職員給与（減額措置後）</c:v>
                      </c:pt>
                    </c:strCache>
                  </c:strRef>
                </c15:tx>
              </c15:filteredSeriesTitle>
            </c:ext>
            <c:ext xmlns:c15="http://schemas.microsoft.com/office/drawing/2012/chart" uri="{02D57815-91ED-43cb-92C2-25804820EDAC}">
              <c15:filteredCategoryTitle>
                <c15:cat>
                  <c:strRef>
                    <c:extLst>
                      <c:ext uri="{02D57815-91ED-43cb-92C2-25804820EDAC}">
                        <c15:formulaRef>
                          <c15:sqref>Sheet1!$B$1:$G$1</c15:sqref>
                        </c15:formulaRef>
                      </c:ext>
                    </c:extLst>
                    <c:strCache>
                      <c:ptCount val="6"/>
                      <c:pt idx="0">
                        <c:v>大阪府</c:v>
                      </c:pt>
                      <c:pt idx="1">
                        <c:v>大阪市</c:v>
                      </c:pt>
                      <c:pt idx="2">
                        <c:v>堺市</c:v>
                      </c:pt>
                      <c:pt idx="3">
                        <c:v>国</c:v>
                      </c:pt>
                      <c:pt idx="4">
                        <c:v>神奈川県</c:v>
                      </c:pt>
                      <c:pt idx="5">
                        <c:v>愛知県</c:v>
                      </c:pt>
                    </c:strCache>
                  </c:strRef>
                </c15:cat>
              </c15:filteredCategoryTitle>
            </c:ext>
            <c:ext xmlns:c16="http://schemas.microsoft.com/office/drawing/2014/chart" uri="{C3380CC4-5D6E-409C-BE32-E72D297353CC}">
              <c16:uniqueId val="{00000006-28BD-4FF5-9F5F-E67A963890F3}"/>
            </c:ext>
          </c:extLst>
        </c:ser>
        <c:dLbls>
          <c:showLegendKey val="0"/>
          <c:showVal val="0"/>
          <c:showCatName val="0"/>
          <c:showSerName val="0"/>
          <c:showPercent val="0"/>
          <c:showBubbleSize val="0"/>
        </c:dLbls>
        <c:gapWidth val="70"/>
        <c:overlap val="-30"/>
        <c:axId val="233584128"/>
        <c:axId val="233833024"/>
      </c:barChart>
      <c:catAx>
        <c:axId val="233584128"/>
        <c:scaling>
          <c:orientation val="minMax"/>
        </c:scaling>
        <c:delete val="1"/>
        <c:axPos val="b"/>
        <c:numFmt formatCode="General" sourceLinked="0"/>
        <c:majorTickMark val="out"/>
        <c:minorTickMark val="none"/>
        <c:tickLblPos val="nextTo"/>
        <c:crossAx val="233833024"/>
        <c:crosses val="autoZero"/>
        <c:auto val="1"/>
        <c:lblAlgn val="ctr"/>
        <c:lblOffset val="100"/>
        <c:noMultiLvlLbl val="0"/>
      </c:catAx>
      <c:valAx>
        <c:axId val="233833024"/>
        <c:scaling>
          <c:orientation val="minMax"/>
          <c:max val="420000"/>
          <c:min val="340000"/>
        </c:scaling>
        <c:delete val="0"/>
        <c:axPos val="l"/>
        <c:majorGridlines/>
        <c:numFmt formatCode="#,##0" sourceLinked="1"/>
        <c:majorTickMark val="out"/>
        <c:minorTickMark val="none"/>
        <c:tickLblPos val="nextTo"/>
        <c:txPr>
          <a:bodyPr/>
          <a:lstStyle/>
          <a:p>
            <a:pPr>
              <a:defRPr sz="1200"/>
            </a:pPr>
            <a:endParaRPr lang="ja-JP"/>
          </a:p>
        </c:txPr>
        <c:crossAx val="233584128"/>
        <c:crosses val="autoZero"/>
        <c:crossBetween val="between"/>
        <c:majorUnit val="10000"/>
      </c:valAx>
    </c:plotArea>
    <c:plotVisOnly val="1"/>
    <c:dispBlanksAs val="gap"/>
    <c:showDLblsOverMax val="0"/>
  </c:chart>
  <c:txPr>
    <a:bodyPr/>
    <a:lstStyle/>
    <a:p>
      <a:pPr>
        <a:defRPr sz="1800"/>
      </a:pPr>
      <a:endParaRPr lang="ja-JP"/>
    </a:p>
  </c:txPr>
  <c:externalData r:id="rId1">
    <c:autoUpdate val="0"/>
  </c:externalData>
</c:chartSpace>
</file>

<file path=ppt/drawings/drawing1.xml><?xml version="1.0" encoding="utf-8"?>
<c:userShapes xmlns:c="http://schemas.openxmlformats.org/drawingml/2006/chart">
  <cdr:relSizeAnchor xmlns:cdr="http://schemas.openxmlformats.org/drawingml/2006/chartDrawing">
    <cdr:from>
      <cdr:x>0.82706</cdr:x>
      <cdr:y>0.93691</cdr:y>
    </cdr:from>
    <cdr:to>
      <cdr:x>0.98706</cdr:x>
      <cdr:y>1</cdr:y>
    </cdr:to>
    <cdr:sp macro="" textlink="">
      <cdr:nvSpPr>
        <cdr:cNvPr id="2" name="テキスト ボックス 1"/>
        <cdr:cNvSpPr txBox="1"/>
      </cdr:nvSpPr>
      <cdr:spPr>
        <a:xfrm xmlns:a="http://schemas.openxmlformats.org/drawingml/2006/main">
          <a:off x="2024872" y="2293567"/>
          <a:ext cx="391724" cy="154433"/>
        </a:xfrm>
        <a:prstGeom xmlns:a="http://schemas.openxmlformats.org/drawingml/2006/main" prst="rect">
          <a:avLst/>
        </a:prstGeom>
      </cdr:spPr>
      <cdr:txBody>
        <a:bodyPr xmlns:a="http://schemas.openxmlformats.org/drawingml/2006/main" vertOverflow="clip" wrap="square" lIns="36000" tIns="36000" rIns="36000" bIns="36000" rtlCol="0" anchor="ctr" anchorCtr="1"/>
        <a:lstStyle xmlns:a="http://schemas.openxmlformats.org/drawingml/2006/main"/>
        <a:p xmlns:a="http://schemas.openxmlformats.org/drawingml/2006/main">
          <a:r>
            <a:rPr lang="ja-JP" altLang="en-US" sz="800" dirty="0"/>
            <a:t>年度</a:t>
          </a:r>
        </a:p>
      </cdr:txBody>
    </cdr:sp>
  </cdr:relSizeAnchor>
  <cdr:relSizeAnchor xmlns:cdr="http://schemas.openxmlformats.org/drawingml/2006/chartDrawing">
    <cdr:from>
      <cdr:x>0</cdr:x>
      <cdr:y>0.11683</cdr:y>
    </cdr:from>
    <cdr:to>
      <cdr:x>0.16</cdr:x>
      <cdr:y>0.17991</cdr:y>
    </cdr:to>
    <cdr:sp macro="" textlink="">
      <cdr:nvSpPr>
        <cdr:cNvPr id="3" name="テキスト ボックス 2"/>
        <cdr:cNvSpPr txBox="1"/>
      </cdr:nvSpPr>
      <cdr:spPr>
        <a:xfrm xmlns:a="http://schemas.openxmlformats.org/drawingml/2006/main">
          <a:off x="-6444208" y="266676"/>
          <a:ext cx="288000" cy="144000"/>
        </a:xfrm>
        <a:prstGeom xmlns:a="http://schemas.openxmlformats.org/drawingml/2006/main" prst="rect">
          <a:avLst/>
        </a:prstGeom>
      </cdr:spPr>
      <cdr:txBody>
        <a:bodyPr xmlns:a="http://schemas.openxmlformats.org/drawingml/2006/main" vertOverflow="clip" wrap="square" lIns="36000" tIns="36000" rIns="36000" bIns="36000" rtlCol="0" anchor="ctr" anchorCtr="1"/>
        <a:lstStyle xmlns:a="http://schemas.openxmlformats.org/drawingml/2006/main"/>
        <a:p xmlns:a="http://schemas.openxmlformats.org/drawingml/2006/main">
          <a:r>
            <a:rPr lang="ja-JP" altLang="en-US" sz="800" dirty="0"/>
            <a:t>件数</a:t>
          </a:r>
        </a:p>
      </cdr:txBody>
    </cdr:sp>
  </cdr:relSizeAnchor>
</c:userShapes>
</file>

<file path=ppt/drawings/drawing2.xml><?xml version="1.0" encoding="utf-8"?>
<c:userShapes xmlns:c="http://schemas.openxmlformats.org/drawingml/2006/chart">
  <cdr:relSizeAnchor xmlns:cdr="http://schemas.openxmlformats.org/drawingml/2006/chartDrawing">
    <cdr:from>
      <cdr:x>0.88525</cdr:x>
      <cdr:y>0.94666</cdr:y>
    </cdr:from>
    <cdr:to>
      <cdr:x>1</cdr:x>
      <cdr:y>1</cdr:y>
    </cdr:to>
    <cdr:sp macro="" textlink="">
      <cdr:nvSpPr>
        <cdr:cNvPr id="2" name="テキスト ボックス 1"/>
        <cdr:cNvSpPr txBox="1"/>
      </cdr:nvSpPr>
      <cdr:spPr>
        <a:xfrm xmlns:a="http://schemas.openxmlformats.org/drawingml/2006/main">
          <a:off x="3888000" y="2555984"/>
          <a:ext cx="504000" cy="14401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（円）</a:t>
          </a:r>
        </a:p>
      </cdr:txBody>
    </cdr:sp>
  </cdr:relSizeAnchor>
</c:userShapes>
</file>

<file path=ppt/drawings/drawing3.xml><?xml version="1.0" encoding="utf-8"?>
<c:userShapes xmlns:c="http://schemas.openxmlformats.org/drawingml/2006/chart">
  <cdr:relSizeAnchor xmlns:cdr="http://schemas.openxmlformats.org/drawingml/2006/chartDrawing">
    <cdr:from>
      <cdr:x>0.88534</cdr:x>
      <cdr:y>0.94666</cdr:y>
    </cdr:from>
    <cdr:to>
      <cdr:x>1</cdr:x>
      <cdr:y>1</cdr:y>
    </cdr:to>
    <cdr:sp macro="" textlink="">
      <cdr:nvSpPr>
        <cdr:cNvPr id="2" name="テキスト ボックス 1"/>
        <cdr:cNvSpPr txBox="1"/>
      </cdr:nvSpPr>
      <cdr:spPr>
        <a:xfrm xmlns:a="http://schemas.openxmlformats.org/drawingml/2006/main">
          <a:off x="3888432" y="2555984"/>
          <a:ext cx="503568" cy="14401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（円）</a:t>
          </a:r>
          <a:endParaRPr lang="en-US" altLang="ja-JP" sz="800" dirty="0">
            <a:latin typeface="メイリオ" panose="020B0604030504040204" pitchFamily="50" charset="-128"/>
            <a:ea typeface="メイリオ" panose="020B0604030504040204" pitchFamily="50" charset="-128"/>
            <a:cs typeface="メイリオ" panose="020B0604030504040204" pitchFamily="50" charset="-128"/>
          </a:endParaRPr>
        </a:p>
      </cdr:txBody>
    </cdr:sp>
  </cdr:relSizeAnchor>
</c:userShapes>
</file>

<file path=ppt/drawings/drawing4.xml><?xml version="1.0" encoding="utf-8"?>
<c:userShapes xmlns:c="http://schemas.openxmlformats.org/drawingml/2006/chart">
  <cdr:relSizeAnchor xmlns:cdr="http://schemas.openxmlformats.org/drawingml/2006/chartDrawing">
    <cdr:from>
      <cdr:x>0.88534</cdr:x>
      <cdr:y>0.9</cdr:y>
    </cdr:from>
    <cdr:to>
      <cdr:x>1</cdr:x>
      <cdr:y>1</cdr:y>
    </cdr:to>
    <cdr:sp macro="" textlink="">
      <cdr:nvSpPr>
        <cdr:cNvPr id="2" name="テキスト ボックス 1"/>
        <cdr:cNvSpPr txBox="1"/>
      </cdr:nvSpPr>
      <cdr:spPr>
        <a:xfrm xmlns:a="http://schemas.openxmlformats.org/drawingml/2006/main">
          <a:off x="3888413" y="1296000"/>
          <a:ext cx="503587" cy="1440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（円）</a:t>
          </a:r>
          <a:endParaRPr lang="en-US" altLang="ja-JP" sz="800" dirty="0">
            <a:latin typeface="メイリオ" panose="020B0604030504040204" pitchFamily="50" charset="-128"/>
            <a:ea typeface="メイリオ" panose="020B0604030504040204" pitchFamily="50" charset="-128"/>
            <a:cs typeface="メイリオ" panose="020B0604030504040204" pitchFamily="50" charset="-128"/>
          </a:endParaRPr>
        </a:p>
      </cdr:txBody>
    </cdr:sp>
  </cdr:relSizeAnchor>
</c:userShapes>
</file>

<file path=ppt/drawings/drawing5.xml><?xml version="1.0" encoding="utf-8"?>
<c:userShapes xmlns:c="http://schemas.openxmlformats.org/drawingml/2006/chart">
  <cdr:relSizeAnchor xmlns:cdr="http://schemas.openxmlformats.org/drawingml/2006/chartDrawing">
    <cdr:from>
      <cdr:x>0.88525</cdr:x>
      <cdr:y>0.9</cdr:y>
    </cdr:from>
    <cdr:to>
      <cdr:x>1</cdr:x>
      <cdr:y>1</cdr:y>
    </cdr:to>
    <cdr:sp macro="" textlink="">
      <cdr:nvSpPr>
        <cdr:cNvPr id="2" name="テキスト ボックス 1"/>
        <cdr:cNvSpPr txBox="1"/>
      </cdr:nvSpPr>
      <cdr:spPr>
        <a:xfrm xmlns:a="http://schemas.openxmlformats.org/drawingml/2006/main">
          <a:off x="3888018" y="1296000"/>
          <a:ext cx="503982" cy="1440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（円）</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38" y="0"/>
            <a:ext cx="2949575" cy="496888"/>
          </a:xfrm>
          <a:prstGeom prst="rect">
            <a:avLst/>
          </a:prstGeom>
        </p:spPr>
        <p:txBody>
          <a:bodyPr vert="horz" lIns="91440" tIns="45720" rIns="91440" bIns="45720" rtlCol="0"/>
          <a:lstStyle>
            <a:lvl1pPr algn="r">
              <a:defRPr sz="1200"/>
            </a:lvl1pPr>
          </a:lstStyle>
          <a:p>
            <a:fld id="{B2B3168B-44BB-4109-BD55-D186F96AF6FC}" type="datetimeFigureOut">
              <a:rPr kumimoji="1" lang="ja-JP" altLang="en-US" smtClean="0"/>
              <a:t>2025/5/7</a:t>
            </a:fld>
            <a:endParaRPr kumimoji="1" lang="ja-JP" altLang="en-US"/>
          </a:p>
        </p:txBody>
      </p:sp>
      <p:sp>
        <p:nvSpPr>
          <p:cNvPr id="4" name="フッター プレースホルダー 3"/>
          <p:cNvSpPr>
            <a:spLocks noGrp="1"/>
          </p:cNvSpPr>
          <p:nvPr>
            <p:ph type="ftr" sz="quarter" idx="2"/>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38" y="9440863"/>
            <a:ext cx="2949575" cy="496887"/>
          </a:xfrm>
          <a:prstGeom prst="rect">
            <a:avLst/>
          </a:prstGeom>
        </p:spPr>
        <p:txBody>
          <a:bodyPr vert="horz" lIns="91440" tIns="45720" rIns="91440" bIns="45720" rtlCol="0" anchor="b"/>
          <a:lstStyle>
            <a:lvl1pPr algn="r">
              <a:defRPr sz="1200"/>
            </a:lvl1pPr>
          </a:lstStyle>
          <a:p>
            <a:fld id="{4846A629-FF93-4250-BB8B-5CC6FB0224AD}" type="slidenum">
              <a:rPr kumimoji="1" lang="ja-JP" altLang="en-US" smtClean="0"/>
              <a:t>‹#›</a:t>
            </a:fld>
            <a:endParaRPr kumimoji="1" lang="ja-JP" altLang="en-US"/>
          </a:p>
        </p:txBody>
      </p:sp>
    </p:spTree>
    <p:extLst>
      <p:ext uri="{BB962C8B-B14F-4D97-AF65-F5344CB8AC3E}">
        <p14:creationId xmlns:p14="http://schemas.microsoft.com/office/powerpoint/2010/main" val="228066679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6888"/>
          </a:xfrm>
          <a:prstGeom prst="rect">
            <a:avLst/>
          </a:prstGeom>
        </p:spPr>
        <p:txBody>
          <a:bodyPr vert="horz" lIns="91440" tIns="45720" rIns="91440" bIns="45720" rtlCol="0"/>
          <a:lstStyle>
            <a:lvl1pPr algn="r">
              <a:defRPr sz="1200"/>
            </a:lvl1pPr>
          </a:lstStyle>
          <a:p>
            <a:fld id="{58D2D89E-EC5B-41C7-BBDA-95239711C11F}" type="datetimeFigureOut">
              <a:rPr kumimoji="1" lang="ja-JP" altLang="en-US" smtClean="0"/>
              <a:t>2025/5/7</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21225"/>
            <a:ext cx="5445125" cy="4471988"/>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6887"/>
          </a:xfrm>
          <a:prstGeom prst="rect">
            <a:avLst/>
          </a:prstGeom>
        </p:spPr>
        <p:txBody>
          <a:bodyPr vert="horz" lIns="91440" tIns="45720" rIns="91440" bIns="45720" rtlCol="0" anchor="b"/>
          <a:lstStyle>
            <a:lvl1pPr algn="r">
              <a:defRPr sz="1200"/>
            </a:lvl1pPr>
          </a:lstStyle>
          <a:p>
            <a:fld id="{D54F776A-1853-4A1C-B57B-8A2F27978D83}" type="slidenum">
              <a:rPr kumimoji="1" lang="ja-JP" altLang="en-US" smtClean="0"/>
              <a:t>‹#›</a:t>
            </a:fld>
            <a:endParaRPr kumimoji="1" lang="ja-JP" altLang="en-US"/>
          </a:p>
        </p:txBody>
      </p:sp>
    </p:spTree>
    <p:extLst>
      <p:ext uri="{BB962C8B-B14F-4D97-AF65-F5344CB8AC3E}">
        <p14:creationId xmlns:p14="http://schemas.microsoft.com/office/powerpoint/2010/main" val="332690549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54F776A-1853-4A1C-B57B-8A2F27978D83}" type="slidenum">
              <a:rPr kumimoji="1" lang="ja-JP" altLang="en-US" smtClean="0"/>
              <a:t>0</a:t>
            </a:fld>
            <a:endParaRPr kumimoji="1" lang="ja-JP" altLang="en-US"/>
          </a:p>
        </p:txBody>
      </p:sp>
    </p:spTree>
    <p:extLst>
      <p:ext uri="{BB962C8B-B14F-4D97-AF65-F5344CB8AC3E}">
        <p14:creationId xmlns:p14="http://schemas.microsoft.com/office/powerpoint/2010/main" val="28433951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54F776A-1853-4A1C-B57B-8A2F27978D83}" type="slidenum">
              <a:rPr kumimoji="1" lang="ja-JP" altLang="en-US" smtClean="0"/>
              <a:t>1</a:t>
            </a:fld>
            <a:endParaRPr kumimoji="1" lang="ja-JP" altLang="en-US"/>
          </a:p>
        </p:txBody>
      </p:sp>
    </p:spTree>
    <p:extLst>
      <p:ext uri="{BB962C8B-B14F-4D97-AF65-F5344CB8AC3E}">
        <p14:creationId xmlns:p14="http://schemas.microsoft.com/office/powerpoint/2010/main" val="17128693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54F776A-1853-4A1C-B57B-8A2F27978D83}" type="slidenum">
              <a:rPr kumimoji="1" lang="ja-JP" altLang="en-US" smtClean="0"/>
              <a:t>2</a:t>
            </a:fld>
            <a:endParaRPr kumimoji="1" lang="ja-JP" altLang="en-US"/>
          </a:p>
        </p:txBody>
      </p:sp>
    </p:spTree>
    <p:extLst>
      <p:ext uri="{BB962C8B-B14F-4D97-AF65-F5344CB8AC3E}">
        <p14:creationId xmlns:p14="http://schemas.microsoft.com/office/powerpoint/2010/main" val="19138075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54F776A-1853-4A1C-B57B-8A2F27978D83}" type="slidenum">
              <a:rPr kumimoji="1" lang="ja-JP" altLang="en-US" smtClean="0"/>
              <a:t>5</a:t>
            </a:fld>
            <a:endParaRPr kumimoji="1" lang="ja-JP" altLang="en-US"/>
          </a:p>
        </p:txBody>
      </p:sp>
    </p:spTree>
    <p:extLst>
      <p:ext uri="{BB962C8B-B14F-4D97-AF65-F5344CB8AC3E}">
        <p14:creationId xmlns:p14="http://schemas.microsoft.com/office/powerpoint/2010/main" val="40879588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a:xfrm>
            <a:off x="457200" y="6356350"/>
            <a:ext cx="2133600" cy="365125"/>
          </a:xfrm>
          <a:prstGeom prst="rect">
            <a:avLst/>
          </a:prstGeom>
        </p:spPr>
        <p:txBody>
          <a:bodyPr/>
          <a:lstStyle/>
          <a:p>
            <a:fld id="{782291CB-6B65-4B24-BAEA-E0BD3FDC1DD2}" type="datetime1">
              <a:rPr kumimoji="1" lang="ja-JP" altLang="en-US" smtClean="0"/>
              <a:t>2025/5/7</a:t>
            </a:fld>
            <a:endParaRPr kumimoji="1" lang="ja-JP" altLang="en-US"/>
          </a:p>
        </p:txBody>
      </p:sp>
      <p:sp>
        <p:nvSpPr>
          <p:cNvPr id="5" name="フッター プレースホルダー 4"/>
          <p:cNvSpPr>
            <a:spLocks noGrp="1"/>
          </p:cNvSpPr>
          <p:nvPr>
            <p:ph type="ftr" sz="quarter" idx="11"/>
          </p:nvPr>
        </p:nvSpPr>
        <p:spPr>
          <a:xfrm>
            <a:off x="3124200" y="6356350"/>
            <a:ext cx="2895600" cy="365125"/>
          </a:xfrm>
          <a:prstGeom prst="rect">
            <a:avLst/>
          </a:prstGeom>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D251FDF-0BDD-4E48-83E5-089752E10C20}" type="slidenum">
              <a:rPr kumimoji="1" lang="ja-JP" altLang="en-US" smtClean="0"/>
              <a:t>‹#›</a:t>
            </a:fld>
            <a:endParaRPr kumimoji="1" lang="ja-JP" altLang="en-US"/>
          </a:p>
        </p:txBody>
      </p:sp>
    </p:spTree>
    <p:extLst>
      <p:ext uri="{BB962C8B-B14F-4D97-AF65-F5344CB8AC3E}">
        <p14:creationId xmlns:p14="http://schemas.microsoft.com/office/powerpoint/2010/main" val="9914833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a:xfrm>
            <a:off x="457200" y="6356350"/>
            <a:ext cx="2133600" cy="365125"/>
          </a:xfrm>
          <a:prstGeom prst="rect">
            <a:avLst/>
          </a:prstGeom>
        </p:spPr>
        <p:txBody>
          <a:bodyPr/>
          <a:lstStyle/>
          <a:p>
            <a:fld id="{A909DEE7-48A8-46AE-9657-E496A9EDD05D}" type="datetime1">
              <a:rPr kumimoji="1" lang="ja-JP" altLang="en-US" smtClean="0"/>
              <a:t>2025/5/7</a:t>
            </a:fld>
            <a:endParaRPr kumimoji="1" lang="ja-JP" altLang="en-US"/>
          </a:p>
        </p:txBody>
      </p:sp>
      <p:sp>
        <p:nvSpPr>
          <p:cNvPr id="5" name="フッター プレースホルダー 4"/>
          <p:cNvSpPr>
            <a:spLocks noGrp="1"/>
          </p:cNvSpPr>
          <p:nvPr>
            <p:ph type="ftr" sz="quarter" idx="11"/>
          </p:nvPr>
        </p:nvSpPr>
        <p:spPr>
          <a:xfrm>
            <a:off x="3124200" y="6356350"/>
            <a:ext cx="2895600" cy="365125"/>
          </a:xfrm>
          <a:prstGeom prst="rect">
            <a:avLst/>
          </a:prstGeom>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D251FDF-0BDD-4E48-83E5-089752E10C20}" type="slidenum">
              <a:rPr kumimoji="1" lang="ja-JP" altLang="en-US" smtClean="0"/>
              <a:t>‹#›</a:t>
            </a:fld>
            <a:endParaRPr kumimoji="1" lang="ja-JP" altLang="en-US"/>
          </a:p>
        </p:txBody>
      </p:sp>
    </p:spTree>
    <p:extLst>
      <p:ext uri="{BB962C8B-B14F-4D97-AF65-F5344CB8AC3E}">
        <p14:creationId xmlns:p14="http://schemas.microsoft.com/office/powerpoint/2010/main" val="25999111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a:xfrm>
            <a:off x="457200" y="6356350"/>
            <a:ext cx="2133600" cy="365125"/>
          </a:xfrm>
          <a:prstGeom prst="rect">
            <a:avLst/>
          </a:prstGeom>
        </p:spPr>
        <p:txBody>
          <a:bodyPr/>
          <a:lstStyle/>
          <a:p>
            <a:fld id="{ACCDBA91-E5DA-430E-95B8-3AB390463388}" type="datetime1">
              <a:rPr kumimoji="1" lang="ja-JP" altLang="en-US" smtClean="0"/>
              <a:t>2025/5/7</a:t>
            </a:fld>
            <a:endParaRPr kumimoji="1" lang="ja-JP" altLang="en-US"/>
          </a:p>
        </p:txBody>
      </p:sp>
      <p:sp>
        <p:nvSpPr>
          <p:cNvPr id="5" name="フッター プレースホルダー 4"/>
          <p:cNvSpPr>
            <a:spLocks noGrp="1"/>
          </p:cNvSpPr>
          <p:nvPr>
            <p:ph type="ftr" sz="quarter" idx="11"/>
          </p:nvPr>
        </p:nvSpPr>
        <p:spPr>
          <a:xfrm>
            <a:off x="3124200" y="6356350"/>
            <a:ext cx="2895600" cy="365125"/>
          </a:xfrm>
          <a:prstGeom prst="rect">
            <a:avLst/>
          </a:prstGeom>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D251FDF-0BDD-4E48-83E5-089752E10C20}" type="slidenum">
              <a:rPr kumimoji="1" lang="ja-JP" altLang="en-US" smtClean="0"/>
              <a:t>‹#›</a:t>
            </a:fld>
            <a:endParaRPr kumimoji="1" lang="ja-JP" altLang="en-US"/>
          </a:p>
        </p:txBody>
      </p:sp>
    </p:spTree>
    <p:extLst>
      <p:ext uri="{BB962C8B-B14F-4D97-AF65-F5344CB8AC3E}">
        <p14:creationId xmlns:p14="http://schemas.microsoft.com/office/powerpoint/2010/main" val="2294322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66036C0B-97F7-4D47-92B6-70E946CE7D1E}" type="datetime1">
              <a:rPr kumimoji="1" lang="ja-JP" altLang="en-US" smtClean="0"/>
              <a:t>2025/5/7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AF77347-E4C3-4DCA-A471-9306B4BCFF23}" type="slidenum">
              <a:rPr kumimoji="1" lang="ja-JP" altLang="en-US" smtClean="0"/>
              <a:t>‹#›</a:t>
            </a:fld>
            <a:endParaRPr kumimoji="1" lang="ja-JP" altLang="en-US"/>
          </a:p>
        </p:txBody>
      </p:sp>
    </p:spTree>
    <p:extLst>
      <p:ext uri="{BB962C8B-B14F-4D97-AF65-F5344CB8AC3E}">
        <p14:creationId xmlns:p14="http://schemas.microsoft.com/office/powerpoint/2010/main" val="383407601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75CEA71-036A-4A48-9D7B-D15F9141879F}" type="datetime1">
              <a:rPr kumimoji="1" lang="ja-JP" altLang="en-US" smtClean="0"/>
              <a:t>2025/5/7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AF77347-E4C3-4DCA-A471-9306B4BCFF23}" type="slidenum">
              <a:rPr kumimoji="1" lang="ja-JP" altLang="en-US" smtClean="0"/>
              <a:t>‹#›</a:t>
            </a:fld>
            <a:endParaRPr kumimoji="1" lang="ja-JP" altLang="en-US"/>
          </a:p>
        </p:txBody>
      </p:sp>
    </p:spTree>
    <p:extLst>
      <p:ext uri="{BB962C8B-B14F-4D97-AF65-F5344CB8AC3E}">
        <p14:creationId xmlns:p14="http://schemas.microsoft.com/office/powerpoint/2010/main" val="23023886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DC9D0228-25DC-4920-B0DB-59F8846D9BC7}" type="datetime1">
              <a:rPr kumimoji="1" lang="ja-JP" altLang="en-US" smtClean="0"/>
              <a:t>2025/5/7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AF77347-E4C3-4DCA-A471-9306B4BCFF23}" type="slidenum">
              <a:rPr kumimoji="1" lang="ja-JP" altLang="en-US" smtClean="0"/>
              <a:t>‹#›</a:t>
            </a:fld>
            <a:endParaRPr kumimoji="1" lang="ja-JP" altLang="en-US"/>
          </a:p>
        </p:txBody>
      </p:sp>
    </p:spTree>
    <p:extLst>
      <p:ext uri="{BB962C8B-B14F-4D97-AF65-F5344CB8AC3E}">
        <p14:creationId xmlns:p14="http://schemas.microsoft.com/office/powerpoint/2010/main" val="34135195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2CB7D641-D399-4E57-B88F-553F66C03F8C}" type="datetime1">
              <a:rPr kumimoji="1" lang="ja-JP" altLang="en-US" smtClean="0"/>
              <a:t>2025/5/7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AF77347-E4C3-4DCA-A471-9306B4BCFF23}" type="slidenum">
              <a:rPr kumimoji="1" lang="ja-JP" altLang="en-US" smtClean="0"/>
              <a:t>‹#›</a:t>
            </a:fld>
            <a:endParaRPr kumimoji="1" lang="ja-JP" altLang="en-US"/>
          </a:p>
        </p:txBody>
      </p:sp>
    </p:spTree>
    <p:extLst>
      <p:ext uri="{BB962C8B-B14F-4D97-AF65-F5344CB8AC3E}">
        <p14:creationId xmlns:p14="http://schemas.microsoft.com/office/powerpoint/2010/main" val="178679121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183827BA-7D67-48CE-89FD-1F22B14ADC7C}" type="datetime1">
              <a:rPr kumimoji="1" lang="ja-JP" altLang="en-US" smtClean="0"/>
              <a:t>2025/5/7</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6AF77347-E4C3-4DCA-A471-9306B4BCFF23}" type="slidenum">
              <a:rPr kumimoji="1" lang="ja-JP" altLang="en-US" smtClean="0"/>
              <a:t>‹#›</a:t>
            </a:fld>
            <a:endParaRPr kumimoji="1" lang="ja-JP" altLang="en-US"/>
          </a:p>
        </p:txBody>
      </p:sp>
    </p:spTree>
    <p:extLst>
      <p:ext uri="{BB962C8B-B14F-4D97-AF65-F5344CB8AC3E}">
        <p14:creationId xmlns:p14="http://schemas.microsoft.com/office/powerpoint/2010/main" val="376848797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AA9C7D37-6794-4E2D-904D-18E83438528D}" type="datetime1">
              <a:rPr kumimoji="1" lang="ja-JP" altLang="en-US" smtClean="0"/>
              <a:t>2025/5/7</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6AF77347-E4C3-4DCA-A471-9306B4BCFF23}" type="slidenum">
              <a:rPr kumimoji="1" lang="ja-JP" altLang="en-US" smtClean="0"/>
              <a:t>‹#›</a:t>
            </a:fld>
            <a:endParaRPr kumimoji="1" lang="ja-JP" altLang="en-US"/>
          </a:p>
        </p:txBody>
      </p:sp>
    </p:spTree>
    <p:extLst>
      <p:ext uri="{BB962C8B-B14F-4D97-AF65-F5344CB8AC3E}">
        <p14:creationId xmlns:p14="http://schemas.microsoft.com/office/powerpoint/2010/main" val="56202680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9E7D887E-2F0A-4E6B-B480-4630008D76FD}" type="datetime1">
              <a:rPr kumimoji="1" lang="ja-JP" altLang="en-US" smtClean="0"/>
              <a:t>2025/5/7</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6AF77347-E4C3-4DCA-A471-9306B4BCFF23}" type="slidenum">
              <a:rPr kumimoji="1" lang="ja-JP" altLang="en-US" smtClean="0"/>
              <a:t>‹#›</a:t>
            </a:fld>
            <a:endParaRPr kumimoji="1" lang="ja-JP" altLang="en-US"/>
          </a:p>
        </p:txBody>
      </p:sp>
    </p:spTree>
    <p:extLst>
      <p:ext uri="{BB962C8B-B14F-4D97-AF65-F5344CB8AC3E}">
        <p14:creationId xmlns:p14="http://schemas.microsoft.com/office/powerpoint/2010/main" val="112140827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DFAB01AD-422E-43E3-9973-C8D61B29FF4C}" type="datetime1">
              <a:rPr kumimoji="1" lang="ja-JP" altLang="en-US" smtClean="0"/>
              <a:t>2025/5/7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AF77347-E4C3-4DCA-A471-9306B4BCFF23}" type="slidenum">
              <a:rPr kumimoji="1" lang="ja-JP" altLang="en-US" smtClean="0"/>
              <a:t>‹#›</a:t>
            </a:fld>
            <a:endParaRPr kumimoji="1" lang="ja-JP" altLang="en-US"/>
          </a:p>
        </p:txBody>
      </p:sp>
    </p:spTree>
    <p:extLst>
      <p:ext uri="{BB962C8B-B14F-4D97-AF65-F5344CB8AC3E}">
        <p14:creationId xmlns:p14="http://schemas.microsoft.com/office/powerpoint/2010/main" val="816949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ー 3"/>
          <p:cNvSpPr>
            <a:spLocks noGrp="1"/>
          </p:cNvSpPr>
          <p:nvPr>
            <p:ph type="dt" sz="half" idx="10"/>
          </p:nvPr>
        </p:nvSpPr>
        <p:spPr>
          <a:xfrm>
            <a:off x="457200" y="6356350"/>
            <a:ext cx="2133600" cy="365125"/>
          </a:xfrm>
          <a:prstGeom prst="rect">
            <a:avLst/>
          </a:prstGeom>
        </p:spPr>
        <p:txBody>
          <a:bodyPr/>
          <a:lstStyle/>
          <a:p>
            <a:fld id="{0C031F85-20FC-4592-9324-37EECC6EA328}" type="datetime1">
              <a:rPr kumimoji="1" lang="ja-JP" altLang="en-US" smtClean="0"/>
              <a:t>2025/5/7</a:t>
            </a:fld>
            <a:endParaRPr kumimoji="1" lang="ja-JP" altLang="en-US"/>
          </a:p>
        </p:txBody>
      </p:sp>
      <p:sp>
        <p:nvSpPr>
          <p:cNvPr id="5" name="フッター プレースホルダー 4"/>
          <p:cNvSpPr>
            <a:spLocks noGrp="1"/>
          </p:cNvSpPr>
          <p:nvPr>
            <p:ph type="ftr" sz="quarter" idx="11"/>
          </p:nvPr>
        </p:nvSpPr>
        <p:spPr>
          <a:xfrm>
            <a:off x="3124200" y="6356350"/>
            <a:ext cx="2895600" cy="365125"/>
          </a:xfrm>
          <a:prstGeom prst="rect">
            <a:avLst/>
          </a:prstGeom>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lvl1pPr>
              <a:defRPr sz="1400">
                <a:latin typeface="メイリオ" panose="020B0604030504040204" pitchFamily="50" charset="-128"/>
                <a:ea typeface="メイリオ" panose="020B0604030504040204" pitchFamily="50" charset="-128"/>
                <a:cs typeface="メイリオ" panose="020B0604030504040204" pitchFamily="50" charset="-128"/>
              </a:defRPr>
            </a:lvl1pPr>
          </a:lstStyle>
          <a:p>
            <a:r>
              <a:rPr lang="en-US" altLang="ja-JP" dirty="0"/>
              <a:t>- </a:t>
            </a:r>
            <a:fld id="{8B59C122-AA5C-4B6C-B7E2-38C988A3BB8F}" type="slidenum">
              <a:rPr lang="en-US" altLang="ja-JP" smtClean="0"/>
              <a:pPr/>
              <a:t>‹#›</a:t>
            </a:fld>
            <a:r>
              <a:rPr lang="en-US" altLang="ja-JP" dirty="0"/>
              <a:t> -</a:t>
            </a:r>
            <a:endParaRPr lang="ja-JP" altLang="en-US" dirty="0"/>
          </a:p>
        </p:txBody>
      </p:sp>
    </p:spTree>
    <p:extLst>
      <p:ext uri="{BB962C8B-B14F-4D97-AF65-F5344CB8AC3E}">
        <p14:creationId xmlns:p14="http://schemas.microsoft.com/office/powerpoint/2010/main" val="154696152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23D4288-4138-4618-A885-7E5C10FA8ADF}" type="datetime1">
              <a:rPr kumimoji="1" lang="ja-JP" altLang="en-US" smtClean="0"/>
              <a:t>2025/5/7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AF77347-E4C3-4DCA-A471-9306B4BCFF23}" type="slidenum">
              <a:rPr kumimoji="1" lang="ja-JP" altLang="en-US" smtClean="0"/>
              <a:t>‹#›</a:t>
            </a:fld>
            <a:endParaRPr kumimoji="1" lang="ja-JP" altLang="en-US"/>
          </a:p>
        </p:txBody>
      </p:sp>
    </p:spTree>
    <p:extLst>
      <p:ext uri="{BB962C8B-B14F-4D97-AF65-F5344CB8AC3E}">
        <p14:creationId xmlns:p14="http://schemas.microsoft.com/office/powerpoint/2010/main" val="70420447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5A8C9F5-3C75-49D5-8310-EE447E1E7932}" type="datetime1">
              <a:rPr kumimoji="1" lang="ja-JP" altLang="en-US" smtClean="0"/>
              <a:t>2025/5/7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AF77347-E4C3-4DCA-A471-9306B4BCFF23}" type="slidenum">
              <a:rPr kumimoji="1" lang="ja-JP" altLang="en-US" smtClean="0"/>
              <a:t>‹#›</a:t>
            </a:fld>
            <a:endParaRPr kumimoji="1" lang="ja-JP" altLang="en-US"/>
          </a:p>
        </p:txBody>
      </p:sp>
    </p:spTree>
    <p:extLst>
      <p:ext uri="{BB962C8B-B14F-4D97-AF65-F5344CB8AC3E}">
        <p14:creationId xmlns:p14="http://schemas.microsoft.com/office/powerpoint/2010/main" val="126136653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B2F63CF-3915-443D-827D-21E5A5C7BAD4}" type="datetime1">
              <a:rPr kumimoji="1" lang="ja-JP" altLang="en-US" smtClean="0"/>
              <a:t>2025/5/7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AF77347-E4C3-4DCA-A471-9306B4BCFF23}" type="slidenum">
              <a:rPr kumimoji="1" lang="ja-JP" altLang="en-US" smtClean="0"/>
              <a:t>‹#›</a:t>
            </a:fld>
            <a:endParaRPr kumimoji="1" lang="ja-JP" altLang="en-US"/>
          </a:p>
        </p:txBody>
      </p:sp>
    </p:spTree>
    <p:extLst>
      <p:ext uri="{BB962C8B-B14F-4D97-AF65-F5344CB8AC3E}">
        <p14:creationId xmlns:p14="http://schemas.microsoft.com/office/powerpoint/2010/main" val="24152080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a:xfrm>
            <a:off x="457200" y="6356350"/>
            <a:ext cx="2133600" cy="365125"/>
          </a:xfrm>
          <a:prstGeom prst="rect">
            <a:avLst/>
          </a:prstGeom>
        </p:spPr>
        <p:txBody>
          <a:bodyPr/>
          <a:lstStyle/>
          <a:p>
            <a:fld id="{1A8A4909-8FC5-4087-841F-7C40A0DE9262}" type="datetime1">
              <a:rPr kumimoji="1" lang="ja-JP" altLang="en-US" smtClean="0"/>
              <a:t>2025/5/7</a:t>
            </a:fld>
            <a:endParaRPr kumimoji="1" lang="ja-JP" altLang="en-US"/>
          </a:p>
        </p:txBody>
      </p:sp>
      <p:sp>
        <p:nvSpPr>
          <p:cNvPr id="5" name="フッター プレースホルダー 4"/>
          <p:cNvSpPr>
            <a:spLocks noGrp="1"/>
          </p:cNvSpPr>
          <p:nvPr>
            <p:ph type="ftr" sz="quarter" idx="11"/>
          </p:nvPr>
        </p:nvSpPr>
        <p:spPr>
          <a:xfrm>
            <a:off x="3124200" y="6356350"/>
            <a:ext cx="2895600" cy="365125"/>
          </a:xfrm>
          <a:prstGeom prst="rect">
            <a:avLst/>
          </a:prstGeom>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D251FDF-0BDD-4E48-83E5-089752E10C20}" type="slidenum">
              <a:rPr kumimoji="1" lang="ja-JP" altLang="en-US" smtClean="0"/>
              <a:t>‹#›</a:t>
            </a:fld>
            <a:endParaRPr kumimoji="1" lang="ja-JP" altLang="en-US"/>
          </a:p>
        </p:txBody>
      </p:sp>
    </p:spTree>
    <p:extLst>
      <p:ext uri="{BB962C8B-B14F-4D97-AF65-F5344CB8AC3E}">
        <p14:creationId xmlns:p14="http://schemas.microsoft.com/office/powerpoint/2010/main" val="3380464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a:xfrm>
            <a:off x="457200" y="6356350"/>
            <a:ext cx="2133600" cy="365125"/>
          </a:xfrm>
          <a:prstGeom prst="rect">
            <a:avLst/>
          </a:prstGeom>
        </p:spPr>
        <p:txBody>
          <a:bodyPr/>
          <a:lstStyle/>
          <a:p>
            <a:fld id="{9AA3F5FD-43AF-4B67-82D5-3B541F158DBD}" type="datetime1">
              <a:rPr kumimoji="1" lang="ja-JP" altLang="en-US" smtClean="0"/>
              <a:t>2025/5/7</a:t>
            </a:fld>
            <a:endParaRPr kumimoji="1" lang="ja-JP" altLang="en-US"/>
          </a:p>
        </p:txBody>
      </p:sp>
      <p:sp>
        <p:nvSpPr>
          <p:cNvPr id="6" name="フッター プレースホルダー 5"/>
          <p:cNvSpPr>
            <a:spLocks noGrp="1"/>
          </p:cNvSpPr>
          <p:nvPr>
            <p:ph type="ftr" sz="quarter" idx="11"/>
          </p:nvPr>
        </p:nvSpPr>
        <p:spPr>
          <a:xfrm>
            <a:off x="3124200" y="6356350"/>
            <a:ext cx="2895600" cy="365125"/>
          </a:xfrm>
          <a:prstGeom prst="rect">
            <a:avLst/>
          </a:prstGeom>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D251FDF-0BDD-4E48-83E5-089752E10C20}" type="slidenum">
              <a:rPr kumimoji="1" lang="ja-JP" altLang="en-US" smtClean="0"/>
              <a:t>‹#›</a:t>
            </a:fld>
            <a:endParaRPr kumimoji="1" lang="ja-JP" altLang="en-US"/>
          </a:p>
        </p:txBody>
      </p:sp>
    </p:spTree>
    <p:extLst>
      <p:ext uri="{BB962C8B-B14F-4D97-AF65-F5344CB8AC3E}">
        <p14:creationId xmlns:p14="http://schemas.microsoft.com/office/powerpoint/2010/main" val="11320736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a:xfrm>
            <a:off x="457200" y="6356350"/>
            <a:ext cx="2133600" cy="365125"/>
          </a:xfrm>
          <a:prstGeom prst="rect">
            <a:avLst/>
          </a:prstGeom>
        </p:spPr>
        <p:txBody>
          <a:bodyPr/>
          <a:lstStyle/>
          <a:p>
            <a:fld id="{CBC4F206-A854-4CE8-AEED-78C314CB3D7B}" type="datetime1">
              <a:rPr kumimoji="1" lang="ja-JP" altLang="en-US" smtClean="0"/>
              <a:t>2025/5/7</a:t>
            </a:fld>
            <a:endParaRPr kumimoji="1" lang="ja-JP" altLang="en-US"/>
          </a:p>
        </p:txBody>
      </p:sp>
      <p:sp>
        <p:nvSpPr>
          <p:cNvPr id="8" name="フッター プレースホルダー 7"/>
          <p:cNvSpPr>
            <a:spLocks noGrp="1"/>
          </p:cNvSpPr>
          <p:nvPr>
            <p:ph type="ftr" sz="quarter" idx="11"/>
          </p:nvPr>
        </p:nvSpPr>
        <p:spPr>
          <a:xfrm>
            <a:off x="3124200" y="6356350"/>
            <a:ext cx="2895600" cy="365125"/>
          </a:xfrm>
          <a:prstGeom prst="rect">
            <a:avLst/>
          </a:prstGeom>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1D251FDF-0BDD-4E48-83E5-089752E10C20}" type="slidenum">
              <a:rPr kumimoji="1" lang="ja-JP" altLang="en-US" smtClean="0"/>
              <a:t>‹#›</a:t>
            </a:fld>
            <a:endParaRPr kumimoji="1" lang="ja-JP" altLang="en-US"/>
          </a:p>
        </p:txBody>
      </p:sp>
    </p:spTree>
    <p:extLst>
      <p:ext uri="{BB962C8B-B14F-4D97-AF65-F5344CB8AC3E}">
        <p14:creationId xmlns:p14="http://schemas.microsoft.com/office/powerpoint/2010/main" val="22389340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a:xfrm>
            <a:off x="457200" y="6356350"/>
            <a:ext cx="2133600" cy="365125"/>
          </a:xfrm>
          <a:prstGeom prst="rect">
            <a:avLst/>
          </a:prstGeom>
        </p:spPr>
        <p:txBody>
          <a:bodyPr/>
          <a:lstStyle/>
          <a:p>
            <a:fld id="{10CDC829-B8BF-4948-9314-0A60C9A7F95C}" type="datetime1">
              <a:rPr kumimoji="1" lang="ja-JP" altLang="en-US" smtClean="0"/>
              <a:t>2025/5/7</a:t>
            </a:fld>
            <a:endParaRPr kumimoji="1" lang="ja-JP" altLang="en-US"/>
          </a:p>
        </p:txBody>
      </p:sp>
      <p:sp>
        <p:nvSpPr>
          <p:cNvPr id="4" name="フッター プレースホルダー 3"/>
          <p:cNvSpPr>
            <a:spLocks noGrp="1"/>
          </p:cNvSpPr>
          <p:nvPr>
            <p:ph type="ftr" sz="quarter" idx="11"/>
          </p:nvPr>
        </p:nvSpPr>
        <p:spPr>
          <a:xfrm>
            <a:off x="3124200" y="6356350"/>
            <a:ext cx="2895600" cy="365125"/>
          </a:xfrm>
          <a:prstGeom prst="rect">
            <a:avLst/>
          </a:prstGeom>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1D251FDF-0BDD-4E48-83E5-089752E10C20}" type="slidenum">
              <a:rPr kumimoji="1" lang="ja-JP" altLang="en-US" smtClean="0"/>
              <a:t>‹#›</a:t>
            </a:fld>
            <a:endParaRPr kumimoji="1" lang="ja-JP" altLang="en-US"/>
          </a:p>
        </p:txBody>
      </p:sp>
    </p:spTree>
    <p:extLst>
      <p:ext uri="{BB962C8B-B14F-4D97-AF65-F5344CB8AC3E}">
        <p14:creationId xmlns:p14="http://schemas.microsoft.com/office/powerpoint/2010/main" val="16312801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a:xfrm>
            <a:off x="457200" y="6356350"/>
            <a:ext cx="2133600" cy="365125"/>
          </a:xfrm>
          <a:prstGeom prst="rect">
            <a:avLst/>
          </a:prstGeom>
        </p:spPr>
        <p:txBody>
          <a:bodyPr/>
          <a:lstStyle/>
          <a:p>
            <a:fld id="{B5453E8C-0335-4D70-8276-52FE45F95189}" type="datetime1">
              <a:rPr kumimoji="1" lang="ja-JP" altLang="en-US" smtClean="0"/>
              <a:t>2025/5/7</a:t>
            </a:fld>
            <a:endParaRPr kumimoji="1" lang="ja-JP" altLang="en-US"/>
          </a:p>
        </p:txBody>
      </p:sp>
      <p:sp>
        <p:nvSpPr>
          <p:cNvPr id="3" name="フッター プレースホルダー 2"/>
          <p:cNvSpPr>
            <a:spLocks noGrp="1"/>
          </p:cNvSpPr>
          <p:nvPr>
            <p:ph type="ftr" sz="quarter" idx="11"/>
          </p:nvPr>
        </p:nvSpPr>
        <p:spPr>
          <a:xfrm>
            <a:off x="3124200" y="6356350"/>
            <a:ext cx="2895600" cy="365125"/>
          </a:xfrm>
          <a:prstGeom prst="rect">
            <a:avLst/>
          </a:prstGeom>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1D251FDF-0BDD-4E48-83E5-089752E10C20}" type="slidenum">
              <a:rPr kumimoji="1" lang="ja-JP" altLang="en-US" smtClean="0"/>
              <a:t>‹#›</a:t>
            </a:fld>
            <a:endParaRPr kumimoji="1" lang="ja-JP" altLang="en-US"/>
          </a:p>
        </p:txBody>
      </p:sp>
    </p:spTree>
    <p:extLst>
      <p:ext uri="{BB962C8B-B14F-4D97-AF65-F5344CB8AC3E}">
        <p14:creationId xmlns:p14="http://schemas.microsoft.com/office/powerpoint/2010/main" val="2430404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a:xfrm>
            <a:off x="457200" y="6356350"/>
            <a:ext cx="2133600" cy="365125"/>
          </a:xfrm>
          <a:prstGeom prst="rect">
            <a:avLst/>
          </a:prstGeom>
        </p:spPr>
        <p:txBody>
          <a:bodyPr/>
          <a:lstStyle/>
          <a:p>
            <a:fld id="{40B8056C-62AF-4DE6-A04E-B486D6BF3913}" type="datetime1">
              <a:rPr kumimoji="1" lang="ja-JP" altLang="en-US" smtClean="0"/>
              <a:t>2025/5/7</a:t>
            </a:fld>
            <a:endParaRPr kumimoji="1" lang="ja-JP" altLang="en-US"/>
          </a:p>
        </p:txBody>
      </p:sp>
      <p:sp>
        <p:nvSpPr>
          <p:cNvPr id="6" name="フッター プレースホルダー 5"/>
          <p:cNvSpPr>
            <a:spLocks noGrp="1"/>
          </p:cNvSpPr>
          <p:nvPr>
            <p:ph type="ftr" sz="quarter" idx="11"/>
          </p:nvPr>
        </p:nvSpPr>
        <p:spPr>
          <a:xfrm>
            <a:off x="3124200" y="6356350"/>
            <a:ext cx="2895600" cy="365125"/>
          </a:xfrm>
          <a:prstGeom prst="rect">
            <a:avLst/>
          </a:prstGeom>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D251FDF-0BDD-4E48-83E5-089752E10C20}" type="slidenum">
              <a:rPr kumimoji="1" lang="ja-JP" altLang="en-US" smtClean="0"/>
              <a:t>‹#›</a:t>
            </a:fld>
            <a:endParaRPr kumimoji="1" lang="ja-JP" altLang="en-US"/>
          </a:p>
        </p:txBody>
      </p:sp>
    </p:spTree>
    <p:extLst>
      <p:ext uri="{BB962C8B-B14F-4D97-AF65-F5344CB8AC3E}">
        <p14:creationId xmlns:p14="http://schemas.microsoft.com/office/powerpoint/2010/main" val="1389767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a:xfrm>
            <a:off x="457200" y="6356350"/>
            <a:ext cx="2133600" cy="365125"/>
          </a:xfrm>
          <a:prstGeom prst="rect">
            <a:avLst/>
          </a:prstGeom>
        </p:spPr>
        <p:txBody>
          <a:bodyPr/>
          <a:lstStyle/>
          <a:p>
            <a:fld id="{1E6B497F-8260-41EA-B028-F76F6FB49288}" type="datetime1">
              <a:rPr kumimoji="1" lang="ja-JP" altLang="en-US" smtClean="0"/>
              <a:t>2025/5/7</a:t>
            </a:fld>
            <a:endParaRPr kumimoji="1" lang="ja-JP" altLang="en-US"/>
          </a:p>
        </p:txBody>
      </p:sp>
      <p:sp>
        <p:nvSpPr>
          <p:cNvPr id="6" name="フッター プレースホルダー 5"/>
          <p:cNvSpPr>
            <a:spLocks noGrp="1"/>
          </p:cNvSpPr>
          <p:nvPr>
            <p:ph type="ftr" sz="quarter" idx="11"/>
          </p:nvPr>
        </p:nvSpPr>
        <p:spPr>
          <a:xfrm>
            <a:off x="3124200" y="6356350"/>
            <a:ext cx="2895600" cy="365125"/>
          </a:xfrm>
          <a:prstGeom prst="rect">
            <a:avLst/>
          </a:prstGeom>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D251FDF-0BDD-4E48-83E5-089752E10C20}" type="slidenum">
              <a:rPr kumimoji="1" lang="ja-JP" altLang="en-US" smtClean="0"/>
              <a:t>‹#›</a:t>
            </a:fld>
            <a:endParaRPr kumimoji="1" lang="ja-JP" altLang="en-US"/>
          </a:p>
        </p:txBody>
      </p:sp>
    </p:spTree>
    <p:extLst>
      <p:ext uri="{BB962C8B-B14F-4D97-AF65-F5344CB8AC3E}">
        <p14:creationId xmlns:p14="http://schemas.microsoft.com/office/powerpoint/2010/main" val="19154274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6" name="スライド番号プレースホルダー 5"/>
          <p:cNvSpPr>
            <a:spLocks noGrp="1"/>
          </p:cNvSpPr>
          <p:nvPr>
            <p:ph type="sldNum" sz="quarter" idx="4"/>
          </p:nvPr>
        </p:nvSpPr>
        <p:spPr>
          <a:xfrm>
            <a:off x="3510930" y="6381328"/>
            <a:ext cx="2133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251FDF-0BDD-4E48-83E5-089752E10C20}" type="slidenum">
              <a:rPr lang="ja-JP" altLang="en-US" smtClean="0"/>
              <a:pPr/>
              <a:t>‹#›</a:t>
            </a:fld>
            <a:endParaRPr lang="ja-JP" altLang="en-US" dirty="0"/>
          </a:p>
        </p:txBody>
      </p:sp>
    </p:spTree>
    <p:extLst>
      <p:ext uri="{BB962C8B-B14F-4D97-AF65-F5344CB8AC3E}">
        <p14:creationId xmlns:p14="http://schemas.microsoft.com/office/powerpoint/2010/main" val="36391603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09030E-71DD-45BC-B3FD-0926ABB16DDA}" type="datetime1">
              <a:rPr kumimoji="1" lang="ja-JP" altLang="en-US" smtClean="0"/>
              <a:t>2025/5/7</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F77347-E4C3-4DCA-A471-9306B4BCFF23}" type="slidenum">
              <a:rPr kumimoji="1" lang="ja-JP" altLang="en-US" smtClean="0"/>
              <a:t>‹#›</a:t>
            </a:fld>
            <a:endParaRPr kumimoji="1" lang="ja-JP" altLang="en-US"/>
          </a:p>
        </p:txBody>
      </p:sp>
    </p:spTree>
    <p:extLst>
      <p:ext uri="{BB962C8B-B14F-4D97-AF65-F5344CB8AC3E}">
        <p14:creationId xmlns:p14="http://schemas.microsoft.com/office/powerpoint/2010/main" val="122909063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chart" Target="../charts/chart1.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chart" Target="../charts/chart2.xml"/><Relationship Id="rId1" Type="http://schemas.openxmlformats.org/officeDocument/2006/relationships/slideLayout" Target="../slideLayouts/slideLayout2.xml"/><Relationship Id="rId5" Type="http://schemas.openxmlformats.org/officeDocument/2006/relationships/chart" Target="../charts/chart5.xml"/><Relationship Id="rId4" Type="http://schemas.openxmlformats.org/officeDocument/2006/relationships/chart" Target="../charts/char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432000" y="1124744"/>
            <a:ext cx="8280000" cy="1109985"/>
          </a:xfrm>
          <a:prstGeom prst="roundRect">
            <a:avLst>
              <a:gd name="adj" fmla="val 10660"/>
            </a:avLst>
          </a:prstGeom>
          <a:solidFill>
            <a:schemeClr val="tx2">
              <a:lumMod val="60000"/>
              <a:lumOff val="40000"/>
            </a:schemeClr>
          </a:solidFill>
        </p:spPr>
        <p:txBody>
          <a:bodyPr lIns="72000" rIns="72000">
            <a:noAutofit/>
          </a:bodyPr>
          <a:lstStyle/>
          <a:p>
            <a:r>
              <a:rPr lang="ja-JP" altLang="en-US" sz="32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給与</a:t>
            </a:r>
            <a:r>
              <a:rPr kumimoji="1" lang="ja-JP" altLang="en-US" sz="32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勧告の仕組みと本年の勧告のポイント</a:t>
            </a:r>
          </a:p>
        </p:txBody>
      </p:sp>
      <p:sp>
        <p:nvSpPr>
          <p:cNvPr id="3" name="サブタイトル 2"/>
          <p:cNvSpPr>
            <a:spLocks noGrp="1"/>
          </p:cNvSpPr>
          <p:nvPr>
            <p:ph type="subTitle" idx="1"/>
          </p:nvPr>
        </p:nvSpPr>
        <p:spPr>
          <a:xfrm>
            <a:off x="1855676" y="2996952"/>
            <a:ext cx="5432648" cy="3060000"/>
          </a:xfrm>
          <a:prstGeom prst="roundRect">
            <a:avLst>
              <a:gd name="adj" fmla="val 4483"/>
            </a:avLst>
          </a:prstGeom>
          <a:ln>
            <a:solidFill>
              <a:schemeClr val="tx1">
                <a:lumMod val="65000"/>
                <a:lumOff val="35000"/>
              </a:schemeClr>
            </a:solidFill>
          </a:ln>
        </p:spPr>
        <p:txBody>
          <a:bodyPr tIns="108000" bIns="108000">
            <a:normAutofit fontScale="85000" lnSpcReduction="20000"/>
          </a:bodyPr>
          <a:lstStyle/>
          <a:p>
            <a:r>
              <a:rPr kumimoji="1" lang="ja-JP" altLang="en-US" sz="1400" dirty="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目　　次</a:t>
            </a:r>
            <a:endParaRPr kumimoji="1" lang="en-US" altLang="ja-JP" sz="1400" dirty="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endParaRPr kumimoji="1" lang="en-US" altLang="ja-JP" sz="1600" dirty="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algn="l"/>
            <a:r>
              <a:rPr lang="ja-JP" altLang="en-US" sz="1400" dirty="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　１　給与勧告制度の基本的考え方及び勧告の手順</a:t>
            </a:r>
            <a:r>
              <a:rPr lang="ja-JP" altLang="en-US" sz="1400" dirty="0" err="1">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Ｐ １　</a:t>
            </a:r>
            <a:endParaRPr lang="en-US" altLang="ja-JP" sz="1400" dirty="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algn="l"/>
            <a:r>
              <a:rPr kumimoji="1" lang="ja-JP" altLang="en-US" sz="1400" dirty="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　２　民間給与との較差等に基づく給与改定</a:t>
            </a:r>
            <a:r>
              <a:rPr kumimoji="1" lang="ja-JP" altLang="en-US" sz="1400" dirty="0" err="1">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Ｐ </a:t>
            </a:r>
            <a:r>
              <a:rPr kumimoji="1" lang="ja-JP" altLang="en-US" sz="1400" dirty="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２</a:t>
            </a:r>
            <a:endParaRPr kumimoji="1" lang="en-US" altLang="ja-JP" sz="1400" dirty="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algn="l"/>
            <a:r>
              <a:rPr lang="ja-JP" altLang="en-US" sz="1400" dirty="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　３　民間給与との比較</a:t>
            </a:r>
            <a:r>
              <a:rPr lang="ja-JP" altLang="en-US" sz="1400" dirty="0" err="1">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Ｐ ３</a:t>
            </a:r>
            <a:endParaRPr lang="en-US" altLang="ja-JP" sz="1400" dirty="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algn="l"/>
            <a:r>
              <a:rPr kumimoji="1" lang="ja-JP" altLang="en-US" sz="1400" dirty="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　４　調査事業所の状況</a:t>
            </a:r>
            <a:r>
              <a:rPr lang="ja-JP" altLang="en-US" sz="1400" dirty="0" err="1">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Ｐ ４</a:t>
            </a:r>
            <a:endParaRPr kumimoji="1" lang="en-US" altLang="ja-JP" sz="1400" dirty="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algn="l"/>
            <a:r>
              <a:rPr lang="ja-JP" altLang="en-US" sz="1400" dirty="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　５　民間との給与額の比較方法（ラスパイレス比較）</a:t>
            </a:r>
            <a:r>
              <a:rPr lang="ja-JP" altLang="en-US" sz="1400" dirty="0" err="1">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Ｐ ５</a:t>
            </a:r>
            <a:endParaRPr lang="en-US" altLang="ja-JP" sz="1400" dirty="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algn="l"/>
            <a:r>
              <a:rPr kumimoji="1" lang="ja-JP" altLang="en-US" sz="1400" dirty="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　６　ラスパイレス比較</a:t>
            </a:r>
            <a:r>
              <a:rPr lang="ja-JP" altLang="en-US" sz="1400" dirty="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の計算例</a:t>
            </a:r>
            <a:r>
              <a:rPr lang="ja-JP" altLang="en-US" sz="1400" dirty="0" err="1">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Ｐ ６</a:t>
            </a:r>
            <a:endParaRPr kumimoji="1" lang="en-US" altLang="ja-JP" sz="1400" dirty="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algn="l"/>
            <a:r>
              <a:rPr lang="ja-JP" altLang="en-US" sz="1400" dirty="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　７　初任給比較</a:t>
            </a:r>
            <a:r>
              <a:rPr lang="ja-JP" altLang="en-US" sz="1400" dirty="0" err="1">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Ｐ ７</a:t>
            </a:r>
            <a:endParaRPr lang="en-US" altLang="ja-JP" sz="1400" dirty="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algn="l"/>
            <a:r>
              <a:rPr kumimoji="1" lang="ja-JP" altLang="en-US" sz="1400" dirty="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　８　大阪府職員モデル給与例　その１</a:t>
            </a:r>
            <a:r>
              <a:rPr lang="ja-JP" altLang="en-US" sz="1400" dirty="0" err="1">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Ｐ ８</a:t>
            </a:r>
            <a:endParaRPr kumimoji="1" lang="en-US" altLang="ja-JP" sz="1400" dirty="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algn="l"/>
            <a:r>
              <a:rPr lang="ja-JP" altLang="en-US" sz="1400" dirty="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　　　大阪府職員モデル給与例　その２</a:t>
            </a:r>
            <a:r>
              <a:rPr lang="ja-JP" altLang="en-US" sz="1400" dirty="0" err="1">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Ｐ１０</a:t>
            </a:r>
            <a:endParaRPr lang="en-US" altLang="ja-JP" sz="1400" dirty="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algn="l"/>
            <a:r>
              <a:rPr lang="ja-JP" altLang="en-US" sz="1400" dirty="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　９</a:t>
            </a:r>
            <a:r>
              <a:rPr kumimoji="1" lang="ja-JP" altLang="en-US" sz="1400" dirty="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適用給料表別職員数・構成比</a:t>
            </a:r>
            <a:r>
              <a:rPr lang="ja-JP" altLang="en-US" sz="1400" dirty="0" err="1">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Ｐ１１</a:t>
            </a:r>
            <a:endParaRPr lang="en-US" altLang="ja-JP" sz="1400" dirty="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algn="l"/>
            <a:r>
              <a:rPr kumimoji="1" lang="ja-JP" altLang="en-US" sz="1400" dirty="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１０　給与勧告</a:t>
            </a:r>
            <a:r>
              <a:rPr lang="ja-JP" altLang="en-US" sz="1400" dirty="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の推移</a:t>
            </a:r>
            <a:r>
              <a:rPr lang="ja-JP" altLang="en-US" sz="1400" dirty="0" err="1">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Ｐ１２</a:t>
            </a:r>
            <a:endParaRPr kumimoji="1" lang="en-US" altLang="ja-JP" sz="1400" dirty="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algn="l"/>
            <a:r>
              <a:rPr lang="ja-JP" altLang="en-US" sz="1400" dirty="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１１　大阪府職員（行政職給料表適用者）の年間給与の推移</a:t>
            </a:r>
            <a:r>
              <a:rPr lang="ja-JP" altLang="en-US" sz="1400" dirty="0" err="1">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Ｐ１３</a:t>
            </a:r>
            <a:endParaRPr lang="en-US" altLang="ja-JP" sz="1400" dirty="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algn="l"/>
            <a:r>
              <a:rPr kumimoji="1" lang="ja-JP" altLang="en-US" sz="1400" dirty="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１２　他団体と</a:t>
            </a:r>
            <a:r>
              <a:rPr lang="ja-JP" altLang="en-US" sz="1400" dirty="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の比較</a:t>
            </a:r>
            <a:r>
              <a:rPr lang="ja-JP" altLang="en-US" sz="1400" dirty="0" err="1">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Ｐ１４</a:t>
            </a:r>
            <a:endParaRPr kumimoji="1" lang="ja-JP" altLang="en-US" sz="1400" dirty="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 name="テキスト ボックス 5"/>
          <p:cNvSpPr txBox="1"/>
          <p:nvPr/>
        </p:nvSpPr>
        <p:spPr>
          <a:xfrm>
            <a:off x="7164288" y="407683"/>
            <a:ext cx="1548000" cy="432000"/>
          </a:xfrm>
          <a:prstGeom prst="rect">
            <a:avLst/>
          </a:prstGeom>
          <a:noFill/>
        </p:spPr>
        <p:txBody>
          <a:bodyPr wrap="square" rtlCol="0">
            <a:spAutoFit/>
          </a:bodyPr>
          <a:lstStyle/>
          <a:p>
            <a:pPr algn="dist"/>
            <a:r>
              <a:rPr kumimoji="1" lang="ja-JP" altLang="en-US" sz="1200" dirty="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平成</a:t>
            </a:r>
            <a:r>
              <a:rPr kumimoji="1" lang="en-US" altLang="ja-JP" sz="1200" dirty="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29</a:t>
            </a:r>
            <a:r>
              <a:rPr kumimoji="1" lang="ja-JP" altLang="en-US" sz="1200" dirty="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年</a:t>
            </a:r>
            <a:r>
              <a:rPr kumimoji="1" lang="en-US" altLang="ja-JP" sz="1200" dirty="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10</a:t>
            </a:r>
            <a:r>
              <a:rPr kumimoji="1" lang="ja-JP" altLang="en-US" sz="1200" dirty="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月</a:t>
            </a:r>
            <a:r>
              <a:rPr kumimoji="1" lang="en-US" altLang="ja-JP" sz="1200" dirty="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17</a:t>
            </a:r>
            <a:r>
              <a:rPr kumimoji="1" lang="ja-JP" altLang="en-US" sz="1200" dirty="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日</a:t>
            </a:r>
            <a:endParaRPr kumimoji="1" lang="en-US" altLang="ja-JP" sz="1200" dirty="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algn="dist"/>
            <a:r>
              <a:rPr lang="ja-JP" altLang="en-US" sz="1200" dirty="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大阪府人事委員会</a:t>
            </a:r>
            <a:endParaRPr kumimoji="1" lang="ja-JP" altLang="en-US" sz="1200" dirty="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8180623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a:spLocks noGrp="1"/>
          </p:cNvSpPr>
          <p:nvPr>
            <p:ph type="title"/>
          </p:nvPr>
        </p:nvSpPr>
        <p:spPr>
          <a:xfrm>
            <a:off x="457200" y="274638"/>
            <a:ext cx="8280000" cy="720000"/>
          </a:xfrm>
          <a:solidFill>
            <a:schemeClr val="tx2">
              <a:lumMod val="60000"/>
              <a:lumOff val="40000"/>
            </a:schemeClr>
          </a:solidFill>
        </p:spPr>
        <p:txBody>
          <a:bodyPr tIns="108000">
            <a:noAutofit/>
          </a:bodyPr>
          <a:lstStyle/>
          <a:p>
            <a:r>
              <a:rPr lang="ja-JP" altLang="en-US" sz="2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８</a:t>
            </a:r>
            <a:r>
              <a:rPr kumimoji="1" lang="ja-JP" altLang="en-US" sz="2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．大阪府職員モデル給与例　その</a:t>
            </a:r>
            <a:r>
              <a:rPr lang="ja-JP" altLang="en-US" sz="2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１</a:t>
            </a:r>
            <a:br>
              <a:rPr lang="en-US" altLang="ja-JP" sz="2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br>
            <a:r>
              <a:rPr lang="ja-JP" altLang="en-US" sz="20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（教育職、公安職給料表適用者）</a:t>
            </a:r>
            <a:endParaRPr kumimoji="1" lang="ja-JP" altLang="en-US" sz="20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 name="スライド番号プレースホルダー 1"/>
          <p:cNvSpPr>
            <a:spLocks noGrp="1"/>
          </p:cNvSpPr>
          <p:nvPr>
            <p:ph type="sldNum" sz="quarter" idx="12"/>
          </p:nvPr>
        </p:nvSpPr>
        <p:spPr/>
        <p:txBody>
          <a:bodyPr/>
          <a:lstStyle/>
          <a:p>
            <a:fld id="{1D251FDF-0BDD-4E48-83E5-089752E10C20}" type="slidenum">
              <a:rPr kumimoji="1" lang="ja-JP" altLang="en-US" smtClean="0"/>
              <a:t>9</a:t>
            </a:fld>
            <a:endParaRPr kumimoji="1" lang="ja-JP" altLang="en-US"/>
          </a:p>
        </p:txBody>
      </p:sp>
      <p:sp>
        <p:nvSpPr>
          <p:cNvPr id="6" name="テキスト ボックス 5"/>
          <p:cNvSpPr txBox="1"/>
          <p:nvPr/>
        </p:nvSpPr>
        <p:spPr>
          <a:xfrm>
            <a:off x="8014992" y="980728"/>
            <a:ext cx="900000" cy="230832"/>
          </a:xfrm>
          <a:prstGeom prst="rect">
            <a:avLst/>
          </a:prstGeom>
          <a:noFill/>
        </p:spPr>
        <p:txBody>
          <a:bodyPr wrap="square" rtlCol="0">
            <a:spAutoFit/>
          </a:bodyPr>
          <a:lstStyle/>
          <a:p>
            <a:r>
              <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rPr>
              <a:t>（単位：円）</a:t>
            </a:r>
          </a:p>
        </p:txBody>
      </p:sp>
      <p:graphicFrame>
        <p:nvGraphicFramePr>
          <p:cNvPr id="7" name="表 6"/>
          <p:cNvGraphicFramePr>
            <a:graphicFrameLocks noGrp="1"/>
          </p:cNvGraphicFramePr>
          <p:nvPr>
            <p:extLst>
              <p:ext uri="{D42A27DB-BD31-4B8C-83A1-F6EECF244321}">
                <p14:modId xmlns:p14="http://schemas.microsoft.com/office/powerpoint/2010/main" val="437645934"/>
              </p:ext>
            </p:extLst>
          </p:nvPr>
        </p:nvGraphicFramePr>
        <p:xfrm>
          <a:off x="468525" y="1174984"/>
          <a:ext cx="8279998" cy="1837928"/>
        </p:xfrm>
        <a:graphic>
          <a:graphicData uri="http://schemas.openxmlformats.org/drawingml/2006/table">
            <a:tbl>
              <a:tblPr firstRow="1" bandRow="1">
                <a:tableStyleId>{5C22544A-7EE6-4342-B048-85BDC9FD1C3A}</a:tableStyleId>
              </a:tblPr>
              <a:tblGrid>
                <a:gridCol w="447792">
                  <a:extLst>
                    <a:ext uri="{9D8B030D-6E8A-4147-A177-3AD203B41FA5}">
                      <a16:colId xmlns:a16="http://schemas.microsoft.com/office/drawing/2014/main" val="20000"/>
                    </a:ext>
                  </a:extLst>
                </a:gridCol>
                <a:gridCol w="1156796">
                  <a:extLst>
                    <a:ext uri="{9D8B030D-6E8A-4147-A177-3AD203B41FA5}">
                      <a16:colId xmlns:a16="http://schemas.microsoft.com/office/drawing/2014/main" val="20001"/>
                    </a:ext>
                  </a:extLst>
                </a:gridCol>
                <a:gridCol w="953630">
                  <a:extLst>
                    <a:ext uri="{9D8B030D-6E8A-4147-A177-3AD203B41FA5}">
                      <a16:colId xmlns:a16="http://schemas.microsoft.com/office/drawing/2014/main" val="20002"/>
                    </a:ext>
                  </a:extLst>
                </a:gridCol>
                <a:gridCol w="953630">
                  <a:extLst>
                    <a:ext uri="{9D8B030D-6E8A-4147-A177-3AD203B41FA5}">
                      <a16:colId xmlns:a16="http://schemas.microsoft.com/office/drawing/2014/main" val="20003"/>
                    </a:ext>
                  </a:extLst>
                </a:gridCol>
                <a:gridCol w="953630">
                  <a:extLst>
                    <a:ext uri="{9D8B030D-6E8A-4147-A177-3AD203B41FA5}">
                      <a16:colId xmlns:a16="http://schemas.microsoft.com/office/drawing/2014/main" val="20004"/>
                    </a:ext>
                  </a:extLst>
                </a:gridCol>
                <a:gridCol w="953630">
                  <a:extLst>
                    <a:ext uri="{9D8B030D-6E8A-4147-A177-3AD203B41FA5}">
                      <a16:colId xmlns:a16="http://schemas.microsoft.com/office/drawing/2014/main" val="20005"/>
                    </a:ext>
                  </a:extLst>
                </a:gridCol>
                <a:gridCol w="953630">
                  <a:extLst>
                    <a:ext uri="{9D8B030D-6E8A-4147-A177-3AD203B41FA5}">
                      <a16:colId xmlns:a16="http://schemas.microsoft.com/office/drawing/2014/main" val="20006"/>
                    </a:ext>
                  </a:extLst>
                </a:gridCol>
                <a:gridCol w="953630">
                  <a:extLst>
                    <a:ext uri="{9D8B030D-6E8A-4147-A177-3AD203B41FA5}">
                      <a16:colId xmlns:a16="http://schemas.microsoft.com/office/drawing/2014/main" val="20007"/>
                    </a:ext>
                  </a:extLst>
                </a:gridCol>
                <a:gridCol w="953630">
                  <a:extLst>
                    <a:ext uri="{9D8B030D-6E8A-4147-A177-3AD203B41FA5}">
                      <a16:colId xmlns:a16="http://schemas.microsoft.com/office/drawing/2014/main" val="20008"/>
                    </a:ext>
                  </a:extLst>
                </a:gridCol>
              </a:tblGrid>
              <a:tr h="0">
                <a:tc rowSpan="2"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dirty="0">
                          <a:latin typeface="メイリオ" panose="020B0604030504040204" pitchFamily="50" charset="-128"/>
                          <a:ea typeface="メイリオ" panose="020B0604030504040204" pitchFamily="50" charset="-128"/>
                          <a:cs typeface="メイリオ" panose="020B0604030504040204" pitchFamily="50" charset="-128"/>
                        </a:rPr>
                        <a:t>職</a:t>
                      </a:r>
                    </a:p>
                  </a:txBody>
                  <a:tcPr anchor="ctr">
                    <a:lnR w="12700" cap="flat" cmpd="sng" algn="ctr">
                      <a:solidFill>
                        <a:schemeClr val="bg1"/>
                      </a:solidFill>
                      <a:prstDash val="solid"/>
                      <a:round/>
                      <a:headEnd type="none" w="med" len="med"/>
                      <a:tailEnd type="none" w="med" len="med"/>
                    </a:lnR>
                    <a:lnB w="38100" cap="flat" cmpd="sng" algn="ctr">
                      <a:solidFill>
                        <a:schemeClr val="bg1"/>
                      </a:solidFill>
                      <a:prstDash val="solid"/>
                      <a:round/>
                      <a:headEnd type="none" w="med" len="med"/>
                      <a:tailEnd type="none" w="med" len="med"/>
                    </a:lnB>
                    <a:solidFill>
                      <a:schemeClr val="accent1"/>
                    </a:solidFill>
                  </a:tcPr>
                </a:tc>
                <a:tc rowSpan="2" hMerge="1">
                  <a:txBody>
                    <a:bodyPr/>
                    <a:lstStyle/>
                    <a:p>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lnL w="12700" cap="flat" cmpd="sng" algn="ctr">
                      <a:solidFill>
                        <a:schemeClr val="bg1"/>
                      </a:solidFill>
                      <a:prstDash val="solid"/>
                      <a:round/>
                      <a:headEnd type="none" w="med" len="med"/>
                      <a:tailEnd type="none" w="med" len="med"/>
                    </a:lnL>
                    <a:lnB w="12700" cap="flat" cmpd="sng" algn="ctr">
                      <a:solidFill>
                        <a:schemeClr val="bg1"/>
                      </a:solidFill>
                      <a:prstDash val="solid"/>
                      <a:round/>
                      <a:headEnd type="none" w="med" len="med"/>
                      <a:tailEnd type="none" w="med" len="med"/>
                    </a:lnB>
                    <a:solidFill>
                      <a:srgbClr val="D0D8E8"/>
                    </a:solidFill>
                  </a:tcPr>
                </a:tc>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dirty="0">
                          <a:latin typeface="メイリオ" panose="020B0604030504040204" pitchFamily="50" charset="-128"/>
                          <a:ea typeface="メイリオ" panose="020B0604030504040204" pitchFamily="50" charset="-128"/>
                          <a:cs typeface="メイリオ" panose="020B0604030504040204" pitchFamily="50" charset="-128"/>
                        </a:rPr>
                        <a:t>年齢</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38100" cap="flat" cmpd="sng" algn="ctr">
                      <a:solidFill>
                        <a:schemeClr val="bg1"/>
                      </a:solidFill>
                      <a:prstDash val="solid"/>
                      <a:round/>
                      <a:headEnd type="none" w="med" len="med"/>
                      <a:tailEnd type="none" w="med" len="med"/>
                    </a:lnB>
                    <a:solidFill>
                      <a:schemeClr val="accent1"/>
                    </a:solidFill>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勧告前</a:t>
                      </a:r>
                      <a:r>
                        <a:rPr kumimoji="1" lang="en-US" altLang="ja-JP" sz="9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a:t>
                      </a:r>
                      <a:endParaRPr kumimoji="1" lang="ja-JP" altLang="en-US" sz="9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12700" cap="flat" cmpd="sng" algn="ctr">
                      <a:solidFill>
                        <a:schemeClr val="bg1"/>
                      </a:solidFill>
                      <a:prstDash val="solid"/>
                      <a:round/>
                      <a:headEnd type="none" w="med" len="med"/>
                      <a:tailEnd type="none" w="med" len="med"/>
                    </a:lnL>
                    <a:lnB w="12700" cap="flat" cmpd="sng" algn="ctr">
                      <a:solidFill>
                        <a:schemeClr val="bg1"/>
                      </a:solidFill>
                      <a:prstDash val="solid"/>
                      <a:round/>
                      <a:headEnd type="none" w="med" len="med"/>
                      <a:tailEnd type="none" w="med" len="med"/>
                    </a:lnB>
                    <a:solidFill>
                      <a:schemeClr val="accent1"/>
                    </a:solidFill>
                  </a:tcPr>
                </a:tc>
                <a:tc hMerge="1">
                  <a:txBody>
                    <a:bodyPr/>
                    <a:lstStyle/>
                    <a:p>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lnB w="12700" cap="flat" cmpd="sng" algn="ctr">
                      <a:solidFill>
                        <a:schemeClr val="bg1"/>
                      </a:solidFill>
                      <a:prstDash val="solid"/>
                      <a:round/>
                      <a:headEnd type="none" w="med" len="med"/>
                      <a:tailEnd type="none" w="med" len="med"/>
                    </a:lnB>
                    <a:solidFill>
                      <a:srgbClr val="D0D8E8"/>
                    </a:solidFill>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勧告後</a:t>
                      </a:r>
                      <a:r>
                        <a:rPr kumimoji="1" lang="en-US" altLang="ja-JP" sz="9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(b)</a:t>
                      </a:r>
                      <a:endParaRPr kumimoji="1" lang="ja-JP" altLang="en-US" sz="9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B w="12700" cap="flat" cmpd="sng" algn="ctr">
                      <a:solidFill>
                        <a:schemeClr val="bg1"/>
                      </a:solidFill>
                      <a:prstDash val="solid"/>
                      <a:round/>
                      <a:headEnd type="none" w="med" len="med"/>
                      <a:tailEnd type="none" w="med" len="med"/>
                    </a:lnB>
                    <a:solidFill>
                      <a:schemeClr val="accent1"/>
                    </a:solidFill>
                  </a:tcPr>
                </a:tc>
                <a:tc hMerge="1">
                  <a:txBody>
                    <a:bodyPr/>
                    <a:lstStyle/>
                    <a:p>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lnB w="12700" cap="flat" cmpd="sng" algn="ctr">
                      <a:solidFill>
                        <a:schemeClr val="bg1"/>
                      </a:solidFill>
                      <a:prstDash val="solid"/>
                      <a:round/>
                      <a:headEnd type="none" w="med" len="med"/>
                      <a:tailEnd type="none" w="med" len="med"/>
                    </a:lnB>
                    <a:solidFill>
                      <a:srgbClr val="D0D8E8"/>
                    </a:solidFill>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増減額</a:t>
                      </a:r>
                      <a:r>
                        <a:rPr kumimoji="1" lang="en-US" altLang="ja-JP" sz="9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(b-a)</a:t>
                      </a:r>
                      <a:endParaRPr kumimoji="1" lang="ja-JP" altLang="en-US" sz="9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B w="12700" cap="flat" cmpd="sng" algn="ctr">
                      <a:solidFill>
                        <a:schemeClr val="bg1"/>
                      </a:solidFill>
                      <a:prstDash val="solid"/>
                      <a:round/>
                      <a:headEnd type="none" w="med" len="med"/>
                      <a:tailEnd type="none" w="med" len="med"/>
                    </a:lnB>
                    <a:solidFill>
                      <a:schemeClr val="accent1"/>
                    </a:solidFill>
                  </a:tcPr>
                </a:tc>
                <a:tc hMerge="1">
                  <a:txBody>
                    <a:bodyPr/>
                    <a:lstStyle/>
                    <a:p>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lnB w="12700" cap="flat" cmpd="sng" algn="ctr">
                      <a:solidFill>
                        <a:schemeClr val="bg1"/>
                      </a:solidFill>
                      <a:prstDash val="solid"/>
                      <a:round/>
                      <a:headEnd type="none" w="med" len="med"/>
                      <a:tailEnd type="none" w="med" len="med"/>
                    </a:lnB>
                    <a:solidFill>
                      <a:srgbClr val="D0D8E8"/>
                    </a:solidFill>
                  </a:tcPr>
                </a:tc>
                <a:extLst>
                  <a:ext uri="{0D108BD9-81ED-4DB2-BD59-A6C34878D82A}">
                    <a16:rowId xmlns:a16="http://schemas.microsoft.com/office/drawing/2014/main" val="10000"/>
                  </a:ext>
                </a:extLst>
              </a:tr>
              <a:tr h="0">
                <a:tc gridSpan="2" vMerge="1">
                  <a:txBody>
                    <a:bodyPr/>
                    <a:lstStyle/>
                    <a:p>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lnR w="12700" cap="flat" cmpd="sng" algn="ctr">
                      <a:solidFill>
                        <a:schemeClr val="bg1"/>
                      </a:solidFill>
                      <a:prstDash val="solid"/>
                      <a:round/>
                      <a:headEnd type="none" w="med" len="med"/>
                      <a:tailEnd type="none" w="med" len="med"/>
                    </a:lnR>
                    <a:solidFill>
                      <a:srgbClr val="D0D8E8"/>
                    </a:solidFill>
                  </a:tcPr>
                </a:tc>
                <a:tc hMerge="1" vMerge="1">
                  <a:txBody>
                    <a:bodyPr/>
                    <a:lstStyle/>
                    <a:p>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0D8E8"/>
                    </a:solidFill>
                  </a:tcPr>
                </a:tc>
                <a:tc vMerge="1">
                  <a:txBody>
                    <a:bodyPr/>
                    <a:lstStyle/>
                    <a:p>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0D8E8"/>
                    </a:solidFill>
                  </a:tcPr>
                </a:tc>
                <a:tc>
                  <a:txBody>
                    <a:bodyPr/>
                    <a:lstStyle/>
                    <a:p>
                      <a:pPr algn="ctr"/>
                      <a:r>
                        <a:rPr kumimoji="1" lang="ja-JP" altLang="en-US" sz="9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給与月額</a:t>
                      </a:r>
                    </a:p>
                  </a:txBody>
                  <a:tcPr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9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年間給与</a:t>
                      </a:r>
                    </a:p>
                  </a:txBody>
                  <a:tcPr anchor="ct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9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給与月額</a:t>
                      </a:r>
                    </a:p>
                  </a:txBody>
                  <a:tcPr anchor="ct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9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年間給与</a:t>
                      </a:r>
                    </a:p>
                  </a:txBody>
                  <a:tcPr anchor="ct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9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給与月額</a:t>
                      </a:r>
                    </a:p>
                  </a:txBody>
                  <a:tcPr anchor="ct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9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年間給与</a:t>
                      </a:r>
                    </a:p>
                  </a:txBody>
                  <a:tcPr anchor="ct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extLst>
                  <a:ext uri="{0D108BD9-81ED-4DB2-BD59-A6C34878D82A}">
                    <a16:rowId xmlns:a16="http://schemas.microsoft.com/office/drawing/2014/main" val="10001"/>
                  </a:ext>
                </a:extLst>
              </a:tr>
              <a:tr h="0">
                <a:tc rowSpan="6">
                  <a:txBody>
                    <a:bodyPr/>
                    <a:lstStyle/>
                    <a:p>
                      <a:pPr algn="ctr"/>
                      <a:r>
                        <a:rPr kumimoji="1" lang="ja-JP" altLang="en-US" sz="9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高等学校等</a:t>
                      </a:r>
                      <a:endParaRPr kumimoji="1" lang="en-US" altLang="ja-JP" sz="9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kumimoji="1" lang="ja-JP" altLang="en-US" sz="9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教育職給料表</a:t>
                      </a:r>
                    </a:p>
                  </a:txBody>
                  <a:tcPr vert="eaVert" anchor="ctr">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solidFill>
                      <a:srgbClr val="D0D8E8"/>
                    </a:solidFill>
                  </a:tcPr>
                </a:tc>
                <a:tc>
                  <a:txBody>
                    <a:bodyPr/>
                    <a:lstStyle/>
                    <a:p>
                      <a:pPr algn="ctr"/>
                      <a:r>
                        <a:rPr kumimoji="1" lang="ja-JP" altLang="en-US" sz="9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校長</a:t>
                      </a:r>
                    </a:p>
                  </a:txBody>
                  <a:tcPr>
                    <a:lnL w="127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0D8E8"/>
                    </a:solidFill>
                  </a:tcPr>
                </a:tc>
                <a:tc>
                  <a:txBody>
                    <a:bodyPr/>
                    <a:lstStyle/>
                    <a:p>
                      <a:pPr algn="ctr"/>
                      <a:r>
                        <a:rPr kumimoji="1" lang="en-US" altLang="ja-JP" sz="9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55</a:t>
                      </a:r>
                      <a:r>
                        <a:rPr kumimoji="1" lang="ja-JP" altLang="en-US" sz="9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歳</a:t>
                      </a:r>
                    </a:p>
                  </a:txBody>
                  <a:tcP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0D8E8"/>
                    </a:solidFill>
                  </a:tcPr>
                </a:tc>
                <a:tc>
                  <a:txBody>
                    <a:bodyPr/>
                    <a:lstStyle/>
                    <a:p>
                      <a:pPr algn="r" fontAlgn="ctr"/>
                      <a:r>
                        <a:rPr lang="en-US" altLang="ja-JP" sz="9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633,052 </a:t>
                      </a:r>
                    </a:p>
                  </a:txBody>
                  <a:tcPr marL="0" marR="72000" marT="9525" marB="0" anchor="ct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0D8E8"/>
                    </a:solidFill>
                  </a:tcPr>
                </a:tc>
                <a:tc>
                  <a:txBody>
                    <a:bodyPr/>
                    <a:lstStyle/>
                    <a:p>
                      <a:pPr algn="r" fontAlgn="ctr"/>
                      <a:r>
                        <a:rPr lang="en-US" altLang="ja-JP" sz="9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10,352,691</a:t>
                      </a:r>
                    </a:p>
                  </a:txBody>
                  <a:tcPr marL="0" marR="72000" marT="9525" marB="0" anchor="ct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0D8E8"/>
                    </a:solidFill>
                  </a:tcPr>
                </a:tc>
                <a:tc>
                  <a:txBody>
                    <a:bodyPr/>
                    <a:lstStyle/>
                    <a:p>
                      <a:pPr algn="r" fontAlgn="ctr"/>
                      <a:r>
                        <a:rPr lang="en-US" altLang="ja-JP" sz="9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633,052 </a:t>
                      </a:r>
                    </a:p>
                  </a:txBody>
                  <a:tcPr marL="0" marR="72000" marT="9525" marB="0" anchor="ct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0D8E8"/>
                    </a:solidFill>
                  </a:tcPr>
                </a:tc>
                <a:tc>
                  <a:txBody>
                    <a:bodyPr/>
                    <a:lstStyle/>
                    <a:p>
                      <a:pPr algn="r" fontAlgn="ctr"/>
                      <a:r>
                        <a:rPr lang="en-US" altLang="ja-JP" sz="9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10,417,691</a:t>
                      </a:r>
                    </a:p>
                  </a:txBody>
                  <a:tcPr marL="0" marR="72000" marT="9525" marB="0" anchor="ct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0D8E8"/>
                    </a:solidFill>
                  </a:tcPr>
                </a:tc>
                <a:tc>
                  <a:txBody>
                    <a:bodyPr/>
                    <a:lstStyle/>
                    <a:p>
                      <a:pPr algn="r" fontAlgn="ctr"/>
                      <a:r>
                        <a:rPr lang="en-US" altLang="ja-JP" sz="9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a:t>
                      </a:r>
                    </a:p>
                  </a:txBody>
                  <a:tcPr marL="0" marR="72000" marT="9525" marB="0" anchor="ct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0D8E8"/>
                    </a:solidFill>
                  </a:tcPr>
                </a:tc>
                <a:tc>
                  <a:txBody>
                    <a:bodyPr/>
                    <a:lstStyle/>
                    <a:p>
                      <a:pPr algn="r" fontAlgn="ctr"/>
                      <a:r>
                        <a:rPr lang="en-US" altLang="ja-JP" sz="9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65,000</a:t>
                      </a:r>
                    </a:p>
                  </a:txBody>
                  <a:tcPr marL="0" marR="72000" marT="9525" marB="0" anchor="ct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0D8E8"/>
                    </a:solidFill>
                  </a:tcPr>
                </a:tc>
                <a:extLst>
                  <a:ext uri="{0D108BD9-81ED-4DB2-BD59-A6C34878D82A}">
                    <a16:rowId xmlns:a16="http://schemas.microsoft.com/office/drawing/2014/main" val="10002"/>
                  </a:ext>
                </a:extLst>
              </a:tr>
              <a:tr h="0">
                <a:tc vMerge="1">
                  <a:txBody>
                    <a:bodyPr/>
                    <a:lstStyle/>
                    <a:p>
                      <a:endParaRPr kumimoji="1" lang="ja-JP" altLang="en-US" sz="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lnT w="12700" cap="flat" cmpd="sng" algn="ctr">
                      <a:solidFill>
                        <a:schemeClr val="bg1"/>
                      </a:solidFill>
                      <a:prstDash val="solid"/>
                      <a:round/>
                      <a:headEnd type="none" w="med" len="med"/>
                      <a:tailEnd type="none" w="med" len="med"/>
                    </a:lnT>
                    <a:solidFill>
                      <a:srgbClr val="E9EDF4"/>
                    </a:solidFill>
                  </a:tcPr>
                </a:tc>
                <a:tc>
                  <a:txBody>
                    <a:bodyPr/>
                    <a:lstStyle/>
                    <a:p>
                      <a:pPr algn="ctr"/>
                      <a:r>
                        <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教頭</a:t>
                      </a: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solidFill>
                      <a:srgbClr val="E9EDF4"/>
                    </a:solidFill>
                  </a:tcPr>
                </a:tc>
                <a:tc>
                  <a:txBody>
                    <a:bodyPr/>
                    <a:lstStyle/>
                    <a:p>
                      <a:pPr algn="ctr"/>
                      <a:r>
                        <a:rPr kumimoji="1" lang="en-US" altLang="ja-JP"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50</a:t>
                      </a:r>
                      <a:r>
                        <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歳</a:t>
                      </a:r>
                    </a:p>
                  </a:txBody>
                  <a:tcPr>
                    <a:lnT w="12700" cap="flat" cmpd="sng" algn="ctr">
                      <a:solidFill>
                        <a:schemeClr val="bg1"/>
                      </a:solidFill>
                      <a:prstDash val="solid"/>
                      <a:round/>
                      <a:headEnd type="none" w="med" len="med"/>
                      <a:tailEnd type="none" w="med" len="med"/>
                    </a:lnT>
                    <a:solidFill>
                      <a:srgbClr val="E9EDF4"/>
                    </a:solidFill>
                  </a:tcPr>
                </a:tc>
                <a:tc>
                  <a:txBody>
                    <a:bodyPr/>
                    <a:lstStyle/>
                    <a:p>
                      <a:pPr algn="r" fontAlgn="ctr"/>
                      <a:r>
                        <a:rPr lang="en-US" altLang="ja-JP" sz="9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559,380 </a:t>
                      </a:r>
                    </a:p>
                  </a:txBody>
                  <a:tcPr marL="0" marR="72000" marT="9525" marB="0" anchor="ctr">
                    <a:lnT w="12700" cap="flat" cmpd="sng" algn="ctr">
                      <a:solidFill>
                        <a:schemeClr val="bg1"/>
                      </a:solidFill>
                      <a:prstDash val="solid"/>
                      <a:round/>
                      <a:headEnd type="none" w="med" len="med"/>
                      <a:tailEnd type="none" w="med" len="med"/>
                    </a:lnT>
                    <a:solidFill>
                      <a:srgbClr val="E9EDF4"/>
                    </a:solidFill>
                  </a:tcPr>
                </a:tc>
                <a:tc>
                  <a:txBody>
                    <a:bodyPr/>
                    <a:lstStyle/>
                    <a:p>
                      <a:pPr algn="r" fontAlgn="ctr"/>
                      <a:r>
                        <a:rPr lang="en-US" altLang="ja-JP" sz="9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8,944,378</a:t>
                      </a:r>
                    </a:p>
                  </a:txBody>
                  <a:tcPr marL="0" marR="72000" marT="9525" marB="0" anchor="ctr">
                    <a:lnT w="12700" cap="flat" cmpd="sng" algn="ctr">
                      <a:solidFill>
                        <a:schemeClr val="bg1"/>
                      </a:solidFill>
                      <a:prstDash val="solid"/>
                      <a:round/>
                      <a:headEnd type="none" w="med" len="med"/>
                      <a:tailEnd type="none" w="med" len="med"/>
                    </a:lnT>
                    <a:solidFill>
                      <a:srgbClr val="E9EDF4"/>
                    </a:solidFill>
                  </a:tcPr>
                </a:tc>
                <a:tc>
                  <a:txBody>
                    <a:bodyPr/>
                    <a:lstStyle/>
                    <a:p>
                      <a:pPr algn="r" fontAlgn="ctr"/>
                      <a:r>
                        <a:rPr lang="en-US" altLang="ja-JP" sz="9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559,380 </a:t>
                      </a:r>
                    </a:p>
                  </a:txBody>
                  <a:tcPr marL="0" marR="72000" marT="9525" marB="0" anchor="ctr">
                    <a:lnT w="12700" cap="flat" cmpd="sng" algn="ctr">
                      <a:solidFill>
                        <a:schemeClr val="bg1"/>
                      </a:solidFill>
                      <a:prstDash val="solid"/>
                      <a:round/>
                      <a:headEnd type="none" w="med" len="med"/>
                      <a:tailEnd type="none" w="med" len="med"/>
                    </a:lnT>
                    <a:solidFill>
                      <a:srgbClr val="E9EDF4"/>
                    </a:solidFill>
                  </a:tcPr>
                </a:tc>
                <a:tc>
                  <a:txBody>
                    <a:bodyPr/>
                    <a:lstStyle/>
                    <a:p>
                      <a:pPr algn="r" fontAlgn="ct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8,997,016</a:t>
                      </a:r>
                    </a:p>
                  </a:txBody>
                  <a:tcPr marL="0" marR="72000" marT="9525" marB="0" anchor="ctr">
                    <a:lnT w="12700" cap="flat" cmpd="sng" algn="ctr">
                      <a:solidFill>
                        <a:schemeClr val="bg1"/>
                      </a:solidFill>
                      <a:prstDash val="solid"/>
                      <a:round/>
                      <a:headEnd type="none" w="med" len="med"/>
                      <a:tailEnd type="none" w="med" len="med"/>
                    </a:lnT>
                    <a:solidFill>
                      <a:srgbClr val="E9EDF4"/>
                    </a:solidFill>
                  </a:tcPr>
                </a:tc>
                <a:tc>
                  <a:txBody>
                    <a:bodyPr/>
                    <a:lstStyle/>
                    <a:p>
                      <a:pPr algn="r" fontAlgn="ct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0</a:t>
                      </a:r>
                    </a:p>
                  </a:txBody>
                  <a:tcPr marL="0" marR="72000" marT="9525" marB="0" anchor="ctr">
                    <a:lnT w="12700" cap="flat" cmpd="sng" algn="ctr">
                      <a:solidFill>
                        <a:schemeClr val="bg1"/>
                      </a:solidFill>
                      <a:prstDash val="solid"/>
                      <a:round/>
                      <a:headEnd type="none" w="med" len="med"/>
                      <a:tailEnd type="none" w="med" len="med"/>
                    </a:lnT>
                    <a:solidFill>
                      <a:srgbClr val="E9EDF4"/>
                    </a:solidFill>
                  </a:tcPr>
                </a:tc>
                <a:tc>
                  <a:txBody>
                    <a:bodyPr/>
                    <a:lstStyle/>
                    <a:p>
                      <a:pPr algn="r" fontAlgn="ct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52,638</a:t>
                      </a:r>
                    </a:p>
                  </a:txBody>
                  <a:tcPr marL="0" marR="72000" marT="9525" marB="0" anchor="ctr">
                    <a:lnT w="12700" cap="flat" cmpd="sng" algn="ctr">
                      <a:solidFill>
                        <a:schemeClr val="bg1"/>
                      </a:solidFill>
                      <a:prstDash val="solid"/>
                      <a:round/>
                      <a:headEnd type="none" w="med" len="med"/>
                      <a:tailEnd type="none" w="med" len="med"/>
                    </a:lnT>
                    <a:solidFill>
                      <a:srgbClr val="E9EDF4"/>
                    </a:solidFill>
                  </a:tcPr>
                </a:tc>
                <a:extLst>
                  <a:ext uri="{0D108BD9-81ED-4DB2-BD59-A6C34878D82A}">
                    <a16:rowId xmlns:a16="http://schemas.microsoft.com/office/drawing/2014/main" val="10003"/>
                  </a:ext>
                </a:extLst>
              </a:tr>
              <a:tr h="0">
                <a:tc vMerge="1">
                  <a:txBody>
                    <a:bodyPr/>
                    <a:lstStyle/>
                    <a:p>
                      <a:endParaRPr kumimoji="1" lang="ja-JP" altLang="en-US" sz="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solidFill>
                      <a:srgbClr val="D0D8E8"/>
                    </a:solidFill>
                  </a:tcPr>
                </a:tc>
                <a:tc>
                  <a:txBody>
                    <a:bodyPr/>
                    <a:lstStyle/>
                    <a:p>
                      <a:pPr algn="ctr"/>
                      <a:r>
                        <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首席・指導教諭</a:t>
                      </a:r>
                    </a:p>
                  </a:txBody>
                  <a:tcPr>
                    <a:lnL w="12700" cap="flat" cmpd="sng" algn="ctr">
                      <a:solidFill>
                        <a:schemeClr val="bg1"/>
                      </a:solidFill>
                      <a:prstDash val="solid"/>
                      <a:round/>
                      <a:headEnd type="none" w="med" len="med"/>
                      <a:tailEnd type="none" w="med" len="med"/>
                    </a:lnL>
                    <a:solidFill>
                      <a:srgbClr val="D0D8E8"/>
                    </a:solidFill>
                  </a:tcPr>
                </a:tc>
                <a:tc>
                  <a:txBody>
                    <a:bodyPr/>
                    <a:lstStyle/>
                    <a:p>
                      <a:pPr algn="ctr"/>
                      <a:r>
                        <a:rPr kumimoji="1" lang="en-US" altLang="ja-JP"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45</a:t>
                      </a:r>
                      <a:r>
                        <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歳</a:t>
                      </a:r>
                    </a:p>
                  </a:txBody>
                  <a:tcPr>
                    <a:solidFill>
                      <a:srgbClr val="D0D8E8"/>
                    </a:solidFill>
                  </a:tcPr>
                </a:tc>
                <a:tc>
                  <a:txBody>
                    <a:bodyPr/>
                    <a:lstStyle/>
                    <a:p>
                      <a:pPr algn="r" fontAlgn="ct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485,606 </a:t>
                      </a:r>
                    </a:p>
                  </a:txBody>
                  <a:tcPr marL="0" marR="72000" marT="9525" marB="0" anchor="ctr">
                    <a:solidFill>
                      <a:srgbClr val="D0D8E8"/>
                    </a:solidFill>
                  </a:tcPr>
                </a:tc>
                <a:tc>
                  <a:txBody>
                    <a:bodyPr/>
                    <a:lstStyle/>
                    <a:p>
                      <a:pPr algn="r" fontAlgn="ct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8,062,751</a:t>
                      </a:r>
                    </a:p>
                  </a:txBody>
                  <a:tcPr marL="0" marR="72000" marT="9525" marB="0" anchor="ctr">
                    <a:solidFill>
                      <a:srgbClr val="D0D8E8"/>
                    </a:solidFill>
                  </a:tcPr>
                </a:tc>
                <a:tc>
                  <a:txBody>
                    <a:bodyPr/>
                    <a:lstStyle/>
                    <a:p>
                      <a:pPr algn="r" fontAlgn="ctr"/>
                      <a:r>
                        <a:rPr lang="en-US" altLang="ja-JP" sz="9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485,606 </a:t>
                      </a:r>
                    </a:p>
                  </a:txBody>
                  <a:tcPr marL="0" marR="72000" marT="9525" marB="0" anchor="ctr">
                    <a:solidFill>
                      <a:srgbClr val="D0D8E8"/>
                    </a:solidFill>
                  </a:tcPr>
                </a:tc>
                <a:tc>
                  <a:txBody>
                    <a:bodyPr/>
                    <a:lstStyle/>
                    <a:p>
                      <a:pPr algn="r" fontAlgn="ct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8,115,475</a:t>
                      </a:r>
                    </a:p>
                  </a:txBody>
                  <a:tcPr marL="0" marR="72000" marT="9525" marB="0" anchor="ctr">
                    <a:solidFill>
                      <a:srgbClr val="D0D8E8"/>
                    </a:solidFill>
                  </a:tcPr>
                </a:tc>
                <a:tc>
                  <a:txBody>
                    <a:bodyPr/>
                    <a:lstStyle/>
                    <a:p>
                      <a:pPr algn="r" fontAlgn="ctr"/>
                      <a:r>
                        <a:rPr lang="en-US" altLang="ja-JP" sz="9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a:t>
                      </a:r>
                    </a:p>
                  </a:txBody>
                  <a:tcPr marL="0" marR="72000" marT="9525" marB="0" anchor="ctr">
                    <a:solidFill>
                      <a:srgbClr val="D0D8E8"/>
                    </a:solidFill>
                  </a:tcPr>
                </a:tc>
                <a:tc>
                  <a:txBody>
                    <a:bodyPr/>
                    <a:lstStyle/>
                    <a:p>
                      <a:pPr algn="r" fontAlgn="ct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52,724</a:t>
                      </a:r>
                    </a:p>
                  </a:txBody>
                  <a:tcPr marL="0" marR="72000" marT="9525" marB="0" anchor="ctr">
                    <a:solidFill>
                      <a:srgbClr val="D0D8E8"/>
                    </a:solidFill>
                  </a:tcPr>
                </a:tc>
                <a:extLst>
                  <a:ext uri="{0D108BD9-81ED-4DB2-BD59-A6C34878D82A}">
                    <a16:rowId xmlns:a16="http://schemas.microsoft.com/office/drawing/2014/main" val="10004"/>
                  </a:ext>
                </a:extLst>
              </a:tr>
              <a:tr h="0">
                <a:tc vMerge="1">
                  <a:txBody>
                    <a:bodyPr/>
                    <a:lstStyle/>
                    <a:p>
                      <a:endParaRPr kumimoji="1" lang="ja-JP" altLang="en-US" sz="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solidFill>
                      <a:srgbClr val="E9EDF4"/>
                    </a:solidFill>
                  </a:tcPr>
                </a:tc>
                <a:tc>
                  <a:txBody>
                    <a:bodyPr/>
                    <a:lstStyle/>
                    <a:p>
                      <a:pPr algn="ctr"/>
                      <a:r>
                        <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教諭</a:t>
                      </a:r>
                    </a:p>
                  </a:txBody>
                  <a:tcPr>
                    <a:lnL w="12700" cap="flat" cmpd="sng" algn="ctr">
                      <a:solidFill>
                        <a:schemeClr val="bg1"/>
                      </a:solidFill>
                      <a:prstDash val="solid"/>
                      <a:round/>
                      <a:headEnd type="none" w="med" len="med"/>
                      <a:tailEnd type="none" w="med" len="med"/>
                    </a:lnL>
                    <a:solidFill>
                      <a:srgbClr val="E9EDF4"/>
                    </a:solidFill>
                  </a:tcPr>
                </a:tc>
                <a:tc>
                  <a:txBody>
                    <a:bodyPr/>
                    <a:lstStyle/>
                    <a:p>
                      <a:pPr algn="ctr"/>
                      <a:r>
                        <a:rPr kumimoji="1" lang="en-US" altLang="ja-JP"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45</a:t>
                      </a:r>
                      <a:r>
                        <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歳</a:t>
                      </a:r>
                    </a:p>
                  </a:txBody>
                  <a:tcPr>
                    <a:solidFill>
                      <a:srgbClr val="E9EDF4"/>
                    </a:solidFill>
                  </a:tcPr>
                </a:tc>
                <a:tc>
                  <a:txBody>
                    <a:bodyPr/>
                    <a:lstStyle/>
                    <a:p>
                      <a:pPr algn="r" fontAlgn="ct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473,039 </a:t>
                      </a:r>
                    </a:p>
                  </a:txBody>
                  <a:tcPr marL="0" marR="72000" marT="9525" marB="0" anchor="ctr">
                    <a:solidFill>
                      <a:srgbClr val="E9EDF4"/>
                    </a:solidFill>
                  </a:tcPr>
                </a:tc>
                <a:tc>
                  <a:txBody>
                    <a:bodyPr/>
                    <a:lstStyle/>
                    <a:p>
                      <a:pPr algn="r" fontAlgn="ct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7,754,829</a:t>
                      </a:r>
                    </a:p>
                  </a:txBody>
                  <a:tcPr marL="0" marR="72000" marT="9525" marB="0" anchor="ctr">
                    <a:solidFill>
                      <a:srgbClr val="E9EDF4"/>
                    </a:solidFill>
                  </a:tcPr>
                </a:tc>
                <a:tc>
                  <a:txBody>
                    <a:bodyPr/>
                    <a:lstStyle/>
                    <a:p>
                      <a:pPr algn="r" fontAlgn="ct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473,039 </a:t>
                      </a:r>
                    </a:p>
                  </a:txBody>
                  <a:tcPr marL="0" marR="72000" marT="9525" marB="0" anchor="ctr">
                    <a:solidFill>
                      <a:srgbClr val="E9EDF4"/>
                    </a:solidFill>
                  </a:tcPr>
                </a:tc>
                <a:tc>
                  <a:txBody>
                    <a:bodyPr/>
                    <a:lstStyle/>
                    <a:p>
                      <a:pPr algn="r" fontAlgn="ctr"/>
                      <a:r>
                        <a:rPr lang="en-US" altLang="ja-JP" sz="9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7,803,847</a:t>
                      </a:r>
                    </a:p>
                  </a:txBody>
                  <a:tcPr marL="0" marR="72000" marT="9525" marB="0" anchor="ctr">
                    <a:solidFill>
                      <a:srgbClr val="E9EDF4"/>
                    </a:solidFill>
                  </a:tcPr>
                </a:tc>
                <a:tc>
                  <a:txBody>
                    <a:bodyPr/>
                    <a:lstStyle/>
                    <a:p>
                      <a:pPr algn="r" fontAlgn="ctr"/>
                      <a:r>
                        <a:rPr lang="en-US" altLang="ja-JP" sz="9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a:t>
                      </a:r>
                    </a:p>
                  </a:txBody>
                  <a:tcPr marL="0" marR="72000" marT="9525" marB="0" anchor="ctr">
                    <a:solidFill>
                      <a:srgbClr val="E9EDF4"/>
                    </a:solidFill>
                  </a:tcPr>
                </a:tc>
                <a:tc>
                  <a:txBody>
                    <a:bodyPr/>
                    <a:lstStyle/>
                    <a:p>
                      <a:pPr algn="r" fontAlgn="ct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49,018</a:t>
                      </a:r>
                    </a:p>
                  </a:txBody>
                  <a:tcPr marL="0" marR="72000" marT="9525" marB="0" anchor="ctr">
                    <a:solidFill>
                      <a:srgbClr val="E9EDF4"/>
                    </a:solidFill>
                  </a:tcPr>
                </a:tc>
                <a:extLst>
                  <a:ext uri="{0D108BD9-81ED-4DB2-BD59-A6C34878D82A}">
                    <a16:rowId xmlns:a16="http://schemas.microsoft.com/office/drawing/2014/main" val="10005"/>
                  </a:ext>
                </a:extLst>
              </a:tr>
              <a:tr h="237728">
                <a:tc vMerge="1">
                  <a:txBody>
                    <a:bodyPr/>
                    <a:lstStyle/>
                    <a:p>
                      <a:endParaRPr kumimoji="1" lang="ja-JP" altLang="en-US" sz="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solidFill>
                      <a:srgbClr val="D0D8E8"/>
                    </a:solidFill>
                  </a:tcPr>
                </a:tc>
                <a:tc>
                  <a:txBody>
                    <a:bodyPr/>
                    <a:lstStyle/>
                    <a:p>
                      <a:pPr algn="ctr"/>
                      <a:r>
                        <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教諭</a:t>
                      </a:r>
                    </a:p>
                  </a:txBody>
                  <a:tcPr>
                    <a:lnL w="12700" cap="flat" cmpd="sng" algn="ctr">
                      <a:solidFill>
                        <a:schemeClr val="bg1"/>
                      </a:solidFill>
                      <a:prstDash val="solid"/>
                      <a:round/>
                      <a:headEnd type="none" w="med" len="med"/>
                      <a:tailEnd type="none" w="med" len="med"/>
                    </a:lnL>
                    <a:solidFill>
                      <a:srgbClr val="D0D8E8"/>
                    </a:solidFill>
                  </a:tcPr>
                </a:tc>
                <a:tc>
                  <a:txBody>
                    <a:bodyPr/>
                    <a:lstStyle/>
                    <a:p>
                      <a:pPr algn="ctr"/>
                      <a:r>
                        <a:rPr kumimoji="1" lang="en-US" altLang="ja-JP"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35</a:t>
                      </a:r>
                      <a:r>
                        <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歳</a:t>
                      </a:r>
                    </a:p>
                  </a:txBody>
                  <a:tcPr>
                    <a:solidFill>
                      <a:srgbClr val="D0D8E8"/>
                    </a:solidFill>
                  </a:tcPr>
                </a:tc>
                <a:tc>
                  <a:txBody>
                    <a:bodyPr/>
                    <a:lstStyle/>
                    <a:p>
                      <a:pPr algn="r" fontAlgn="ctr"/>
                      <a:r>
                        <a:rPr lang="en-US" altLang="ja-JP" sz="9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387,829 </a:t>
                      </a:r>
                    </a:p>
                  </a:txBody>
                  <a:tcPr marL="0" marR="72000" marT="9525" marB="0" anchor="ctr">
                    <a:solidFill>
                      <a:srgbClr val="D0D8E8"/>
                    </a:solidFill>
                  </a:tcPr>
                </a:tc>
                <a:tc>
                  <a:txBody>
                    <a:bodyPr/>
                    <a:lstStyle/>
                    <a:p>
                      <a:pPr algn="r" fontAlgn="ct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6,359,189</a:t>
                      </a:r>
                    </a:p>
                  </a:txBody>
                  <a:tcPr marL="0" marR="72000" marT="9525" marB="0" anchor="ctr">
                    <a:solidFill>
                      <a:srgbClr val="D0D8E8"/>
                    </a:solidFill>
                  </a:tcPr>
                </a:tc>
                <a:tc>
                  <a:txBody>
                    <a:bodyPr/>
                    <a:lstStyle/>
                    <a:p>
                      <a:pPr algn="r" fontAlgn="ct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387,829 </a:t>
                      </a:r>
                    </a:p>
                  </a:txBody>
                  <a:tcPr marL="0" marR="72000" marT="9525" marB="0" anchor="ctr">
                    <a:solidFill>
                      <a:srgbClr val="D0D8E8"/>
                    </a:solidFill>
                  </a:tcPr>
                </a:tc>
                <a:tc>
                  <a:txBody>
                    <a:bodyPr/>
                    <a:lstStyle/>
                    <a:p>
                      <a:pPr algn="r" fontAlgn="ctr"/>
                      <a:r>
                        <a:rPr lang="en-US" altLang="ja-JP" sz="9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6,399,407</a:t>
                      </a:r>
                    </a:p>
                  </a:txBody>
                  <a:tcPr marL="0" marR="72000" marT="9525" marB="0" anchor="ctr">
                    <a:solidFill>
                      <a:srgbClr val="D0D8E8"/>
                    </a:solidFill>
                  </a:tcPr>
                </a:tc>
                <a:tc>
                  <a:txBody>
                    <a:bodyPr/>
                    <a:lstStyle/>
                    <a:p>
                      <a:pPr algn="r" fontAlgn="ctr"/>
                      <a:r>
                        <a:rPr lang="en-US" altLang="ja-JP" sz="9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a:t>
                      </a:r>
                    </a:p>
                  </a:txBody>
                  <a:tcPr marL="0" marR="72000" marT="9525" marB="0" anchor="ctr">
                    <a:solidFill>
                      <a:srgbClr val="D0D8E8"/>
                    </a:solidFill>
                  </a:tcPr>
                </a:tc>
                <a:tc>
                  <a:txBody>
                    <a:bodyPr/>
                    <a:lstStyle/>
                    <a:p>
                      <a:pPr algn="r" fontAlgn="ctr"/>
                      <a:r>
                        <a:rPr lang="en-US" altLang="ja-JP" sz="9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40,218</a:t>
                      </a:r>
                    </a:p>
                  </a:txBody>
                  <a:tcPr marL="0" marR="72000" marT="9525" marB="0" anchor="ctr">
                    <a:solidFill>
                      <a:srgbClr val="D0D8E8"/>
                    </a:solidFill>
                  </a:tcPr>
                </a:tc>
                <a:extLst>
                  <a:ext uri="{0D108BD9-81ED-4DB2-BD59-A6C34878D82A}">
                    <a16:rowId xmlns:a16="http://schemas.microsoft.com/office/drawing/2014/main" val="10006"/>
                  </a:ext>
                </a:extLst>
              </a:tr>
              <a:tr h="0">
                <a:tc vMerge="1">
                  <a:txBody>
                    <a:bodyPr/>
                    <a:lstStyle/>
                    <a:p>
                      <a:endParaRPr kumimoji="1" lang="ja-JP" altLang="en-US" sz="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solidFill>
                      <a:srgbClr val="E9EDF4"/>
                    </a:solidFill>
                  </a:tcPr>
                </a:tc>
                <a:tc>
                  <a:txBody>
                    <a:bodyPr/>
                    <a:lstStyle/>
                    <a:p>
                      <a:pPr algn="ctr"/>
                      <a:r>
                        <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教諭</a:t>
                      </a:r>
                    </a:p>
                  </a:txBody>
                  <a:tcPr>
                    <a:lnL w="12700" cap="flat" cmpd="sng" algn="ctr">
                      <a:solidFill>
                        <a:schemeClr val="bg1"/>
                      </a:solidFill>
                      <a:prstDash val="solid"/>
                      <a:round/>
                      <a:headEnd type="none" w="med" len="med"/>
                      <a:tailEnd type="none" w="med" len="med"/>
                    </a:lnL>
                    <a:solidFill>
                      <a:srgbClr val="E9EDF4"/>
                    </a:solidFill>
                  </a:tcPr>
                </a:tc>
                <a:tc>
                  <a:txBody>
                    <a:bodyPr/>
                    <a:lstStyle/>
                    <a:p>
                      <a:pPr algn="ctr"/>
                      <a:r>
                        <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大卒初任給</a:t>
                      </a:r>
                    </a:p>
                  </a:txBody>
                  <a:tcPr>
                    <a:solidFill>
                      <a:srgbClr val="E9EDF4"/>
                    </a:solidFill>
                  </a:tcPr>
                </a:tc>
                <a:tc>
                  <a:txBody>
                    <a:bodyPr/>
                    <a:lstStyle/>
                    <a:p>
                      <a:pPr algn="r" fontAlgn="ctr"/>
                      <a:r>
                        <a:rPr lang="en-US" altLang="ja-JP" sz="9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235,673 </a:t>
                      </a:r>
                    </a:p>
                  </a:txBody>
                  <a:tcPr marL="0" marR="72000" marT="9525" marB="0" anchor="ctr">
                    <a:solidFill>
                      <a:srgbClr val="E9EDF4"/>
                    </a:solidFill>
                  </a:tcPr>
                </a:tc>
                <a:tc>
                  <a:txBody>
                    <a:bodyPr/>
                    <a:lstStyle/>
                    <a:p>
                      <a:pPr algn="r" fontAlgn="ctr"/>
                      <a:r>
                        <a:rPr lang="en-US" altLang="ja-JP" sz="9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3,816,303</a:t>
                      </a:r>
                    </a:p>
                  </a:txBody>
                  <a:tcPr marL="0" marR="72000" marT="9525" marB="0" anchor="ctr">
                    <a:solidFill>
                      <a:srgbClr val="E9EDF4"/>
                    </a:solidFill>
                  </a:tcPr>
                </a:tc>
                <a:tc>
                  <a:txBody>
                    <a:bodyPr/>
                    <a:lstStyle/>
                    <a:p>
                      <a:pPr algn="r" fontAlgn="ctr"/>
                      <a:r>
                        <a:rPr lang="en-US" altLang="ja-JP" sz="9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238,213 </a:t>
                      </a:r>
                    </a:p>
                  </a:txBody>
                  <a:tcPr marL="0" marR="72000" marT="9525" marB="0" anchor="ctr">
                    <a:solidFill>
                      <a:srgbClr val="E9EDF4"/>
                    </a:solidFill>
                  </a:tcPr>
                </a:tc>
                <a:tc>
                  <a:txBody>
                    <a:bodyPr/>
                    <a:lstStyle/>
                    <a:p>
                      <a:pPr algn="r" fontAlgn="ctr"/>
                      <a:r>
                        <a:rPr lang="en-US" altLang="ja-JP" sz="9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3,881,114</a:t>
                      </a:r>
                    </a:p>
                  </a:txBody>
                  <a:tcPr marL="0" marR="72000" marT="9525" marB="0" anchor="ctr">
                    <a:solidFill>
                      <a:srgbClr val="E9EDF4"/>
                    </a:solidFill>
                  </a:tcPr>
                </a:tc>
                <a:tc>
                  <a:txBody>
                    <a:bodyPr/>
                    <a:lstStyle/>
                    <a:p>
                      <a:pPr algn="r" fontAlgn="ctr"/>
                      <a:r>
                        <a:rPr lang="en-US" altLang="ja-JP" sz="9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2,540</a:t>
                      </a:r>
                    </a:p>
                  </a:txBody>
                  <a:tcPr marL="0" marR="72000" marT="9525" marB="0" anchor="ctr">
                    <a:solidFill>
                      <a:srgbClr val="E9EDF4"/>
                    </a:solidFill>
                  </a:tcPr>
                </a:tc>
                <a:tc>
                  <a:txBody>
                    <a:bodyPr/>
                    <a:lstStyle/>
                    <a:p>
                      <a:pPr algn="r" fontAlgn="ctr"/>
                      <a:r>
                        <a:rPr lang="en-US" altLang="ja-JP" sz="9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64,811</a:t>
                      </a:r>
                    </a:p>
                  </a:txBody>
                  <a:tcPr marL="0" marR="72000" marT="9525" marB="0" anchor="ctr">
                    <a:solidFill>
                      <a:srgbClr val="E9EDF4"/>
                    </a:solidFill>
                  </a:tcPr>
                </a:tc>
                <a:extLst>
                  <a:ext uri="{0D108BD9-81ED-4DB2-BD59-A6C34878D82A}">
                    <a16:rowId xmlns:a16="http://schemas.microsoft.com/office/drawing/2014/main" val="10007"/>
                  </a:ext>
                </a:extLst>
              </a:tr>
            </a:tbl>
          </a:graphicData>
        </a:graphic>
      </p:graphicFrame>
      <p:graphicFrame>
        <p:nvGraphicFramePr>
          <p:cNvPr id="8" name="表 7"/>
          <p:cNvGraphicFramePr>
            <a:graphicFrameLocks noGrp="1"/>
          </p:cNvGraphicFramePr>
          <p:nvPr>
            <p:extLst>
              <p:ext uri="{D42A27DB-BD31-4B8C-83A1-F6EECF244321}">
                <p14:modId xmlns:p14="http://schemas.microsoft.com/office/powerpoint/2010/main" val="4256672443"/>
              </p:ext>
            </p:extLst>
          </p:nvPr>
        </p:nvGraphicFramePr>
        <p:xfrm>
          <a:off x="468525" y="3047192"/>
          <a:ext cx="8279998" cy="1380728"/>
        </p:xfrm>
        <a:graphic>
          <a:graphicData uri="http://schemas.openxmlformats.org/drawingml/2006/table">
            <a:tbl>
              <a:tblPr firstRow="1" bandRow="1">
                <a:tableStyleId>{5C22544A-7EE6-4342-B048-85BDC9FD1C3A}</a:tableStyleId>
              </a:tblPr>
              <a:tblGrid>
                <a:gridCol w="447792">
                  <a:extLst>
                    <a:ext uri="{9D8B030D-6E8A-4147-A177-3AD203B41FA5}">
                      <a16:colId xmlns:a16="http://schemas.microsoft.com/office/drawing/2014/main" val="20000"/>
                    </a:ext>
                  </a:extLst>
                </a:gridCol>
                <a:gridCol w="1156796">
                  <a:extLst>
                    <a:ext uri="{9D8B030D-6E8A-4147-A177-3AD203B41FA5}">
                      <a16:colId xmlns:a16="http://schemas.microsoft.com/office/drawing/2014/main" val="20001"/>
                    </a:ext>
                  </a:extLst>
                </a:gridCol>
                <a:gridCol w="953630">
                  <a:extLst>
                    <a:ext uri="{9D8B030D-6E8A-4147-A177-3AD203B41FA5}">
                      <a16:colId xmlns:a16="http://schemas.microsoft.com/office/drawing/2014/main" val="20002"/>
                    </a:ext>
                  </a:extLst>
                </a:gridCol>
                <a:gridCol w="953630">
                  <a:extLst>
                    <a:ext uri="{9D8B030D-6E8A-4147-A177-3AD203B41FA5}">
                      <a16:colId xmlns:a16="http://schemas.microsoft.com/office/drawing/2014/main" val="20003"/>
                    </a:ext>
                  </a:extLst>
                </a:gridCol>
                <a:gridCol w="953630">
                  <a:extLst>
                    <a:ext uri="{9D8B030D-6E8A-4147-A177-3AD203B41FA5}">
                      <a16:colId xmlns:a16="http://schemas.microsoft.com/office/drawing/2014/main" val="20004"/>
                    </a:ext>
                  </a:extLst>
                </a:gridCol>
                <a:gridCol w="953630">
                  <a:extLst>
                    <a:ext uri="{9D8B030D-6E8A-4147-A177-3AD203B41FA5}">
                      <a16:colId xmlns:a16="http://schemas.microsoft.com/office/drawing/2014/main" val="20005"/>
                    </a:ext>
                  </a:extLst>
                </a:gridCol>
                <a:gridCol w="953630">
                  <a:extLst>
                    <a:ext uri="{9D8B030D-6E8A-4147-A177-3AD203B41FA5}">
                      <a16:colId xmlns:a16="http://schemas.microsoft.com/office/drawing/2014/main" val="20006"/>
                    </a:ext>
                  </a:extLst>
                </a:gridCol>
                <a:gridCol w="953630">
                  <a:extLst>
                    <a:ext uri="{9D8B030D-6E8A-4147-A177-3AD203B41FA5}">
                      <a16:colId xmlns:a16="http://schemas.microsoft.com/office/drawing/2014/main" val="20007"/>
                    </a:ext>
                  </a:extLst>
                </a:gridCol>
                <a:gridCol w="953630">
                  <a:extLst>
                    <a:ext uri="{9D8B030D-6E8A-4147-A177-3AD203B41FA5}">
                      <a16:colId xmlns:a16="http://schemas.microsoft.com/office/drawing/2014/main" val="20008"/>
                    </a:ext>
                  </a:extLst>
                </a:gridCol>
              </a:tblGrid>
              <a:tr h="0">
                <a:tc rowSpan="6">
                  <a:txBody>
                    <a:bodyPr/>
                    <a:lstStyle/>
                    <a:p>
                      <a:pPr algn="ctr"/>
                      <a:r>
                        <a:rPr kumimoji="1" lang="ja-JP" altLang="en-US" sz="9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小学校・中学校</a:t>
                      </a:r>
                      <a:endParaRPr kumimoji="1" lang="en-US" altLang="ja-JP" sz="9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kumimoji="1" lang="ja-JP" altLang="en-US" sz="9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教育職給料表</a:t>
                      </a:r>
                    </a:p>
                  </a:txBody>
                  <a:tcPr vert="eaVert" anchor="ctr">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rgbClr val="D0D8E8"/>
                    </a:solidFill>
                  </a:tcPr>
                </a:tc>
                <a:tc>
                  <a:txBody>
                    <a:bodyPr/>
                    <a:lstStyle/>
                    <a:p>
                      <a:pPr algn="ctr"/>
                      <a:r>
                        <a:rPr kumimoji="1" lang="ja-JP" altLang="en-US" sz="9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校長</a:t>
                      </a:r>
                    </a:p>
                  </a:txBody>
                  <a:tcPr>
                    <a:lnL w="12700" cap="flat" cmpd="sng" algn="ctr">
                      <a:solidFill>
                        <a:schemeClr val="bg1"/>
                      </a:solidFill>
                      <a:prstDash val="solid"/>
                      <a:round/>
                      <a:headEnd type="none" w="med" len="med"/>
                      <a:tailEnd type="none" w="med" len="med"/>
                    </a:lnL>
                    <a:lnB w="12700" cap="flat" cmpd="sng" algn="ctr">
                      <a:solidFill>
                        <a:schemeClr val="bg1"/>
                      </a:solidFill>
                      <a:prstDash val="solid"/>
                      <a:round/>
                      <a:headEnd type="none" w="med" len="med"/>
                      <a:tailEnd type="none" w="med" len="med"/>
                    </a:lnB>
                    <a:solidFill>
                      <a:srgbClr val="D0D8E8"/>
                    </a:solidFill>
                  </a:tcPr>
                </a:tc>
                <a:tc>
                  <a:txBody>
                    <a:bodyPr/>
                    <a:lstStyle/>
                    <a:p>
                      <a:pPr algn="ctr"/>
                      <a:r>
                        <a:rPr kumimoji="1" lang="en-US" altLang="ja-JP" sz="9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55</a:t>
                      </a:r>
                      <a:r>
                        <a:rPr kumimoji="1" lang="ja-JP" altLang="en-US" sz="9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歳</a:t>
                      </a:r>
                    </a:p>
                  </a:txBody>
                  <a:tcPr>
                    <a:lnB w="12700" cap="flat" cmpd="sng" algn="ctr">
                      <a:solidFill>
                        <a:schemeClr val="bg1"/>
                      </a:solidFill>
                      <a:prstDash val="solid"/>
                      <a:round/>
                      <a:headEnd type="none" w="med" len="med"/>
                      <a:tailEnd type="none" w="med" len="med"/>
                    </a:lnB>
                    <a:solidFill>
                      <a:srgbClr val="D0D8E8"/>
                    </a:solidFill>
                  </a:tcP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599,308 </a:t>
                      </a:r>
                    </a:p>
                  </a:txBody>
                  <a:tcPr marL="0" marR="72000" marT="9525" marB="0" anchor="ctr">
                    <a:lnB w="12700" cap="flat" cmpd="sng" algn="ctr">
                      <a:solidFill>
                        <a:schemeClr val="bg1"/>
                      </a:solidFill>
                      <a:prstDash val="solid"/>
                      <a:round/>
                      <a:headEnd type="none" w="med" len="med"/>
                      <a:tailEnd type="none" w="med" len="med"/>
                    </a:lnB>
                    <a:solidFill>
                      <a:srgbClr val="D0D8E8"/>
                    </a:solidFill>
                  </a:tcP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9,798,662</a:t>
                      </a:r>
                    </a:p>
                  </a:txBody>
                  <a:tcPr marL="0" marR="72000" marT="9525" marB="0" anchor="ctr">
                    <a:lnB w="12700" cap="flat" cmpd="sng" algn="ctr">
                      <a:solidFill>
                        <a:schemeClr val="bg1"/>
                      </a:solidFill>
                      <a:prstDash val="solid"/>
                      <a:round/>
                      <a:headEnd type="none" w="med" len="med"/>
                      <a:tailEnd type="none" w="med" len="med"/>
                    </a:lnB>
                    <a:solidFill>
                      <a:srgbClr val="D0D8E8"/>
                    </a:solidFill>
                  </a:tcP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599,308 </a:t>
                      </a:r>
                    </a:p>
                  </a:txBody>
                  <a:tcPr marL="0" marR="72000" marT="9525" marB="0" anchor="ctr">
                    <a:lnB w="12700" cap="flat" cmpd="sng" algn="ctr">
                      <a:solidFill>
                        <a:schemeClr val="bg1"/>
                      </a:solidFill>
                      <a:prstDash val="solid"/>
                      <a:round/>
                      <a:headEnd type="none" w="med" len="med"/>
                      <a:tailEnd type="none" w="med" len="med"/>
                    </a:lnB>
                    <a:solidFill>
                      <a:srgbClr val="D0D8E8"/>
                    </a:solidFill>
                  </a:tcP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9,860,148</a:t>
                      </a:r>
                    </a:p>
                  </a:txBody>
                  <a:tcPr marL="0" marR="72000" marT="9525" marB="0" anchor="ctr">
                    <a:lnB w="12700" cap="flat" cmpd="sng" algn="ctr">
                      <a:solidFill>
                        <a:schemeClr val="bg1"/>
                      </a:solidFill>
                      <a:prstDash val="solid"/>
                      <a:round/>
                      <a:headEnd type="none" w="med" len="med"/>
                      <a:tailEnd type="none" w="med" len="med"/>
                    </a:lnB>
                    <a:solidFill>
                      <a:srgbClr val="D0D8E8"/>
                    </a:solidFill>
                  </a:tcP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0</a:t>
                      </a:r>
                    </a:p>
                  </a:txBody>
                  <a:tcPr marL="0" marR="72000" marT="9525" marB="0" anchor="ctr">
                    <a:lnB w="12700" cap="flat" cmpd="sng" algn="ctr">
                      <a:solidFill>
                        <a:schemeClr val="bg1"/>
                      </a:solidFill>
                      <a:prstDash val="solid"/>
                      <a:round/>
                      <a:headEnd type="none" w="med" len="med"/>
                      <a:tailEnd type="none" w="med" len="med"/>
                    </a:lnB>
                    <a:solidFill>
                      <a:srgbClr val="D0D8E8"/>
                    </a:solidFill>
                  </a:tcP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61,486</a:t>
                      </a:r>
                    </a:p>
                  </a:txBody>
                  <a:tcPr marL="0" marR="72000" marT="9525" marB="0" anchor="ctr">
                    <a:lnB w="12700" cap="flat" cmpd="sng" algn="ctr">
                      <a:solidFill>
                        <a:schemeClr val="bg1"/>
                      </a:solidFill>
                      <a:prstDash val="solid"/>
                      <a:round/>
                      <a:headEnd type="none" w="med" len="med"/>
                      <a:tailEnd type="none" w="med" len="med"/>
                    </a:lnB>
                    <a:solidFill>
                      <a:srgbClr val="D0D8E8"/>
                    </a:solidFill>
                  </a:tcPr>
                </a:tc>
                <a:extLst>
                  <a:ext uri="{0D108BD9-81ED-4DB2-BD59-A6C34878D82A}">
                    <a16:rowId xmlns:a16="http://schemas.microsoft.com/office/drawing/2014/main" val="10000"/>
                  </a:ext>
                </a:extLst>
              </a:tr>
              <a:tr h="0">
                <a:tc vMerge="1">
                  <a:txBody>
                    <a:bodyPr/>
                    <a:lstStyle/>
                    <a:p>
                      <a:endParaRPr kumimoji="1" lang="ja-JP" altLang="en-US" sz="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lnT w="12700" cap="flat" cmpd="sng" algn="ctr">
                      <a:solidFill>
                        <a:schemeClr val="bg1"/>
                      </a:solidFill>
                      <a:prstDash val="solid"/>
                      <a:round/>
                      <a:headEnd type="none" w="med" len="med"/>
                      <a:tailEnd type="none" w="med" len="med"/>
                    </a:lnT>
                    <a:solidFill>
                      <a:srgbClr val="E9EDF4"/>
                    </a:solidFill>
                  </a:tcPr>
                </a:tc>
                <a:tc>
                  <a:txBody>
                    <a:bodyPr/>
                    <a:lstStyle/>
                    <a:p>
                      <a:pPr algn="ctr"/>
                      <a:r>
                        <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教頭</a:t>
                      </a: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solidFill>
                      <a:srgbClr val="E9EDF4"/>
                    </a:solidFill>
                  </a:tcPr>
                </a:tc>
                <a:tc>
                  <a:txBody>
                    <a:bodyPr/>
                    <a:lstStyle/>
                    <a:p>
                      <a:pPr algn="ctr"/>
                      <a:r>
                        <a:rPr kumimoji="1" lang="en-US" altLang="ja-JP"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50</a:t>
                      </a:r>
                      <a:r>
                        <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歳</a:t>
                      </a:r>
                    </a:p>
                  </a:txBody>
                  <a:tcPr>
                    <a:lnT w="12700" cap="flat" cmpd="sng" algn="ctr">
                      <a:solidFill>
                        <a:schemeClr val="bg1"/>
                      </a:solidFill>
                      <a:prstDash val="solid"/>
                      <a:round/>
                      <a:headEnd type="none" w="med" len="med"/>
                      <a:tailEnd type="none" w="med" len="med"/>
                    </a:lnT>
                    <a:solidFill>
                      <a:srgbClr val="E9EDF4"/>
                    </a:solidFill>
                  </a:tcPr>
                </a:tc>
                <a:tc>
                  <a:txBody>
                    <a:bodyPr/>
                    <a:lstStyle/>
                    <a:p>
                      <a:pPr algn="r" fontAlgn="ctr"/>
                      <a:r>
                        <a:rPr lang="en-US" altLang="ja-JP" sz="900" b="0" i="0" u="none" strike="noStrike">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577,063 </a:t>
                      </a:r>
                    </a:p>
                  </a:txBody>
                  <a:tcPr marL="0" marR="72000" marT="9525" marB="0" anchor="ctr">
                    <a:lnT w="12700" cap="flat" cmpd="sng" algn="ctr">
                      <a:solidFill>
                        <a:schemeClr val="bg1"/>
                      </a:solidFill>
                      <a:prstDash val="solid"/>
                      <a:round/>
                      <a:headEnd type="none" w="med" len="med"/>
                      <a:tailEnd type="none" w="med" len="med"/>
                    </a:lnT>
                    <a:solidFill>
                      <a:srgbClr val="E9EDF4"/>
                    </a:solidFill>
                  </a:tcP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9,239,925</a:t>
                      </a:r>
                    </a:p>
                  </a:txBody>
                  <a:tcPr marL="0" marR="72000" marT="9525" marB="0" anchor="ctr">
                    <a:lnT w="12700" cap="flat" cmpd="sng" algn="ctr">
                      <a:solidFill>
                        <a:schemeClr val="bg1"/>
                      </a:solidFill>
                      <a:prstDash val="solid"/>
                      <a:round/>
                      <a:headEnd type="none" w="med" len="med"/>
                      <a:tailEnd type="none" w="med" len="med"/>
                    </a:lnT>
                    <a:solidFill>
                      <a:srgbClr val="E9EDF4"/>
                    </a:solidFill>
                  </a:tcPr>
                </a:tc>
                <a:tc>
                  <a:txBody>
                    <a:bodyPr/>
                    <a:lstStyle/>
                    <a:p>
                      <a:pPr algn="r" fontAlgn="ctr"/>
                      <a:r>
                        <a:rPr lang="en-US" altLang="ja-JP" sz="900" b="0" i="0" u="none" strike="noStrike">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577,063 </a:t>
                      </a:r>
                    </a:p>
                  </a:txBody>
                  <a:tcPr marL="0" marR="72000" marT="9525" marB="0" anchor="ctr">
                    <a:lnT w="12700" cap="flat" cmpd="sng" algn="ctr">
                      <a:solidFill>
                        <a:schemeClr val="bg1"/>
                      </a:solidFill>
                      <a:prstDash val="solid"/>
                      <a:round/>
                      <a:headEnd type="none" w="med" len="med"/>
                      <a:tailEnd type="none" w="med" len="med"/>
                    </a:lnT>
                    <a:solidFill>
                      <a:srgbClr val="E9EDF4"/>
                    </a:solidFill>
                  </a:tcPr>
                </a:tc>
                <a:tc>
                  <a:txBody>
                    <a:bodyPr/>
                    <a:lstStyle/>
                    <a:p>
                      <a:pPr algn="r" fontAlgn="ctr"/>
                      <a:r>
                        <a:rPr lang="en-US" altLang="ja-JP" sz="900" b="0" i="0" u="none" strike="noStrike">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9,294,527</a:t>
                      </a:r>
                    </a:p>
                  </a:txBody>
                  <a:tcPr marL="0" marR="72000" marT="9525" marB="0" anchor="ctr">
                    <a:lnT w="12700" cap="flat" cmpd="sng" algn="ctr">
                      <a:solidFill>
                        <a:schemeClr val="bg1"/>
                      </a:solidFill>
                      <a:prstDash val="solid"/>
                      <a:round/>
                      <a:headEnd type="none" w="med" len="med"/>
                      <a:tailEnd type="none" w="med" len="med"/>
                    </a:lnT>
                    <a:solidFill>
                      <a:srgbClr val="E9EDF4"/>
                    </a:solidFill>
                  </a:tcPr>
                </a:tc>
                <a:tc>
                  <a:txBody>
                    <a:bodyPr/>
                    <a:lstStyle/>
                    <a:p>
                      <a:pPr algn="r" fontAlgn="ctr"/>
                      <a:r>
                        <a:rPr lang="en-US" altLang="ja-JP" sz="900" b="0" i="0" u="none" strike="noStrike">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0</a:t>
                      </a:r>
                    </a:p>
                  </a:txBody>
                  <a:tcPr marL="0" marR="72000" marT="9525" marB="0" anchor="ctr">
                    <a:lnT w="12700" cap="flat" cmpd="sng" algn="ctr">
                      <a:solidFill>
                        <a:schemeClr val="bg1"/>
                      </a:solidFill>
                      <a:prstDash val="solid"/>
                      <a:round/>
                      <a:headEnd type="none" w="med" len="med"/>
                      <a:tailEnd type="none" w="med" len="med"/>
                    </a:lnT>
                    <a:solidFill>
                      <a:srgbClr val="E9EDF4"/>
                    </a:solidFill>
                  </a:tcPr>
                </a:tc>
                <a:tc>
                  <a:txBody>
                    <a:bodyPr/>
                    <a:lstStyle/>
                    <a:p>
                      <a:pPr algn="r" fontAlgn="ctr"/>
                      <a:r>
                        <a:rPr lang="en-US" altLang="ja-JP" sz="900" b="0" i="0" u="none" strike="noStrike">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54,602</a:t>
                      </a:r>
                    </a:p>
                  </a:txBody>
                  <a:tcPr marL="0" marR="72000" marT="9525" marB="0" anchor="ctr">
                    <a:lnT w="12700" cap="flat" cmpd="sng" algn="ctr">
                      <a:solidFill>
                        <a:schemeClr val="bg1"/>
                      </a:solidFill>
                      <a:prstDash val="solid"/>
                      <a:round/>
                      <a:headEnd type="none" w="med" len="med"/>
                      <a:tailEnd type="none" w="med" len="med"/>
                    </a:lnT>
                    <a:solidFill>
                      <a:srgbClr val="E9EDF4"/>
                    </a:solidFill>
                  </a:tcPr>
                </a:tc>
                <a:extLst>
                  <a:ext uri="{0D108BD9-81ED-4DB2-BD59-A6C34878D82A}">
                    <a16:rowId xmlns:a16="http://schemas.microsoft.com/office/drawing/2014/main" val="10001"/>
                  </a:ext>
                </a:extLst>
              </a:tr>
              <a:tr h="0">
                <a:tc vMerge="1">
                  <a:txBody>
                    <a:bodyPr/>
                    <a:lstStyle/>
                    <a:p>
                      <a:endParaRPr kumimoji="1" lang="ja-JP" altLang="en-US" sz="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solidFill>
                      <a:srgbClr val="D0D8E8"/>
                    </a:solidFill>
                  </a:tcPr>
                </a:tc>
                <a:tc>
                  <a:txBody>
                    <a:bodyPr/>
                    <a:lstStyle/>
                    <a:p>
                      <a:pPr algn="ctr"/>
                      <a:r>
                        <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首席・指導教諭</a:t>
                      </a:r>
                    </a:p>
                  </a:txBody>
                  <a:tcPr>
                    <a:lnL w="12700" cap="flat" cmpd="sng" algn="ctr">
                      <a:solidFill>
                        <a:schemeClr val="bg1"/>
                      </a:solidFill>
                      <a:prstDash val="solid"/>
                      <a:round/>
                      <a:headEnd type="none" w="med" len="med"/>
                      <a:tailEnd type="none" w="med" len="med"/>
                    </a:lnL>
                    <a:solidFill>
                      <a:srgbClr val="D0D8E8"/>
                    </a:solidFill>
                  </a:tcPr>
                </a:tc>
                <a:tc>
                  <a:txBody>
                    <a:bodyPr/>
                    <a:lstStyle/>
                    <a:p>
                      <a:pPr algn="ctr"/>
                      <a:r>
                        <a:rPr kumimoji="1" lang="en-US" altLang="ja-JP"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45</a:t>
                      </a:r>
                      <a:r>
                        <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歳</a:t>
                      </a:r>
                    </a:p>
                  </a:txBody>
                  <a:tcPr>
                    <a:solidFill>
                      <a:srgbClr val="D0D8E8"/>
                    </a:solidFill>
                  </a:tcPr>
                </a:tc>
                <a:tc>
                  <a:txBody>
                    <a:bodyPr/>
                    <a:lstStyle/>
                    <a:p>
                      <a:pPr algn="r" fontAlgn="ctr"/>
                      <a:r>
                        <a:rPr lang="en-US" altLang="ja-JP" sz="900" b="0" i="0" u="none" strike="noStrike">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478,765 </a:t>
                      </a:r>
                    </a:p>
                  </a:txBody>
                  <a:tcPr marL="0" marR="72000" marT="9525" marB="0" anchor="ctr">
                    <a:solidFill>
                      <a:srgbClr val="D0D8E8"/>
                    </a:solidFill>
                  </a:tcPr>
                </a:tc>
                <a:tc>
                  <a:txBody>
                    <a:bodyPr/>
                    <a:lstStyle/>
                    <a:p>
                      <a:pPr algn="r" fontAlgn="ctr"/>
                      <a:r>
                        <a:rPr lang="en-US" altLang="ja-JP" sz="900" b="0" i="0" u="none" strike="noStrike">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7,947,820</a:t>
                      </a:r>
                    </a:p>
                  </a:txBody>
                  <a:tcPr marL="0" marR="72000" marT="9525" marB="0" anchor="ctr">
                    <a:solidFill>
                      <a:srgbClr val="D0D8E8"/>
                    </a:solidFill>
                  </a:tcP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478,765 </a:t>
                      </a:r>
                    </a:p>
                  </a:txBody>
                  <a:tcPr marL="0" marR="72000" marT="9525" marB="0" anchor="ctr">
                    <a:solidFill>
                      <a:srgbClr val="D0D8E8"/>
                    </a:solidFill>
                  </a:tcPr>
                </a:tc>
                <a:tc>
                  <a:txBody>
                    <a:bodyPr/>
                    <a:lstStyle/>
                    <a:p>
                      <a:pPr algn="r" fontAlgn="ctr"/>
                      <a:r>
                        <a:rPr lang="en-US" altLang="ja-JP" sz="900" b="0" i="0" u="none" strike="noStrike">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7,999,770</a:t>
                      </a:r>
                    </a:p>
                  </a:txBody>
                  <a:tcPr marL="0" marR="72000" marT="9525" marB="0" anchor="ctr">
                    <a:solidFill>
                      <a:srgbClr val="D0D8E8"/>
                    </a:solidFill>
                  </a:tcPr>
                </a:tc>
                <a:tc>
                  <a:txBody>
                    <a:bodyPr/>
                    <a:lstStyle/>
                    <a:p>
                      <a:pPr algn="r" fontAlgn="ctr"/>
                      <a:r>
                        <a:rPr lang="en-US" altLang="ja-JP" sz="900" b="0" i="0" u="none" strike="noStrike">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0</a:t>
                      </a:r>
                    </a:p>
                  </a:txBody>
                  <a:tcPr marL="0" marR="72000" marT="9525" marB="0" anchor="ctr">
                    <a:solidFill>
                      <a:srgbClr val="D0D8E8"/>
                    </a:solidFill>
                  </a:tcPr>
                </a:tc>
                <a:tc>
                  <a:txBody>
                    <a:bodyPr/>
                    <a:lstStyle/>
                    <a:p>
                      <a:pPr algn="r" fontAlgn="ctr"/>
                      <a:r>
                        <a:rPr lang="en-US" altLang="ja-JP" sz="900" b="0" i="0" u="none" strike="noStrike">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51,950</a:t>
                      </a:r>
                    </a:p>
                  </a:txBody>
                  <a:tcPr marL="0" marR="72000" marT="9525" marB="0" anchor="ctr">
                    <a:solidFill>
                      <a:srgbClr val="D0D8E8"/>
                    </a:solidFill>
                  </a:tcPr>
                </a:tc>
                <a:extLst>
                  <a:ext uri="{0D108BD9-81ED-4DB2-BD59-A6C34878D82A}">
                    <a16:rowId xmlns:a16="http://schemas.microsoft.com/office/drawing/2014/main" val="10002"/>
                  </a:ext>
                </a:extLst>
              </a:tr>
              <a:tr h="0">
                <a:tc vMerge="1">
                  <a:txBody>
                    <a:bodyPr/>
                    <a:lstStyle/>
                    <a:p>
                      <a:endParaRPr kumimoji="1" lang="ja-JP" altLang="en-US" sz="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solidFill>
                      <a:srgbClr val="E9EDF4"/>
                    </a:solidFill>
                  </a:tcPr>
                </a:tc>
                <a:tc>
                  <a:txBody>
                    <a:bodyPr/>
                    <a:lstStyle/>
                    <a:p>
                      <a:pPr algn="ctr"/>
                      <a:r>
                        <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教諭</a:t>
                      </a:r>
                    </a:p>
                  </a:txBody>
                  <a:tcPr>
                    <a:lnL w="12700" cap="flat" cmpd="sng" algn="ctr">
                      <a:solidFill>
                        <a:schemeClr val="bg1"/>
                      </a:solidFill>
                      <a:prstDash val="solid"/>
                      <a:round/>
                      <a:headEnd type="none" w="med" len="med"/>
                      <a:tailEnd type="none" w="med" len="med"/>
                    </a:lnL>
                    <a:solidFill>
                      <a:srgbClr val="E9EDF4"/>
                    </a:solidFill>
                  </a:tcPr>
                </a:tc>
                <a:tc>
                  <a:txBody>
                    <a:bodyPr/>
                    <a:lstStyle/>
                    <a:p>
                      <a:pPr algn="ctr"/>
                      <a:r>
                        <a:rPr kumimoji="1" lang="en-US" altLang="ja-JP"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45</a:t>
                      </a:r>
                      <a:r>
                        <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歳</a:t>
                      </a:r>
                    </a:p>
                  </a:txBody>
                  <a:tcPr>
                    <a:solidFill>
                      <a:srgbClr val="E9EDF4"/>
                    </a:solidFill>
                  </a:tcPr>
                </a:tc>
                <a:tc>
                  <a:txBody>
                    <a:bodyPr/>
                    <a:lstStyle/>
                    <a:p>
                      <a:pPr algn="r" fontAlgn="ctr"/>
                      <a:r>
                        <a:rPr lang="en-US" altLang="ja-JP" sz="900" b="0" i="0" u="none" strike="noStrike">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460,110 </a:t>
                      </a:r>
                    </a:p>
                  </a:txBody>
                  <a:tcPr marL="0" marR="72000" marT="9525" marB="0" anchor="ctr">
                    <a:solidFill>
                      <a:srgbClr val="E9EDF4"/>
                    </a:solidFill>
                  </a:tcPr>
                </a:tc>
                <a:tc>
                  <a:txBody>
                    <a:bodyPr/>
                    <a:lstStyle/>
                    <a:p>
                      <a:pPr algn="r" fontAlgn="ctr"/>
                      <a:r>
                        <a:rPr lang="en-US" altLang="ja-JP" sz="900" b="0" i="0" u="none" strike="noStrike">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7,542,124</a:t>
                      </a:r>
                    </a:p>
                  </a:txBody>
                  <a:tcPr marL="0" marR="72000" marT="9525" marB="0" anchor="ctr">
                    <a:solidFill>
                      <a:srgbClr val="E9EDF4"/>
                    </a:solidFill>
                  </a:tcPr>
                </a:tc>
                <a:tc>
                  <a:txBody>
                    <a:bodyPr/>
                    <a:lstStyle/>
                    <a:p>
                      <a:pPr algn="r" fontAlgn="ctr"/>
                      <a:r>
                        <a:rPr lang="en-US" altLang="ja-JP" sz="900" b="0" i="0" u="none" strike="noStrike">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460,110 </a:t>
                      </a:r>
                    </a:p>
                  </a:txBody>
                  <a:tcPr marL="0" marR="72000" marT="9525" marB="0" anchor="ctr">
                    <a:solidFill>
                      <a:srgbClr val="E9EDF4"/>
                    </a:solidFill>
                  </a:tcP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7,589,784</a:t>
                      </a:r>
                    </a:p>
                  </a:txBody>
                  <a:tcPr marL="0" marR="72000" marT="9525" marB="0" anchor="ctr">
                    <a:solidFill>
                      <a:srgbClr val="E9EDF4"/>
                    </a:solidFill>
                  </a:tcPr>
                </a:tc>
                <a:tc>
                  <a:txBody>
                    <a:bodyPr/>
                    <a:lstStyle/>
                    <a:p>
                      <a:pPr algn="r" fontAlgn="ctr"/>
                      <a:r>
                        <a:rPr lang="en-US" altLang="ja-JP" sz="900" b="0" i="0" u="none" strike="noStrike">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0</a:t>
                      </a:r>
                    </a:p>
                  </a:txBody>
                  <a:tcPr marL="0" marR="72000" marT="9525" marB="0" anchor="ctr">
                    <a:solidFill>
                      <a:srgbClr val="E9EDF4"/>
                    </a:solidFill>
                  </a:tcPr>
                </a:tc>
                <a:tc>
                  <a:txBody>
                    <a:bodyPr/>
                    <a:lstStyle/>
                    <a:p>
                      <a:pPr algn="r" fontAlgn="ctr"/>
                      <a:r>
                        <a:rPr lang="en-US" altLang="ja-JP" sz="900" b="0" i="0" u="none" strike="noStrike">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47,660</a:t>
                      </a:r>
                    </a:p>
                  </a:txBody>
                  <a:tcPr marL="0" marR="72000" marT="9525" marB="0" anchor="ctr">
                    <a:solidFill>
                      <a:srgbClr val="E9EDF4"/>
                    </a:solidFill>
                  </a:tcPr>
                </a:tc>
                <a:extLst>
                  <a:ext uri="{0D108BD9-81ED-4DB2-BD59-A6C34878D82A}">
                    <a16:rowId xmlns:a16="http://schemas.microsoft.com/office/drawing/2014/main" val="10003"/>
                  </a:ext>
                </a:extLst>
              </a:tr>
              <a:tr h="237728">
                <a:tc vMerge="1">
                  <a:txBody>
                    <a:bodyPr/>
                    <a:lstStyle/>
                    <a:p>
                      <a:endParaRPr kumimoji="1" lang="ja-JP" altLang="en-US" sz="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solidFill>
                      <a:srgbClr val="D0D8E8"/>
                    </a:solidFill>
                  </a:tcPr>
                </a:tc>
                <a:tc>
                  <a:txBody>
                    <a:bodyPr/>
                    <a:lstStyle/>
                    <a:p>
                      <a:pPr algn="ctr"/>
                      <a:r>
                        <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教諭</a:t>
                      </a:r>
                    </a:p>
                  </a:txBody>
                  <a:tcPr>
                    <a:lnL w="12700" cap="flat" cmpd="sng" algn="ctr">
                      <a:solidFill>
                        <a:schemeClr val="bg1"/>
                      </a:solidFill>
                      <a:prstDash val="solid"/>
                      <a:round/>
                      <a:headEnd type="none" w="med" len="med"/>
                      <a:tailEnd type="none" w="med" len="med"/>
                    </a:lnL>
                    <a:solidFill>
                      <a:srgbClr val="D0D8E8"/>
                    </a:solidFill>
                  </a:tcPr>
                </a:tc>
                <a:tc>
                  <a:txBody>
                    <a:bodyPr/>
                    <a:lstStyle/>
                    <a:p>
                      <a:pPr algn="ctr"/>
                      <a:r>
                        <a:rPr kumimoji="1" lang="en-US" altLang="ja-JP"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35</a:t>
                      </a:r>
                      <a:r>
                        <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歳</a:t>
                      </a:r>
                    </a:p>
                  </a:txBody>
                  <a:tcPr>
                    <a:solidFill>
                      <a:srgbClr val="D0D8E8"/>
                    </a:solidFill>
                  </a:tcPr>
                </a:tc>
                <a:tc>
                  <a:txBody>
                    <a:bodyPr/>
                    <a:lstStyle/>
                    <a:p>
                      <a:pPr algn="r" fontAlgn="ctr"/>
                      <a:r>
                        <a:rPr lang="en-US" altLang="ja-JP" sz="900" b="0" i="0" u="none" strike="noStrike">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364,241 </a:t>
                      </a:r>
                    </a:p>
                  </a:txBody>
                  <a:tcPr marL="0" marR="72000" marT="9525" marB="0" anchor="ctr">
                    <a:solidFill>
                      <a:srgbClr val="D0D8E8"/>
                    </a:solidFill>
                  </a:tcPr>
                </a:tc>
                <a:tc>
                  <a:txBody>
                    <a:bodyPr/>
                    <a:lstStyle/>
                    <a:p>
                      <a:pPr algn="r" fontAlgn="ctr"/>
                      <a:r>
                        <a:rPr lang="en-US" altLang="ja-JP" sz="900" b="0" i="0" u="none" strike="noStrike">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5,973,348</a:t>
                      </a:r>
                    </a:p>
                  </a:txBody>
                  <a:tcPr marL="0" marR="72000" marT="9525" marB="0" anchor="ctr">
                    <a:solidFill>
                      <a:srgbClr val="D0D8E8"/>
                    </a:solidFill>
                  </a:tcPr>
                </a:tc>
                <a:tc>
                  <a:txBody>
                    <a:bodyPr/>
                    <a:lstStyle/>
                    <a:p>
                      <a:pPr algn="r" fontAlgn="ctr"/>
                      <a:r>
                        <a:rPr lang="en-US" altLang="ja-JP" sz="900" b="0" i="0" u="none" strike="noStrike">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364,241 </a:t>
                      </a:r>
                    </a:p>
                  </a:txBody>
                  <a:tcPr marL="0" marR="72000" marT="9525" marB="0" anchor="ctr">
                    <a:solidFill>
                      <a:srgbClr val="D0D8E8"/>
                    </a:solidFill>
                  </a:tcPr>
                </a:tc>
                <a:tc>
                  <a:txBody>
                    <a:bodyPr/>
                    <a:lstStyle/>
                    <a:p>
                      <a:pPr algn="r" fontAlgn="ctr"/>
                      <a:r>
                        <a:rPr lang="en-US" altLang="ja-JP" sz="900" b="0" i="0" u="none" strike="noStrike">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6,011,142</a:t>
                      </a:r>
                    </a:p>
                  </a:txBody>
                  <a:tcPr marL="0" marR="72000" marT="9525" marB="0" anchor="ctr">
                    <a:solidFill>
                      <a:srgbClr val="D0D8E8"/>
                    </a:solidFill>
                  </a:tcP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0</a:t>
                      </a:r>
                    </a:p>
                  </a:txBody>
                  <a:tcPr marL="0" marR="72000" marT="9525" marB="0" anchor="ctr">
                    <a:solidFill>
                      <a:srgbClr val="D0D8E8"/>
                    </a:solidFill>
                  </a:tcP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37,794</a:t>
                      </a:r>
                    </a:p>
                  </a:txBody>
                  <a:tcPr marL="0" marR="72000" marT="9525" marB="0" anchor="ctr">
                    <a:solidFill>
                      <a:srgbClr val="D0D8E8"/>
                    </a:solidFill>
                  </a:tcPr>
                </a:tc>
                <a:extLst>
                  <a:ext uri="{0D108BD9-81ED-4DB2-BD59-A6C34878D82A}">
                    <a16:rowId xmlns:a16="http://schemas.microsoft.com/office/drawing/2014/main" val="10004"/>
                  </a:ext>
                </a:extLst>
              </a:tr>
              <a:tr h="0">
                <a:tc vMerge="1">
                  <a:txBody>
                    <a:bodyPr/>
                    <a:lstStyle/>
                    <a:p>
                      <a:endParaRPr kumimoji="1" lang="ja-JP" altLang="en-US" sz="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solidFill>
                      <a:srgbClr val="E9EDF4"/>
                    </a:solidFill>
                  </a:tcPr>
                </a:tc>
                <a:tc>
                  <a:txBody>
                    <a:bodyPr/>
                    <a:lstStyle/>
                    <a:p>
                      <a:pPr algn="ctr"/>
                      <a:r>
                        <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教諭</a:t>
                      </a:r>
                    </a:p>
                  </a:txBody>
                  <a:tcPr>
                    <a:lnL w="12700" cap="flat" cmpd="sng" algn="ctr">
                      <a:solidFill>
                        <a:schemeClr val="bg1"/>
                      </a:solidFill>
                      <a:prstDash val="solid"/>
                      <a:round/>
                      <a:headEnd type="none" w="med" len="med"/>
                      <a:tailEnd type="none" w="med" len="med"/>
                    </a:lnL>
                    <a:solidFill>
                      <a:srgbClr val="E9EDF4"/>
                    </a:solidFill>
                  </a:tcPr>
                </a:tc>
                <a:tc>
                  <a:txBody>
                    <a:bodyPr/>
                    <a:lstStyle/>
                    <a:p>
                      <a:pPr algn="ctr"/>
                      <a:r>
                        <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大卒初任給</a:t>
                      </a:r>
                    </a:p>
                  </a:txBody>
                  <a:tcPr>
                    <a:solidFill>
                      <a:srgbClr val="E9EDF4"/>
                    </a:solidFill>
                  </a:tcP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235,673 </a:t>
                      </a:r>
                    </a:p>
                  </a:txBody>
                  <a:tcPr marL="0" marR="72000" marT="9525" marB="0" anchor="ctr">
                    <a:solidFill>
                      <a:srgbClr val="E9EDF4"/>
                    </a:solidFill>
                  </a:tcP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3,816,303</a:t>
                      </a:r>
                    </a:p>
                  </a:txBody>
                  <a:tcPr marL="0" marR="72000" marT="9525" marB="0" anchor="ctr">
                    <a:solidFill>
                      <a:srgbClr val="E9EDF4"/>
                    </a:solidFill>
                  </a:tcP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238,213 </a:t>
                      </a:r>
                    </a:p>
                  </a:txBody>
                  <a:tcPr marL="0" marR="72000" marT="9525" marB="0" anchor="ctr">
                    <a:solidFill>
                      <a:srgbClr val="E9EDF4"/>
                    </a:solidFill>
                  </a:tcP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3,881,114</a:t>
                      </a:r>
                    </a:p>
                  </a:txBody>
                  <a:tcPr marL="0" marR="72000" marT="9525" marB="0" anchor="ctr">
                    <a:solidFill>
                      <a:srgbClr val="E9EDF4"/>
                    </a:solidFill>
                  </a:tcP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2,540</a:t>
                      </a:r>
                    </a:p>
                  </a:txBody>
                  <a:tcPr marL="0" marR="72000" marT="9525" marB="0" anchor="ctr">
                    <a:solidFill>
                      <a:srgbClr val="E9EDF4"/>
                    </a:solidFill>
                  </a:tcP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64,811</a:t>
                      </a:r>
                    </a:p>
                  </a:txBody>
                  <a:tcPr marL="0" marR="72000" marT="9525" marB="0" anchor="ctr">
                    <a:solidFill>
                      <a:srgbClr val="E9EDF4"/>
                    </a:solidFill>
                  </a:tcPr>
                </a:tc>
                <a:extLst>
                  <a:ext uri="{0D108BD9-81ED-4DB2-BD59-A6C34878D82A}">
                    <a16:rowId xmlns:a16="http://schemas.microsoft.com/office/drawing/2014/main" val="10005"/>
                  </a:ext>
                </a:extLst>
              </a:tr>
            </a:tbl>
          </a:graphicData>
        </a:graphic>
      </p:graphicFrame>
      <p:graphicFrame>
        <p:nvGraphicFramePr>
          <p:cNvPr id="9" name="表 8"/>
          <p:cNvGraphicFramePr>
            <a:graphicFrameLocks noGrp="1"/>
          </p:cNvGraphicFramePr>
          <p:nvPr>
            <p:extLst>
              <p:ext uri="{D42A27DB-BD31-4B8C-83A1-F6EECF244321}">
                <p14:modId xmlns:p14="http://schemas.microsoft.com/office/powerpoint/2010/main" val="3431994678"/>
              </p:ext>
            </p:extLst>
          </p:nvPr>
        </p:nvGraphicFramePr>
        <p:xfrm>
          <a:off x="468525" y="4457208"/>
          <a:ext cx="8275202" cy="1837928"/>
        </p:xfrm>
        <a:graphic>
          <a:graphicData uri="http://schemas.openxmlformats.org/drawingml/2006/table">
            <a:tbl>
              <a:tblPr firstRow="1" bandRow="1">
                <a:tableStyleId>{5C22544A-7EE6-4342-B048-85BDC9FD1C3A}</a:tableStyleId>
              </a:tblPr>
              <a:tblGrid>
                <a:gridCol w="447792">
                  <a:extLst>
                    <a:ext uri="{9D8B030D-6E8A-4147-A177-3AD203B41FA5}">
                      <a16:colId xmlns:a16="http://schemas.microsoft.com/office/drawing/2014/main" val="20000"/>
                    </a:ext>
                  </a:extLst>
                </a:gridCol>
                <a:gridCol w="1152000">
                  <a:extLst>
                    <a:ext uri="{9D8B030D-6E8A-4147-A177-3AD203B41FA5}">
                      <a16:colId xmlns:a16="http://schemas.microsoft.com/office/drawing/2014/main" val="20001"/>
                    </a:ext>
                  </a:extLst>
                </a:gridCol>
                <a:gridCol w="953630">
                  <a:extLst>
                    <a:ext uri="{9D8B030D-6E8A-4147-A177-3AD203B41FA5}">
                      <a16:colId xmlns:a16="http://schemas.microsoft.com/office/drawing/2014/main" val="20002"/>
                    </a:ext>
                  </a:extLst>
                </a:gridCol>
                <a:gridCol w="953630">
                  <a:extLst>
                    <a:ext uri="{9D8B030D-6E8A-4147-A177-3AD203B41FA5}">
                      <a16:colId xmlns:a16="http://schemas.microsoft.com/office/drawing/2014/main" val="20003"/>
                    </a:ext>
                  </a:extLst>
                </a:gridCol>
                <a:gridCol w="953630">
                  <a:extLst>
                    <a:ext uri="{9D8B030D-6E8A-4147-A177-3AD203B41FA5}">
                      <a16:colId xmlns:a16="http://schemas.microsoft.com/office/drawing/2014/main" val="20004"/>
                    </a:ext>
                  </a:extLst>
                </a:gridCol>
                <a:gridCol w="953630">
                  <a:extLst>
                    <a:ext uri="{9D8B030D-6E8A-4147-A177-3AD203B41FA5}">
                      <a16:colId xmlns:a16="http://schemas.microsoft.com/office/drawing/2014/main" val="20005"/>
                    </a:ext>
                  </a:extLst>
                </a:gridCol>
                <a:gridCol w="953630">
                  <a:extLst>
                    <a:ext uri="{9D8B030D-6E8A-4147-A177-3AD203B41FA5}">
                      <a16:colId xmlns:a16="http://schemas.microsoft.com/office/drawing/2014/main" val="20006"/>
                    </a:ext>
                  </a:extLst>
                </a:gridCol>
                <a:gridCol w="953630">
                  <a:extLst>
                    <a:ext uri="{9D8B030D-6E8A-4147-A177-3AD203B41FA5}">
                      <a16:colId xmlns:a16="http://schemas.microsoft.com/office/drawing/2014/main" val="20007"/>
                    </a:ext>
                  </a:extLst>
                </a:gridCol>
                <a:gridCol w="953630">
                  <a:extLst>
                    <a:ext uri="{9D8B030D-6E8A-4147-A177-3AD203B41FA5}">
                      <a16:colId xmlns:a16="http://schemas.microsoft.com/office/drawing/2014/main" val="20008"/>
                    </a:ext>
                  </a:extLst>
                </a:gridCol>
              </a:tblGrid>
              <a:tr h="0">
                <a:tc rowSpan="8">
                  <a:txBody>
                    <a:bodyPr/>
                    <a:lstStyle/>
                    <a:p>
                      <a:pPr algn="ctr"/>
                      <a:r>
                        <a:rPr kumimoji="1" lang="ja-JP" altLang="en-US" sz="9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公安職給料表</a:t>
                      </a:r>
                    </a:p>
                  </a:txBody>
                  <a:tcPr vert="eaVert"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0D8E8"/>
                    </a:solidFill>
                  </a:tcPr>
                </a:tc>
                <a:tc>
                  <a:txBody>
                    <a:bodyPr/>
                    <a:lstStyle/>
                    <a:p>
                      <a:pPr algn="ctr"/>
                      <a:r>
                        <a:rPr kumimoji="1" lang="ja-JP" altLang="en-US" sz="9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警視</a:t>
                      </a:r>
                      <a:r>
                        <a:rPr kumimoji="1" lang="ja-JP" altLang="en-US" sz="8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（所属長級以上）</a:t>
                      </a:r>
                    </a:p>
                  </a:txBody>
                  <a:tcPr marL="108000" marR="0">
                    <a:lnL w="12700" cap="flat" cmpd="sng" algn="ctr">
                      <a:solidFill>
                        <a:schemeClr val="bg1"/>
                      </a:solidFill>
                      <a:prstDash val="solid"/>
                      <a:round/>
                      <a:headEnd type="none" w="med" len="med"/>
                      <a:tailEnd type="none" w="med" len="med"/>
                    </a:lnL>
                    <a:lnB w="12700" cap="flat" cmpd="sng" algn="ctr">
                      <a:solidFill>
                        <a:schemeClr val="bg1"/>
                      </a:solidFill>
                      <a:prstDash val="solid"/>
                      <a:round/>
                      <a:headEnd type="none" w="med" len="med"/>
                      <a:tailEnd type="none" w="med" len="med"/>
                    </a:lnB>
                    <a:solidFill>
                      <a:srgbClr val="D0D8E8"/>
                    </a:solidFill>
                  </a:tcPr>
                </a:tc>
                <a:tc>
                  <a:txBody>
                    <a:bodyPr/>
                    <a:lstStyle/>
                    <a:p>
                      <a:pPr algn="ctr"/>
                      <a:r>
                        <a:rPr kumimoji="1" lang="en-US" altLang="ja-JP" sz="9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58</a:t>
                      </a:r>
                      <a:r>
                        <a:rPr kumimoji="1" lang="ja-JP" altLang="en-US" sz="9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歳</a:t>
                      </a:r>
                    </a:p>
                  </a:txBody>
                  <a:tcPr>
                    <a:lnB w="12700" cap="flat" cmpd="sng" algn="ctr">
                      <a:solidFill>
                        <a:schemeClr val="bg1"/>
                      </a:solidFill>
                      <a:prstDash val="solid"/>
                      <a:round/>
                      <a:headEnd type="none" w="med" len="med"/>
                      <a:tailEnd type="none" w="med" len="med"/>
                    </a:lnB>
                    <a:solidFill>
                      <a:srgbClr val="D0D8E8"/>
                    </a:solidFill>
                  </a:tcP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631,701 </a:t>
                      </a:r>
                    </a:p>
                  </a:txBody>
                  <a:tcPr marL="0" marR="72000" marT="9525" marB="0" anchor="ctr">
                    <a:lnB w="12700" cap="flat" cmpd="sng" algn="ctr">
                      <a:solidFill>
                        <a:schemeClr val="bg1"/>
                      </a:solidFill>
                      <a:prstDash val="solid"/>
                      <a:round/>
                      <a:headEnd type="none" w="med" len="med"/>
                      <a:tailEnd type="none" w="med" len="med"/>
                    </a:lnB>
                    <a:solidFill>
                      <a:srgbClr val="D0D8E8"/>
                    </a:solidFill>
                  </a:tcP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10,625,480</a:t>
                      </a:r>
                    </a:p>
                  </a:txBody>
                  <a:tcPr marL="0" marR="72000" marT="9525" marB="0" anchor="ctr">
                    <a:lnB w="12700" cap="flat" cmpd="sng" algn="ctr">
                      <a:solidFill>
                        <a:schemeClr val="bg1"/>
                      </a:solidFill>
                      <a:prstDash val="solid"/>
                      <a:round/>
                      <a:headEnd type="none" w="med" len="med"/>
                      <a:tailEnd type="none" w="med" len="med"/>
                    </a:lnB>
                    <a:solidFill>
                      <a:srgbClr val="D0D8E8"/>
                    </a:solidFill>
                  </a:tcP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631,701 </a:t>
                      </a:r>
                    </a:p>
                  </a:txBody>
                  <a:tcPr marL="0" marR="72000" marT="9525" marB="0" anchor="ctr">
                    <a:lnB w="12700" cap="flat" cmpd="sng" algn="ctr">
                      <a:solidFill>
                        <a:schemeClr val="bg1"/>
                      </a:solidFill>
                      <a:prstDash val="solid"/>
                      <a:round/>
                      <a:headEnd type="none" w="med" len="med"/>
                      <a:tailEnd type="none" w="med" len="med"/>
                    </a:lnB>
                    <a:solidFill>
                      <a:srgbClr val="D0D8E8"/>
                    </a:solidFill>
                  </a:tcP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10,697,298</a:t>
                      </a:r>
                    </a:p>
                  </a:txBody>
                  <a:tcPr marL="0" marR="72000" marT="9525" marB="0" anchor="ctr">
                    <a:lnB w="12700" cap="flat" cmpd="sng" algn="ctr">
                      <a:solidFill>
                        <a:schemeClr val="bg1"/>
                      </a:solidFill>
                      <a:prstDash val="solid"/>
                      <a:round/>
                      <a:headEnd type="none" w="med" len="med"/>
                      <a:tailEnd type="none" w="med" len="med"/>
                    </a:lnB>
                    <a:solidFill>
                      <a:srgbClr val="D0D8E8"/>
                    </a:solidFill>
                  </a:tcP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0 </a:t>
                      </a:r>
                    </a:p>
                  </a:txBody>
                  <a:tcPr marL="0" marR="72000" marT="9525" marB="0" anchor="ctr">
                    <a:lnB w="12700" cap="flat" cmpd="sng" algn="ctr">
                      <a:solidFill>
                        <a:schemeClr val="bg1"/>
                      </a:solidFill>
                      <a:prstDash val="solid"/>
                      <a:round/>
                      <a:headEnd type="none" w="med" len="med"/>
                      <a:tailEnd type="none" w="med" len="med"/>
                    </a:lnB>
                    <a:solidFill>
                      <a:srgbClr val="D0D8E8"/>
                    </a:solidFill>
                  </a:tcP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71,818</a:t>
                      </a:r>
                    </a:p>
                  </a:txBody>
                  <a:tcPr marL="0" marR="72000" marT="9525" marB="0" anchor="ctr">
                    <a:lnB w="12700" cap="flat" cmpd="sng" algn="ctr">
                      <a:solidFill>
                        <a:schemeClr val="bg1"/>
                      </a:solidFill>
                      <a:prstDash val="solid"/>
                      <a:round/>
                      <a:headEnd type="none" w="med" len="med"/>
                      <a:tailEnd type="none" w="med" len="med"/>
                    </a:lnB>
                    <a:solidFill>
                      <a:srgbClr val="D0D8E8"/>
                    </a:solidFill>
                  </a:tcPr>
                </a:tc>
                <a:extLst>
                  <a:ext uri="{0D108BD9-81ED-4DB2-BD59-A6C34878D82A}">
                    <a16:rowId xmlns:a16="http://schemas.microsoft.com/office/drawing/2014/main" val="10000"/>
                  </a:ext>
                </a:extLst>
              </a:tr>
              <a:tr h="0">
                <a:tc vMerge="1">
                  <a:txBody>
                    <a:bodyPr/>
                    <a:lstStyle/>
                    <a:p>
                      <a:endParaRPr kumimoji="1" lang="ja-JP" altLang="en-US" sz="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lnT w="12700" cap="flat" cmpd="sng" algn="ctr">
                      <a:solidFill>
                        <a:schemeClr val="bg1"/>
                      </a:solidFill>
                      <a:prstDash val="solid"/>
                      <a:round/>
                      <a:headEnd type="none" w="med" len="med"/>
                      <a:tailEnd type="none" w="med" len="med"/>
                    </a:lnT>
                    <a:solidFill>
                      <a:srgbClr val="E9EDF4"/>
                    </a:solidFill>
                  </a:tcPr>
                </a:tc>
                <a:tc>
                  <a:txBody>
                    <a:bodyPr/>
                    <a:lstStyle/>
                    <a:p>
                      <a:pPr algn="ctr"/>
                      <a:r>
                        <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警視（管理官級）</a:t>
                      </a: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solidFill>
                      <a:srgbClr val="E9EDF4"/>
                    </a:solidFill>
                  </a:tcPr>
                </a:tc>
                <a:tc>
                  <a:txBody>
                    <a:bodyPr/>
                    <a:lstStyle/>
                    <a:p>
                      <a:pPr algn="ctr"/>
                      <a:r>
                        <a:rPr kumimoji="1" lang="en-US" altLang="ja-JP"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55</a:t>
                      </a:r>
                      <a:r>
                        <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歳</a:t>
                      </a:r>
                    </a:p>
                  </a:txBody>
                  <a:tcPr>
                    <a:lnT w="12700" cap="flat" cmpd="sng" algn="ctr">
                      <a:solidFill>
                        <a:schemeClr val="bg1"/>
                      </a:solidFill>
                      <a:prstDash val="solid"/>
                      <a:round/>
                      <a:headEnd type="none" w="med" len="med"/>
                      <a:tailEnd type="none" w="med" len="med"/>
                    </a:lnT>
                    <a:solidFill>
                      <a:srgbClr val="E9EDF4"/>
                    </a:solidFill>
                  </a:tcPr>
                </a:tc>
                <a:tc>
                  <a:txBody>
                    <a:bodyPr/>
                    <a:lstStyle/>
                    <a:p>
                      <a:pPr algn="r" fontAlgn="ct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517,704 </a:t>
                      </a:r>
                    </a:p>
                  </a:txBody>
                  <a:tcPr marL="0" marR="72000" marT="9525" marB="0" anchor="ctr">
                    <a:lnT w="12700" cap="flat" cmpd="sng" algn="ctr">
                      <a:solidFill>
                        <a:schemeClr val="bg1"/>
                      </a:solidFill>
                      <a:prstDash val="solid"/>
                      <a:round/>
                      <a:headEnd type="none" w="med" len="med"/>
                      <a:tailEnd type="none" w="med" len="med"/>
                    </a:lnT>
                    <a:solidFill>
                      <a:srgbClr val="E9EDF4"/>
                    </a:solidFill>
                  </a:tcPr>
                </a:tc>
                <a:tc>
                  <a:txBody>
                    <a:bodyPr/>
                    <a:lstStyle/>
                    <a:p>
                      <a:pPr algn="r" fontAlgn="ctr"/>
                      <a:r>
                        <a:rPr lang="en-US" altLang="ja-JP" sz="9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8,736,768</a:t>
                      </a:r>
                    </a:p>
                  </a:txBody>
                  <a:tcPr marL="0" marR="72000" marT="9525" marB="0" anchor="ctr">
                    <a:lnT w="12700" cap="flat" cmpd="sng" algn="ctr">
                      <a:solidFill>
                        <a:schemeClr val="bg1"/>
                      </a:solidFill>
                      <a:prstDash val="solid"/>
                      <a:round/>
                      <a:headEnd type="none" w="med" len="med"/>
                      <a:tailEnd type="none" w="med" len="med"/>
                    </a:lnT>
                    <a:solidFill>
                      <a:srgbClr val="E9EDF4"/>
                    </a:solidFill>
                  </a:tcPr>
                </a:tc>
                <a:tc>
                  <a:txBody>
                    <a:bodyPr/>
                    <a:lstStyle/>
                    <a:p>
                      <a:pPr algn="r" fontAlgn="ct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517,704 </a:t>
                      </a:r>
                    </a:p>
                  </a:txBody>
                  <a:tcPr marL="0" marR="72000" marT="9525" marB="0" anchor="ctr">
                    <a:lnT w="12700" cap="flat" cmpd="sng" algn="ctr">
                      <a:solidFill>
                        <a:schemeClr val="bg1"/>
                      </a:solidFill>
                      <a:prstDash val="solid"/>
                      <a:round/>
                      <a:headEnd type="none" w="med" len="med"/>
                      <a:tailEnd type="none" w="med" len="med"/>
                    </a:lnT>
                    <a:solidFill>
                      <a:srgbClr val="E9EDF4"/>
                    </a:solidFill>
                  </a:tcPr>
                </a:tc>
                <a:tc>
                  <a:txBody>
                    <a:bodyPr/>
                    <a:lstStyle/>
                    <a:p>
                      <a:pPr algn="r" fontAlgn="ct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8,796,304</a:t>
                      </a:r>
                    </a:p>
                  </a:txBody>
                  <a:tcPr marL="0" marR="72000" marT="9525" marB="0" anchor="ctr">
                    <a:lnT w="12700" cap="flat" cmpd="sng" algn="ctr">
                      <a:solidFill>
                        <a:schemeClr val="bg1"/>
                      </a:solidFill>
                      <a:prstDash val="solid"/>
                      <a:round/>
                      <a:headEnd type="none" w="med" len="med"/>
                      <a:tailEnd type="none" w="med" len="med"/>
                    </a:lnT>
                    <a:solidFill>
                      <a:srgbClr val="E9EDF4"/>
                    </a:solidFill>
                  </a:tcPr>
                </a:tc>
                <a:tc>
                  <a:txBody>
                    <a:bodyPr/>
                    <a:lstStyle/>
                    <a:p>
                      <a:pPr algn="r" fontAlgn="ct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0 </a:t>
                      </a:r>
                    </a:p>
                  </a:txBody>
                  <a:tcPr marL="0" marR="72000" marT="9525" marB="0" anchor="ctr">
                    <a:lnT w="12700" cap="flat" cmpd="sng" algn="ctr">
                      <a:solidFill>
                        <a:schemeClr val="bg1"/>
                      </a:solidFill>
                      <a:prstDash val="solid"/>
                      <a:round/>
                      <a:headEnd type="none" w="med" len="med"/>
                      <a:tailEnd type="none" w="med" len="med"/>
                    </a:lnT>
                    <a:solidFill>
                      <a:srgbClr val="E9EDF4"/>
                    </a:solidFill>
                  </a:tcPr>
                </a:tc>
                <a:tc>
                  <a:txBody>
                    <a:bodyPr/>
                    <a:lstStyle/>
                    <a:p>
                      <a:pPr algn="r" fontAlgn="ct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59,536</a:t>
                      </a:r>
                    </a:p>
                  </a:txBody>
                  <a:tcPr marL="0" marR="72000" marT="9525" marB="0" anchor="ctr">
                    <a:lnT w="12700" cap="flat" cmpd="sng" algn="ctr">
                      <a:solidFill>
                        <a:schemeClr val="bg1"/>
                      </a:solidFill>
                      <a:prstDash val="solid"/>
                      <a:round/>
                      <a:headEnd type="none" w="med" len="med"/>
                      <a:tailEnd type="none" w="med" len="med"/>
                    </a:lnT>
                    <a:solidFill>
                      <a:srgbClr val="E9EDF4"/>
                    </a:solidFill>
                  </a:tcPr>
                </a:tc>
                <a:extLst>
                  <a:ext uri="{0D108BD9-81ED-4DB2-BD59-A6C34878D82A}">
                    <a16:rowId xmlns:a16="http://schemas.microsoft.com/office/drawing/2014/main" val="10001"/>
                  </a:ext>
                </a:extLst>
              </a:tr>
              <a:tr h="0">
                <a:tc vMerge="1">
                  <a:txBody>
                    <a:bodyPr/>
                    <a:lstStyle/>
                    <a:p>
                      <a:endParaRPr kumimoji="1" lang="ja-JP" altLang="en-US" sz="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solidFill>
                      <a:srgbClr val="D0D8E8"/>
                    </a:solidFill>
                  </a:tcPr>
                </a:tc>
                <a:tc>
                  <a:txBody>
                    <a:bodyPr/>
                    <a:lstStyle/>
                    <a:p>
                      <a:pPr algn="ctr"/>
                      <a:r>
                        <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警部</a:t>
                      </a:r>
                    </a:p>
                  </a:txBody>
                  <a:tcPr>
                    <a:lnL w="12700" cap="flat" cmpd="sng" algn="ctr">
                      <a:solidFill>
                        <a:schemeClr val="bg1"/>
                      </a:solidFill>
                      <a:prstDash val="solid"/>
                      <a:round/>
                      <a:headEnd type="none" w="med" len="med"/>
                      <a:tailEnd type="none" w="med" len="med"/>
                    </a:lnL>
                    <a:solidFill>
                      <a:srgbClr val="D0D8E8"/>
                    </a:solidFill>
                  </a:tcPr>
                </a:tc>
                <a:tc>
                  <a:txBody>
                    <a:bodyPr/>
                    <a:lstStyle/>
                    <a:p>
                      <a:pPr algn="ctr"/>
                      <a:r>
                        <a:rPr kumimoji="1" lang="en-US" altLang="ja-JP"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50</a:t>
                      </a:r>
                      <a:r>
                        <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歳</a:t>
                      </a:r>
                    </a:p>
                  </a:txBody>
                  <a:tcPr>
                    <a:solidFill>
                      <a:srgbClr val="D0D8E8"/>
                    </a:solidFill>
                  </a:tcPr>
                </a:tc>
                <a:tc>
                  <a:txBody>
                    <a:bodyPr/>
                    <a:lstStyle/>
                    <a:p>
                      <a:pPr algn="r" fontAlgn="ctr"/>
                      <a:r>
                        <a:rPr lang="en-US" altLang="ja-JP" sz="9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492,729 </a:t>
                      </a:r>
                    </a:p>
                  </a:txBody>
                  <a:tcPr marL="0" marR="72000" marT="9525" marB="0" anchor="ctr">
                    <a:solidFill>
                      <a:srgbClr val="D0D8E8"/>
                    </a:solidFill>
                  </a:tcPr>
                </a:tc>
                <a:tc>
                  <a:txBody>
                    <a:bodyPr/>
                    <a:lstStyle/>
                    <a:p>
                      <a:pPr algn="r" fontAlgn="ctr"/>
                      <a:r>
                        <a:rPr lang="en-US" altLang="ja-JP" sz="9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8,315,292</a:t>
                      </a:r>
                    </a:p>
                  </a:txBody>
                  <a:tcPr marL="0" marR="72000" marT="9525" marB="0" anchor="ctr">
                    <a:solidFill>
                      <a:srgbClr val="D0D8E8"/>
                    </a:solidFill>
                  </a:tcPr>
                </a:tc>
                <a:tc>
                  <a:txBody>
                    <a:bodyPr/>
                    <a:lstStyle/>
                    <a:p>
                      <a:pPr algn="r" fontAlgn="ct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492,729 </a:t>
                      </a:r>
                    </a:p>
                  </a:txBody>
                  <a:tcPr marL="0" marR="72000" marT="9525" marB="0" anchor="ctr">
                    <a:solidFill>
                      <a:srgbClr val="D0D8E8"/>
                    </a:solidFill>
                  </a:tcPr>
                </a:tc>
                <a:tc>
                  <a:txBody>
                    <a:bodyPr/>
                    <a:lstStyle/>
                    <a:p>
                      <a:pPr algn="r" fontAlgn="ct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8,371,956</a:t>
                      </a:r>
                    </a:p>
                  </a:txBody>
                  <a:tcPr marL="0" marR="72000" marT="9525" marB="0" anchor="ctr">
                    <a:solidFill>
                      <a:srgbClr val="D0D8E8"/>
                    </a:solidFill>
                  </a:tcPr>
                </a:tc>
                <a:tc>
                  <a:txBody>
                    <a:bodyPr/>
                    <a:lstStyle/>
                    <a:p>
                      <a:pPr algn="r" fontAlgn="ct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0 </a:t>
                      </a:r>
                    </a:p>
                  </a:txBody>
                  <a:tcPr marL="0" marR="72000" marT="9525" marB="0" anchor="ctr">
                    <a:solidFill>
                      <a:srgbClr val="D0D8E8"/>
                    </a:solidFill>
                  </a:tcPr>
                </a:tc>
                <a:tc>
                  <a:txBody>
                    <a:bodyPr/>
                    <a:lstStyle/>
                    <a:p>
                      <a:pPr algn="r" fontAlgn="ct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56,664</a:t>
                      </a:r>
                    </a:p>
                  </a:txBody>
                  <a:tcPr marL="0" marR="72000" marT="9525" marB="0" anchor="ctr">
                    <a:solidFill>
                      <a:srgbClr val="D0D8E8"/>
                    </a:solidFill>
                  </a:tcPr>
                </a:tc>
                <a:extLst>
                  <a:ext uri="{0D108BD9-81ED-4DB2-BD59-A6C34878D82A}">
                    <a16:rowId xmlns:a16="http://schemas.microsoft.com/office/drawing/2014/main" val="10002"/>
                  </a:ext>
                </a:extLst>
              </a:tr>
              <a:tr h="0">
                <a:tc vMerge="1">
                  <a:txBody>
                    <a:bodyPr/>
                    <a:lstStyle/>
                    <a:p>
                      <a:endParaRPr kumimoji="1" lang="ja-JP" altLang="en-US" sz="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solidFill>
                      <a:srgbClr val="E9EDF4"/>
                    </a:solidFill>
                  </a:tcPr>
                </a:tc>
                <a:tc>
                  <a:txBody>
                    <a:bodyPr/>
                    <a:lstStyle/>
                    <a:p>
                      <a:pPr algn="ctr"/>
                      <a:r>
                        <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警部補</a:t>
                      </a:r>
                    </a:p>
                  </a:txBody>
                  <a:tcPr>
                    <a:lnL w="12700" cap="flat" cmpd="sng" algn="ctr">
                      <a:solidFill>
                        <a:schemeClr val="bg1"/>
                      </a:solidFill>
                      <a:prstDash val="solid"/>
                      <a:round/>
                      <a:headEnd type="none" w="med" len="med"/>
                      <a:tailEnd type="none" w="med" len="med"/>
                    </a:lnL>
                    <a:solidFill>
                      <a:srgbClr val="E9EDF4"/>
                    </a:solidFill>
                  </a:tcPr>
                </a:tc>
                <a:tc>
                  <a:txBody>
                    <a:bodyPr/>
                    <a:lstStyle/>
                    <a:p>
                      <a:pPr algn="ctr"/>
                      <a:r>
                        <a:rPr kumimoji="1" lang="en-US" altLang="ja-JP"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45</a:t>
                      </a:r>
                      <a:r>
                        <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歳</a:t>
                      </a:r>
                    </a:p>
                  </a:txBody>
                  <a:tcPr>
                    <a:solidFill>
                      <a:srgbClr val="E9EDF4"/>
                    </a:solidFill>
                  </a:tcPr>
                </a:tc>
                <a:tc>
                  <a:txBody>
                    <a:bodyPr/>
                    <a:lstStyle/>
                    <a:p>
                      <a:pPr algn="r" fontAlgn="ct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447,996 </a:t>
                      </a:r>
                    </a:p>
                  </a:txBody>
                  <a:tcPr marL="0" marR="72000" marT="9525" marB="0" anchor="ctr">
                    <a:solidFill>
                      <a:srgbClr val="E9EDF4"/>
                    </a:solidFill>
                  </a:tcPr>
                </a:tc>
                <a:tc>
                  <a:txBody>
                    <a:bodyPr/>
                    <a:lstStyle/>
                    <a:p>
                      <a:pPr algn="r" fontAlgn="ct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7,465,400</a:t>
                      </a:r>
                    </a:p>
                  </a:txBody>
                  <a:tcPr marL="0" marR="72000" marT="9525" marB="0" anchor="ctr">
                    <a:solidFill>
                      <a:srgbClr val="E9EDF4"/>
                    </a:solidFill>
                  </a:tcPr>
                </a:tc>
                <a:tc>
                  <a:txBody>
                    <a:bodyPr/>
                    <a:lstStyle/>
                    <a:p>
                      <a:pPr algn="r" fontAlgn="ct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447,996 </a:t>
                      </a:r>
                    </a:p>
                  </a:txBody>
                  <a:tcPr marL="0" marR="72000" marT="9525" marB="0" anchor="ctr">
                    <a:solidFill>
                      <a:srgbClr val="E9EDF4"/>
                    </a:solidFill>
                  </a:tcPr>
                </a:tc>
                <a:tc>
                  <a:txBody>
                    <a:bodyPr/>
                    <a:lstStyle/>
                    <a:p>
                      <a:pPr algn="r" fontAlgn="ctr"/>
                      <a:r>
                        <a:rPr lang="en-US" altLang="ja-JP" sz="9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7,514,680</a:t>
                      </a:r>
                    </a:p>
                  </a:txBody>
                  <a:tcPr marL="0" marR="72000" marT="9525" marB="0" anchor="ctr">
                    <a:solidFill>
                      <a:srgbClr val="E9EDF4"/>
                    </a:solidFill>
                  </a:tcPr>
                </a:tc>
                <a:tc>
                  <a:txBody>
                    <a:bodyPr/>
                    <a:lstStyle/>
                    <a:p>
                      <a:pPr algn="r" fontAlgn="ctr"/>
                      <a:r>
                        <a:rPr lang="en-US" altLang="ja-JP" sz="9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 </a:t>
                      </a:r>
                    </a:p>
                  </a:txBody>
                  <a:tcPr marL="0" marR="72000" marT="9525" marB="0" anchor="ctr">
                    <a:solidFill>
                      <a:srgbClr val="E9EDF4"/>
                    </a:solidFill>
                  </a:tcPr>
                </a:tc>
                <a:tc>
                  <a:txBody>
                    <a:bodyPr/>
                    <a:lstStyle/>
                    <a:p>
                      <a:pPr algn="r" fontAlgn="ct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49,280</a:t>
                      </a:r>
                    </a:p>
                  </a:txBody>
                  <a:tcPr marL="0" marR="72000" marT="9525" marB="0" anchor="ctr">
                    <a:solidFill>
                      <a:srgbClr val="E9EDF4"/>
                    </a:solidFill>
                  </a:tcPr>
                </a:tc>
                <a:extLst>
                  <a:ext uri="{0D108BD9-81ED-4DB2-BD59-A6C34878D82A}">
                    <a16:rowId xmlns:a16="http://schemas.microsoft.com/office/drawing/2014/main" val="10003"/>
                  </a:ext>
                </a:extLst>
              </a:tr>
              <a:tr h="237728">
                <a:tc vMerge="1">
                  <a:txBody>
                    <a:bodyPr/>
                    <a:lstStyle/>
                    <a:p>
                      <a:endParaRPr kumimoji="1" lang="ja-JP" altLang="en-US" sz="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solidFill>
                      <a:srgbClr val="D0D8E8"/>
                    </a:solidFill>
                  </a:tcPr>
                </a:tc>
                <a:tc>
                  <a:txBody>
                    <a:bodyPr/>
                    <a:lstStyle/>
                    <a:p>
                      <a:pPr algn="ctr"/>
                      <a:r>
                        <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巡査部長</a:t>
                      </a:r>
                    </a:p>
                  </a:txBody>
                  <a:tcPr>
                    <a:lnL w="12700" cap="flat" cmpd="sng" algn="ctr">
                      <a:solidFill>
                        <a:schemeClr val="bg1"/>
                      </a:solidFill>
                      <a:prstDash val="solid"/>
                      <a:round/>
                      <a:headEnd type="none" w="med" len="med"/>
                      <a:tailEnd type="none" w="med" len="med"/>
                    </a:lnL>
                    <a:solidFill>
                      <a:srgbClr val="D0D8E8"/>
                    </a:solidFill>
                  </a:tcPr>
                </a:tc>
                <a:tc>
                  <a:txBody>
                    <a:bodyPr/>
                    <a:lstStyle/>
                    <a:p>
                      <a:pPr algn="ctr"/>
                      <a:r>
                        <a:rPr kumimoji="1" lang="en-US" altLang="ja-JP"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40</a:t>
                      </a:r>
                      <a:r>
                        <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歳</a:t>
                      </a:r>
                    </a:p>
                  </a:txBody>
                  <a:tcPr>
                    <a:solidFill>
                      <a:srgbClr val="D0D8E8"/>
                    </a:solidFill>
                  </a:tcPr>
                </a:tc>
                <a:tc>
                  <a:txBody>
                    <a:bodyPr/>
                    <a:lstStyle/>
                    <a:p>
                      <a:pPr algn="r" fontAlgn="ct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385,170 </a:t>
                      </a:r>
                    </a:p>
                  </a:txBody>
                  <a:tcPr marL="0" marR="72000" marT="9525" marB="0" anchor="ctr">
                    <a:solidFill>
                      <a:srgbClr val="D0D8E8"/>
                    </a:solidFill>
                  </a:tcPr>
                </a:tc>
                <a:tc>
                  <a:txBody>
                    <a:bodyPr/>
                    <a:lstStyle/>
                    <a:p>
                      <a:pPr algn="r" fontAlgn="ct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6,336,812</a:t>
                      </a:r>
                    </a:p>
                  </a:txBody>
                  <a:tcPr marL="0" marR="72000" marT="9525" marB="0" anchor="ctr">
                    <a:solidFill>
                      <a:srgbClr val="D0D8E8"/>
                    </a:solidFill>
                  </a:tcPr>
                </a:tc>
                <a:tc>
                  <a:txBody>
                    <a:bodyPr/>
                    <a:lstStyle/>
                    <a:p>
                      <a:pPr algn="r" fontAlgn="ct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385,170 </a:t>
                      </a:r>
                    </a:p>
                  </a:txBody>
                  <a:tcPr marL="0" marR="72000" marT="9525" marB="0" anchor="ctr">
                    <a:solidFill>
                      <a:srgbClr val="D0D8E8"/>
                    </a:solidFill>
                  </a:tcPr>
                </a:tc>
                <a:tc>
                  <a:txBody>
                    <a:bodyPr/>
                    <a:lstStyle/>
                    <a:p>
                      <a:pPr algn="r" fontAlgn="ct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6,377,256</a:t>
                      </a:r>
                    </a:p>
                  </a:txBody>
                  <a:tcPr marL="0" marR="72000" marT="9525" marB="0" anchor="ctr">
                    <a:solidFill>
                      <a:srgbClr val="D0D8E8"/>
                    </a:solidFill>
                  </a:tcPr>
                </a:tc>
                <a:tc>
                  <a:txBody>
                    <a:bodyPr/>
                    <a:lstStyle/>
                    <a:p>
                      <a:pPr algn="r" fontAlgn="ct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0 </a:t>
                      </a:r>
                    </a:p>
                  </a:txBody>
                  <a:tcPr marL="0" marR="72000" marT="9525" marB="0" anchor="ctr">
                    <a:solidFill>
                      <a:srgbClr val="D0D8E8"/>
                    </a:solidFill>
                  </a:tcPr>
                </a:tc>
                <a:tc>
                  <a:txBody>
                    <a:bodyPr/>
                    <a:lstStyle/>
                    <a:p>
                      <a:pPr algn="r" fontAlgn="ctr"/>
                      <a:r>
                        <a:rPr lang="en-US" altLang="ja-JP" sz="9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40,444</a:t>
                      </a:r>
                    </a:p>
                  </a:txBody>
                  <a:tcPr marL="0" marR="72000" marT="9525" marB="0" anchor="ctr">
                    <a:solidFill>
                      <a:srgbClr val="D0D8E8"/>
                    </a:solidFill>
                  </a:tcPr>
                </a:tc>
                <a:extLst>
                  <a:ext uri="{0D108BD9-81ED-4DB2-BD59-A6C34878D82A}">
                    <a16:rowId xmlns:a16="http://schemas.microsoft.com/office/drawing/2014/main" val="10004"/>
                  </a:ext>
                </a:extLst>
              </a:tr>
              <a:tr h="0">
                <a:tc vMerge="1">
                  <a:txBody>
                    <a:bodyPr/>
                    <a:lstStyle/>
                    <a:p>
                      <a:endParaRPr kumimoji="1" lang="ja-JP" altLang="en-US" sz="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solidFill>
                      <a:srgbClr val="E9EDF4"/>
                    </a:solidFill>
                  </a:tcPr>
                </a:tc>
                <a:tc>
                  <a:txBody>
                    <a:bodyPr/>
                    <a:lstStyle/>
                    <a:p>
                      <a:pPr algn="ctr"/>
                      <a:r>
                        <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巡査長</a:t>
                      </a:r>
                    </a:p>
                  </a:txBody>
                  <a:tcPr>
                    <a:lnL w="12700" cap="flat" cmpd="sng" algn="ctr">
                      <a:solidFill>
                        <a:schemeClr val="bg1"/>
                      </a:solidFill>
                      <a:prstDash val="solid"/>
                      <a:round/>
                      <a:headEnd type="none" w="med" len="med"/>
                      <a:tailEnd type="none" w="med" len="med"/>
                    </a:lnL>
                    <a:solidFill>
                      <a:srgbClr val="E9EDF4"/>
                    </a:solidFill>
                  </a:tcPr>
                </a:tc>
                <a:tc>
                  <a:txBody>
                    <a:bodyPr/>
                    <a:lstStyle/>
                    <a:p>
                      <a:pPr algn="ctr"/>
                      <a:r>
                        <a:rPr kumimoji="1" lang="en-US" altLang="ja-JP"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35</a:t>
                      </a:r>
                      <a:r>
                        <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歳</a:t>
                      </a:r>
                    </a:p>
                  </a:txBody>
                  <a:tcPr>
                    <a:solidFill>
                      <a:srgbClr val="E9EDF4"/>
                    </a:solidFill>
                  </a:tcPr>
                </a:tc>
                <a:tc>
                  <a:txBody>
                    <a:bodyPr/>
                    <a:lstStyle/>
                    <a:p>
                      <a:pPr algn="r" fontAlgn="ct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312,909 </a:t>
                      </a:r>
                    </a:p>
                  </a:txBody>
                  <a:tcPr marL="0" marR="72000" marT="9525" marB="0" anchor="ctr">
                    <a:solidFill>
                      <a:srgbClr val="E9EDF4"/>
                    </a:solidFill>
                  </a:tcPr>
                </a:tc>
                <a:tc>
                  <a:txBody>
                    <a:bodyPr/>
                    <a:lstStyle/>
                    <a:p>
                      <a:pPr algn="r" fontAlgn="ct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5,081,640</a:t>
                      </a:r>
                    </a:p>
                  </a:txBody>
                  <a:tcPr marL="0" marR="72000" marT="9525" marB="0" anchor="ctr">
                    <a:solidFill>
                      <a:srgbClr val="E9EDF4"/>
                    </a:solidFill>
                  </a:tcPr>
                </a:tc>
                <a:tc>
                  <a:txBody>
                    <a:bodyPr/>
                    <a:lstStyle/>
                    <a:p>
                      <a:pPr algn="r" fontAlgn="ct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312,909 </a:t>
                      </a:r>
                    </a:p>
                  </a:txBody>
                  <a:tcPr marL="0" marR="72000" marT="9525" marB="0" anchor="ctr">
                    <a:solidFill>
                      <a:srgbClr val="E9EDF4"/>
                    </a:solidFill>
                  </a:tcPr>
                </a:tc>
                <a:tc>
                  <a:txBody>
                    <a:bodyPr/>
                    <a:lstStyle/>
                    <a:p>
                      <a:pPr algn="r" fontAlgn="ctr"/>
                      <a:r>
                        <a:rPr lang="en-US" altLang="ja-JP" sz="9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5,112,930</a:t>
                      </a:r>
                    </a:p>
                  </a:txBody>
                  <a:tcPr marL="0" marR="72000" marT="9525" marB="0" anchor="ctr">
                    <a:solidFill>
                      <a:srgbClr val="E9EDF4"/>
                    </a:solidFill>
                  </a:tcPr>
                </a:tc>
                <a:tc>
                  <a:txBody>
                    <a:bodyPr/>
                    <a:lstStyle/>
                    <a:p>
                      <a:pPr algn="r" fontAlgn="ct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0 </a:t>
                      </a:r>
                    </a:p>
                  </a:txBody>
                  <a:tcPr marL="0" marR="72000" marT="9525" marB="0" anchor="ctr">
                    <a:solidFill>
                      <a:srgbClr val="E9EDF4"/>
                    </a:solidFill>
                  </a:tcPr>
                </a:tc>
                <a:tc>
                  <a:txBody>
                    <a:bodyPr/>
                    <a:lstStyle/>
                    <a:p>
                      <a:pPr algn="r" fontAlgn="ctr"/>
                      <a:r>
                        <a:rPr lang="en-US" altLang="ja-JP" sz="9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31,290</a:t>
                      </a:r>
                    </a:p>
                  </a:txBody>
                  <a:tcPr marL="0" marR="72000" marT="9525" marB="0" anchor="ctr">
                    <a:solidFill>
                      <a:srgbClr val="E9EDF4"/>
                    </a:solidFill>
                  </a:tcPr>
                </a:tc>
                <a:extLst>
                  <a:ext uri="{0D108BD9-81ED-4DB2-BD59-A6C34878D82A}">
                    <a16:rowId xmlns:a16="http://schemas.microsoft.com/office/drawing/2014/main" val="10005"/>
                  </a:ext>
                </a:extLst>
              </a:tr>
              <a:tr h="0">
                <a:tc vMerge="1">
                  <a:txBody>
                    <a:bodyPr/>
                    <a:lstStyle/>
                    <a:p>
                      <a:endParaRPr kumimoji="1" lang="ja-JP" altLang="en-US" sz="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solidFill>
                      <a:srgbClr val="D0D8E8"/>
                    </a:solidFill>
                  </a:tcPr>
                </a:tc>
                <a:tc>
                  <a:txBody>
                    <a:bodyPr/>
                    <a:lstStyle/>
                    <a:p>
                      <a:pPr algn="ctr"/>
                      <a:r>
                        <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巡査</a:t>
                      </a:r>
                    </a:p>
                  </a:txBody>
                  <a:tcPr>
                    <a:lnL w="12700" cap="flat" cmpd="sng" algn="ctr">
                      <a:solidFill>
                        <a:schemeClr val="bg1"/>
                      </a:solidFill>
                      <a:prstDash val="solid"/>
                      <a:round/>
                      <a:headEnd type="none" w="med" len="med"/>
                      <a:tailEnd type="none" w="med" len="med"/>
                    </a:lnL>
                    <a:solidFill>
                      <a:srgbClr val="D0D8E8"/>
                    </a:solidFill>
                  </a:tcPr>
                </a:tc>
                <a:tc>
                  <a:txBody>
                    <a:bodyPr/>
                    <a:lstStyle/>
                    <a:p>
                      <a:pPr algn="ctr"/>
                      <a:r>
                        <a:rPr kumimoji="1" lang="en-US" altLang="ja-JP"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25</a:t>
                      </a:r>
                      <a:r>
                        <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歳</a:t>
                      </a:r>
                    </a:p>
                  </a:txBody>
                  <a:tcPr>
                    <a:solidFill>
                      <a:srgbClr val="D0D8E8"/>
                    </a:solidFill>
                  </a:tcPr>
                </a:tc>
                <a:tc>
                  <a:txBody>
                    <a:bodyPr/>
                    <a:lstStyle/>
                    <a:p>
                      <a:pPr algn="r" fontAlgn="ct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246,309 </a:t>
                      </a:r>
                    </a:p>
                  </a:txBody>
                  <a:tcPr marL="0" marR="72000" marT="9525" marB="0" anchor="ctr">
                    <a:solidFill>
                      <a:srgbClr val="D0D8E8"/>
                    </a:solidFill>
                  </a:tcPr>
                </a:tc>
                <a:tc>
                  <a:txBody>
                    <a:bodyPr/>
                    <a:lstStyle/>
                    <a:p>
                      <a:pPr algn="r" fontAlgn="ct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4,000,056</a:t>
                      </a:r>
                    </a:p>
                  </a:txBody>
                  <a:tcPr marL="0" marR="72000" marT="9525" marB="0" anchor="ctr">
                    <a:solidFill>
                      <a:srgbClr val="D0D8E8"/>
                    </a:solidFill>
                  </a:tcPr>
                </a:tc>
                <a:tc>
                  <a:txBody>
                    <a:bodyPr/>
                    <a:lstStyle/>
                    <a:p>
                      <a:pPr algn="r" fontAlgn="ct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247,863 </a:t>
                      </a:r>
                    </a:p>
                  </a:txBody>
                  <a:tcPr marL="0" marR="72000" marT="9525" marB="0" anchor="ctr">
                    <a:solidFill>
                      <a:srgbClr val="D0D8E8"/>
                    </a:solidFill>
                  </a:tcPr>
                </a:tc>
                <a:tc>
                  <a:txBody>
                    <a:bodyPr/>
                    <a:lstStyle/>
                    <a:p>
                      <a:pPr algn="r" fontAlgn="ct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4,050,079</a:t>
                      </a:r>
                    </a:p>
                  </a:txBody>
                  <a:tcPr marL="0" marR="72000" marT="9525" marB="0" anchor="ctr">
                    <a:solidFill>
                      <a:srgbClr val="D0D8E8"/>
                    </a:solidFill>
                  </a:tcPr>
                </a:tc>
                <a:tc>
                  <a:txBody>
                    <a:bodyPr/>
                    <a:lstStyle/>
                    <a:p>
                      <a:pPr algn="r" fontAlgn="ct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1,554 </a:t>
                      </a:r>
                    </a:p>
                  </a:txBody>
                  <a:tcPr marL="0" marR="72000" marT="9525" marB="0" anchor="ctr">
                    <a:solidFill>
                      <a:srgbClr val="D0D8E8"/>
                    </a:solidFill>
                  </a:tcPr>
                </a:tc>
                <a:tc>
                  <a:txBody>
                    <a:bodyPr/>
                    <a:lstStyle/>
                    <a:p>
                      <a:pPr algn="r" fontAlgn="ctr"/>
                      <a:r>
                        <a:rPr lang="en-US" altLang="ja-JP" sz="9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50,023</a:t>
                      </a:r>
                    </a:p>
                  </a:txBody>
                  <a:tcPr marL="0" marR="72000" marT="9525" marB="0" anchor="ctr">
                    <a:solidFill>
                      <a:srgbClr val="D0D8E8"/>
                    </a:solidFill>
                  </a:tcPr>
                </a:tc>
                <a:extLst>
                  <a:ext uri="{0D108BD9-81ED-4DB2-BD59-A6C34878D82A}">
                    <a16:rowId xmlns:a16="http://schemas.microsoft.com/office/drawing/2014/main" val="10006"/>
                  </a:ext>
                </a:extLst>
              </a:tr>
              <a:tr h="0">
                <a:tc vMerge="1">
                  <a:txBody>
                    <a:bodyPr/>
                    <a:lstStyle/>
                    <a:p>
                      <a:endParaRPr kumimoji="1" lang="ja-JP" altLang="en-US" sz="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solidFill>
                      <a:srgbClr val="E9EDF4"/>
                    </a:solidFill>
                  </a:tcPr>
                </a:tc>
                <a:tc>
                  <a:txBody>
                    <a:bodyPr/>
                    <a:lstStyle/>
                    <a:p>
                      <a:pPr algn="ctr"/>
                      <a:r>
                        <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巡査</a:t>
                      </a:r>
                    </a:p>
                  </a:txBody>
                  <a:tcPr>
                    <a:lnL w="12700" cap="flat" cmpd="sng" algn="ctr">
                      <a:solidFill>
                        <a:schemeClr val="bg1"/>
                      </a:solidFill>
                      <a:prstDash val="solid"/>
                      <a:round/>
                      <a:headEnd type="none" w="med" len="med"/>
                      <a:tailEnd type="none" w="med" len="med"/>
                    </a:lnL>
                    <a:solidFill>
                      <a:srgbClr val="E9EDF4"/>
                    </a:solidFill>
                  </a:tcPr>
                </a:tc>
                <a:tc>
                  <a:txBody>
                    <a:bodyPr/>
                    <a:lstStyle/>
                    <a:p>
                      <a:pPr algn="ctr"/>
                      <a:r>
                        <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大卒初任給</a:t>
                      </a:r>
                    </a:p>
                  </a:txBody>
                  <a:tcPr>
                    <a:solidFill>
                      <a:srgbClr val="E9EDF4"/>
                    </a:solidFill>
                  </a:tcPr>
                </a:tc>
                <a:tc>
                  <a:txBody>
                    <a:bodyPr/>
                    <a:lstStyle/>
                    <a:p>
                      <a:pPr algn="r" fontAlgn="ctr"/>
                      <a:r>
                        <a:rPr lang="en-US" altLang="ja-JP" sz="9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225,441 </a:t>
                      </a:r>
                    </a:p>
                  </a:txBody>
                  <a:tcPr marL="0" marR="72000" marT="9525" marB="0" anchor="ctr">
                    <a:solidFill>
                      <a:srgbClr val="E9EDF4"/>
                    </a:solidFill>
                  </a:tcPr>
                </a:tc>
                <a:tc>
                  <a:txBody>
                    <a:bodyPr/>
                    <a:lstStyle/>
                    <a:p>
                      <a:pPr algn="r" fontAlgn="ctr"/>
                      <a:r>
                        <a:rPr lang="en-US" altLang="ja-JP" sz="9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3,661,160</a:t>
                      </a:r>
                    </a:p>
                  </a:txBody>
                  <a:tcPr marL="0" marR="72000" marT="9525" marB="0" anchor="ctr">
                    <a:solidFill>
                      <a:srgbClr val="E9EDF4"/>
                    </a:solidFill>
                  </a:tcPr>
                </a:tc>
                <a:tc>
                  <a:txBody>
                    <a:bodyPr/>
                    <a:lstStyle/>
                    <a:p>
                      <a:pPr algn="r" fontAlgn="ctr"/>
                      <a:r>
                        <a:rPr lang="en-US" altLang="ja-JP" sz="9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227,994 </a:t>
                      </a:r>
                    </a:p>
                  </a:txBody>
                  <a:tcPr marL="0" marR="72000" marT="9525" marB="0" anchor="ctr">
                    <a:solidFill>
                      <a:srgbClr val="E9EDF4"/>
                    </a:solidFill>
                  </a:tcPr>
                </a:tc>
                <a:tc>
                  <a:txBody>
                    <a:bodyPr/>
                    <a:lstStyle/>
                    <a:p>
                      <a:pPr algn="r" fontAlgn="ctr"/>
                      <a:r>
                        <a:rPr lang="en-US" altLang="ja-JP" sz="9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3,725,419</a:t>
                      </a:r>
                    </a:p>
                  </a:txBody>
                  <a:tcPr marL="0" marR="72000" marT="9525" marB="0" anchor="ctr">
                    <a:solidFill>
                      <a:srgbClr val="E9EDF4"/>
                    </a:solidFill>
                  </a:tcPr>
                </a:tc>
                <a:tc>
                  <a:txBody>
                    <a:bodyPr/>
                    <a:lstStyle/>
                    <a:p>
                      <a:pPr algn="r" fontAlgn="ctr"/>
                      <a:r>
                        <a:rPr lang="en-US" altLang="ja-JP" sz="9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2,553 </a:t>
                      </a:r>
                    </a:p>
                  </a:txBody>
                  <a:tcPr marL="0" marR="72000" marT="9525" marB="0" anchor="ctr">
                    <a:solidFill>
                      <a:srgbClr val="E9EDF4"/>
                    </a:solidFill>
                  </a:tcPr>
                </a:tc>
                <a:tc>
                  <a:txBody>
                    <a:bodyPr/>
                    <a:lstStyle/>
                    <a:p>
                      <a:pPr algn="r" fontAlgn="ctr"/>
                      <a:r>
                        <a:rPr lang="en-US" altLang="ja-JP" sz="9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64,259</a:t>
                      </a:r>
                    </a:p>
                  </a:txBody>
                  <a:tcPr marL="0" marR="72000" marT="9525" marB="0" anchor="ctr">
                    <a:solidFill>
                      <a:srgbClr val="E9EDF4"/>
                    </a:solidFill>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13631242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507600" y="1096144"/>
            <a:ext cx="8229600" cy="244624"/>
          </a:xfrm>
        </p:spPr>
        <p:txBody>
          <a:bodyPr>
            <a:normAutofit/>
          </a:bodyPr>
          <a:lstStyle/>
          <a:p>
            <a:pPr marL="0" indent="0" algn="r">
              <a:buNone/>
            </a:pPr>
            <a:r>
              <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rPr>
              <a:t>（平成２９年職員給与実態調査と平成２９年職種別民間給与実態調査のデータから試算）</a:t>
            </a:r>
          </a:p>
        </p:txBody>
      </p:sp>
      <p:sp>
        <p:nvSpPr>
          <p:cNvPr id="4" name="タイトル 1"/>
          <p:cNvSpPr>
            <a:spLocks noGrp="1"/>
          </p:cNvSpPr>
          <p:nvPr>
            <p:ph type="title"/>
          </p:nvPr>
        </p:nvSpPr>
        <p:spPr>
          <a:xfrm>
            <a:off x="457200" y="274638"/>
            <a:ext cx="8280000" cy="720000"/>
          </a:xfrm>
          <a:solidFill>
            <a:schemeClr val="tx2">
              <a:lumMod val="60000"/>
              <a:lumOff val="40000"/>
            </a:schemeClr>
          </a:solidFill>
        </p:spPr>
        <p:txBody>
          <a:bodyPr tIns="108000">
            <a:noAutofit/>
          </a:bodyPr>
          <a:lstStyle/>
          <a:p>
            <a:r>
              <a:rPr lang="ja-JP" altLang="en-US" sz="2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８</a:t>
            </a:r>
            <a:r>
              <a:rPr kumimoji="1" lang="ja-JP" altLang="en-US" sz="2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．大阪府職員モデル給与例　その２</a:t>
            </a:r>
            <a:br>
              <a:rPr kumimoji="1" lang="en-US" altLang="ja-JP" sz="2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br>
            <a:r>
              <a:rPr lang="ja-JP" altLang="en-US" sz="20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20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民間給与との比較</a:t>
            </a:r>
            <a:r>
              <a:rPr lang="ja-JP" altLang="en-US" sz="20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2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 name="スライド番号プレースホルダー 1"/>
          <p:cNvSpPr>
            <a:spLocks noGrp="1"/>
          </p:cNvSpPr>
          <p:nvPr>
            <p:ph type="sldNum" sz="quarter" idx="12"/>
          </p:nvPr>
        </p:nvSpPr>
        <p:spPr/>
        <p:txBody>
          <a:bodyPr/>
          <a:lstStyle/>
          <a:p>
            <a:fld id="{1D251FDF-0BDD-4E48-83E5-089752E10C20}" type="slidenum">
              <a:rPr kumimoji="1" lang="ja-JP" altLang="en-US" smtClean="0"/>
              <a:t>10</a:t>
            </a:fld>
            <a:endParaRPr kumimoji="1" lang="ja-JP" altLang="en-US"/>
          </a:p>
        </p:txBody>
      </p:sp>
      <p:graphicFrame>
        <p:nvGraphicFramePr>
          <p:cNvPr id="5" name="表 4"/>
          <p:cNvGraphicFramePr>
            <a:graphicFrameLocks noGrp="1"/>
          </p:cNvGraphicFramePr>
          <p:nvPr>
            <p:extLst>
              <p:ext uri="{D42A27DB-BD31-4B8C-83A1-F6EECF244321}">
                <p14:modId xmlns:p14="http://schemas.microsoft.com/office/powerpoint/2010/main" val="2438557130"/>
              </p:ext>
            </p:extLst>
          </p:nvPr>
        </p:nvGraphicFramePr>
        <p:xfrm>
          <a:off x="457200" y="1312240"/>
          <a:ext cx="8280000" cy="864000"/>
        </p:xfrm>
        <a:graphic>
          <a:graphicData uri="http://schemas.openxmlformats.org/drawingml/2006/table">
            <a:tbl>
              <a:tblPr firstRow="1" bandRow="1">
                <a:tableStyleId>{5C22544A-7EE6-4342-B048-85BDC9FD1C3A}</a:tableStyleId>
              </a:tblPr>
              <a:tblGrid>
                <a:gridCol w="2088000">
                  <a:extLst>
                    <a:ext uri="{9D8B030D-6E8A-4147-A177-3AD203B41FA5}">
                      <a16:colId xmlns:a16="http://schemas.microsoft.com/office/drawing/2014/main" val="20000"/>
                    </a:ext>
                  </a:extLst>
                </a:gridCol>
                <a:gridCol w="648000">
                  <a:extLst>
                    <a:ext uri="{9D8B030D-6E8A-4147-A177-3AD203B41FA5}">
                      <a16:colId xmlns:a16="http://schemas.microsoft.com/office/drawing/2014/main" val="20001"/>
                    </a:ext>
                  </a:extLst>
                </a:gridCol>
                <a:gridCol w="900000">
                  <a:extLst>
                    <a:ext uri="{9D8B030D-6E8A-4147-A177-3AD203B41FA5}">
                      <a16:colId xmlns:a16="http://schemas.microsoft.com/office/drawing/2014/main" val="20002"/>
                    </a:ext>
                  </a:extLst>
                </a:gridCol>
                <a:gridCol w="648000">
                  <a:extLst>
                    <a:ext uri="{9D8B030D-6E8A-4147-A177-3AD203B41FA5}">
                      <a16:colId xmlns:a16="http://schemas.microsoft.com/office/drawing/2014/main" val="20003"/>
                    </a:ext>
                  </a:extLst>
                </a:gridCol>
                <a:gridCol w="900000">
                  <a:extLst>
                    <a:ext uri="{9D8B030D-6E8A-4147-A177-3AD203B41FA5}">
                      <a16:colId xmlns:a16="http://schemas.microsoft.com/office/drawing/2014/main" val="20004"/>
                    </a:ext>
                  </a:extLst>
                </a:gridCol>
                <a:gridCol w="648000">
                  <a:extLst>
                    <a:ext uri="{9D8B030D-6E8A-4147-A177-3AD203B41FA5}">
                      <a16:colId xmlns:a16="http://schemas.microsoft.com/office/drawing/2014/main" val="20005"/>
                    </a:ext>
                  </a:extLst>
                </a:gridCol>
                <a:gridCol w="900000">
                  <a:extLst>
                    <a:ext uri="{9D8B030D-6E8A-4147-A177-3AD203B41FA5}">
                      <a16:colId xmlns:a16="http://schemas.microsoft.com/office/drawing/2014/main" val="20006"/>
                    </a:ext>
                  </a:extLst>
                </a:gridCol>
                <a:gridCol w="648000">
                  <a:extLst>
                    <a:ext uri="{9D8B030D-6E8A-4147-A177-3AD203B41FA5}">
                      <a16:colId xmlns:a16="http://schemas.microsoft.com/office/drawing/2014/main" val="20007"/>
                    </a:ext>
                  </a:extLst>
                </a:gridCol>
                <a:gridCol w="900000">
                  <a:extLst>
                    <a:ext uri="{9D8B030D-6E8A-4147-A177-3AD203B41FA5}">
                      <a16:colId xmlns:a16="http://schemas.microsoft.com/office/drawing/2014/main" val="20008"/>
                    </a:ext>
                  </a:extLst>
                </a:gridCol>
              </a:tblGrid>
              <a:tr h="288000">
                <a:tc rowSpan="3">
                  <a:txBody>
                    <a:bodyPr/>
                    <a:lstStyle/>
                    <a:p>
                      <a:pPr algn="l"/>
                      <a:r>
                        <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rPr>
                        <a:t>大阪府職員の状況</a:t>
                      </a:r>
                      <a:br>
                        <a:rPr kumimoji="1" lang="en-US" altLang="ja-JP" sz="900" dirty="0">
                          <a:latin typeface="メイリオ" panose="020B0604030504040204" pitchFamily="50" charset="-128"/>
                          <a:ea typeface="メイリオ" panose="020B0604030504040204" pitchFamily="50" charset="-128"/>
                          <a:cs typeface="メイリオ" panose="020B0604030504040204" pitchFamily="50" charset="-128"/>
                        </a:rPr>
                      </a:br>
                      <a:r>
                        <a:rPr kumimoji="1" lang="en-US" altLang="ja-JP" sz="900" dirty="0">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rPr>
                        <a:t>行政職給料表適用者</a:t>
                      </a:r>
                      <a:r>
                        <a:rPr kumimoji="1" lang="en-US" altLang="ja-JP" sz="900" dirty="0">
                          <a:latin typeface="メイリオ" panose="020B0604030504040204" pitchFamily="50" charset="-128"/>
                          <a:ea typeface="メイリオ" panose="020B0604030504040204" pitchFamily="50" charset="-128"/>
                          <a:cs typeface="メイリオ" panose="020B0604030504040204" pitchFamily="50" charset="-128"/>
                        </a:rPr>
                        <a:t>】</a:t>
                      </a:r>
                    </a:p>
                    <a:p>
                      <a:pPr algn="l"/>
                      <a:r>
                        <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rPr>
                        <a:t>（モデルは府職員の平均で設定）</a:t>
                      </a:r>
                    </a:p>
                  </a:txBody>
                  <a:tcPr marL="36000" marR="36000" anchor="ctr">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tcPr>
                </a:tc>
                <a:tc gridSpan="2">
                  <a:txBody>
                    <a:bodyPr/>
                    <a:lstStyle/>
                    <a:p>
                      <a:pPr algn="ctr"/>
                      <a:r>
                        <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rPr>
                        <a:t>部長級</a:t>
                      </a:r>
                    </a:p>
                  </a:txBody>
                  <a:tcPr anchor="ctr">
                    <a:lnL w="12700" cap="flat" cmpd="sng" algn="ctr">
                      <a:solidFill>
                        <a:schemeClr val="bg1"/>
                      </a:solidFill>
                      <a:prstDash val="solid"/>
                      <a:round/>
                      <a:headEnd type="none" w="med" len="med"/>
                      <a:tailEnd type="none" w="med" len="med"/>
                    </a:lnL>
                    <a:lnB w="12700" cap="flat" cmpd="sng" algn="ctr">
                      <a:solidFill>
                        <a:schemeClr val="bg1"/>
                      </a:solidFill>
                      <a:prstDash val="solid"/>
                      <a:round/>
                      <a:headEnd type="none" w="med" len="med"/>
                      <a:tailEnd type="none" w="med" len="med"/>
                    </a:lnB>
                  </a:tcPr>
                </a:tc>
                <a:tc hMerge="1">
                  <a:txBody>
                    <a:bodyPr/>
                    <a:lstStyle/>
                    <a:p>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lnB w="12700" cap="flat" cmpd="sng" algn="ctr">
                      <a:solidFill>
                        <a:schemeClr val="bg1"/>
                      </a:solidFill>
                      <a:prstDash val="solid"/>
                      <a:round/>
                      <a:headEnd type="none" w="med" len="med"/>
                      <a:tailEnd type="none" w="med" len="med"/>
                    </a:lnB>
                  </a:tcPr>
                </a:tc>
                <a:tc gridSpan="2">
                  <a:txBody>
                    <a:bodyPr/>
                    <a:lstStyle/>
                    <a:p>
                      <a:pPr algn="ctr"/>
                      <a:r>
                        <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rPr>
                        <a:t>課長級</a:t>
                      </a:r>
                    </a:p>
                  </a:txBody>
                  <a:tcPr anchor="ctr">
                    <a:lnB w="12700" cap="flat" cmpd="sng" algn="ctr">
                      <a:solidFill>
                        <a:schemeClr val="bg1"/>
                      </a:solidFill>
                      <a:prstDash val="solid"/>
                      <a:round/>
                      <a:headEnd type="none" w="med" len="med"/>
                      <a:tailEnd type="none" w="med" len="med"/>
                    </a:lnB>
                  </a:tcPr>
                </a:tc>
                <a:tc hMerge="1">
                  <a:txBody>
                    <a:bodyPr/>
                    <a:lstStyle/>
                    <a:p>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lnB w="12700" cap="flat" cmpd="sng" algn="ctr">
                      <a:solidFill>
                        <a:schemeClr val="bg1"/>
                      </a:solidFill>
                      <a:prstDash val="solid"/>
                      <a:round/>
                      <a:headEnd type="none" w="med" len="med"/>
                      <a:tailEnd type="none" w="med" len="med"/>
                    </a:lnB>
                  </a:tcPr>
                </a:tc>
                <a:tc gridSpan="2">
                  <a:txBody>
                    <a:bodyPr/>
                    <a:lstStyle/>
                    <a:p>
                      <a:pPr algn="ctr"/>
                      <a:r>
                        <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rPr>
                        <a:t>主査級</a:t>
                      </a:r>
                    </a:p>
                  </a:txBody>
                  <a:tcPr anchor="ctr">
                    <a:lnB w="12700" cap="flat" cmpd="sng" algn="ctr">
                      <a:solidFill>
                        <a:schemeClr val="bg1"/>
                      </a:solidFill>
                      <a:prstDash val="solid"/>
                      <a:round/>
                      <a:headEnd type="none" w="med" len="med"/>
                      <a:tailEnd type="none" w="med" len="med"/>
                    </a:lnB>
                  </a:tcPr>
                </a:tc>
                <a:tc hMerge="1">
                  <a:txBody>
                    <a:bodyPr/>
                    <a:lstStyle/>
                    <a:p>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lnB w="12700" cap="flat" cmpd="sng" algn="ctr">
                      <a:solidFill>
                        <a:schemeClr val="bg1"/>
                      </a:solidFill>
                      <a:prstDash val="solid"/>
                      <a:round/>
                      <a:headEnd type="none" w="med" len="med"/>
                      <a:tailEnd type="none" w="med" len="med"/>
                    </a:lnB>
                  </a:tcPr>
                </a:tc>
                <a:tc gridSpan="2">
                  <a:txBody>
                    <a:bodyPr/>
                    <a:lstStyle/>
                    <a:p>
                      <a:pPr algn="ctr"/>
                      <a:r>
                        <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rPr>
                        <a:t>主事級（副主査除く）</a:t>
                      </a:r>
                    </a:p>
                  </a:txBody>
                  <a:tcPr marL="72000" marR="72000" anchor="ctr">
                    <a:lnB w="12700" cap="flat" cmpd="sng" algn="ctr">
                      <a:solidFill>
                        <a:schemeClr val="bg1"/>
                      </a:solidFill>
                      <a:prstDash val="solid"/>
                      <a:round/>
                      <a:headEnd type="none" w="med" len="med"/>
                      <a:tailEnd type="none" w="med" len="med"/>
                    </a:lnB>
                  </a:tcPr>
                </a:tc>
                <a:tc hMerge="1">
                  <a:txBody>
                    <a:bodyPr/>
                    <a:lstStyle/>
                    <a:p>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0"/>
                  </a:ext>
                </a:extLst>
              </a:tr>
              <a:tr h="288000">
                <a:tc vMerge="1">
                  <a:txBody>
                    <a:bodyPr/>
                    <a:lstStyle/>
                    <a:p>
                      <a:pPr algn="ctr"/>
                      <a:endParaRPr kumimoji="1" lang="ja-JP" altLang="en-US" sz="11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9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年齢</a:t>
                      </a:r>
                    </a:p>
                  </a:txBody>
                  <a:tcPr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9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給与額</a:t>
                      </a:r>
                    </a:p>
                  </a:txBody>
                  <a:tcPr anchor="ct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9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年齢</a:t>
                      </a:r>
                    </a:p>
                  </a:txBody>
                  <a:tcPr anchor="ct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9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給与額</a:t>
                      </a:r>
                    </a:p>
                  </a:txBody>
                  <a:tcPr anchor="ct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9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年齢</a:t>
                      </a:r>
                    </a:p>
                  </a:txBody>
                  <a:tcPr anchor="ct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9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給与額</a:t>
                      </a:r>
                    </a:p>
                  </a:txBody>
                  <a:tcPr anchor="ct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9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年齢</a:t>
                      </a:r>
                    </a:p>
                  </a:txBody>
                  <a:tcPr anchor="ct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9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給与額</a:t>
                      </a:r>
                    </a:p>
                  </a:txBody>
                  <a:tcPr anchor="ct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extLst>
                  <a:ext uri="{0D108BD9-81ED-4DB2-BD59-A6C34878D82A}">
                    <a16:rowId xmlns:a16="http://schemas.microsoft.com/office/drawing/2014/main" val="10001"/>
                  </a:ext>
                </a:extLst>
              </a:tr>
              <a:tr h="288000">
                <a:tc vMerge="1">
                  <a:txBody>
                    <a:bodyPr/>
                    <a:lstStyle/>
                    <a:p>
                      <a:pPr algn="ctr"/>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T w="12700" cap="flat" cmpd="sng" algn="ctr">
                      <a:solidFill>
                        <a:schemeClr val="bg1"/>
                      </a:solidFill>
                      <a:prstDash val="solid"/>
                      <a:round/>
                      <a:headEnd type="none" w="med" len="med"/>
                      <a:tailEnd type="none" w="med" len="med"/>
                    </a:lnT>
                    <a:solidFill>
                      <a:schemeClr val="accent1"/>
                    </a:solidFill>
                  </a:tcPr>
                </a:tc>
                <a:tc>
                  <a:txBody>
                    <a:bodyPr/>
                    <a:lstStyle/>
                    <a:p>
                      <a:pPr algn="ctr"/>
                      <a:r>
                        <a:rPr kumimoji="1" lang="en-US" altLang="ja-JP" sz="900" dirty="0">
                          <a:latin typeface="メイリオ" panose="020B0604030504040204" pitchFamily="50" charset="-128"/>
                          <a:ea typeface="メイリオ" panose="020B0604030504040204" pitchFamily="50" charset="-128"/>
                          <a:cs typeface="メイリオ" panose="020B0604030504040204" pitchFamily="50" charset="-128"/>
                        </a:rPr>
                        <a:t>57.0</a:t>
                      </a:r>
                      <a:r>
                        <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rPr>
                        <a:t>歳</a:t>
                      </a:r>
                    </a:p>
                  </a:txBody>
                  <a:tcPr anchor="ctr">
                    <a:lnL w="381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tcPr>
                </a:tc>
                <a:tc>
                  <a:txBody>
                    <a:bodyPr/>
                    <a:lstStyle/>
                    <a:p>
                      <a:pPr algn="ctr"/>
                      <a:r>
                        <a:rPr kumimoji="1" lang="en-US" altLang="ja-JP" sz="900" dirty="0">
                          <a:latin typeface="メイリオ" panose="020B0604030504040204" pitchFamily="50" charset="-128"/>
                          <a:ea typeface="メイリオ" panose="020B0604030504040204" pitchFamily="50" charset="-128"/>
                          <a:cs typeface="メイリオ" panose="020B0604030504040204" pitchFamily="50" charset="-128"/>
                        </a:rPr>
                        <a:t>782,950</a:t>
                      </a:r>
                      <a:r>
                        <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rPr>
                        <a:t>円</a:t>
                      </a:r>
                    </a:p>
                  </a:txBody>
                  <a:tcPr anchor="ctr">
                    <a:lnT w="38100" cap="flat" cmpd="sng" algn="ctr">
                      <a:solidFill>
                        <a:schemeClr val="bg1"/>
                      </a:solidFill>
                      <a:prstDash val="solid"/>
                      <a:round/>
                      <a:headEnd type="none" w="med" len="med"/>
                      <a:tailEnd type="none" w="med" len="med"/>
                    </a:lnT>
                  </a:tcPr>
                </a:tc>
                <a:tc>
                  <a:txBody>
                    <a:bodyPr/>
                    <a:lstStyle/>
                    <a:p>
                      <a:pPr algn="ctr"/>
                      <a:r>
                        <a:rPr kumimoji="1" lang="en-US" altLang="ja-JP" sz="900" dirty="0">
                          <a:latin typeface="メイリオ" panose="020B0604030504040204" pitchFamily="50" charset="-128"/>
                          <a:ea typeface="メイリオ" panose="020B0604030504040204" pitchFamily="50" charset="-128"/>
                          <a:cs typeface="メイリオ" panose="020B0604030504040204" pitchFamily="50" charset="-128"/>
                        </a:rPr>
                        <a:t>54.1</a:t>
                      </a:r>
                      <a:r>
                        <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rPr>
                        <a:t>歳</a:t>
                      </a:r>
                    </a:p>
                  </a:txBody>
                  <a:tcPr anchor="ctr">
                    <a:lnT w="38100" cap="flat" cmpd="sng" algn="ctr">
                      <a:solidFill>
                        <a:schemeClr val="bg1"/>
                      </a:solidFill>
                      <a:prstDash val="solid"/>
                      <a:round/>
                      <a:headEnd type="none" w="med" len="med"/>
                      <a:tailEnd type="none" w="med" len="med"/>
                    </a:lnT>
                  </a:tcPr>
                </a:tc>
                <a:tc>
                  <a:txBody>
                    <a:bodyPr/>
                    <a:lstStyle/>
                    <a:p>
                      <a:pPr algn="ctr"/>
                      <a:r>
                        <a:rPr kumimoji="1" lang="en-US" altLang="ja-JP" sz="900" dirty="0">
                          <a:latin typeface="メイリオ" panose="020B0604030504040204" pitchFamily="50" charset="-128"/>
                          <a:ea typeface="メイリオ" panose="020B0604030504040204" pitchFamily="50" charset="-128"/>
                          <a:cs typeface="メイリオ" panose="020B0604030504040204" pitchFamily="50" charset="-128"/>
                        </a:rPr>
                        <a:t>621,038</a:t>
                      </a:r>
                      <a:r>
                        <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rPr>
                        <a:t>円</a:t>
                      </a:r>
                    </a:p>
                  </a:txBody>
                  <a:tcPr anchor="ctr">
                    <a:lnT w="38100" cap="flat" cmpd="sng" algn="ctr">
                      <a:solidFill>
                        <a:schemeClr val="bg1"/>
                      </a:solidFill>
                      <a:prstDash val="solid"/>
                      <a:round/>
                      <a:headEnd type="none" w="med" len="med"/>
                      <a:tailEnd type="none" w="med" len="med"/>
                    </a:lnT>
                  </a:tcPr>
                </a:tc>
                <a:tc>
                  <a:txBody>
                    <a:bodyPr/>
                    <a:lstStyle/>
                    <a:p>
                      <a:pPr algn="ctr"/>
                      <a:r>
                        <a:rPr kumimoji="1" lang="en-US" altLang="ja-JP" sz="900" dirty="0">
                          <a:latin typeface="メイリオ" panose="020B0604030504040204" pitchFamily="50" charset="-128"/>
                          <a:ea typeface="メイリオ" panose="020B0604030504040204" pitchFamily="50" charset="-128"/>
                          <a:cs typeface="メイリオ" panose="020B0604030504040204" pitchFamily="50" charset="-128"/>
                        </a:rPr>
                        <a:t>46.4</a:t>
                      </a:r>
                      <a:r>
                        <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rPr>
                        <a:t>歳</a:t>
                      </a:r>
                    </a:p>
                  </a:txBody>
                  <a:tcPr anchor="ctr">
                    <a:lnT w="38100" cap="flat" cmpd="sng" algn="ctr">
                      <a:solidFill>
                        <a:schemeClr val="bg1"/>
                      </a:solidFill>
                      <a:prstDash val="solid"/>
                      <a:round/>
                      <a:headEnd type="none" w="med" len="med"/>
                      <a:tailEnd type="none" w="med" len="med"/>
                    </a:lnT>
                  </a:tcPr>
                </a:tc>
                <a:tc>
                  <a:txBody>
                    <a:bodyPr/>
                    <a:lstStyle/>
                    <a:p>
                      <a:pPr algn="ctr"/>
                      <a:r>
                        <a:rPr kumimoji="1" lang="en-US" altLang="ja-JP" sz="900" dirty="0">
                          <a:latin typeface="メイリオ" panose="020B0604030504040204" pitchFamily="50" charset="-128"/>
                          <a:ea typeface="メイリオ" panose="020B0604030504040204" pitchFamily="50" charset="-128"/>
                          <a:cs typeface="メイリオ" panose="020B0604030504040204" pitchFamily="50" charset="-128"/>
                        </a:rPr>
                        <a:t>422,395</a:t>
                      </a:r>
                      <a:r>
                        <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rPr>
                        <a:t>円</a:t>
                      </a:r>
                    </a:p>
                  </a:txBody>
                  <a:tcPr anchor="ctr">
                    <a:lnT w="38100" cap="flat" cmpd="sng" algn="ctr">
                      <a:solidFill>
                        <a:schemeClr val="bg1"/>
                      </a:solidFill>
                      <a:prstDash val="solid"/>
                      <a:round/>
                      <a:headEnd type="none" w="med" len="med"/>
                      <a:tailEnd type="none" w="med" len="med"/>
                    </a:lnT>
                  </a:tcPr>
                </a:tc>
                <a:tc>
                  <a:txBody>
                    <a:bodyPr/>
                    <a:lstStyle/>
                    <a:p>
                      <a:pPr algn="ctr"/>
                      <a:r>
                        <a:rPr kumimoji="1" lang="en-US" altLang="ja-JP" sz="900" dirty="0">
                          <a:latin typeface="メイリオ" panose="020B0604030504040204" pitchFamily="50" charset="-128"/>
                          <a:ea typeface="メイリオ" panose="020B0604030504040204" pitchFamily="50" charset="-128"/>
                          <a:cs typeface="メイリオ" panose="020B0604030504040204" pitchFamily="50" charset="-128"/>
                        </a:rPr>
                        <a:t>26.5</a:t>
                      </a:r>
                      <a:r>
                        <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rPr>
                        <a:t>歳</a:t>
                      </a:r>
                    </a:p>
                  </a:txBody>
                  <a:tcPr anchor="ctr">
                    <a:lnT w="38100" cap="flat" cmpd="sng" algn="ctr">
                      <a:solidFill>
                        <a:schemeClr val="bg1"/>
                      </a:solidFill>
                      <a:prstDash val="solid"/>
                      <a:round/>
                      <a:headEnd type="none" w="med" len="med"/>
                      <a:tailEnd type="none" w="med" len="med"/>
                    </a:lnT>
                  </a:tcPr>
                </a:tc>
                <a:tc>
                  <a:txBody>
                    <a:bodyPr/>
                    <a:lstStyle/>
                    <a:p>
                      <a:pPr algn="ctr"/>
                      <a:r>
                        <a:rPr kumimoji="1" lang="en-US" altLang="ja-JP" sz="900" dirty="0">
                          <a:latin typeface="メイリオ" panose="020B0604030504040204" pitchFamily="50" charset="-128"/>
                          <a:ea typeface="メイリオ" panose="020B0604030504040204" pitchFamily="50" charset="-128"/>
                          <a:cs typeface="メイリオ" panose="020B0604030504040204" pitchFamily="50" charset="-128"/>
                        </a:rPr>
                        <a:t>237,529</a:t>
                      </a:r>
                      <a:r>
                        <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rPr>
                        <a:t>円</a:t>
                      </a:r>
                    </a:p>
                  </a:txBody>
                  <a:tcPr anchor="ctr">
                    <a:lnT w="38100"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10002"/>
                  </a:ext>
                </a:extLst>
              </a:tr>
            </a:tbl>
          </a:graphicData>
        </a:graphic>
      </p:graphicFrame>
      <p:graphicFrame>
        <p:nvGraphicFramePr>
          <p:cNvPr id="6" name="表 5"/>
          <p:cNvGraphicFramePr>
            <a:graphicFrameLocks noGrp="1"/>
          </p:cNvGraphicFramePr>
          <p:nvPr>
            <p:extLst>
              <p:ext uri="{D42A27DB-BD31-4B8C-83A1-F6EECF244321}">
                <p14:modId xmlns:p14="http://schemas.microsoft.com/office/powerpoint/2010/main" val="3059245122"/>
              </p:ext>
            </p:extLst>
          </p:nvPr>
        </p:nvGraphicFramePr>
        <p:xfrm>
          <a:off x="457200" y="2542104"/>
          <a:ext cx="8280000" cy="1668600"/>
        </p:xfrm>
        <a:graphic>
          <a:graphicData uri="http://schemas.openxmlformats.org/drawingml/2006/table">
            <a:tbl>
              <a:tblPr firstRow="1" bandRow="1">
                <a:tableStyleId>{5C22544A-7EE6-4342-B048-85BDC9FD1C3A}</a:tableStyleId>
              </a:tblPr>
              <a:tblGrid>
                <a:gridCol w="2088000">
                  <a:extLst>
                    <a:ext uri="{9D8B030D-6E8A-4147-A177-3AD203B41FA5}">
                      <a16:colId xmlns:a16="http://schemas.microsoft.com/office/drawing/2014/main" val="20000"/>
                    </a:ext>
                  </a:extLst>
                </a:gridCol>
                <a:gridCol w="648000">
                  <a:extLst>
                    <a:ext uri="{9D8B030D-6E8A-4147-A177-3AD203B41FA5}">
                      <a16:colId xmlns:a16="http://schemas.microsoft.com/office/drawing/2014/main" val="20001"/>
                    </a:ext>
                  </a:extLst>
                </a:gridCol>
                <a:gridCol w="900000">
                  <a:extLst>
                    <a:ext uri="{9D8B030D-6E8A-4147-A177-3AD203B41FA5}">
                      <a16:colId xmlns:a16="http://schemas.microsoft.com/office/drawing/2014/main" val="20002"/>
                    </a:ext>
                  </a:extLst>
                </a:gridCol>
                <a:gridCol w="648000">
                  <a:extLst>
                    <a:ext uri="{9D8B030D-6E8A-4147-A177-3AD203B41FA5}">
                      <a16:colId xmlns:a16="http://schemas.microsoft.com/office/drawing/2014/main" val="20003"/>
                    </a:ext>
                  </a:extLst>
                </a:gridCol>
                <a:gridCol w="900000">
                  <a:extLst>
                    <a:ext uri="{9D8B030D-6E8A-4147-A177-3AD203B41FA5}">
                      <a16:colId xmlns:a16="http://schemas.microsoft.com/office/drawing/2014/main" val="20004"/>
                    </a:ext>
                  </a:extLst>
                </a:gridCol>
                <a:gridCol w="648000">
                  <a:extLst>
                    <a:ext uri="{9D8B030D-6E8A-4147-A177-3AD203B41FA5}">
                      <a16:colId xmlns:a16="http://schemas.microsoft.com/office/drawing/2014/main" val="20005"/>
                    </a:ext>
                  </a:extLst>
                </a:gridCol>
                <a:gridCol w="900000">
                  <a:extLst>
                    <a:ext uri="{9D8B030D-6E8A-4147-A177-3AD203B41FA5}">
                      <a16:colId xmlns:a16="http://schemas.microsoft.com/office/drawing/2014/main" val="20006"/>
                    </a:ext>
                  </a:extLst>
                </a:gridCol>
                <a:gridCol w="648000">
                  <a:extLst>
                    <a:ext uri="{9D8B030D-6E8A-4147-A177-3AD203B41FA5}">
                      <a16:colId xmlns:a16="http://schemas.microsoft.com/office/drawing/2014/main" val="20007"/>
                    </a:ext>
                  </a:extLst>
                </a:gridCol>
                <a:gridCol w="900000">
                  <a:extLst>
                    <a:ext uri="{9D8B030D-6E8A-4147-A177-3AD203B41FA5}">
                      <a16:colId xmlns:a16="http://schemas.microsoft.com/office/drawing/2014/main" val="20008"/>
                    </a:ext>
                  </a:extLst>
                </a:gridCol>
              </a:tblGrid>
              <a:tr h="288000">
                <a:tc rowSpan="2">
                  <a:txBody>
                    <a:bodyPr/>
                    <a:lstStyle/>
                    <a:p>
                      <a:pPr algn="ctr"/>
                      <a:r>
                        <a:rPr kumimoji="1" lang="ja-JP" altLang="en-US" sz="900" b="1" dirty="0">
                          <a:latin typeface="メイリオ" panose="020B0604030504040204" pitchFamily="50" charset="-128"/>
                          <a:ea typeface="メイリオ" panose="020B0604030504040204" pitchFamily="50" charset="-128"/>
                          <a:cs typeface="メイリオ" panose="020B0604030504040204" pitchFamily="50" charset="-128"/>
                        </a:rPr>
                        <a:t>民間従業員（企業規模）</a:t>
                      </a:r>
                    </a:p>
                  </a:txBody>
                  <a:tcPr marL="36000" marR="36000" anchor="ctr">
                    <a:lnR w="12700" cap="flat" cmpd="sng" algn="ctr">
                      <a:solidFill>
                        <a:schemeClr val="bg1"/>
                      </a:solidFill>
                      <a:prstDash val="solid"/>
                      <a:round/>
                      <a:headEnd type="none" w="med" len="med"/>
                      <a:tailEnd type="none" w="med" len="med"/>
                    </a:lnR>
                  </a:tcPr>
                </a:tc>
                <a:tc gridSpan="2">
                  <a:txBody>
                    <a:bodyPr/>
                    <a:lstStyle/>
                    <a:p>
                      <a:pPr algn="ctr"/>
                      <a:r>
                        <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rPr>
                        <a:t>部長</a:t>
                      </a:r>
                    </a:p>
                  </a:txBody>
                  <a:tcPr anchor="ctr">
                    <a:lnL w="12700" cap="flat" cmpd="sng" algn="ctr">
                      <a:solidFill>
                        <a:schemeClr val="bg1"/>
                      </a:solidFill>
                      <a:prstDash val="solid"/>
                      <a:round/>
                      <a:headEnd type="none" w="med" len="med"/>
                      <a:tailEnd type="none" w="med" len="med"/>
                    </a:lnL>
                    <a:lnB w="12700" cap="flat" cmpd="sng" algn="ctr">
                      <a:solidFill>
                        <a:schemeClr val="bg1"/>
                      </a:solidFill>
                      <a:prstDash val="solid"/>
                      <a:round/>
                      <a:headEnd type="none" w="med" len="med"/>
                      <a:tailEnd type="none" w="med" len="med"/>
                    </a:lnB>
                  </a:tcPr>
                </a:tc>
                <a:tc hMerge="1">
                  <a:txBody>
                    <a:bodyPr/>
                    <a:lstStyle/>
                    <a:p>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lnB w="12700" cap="flat" cmpd="sng" algn="ctr">
                      <a:solidFill>
                        <a:schemeClr val="bg1"/>
                      </a:solidFill>
                      <a:prstDash val="solid"/>
                      <a:round/>
                      <a:headEnd type="none" w="med" len="med"/>
                      <a:tailEnd type="none" w="med" len="med"/>
                    </a:lnB>
                  </a:tcPr>
                </a:tc>
                <a:tc gridSpan="2">
                  <a:txBody>
                    <a:bodyPr/>
                    <a:lstStyle/>
                    <a:p>
                      <a:pPr algn="ctr"/>
                      <a:r>
                        <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rPr>
                        <a:t>課長</a:t>
                      </a:r>
                    </a:p>
                  </a:txBody>
                  <a:tcPr anchor="ctr">
                    <a:lnB w="12700" cap="flat" cmpd="sng" algn="ctr">
                      <a:solidFill>
                        <a:schemeClr val="bg1"/>
                      </a:solidFill>
                      <a:prstDash val="solid"/>
                      <a:round/>
                      <a:headEnd type="none" w="med" len="med"/>
                      <a:tailEnd type="none" w="med" len="med"/>
                    </a:lnB>
                  </a:tcPr>
                </a:tc>
                <a:tc hMerge="1">
                  <a:txBody>
                    <a:bodyPr/>
                    <a:lstStyle/>
                    <a:p>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lnB w="12700" cap="flat" cmpd="sng" algn="ctr">
                      <a:solidFill>
                        <a:schemeClr val="bg1"/>
                      </a:solidFill>
                      <a:prstDash val="solid"/>
                      <a:round/>
                      <a:headEnd type="none" w="med" len="med"/>
                      <a:tailEnd type="none" w="med" len="med"/>
                    </a:lnB>
                  </a:tcPr>
                </a:tc>
                <a:tc gridSpan="2">
                  <a:txBody>
                    <a:bodyPr/>
                    <a:lstStyle/>
                    <a:p>
                      <a:pPr algn="ctr"/>
                      <a:r>
                        <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rPr>
                        <a:t>係長</a:t>
                      </a:r>
                    </a:p>
                  </a:txBody>
                  <a:tcPr anchor="ctr">
                    <a:lnB w="12700" cap="flat" cmpd="sng" algn="ctr">
                      <a:solidFill>
                        <a:schemeClr val="bg1"/>
                      </a:solidFill>
                      <a:prstDash val="solid"/>
                      <a:round/>
                      <a:headEnd type="none" w="med" len="med"/>
                      <a:tailEnd type="none" w="med" len="med"/>
                    </a:lnB>
                  </a:tcPr>
                </a:tc>
                <a:tc hMerge="1">
                  <a:txBody>
                    <a:bodyPr/>
                    <a:lstStyle/>
                    <a:p>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lnB w="12700" cap="flat" cmpd="sng" algn="ctr">
                      <a:solidFill>
                        <a:schemeClr val="bg1"/>
                      </a:solidFill>
                      <a:prstDash val="solid"/>
                      <a:round/>
                      <a:headEnd type="none" w="med" len="med"/>
                      <a:tailEnd type="none" w="med" len="med"/>
                    </a:lnB>
                  </a:tcPr>
                </a:tc>
                <a:tc gridSpan="2">
                  <a:txBody>
                    <a:bodyPr/>
                    <a:lstStyle/>
                    <a:p>
                      <a:pPr algn="ctr"/>
                      <a:r>
                        <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rPr>
                        <a:t>係員</a:t>
                      </a:r>
                    </a:p>
                  </a:txBody>
                  <a:tcPr marL="72000" marR="72000" anchor="ctr">
                    <a:lnB w="12700" cap="flat" cmpd="sng" algn="ctr">
                      <a:solidFill>
                        <a:schemeClr val="bg1"/>
                      </a:solidFill>
                      <a:prstDash val="solid"/>
                      <a:round/>
                      <a:headEnd type="none" w="med" len="med"/>
                      <a:tailEnd type="none" w="med" len="med"/>
                    </a:lnB>
                  </a:tcPr>
                </a:tc>
                <a:tc hMerge="1">
                  <a:txBody>
                    <a:bodyPr/>
                    <a:lstStyle/>
                    <a:p>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0"/>
                  </a:ext>
                </a:extLst>
              </a:tr>
              <a:tr h="180000">
                <a:tc vMerge="1">
                  <a:txBody>
                    <a:bodyPr/>
                    <a:lstStyle/>
                    <a:p>
                      <a:pPr algn="ctr"/>
                      <a:endParaRPr kumimoji="1" lang="ja-JP" altLang="en-US" sz="11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9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年齢</a:t>
                      </a:r>
                    </a:p>
                  </a:txBody>
                  <a:tcPr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9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給与額</a:t>
                      </a:r>
                    </a:p>
                  </a:txBody>
                  <a:tcPr anchor="ct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9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年齢</a:t>
                      </a:r>
                    </a:p>
                  </a:txBody>
                  <a:tcPr anchor="ct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9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給与額</a:t>
                      </a:r>
                    </a:p>
                  </a:txBody>
                  <a:tcPr anchor="ct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9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年齢</a:t>
                      </a:r>
                    </a:p>
                  </a:txBody>
                  <a:tcPr anchor="ct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9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給与額</a:t>
                      </a:r>
                    </a:p>
                  </a:txBody>
                  <a:tcPr anchor="ct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9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年齢</a:t>
                      </a:r>
                    </a:p>
                  </a:txBody>
                  <a:tcPr anchor="ct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9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給与額</a:t>
                      </a:r>
                    </a:p>
                  </a:txBody>
                  <a:tcPr anchor="ct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extLst>
                  <a:ext uri="{0D108BD9-81ED-4DB2-BD59-A6C34878D82A}">
                    <a16:rowId xmlns:a16="http://schemas.microsoft.com/office/drawing/2014/main" val="10001"/>
                  </a:ext>
                </a:extLst>
              </a:tr>
              <a:tr h="288000">
                <a:tc>
                  <a:txBody>
                    <a:bodyPr/>
                    <a:lstStyle/>
                    <a:p>
                      <a:pPr algn="l"/>
                      <a:r>
                        <a:rPr kumimoji="1" lang="en-US" altLang="ja-JP" sz="900" dirty="0">
                          <a:latin typeface="メイリオ" panose="020B0604030504040204" pitchFamily="50" charset="-128"/>
                          <a:ea typeface="メイリオ" panose="020B0604030504040204" pitchFamily="50" charset="-128"/>
                          <a:cs typeface="メイリオ" panose="020B0604030504040204" pitchFamily="50" charset="-128"/>
                        </a:rPr>
                        <a:t>1,000</a:t>
                      </a:r>
                      <a:r>
                        <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rPr>
                        <a:t>人以上の上場企業</a:t>
                      </a:r>
                    </a:p>
                  </a:txBody>
                  <a:tcPr marL="36000" marR="36000" anchor="ctr">
                    <a:lnR w="12700" cap="flat" cmpd="sng" algn="ctr">
                      <a:solidFill>
                        <a:schemeClr val="bg1"/>
                      </a:solidFill>
                      <a:prstDash val="solid"/>
                      <a:round/>
                      <a:headEnd type="none" w="med" len="med"/>
                      <a:tailEnd type="none" w="med" len="med"/>
                    </a:lnR>
                  </a:tcPr>
                </a:tc>
                <a:tc>
                  <a:txBody>
                    <a:bodyPr/>
                    <a:lstStyle/>
                    <a:p>
                      <a:pPr algn="r" fontAlgn="ctr"/>
                      <a:r>
                        <a:rPr lang="en-US" altLang="ja-JP" sz="900" b="0" i="0" u="none" strike="noStrike" dirty="0">
                          <a:solidFill>
                            <a:srgbClr val="000000"/>
                          </a:solidFill>
                          <a:effectLst/>
                          <a:latin typeface="メイリオ"/>
                        </a:rPr>
                        <a:t>56.9</a:t>
                      </a:r>
                      <a:r>
                        <a:rPr lang="ja-JP" altLang="en-US" sz="900" b="0" i="0" u="none" strike="noStrike" dirty="0">
                          <a:solidFill>
                            <a:srgbClr val="000000"/>
                          </a:solidFill>
                          <a:effectLst/>
                          <a:latin typeface="メイリオ"/>
                        </a:rPr>
                        <a:t>歳</a:t>
                      </a:r>
                    </a:p>
                  </a:txBody>
                  <a:tcPr marL="0" marR="0" marT="0" marB="0" anchor="ctr">
                    <a:lnL w="127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メイリオ"/>
                        </a:rPr>
                        <a:t>782,287</a:t>
                      </a:r>
                      <a:r>
                        <a:rPr lang="ja-JP" altLang="en-US" sz="900" b="0" i="0" u="none" strike="noStrike" dirty="0">
                          <a:solidFill>
                            <a:srgbClr val="000000"/>
                          </a:solidFill>
                          <a:effectLst/>
                          <a:latin typeface="メイリオ"/>
                        </a:rPr>
                        <a:t>円</a:t>
                      </a:r>
                    </a:p>
                  </a:txBody>
                  <a:tcPr marL="0" marR="0" marT="0" marB="0" anchor="ct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メイリオ"/>
                        </a:rPr>
                        <a:t>53.9</a:t>
                      </a:r>
                      <a:r>
                        <a:rPr lang="ja-JP" altLang="en-US" sz="900" b="0" i="0" u="none" strike="noStrike" dirty="0">
                          <a:solidFill>
                            <a:srgbClr val="000000"/>
                          </a:solidFill>
                          <a:effectLst/>
                          <a:latin typeface="メイリオ"/>
                        </a:rPr>
                        <a:t>歳</a:t>
                      </a:r>
                    </a:p>
                  </a:txBody>
                  <a:tcPr marL="0" marR="0" marT="0" marB="0" anchor="ct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メイリオ"/>
                        </a:rPr>
                        <a:t>646,749</a:t>
                      </a:r>
                      <a:r>
                        <a:rPr lang="ja-JP" altLang="en-US" sz="900" b="0" i="0" u="none" strike="noStrike">
                          <a:solidFill>
                            <a:srgbClr val="000000"/>
                          </a:solidFill>
                          <a:effectLst/>
                          <a:latin typeface="メイリオ"/>
                        </a:rPr>
                        <a:t>円</a:t>
                      </a:r>
                    </a:p>
                  </a:txBody>
                  <a:tcPr marL="0" marR="0" marT="0" marB="0" anchor="ct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メイリオ"/>
                        </a:rPr>
                        <a:t>46.1</a:t>
                      </a:r>
                      <a:r>
                        <a:rPr lang="ja-JP" altLang="en-US" sz="900" b="0" i="0" u="none" strike="noStrike" dirty="0">
                          <a:solidFill>
                            <a:srgbClr val="000000"/>
                          </a:solidFill>
                          <a:effectLst/>
                          <a:latin typeface="メイリオ"/>
                        </a:rPr>
                        <a:t>歳</a:t>
                      </a:r>
                    </a:p>
                  </a:txBody>
                  <a:tcPr marL="0" marR="0" marT="0" marB="0" anchor="ct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メイリオ"/>
                        </a:rPr>
                        <a:t>424,603</a:t>
                      </a:r>
                      <a:r>
                        <a:rPr lang="ja-JP" altLang="en-US" sz="900" b="0" i="0" u="none" strike="noStrike" dirty="0">
                          <a:solidFill>
                            <a:srgbClr val="000000"/>
                          </a:solidFill>
                          <a:effectLst/>
                          <a:latin typeface="メイリオ"/>
                        </a:rPr>
                        <a:t>円</a:t>
                      </a:r>
                    </a:p>
                  </a:txBody>
                  <a:tcPr marL="0" marR="0" marT="0" marB="0" anchor="ct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メイリオ"/>
                        </a:rPr>
                        <a:t>27.0</a:t>
                      </a:r>
                      <a:r>
                        <a:rPr lang="ja-JP" altLang="en-US" sz="900" b="0" i="0" u="none" strike="noStrike" dirty="0">
                          <a:solidFill>
                            <a:srgbClr val="000000"/>
                          </a:solidFill>
                          <a:effectLst/>
                          <a:latin typeface="メイリオ"/>
                        </a:rPr>
                        <a:t>歳</a:t>
                      </a:r>
                    </a:p>
                  </a:txBody>
                  <a:tcPr marL="0" marR="0" marT="0" marB="0" anchor="ct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メイリオ"/>
                        </a:rPr>
                        <a:t>264,286</a:t>
                      </a:r>
                      <a:r>
                        <a:rPr lang="ja-JP" altLang="en-US" sz="900" b="0" i="0" u="none" strike="noStrike" dirty="0">
                          <a:solidFill>
                            <a:srgbClr val="000000"/>
                          </a:solidFill>
                          <a:effectLst/>
                          <a:latin typeface="メイリオ"/>
                        </a:rPr>
                        <a:t>円</a:t>
                      </a:r>
                    </a:p>
                  </a:txBody>
                  <a:tcPr marL="0" marR="0" marT="0" marB="0" anchor="ct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2"/>
                  </a:ext>
                </a:extLst>
              </a:tr>
              <a:tr h="288000">
                <a:tc>
                  <a:txBody>
                    <a:bodyPr/>
                    <a:lstStyle/>
                    <a:p>
                      <a:pPr algn="l"/>
                      <a:r>
                        <a:rPr kumimoji="1" lang="en-US" altLang="ja-JP" sz="900" dirty="0">
                          <a:latin typeface="メイリオ" panose="020B0604030504040204" pitchFamily="50" charset="-128"/>
                          <a:ea typeface="メイリオ" panose="020B0604030504040204" pitchFamily="50" charset="-128"/>
                          <a:cs typeface="メイリオ" panose="020B0604030504040204" pitchFamily="50" charset="-128"/>
                        </a:rPr>
                        <a:t>500</a:t>
                      </a:r>
                      <a:r>
                        <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rPr>
                        <a:t>人以上の上場企業</a:t>
                      </a:r>
                    </a:p>
                  </a:txBody>
                  <a:tcPr marL="36000" marR="36000" anchor="ctr">
                    <a:lnR w="12700" cap="flat" cmpd="sng" algn="ctr">
                      <a:solidFill>
                        <a:schemeClr val="bg1"/>
                      </a:solidFill>
                      <a:prstDash val="solid"/>
                      <a:round/>
                      <a:headEnd type="none" w="med" len="med"/>
                      <a:tailEnd type="none" w="med" len="med"/>
                    </a:lnR>
                  </a:tcPr>
                </a:tc>
                <a:tc>
                  <a:txBody>
                    <a:bodyPr/>
                    <a:lstStyle/>
                    <a:p>
                      <a:pPr algn="r" fontAlgn="ctr"/>
                      <a:r>
                        <a:rPr lang="en-US" altLang="ja-JP" sz="900" b="0" i="0" u="none" strike="noStrike" dirty="0">
                          <a:solidFill>
                            <a:srgbClr val="000000"/>
                          </a:solidFill>
                          <a:effectLst/>
                          <a:latin typeface="メイリオ"/>
                        </a:rPr>
                        <a:t>56.9</a:t>
                      </a:r>
                      <a:r>
                        <a:rPr lang="ja-JP" altLang="en-US" sz="900" b="0" i="0" u="none" strike="noStrike" dirty="0">
                          <a:solidFill>
                            <a:srgbClr val="000000"/>
                          </a:solidFill>
                          <a:effectLst/>
                          <a:latin typeface="メイリオ"/>
                        </a:rPr>
                        <a:t>歳</a:t>
                      </a:r>
                    </a:p>
                  </a:txBody>
                  <a:tcPr marL="0" marR="0" marT="0" marB="0"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メイリオ"/>
                        </a:rPr>
                        <a:t>757,926</a:t>
                      </a:r>
                      <a:r>
                        <a:rPr lang="ja-JP" altLang="en-US" sz="900" b="0" i="0" u="none" strike="noStrike" dirty="0">
                          <a:solidFill>
                            <a:srgbClr val="000000"/>
                          </a:solidFill>
                          <a:effectLst/>
                          <a:latin typeface="メイリオ"/>
                        </a:rPr>
                        <a:t>円</a:t>
                      </a:r>
                    </a:p>
                  </a:txBody>
                  <a:tcPr marL="0" marR="0" marT="0" marB="0"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メイリオ"/>
                        </a:rPr>
                        <a:t>53.9</a:t>
                      </a:r>
                      <a:r>
                        <a:rPr lang="ja-JP" altLang="en-US" sz="900" b="0" i="0" u="none" strike="noStrike" dirty="0">
                          <a:solidFill>
                            <a:srgbClr val="000000"/>
                          </a:solidFill>
                          <a:effectLst/>
                          <a:latin typeface="メイリオ"/>
                        </a:rPr>
                        <a:t>歳</a:t>
                      </a:r>
                    </a:p>
                  </a:txBody>
                  <a:tcPr marL="0" marR="0" marT="0" marB="0"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メイリオ"/>
                        </a:rPr>
                        <a:t>643,325</a:t>
                      </a:r>
                      <a:r>
                        <a:rPr lang="ja-JP" altLang="en-US" sz="900" b="0" i="0" u="none" strike="noStrike" dirty="0">
                          <a:solidFill>
                            <a:srgbClr val="000000"/>
                          </a:solidFill>
                          <a:effectLst/>
                          <a:latin typeface="メイリオ"/>
                        </a:rPr>
                        <a:t>円</a:t>
                      </a:r>
                    </a:p>
                  </a:txBody>
                  <a:tcPr marL="0" marR="0" marT="0" marB="0"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メイリオ"/>
                        </a:rPr>
                        <a:t>46.1</a:t>
                      </a:r>
                      <a:r>
                        <a:rPr lang="ja-JP" altLang="en-US" sz="900" b="0" i="0" u="none" strike="noStrike" dirty="0">
                          <a:solidFill>
                            <a:srgbClr val="000000"/>
                          </a:solidFill>
                          <a:effectLst/>
                          <a:latin typeface="メイリオ"/>
                        </a:rPr>
                        <a:t>歳</a:t>
                      </a:r>
                    </a:p>
                  </a:txBody>
                  <a:tcPr marL="0" marR="0" marT="0" marB="0"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メイリオ"/>
                        </a:rPr>
                        <a:t>422,785</a:t>
                      </a:r>
                      <a:r>
                        <a:rPr lang="ja-JP" altLang="en-US" sz="900" b="0" i="0" u="none" strike="noStrike" dirty="0">
                          <a:solidFill>
                            <a:srgbClr val="000000"/>
                          </a:solidFill>
                          <a:effectLst/>
                          <a:latin typeface="メイリオ"/>
                        </a:rPr>
                        <a:t>円</a:t>
                      </a:r>
                    </a:p>
                  </a:txBody>
                  <a:tcPr marL="0" marR="0" marT="0" marB="0"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メイリオ"/>
                        </a:rPr>
                        <a:t>27.0</a:t>
                      </a:r>
                      <a:r>
                        <a:rPr lang="ja-JP" altLang="en-US" sz="900" b="0" i="0" u="none" strike="noStrike" dirty="0">
                          <a:solidFill>
                            <a:srgbClr val="000000"/>
                          </a:solidFill>
                          <a:effectLst/>
                          <a:latin typeface="メイリオ"/>
                        </a:rPr>
                        <a:t>歳</a:t>
                      </a:r>
                    </a:p>
                  </a:txBody>
                  <a:tcPr marL="0" marR="0" marT="0" marB="0"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メイリオ"/>
                        </a:rPr>
                        <a:t>261,638</a:t>
                      </a:r>
                      <a:r>
                        <a:rPr lang="ja-JP" altLang="en-US" sz="900" b="0" i="0" u="none" strike="noStrike" dirty="0">
                          <a:solidFill>
                            <a:srgbClr val="000000"/>
                          </a:solidFill>
                          <a:effectLst/>
                          <a:latin typeface="メイリオ"/>
                        </a:rPr>
                        <a:t>円</a:t>
                      </a:r>
                    </a:p>
                  </a:txBody>
                  <a:tcPr marL="0" marR="0" marT="0" marB="0"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3"/>
                  </a:ext>
                </a:extLst>
              </a:tr>
              <a:tr h="288000">
                <a:tc>
                  <a:txBody>
                    <a:bodyPr/>
                    <a:lstStyle/>
                    <a:p>
                      <a:pPr algn="l"/>
                      <a:r>
                        <a:rPr kumimoji="1" lang="en-US" altLang="ja-JP" sz="900" dirty="0">
                          <a:latin typeface="メイリオ" panose="020B0604030504040204" pitchFamily="50" charset="-128"/>
                          <a:ea typeface="メイリオ" panose="020B0604030504040204" pitchFamily="50" charset="-128"/>
                          <a:cs typeface="メイリオ" panose="020B0604030504040204" pitchFamily="50" charset="-128"/>
                        </a:rPr>
                        <a:t>100</a:t>
                      </a:r>
                      <a:r>
                        <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900" dirty="0">
                          <a:latin typeface="メイリオ" panose="020B0604030504040204" pitchFamily="50" charset="-128"/>
                          <a:ea typeface="メイリオ" panose="020B0604030504040204" pitchFamily="50" charset="-128"/>
                          <a:cs typeface="メイリオ" panose="020B0604030504040204" pitchFamily="50" charset="-128"/>
                        </a:rPr>
                        <a:t>499</a:t>
                      </a:r>
                      <a:r>
                        <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rPr>
                        <a:t>人の全企業</a:t>
                      </a:r>
                    </a:p>
                  </a:txBody>
                  <a:tcPr marL="36000" marR="36000" anchor="ctr">
                    <a:lnR w="12700" cap="flat" cmpd="sng" algn="ctr">
                      <a:solidFill>
                        <a:schemeClr val="bg1"/>
                      </a:solidFill>
                      <a:prstDash val="solid"/>
                      <a:round/>
                      <a:headEnd type="none" w="med" len="med"/>
                      <a:tailEnd type="none" w="med" len="med"/>
                    </a:lnR>
                  </a:tcPr>
                </a:tc>
                <a:tc>
                  <a:txBody>
                    <a:bodyPr/>
                    <a:lstStyle/>
                    <a:p>
                      <a:pPr algn="r" fontAlgn="ctr"/>
                      <a:r>
                        <a:rPr lang="en-US" altLang="ja-JP" sz="900" b="0" i="0" u="none" strike="noStrike" dirty="0">
                          <a:solidFill>
                            <a:srgbClr val="000000"/>
                          </a:solidFill>
                          <a:effectLst/>
                          <a:latin typeface="メイリオ"/>
                        </a:rPr>
                        <a:t>57.0</a:t>
                      </a:r>
                      <a:r>
                        <a:rPr lang="ja-JP" altLang="en-US" sz="900" b="0" i="0" u="none" strike="noStrike" dirty="0">
                          <a:solidFill>
                            <a:srgbClr val="000000"/>
                          </a:solidFill>
                          <a:effectLst/>
                          <a:latin typeface="メイリオ"/>
                        </a:rPr>
                        <a:t>歳</a:t>
                      </a:r>
                    </a:p>
                  </a:txBody>
                  <a:tcPr marL="0" marR="0" marT="0" marB="0"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メイリオ"/>
                        </a:rPr>
                        <a:t>569,703</a:t>
                      </a:r>
                      <a:r>
                        <a:rPr lang="ja-JP" altLang="en-US" sz="900" b="0" i="0" u="none" strike="noStrike" dirty="0">
                          <a:solidFill>
                            <a:srgbClr val="000000"/>
                          </a:solidFill>
                          <a:effectLst/>
                          <a:latin typeface="メイリオ"/>
                        </a:rPr>
                        <a:t>円</a:t>
                      </a:r>
                    </a:p>
                  </a:txBody>
                  <a:tcPr marL="0" marR="0" marT="0" marB="0"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メイリオ"/>
                        </a:rPr>
                        <a:t>53.9</a:t>
                      </a:r>
                      <a:r>
                        <a:rPr lang="ja-JP" altLang="en-US" sz="900" b="0" i="0" u="none" strike="noStrike">
                          <a:solidFill>
                            <a:srgbClr val="000000"/>
                          </a:solidFill>
                          <a:effectLst/>
                          <a:latin typeface="メイリオ"/>
                        </a:rPr>
                        <a:t>歳</a:t>
                      </a:r>
                    </a:p>
                  </a:txBody>
                  <a:tcPr marL="0" marR="0" marT="0" marB="0"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メイリオ"/>
                        </a:rPr>
                        <a:t>511,620</a:t>
                      </a:r>
                      <a:r>
                        <a:rPr lang="ja-JP" altLang="en-US" sz="900" b="0" i="0" u="none" strike="noStrike" dirty="0">
                          <a:solidFill>
                            <a:srgbClr val="000000"/>
                          </a:solidFill>
                          <a:effectLst/>
                          <a:latin typeface="メイリオ"/>
                        </a:rPr>
                        <a:t>円</a:t>
                      </a:r>
                    </a:p>
                  </a:txBody>
                  <a:tcPr marL="0" marR="0" marT="0" marB="0"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メイリオ"/>
                        </a:rPr>
                        <a:t>46.0</a:t>
                      </a:r>
                      <a:r>
                        <a:rPr lang="ja-JP" altLang="en-US" sz="900" b="0" i="0" u="none" strike="noStrike" dirty="0">
                          <a:solidFill>
                            <a:srgbClr val="000000"/>
                          </a:solidFill>
                          <a:effectLst/>
                          <a:latin typeface="メイリオ"/>
                        </a:rPr>
                        <a:t>歳</a:t>
                      </a:r>
                    </a:p>
                  </a:txBody>
                  <a:tcPr marL="0" marR="0" marT="0" marB="0"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メイリオ"/>
                        </a:rPr>
                        <a:t>369,839</a:t>
                      </a:r>
                      <a:r>
                        <a:rPr lang="ja-JP" altLang="en-US" sz="900" b="0" i="0" u="none" strike="noStrike" dirty="0">
                          <a:solidFill>
                            <a:srgbClr val="000000"/>
                          </a:solidFill>
                          <a:effectLst/>
                          <a:latin typeface="メイリオ"/>
                        </a:rPr>
                        <a:t>円</a:t>
                      </a:r>
                    </a:p>
                  </a:txBody>
                  <a:tcPr marL="0" marR="0" marT="0" marB="0"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メイリオ"/>
                        </a:rPr>
                        <a:t>26.9</a:t>
                      </a:r>
                      <a:r>
                        <a:rPr lang="ja-JP" altLang="en-US" sz="900" b="0" i="0" u="none" strike="noStrike" dirty="0">
                          <a:solidFill>
                            <a:srgbClr val="000000"/>
                          </a:solidFill>
                          <a:effectLst/>
                          <a:latin typeface="メイリオ"/>
                        </a:rPr>
                        <a:t>歳</a:t>
                      </a:r>
                    </a:p>
                  </a:txBody>
                  <a:tcPr marL="0" marR="0" marT="0" marB="0"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メイリオ"/>
                        </a:rPr>
                        <a:t>231,086</a:t>
                      </a:r>
                      <a:r>
                        <a:rPr lang="ja-JP" altLang="en-US" sz="900" b="0" i="0" u="none" strike="noStrike" dirty="0">
                          <a:solidFill>
                            <a:srgbClr val="000000"/>
                          </a:solidFill>
                          <a:effectLst/>
                          <a:latin typeface="メイリオ"/>
                        </a:rPr>
                        <a:t>円</a:t>
                      </a:r>
                    </a:p>
                  </a:txBody>
                  <a:tcPr marL="0" marR="0" marT="0" marB="0"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4"/>
                  </a:ext>
                </a:extLst>
              </a:tr>
              <a:tr h="288000">
                <a:tc>
                  <a:txBody>
                    <a:bodyPr/>
                    <a:lstStyle/>
                    <a:p>
                      <a:pPr algn="l"/>
                      <a:r>
                        <a:rPr kumimoji="1" lang="en-US" altLang="ja-JP" sz="900" dirty="0">
                          <a:latin typeface="メイリオ" panose="020B0604030504040204" pitchFamily="50" charset="-128"/>
                          <a:ea typeface="メイリオ" panose="020B0604030504040204" pitchFamily="50" charset="-128"/>
                          <a:cs typeface="メイリオ" panose="020B0604030504040204" pitchFamily="50" charset="-128"/>
                        </a:rPr>
                        <a:t>50~99</a:t>
                      </a:r>
                      <a:r>
                        <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rPr>
                        <a:t>人の全企業</a:t>
                      </a:r>
                    </a:p>
                  </a:txBody>
                  <a:tcPr marL="36000" marR="36000" anchor="ctr">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メイリオ"/>
                        </a:rPr>
                        <a:t>56.7</a:t>
                      </a:r>
                      <a:r>
                        <a:rPr lang="ja-JP" altLang="en-US" sz="900" b="0" i="0" u="none" strike="noStrike" dirty="0">
                          <a:solidFill>
                            <a:srgbClr val="000000"/>
                          </a:solidFill>
                          <a:effectLst/>
                          <a:latin typeface="メイリオ"/>
                        </a:rPr>
                        <a:t>歳</a:t>
                      </a:r>
                    </a:p>
                  </a:txBody>
                  <a:tcPr marL="0" marR="0" marT="0" marB="0"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tcPr>
                </a:tc>
                <a:tc>
                  <a:txBody>
                    <a:bodyPr/>
                    <a:lstStyle/>
                    <a:p>
                      <a:pPr algn="r" fontAlgn="ctr"/>
                      <a:r>
                        <a:rPr lang="en-US" altLang="ja-JP" sz="900" b="0" i="0" u="none" strike="noStrike" dirty="0">
                          <a:solidFill>
                            <a:srgbClr val="000000"/>
                          </a:solidFill>
                          <a:effectLst/>
                          <a:latin typeface="メイリオ"/>
                        </a:rPr>
                        <a:t>593,128</a:t>
                      </a:r>
                      <a:r>
                        <a:rPr lang="ja-JP" altLang="en-US" sz="900" b="0" i="0" u="none" strike="noStrike" dirty="0">
                          <a:solidFill>
                            <a:srgbClr val="000000"/>
                          </a:solidFill>
                          <a:effectLst/>
                          <a:latin typeface="メイリオ"/>
                        </a:rPr>
                        <a:t>円</a:t>
                      </a:r>
                    </a:p>
                  </a:txBody>
                  <a:tcPr marL="0" marR="0" marT="0" marB="0" anchor="ctr">
                    <a:lnT w="12700" cap="flat" cmpd="sng" algn="ctr">
                      <a:solidFill>
                        <a:schemeClr val="bg1"/>
                      </a:solidFill>
                      <a:prstDash val="solid"/>
                      <a:round/>
                      <a:headEnd type="none" w="med" len="med"/>
                      <a:tailEnd type="none" w="med" len="med"/>
                    </a:lnT>
                  </a:tcPr>
                </a:tc>
                <a:tc>
                  <a:txBody>
                    <a:bodyPr/>
                    <a:lstStyle/>
                    <a:p>
                      <a:pPr algn="r" fontAlgn="ctr"/>
                      <a:r>
                        <a:rPr lang="en-US" altLang="ja-JP" sz="900" b="0" i="0" u="none" strike="noStrike">
                          <a:solidFill>
                            <a:srgbClr val="000000"/>
                          </a:solidFill>
                          <a:effectLst/>
                          <a:latin typeface="メイリオ"/>
                        </a:rPr>
                        <a:t>53.5</a:t>
                      </a:r>
                      <a:r>
                        <a:rPr lang="ja-JP" altLang="en-US" sz="900" b="0" i="0" u="none" strike="noStrike">
                          <a:solidFill>
                            <a:srgbClr val="000000"/>
                          </a:solidFill>
                          <a:effectLst/>
                          <a:latin typeface="メイリオ"/>
                        </a:rPr>
                        <a:t>歳</a:t>
                      </a:r>
                    </a:p>
                  </a:txBody>
                  <a:tcPr marL="0" marR="0" marT="0" marB="0" anchor="ctr">
                    <a:lnT w="12700" cap="flat" cmpd="sng" algn="ctr">
                      <a:solidFill>
                        <a:schemeClr val="bg1"/>
                      </a:solidFill>
                      <a:prstDash val="solid"/>
                      <a:round/>
                      <a:headEnd type="none" w="med" len="med"/>
                      <a:tailEnd type="none" w="med" len="med"/>
                    </a:lnT>
                  </a:tcPr>
                </a:tc>
                <a:tc>
                  <a:txBody>
                    <a:bodyPr/>
                    <a:lstStyle/>
                    <a:p>
                      <a:pPr algn="r" fontAlgn="ctr"/>
                      <a:r>
                        <a:rPr lang="en-US" altLang="ja-JP" sz="900" b="0" i="0" u="none" strike="noStrike" dirty="0">
                          <a:solidFill>
                            <a:srgbClr val="000000"/>
                          </a:solidFill>
                          <a:effectLst/>
                          <a:latin typeface="メイリオ"/>
                        </a:rPr>
                        <a:t>506,344</a:t>
                      </a:r>
                      <a:r>
                        <a:rPr lang="ja-JP" altLang="en-US" sz="900" b="0" i="0" u="none" strike="noStrike" dirty="0">
                          <a:solidFill>
                            <a:srgbClr val="000000"/>
                          </a:solidFill>
                          <a:effectLst/>
                          <a:latin typeface="メイリオ"/>
                        </a:rPr>
                        <a:t>円</a:t>
                      </a:r>
                    </a:p>
                  </a:txBody>
                  <a:tcPr marL="0" marR="0" marT="0" marB="0" anchor="ctr">
                    <a:lnT w="12700" cap="flat" cmpd="sng" algn="ctr">
                      <a:solidFill>
                        <a:schemeClr val="bg1"/>
                      </a:solidFill>
                      <a:prstDash val="solid"/>
                      <a:round/>
                      <a:headEnd type="none" w="med" len="med"/>
                      <a:tailEnd type="none" w="med" len="med"/>
                    </a:lnT>
                  </a:tcPr>
                </a:tc>
                <a:tc>
                  <a:txBody>
                    <a:bodyPr/>
                    <a:lstStyle/>
                    <a:p>
                      <a:pPr algn="r" fontAlgn="ctr"/>
                      <a:r>
                        <a:rPr lang="en-US" altLang="ja-JP" sz="900" b="0" i="0" u="none" strike="noStrike">
                          <a:solidFill>
                            <a:srgbClr val="000000"/>
                          </a:solidFill>
                          <a:effectLst/>
                          <a:latin typeface="メイリオ"/>
                        </a:rPr>
                        <a:t>45.7</a:t>
                      </a:r>
                      <a:r>
                        <a:rPr lang="ja-JP" altLang="en-US" sz="900" b="0" i="0" u="none" strike="noStrike">
                          <a:solidFill>
                            <a:srgbClr val="000000"/>
                          </a:solidFill>
                          <a:effectLst/>
                          <a:latin typeface="メイリオ"/>
                        </a:rPr>
                        <a:t>歳</a:t>
                      </a:r>
                    </a:p>
                  </a:txBody>
                  <a:tcPr marL="0" marR="0" marT="0" marB="0" anchor="ctr">
                    <a:lnT w="12700" cap="flat" cmpd="sng" algn="ctr">
                      <a:solidFill>
                        <a:schemeClr val="bg1"/>
                      </a:solidFill>
                      <a:prstDash val="solid"/>
                      <a:round/>
                      <a:headEnd type="none" w="med" len="med"/>
                      <a:tailEnd type="none" w="med" len="med"/>
                    </a:lnT>
                  </a:tcPr>
                </a:tc>
                <a:tc>
                  <a:txBody>
                    <a:bodyPr/>
                    <a:lstStyle/>
                    <a:p>
                      <a:pPr algn="r" fontAlgn="ctr"/>
                      <a:r>
                        <a:rPr lang="en-US" altLang="ja-JP" sz="900" b="0" i="0" u="none" strike="noStrike">
                          <a:solidFill>
                            <a:srgbClr val="000000"/>
                          </a:solidFill>
                          <a:effectLst/>
                          <a:latin typeface="メイリオ"/>
                        </a:rPr>
                        <a:t>356,382</a:t>
                      </a:r>
                      <a:r>
                        <a:rPr lang="ja-JP" altLang="en-US" sz="900" b="0" i="0" u="none" strike="noStrike">
                          <a:solidFill>
                            <a:srgbClr val="000000"/>
                          </a:solidFill>
                          <a:effectLst/>
                          <a:latin typeface="メイリオ"/>
                        </a:rPr>
                        <a:t>円</a:t>
                      </a:r>
                    </a:p>
                  </a:txBody>
                  <a:tcPr marL="0" marR="0" marT="0" marB="0" anchor="ctr">
                    <a:lnT w="12700" cap="flat" cmpd="sng" algn="ctr">
                      <a:solidFill>
                        <a:schemeClr val="bg1"/>
                      </a:solidFill>
                      <a:prstDash val="solid"/>
                      <a:round/>
                      <a:headEnd type="none" w="med" len="med"/>
                      <a:tailEnd type="none" w="med" len="med"/>
                    </a:lnT>
                  </a:tcPr>
                </a:tc>
                <a:tc>
                  <a:txBody>
                    <a:bodyPr/>
                    <a:lstStyle/>
                    <a:p>
                      <a:pPr algn="r" fontAlgn="ctr"/>
                      <a:r>
                        <a:rPr lang="en-US" altLang="ja-JP" sz="900" b="0" i="0" u="none" strike="noStrike" dirty="0">
                          <a:solidFill>
                            <a:srgbClr val="000000"/>
                          </a:solidFill>
                          <a:effectLst/>
                          <a:latin typeface="メイリオ"/>
                        </a:rPr>
                        <a:t>27.0</a:t>
                      </a:r>
                      <a:r>
                        <a:rPr lang="ja-JP" altLang="en-US" sz="900" b="0" i="0" u="none" strike="noStrike" dirty="0">
                          <a:solidFill>
                            <a:srgbClr val="000000"/>
                          </a:solidFill>
                          <a:effectLst/>
                          <a:latin typeface="メイリオ"/>
                        </a:rPr>
                        <a:t>歳</a:t>
                      </a:r>
                    </a:p>
                  </a:txBody>
                  <a:tcPr marL="0" marR="0" marT="0" marB="0" anchor="ctr">
                    <a:lnT w="12700" cap="flat" cmpd="sng" algn="ctr">
                      <a:solidFill>
                        <a:schemeClr val="bg1"/>
                      </a:solidFill>
                      <a:prstDash val="solid"/>
                      <a:round/>
                      <a:headEnd type="none" w="med" len="med"/>
                      <a:tailEnd type="none" w="med" len="med"/>
                    </a:lnT>
                  </a:tcPr>
                </a:tc>
                <a:tc>
                  <a:txBody>
                    <a:bodyPr/>
                    <a:lstStyle/>
                    <a:p>
                      <a:pPr algn="r" fontAlgn="ctr"/>
                      <a:r>
                        <a:rPr lang="en-US" altLang="ja-JP" sz="900" b="0" i="0" u="none" strike="noStrike" dirty="0">
                          <a:solidFill>
                            <a:srgbClr val="000000"/>
                          </a:solidFill>
                          <a:effectLst/>
                          <a:latin typeface="メイリオ"/>
                        </a:rPr>
                        <a:t>232,336</a:t>
                      </a:r>
                      <a:r>
                        <a:rPr lang="ja-JP" altLang="en-US" sz="900" b="0" i="0" u="none" strike="noStrike" dirty="0">
                          <a:solidFill>
                            <a:srgbClr val="000000"/>
                          </a:solidFill>
                          <a:effectLst/>
                          <a:latin typeface="メイリオ"/>
                        </a:rPr>
                        <a:t>円</a:t>
                      </a:r>
                    </a:p>
                  </a:txBody>
                  <a:tcPr marL="0" marR="0" marT="0" marB="0" anchor="ctr">
                    <a:lnT w="12700"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10005"/>
                  </a:ext>
                </a:extLst>
              </a:tr>
            </a:tbl>
          </a:graphicData>
        </a:graphic>
      </p:graphicFrame>
      <p:sp>
        <p:nvSpPr>
          <p:cNvPr id="7" name="テキスト ボックス 6"/>
          <p:cNvSpPr txBox="1"/>
          <p:nvPr/>
        </p:nvSpPr>
        <p:spPr>
          <a:xfrm>
            <a:off x="457200" y="2163000"/>
            <a:ext cx="8208912" cy="338554"/>
          </a:xfrm>
          <a:prstGeom prst="rect">
            <a:avLst/>
          </a:prstGeom>
          <a:noFill/>
        </p:spPr>
        <p:txBody>
          <a:bodyPr wrap="square" rtlCol="0">
            <a:spAutoFit/>
          </a:bodyPr>
          <a:lstStyle/>
          <a:p>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１　給与額欄は、比較する際の給与額で、給料（調整額を含む。）・管理職手当・扶養手当・地域手当・住居手当・単身赴任手当（基礎額）の合計額です。</a:t>
            </a:r>
          </a:p>
          <a:p>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２　給与額欄は、勧告前の給与額です。</a:t>
            </a:r>
          </a:p>
        </p:txBody>
      </p:sp>
      <p:sp>
        <p:nvSpPr>
          <p:cNvPr id="8" name="テキスト ボックス 7"/>
          <p:cNvSpPr txBox="1"/>
          <p:nvPr/>
        </p:nvSpPr>
        <p:spPr>
          <a:xfrm>
            <a:off x="457200" y="4209726"/>
            <a:ext cx="8208912" cy="338554"/>
          </a:xfrm>
          <a:prstGeom prst="rect">
            <a:avLst/>
          </a:prstGeom>
          <a:noFill/>
        </p:spPr>
        <p:txBody>
          <a:bodyPr wrap="square" rtlCol="0">
            <a:spAutoFit/>
          </a:bodyPr>
          <a:lstStyle/>
          <a:p>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１　年齢及び給与額欄は、役職段階別の府職員の平均年齢（四捨五入値）の</a:t>
            </a:r>
            <a:r>
              <a:rPr lang="en-US" altLang="ja-JP" sz="8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１歳の民間従業員の単純平均値です。</a:t>
            </a:r>
          </a:p>
          <a:p>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２　給与額欄は、比較する際に使用する、きまって支給する給与額から時間外手当と通勤手当を除いた金額です。</a:t>
            </a:r>
          </a:p>
        </p:txBody>
      </p:sp>
      <p:graphicFrame>
        <p:nvGraphicFramePr>
          <p:cNvPr id="9" name="表 8"/>
          <p:cNvGraphicFramePr>
            <a:graphicFrameLocks noGrp="1"/>
          </p:cNvGraphicFramePr>
          <p:nvPr>
            <p:extLst>
              <p:ext uri="{D42A27DB-BD31-4B8C-83A1-F6EECF244321}">
                <p14:modId xmlns:p14="http://schemas.microsoft.com/office/powerpoint/2010/main" val="143540889"/>
              </p:ext>
            </p:extLst>
          </p:nvPr>
        </p:nvGraphicFramePr>
        <p:xfrm>
          <a:off x="457200" y="4610240"/>
          <a:ext cx="8280000" cy="1668600"/>
        </p:xfrm>
        <a:graphic>
          <a:graphicData uri="http://schemas.openxmlformats.org/drawingml/2006/table">
            <a:tbl>
              <a:tblPr firstRow="1" bandRow="1">
                <a:tableStyleId>{5C22544A-7EE6-4342-B048-85BDC9FD1C3A}</a:tableStyleId>
              </a:tblPr>
              <a:tblGrid>
                <a:gridCol w="2088000">
                  <a:extLst>
                    <a:ext uri="{9D8B030D-6E8A-4147-A177-3AD203B41FA5}">
                      <a16:colId xmlns:a16="http://schemas.microsoft.com/office/drawing/2014/main" val="20000"/>
                    </a:ext>
                  </a:extLst>
                </a:gridCol>
                <a:gridCol w="648000">
                  <a:extLst>
                    <a:ext uri="{9D8B030D-6E8A-4147-A177-3AD203B41FA5}">
                      <a16:colId xmlns:a16="http://schemas.microsoft.com/office/drawing/2014/main" val="20001"/>
                    </a:ext>
                  </a:extLst>
                </a:gridCol>
                <a:gridCol w="900000">
                  <a:extLst>
                    <a:ext uri="{9D8B030D-6E8A-4147-A177-3AD203B41FA5}">
                      <a16:colId xmlns:a16="http://schemas.microsoft.com/office/drawing/2014/main" val="20002"/>
                    </a:ext>
                  </a:extLst>
                </a:gridCol>
                <a:gridCol w="648000">
                  <a:extLst>
                    <a:ext uri="{9D8B030D-6E8A-4147-A177-3AD203B41FA5}">
                      <a16:colId xmlns:a16="http://schemas.microsoft.com/office/drawing/2014/main" val="20003"/>
                    </a:ext>
                  </a:extLst>
                </a:gridCol>
                <a:gridCol w="900000">
                  <a:extLst>
                    <a:ext uri="{9D8B030D-6E8A-4147-A177-3AD203B41FA5}">
                      <a16:colId xmlns:a16="http://schemas.microsoft.com/office/drawing/2014/main" val="20004"/>
                    </a:ext>
                  </a:extLst>
                </a:gridCol>
                <a:gridCol w="648000">
                  <a:extLst>
                    <a:ext uri="{9D8B030D-6E8A-4147-A177-3AD203B41FA5}">
                      <a16:colId xmlns:a16="http://schemas.microsoft.com/office/drawing/2014/main" val="20005"/>
                    </a:ext>
                  </a:extLst>
                </a:gridCol>
                <a:gridCol w="900000">
                  <a:extLst>
                    <a:ext uri="{9D8B030D-6E8A-4147-A177-3AD203B41FA5}">
                      <a16:colId xmlns:a16="http://schemas.microsoft.com/office/drawing/2014/main" val="20006"/>
                    </a:ext>
                  </a:extLst>
                </a:gridCol>
                <a:gridCol w="648000">
                  <a:extLst>
                    <a:ext uri="{9D8B030D-6E8A-4147-A177-3AD203B41FA5}">
                      <a16:colId xmlns:a16="http://schemas.microsoft.com/office/drawing/2014/main" val="20007"/>
                    </a:ext>
                  </a:extLst>
                </a:gridCol>
                <a:gridCol w="900000">
                  <a:extLst>
                    <a:ext uri="{9D8B030D-6E8A-4147-A177-3AD203B41FA5}">
                      <a16:colId xmlns:a16="http://schemas.microsoft.com/office/drawing/2014/main" val="20008"/>
                    </a:ext>
                  </a:extLst>
                </a:gridCol>
              </a:tblGrid>
              <a:tr h="288000">
                <a:tc rowSpan="2">
                  <a:txBody>
                    <a:bodyPr/>
                    <a:lstStyle/>
                    <a:p>
                      <a:pPr algn="ctr"/>
                      <a:r>
                        <a:rPr kumimoji="1" lang="ja-JP" altLang="en-US" sz="900" b="1" dirty="0">
                          <a:latin typeface="メイリオ" panose="020B0604030504040204" pitchFamily="50" charset="-128"/>
                          <a:ea typeface="メイリオ" panose="020B0604030504040204" pitchFamily="50" charset="-128"/>
                          <a:cs typeface="メイリオ" panose="020B0604030504040204" pitchFamily="50" charset="-128"/>
                        </a:rPr>
                        <a:t>差引（府職員ー民間従業員）</a:t>
                      </a:r>
                    </a:p>
                  </a:txBody>
                  <a:tcPr marL="36000" marR="36000" anchor="ctr">
                    <a:lnR w="12700" cap="flat" cmpd="sng" algn="ctr">
                      <a:solidFill>
                        <a:schemeClr val="bg1"/>
                      </a:solidFill>
                      <a:prstDash val="solid"/>
                      <a:round/>
                      <a:headEnd type="none" w="med" len="med"/>
                      <a:tailEnd type="none" w="med" len="med"/>
                    </a:lnR>
                  </a:tcPr>
                </a:tc>
                <a:tc gridSpan="2">
                  <a:txBody>
                    <a:bodyPr/>
                    <a:lstStyle/>
                    <a:p>
                      <a:pPr algn="ctr"/>
                      <a:r>
                        <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rPr>
                        <a:t>部長</a:t>
                      </a:r>
                    </a:p>
                  </a:txBody>
                  <a:tcPr anchor="ctr">
                    <a:lnL w="12700" cap="flat" cmpd="sng" algn="ctr">
                      <a:solidFill>
                        <a:schemeClr val="bg1"/>
                      </a:solidFill>
                      <a:prstDash val="solid"/>
                      <a:round/>
                      <a:headEnd type="none" w="med" len="med"/>
                      <a:tailEnd type="none" w="med" len="med"/>
                    </a:lnL>
                    <a:lnB w="12700" cap="flat" cmpd="sng" algn="ctr">
                      <a:solidFill>
                        <a:schemeClr val="bg1"/>
                      </a:solidFill>
                      <a:prstDash val="solid"/>
                      <a:round/>
                      <a:headEnd type="none" w="med" len="med"/>
                      <a:tailEnd type="none" w="med" len="med"/>
                    </a:lnB>
                  </a:tcPr>
                </a:tc>
                <a:tc hMerge="1">
                  <a:txBody>
                    <a:bodyPr/>
                    <a:lstStyle/>
                    <a:p>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lnB w="12700" cap="flat" cmpd="sng" algn="ctr">
                      <a:solidFill>
                        <a:schemeClr val="bg1"/>
                      </a:solidFill>
                      <a:prstDash val="solid"/>
                      <a:round/>
                      <a:headEnd type="none" w="med" len="med"/>
                      <a:tailEnd type="none" w="med" len="med"/>
                    </a:lnB>
                  </a:tcPr>
                </a:tc>
                <a:tc gridSpan="2">
                  <a:txBody>
                    <a:bodyPr/>
                    <a:lstStyle/>
                    <a:p>
                      <a:pPr algn="ctr"/>
                      <a:r>
                        <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rPr>
                        <a:t>課長</a:t>
                      </a:r>
                    </a:p>
                  </a:txBody>
                  <a:tcPr anchor="ctr">
                    <a:lnB w="12700" cap="flat" cmpd="sng" algn="ctr">
                      <a:solidFill>
                        <a:schemeClr val="bg1"/>
                      </a:solidFill>
                      <a:prstDash val="solid"/>
                      <a:round/>
                      <a:headEnd type="none" w="med" len="med"/>
                      <a:tailEnd type="none" w="med" len="med"/>
                    </a:lnB>
                  </a:tcPr>
                </a:tc>
                <a:tc hMerge="1">
                  <a:txBody>
                    <a:bodyPr/>
                    <a:lstStyle/>
                    <a:p>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lnB w="12700" cap="flat" cmpd="sng" algn="ctr">
                      <a:solidFill>
                        <a:schemeClr val="bg1"/>
                      </a:solidFill>
                      <a:prstDash val="solid"/>
                      <a:round/>
                      <a:headEnd type="none" w="med" len="med"/>
                      <a:tailEnd type="none" w="med" len="med"/>
                    </a:lnB>
                  </a:tcPr>
                </a:tc>
                <a:tc gridSpan="2">
                  <a:txBody>
                    <a:bodyPr/>
                    <a:lstStyle/>
                    <a:p>
                      <a:pPr algn="ctr"/>
                      <a:r>
                        <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rPr>
                        <a:t>係長</a:t>
                      </a:r>
                    </a:p>
                  </a:txBody>
                  <a:tcPr anchor="ctr">
                    <a:lnB w="12700" cap="flat" cmpd="sng" algn="ctr">
                      <a:solidFill>
                        <a:schemeClr val="bg1"/>
                      </a:solidFill>
                      <a:prstDash val="solid"/>
                      <a:round/>
                      <a:headEnd type="none" w="med" len="med"/>
                      <a:tailEnd type="none" w="med" len="med"/>
                    </a:lnB>
                  </a:tcPr>
                </a:tc>
                <a:tc hMerge="1">
                  <a:txBody>
                    <a:bodyPr/>
                    <a:lstStyle/>
                    <a:p>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lnB w="12700" cap="flat" cmpd="sng" algn="ctr">
                      <a:solidFill>
                        <a:schemeClr val="bg1"/>
                      </a:solidFill>
                      <a:prstDash val="solid"/>
                      <a:round/>
                      <a:headEnd type="none" w="med" len="med"/>
                      <a:tailEnd type="none" w="med" len="med"/>
                    </a:lnB>
                  </a:tcPr>
                </a:tc>
                <a:tc gridSpan="2">
                  <a:txBody>
                    <a:bodyPr/>
                    <a:lstStyle/>
                    <a:p>
                      <a:pPr algn="ctr"/>
                      <a:r>
                        <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rPr>
                        <a:t>係員</a:t>
                      </a:r>
                    </a:p>
                  </a:txBody>
                  <a:tcPr marL="72000" marR="72000" anchor="ctr">
                    <a:lnB w="12700" cap="flat" cmpd="sng" algn="ctr">
                      <a:solidFill>
                        <a:schemeClr val="bg1"/>
                      </a:solidFill>
                      <a:prstDash val="solid"/>
                      <a:round/>
                      <a:headEnd type="none" w="med" len="med"/>
                      <a:tailEnd type="none" w="med" len="med"/>
                    </a:lnB>
                  </a:tcPr>
                </a:tc>
                <a:tc hMerge="1">
                  <a:txBody>
                    <a:bodyPr/>
                    <a:lstStyle/>
                    <a:p>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0"/>
                  </a:ext>
                </a:extLst>
              </a:tr>
              <a:tr h="180000">
                <a:tc vMerge="1">
                  <a:txBody>
                    <a:bodyPr/>
                    <a:lstStyle/>
                    <a:p>
                      <a:pPr algn="ctr"/>
                      <a:endParaRPr kumimoji="1" lang="ja-JP" altLang="en-US" sz="11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9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年齢</a:t>
                      </a:r>
                    </a:p>
                  </a:txBody>
                  <a:tcPr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9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給与額</a:t>
                      </a:r>
                    </a:p>
                  </a:txBody>
                  <a:tcPr anchor="ct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9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年齢</a:t>
                      </a:r>
                    </a:p>
                  </a:txBody>
                  <a:tcPr anchor="ct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9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給与額</a:t>
                      </a:r>
                    </a:p>
                  </a:txBody>
                  <a:tcPr anchor="ct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9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年齢</a:t>
                      </a:r>
                    </a:p>
                  </a:txBody>
                  <a:tcPr anchor="ct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9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給与額</a:t>
                      </a:r>
                    </a:p>
                  </a:txBody>
                  <a:tcPr anchor="ct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9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年齢</a:t>
                      </a:r>
                    </a:p>
                  </a:txBody>
                  <a:tcPr anchor="ct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9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給与額</a:t>
                      </a:r>
                    </a:p>
                  </a:txBody>
                  <a:tcPr anchor="ct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extLst>
                  <a:ext uri="{0D108BD9-81ED-4DB2-BD59-A6C34878D82A}">
                    <a16:rowId xmlns:a16="http://schemas.microsoft.com/office/drawing/2014/main" val="10001"/>
                  </a:ext>
                </a:extLst>
              </a:tr>
              <a:tr h="288000">
                <a:tc>
                  <a:txBody>
                    <a:bodyPr/>
                    <a:lstStyle/>
                    <a:p>
                      <a:pPr algn="l"/>
                      <a:r>
                        <a:rPr kumimoji="1" lang="en-US" altLang="ja-JP" sz="900" dirty="0">
                          <a:latin typeface="メイリオ" panose="020B0604030504040204" pitchFamily="50" charset="-128"/>
                          <a:ea typeface="メイリオ" panose="020B0604030504040204" pitchFamily="50" charset="-128"/>
                          <a:cs typeface="メイリオ" panose="020B0604030504040204" pitchFamily="50" charset="-128"/>
                        </a:rPr>
                        <a:t>1,000</a:t>
                      </a:r>
                      <a:r>
                        <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rPr>
                        <a:t>人以上の上場企業</a:t>
                      </a:r>
                    </a:p>
                  </a:txBody>
                  <a:tcPr marL="36000" marR="36000" anchor="ctr">
                    <a:lnR w="12700" cap="flat" cmpd="sng" algn="ctr">
                      <a:solidFill>
                        <a:schemeClr val="bg1"/>
                      </a:solidFill>
                      <a:prstDash val="solid"/>
                      <a:round/>
                      <a:headEnd type="none" w="med" len="med"/>
                      <a:tailEnd type="none" w="med" len="med"/>
                    </a:lnR>
                  </a:tcPr>
                </a:tc>
                <a:tc>
                  <a:txBody>
                    <a:bodyPr/>
                    <a:lstStyle/>
                    <a:p>
                      <a:pPr algn="r" fontAlgn="ctr"/>
                      <a:r>
                        <a:rPr lang="en-US" altLang="ja-JP" sz="900" b="0" i="0" u="none" strike="noStrike" dirty="0">
                          <a:solidFill>
                            <a:srgbClr val="000000"/>
                          </a:solidFill>
                          <a:effectLst/>
                          <a:latin typeface="メイリオ"/>
                        </a:rPr>
                        <a:t>0.1</a:t>
                      </a:r>
                      <a:r>
                        <a:rPr lang="ja-JP" altLang="en-US" sz="900" b="0" i="0" u="none" strike="noStrike" dirty="0">
                          <a:solidFill>
                            <a:srgbClr val="000000"/>
                          </a:solidFill>
                          <a:effectLst/>
                          <a:latin typeface="メイリオ"/>
                        </a:rPr>
                        <a:t>歳</a:t>
                      </a:r>
                    </a:p>
                  </a:txBody>
                  <a:tcPr marL="0" marR="0" marT="0" marB="0" anchor="ctr">
                    <a:lnL w="127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メイリオ"/>
                        </a:rPr>
                        <a:t>663</a:t>
                      </a:r>
                      <a:r>
                        <a:rPr lang="ja-JP" altLang="en-US" sz="900" b="0" i="0" u="none" strike="noStrike" dirty="0">
                          <a:solidFill>
                            <a:srgbClr val="000000"/>
                          </a:solidFill>
                          <a:effectLst/>
                          <a:latin typeface="メイリオ"/>
                        </a:rPr>
                        <a:t>円</a:t>
                      </a:r>
                    </a:p>
                  </a:txBody>
                  <a:tcPr marL="0" marR="0" marT="0" marB="0" anchor="ct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メイリオ"/>
                        </a:rPr>
                        <a:t>0.2</a:t>
                      </a:r>
                      <a:r>
                        <a:rPr lang="ja-JP" altLang="en-US" sz="900" b="0" i="0" u="none" strike="noStrike" dirty="0">
                          <a:solidFill>
                            <a:srgbClr val="000000"/>
                          </a:solidFill>
                          <a:effectLst/>
                          <a:latin typeface="メイリオ"/>
                        </a:rPr>
                        <a:t>歳</a:t>
                      </a:r>
                    </a:p>
                  </a:txBody>
                  <a:tcPr marL="0" marR="0" marT="0" marB="0" anchor="ct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ctr"/>
                      <a:r>
                        <a:rPr lang="ja-JP" altLang="en-US" sz="900" b="0" i="0" u="none" strike="noStrike" dirty="0">
                          <a:solidFill>
                            <a:srgbClr val="000000"/>
                          </a:solidFill>
                          <a:effectLst/>
                          <a:latin typeface="メイリオ"/>
                        </a:rPr>
                        <a:t>▲</a:t>
                      </a:r>
                      <a:r>
                        <a:rPr lang="en-US" altLang="ja-JP" sz="900" b="0" i="0" u="none" strike="noStrike" dirty="0">
                          <a:solidFill>
                            <a:srgbClr val="000000"/>
                          </a:solidFill>
                          <a:effectLst/>
                          <a:latin typeface="メイリオ"/>
                        </a:rPr>
                        <a:t>25,711</a:t>
                      </a:r>
                      <a:r>
                        <a:rPr lang="ja-JP" altLang="en-US" sz="900" b="0" i="0" u="none" strike="noStrike" dirty="0">
                          <a:solidFill>
                            <a:srgbClr val="000000"/>
                          </a:solidFill>
                          <a:effectLst/>
                          <a:latin typeface="メイリオ"/>
                        </a:rPr>
                        <a:t>円</a:t>
                      </a:r>
                    </a:p>
                  </a:txBody>
                  <a:tcPr marL="0" marR="0" marT="0" marB="0" anchor="ct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メイリオ"/>
                        </a:rPr>
                        <a:t>0.3</a:t>
                      </a:r>
                      <a:r>
                        <a:rPr lang="ja-JP" altLang="en-US" sz="900" b="0" i="0" u="none" strike="noStrike" dirty="0">
                          <a:solidFill>
                            <a:srgbClr val="000000"/>
                          </a:solidFill>
                          <a:effectLst/>
                          <a:latin typeface="メイリオ"/>
                        </a:rPr>
                        <a:t>歳</a:t>
                      </a:r>
                    </a:p>
                  </a:txBody>
                  <a:tcPr marL="0" marR="0" marT="0" marB="0" anchor="ct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ctr"/>
                      <a:r>
                        <a:rPr lang="ja-JP" altLang="en-US" sz="900" b="0" i="0" u="none" strike="noStrike" dirty="0">
                          <a:solidFill>
                            <a:srgbClr val="000000"/>
                          </a:solidFill>
                          <a:effectLst/>
                          <a:latin typeface="メイリオ"/>
                        </a:rPr>
                        <a:t>▲</a:t>
                      </a:r>
                      <a:r>
                        <a:rPr lang="en-US" altLang="ja-JP" sz="900" b="0" i="0" u="none" strike="noStrike" dirty="0">
                          <a:solidFill>
                            <a:srgbClr val="000000"/>
                          </a:solidFill>
                          <a:effectLst/>
                          <a:latin typeface="メイリオ"/>
                        </a:rPr>
                        <a:t>2,208</a:t>
                      </a:r>
                      <a:r>
                        <a:rPr lang="ja-JP" altLang="en-US" sz="900" b="0" i="0" u="none" strike="noStrike" dirty="0">
                          <a:solidFill>
                            <a:srgbClr val="000000"/>
                          </a:solidFill>
                          <a:effectLst/>
                          <a:latin typeface="メイリオ"/>
                        </a:rPr>
                        <a:t>円</a:t>
                      </a:r>
                    </a:p>
                  </a:txBody>
                  <a:tcPr marL="0" marR="0" marT="0" marB="0" anchor="ct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ctr"/>
                      <a:r>
                        <a:rPr lang="ja-JP" altLang="en-US" sz="900" b="0" i="0" u="none" strike="noStrike" dirty="0">
                          <a:solidFill>
                            <a:srgbClr val="000000"/>
                          </a:solidFill>
                          <a:effectLst/>
                          <a:latin typeface="メイリオ"/>
                        </a:rPr>
                        <a:t>▲</a:t>
                      </a:r>
                      <a:r>
                        <a:rPr lang="en-US" altLang="ja-JP" sz="900" b="0" i="0" u="none" strike="noStrike" dirty="0">
                          <a:solidFill>
                            <a:srgbClr val="000000"/>
                          </a:solidFill>
                          <a:effectLst/>
                          <a:latin typeface="メイリオ"/>
                        </a:rPr>
                        <a:t>0.5</a:t>
                      </a:r>
                      <a:r>
                        <a:rPr lang="ja-JP" altLang="en-US" sz="900" b="0" i="0" u="none" strike="noStrike" dirty="0">
                          <a:solidFill>
                            <a:srgbClr val="000000"/>
                          </a:solidFill>
                          <a:effectLst/>
                          <a:latin typeface="メイリオ"/>
                        </a:rPr>
                        <a:t>歳</a:t>
                      </a:r>
                    </a:p>
                  </a:txBody>
                  <a:tcPr marL="0" marR="0" marT="0" marB="0" anchor="ct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ctr"/>
                      <a:r>
                        <a:rPr lang="ja-JP" altLang="en-US" sz="900" b="0" i="0" u="none" strike="noStrike" dirty="0">
                          <a:solidFill>
                            <a:srgbClr val="000000"/>
                          </a:solidFill>
                          <a:effectLst/>
                          <a:latin typeface="メイリオ"/>
                        </a:rPr>
                        <a:t>▲</a:t>
                      </a:r>
                      <a:r>
                        <a:rPr lang="en-US" altLang="ja-JP" sz="900" b="0" i="0" u="none" strike="noStrike" dirty="0">
                          <a:solidFill>
                            <a:srgbClr val="000000"/>
                          </a:solidFill>
                          <a:effectLst/>
                          <a:latin typeface="メイリオ"/>
                        </a:rPr>
                        <a:t>26,757</a:t>
                      </a:r>
                      <a:r>
                        <a:rPr lang="ja-JP" altLang="en-US" sz="900" b="0" i="0" u="none" strike="noStrike" dirty="0">
                          <a:solidFill>
                            <a:srgbClr val="000000"/>
                          </a:solidFill>
                          <a:effectLst/>
                          <a:latin typeface="メイリオ"/>
                        </a:rPr>
                        <a:t>円</a:t>
                      </a:r>
                    </a:p>
                  </a:txBody>
                  <a:tcPr marL="0" marR="0" marT="0" marB="0" anchor="ct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2"/>
                  </a:ext>
                </a:extLst>
              </a:tr>
              <a:tr h="288000">
                <a:tc>
                  <a:txBody>
                    <a:bodyPr/>
                    <a:lstStyle/>
                    <a:p>
                      <a:pPr algn="l"/>
                      <a:r>
                        <a:rPr kumimoji="1" lang="en-US" altLang="ja-JP" sz="900" dirty="0">
                          <a:latin typeface="メイリオ" panose="020B0604030504040204" pitchFamily="50" charset="-128"/>
                          <a:ea typeface="メイリオ" panose="020B0604030504040204" pitchFamily="50" charset="-128"/>
                          <a:cs typeface="メイリオ" panose="020B0604030504040204" pitchFamily="50" charset="-128"/>
                        </a:rPr>
                        <a:t>500</a:t>
                      </a:r>
                      <a:r>
                        <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rPr>
                        <a:t>人以上の上場企業</a:t>
                      </a:r>
                    </a:p>
                  </a:txBody>
                  <a:tcPr marL="36000" marR="36000" anchor="ctr">
                    <a:lnR w="12700" cap="flat" cmpd="sng" algn="ctr">
                      <a:solidFill>
                        <a:schemeClr val="bg1"/>
                      </a:solidFill>
                      <a:prstDash val="solid"/>
                      <a:round/>
                      <a:headEnd type="none" w="med" len="med"/>
                      <a:tailEnd type="none" w="med" len="med"/>
                    </a:lnR>
                  </a:tcPr>
                </a:tc>
                <a:tc>
                  <a:txBody>
                    <a:bodyPr/>
                    <a:lstStyle/>
                    <a:p>
                      <a:pPr algn="r" fontAlgn="ctr"/>
                      <a:r>
                        <a:rPr lang="en-US" altLang="ja-JP" sz="900" b="0" i="0" u="none" strike="noStrike" dirty="0">
                          <a:solidFill>
                            <a:srgbClr val="000000"/>
                          </a:solidFill>
                          <a:effectLst/>
                          <a:latin typeface="メイリオ"/>
                        </a:rPr>
                        <a:t>0.1</a:t>
                      </a:r>
                      <a:r>
                        <a:rPr lang="ja-JP" altLang="en-US" sz="900" b="0" i="0" u="none" strike="noStrike" dirty="0">
                          <a:solidFill>
                            <a:srgbClr val="000000"/>
                          </a:solidFill>
                          <a:effectLst/>
                          <a:latin typeface="メイリオ"/>
                        </a:rPr>
                        <a:t>歳</a:t>
                      </a:r>
                    </a:p>
                  </a:txBody>
                  <a:tcPr marL="0" marR="0" marT="0" marB="0"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メイリオ"/>
                        </a:rPr>
                        <a:t>25,024</a:t>
                      </a:r>
                      <a:r>
                        <a:rPr lang="ja-JP" altLang="en-US" sz="900" b="0" i="0" u="none" strike="noStrike" dirty="0">
                          <a:solidFill>
                            <a:srgbClr val="000000"/>
                          </a:solidFill>
                          <a:effectLst/>
                          <a:latin typeface="メイリオ"/>
                        </a:rPr>
                        <a:t>円</a:t>
                      </a:r>
                    </a:p>
                  </a:txBody>
                  <a:tcPr marL="0" marR="0" marT="0" marB="0"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メイリオ"/>
                        </a:rPr>
                        <a:t>0.2</a:t>
                      </a:r>
                      <a:r>
                        <a:rPr lang="ja-JP" altLang="en-US" sz="900" b="0" i="0" u="none" strike="noStrike">
                          <a:solidFill>
                            <a:srgbClr val="000000"/>
                          </a:solidFill>
                          <a:effectLst/>
                          <a:latin typeface="メイリオ"/>
                        </a:rPr>
                        <a:t>歳</a:t>
                      </a:r>
                    </a:p>
                  </a:txBody>
                  <a:tcPr marL="0" marR="0" marT="0" marB="0"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ctr"/>
                      <a:r>
                        <a:rPr lang="ja-JP" altLang="en-US" sz="900" b="0" i="0" u="none" strike="noStrike" dirty="0">
                          <a:solidFill>
                            <a:srgbClr val="000000"/>
                          </a:solidFill>
                          <a:effectLst/>
                          <a:latin typeface="メイリオ"/>
                        </a:rPr>
                        <a:t>▲</a:t>
                      </a:r>
                      <a:r>
                        <a:rPr lang="en-US" altLang="ja-JP" sz="900" b="0" i="0" u="none" strike="noStrike" dirty="0">
                          <a:solidFill>
                            <a:srgbClr val="000000"/>
                          </a:solidFill>
                          <a:effectLst/>
                          <a:latin typeface="メイリオ"/>
                        </a:rPr>
                        <a:t>22,287</a:t>
                      </a:r>
                      <a:r>
                        <a:rPr lang="ja-JP" altLang="en-US" sz="900" b="0" i="0" u="none" strike="noStrike" dirty="0">
                          <a:solidFill>
                            <a:srgbClr val="000000"/>
                          </a:solidFill>
                          <a:effectLst/>
                          <a:latin typeface="メイリオ"/>
                        </a:rPr>
                        <a:t>円</a:t>
                      </a:r>
                    </a:p>
                  </a:txBody>
                  <a:tcPr marL="0" marR="0" marT="0" marB="0"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メイリオ"/>
                        </a:rPr>
                        <a:t>0.3</a:t>
                      </a:r>
                      <a:r>
                        <a:rPr lang="ja-JP" altLang="en-US" sz="900" b="0" i="0" u="none" strike="noStrike" dirty="0">
                          <a:solidFill>
                            <a:srgbClr val="000000"/>
                          </a:solidFill>
                          <a:effectLst/>
                          <a:latin typeface="メイリオ"/>
                        </a:rPr>
                        <a:t>歳</a:t>
                      </a:r>
                    </a:p>
                  </a:txBody>
                  <a:tcPr marL="0" marR="0" marT="0" marB="0"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ctr"/>
                      <a:r>
                        <a:rPr lang="ja-JP" altLang="en-US" sz="900" b="0" i="0" u="none" strike="noStrike" dirty="0">
                          <a:solidFill>
                            <a:srgbClr val="000000"/>
                          </a:solidFill>
                          <a:effectLst/>
                          <a:latin typeface="メイリオ"/>
                        </a:rPr>
                        <a:t>▲</a:t>
                      </a:r>
                      <a:r>
                        <a:rPr lang="en-US" altLang="ja-JP" sz="900" b="0" i="0" u="none" strike="noStrike" dirty="0">
                          <a:solidFill>
                            <a:srgbClr val="000000"/>
                          </a:solidFill>
                          <a:effectLst/>
                          <a:latin typeface="メイリオ"/>
                        </a:rPr>
                        <a:t>390</a:t>
                      </a:r>
                      <a:r>
                        <a:rPr lang="ja-JP" altLang="en-US" sz="900" b="0" i="0" u="none" strike="noStrike" dirty="0">
                          <a:solidFill>
                            <a:srgbClr val="000000"/>
                          </a:solidFill>
                          <a:effectLst/>
                          <a:latin typeface="メイリオ"/>
                        </a:rPr>
                        <a:t>円</a:t>
                      </a:r>
                    </a:p>
                  </a:txBody>
                  <a:tcPr marL="0" marR="0" marT="0" marB="0"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ctr"/>
                      <a:r>
                        <a:rPr lang="ja-JP" altLang="en-US" sz="900" b="0" i="0" u="none" strike="noStrike" dirty="0">
                          <a:solidFill>
                            <a:srgbClr val="000000"/>
                          </a:solidFill>
                          <a:effectLst/>
                          <a:latin typeface="メイリオ"/>
                        </a:rPr>
                        <a:t>▲</a:t>
                      </a:r>
                      <a:r>
                        <a:rPr lang="en-US" altLang="ja-JP" sz="900" b="0" i="0" u="none" strike="noStrike" dirty="0">
                          <a:solidFill>
                            <a:srgbClr val="000000"/>
                          </a:solidFill>
                          <a:effectLst/>
                          <a:latin typeface="メイリオ"/>
                        </a:rPr>
                        <a:t>0.5</a:t>
                      </a:r>
                      <a:r>
                        <a:rPr lang="ja-JP" altLang="en-US" sz="900" b="0" i="0" u="none" strike="noStrike" dirty="0">
                          <a:solidFill>
                            <a:srgbClr val="000000"/>
                          </a:solidFill>
                          <a:effectLst/>
                          <a:latin typeface="メイリオ"/>
                        </a:rPr>
                        <a:t>歳</a:t>
                      </a:r>
                    </a:p>
                  </a:txBody>
                  <a:tcPr marL="0" marR="0" marT="0" marB="0"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ctr"/>
                      <a:r>
                        <a:rPr lang="ja-JP" altLang="en-US" sz="900" b="0" i="0" u="none" strike="noStrike" dirty="0">
                          <a:solidFill>
                            <a:srgbClr val="000000"/>
                          </a:solidFill>
                          <a:effectLst/>
                          <a:latin typeface="メイリオ"/>
                        </a:rPr>
                        <a:t>▲</a:t>
                      </a:r>
                      <a:r>
                        <a:rPr lang="en-US" altLang="ja-JP" sz="900" b="0" i="0" u="none" strike="noStrike" dirty="0">
                          <a:solidFill>
                            <a:srgbClr val="000000"/>
                          </a:solidFill>
                          <a:effectLst/>
                          <a:latin typeface="メイリオ"/>
                        </a:rPr>
                        <a:t>24,109</a:t>
                      </a:r>
                      <a:r>
                        <a:rPr lang="ja-JP" altLang="en-US" sz="900" b="0" i="0" u="none" strike="noStrike" dirty="0">
                          <a:solidFill>
                            <a:srgbClr val="000000"/>
                          </a:solidFill>
                          <a:effectLst/>
                          <a:latin typeface="メイリオ"/>
                        </a:rPr>
                        <a:t>円</a:t>
                      </a:r>
                    </a:p>
                  </a:txBody>
                  <a:tcPr marL="0" marR="0" marT="0" marB="0"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3"/>
                  </a:ext>
                </a:extLst>
              </a:tr>
              <a:tr h="288000">
                <a:tc>
                  <a:txBody>
                    <a:bodyPr/>
                    <a:lstStyle/>
                    <a:p>
                      <a:pPr algn="l"/>
                      <a:r>
                        <a:rPr kumimoji="1" lang="en-US" altLang="ja-JP" sz="900" dirty="0">
                          <a:latin typeface="メイリオ" panose="020B0604030504040204" pitchFamily="50" charset="-128"/>
                          <a:ea typeface="メイリオ" panose="020B0604030504040204" pitchFamily="50" charset="-128"/>
                          <a:cs typeface="メイリオ" panose="020B0604030504040204" pitchFamily="50" charset="-128"/>
                        </a:rPr>
                        <a:t>100</a:t>
                      </a:r>
                      <a:r>
                        <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900" dirty="0">
                          <a:latin typeface="メイリオ" panose="020B0604030504040204" pitchFamily="50" charset="-128"/>
                          <a:ea typeface="メイリオ" panose="020B0604030504040204" pitchFamily="50" charset="-128"/>
                          <a:cs typeface="メイリオ" panose="020B0604030504040204" pitchFamily="50" charset="-128"/>
                        </a:rPr>
                        <a:t>499</a:t>
                      </a:r>
                      <a:r>
                        <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rPr>
                        <a:t>人の全企業</a:t>
                      </a:r>
                    </a:p>
                  </a:txBody>
                  <a:tcPr marL="36000" marR="36000" anchor="ctr">
                    <a:lnR w="12700" cap="flat" cmpd="sng" algn="ctr">
                      <a:solidFill>
                        <a:schemeClr val="bg1"/>
                      </a:solidFill>
                      <a:prstDash val="solid"/>
                      <a:round/>
                      <a:headEnd type="none" w="med" len="med"/>
                      <a:tailEnd type="none" w="med" len="med"/>
                    </a:lnR>
                  </a:tcPr>
                </a:tc>
                <a:tc>
                  <a:txBody>
                    <a:bodyPr/>
                    <a:lstStyle/>
                    <a:p>
                      <a:pPr algn="r" fontAlgn="ctr"/>
                      <a:r>
                        <a:rPr lang="en-US" altLang="ja-JP" sz="900" b="0" i="0" u="none" strike="noStrike" dirty="0">
                          <a:solidFill>
                            <a:srgbClr val="000000"/>
                          </a:solidFill>
                          <a:effectLst/>
                          <a:latin typeface="メイリオ"/>
                        </a:rPr>
                        <a:t>0</a:t>
                      </a:r>
                      <a:r>
                        <a:rPr lang="ja-JP" altLang="en-US" sz="900" b="0" i="0" u="none" strike="noStrike" dirty="0">
                          <a:solidFill>
                            <a:srgbClr val="000000"/>
                          </a:solidFill>
                          <a:effectLst/>
                          <a:latin typeface="メイリオ"/>
                        </a:rPr>
                        <a:t>歳</a:t>
                      </a:r>
                    </a:p>
                  </a:txBody>
                  <a:tcPr marL="0" marR="0" marT="0" marB="0"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メイリオ"/>
                        </a:rPr>
                        <a:t>213,247</a:t>
                      </a:r>
                      <a:r>
                        <a:rPr lang="ja-JP" altLang="en-US" sz="900" b="0" i="0" u="none" strike="noStrike" dirty="0">
                          <a:solidFill>
                            <a:srgbClr val="000000"/>
                          </a:solidFill>
                          <a:effectLst/>
                          <a:latin typeface="メイリオ"/>
                        </a:rPr>
                        <a:t>円</a:t>
                      </a:r>
                    </a:p>
                  </a:txBody>
                  <a:tcPr marL="0" marR="0" marT="0" marB="0"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メイリオ"/>
                        </a:rPr>
                        <a:t>0.2</a:t>
                      </a:r>
                      <a:r>
                        <a:rPr lang="ja-JP" altLang="en-US" sz="900" b="0" i="0" u="none" strike="noStrike" dirty="0">
                          <a:solidFill>
                            <a:srgbClr val="000000"/>
                          </a:solidFill>
                          <a:effectLst/>
                          <a:latin typeface="メイリオ"/>
                        </a:rPr>
                        <a:t>歳</a:t>
                      </a:r>
                    </a:p>
                  </a:txBody>
                  <a:tcPr marL="0" marR="0" marT="0" marB="0"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メイリオ"/>
                        </a:rPr>
                        <a:t>109,418</a:t>
                      </a:r>
                      <a:r>
                        <a:rPr lang="ja-JP" altLang="en-US" sz="900" b="0" i="0" u="none" strike="noStrike" dirty="0">
                          <a:solidFill>
                            <a:srgbClr val="000000"/>
                          </a:solidFill>
                          <a:effectLst/>
                          <a:latin typeface="メイリオ"/>
                        </a:rPr>
                        <a:t>円</a:t>
                      </a:r>
                    </a:p>
                  </a:txBody>
                  <a:tcPr marL="0" marR="0" marT="0" marB="0"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メイリオ"/>
                        </a:rPr>
                        <a:t>0.4</a:t>
                      </a:r>
                      <a:r>
                        <a:rPr lang="ja-JP" altLang="en-US" sz="900" b="0" i="0" u="none" strike="noStrike" dirty="0">
                          <a:solidFill>
                            <a:srgbClr val="000000"/>
                          </a:solidFill>
                          <a:effectLst/>
                          <a:latin typeface="メイリオ"/>
                        </a:rPr>
                        <a:t>歳</a:t>
                      </a:r>
                    </a:p>
                  </a:txBody>
                  <a:tcPr marL="0" marR="0" marT="0" marB="0"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メイリオ"/>
                        </a:rPr>
                        <a:t>52,556</a:t>
                      </a:r>
                      <a:r>
                        <a:rPr lang="ja-JP" altLang="en-US" sz="900" b="0" i="0" u="none" strike="noStrike" dirty="0">
                          <a:solidFill>
                            <a:srgbClr val="000000"/>
                          </a:solidFill>
                          <a:effectLst/>
                          <a:latin typeface="メイリオ"/>
                        </a:rPr>
                        <a:t>円</a:t>
                      </a:r>
                    </a:p>
                  </a:txBody>
                  <a:tcPr marL="0" marR="0" marT="0" marB="0"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ctr"/>
                      <a:r>
                        <a:rPr lang="ja-JP" altLang="en-US" sz="900" b="0" i="0" u="none" strike="noStrike" dirty="0">
                          <a:solidFill>
                            <a:srgbClr val="000000"/>
                          </a:solidFill>
                          <a:effectLst/>
                          <a:latin typeface="メイリオ"/>
                        </a:rPr>
                        <a:t>▲</a:t>
                      </a:r>
                      <a:r>
                        <a:rPr lang="en-US" altLang="ja-JP" sz="900" b="0" i="0" u="none" strike="noStrike" dirty="0">
                          <a:solidFill>
                            <a:srgbClr val="000000"/>
                          </a:solidFill>
                          <a:effectLst/>
                          <a:latin typeface="メイリオ"/>
                        </a:rPr>
                        <a:t>0.4</a:t>
                      </a:r>
                      <a:r>
                        <a:rPr lang="ja-JP" altLang="en-US" sz="900" b="0" i="0" u="none" strike="noStrike" dirty="0">
                          <a:solidFill>
                            <a:srgbClr val="000000"/>
                          </a:solidFill>
                          <a:effectLst/>
                          <a:latin typeface="メイリオ"/>
                        </a:rPr>
                        <a:t>歳</a:t>
                      </a:r>
                    </a:p>
                  </a:txBody>
                  <a:tcPr marL="0" marR="0" marT="0" marB="0"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メイリオ"/>
                        </a:rPr>
                        <a:t>6,443</a:t>
                      </a:r>
                      <a:r>
                        <a:rPr lang="ja-JP" altLang="en-US" sz="900" b="0" i="0" u="none" strike="noStrike" dirty="0">
                          <a:solidFill>
                            <a:srgbClr val="000000"/>
                          </a:solidFill>
                          <a:effectLst/>
                          <a:latin typeface="メイリオ"/>
                        </a:rPr>
                        <a:t>円</a:t>
                      </a:r>
                    </a:p>
                  </a:txBody>
                  <a:tcPr marL="0" marR="0" marT="0" marB="0"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4"/>
                  </a:ext>
                </a:extLst>
              </a:tr>
              <a:tr h="288000">
                <a:tc>
                  <a:txBody>
                    <a:bodyPr/>
                    <a:lstStyle/>
                    <a:p>
                      <a:pPr algn="l"/>
                      <a:r>
                        <a:rPr kumimoji="1" lang="en-US" altLang="ja-JP" sz="900" dirty="0">
                          <a:latin typeface="メイリオ" panose="020B0604030504040204" pitchFamily="50" charset="-128"/>
                          <a:ea typeface="メイリオ" panose="020B0604030504040204" pitchFamily="50" charset="-128"/>
                          <a:cs typeface="メイリオ" panose="020B0604030504040204" pitchFamily="50" charset="-128"/>
                        </a:rPr>
                        <a:t>50~99</a:t>
                      </a:r>
                      <a:r>
                        <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rPr>
                        <a:t>人の全企業</a:t>
                      </a:r>
                    </a:p>
                  </a:txBody>
                  <a:tcPr marL="36000" marR="36000" anchor="ctr">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メイリオ"/>
                        </a:rPr>
                        <a:t>0.3</a:t>
                      </a:r>
                      <a:r>
                        <a:rPr lang="ja-JP" altLang="en-US" sz="900" b="0" i="0" u="none" strike="noStrike" dirty="0">
                          <a:solidFill>
                            <a:srgbClr val="000000"/>
                          </a:solidFill>
                          <a:effectLst/>
                          <a:latin typeface="メイリオ"/>
                        </a:rPr>
                        <a:t>歳</a:t>
                      </a:r>
                    </a:p>
                  </a:txBody>
                  <a:tcPr marL="0" marR="0" marT="0" marB="0"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tcPr>
                </a:tc>
                <a:tc>
                  <a:txBody>
                    <a:bodyPr/>
                    <a:lstStyle/>
                    <a:p>
                      <a:pPr algn="r" fontAlgn="ctr"/>
                      <a:r>
                        <a:rPr lang="en-US" altLang="ja-JP" sz="900" b="0" i="0" u="none" strike="noStrike" dirty="0">
                          <a:solidFill>
                            <a:srgbClr val="000000"/>
                          </a:solidFill>
                          <a:effectLst/>
                          <a:latin typeface="メイリオ"/>
                        </a:rPr>
                        <a:t>189,822</a:t>
                      </a:r>
                      <a:r>
                        <a:rPr lang="ja-JP" altLang="en-US" sz="900" b="0" i="0" u="none" strike="noStrike" dirty="0">
                          <a:solidFill>
                            <a:srgbClr val="000000"/>
                          </a:solidFill>
                          <a:effectLst/>
                          <a:latin typeface="メイリオ"/>
                        </a:rPr>
                        <a:t>円</a:t>
                      </a:r>
                    </a:p>
                  </a:txBody>
                  <a:tcPr marL="0" marR="0" marT="0" marB="0" anchor="ctr">
                    <a:lnT w="12700" cap="flat" cmpd="sng" algn="ctr">
                      <a:solidFill>
                        <a:schemeClr val="bg1"/>
                      </a:solidFill>
                      <a:prstDash val="solid"/>
                      <a:round/>
                      <a:headEnd type="none" w="med" len="med"/>
                      <a:tailEnd type="none" w="med" len="med"/>
                    </a:lnT>
                  </a:tcPr>
                </a:tc>
                <a:tc>
                  <a:txBody>
                    <a:bodyPr/>
                    <a:lstStyle/>
                    <a:p>
                      <a:pPr algn="r" fontAlgn="ctr"/>
                      <a:r>
                        <a:rPr lang="en-US" altLang="ja-JP" sz="900" b="0" i="0" u="none" strike="noStrike">
                          <a:solidFill>
                            <a:srgbClr val="000000"/>
                          </a:solidFill>
                          <a:effectLst/>
                          <a:latin typeface="メイリオ"/>
                        </a:rPr>
                        <a:t>0.6</a:t>
                      </a:r>
                      <a:r>
                        <a:rPr lang="ja-JP" altLang="en-US" sz="900" b="0" i="0" u="none" strike="noStrike">
                          <a:solidFill>
                            <a:srgbClr val="000000"/>
                          </a:solidFill>
                          <a:effectLst/>
                          <a:latin typeface="メイリオ"/>
                        </a:rPr>
                        <a:t>歳</a:t>
                      </a:r>
                    </a:p>
                  </a:txBody>
                  <a:tcPr marL="0" marR="0" marT="0" marB="0" anchor="ctr">
                    <a:lnT w="12700" cap="flat" cmpd="sng" algn="ctr">
                      <a:solidFill>
                        <a:schemeClr val="bg1"/>
                      </a:solidFill>
                      <a:prstDash val="solid"/>
                      <a:round/>
                      <a:headEnd type="none" w="med" len="med"/>
                      <a:tailEnd type="none" w="med" len="med"/>
                    </a:lnT>
                  </a:tcPr>
                </a:tc>
                <a:tc>
                  <a:txBody>
                    <a:bodyPr/>
                    <a:lstStyle/>
                    <a:p>
                      <a:pPr algn="r" fontAlgn="ctr"/>
                      <a:r>
                        <a:rPr lang="en-US" altLang="ja-JP" sz="900" b="0" i="0" u="none" strike="noStrike">
                          <a:solidFill>
                            <a:srgbClr val="000000"/>
                          </a:solidFill>
                          <a:effectLst/>
                          <a:latin typeface="メイリオ"/>
                        </a:rPr>
                        <a:t>114,694</a:t>
                      </a:r>
                      <a:r>
                        <a:rPr lang="ja-JP" altLang="en-US" sz="900" b="0" i="0" u="none" strike="noStrike">
                          <a:solidFill>
                            <a:srgbClr val="000000"/>
                          </a:solidFill>
                          <a:effectLst/>
                          <a:latin typeface="メイリオ"/>
                        </a:rPr>
                        <a:t>円</a:t>
                      </a:r>
                    </a:p>
                  </a:txBody>
                  <a:tcPr marL="0" marR="0" marT="0" marB="0" anchor="ctr">
                    <a:lnT w="12700" cap="flat" cmpd="sng" algn="ctr">
                      <a:solidFill>
                        <a:schemeClr val="bg1"/>
                      </a:solidFill>
                      <a:prstDash val="solid"/>
                      <a:round/>
                      <a:headEnd type="none" w="med" len="med"/>
                      <a:tailEnd type="none" w="med" len="med"/>
                    </a:lnT>
                  </a:tcPr>
                </a:tc>
                <a:tc>
                  <a:txBody>
                    <a:bodyPr/>
                    <a:lstStyle/>
                    <a:p>
                      <a:pPr algn="r" fontAlgn="ctr"/>
                      <a:r>
                        <a:rPr lang="en-US" altLang="ja-JP" sz="900" b="0" i="0" u="none" strike="noStrike" dirty="0">
                          <a:solidFill>
                            <a:srgbClr val="000000"/>
                          </a:solidFill>
                          <a:effectLst/>
                          <a:latin typeface="メイリオ"/>
                        </a:rPr>
                        <a:t>0.7</a:t>
                      </a:r>
                      <a:r>
                        <a:rPr lang="ja-JP" altLang="en-US" sz="900" b="0" i="0" u="none" strike="noStrike" dirty="0">
                          <a:solidFill>
                            <a:srgbClr val="000000"/>
                          </a:solidFill>
                          <a:effectLst/>
                          <a:latin typeface="メイリオ"/>
                        </a:rPr>
                        <a:t>歳</a:t>
                      </a:r>
                    </a:p>
                  </a:txBody>
                  <a:tcPr marL="0" marR="0" marT="0" marB="0" anchor="ctr">
                    <a:lnT w="12700" cap="flat" cmpd="sng" algn="ctr">
                      <a:solidFill>
                        <a:schemeClr val="bg1"/>
                      </a:solidFill>
                      <a:prstDash val="solid"/>
                      <a:round/>
                      <a:headEnd type="none" w="med" len="med"/>
                      <a:tailEnd type="none" w="med" len="med"/>
                    </a:lnT>
                  </a:tcPr>
                </a:tc>
                <a:tc>
                  <a:txBody>
                    <a:bodyPr/>
                    <a:lstStyle/>
                    <a:p>
                      <a:pPr algn="r" fontAlgn="ctr"/>
                      <a:r>
                        <a:rPr lang="en-US" altLang="ja-JP" sz="900" b="0" i="0" u="none" strike="noStrike" dirty="0">
                          <a:solidFill>
                            <a:srgbClr val="000000"/>
                          </a:solidFill>
                          <a:effectLst/>
                          <a:latin typeface="メイリオ"/>
                        </a:rPr>
                        <a:t>66,013</a:t>
                      </a:r>
                      <a:r>
                        <a:rPr lang="ja-JP" altLang="en-US" sz="900" b="0" i="0" u="none" strike="noStrike" dirty="0">
                          <a:solidFill>
                            <a:srgbClr val="000000"/>
                          </a:solidFill>
                          <a:effectLst/>
                          <a:latin typeface="メイリオ"/>
                        </a:rPr>
                        <a:t>円</a:t>
                      </a:r>
                    </a:p>
                  </a:txBody>
                  <a:tcPr marL="0" marR="0" marT="0" marB="0" anchor="ctr">
                    <a:lnT w="12700" cap="flat" cmpd="sng" algn="ctr">
                      <a:solidFill>
                        <a:schemeClr val="bg1"/>
                      </a:solidFill>
                      <a:prstDash val="solid"/>
                      <a:round/>
                      <a:headEnd type="none" w="med" len="med"/>
                      <a:tailEnd type="none" w="med" len="med"/>
                    </a:lnT>
                  </a:tcPr>
                </a:tc>
                <a:tc>
                  <a:txBody>
                    <a:bodyPr/>
                    <a:lstStyle/>
                    <a:p>
                      <a:pPr algn="r" fontAlgn="ctr"/>
                      <a:r>
                        <a:rPr lang="ja-JP" altLang="en-US" sz="900" b="0" i="0" u="none" strike="noStrike" dirty="0">
                          <a:solidFill>
                            <a:srgbClr val="000000"/>
                          </a:solidFill>
                          <a:effectLst/>
                          <a:latin typeface="メイリオ"/>
                        </a:rPr>
                        <a:t>▲</a:t>
                      </a:r>
                      <a:r>
                        <a:rPr lang="en-US" altLang="ja-JP" sz="900" b="0" i="0" u="none" strike="noStrike" dirty="0">
                          <a:solidFill>
                            <a:srgbClr val="000000"/>
                          </a:solidFill>
                          <a:effectLst/>
                          <a:latin typeface="メイリオ"/>
                        </a:rPr>
                        <a:t>0.5</a:t>
                      </a:r>
                      <a:r>
                        <a:rPr lang="ja-JP" altLang="en-US" sz="900" b="0" i="0" u="none" strike="noStrike" dirty="0">
                          <a:solidFill>
                            <a:srgbClr val="000000"/>
                          </a:solidFill>
                          <a:effectLst/>
                          <a:latin typeface="メイリオ"/>
                        </a:rPr>
                        <a:t>歳</a:t>
                      </a:r>
                    </a:p>
                  </a:txBody>
                  <a:tcPr marL="0" marR="0" marT="0" marB="0" anchor="ctr">
                    <a:lnT w="12700" cap="flat" cmpd="sng" algn="ctr">
                      <a:solidFill>
                        <a:schemeClr val="bg1"/>
                      </a:solidFill>
                      <a:prstDash val="solid"/>
                      <a:round/>
                      <a:headEnd type="none" w="med" len="med"/>
                      <a:tailEnd type="none" w="med" len="med"/>
                    </a:lnT>
                  </a:tcPr>
                </a:tc>
                <a:tc>
                  <a:txBody>
                    <a:bodyPr/>
                    <a:lstStyle/>
                    <a:p>
                      <a:pPr algn="r" fontAlgn="ctr"/>
                      <a:r>
                        <a:rPr lang="en-US" altLang="ja-JP" sz="900" b="0" i="0" u="none" strike="noStrike" dirty="0">
                          <a:solidFill>
                            <a:srgbClr val="000000"/>
                          </a:solidFill>
                          <a:effectLst/>
                          <a:latin typeface="メイリオ"/>
                        </a:rPr>
                        <a:t>5,193</a:t>
                      </a:r>
                      <a:r>
                        <a:rPr lang="ja-JP" altLang="en-US" sz="900" b="0" i="0" u="none" strike="noStrike" dirty="0">
                          <a:solidFill>
                            <a:srgbClr val="000000"/>
                          </a:solidFill>
                          <a:effectLst/>
                          <a:latin typeface="メイリオ"/>
                        </a:rPr>
                        <a:t>円</a:t>
                      </a:r>
                    </a:p>
                  </a:txBody>
                  <a:tcPr marL="0" marR="0" marT="0" marB="0" anchor="ctr">
                    <a:lnT w="12700"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2768332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a:spLocks noGrp="1"/>
          </p:cNvSpPr>
          <p:nvPr>
            <p:ph type="title"/>
          </p:nvPr>
        </p:nvSpPr>
        <p:spPr>
          <a:xfrm>
            <a:off x="457200" y="274638"/>
            <a:ext cx="8280000" cy="720000"/>
          </a:xfrm>
          <a:solidFill>
            <a:schemeClr val="tx2">
              <a:lumMod val="60000"/>
              <a:lumOff val="40000"/>
            </a:schemeClr>
          </a:solidFill>
        </p:spPr>
        <p:txBody>
          <a:bodyPr>
            <a:noAutofit/>
          </a:bodyPr>
          <a:lstStyle/>
          <a:p>
            <a:r>
              <a:rPr lang="ja-JP" altLang="en-US" sz="2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９</a:t>
            </a:r>
            <a:r>
              <a:rPr kumimoji="1" lang="ja-JP" altLang="en-US" sz="2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．適用給料表別職員数・構成比</a:t>
            </a:r>
          </a:p>
        </p:txBody>
      </p:sp>
      <p:sp>
        <p:nvSpPr>
          <p:cNvPr id="2" name="スライド番号プレースホルダー 1"/>
          <p:cNvSpPr>
            <a:spLocks noGrp="1"/>
          </p:cNvSpPr>
          <p:nvPr>
            <p:ph type="sldNum" sz="quarter" idx="12"/>
          </p:nvPr>
        </p:nvSpPr>
        <p:spPr/>
        <p:txBody>
          <a:bodyPr/>
          <a:lstStyle/>
          <a:p>
            <a:fld id="{1D251FDF-0BDD-4E48-83E5-089752E10C20}" type="slidenum">
              <a:rPr kumimoji="1" lang="ja-JP" altLang="en-US" smtClean="0"/>
              <a:t>11</a:t>
            </a:fld>
            <a:endParaRPr kumimoji="1" lang="ja-JP" altLang="en-US"/>
          </a:p>
        </p:txBody>
      </p:sp>
      <p:graphicFrame>
        <p:nvGraphicFramePr>
          <p:cNvPr id="5" name="表 4"/>
          <p:cNvGraphicFramePr>
            <a:graphicFrameLocks noGrp="1"/>
          </p:cNvGraphicFramePr>
          <p:nvPr>
            <p:extLst>
              <p:ext uri="{D42A27DB-BD31-4B8C-83A1-F6EECF244321}">
                <p14:modId xmlns:p14="http://schemas.microsoft.com/office/powerpoint/2010/main" val="1514586099"/>
              </p:ext>
            </p:extLst>
          </p:nvPr>
        </p:nvGraphicFramePr>
        <p:xfrm>
          <a:off x="458019" y="1307789"/>
          <a:ext cx="8280000" cy="1622680"/>
        </p:xfrm>
        <a:graphic>
          <a:graphicData uri="http://schemas.openxmlformats.org/drawingml/2006/table">
            <a:tbl>
              <a:tblPr firstRow="1" bandRow="1">
                <a:tableStyleId>{5C22544A-7EE6-4342-B048-85BDC9FD1C3A}</a:tableStyleId>
              </a:tblPr>
              <a:tblGrid>
                <a:gridCol w="612000">
                  <a:extLst>
                    <a:ext uri="{9D8B030D-6E8A-4147-A177-3AD203B41FA5}">
                      <a16:colId xmlns:a16="http://schemas.microsoft.com/office/drawing/2014/main" val="20000"/>
                    </a:ext>
                  </a:extLst>
                </a:gridCol>
                <a:gridCol w="648000">
                  <a:extLst>
                    <a:ext uri="{9D8B030D-6E8A-4147-A177-3AD203B41FA5}">
                      <a16:colId xmlns:a16="http://schemas.microsoft.com/office/drawing/2014/main" val="20001"/>
                    </a:ext>
                  </a:extLst>
                </a:gridCol>
                <a:gridCol w="648000">
                  <a:extLst>
                    <a:ext uri="{9D8B030D-6E8A-4147-A177-3AD203B41FA5}">
                      <a16:colId xmlns:a16="http://schemas.microsoft.com/office/drawing/2014/main" val="20002"/>
                    </a:ext>
                  </a:extLst>
                </a:gridCol>
                <a:gridCol w="648000">
                  <a:extLst>
                    <a:ext uri="{9D8B030D-6E8A-4147-A177-3AD203B41FA5}">
                      <a16:colId xmlns:a16="http://schemas.microsoft.com/office/drawing/2014/main" val="20003"/>
                    </a:ext>
                  </a:extLst>
                </a:gridCol>
                <a:gridCol w="648000">
                  <a:extLst>
                    <a:ext uri="{9D8B030D-6E8A-4147-A177-3AD203B41FA5}">
                      <a16:colId xmlns:a16="http://schemas.microsoft.com/office/drawing/2014/main" val="20004"/>
                    </a:ext>
                  </a:extLst>
                </a:gridCol>
                <a:gridCol w="648000">
                  <a:extLst>
                    <a:ext uri="{9D8B030D-6E8A-4147-A177-3AD203B41FA5}">
                      <a16:colId xmlns:a16="http://schemas.microsoft.com/office/drawing/2014/main" val="20005"/>
                    </a:ext>
                  </a:extLst>
                </a:gridCol>
                <a:gridCol w="720000">
                  <a:extLst>
                    <a:ext uri="{9D8B030D-6E8A-4147-A177-3AD203B41FA5}">
                      <a16:colId xmlns:a16="http://schemas.microsoft.com/office/drawing/2014/main" val="20006"/>
                    </a:ext>
                  </a:extLst>
                </a:gridCol>
                <a:gridCol w="972000">
                  <a:extLst>
                    <a:ext uri="{9D8B030D-6E8A-4147-A177-3AD203B41FA5}">
                      <a16:colId xmlns:a16="http://schemas.microsoft.com/office/drawing/2014/main" val="20007"/>
                    </a:ext>
                  </a:extLst>
                </a:gridCol>
                <a:gridCol w="648000">
                  <a:extLst>
                    <a:ext uri="{9D8B030D-6E8A-4147-A177-3AD203B41FA5}">
                      <a16:colId xmlns:a16="http://schemas.microsoft.com/office/drawing/2014/main" val="20008"/>
                    </a:ext>
                  </a:extLst>
                </a:gridCol>
                <a:gridCol w="720000">
                  <a:extLst>
                    <a:ext uri="{9D8B030D-6E8A-4147-A177-3AD203B41FA5}">
                      <a16:colId xmlns:a16="http://schemas.microsoft.com/office/drawing/2014/main" val="20009"/>
                    </a:ext>
                  </a:extLst>
                </a:gridCol>
                <a:gridCol w="720000">
                  <a:extLst>
                    <a:ext uri="{9D8B030D-6E8A-4147-A177-3AD203B41FA5}">
                      <a16:colId xmlns:a16="http://schemas.microsoft.com/office/drawing/2014/main" val="20010"/>
                    </a:ext>
                  </a:extLst>
                </a:gridCol>
                <a:gridCol w="648000">
                  <a:extLst>
                    <a:ext uri="{9D8B030D-6E8A-4147-A177-3AD203B41FA5}">
                      <a16:colId xmlns:a16="http://schemas.microsoft.com/office/drawing/2014/main" val="20011"/>
                    </a:ext>
                  </a:extLst>
                </a:gridCol>
              </a:tblGrid>
              <a:tr h="0">
                <a:tc rowSpan="2">
                  <a:txBody>
                    <a:bodyPr/>
                    <a:lstStyle/>
                    <a:p>
                      <a:pPr algn="ctr"/>
                      <a:endParaRPr kumimoji="1" lang="ja-JP" altLang="en-US" sz="10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B w="38100" cap="flat" cmpd="sng" algn="ctr">
                      <a:solidFill>
                        <a:schemeClr val="bg1"/>
                      </a:solidFill>
                      <a:prstDash val="solid"/>
                      <a:round/>
                      <a:headEnd type="none" w="med" len="med"/>
                      <a:tailEnd type="none" w="med" len="med"/>
                    </a:lnB>
                  </a:tcPr>
                </a:tc>
                <a:tc rowSpan="2">
                  <a:txBody>
                    <a:bodyPr/>
                    <a:lstStyle/>
                    <a:p>
                      <a:pPr algn="ctr"/>
                      <a:r>
                        <a:rPr kumimoji="1" lang="ja-JP" altLang="en-US" sz="1000" dirty="0">
                          <a:latin typeface="メイリオ" panose="020B0604030504040204" pitchFamily="50" charset="-128"/>
                          <a:ea typeface="メイリオ" panose="020B0604030504040204" pitchFamily="50" charset="-128"/>
                          <a:cs typeface="メイリオ" panose="020B0604030504040204" pitchFamily="50" charset="-128"/>
                        </a:rPr>
                        <a:t>行政職</a:t>
                      </a:r>
                    </a:p>
                  </a:txBody>
                  <a:tcPr anchor="ctr">
                    <a:lnB w="38100" cap="flat" cmpd="sng" algn="ctr">
                      <a:solidFill>
                        <a:schemeClr val="bg1"/>
                      </a:solidFill>
                      <a:prstDash val="solid"/>
                      <a:round/>
                      <a:headEnd type="none" w="med" len="med"/>
                      <a:tailEnd type="none" w="med" len="med"/>
                    </a:lnB>
                  </a:tcPr>
                </a:tc>
                <a:tc rowSpan="2">
                  <a:txBody>
                    <a:bodyPr/>
                    <a:lstStyle/>
                    <a:p>
                      <a:pPr algn="ctr"/>
                      <a:r>
                        <a:rPr kumimoji="1" lang="ja-JP" altLang="en-US" sz="1000" dirty="0">
                          <a:latin typeface="メイリオ" panose="020B0604030504040204" pitchFamily="50" charset="-128"/>
                          <a:ea typeface="メイリオ" panose="020B0604030504040204" pitchFamily="50" charset="-128"/>
                          <a:cs typeface="メイリオ" panose="020B0604030504040204" pitchFamily="50" charset="-128"/>
                        </a:rPr>
                        <a:t>研究職</a:t>
                      </a:r>
                    </a:p>
                  </a:txBody>
                  <a:tcPr anchor="ctr">
                    <a:lnB w="38100" cap="flat" cmpd="sng" algn="ctr">
                      <a:solidFill>
                        <a:schemeClr val="bg1"/>
                      </a:solidFill>
                      <a:prstDash val="solid"/>
                      <a:round/>
                      <a:headEnd type="none" w="med" len="med"/>
                      <a:tailEnd type="none" w="med" len="med"/>
                    </a:lnB>
                  </a:tcPr>
                </a:tc>
                <a:tc gridSpan="3">
                  <a:txBody>
                    <a:bodyPr/>
                    <a:lstStyle/>
                    <a:p>
                      <a:pPr algn="ctr"/>
                      <a:r>
                        <a:rPr kumimoji="1" lang="ja-JP" altLang="en-US" sz="1000" dirty="0">
                          <a:latin typeface="メイリオ" panose="020B0604030504040204" pitchFamily="50" charset="-128"/>
                          <a:ea typeface="メイリオ" panose="020B0604030504040204" pitchFamily="50" charset="-128"/>
                          <a:cs typeface="メイリオ" panose="020B0604030504040204" pitchFamily="50" charset="-128"/>
                        </a:rPr>
                        <a:t>医療職</a:t>
                      </a:r>
                    </a:p>
                  </a:txBody>
                  <a:tcPr anchor="ctr">
                    <a:lnB w="9525" cap="flat" cmpd="sng" algn="ctr">
                      <a:solidFill>
                        <a:schemeClr val="bg1"/>
                      </a:solidFill>
                      <a:prstDash val="solid"/>
                      <a:round/>
                      <a:headEnd type="none" w="med" len="med"/>
                      <a:tailEnd type="none" w="med" len="med"/>
                    </a:lnB>
                  </a:tcPr>
                </a:tc>
                <a:tc hMerge="1">
                  <a:txBody>
                    <a:bodyPr/>
                    <a:lstStyle/>
                    <a:p>
                      <a:pPr algn="ct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B w="9525" cap="flat" cmpd="sng" algn="ctr">
                      <a:solidFill>
                        <a:schemeClr val="bg1"/>
                      </a:solidFill>
                      <a:prstDash val="solid"/>
                      <a:round/>
                      <a:headEnd type="none" w="med" len="med"/>
                      <a:tailEnd type="none" w="med" len="med"/>
                    </a:lnB>
                  </a:tcPr>
                </a:tc>
                <a:tc hMerge="1">
                  <a:txBody>
                    <a:bodyPr/>
                    <a:lstStyle/>
                    <a:p>
                      <a:pPr algn="ct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B w="9525" cap="flat" cmpd="sng" algn="ctr">
                      <a:solidFill>
                        <a:schemeClr val="bg1"/>
                      </a:solidFill>
                      <a:prstDash val="solid"/>
                      <a:round/>
                      <a:headEnd type="none" w="med" len="med"/>
                      <a:tailEnd type="none" w="med" len="med"/>
                    </a:lnB>
                  </a:tcPr>
                </a:tc>
                <a:tc gridSpan="2">
                  <a:txBody>
                    <a:bodyPr/>
                    <a:lstStyle/>
                    <a:p>
                      <a:pPr algn="ctr"/>
                      <a:r>
                        <a:rPr kumimoji="1" lang="ja-JP" altLang="en-US" sz="1000" dirty="0">
                          <a:latin typeface="メイリオ" panose="020B0604030504040204" pitchFamily="50" charset="-128"/>
                          <a:ea typeface="メイリオ" panose="020B0604030504040204" pitchFamily="50" charset="-128"/>
                          <a:cs typeface="メイリオ" panose="020B0604030504040204" pitchFamily="50" charset="-128"/>
                        </a:rPr>
                        <a:t>教育職</a:t>
                      </a:r>
                    </a:p>
                  </a:txBody>
                  <a:tcPr anchor="ctr">
                    <a:lnB w="9525" cap="flat" cmpd="sng" algn="ctr">
                      <a:solidFill>
                        <a:schemeClr val="bg1"/>
                      </a:solidFill>
                      <a:prstDash val="solid"/>
                      <a:round/>
                      <a:headEnd type="none" w="med" len="med"/>
                      <a:tailEnd type="none" w="med" len="med"/>
                    </a:lnB>
                  </a:tcPr>
                </a:tc>
                <a:tc hMerge="1">
                  <a:txBody>
                    <a:bodyPr/>
                    <a:lstStyle/>
                    <a:p>
                      <a:pPr algn="ct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B w="9525" cap="flat" cmpd="sng" algn="ctr">
                      <a:solidFill>
                        <a:schemeClr val="bg1"/>
                      </a:solidFill>
                      <a:prstDash val="solid"/>
                      <a:round/>
                      <a:headEnd type="none" w="med" len="med"/>
                      <a:tailEnd type="none" w="med" len="med"/>
                    </a:lnB>
                  </a:tcPr>
                </a:tc>
                <a:tc rowSpan="2">
                  <a:txBody>
                    <a:bodyPr/>
                    <a:lstStyle/>
                    <a:p>
                      <a:pPr algn="ctr"/>
                      <a:r>
                        <a:rPr kumimoji="1" lang="ja-JP" altLang="en-US" sz="1000" dirty="0">
                          <a:latin typeface="メイリオ" panose="020B0604030504040204" pitchFamily="50" charset="-128"/>
                          <a:ea typeface="メイリオ" panose="020B0604030504040204" pitchFamily="50" charset="-128"/>
                          <a:cs typeface="メイリオ" panose="020B0604030504040204" pitchFamily="50" charset="-128"/>
                        </a:rPr>
                        <a:t>公安職</a:t>
                      </a:r>
                    </a:p>
                  </a:txBody>
                  <a:tcPr anchor="ctr">
                    <a:lnB w="38100" cap="flat" cmpd="sng" algn="ctr">
                      <a:solidFill>
                        <a:schemeClr val="bg1"/>
                      </a:solidFill>
                      <a:prstDash val="solid"/>
                      <a:round/>
                      <a:headEnd type="none" w="med" len="med"/>
                      <a:tailEnd type="none" w="med" len="med"/>
                    </a:lnB>
                  </a:tcPr>
                </a:tc>
                <a:tc rowSpan="2">
                  <a:txBody>
                    <a:bodyPr/>
                    <a:lstStyle/>
                    <a:p>
                      <a:pPr algn="ctr"/>
                      <a:r>
                        <a:rPr kumimoji="1" lang="ja-JP" altLang="en-US" sz="1000" dirty="0">
                          <a:latin typeface="メイリオ" panose="020B0604030504040204" pitchFamily="50" charset="-128"/>
                          <a:ea typeface="メイリオ" panose="020B0604030504040204" pitchFamily="50" charset="-128"/>
                          <a:cs typeface="メイリオ" panose="020B0604030504040204" pitchFamily="50" charset="-128"/>
                        </a:rPr>
                        <a:t>特定任期付職員</a:t>
                      </a:r>
                    </a:p>
                  </a:txBody>
                  <a:tcPr anchor="ctr">
                    <a:lnB w="38100" cap="flat" cmpd="sng" algn="ctr">
                      <a:solidFill>
                        <a:schemeClr val="bg1"/>
                      </a:solidFill>
                      <a:prstDash val="solid"/>
                      <a:round/>
                      <a:headEnd type="none" w="med" len="med"/>
                      <a:tailEnd type="none" w="med" len="med"/>
                    </a:lnB>
                  </a:tcPr>
                </a:tc>
                <a:tc rowSpan="2">
                  <a:txBody>
                    <a:bodyPr/>
                    <a:lstStyle/>
                    <a:p>
                      <a:pPr algn="ctr"/>
                      <a:r>
                        <a:rPr kumimoji="1" lang="ja-JP" altLang="en-US" sz="1000" dirty="0">
                          <a:latin typeface="メイリオ" panose="020B0604030504040204" pitchFamily="50" charset="-128"/>
                          <a:ea typeface="メイリオ" panose="020B0604030504040204" pitchFamily="50" charset="-128"/>
                          <a:cs typeface="メイリオ" panose="020B0604030504040204" pitchFamily="50" charset="-128"/>
                        </a:rPr>
                        <a:t>技能労務職</a:t>
                      </a:r>
                    </a:p>
                  </a:txBody>
                  <a:tcPr marL="36000" marR="36000" anchor="ctr">
                    <a:lnB w="38100" cap="flat" cmpd="sng" algn="ctr">
                      <a:solidFill>
                        <a:schemeClr val="bg1"/>
                      </a:solidFill>
                      <a:prstDash val="solid"/>
                      <a:round/>
                      <a:headEnd type="none" w="med" len="med"/>
                      <a:tailEnd type="none" w="med" len="med"/>
                    </a:lnB>
                  </a:tcPr>
                </a:tc>
                <a:tc rowSpan="2">
                  <a:txBody>
                    <a:bodyPr/>
                    <a:lstStyle/>
                    <a:p>
                      <a:pPr algn="ctr"/>
                      <a:r>
                        <a:rPr kumimoji="1" lang="ja-JP" altLang="en-US" sz="1000" dirty="0">
                          <a:latin typeface="メイリオ" panose="020B0604030504040204" pitchFamily="50" charset="-128"/>
                          <a:ea typeface="メイリオ" panose="020B0604030504040204" pitchFamily="50" charset="-128"/>
                          <a:cs typeface="メイリオ" panose="020B0604030504040204" pitchFamily="50" charset="-128"/>
                        </a:rPr>
                        <a:t>合計</a:t>
                      </a:r>
                    </a:p>
                  </a:txBody>
                  <a:tcPr anchor="ctr">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0"/>
                  </a:ext>
                </a:extLst>
              </a:tr>
              <a:tr h="370840">
                <a:tc vMerge="1">
                  <a:txBody>
                    <a:bodyPr/>
                    <a:lstStyle/>
                    <a:p>
                      <a:pPr algn="ctr"/>
                      <a:endParaRPr kumimoji="1" lang="ja-JP" altLang="en-US" sz="10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T w="9525"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vMerge="1">
                  <a:txBody>
                    <a:bodyPr/>
                    <a:lstStyle/>
                    <a:p>
                      <a:pPr algn="ctr"/>
                      <a:endParaRPr kumimoji="1" lang="ja-JP" altLang="en-US" sz="12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T w="9525"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vMerge="1">
                  <a:txBody>
                    <a:bodyPr/>
                    <a:lstStyle/>
                    <a:p>
                      <a:pPr algn="ctr"/>
                      <a:endParaRPr kumimoji="1" lang="ja-JP" altLang="en-US" sz="12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T w="9525"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10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（一）</a:t>
                      </a:r>
                    </a:p>
                  </a:txBody>
                  <a:tcPr anchor="ctr">
                    <a:lnL w="9525" cap="flat" cmpd="sng" algn="ctr">
                      <a:solidFill>
                        <a:schemeClr val="bg1"/>
                      </a:solidFill>
                      <a:prstDash val="solid"/>
                      <a:round/>
                      <a:headEnd type="none" w="med" len="med"/>
                      <a:tailEnd type="none" w="med" len="med"/>
                    </a:lnL>
                    <a:lnT w="9525"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（二）</a:t>
                      </a:r>
                    </a:p>
                  </a:txBody>
                  <a:tcPr anchor="ctr">
                    <a:lnT w="9525"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（三）</a:t>
                      </a:r>
                    </a:p>
                  </a:txBody>
                  <a:tcPr anchor="ctr">
                    <a:lnT w="9525"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10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高等学校等</a:t>
                      </a:r>
                    </a:p>
                  </a:txBody>
                  <a:tcPr marL="36000" marR="36000" anchor="ctr">
                    <a:lnT w="9525"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10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小学校・中学校</a:t>
                      </a:r>
                    </a:p>
                  </a:txBody>
                  <a:tcPr marL="36000" marR="36000" anchor="ctr">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vMerge="1">
                  <a:txBody>
                    <a:bodyPr/>
                    <a:lstStyle/>
                    <a:p>
                      <a:pPr algn="ctr"/>
                      <a:endParaRPr kumimoji="1" lang="ja-JP" altLang="en-US" sz="10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T w="9525"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vMerge="1">
                  <a:txBody>
                    <a:bodyPr/>
                    <a:lstStyle/>
                    <a:p>
                      <a:pPr algn="ctr"/>
                      <a:endParaRPr kumimoji="1" lang="ja-JP" altLang="en-US" sz="10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T w="9525"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vMerge="1">
                  <a:txBody>
                    <a:bodyPr/>
                    <a:lstStyle/>
                    <a:p>
                      <a:pPr algn="ctr"/>
                      <a:endParaRPr kumimoji="1" lang="ja-JP" altLang="en-US" sz="10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T w="9525"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vMerge="1">
                  <a:txBody>
                    <a:bodyPr/>
                    <a:lstStyle/>
                    <a:p>
                      <a:pPr algn="ctr"/>
                      <a:endParaRPr kumimoji="1" lang="ja-JP" altLang="en-US" sz="10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T w="9525"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extLst>
                  <a:ext uri="{0D108BD9-81ED-4DB2-BD59-A6C34878D82A}">
                    <a16:rowId xmlns:a16="http://schemas.microsoft.com/office/drawing/2014/main" val="10001"/>
                  </a:ext>
                </a:extLst>
              </a:tr>
              <a:tr h="252000">
                <a:tc rowSpan="2">
                  <a:txBody>
                    <a:bodyPr/>
                    <a:lstStyle/>
                    <a:p>
                      <a:pPr algn="ctr"/>
                      <a:r>
                        <a:rPr kumimoji="1" lang="ja-JP" altLang="en-US" sz="1000" dirty="0">
                          <a:latin typeface="メイリオ" panose="020B0604030504040204" pitchFamily="50" charset="-128"/>
                          <a:ea typeface="メイリオ" panose="020B0604030504040204" pitchFamily="50" charset="-128"/>
                          <a:cs typeface="メイリオ" panose="020B0604030504040204" pitchFamily="50" charset="-128"/>
                        </a:rPr>
                        <a:t>職員数</a:t>
                      </a:r>
                    </a:p>
                  </a:txBody>
                  <a:tcPr anchor="ctr">
                    <a:lnT w="38100" cap="flat" cmpd="sng" algn="ctr">
                      <a:solidFill>
                        <a:schemeClr val="bg1"/>
                      </a:solidFill>
                      <a:prstDash val="solid"/>
                      <a:round/>
                      <a:headEnd type="none" w="med" len="med"/>
                      <a:tailEnd type="none" w="med" len="med"/>
                    </a:lnT>
                  </a:tcPr>
                </a:tc>
                <a:tc rowSpan="2">
                  <a:txBody>
                    <a:bodyPr/>
                    <a:lstStyle/>
                    <a:p>
                      <a:pPr algn="r" fontAlgn="ctr"/>
                      <a:r>
                        <a:rPr lang="en-US" altLang="ja-JP"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10,893</a:t>
                      </a:r>
                      <a:r>
                        <a:rPr lang="ja-JP" altLang="en-US"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人</a:t>
                      </a:r>
                    </a:p>
                  </a:txBody>
                  <a:tcPr marL="0" marR="0" marT="0" marB="0" anchor="ctr">
                    <a:lnT w="38100" cap="flat" cmpd="sng" algn="ctr">
                      <a:solidFill>
                        <a:schemeClr val="bg1"/>
                      </a:solidFill>
                      <a:prstDash val="solid"/>
                      <a:round/>
                      <a:headEnd type="none" w="med" len="med"/>
                      <a:tailEnd type="none" w="med" len="med"/>
                    </a:lnT>
                  </a:tcPr>
                </a:tc>
                <a:tc rowSpan="2">
                  <a:txBody>
                    <a:bodyPr/>
                    <a:lstStyle/>
                    <a:p>
                      <a:pPr algn="r" fontAlgn="ctr"/>
                      <a:r>
                        <a:rPr lang="en-US" altLang="ja-JP"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73</a:t>
                      </a:r>
                      <a:r>
                        <a:rPr lang="ja-JP" altLang="en-US"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人</a:t>
                      </a:r>
                    </a:p>
                  </a:txBody>
                  <a:tcPr marL="0" marR="0" marT="0" marB="0" anchor="ctr">
                    <a:lnT w="38100" cap="flat" cmpd="sng" algn="ctr">
                      <a:solidFill>
                        <a:schemeClr val="bg1"/>
                      </a:solidFill>
                      <a:prstDash val="solid"/>
                      <a:round/>
                      <a:headEnd type="none" w="med" len="med"/>
                      <a:tailEnd type="none" w="med" len="med"/>
                    </a:lnT>
                  </a:tcPr>
                </a:tc>
                <a:tc>
                  <a:txBody>
                    <a:bodyPr/>
                    <a:lstStyle/>
                    <a:p>
                      <a:pPr algn="r" fontAlgn="ctr"/>
                      <a:r>
                        <a:rPr lang="en-US" altLang="ja-JP"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49</a:t>
                      </a:r>
                      <a:r>
                        <a:rPr lang="ja-JP" altLang="en-US"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人</a:t>
                      </a:r>
                    </a:p>
                  </a:txBody>
                  <a:tcPr marL="0" marR="0" marT="0" marB="0" anchor="ctr">
                    <a:lnT w="38100" cap="flat" cmpd="sng" algn="ctr">
                      <a:solidFill>
                        <a:schemeClr val="bg1"/>
                      </a:solidFill>
                      <a:prstDash val="solid"/>
                      <a:round/>
                      <a:headEnd type="none" w="med" len="med"/>
                      <a:tailEnd type="none" w="med" len="med"/>
                    </a:lnT>
                  </a:tcPr>
                </a:tc>
                <a:tc>
                  <a:txBody>
                    <a:bodyPr/>
                    <a:lstStyle/>
                    <a:p>
                      <a:pPr algn="r" fontAlgn="ctr"/>
                      <a:r>
                        <a:rPr lang="en-US" altLang="ja-JP"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74</a:t>
                      </a:r>
                      <a:r>
                        <a:rPr lang="ja-JP" altLang="en-US"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人</a:t>
                      </a:r>
                    </a:p>
                  </a:txBody>
                  <a:tcPr marL="0" marR="0" marT="0" marB="0" anchor="ctr">
                    <a:lnT w="38100" cap="flat" cmpd="sng" algn="ctr">
                      <a:solidFill>
                        <a:schemeClr val="bg1"/>
                      </a:solidFill>
                      <a:prstDash val="solid"/>
                      <a:round/>
                      <a:headEnd type="none" w="med" len="med"/>
                      <a:tailEnd type="none" w="med" len="med"/>
                    </a:lnT>
                  </a:tcPr>
                </a:tc>
                <a:tc>
                  <a:txBody>
                    <a:bodyPr/>
                    <a:lstStyle/>
                    <a:p>
                      <a:pPr algn="r" fontAlgn="ctr"/>
                      <a:r>
                        <a:rPr lang="en-US" altLang="ja-JP"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10</a:t>
                      </a:r>
                      <a:r>
                        <a:rPr lang="ja-JP" altLang="en-US"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人</a:t>
                      </a:r>
                    </a:p>
                  </a:txBody>
                  <a:tcPr marL="0" marR="0" marT="0" marB="0" anchor="ctr">
                    <a:lnT w="38100" cap="flat" cmpd="sng" algn="ctr">
                      <a:solidFill>
                        <a:schemeClr val="bg1"/>
                      </a:solidFill>
                      <a:prstDash val="solid"/>
                      <a:round/>
                      <a:headEnd type="none" w="med" len="med"/>
                      <a:tailEnd type="none" w="med" len="med"/>
                    </a:lnT>
                  </a:tcPr>
                </a:tc>
                <a:tc>
                  <a:txBody>
                    <a:bodyPr/>
                    <a:lstStyle/>
                    <a:p>
                      <a:pPr algn="r" fontAlgn="ctr"/>
                      <a:r>
                        <a:rPr lang="en-US" altLang="ja-JP"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12,008</a:t>
                      </a:r>
                      <a:r>
                        <a:rPr lang="ja-JP" altLang="en-US"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人</a:t>
                      </a:r>
                    </a:p>
                  </a:txBody>
                  <a:tcPr marL="0" marR="0" marT="0" marB="0" anchor="ctr">
                    <a:lnT w="38100" cap="flat" cmpd="sng" algn="ctr">
                      <a:solidFill>
                        <a:schemeClr val="bg1"/>
                      </a:solidFill>
                      <a:prstDash val="solid"/>
                      <a:round/>
                      <a:headEnd type="none" w="med" len="med"/>
                      <a:tailEnd type="none" w="med" len="med"/>
                    </a:lnT>
                  </a:tcPr>
                </a:tc>
                <a:tc>
                  <a:txBody>
                    <a:bodyPr/>
                    <a:lstStyle/>
                    <a:p>
                      <a:pPr algn="r" fontAlgn="ctr"/>
                      <a:r>
                        <a:rPr lang="en-US" altLang="ja-JP"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22,566</a:t>
                      </a:r>
                      <a:r>
                        <a:rPr lang="ja-JP" altLang="en-US"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人</a:t>
                      </a:r>
                    </a:p>
                  </a:txBody>
                  <a:tcPr marL="0" marR="0" marT="0" marB="0" anchor="ctr">
                    <a:lnT w="38100" cap="flat" cmpd="sng" algn="ctr">
                      <a:solidFill>
                        <a:schemeClr val="bg1"/>
                      </a:solidFill>
                      <a:prstDash val="solid"/>
                      <a:round/>
                      <a:headEnd type="none" w="med" len="med"/>
                      <a:tailEnd type="none" w="med" len="med"/>
                    </a:lnT>
                  </a:tcPr>
                </a:tc>
                <a:tc rowSpan="2">
                  <a:txBody>
                    <a:bodyPr/>
                    <a:lstStyle/>
                    <a:p>
                      <a:pPr algn="r" fontAlgn="ctr"/>
                      <a:r>
                        <a:rPr lang="en-US" altLang="ja-JP" sz="10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21,482</a:t>
                      </a:r>
                      <a:r>
                        <a:rPr lang="ja-JP" altLang="en-US" sz="10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人</a:t>
                      </a:r>
                    </a:p>
                  </a:txBody>
                  <a:tcPr marL="0" marR="0" marT="0" marB="0" anchor="ctr">
                    <a:lnT w="38100" cap="flat" cmpd="sng" algn="ctr">
                      <a:solidFill>
                        <a:schemeClr val="bg1"/>
                      </a:solidFill>
                      <a:prstDash val="solid"/>
                      <a:round/>
                      <a:headEnd type="none" w="med" len="med"/>
                      <a:tailEnd type="none" w="med" len="med"/>
                    </a:lnT>
                  </a:tcPr>
                </a:tc>
                <a:tc rowSpan="2">
                  <a:txBody>
                    <a:bodyPr/>
                    <a:lstStyle/>
                    <a:p>
                      <a:pPr algn="r" fontAlgn="ctr"/>
                      <a:r>
                        <a:rPr lang="en-US" altLang="ja-JP"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19</a:t>
                      </a:r>
                      <a:r>
                        <a:rPr lang="ja-JP" altLang="en-US"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人</a:t>
                      </a:r>
                    </a:p>
                  </a:txBody>
                  <a:tcPr marL="0" marR="0" marT="0" marB="0" anchor="ctr">
                    <a:lnT w="38100" cap="flat" cmpd="sng" algn="ctr">
                      <a:solidFill>
                        <a:schemeClr val="bg1"/>
                      </a:solidFill>
                      <a:prstDash val="solid"/>
                      <a:round/>
                      <a:headEnd type="none" w="med" len="med"/>
                      <a:tailEnd type="none" w="med" len="med"/>
                    </a:lnT>
                  </a:tcPr>
                </a:tc>
                <a:tc rowSpan="2">
                  <a:txBody>
                    <a:bodyPr/>
                    <a:lstStyle/>
                    <a:p>
                      <a:pPr algn="r" fontAlgn="ctr"/>
                      <a:r>
                        <a:rPr lang="en-US" altLang="ja-JP"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505</a:t>
                      </a:r>
                      <a:r>
                        <a:rPr lang="ja-JP" altLang="en-US"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人</a:t>
                      </a:r>
                    </a:p>
                  </a:txBody>
                  <a:tcPr marL="0" marR="0" marT="0" marB="0" anchor="ctr">
                    <a:lnT w="38100" cap="flat" cmpd="sng" algn="ctr">
                      <a:solidFill>
                        <a:schemeClr val="bg1"/>
                      </a:solidFill>
                      <a:prstDash val="solid"/>
                      <a:round/>
                      <a:headEnd type="none" w="med" len="med"/>
                      <a:tailEnd type="none" w="med" len="med"/>
                    </a:lnT>
                  </a:tcPr>
                </a:tc>
                <a:tc rowSpan="2">
                  <a:txBody>
                    <a:bodyPr/>
                    <a:lstStyle/>
                    <a:p>
                      <a:pPr algn="r" fontAlgn="ctr"/>
                      <a:r>
                        <a:rPr lang="en-US" altLang="ja-JP"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67,679</a:t>
                      </a:r>
                      <a:r>
                        <a:rPr lang="ja-JP" altLang="en-US"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人</a:t>
                      </a:r>
                    </a:p>
                  </a:txBody>
                  <a:tcPr marL="0" marR="0" marT="0" marB="0" anchor="ctr">
                    <a:lnT w="38100"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10002"/>
                  </a:ext>
                </a:extLst>
              </a:tr>
              <a:tr h="252000">
                <a:tc vMerge="1">
                  <a:txBody>
                    <a:bodyPr/>
                    <a:lstStyle/>
                    <a:p>
                      <a:pPr algn="ct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solidFill>
                      <a:srgbClr val="E9EDF4"/>
                    </a:solidFill>
                  </a:tcPr>
                </a:tc>
                <a:tc vMerge="1">
                  <a:txBody>
                    <a:bodyPr/>
                    <a:lstStyle/>
                    <a:p>
                      <a:endParaRPr kumimoji="1" lang="ja-JP" altLang="en-US"/>
                    </a:p>
                  </a:txBody>
                  <a:tcPr>
                    <a:solidFill>
                      <a:srgbClr val="E9EDF4"/>
                    </a:solidFill>
                  </a:tcPr>
                </a:tc>
                <a:tc vMerge="1">
                  <a:txBody>
                    <a:bodyPr/>
                    <a:lstStyle/>
                    <a:p>
                      <a:endParaRPr kumimoji="1" lang="ja-JP" altLang="en-US"/>
                    </a:p>
                  </a:txBody>
                  <a:tcPr>
                    <a:solidFill>
                      <a:srgbClr val="E9EDF4"/>
                    </a:solidFill>
                  </a:tcPr>
                </a:tc>
                <a:tc gridSpan="3">
                  <a:txBody>
                    <a:bodyPr/>
                    <a:lstStyle/>
                    <a:p>
                      <a:pPr algn="ctr" fontAlgn="ctr"/>
                      <a:r>
                        <a:rPr lang="en-US" altLang="ja-JP"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133</a:t>
                      </a:r>
                      <a:r>
                        <a:rPr lang="ja-JP" altLang="en-US"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人</a:t>
                      </a:r>
                    </a:p>
                  </a:txBody>
                  <a:tcPr marL="0" marR="0" marT="0" marB="0" anchor="ctr">
                    <a:solidFill>
                      <a:srgbClr val="E9EDF4"/>
                    </a:solidFill>
                  </a:tcPr>
                </a:tc>
                <a:tc hMerge="1">
                  <a:txBody>
                    <a:bodyPr/>
                    <a:lstStyle/>
                    <a:p>
                      <a:endParaRPr kumimoji="1" lang="ja-JP" altLang="en-US"/>
                    </a:p>
                  </a:txBody>
                  <a:tcPr>
                    <a:solidFill>
                      <a:srgbClr val="E9EDF4"/>
                    </a:solidFill>
                  </a:tcPr>
                </a:tc>
                <a:tc hMerge="1">
                  <a:txBody>
                    <a:bodyPr/>
                    <a:lstStyle/>
                    <a:p>
                      <a:endParaRPr kumimoji="1" lang="ja-JP" altLang="en-US"/>
                    </a:p>
                  </a:txBody>
                  <a:tcPr>
                    <a:solidFill>
                      <a:srgbClr val="E9EDF4"/>
                    </a:solidFill>
                  </a:tcPr>
                </a:tc>
                <a:tc gridSpan="2">
                  <a:txBody>
                    <a:bodyPr/>
                    <a:lstStyle/>
                    <a:p>
                      <a:pPr algn="ctr" fontAlgn="ctr"/>
                      <a:r>
                        <a:rPr lang="en-US" altLang="ja-JP"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34,574</a:t>
                      </a:r>
                      <a:r>
                        <a:rPr lang="ja-JP" altLang="en-US"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人</a:t>
                      </a:r>
                    </a:p>
                  </a:txBody>
                  <a:tcPr marL="0" marR="0" marT="0" marB="0" anchor="ctr">
                    <a:solidFill>
                      <a:srgbClr val="E9EDF4"/>
                    </a:solidFill>
                  </a:tcPr>
                </a:tc>
                <a:tc hMerge="1">
                  <a:txBody>
                    <a:bodyPr/>
                    <a:lstStyle/>
                    <a:p>
                      <a:endParaRPr kumimoji="1" lang="ja-JP" altLang="en-US"/>
                    </a:p>
                  </a:txBody>
                  <a:tcPr>
                    <a:solidFill>
                      <a:srgbClr val="E9EDF4"/>
                    </a:solidFill>
                  </a:tcPr>
                </a:tc>
                <a:tc vMerge="1">
                  <a:txBody>
                    <a:bodyPr/>
                    <a:lstStyle/>
                    <a:p>
                      <a:endParaRPr kumimoji="1" lang="ja-JP" altLang="en-US"/>
                    </a:p>
                  </a:txBody>
                  <a:tcPr>
                    <a:solidFill>
                      <a:srgbClr val="E9EDF4"/>
                    </a:solidFill>
                  </a:tcPr>
                </a:tc>
                <a:tc vMerge="1">
                  <a:txBody>
                    <a:bodyPr/>
                    <a:lstStyle/>
                    <a:p>
                      <a:endParaRPr kumimoji="1" lang="ja-JP" altLang="en-US"/>
                    </a:p>
                  </a:txBody>
                  <a:tcPr>
                    <a:solidFill>
                      <a:srgbClr val="E9EDF4"/>
                    </a:solidFill>
                  </a:tcPr>
                </a:tc>
                <a:tc vMerge="1">
                  <a:txBody>
                    <a:bodyPr/>
                    <a:lstStyle/>
                    <a:p>
                      <a:endParaRPr kumimoji="1" lang="ja-JP" altLang="en-US"/>
                    </a:p>
                  </a:txBody>
                  <a:tcPr>
                    <a:solidFill>
                      <a:srgbClr val="E9EDF4"/>
                    </a:solidFill>
                  </a:tcPr>
                </a:tc>
                <a:tc vMerge="1">
                  <a:txBody>
                    <a:bodyPr/>
                    <a:lstStyle/>
                    <a:p>
                      <a:endParaRPr kumimoji="1" lang="ja-JP" altLang="en-US"/>
                    </a:p>
                  </a:txBody>
                  <a:tcPr>
                    <a:solidFill>
                      <a:srgbClr val="E9EDF4"/>
                    </a:solidFill>
                  </a:tcPr>
                </a:tc>
                <a:extLst>
                  <a:ext uri="{0D108BD9-81ED-4DB2-BD59-A6C34878D82A}">
                    <a16:rowId xmlns:a16="http://schemas.microsoft.com/office/drawing/2014/main" val="10003"/>
                  </a:ext>
                </a:extLst>
              </a:tr>
              <a:tr h="252000">
                <a:tc rowSpan="2">
                  <a:txBody>
                    <a:bodyPr/>
                    <a:lstStyle/>
                    <a:p>
                      <a:pPr algn="ctr"/>
                      <a:r>
                        <a:rPr kumimoji="1" lang="ja-JP" altLang="en-US" sz="1000" dirty="0">
                          <a:latin typeface="メイリオ" panose="020B0604030504040204" pitchFamily="50" charset="-128"/>
                          <a:ea typeface="メイリオ" panose="020B0604030504040204" pitchFamily="50" charset="-128"/>
                          <a:cs typeface="メイリオ" panose="020B0604030504040204" pitchFamily="50" charset="-128"/>
                        </a:rPr>
                        <a:t>構成比</a:t>
                      </a:r>
                    </a:p>
                  </a:txBody>
                  <a:tcPr anchor="ctr">
                    <a:solidFill>
                      <a:srgbClr val="E9EDF4"/>
                    </a:solidFill>
                  </a:tcPr>
                </a:tc>
                <a:tc rowSpan="2">
                  <a:txBody>
                    <a:bodyPr/>
                    <a:lstStyle/>
                    <a:p>
                      <a:pPr algn="r" fontAlgn="ctr"/>
                      <a:r>
                        <a:rPr lang="en-US" altLang="ja-JP" sz="10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16.1%</a:t>
                      </a:r>
                    </a:p>
                  </a:txBody>
                  <a:tcPr marL="0" marR="0" marT="0" marB="0" anchor="ctr">
                    <a:solidFill>
                      <a:srgbClr val="E9EDF4"/>
                    </a:solidFill>
                  </a:tcPr>
                </a:tc>
                <a:tc rowSpan="2">
                  <a:txBody>
                    <a:bodyPr/>
                    <a:lstStyle/>
                    <a:p>
                      <a:pPr algn="r" fontAlgn="ctr"/>
                      <a:r>
                        <a:rPr lang="en-US" altLang="ja-JP" sz="10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0.1%</a:t>
                      </a:r>
                    </a:p>
                  </a:txBody>
                  <a:tcPr marL="0" marR="0" marT="0" marB="0" anchor="ctr">
                    <a:solidFill>
                      <a:srgbClr val="E9EDF4"/>
                    </a:solidFill>
                  </a:tcPr>
                </a:tc>
                <a:tc>
                  <a:txBody>
                    <a:bodyPr/>
                    <a:lstStyle/>
                    <a:p>
                      <a:pPr algn="r" fontAlgn="ctr"/>
                      <a:r>
                        <a:rPr lang="en-US" altLang="ja-JP"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0.1%</a:t>
                      </a:r>
                    </a:p>
                  </a:txBody>
                  <a:tcPr marL="0" marR="0" marT="0" marB="0" anchor="ctr">
                    <a:solidFill>
                      <a:srgbClr val="E9EDF4"/>
                    </a:solidFill>
                  </a:tcPr>
                </a:tc>
                <a:tc>
                  <a:txBody>
                    <a:bodyPr/>
                    <a:lstStyle/>
                    <a:p>
                      <a:pPr algn="r" fontAlgn="ctr"/>
                      <a:r>
                        <a:rPr lang="en-US" altLang="ja-JP"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0.1%</a:t>
                      </a:r>
                    </a:p>
                  </a:txBody>
                  <a:tcPr marL="0" marR="0" marT="0" marB="0" anchor="ctr">
                    <a:solidFill>
                      <a:srgbClr val="E9EDF4"/>
                    </a:solidFill>
                  </a:tcPr>
                </a:tc>
                <a:tc>
                  <a:txBody>
                    <a:bodyPr/>
                    <a:lstStyle/>
                    <a:p>
                      <a:pPr algn="r" fontAlgn="ctr"/>
                      <a:r>
                        <a:rPr lang="en-US" altLang="ja-JP"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0.0%</a:t>
                      </a:r>
                    </a:p>
                  </a:txBody>
                  <a:tcPr marL="0" marR="0" marT="0" marB="0" anchor="ctr">
                    <a:solidFill>
                      <a:srgbClr val="E9EDF4"/>
                    </a:solidFill>
                  </a:tcPr>
                </a:tc>
                <a:tc>
                  <a:txBody>
                    <a:bodyPr/>
                    <a:lstStyle/>
                    <a:p>
                      <a:pPr algn="r" fontAlgn="ctr"/>
                      <a:r>
                        <a:rPr lang="en-US" altLang="ja-JP" sz="10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17.7%</a:t>
                      </a:r>
                    </a:p>
                  </a:txBody>
                  <a:tcPr marL="0" marR="0" marT="0" marB="0" anchor="ctr">
                    <a:solidFill>
                      <a:srgbClr val="E9EDF4"/>
                    </a:solidFill>
                  </a:tcPr>
                </a:tc>
                <a:tc>
                  <a:txBody>
                    <a:bodyPr/>
                    <a:lstStyle/>
                    <a:p>
                      <a:pPr algn="r" fontAlgn="ctr"/>
                      <a:r>
                        <a:rPr lang="en-US" altLang="ja-JP"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33.3%</a:t>
                      </a:r>
                    </a:p>
                  </a:txBody>
                  <a:tcPr marL="0" marR="0" marT="0" marB="0" anchor="ctr">
                    <a:solidFill>
                      <a:srgbClr val="E9EDF4"/>
                    </a:solidFill>
                  </a:tcPr>
                </a:tc>
                <a:tc rowSpan="2">
                  <a:txBody>
                    <a:bodyPr/>
                    <a:lstStyle/>
                    <a:p>
                      <a:pPr algn="r" fontAlgn="ctr"/>
                      <a:r>
                        <a:rPr lang="en-US" altLang="ja-JP"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31.7%</a:t>
                      </a:r>
                    </a:p>
                  </a:txBody>
                  <a:tcPr marL="0" marR="0" marT="0" marB="0" anchor="ctr">
                    <a:solidFill>
                      <a:srgbClr val="E9EDF4"/>
                    </a:solidFill>
                  </a:tcPr>
                </a:tc>
                <a:tc rowSpan="2">
                  <a:txBody>
                    <a:bodyPr/>
                    <a:lstStyle/>
                    <a:p>
                      <a:pPr algn="r" fontAlgn="ctr"/>
                      <a:r>
                        <a:rPr lang="en-US" altLang="ja-JP"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0.0%</a:t>
                      </a:r>
                    </a:p>
                  </a:txBody>
                  <a:tcPr marL="0" marR="0" marT="0" marB="0" anchor="ctr">
                    <a:solidFill>
                      <a:srgbClr val="E9EDF4"/>
                    </a:solidFill>
                  </a:tcPr>
                </a:tc>
                <a:tc rowSpan="2">
                  <a:txBody>
                    <a:bodyPr/>
                    <a:lstStyle/>
                    <a:p>
                      <a:pPr algn="r" fontAlgn="ctr"/>
                      <a:r>
                        <a:rPr lang="en-US" altLang="ja-JP"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0.7%</a:t>
                      </a:r>
                    </a:p>
                  </a:txBody>
                  <a:tcPr marL="0" marR="0" marT="0" marB="0" anchor="ctr">
                    <a:solidFill>
                      <a:srgbClr val="E9EDF4"/>
                    </a:solidFill>
                  </a:tcPr>
                </a:tc>
                <a:tc rowSpan="2">
                  <a:txBody>
                    <a:bodyPr/>
                    <a:lstStyle/>
                    <a:p>
                      <a:pPr algn="r" fontAlgn="ctr"/>
                      <a:r>
                        <a:rPr lang="en-US" altLang="ja-JP"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100.0%</a:t>
                      </a:r>
                    </a:p>
                  </a:txBody>
                  <a:tcPr marL="0" marR="0" marT="0" marB="0" anchor="ctr">
                    <a:solidFill>
                      <a:srgbClr val="E9EDF4"/>
                    </a:solidFill>
                  </a:tcPr>
                </a:tc>
                <a:extLst>
                  <a:ext uri="{0D108BD9-81ED-4DB2-BD59-A6C34878D82A}">
                    <a16:rowId xmlns:a16="http://schemas.microsoft.com/office/drawing/2014/main" val="10004"/>
                  </a:ext>
                </a:extLst>
              </a:tr>
              <a:tr h="252000">
                <a:tc vMerge="1">
                  <a:txBody>
                    <a:bodyPr/>
                    <a:lstStyle/>
                    <a:p>
                      <a:pPr algn="ct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solidFill>
                      <a:srgbClr val="E9EDF4"/>
                    </a:solidFill>
                  </a:tcPr>
                </a:tc>
                <a:tc vMerge="1">
                  <a:txBody>
                    <a:bodyPr/>
                    <a:lstStyle/>
                    <a:p>
                      <a:endParaRPr kumimoji="1" lang="ja-JP" altLang="en-US"/>
                    </a:p>
                  </a:txBody>
                  <a:tcPr>
                    <a:solidFill>
                      <a:srgbClr val="E9EDF4"/>
                    </a:solidFill>
                  </a:tcPr>
                </a:tc>
                <a:tc vMerge="1">
                  <a:txBody>
                    <a:bodyPr/>
                    <a:lstStyle/>
                    <a:p>
                      <a:endParaRPr kumimoji="1" lang="ja-JP" altLang="en-US"/>
                    </a:p>
                  </a:txBody>
                  <a:tcPr>
                    <a:solidFill>
                      <a:srgbClr val="E9EDF4"/>
                    </a:solidFill>
                  </a:tcPr>
                </a:tc>
                <a:tc gridSpan="3">
                  <a:txBody>
                    <a:bodyPr/>
                    <a:lstStyle/>
                    <a:p>
                      <a:pPr algn="ctr" fontAlgn="ctr"/>
                      <a:r>
                        <a:rPr lang="en-US" altLang="ja-JP"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0.2%</a:t>
                      </a:r>
                    </a:p>
                  </a:txBody>
                  <a:tcPr marL="0" marR="0" marT="0" marB="0" anchor="ctr">
                    <a:solidFill>
                      <a:srgbClr val="E9EDF4"/>
                    </a:solidFill>
                  </a:tcPr>
                </a:tc>
                <a:tc hMerge="1">
                  <a:txBody>
                    <a:bodyPr/>
                    <a:lstStyle/>
                    <a:p>
                      <a:endParaRPr kumimoji="1" lang="ja-JP" altLang="en-US"/>
                    </a:p>
                  </a:txBody>
                  <a:tcPr>
                    <a:solidFill>
                      <a:srgbClr val="E9EDF4"/>
                    </a:solidFill>
                  </a:tcPr>
                </a:tc>
                <a:tc hMerge="1">
                  <a:txBody>
                    <a:bodyPr/>
                    <a:lstStyle/>
                    <a:p>
                      <a:endParaRPr kumimoji="1" lang="ja-JP" altLang="en-US"/>
                    </a:p>
                  </a:txBody>
                  <a:tcPr>
                    <a:solidFill>
                      <a:srgbClr val="E9EDF4"/>
                    </a:solidFill>
                  </a:tcPr>
                </a:tc>
                <a:tc gridSpan="2">
                  <a:txBody>
                    <a:bodyPr/>
                    <a:lstStyle/>
                    <a:p>
                      <a:pPr algn="ctr" fontAlgn="ctr"/>
                      <a:r>
                        <a:rPr lang="en-US" altLang="ja-JP"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51.1%</a:t>
                      </a:r>
                    </a:p>
                  </a:txBody>
                  <a:tcPr marL="0" marR="0" marT="0" marB="0" anchor="ctr">
                    <a:solidFill>
                      <a:srgbClr val="E9EDF4"/>
                    </a:solidFill>
                  </a:tcPr>
                </a:tc>
                <a:tc hMerge="1">
                  <a:txBody>
                    <a:bodyPr/>
                    <a:lstStyle/>
                    <a:p>
                      <a:endParaRPr kumimoji="1" lang="ja-JP" altLang="en-US"/>
                    </a:p>
                  </a:txBody>
                  <a:tcPr>
                    <a:solidFill>
                      <a:srgbClr val="E9EDF4"/>
                    </a:solidFill>
                  </a:tcPr>
                </a:tc>
                <a:tc vMerge="1">
                  <a:txBody>
                    <a:bodyPr/>
                    <a:lstStyle/>
                    <a:p>
                      <a:endParaRPr kumimoji="1" lang="ja-JP" altLang="en-US"/>
                    </a:p>
                  </a:txBody>
                  <a:tcPr>
                    <a:solidFill>
                      <a:srgbClr val="E9EDF4"/>
                    </a:solidFill>
                  </a:tcPr>
                </a:tc>
                <a:tc vMerge="1">
                  <a:txBody>
                    <a:bodyPr/>
                    <a:lstStyle/>
                    <a:p>
                      <a:endParaRPr kumimoji="1" lang="ja-JP" altLang="en-US"/>
                    </a:p>
                  </a:txBody>
                  <a:tcPr>
                    <a:solidFill>
                      <a:srgbClr val="E9EDF4"/>
                    </a:solidFill>
                  </a:tcPr>
                </a:tc>
                <a:tc vMerge="1">
                  <a:txBody>
                    <a:bodyPr/>
                    <a:lstStyle/>
                    <a:p>
                      <a:endParaRPr kumimoji="1" lang="ja-JP" altLang="en-US"/>
                    </a:p>
                  </a:txBody>
                  <a:tcPr>
                    <a:solidFill>
                      <a:srgbClr val="E9EDF4"/>
                    </a:solidFill>
                  </a:tcPr>
                </a:tc>
                <a:tc vMerge="1">
                  <a:txBody>
                    <a:bodyPr/>
                    <a:lstStyle/>
                    <a:p>
                      <a:endParaRPr kumimoji="1" lang="ja-JP" altLang="en-US"/>
                    </a:p>
                  </a:txBody>
                  <a:tcPr>
                    <a:solidFill>
                      <a:srgbClr val="E9EDF4"/>
                    </a:solidFill>
                  </a:tcPr>
                </a:tc>
                <a:extLst>
                  <a:ext uri="{0D108BD9-81ED-4DB2-BD59-A6C34878D82A}">
                    <a16:rowId xmlns:a16="http://schemas.microsoft.com/office/drawing/2014/main" val="10005"/>
                  </a:ext>
                </a:extLst>
              </a:tr>
            </a:tbl>
          </a:graphicData>
        </a:graphic>
      </p:graphicFrame>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67744" y="3213336"/>
            <a:ext cx="5263737" cy="324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テキスト ボックス 6"/>
          <p:cNvSpPr txBox="1"/>
          <p:nvPr/>
        </p:nvSpPr>
        <p:spPr>
          <a:xfrm>
            <a:off x="395536" y="1127657"/>
            <a:ext cx="1368000" cy="246221"/>
          </a:xfrm>
          <a:prstGeom prst="rect">
            <a:avLst/>
          </a:prstGeom>
          <a:noFill/>
        </p:spPr>
        <p:txBody>
          <a:bodyPr wrap="square" rtlCol="0" anchor="ctr" anchorCtr="0">
            <a:spAutoFit/>
          </a:bodyPr>
          <a:lstStyle/>
          <a:p>
            <a:r>
              <a:rPr kumimoji="1" lang="ja-JP" altLang="en-US" sz="1000" dirty="0">
                <a:latin typeface="メイリオ" panose="020B0604030504040204" pitchFamily="50" charset="-128"/>
                <a:ea typeface="メイリオ" panose="020B0604030504040204" pitchFamily="50" charset="-128"/>
                <a:cs typeface="メイリオ" panose="020B0604030504040204" pitchFamily="50" charset="-128"/>
              </a:rPr>
              <a:t>◎平成</a:t>
            </a:r>
            <a:r>
              <a:rPr kumimoji="1" lang="en-US" altLang="ja-JP" sz="1000" dirty="0">
                <a:latin typeface="メイリオ" panose="020B0604030504040204" pitchFamily="50" charset="-128"/>
                <a:ea typeface="メイリオ" panose="020B0604030504040204" pitchFamily="50" charset="-128"/>
                <a:cs typeface="メイリオ" panose="020B0604030504040204" pitchFamily="50" charset="-128"/>
              </a:rPr>
              <a:t>29</a:t>
            </a:r>
            <a:r>
              <a:rPr kumimoji="1" lang="ja-JP" altLang="en-US" sz="1000" dirty="0">
                <a:latin typeface="メイリオ" panose="020B0604030504040204" pitchFamily="50" charset="-128"/>
                <a:ea typeface="メイリオ" panose="020B0604030504040204" pitchFamily="50" charset="-128"/>
                <a:cs typeface="メイリオ" panose="020B0604030504040204" pitchFamily="50" charset="-128"/>
              </a:rPr>
              <a:t>年</a:t>
            </a:r>
            <a:r>
              <a:rPr kumimoji="1" lang="en-US" altLang="ja-JP" sz="1000" dirty="0">
                <a:latin typeface="メイリオ" panose="020B0604030504040204" pitchFamily="50" charset="-128"/>
                <a:ea typeface="メイリオ" panose="020B0604030504040204" pitchFamily="50" charset="-128"/>
                <a:cs typeface="メイリオ" panose="020B0604030504040204" pitchFamily="50" charset="-128"/>
              </a:rPr>
              <a:t>4</a:t>
            </a:r>
            <a:r>
              <a:rPr kumimoji="1" lang="ja-JP" altLang="en-US" sz="1000" dirty="0">
                <a:latin typeface="メイリオ" panose="020B0604030504040204" pitchFamily="50" charset="-128"/>
                <a:ea typeface="メイリオ" panose="020B0604030504040204" pitchFamily="50" charset="-128"/>
                <a:cs typeface="メイリオ" panose="020B0604030504040204" pitchFamily="50" charset="-128"/>
              </a:rPr>
              <a:t>月現在</a:t>
            </a:r>
          </a:p>
        </p:txBody>
      </p:sp>
      <p:sp>
        <p:nvSpPr>
          <p:cNvPr id="9" name="テキスト ボックス 8"/>
          <p:cNvSpPr txBox="1"/>
          <p:nvPr/>
        </p:nvSpPr>
        <p:spPr>
          <a:xfrm>
            <a:off x="3780472" y="2924944"/>
            <a:ext cx="5040000" cy="230832"/>
          </a:xfrm>
          <a:prstGeom prst="rect">
            <a:avLst/>
          </a:prstGeom>
          <a:noFill/>
        </p:spPr>
        <p:txBody>
          <a:bodyPr wrap="square" rtlCol="0" anchor="ctr" anchorCtr="0">
            <a:spAutoFit/>
          </a:bodyPr>
          <a:lstStyle/>
          <a:p>
            <a:pPr algn="r"/>
            <a:r>
              <a:rPr kumimoji="1" lang="en-US" altLang="ja-JP" sz="9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構成比はそれぞれ端数処理をしているため、合計が１００％とならない場合がある。</a:t>
            </a:r>
            <a:endPar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41681355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a:spLocks noGrp="1"/>
          </p:cNvSpPr>
          <p:nvPr>
            <p:ph type="title"/>
          </p:nvPr>
        </p:nvSpPr>
        <p:spPr>
          <a:xfrm>
            <a:off x="457200" y="274638"/>
            <a:ext cx="8280000" cy="720000"/>
          </a:xfrm>
          <a:solidFill>
            <a:schemeClr val="tx2">
              <a:lumMod val="60000"/>
              <a:lumOff val="40000"/>
            </a:schemeClr>
          </a:solidFill>
        </p:spPr>
        <p:txBody>
          <a:bodyPr>
            <a:noAutofit/>
          </a:bodyPr>
          <a:lstStyle/>
          <a:p>
            <a:r>
              <a:rPr lang="en-US" altLang="ja-JP" sz="2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10</a:t>
            </a:r>
            <a:r>
              <a:rPr kumimoji="1" lang="ja-JP" altLang="en-US" sz="2800" b="1" dirty="0" err="1">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2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給与勧告の推移</a:t>
            </a:r>
          </a:p>
        </p:txBody>
      </p:sp>
      <p:sp>
        <p:nvSpPr>
          <p:cNvPr id="2" name="スライド番号プレースホルダー 1"/>
          <p:cNvSpPr>
            <a:spLocks noGrp="1"/>
          </p:cNvSpPr>
          <p:nvPr>
            <p:ph type="sldNum" sz="quarter" idx="12"/>
          </p:nvPr>
        </p:nvSpPr>
        <p:spPr/>
        <p:txBody>
          <a:bodyPr/>
          <a:lstStyle/>
          <a:p>
            <a:fld id="{1D251FDF-0BDD-4E48-83E5-089752E10C20}" type="slidenum">
              <a:rPr kumimoji="1" lang="ja-JP" altLang="en-US" smtClean="0"/>
              <a:t>12</a:t>
            </a:fld>
            <a:endParaRPr kumimoji="1" lang="ja-JP" altLang="en-US" dirty="0"/>
          </a:p>
        </p:txBody>
      </p:sp>
      <p:graphicFrame>
        <p:nvGraphicFramePr>
          <p:cNvPr id="5" name="表 4"/>
          <p:cNvGraphicFramePr>
            <a:graphicFrameLocks noGrp="1"/>
          </p:cNvGraphicFramePr>
          <p:nvPr>
            <p:extLst>
              <p:ext uri="{D42A27DB-BD31-4B8C-83A1-F6EECF244321}">
                <p14:modId xmlns:p14="http://schemas.microsoft.com/office/powerpoint/2010/main" val="375723080"/>
              </p:ext>
            </p:extLst>
          </p:nvPr>
        </p:nvGraphicFramePr>
        <p:xfrm>
          <a:off x="467544" y="1048978"/>
          <a:ext cx="8280000" cy="5262290"/>
        </p:xfrm>
        <a:graphic>
          <a:graphicData uri="http://schemas.openxmlformats.org/drawingml/2006/table">
            <a:tbl>
              <a:tblPr firstRow="1" bandRow="1">
                <a:tableStyleId>{5C22544A-7EE6-4342-B048-85BDC9FD1C3A}</a:tableStyleId>
              </a:tblPr>
              <a:tblGrid>
                <a:gridCol w="468000">
                  <a:extLst>
                    <a:ext uri="{9D8B030D-6E8A-4147-A177-3AD203B41FA5}">
                      <a16:colId xmlns:a16="http://schemas.microsoft.com/office/drawing/2014/main" val="20000"/>
                    </a:ext>
                  </a:extLst>
                </a:gridCol>
                <a:gridCol w="1224000">
                  <a:extLst>
                    <a:ext uri="{9D8B030D-6E8A-4147-A177-3AD203B41FA5}">
                      <a16:colId xmlns:a16="http://schemas.microsoft.com/office/drawing/2014/main" val="20001"/>
                    </a:ext>
                  </a:extLst>
                </a:gridCol>
                <a:gridCol w="1224000">
                  <a:extLst>
                    <a:ext uri="{9D8B030D-6E8A-4147-A177-3AD203B41FA5}">
                      <a16:colId xmlns:a16="http://schemas.microsoft.com/office/drawing/2014/main" val="20002"/>
                    </a:ext>
                  </a:extLst>
                </a:gridCol>
                <a:gridCol w="1548000">
                  <a:extLst>
                    <a:ext uri="{9D8B030D-6E8A-4147-A177-3AD203B41FA5}">
                      <a16:colId xmlns:a16="http://schemas.microsoft.com/office/drawing/2014/main" val="20003"/>
                    </a:ext>
                  </a:extLst>
                </a:gridCol>
                <a:gridCol w="756000">
                  <a:extLst>
                    <a:ext uri="{9D8B030D-6E8A-4147-A177-3AD203B41FA5}">
                      <a16:colId xmlns:a16="http://schemas.microsoft.com/office/drawing/2014/main" val="20004"/>
                    </a:ext>
                  </a:extLst>
                </a:gridCol>
                <a:gridCol w="936000">
                  <a:extLst>
                    <a:ext uri="{9D8B030D-6E8A-4147-A177-3AD203B41FA5}">
                      <a16:colId xmlns:a16="http://schemas.microsoft.com/office/drawing/2014/main" val="20005"/>
                    </a:ext>
                  </a:extLst>
                </a:gridCol>
                <a:gridCol w="684000">
                  <a:extLst>
                    <a:ext uri="{9D8B030D-6E8A-4147-A177-3AD203B41FA5}">
                      <a16:colId xmlns:a16="http://schemas.microsoft.com/office/drawing/2014/main" val="20006"/>
                    </a:ext>
                  </a:extLst>
                </a:gridCol>
                <a:gridCol w="1440000">
                  <a:extLst>
                    <a:ext uri="{9D8B030D-6E8A-4147-A177-3AD203B41FA5}">
                      <a16:colId xmlns:a16="http://schemas.microsoft.com/office/drawing/2014/main" val="20007"/>
                    </a:ext>
                  </a:extLst>
                </a:gridCol>
              </a:tblGrid>
              <a:tr h="203267">
                <a:tc rowSpan="2">
                  <a:txBody>
                    <a:bodyPr/>
                    <a:lstStyle/>
                    <a:p>
                      <a:pPr algn="ctr" fontAlgn="ctr"/>
                      <a:r>
                        <a:rPr lang="ja-JP" altLang="en-US" sz="1000" b="1"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年　度</a:t>
                      </a:r>
                    </a:p>
                  </a:txBody>
                  <a:tcPr marL="0" marR="0" marT="0" marB="0" anchor="ctr">
                    <a:lnR w="9525" cap="flat" cmpd="sng" algn="ctr">
                      <a:solidFill>
                        <a:schemeClr val="bg1"/>
                      </a:solidFill>
                      <a:prstDash val="solid"/>
                      <a:round/>
                      <a:headEnd type="none" w="med" len="med"/>
                      <a:tailEnd type="none" w="med" len="med"/>
                    </a:lnR>
                    <a:lnB w="38100" cap="flat" cmpd="sng" algn="ctr">
                      <a:solidFill>
                        <a:schemeClr val="bg1"/>
                      </a:solidFill>
                      <a:prstDash val="solid"/>
                      <a:round/>
                      <a:headEnd type="none" w="med" len="med"/>
                      <a:tailEnd type="none" w="med" len="med"/>
                    </a:lnB>
                  </a:tcPr>
                </a:tc>
                <a:tc gridSpan="4">
                  <a:txBody>
                    <a:bodyPr/>
                    <a:lstStyle/>
                    <a:p>
                      <a:pPr algn="ctr" fontAlgn="ctr"/>
                      <a:r>
                        <a:rPr lang="zh-TW" altLang="en-US" sz="1000" b="1"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月　　例　　給</a:t>
                      </a:r>
                    </a:p>
                  </a:txBody>
                  <a:tcPr marL="0" marR="0" marT="0" marB="0" anchor="ctr">
                    <a:lnL w="9525" cap="flat" cmpd="sng" algn="ctr">
                      <a:solidFill>
                        <a:schemeClr val="bg1"/>
                      </a:solidFill>
                      <a:prstDash val="solid"/>
                      <a:round/>
                      <a:headEnd type="none" w="med" len="med"/>
                      <a:tailEnd type="none" w="med" len="med"/>
                    </a:lnL>
                    <a:lnB w="9525" cap="flat" cmpd="sng" algn="ctr">
                      <a:solidFill>
                        <a:schemeClr val="bg1"/>
                      </a:solidFill>
                      <a:prstDash val="solid"/>
                      <a:round/>
                      <a:headEnd type="none" w="med" len="med"/>
                      <a:tailEnd type="none" w="med" len="med"/>
                    </a:lnB>
                  </a:tcPr>
                </a:tc>
                <a:tc hMerge="1">
                  <a:txBody>
                    <a:bodyPr/>
                    <a:lstStyle/>
                    <a:p>
                      <a:endParaRPr kumimoji="1" lang="ja-JP" altLang="en-US"/>
                    </a:p>
                  </a:txBody>
                  <a:tcPr>
                    <a:lnB w="9525" cap="flat" cmpd="sng" algn="ctr">
                      <a:solidFill>
                        <a:schemeClr val="bg1"/>
                      </a:solidFill>
                      <a:prstDash val="solid"/>
                      <a:round/>
                      <a:headEnd type="none" w="med" len="med"/>
                      <a:tailEnd type="none" w="med" len="med"/>
                    </a:lnB>
                  </a:tcPr>
                </a:tc>
                <a:tc hMerge="1">
                  <a:txBody>
                    <a:bodyPr/>
                    <a:lstStyle/>
                    <a:p>
                      <a:endParaRPr kumimoji="1" lang="ja-JP" altLang="en-US"/>
                    </a:p>
                  </a:txBody>
                  <a:tcPr>
                    <a:lnB w="9525" cap="flat" cmpd="sng" algn="ctr">
                      <a:solidFill>
                        <a:schemeClr val="bg1"/>
                      </a:solidFill>
                      <a:prstDash val="solid"/>
                      <a:round/>
                      <a:headEnd type="none" w="med" len="med"/>
                      <a:tailEnd type="none" w="med" len="med"/>
                    </a:lnB>
                  </a:tcPr>
                </a:tc>
                <a:tc hMerge="1">
                  <a:txBody>
                    <a:bodyPr/>
                    <a:lstStyle/>
                    <a:p>
                      <a:endParaRPr kumimoji="1" lang="ja-JP" altLang="en-US"/>
                    </a:p>
                  </a:txBody>
                  <a:tcPr>
                    <a:lnB w="9525" cap="flat" cmpd="sng" algn="ctr">
                      <a:solidFill>
                        <a:schemeClr val="bg1"/>
                      </a:solidFill>
                      <a:prstDash val="solid"/>
                      <a:round/>
                      <a:headEnd type="none" w="med" len="med"/>
                      <a:tailEnd type="none" w="med" len="med"/>
                    </a:lnB>
                  </a:tcPr>
                </a:tc>
                <a:tc gridSpan="2">
                  <a:txBody>
                    <a:bodyPr/>
                    <a:lstStyle/>
                    <a:p>
                      <a:pPr algn="ctr" fontAlgn="ctr"/>
                      <a:r>
                        <a:rPr lang="ja-JP" altLang="en-US" sz="1000" b="1"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特　別　給</a:t>
                      </a:r>
                    </a:p>
                  </a:txBody>
                  <a:tcPr marL="0" marR="0" marT="0" marB="0" anchor="ctr">
                    <a:lnR w="9525" cap="flat" cmpd="sng" algn="ctr">
                      <a:solidFill>
                        <a:schemeClr val="bg1"/>
                      </a:solidFill>
                      <a:prstDash val="solid"/>
                      <a:round/>
                      <a:headEnd type="none" w="med" len="med"/>
                      <a:tailEnd type="none" w="med" len="med"/>
                    </a:lnR>
                    <a:lnB w="9525" cap="flat" cmpd="sng" algn="ctr">
                      <a:solidFill>
                        <a:schemeClr val="bg1"/>
                      </a:solidFill>
                      <a:prstDash val="solid"/>
                      <a:round/>
                      <a:headEnd type="none" w="med" len="med"/>
                      <a:tailEnd type="none" w="med" len="med"/>
                    </a:lnB>
                  </a:tcPr>
                </a:tc>
                <a:tc hMerge="1">
                  <a:txBody>
                    <a:bodyPr/>
                    <a:lstStyle/>
                    <a:p>
                      <a:endParaRPr kumimoji="1" lang="ja-JP" altLang="en-US"/>
                    </a:p>
                  </a:txBody>
                  <a:tcPr>
                    <a:lnB w="9525" cap="flat" cmpd="sng" algn="ctr">
                      <a:solidFill>
                        <a:schemeClr val="bg1"/>
                      </a:solidFill>
                      <a:prstDash val="solid"/>
                      <a:round/>
                      <a:headEnd type="none" w="med" len="med"/>
                      <a:tailEnd type="none" w="med" len="med"/>
                    </a:lnB>
                  </a:tcPr>
                </a:tc>
                <a:tc rowSpan="2">
                  <a:txBody>
                    <a:bodyPr/>
                    <a:lstStyle/>
                    <a:p>
                      <a:pPr algn="ctr" fontAlgn="ctr"/>
                      <a:r>
                        <a:rPr lang="ja-JP" altLang="en-US" sz="1000" b="1"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給与制度の</a:t>
                      </a:r>
                      <a:endParaRPr lang="en-US" altLang="ja-JP" sz="1000" b="1"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p>
                      <a:pPr algn="ctr" fontAlgn="ctr"/>
                      <a:r>
                        <a:rPr lang="ja-JP" altLang="en-US" sz="1000" b="1"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主な動き</a:t>
                      </a:r>
                    </a:p>
                  </a:txBody>
                  <a:tcPr marL="0" marR="0" marT="0" marB="0" anchor="ctr">
                    <a:lnL w="9525" cap="flat" cmpd="sng" algn="ctr">
                      <a:solidFill>
                        <a:schemeClr val="bg1"/>
                      </a:solidFill>
                      <a:prstDash val="solid"/>
                      <a:round/>
                      <a:headEnd type="none" w="med" len="med"/>
                      <a:tailEnd type="none" w="med" len="med"/>
                    </a:lnL>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0"/>
                  </a:ext>
                </a:extLst>
              </a:tr>
              <a:tr h="271023">
                <a:tc vMerge="1">
                  <a:txBody>
                    <a:bodyPr/>
                    <a:lstStyle/>
                    <a:p>
                      <a:endParaRPr kumimoji="1" lang="ja-JP" altLang="en-US"/>
                    </a:p>
                  </a:txBody>
                  <a:tcP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fontAlgn="ctr"/>
                      <a:r>
                        <a:rPr lang="ja-JP" altLang="en-US" sz="1000" b="1"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公 民 較 差</a:t>
                      </a:r>
                    </a:p>
                  </a:txBody>
                  <a:tcPr marL="0" marR="0" marT="0" marB="0" anchor="ctr">
                    <a:lnL w="9525" cap="flat" cmpd="sng" algn="ctr">
                      <a:solidFill>
                        <a:schemeClr val="bg1"/>
                      </a:solidFill>
                      <a:prstDash val="solid"/>
                      <a:round/>
                      <a:headEnd type="none" w="med" len="med"/>
                      <a:tailEnd type="none" w="med" len="med"/>
                    </a:lnL>
                    <a:lnT w="9525"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gridSpan="2">
                  <a:txBody>
                    <a:bodyPr/>
                    <a:lstStyle/>
                    <a:p>
                      <a:pPr algn="ctr" fontAlgn="ctr"/>
                      <a:r>
                        <a:rPr lang="ja-JP" altLang="en-US" sz="1000" b="1"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勧　　告</a:t>
                      </a:r>
                    </a:p>
                  </a:txBody>
                  <a:tcPr marL="36000" marR="36000" marT="0" marB="0" anchor="ctr">
                    <a:lnT w="9525"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hMerge="1">
                  <a:txBody>
                    <a:bodyPr/>
                    <a:lstStyle/>
                    <a:p>
                      <a:endParaRPr kumimoji="1" lang="ja-JP" altLang="en-US"/>
                    </a:p>
                  </a:txBody>
                  <a:tcP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ctr" fontAlgn="ctr"/>
                      <a:r>
                        <a:rPr lang="ja-JP" altLang="en-US" sz="700" b="1"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実施分（注１）</a:t>
                      </a:r>
                      <a:endParaRPr lang="ja-JP" altLang="en-US" sz="800" b="1"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0" marR="0" marT="0" marB="0" anchor="ctr">
                    <a:lnT w="9525"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fontAlgn="ctr"/>
                      <a:r>
                        <a:rPr lang="ja-JP" altLang="en-US" sz="800" b="1"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勧　　告</a:t>
                      </a:r>
                    </a:p>
                  </a:txBody>
                  <a:tcPr marL="0" marR="0" marT="0" marB="0" anchor="ctr">
                    <a:lnT w="9525"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fontAlgn="ctr"/>
                      <a:r>
                        <a:rPr lang="ja-JP" altLang="en-US" sz="700" b="1"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実施分（注１）</a:t>
                      </a:r>
                    </a:p>
                  </a:txBody>
                  <a:tcPr marL="0" marR="0" marT="0" marB="0" anchor="ctr">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vMerge="1">
                  <a:txBody>
                    <a:bodyPr/>
                    <a:lstStyle/>
                    <a:p>
                      <a:endParaRPr kumimoji="1" lang="ja-JP" altLang="en-US"/>
                    </a:p>
                  </a:txBody>
                  <a:tcP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1"/>
                  </a:ext>
                </a:extLst>
              </a:tr>
              <a:tr h="252000">
                <a:tc>
                  <a:txBody>
                    <a:bodyPr/>
                    <a:lstStyle/>
                    <a:p>
                      <a:pPr algn="ct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11</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年度</a:t>
                      </a:r>
                    </a:p>
                  </a:txBody>
                  <a:tcPr marL="36000" marR="36000" marT="0" marB="0" anchor="ctr">
                    <a:lnT w="38100"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DF4"/>
                    </a:solidFill>
                  </a:tcPr>
                </a:tc>
                <a:tc>
                  <a:txBody>
                    <a:bodyPr/>
                    <a:lstStyle/>
                    <a:p>
                      <a:pPr algn="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2,266</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円（</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0.51%</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marT="0" marB="0" anchor="ctr">
                    <a:lnT w="38100"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DF4"/>
                    </a:solidFill>
                  </a:tcPr>
                </a:tc>
                <a:tc>
                  <a:txBody>
                    <a:bodyPr/>
                    <a:lstStyle/>
                    <a:p>
                      <a:pPr algn="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1,104</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円（</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0.22%</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marT="0" marB="0" anchor="ctr">
                    <a:lnR w="9525" cap="flat" cmpd="sng" algn="ctr">
                      <a:solidFill>
                        <a:schemeClr val="bg1"/>
                      </a:solidFill>
                      <a:prstDash val="sysDot"/>
                      <a:round/>
                      <a:headEnd type="none" w="med" len="med"/>
                      <a:tailEnd type="none" w="med" len="med"/>
                    </a:lnR>
                    <a:lnT w="38100"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DF4"/>
                    </a:solidFill>
                  </a:tcPr>
                </a:tc>
                <a:tc>
                  <a:txBody>
                    <a:bodyPr/>
                    <a:lstStyle/>
                    <a:p>
                      <a:pPr algn="l" fontAlgn="ctr"/>
                      <a:r>
                        <a:rPr lang="zh-TW"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（給料表改定）</a:t>
                      </a:r>
                    </a:p>
                  </a:txBody>
                  <a:tcPr marL="36000" marR="36000" marT="0" marB="0" anchor="ctr">
                    <a:lnL w="9525" cap="flat" cmpd="sng" algn="ctr">
                      <a:solidFill>
                        <a:schemeClr val="bg1"/>
                      </a:solidFill>
                      <a:prstDash val="sysDot"/>
                      <a:round/>
                      <a:headEnd type="none" w="med" len="med"/>
                      <a:tailEnd type="none" w="med" len="med"/>
                    </a:lnL>
                    <a:lnT w="38100"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DF4"/>
                    </a:solidFill>
                  </a:tcPr>
                </a:tc>
                <a:tc>
                  <a:txBody>
                    <a:bodyPr/>
                    <a:lstStyle/>
                    <a:p>
                      <a:pPr algn="ctr"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勧告どおり</a:t>
                      </a:r>
                    </a:p>
                  </a:txBody>
                  <a:tcPr marL="0" marR="0" marT="0" marB="0" anchor="ctr">
                    <a:lnT w="38100"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DF4"/>
                    </a:solidFill>
                  </a:tcPr>
                </a:tc>
                <a:tc>
                  <a:txBody>
                    <a:bodyPr/>
                    <a:lstStyle/>
                    <a:p>
                      <a:pPr algn="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4.95</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(▲0.30</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marT="0" marB="0" anchor="ctr">
                    <a:lnT w="38100"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DF4"/>
                    </a:solidFill>
                  </a:tcPr>
                </a:tc>
                <a:tc>
                  <a:txBody>
                    <a:bodyPr/>
                    <a:lstStyle/>
                    <a:p>
                      <a:pPr algn="ctr"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勧告どおり</a:t>
                      </a:r>
                    </a:p>
                  </a:txBody>
                  <a:tcPr marL="36000" marR="36000" marT="0" marB="0" anchor="ctr">
                    <a:lnT w="38100"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E9EDF4"/>
                    </a:solidFill>
                  </a:tcPr>
                </a:tc>
                <a:tc rowSpan="19">
                  <a:txBody>
                    <a:bodyPr/>
                    <a:lstStyle/>
                    <a:p>
                      <a:pPr algn="l" fontAlgn="ctr"/>
                      <a:endParaRPr lang="en-US" altLang="zh-TW" sz="6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p>
                      <a:pPr algn="l" fontAlgn="ctr"/>
                      <a:r>
                        <a:rPr lang="zh-TW" altLang="en-US" sz="6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◎管理職手当</a:t>
                      </a:r>
                      <a:r>
                        <a:rPr lang="en-US" altLang="zh-TW" sz="6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5</a:t>
                      </a:r>
                      <a:r>
                        <a:rPr lang="zh-TW" altLang="en-US" sz="6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％減額（</a:t>
                      </a:r>
                      <a:r>
                        <a:rPr lang="en-US" altLang="zh-TW" sz="6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H9</a:t>
                      </a:r>
                      <a:r>
                        <a:rPr lang="zh-TW" altLang="en-US" sz="6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年度～）</a:t>
                      </a:r>
                      <a:endParaRPr lang="en-US" altLang="zh-TW" sz="6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p>
                      <a:pPr algn="l" fontAlgn="ctr"/>
                      <a:r>
                        <a:rPr lang="zh-TW" altLang="en-US" sz="6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◎普通昇給延伸等（</a:t>
                      </a:r>
                      <a:r>
                        <a:rPr lang="en-US" altLang="zh-TW" sz="6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H11</a:t>
                      </a:r>
                      <a:r>
                        <a:rPr lang="zh-TW" altLang="en-US" sz="6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zh-TW" sz="6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12</a:t>
                      </a:r>
                      <a:r>
                        <a:rPr lang="zh-TW" altLang="en-US" sz="6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年度）</a:t>
                      </a:r>
                    </a:p>
                    <a:p>
                      <a:pPr algn="l" fontAlgn="ctr"/>
                      <a:endParaRPr lang="zh-TW" altLang="en-US" sz="6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p>
                      <a:pPr algn="l" fontAlgn="ctr"/>
                      <a:endParaRPr lang="ja-JP" altLang="en-US" sz="6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p>
                      <a:pPr algn="l" fontAlgn="ctr"/>
                      <a:endParaRPr lang="en-US" altLang="ja-JP" sz="6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p>
                      <a:pPr algn="l" fontAlgn="ctr"/>
                      <a:endParaRPr lang="en-US" altLang="ja-JP" sz="6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p>
                      <a:pPr algn="l" fontAlgn="ctr"/>
                      <a:endParaRPr lang="en-US" altLang="ja-JP" sz="6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p>
                      <a:pPr algn="l" fontAlgn="ctr"/>
                      <a:endParaRPr lang="en-US" altLang="ja-JP" sz="6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p>
                      <a:pPr algn="l" fontAlgn="ctr"/>
                      <a:endParaRPr lang="en-US" altLang="ja-JP" sz="6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p>
                      <a:pPr algn="l" fontAlgn="ctr"/>
                      <a:endParaRPr lang="en-US" altLang="ja-JP" sz="6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p>
                      <a:pPr algn="l" fontAlgn="ctr"/>
                      <a:endParaRPr lang="en-US" altLang="ja-JP" sz="6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p>
                      <a:pPr algn="l" fontAlgn="ctr"/>
                      <a:endParaRPr lang="en-US" altLang="ja-JP" sz="6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p>
                      <a:pPr algn="l" fontAlgn="ctr"/>
                      <a:endParaRPr lang="en-US" altLang="ja-JP" sz="6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p>
                      <a:pPr algn="l" fontAlgn="ctr"/>
                      <a:endParaRPr lang="en-US" altLang="ja-JP" sz="6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p>
                      <a:pPr algn="l" fontAlgn="ctr"/>
                      <a:endParaRPr lang="en-US" altLang="ja-JP" sz="6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p>
                      <a:pPr algn="l" fontAlgn="ctr"/>
                      <a:endParaRPr lang="en-US" altLang="ja-JP" sz="6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p>
                      <a:pPr algn="l" fontAlgn="ctr"/>
                      <a:r>
                        <a:rPr lang="ja-JP" altLang="en-US" sz="6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◎期末勤勉手当の減額 </a:t>
                      </a:r>
                      <a:r>
                        <a:rPr lang="en-US" altLang="ja-JP" sz="6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(H17</a:t>
                      </a:r>
                      <a:r>
                        <a:rPr lang="ja-JP" altLang="en-US" sz="6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6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22</a:t>
                      </a:r>
                      <a:r>
                        <a:rPr lang="ja-JP" altLang="en-US" sz="6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年度）</a:t>
                      </a:r>
                    </a:p>
                    <a:p>
                      <a:pPr marL="0" marR="0" indent="0" algn="l" defTabSz="914400" rtl="0" eaLnBrk="1" fontAlgn="ctr" latinLnBrk="0" hangingPunct="1">
                        <a:lnSpc>
                          <a:spcPct val="100000"/>
                        </a:lnSpc>
                        <a:spcBef>
                          <a:spcPts val="0"/>
                        </a:spcBef>
                        <a:spcAft>
                          <a:spcPts val="0"/>
                        </a:spcAft>
                        <a:buClrTx/>
                        <a:buSzTx/>
                        <a:buFontTx/>
                        <a:buNone/>
                        <a:tabLst/>
                        <a:defRPr/>
                      </a:pPr>
                      <a:r>
                        <a:rPr lang="ja-JP" altLang="en-US" sz="6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6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4%</a:t>
                      </a:r>
                      <a:r>
                        <a:rPr lang="ja-JP" altLang="en-US" sz="6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6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10%</a:t>
                      </a:r>
                      <a:r>
                        <a:rPr lang="ja-JP" altLang="en-US" sz="6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の減額</a:t>
                      </a:r>
                      <a:endParaRPr lang="en-US" altLang="ja-JP" sz="6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p>
                      <a:pPr algn="l" fontAlgn="ctr"/>
                      <a:endPar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p>
                      <a:pPr algn="l" fontAlgn="ctr"/>
                      <a:endPar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p>
                      <a:pPr algn="l" fontAlgn="ctr"/>
                      <a:endPar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p>
                      <a:pPr algn="l" fontAlgn="ctr"/>
                      <a:endParaRPr lang="en-US" altLang="ja-JP" sz="800" b="1"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p>
                      <a:pPr algn="l" fontAlgn="ctr"/>
                      <a:endParaRPr lang="en-US" altLang="ja-JP" sz="6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p>
                      <a:pPr algn="l" fontAlgn="ctr"/>
                      <a:r>
                        <a:rPr lang="ja-JP" altLang="en-US" sz="6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◎給料月額の減額（</a:t>
                      </a:r>
                      <a:r>
                        <a:rPr lang="en-US" altLang="ja-JP" sz="6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H20.8</a:t>
                      </a:r>
                      <a:r>
                        <a:rPr lang="ja-JP" altLang="en-US" sz="6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p>
                      <a:pPr algn="l" fontAlgn="ctr"/>
                      <a:r>
                        <a:rPr lang="ja-JP" altLang="en-US" sz="6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6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3.5%</a:t>
                      </a:r>
                      <a:r>
                        <a:rPr lang="ja-JP" altLang="en-US" sz="6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6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14%</a:t>
                      </a:r>
                      <a:r>
                        <a:rPr lang="ja-JP" altLang="en-US" sz="6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の減額</a:t>
                      </a:r>
                      <a:endParaRPr lang="en-US" altLang="ja-JP" sz="6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p>
                      <a:pPr algn="r" fontAlgn="ctr"/>
                      <a:r>
                        <a:rPr lang="ja-JP" altLang="en-US" sz="6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6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H20.8</a:t>
                      </a:r>
                      <a:r>
                        <a:rPr lang="ja-JP" altLang="en-US" sz="6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6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H23.3</a:t>
                      </a:r>
                      <a:r>
                        <a:rPr lang="ja-JP" altLang="en-US" sz="6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6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p>
                      <a:pPr algn="l" fontAlgn="ctr"/>
                      <a:r>
                        <a:rPr lang="ja-JP" altLang="en-US" sz="6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6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3.0%</a:t>
                      </a:r>
                      <a:r>
                        <a:rPr lang="ja-JP" altLang="en-US" sz="6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6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14%</a:t>
                      </a:r>
                      <a:r>
                        <a:rPr lang="ja-JP" altLang="en-US" sz="6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の減額</a:t>
                      </a:r>
                      <a:endParaRPr lang="en-US" altLang="ja-JP" sz="6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p>
                      <a:pPr algn="r" fontAlgn="ctr"/>
                      <a:r>
                        <a:rPr lang="ja-JP" altLang="en-US" sz="6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6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H23.4</a:t>
                      </a:r>
                      <a:r>
                        <a:rPr lang="ja-JP" altLang="en-US" sz="6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6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H26.3</a:t>
                      </a:r>
                      <a:r>
                        <a:rPr lang="ja-JP" altLang="en-US" sz="6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6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p>
                      <a:pPr algn="l" fontAlgn="ctr"/>
                      <a:r>
                        <a:rPr lang="ja-JP" altLang="en-US" sz="6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6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0.7%</a:t>
                      </a:r>
                      <a:r>
                        <a:rPr lang="ja-JP" altLang="en-US" sz="6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6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3.1%</a:t>
                      </a:r>
                      <a:r>
                        <a:rPr lang="ja-JP" altLang="en-US" sz="6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の減額</a:t>
                      </a:r>
                      <a:endParaRPr lang="en-US" altLang="ja-JP" sz="6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p>
                      <a:pPr algn="r" fontAlgn="ctr"/>
                      <a:r>
                        <a:rPr lang="en-US" altLang="ja-JP" sz="6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(H26.4</a:t>
                      </a:r>
                      <a:r>
                        <a:rPr lang="ja-JP" altLang="en-US" sz="6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～Ｈ</a:t>
                      </a:r>
                      <a:r>
                        <a:rPr lang="en-US" altLang="ja-JP" sz="6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27.3</a:t>
                      </a:r>
                      <a:r>
                        <a:rPr lang="ja-JP" altLang="en-US" sz="6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6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6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p>
                      <a:pPr algn="l" fontAlgn="ctr"/>
                      <a:r>
                        <a:rPr lang="ja-JP" altLang="en-US" sz="6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◎退職手当の</a:t>
                      </a:r>
                      <a:r>
                        <a:rPr lang="en-US" altLang="ja-JP" sz="6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5%</a:t>
                      </a:r>
                      <a:r>
                        <a:rPr lang="ja-JP" altLang="en-US" sz="6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減額（</a:t>
                      </a:r>
                      <a:r>
                        <a:rPr lang="en-US" altLang="ja-JP" sz="6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H20</a:t>
                      </a:r>
                      <a:r>
                        <a:rPr lang="ja-JP" altLang="en-US" sz="6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6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24</a:t>
                      </a:r>
                      <a:r>
                        <a:rPr lang="ja-JP" altLang="en-US" sz="6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年度）</a:t>
                      </a:r>
                    </a:p>
                    <a:p>
                      <a:pPr algn="l" fontAlgn="ctr"/>
                      <a:endPar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p>
                      <a:pPr algn="l" fontAlgn="ctr"/>
                      <a:endPar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0" marR="0" marT="0" marB="0">
                    <a:lnT w="38100" cap="flat" cmpd="sng" algn="ctr">
                      <a:solidFill>
                        <a:schemeClr val="bg1"/>
                      </a:solidFill>
                      <a:prstDash val="solid"/>
                      <a:round/>
                      <a:headEnd type="none" w="med" len="med"/>
                      <a:tailEnd type="none" w="med" len="med"/>
                    </a:lnT>
                    <a:solidFill>
                      <a:srgbClr val="E9EDF4"/>
                    </a:solidFill>
                  </a:tcPr>
                </a:tc>
                <a:extLst>
                  <a:ext uri="{0D108BD9-81ED-4DB2-BD59-A6C34878D82A}">
                    <a16:rowId xmlns:a16="http://schemas.microsoft.com/office/drawing/2014/main" val="10002"/>
                  </a:ext>
                </a:extLst>
              </a:tr>
              <a:tr h="252000">
                <a:tc>
                  <a:txBody>
                    <a:bodyPr/>
                    <a:lstStyle/>
                    <a:p>
                      <a:pPr algn="ctr" fontAlgn="ctr"/>
                      <a:r>
                        <a:rPr lang="en-US" altLang="ja-JP" sz="8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12</a:t>
                      </a:r>
                      <a:r>
                        <a:rPr lang="ja-JP" altLang="en-US" sz="8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年度</a:t>
                      </a:r>
                    </a:p>
                  </a:txBody>
                  <a:tcPr marL="36000" marR="36000" marT="0" marB="0" anchor="ctr">
                    <a:lnT w="9525" cap="flat" cmpd="sng" algn="ctr">
                      <a:solidFill>
                        <a:schemeClr val="bg1"/>
                      </a:solidFill>
                      <a:prstDash val="solid"/>
                      <a:round/>
                      <a:headEnd type="none" w="med" len="med"/>
                      <a:tailEnd type="none" w="med" len="med"/>
                    </a:lnT>
                  </a:tcPr>
                </a:tc>
                <a:tc>
                  <a:txBody>
                    <a:bodyPr/>
                    <a:lstStyle/>
                    <a:p>
                      <a:pPr algn="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8,615</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円（</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1.94%</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marT="0" marB="0" anchor="ctr">
                    <a:lnT w="9525" cap="flat" cmpd="sng" algn="ctr">
                      <a:solidFill>
                        <a:schemeClr val="bg1"/>
                      </a:solidFill>
                      <a:prstDash val="solid"/>
                      <a:round/>
                      <a:headEnd type="none" w="med" len="med"/>
                      <a:tailEnd type="none" w="med" len="med"/>
                    </a:lnT>
                  </a:tcPr>
                </a:tc>
                <a:tc>
                  <a:txBody>
                    <a:bodyPr/>
                    <a:lstStyle/>
                    <a:p>
                      <a:pPr algn="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432</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円（</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0.10%</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marT="0" marB="0" anchor="ctr">
                    <a:lnR w="9525" cap="flat" cmpd="sng" algn="ctr">
                      <a:solidFill>
                        <a:schemeClr val="bg1"/>
                      </a:solidFill>
                      <a:prstDash val="sysDot"/>
                      <a:round/>
                      <a:headEnd type="none" w="med" len="med"/>
                      <a:tailEnd type="none" w="med" len="med"/>
                    </a:lnR>
                    <a:lnT w="9525" cap="flat" cmpd="sng" algn="ctr">
                      <a:solidFill>
                        <a:schemeClr val="bg1"/>
                      </a:solidFill>
                      <a:prstDash val="solid"/>
                      <a:round/>
                      <a:headEnd type="none" w="med" len="med"/>
                      <a:tailEnd type="none" w="med" len="med"/>
                    </a:lnT>
                  </a:tcPr>
                </a:tc>
                <a:tc>
                  <a:txBody>
                    <a:bodyPr/>
                    <a:lstStyle/>
                    <a:p>
                      <a:pPr algn="l"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（扶養手当改定）</a:t>
                      </a:r>
                    </a:p>
                  </a:txBody>
                  <a:tcPr marL="36000" marR="36000" marT="0" marB="0" anchor="ctr">
                    <a:lnL w="9525" cap="flat" cmpd="sng" algn="ctr">
                      <a:solidFill>
                        <a:schemeClr val="bg1"/>
                      </a:solidFill>
                      <a:prstDash val="sysDot"/>
                      <a:round/>
                      <a:headEnd type="none" w="med" len="med"/>
                      <a:tailEnd type="none" w="med" len="med"/>
                    </a:lnL>
                    <a:lnT w="9525" cap="flat" cmpd="sng" algn="ctr">
                      <a:solidFill>
                        <a:schemeClr val="bg1"/>
                      </a:solidFill>
                      <a:prstDash val="solid"/>
                      <a:round/>
                      <a:headEnd type="none" w="med" len="med"/>
                      <a:tailEnd type="none" w="med" len="med"/>
                    </a:lnT>
                  </a:tcPr>
                </a:tc>
                <a:tc>
                  <a:txBody>
                    <a:bodyPr/>
                    <a:lstStyle/>
                    <a:p>
                      <a:pPr algn="ctr" fontAlgn="ctr"/>
                      <a:r>
                        <a:rPr lang="ja-JP" altLang="en-US" sz="8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勧告どおり</a:t>
                      </a:r>
                    </a:p>
                  </a:txBody>
                  <a:tcPr marL="0" marR="0" marT="0" marB="0" anchor="ctr">
                    <a:lnT w="9525" cap="flat" cmpd="sng" algn="ctr">
                      <a:solidFill>
                        <a:schemeClr val="bg1"/>
                      </a:solidFill>
                      <a:prstDash val="solid"/>
                      <a:round/>
                      <a:headEnd type="none" w="med" len="med"/>
                      <a:tailEnd type="none" w="med" len="med"/>
                    </a:lnT>
                  </a:tcPr>
                </a:tc>
                <a:tc>
                  <a:txBody>
                    <a:bodyPr/>
                    <a:lstStyle/>
                    <a:p>
                      <a:pPr algn="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4.75</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(▲0.20</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marT="0" marB="0" anchor="ctr">
                    <a:lnT w="9525" cap="flat" cmpd="sng" algn="ctr">
                      <a:solidFill>
                        <a:schemeClr val="bg1"/>
                      </a:solidFill>
                      <a:prstDash val="solid"/>
                      <a:round/>
                      <a:headEnd type="none" w="med" len="med"/>
                      <a:tailEnd type="none" w="med" len="med"/>
                    </a:lnT>
                  </a:tcPr>
                </a:tc>
                <a:tc>
                  <a:txBody>
                    <a:bodyPr/>
                    <a:lstStyle/>
                    <a:p>
                      <a:pPr algn="ctr"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勧告どおり</a:t>
                      </a:r>
                    </a:p>
                  </a:txBody>
                  <a:tcPr marL="36000" marR="36000" marT="0" marB="0" anchor="ctr">
                    <a:lnT w="9525" cap="flat" cmpd="sng" algn="ctr">
                      <a:solidFill>
                        <a:schemeClr val="bg1"/>
                      </a:solidFill>
                      <a:prstDash val="solid"/>
                      <a:round/>
                      <a:headEnd type="none" w="med" len="med"/>
                      <a:tailEnd type="none" w="med" len="med"/>
                    </a:lnT>
                  </a:tcPr>
                </a:tc>
                <a:tc vMerge="1">
                  <a:txBody>
                    <a:bodyPr/>
                    <a:lstStyle/>
                    <a:p>
                      <a:pPr algn="l" fontAlgn="ctr"/>
                      <a:endParaRPr lang="ja-JP" altLang="en-US" sz="9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0" marR="0" marT="0" marB="0" anchor="ctr">
                    <a:lnT w="9525"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10003"/>
                  </a:ext>
                </a:extLst>
              </a:tr>
              <a:tr h="252000">
                <a:tc>
                  <a:txBody>
                    <a:bodyPr/>
                    <a:lstStyle/>
                    <a:p>
                      <a:pPr algn="ct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13</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年度</a:t>
                      </a:r>
                    </a:p>
                  </a:txBody>
                  <a:tcPr marL="36000" marR="36000" marT="0" marB="0" anchor="ctr"/>
                </a:tc>
                <a:tc>
                  <a:txBody>
                    <a:bodyPr/>
                    <a:lstStyle/>
                    <a:p>
                      <a:pPr algn="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14,258</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円（</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3.22%</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marT="0" marB="0" anchor="ctr"/>
                </a:tc>
                <a:tc gridSpan="2">
                  <a:txBody>
                    <a:bodyPr/>
                    <a:lstStyle/>
                    <a:p>
                      <a:pPr algn="ctr"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勧告せず</a:t>
                      </a:r>
                    </a:p>
                  </a:txBody>
                  <a:tcPr marL="36000" marR="36000" marT="0" marB="0" anchor="ctr"/>
                </a:tc>
                <a:tc hMerge="1">
                  <a:txBody>
                    <a:bodyPr/>
                    <a:lstStyle/>
                    <a:p>
                      <a:endParaRPr kumimoji="1" lang="ja-JP" altLang="en-US"/>
                    </a:p>
                  </a:txBody>
                  <a:tcPr/>
                </a:tc>
                <a:tc>
                  <a:txBody>
                    <a:bodyPr/>
                    <a:lstStyle/>
                    <a:p>
                      <a:pPr algn="ctr" fontAlgn="ctr"/>
                      <a:r>
                        <a:rPr lang="en-US" altLang="ja-JP" sz="8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0" marR="0" marT="0" marB="0" anchor="ctr"/>
                </a:tc>
                <a:tc>
                  <a:txBody>
                    <a:bodyPr/>
                    <a:lstStyle/>
                    <a:p>
                      <a:pPr algn="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4.70</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(▲0.05</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marT="0" marB="0" anchor="ctr"/>
                </a:tc>
                <a:tc>
                  <a:txBody>
                    <a:bodyPr/>
                    <a:lstStyle/>
                    <a:p>
                      <a:pPr algn="ctr" fontAlgn="ctr"/>
                      <a:r>
                        <a:rPr lang="ja-JP" altLang="en-US" sz="8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勧告どおり</a:t>
                      </a:r>
                    </a:p>
                  </a:txBody>
                  <a:tcPr marL="36000" marR="36000" marT="0" marB="0" anchor="ctr"/>
                </a:tc>
                <a:tc vMerge="1">
                  <a:txBody>
                    <a:bodyPr/>
                    <a:lstStyle/>
                    <a:p>
                      <a:pPr algn="l" fontAlgn="ctr"/>
                      <a:endParaRPr lang="ja-JP" altLang="en-US" sz="9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0" marR="0" marT="0" marB="0" anchor="ctr"/>
                </a:tc>
                <a:extLst>
                  <a:ext uri="{0D108BD9-81ED-4DB2-BD59-A6C34878D82A}">
                    <a16:rowId xmlns:a16="http://schemas.microsoft.com/office/drawing/2014/main" val="10004"/>
                  </a:ext>
                </a:extLst>
              </a:tr>
              <a:tr h="252000">
                <a:tc>
                  <a:txBody>
                    <a:bodyPr/>
                    <a:lstStyle/>
                    <a:p>
                      <a:pPr algn="ct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14</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年度</a:t>
                      </a:r>
                    </a:p>
                  </a:txBody>
                  <a:tcPr marL="36000" marR="36000" marT="0" marB="0" anchor="ctr"/>
                </a:tc>
                <a:tc>
                  <a:txBody>
                    <a:bodyPr/>
                    <a:lstStyle/>
                    <a:p>
                      <a:pPr algn="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1,524</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円（</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0.34%</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marT="0" marB="0" anchor="ctr"/>
                </a:tc>
                <a:tc>
                  <a:txBody>
                    <a:bodyPr/>
                    <a:lstStyle/>
                    <a:p>
                      <a:pPr algn="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1,524</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円（</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0.34%</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marT="0" marB="0" anchor="ctr">
                    <a:lnR w="9525" cap="flat" cmpd="sng" algn="ctr">
                      <a:solidFill>
                        <a:schemeClr val="bg1"/>
                      </a:solidFill>
                      <a:prstDash val="sysDot"/>
                      <a:round/>
                      <a:headEnd type="none" w="med" len="med"/>
                      <a:tailEnd type="none" w="med" len="med"/>
                    </a:lnR>
                  </a:tcPr>
                </a:tc>
                <a:tc>
                  <a:txBody>
                    <a:bodyPr/>
                    <a:lstStyle/>
                    <a:p>
                      <a:pPr algn="l" fontAlgn="ctr"/>
                      <a:r>
                        <a:rPr lang="zh-TW"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（給料表改定等）</a:t>
                      </a:r>
                    </a:p>
                  </a:txBody>
                  <a:tcPr marL="36000" marR="36000" marT="0" marB="0" anchor="ctr">
                    <a:lnL w="9525" cap="flat" cmpd="sng" algn="ctr">
                      <a:solidFill>
                        <a:schemeClr val="bg1"/>
                      </a:solidFill>
                      <a:prstDash val="sysDot"/>
                      <a:round/>
                      <a:headEnd type="none" w="med" len="med"/>
                      <a:tailEnd type="none" w="med" len="med"/>
                    </a:lnL>
                  </a:tcPr>
                </a:tc>
                <a:tc>
                  <a:txBody>
                    <a:bodyPr/>
                    <a:lstStyle/>
                    <a:p>
                      <a:pPr algn="ctr" fontAlgn="ctr"/>
                      <a:r>
                        <a:rPr lang="ja-JP" altLang="en-US" sz="8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8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1.81</a:t>
                      </a:r>
                      <a:r>
                        <a:rPr lang="ja-JP" altLang="en-US" sz="8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a:t>
                      </a:r>
                      <a:br>
                        <a:rPr lang="ja-JP" altLang="en-US" sz="8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br>
                      <a:r>
                        <a:rPr lang="en-US" altLang="ja-JP" sz="8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( 1</a:t>
                      </a:r>
                      <a:r>
                        <a:rPr lang="ja-JP" altLang="en-US" sz="8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8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3</a:t>
                      </a:r>
                      <a:r>
                        <a:rPr lang="ja-JP" altLang="en-US" sz="8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8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0" marR="0" marT="0" marB="0" anchor="ctr"/>
                </a:tc>
                <a:tc>
                  <a:txBody>
                    <a:bodyPr/>
                    <a:lstStyle/>
                    <a:p>
                      <a:pPr algn="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4.65</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(▲0.05</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marT="0" marB="0" anchor="ctr"/>
                </a:tc>
                <a:tc>
                  <a:txBody>
                    <a:bodyPr/>
                    <a:lstStyle/>
                    <a:p>
                      <a:pPr algn="ctr"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勧告どおり</a:t>
                      </a:r>
                    </a:p>
                  </a:txBody>
                  <a:tcPr marL="36000" marR="36000" marT="0" marB="0" anchor="ctr"/>
                </a:tc>
                <a:tc vMerge="1">
                  <a:txBody>
                    <a:bodyPr/>
                    <a:lstStyle/>
                    <a:p>
                      <a:pPr algn="l" fontAlgn="ctr"/>
                      <a:endParaRPr lang="ja-JP" altLang="en-US" sz="9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0" marR="0" marT="0" marB="0" anchor="ctr"/>
                </a:tc>
                <a:extLst>
                  <a:ext uri="{0D108BD9-81ED-4DB2-BD59-A6C34878D82A}">
                    <a16:rowId xmlns:a16="http://schemas.microsoft.com/office/drawing/2014/main" val="10005"/>
                  </a:ext>
                </a:extLst>
              </a:tr>
              <a:tr h="252000">
                <a:tc>
                  <a:txBody>
                    <a:bodyPr/>
                    <a:lstStyle/>
                    <a:p>
                      <a:pPr algn="ct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15</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年度</a:t>
                      </a:r>
                    </a:p>
                  </a:txBody>
                  <a:tcPr marL="36000" marR="36000" marT="0" marB="0" anchor="ctr"/>
                </a:tc>
                <a:tc>
                  <a:txBody>
                    <a:bodyPr/>
                    <a:lstStyle/>
                    <a:p>
                      <a:pPr algn="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9,454</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円（</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2.16%</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marT="0" marB="0" anchor="ctr"/>
                </a:tc>
                <a:tc>
                  <a:txBody>
                    <a:bodyPr/>
                    <a:lstStyle/>
                    <a:p>
                      <a:pPr algn="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9,454</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円（</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2.16%</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marT="0" marB="0" anchor="ctr">
                    <a:lnR w="9525" cap="flat" cmpd="sng" algn="ctr">
                      <a:solidFill>
                        <a:schemeClr val="bg1"/>
                      </a:solidFill>
                      <a:prstDash val="sysDot"/>
                      <a:round/>
                      <a:headEnd type="none" w="med" len="med"/>
                      <a:tailEnd type="none" w="med" len="med"/>
                    </a:lnR>
                  </a:tcPr>
                </a:tc>
                <a:tc>
                  <a:txBody>
                    <a:bodyPr/>
                    <a:lstStyle/>
                    <a:p>
                      <a:pPr algn="l" fontAlgn="ctr"/>
                      <a:r>
                        <a:rPr lang="zh-TW"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（給料表改定等）</a:t>
                      </a:r>
                    </a:p>
                  </a:txBody>
                  <a:tcPr marL="36000" marR="36000" marT="0" marB="0" anchor="ctr">
                    <a:lnL w="9525" cap="flat" cmpd="sng" algn="ctr">
                      <a:solidFill>
                        <a:schemeClr val="bg1"/>
                      </a:solidFill>
                      <a:prstDash val="sysDot"/>
                      <a:round/>
                      <a:headEnd type="none" w="med" len="med"/>
                      <a:tailEnd type="none" w="med" len="med"/>
                    </a:lnL>
                  </a:tcPr>
                </a:tc>
                <a:tc>
                  <a:txBody>
                    <a:bodyPr/>
                    <a:lstStyle/>
                    <a:p>
                      <a:pPr algn="ctr"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1.01</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b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b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(12</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3</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0" marR="0" marT="0" marB="0" anchor="ctr"/>
                </a:tc>
                <a:tc>
                  <a:txBody>
                    <a:bodyPr/>
                    <a:lstStyle/>
                    <a:p>
                      <a:pPr algn="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4.40</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(▲0.25</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marT="0" marB="0" anchor="ctr"/>
                </a:tc>
                <a:tc>
                  <a:txBody>
                    <a:bodyPr/>
                    <a:lstStyle/>
                    <a:p>
                      <a:pPr algn="ctr" fontAlgn="ctr"/>
                      <a:r>
                        <a:rPr lang="ja-JP" altLang="en-US" sz="8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勧告どおり</a:t>
                      </a:r>
                    </a:p>
                  </a:txBody>
                  <a:tcPr marL="36000" marR="36000" marT="0" marB="0" anchor="ctr"/>
                </a:tc>
                <a:tc vMerge="1">
                  <a:txBody>
                    <a:bodyPr/>
                    <a:lstStyle/>
                    <a:p>
                      <a:pPr algn="l" fontAlgn="ctr"/>
                      <a:endParaRPr lang="ja-JP" altLang="en-US" sz="9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0" marR="0" marT="0" marB="0" anchor="ctr"/>
                </a:tc>
                <a:extLst>
                  <a:ext uri="{0D108BD9-81ED-4DB2-BD59-A6C34878D82A}">
                    <a16:rowId xmlns:a16="http://schemas.microsoft.com/office/drawing/2014/main" val="10006"/>
                  </a:ext>
                </a:extLst>
              </a:tr>
              <a:tr h="252000">
                <a:tc>
                  <a:txBody>
                    <a:bodyPr/>
                    <a:lstStyle/>
                    <a:p>
                      <a:pPr algn="ct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16</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年度</a:t>
                      </a:r>
                    </a:p>
                  </a:txBody>
                  <a:tcPr marL="36000" marR="36000" marT="0" marB="0" anchor="ctr"/>
                </a:tc>
                <a:tc>
                  <a:txBody>
                    <a:bodyPr/>
                    <a:lstStyle/>
                    <a:p>
                      <a:pPr algn="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7,812</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円（</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1.79%</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marT="0" marB="0" anchor="ctr"/>
                </a:tc>
                <a:tc>
                  <a:txBody>
                    <a:bodyPr/>
                    <a:lstStyle/>
                    <a:p>
                      <a:pPr algn="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7,812</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円（</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1.79%</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marT="0" marB="0" anchor="ctr">
                    <a:lnR w="9525" cap="flat" cmpd="sng" algn="ctr">
                      <a:solidFill>
                        <a:schemeClr val="bg1"/>
                      </a:solidFill>
                      <a:prstDash val="sysDot"/>
                      <a:round/>
                      <a:headEnd type="none" w="med" len="med"/>
                      <a:tailEnd type="none" w="med" len="med"/>
                    </a:lnR>
                  </a:tcPr>
                </a:tc>
                <a:tc>
                  <a:txBody>
                    <a:bodyPr/>
                    <a:lstStyle/>
                    <a:p>
                      <a:pPr algn="l"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（較差を考慮して給料表適用等）</a:t>
                      </a:r>
                    </a:p>
                  </a:txBody>
                  <a:tcPr marL="0" marR="0" marT="0" marB="0" anchor="ctr">
                    <a:lnL w="9525" cap="flat" cmpd="sng" algn="ctr">
                      <a:solidFill>
                        <a:schemeClr val="bg1"/>
                      </a:solidFill>
                      <a:prstDash val="sysDot"/>
                      <a:round/>
                      <a:headEnd type="none" w="med" len="med"/>
                      <a:tailEnd type="none" w="med" len="med"/>
                    </a:lnL>
                  </a:tcPr>
                </a:tc>
                <a:tc>
                  <a:txBody>
                    <a:bodyPr/>
                    <a:lstStyle/>
                    <a:p>
                      <a:pPr algn="ctr"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実施せず</a:t>
                      </a:r>
                    </a:p>
                  </a:txBody>
                  <a:tcPr marL="0" marR="0" marT="0" marB="0" anchor="ctr"/>
                </a:tc>
                <a:tc>
                  <a:txBody>
                    <a:bodyPr/>
                    <a:lstStyle/>
                    <a:p>
                      <a:pPr algn="ctr"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公民均衡</a:t>
                      </a:r>
                    </a:p>
                  </a:txBody>
                  <a:tcPr marL="36000" marR="36000" marT="0" marB="0" anchor="ctr"/>
                </a:tc>
                <a:tc>
                  <a:txBody>
                    <a:bodyPr/>
                    <a:lstStyle/>
                    <a:p>
                      <a:pPr algn="ct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marT="0" marB="0" anchor="ctr"/>
                </a:tc>
                <a:tc vMerge="1">
                  <a:txBody>
                    <a:bodyPr/>
                    <a:lstStyle/>
                    <a:p>
                      <a:pPr algn="l" fontAlgn="ctr"/>
                      <a:endParaRPr lang="ja-JP" altLang="en-US" sz="9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0" marR="0" marT="0" marB="0" anchor="ctr"/>
                </a:tc>
                <a:extLst>
                  <a:ext uri="{0D108BD9-81ED-4DB2-BD59-A6C34878D82A}">
                    <a16:rowId xmlns:a16="http://schemas.microsoft.com/office/drawing/2014/main" val="10007"/>
                  </a:ext>
                </a:extLst>
              </a:tr>
              <a:tr h="252000">
                <a:tc>
                  <a:txBody>
                    <a:bodyPr/>
                    <a:lstStyle/>
                    <a:p>
                      <a:pPr algn="ctr" fontAlgn="ctr"/>
                      <a:r>
                        <a:rPr lang="en-US" altLang="ja-JP" sz="8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17</a:t>
                      </a:r>
                      <a:r>
                        <a:rPr lang="ja-JP" altLang="en-US" sz="8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年度</a:t>
                      </a:r>
                    </a:p>
                  </a:txBody>
                  <a:tcPr marL="36000" marR="36000" marT="0" marB="0" anchor="ctr"/>
                </a:tc>
                <a:tc>
                  <a:txBody>
                    <a:bodyPr/>
                    <a:lstStyle/>
                    <a:p>
                      <a:pPr algn="r"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1,150</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円（▲</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0.27%</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marT="0" marB="0" anchor="ctr"/>
                </a:tc>
                <a:tc>
                  <a:txBody>
                    <a:bodyPr/>
                    <a:lstStyle/>
                    <a:p>
                      <a:pPr algn="r"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1,150</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円（▲</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0.27%</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marT="0" marB="0" anchor="ctr">
                    <a:lnR w="9525" cap="flat" cmpd="sng" algn="ctr">
                      <a:solidFill>
                        <a:schemeClr val="bg1"/>
                      </a:solidFill>
                      <a:prstDash val="sysDot"/>
                      <a:round/>
                      <a:headEnd type="none" w="med" len="med"/>
                      <a:tailEnd type="none" w="med" len="med"/>
                    </a:lnR>
                  </a:tcPr>
                </a:tc>
                <a:tc>
                  <a:txBody>
                    <a:bodyPr/>
                    <a:lstStyle/>
                    <a:p>
                      <a:pPr algn="l"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（較差を考慮して給与上の措置</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p>
                      <a:pPr algn="l"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　扶養手当改定）</a:t>
                      </a:r>
                    </a:p>
                  </a:txBody>
                  <a:tcPr marL="0" marR="0" marT="0" marB="0" anchor="ctr">
                    <a:lnL w="9525" cap="flat" cmpd="sng" algn="ctr">
                      <a:solidFill>
                        <a:schemeClr val="bg1"/>
                      </a:solidFill>
                      <a:prstDash val="sysDot"/>
                      <a:round/>
                      <a:headEnd type="none" w="med" len="med"/>
                      <a:tailEnd type="none" w="med" len="med"/>
                    </a:lnL>
                  </a:tcPr>
                </a:tc>
                <a:tc>
                  <a:txBody>
                    <a:bodyPr/>
                    <a:lstStyle/>
                    <a:p>
                      <a:pPr algn="ctr" fontAlgn="ctr"/>
                      <a:r>
                        <a:rPr lang="ja-JP" altLang="en-US" sz="8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勧告どおり</a:t>
                      </a:r>
                    </a:p>
                  </a:txBody>
                  <a:tcPr marL="0" marR="0" marT="0" marB="0" anchor="ctr"/>
                </a:tc>
                <a:tc>
                  <a:txBody>
                    <a:bodyPr/>
                    <a:lstStyle/>
                    <a:p>
                      <a:pPr algn="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4.45</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0.05</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marT="0" marB="0" anchor="ctr"/>
                </a:tc>
                <a:tc>
                  <a:txBody>
                    <a:bodyPr/>
                    <a:lstStyle/>
                    <a:p>
                      <a:pPr algn="ctr" fontAlgn="ctr"/>
                      <a:r>
                        <a:rPr 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H18</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年</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6</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月分から実施</a:t>
                      </a:r>
                    </a:p>
                  </a:txBody>
                  <a:tcPr marL="36000" marR="36000" marT="0" marB="0" anchor="ctr"/>
                </a:tc>
                <a:tc vMerge="1">
                  <a:txBody>
                    <a:bodyPr/>
                    <a:lstStyle/>
                    <a:p>
                      <a:endParaRPr kumimoji="1" lang="ja-JP" altLang="en-US"/>
                    </a:p>
                  </a:txBody>
                  <a:tcPr/>
                </a:tc>
                <a:extLst>
                  <a:ext uri="{0D108BD9-81ED-4DB2-BD59-A6C34878D82A}">
                    <a16:rowId xmlns:a16="http://schemas.microsoft.com/office/drawing/2014/main" val="10008"/>
                  </a:ext>
                </a:extLst>
              </a:tr>
              <a:tr h="252000">
                <a:tc>
                  <a:txBody>
                    <a:bodyPr/>
                    <a:lstStyle/>
                    <a:p>
                      <a:pPr algn="ctr" fontAlgn="ctr"/>
                      <a:r>
                        <a:rPr lang="en-US" altLang="ja-JP" sz="8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18</a:t>
                      </a:r>
                      <a:r>
                        <a:rPr lang="ja-JP" altLang="en-US" sz="8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年度</a:t>
                      </a:r>
                    </a:p>
                  </a:txBody>
                  <a:tcPr marL="36000" marR="36000" marT="0" marB="0" anchor="ctr"/>
                </a:tc>
                <a:tc>
                  <a:txBody>
                    <a:bodyPr/>
                    <a:lstStyle/>
                    <a:p>
                      <a:pPr algn="r"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6,172</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円（▲</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1.46%</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marT="0" marB="0" anchor="ctr"/>
                </a:tc>
                <a:tc>
                  <a:txBody>
                    <a:bodyPr/>
                    <a:lstStyle/>
                    <a:p>
                      <a:pPr algn="r"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6,172</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円（▲</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1.46%</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marT="0" marB="0" anchor="ctr">
                    <a:lnR w="9525" cap="flat" cmpd="sng" algn="ctr">
                      <a:solidFill>
                        <a:schemeClr val="bg1"/>
                      </a:solidFill>
                      <a:prstDash val="sysDot"/>
                      <a:round/>
                      <a:headEnd type="none" w="med" len="med"/>
                      <a:tailEnd type="none" w="med" len="med"/>
                    </a:lnR>
                  </a:tcPr>
                </a:tc>
                <a:tc>
                  <a:txBody>
                    <a:bodyPr/>
                    <a:lstStyle/>
                    <a:p>
                      <a:pPr algn="l"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（較差を考慮して給与上の措置）</a:t>
                      </a:r>
                    </a:p>
                  </a:txBody>
                  <a:tcPr marL="0" marR="0" marT="0" marB="0" anchor="ctr">
                    <a:lnL w="9525" cap="flat" cmpd="sng" algn="ctr">
                      <a:solidFill>
                        <a:schemeClr val="bg1"/>
                      </a:solidFill>
                      <a:prstDash val="sysDot"/>
                      <a:round/>
                      <a:headEnd type="none" w="med" len="med"/>
                      <a:tailEnd type="none" w="med" len="med"/>
                    </a:lnL>
                  </a:tcPr>
                </a:tc>
                <a:tc>
                  <a:txBody>
                    <a:bodyPr/>
                    <a:lstStyle/>
                    <a:p>
                      <a:pPr algn="ctr"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勧告どおり</a:t>
                      </a:r>
                    </a:p>
                  </a:txBody>
                  <a:tcPr marL="0" marR="0" marT="0" marB="0" anchor="ctr"/>
                </a:tc>
                <a:tc>
                  <a:txBody>
                    <a:bodyPr/>
                    <a:lstStyle/>
                    <a:p>
                      <a:pPr algn="ctr"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公民均衡</a:t>
                      </a:r>
                    </a:p>
                  </a:txBody>
                  <a:tcPr marL="36000" marR="36000" marT="0" marB="0" anchor="ctr"/>
                </a:tc>
                <a:tc>
                  <a:txBody>
                    <a:bodyPr/>
                    <a:lstStyle/>
                    <a:p>
                      <a:pPr algn="ct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marT="0" marB="0" anchor="ctr"/>
                </a:tc>
                <a:tc vMerge="1">
                  <a:txBody>
                    <a:bodyPr/>
                    <a:lstStyle/>
                    <a:p>
                      <a:endParaRPr kumimoji="1" lang="ja-JP" altLang="en-US"/>
                    </a:p>
                  </a:txBody>
                  <a:tcPr/>
                </a:tc>
                <a:extLst>
                  <a:ext uri="{0D108BD9-81ED-4DB2-BD59-A6C34878D82A}">
                    <a16:rowId xmlns:a16="http://schemas.microsoft.com/office/drawing/2014/main" val="10009"/>
                  </a:ext>
                </a:extLst>
              </a:tr>
              <a:tr h="252000">
                <a:tc>
                  <a:txBody>
                    <a:bodyPr/>
                    <a:lstStyle/>
                    <a:p>
                      <a:pPr algn="ct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19</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年度</a:t>
                      </a:r>
                    </a:p>
                  </a:txBody>
                  <a:tcPr marL="36000" marR="36000" marT="0" marB="0" anchor="ctr"/>
                </a:tc>
                <a:tc>
                  <a:txBody>
                    <a:bodyPr/>
                    <a:lstStyle/>
                    <a:p>
                      <a:pPr algn="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3,980</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円（</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0.97%</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marT="0" marB="0" anchor="ctr"/>
                </a:tc>
                <a:tc>
                  <a:txBody>
                    <a:bodyPr/>
                    <a:lstStyle/>
                    <a:p>
                      <a:pPr algn="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3,980</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円（</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0.97%</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marT="0" marB="0" anchor="ctr">
                    <a:lnR w="9525" cap="flat" cmpd="sng" algn="ctr">
                      <a:solidFill>
                        <a:schemeClr val="bg1"/>
                      </a:solidFill>
                      <a:prstDash val="sysDot"/>
                      <a:round/>
                      <a:headEnd type="none" w="med" len="med"/>
                      <a:tailEnd type="none" w="med" len="med"/>
                    </a:lnR>
                  </a:tcPr>
                </a:tc>
                <a:tc>
                  <a:txBody>
                    <a:bodyPr/>
                    <a:lstStyle/>
                    <a:p>
                      <a:pPr algn="l" fontAlgn="ctr"/>
                      <a:r>
                        <a:rPr lang="zh-TW"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（給料表改定等）</a:t>
                      </a:r>
                    </a:p>
                  </a:txBody>
                  <a:tcPr marL="36000" marR="36000" marT="0" marB="0" anchor="ctr">
                    <a:lnL w="9525" cap="flat" cmpd="sng" algn="ctr">
                      <a:solidFill>
                        <a:schemeClr val="bg1"/>
                      </a:solidFill>
                      <a:prstDash val="sysDot"/>
                      <a:round/>
                      <a:headEnd type="none" w="med" len="med"/>
                      <a:tailEnd type="none" w="med" len="med"/>
                    </a:lnL>
                  </a:tcPr>
                </a:tc>
                <a:tc>
                  <a:txBody>
                    <a:bodyPr/>
                    <a:lstStyle/>
                    <a:p>
                      <a:pPr algn="ct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0.46%</a:t>
                      </a:r>
                    </a:p>
                  </a:txBody>
                  <a:tcPr marL="0" marR="0" marT="0" marB="0" anchor="ctr"/>
                </a:tc>
                <a:tc>
                  <a:txBody>
                    <a:bodyPr/>
                    <a:lstStyle/>
                    <a:p>
                      <a:pPr algn="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4.50</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0.05</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marT="0" marB="0" anchor="ctr"/>
                </a:tc>
                <a:tc>
                  <a:txBody>
                    <a:bodyPr/>
                    <a:lstStyle/>
                    <a:p>
                      <a:pPr algn="l"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期末特別手当の改定見送り</a:t>
                      </a:r>
                    </a:p>
                  </a:txBody>
                  <a:tcPr marL="36000" marR="36000" marT="0" marB="0" anchor="ctr"/>
                </a:tc>
                <a:tc vMerge="1">
                  <a:txBody>
                    <a:bodyPr/>
                    <a:lstStyle/>
                    <a:p>
                      <a:endParaRPr kumimoji="1" lang="ja-JP" altLang="en-US"/>
                    </a:p>
                  </a:txBody>
                  <a:tcPr/>
                </a:tc>
                <a:extLst>
                  <a:ext uri="{0D108BD9-81ED-4DB2-BD59-A6C34878D82A}">
                    <a16:rowId xmlns:a16="http://schemas.microsoft.com/office/drawing/2014/main" val="10010"/>
                  </a:ext>
                </a:extLst>
              </a:tr>
              <a:tr h="252000">
                <a:tc>
                  <a:txBody>
                    <a:bodyPr/>
                    <a:lstStyle/>
                    <a:p>
                      <a:pPr algn="ctr" fontAlgn="ctr"/>
                      <a:r>
                        <a:rPr lang="en-US" altLang="ja-JP" sz="8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20</a:t>
                      </a:r>
                      <a:r>
                        <a:rPr lang="ja-JP" altLang="en-US" sz="8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年度</a:t>
                      </a:r>
                    </a:p>
                  </a:txBody>
                  <a:tcPr marL="36000" marR="36000" marT="0" marB="0" anchor="ctr"/>
                </a:tc>
                <a:tc>
                  <a:txBody>
                    <a:bodyPr/>
                    <a:lstStyle/>
                    <a:p>
                      <a:pPr algn="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204</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円（</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0.05%</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marT="0" marB="0" anchor="ctr"/>
                </a:tc>
                <a:tc gridSpan="2">
                  <a:txBody>
                    <a:bodyPr/>
                    <a:lstStyle/>
                    <a:p>
                      <a:pPr algn="ctr"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勧告せず</a:t>
                      </a:r>
                    </a:p>
                  </a:txBody>
                  <a:tcPr marL="36000" marR="36000" marT="0" marB="0" anchor="ctr"/>
                </a:tc>
                <a:tc hMerge="1">
                  <a:txBody>
                    <a:bodyPr/>
                    <a:lstStyle/>
                    <a:p>
                      <a:endParaRPr kumimoji="1" lang="ja-JP" altLang="en-US"/>
                    </a:p>
                  </a:txBody>
                  <a:tcPr/>
                </a:tc>
                <a:tc>
                  <a:txBody>
                    <a:bodyPr/>
                    <a:lstStyle/>
                    <a:p>
                      <a:pPr algn="ctr" fontAlgn="ctr"/>
                      <a:r>
                        <a:rPr lang="en-US" altLang="ja-JP" sz="8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0" marR="0" marT="0" marB="0" anchor="ctr"/>
                </a:tc>
                <a:tc>
                  <a:txBody>
                    <a:bodyPr/>
                    <a:lstStyle/>
                    <a:p>
                      <a:pPr algn="ctr"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公民均衡</a:t>
                      </a:r>
                    </a:p>
                  </a:txBody>
                  <a:tcPr marL="36000" marR="36000" marT="0" marB="0" anchor="ctr"/>
                </a:tc>
                <a:tc>
                  <a:txBody>
                    <a:bodyPr/>
                    <a:lstStyle/>
                    <a:p>
                      <a:pPr algn="ct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marT="0" marB="0" anchor="ctr"/>
                </a:tc>
                <a:tc vMerge="1">
                  <a:txBody>
                    <a:bodyPr/>
                    <a:lstStyle/>
                    <a:p>
                      <a:endParaRPr kumimoji="1" lang="ja-JP" altLang="en-US"/>
                    </a:p>
                  </a:txBody>
                  <a:tcPr/>
                </a:tc>
                <a:extLst>
                  <a:ext uri="{0D108BD9-81ED-4DB2-BD59-A6C34878D82A}">
                    <a16:rowId xmlns:a16="http://schemas.microsoft.com/office/drawing/2014/main" val="10011"/>
                  </a:ext>
                </a:extLst>
              </a:tr>
              <a:tr h="252000">
                <a:tc>
                  <a:txBody>
                    <a:bodyPr/>
                    <a:lstStyle/>
                    <a:p>
                      <a:pPr algn="ctr" fontAlgn="ctr"/>
                      <a:r>
                        <a:rPr lang="en-US" altLang="ja-JP" sz="8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21</a:t>
                      </a:r>
                      <a:r>
                        <a:rPr lang="ja-JP" altLang="en-US" sz="8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年度</a:t>
                      </a:r>
                    </a:p>
                  </a:txBody>
                  <a:tcPr marL="36000" marR="36000" marT="0" marB="0" anchor="ctr"/>
                </a:tc>
                <a:tc>
                  <a:txBody>
                    <a:bodyPr/>
                    <a:lstStyle/>
                    <a:p>
                      <a:pPr algn="r"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885</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円（▲</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0.22%</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marT="0" marB="0" anchor="ctr"/>
                </a:tc>
                <a:tc>
                  <a:txBody>
                    <a:bodyPr/>
                    <a:lstStyle/>
                    <a:p>
                      <a:pPr algn="r"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885</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円（▲</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0.22%</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marT="0" marB="0" anchor="ctr">
                    <a:lnR w="9525" cap="flat" cmpd="sng" algn="ctr">
                      <a:solidFill>
                        <a:schemeClr val="bg1"/>
                      </a:solidFill>
                      <a:prstDash val="sysDot"/>
                      <a:round/>
                      <a:headEnd type="none" w="med" len="med"/>
                      <a:tailEnd type="none" w="med" len="med"/>
                    </a:lnR>
                  </a:tcPr>
                </a:tc>
                <a:tc>
                  <a:txBody>
                    <a:bodyPr/>
                    <a:lstStyle/>
                    <a:p>
                      <a:pPr algn="l"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（給料表改定等</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住居手当改定）</a:t>
                      </a:r>
                    </a:p>
                  </a:txBody>
                  <a:tcPr marL="0" marR="0" marT="0" marB="0" anchor="ctr">
                    <a:lnL w="9525" cap="flat" cmpd="sng" algn="ctr">
                      <a:solidFill>
                        <a:schemeClr val="bg1"/>
                      </a:solidFill>
                      <a:prstDash val="sysDot"/>
                      <a:round/>
                      <a:headEnd type="none" w="med" len="med"/>
                      <a:tailEnd type="none" w="med" len="med"/>
                    </a:lnL>
                  </a:tcPr>
                </a:tc>
                <a:tc>
                  <a:txBody>
                    <a:bodyPr/>
                    <a:lstStyle/>
                    <a:p>
                      <a:pPr algn="ctr"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実施せず</a:t>
                      </a:r>
                    </a:p>
                  </a:txBody>
                  <a:tcPr marL="0" marR="0" marT="0" marB="0" anchor="ctr"/>
                </a:tc>
                <a:tc>
                  <a:txBody>
                    <a:bodyPr/>
                    <a:lstStyle/>
                    <a:p>
                      <a:pPr algn="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4.15</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0.35</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marT="0" marB="0" anchor="ctr"/>
                </a:tc>
                <a:tc>
                  <a:txBody>
                    <a:bodyPr/>
                    <a:lstStyle/>
                    <a:p>
                      <a:pPr algn="ctr" fontAlgn="ctr"/>
                      <a:r>
                        <a:rPr lang="ja-JP" altLang="en-US" sz="8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勧告どおり</a:t>
                      </a:r>
                    </a:p>
                  </a:txBody>
                  <a:tcPr marL="36000" marR="36000" marT="0" marB="0" anchor="ctr"/>
                </a:tc>
                <a:tc vMerge="1">
                  <a:txBody>
                    <a:bodyPr/>
                    <a:lstStyle/>
                    <a:p>
                      <a:endParaRPr kumimoji="1" lang="ja-JP" altLang="en-US"/>
                    </a:p>
                  </a:txBody>
                  <a:tcPr/>
                </a:tc>
                <a:extLst>
                  <a:ext uri="{0D108BD9-81ED-4DB2-BD59-A6C34878D82A}">
                    <a16:rowId xmlns:a16="http://schemas.microsoft.com/office/drawing/2014/main" val="10012"/>
                  </a:ext>
                </a:extLst>
              </a:tr>
              <a:tr h="252000">
                <a:tc>
                  <a:txBody>
                    <a:bodyPr/>
                    <a:lstStyle/>
                    <a:p>
                      <a:pPr algn="ctr" fontAlgn="ctr"/>
                      <a:r>
                        <a:rPr lang="en-US" altLang="ja-JP" sz="8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22</a:t>
                      </a:r>
                      <a:r>
                        <a:rPr lang="ja-JP" altLang="en-US" sz="8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年度</a:t>
                      </a:r>
                    </a:p>
                  </a:txBody>
                  <a:tcPr marL="36000" marR="36000" marT="0" marB="0" anchor="ctr"/>
                </a:tc>
                <a:tc>
                  <a:txBody>
                    <a:bodyPr/>
                    <a:lstStyle/>
                    <a:p>
                      <a:pPr algn="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199</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円（</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0.05%</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marT="0" marB="0" anchor="ctr"/>
                </a:tc>
                <a:tc gridSpan="2">
                  <a:txBody>
                    <a:bodyPr/>
                    <a:lstStyle/>
                    <a:p>
                      <a:pPr algn="ctr"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勧告せず</a:t>
                      </a:r>
                    </a:p>
                  </a:txBody>
                  <a:tcPr marL="36000" marR="36000" marT="0" marB="0" anchor="ctr"/>
                </a:tc>
                <a:tc hMerge="1">
                  <a:txBody>
                    <a:bodyPr/>
                    <a:lstStyle/>
                    <a:p>
                      <a:endParaRPr kumimoji="1" lang="ja-JP" altLang="en-US"/>
                    </a:p>
                  </a:txBody>
                  <a:tcPr/>
                </a:tc>
                <a:tc>
                  <a:txBody>
                    <a:bodyPr/>
                    <a:lstStyle/>
                    <a:p>
                      <a:pPr algn="ct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0" marR="0" marT="0" marB="0" anchor="ctr"/>
                </a:tc>
                <a:tc>
                  <a:txBody>
                    <a:bodyPr/>
                    <a:lstStyle/>
                    <a:p>
                      <a:pPr algn="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3.95</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0.20</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marT="0" marB="0" anchor="ctr"/>
                </a:tc>
                <a:tc>
                  <a:txBody>
                    <a:bodyPr/>
                    <a:lstStyle/>
                    <a:p>
                      <a:pPr algn="ctr"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勧告どおり</a:t>
                      </a:r>
                    </a:p>
                  </a:txBody>
                  <a:tcPr marL="36000" marR="36000" marT="0" marB="0" anchor="ctr"/>
                </a:tc>
                <a:tc vMerge="1">
                  <a:txBody>
                    <a:bodyPr/>
                    <a:lstStyle/>
                    <a:p>
                      <a:endParaRPr kumimoji="1" lang="ja-JP" altLang="en-US"/>
                    </a:p>
                  </a:txBody>
                  <a:tcPr/>
                </a:tc>
                <a:extLst>
                  <a:ext uri="{0D108BD9-81ED-4DB2-BD59-A6C34878D82A}">
                    <a16:rowId xmlns:a16="http://schemas.microsoft.com/office/drawing/2014/main" val="10013"/>
                  </a:ext>
                </a:extLst>
              </a:tr>
              <a:tr h="252000">
                <a:tc>
                  <a:txBody>
                    <a:bodyPr/>
                    <a:lstStyle/>
                    <a:p>
                      <a:pPr algn="ctr" fontAlgn="ctr"/>
                      <a:r>
                        <a:rPr lang="en-US" altLang="ja-JP" sz="8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23</a:t>
                      </a:r>
                      <a:r>
                        <a:rPr lang="ja-JP" altLang="en-US" sz="8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年度</a:t>
                      </a:r>
                    </a:p>
                  </a:txBody>
                  <a:tcPr marL="36000" marR="36000" marT="0" marB="0" anchor="ctr"/>
                </a:tc>
                <a:tc>
                  <a:txBody>
                    <a:bodyPr/>
                    <a:lstStyle/>
                    <a:p>
                      <a:pPr algn="r"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315</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円（▲</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0.08%</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marT="0" marB="0" anchor="ctr"/>
                </a:tc>
                <a:tc>
                  <a:txBody>
                    <a:bodyPr/>
                    <a:lstStyle/>
                    <a:p>
                      <a:pPr algn="r"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314</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円（▲</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0.08%</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marT="0" marB="0" anchor="ctr">
                    <a:lnR w="9525" cap="flat" cmpd="sng" algn="ctr">
                      <a:solidFill>
                        <a:schemeClr val="bg1"/>
                      </a:solidFill>
                      <a:prstDash val="sysDot"/>
                      <a:round/>
                      <a:headEnd type="none" w="med" len="med"/>
                      <a:tailEnd type="none" w="med" len="med"/>
                    </a:lnR>
                  </a:tcPr>
                </a:tc>
                <a:tc>
                  <a:txBody>
                    <a:bodyPr/>
                    <a:lstStyle/>
                    <a:p>
                      <a:pPr algn="l"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（住居手当・扶養手当改定）</a:t>
                      </a:r>
                    </a:p>
                  </a:txBody>
                  <a:tcPr marL="36000" marR="36000" marT="0" marB="0" anchor="ctr">
                    <a:lnL w="9525" cap="flat" cmpd="sng" algn="ctr">
                      <a:solidFill>
                        <a:schemeClr val="bg1"/>
                      </a:solidFill>
                      <a:prstDash val="sysDot"/>
                      <a:round/>
                      <a:headEnd type="none" w="med" len="med"/>
                      <a:tailEnd type="none" w="med" len="med"/>
                    </a:lnL>
                  </a:tcPr>
                </a:tc>
                <a:tc>
                  <a:txBody>
                    <a:bodyPr/>
                    <a:lstStyle/>
                    <a:p>
                      <a:pPr algn="ctr"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勧告どおり</a:t>
                      </a:r>
                    </a:p>
                  </a:txBody>
                  <a:tcPr marL="0" marR="0" marT="0" marB="0" anchor="ctr"/>
                </a:tc>
                <a:tc>
                  <a:txBody>
                    <a:bodyPr/>
                    <a:lstStyle/>
                    <a:p>
                      <a:pPr algn="ctr"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改定見送り</a:t>
                      </a:r>
                    </a:p>
                  </a:txBody>
                  <a:tcPr marL="36000" marR="36000" marT="0" marB="0" anchor="ctr"/>
                </a:tc>
                <a:tc>
                  <a:txBody>
                    <a:bodyPr/>
                    <a:lstStyle/>
                    <a:p>
                      <a:pPr algn="ctr"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勧告どおり</a:t>
                      </a:r>
                    </a:p>
                  </a:txBody>
                  <a:tcPr marL="36000" marR="36000" marT="0" marB="0" anchor="ctr"/>
                </a:tc>
                <a:tc vMerge="1">
                  <a:txBody>
                    <a:bodyPr/>
                    <a:lstStyle/>
                    <a:p>
                      <a:endParaRPr kumimoji="1" lang="ja-JP" altLang="en-US"/>
                    </a:p>
                  </a:txBody>
                  <a:tcPr/>
                </a:tc>
                <a:extLst>
                  <a:ext uri="{0D108BD9-81ED-4DB2-BD59-A6C34878D82A}">
                    <a16:rowId xmlns:a16="http://schemas.microsoft.com/office/drawing/2014/main" val="10014"/>
                  </a:ext>
                </a:extLst>
              </a:tr>
              <a:tr h="252000">
                <a:tc>
                  <a:txBody>
                    <a:bodyPr/>
                    <a:lstStyle/>
                    <a:p>
                      <a:pPr algn="ctr" fontAlgn="ctr"/>
                      <a:r>
                        <a:rPr lang="en-US" altLang="ja-JP" sz="8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24</a:t>
                      </a:r>
                      <a:r>
                        <a:rPr lang="ja-JP" altLang="en-US" sz="8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年度</a:t>
                      </a:r>
                    </a:p>
                  </a:txBody>
                  <a:tcPr marL="36000" marR="36000" marT="0" marB="0" anchor="ctr"/>
                </a:tc>
                <a:tc>
                  <a:txBody>
                    <a:bodyPr/>
                    <a:lstStyle/>
                    <a:p>
                      <a:pPr algn="r"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1,598</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円（▲</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0.41%</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marT="0" marB="0" anchor="ctr"/>
                </a:tc>
                <a:tc>
                  <a:txBody>
                    <a:bodyPr/>
                    <a:lstStyle/>
                    <a:p>
                      <a:pPr algn="r"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1,598</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円（▲</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0.41%</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marT="0" marB="0" anchor="ctr">
                    <a:lnR w="9525" cap="flat" cmpd="sng" algn="ctr">
                      <a:solidFill>
                        <a:schemeClr val="bg1"/>
                      </a:solidFill>
                      <a:prstDash val="sysDot"/>
                      <a:round/>
                      <a:headEnd type="none" w="med" len="med"/>
                      <a:tailEnd type="none" w="med" len="med"/>
                    </a:lnR>
                  </a:tcPr>
                </a:tc>
                <a:tc>
                  <a:txBody>
                    <a:bodyPr/>
                    <a:lstStyle/>
                    <a:p>
                      <a:pPr algn="l" fontAlgn="ctr"/>
                      <a:r>
                        <a:rPr lang="zh-TW"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（給料表等改定）</a:t>
                      </a:r>
                    </a:p>
                  </a:txBody>
                  <a:tcPr marL="36000" marR="36000" marT="0" marB="0" anchor="ctr">
                    <a:lnL w="9525" cap="flat" cmpd="sng" algn="ctr">
                      <a:solidFill>
                        <a:schemeClr val="bg1"/>
                      </a:solidFill>
                      <a:prstDash val="sysDot"/>
                      <a:round/>
                      <a:headEnd type="none" w="med" len="med"/>
                      <a:tailEnd type="none" w="med" len="med"/>
                    </a:lnL>
                  </a:tcPr>
                </a:tc>
                <a:tc>
                  <a:txBody>
                    <a:bodyPr/>
                    <a:lstStyle/>
                    <a:p>
                      <a:pPr algn="ctr" fontAlgn="ctr"/>
                      <a:r>
                        <a:rPr lang="ja-JP" altLang="en-US" sz="8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勧告どおり</a:t>
                      </a:r>
                    </a:p>
                  </a:txBody>
                  <a:tcPr marL="0" marR="0" marT="0" marB="0" anchor="ctr"/>
                </a:tc>
                <a:tc>
                  <a:txBody>
                    <a:bodyPr/>
                    <a:lstStyle/>
                    <a:p>
                      <a:pPr algn="ctr"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公民均衡</a:t>
                      </a:r>
                    </a:p>
                  </a:txBody>
                  <a:tcPr marL="36000" marR="36000" marT="0" marB="0" anchor="ctr"/>
                </a:tc>
                <a:tc>
                  <a:txBody>
                    <a:bodyPr/>
                    <a:lstStyle/>
                    <a:p>
                      <a:pPr algn="ct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marT="0" marB="0" anchor="ctr"/>
                </a:tc>
                <a:tc vMerge="1">
                  <a:txBody>
                    <a:bodyPr/>
                    <a:lstStyle/>
                    <a:p>
                      <a:endParaRPr kumimoji="1" lang="ja-JP" altLang="en-US"/>
                    </a:p>
                  </a:txBody>
                  <a:tcPr/>
                </a:tc>
                <a:extLst>
                  <a:ext uri="{0D108BD9-81ED-4DB2-BD59-A6C34878D82A}">
                    <a16:rowId xmlns:a16="http://schemas.microsoft.com/office/drawing/2014/main" val="10015"/>
                  </a:ext>
                </a:extLst>
              </a:tr>
              <a:tr h="252000">
                <a:tc>
                  <a:txBody>
                    <a:bodyPr/>
                    <a:lstStyle/>
                    <a:p>
                      <a:pPr algn="ctr" fontAlgn="ctr"/>
                      <a:r>
                        <a:rPr lang="en-US" altLang="ja-JP" sz="8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25</a:t>
                      </a:r>
                      <a:r>
                        <a:rPr lang="ja-JP" altLang="en-US" sz="8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年度</a:t>
                      </a:r>
                    </a:p>
                  </a:txBody>
                  <a:tcPr marL="36000" marR="36000" marT="0" marB="0" anchor="ctr"/>
                </a:tc>
                <a:tc>
                  <a:txBody>
                    <a:bodyPr/>
                    <a:lstStyle/>
                    <a:p>
                      <a:pPr algn="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9,800</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円（</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2.56%</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marT="0" marB="0" anchor="ctr"/>
                </a:tc>
                <a:tc>
                  <a:txBody>
                    <a:bodyPr/>
                    <a:lstStyle/>
                    <a:p>
                      <a:pPr algn="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9,800</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円（</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2.56%</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marT="0" marB="0" anchor="ctr">
                    <a:lnR w="9525" cap="flat" cmpd="sng" algn="ctr">
                      <a:solidFill>
                        <a:schemeClr val="bg1"/>
                      </a:solidFill>
                      <a:prstDash val="sysDot"/>
                      <a:round/>
                      <a:headEnd type="none" w="med" len="med"/>
                      <a:tailEnd type="none" w="med" len="med"/>
                    </a:lnR>
                  </a:tcPr>
                </a:tc>
                <a:tc>
                  <a:txBody>
                    <a:bodyPr/>
                    <a:lstStyle/>
                    <a:p>
                      <a:pPr algn="l" fontAlgn="ctr"/>
                      <a:r>
                        <a:rPr lang="zh-TW"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（給料表等改定）</a:t>
                      </a:r>
                    </a:p>
                  </a:txBody>
                  <a:tcPr marL="36000" marR="36000" marT="0" marB="0" anchor="ctr">
                    <a:lnL w="9525" cap="flat" cmpd="sng" algn="ctr">
                      <a:solidFill>
                        <a:schemeClr val="bg1"/>
                      </a:solidFill>
                      <a:prstDash val="sysDot"/>
                      <a:round/>
                      <a:headEnd type="none" w="med" len="med"/>
                      <a:tailEnd type="none" w="med" len="med"/>
                    </a:lnL>
                  </a:tcPr>
                </a:tc>
                <a:tc>
                  <a:txBody>
                    <a:bodyPr/>
                    <a:lstStyle/>
                    <a:p>
                      <a:pPr algn="ctr"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勧告どおり</a:t>
                      </a:r>
                      <a:b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br>
                      <a:r>
                        <a:rPr lang="ja-JP" altLang="en-US" sz="6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（実施はＨ</a:t>
                      </a:r>
                      <a:r>
                        <a:rPr lang="en-US" altLang="ja-JP" sz="6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25.12</a:t>
                      </a:r>
                      <a:r>
                        <a:rPr lang="ja-JP" altLang="en-US" sz="6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0" marR="0" marT="0" marB="0" anchor="ctr"/>
                </a:tc>
                <a:tc>
                  <a:txBody>
                    <a:bodyPr/>
                    <a:lstStyle/>
                    <a:p>
                      <a:pPr algn="ctr"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公民均衡</a:t>
                      </a:r>
                    </a:p>
                  </a:txBody>
                  <a:tcPr marL="36000" marR="36000" marT="0" marB="0" anchor="ctr"/>
                </a:tc>
                <a:tc>
                  <a:txBody>
                    <a:bodyPr/>
                    <a:lstStyle/>
                    <a:p>
                      <a:pPr algn="ct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marT="0" marB="0" anchor="ctr"/>
                </a:tc>
                <a:tc vMerge="1">
                  <a:txBody>
                    <a:bodyPr/>
                    <a:lstStyle/>
                    <a:p>
                      <a:endParaRPr kumimoji="1" lang="ja-JP" altLang="en-US"/>
                    </a:p>
                  </a:txBody>
                  <a:tcPr/>
                </a:tc>
                <a:extLst>
                  <a:ext uri="{0D108BD9-81ED-4DB2-BD59-A6C34878D82A}">
                    <a16:rowId xmlns:a16="http://schemas.microsoft.com/office/drawing/2014/main" val="10016"/>
                  </a:ext>
                </a:extLst>
              </a:tr>
              <a:tr h="252000">
                <a:tc>
                  <a:txBody>
                    <a:bodyPr/>
                    <a:lstStyle/>
                    <a:p>
                      <a:pPr algn="ct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26</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年度</a:t>
                      </a:r>
                    </a:p>
                  </a:txBody>
                  <a:tcPr marL="36000" marR="36000" marT="0" marB="0" anchor="ctr"/>
                </a:tc>
                <a:tc>
                  <a:txBody>
                    <a:bodyPr/>
                    <a:lstStyle/>
                    <a:p>
                      <a:pPr algn="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6,450</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円（</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1.65%</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marT="0" marB="0" anchor="ctr"/>
                </a:tc>
                <a:tc>
                  <a:txBody>
                    <a:bodyPr/>
                    <a:lstStyle/>
                    <a:p>
                      <a:pPr algn="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6,450</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円</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(1.65%</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marT="0" marB="0" anchor="ctr">
                    <a:lnR w="9525" cap="flat" cmpd="sng" algn="ctr">
                      <a:solidFill>
                        <a:schemeClr val="bg1"/>
                      </a:solidFill>
                      <a:prstDash val="sysDot"/>
                      <a:round/>
                      <a:headEnd type="none" w="med" len="med"/>
                      <a:tailEnd type="none" w="med" len="med"/>
                    </a:lnR>
                  </a:tcPr>
                </a:tc>
                <a:tc>
                  <a:txBody>
                    <a:bodyPr/>
                    <a:lstStyle/>
                    <a:p>
                      <a:pPr algn="l" fontAlgn="ctr"/>
                      <a:r>
                        <a:rPr lang="zh-TW"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（給料表改定）</a:t>
                      </a:r>
                    </a:p>
                  </a:txBody>
                  <a:tcPr marL="36000" marR="36000" marT="0" marB="0" anchor="ctr">
                    <a:lnL w="9525" cap="flat" cmpd="sng" algn="ctr">
                      <a:solidFill>
                        <a:schemeClr val="bg1"/>
                      </a:solidFill>
                      <a:prstDash val="sysDot"/>
                      <a:round/>
                      <a:headEnd type="none" w="med" len="med"/>
                      <a:tailEnd type="none" w="med" len="med"/>
                    </a:lnL>
                  </a:tcPr>
                </a:tc>
                <a:tc>
                  <a:txBody>
                    <a:bodyPr/>
                    <a:lstStyle/>
                    <a:p>
                      <a:pPr algn="ctr" fontAlgn="ctr"/>
                      <a:r>
                        <a:rPr lang="ja-JP" altLang="en-US" sz="8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経過措置を除き実施</a:t>
                      </a:r>
                    </a:p>
                  </a:txBody>
                  <a:tcPr marL="0" marR="0" marT="0" marB="0" anchor="ctr"/>
                </a:tc>
                <a:tc>
                  <a:txBody>
                    <a:bodyPr/>
                    <a:lstStyle/>
                    <a:p>
                      <a:pPr algn="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4.10</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0.15</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marT="0" marB="0" anchor="ctr"/>
                </a:tc>
                <a:tc>
                  <a:txBody>
                    <a:bodyPr/>
                    <a:lstStyle/>
                    <a:p>
                      <a:pPr algn="ctr" fontAlgn="ctr"/>
                      <a:r>
                        <a:rPr 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H26</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年</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6</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月分から実施</a:t>
                      </a:r>
                    </a:p>
                  </a:txBody>
                  <a:tcPr marL="36000" marR="36000" marT="0" marB="0" anchor="ctr"/>
                </a:tc>
                <a:tc vMerge="1">
                  <a:txBody>
                    <a:bodyPr/>
                    <a:lstStyle/>
                    <a:p>
                      <a:endParaRPr kumimoji="1" lang="ja-JP" altLang="en-US"/>
                    </a:p>
                  </a:txBody>
                  <a:tcPr/>
                </a:tc>
                <a:extLst>
                  <a:ext uri="{0D108BD9-81ED-4DB2-BD59-A6C34878D82A}">
                    <a16:rowId xmlns:a16="http://schemas.microsoft.com/office/drawing/2014/main" val="10017"/>
                  </a:ext>
                </a:extLst>
              </a:tr>
              <a:tr h="252000">
                <a:tc>
                  <a:txBody>
                    <a:bodyPr/>
                    <a:lstStyle/>
                    <a:p>
                      <a:pPr algn="ctr" fontAlgn="ctr"/>
                      <a:r>
                        <a:rPr lang="en-US" altLang="ja-JP" sz="8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27</a:t>
                      </a:r>
                      <a:r>
                        <a:rPr lang="ja-JP" altLang="en-US" sz="8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年度</a:t>
                      </a:r>
                    </a:p>
                  </a:txBody>
                  <a:tcPr marL="36000" marR="36000" marT="0" marB="0" anchor="ctr"/>
                </a:tc>
                <a:tc>
                  <a:txBody>
                    <a:bodyPr/>
                    <a:lstStyle/>
                    <a:p>
                      <a:pPr algn="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5,995</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円（</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1.55%</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marT="0" marB="0" anchor="ctr"/>
                </a:tc>
                <a:tc>
                  <a:txBody>
                    <a:bodyPr/>
                    <a:lstStyle/>
                    <a:p>
                      <a:pPr algn="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5,995</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円</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(1.55%</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marT="0" marB="0" anchor="ctr">
                    <a:lnR w="9525" cap="flat" cmpd="sng" algn="ctr">
                      <a:solidFill>
                        <a:schemeClr val="bg1"/>
                      </a:solidFill>
                      <a:prstDash val="sysDot"/>
                      <a:round/>
                      <a:headEnd type="none" w="med" len="med"/>
                      <a:tailEnd type="none" w="med" len="med"/>
                    </a:lnR>
                  </a:tcPr>
                </a:tc>
                <a:tc>
                  <a:txBody>
                    <a:bodyPr/>
                    <a:lstStyle/>
                    <a:p>
                      <a:pPr algn="l" fontAlgn="ctr"/>
                      <a:r>
                        <a:rPr lang="zh-TW"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（給料表等改定）</a:t>
                      </a:r>
                    </a:p>
                  </a:txBody>
                  <a:tcPr marL="36000" marR="36000" marT="0" marB="0" anchor="ctr">
                    <a:lnL w="9525" cap="flat" cmpd="sng" algn="ctr">
                      <a:solidFill>
                        <a:schemeClr val="bg1"/>
                      </a:solidFill>
                      <a:prstDash val="sysDot"/>
                      <a:round/>
                      <a:headEnd type="none" w="med" len="med"/>
                      <a:tailEnd type="none" w="med" len="med"/>
                    </a:lnL>
                  </a:tcPr>
                </a:tc>
                <a:tc>
                  <a:txBody>
                    <a:bodyPr/>
                    <a:lstStyle/>
                    <a:p>
                      <a:pPr algn="ctr"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実施せず</a:t>
                      </a:r>
                    </a:p>
                  </a:txBody>
                  <a:tcPr marL="0" marR="0" marT="0" marB="0" anchor="ctr"/>
                </a:tc>
                <a:tc>
                  <a:txBody>
                    <a:bodyPr/>
                    <a:lstStyle/>
                    <a:p>
                      <a:pPr algn="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4.20</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0.10</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marT="0" marB="0" anchor="ctr"/>
                </a:tc>
                <a:tc>
                  <a:txBody>
                    <a:bodyPr/>
                    <a:lstStyle/>
                    <a:p>
                      <a:pPr algn="ctr"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勧告どおり</a:t>
                      </a:r>
                    </a:p>
                  </a:txBody>
                  <a:tcPr marL="36000" marR="36000" marT="0" marB="0" anchor="ctr"/>
                </a:tc>
                <a:tc vMerge="1">
                  <a:txBody>
                    <a:bodyPr/>
                    <a:lstStyle/>
                    <a:p>
                      <a:endParaRPr kumimoji="1" lang="ja-JP" altLang="en-US"/>
                    </a:p>
                  </a:txBody>
                  <a:tcPr/>
                </a:tc>
                <a:extLst>
                  <a:ext uri="{0D108BD9-81ED-4DB2-BD59-A6C34878D82A}">
                    <a16:rowId xmlns:a16="http://schemas.microsoft.com/office/drawing/2014/main" val="10018"/>
                  </a:ext>
                </a:extLst>
              </a:tr>
              <a:tr h="252000">
                <a:tc>
                  <a:txBody>
                    <a:bodyPr/>
                    <a:lstStyle/>
                    <a:p>
                      <a:pPr algn="ct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28</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年度</a:t>
                      </a:r>
                    </a:p>
                  </a:txBody>
                  <a:tcPr marL="36000" marR="36000" marT="0" marB="0" anchor="ctr"/>
                </a:tc>
                <a:tc>
                  <a:txBody>
                    <a:bodyPr/>
                    <a:lstStyle/>
                    <a:p>
                      <a:pPr algn="r"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1,075</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円（▲</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0.28%</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marT="0" marB="0" anchor="ctr"/>
                </a:tc>
                <a:tc>
                  <a:txBody>
                    <a:bodyPr/>
                    <a:lstStyle/>
                    <a:p>
                      <a:pPr algn="r"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1,075</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円</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(▲0.28%</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marT="0" marB="0" anchor="ctr">
                    <a:lnR w="9525" cap="flat" cmpd="sng" algn="ctr">
                      <a:solidFill>
                        <a:schemeClr val="bg1"/>
                      </a:solidFill>
                      <a:prstDash val="sysDot"/>
                      <a:round/>
                      <a:headEnd type="none" w="med" len="med"/>
                      <a:tailEnd type="none" w="med" len="med"/>
                    </a:lnR>
                  </a:tcPr>
                </a:tc>
                <a:tc>
                  <a:txBody>
                    <a:bodyPr/>
                    <a:lstStyle/>
                    <a:p>
                      <a:pPr algn="l"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（給料表等改定）</a:t>
                      </a:r>
                      <a:b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b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改定時期は</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H29.4</a:t>
                      </a:r>
                    </a:p>
                  </a:txBody>
                  <a:tcPr marL="36000" marR="36000" marT="0" marB="0" anchor="ctr">
                    <a:lnL w="9525" cap="flat" cmpd="sng" algn="ctr">
                      <a:solidFill>
                        <a:schemeClr val="bg1"/>
                      </a:solidFill>
                      <a:prstDash val="sysDot"/>
                      <a:round/>
                      <a:headEnd type="none" w="med" len="med"/>
                      <a:tailEnd type="none" w="med" len="med"/>
                    </a:ln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ja-JP" altLang="en-US" sz="7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注２</a:t>
                      </a:r>
                      <a:endParaRPr lang="en-US" altLang="ja-JP" sz="7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0" marR="0" marT="0" marB="0" anchor="ctr"/>
                </a:tc>
                <a:tc>
                  <a:txBody>
                    <a:bodyPr/>
                    <a:lstStyle/>
                    <a:p>
                      <a:pPr algn="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4.30</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0.10</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marT="0" marB="0" anchor="ctr"/>
                </a:tc>
                <a:tc>
                  <a:txBody>
                    <a:bodyPr/>
                    <a:lstStyle/>
                    <a:p>
                      <a:pPr algn="ctr"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勧告どおり　</a:t>
                      </a:r>
                    </a:p>
                  </a:txBody>
                  <a:tcPr marL="36000" marR="36000" marT="0" marB="0" anchor="ctr"/>
                </a:tc>
                <a:tc vMerge="1">
                  <a:txBody>
                    <a:bodyPr/>
                    <a:lstStyle/>
                    <a:p>
                      <a:pPr algn="l" fontAlgn="ctr"/>
                      <a:endParaRPr lang="ja-JP" altLang="en-US" sz="9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0" marR="0" marT="0" marB="0" anchor="ctr"/>
                </a:tc>
                <a:extLst>
                  <a:ext uri="{0D108BD9-81ED-4DB2-BD59-A6C34878D82A}">
                    <a16:rowId xmlns:a16="http://schemas.microsoft.com/office/drawing/2014/main" val="10019"/>
                  </a:ext>
                </a:extLst>
              </a:tr>
              <a:tr h="252000">
                <a:tc>
                  <a:txBody>
                    <a:bodyPr/>
                    <a:lstStyle/>
                    <a:p>
                      <a:pPr algn="ct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29</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年度</a:t>
                      </a:r>
                    </a:p>
                  </a:txBody>
                  <a:tcPr marL="36000" marR="36000" marT="0" marB="0" anchor="ctr"/>
                </a:tc>
                <a:tc>
                  <a:txBody>
                    <a:bodyPr/>
                    <a:lstStyle/>
                    <a:p>
                      <a:pPr algn="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230</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円（</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0.06%</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marT="0" marB="0" anchor="ctr"/>
                </a:tc>
                <a:tc>
                  <a:txBody>
                    <a:bodyPr/>
                    <a:lstStyle/>
                    <a:p>
                      <a:pPr algn="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230</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円（</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0.06%</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marT="0" marB="0" anchor="ctr">
                    <a:lnR w="9525" cap="flat" cmpd="sng" algn="ctr">
                      <a:solidFill>
                        <a:schemeClr val="bg1"/>
                      </a:solidFill>
                      <a:prstDash val="sysDot"/>
                      <a:round/>
                      <a:headEnd type="none" w="med" len="med"/>
                      <a:tailEnd type="none" w="med" len="med"/>
                    </a:lnR>
                  </a:tcPr>
                </a:tc>
                <a:tc>
                  <a:txBody>
                    <a:bodyPr/>
                    <a:lstStyle/>
                    <a:p>
                      <a:pPr algn="l" fontAlgn="ct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（給料表等改定）</a:t>
                      </a:r>
                      <a:endPar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marT="0" marB="0" anchor="ctr">
                    <a:lnL w="9525" cap="flat" cmpd="sng" algn="ctr">
                      <a:solidFill>
                        <a:schemeClr val="bg1"/>
                      </a:solidFill>
                      <a:prstDash val="sysDot"/>
                      <a:round/>
                      <a:headEnd type="none" w="med" len="med"/>
                      <a:tailEnd type="none" w="med" len="med"/>
                    </a:ln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endParaRPr lang="ja-JP" altLang="en-US" sz="6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0" marR="0" marT="0" marB="0" anchor="ctr"/>
                </a:tc>
                <a:tc>
                  <a:txBody>
                    <a:bodyPr/>
                    <a:lstStyle/>
                    <a:p>
                      <a:pPr algn="r" fontAlgn="ct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4.40</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0.10</a:t>
                      </a:r>
                      <a:r>
                        <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marT="0" marB="0" anchor="ctr"/>
                </a:tc>
                <a:tc>
                  <a:txBody>
                    <a:bodyPr/>
                    <a:lstStyle/>
                    <a:p>
                      <a:pPr algn="ctr" fontAlgn="ctr"/>
                      <a:endPar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marT="0" marB="0" anchor="ctr"/>
                </a:tc>
                <a:tc vMerge="1">
                  <a:txBody>
                    <a:bodyPr/>
                    <a:lstStyle/>
                    <a:p>
                      <a:pPr algn="l" fontAlgn="ctr"/>
                      <a:endParaRPr lang="ja-JP" altLang="en-US" sz="8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0" marR="0" marT="0" marB="0">
                    <a:lnT w="38100" cap="flat" cmpd="sng" algn="ctr">
                      <a:solidFill>
                        <a:schemeClr val="bg1"/>
                      </a:solidFill>
                      <a:prstDash val="solid"/>
                      <a:round/>
                      <a:headEnd type="none" w="med" len="med"/>
                      <a:tailEnd type="none" w="med" len="med"/>
                    </a:lnT>
                    <a:solidFill>
                      <a:srgbClr val="E9EDF4"/>
                    </a:solidFill>
                  </a:tcPr>
                </a:tc>
                <a:extLst>
                  <a:ext uri="{0D108BD9-81ED-4DB2-BD59-A6C34878D82A}">
                    <a16:rowId xmlns:a16="http://schemas.microsoft.com/office/drawing/2014/main" val="10020"/>
                  </a:ext>
                </a:extLst>
              </a:tr>
            </a:tbl>
          </a:graphicData>
        </a:graphic>
      </p:graphicFrame>
      <p:sp>
        <p:nvSpPr>
          <p:cNvPr id="6" name="角丸四角形 5"/>
          <p:cNvSpPr/>
          <p:nvPr/>
        </p:nvSpPr>
        <p:spPr>
          <a:xfrm>
            <a:off x="7351737" y="3305080"/>
            <a:ext cx="1332000" cy="432000"/>
          </a:xfrm>
          <a:prstGeom prst="roundRect">
            <a:avLst>
              <a:gd name="adj" fmla="val 3439"/>
            </a:avLst>
          </a:prstGeom>
          <a:ln w="3175"/>
        </p:spPr>
        <p:style>
          <a:lnRef idx="2">
            <a:schemeClr val="dk1"/>
          </a:lnRef>
          <a:fillRef idx="1">
            <a:schemeClr val="lt1"/>
          </a:fillRef>
          <a:effectRef idx="0">
            <a:schemeClr val="dk1"/>
          </a:effectRef>
          <a:fontRef idx="minor">
            <a:schemeClr val="dk1"/>
          </a:fontRef>
        </p:style>
        <p:txBody>
          <a:bodyPr lIns="36000" tIns="36000" rIns="36000" bIns="36000" rtlCol="0" anchor="ctr"/>
          <a:lstStyle/>
          <a:p>
            <a:r>
              <a:rPr lang="ja-JP" altLang="en-US" sz="600" dirty="0">
                <a:latin typeface="メイリオ" panose="020B0604030504040204" pitchFamily="50" charset="-128"/>
                <a:ea typeface="メイリオ" panose="020B0604030504040204" pitchFamily="50" charset="-128"/>
                <a:cs typeface="メイリオ" panose="020B0604030504040204" pitchFamily="50" charset="-128"/>
              </a:rPr>
              <a:t>給与構造改革（</a:t>
            </a:r>
            <a:r>
              <a:rPr lang="en-US" altLang="ja-JP" sz="600" dirty="0">
                <a:latin typeface="メイリオ" panose="020B0604030504040204" pitchFamily="50" charset="-128"/>
                <a:ea typeface="メイリオ" panose="020B0604030504040204" pitchFamily="50" charset="-128"/>
                <a:cs typeface="メイリオ" panose="020B0604030504040204" pitchFamily="50" charset="-128"/>
              </a:rPr>
              <a:t>H18</a:t>
            </a:r>
            <a:r>
              <a:rPr lang="ja-JP" altLang="en-US" sz="600" dirty="0">
                <a:latin typeface="メイリオ" panose="020B0604030504040204" pitchFamily="50" charset="-128"/>
                <a:ea typeface="メイリオ" panose="020B0604030504040204" pitchFamily="50" charset="-128"/>
                <a:cs typeface="メイリオ" panose="020B0604030504040204" pitchFamily="50" charset="-128"/>
              </a:rPr>
              <a:t>年度～）</a:t>
            </a:r>
          </a:p>
          <a:p>
            <a:pPr marL="72000" indent="-457200"/>
            <a:r>
              <a:rPr lang="ja-JP" altLang="en-US" sz="600" dirty="0">
                <a:latin typeface="メイリオ" panose="020B0604030504040204" pitchFamily="50" charset="-128"/>
                <a:ea typeface="メイリオ" panose="020B0604030504040204" pitchFamily="50" charset="-128"/>
                <a:cs typeface="メイリオ" panose="020B0604030504040204" pitchFamily="50" charset="-128"/>
              </a:rPr>
              <a:t>・給料表の水準を平均</a:t>
            </a:r>
            <a:r>
              <a:rPr lang="en-US" altLang="ja-JP" sz="600" dirty="0">
                <a:latin typeface="メイリオ" panose="020B0604030504040204" pitchFamily="50" charset="-128"/>
                <a:ea typeface="メイリオ" panose="020B0604030504040204" pitchFamily="50" charset="-128"/>
                <a:cs typeface="メイリオ" panose="020B0604030504040204" pitchFamily="50" charset="-128"/>
              </a:rPr>
              <a:t>5.3%</a:t>
            </a:r>
            <a:r>
              <a:rPr lang="ja-JP" altLang="en-US" sz="600" dirty="0">
                <a:latin typeface="メイリオ" panose="020B0604030504040204" pitchFamily="50" charset="-128"/>
                <a:ea typeface="メイリオ" panose="020B0604030504040204" pitchFamily="50" charset="-128"/>
                <a:cs typeface="メイリオ" panose="020B0604030504040204" pitchFamily="50" charset="-128"/>
              </a:rPr>
              <a:t>引下げ　　</a:t>
            </a:r>
          </a:p>
          <a:p>
            <a:r>
              <a:rPr lang="ja-JP" altLang="en-US" sz="6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6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600" dirty="0">
                <a:latin typeface="メイリオ" panose="020B0604030504040204" pitchFamily="50" charset="-128"/>
                <a:ea typeface="メイリオ" panose="020B0604030504040204" pitchFamily="50" charset="-128"/>
                <a:cs typeface="メイリオ" panose="020B0604030504040204" pitchFamily="50" charset="-128"/>
              </a:rPr>
              <a:t>現給保障等経過措置あり</a:t>
            </a:r>
          </a:p>
        </p:txBody>
      </p:sp>
      <p:sp>
        <p:nvSpPr>
          <p:cNvPr id="7" name="角丸四角形 6"/>
          <p:cNvSpPr/>
          <p:nvPr/>
        </p:nvSpPr>
        <p:spPr>
          <a:xfrm>
            <a:off x="7351737" y="4601224"/>
            <a:ext cx="1332000" cy="792000"/>
          </a:xfrm>
          <a:prstGeom prst="roundRect">
            <a:avLst>
              <a:gd name="adj" fmla="val 3439"/>
            </a:avLst>
          </a:prstGeom>
          <a:ln w="3175"/>
        </p:spPr>
        <p:style>
          <a:lnRef idx="2">
            <a:schemeClr val="dk1"/>
          </a:lnRef>
          <a:fillRef idx="1">
            <a:schemeClr val="lt1"/>
          </a:fillRef>
          <a:effectRef idx="0">
            <a:schemeClr val="dk1"/>
          </a:effectRef>
          <a:fontRef idx="minor">
            <a:schemeClr val="dk1"/>
          </a:fontRef>
        </p:style>
        <p:txBody>
          <a:bodyPr lIns="36000" tIns="36000" rIns="36000" bIns="36000" rtlCol="0" anchor="ctr"/>
          <a:lstStyle/>
          <a:p>
            <a:r>
              <a:rPr lang="ja-JP" altLang="en-US" sz="600" dirty="0">
                <a:latin typeface="メイリオ" panose="020B0604030504040204" pitchFamily="50" charset="-128"/>
                <a:ea typeface="メイリオ" panose="020B0604030504040204" pitchFamily="50" charset="-128"/>
                <a:cs typeface="メイリオ" panose="020B0604030504040204" pitchFamily="50" charset="-128"/>
              </a:rPr>
              <a:t>大阪府版公務員制度改革</a:t>
            </a:r>
            <a:endParaRPr lang="en-US" altLang="ja-JP" sz="6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600" dirty="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600" dirty="0">
                <a:latin typeface="メイリオ" panose="020B0604030504040204" pitchFamily="50" charset="-128"/>
                <a:ea typeface="メイリオ" panose="020B0604030504040204" pitchFamily="50" charset="-128"/>
                <a:cs typeface="メイリオ" panose="020B0604030504040204" pitchFamily="50" charset="-128"/>
              </a:rPr>
              <a:t>H23</a:t>
            </a:r>
            <a:r>
              <a:rPr lang="ja-JP" altLang="en-US" sz="600" dirty="0">
                <a:latin typeface="メイリオ" panose="020B0604030504040204" pitchFamily="50" charset="-128"/>
                <a:ea typeface="メイリオ" panose="020B0604030504040204" pitchFamily="50" charset="-128"/>
                <a:cs typeface="メイリオ" panose="020B0604030504040204" pitchFamily="50" charset="-128"/>
              </a:rPr>
              <a:t>年度～）</a:t>
            </a:r>
          </a:p>
          <a:p>
            <a:pPr marL="72000" indent="-457200"/>
            <a:r>
              <a:rPr lang="ja-JP" altLang="en-US" sz="600" dirty="0">
                <a:latin typeface="メイリオ" panose="020B0604030504040204" pitchFamily="50" charset="-128"/>
                <a:ea typeface="メイリオ" panose="020B0604030504040204" pitchFamily="50" charset="-128"/>
                <a:cs typeface="メイリオ" panose="020B0604030504040204" pitchFamily="50" charset="-128"/>
              </a:rPr>
              <a:t>・独自給料表の導入</a:t>
            </a:r>
          </a:p>
          <a:p>
            <a:pPr marL="72000" indent="-457200"/>
            <a:r>
              <a:rPr lang="ja-JP" altLang="en-US" sz="600" dirty="0">
                <a:latin typeface="メイリオ" panose="020B0604030504040204" pitchFamily="50" charset="-128"/>
                <a:ea typeface="メイリオ" panose="020B0604030504040204" pitchFamily="50" charset="-128"/>
                <a:cs typeface="メイリオ" panose="020B0604030504040204" pitchFamily="50" charset="-128"/>
              </a:rPr>
              <a:t>（職務給の徹底、部・次長級の定額化）</a:t>
            </a:r>
          </a:p>
          <a:p>
            <a:pPr marL="72000" indent="-457200"/>
            <a:r>
              <a:rPr lang="ja-JP" altLang="en-US" sz="600" dirty="0">
                <a:latin typeface="メイリオ" panose="020B0604030504040204" pitchFamily="50" charset="-128"/>
                <a:ea typeface="メイリオ" panose="020B0604030504040204" pitchFamily="50" charset="-128"/>
                <a:cs typeface="メイリオ" panose="020B0604030504040204" pitchFamily="50" charset="-128"/>
              </a:rPr>
              <a:t>・上位評価者の昇給号給数の見直し</a:t>
            </a:r>
          </a:p>
          <a:p>
            <a:r>
              <a:rPr lang="ja-JP" altLang="en-US" sz="600" dirty="0">
                <a:latin typeface="メイリオ" panose="020B0604030504040204" pitchFamily="50" charset="-128"/>
                <a:ea typeface="メイリオ" panose="020B0604030504040204" pitchFamily="50" charset="-128"/>
                <a:cs typeface="メイリオ" panose="020B0604030504040204" pitchFamily="50" charset="-128"/>
              </a:rPr>
              <a:t>（５～８号給を</a:t>
            </a:r>
            <a:r>
              <a:rPr lang="en-US" altLang="ja-JP" sz="600" dirty="0">
                <a:latin typeface="メイリオ" panose="020B0604030504040204" pitchFamily="50" charset="-128"/>
                <a:ea typeface="メイリオ" panose="020B0604030504040204" pitchFamily="50" charset="-128"/>
                <a:cs typeface="メイリオ" panose="020B0604030504040204" pitchFamily="50" charset="-128"/>
              </a:rPr>
              <a:t>4</a:t>
            </a:r>
            <a:r>
              <a:rPr lang="ja-JP" altLang="en-US" sz="600" dirty="0">
                <a:latin typeface="メイリオ" panose="020B0604030504040204" pitchFamily="50" charset="-128"/>
                <a:ea typeface="メイリオ" panose="020B0604030504040204" pitchFamily="50" charset="-128"/>
                <a:cs typeface="メイリオ" panose="020B0604030504040204" pitchFamily="50" charset="-128"/>
              </a:rPr>
              <a:t>号給とする）</a:t>
            </a:r>
          </a:p>
        </p:txBody>
      </p:sp>
      <p:sp>
        <p:nvSpPr>
          <p:cNvPr id="8" name="角丸四角形 7"/>
          <p:cNvSpPr/>
          <p:nvPr/>
        </p:nvSpPr>
        <p:spPr>
          <a:xfrm>
            <a:off x="7351737" y="5589288"/>
            <a:ext cx="1332000" cy="432000"/>
          </a:xfrm>
          <a:prstGeom prst="roundRect">
            <a:avLst>
              <a:gd name="adj" fmla="val 3439"/>
            </a:avLst>
          </a:prstGeom>
          <a:ln w="3175"/>
        </p:spPr>
        <p:style>
          <a:lnRef idx="2">
            <a:schemeClr val="dk1"/>
          </a:lnRef>
          <a:fillRef idx="1">
            <a:schemeClr val="lt1"/>
          </a:fillRef>
          <a:effectRef idx="0">
            <a:schemeClr val="dk1"/>
          </a:effectRef>
          <a:fontRef idx="minor">
            <a:schemeClr val="dk1"/>
          </a:fontRef>
        </p:style>
        <p:txBody>
          <a:bodyPr lIns="36000" tIns="36000" rIns="36000" bIns="36000" rtlCol="0" anchor="ctr"/>
          <a:lstStyle/>
          <a:p>
            <a:r>
              <a:rPr lang="ja-JP" altLang="en-US" sz="600" dirty="0">
                <a:latin typeface="メイリオ" panose="020B0604030504040204" pitchFamily="50" charset="-128"/>
                <a:ea typeface="メイリオ" panose="020B0604030504040204" pitchFamily="50" charset="-128"/>
                <a:cs typeface="メイリオ" panose="020B0604030504040204" pitchFamily="50" charset="-128"/>
              </a:rPr>
              <a:t>給与制度の総合的見直し</a:t>
            </a:r>
            <a:endParaRPr lang="en-US" altLang="ja-JP" sz="6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600" dirty="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600" dirty="0">
                <a:latin typeface="メイリオ" panose="020B0604030504040204" pitchFamily="50" charset="-128"/>
                <a:ea typeface="メイリオ" panose="020B0604030504040204" pitchFamily="50" charset="-128"/>
                <a:cs typeface="メイリオ" panose="020B0604030504040204" pitchFamily="50" charset="-128"/>
              </a:rPr>
              <a:t>H27</a:t>
            </a:r>
            <a:r>
              <a:rPr lang="ja-JP" altLang="en-US" sz="600" dirty="0">
                <a:latin typeface="メイリオ" panose="020B0604030504040204" pitchFamily="50" charset="-128"/>
                <a:ea typeface="メイリオ" panose="020B0604030504040204" pitchFamily="50" charset="-128"/>
                <a:cs typeface="メイリオ" panose="020B0604030504040204" pitchFamily="50" charset="-128"/>
              </a:rPr>
              <a:t>年度～）</a:t>
            </a:r>
            <a:endParaRPr lang="en-US" altLang="ja-JP" sz="600" dirty="0">
              <a:latin typeface="メイリオ" panose="020B0604030504040204" pitchFamily="50" charset="-128"/>
              <a:ea typeface="メイリオ" panose="020B0604030504040204" pitchFamily="50" charset="-128"/>
              <a:cs typeface="メイリオ" panose="020B0604030504040204" pitchFamily="50" charset="-128"/>
            </a:endParaRPr>
          </a:p>
          <a:p>
            <a:pPr marL="72000" indent="-457200"/>
            <a:r>
              <a:rPr lang="ja-JP" altLang="en-US" sz="600" dirty="0">
                <a:latin typeface="メイリオ" panose="020B0604030504040204" pitchFamily="50" charset="-128"/>
                <a:ea typeface="メイリオ" panose="020B0604030504040204" pitchFamily="50" charset="-128"/>
                <a:cs typeface="メイリオ" panose="020B0604030504040204" pitchFamily="50" charset="-128"/>
              </a:rPr>
              <a:t>・給料表の水準を平均</a:t>
            </a:r>
            <a:r>
              <a:rPr lang="en-US" altLang="ja-JP" sz="600" dirty="0">
                <a:latin typeface="メイリオ" panose="020B0604030504040204" pitchFamily="50" charset="-128"/>
                <a:ea typeface="メイリオ" panose="020B0604030504040204" pitchFamily="50" charset="-128"/>
                <a:cs typeface="メイリオ" panose="020B0604030504040204" pitchFamily="50" charset="-128"/>
              </a:rPr>
              <a:t>2.0%</a:t>
            </a:r>
            <a:r>
              <a:rPr lang="ja-JP" altLang="en-US" sz="600" dirty="0">
                <a:latin typeface="メイリオ" panose="020B0604030504040204" pitchFamily="50" charset="-128"/>
                <a:ea typeface="メイリオ" panose="020B0604030504040204" pitchFamily="50" charset="-128"/>
                <a:cs typeface="メイリオ" panose="020B0604030504040204" pitchFamily="50" charset="-128"/>
              </a:rPr>
              <a:t>引下げ</a:t>
            </a:r>
          </a:p>
          <a:p>
            <a:r>
              <a:rPr lang="ja-JP" altLang="en-US" sz="600" dirty="0">
                <a:latin typeface="メイリオ" panose="020B0604030504040204" pitchFamily="50" charset="-128"/>
                <a:ea typeface="メイリオ" panose="020B0604030504040204" pitchFamily="50" charset="-128"/>
                <a:cs typeface="メイリオ" panose="020B0604030504040204" pitchFamily="50" charset="-128"/>
              </a:rPr>
              <a:t>・単身赴任手当の引上げ</a:t>
            </a:r>
          </a:p>
        </p:txBody>
      </p:sp>
      <p:sp>
        <p:nvSpPr>
          <p:cNvPr id="3" name="テキスト ボックス 2"/>
          <p:cNvSpPr txBox="1"/>
          <p:nvPr/>
        </p:nvSpPr>
        <p:spPr>
          <a:xfrm>
            <a:off x="395976" y="6309320"/>
            <a:ext cx="3960000" cy="307777"/>
          </a:xfrm>
          <a:prstGeom prst="rect">
            <a:avLst/>
          </a:prstGeom>
          <a:noFill/>
        </p:spPr>
        <p:txBody>
          <a:bodyPr wrap="square" rtlCol="0">
            <a:spAutoFit/>
          </a:bodyPr>
          <a:lstStyle/>
          <a:p>
            <a:r>
              <a:rPr kumimoji="1" lang="ja-JP" altLang="en-US" sz="700" dirty="0">
                <a:latin typeface="メイリオ" panose="020B0604030504040204" pitchFamily="50" charset="-128"/>
                <a:ea typeface="メイリオ" panose="020B0604030504040204" pitchFamily="50" charset="-128"/>
                <a:cs typeface="メイリオ" panose="020B0604030504040204" pitchFamily="50" charset="-128"/>
              </a:rPr>
              <a:t>注１　月例給及び特別給の「実施分」は、勧告後、任命権者により実施されたものです。</a:t>
            </a:r>
            <a:endParaRPr kumimoji="1" lang="en-US" altLang="ja-JP" sz="7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700" dirty="0">
                <a:latin typeface="メイリオ" panose="020B0604030504040204" pitchFamily="50" charset="-128"/>
                <a:ea typeface="メイリオ" panose="020B0604030504040204" pitchFamily="50" charset="-128"/>
                <a:cs typeface="メイリオ" panose="020B0604030504040204" pitchFamily="50" charset="-128"/>
              </a:rPr>
              <a:t>　２　勧告どおりの引下げ改定を</a:t>
            </a:r>
            <a:r>
              <a:rPr lang="en-US" altLang="ja-JP" sz="700" dirty="0">
                <a:latin typeface="メイリオ" panose="020B0604030504040204" pitchFamily="50" charset="-128"/>
                <a:ea typeface="メイリオ" panose="020B0604030504040204" pitchFamily="50" charset="-128"/>
                <a:cs typeface="メイリオ" panose="020B0604030504040204" pitchFamily="50" charset="-128"/>
              </a:rPr>
              <a:t>H29.1</a:t>
            </a:r>
            <a:r>
              <a:rPr lang="ja-JP" altLang="en-US" sz="700" dirty="0">
                <a:latin typeface="メイリオ" panose="020B0604030504040204" pitchFamily="50" charset="-128"/>
                <a:ea typeface="メイリオ" panose="020B0604030504040204" pitchFamily="50" charset="-128"/>
                <a:cs typeface="メイリオ" panose="020B0604030504040204" pitchFamily="50" charset="-128"/>
              </a:rPr>
              <a:t>から実施、</a:t>
            </a:r>
            <a:r>
              <a:rPr lang="en-US" altLang="ja-JP" sz="700" dirty="0">
                <a:latin typeface="メイリオ" panose="020B0604030504040204" pitchFamily="50" charset="-128"/>
                <a:ea typeface="メイリオ" panose="020B0604030504040204" pitchFamily="50" charset="-128"/>
                <a:cs typeface="メイリオ" panose="020B0604030504040204" pitchFamily="50" charset="-128"/>
              </a:rPr>
              <a:t>H28.4</a:t>
            </a:r>
            <a:r>
              <a:rPr lang="ja-JP" altLang="en-US" sz="700" dirty="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700" dirty="0">
                <a:latin typeface="メイリオ" panose="020B0604030504040204" pitchFamily="50" charset="-128"/>
                <a:ea typeface="メイリオ" panose="020B0604030504040204" pitchFamily="50" charset="-128"/>
                <a:cs typeface="メイリオ" panose="020B0604030504040204" pitchFamily="50" charset="-128"/>
              </a:rPr>
              <a:t>12</a:t>
            </a:r>
            <a:r>
              <a:rPr lang="ja-JP" altLang="en-US" sz="700" dirty="0">
                <a:latin typeface="メイリオ" panose="020B0604030504040204" pitchFamily="50" charset="-128"/>
                <a:ea typeface="メイリオ" panose="020B0604030504040204" pitchFamily="50" charset="-128"/>
                <a:cs typeface="メイリオ" panose="020B0604030504040204" pitchFamily="50" charset="-128"/>
              </a:rPr>
              <a:t>引下げ相当分を</a:t>
            </a:r>
            <a:r>
              <a:rPr lang="en-US" altLang="ja-JP" sz="700" dirty="0">
                <a:latin typeface="メイリオ" panose="020B0604030504040204" pitchFamily="50" charset="-128"/>
                <a:ea typeface="メイリオ" panose="020B0604030504040204" pitchFamily="50" charset="-128"/>
                <a:cs typeface="メイリオ" panose="020B0604030504040204" pitchFamily="50" charset="-128"/>
              </a:rPr>
              <a:t>H29.2</a:t>
            </a:r>
            <a:r>
              <a:rPr lang="ja-JP" altLang="en-US" sz="700" dirty="0">
                <a:latin typeface="メイリオ" panose="020B0604030504040204" pitchFamily="50" charset="-128"/>
                <a:ea typeface="メイリオ" panose="020B0604030504040204" pitchFamily="50" charset="-128"/>
                <a:cs typeface="メイリオ" panose="020B0604030504040204" pitchFamily="50" charset="-128"/>
              </a:rPr>
              <a:t>に調整</a:t>
            </a:r>
            <a:endParaRPr kumimoji="1" lang="ja-JP" altLang="en-US" sz="700" dirty="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24212369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a:spLocks noGrp="1"/>
          </p:cNvSpPr>
          <p:nvPr>
            <p:ph type="title"/>
          </p:nvPr>
        </p:nvSpPr>
        <p:spPr>
          <a:xfrm>
            <a:off x="457200" y="274638"/>
            <a:ext cx="8280000" cy="720000"/>
          </a:xfrm>
          <a:solidFill>
            <a:schemeClr val="tx2">
              <a:lumMod val="60000"/>
              <a:lumOff val="40000"/>
            </a:schemeClr>
          </a:solidFill>
        </p:spPr>
        <p:txBody>
          <a:bodyPr>
            <a:noAutofit/>
          </a:bodyPr>
          <a:lstStyle/>
          <a:p>
            <a:r>
              <a:rPr lang="en-US" altLang="ja-JP" sz="2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11</a:t>
            </a:r>
            <a:r>
              <a:rPr kumimoji="1" lang="ja-JP" altLang="en-US" sz="2800" b="1" dirty="0" err="1">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2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大阪府職員</a:t>
            </a:r>
            <a:r>
              <a:rPr kumimoji="1" lang="en-US" altLang="ja-JP" sz="2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2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行政職給料表適用者</a:t>
            </a:r>
            <a:r>
              <a:rPr kumimoji="1" lang="en-US" altLang="ja-JP" sz="2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2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の年間給与の推移</a:t>
            </a:r>
          </a:p>
        </p:txBody>
      </p:sp>
      <p:sp>
        <p:nvSpPr>
          <p:cNvPr id="2" name="スライド番号プレースホルダー 1"/>
          <p:cNvSpPr>
            <a:spLocks noGrp="1"/>
          </p:cNvSpPr>
          <p:nvPr>
            <p:ph type="sldNum" sz="quarter" idx="12"/>
          </p:nvPr>
        </p:nvSpPr>
        <p:spPr/>
        <p:txBody>
          <a:bodyPr/>
          <a:lstStyle/>
          <a:p>
            <a:fld id="{1D251FDF-0BDD-4E48-83E5-089752E10C20}" type="slidenum">
              <a:rPr kumimoji="1" lang="ja-JP" altLang="en-US" smtClean="0"/>
              <a:t>13</a:t>
            </a:fld>
            <a:endParaRPr kumimoji="1" lang="ja-JP" altLang="en-US"/>
          </a:p>
        </p:txBody>
      </p:sp>
      <p:graphicFrame>
        <p:nvGraphicFramePr>
          <p:cNvPr id="5" name="グラフ 4"/>
          <p:cNvGraphicFramePr/>
          <p:nvPr>
            <p:extLst>
              <p:ext uri="{D42A27DB-BD31-4B8C-83A1-F6EECF244321}">
                <p14:modId xmlns:p14="http://schemas.microsoft.com/office/powerpoint/2010/main" val="1892301171"/>
              </p:ext>
            </p:extLst>
          </p:nvPr>
        </p:nvGraphicFramePr>
        <p:xfrm>
          <a:off x="468464" y="1636707"/>
          <a:ext cx="8280000" cy="2808000"/>
        </p:xfrm>
        <a:graphic>
          <a:graphicData uri="http://schemas.openxmlformats.org/drawingml/2006/chart">
            <c:chart xmlns:c="http://schemas.openxmlformats.org/drawingml/2006/chart" xmlns:r="http://schemas.openxmlformats.org/officeDocument/2006/relationships" r:id="rId2"/>
          </a:graphicData>
        </a:graphic>
      </p:graphicFrame>
      <p:sp>
        <p:nvSpPr>
          <p:cNvPr id="6" name="角丸四角形吹き出し 5"/>
          <p:cNvSpPr/>
          <p:nvPr/>
        </p:nvSpPr>
        <p:spPr>
          <a:xfrm>
            <a:off x="4860176" y="1924739"/>
            <a:ext cx="1296000" cy="648072"/>
          </a:xfrm>
          <a:prstGeom prst="wedgeRoundRectCallout">
            <a:avLst>
              <a:gd name="adj1" fmla="val 49028"/>
              <a:gd name="adj2" fmla="val 103653"/>
              <a:gd name="adj3" fmla="val 16667"/>
            </a:avLst>
          </a:prstGeom>
          <a:ln w="9525">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給与減額措置による</a:t>
            </a:r>
            <a:endParaRPr lang="en-US" altLang="ja-JP" sz="9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年間給与の減額</a:t>
            </a:r>
          </a:p>
          <a:p>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900" dirty="0">
                <a:latin typeface="メイリオ" panose="020B0604030504040204" pitchFamily="50" charset="-128"/>
                <a:ea typeface="メイリオ" panose="020B0604030504040204" pitchFamily="50" charset="-128"/>
                <a:cs typeface="メイリオ" panose="020B0604030504040204" pitchFamily="50" charset="-128"/>
              </a:rPr>
              <a:t>H26</a:t>
            </a: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年度まで）</a:t>
            </a:r>
          </a:p>
        </p:txBody>
      </p:sp>
      <p:sp>
        <p:nvSpPr>
          <p:cNvPr id="7" name="テキスト ボックス 6"/>
          <p:cNvSpPr txBox="1"/>
          <p:nvPr/>
        </p:nvSpPr>
        <p:spPr>
          <a:xfrm>
            <a:off x="419967" y="1628800"/>
            <a:ext cx="432000" cy="195814"/>
          </a:xfrm>
          <a:prstGeom prst="rect">
            <a:avLst/>
          </a:prstGeom>
          <a:solidFill>
            <a:schemeClr val="bg1"/>
          </a:solidFill>
        </p:spPr>
        <p:txBody>
          <a:bodyPr wrap="square" lIns="0" tIns="36000" rIns="0" bIns="36000" rtlCol="0" anchor="ctr" anchorCtr="1">
            <a:spAutoFit/>
          </a:bodyPr>
          <a:lstStyle/>
          <a:p>
            <a:pPr algn="ct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（万円）</a:t>
            </a:r>
            <a:endParaRPr kumimoji="1" lang="en-US" altLang="ja-JP" sz="8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 name="テキスト ボックス 7"/>
          <p:cNvSpPr txBox="1"/>
          <p:nvPr/>
        </p:nvSpPr>
        <p:spPr>
          <a:xfrm>
            <a:off x="539584" y="4105860"/>
            <a:ext cx="288000" cy="211203"/>
          </a:xfrm>
          <a:prstGeom prst="rect">
            <a:avLst/>
          </a:prstGeom>
          <a:solidFill>
            <a:schemeClr val="bg1"/>
          </a:solidFill>
        </p:spPr>
        <p:txBody>
          <a:bodyPr wrap="square" lIns="72000" tIns="36000" rIns="0" bIns="36000" rtlCol="0" anchor="ctr" anchorCtr="1">
            <a:spAutoFit/>
          </a:bodyPr>
          <a:lstStyle/>
          <a:p>
            <a:pPr algn="r"/>
            <a:r>
              <a:rPr kumimoji="1" lang="en-US" altLang="ja-JP" sz="900" dirty="0">
                <a:latin typeface="メイリオ" panose="020B0604030504040204" pitchFamily="50" charset="-128"/>
                <a:ea typeface="メイリオ" panose="020B0604030504040204" pitchFamily="50" charset="-128"/>
                <a:cs typeface="メイリオ" panose="020B0604030504040204" pitchFamily="50" charset="-128"/>
              </a:rPr>
              <a:t>0</a:t>
            </a:r>
            <a:endParaRPr kumimoji="1" lang="en-US" altLang="ja-JP" sz="8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 name="Freeform 45"/>
          <p:cNvSpPr>
            <a:spLocks/>
          </p:cNvSpPr>
          <p:nvPr/>
        </p:nvSpPr>
        <p:spPr bwMode="auto">
          <a:xfrm>
            <a:off x="892575" y="3959490"/>
            <a:ext cx="7704000" cy="216000"/>
          </a:xfrm>
          <a:custGeom>
            <a:avLst/>
            <a:gdLst>
              <a:gd name="T0" fmla="*/ 1521 w 1627"/>
              <a:gd name="T1" fmla="*/ 46 h 87"/>
              <a:gd name="T2" fmla="*/ 1460 w 1627"/>
              <a:gd name="T3" fmla="*/ 21 h 87"/>
              <a:gd name="T4" fmla="*/ 1384 w 1627"/>
              <a:gd name="T5" fmla="*/ 21 h 87"/>
              <a:gd name="T6" fmla="*/ 1322 w 1627"/>
              <a:gd name="T7" fmla="*/ 46 h 87"/>
              <a:gd name="T8" fmla="*/ 1221 w 1627"/>
              <a:gd name="T9" fmla="*/ 21 h 87"/>
              <a:gd name="T10" fmla="*/ 1160 w 1627"/>
              <a:gd name="T11" fmla="*/ 46 h 87"/>
              <a:gd name="T12" fmla="*/ 1096 w 1627"/>
              <a:gd name="T13" fmla="*/ 5 h 87"/>
              <a:gd name="T14" fmla="*/ 1033 w 1627"/>
              <a:gd name="T15" fmla="*/ 46 h 87"/>
              <a:gd name="T16" fmla="*/ 972 w 1627"/>
              <a:gd name="T17" fmla="*/ 21 h 87"/>
              <a:gd name="T18" fmla="*/ 871 w 1627"/>
              <a:gd name="T19" fmla="*/ 46 h 87"/>
              <a:gd name="T20" fmla="*/ 809 w 1627"/>
              <a:gd name="T21" fmla="*/ 21 h 87"/>
              <a:gd name="T22" fmla="*/ 733 w 1627"/>
              <a:gd name="T23" fmla="*/ 21 h 87"/>
              <a:gd name="T24" fmla="*/ 672 w 1627"/>
              <a:gd name="T25" fmla="*/ 46 h 87"/>
              <a:gd name="T26" fmla="*/ 570 w 1627"/>
              <a:gd name="T27" fmla="*/ 21 h 87"/>
              <a:gd name="T28" fmla="*/ 527 w 1627"/>
              <a:gd name="T29" fmla="*/ 54 h 87"/>
              <a:gd name="T30" fmla="*/ 484 w 1627"/>
              <a:gd name="T31" fmla="*/ 21 h 87"/>
              <a:gd name="T32" fmla="*/ 408 w 1627"/>
              <a:gd name="T33" fmla="*/ 21 h 87"/>
              <a:gd name="T34" fmla="*/ 346 w 1627"/>
              <a:gd name="T35" fmla="*/ 46 h 87"/>
              <a:gd name="T36" fmla="*/ 283 w 1627"/>
              <a:gd name="T37" fmla="*/ 5 h 87"/>
              <a:gd name="T38" fmla="*/ 220 w 1627"/>
              <a:gd name="T39" fmla="*/ 46 h 87"/>
              <a:gd name="T40" fmla="*/ 158 w 1627"/>
              <a:gd name="T41" fmla="*/ 21 h 87"/>
              <a:gd name="T42" fmla="*/ 82 w 1627"/>
              <a:gd name="T43" fmla="*/ 21 h 87"/>
              <a:gd name="T44" fmla="*/ 21 w 1627"/>
              <a:gd name="T45" fmla="*/ 46 h 87"/>
              <a:gd name="T46" fmla="*/ 0 w 1627"/>
              <a:gd name="T47" fmla="*/ 65 h 87"/>
              <a:gd name="T48" fmla="*/ 77 w 1627"/>
              <a:gd name="T49" fmla="*/ 66 h 87"/>
              <a:gd name="T50" fmla="*/ 120 w 1627"/>
              <a:gd name="T51" fmla="*/ 33 h 87"/>
              <a:gd name="T52" fmla="*/ 164 w 1627"/>
              <a:gd name="T53" fmla="*/ 66 h 87"/>
              <a:gd name="T54" fmla="*/ 265 w 1627"/>
              <a:gd name="T55" fmla="*/ 41 h 87"/>
              <a:gd name="T56" fmla="*/ 301 w 1627"/>
              <a:gd name="T57" fmla="*/ 41 h 87"/>
              <a:gd name="T58" fmla="*/ 402 w 1627"/>
              <a:gd name="T59" fmla="*/ 66 h 87"/>
              <a:gd name="T60" fmla="*/ 464 w 1627"/>
              <a:gd name="T61" fmla="*/ 41 h 87"/>
              <a:gd name="T62" fmla="*/ 565 w 1627"/>
              <a:gd name="T63" fmla="*/ 66 h 87"/>
              <a:gd name="T64" fmla="*/ 627 w 1627"/>
              <a:gd name="T65" fmla="*/ 41 h 87"/>
              <a:gd name="T66" fmla="*/ 728 w 1627"/>
              <a:gd name="T67" fmla="*/ 66 h 87"/>
              <a:gd name="T68" fmla="*/ 789 w 1627"/>
              <a:gd name="T69" fmla="*/ 41 h 87"/>
              <a:gd name="T70" fmla="*/ 890 w 1627"/>
              <a:gd name="T71" fmla="*/ 66 h 87"/>
              <a:gd name="T72" fmla="*/ 952 w 1627"/>
              <a:gd name="T73" fmla="*/ 41 h 87"/>
              <a:gd name="T74" fmla="*/ 1053 w 1627"/>
              <a:gd name="T75" fmla="*/ 66 h 87"/>
              <a:gd name="T76" fmla="*/ 1115 w 1627"/>
              <a:gd name="T77" fmla="*/ 41 h 87"/>
              <a:gd name="T78" fmla="*/ 1216 w 1627"/>
              <a:gd name="T79" fmla="*/ 66 h 87"/>
              <a:gd name="T80" fmla="*/ 1277 w 1627"/>
              <a:gd name="T81" fmla="*/ 41 h 87"/>
              <a:gd name="T82" fmla="*/ 1378 w 1627"/>
              <a:gd name="T83" fmla="*/ 66 h 87"/>
              <a:gd name="T84" fmla="*/ 1440 w 1627"/>
              <a:gd name="T85" fmla="*/ 41 h 87"/>
              <a:gd name="T86" fmla="*/ 1541 w 1627"/>
              <a:gd name="T87" fmla="*/ 66 h 87"/>
              <a:gd name="T88" fmla="*/ 1584 w 1627"/>
              <a:gd name="T89" fmla="*/ 33 h 87"/>
              <a:gd name="T90" fmla="*/ 1627 w 1627"/>
              <a:gd name="T91" fmla="*/ 65 h 87"/>
              <a:gd name="T92" fmla="*/ 1622 w 1627"/>
              <a:gd name="T93" fmla="*/ 21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627" h="87">
                <a:moveTo>
                  <a:pt x="1546" y="21"/>
                </a:moveTo>
                <a:cubicBezTo>
                  <a:pt x="1521" y="46"/>
                  <a:pt x="1521" y="46"/>
                  <a:pt x="1521" y="46"/>
                </a:cubicBezTo>
                <a:cubicBezTo>
                  <a:pt x="1511" y="56"/>
                  <a:pt x="1495" y="56"/>
                  <a:pt x="1485" y="46"/>
                </a:cubicBezTo>
                <a:cubicBezTo>
                  <a:pt x="1460" y="21"/>
                  <a:pt x="1460" y="21"/>
                  <a:pt x="1460" y="21"/>
                </a:cubicBezTo>
                <a:cubicBezTo>
                  <a:pt x="1450" y="11"/>
                  <a:pt x="1436" y="5"/>
                  <a:pt x="1422" y="5"/>
                </a:cubicBezTo>
                <a:cubicBezTo>
                  <a:pt x="1407" y="5"/>
                  <a:pt x="1394" y="11"/>
                  <a:pt x="1384" y="21"/>
                </a:cubicBezTo>
                <a:cubicBezTo>
                  <a:pt x="1359" y="46"/>
                  <a:pt x="1359" y="46"/>
                  <a:pt x="1359" y="46"/>
                </a:cubicBezTo>
                <a:cubicBezTo>
                  <a:pt x="1349" y="56"/>
                  <a:pt x="1332" y="56"/>
                  <a:pt x="1322" y="46"/>
                </a:cubicBezTo>
                <a:cubicBezTo>
                  <a:pt x="1322" y="46"/>
                  <a:pt x="1297" y="21"/>
                  <a:pt x="1297" y="21"/>
                </a:cubicBezTo>
                <a:cubicBezTo>
                  <a:pt x="1276" y="0"/>
                  <a:pt x="1242" y="0"/>
                  <a:pt x="1221" y="21"/>
                </a:cubicBezTo>
                <a:cubicBezTo>
                  <a:pt x="1221" y="21"/>
                  <a:pt x="1196" y="46"/>
                  <a:pt x="1196" y="46"/>
                </a:cubicBezTo>
                <a:cubicBezTo>
                  <a:pt x="1186" y="56"/>
                  <a:pt x="1170" y="56"/>
                  <a:pt x="1160" y="46"/>
                </a:cubicBezTo>
                <a:cubicBezTo>
                  <a:pt x="1134" y="21"/>
                  <a:pt x="1134" y="21"/>
                  <a:pt x="1134" y="21"/>
                </a:cubicBezTo>
                <a:cubicBezTo>
                  <a:pt x="1124" y="11"/>
                  <a:pt x="1111" y="5"/>
                  <a:pt x="1096" y="5"/>
                </a:cubicBezTo>
                <a:cubicBezTo>
                  <a:pt x="1082" y="5"/>
                  <a:pt x="1069" y="11"/>
                  <a:pt x="1058" y="21"/>
                </a:cubicBezTo>
                <a:cubicBezTo>
                  <a:pt x="1033" y="46"/>
                  <a:pt x="1033" y="46"/>
                  <a:pt x="1033" y="46"/>
                </a:cubicBezTo>
                <a:cubicBezTo>
                  <a:pt x="1023" y="56"/>
                  <a:pt x="1007" y="56"/>
                  <a:pt x="997" y="46"/>
                </a:cubicBezTo>
                <a:cubicBezTo>
                  <a:pt x="997" y="46"/>
                  <a:pt x="972" y="21"/>
                  <a:pt x="972" y="21"/>
                </a:cubicBezTo>
                <a:cubicBezTo>
                  <a:pt x="951" y="0"/>
                  <a:pt x="917" y="0"/>
                  <a:pt x="896" y="21"/>
                </a:cubicBezTo>
                <a:cubicBezTo>
                  <a:pt x="896" y="21"/>
                  <a:pt x="871" y="46"/>
                  <a:pt x="871" y="46"/>
                </a:cubicBezTo>
                <a:cubicBezTo>
                  <a:pt x="861" y="56"/>
                  <a:pt x="844" y="56"/>
                  <a:pt x="834" y="46"/>
                </a:cubicBezTo>
                <a:cubicBezTo>
                  <a:pt x="809" y="21"/>
                  <a:pt x="809" y="21"/>
                  <a:pt x="809" y="21"/>
                </a:cubicBezTo>
                <a:cubicBezTo>
                  <a:pt x="799" y="11"/>
                  <a:pt x="785" y="5"/>
                  <a:pt x="771" y="5"/>
                </a:cubicBezTo>
                <a:cubicBezTo>
                  <a:pt x="757" y="5"/>
                  <a:pt x="743" y="11"/>
                  <a:pt x="733" y="21"/>
                </a:cubicBezTo>
                <a:cubicBezTo>
                  <a:pt x="708" y="46"/>
                  <a:pt x="708" y="46"/>
                  <a:pt x="708" y="46"/>
                </a:cubicBezTo>
                <a:cubicBezTo>
                  <a:pt x="698" y="56"/>
                  <a:pt x="682" y="56"/>
                  <a:pt x="672" y="46"/>
                </a:cubicBezTo>
                <a:cubicBezTo>
                  <a:pt x="672" y="46"/>
                  <a:pt x="646" y="21"/>
                  <a:pt x="646" y="21"/>
                </a:cubicBezTo>
                <a:cubicBezTo>
                  <a:pt x="625" y="0"/>
                  <a:pt x="591" y="0"/>
                  <a:pt x="570" y="21"/>
                </a:cubicBezTo>
                <a:cubicBezTo>
                  <a:pt x="570" y="21"/>
                  <a:pt x="545" y="46"/>
                  <a:pt x="545" y="46"/>
                </a:cubicBezTo>
                <a:cubicBezTo>
                  <a:pt x="540" y="51"/>
                  <a:pt x="534" y="54"/>
                  <a:pt x="527" y="54"/>
                </a:cubicBezTo>
                <a:cubicBezTo>
                  <a:pt x="520" y="54"/>
                  <a:pt x="514" y="51"/>
                  <a:pt x="509" y="46"/>
                </a:cubicBezTo>
                <a:cubicBezTo>
                  <a:pt x="509" y="46"/>
                  <a:pt x="484" y="21"/>
                  <a:pt x="484" y="21"/>
                </a:cubicBezTo>
                <a:cubicBezTo>
                  <a:pt x="474" y="11"/>
                  <a:pt x="460" y="5"/>
                  <a:pt x="446" y="5"/>
                </a:cubicBezTo>
                <a:cubicBezTo>
                  <a:pt x="431" y="5"/>
                  <a:pt x="418" y="11"/>
                  <a:pt x="408" y="21"/>
                </a:cubicBezTo>
                <a:cubicBezTo>
                  <a:pt x="408" y="21"/>
                  <a:pt x="383" y="46"/>
                  <a:pt x="383" y="46"/>
                </a:cubicBezTo>
                <a:cubicBezTo>
                  <a:pt x="373" y="56"/>
                  <a:pt x="356" y="56"/>
                  <a:pt x="346" y="46"/>
                </a:cubicBezTo>
                <a:cubicBezTo>
                  <a:pt x="346" y="46"/>
                  <a:pt x="321" y="21"/>
                  <a:pt x="321" y="21"/>
                </a:cubicBezTo>
                <a:cubicBezTo>
                  <a:pt x="311" y="11"/>
                  <a:pt x="297" y="5"/>
                  <a:pt x="283" y="5"/>
                </a:cubicBezTo>
                <a:cubicBezTo>
                  <a:pt x="269" y="5"/>
                  <a:pt x="255" y="11"/>
                  <a:pt x="245" y="21"/>
                </a:cubicBezTo>
                <a:cubicBezTo>
                  <a:pt x="245" y="21"/>
                  <a:pt x="220" y="46"/>
                  <a:pt x="220" y="46"/>
                </a:cubicBezTo>
                <a:cubicBezTo>
                  <a:pt x="210" y="56"/>
                  <a:pt x="194" y="56"/>
                  <a:pt x="184" y="46"/>
                </a:cubicBezTo>
                <a:cubicBezTo>
                  <a:pt x="184" y="46"/>
                  <a:pt x="158" y="21"/>
                  <a:pt x="158" y="21"/>
                </a:cubicBezTo>
                <a:cubicBezTo>
                  <a:pt x="148" y="11"/>
                  <a:pt x="135" y="5"/>
                  <a:pt x="120" y="5"/>
                </a:cubicBezTo>
                <a:cubicBezTo>
                  <a:pt x="106" y="5"/>
                  <a:pt x="93" y="11"/>
                  <a:pt x="82" y="21"/>
                </a:cubicBezTo>
                <a:cubicBezTo>
                  <a:pt x="82" y="21"/>
                  <a:pt x="57" y="46"/>
                  <a:pt x="57" y="46"/>
                </a:cubicBezTo>
                <a:cubicBezTo>
                  <a:pt x="47" y="56"/>
                  <a:pt x="31" y="56"/>
                  <a:pt x="21" y="46"/>
                </a:cubicBezTo>
                <a:cubicBezTo>
                  <a:pt x="21" y="46"/>
                  <a:pt x="7" y="32"/>
                  <a:pt x="0" y="25"/>
                </a:cubicBezTo>
                <a:cubicBezTo>
                  <a:pt x="0" y="65"/>
                  <a:pt x="0" y="65"/>
                  <a:pt x="0" y="65"/>
                </a:cubicBezTo>
                <a:cubicBezTo>
                  <a:pt x="1" y="65"/>
                  <a:pt x="1" y="66"/>
                  <a:pt x="1" y="66"/>
                </a:cubicBezTo>
                <a:cubicBezTo>
                  <a:pt x="22" y="87"/>
                  <a:pt x="56" y="87"/>
                  <a:pt x="77" y="66"/>
                </a:cubicBezTo>
                <a:cubicBezTo>
                  <a:pt x="77" y="66"/>
                  <a:pt x="102" y="41"/>
                  <a:pt x="102" y="41"/>
                </a:cubicBezTo>
                <a:cubicBezTo>
                  <a:pt x="107" y="36"/>
                  <a:pt x="114" y="33"/>
                  <a:pt x="120" y="33"/>
                </a:cubicBezTo>
                <a:cubicBezTo>
                  <a:pt x="127" y="33"/>
                  <a:pt x="134" y="36"/>
                  <a:pt x="139" y="41"/>
                </a:cubicBezTo>
                <a:cubicBezTo>
                  <a:pt x="139" y="41"/>
                  <a:pt x="164" y="66"/>
                  <a:pt x="164" y="66"/>
                </a:cubicBezTo>
                <a:cubicBezTo>
                  <a:pt x="185" y="87"/>
                  <a:pt x="219" y="87"/>
                  <a:pt x="240" y="66"/>
                </a:cubicBezTo>
                <a:cubicBezTo>
                  <a:pt x="240" y="66"/>
                  <a:pt x="265" y="41"/>
                  <a:pt x="265" y="41"/>
                </a:cubicBezTo>
                <a:cubicBezTo>
                  <a:pt x="270" y="36"/>
                  <a:pt x="276" y="33"/>
                  <a:pt x="283" y="33"/>
                </a:cubicBezTo>
                <a:cubicBezTo>
                  <a:pt x="290" y="33"/>
                  <a:pt x="296" y="36"/>
                  <a:pt x="301" y="41"/>
                </a:cubicBezTo>
                <a:cubicBezTo>
                  <a:pt x="301" y="41"/>
                  <a:pt x="326" y="66"/>
                  <a:pt x="326" y="66"/>
                </a:cubicBezTo>
                <a:cubicBezTo>
                  <a:pt x="347" y="87"/>
                  <a:pt x="381" y="87"/>
                  <a:pt x="402" y="66"/>
                </a:cubicBezTo>
                <a:cubicBezTo>
                  <a:pt x="402" y="66"/>
                  <a:pt x="428" y="41"/>
                  <a:pt x="428" y="41"/>
                </a:cubicBezTo>
                <a:cubicBezTo>
                  <a:pt x="438" y="31"/>
                  <a:pt x="454" y="31"/>
                  <a:pt x="464" y="41"/>
                </a:cubicBezTo>
                <a:cubicBezTo>
                  <a:pt x="464" y="41"/>
                  <a:pt x="489" y="66"/>
                  <a:pt x="489" y="66"/>
                </a:cubicBezTo>
                <a:cubicBezTo>
                  <a:pt x="510" y="87"/>
                  <a:pt x="544" y="87"/>
                  <a:pt x="565" y="66"/>
                </a:cubicBezTo>
                <a:cubicBezTo>
                  <a:pt x="565" y="66"/>
                  <a:pt x="590" y="41"/>
                  <a:pt x="590" y="41"/>
                </a:cubicBezTo>
                <a:cubicBezTo>
                  <a:pt x="600" y="31"/>
                  <a:pt x="617" y="31"/>
                  <a:pt x="627" y="41"/>
                </a:cubicBezTo>
                <a:cubicBezTo>
                  <a:pt x="627" y="41"/>
                  <a:pt x="652" y="66"/>
                  <a:pt x="652" y="66"/>
                </a:cubicBezTo>
                <a:cubicBezTo>
                  <a:pt x="673" y="87"/>
                  <a:pt x="707" y="87"/>
                  <a:pt x="728" y="66"/>
                </a:cubicBezTo>
                <a:cubicBezTo>
                  <a:pt x="753" y="41"/>
                  <a:pt x="753" y="41"/>
                  <a:pt x="753" y="41"/>
                </a:cubicBezTo>
                <a:cubicBezTo>
                  <a:pt x="763" y="31"/>
                  <a:pt x="779" y="31"/>
                  <a:pt x="789" y="41"/>
                </a:cubicBezTo>
                <a:cubicBezTo>
                  <a:pt x="814" y="66"/>
                  <a:pt x="814" y="66"/>
                  <a:pt x="814" y="66"/>
                </a:cubicBezTo>
                <a:cubicBezTo>
                  <a:pt x="835" y="87"/>
                  <a:pt x="869" y="87"/>
                  <a:pt x="890" y="66"/>
                </a:cubicBezTo>
                <a:cubicBezTo>
                  <a:pt x="890" y="66"/>
                  <a:pt x="916" y="41"/>
                  <a:pt x="916" y="41"/>
                </a:cubicBezTo>
                <a:cubicBezTo>
                  <a:pt x="926" y="31"/>
                  <a:pt x="942" y="31"/>
                  <a:pt x="952" y="41"/>
                </a:cubicBezTo>
                <a:cubicBezTo>
                  <a:pt x="952" y="41"/>
                  <a:pt x="977" y="66"/>
                  <a:pt x="977" y="66"/>
                </a:cubicBezTo>
                <a:cubicBezTo>
                  <a:pt x="998" y="87"/>
                  <a:pt x="1032" y="87"/>
                  <a:pt x="1053" y="66"/>
                </a:cubicBezTo>
                <a:cubicBezTo>
                  <a:pt x="1078" y="41"/>
                  <a:pt x="1078" y="41"/>
                  <a:pt x="1078" y="41"/>
                </a:cubicBezTo>
                <a:cubicBezTo>
                  <a:pt x="1088" y="31"/>
                  <a:pt x="1105" y="31"/>
                  <a:pt x="1115" y="41"/>
                </a:cubicBezTo>
                <a:cubicBezTo>
                  <a:pt x="1140" y="66"/>
                  <a:pt x="1140" y="66"/>
                  <a:pt x="1140" y="66"/>
                </a:cubicBezTo>
                <a:cubicBezTo>
                  <a:pt x="1161" y="87"/>
                  <a:pt x="1195" y="87"/>
                  <a:pt x="1216" y="66"/>
                </a:cubicBezTo>
                <a:cubicBezTo>
                  <a:pt x="1216" y="66"/>
                  <a:pt x="1241" y="41"/>
                  <a:pt x="1241" y="41"/>
                </a:cubicBezTo>
                <a:cubicBezTo>
                  <a:pt x="1251" y="31"/>
                  <a:pt x="1267" y="31"/>
                  <a:pt x="1277" y="41"/>
                </a:cubicBezTo>
                <a:cubicBezTo>
                  <a:pt x="1277" y="41"/>
                  <a:pt x="1302" y="66"/>
                  <a:pt x="1302" y="66"/>
                </a:cubicBezTo>
                <a:cubicBezTo>
                  <a:pt x="1323" y="87"/>
                  <a:pt x="1357" y="87"/>
                  <a:pt x="1378" y="66"/>
                </a:cubicBezTo>
                <a:cubicBezTo>
                  <a:pt x="1404" y="41"/>
                  <a:pt x="1404" y="41"/>
                  <a:pt x="1404" y="41"/>
                </a:cubicBezTo>
                <a:cubicBezTo>
                  <a:pt x="1414" y="31"/>
                  <a:pt x="1430" y="31"/>
                  <a:pt x="1440" y="41"/>
                </a:cubicBezTo>
                <a:cubicBezTo>
                  <a:pt x="1465" y="66"/>
                  <a:pt x="1465" y="66"/>
                  <a:pt x="1465" y="66"/>
                </a:cubicBezTo>
                <a:cubicBezTo>
                  <a:pt x="1486" y="87"/>
                  <a:pt x="1520" y="87"/>
                  <a:pt x="1541" y="66"/>
                </a:cubicBezTo>
                <a:cubicBezTo>
                  <a:pt x="1566" y="41"/>
                  <a:pt x="1566" y="41"/>
                  <a:pt x="1566" y="41"/>
                </a:cubicBezTo>
                <a:cubicBezTo>
                  <a:pt x="1571" y="36"/>
                  <a:pt x="1578" y="33"/>
                  <a:pt x="1584" y="33"/>
                </a:cubicBezTo>
                <a:cubicBezTo>
                  <a:pt x="1591" y="33"/>
                  <a:pt x="1598" y="36"/>
                  <a:pt x="1603" y="41"/>
                </a:cubicBezTo>
                <a:cubicBezTo>
                  <a:pt x="1627" y="65"/>
                  <a:pt x="1627" y="65"/>
                  <a:pt x="1627" y="65"/>
                </a:cubicBezTo>
                <a:cubicBezTo>
                  <a:pt x="1627" y="25"/>
                  <a:pt x="1627" y="25"/>
                  <a:pt x="1627" y="25"/>
                </a:cubicBezTo>
                <a:cubicBezTo>
                  <a:pt x="1622" y="21"/>
                  <a:pt x="1622" y="21"/>
                  <a:pt x="1622" y="21"/>
                </a:cubicBezTo>
                <a:cubicBezTo>
                  <a:pt x="1601" y="0"/>
                  <a:pt x="1567" y="0"/>
                  <a:pt x="1546" y="21"/>
                </a:cubicBezTo>
                <a:close/>
              </a:path>
            </a:pathLst>
          </a:custGeom>
          <a:solidFill>
            <a:schemeClr val="bg1"/>
          </a:solidFill>
          <a:ln>
            <a:solidFill>
              <a:schemeClr val="accent1"/>
            </a:solidFill>
          </a:ln>
          <a:effectLst>
            <a:glow>
              <a:schemeClr val="accent1">
                <a:alpha val="0"/>
              </a:schemeClr>
            </a:glow>
            <a:outerShdw dir="5400000" algn="ctr" rotWithShape="0">
              <a:srgbClr val="000000"/>
            </a:outerShdw>
            <a:softEdge rad="0"/>
          </a:effectLst>
        </p:spPr>
        <p:txBody>
          <a:bodyPr/>
          <a:lstStyle/>
          <a:p>
            <a:endParaRPr lang="ja-JP" altLang="en-US"/>
          </a:p>
        </p:txBody>
      </p:sp>
      <p:graphicFrame>
        <p:nvGraphicFramePr>
          <p:cNvPr id="11" name="表 10"/>
          <p:cNvGraphicFramePr>
            <a:graphicFrameLocks noGrp="1"/>
          </p:cNvGraphicFramePr>
          <p:nvPr>
            <p:extLst>
              <p:ext uri="{D42A27DB-BD31-4B8C-83A1-F6EECF244321}">
                <p14:modId xmlns:p14="http://schemas.microsoft.com/office/powerpoint/2010/main" val="3819269042"/>
              </p:ext>
            </p:extLst>
          </p:nvPr>
        </p:nvGraphicFramePr>
        <p:xfrm>
          <a:off x="251522" y="4499595"/>
          <a:ext cx="8396622" cy="1677592"/>
        </p:xfrm>
        <a:graphic>
          <a:graphicData uri="http://schemas.openxmlformats.org/drawingml/2006/table">
            <a:tbl>
              <a:tblPr firstRow="1" bandRow="1">
                <a:tableStyleId>{5C22544A-7EE6-4342-B048-85BDC9FD1C3A}</a:tableStyleId>
              </a:tblPr>
              <a:tblGrid>
                <a:gridCol w="645894">
                  <a:extLst>
                    <a:ext uri="{9D8B030D-6E8A-4147-A177-3AD203B41FA5}">
                      <a16:colId xmlns:a16="http://schemas.microsoft.com/office/drawing/2014/main" val="20000"/>
                    </a:ext>
                  </a:extLst>
                </a:gridCol>
                <a:gridCol w="645894">
                  <a:extLst>
                    <a:ext uri="{9D8B030D-6E8A-4147-A177-3AD203B41FA5}">
                      <a16:colId xmlns:a16="http://schemas.microsoft.com/office/drawing/2014/main" val="20001"/>
                    </a:ext>
                  </a:extLst>
                </a:gridCol>
                <a:gridCol w="645894">
                  <a:extLst>
                    <a:ext uri="{9D8B030D-6E8A-4147-A177-3AD203B41FA5}">
                      <a16:colId xmlns:a16="http://schemas.microsoft.com/office/drawing/2014/main" val="20002"/>
                    </a:ext>
                  </a:extLst>
                </a:gridCol>
                <a:gridCol w="645894">
                  <a:extLst>
                    <a:ext uri="{9D8B030D-6E8A-4147-A177-3AD203B41FA5}">
                      <a16:colId xmlns:a16="http://schemas.microsoft.com/office/drawing/2014/main" val="20003"/>
                    </a:ext>
                  </a:extLst>
                </a:gridCol>
                <a:gridCol w="645894">
                  <a:extLst>
                    <a:ext uri="{9D8B030D-6E8A-4147-A177-3AD203B41FA5}">
                      <a16:colId xmlns:a16="http://schemas.microsoft.com/office/drawing/2014/main" val="20004"/>
                    </a:ext>
                  </a:extLst>
                </a:gridCol>
                <a:gridCol w="645894">
                  <a:extLst>
                    <a:ext uri="{9D8B030D-6E8A-4147-A177-3AD203B41FA5}">
                      <a16:colId xmlns:a16="http://schemas.microsoft.com/office/drawing/2014/main" val="20005"/>
                    </a:ext>
                  </a:extLst>
                </a:gridCol>
                <a:gridCol w="645894">
                  <a:extLst>
                    <a:ext uri="{9D8B030D-6E8A-4147-A177-3AD203B41FA5}">
                      <a16:colId xmlns:a16="http://schemas.microsoft.com/office/drawing/2014/main" val="20006"/>
                    </a:ext>
                  </a:extLst>
                </a:gridCol>
                <a:gridCol w="645894">
                  <a:extLst>
                    <a:ext uri="{9D8B030D-6E8A-4147-A177-3AD203B41FA5}">
                      <a16:colId xmlns:a16="http://schemas.microsoft.com/office/drawing/2014/main" val="20007"/>
                    </a:ext>
                  </a:extLst>
                </a:gridCol>
                <a:gridCol w="645894">
                  <a:extLst>
                    <a:ext uri="{9D8B030D-6E8A-4147-A177-3AD203B41FA5}">
                      <a16:colId xmlns:a16="http://schemas.microsoft.com/office/drawing/2014/main" val="20008"/>
                    </a:ext>
                  </a:extLst>
                </a:gridCol>
                <a:gridCol w="645894">
                  <a:extLst>
                    <a:ext uri="{9D8B030D-6E8A-4147-A177-3AD203B41FA5}">
                      <a16:colId xmlns:a16="http://schemas.microsoft.com/office/drawing/2014/main" val="20009"/>
                    </a:ext>
                  </a:extLst>
                </a:gridCol>
                <a:gridCol w="645894">
                  <a:extLst>
                    <a:ext uri="{9D8B030D-6E8A-4147-A177-3AD203B41FA5}">
                      <a16:colId xmlns:a16="http://schemas.microsoft.com/office/drawing/2014/main" val="20010"/>
                    </a:ext>
                  </a:extLst>
                </a:gridCol>
                <a:gridCol w="645894">
                  <a:extLst>
                    <a:ext uri="{9D8B030D-6E8A-4147-A177-3AD203B41FA5}">
                      <a16:colId xmlns:a16="http://schemas.microsoft.com/office/drawing/2014/main" val="20011"/>
                    </a:ext>
                  </a:extLst>
                </a:gridCol>
                <a:gridCol w="645894">
                  <a:extLst>
                    <a:ext uri="{9D8B030D-6E8A-4147-A177-3AD203B41FA5}">
                      <a16:colId xmlns:a16="http://schemas.microsoft.com/office/drawing/2014/main" val="20012"/>
                    </a:ext>
                  </a:extLst>
                </a:gridCol>
              </a:tblGrid>
              <a:tr h="291438">
                <a:tc>
                  <a:txBody>
                    <a:bodyPr/>
                    <a:lstStyle/>
                    <a:p>
                      <a:pPr algn="ctr" fontAlgn="ctr"/>
                      <a:r>
                        <a:rPr lang="zh-TW" altLang="en-US" sz="6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年間給与</a:t>
                      </a:r>
                      <a:endParaRPr lang="en-US" altLang="zh-TW" sz="6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p>
                      <a:pPr algn="ctr" fontAlgn="ctr"/>
                      <a:r>
                        <a:rPr lang="zh-TW" altLang="en-US" sz="6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（減額前）</a:t>
                      </a:r>
                      <a:r>
                        <a:rPr lang="en-US" altLang="zh-TW" sz="6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(a)</a:t>
                      </a:r>
                      <a:endParaRPr lang="en-US" altLang="ja-JP" sz="6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lnB w="12700" cap="flat" cmpd="sng" algn="ctr">
                      <a:solidFill>
                        <a:schemeClr val="bg1"/>
                      </a:solidFill>
                      <a:prstDash val="solid"/>
                      <a:round/>
                      <a:headEnd type="none" w="med" len="med"/>
                      <a:tailEnd type="none" w="med" len="med"/>
                    </a:lnB>
                    <a:solidFill>
                      <a:srgbClr val="E9EDF4"/>
                    </a:solidFill>
                  </a:tcPr>
                </a:tc>
                <a:tc>
                  <a:txBody>
                    <a:bodyPr/>
                    <a:lstStyle/>
                    <a:p>
                      <a:pPr algn="r" fontAlgn="ctr"/>
                      <a:r>
                        <a:rPr lang="ja-JP" altLang="en-US" sz="6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万円</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p>
                      <a:pPr algn="ct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698.2</a:t>
                      </a:r>
                    </a:p>
                  </a:txBody>
                  <a:tcPr marL="9525" marR="9525" marT="9525" marB="0" anchor="ctr">
                    <a:lnB w="12700" cap="flat" cmpd="sng" algn="ctr">
                      <a:solidFill>
                        <a:schemeClr val="bg1"/>
                      </a:solidFill>
                      <a:prstDash val="solid"/>
                      <a:round/>
                      <a:headEnd type="none" w="med" len="med"/>
                      <a:tailEnd type="none" w="med" len="med"/>
                    </a:lnB>
                    <a:solidFill>
                      <a:srgbClr val="E9EDF4"/>
                    </a:solidFill>
                  </a:tcPr>
                </a:tc>
                <a:tc>
                  <a:txBody>
                    <a:bodyPr/>
                    <a:lstStyle/>
                    <a:p>
                      <a:pPr algn="r" fontAlgn="ctr"/>
                      <a:r>
                        <a:rPr lang="ja-JP" altLang="en-US" sz="6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万円</a:t>
                      </a:r>
                      <a:endParaRPr lang="en-US" altLang="ja-JP" sz="6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p>
                      <a:pPr algn="ct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677.8</a:t>
                      </a:r>
                    </a:p>
                  </a:txBody>
                  <a:tcPr marL="9525" marR="9525" marT="9525" marB="0" anchor="ctr">
                    <a:lnB w="12700" cap="flat" cmpd="sng" algn="ctr">
                      <a:solidFill>
                        <a:schemeClr val="bg1"/>
                      </a:solidFill>
                      <a:prstDash val="solid"/>
                      <a:round/>
                      <a:headEnd type="none" w="med" len="med"/>
                      <a:tailEnd type="none" w="med" len="med"/>
                    </a:lnB>
                    <a:solidFill>
                      <a:srgbClr val="E9EDF4"/>
                    </a:solidFill>
                  </a:tcPr>
                </a:tc>
                <a:tc>
                  <a:txBody>
                    <a:bodyPr/>
                    <a:lstStyle/>
                    <a:p>
                      <a:pPr marL="0" marR="0" indent="0" algn="r" defTabSz="914400" rtl="0" eaLnBrk="1" fontAlgn="ctr" latinLnBrk="0" hangingPunct="1">
                        <a:lnSpc>
                          <a:spcPct val="100000"/>
                        </a:lnSpc>
                        <a:spcBef>
                          <a:spcPts val="0"/>
                        </a:spcBef>
                        <a:spcAft>
                          <a:spcPts val="0"/>
                        </a:spcAft>
                        <a:buClrTx/>
                        <a:buSzTx/>
                        <a:buFontTx/>
                        <a:buNone/>
                        <a:tabLst/>
                        <a:defRPr/>
                      </a:pPr>
                      <a:r>
                        <a:rPr lang="ja-JP" altLang="en-US" sz="6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万円</a:t>
                      </a:r>
                      <a:endParaRPr lang="en-US" altLang="ja-JP" sz="6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p>
                      <a:pPr algn="ct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681.6</a:t>
                      </a:r>
                    </a:p>
                  </a:txBody>
                  <a:tcPr marL="9525" marR="9525" marT="9525" marB="0" anchor="ctr">
                    <a:lnB w="12700" cap="flat" cmpd="sng" algn="ctr">
                      <a:solidFill>
                        <a:schemeClr val="bg1"/>
                      </a:solidFill>
                      <a:prstDash val="solid"/>
                      <a:round/>
                      <a:headEnd type="none" w="med" len="med"/>
                      <a:tailEnd type="none" w="med" len="med"/>
                    </a:lnB>
                    <a:solidFill>
                      <a:srgbClr val="E9EDF4"/>
                    </a:solidFill>
                  </a:tcPr>
                </a:tc>
                <a:tc>
                  <a:txBody>
                    <a:bodyPr/>
                    <a:lstStyle/>
                    <a:p>
                      <a:pPr marL="0" marR="0" indent="0" algn="r" defTabSz="914400" rtl="0" eaLnBrk="1" fontAlgn="ctr" latinLnBrk="0" hangingPunct="1">
                        <a:lnSpc>
                          <a:spcPct val="100000"/>
                        </a:lnSpc>
                        <a:spcBef>
                          <a:spcPts val="0"/>
                        </a:spcBef>
                        <a:spcAft>
                          <a:spcPts val="0"/>
                        </a:spcAft>
                        <a:buClrTx/>
                        <a:buSzTx/>
                        <a:buFontTx/>
                        <a:buNone/>
                        <a:tabLst/>
                        <a:defRPr/>
                      </a:pPr>
                      <a:r>
                        <a:rPr lang="ja-JP" altLang="en-US" sz="6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万円</a:t>
                      </a:r>
                      <a:endParaRPr lang="en-US" altLang="ja-JP" sz="6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p>
                      <a:pPr algn="ct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668.9</a:t>
                      </a:r>
                    </a:p>
                  </a:txBody>
                  <a:tcPr marL="9525" marR="9525" marT="9525" marB="0" anchor="ctr">
                    <a:lnB w="12700" cap="flat" cmpd="sng" algn="ctr">
                      <a:solidFill>
                        <a:schemeClr val="bg1"/>
                      </a:solidFill>
                      <a:prstDash val="solid"/>
                      <a:round/>
                      <a:headEnd type="none" w="med" len="med"/>
                      <a:tailEnd type="none" w="med" len="med"/>
                    </a:lnB>
                    <a:solidFill>
                      <a:srgbClr val="E9EDF4"/>
                    </a:solidFill>
                  </a:tcPr>
                </a:tc>
                <a:tc>
                  <a:txBody>
                    <a:bodyPr/>
                    <a:lstStyle/>
                    <a:p>
                      <a:pPr marL="0" marR="0" indent="0" algn="r" defTabSz="914400" rtl="0" eaLnBrk="1" fontAlgn="ctr" latinLnBrk="0" hangingPunct="1">
                        <a:lnSpc>
                          <a:spcPct val="100000"/>
                        </a:lnSpc>
                        <a:spcBef>
                          <a:spcPts val="0"/>
                        </a:spcBef>
                        <a:spcAft>
                          <a:spcPts val="0"/>
                        </a:spcAft>
                        <a:buClrTx/>
                        <a:buSzTx/>
                        <a:buFontTx/>
                        <a:buNone/>
                        <a:tabLst/>
                        <a:defRPr/>
                      </a:pPr>
                      <a:r>
                        <a:rPr lang="ja-JP" altLang="en-US" sz="6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万円</a:t>
                      </a:r>
                      <a:endParaRPr lang="en-US" altLang="ja-JP" sz="6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p>
                      <a:pPr algn="ct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649.2</a:t>
                      </a:r>
                    </a:p>
                  </a:txBody>
                  <a:tcPr marL="9525" marR="9525" marT="9525" marB="0" anchor="ctr">
                    <a:lnB w="12700" cap="flat" cmpd="sng" algn="ctr">
                      <a:solidFill>
                        <a:schemeClr val="bg1"/>
                      </a:solidFill>
                      <a:prstDash val="solid"/>
                      <a:round/>
                      <a:headEnd type="none" w="med" len="med"/>
                      <a:tailEnd type="none" w="med" len="med"/>
                    </a:lnB>
                    <a:solidFill>
                      <a:srgbClr val="E9EDF4"/>
                    </a:solidFill>
                  </a:tcPr>
                </a:tc>
                <a:tc>
                  <a:txBody>
                    <a:bodyPr/>
                    <a:lstStyle/>
                    <a:p>
                      <a:pPr marL="0" marR="0" indent="0" algn="r" defTabSz="914400" rtl="0" eaLnBrk="1" fontAlgn="ctr" latinLnBrk="0" hangingPunct="1">
                        <a:lnSpc>
                          <a:spcPct val="100000"/>
                        </a:lnSpc>
                        <a:spcBef>
                          <a:spcPts val="0"/>
                        </a:spcBef>
                        <a:spcAft>
                          <a:spcPts val="0"/>
                        </a:spcAft>
                        <a:buClrTx/>
                        <a:buSzTx/>
                        <a:buFontTx/>
                        <a:buNone/>
                        <a:tabLst/>
                        <a:defRPr/>
                      </a:pPr>
                      <a:r>
                        <a:rPr lang="ja-JP" altLang="en-US" sz="6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万円</a:t>
                      </a:r>
                      <a:endParaRPr lang="en-US" altLang="ja-JP" sz="6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p>
                      <a:pPr algn="ct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633.2</a:t>
                      </a:r>
                    </a:p>
                  </a:txBody>
                  <a:tcPr marL="9525" marR="9525" marT="9525" marB="0" anchor="ctr">
                    <a:lnB w="12700" cap="flat" cmpd="sng" algn="ctr">
                      <a:solidFill>
                        <a:schemeClr val="bg1"/>
                      </a:solidFill>
                      <a:prstDash val="solid"/>
                      <a:round/>
                      <a:headEnd type="none" w="med" len="med"/>
                      <a:tailEnd type="none" w="med" len="med"/>
                    </a:lnB>
                    <a:solidFill>
                      <a:srgbClr val="E9EDF4"/>
                    </a:solidFill>
                  </a:tcPr>
                </a:tc>
                <a:tc>
                  <a:txBody>
                    <a:bodyPr/>
                    <a:lstStyle/>
                    <a:p>
                      <a:pPr marL="0" marR="0" indent="0" algn="r" defTabSz="914400" rtl="0" eaLnBrk="1" fontAlgn="ctr" latinLnBrk="0" hangingPunct="1">
                        <a:lnSpc>
                          <a:spcPct val="100000"/>
                        </a:lnSpc>
                        <a:spcBef>
                          <a:spcPts val="0"/>
                        </a:spcBef>
                        <a:spcAft>
                          <a:spcPts val="0"/>
                        </a:spcAft>
                        <a:buClrTx/>
                        <a:buSzTx/>
                        <a:buFontTx/>
                        <a:buNone/>
                        <a:tabLst/>
                        <a:defRPr/>
                      </a:pPr>
                      <a:r>
                        <a:rPr lang="ja-JP" altLang="en-US" sz="6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万円</a:t>
                      </a:r>
                      <a:endParaRPr lang="en-US" altLang="ja-JP" sz="6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p>
                      <a:pPr algn="ct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625.6</a:t>
                      </a:r>
                    </a:p>
                  </a:txBody>
                  <a:tcPr marL="9525" marR="9525" marT="9525" marB="0" anchor="ctr">
                    <a:lnB w="12700" cap="flat" cmpd="sng" algn="ctr">
                      <a:solidFill>
                        <a:schemeClr val="bg1"/>
                      </a:solidFill>
                      <a:prstDash val="solid"/>
                      <a:round/>
                      <a:headEnd type="none" w="med" len="med"/>
                      <a:tailEnd type="none" w="med" len="med"/>
                    </a:lnB>
                    <a:solidFill>
                      <a:srgbClr val="E9EDF4"/>
                    </a:solidFill>
                  </a:tcPr>
                </a:tc>
                <a:tc>
                  <a:txBody>
                    <a:bodyPr/>
                    <a:lstStyle/>
                    <a:p>
                      <a:pPr marL="0" marR="0" indent="0" algn="r" defTabSz="914400" rtl="0" eaLnBrk="1" fontAlgn="ctr" latinLnBrk="0" hangingPunct="1">
                        <a:lnSpc>
                          <a:spcPct val="100000"/>
                        </a:lnSpc>
                        <a:spcBef>
                          <a:spcPts val="0"/>
                        </a:spcBef>
                        <a:spcAft>
                          <a:spcPts val="0"/>
                        </a:spcAft>
                        <a:buClrTx/>
                        <a:buSzTx/>
                        <a:buFontTx/>
                        <a:buNone/>
                        <a:tabLst/>
                        <a:defRPr/>
                      </a:pPr>
                      <a:r>
                        <a:rPr lang="ja-JP" altLang="en-US" sz="6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万円</a:t>
                      </a:r>
                      <a:endParaRPr lang="en-US" altLang="ja-JP" sz="6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p>
                      <a:pPr algn="ct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613.6</a:t>
                      </a:r>
                    </a:p>
                  </a:txBody>
                  <a:tcPr marL="9525" marR="9525" marT="9525" marB="0" anchor="ctr">
                    <a:lnB w="12700" cap="flat" cmpd="sng" algn="ctr">
                      <a:solidFill>
                        <a:schemeClr val="bg1"/>
                      </a:solidFill>
                      <a:prstDash val="solid"/>
                      <a:round/>
                      <a:headEnd type="none" w="med" len="med"/>
                      <a:tailEnd type="none" w="med" len="med"/>
                    </a:lnB>
                    <a:solidFill>
                      <a:srgbClr val="E9EDF4"/>
                    </a:solidFill>
                  </a:tcPr>
                </a:tc>
                <a:tc>
                  <a:txBody>
                    <a:bodyPr/>
                    <a:lstStyle/>
                    <a:p>
                      <a:pPr marL="0" marR="0" indent="0" algn="r" defTabSz="914400" rtl="0" eaLnBrk="1" fontAlgn="ctr" latinLnBrk="0" hangingPunct="1">
                        <a:lnSpc>
                          <a:spcPct val="100000"/>
                        </a:lnSpc>
                        <a:spcBef>
                          <a:spcPts val="0"/>
                        </a:spcBef>
                        <a:spcAft>
                          <a:spcPts val="0"/>
                        </a:spcAft>
                        <a:buClrTx/>
                        <a:buSzTx/>
                        <a:buFontTx/>
                        <a:buNone/>
                        <a:tabLst/>
                        <a:defRPr/>
                      </a:pPr>
                      <a:r>
                        <a:rPr lang="ja-JP" altLang="en-US" sz="6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万円</a:t>
                      </a:r>
                      <a:endParaRPr lang="en-US" altLang="ja-JP" sz="6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p>
                      <a:pPr algn="ct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627.7</a:t>
                      </a:r>
                    </a:p>
                  </a:txBody>
                  <a:tcPr marL="9525" marR="9525" marT="9525" marB="0" anchor="ctr">
                    <a:lnB w="12700" cap="flat" cmpd="sng" algn="ctr">
                      <a:solidFill>
                        <a:schemeClr val="bg1"/>
                      </a:solidFill>
                      <a:prstDash val="solid"/>
                      <a:round/>
                      <a:headEnd type="none" w="med" len="med"/>
                      <a:tailEnd type="none" w="med" len="med"/>
                    </a:lnB>
                    <a:solidFill>
                      <a:srgbClr val="E9EDF4"/>
                    </a:solidFill>
                  </a:tcPr>
                </a:tc>
                <a:tc>
                  <a:txBody>
                    <a:bodyPr/>
                    <a:lstStyle/>
                    <a:p>
                      <a:pPr marL="0" marR="0" indent="0" algn="r" defTabSz="914400" rtl="0" eaLnBrk="1" fontAlgn="ctr" latinLnBrk="0" hangingPunct="1">
                        <a:lnSpc>
                          <a:spcPct val="100000"/>
                        </a:lnSpc>
                        <a:spcBef>
                          <a:spcPts val="0"/>
                        </a:spcBef>
                        <a:spcAft>
                          <a:spcPts val="0"/>
                        </a:spcAft>
                        <a:buClrTx/>
                        <a:buSzTx/>
                        <a:buFontTx/>
                        <a:buNone/>
                        <a:tabLst/>
                        <a:defRPr/>
                      </a:pPr>
                      <a:r>
                        <a:rPr lang="ja-JP" altLang="en-US" sz="6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万円</a:t>
                      </a:r>
                      <a:endParaRPr lang="en-US" altLang="ja-JP" sz="6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p>
                      <a:pPr algn="ct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626.8</a:t>
                      </a:r>
                    </a:p>
                  </a:txBody>
                  <a:tcPr marL="9525" marR="9525" marT="9525" marB="0" anchor="ctr">
                    <a:lnB w="12700" cap="flat" cmpd="sng" algn="ctr">
                      <a:solidFill>
                        <a:schemeClr val="bg1"/>
                      </a:solidFill>
                      <a:prstDash val="solid"/>
                      <a:round/>
                      <a:headEnd type="none" w="med" len="med"/>
                      <a:tailEnd type="none" w="med" len="med"/>
                    </a:lnB>
                    <a:solidFill>
                      <a:srgbClr val="E9EDF4"/>
                    </a:solidFill>
                  </a:tcPr>
                </a:tc>
                <a:tc>
                  <a:txBody>
                    <a:bodyPr/>
                    <a:lstStyle/>
                    <a:p>
                      <a:pPr marL="0" marR="0" indent="0" algn="r" defTabSz="914400" rtl="0" eaLnBrk="1" fontAlgn="ctr" latinLnBrk="0" hangingPunct="1">
                        <a:lnSpc>
                          <a:spcPct val="100000"/>
                        </a:lnSpc>
                        <a:spcBef>
                          <a:spcPts val="0"/>
                        </a:spcBef>
                        <a:spcAft>
                          <a:spcPts val="0"/>
                        </a:spcAft>
                        <a:buClrTx/>
                        <a:buSzTx/>
                        <a:buFontTx/>
                        <a:buNone/>
                        <a:tabLst/>
                        <a:defRPr/>
                      </a:pPr>
                      <a:r>
                        <a:rPr lang="ja-JP" altLang="en-US" sz="6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万円</a:t>
                      </a:r>
                      <a:endParaRPr lang="en-US" altLang="ja-JP" sz="6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p>
                      <a:pPr algn="ct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625.8</a:t>
                      </a:r>
                    </a:p>
                  </a:txBody>
                  <a:tcPr marL="9525" marR="9525" marT="9525" marB="0" anchor="ctr">
                    <a:lnB w="12700" cap="flat" cmpd="sng" algn="ctr">
                      <a:solidFill>
                        <a:schemeClr val="bg1"/>
                      </a:solidFill>
                      <a:prstDash val="solid"/>
                      <a:round/>
                      <a:headEnd type="none" w="med" len="med"/>
                      <a:tailEnd type="none" w="med" len="med"/>
                    </a:lnB>
                    <a:solidFill>
                      <a:srgbClr val="E9EDF4"/>
                    </a:solidFill>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ja-JP" altLang="en-US" sz="60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万円</a:t>
                      </a:r>
                      <a:endParaRPr lang="en-US" altLang="ja-JP" sz="60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p>
                      <a:pPr algn="ctr"/>
                      <a:r>
                        <a:rPr kumimoji="1" lang="en-US" altLang="ja-JP" sz="8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633.0</a:t>
                      </a:r>
                      <a:endParaRPr kumimoji="1" lang="ja-JP" altLang="en-US" sz="8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0800" marR="10800" marT="10800" marB="0" anchor="ctr">
                    <a:lnB w="12700" cap="flat" cmpd="sng" algn="ctr">
                      <a:solidFill>
                        <a:schemeClr val="bg1"/>
                      </a:solidFill>
                      <a:prstDash val="solid"/>
                      <a:round/>
                      <a:headEnd type="none" w="med" len="med"/>
                      <a:tailEnd type="none" w="med" len="med"/>
                    </a:lnB>
                    <a:solidFill>
                      <a:srgbClr val="E9EDF4"/>
                    </a:solidFill>
                  </a:tcPr>
                </a:tc>
                <a:extLst>
                  <a:ext uri="{0D108BD9-81ED-4DB2-BD59-A6C34878D82A}">
                    <a16:rowId xmlns:a16="http://schemas.microsoft.com/office/drawing/2014/main" val="10000"/>
                  </a:ext>
                </a:extLst>
              </a:tr>
              <a:tr h="198022">
                <a:tc>
                  <a:txBody>
                    <a:bodyPr/>
                    <a:lstStyle/>
                    <a:p>
                      <a:pPr algn="ctr" fontAlgn="ctr"/>
                      <a:r>
                        <a:rPr lang="zh-TW" altLang="en-US" sz="6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年間給与</a:t>
                      </a:r>
                      <a:endParaRPr lang="en-US" altLang="zh-TW" sz="6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p>
                      <a:pPr algn="ctr" fontAlgn="ctr"/>
                      <a:r>
                        <a:rPr lang="zh-TW" altLang="en-US" sz="6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（減額後）</a:t>
                      </a:r>
                      <a:r>
                        <a:rPr lang="en-US" altLang="zh-TW" sz="6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(b)</a:t>
                      </a:r>
                      <a:endParaRPr lang="en-US" altLang="ja-JP" sz="6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lnT w="12700" cap="flat" cmpd="sng" algn="ctr">
                      <a:solidFill>
                        <a:schemeClr val="bg1"/>
                      </a:solidFill>
                      <a:prstDash val="solid"/>
                      <a:round/>
                      <a:headEnd type="none" w="med" len="med"/>
                      <a:tailEnd type="none" w="med" len="med"/>
                    </a:lnT>
                  </a:tcPr>
                </a:tc>
                <a:tc>
                  <a:txBody>
                    <a:bodyPr/>
                    <a:lstStyle/>
                    <a:p>
                      <a:pPr algn="ct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689.8</a:t>
                      </a:r>
                    </a:p>
                  </a:txBody>
                  <a:tcPr marL="9525" marR="9525" marT="9525" marB="0" anchor="ctr">
                    <a:lnT w="12700" cap="flat" cmpd="sng" algn="ctr">
                      <a:solidFill>
                        <a:schemeClr val="bg1"/>
                      </a:solidFill>
                      <a:prstDash val="solid"/>
                      <a:round/>
                      <a:headEnd type="none" w="med" len="med"/>
                      <a:tailEnd type="none" w="med" len="med"/>
                    </a:lnT>
                  </a:tcPr>
                </a:tc>
                <a:tc>
                  <a:txBody>
                    <a:bodyPr/>
                    <a:lstStyle/>
                    <a:p>
                      <a:pPr algn="ct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669.6</a:t>
                      </a:r>
                    </a:p>
                  </a:txBody>
                  <a:tcPr marL="9525" marR="9525" marT="9525" marB="0" anchor="ctr">
                    <a:lnT w="12700" cap="flat" cmpd="sng" algn="ctr">
                      <a:solidFill>
                        <a:schemeClr val="bg1"/>
                      </a:solidFill>
                      <a:prstDash val="solid"/>
                      <a:round/>
                      <a:headEnd type="none" w="med" len="med"/>
                      <a:tailEnd type="none" w="med" len="med"/>
                    </a:lnT>
                  </a:tcPr>
                </a:tc>
                <a:tc>
                  <a:txBody>
                    <a:bodyPr/>
                    <a:lstStyle/>
                    <a:p>
                      <a:pPr algn="ct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650.2</a:t>
                      </a:r>
                    </a:p>
                  </a:txBody>
                  <a:tcPr marL="9525" marR="9525" marT="9525" marB="0" anchor="ctr">
                    <a:lnT w="12700" cap="flat" cmpd="sng" algn="ctr">
                      <a:solidFill>
                        <a:schemeClr val="bg1"/>
                      </a:solidFill>
                      <a:prstDash val="solid"/>
                      <a:round/>
                      <a:headEnd type="none" w="med" len="med"/>
                      <a:tailEnd type="none" w="med" len="med"/>
                    </a:lnT>
                  </a:tcPr>
                </a:tc>
                <a:tc>
                  <a:txBody>
                    <a:bodyPr/>
                    <a:lstStyle/>
                    <a:p>
                      <a:pPr algn="ctr" fontAlgn="ctr"/>
                      <a:r>
                        <a:rPr lang="en-US" altLang="ja-JP" sz="8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629.8</a:t>
                      </a:r>
                    </a:p>
                  </a:txBody>
                  <a:tcPr marL="9525" marR="9525" marT="9525" marB="0" anchor="ctr">
                    <a:lnT w="12700" cap="flat" cmpd="sng" algn="ctr">
                      <a:solidFill>
                        <a:schemeClr val="bg1"/>
                      </a:solidFill>
                      <a:prstDash val="solid"/>
                      <a:round/>
                      <a:headEnd type="none" w="med" len="med"/>
                      <a:tailEnd type="none" w="med" len="med"/>
                    </a:lnT>
                  </a:tcPr>
                </a:tc>
                <a:tc>
                  <a:txBody>
                    <a:bodyPr/>
                    <a:lstStyle/>
                    <a:p>
                      <a:pPr algn="ct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611.6</a:t>
                      </a:r>
                    </a:p>
                  </a:txBody>
                  <a:tcPr marL="9525" marR="9525" marT="9525" marB="0" anchor="ctr">
                    <a:lnT w="12700" cap="flat" cmpd="sng" algn="ctr">
                      <a:solidFill>
                        <a:schemeClr val="bg1"/>
                      </a:solidFill>
                      <a:prstDash val="solid"/>
                      <a:round/>
                      <a:headEnd type="none" w="med" len="med"/>
                      <a:tailEnd type="none" w="med" len="med"/>
                    </a:lnT>
                  </a:tcPr>
                </a:tc>
                <a:tc>
                  <a:txBody>
                    <a:bodyPr/>
                    <a:lstStyle/>
                    <a:p>
                      <a:pPr algn="ctr" fontAlgn="ctr"/>
                      <a:r>
                        <a:rPr lang="en-US" altLang="ja-JP" sz="8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607.5</a:t>
                      </a:r>
                    </a:p>
                  </a:txBody>
                  <a:tcPr marL="9525" marR="9525" marT="9525" marB="0" anchor="ctr">
                    <a:lnT w="12700" cap="flat" cmpd="sng" algn="ctr">
                      <a:solidFill>
                        <a:schemeClr val="bg1"/>
                      </a:solidFill>
                      <a:prstDash val="solid"/>
                      <a:round/>
                      <a:headEnd type="none" w="med" len="med"/>
                      <a:tailEnd type="none" w="med" len="med"/>
                    </a:lnT>
                  </a:tcPr>
                </a:tc>
                <a:tc>
                  <a:txBody>
                    <a:bodyPr/>
                    <a:lstStyle/>
                    <a:p>
                      <a:pPr algn="ct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600.9</a:t>
                      </a:r>
                    </a:p>
                  </a:txBody>
                  <a:tcPr marL="9525" marR="9525" marT="9525" marB="0" anchor="ctr">
                    <a:lnT w="12700" cap="flat" cmpd="sng" algn="ctr">
                      <a:solidFill>
                        <a:schemeClr val="bg1"/>
                      </a:solidFill>
                      <a:prstDash val="solid"/>
                      <a:round/>
                      <a:headEnd type="none" w="med" len="med"/>
                      <a:tailEnd type="none" w="med" len="med"/>
                    </a:lnT>
                  </a:tcPr>
                </a:tc>
                <a:tc>
                  <a:txBody>
                    <a:bodyPr/>
                    <a:lstStyle/>
                    <a:p>
                      <a:pPr algn="ct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590.1</a:t>
                      </a:r>
                    </a:p>
                  </a:txBody>
                  <a:tcPr marL="9525" marR="9525" marT="9525" marB="0" anchor="ctr">
                    <a:lnT w="12700" cap="flat" cmpd="sng" algn="ctr">
                      <a:solidFill>
                        <a:schemeClr val="bg1"/>
                      </a:solidFill>
                      <a:prstDash val="solid"/>
                      <a:round/>
                      <a:headEnd type="none" w="med" len="med"/>
                      <a:tailEnd type="none" w="med" len="med"/>
                    </a:lnT>
                  </a:tcPr>
                </a:tc>
                <a:tc>
                  <a:txBody>
                    <a:bodyPr/>
                    <a:lstStyle/>
                    <a:p>
                      <a:pPr algn="ct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619.3</a:t>
                      </a:r>
                    </a:p>
                  </a:txBody>
                  <a:tcPr marL="9525" marR="9525" marT="9525" marB="0" anchor="ctr">
                    <a:lnT w="12700" cap="flat" cmpd="sng" algn="ctr">
                      <a:solidFill>
                        <a:schemeClr val="bg1"/>
                      </a:solidFill>
                      <a:prstDash val="solid"/>
                      <a:round/>
                      <a:headEnd type="none" w="med" len="med"/>
                      <a:tailEnd type="none" w="med" len="med"/>
                    </a:lnT>
                  </a:tcPr>
                </a:tc>
                <a:tc>
                  <a:txBody>
                    <a:bodyPr/>
                    <a:lstStyle/>
                    <a:p>
                      <a:pPr algn="ct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626.8</a:t>
                      </a:r>
                    </a:p>
                  </a:txBody>
                  <a:tcPr marL="9525" marR="9525" marT="9525" marB="0" anchor="ctr">
                    <a:lnT w="12700" cap="flat" cmpd="sng" algn="ctr">
                      <a:solidFill>
                        <a:schemeClr val="bg1"/>
                      </a:solidFill>
                      <a:prstDash val="solid"/>
                      <a:round/>
                      <a:headEnd type="none" w="med" len="med"/>
                      <a:tailEnd type="none" w="med" len="med"/>
                    </a:lnT>
                  </a:tcPr>
                </a:tc>
                <a:tc>
                  <a:txBody>
                    <a:bodyPr/>
                    <a:lstStyle/>
                    <a:p>
                      <a:pPr algn="ct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625.8</a:t>
                      </a:r>
                    </a:p>
                  </a:txBody>
                  <a:tcPr marL="9525" marR="9525" marT="9525" marB="0" anchor="ctr">
                    <a:lnT w="12700" cap="flat" cmpd="sng" algn="ctr">
                      <a:solidFill>
                        <a:schemeClr val="bg1"/>
                      </a:solidFill>
                      <a:prstDash val="solid"/>
                      <a:round/>
                      <a:headEnd type="none" w="med" len="med"/>
                      <a:tailEnd type="none" w="med" len="med"/>
                    </a:lnT>
                  </a:tcPr>
                </a:tc>
                <a:tc>
                  <a:txBody>
                    <a:bodyPr/>
                    <a:lstStyle/>
                    <a:p>
                      <a:pPr algn="ctr"/>
                      <a:r>
                        <a:rPr kumimoji="1" lang="en-US" altLang="ja-JP"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633.0</a:t>
                      </a:r>
                      <a:endParaRPr kumimoji="1" lang="ja-JP" altLang="en-US"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0800" marR="10800" marT="10800" marB="0" anchor="ctr">
                    <a:lnT w="12700"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10001"/>
                  </a:ext>
                </a:extLst>
              </a:tr>
              <a:tr h="198022">
                <a:tc>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減額</a:t>
                      </a:r>
                      <a:r>
                        <a:rPr lang="en-US" altLang="ja-JP" sz="7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(a)-(b)</a:t>
                      </a:r>
                    </a:p>
                  </a:txBody>
                  <a:tcPr marL="9525" marR="9525" marT="9525" marB="0" anchor="ctr"/>
                </a:tc>
                <a:tc>
                  <a:txBody>
                    <a:bodyPr/>
                    <a:lstStyle/>
                    <a:p>
                      <a:pPr algn="ct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8.4</a:t>
                      </a:r>
                    </a:p>
                  </a:txBody>
                  <a:tcPr marL="9525" marR="9525" marT="9525" marB="0" anchor="ctr"/>
                </a:tc>
                <a:tc>
                  <a:txBody>
                    <a:bodyPr/>
                    <a:lstStyle/>
                    <a:p>
                      <a:pPr algn="ct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8.2</a:t>
                      </a:r>
                    </a:p>
                  </a:txBody>
                  <a:tcPr marL="9525" marR="9525" marT="9525" marB="0" anchor="ctr"/>
                </a:tc>
                <a:tc>
                  <a:txBody>
                    <a:bodyPr/>
                    <a:lstStyle/>
                    <a:p>
                      <a:pPr algn="ct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31.4</a:t>
                      </a:r>
                    </a:p>
                  </a:txBody>
                  <a:tcPr marL="9525" marR="9525" marT="9525" marB="0" anchor="ctr"/>
                </a:tc>
                <a:tc>
                  <a:txBody>
                    <a:bodyPr/>
                    <a:lstStyle/>
                    <a:p>
                      <a:pPr algn="ctr" fontAlgn="ctr"/>
                      <a:r>
                        <a:rPr lang="en-US" altLang="ja-JP" sz="8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39.1</a:t>
                      </a:r>
                    </a:p>
                  </a:txBody>
                  <a:tcPr marL="9525" marR="9525" marT="9525" marB="0" anchor="ctr"/>
                </a:tc>
                <a:tc>
                  <a:txBody>
                    <a:bodyPr/>
                    <a:lstStyle/>
                    <a:p>
                      <a:pPr algn="ctr" fontAlgn="ctr"/>
                      <a:r>
                        <a:rPr lang="en-US" altLang="ja-JP" sz="8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37.6</a:t>
                      </a:r>
                    </a:p>
                  </a:txBody>
                  <a:tcPr marL="9525" marR="9525" marT="9525" marB="0" anchor="ctr"/>
                </a:tc>
                <a:tc>
                  <a:txBody>
                    <a:bodyPr/>
                    <a:lstStyle/>
                    <a:p>
                      <a:pPr algn="ct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25.7</a:t>
                      </a:r>
                    </a:p>
                  </a:txBody>
                  <a:tcPr marL="9525" marR="9525" marT="9525" marB="0" anchor="ctr"/>
                </a:tc>
                <a:tc>
                  <a:txBody>
                    <a:bodyPr/>
                    <a:lstStyle/>
                    <a:p>
                      <a:pPr algn="ct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24.7</a:t>
                      </a:r>
                    </a:p>
                  </a:txBody>
                  <a:tcPr marL="9525" marR="9525" marT="9525" marB="0" anchor="ctr"/>
                </a:tc>
                <a:tc>
                  <a:txBody>
                    <a:bodyPr/>
                    <a:lstStyle/>
                    <a:p>
                      <a:pPr algn="ctr" fontAlgn="ctr"/>
                      <a:r>
                        <a:rPr lang="en-US" altLang="ja-JP" sz="8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23.5</a:t>
                      </a:r>
                    </a:p>
                  </a:txBody>
                  <a:tcPr marL="9525" marR="9525" marT="9525" marB="0" anchor="ctr"/>
                </a:tc>
                <a:tc>
                  <a:txBody>
                    <a:bodyPr/>
                    <a:lstStyle/>
                    <a:p>
                      <a:pPr algn="ct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8.4</a:t>
                      </a:r>
                    </a:p>
                  </a:txBody>
                  <a:tcPr marL="9525" marR="9525" marT="9525" marB="0" anchor="ctr"/>
                </a:tc>
                <a:tc>
                  <a:txBody>
                    <a:bodyPr/>
                    <a:lstStyle/>
                    <a:p>
                      <a:pPr algn="ctr" fontAlgn="ctr"/>
                      <a:r>
                        <a:rPr lang="en-US" altLang="ja-JP" sz="8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0.0</a:t>
                      </a:r>
                    </a:p>
                  </a:txBody>
                  <a:tcPr marL="9525" marR="9525" marT="9525" marB="0" anchor="ctr"/>
                </a:tc>
                <a:tc>
                  <a:txBody>
                    <a:bodyPr/>
                    <a:lstStyle/>
                    <a:p>
                      <a:pPr algn="ct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0.0</a:t>
                      </a:r>
                    </a:p>
                  </a:txBody>
                  <a:tcPr marL="9525" marR="9525" marT="9525" marB="0" anchor="ctr"/>
                </a:tc>
                <a:tc>
                  <a:txBody>
                    <a:bodyPr/>
                    <a:lstStyle/>
                    <a:p>
                      <a:pPr algn="ctr"/>
                      <a:r>
                        <a:rPr kumimoji="1" lang="en-US" altLang="ja-JP"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0.0</a:t>
                      </a:r>
                      <a:endParaRPr kumimoji="1" lang="ja-JP" altLang="en-US"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0800" marR="10800" marT="10800" marB="0" anchor="ctr"/>
                </a:tc>
                <a:extLst>
                  <a:ext uri="{0D108BD9-81ED-4DB2-BD59-A6C34878D82A}">
                    <a16:rowId xmlns:a16="http://schemas.microsoft.com/office/drawing/2014/main" val="10002"/>
                  </a:ext>
                </a:extLst>
              </a:tr>
              <a:tr h="198022">
                <a:tc>
                  <a:txBody>
                    <a:bodyPr/>
                    <a:lstStyle/>
                    <a:p>
                      <a:pPr algn="ctr" fontAlgn="ctr"/>
                      <a:r>
                        <a:rPr lang="zh-TW" altLang="en-US" sz="7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平均給与月額</a:t>
                      </a:r>
                      <a:endParaRPr lang="en-US" altLang="ja-JP" sz="7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422,757</a:t>
                      </a: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円</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410,331</a:t>
                      </a: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円</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407,091</a:t>
                      </a: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円</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402,125</a:t>
                      </a: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円</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398,243</a:t>
                      </a: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円</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393,726</a:t>
                      </a: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円</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389,819</a:t>
                      </a: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円</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382,830</a:t>
                      </a: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円</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390,895</a:t>
                      </a: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円</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386,768</a:t>
                      </a: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円</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383,916</a:t>
                      </a: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円</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a:r>
                        <a:rPr kumimoji="1" lang="en-US" altLang="ja-JP"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383,175</a:t>
                      </a:r>
                      <a:r>
                        <a:rPr kumimoji="1" lang="ja-JP" altLang="en-US"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円</a:t>
                      </a:r>
                    </a:p>
                  </a:txBody>
                  <a:tcPr marL="10800" marR="10800" marT="10800" marB="0" anchor="ctr"/>
                </a:tc>
                <a:extLst>
                  <a:ext uri="{0D108BD9-81ED-4DB2-BD59-A6C34878D82A}">
                    <a16:rowId xmlns:a16="http://schemas.microsoft.com/office/drawing/2014/main" val="10003"/>
                  </a:ext>
                </a:extLst>
              </a:tr>
              <a:tr h="198022">
                <a:tc>
                  <a:txBody>
                    <a:bodyPr/>
                    <a:lstStyle/>
                    <a:p>
                      <a:pPr algn="ctr" fontAlgn="ctr"/>
                      <a:r>
                        <a:rPr lang="ja-JP" altLang="en-US" sz="6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前年との差引き</a:t>
                      </a:r>
                      <a:endParaRPr lang="en-US" altLang="ja-JP" sz="6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3,247</a:t>
                      </a: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円</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12,426</a:t>
                      </a: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円</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3,240</a:t>
                      </a: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円</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4,966</a:t>
                      </a: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円</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3,882</a:t>
                      </a: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円</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4,517</a:t>
                      </a: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円</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3,907</a:t>
                      </a: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円</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6,989</a:t>
                      </a: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円</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8,065</a:t>
                      </a: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円</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4,127</a:t>
                      </a: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円</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2,852</a:t>
                      </a: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円</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a:r>
                        <a:rPr kumimoji="1" lang="ja-JP" altLang="en-US"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741</a:t>
                      </a:r>
                      <a:r>
                        <a:rPr kumimoji="1" lang="ja-JP" altLang="en-US"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円</a:t>
                      </a:r>
                    </a:p>
                  </a:txBody>
                  <a:tcPr marL="10800" marR="10800" marT="10800" marB="0" anchor="ctr"/>
                </a:tc>
                <a:extLst>
                  <a:ext uri="{0D108BD9-81ED-4DB2-BD59-A6C34878D82A}">
                    <a16:rowId xmlns:a16="http://schemas.microsoft.com/office/drawing/2014/main" val="10004"/>
                  </a:ext>
                </a:extLst>
              </a:tr>
              <a:tr h="198022">
                <a:tc>
                  <a:txBody>
                    <a:bodyPr/>
                    <a:lstStyle/>
                    <a:p>
                      <a:pPr algn="ctr" fontAlgn="ctr"/>
                      <a:r>
                        <a:rPr lang="zh-CN" altLang="en-US" sz="6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期末勤勉手当</a:t>
                      </a:r>
                      <a:endParaRPr lang="en-US" altLang="zh-CN" sz="6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p>
                      <a:pPr algn="ctr" fontAlgn="ctr"/>
                      <a:r>
                        <a:rPr lang="zh-CN" altLang="en-US" sz="6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支給月数</a:t>
                      </a:r>
                      <a:endParaRPr lang="ja-JP" altLang="en-US" sz="6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4.45</a:t>
                      </a: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月</a:t>
                      </a:r>
                    </a:p>
                  </a:txBody>
                  <a:tcPr marL="9525" marR="9525" marT="9525" marB="0" anchor="ctr"/>
                </a:tc>
                <a:tc>
                  <a:txBody>
                    <a:bodyPr/>
                    <a:lstStyle/>
                    <a:p>
                      <a:pPr algn="ct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4.45</a:t>
                      </a: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月</a:t>
                      </a:r>
                    </a:p>
                  </a:txBody>
                  <a:tcPr marL="9525" marR="9525" marT="9525" marB="0" anchor="ctr"/>
                </a:tc>
                <a:tc>
                  <a:txBody>
                    <a:bodyPr/>
                    <a:lstStyle/>
                    <a:p>
                      <a:pPr algn="ct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4.50</a:t>
                      </a: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月</a:t>
                      </a:r>
                    </a:p>
                  </a:txBody>
                  <a:tcPr marL="9525" marR="9525" marT="9525" marB="0" anchor="ctr"/>
                </a:tc>
                <a:tc>
                  <a:txBody>
                    <a:bodyPr/>
                    <a:lstStyle/>
                    <a:p>
                      <a:pPr algn="ctr" fontAlgn="ctr"/>
                      <a:r>
                        <a:rPr lang="en-US" altLang="ja-JP" sz="8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4.50</a:t>
                      </a:r>
                      <a:r>
                        <a:rPr lang="ja-JP" altLang="en-US" sz="8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月</a:t>
                      </a:r>
                    </a:p>
                  </a:txBody>
                  <a:tcPr marL="9525" marR="9525" marT="9525" marB="0" anchor="ctr"/>
                </a:tc>
                <a:tc>
                  <a:txBody>
                    <a:bodyPr/>
                    <a:lstStyle/>
                    <a:p>
                      <a:pPr algn="ct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4.15</a:t>
                      </a: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月</a:t>
                      </a:r>
                    </a:p>
                  </a:txBody>
                  <a:tcPr marL="9525" marR="9525" marT="9525" marB="0" anchor="ctr"/>
                </a:tc>
                <a:tc>
                  <a:txBody>
                    <a:bodyPr/>
                    <a:lstStyle/>
                    <a:p>
                      <a:pPr algn="ct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3.95</a:t>
                      </a: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月</a:t>
                      </a:r>
                    </a:p>
                  </a:txBody>
                  <a:tcPr marL="9525" marR="9525" marT="9525" marB="0" anchor="ctr"/>
                </a:tc>
                <a:tc>
                  <a:txBody>
                    <a:bodyPr/>
                    <a:lstStyle/>
                    <a:p>
                      <a:pPr algn="ct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3.95</a:t>
                      </a: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月</a:t>
                      </a:r>
                    </a:p>
                  </a:txBody>
                  <a:tcPr marL="9525" marR="9525" marT="9525" marB="0" anchor="ctr"/>
                </a:tc>
                <a:tc>
                  <a:txBody>
                    <a:bodyPr/>
                    <a:lstStyle/>
                    <a:p>
                      <a:pPr algn="ct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3.95</a:t>
                      </a: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月</a:t>
                      </a:r>
                    </a:p>
                  </a:txBody>
                  <a:tcPr marL="9525" marR="9525" marT="9525" marB="0" anchor="ctr"/>
                </a:tc>
                <a:tc>
                  <a:txBody>
                    <a:bodyPr/>
                    <a:lstStyle/>
                    <a:p>
                      <a:pPr algn="ct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3.95</a:t>
                      </a: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月</a:t>
                      </a:r>
                    </a:p>
                  </a:txBody>
                  <a:tcPr marL="9525" marR="9525" marT="9525" marB="0" anchor="ctr"/>
                </a:tc>
                <a:tc>
                  <a:txBody>
                    <a:bodyPr/>
                    <a:lstStyle/>
                    <a:p>
                      <a:pPr algn="ct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4.10</a:t>
                      </a: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月</a:t>
                      </a:r>
                    </a:p>
                  </a:txBody>
                  <a:tcPr marL="9525" marR="9525" marT="9525" marB="0" anchor="ctr"/>
                </a:tc>
                <a:tc>
                  <a:txBody>
                    <a:bodyPr/>
                    <a:lstStyle/>
                    <a:p>
                      <a:pPr algn="ct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4.20</a:t>
                      </a: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月</a:t>
                      </a:r>
                    </a:p>
                  </a:txBody>
                  <a:tcPr marL="9525" marR="9525" marT="9525" marB="0" anchor="ctr"/>
                </a:tc>
                <a:tc>
                  <a:txBody>
                    <a:bodyPr/>
                    <a:lstStyle/>
                    <a:p>
                      <a:pPr algn="ctr"/>
                      <a:r>
                        <a:rPr kumimoji="1" lang="en-US" altLang="ja-JP"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4.30</a:t>
                      </a:r>
                      <a:r>
                        <a:rPr kumimoji="1" lang="ja-JP" altLang="en-US"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a:t>
                      </a:r>
                    </a:p>
                  </a:txBody>
                  <a:tcPr marL="10800" marR="10800" marT="10800" marB="0" anchor="ctr"/>
                </a:tc>
                <a:extLst>
                  <a:ext uri="{0D108BD9-81ED-4DB2-BD59-A6C34878D82A}">
                    <a16:rowId xmlns:a16="http://schemas.microsoft.com/office/drawing/2014/main" val="10005"/>
                  </a:ext>
                </a:extLst>
              </a:tr>
              <a:tr h="198022">
                <a:tc>
                  <a:txBody>
                    <a:bodyPr/>
                    <a:lstStyle/>
                    <a:p>
                      <a:pPr algn="ctr" fontAlgn="ctr"/>
                      <a:r>
                        <a:rPr lang="zh-TW" altLang="en-US" sz="6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行政職給料表</a:t>
                      </a:r>
                      <a:endParaRPr lang="en-US" altLang="zh-TW" sz="6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p>
                      <a:pPr algn="ctr" fontAlgn="ctr"/>
                      <a:r>
                        <a:rPr lang="zh-TW" altLang="en-US" sz="6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適用職員数</a:t>
                      </a:r>
                      <a:endParaRPr lang="en-US" altLang="ja-JP" sz="6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14,489</a:t>
                      </a: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人</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14,249</a:t>
                      </a: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人</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14,083</a:t>
                      </a: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人</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13,509</a:t>
                      </a: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人</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13,103</a:t>
                      </a: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人</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12,263</a:t>
                      </a: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人</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12,042</a:t>
                      </a: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人</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11,790</a:t>
                      </a: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人</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11,707</a:t>
                      </a: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人</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11,566</a:t>
                      </a: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人</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11,527</a:t>
                      </a: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人</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a:r>
                        <a:rPr kumimoji="1" lang="en-US" altLang="ja-JP"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10,893</a:t>
                      </a:r>
                      <a:r>
                        <a:rPr kumimoji="1" lang="ja-JP" altLang="en-US"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人</a:t>
                      </a:r>
                    </a:p>
                  </a:txBody>
                  <a:tcPr marL="10800" marR="10800" marT="10800" marB="0" anchor="ctr"/>
                </a:tc>
                <a:extLst>
                  <a:ext uri="{0D108BD9-81ED-4DB2-BD59-A6C34878D82A}">
                    <a16:rowId xmlns:a16="http://schemas.microsoft.com/office/drawing/2014/main" val="10006"/>
                  </a:ext>
                </a:extLst>
              </a:tr>
              <a:tr h="198022">
                <a:tc>
                  <a:txBody>
                    <a:bodyPr/>
                    <a:lstStyle/>
                    <a:p>
                      <a:pPr algn="ctr"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平均年齢</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44.5</a:t>
                      </a: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歳</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44.6</a:t>
                      </a: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歳</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44.4</a:t>
                      </a: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歳</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44.4</a:t>
                      </a: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歳</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44.1</a:t>
                      </a: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歳</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43.9</a:t>
                      </a: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歳</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43.7</a:t>
                      </a: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歳</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43.2</a:t>
                      </a: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歳</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43.0</a:t>
                      </a: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歳</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42.6</a:t>
                      </a: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歳</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fontAlgn="ctr"/>
                      <a:r>
                        <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42.2</a:t>
                      </a: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歳</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tc>
                <a:tc>
                  <a:txBody>
                    <a:bodyPr/>
                    <a:lstStyle/>
                    <a:p>
                      <a:pPr algn="ctr"/>
                      <a:r>
                        <a:rPr kumimoji="1" lang="en-US" altLang="ja-JP"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42.1</a:t>
                      </a:r>
                      <a:r>
                        <a:rPr kumimoji="1" lang="ja-JP" altLang="en-US"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歳</a:t>
                      </a:r>
                    </a:p>
                  </a:txBody>
                  <a:tcPr marL="10800" marR="10800" marT="10800" marB="0" anchor="ctr"/>
                </a:tc>
                <a:extLst>
                  <a:ext uri="{0D108BD9-81ED-4DB2-BD59-A6C34878D82A}">
                    <a16:rowId xmlns:a16="http://schemas.microsoft.com/office/drawing/2014/main" val="10007"/>
                  </a:ext>
                </a:extLst>
              </a:tr>
            </a:tbl>
          </a:graphicData>
        </a:graphic>
      </p:graphicFrame>
      <p:sp>
        <p:nvSpPr>
          <p:cNvPr id="3" name="テキスト ボックス 2"/>
          <p:cNvSpPr txBox="1"/>
          <p:nvPr/>
        </p:nvSpPr>
        <p:spPr>
          <a:xfrm>
            <a:off x="467544" y="1118022"/>
            <a:ext cx="8280920" cy="510778"/>
          </a:xfrm>
          <a:prstGeom prst="roundRect">
            <a:avLst/>
          </a:prstGeom>
          <a:noFill/>
          <a:ln>
            <a:solidFill>
              <a:schemeClr val="tx1"/>
            </a:solidFill>
          </a:ln>
        </p:spPr>
        <p:txBody>
          <a:bodyPr wrap="square" rtlCol="0">
            <a:spAutoFit/>
          </a:bodyPr>
          <a:lstStyle/>
          <a:p>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平成１８年度からの給与構造改革後における大阪府職員の年間給与の推移を見ると、平成２９年度にかけて約</a:t>
            </a:r>
            <a:r>
              <a:rPr lang="en-US" altLang="ja-JP" sz="1200" dirty="0">
                <a:latin typeface="メイリオ" panose="020B0604030504040204" pitchFamily="50" charset="-128"/>
                <a:ea typeface="メイリオ" panose="020B0604030504040204" pitchFamily="50" charset="-128"/>
                <a:cs typeface="メイリオ" panose="020B0604030504040204" pitchFamily="50" charset="-128"/>
              </a:rPr>
              <a:t>65</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万円減少しています。</a:t>
            </a:r>
          </a:p>
        </p:txBody>
      </p:sp>
    </p:spTree>
    <p:extLst>
      <p:ext uri="{BB962C8B-B14F-4D97-AF65-F5344CB8AC3E}">
        <p14:creationId xmlns:p14="http://schemas.microsoft.com/office/powerpoint/2010/main" val="32983450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57200" y="1124744"/>
            <a:ext cx="8229600" cy="5001419"/>
          </a:xfrm>
        </p:spPr>
        <p:txBody>
          <a:bodyPr>
            <a:normAutofit/>
          </a:bodyPr>
          <a:lstStyle/>
          <a:p>
            <a:pPr marL="0" indent="0">
              <a:buNone/>
            </a:pPr>
            <a:r>
              <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rPr>
              <a:t>○各団体の勧告に基づく</a:t>
            </a:r>
            <a:r>
              <a:rPr kumimoji="1" lang="en-US" altLang="ja-JP" sz="1200" dirty="0">
                <a:latin typeface="メイリオ" panose="020B0604030504040204" pitchFamily="50" charset="-128"/>
                <a:ea typeface="メイリオ" panose="020B0604030504040204" pitchFamily="50" charset="-128"/>
                <a:cs typeface="メイリオ" panose="020B0604030504040204" pitchFamily="50" charset="-128"/>
              </a:rPr>
              <a:t>H29.4.1</a:t>
            </a:r>
            <a:r>
              <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rPr>
              <a:t>時点の平均給与比較</a:t>
            </a:r>
            <a:endParaRPr kumimoji="1" lang="en-US" altLang="ja-JP" sz="1200" dirty="0">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 name="タイトル 1"/>
          <p:cNvSpPr>
            <a:spLocks noGrp="1"/>
          </p:cNvSpPr>
          <p:nvPr>
            <p:ph type="title"/>
          </p:nvPr>
        </p:nvSpPr>
        <p:spPr>
          <a:xfrm>
            <a:off x="457200" y="274638"/>
            <a:ext cx="8280000" cy="720000"/>
          </a:xfrm>
          <a:solidFill>
            <a:schemeClr val="tx2">
              <a:lumMod val="60000"/>
              <a:lumOff val="40000"/>
            </a:schemeClr>
          </a:solidFill>
        </p:spPr>
        <p:txBody>
          <a:bodyPr>
            <a:noAutofit/>
          </a:bodyPr>
          <a:lstStyle/>
          <a:p>
            <a:r>
              <a:rPr lang="en-US" altLang="ja-JP" sz="2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12</a:t>
            </a:r>
            <a:r>
              <a:rPr kumimoji="1" lang="ja-JP" altLang="en-US" sz="2800" b="1" dirty="0" err="1">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2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他団体との比較</a:t>
            </a:r>
          </a:p>
        </p:txBody>
      </p:sp>
      <p:sp>
        <p:nvSpPr>
          <p:cNvPr id="2" name="スライド番号プレースホルダー 1"/>
          <p:cNvSpPr>
            <a:spLocks noGrp="1"/>
          </p:cNvSpPr>
          <p:nvPr>
            <p:ph type="sldNum" sz="quarter" idx="12"/>
          </p:nvPr>
        </p:nvSpPr>
        <p:spPr/>
        <p:txBody>
          <a:bodyPr/>
          <a:lstStyle/>
          <a:p>
            <a:fld id="{1D251FDF-0BDD-4E48-83E5-089752E10C20}" type="slidenum">
              <a:rPr kumimoji="1" lang="ja-JP" altLang="en-US" smtClean="0"/>
              <a:t>14</a:t>
            </a:fld>
            <a:endParaRPr kumimoji="1" lang="ja-JP" altLang="en-US"/>
          </a:p>
        </p:txBody>
      </p:sp>
      <p:graphicFrame>
        <p:nvGraphicFramePr>
          <p:cNvPr id="5" name="表 4"/>
          <p:cNvGraphicFramePr>
            <a:graphicFrameLocks noGrp="1"/>
          </p:cNvGraphicFramePr>
          <p:nvPr>
            <p:extLst>
              <p:ext uri="{D42A27DB-BD31-4B8C-83A1-F6EECF244321}">
                <p14:modId xmlns:p14="http://schemas.microsoft.com/office/powerpoint/2010/main" val="2995728394"/>
              </p:ext>
            </p:extLst>
          </p:nvPr>
        </p:nvGraphicFramePr>
        <p:xfrm>
          <a:off x="755576" y="3753280"/>
          <a:ext cx="7848870" cy="2196000"/>
        </p:xfrm>
        <a:graphic>
          <a:graphicData uri="http://schemas.openxmlformats.org/drawingml/2006/table">
            <a:tbl>
              <a:tblPr firstRow="1" bandRow="1">
                <a:tableStyleId>{5C22544A-7EE6-4342-B048-85BDC9FD1C3A}</a:tableStyleId>
              </a:tblPr>
              <a:tblGrid>
                <a:gridCol w="1468704">
                  <a:extLst>
                    <a:ext uri="{9D8B030D-6E8A-4147-A177-3AD203B41FA5}">
                      <a16:colId xmlns:a16="http://schemas.microsoft.com/office/drawing/2014/main" val="20000"/>
                    </a:ext>
                  </a:extLst>
                </a:gridCol>
                <a:gridCol w="1063361">
                  <a:extLst>
                    <a:ext uri="{9D8B030D-6E8A-4147-A177-3AD203B41FA5}">
                      <a16:colId xmlns:a16="http://schemas.microsoft.com/office/drawing/2014/main" val="20001"/>
                    </a:ext>
                  </a:extLst>
                </a:gridCol>
                <a:gridCol w="1063361">
                  <a:extLst>
                    <a:ext uri="{9D8B030D-6E8A-4147-A177-3AD203B41FA5}">
                      <a16:colId xmlns:a16="http://schemas.microsoft.com/office/drawing/2014/main" val="20002"/>
                    </a:ext>
                  </a:extLst>
                </a:gridCol>
                <a:gridCol w="1063361">
                  <a:extLst>
                    <a:ext uri="{9D8B030D-6E8A-4147-A177-3AD203B41FA5}">
                      <a16:colId xmlns:a16="http://schemas.microsoft.com/office/drawing/2014/main" val="20003"/>
                    </a:ext>
                  </a:extLst>
                </a:gridCol>
                <a:gridCol w="1063361">
                  <a:extLst>
                    <a:ext uri="{9D8B030D-6E8A-4147-A177-3AD203B41FA5}">
                      <a16:colId xmlns:a16="http://schemas.microsoft.com/office/drawing/2014/main" val="20004"/>
                    </a:ext>
                  </a:extLst>
                </a:gridCol>
                <a:gridCol w="1063361">
                  <a:extLst>
                    <a:ext uri="{9D8B030D-6E8A-4147-A177-3AD203B41FA5}">
                      <a16:colId xmlns:a16="http://schemas.microsoft.com/office/drawing/2014/main" val="20005"/>
                    </a:ext>
                  </a:extLst>
                </a:gridCol>
                <a:gridCol w="1063361">
                  <a:extLst>
                    <a:ext uri="{9D8B030D-6E8A-4147-A177-3AD203B41FA5}">
                      <a16:colId xmlns:a16="http://schemas.microsoft.com/office/drawing/2014/main" val="20006"/>
                    </a:ext>
                  </a:extLst>
                </a:gridCol>
              </a:tblGrid>
              <a:tr h="360000">
                <a:tc>
                  <a:txBody>
                    <a:bodyPr/>
                    <a:lstStyle/>
                    <a:p>
                      <a:pPr algn="l" fontAlgn="ctr"/>
                      <a:r>
                        <a:rPr lang="zh-TW" altLang="en-US" sz="1100" b="0"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職員給与</a:t>
                      </a:r>
                      <a:br>
                        <a:rPr lang="zh-TW" altLang="en-US" sz="1100" b="0"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br>
                      <a:r>
                        <a:rPr lang="zh-TW" altLang="en-US" sz="1100" b="0"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（減額措置前）･･･</a:t>
                      </a:r>
                      <a:r>
                        <a:rPr lang="en-US" altLang="zh-TW" sz="1100" b="0"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a</a:t>
                      </a:r>
                    </a:p>
                  </a:txBody>
                  <a:tcPr marL="9525" marR="9525" marT="9525" marB="0" anchor="ctr">
                    <a:lnR w="762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tcPr>
                </a:tc>
                <a:tc>
                  <a:txBody>
                    <a:bodyPr/>
                    <a:lstStyle/>
                    <a:p>
                      <a:pPr algn="r" fontAlgn="ct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383,175</a:t>
                      </a:r>
                    </a:p>
                  </a:txBody>
                  <a:tcPr marL="9525" marR="72000" marT="9525" marB="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rgbClr val="E9EDF4"/>
                    </a:solidFill>
                  </a:tcPr>
                </a:tc>
                <a:tc>
                  <a:txBody>
                    <a:bodyPr/>
                    <a:lstStyle/>
                    <a:p>
                      <a:pPr algn="r" fontAlgn="ct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395,212</a:t>
                      </a:r>
                    </a:p>
                  </a:txBody>
                  <a:tcPr marL="9525" marR="72000" marT="9525" marB="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rgbClr val="E9EDF4"/>
                    </a:solidFill>
                  </a:tcPr>
                </a:tc>
                <a:tc>
                  <a:txBody>
                    <a:bodyPr/>
                    <a:lstStyle/>
                    <a:p>
                      <a:pPr algn="r" fontAlgn="ct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392,300</a:t>
                      </a:r>
                    </a:p>
                  </a:txBody>
                  <a:tcPr marL="9525" marR="72000" marT="9525" marB="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rgbClr val="E9EDF4"/>
                    </a:solidFill>
                  </a:tcPr>
                </a:tc>
                <a:tc>
                  <a:txBody>
                    <a:bodyPr/>
                    <a:lstStyle/>
                    <a:p>
                      <a:pPr algn="r" fontAlgn="ct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410,719</a:t>
                      </a:r>
                    </a:p>
                  </a:txBody>
                  <a:tcPr marL="9525" marR="72000" marT="9525" marB="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rgbClr val="E9EDF4"/>
                    </a:solidFill>
                  </a:tcPr>
                </a:tc>
                <a:tc>
                  <a:txBody>
                    <a:bodyPr/>
                    <a:lstStyle/>
                    <a:p>
                      <a:pPr algn="r" fontAlgn="ct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402,611</a:t>
                      </a:r>
                    </a:p>
                  </a:txBody>
                  <a:tcPr marL="9525" marR="72000" marT="9525" marB="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rgbClr val="E9EDF4"/>
                    </a:solidFill>
                  </a:tcPr>
                </a:tc>
                <a:tc>
                  <a:txBody>
                    <a:bodyPr/>
                    <a:lstStyle/>
                    <a:p>
                      <a:pPr algn="r" fontAlgn="ct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388,459</a:t>
                      </a:r>
                    </a:p>
                  </a:txBody>
                  <a:tcPr marL="9525" marR="72000" marT="9525" marB="0" anchor="ctr">
                    <a:lnL w="76200" cap="flat" cmpd="sng" algn="ctr">
                      <a:solidFill>
                        <a:schemeClr val="bg1"/>
                      </a:solidFill>
                      <a:prstDash val="solid"/>
                      <a:round/>
                      <a:headEnd type="none" w="med" len="med"/>
                      <a:tailEnd type="none" w="med" len="med"/>
                    </a:lnL>
                    <a:lnB w="12700" cap="flat" cmpd="sng" algn="ctr">
                      <a:solidFill>
                        <a:schemeClr val="bg1"/>
                      </a:solidFill>
                      <a:prstDash val="solid"/>
                      <a:round/>
                      <a:headEnd type="none" w="med" len="med"/>
                      <a:tailEnd type="none" w="med" len="med"/>
                    </a:lnB>
                    <a:solidFill>
                      <a:srgbClr val="E9EDF4"/>
                    </a:solidFill>
                  </a:tcPr>
                </a:tc>
                <a:extLst>
                  <a:ext uri="{0D108BD9-81ED-4DB2-BD59-A6C34878D82A}">
                    <a16:rowId xmlns:a16="http://schemas.microsoft.com/office/drawing/2014/main" val="10000"/>
                  </a:ext>
                </a:extLst>
              </a:tr>
              <a:tr h="360000">
                <a:tc>
                  <a:txBody>
                    <a:bodyPr/>
                    <a:lstStyle/>
                    <a:p>
                      <a:pPr algn="l" fontAlgn="ctr"/>
                      <a:r>
                        <a:rPr lang="zh-TW" altLang="en-US" sz="1100" b="0"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民間給与</a:t>
                      </a:r>
                      <a:r>
                        <a:rPr lang="en-US" altLang="zh-TW" sz="800" b="0"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※1</a:t>
                      </a:r>
                      <a:br>
                        <a:rPr lang="zh-TW" altLang="en-US" sz="1100" b="0"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br>
                      <a:r>
                        <a:rPr lang="zh-TW" altLang="en-US" sz="1100" b="0"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　　　　　　　･･･</a:t>
                      </a:r>
                      <a:r>
                        <a:rPr lang="en-US" altLang="zh-TW" sz="1100" b="0"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b</a:t>
                      </a:r>
                    </a:p>
                  </a:txBody>
                  <a:tcPr marL="9525" marR="9525" marT="9525" marB="0" anchor="ctr">
                    <a:lnR w="762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chemeClr val="accent1"/>
                    </a:solidFill>
                  </a:tcPr>
                </a:tc>
                <a:tc>
                  <a:txBody>
                    <a:bodyPr/>
                    <a:lstStyle/>
                    <a:p>
                      <a:pPr algn="r" fontAlgn="ct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383,405</a:t>
                      </a:r>
                    </a:p>
                  </a:txBody>
                  <a:tcPr marL="9525" marR="72000" marT="9525" marB="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rgbClr val="E9EDF4"/>
                    </a:solidFill>
                  </a:tcPr>
                </a:tc>
                <a:tc>
                  <a:txBody>
                    <a:bodyPr/>
                    <a:lstStyle/>
                    <a:p>
                      <a:pPr algn="r" fontAlgn="ct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395,055</a:t>
                      </a:r>
                    </a:p>
                  </a:txBody>
                  <a:tcPr marL="9525" marR="72000" marT="9525" marB="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rgbClr val="E9EDF4"/>
                    </a:solidFill>
                  </a:tcPr>
                </a:tc>
                <a:tc>
                  <a:txBody>
                    <a:bodyPr/>
                    <a:lstStyle/>
                    <a:p>
                      <a:pPr algn="r" fontAlgn="ct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392,862</a:t>
                      </a:r>
                    </a:p>
                  </a:txBody>
                  <a:tcPr marL="9525" marR="72000" marT="9525" marB="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rgbClr val="E9EDF4"/>
                    </a:solidFill>
                  </a:tcPr>
                </a:tc>
                <a:tc>
                  <a:txBody>
                    <a:bodyPr/>
                    <a:lstStyle/>
                    <a:p>
                      <a:pPr algn="r" fontAlgn="ct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411,350</a:t>
                      </a:r>
                    </a:p>
                  </a:txBody>
                  <a:tcPr marL="9525" marR="72000" marT="9525" marB="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rgbClr val="E9EDF4"/>
                    </a:solidFill>
                  </a:tcPr>
                </a:tc>
                <a:tc>
                  <a:txBody>
                    <a:bodyPr/>
                    <a:lstStyle/>
                    <a:p>
                      <a:pPr algn="r" fontAlgn="ct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403,116</a:t>
                      </a:r>
                    </a:p>
                  </a:txBody>
                  <a:tcPr marL="9525" marR="72000" marT="9525" marB="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rgbClr val="E9EDF4"/>
                    </a:solidFill>
                  </a:tcPr>
                </a:tc>
                <a:tc>
                  <a:txBody>
                    <a:bodyPr/>
                    <a:lstStyle/>
                    <a:p>
                      <a:pPr algn="r" fontAlgn="ct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389,697</a:t>
                      </a:r>
                    </a:p>
                  </a:txBody>
                  <a:tcPr marL="9525" marR="72000" marT="9525" marB="0" anchor="ctr">
                    <a:lnL w="762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solidFill>
                      <a:srgbClr val="E9EDF4"/>
                    </a:solidFill>
                  </a:tcPr>
                </a:tc>
                <a:extLst>
                  <a:ext uri="{0D108BD9-81ED-4DB2-BD59-A6C34878D82A}">
                    <a16:rowId xmlns:a16="http://schemas.microsoft.com/office/drawing/2014/main" val="10001"/>
                  </a:ext>
                </a:extLst>
              </a:tr>
              <a:tr h="360000">
                <a:tc>
                  <a:txBody>
                    <a:bodyPr/>
                    <a:lstStyle/>
                    <a:p>
                      <a:pPr algn="l" fontAlgn="ctr"/>
                      <a:r>
                        <a:rPr lang="zh-TW" altLang="en-US" sz="1100" b="0"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職員給与</a:t>
                      </a:r>
                      <a:br>
                        <a:rPr lang="zh-TW" altLang="en-US" sz="1100" b="0"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br>
                      <a:r>
                        <a:rPr lang="zh-TW" altLang="en-US" sz="1100" b="0"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（減額措置後）･･･ｃ</a:t>
                      </a:r>
                    </a:p>
                  </a:txBody>
                  <a:tcPr marL="9525" marR="9525" marT="9525" marB="0" anchor="ctr">
                    <a:lnR w="76200" cap="flat" cmpd="sng" algn="ctr">
                      <a:solidFill>
                        <a:schemeClr val="bg1"/>
                      </a:solidFill>
                      <a:prstDash val="solid"/>
                      <a:round/>
                      <a:headEnd type="none" w="med" len="med"/>
                      <a:tailEnd type="none" w="med" len="med"/>
                    </a:lnR>
                    <a:lnB w="76200" cap="flat" cmpd="sng" algn="ctr">
                      <a:solidFill>
                        <a:schemeClr val="bg1"/>
                      </a:solidFill>
                      <a:prstDash val="solid"/>
                      <a:round/>
                      <a:headEnd type="none" w="med" len="med"/>
                      <a:tailEnd type="none" w="med" len="med"/>
                    </a:lnB>
                    <a:solidFill>
                      <a:schemeClr val="accent1"/>
                    </a:solidFill>
                  </a:tcPr>
                </a:tc>
                <a:tc>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平成</a:t>
                      </a:r>
                      <a:r>
                        <a:rPr lang="en-US" altLang="ja-JP" sz="7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27</a:t>
                      </a: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年</a:t>
                      </a:r>
                      <a:r>
                        <a:rPr lang="en-US" altLang="ja-JP" sz="7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3</a:t>
                      </a: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月末で廃止</a:t>
                      </a:r>
                    </a:p>
                  </a:txBody>
                  <a:tcPr marL="9525" marR="72000" marT="9525" marB="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B w="76200" cap="flat" cmpd="sng" algn="ctr">
                      <a:solidFill>
                        <a:schemeClr val="bg1"/>
                      </a:solidFill>
                      <a:prstDash val="solid"/>
                      <a:round/>
                      <a:headEnd type="none" w="med" len="med"/>
                      <a:tailEnd type="none" w="med" len="med"/>
                    </a:lnB>
                    <a:solidFill>
                      <a:srgbClr val="E9EDF4"/>
                    </a:solidFill>
                  </a:tcPr>
                </a:tc>
                <a:tc>
                  <a:txBody>
                    <a:bodyPr/>
                    <a:lstStyle/>
                    <a:p>
                      <a:pPr algn="r" fontAlgn="ct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384,142</a:t>
                      </a:r>
                    </a:p>
                  </a:txBody>
                  <a:tcPr marL="9525" marR="72000" marT="9525" marB="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B w="76200" cap="flat" cmpd="sng" algn="ctr">
                      <a:solidFill>
                        <a:schemeClr val="bg1"/>
                      </a:solidFill>
                      <a:prstDash val="solid"/>
                      <a:round/>
                      <a:headEnd type="none" w="med" len="med"/>
                      <a:tailEnd type="none" w="med" len="med"/>
                    </a:lnB>
                    <a:solidFill>
                      <a:srgbClr val="E9EDF4"/>
                    </a:solidFill>
                  </a:tcPr>
                </a:tc>
                <a:tc>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平成</a:t>
                      </a:r>
                      <a:r>
                        <a:rPr lang="en-US" altLang="ja-JP" sz="7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27</a:t>
                      </a: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年</a:t>
                      </a:r>
                      <a:r>
                        <a:rPr lang="en-US" altLang="ja-JP" sz="7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3</a:t>
                      </a: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月末で廃止</a:t>
                      </a:r>
                    </a:p>
                  </a:txBody>
                  <a:tcPr marL="9525" marR="72000" marT="9525" marB="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B w="76200" cap="flat" cmpd="sng" algn="ctr">
                      <a:solidFill>
                        <a:schemeClr val="bg1"/>
                      </a:solidFill>
                      <a:prstDash val="solid"/>
                      <a:round/>
                      <a:headEnd type="none" w="med" len="med"/>
                      <a:tailEnd type="none" w="med" len="med"/>
                    </a:lnB>
                    <a:solidFill>
                      <a:srgbClr val="E9EDF4"/>
                    </a:solidFill>
                  </a:tcPr>
                </a:tc>
                <a:tc>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平成</a:t>
                      </a:r>
                      <a:r>
                        <a:rPr lang="en-US" altLang="ja-JP" sz="7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26</a:t>
                      </a: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年</a:t>
                      </a:r>
                      <a:r>
                        <a:rPr lang="en-US" altLang="ja-JP" sz="7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3</a:t>
                      </a: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月末で廃止</a:t>
                      </a:r>
                    </a:p>
                  </a:txBody>
                  <a:tcPr marL="9525" marR="72000" marT="9525" marB="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B w="76200" cap="flat" cmpd="sng" algn="ctr">
                      <a:solidFill>
                        <a:schemeClr val="bg1"/>
                      </a:solidFill>
                      <a:prstDash val="solid"/>
                      <a:round/>
                      <a:headEnd type="none" w="med" len="med"/>
                      <a:tailEnd type="none" w="med" len="med"/>
                    </a:lnB>
                    <a:solidFill>
                      <a:srgbClr val="E9EDF4"/>
                    </a:solidFill>
                  </a:tcPr>
                </a:tc>
                <a:tc>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平成</a:t>
                      </a:r>
                      <a:r>
                        <a:rPr lang="en-US" altLang="ja-JP" sz="7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27</a:t>
                      </a: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年</a:t>
                      </a:r>
                      <a:r>
                        <a:rPr lang="en-US" altLang="ja-JP" sz="7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3</a:t>
                      </a: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月末で廃止</a:t>
                      </a:r>
                    </a:p>
                  </a:txBody>
                  <a:tcPr marL="9525" marR="72000" marT="9525" marB="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B w="76200" cap="flat" cmpd="sng" algn="ctr">
                      <a:solidFill>
                        <a:schemeClr val="bg1"/>
                      </a:solidFill>
                      <a:prstDash val="solid"/>
                      <a:round/>
                      <a:headEnd type="none" w="med" len="med"/>
                      <a:tailEnd type="none" w="med" len="med"/>
                    </a:lnB>
                    <a:solidFill>
                      <a:srgbClr val="E9EDF4"/>
                    </a:solidFill>
                  </a:tcPr>
                </a:tc>
                <a:tc>
                  <a:txBody>
                    <a:bodyPr/>
                    <a:lstStyle/>
                    <a:p>
                      <a:pPr algn="r" fontAlgn="ct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387,988</a:t>
                      </a:r>
                    </a:p>
                  </a:txBody>
                  <a:tcPr marL="9525" marR="72000" marT="9525" marB="0" anchor="ctr">
                    <a:lnL w="76200" cap="flat" cmpd="sng" algn="ctr">
                      <a:solidFill>
                        <a:schemeClr val="bg1"/>
                      </a:solidFill>
                      <a:prstDash val="solid"/>
                      <a:round/>
                      <a:headEnd type="none" w="med" len="med"/>
                      <a:tailEnd type="none" w="med" len="med"/>
                    </a:lnL>
                    <a:lnB w="76200" cap="flat" cmpd="sng" algn="ctr">
                      <a:solidFill>
                        <a:schemeClr val="bg1"/>
                      </a:solidFill>
                      <a:prstDash val="solid"/>
                      <a:round/>
                      <a:headEnd type="none" w="med" len="med"/>
                      <a:tailEnd type="none" w="med" len="med"/>
                    </a:lnB>
                    <a:solidFill>
                      <a:srgbClr val="E9EDF4"/>
                    </a:solidFill>
                  </a:tcPr>
                </a:tc>
                <a:extLst>
                  <a:ext uri="{0D108BD9-81ED-4DB2-BD59-A6C34878D82A}">
                    <a16:rowId xmlns:a16="http://schemas.microsoft.com/office/drawing/2014/main" val="10002"/>
                  </a:ext>
                </a:extLst>
              </a:tr>
              <a:tr h="396000">
                <a:tc>
                  <a:txBody>
                    <a:bodyPr/>
                    <a:lstStyle/>
                    <a:p>
                      <a:pPr algn="l" fontAlgn="ctr"/>
                      <a:r>
                        <a:rPr lang="ja-JP" altLang="en-US" sz="1100" b="0"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較差（減額措置前）</a:t>
                      </a:r>
                      <a:br>
                        <a:rPr lang="ja-JP" altLang="en-US" sz="1100" b="0"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br>
                      <a:r>
                        <a:rPr lang="ja-JP" altLang="en-US" sz="1100" b="0"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　</a:t>
                      </a:r>
                      <a:r>
                        <a:rPr lang="en-US" sz="1100" b="0"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b-a(b/a-100)</a:t>
                      </a:r>
                    </a:p>
                  </a:txBody>
                  <a:tcPr marL="9525" marR="9525" marT="9525" marB="0" anchor="ctr">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solidFill>
                      <a:schemeClr val="accent1"/>
                    </a:solidFill>
                  </a:tcPr>
                </a:tc>
                <a:tc>
                  <a:txBody>
                    <a:bodyPr/>
                    <a:lstStyle/>
                    <a:p>
                      <a:pPr algn="r" fontAlgn="ct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230</a:t>
                      </a:r>
                    </a:p>
                    <a:p>
                      <a:pPr algn="r" fontAlgn="ct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(0.06%)</a:t>
                      </a:r>
                    </a:p>
                  </a:txBody>
                  <a:tcPr marL="72000" marR="72000" marT="9525" marB="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solidFill>
                      <a:srgbClr val="E9EDF4"/>
                    </a:solidFill>
                  </a:tcPr>
                </a:tc>
                <a:tc>
                  <a:txBody>
                    <a:bodyPr/>
                    <a:lstStyle/>
                    <a:p>
                      <a:pPr algn="r" fontAlgn="ctr"/>
                      <a:r>
                        <a:rPr lang="ja-JP" altLang="en-US" sz="11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157</a:t>
                      </a:r>
                    </a:p>
                    <a:p>
                      <a:pPr algn="r" fontAlgn="ct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0.04%)</a:t>
                      </a:r>
                    </a:p>
                  </a:txBody>
                  <a:tcPr marL="72000" marR="72000" marT="9525" marB="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solidFill>
                      <a:srgbClr val="E9EDF4"/>
                    </a:solidFill>
                  </a:tcPr>
                </a:tc>
                <a:tc>
                  <a:txBody>
                    <a:bodyPr/>
                    <a:lstStyle/>
                    <a:p>
                      <a:pPr algn="r" fontAlgn="ct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562</a:t>
                      </a:r>
                    </a:p>
                    <a:p>
                      <a:pPr algn="r" fontAlgn="ct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(0.14%)</a:t>
                      </a:r>
                    </a:p>
                  </a:txBody>
                  <a:tcPr marL="72000" marR="72000" marT="9525" marB="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solidFill>
                      <a:srgbClr val="E9EDF4"/>
                    </a:solidFill>
                  </a:tcPr>
                </a:tc>
                <a:tc>
                  <a:txBody>
                    <a:bodyPr/>
                    <a:lstStyle/>
                    <a:p>
                      <a:pPr algn="r" fontAlgn="ct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631</a:t>
                      </a:r>
                    </a:p>
                    <a:p>
                      <a:pPr algn="r" fontAlgn="ct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(0.15%)</a:t>
                      </a:r>
                    </a:p>
                  </a:txBody>
                  <a:tcPr marL="72000" marR="72000" marT="9525" marB="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solidFill>
                      <a:srgbClr val="E9EDF4"/>
                    </a:solidFill>
                  </a:tcPr>
                </a:tc>
                <a:tc>
                  <a:txBody>
                    <a:bodyPr/>
                    <a:lstStyle/>
                    <a:p>
                      <a:pPr algn="r" fontAlgn="ct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505</a:t>
                      </a:r>
                    </a:p>
                    <a:p>
                      <a:pPr algn="r" fontAlgn="ct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(0.13%)</a:t>
                      </a:r>
                    </a:p>
                  </a:txBody>
                  <a:tcPr marL="72000" marR="72000" marT="9525" marB="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solidFill>
                      <a:srgbClr val="E9EDF4"/>
                    </a:solidFill>
                  </a:tcPr>
                </a:tc>
                <a:tc>
                  <a:txBody>
                    <a:bodyPr/>
                    <a:lstStyle/>
                    <a:p>
                      <a:pPr algn="r" fontAlgn="ct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1,238</a:t>
                      </a:r>
                    </a:p>
                    <a:p>
                      <a:pPr algn="r" fontAlgn="ct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(0.32%)</a:t>
                      </a:r>
                    </a:p>
                  </a:txBody>
                  <a:tcPr marL="72000" marR="72000" marT="9525" marB="0" anchor="ctr">
                    <a:lnL w="76200" cap="flat" cmpd="sng" algn="ctr">
                      <a:solidFill>
                        <a:schemeClr val="bg1"/>
                      </a:solidFill>
                      <a:prstDash val="solid"/>
                      <a:round/>
                      <a:headEnd type="none" w="med" len="med"/>
                      <a:tailEnd type="none" w="med" len="med"/>
                    </a:lnL>
                    <a:lnT w="76200" cap="flat" cmpd="sng" algn="ctr">
                      <a:solidFill>
                        <a:schemeClr val="bg1"/>
                      </a:solidFill>
                      <a:prstDash val="solid"/>
                      <a:round/>
                      <a:headEnd type="none" w="med" len="med"/>
                      <a:tailEnd type="none" w="med" len="med"/>
                    </a:lnT>
                    <a:solidFill>
                      <a:srgbClr val="E9EDF4"/>
                    </a:solidFill>
                  </a:tcPr>
                </a:tc>
                <a:extLst>
                  <a:ext uri="{0D108BD9-81ED-4DB2-BD59-A6C34878D82A}">
                    <a16:rowId xmlns:a16="http://schemas.microsoft.com/office/drawing/2014/main" val="10003"/>
                  </a:ext>
                </a:extLst>
              </a:tr>
              <a:tr h="360000">
                <a:tc>
                  <a:txBody>
                    <a:bodyPr/>
                    <a:lstStyle/>
                    <a:p>
                      <a:pPr algn="l" fontAlgn="ctr"/>
                      <a:r>
                        <a:rPr lang="zh-TW" altLang="en-US" sz="1100" b="0"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較差（減額措置後）</a:t>
                      </a:r>
                      <a:br>
                        <a:rPr lang="zh-TW" altLang="en-US" sz="1100" b="0"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br>
                      <a:r>
                        <a:rPr lang="zh-TW" altLang="en-US" sz="1100" b="0"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　</a:t>
                      </a:r>
                      <a:r>
                        <a:rPr lang="en-US" altLang="zh-TW" sz="1100" b="0"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b-c(b/c-100)</a:t>
                      </a:r>
                    </a:p>
                  </a:txBody>
                  <a:tcPr marL="9525" marR="9525" marT="9525" marB="0" anchor="ctr">
                    <a:lnR w="76200" cap="flat" cmpd="sng" algn="ctr">
                      <a:solidFill>
                        <a:schemeClr val="bg1"/>
                      </a:solidFill>
                      <a:prstDash val="solid"/>
                      <a:round/>
                      <a:headEnd type="none" w="med" len="med"/>
                      <a:tailEnd type="none" w="med" len="med"/>
                    </a:lnR>
                    <a:solidFill>
                      <a:schemeClr val="accent1"/>
                    </a:solidFill>
                  </a:tcPr>
                </a:tc>
                <a:tc>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平成</a:t>
                      </a:r>
                      <a:r>
                        <a:rPr lang="en-US" altLang="ja-JP" sz="7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27</a:t>
                      </a: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年</a:t>
                      </a:r>
                      <a:r>
                        <a:rPr lang="en-US" altLang="ja-JP" sz="7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3</a:t>
                      </a: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月末で廃止</a:t>
                      </a:r>
                    </a:p>
                  </a:txBody>
                  <a:tcPr marL="72000" marR="72000" marT="9525" marB="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solidFill>
                      <a:srgbClr val="E9EDF4"/>
                    </a:solidFill>
                  </a:tcPr>
                </a:tc>
                <a:tc>
                  <a:txBody>
                    <a:bodyPr/>
                    <a:lstStyle/>
                    <a:p>
                      <a:pPr algn="r" fontAlgn="ct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10,913</a:t>
                      </a:r>
                    </a:p>
                    <a:p>
                      <a:pPr algn="r" fontAlgn="ct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(2.84%)</a:t>
                      </a:r>
                      <a:endParaRPr lang="ja-JP" altLang="en-US" sz="11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72000" marR="72000" marT="9525" marB="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solidFill>
                      <a:srgbClr val="E9EDF4"/>
                    </a:solidFill>
                  </a:tcPr>
                </a:tc>
                <a:tc>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平成</a:t>
                      </a:r>
                      <a:r>
                        <a:rPr lang="en-US" altLang="ja-JP" sz="7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27</a:t>
                      </a: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年</a:t>
                      </a:r>
                      <a:r>
                        <a:rPr lang="en-US" altLang="ja-JP" sz="7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3</a:t>
                      </a: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月末で廃止</a:t>
                      </a:r>
                    </a:p>
                  </a:txBody>
                  <a:tcPr marL="72000" marR="72000" marT="9525" marB="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solidFill>
                      <a:srgbClr val="E9EDF4"/>
                    </a:solidFill>
                  </a:tcPr>
                </a:tc>
                <a:tc>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平成</a:t>
                      </a:r>
                      <a:r>
                        <a:rPr lang="en-US" altLang="ja-JP" sz="7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26</a:t>
                      </a: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年</a:t>
                      </a:r>
                      <a:r>
                        <a:rPr lang="en-US" altLang="ja-JP" sz="7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3</a:t>
                      </a: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月末で廃止</a:t>
                      </a:r>
                    </a:p>
                  </a:txBody>
                  <a:tcPr marL="72000" marR="72000" marT="9525" marB="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solidFill>
                      <a:srgbClr val="E9EDF4"/>
                    </a:solidFill>
                  </a:tcPr>
                </a:tc>
                <a:tc>
                  <a:txBody>
                    <a:bodyPr/>
                    <a:lstStyle/>
                    <a:p>
                      <a:pPr algn="ct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平成</a:t>
                      </a:r>
                      <a:r>
                        <a:rPr lang="en-US" altLang="ja-JP" sz="7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27</a:t>
                      </a: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年</a:t>
                      </a:r>
                      <a:r>
                        <a:rPr lang="en-US" altLang="ja-JP" sz="7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3</a:t>
                      </a: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月末で廃止</a:t>
                      </a:r>
                    </a:p>
                  </a:txBody>
                  <a:tcPr marL="72000" marR="72000" marT="9525" marB="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solidFill>
                      <a:srgbClr val="E9EDF4"/>
                    </a:solidFill>
                  </a:tcPr>
                </a:tc>
                <a:tc>
                  <a:txBody>
                    <a:bodyPr/>
                    <a:lstStyle/>
                    <a:p>
                      <a:pPr algn="r" fontAlgn="ct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1,709</a:t>
                      </a:r>
                    </a:p>
                    <a:p>
                      <a:pPr algn="r" fontAlgn="ct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(0.44%)</a:t>
                      </a:r>
                    </a:p>
                  </a:txBody>
                  <a:tcPr marL="72000" marR="72000" marT="9525" marB="0" anchor="ctr">
                    <a:lnL w="76200" cap="flat" cmpd="sng" algn="ctr">
                      <a:solidFill>
                        <a:schemeClr val="bg1"/>
                      </a:solidFill>
                      <a:prstDash val="solid"/>
                      <a:round/>
                      <a:headEnd type="none" w="med" len="med"/>
                      <a:tailEnd type="none" w="med" len="med"/>
                    </a:lnL>
                    <a:solidFill>
                      <a:srgbClr val="E9EDF4"/>
                    </a:solidFill>
                  </a:tcPr>
                </a:tc>
                <a:extLst>
                  <a:ext uri="{0D108BD9-81ED-4DB2-BD59-A6C34878D82A}">
                    <a16:rowId xmlns:a16="http://schemas.microsoft.com/office/drawing/2014/main" val="10004"/>
                  </a:ext>
                </a:extLst>
              </a:tr>
              <a:tr h="360000">
                <a:tc>
                  <a:txBody>
                    <a:bodyPr/>
                    <a:lstStyle/>
                    <a:p>
                      <a:pPr algn="l" fontAlgn="ctr"/>
                      <a:r>
                        <a:rPr lang="ja-JP" altLang="en-US" sz="1100" b="0"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勧告実施後職員給与</a:t>
                      </a:r>
                      <a:endParaRPr lang="en-US" altLang="ja-JP" sz="1100" b="0"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endParaRPr>
                    </a:p>
                    <a:p>
                      <a:pPr algn="l" fontAlgn="ctr"/>
                      <a:r>
                        <a:rPr lang="ja-JP" altLang="en-US" sz="600" b="0"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（減額措置実施の場合は、減額措置後）</a:t>
                      </a:r>
                      <a:endParaRPr lang="en-US" altLang="ja-JP" sz="600" b="0"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lnR w="76200" cap="flat" cmpd="sng" algn="ctr">
                      <a:solidFill>
                        <a:schemeClr val="bg1"/>
                      </a:solidFill>
                      <a:prstDash val="solid"/>
                      <a:round/>
                      <a:headEnd type="none" w="med" len="med"/>
                      <a:tailEnd type="none" w="med" len="med"/>
                    </a:lnR>
                    <a:solidFill>
                      <a:schemeClr val="accent1"/>
                    </a:solidFill>
                  </a:tcPr>
                </a:tc>
                <a:tc>
                  <a:txBody>
                    <a:bodyPr/>
                    <a:lstStyle/>
                    <a:p>
                      <a:pPr marL="0" marR="0" indent="0" algn="r" defTabSz="914400" rtl="0" eaLnBrk="1" fontAlgn="ctr" latinLnBrk="0" hangingPunct="1">
                        <a:lnSpc>
                          <a:spcPct val="100000"/>
                        </a:lnSpc>
                        <a:spcBef>
                          <a:spcPts val="0"/>
                        </a:spcBef>
                        <a:spcAft>
                          <a:spcPts val="0"/>
                        </a:spcAft>
                        <a:buClrTx/>
                        <a:buSzTx/>
                        <a:buFontTx/>
                        <a:buNone/>
                        <a:tabLst/>
                        <a:defRPr/>
                      </a:pP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383,405</a:t>
                      </a:r>
                    </a:p>
                  </a:txBody>
                  <a:tcPr marL="72000" marR="72000" marT="9525" marB="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solidFill>
                      <a:srgbClr val="E9EDF4"/>
                    </a:solidFill>
                  </a:tcPr>
                </a:tc>
                <a:tc>
                  <a:txBody>
                    <a:bodyPr/>
                    <a:lstStyle/>
                    <a:p>
                      <a:pPr algn="r" fontAlgn="ct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384,142</a:t>
                      </a:r>
                    </a:p>
                  </a:txBody>
                  <a:tcPr marL="72000" marR="72000" marT="9525" marB="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solidFill>
                      <a:srgbClr val="E9EDF4"/>
                    </a:solid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ja-JP" altLang="en-US" sz="1100" b="0" i="0" u="none" strike="noStrike" dirty="0" err="1">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ー</a:t>
                      </a:r>
                      <a:endParaRPr lang="ja-JP" altLang="en-US" sz="11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72000" marR="72000" marT="9525" marB="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solidFill>
                      <a:srgbClr val="E9EDF4"/>
                    </a:solidFill>
                  </a:tcPr>
                </a:tc>
                <a:tc>
                  <a:txBody>
                    <a:bodyPr/>
                    <a:lstStyle/>
                    <a:p>
                      <a:pPr algn="r" fontAlgn="ct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411,350</a:t>
                      </a:r>
                    </a:p>
                  </a:txBody>
                  <a:tcPr marL="72000" marR="72000" marT="9525" marB="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solidFill>
                      <a:srgbClr val="E9EDF4"/>
                    </a:solidFill>
                  </a:tcPr>
                </a:tc>
                <a:tc>
                  <a:txBody>
                    <a:bodyPr/>
                    <a:lstStyle/>
                    <a:p>
                      <a:pPr algn="ctr" fontAlgn="ctr"/>
                      <a:r>
                        <a:rPr lang="ja-JP" altLang="en-US" sz="1100" b="0" i="0" u="none" strike="noStrike" dirty="0" err="1">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ー</a:t>
                      </a:r>
                      <a:endParaRPr lang="ja-JP" altLang="en-US" sz="11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72000" marR="72000" marT="9525" marB="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solidFill>
                      <a:srgbClr val="E9EDF4"/>
                    </a:solidFill>
                  </a:tcPr>
                </a:tc>
                <a:tc>
                  <a:txBody>
                    <a:bodyPr/>
                    <a:lstStyle/>
                    <a:p>
                      <a:pPr algn="r" fontAlgn="ct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389,697</a:t>
                      </a:r>
                    </a:p>
                    <a:p>
                      <a:pPr algn="r" fontAlgn="ctr"/>
                      <a:r>
                        <a:rPr lang="ja-JP" altLang="en-US" sz="7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（減額措置後未公表）</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72000" marR="72000" marT="9525" marB="0" anchor="ctr">
                    <a:lnL w="76200" cap="flat" cmpd="sng" algn="ctr">
                      <a:solidFill>
                        <a:schemeClr val="bg1"/>
                      </a:solidFill>
                      <a:prstDash val="solid"/>
                      <a:round/>
                      <a:headEnd type="none" w="med" len="med"/>
                      <a:tailEnd type="none" w="med" len="med"/>
                    </a:lnL>
                    <a:solidFill>
                      <a:srgbClr val="E9EDF4"/>
                    </a:solidFill>
                  </a:tcPr>
                </a:tc>
                <a:extLst>
                  <a:ext uri="{0D108BD9-81ED-4DB2-BD59-A6C34878D82A}">
                    <a16:rowId xmlns:a16="http://schemas.microsoft.com/office/drawing/2014/main" val="10005"/>
                  </a:ext>
                </a:extLst>
              </a:tr>
            </a:tbl>
          </a:graphicData>
        </a:graphic>
      </p:graphicFrame>
      <p:sp>
        <p:nvSpPr>
          <p:cNvPr id="8" name="テキスト ボックス 7"/>
          <p:cNvSpPr txBox="1"/>
          <p:nvPr/>
        </p:nvSpPr>
        <p:spPr>
          <a:xfrm>
            <a:off x="755576" y="6017513"/>
            <a:ext cx="7272808" cy="507831"/>
          </a:xfrm>
          <a:prstGeom prst="rect">
            <a:avLst/>
          </a:prstGeom>
          <a:noFill/>
        </p:spPr>
        <p:txBody>
          <a:bodyPr wrap="square" rtlCol="0">
            <a:spAutoFit/>
          </a:bodyPr>
          <a:lstStyle/>
          <a:p>
            <a:r>
              <a:rPr lang="en-US" altLang="ja-JP" sz="9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１　職員給与と比較するため、ラスパイレス方式で算出したもの。</a:t>
            </a:r>
          </a:p>
          <a:p>
            <a:r>
              <a:rPr lang="en-US" altLang="ja-JP" sz="9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２　国、堺市、神奈川県の民間及び職員給与については、本年度の新規学卒者は含まれていない。</a:t>
            </a:r>
          </a:p>
          <a:p>
            <a:r>
              <a:rPr lang="en-US" altLang="ja-JP" sz="9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３　較差が小さいため、給料表の改定は勧告されていない。</a:t>
            </a:r>
          </a:p>
        </p:txBody>
      </p:sp>
      <p:graphicFrame>
        <p:nvGraphicFramePr>
          <p:cNvPr id="17" name="グラフ 16"/>
          <p:cNvGraphicFramePr/>
          <p:nvPr>
            <p:extLst>
              <p:ext uri="{D42A27DB-BD31-4B8C-83A1-F6EECF244321}">
                <p14:modId xmlns:p14="http://schemas.microsoft.com/office/powerpoint/2010/main" val="3964705234"/>
              </p:ext>
            </p:extLst>
          </p:nvPr>
        </p:nvGraphicFramePr>
        <p:xfrm>
          <a:off x="1547664" y="1768351"/>
          <a:ext cx="7128000" cy="1992222"/>
        </p:xfrm>
        <a:graphic>
          <a:graphicData uri="http://schemas.openxmlformats.org/drawingml/2006/chart">
            <c:chart xmlns:c="http://schemas.openxmlformats.org/drawingml/2006/chart" xmlns:r="http://schemas.openxmlformats.org/officeDocument/2006/relationships" r:id="rId2"/>
          </a:graphicData>
        </a:graphic>
      </p:graphicFrame>
      <p:sp>
        <p:nvSpPr>
          <p:cNvPr id="18" name="角丸四角形 17"/>
          <p:cNvSpPr/>
          <p:nvPr/>
        </p:nvSpPr>
        <p:spPr>
          <a:xfrm>
            <a:off x="2267744" y="1350709"/>
            <a:ext cx="4104000" cy="324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民間データの一部を共有する団体</a:t>
            </a:r>
          </a:p>
        </p:txBody>
      </p:sp>
      <p:sp>
        <p:nvSpPr>
          <p:cNvPr id="20" name="角丸四角形 19"/>
          <p:cNvSpPr/>
          <p:nvPr/>
        </p:nvSpPr>
        <p:spPr>
          <a:xfrm>
            <a:off x="6444208" y="1350709"/>
            <a:ext cx="2160000" cy="324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参考：類似団体</a:t>
            </a:r>
            <a:endParaRPr lang="en-US" altLang="ja-JP" sz="1100" dirty="0">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（民間データを共有しない）</a:t>
            </a:r>
          </a:p>
        </p:txBody>
      </p:sp>
      <p:sp>
        <p:nvSpPr>
          <p:cNvPr id="19" name="テキスト ボックス 18"/>
          <p:cNvSpPr txBox="1"/>
          <p:nvPr/>
        </p:nvSpPr>
        <p:spPr>
          <a:xfrm>
            <a:off x="6660232" y="1709124"/>
            <a:ext cx="720080" cy="180000"/>
          </a:xfrm>
          <a:prstGeom prst="rect">
            <a:avLst/>
          </a:prstGeom>
          <a:solidFill>
            <a:schemeClr val="bg1"/>
          </a:solidFill>
          <a:ln>
            <a:solidFill>
              <a:schemeClr val="tx1"/>
            </a:solidFill>
          </a:ln>
        </p:spPr>
        <p:txBody>
          <a:bodyPr wrap="square" lIns="36000" tIns="72000" rIns="36000" rtlCol="0" anchor="ctr" anchorCtr="1">
            <a:spAutoFit/>
          </a:bodyPr>
          <a:lstStyle/>
          <a:p>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神奈川県</a:t>
            </a:r>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2" name="テキスト ボックス 21"/>
          <p:cNvSpPr txBox="1"/>
          <p:nvPr/>
        </p:nvSpPr>
        <p:spPr>
          <a:xfrm>
            <a:off x="7668344" y="1709124"/>
            <a:ext cx="720080" cy="180000"/>
          </a:xfrm>
          <a:prstGeom prst="rect">
            <a:avLst/>
          </a:prstGeom>
          <a:solidFill>
            <a:schemeClr val="bg1"/>
          </a:solidFill>
          <a:ln>
            <a:solidFill>
              <a:schemeClr val="tx1"/>
            </a:solidFill>
          </a:ln>
        </p:spPr>
        <p:txBody>
          <a:bodyPr wrap="square" lIns="36000" tIns="72000" rIns="36000" rtlCol="0" anchor="ctr" anchorCtr="1">
            <a:spAutoFit/>
          </a:bodyPr>
          <a:lstStyle/>
          <a:p>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愛知県</a:t>
            </a:r>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3" name="テキスト ボックス 22"/>
          <p:cNvSpPr txBox="1"/>
          <p:nvPr/>
        </p:nvSpPr>
        <p:spPr>
          <a:xfrm>
            <a:off x="2411760" y="1709124"/>
            <a:ext cx="720080" cy="180000"/>
          </a:xfrm>
          <a:prstGeom prst="rect">
            <a:avLst/>
          </a:prstGeom>
          <a:solidFill>
            <a:schemeClr val="bg1"/>
          </a:solidFill>
          <a:ln>
            <a:solidFill>
              <a:schemeClr val="tx1"/>
            </a:solidFill>
          </a:ln>
        </p:spPr>
        <p:txBody>
          <a:bodyPr wrap="square" lIns="36000" tIns="72000" rIns="36000" rtlCol="0" anchor="ctr" anchorCtr="1">
            <a:spAutoFit/>
          </a:bodyPr>
          <a:lstStyle/>
          <a:p>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大阪府</a:t>
            </a:r>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4" name="テキスト ボックス 23"/>
          <p:cNvSpPr txBox="1"/>
          <p:nvPr/>
        </p:nvSpPr>
        <p:spPr>
          <a:xfrm>
            <a:off x="3419872" y="1709124"/>
            <a:ext cx="720080" cy="180000"/>
          </a:xfrm>
          <a:prstGeom prst="rect">
            <a:avLst/>
          </a:prstGeom>
          <a:solidFill>
            <a:schemeClr val="bg1"/>
          </a:solidFill>
          <a:ln>
            <a:solidFill>
              <a:schemeClr val="tx1"/>
            </a:solidFill>
          </a:ln>
        </p:spPr>
        <p:txBody>
          <a:bodyPr wrap="square" lIns="36000" tIns="72000" rIns="36000" rtlCol="0" anchor="ctr" anchorCtr="1">
            <a:spAutoFit/>
          </a:bodyPr>
          <a:lstStyle/>
          <a:p>
            <a:r>
              <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rPr>
              <a:t>大阪市</a:t>
            </a:r>
          </a:p>
        </p:txBody>
      </p:sp>
      <p:sp>
        <p:nvSpPr>
          <p:cNvPr id="25" name="テキスト ボックス 24"/>
          <p:cNvSpPr txBox="1"/>
          <p:nvPr/>
        </p:nvSpPr>
        <p:spPr>
          <a:xfrm>
            <a:off x="4427984" y="1709124"/>
            <a:ext cx="720080" cy="180000"/>
          </a:xfrm>
          <a:prstGeom prst="rect">
            <a:avLst/>
          </a:prstGeom>
          <a:solidFill>
            <a:schemeClr val="bg1"/>
          </a:solidFill>
          <a:ln>
            <a:solidFill>
              <a:schemeClr val="tx1"/>
            </a:solidFill>
          </a:ln>
        </p:spPr>
        <p:txBody>
          <a:bodyPr wrap="square" lIns="36000" tIns="72000" rIns="36000" rtlCol="0" anchor="ctr" anchorCtr="1">
            <a:spAutoFit/>
          </a:bodyPr>
          <a:lstStyle/>
          <a:p>
            <a:r>
              <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rPr>
              <a:t>堺市</a:t>
            </a:r>
          </a:p>
        </p:txBody>
      </p:sp>
      <p:sp>
        <p:nvSpPr>
          <p:cNvPr id="26" name="テキスト ボックス 25"/>
          <p:cNvSpPr txBox="1"/>
          <p:nvPr/>
        </p:nvSpPr>
        <p:spPr>
          <a:xfrm>
            <a:off x="5436096" y="1709124"/>
            <a:ext cx="720080" cy="180000"/>
          </a:xfrm>
          <a:prstGeom prst="rect">
            <a:avLst/>
          </a:prstGeom>
          <a:solidFill>
            <a:schemeClr val="bg1"/>
          </a:solidFill>
          <a:ln>
            <a:solidFill>
              <a:schemeClr val="tx1"/>
            </a:solidFill>
          </a:ln>
        </p:spPr>
        <p:txBody>
          <a:bodyPr wrap="square" lIns="36000" tIns="72000" rIns="36000" rtlCol="0" anchor="ctr" anchorCtr="1">
            <a:spAutoFit/>
          </a:bodyPr>
          <a:lstStyle/>
          <a:p>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国</a:t>
            </a:r>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 name="テキスト ボックス 5"/>
          <p:cNvSpPr txBox="1"/>
          <p:nvPr/>
        </p:nvSpPr>
        <p:spPr>
          <a:xfrm>
            <a:off x="5263505" y="4347845"/>
            <a:ext cx="252000" cy="144000"/>
          </a:xfrm>
          <a:prstGeom prst="rect">
            <a:avLst/>
          </a:prstGeom>
          <a:noFill/>
        </p:spPr>
        <p:txBody>
          <a:bodyPr wrap="square" lIns="36000" tIns="36000" rIns="36000" bIns="36000" rtlCol="0" anchor="ctr" anchorCtr="1">
            <a:spAutoFit/>
          </a:bodyPr>
          <a:lstStyle/>
          <a:p>
            <a:r>
              <a:rPr kumimoji="1" lang="en-US" altLang="ja-JP" sz="700" dirty="0">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700" dirty="0">
                <a:latin typeface="メイリオ" panose="020B0604030504040204" pitchFamily="50" charset="-128"/>
                <a:ea typeface="メイリオ" panose="020B0604030504040204" pitchFamily="50" charset="-128"/>
                <a:cs typeface="メイリオ" panose="020B0604030504040204" pitchFamily="50" charset="-128"/>
              </a:rPr>
              <a:t>２</a:t>
            </a:r>
          </a:p>
        </p:txBody>
      </p:sp>
      <p:sp>
        <p:nvSpPr>
          <p:cNvPr id="21" name="テキスト ボックス 20"/>
          <p:cNvSpPr txBox="1"/>
          <p:nvPr/>
        </p:nvSpPr>
        <p:spPr>
          <a:xfrm>
            <a:off x="5263505" y="3952934"/>
            <a:ext cx="252000" cy="144000"/>
          </a:xfrm>
          <a:prstGeom prst="rect">
            <a:avLst/>
          </a:prstGeom>
          <a:noFill/>
        </p:spPr>
        <p:txBody>
          <a:bodyPr wrap="square" lIns="36000" tIns="36000" rIns="36000" bIns="36000" rtlCol="0" anchor="ctr" anchorCtr="1">
            <a:spAutoFit/>
          </a:bodyPr>
          <a:lstStyle/>
          <a:p>
            <a:r>
              <a:rPr kumimoji="1" lang="en-US" altLang="ja-JP" sz="700" dirty="0">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700" dirty="0">
                <a:latin typeface="メイリオ" panose="020B0604030504040204" pitchFamily="50" charset="-128"/>
                <a:ea typeface="メイリオ" panose="020B0604030504040204" pitchFamily="50" charset="-128"/>
                <a:cs typeface="メイリオ" panose="020B0604030504040204" pitchFamily="50" charset="-128"/>
              </a:rPr>
              <a:t>２</a:t>
            </a:r>
          </a:p>
        </p:txBody>
      </p:sp>
      <p:sp>
        <p:nvSpPr>
          <p:cNvPr id="27" name="テキスト ボックス 26"/>
          <p:cNvSpPr txBox="1"/>
          <p:nvPr/>
        </p:nvSpPr>
        <p:spPr>
          <a:xfrm>
            <a:off x="6333644" y="4347845"/>
            <a:ext cx="252000" cy="144000"/>
          </a:xfrm>
          <a:prstGeom prst="rect">
            <a:avLst/>
          </a:prstGeom>
          <a:noFill/>
        </p:spPr>
        <p:txBody>
          <a:bodyPr wrap="square" lIns="36000" tIns="36000" rIns="36000" bIns="36000" rtlCol="0" anchor="ctr" anchorCtr="1">
            <a:spAutoFit/>
          </a:bodyPr>
          <a:lstStyle/>
          <a:p>
            <a:r>
              <a:rPr kumimoji="1" lang="en-US" altLang="ja-JP" sz="700" dirty="0">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700" dirty="0">
                <a:latin typeface="メイリオ" panose="020B0604030504040204" pitchFamily="50" charset="-128"/>
                <a:ea typeface="メイリオ" panose="020B0604030504040204" pitchFamily="50" charset="-128"/>
                <a:cs typeface="メイリオ" panose="020B0604030504040204" pitchFamily="50" charset="-128"/>
              </a:rPr>
              <a:t>２</a:t>
            </a:r>
          </a:p>
        </p:txBody>
      </p:sp>
      <p:sp>
        <p:nvSpPr>
          <p:cNvPr id="28" name="テキスト ボックス 27"/>
          <p:cNvSpPr txBox="1"/>
          <p:nvPr/>
        </p:nvSpPr>
        <p:spPr>
          <a:xfrm>
            <a:off x="6333644" y="3952934"/>
            <a:ext cx="252000" cy="144000"/>
          </a:xfrm>
          <a:prstGeom prst="rect">
            <a:avLst/>
          </a:prstGeom>
          <a:noFill/>
        </p:spPr>
        <p:txBody>
          <a:bodyPr wrap="square" lIns="36000" tIns="36000" rIns="36000" bIns="36000" rtlCol="0" anchor="ctr" anchorCtr="1">
            <a:spAutoFit/>
          </a:bodyPr>
          <a:lstStyle/>
          <a:p>
            <a:r>
              <a:rPr kumimoji="1" lang="en-US" altLang="ja-JP" sz="700" dirty="0">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700" dirty="0">
                <a:latin typeface="メイリオ" panose="020B0604030504040204" pitchFamily="50" charset="-128"/>
                <a:ea typeface="メイリオ" panose="020B0604030504040204" pitchFamily="50" charset="-128"/>
                <a:cs typeface="メイリオ" panose="020B0604030504040204" pitchFamily="50" charset="-128"/>
              </a:rPr>
              <a:t>２</a:t>
            </a:r>
          </a:p>
        </p:txBody>
      </p:sp>
      <p:sp>
        <p:nvSpPr>
          <p:cNvPr id="29" name="テキスト ボックス 28"/>
          <p:cNvSpPr txBox="1"/>
          <p:nvPr/>
        </p:nvSpPr>
        <p:spPr>
          <a:xfrm>
            <a:off x="7380312" y="4347845"/>
            <a:ext cx="252000" cy="144000"/>
          </a:xfrm>
          <a:prstGeom prst="rect">
            <a:avLst/>
          </a:prstGeom>
          <a:noFill/>
        </p:spPr>
        <p:txBody>
          <a:bodyPr wrap="square" lIns="36000" tIns="36000" rIns="36000" bIns="36000" rtlCol="0" anchor="ctr" anchorCtr="1">
            <a:spAutoFit/>
          </a:bodyPr>
          <a:lstStyle/>
          <a:p>
            <a:r>
              <a:rPr kumimoji="1" lang="en-US" altLang="ja-JP" sz="700" dirty="0">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700" dirty="0">
                <a:latin typeface="メイリオ" panose="020B0604030504040204" pitchFamily="50" charset="-128"/>
                <a:ea typeface="メイリオ" panose="020B0604030504040204" pitchFamily="50" charset="-128"/>
                <a:cs typeface="メイリオ" panose="020B0604030504040204" pitchFamily="50" charset="-128"/>
              </a:rPr>
              <a:t>２</a:t>
            </a:r>
          </a:p>
        </p:txBody>
      </p:sp>
      <p:sp>
        <p:nvSpPr>
          <p:cNvPr id="30" name="テキスト ボックス 29"/>
          <p:cNvSpPr txBox="1"/>
          <p:nvPr/>
        </p:nvSpPr>
        <p:spPr>
          <a:xfrm>
            <a:off x="7380312" y="3952934"/>
            <a:ext cx="252000" cy="144000"/>
          </a:xfrm>
          <a:prstGeom prst="rect">
            <a:avLst/>
          </a:prstGeom>
          <a:noFill/>
        </p:spPr>
        <p:txBody>
          <a:bodyPr wrap="square" lIns="36000" tIns="36000" rIns="36000" bIns="36000" rtlCol="0" anchor="ctr" anchorCtr="1">
            <a:spAutoFit/>
          </a:bodyPr>
          <a:lstStyle/>
          <a:p>
            <a:r>
              <a:rPr kumimoji="1" lang="en-US" altLang="ja-JP" sz="700" dirty="0">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700" dirty="0">
                <a:latin typeface="メイリオ" panose="020B0604030504040204" pitchFamily="50" charset="-128"/>
                <a:ea typeface="メイリオ" panose="020B0604030504040204" pitchFamily="50" charset="-128"/>
                <a:cs typeface="メイリオ" panose="020B0604030504040204" pitchFamily="50" charset="-128"/>
              </a:rPr>
              <a:t>２</a:t>
            </a:r>
          </a:p>
        </p:txBody>
      </p:sp>
      <p:sp>
        <p:nvSpPr>
          <p:cNvPr id="33" name="テキスト ボックス 32"/>
          <p:cNvSpPr txBox="1"/>
          <p:nvPr/>
        </p:nvSpPr>
        <p:spPr>
          <a:xfrm>
            <a:off x="4223670" y="4931229"/>
            <a:ext cx="252000" cy="180425"/>
          </a:xfrm>
          <a:prstGeom prst="rect">
            <a:avLst/>
          </a:prstGeom>
          <a:noFill/>
        </p:spPr>
        <p:txBody>
          <a:bodyPr wrap="square" lIns="36000" tIns="36000" rIns="36000" bIns="36000" rtlCol="0" anchor="ctr" anchorCtr="1">
            <a:spAutoFit/>
          </a:bodyPr>
          <a:lstStyle/>
          <a:p>
            <a:r>
              <a:rPr kumimoji="1" lang="en-US" altLang="ja-JP" sz="700" dirty="0">
                <a:latin typeface="メイリオ" panose="020B0604030504040204" pitchFamily="50" charset="-128"/>
                <a:ea typeface="メイリオ" panose="020B0604030504040204" pitchFamily="50" charset="-128"/>
                <a:cs typeface="メイリオ" panose="020B0604030504040204" pitchFamily="50" charset="-128"/>
              </a:rPr>
              <a:t>※3</a:t>
            </a:r>
            <a:endParaRPr kumimoji="1" lang="ja-JP" altLang="en-US" sz="7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9" name="正方形/長方形 8"/>
          <p:cNvSpPr/>
          <p:nvPr/>
        </p:nvSpPr>
        <p:spPr>
          <a:xfrm>
            <a:off x="2195736" y="1917540"/>
            <a:ext cx="1116000" cy="130680"/>
          </a:xfrm>
          <a:prstGeom prst="rect">
            <a:avLst/>
          </a:prstGeom>
          <a:noFill/>
          <a:ln>
            <a:noFill/>
          </a:ln>
        </p:spPr>
        <p:style>
          <a:lnRef idx="2">
            <a:schemeClr val="dk1"/>
          </a:lnRef>
          <a:fillRef idx="1">
            <a:schemeClr val="lt1"/>
          </a:fillRef>
          <a:effectRef idx="0">
            <a:schemeClr val="dk1"/>
          </a:effectRef>
          <a:fontRef idx="minor">
            <a:schemeClr val="dk1"/>
          </a:fontRef>
        </p:style>
        <p:txBody>
          <a:bodyPr lIns="36000" tIns="36000" rIns="36000" bIns="36000" rtlCol="0" anchor="ctr" anchorCtr="1"/>
          <a:lstStyle/>
          <a:p>
            <a:pPr algn="ctr"/>
            <a:r>
              <a:rPr kumimoji="1" lang="en-US" altLang="ja-JP" sz="800" dirty="0">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rPr>
              <a:t>平均年齢：</a:t>
            </a:r>
            <a:r>
              <a:rPr kumimoji="1" lang="en-US" altLang="ja-JP" sz="800" dirty="0">
                <a:latin typeface="メイリオ" panose="020B0604030504040204" pitchFamily="50" charset="-128"/>
                <a:ea typeface="メイリオ" panose="020B0604030504040204" pitchFamily="50" charset="-128"/>
                <a:cs typeface="メイリオ" panose="020B0604030504040204" pitchFamily="50" charset="-128"/>
              </a:rPr>
              <a:t>42.1</a:t>
            </a:r>
            <a:r>
              <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rPr>
              <a:t>歳</a:t>
            </a:r>
            <a:r>
              <a:rPr kumimoji="1" lang="en-US" altLang="ja-JP" sz="800" dirty="0">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4" name="正方形/長方形 33"/>
          <p:cNvSpPr/>
          <p:nvPr/>
        </p:nvSpPr>
        <p:spPr>
          <a:xfrm>
            <a:off x="3221912" y="1917540"/>
            <a:ext cx="1116000" cy="130680"/>
          </a:xfrm>
          <a:prstGeom prst="rect">
            <a:avLst/>
          </a:prstGeom>
          <a:noFill/>
          <a:ln>
            <a:noFill/>
          </a:ln>
        </p:spPr>
        <p:style>
          <a:lnRef idx="2">
            <a:schemeClr val="dk1"/>
          </a:lnRef>
          <a:fillRef idx="1">
            <a:schemeClr val="lt1"/>
          </a:fillRef>
          <a:effectRef idx="0">
            <a:schemeClr val="dk1"/>
          </a:effectRef>
          <a:fontRef idx="minor">
            <a:schemeClr val="dk1"/>
          </a:fontRef>
        </p:style>
        <p:txBody>
          <a:bodyPr lIns="36000" tIns="36000" rIns="36000" bIns="36000" rtlCol="0" anchor="ctr" anchorCtr="1"/>
          <a:lstStyle/>
          <a:p>
            <a:pPr algn="ctr"/>
            <a:r>
              <a:rPr kumimoji="1" lang="en-US" altLang="ja-JP" sz="800" dirty="0">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rPr>
              <a:t>平均年齢：</a:t>
            </a:r>
            <a:r>
              <a:rPr kumimoji="1" lang="en-US" altLang="ja-JP" sz="800" dirty="0">
                <a:latin typeface="メイリオ" panose="020B0604030504040204" pitchFamily="50" charset="-128"/>
                <a:ea typeface="メイリオ" panose="020B0604030504040204" pitchFamily="50" charset="-128"/>
                <a:cs typeface="メイリオ" panose="020B0604030504040204" pitchFamily="50" charset="-128"/>
              </a:rPr>
              <a:t>42.4</a:t>
            </a:r>
            <a:r>
              <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rPr>
              <a:t>歳</a:t>
            </a:r>
            <a:r>
              <a:rPr kumimoji="1" lang="en-US" altLang="ja-JP" sz="800" dirty="0">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5" name="正方形/長方形 34"/>
          <p:cNvSpPr/>
          <p:nvPr/>
        </p:nvSpPr>
        <p:spPr>
          <a:xfrm>
            <a:off x="4230024" y="1917540"/>
            <a:ext cx="1116000" cy="130680"/>
          </a:xfrm>
          <a:prstGeom prst="rect">
            <a:avLst/>
          </a:prstGeom>
          <a:noFill/>
          <a:ln>
            <a:noFill/>
          </a:ln>
        </p:spPr>
        <p:style>
          <a:lnRef idx="2">
            <a:schemeClr val="dk1"/>
          </a:lnRef>
          <a:fillRef idx="1">
            <a:schemeClr val="lt1"/>
          </a:fillRef>
          <a:effectRef idx="0">
            <a:schemeClr val="dk1"/>
          </a:effectRef>
          <a:fontRef idx="minor">
            <a:schemeClr val="dk1"/>
          </a:fontRef>
        </p:style>
        <p:txBody>
          <a:bodyPr lIns="36000" tIns="36000" rIns="36000" bIns="36000" rtlCol="0" anchor="ctr" anchorCtr="1"/>
          <a:lstStyle/>
          <a:p>
            <a:pPr algn="ctr"/>
            <a:r>
              <a:rPr kumimoji="1" lang="en-US" altLang="ja-JP" sz="800" dirty="0">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rPr>
              <a:t>平均年齢：</a:t>
            </a:r>
            <a:r>
              <a:rPr kumimoji="1" lang="en-US" altLang="ja-JP" sz="800" dirty="0">
                <a:latin typeface="メイリオ" panose="020B0604030504040204" pitchFamily="50" charset="-128"/>
                <a:ea typeface="メイリオ" panose="020B0604030504040204" pitchFamily="50" charset="-128"/>
                <a:cs typeface="メイリオ" panose="020B0604030504040204" pitchFamily="50" charset="-128"/>
              </a:rPr>
              <a:t>42.2</a:t>
            </a:r>
            <a:r>
              <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rPr>
              <a:t>歳</a:t>
            </a:r>
            <a:r>
              <a:rPr kumimoji="1" lang="en-US" altLang="ja-JP" sz="800" dirty="0">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6" name="正方形/長方形 35"/>
          <p:cNvSpPr/>
          <p:nvPr/>
        </p:nvSpPr>
        <p:spPr>
          <a:xfrm>
            <a:off x="5238136" y="1917540"/>
            <a:ext cx="1116000" cy="130680"/>
          </a:xfrm>
          <a:prstGeom prst="rect">
            <a:avLst/>
          </a:prstGeom>
          <a:noFill/>
          <a:ln>
            <a:noFill/>
          </a:ln>
        </p:spPr>
        <p:style>
          <a:lnRef idx="2">
            <a:schemeClr val="dk1"/>
          </a:lnRef>
          <a:fillRef idx="1">
            <a:schemeClr val="lt1"/>
          </a:fillRef>
          <a:effectRef idx="0">
            <a:schemeClr val="dk1"/>
          </a:effectRef>
          <a:fontRef idx="minor">
            <a:schemeClr val="dk1"/>
          </a:fontRef>
        </p:style>
        <p:txBody>
          <a:bodyPr lIns="36000" tIns="36000" rIns="36000" bIns="36000" rtlCol="0" anchor="ctr" anchorCtr="1"/>
          <a:lstStyle/>
          <a:p>
            <a:pPr algn="ctr"/>
            <a:r>
              <a:rPr kumimoji="1" lang="en-US" altLang="ja-JP" sz="800" dirty="0">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rPr>
              <a:t>平均年齢：</a:t>
            </a:r>
            <a:r>
              <a:rPr kumimoji="1" lang="en-US" altLang="ja-JP" sz="800" dirty="0">
                <a:latin typeface="メイリオ" panose="020B0604030504040204" pitchFamily="50" charset="-128"/>
                <a:ea typeface="メイリオ" panose="020B0604030504040204" pitchFamily="50" charset="-128"/>
                <a:cs typeface="メイリオ" panose="020B0604030504040204" pitchFamily="50" charset="-128"/>
              </a:rPr>
              <a:t>43.6</a:t>
            </a:r>
            <a:r>
              <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rPr>
              <a:t>歳</a:t>
            </a:r>
            <a:r>
              <a:rPr kumimoji="1" lang="en-US" altLang="ja-JP" sz="800" dirty="0">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7" name="正方形/長方形 36"/>
          <p:cNvSpPr/>
          <p:nvPr/>
        </p:nvSpPr>
        <p:spPr>
          <a:xfrm>
            <a:off x="6462312" y="1917540"/>
            <a:ext cx="1116000" cy="130680"/>
          </a:xfrm>
          <a:prstGeom prst="rect">
            <a:avLst/>
          </a:prstGeom>
          <a:noFill/>
          <a:ln>
            <a:noFill/>
          </a:ln>
        </p:spPr>
        <p:style>
          <a:lnRef idx="2">
            <a:schemeClr val="dk1"/>
          </a:lnRef>
          <a:fillRef idx="1">
            <a:schemeClr val="lt1"/>
          </a:fillRef>
          <a:effectRef idx="0">
            <a:schemeClr val="dk1"/>
          </a:effectRef>
          <a:fontRef idx="minor">
            <a:schemeClr val="dk1"/>
          </a:fontRef>
        </p:style>
        <p:txBody>
          <a:bodyPr lIns="36000" tIns="36000" rIns="36000" bIns="36000" rtlCol="0" anchor="ctr" anchorCtr="1"/>
          <a:lstStyle/>
          <a:p>
            <a:pPr algn="ctr"/>
            <a:r>
              <a:rPr kumimoji="1" lang="en-US" altLang="ja-JP" sz="800" dirty="0">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rPr>
              <a:t>平均年齢：</a:t>
            </a:r>
            <a:r>
              <a:rPr kumimoji="1" lang="en-US" altLang="ja-JP" sz="800" dirty="0">
                <a:latin typeface="メイリオ" panose="020B0604030504040204" pitchFamily="50" charset="-128"/>
                <a:ea typeface="メイリオ" panose="020B0604030504040204" pitchFamily="50" charset="-128"/>
                <a:cs typeface="メイリオ" panose="020B0604030504040204" pitchFamily="50" charset="-128"/>
              </a:rPr>
              <a:t>42.3</a:t>
            </a:r>
            <a:r>
              <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rPr>
              <a:t>歳</a:t>
            </a:r>
            <a:r>
              <a:rPr kumimoji="1" lang="en-US" altLang="ja-JP" sz="800" dirty="0">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8" name="正方形/長方形 37"/>
          <p:cNvSpPr/>
          <p:nvPr/>
        </p:nvSpPr>
        <p:spPr>
          <a:xfrm>
            <a:off x="7470384" y="1917540"/>
            <a:ext cx="1116000" cy="130680"/>
          </a:xfrm>
          <a:prstGeom prst="rect">
            <a:avLst/>
          </a:prstGeom>
          <a:noFill/>
          <a:ln>
            <a:noFill/>
          </a:ln>
        </p:spPr>
        <p:style>
          <a:lnRef idx="2">
            <a:schemeClr val="dk1"/>
          </a:lnRef>
          <a:fillRef idx="1">
            <a:schemeClr val="lt1"/>
          </a:fillRef>
          <a:effectRef idx="0">
            <a:schemeClr val="dk1"/>
          </a:effectRef>
          <a:fontRef idx="minor">
            <a:schemeClr val="dk1"/>
          </a:fontRef>
        </p:style>
        <p:txBody>
          <a:bodyPr lIns="36000" tIns="36000" rIns="36000" bIns="36000" rtlCol="0" anchor="ctr" anchorCtr="1"/>
          <a:lstStyle/>
          <a:p>
            <a:pPr algn="ctr"/>
            <a:r>
              <a:rPr kumimoji="1" lang="en-US" altLang="ja-JP" sz="800" dirty="0">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rPr>
              <a:t>平均年齢：</a:t>
            </a:r>
            <a:r>
              <a:rPr kumimoji="1" lang="en-US" altLang="ja-JP" sz="800" dirty="0">
                <a:latin typeface="メイリオ" panose="020B0604030504040204" pitchFamily="50" charset="-128"/>
                <a:ea typeface="メイリオ" panose="020B0604030504040204" pitchFamily="50" charset="-128"/>
                <a:cs typeface="メイリオ" panose="020B0604030504040204" pitchFamily="50" charset="-128"/>
              </a:rPr>
              <a:t>41.9</a:t>
            </a:r>
            <a:r>
              <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rPr>
              <a:t>歳</a:t>
            </a:r>
            <a:r>
              <a:rPr kumimoji="1" lang="en-US" altLang="ja-JP" sz="800" dirty="0">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26821253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角丸四角形 27"/>
          <p:cNvSpPr/>
          <p:nvPr/>
        </p:nvSpPr>
        <p:spPr>
          <a:xfrm>
            <a:off x="755576" y="5280376"/>
            <a:ext cx="1440000" cy="900000"/>
          </a:xfrm>
          <a:prstGeom prst="roundRect">
            <a:avLst>
              <a:gd name="adj" fmla="val 8828"/>
            </a:avLst>
          </a:prstGeom>
          <a:solidFill>
            <a:srgbClr val="D0D8E8"/>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108000" rIns="36000" rtlCol="0" anchor="ctr"/>
          <a:lstStyle/>
          <a:p>
            <a:r>
              <a:rPr lang="ja-JP" altLang="en-US" sz="16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知事</a:t>
            </a:r>
            <a:endParaRPr kumimoji="1"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勧告内容の検討、</a:t>
            </a:r>
            <a:endParaRPr kumimoji="1"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条例改正等の検討、</a:t>
            </a:r>
            <a:endParaRPr kumimoji="1"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議会への提案</a:t>
            </a:r>
          </a:p>
        </p:txBody>
      </p:sp>
      <p:sp>
        <p:nvSpPr>
          <p:cNvPr id="29" name="角丸四角形 28"/>
          <p:cNvSpPr/>
          <p:nvPr/>
        </p:nvSpPr>
        <p:spPr>
          <a:xfrm>
            <a:off x="6984546" y="5280376"/>
            <a:ext cx="1440000" cy="900000"/>
          </a:xfrm>
          <a:prstGeom prst="roundRect">
            <a:avLst>
              <a:gd name="adj" fmla="val 8828"/>
            </a:avLst>
          </a:prstGeom>
          <a:solidFill>
            <a:srgbClr val="D0D8E8"/>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108000" rIns="36000" rtlCol="0" anchor="t" anchorCtr="0"/>
          <a:lstStyle/>
          <a:p>
            <a:r>
              <a:rPr lang="ja-JP" altLang="en-US" sz="16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議会</a:t>
            </a:r>
            <a:endPar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知事から提出された条例改正案を審議</a:t>
            </a:r>
          </a:p>
        </p:txBody>
      </p:sp>
      <p:sp>
        <p:nvSpPr>
          <p:cNvPr id="30" name="下矢印 29"/>
          <p:cNvSpPr/>
          <p:nvPr/>
        </p:nvSpPr>
        <p:spPr>
          <a:xfrm rot="5400000">
            <a:off x="1979692" y="5550376"/>
            <a:ext cx="360040" cy="360000"/>
          </a:xfrm>
          <a:prstGeom prst="downArrow">
            <a:avLst>
              <a:gd name="adj1" fmla="val 50000"/>
              <a:gd name="adj2" fmla="val 47209"/>
            </a:avLst>
          </a:prstGeom>
          <a:solidFill>
            <a:srgbClr val="E9EDF4"/>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下矢印 30"/>
          <p:cNvSpPr/>
          <p:nvPr/>
        </p:nvSpPr>
        <p:spPr>
          <a:xfrm rot="-5400000" flipH="1">
            <a:off x="6652641" y="5550376"/>
            <a:ext cx="360040" cy="360000"/>
          </a:xfrm>
          <a:prstGeom prst="downArrow">
            <a:avLst/>
          </a:prstGeom>
          <a:solidFill>
            <a:srgbClr val="E9EDF4"/>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角丸四角形 23"/>
          <p:cNvSpPr/>
          <p:nvPr/>
        </p:nvSpPr>
        <p:spPr>
          <a:xfrm>
            <a:off x="3024000" y="2521470"/>
            <a:ext cx="3096000" cy="2340000"/>
          </a:xfrm>
          <a:prstGeom prst="roundRect">
            <a:avLst>
              <a:gd name="adj" fmla="val 3316"/>
            </a:avLst>
          </a:prstGeom>
          <a:solidFill>
            <a:schemeClr val="bg1"/>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108000" rIns="36000" bIns="0" rtlCol="0" anchor="b" anchorCtr="0"/>
          <a:lstStyle/>
          <a:p>
            <a:pPr algn="ctr"/>
            <a:r>
              <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情勢適応の原則（＝民間準拠）</a:t>
            </a:r>
            <a:endParaRPr kumimoji="1"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endPar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 name="タイトル 1"/>
          <p:cNvSpPr>
            <a:spLocks noGrp="1"/>
          </p:cNvSpPr>
          <p:nvPr>
            <p:ph type="title"/>
          </p:nvPr>
        </p:nvSpPr>
        <p:spPr>
          <a:xfrm>
            <a:off x="457200" y="274638"/>
            <a:ext cx="8280000" cy="720000"/>
          </a:xfrm>
          <a:solidFill>
            <a:schemeClr val="tx2">
              <a:lumMod val="60000"/>
              <a:lumOff val="40000"/>
            </a:schemeClr>
          </a:solidFill>
        </p:spPr>
        <p:txBody>
          <a:bodyPr>
            <a:noAutofit/>
          </a:bodyPr>
          <a:lstStyle/>
          <a:p>
            <a:r>
              <a:rPr kumimoji="1" lang="ja-JP" altLang="en-US" sz="2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１．給与勧告制度の基本的考え方及び勧告の手順</a:t>
            </a:r>
            <a:br>
              <a:rPr kumimoji="1" lang="en-US" altLang="ja-JP" sz="2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br>
            <a:r>
              <a:rPr lang="ja-JP" altLang="en-US"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～職員の給与はどのようにして決めるのか～</a:t>
            </a:r>
            <a:endParaRPr kumimoji="1" lang="ja-JP" altLang="en-US"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 name="コンテンツ プレースホルダー 3"/>
          <p:cNvSpPr>
            <a:spLocks noGrp="1"/>
          </p:cNvSpPr>
          <p:nvPr>
            <p:ph idx="1"/>
          </p:nvPr>
        </p:nvSpPr>
        <p:spPr>
          <a:xfrm>
            <a:off x="457200" y="1063301"/>
            <a:ext cx="8229600" cy="1404000"/>
          </a:xfrm>
          <a:prstGeom prst="roundRect">
            <a:avLst>
              <a:gd name="adj" fmla="val 5917"/>
            </a:avLst>
          </a:prstGeom>
          <a:ln>
            <a:solidFill>
              <a:schemeClr val="tx1"/>
            </a:solidFill>
          </a:ln>
        </p:spPr>
        <p:txBody>
          <a:bodyPr tIns="144000" bIns="144000" anchor="ctr" anchorCtr="0">
            <a:noAutofit/>
          </a:bodyPr>
          <a:lstStyle/>
          <a:p>
            <a:pPr marL="0" indent="144000">
              <a:buNone/>
            </a:pP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人事委員会勧告は、職員の労働基本権制約の代償措置として、職員の給与を社会一般の情勢に適応した適正なものとする機能を有するものです。（地方公務員法第</a:t>
            </a:r>
            <a:r>
              <a:rPr lang="en-US" altLang="ja-JP" sz="1000" dirty="0">
                <a:latin typeface="メイリオ" panose="020B0604030504040204" pitchFamily="50" charset="-128"/>
                <a:ea typeface="メイリオ" panose="020B0604030504040204" pitchFamily="50" charset="-128"/>
                <a:cs typeface="メイリオ" panose="020B0604030504040204" pitchFamily="50" charset="-128"/>
              </a:rPr>
              <a:t>14</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条）</a:t>
            </a:r>
          </a:p>
          <a:p>
            <a:pPr marL="0" indent="144000">
              <a:buNone/>
            </a:pP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職員の給与は、生計費並びに国及び他の地方公共団体の職員並びに民間事業の従事者の給与その他の事情を考慮して定めなければならないとされています。（地方公務員法第</a:t>
            </a:r>
            <a:r>
              <a:rPr lang="en-US" altLang="ja-JP" sz="1000" dirty="0">
                <a:latin typeface="メイリオ" panose="020B0604030504040204" pitchFamily="50" charset="-128"/>
                <a:ea typeface="メイリオ" panose="020B0604030504040204" pitchFamily="50" charset="-128"/>
                <a:cs typeface="メイリオ" panose="020B0604030504040204" pitchFamily="50" charset="-128"/>
              </a:rPr>
              <a:t>24</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条第２項）</a:t>
            </a:r>
          </a:p>
          <a:p>
            <a:pPr marL="0" indent="144000">
              <a:buNone/>
            </a:pP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人事委員会は、毎年少なくとも一回、給料表が適当であるかどうかについて、地方公共団体の議会及び長に同時に報告するものとされています。（地方公務員法第</a:t>
            </a:r>
            <a:r>
              <a:rPr lang="en-US" altLang="ja-JP" sz="1000" dirty="0">
                <a:latin typeface="メイリオ" panose="020B0604030504040204" pitchFamily="50" charset="-128"/>
                <a:ea typeface="メイリオ" panose="020B0604030504040204" pitchFamily="50" charset="-128"/>
                <a:cs typeface="メイリオ" panose="020B0604030504040204" pitchFamily="50" charset="-128"/>
              </a:rPr>
              <a:t>26</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条）</a:t>
            </a:r>
          </a:p>
          <a:p>
            <a:pPr marL="0" indent="144000">
              <a:buNone/>
            </a:pP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給与勧告を通じて職員の適正な処遇を確保することは、職務に精励している職員の士気の向上等に資するものであり、能率的な行政運営を維持する上での基盤となっています。</a:t>
            </a:r>
          </a:p>
        </p:txBody>
      </p:sp>
      <p:sp>
        <p:nvSpPr>
          <p:cNvPr id="3" name="スライド番号プレースホルダー 2"/>
          <p:cNvSpPr>
            <a:spLocks noGrp="1"/>
          </p:cNvSpPr>
          <p:nvPr>
            <p:ph type="sldNum" sz="quarter" idx="12"/>
          </p:nvPr>
        </p:nvSpPr>
        <p:spPr/>
        <p:txBody>
          <a:bodyPr/>
          <a:lstStyle/>
          <a:p>
            <a:fld id="{1D251FDF-0BDD-4E48-83E5-089752E10C20}" type="slidenum">
              <a:rPr kumimoji="1" lang="ja-JP" altLang="en-US" smtClean="0"/>
              <a:t>1</a:t>
            </a:fld>
            <a:endParaRPr kumimoji="1" lang="ja-JP" altLang="en-US"/>
          </a:p>
        </p:txBody>
      </p:sp>
      <p:sp>
        <p:nvSpPr>
          <p:cNvPr id="5" name="角丸四角形 4"/>
          <p:cNvSpPr/>
          <p:nvPr/>
        </p:nvSpPr>
        <p:spPr>
          <a:xfrm>
            <a:off x="6418768" y="2580050"/>
            <a:ext cx="1980000" cy="2592000"/>
          </a:xfrm>
          <a:prstGeom prst="roundRect">
            <a:avLst>
              <a:gd name="adj" fmla="val 4909"/>
            </a:avLst>
          </a:prstGeom>
          <a:solidFill>
            <a:srgbClr val="D0D8E8"/>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rtlCol="0" anchor="b" anchorCtr="0"/>
          <a:lstStyle/>
          <a:p>
            <a:pPr algn="ctr"/>
            <a:r>
              <a:rPr kumimoji="1" lang="ja-JP" altLang="en-US" sz="16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民間給与の調査</a:t>
            </a:r>
            <a:endParaRPr kumimoji="1" lang="en-US" altLang="ja-JP" sz="16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603</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事業所</a:t>
            </a:r>
            <a:endParaRPr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約</a:t>
            </a:r>
            <a:r>
              <a:rPr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35,000</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人対象</a:t>
            </a:r>
            <a:endParaRPr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 name="角丸四角形 5"/>
          <p:cNvSpPr/>
          <p:nvPr/>
        </p:nvSpPr>
        <p:spPr>
          <a:xfrm>
            <a:off x="755576" y="2580050"/>
            <a:ext cx="1980000" cy="2376000"/>
          </a:xfrm>
          <a:prstGeom prst="roundRect">
            <a:avLst>
              <a:gd name="adj" fmla="val 5399"/>
            </a:avLst>
          </a:prstGeom>
          <a:solidFill>
            <a:srgbClr val="D0D8E8"/>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rtlCol="0" anchor="b" anchorCtr="0"/>
          <a:lstStyle/>
          <a:p>
            <a:pPr algn="ctr"/>
            <a:r>
              <a:rPr kumimoji="1" lang="ja-JP" altLang="en-US" sz="16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大阪府職員の調査</a:t>
            </a:r>
            <a:endParaRPr kumimoji="1" lang="en-US" altLang="ja-JP" sz="16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約</a:t>
            </a:r>
            <a:r>
              <a:rPr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67,000</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人対象</a:t>
            </a:r>
            <a:endParaRPr kumimoji="1"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 name="角丸四角形 6"/>
          <p:cNvSpPr/>
          <p:nvPr/>
        </p:nvSpPr>
        <p:spPr>
          <a:xfrm>
            <a:off x="3132000" y="2583954"/>
            <a:ext cx="2880000" cy="576000"/>
          </a:xfrm>
          <a:prstGeom prst="roundRect">
            <a:avLst>
              <a:gd name="adj" fmla="val 8828"/>
            </a:avLst>
          </a:prstGeom>
          <a:solidFill>
            <a:srgbClr val="D0D8E8"/>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108000" rIns="36000" rtlCol="0" anchor="ctr"/>
          <a:lstStyle/>
          <a:p>
            <a:pPr algn="ctr"/>
            <a:r>
              <a:rPr kumimoji="1"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4</a:t>
            </a:r>
            <a:r>
              <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月分給与の比較</a:t>
            </a:r>
            <a:endParaRPr kumimoji="1"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役職段階・年齢・学歴による</a:t>
            </a: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ラスパイレス比較</a:t>
            </a:r>
            <a:endParaRPr kumimoji="1"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 name="角丸四角形 7"/>
          <p:cNvSpPr/>
          <p:nvPr/>
        </p:nvSpPr>
        <p:spPr>
          <a:xfrm>
            <a:off x="3132000" y="3196022"/>
            <a:ext cx="2880000" cy="576000"/>
          </a:xfrm>
          <a:prstGeom prst="roundRect">
            <a:avLst>
              <a:gd name="adj" fmla="val 8828"/>
            </a:avLst>
          </a:prstGeom>
          <a:solidFill>
            <a:srgbClr val="D0D8E8"/>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108000" rIns="36000" rtlCol="0" anchor="ctr"/>
          <a:lstStyle/>
          <a:p>
            <a:pPr algn="ct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特別給（ボーナス）</a:t>
            </a:r>
            <a:endParaRPr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年間支給月数の比較</a:t>
            </a:r>
          </a:p>
        </p:txBody>
      </p:sp>
      <p:sp>
        <p:nvSpPr>
          <p:cNvPr id="9" name="角丸四角形 8"/>
          <p:cNvSpPr/>
          <p:nvPr/>
        </p:nvSpPr>
        <p:spPr>
          <a:xfrm>
            <a:off x="3132000" y="3808154"/>
            <a:ext cx="2880000" cy="576000"/>
          </a:xfrm>
          <a:prstGeom prst="roundRect">
            <a:avLst>
              <a:gd name="adj" fmla="val 8828"/>
            </a:avLst>
          </a:prstGeom>
          <a:solidFill>
            <a:srgbClr val="D0D8E8"/>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108000" rIns="36000" rtlCol="0" anchor="ctr"/>
          <a:lstStyle/>
          <a:p>
            <a:pPr algn="ctr"/>
            <a:r>
              <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勤務条件制度の比較</a:t>
            </a:r>
          </a:p>
        </p:txBody>
      </p:sp>
      <p:sp>
        <p:nvSpPr>
          <p:cNvPr id="10" name="右矢印 9"/>
          <p:cNvSpPr/>
          <p:nvPr/>
        </p:nvSpPr>
        <p:spPr>
          <a:xfrm>
            <a:off x="2638128" y="2727906"/>
            <a:ext cx="504056" cy="360040"/>
          </a:xfrm>
          <a:prstGeom prst="rightArrow">
            <a:avLst/>
          </a:prstGeom>
          <a:solidFill>
            <a:srgbClr val="E9EDF4"/>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右矢印 10"/>
          <p:cNvSpPr/>
          <p:nvPr/>
        </p:nvSpPr>
        <p:spPr>
          <a:xfrm>
            <a:off x="2638128" y="3303970"/>
            <a:ext cx="504056" cy="360040"/>
          </a:xfrm>
          <a:prstGeom prst="rightArrow">
            <a:avLst/>
          </a:prstGeom>
          <a:solidFill>
            <a:srgbClr val="E9EDF4"/>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右矢印 11"/>
          <p:cNvSpPr/>
          <p:nvPr/>
        </p:nvSpPr>
        <p:spPr>
          <a:xfrm>
            <a:off x="2638128" y="3880070"/>
            <a:ext cx="504056" cy="360040"/>
          </a:xfrm>
          <a:prstGeom prst="rightArrow">
            <a:avLst/>
          </a:prstGeom>
          <a:solidFill>
            <a:srgbClr val="E9EDF4"/>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右矢印 12"/>
          <p:cNvSpPr/>
          <p:nvPr/>
        </p:nvSpPr>
        <p:spPr>
          <a:xfrm flipH="1">
            <a:off x="6012160" y="2727906"/>
            <a:ext cx="504056" cy="360040"/>
          </a:xfrm>
          <a:prstGeom prst="rightArrow">
            <a:avLst/>
          </a:prstGeom>
          <a:solidFill>
            <a:srgbClr val="E9EDF4"/>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右矢印 13"/>
          <p:cNvSpPr/>
          <p:nvPr/>
        </p:nvSpPr>
        <p:spPr>
          <a:xfrm flipH="1">
            <a:off x="6012160" y="3303970"/>
            <a:ext cx="504056" cy="360040"/>
          </a:xfrm>
          <a:prstGeom prst="rightArrow">
            <a:avLst/>
          </a:prstGeom>
          <a:solidFill>
            <a:srgbClr val="E9EDF4"/>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右矢印 14"/>
          <p:cNvSpPr/>
          <p:nvPr/>
        </p:nvSpPr>
        <p:spPr>
          <a:xfrm flipH="1">
            <a:off x="6012160" y="3880070"/>
            <a:ext cx="504056" cy="360040"/>
          </a:xfrm>
          <a:prstGeom prst="rightArrow">
            <a:avLst/>
          </a:prstGeom>
          <a:solidFill>
            <a:srgbClr val="E9EDF4"/>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角丸四角形 15"/>
          <p:cNvSpPr/>
          <p:nvPr/>
        </p:nvSpPr>
        <p:spPr>
          <a:xfrm>
            <a:off x="1079576" y="2655926"/>
            <a:ext cx="1332000" cy="504000"/>
          </a:xfrm>
          <a:prstGeom prst="roundRect">
            <a:avLst>
              <a:gd name="adj" fmla="val 8828"/>
            </a:avLst>
          </a:prstGeom>
          <a:solidFill>
            <a:srgbClr val="E9EDF4"/>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108000" rIns="36000" rtlCol="0" anchor="ctr"/>
          <a:lstStyle/>
          <a:p>
            <a:pPr algn="ctr"/>
            <a:r>
              <a:rPr kumimoji="1"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行政職給料表</a:t>
            </a:r>
            <a:endParaRPr kumimoji="1"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kumimoji="1"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適用者</a:t>
            </a:r>
          </a:p>
        </p:txBody>
      </p:sp>
      <p:sp>
        <p:nvSpPr>
          <p:cNvPr id="17" name="角丸四角形 16"/>
          <p:cNvSpPr/>
          <p:nvPr/>
        </p:nvSpPr>
        <p:spPr>
          <a:xfrm>
            <a:off x="6742768" y="2655926"/>
            <a:ext cx="1332000" cy="504000"/>
          </a:xfrm>
          <a:prstGeom prst="roundRect">
            <a:avLst>
              <a:gd name="adj" fmla="val 8828"/>
            </a:avLst>
          </a:prstGeom>
          <a:solidFill>
            <a:srgbClr val="E9EDF4"/>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72000" rIns="36000" rtlCol="0" anchor="ctr"/>
          <a:lstStyle/>
          <a:p>
            <a:pPr algn="ctr"/>
            <a:r>
              <a:rPr kumimoji="1"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民間従業員</a:t>
            </a:r>
            <a:endParaRPr kumimoji="1"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事務・技術関係</a:t>
            </a:r>
            <a:endParaRPr lang="en-US" altLang="ja-JP"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職務従事者</a:t>
            </a:r>
            <a:endParaRPr kumimoji="1"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8" name="角丸四角形 17"/>
          <p:cNvSpPr/>
          <p:nvPr/>
        </p:nvSpPr>
        <p:spPr>
          <a:xfrm>
            <a:off x="6742768" y="3231990"/>
            <a:ext cx="1332000" cy="504000"/>
          </a:xfrm>
          <a:prstGeom prst="roundRect">
            <a:avLst>
              <a:gd name="adj" fmla="val 8828"/>
            </a:avLst>
          </a:prstGeom>
          <a:solidFill>
            <a:srgbClr val="E9EDF4"/>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108000" rIns="36000" rtlCol="0" anchor="ctr"/>
          <a:lstStyle/>
          <a:p>
            <a:pPr algn="ctr"/>
            <a:r>
              <a:rPr kumimoji="1"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昨年</a:t>
            </a:r>
            <a:r>
              <a:rPr kumimoji="1"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8</a:t>
            </a:r>
            <a:r>
              <a:rPr kumimoji="1"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月～本年</a:t>
            </a:r>
            <a:endParaRPr kumimoji="1"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kumimoji="1"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7</a:t>
            </a:r>
            <a:r>
              <a:rPr kumimoji="1"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月の支給状況</a:t>
            </a:r>
          </a:p>
        </p:txBody>
      </p:sp>
      <p:sp>
        <p:nvSpPr>
          <p:cNvPr id="19" name="角丸四角形 18"/>
          <p:cNvSpPr/>
          <p:nvPr/>
        </p:nvSpPr>
        <p:spPr>
          <a:xfrm>
            <a:off x="1079576" y="3231990"/>
            <a:ext cx="1332000" cy="504000"/>
          </a:xfrm>
          <a:prstGeom prst="roundRect">
            <a:avLst>
              <a:gd name="adj" fmla="val 8828"/>
            </a:avLst>
          </a:prstGeom>
          <a:solidFill>
            <a:srgbClr val="E9EDF4"/>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108000" rIns="36000" rtlCol="0" anchor="ctr"/>
          <a:lstStyle/>
          <a:p>
            <a:pPr algn="ctr"/>
            <a:r>
              <a:rPr kumimoji="1"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年間支給月数</a:t>
            </a:r>
          </a:p>
        </p:txBody>
      </p:sp>
      <p:sp>
        <p:nvSpPr>
          <p:cNvPr id="20" name="角丸四角形 19"/>
          <p:cNvSpPr/>
          <p:nvPr/>
        </p:nvSpPr>
        <p:spPr>
          <a:xfrm>
            <a:off x="6742768" y="3808090"/>
            <a:ext cx="1332000" cy="504000"/>
          </a:xfrm>
          <a:prstGeom prst="roundRect">
            <a:avLst>
              <a:gd name="adj" fmla="val 8828"/>
            </a:avLst>
          </a:prstGeom>
          <a:solidFill>
            <a:srgbClr val="E9EDF4"/>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108000" rIns="36000" rtlCol="0" anchor="ctr"/>
          <a:lstStyle/>
          <a:p>
            <a:pPr algn="ct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給与改定や</a:t>
            </a: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諸手当の支給状況</a:t>
            </a: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1" name="角丸四角形 20"/>
          <p:cNvSpPr/>
          <p:nvPr/>
        </p:nvSpPr>
        <p:spPr>
          <a:xfrm>
            <a:off x="1079576" y="3808090"/>
            <a:ext cx="1332000" cy="504000"/>
          </a:xfrm>
          <a:prstGeom prst="roundRect">
            <a:avLst>
              <a:gd name="adj" fmla="val 8828"/>
            </a:avLst>
          </a:prstGeom>
          <a:solidFill>
            <a:srgbClr val="E9EDF4"/>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108000" rIns="36000" rtlCol="0" anchor="ctr"/>
          <a:lstStyle/>
          <a:p>
            <a:pPr algn="ctr"/>
            <a:r>
              <a:rPr kumimoji="1"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勤務条件、</a:t>
            </a:r>
            <a:endParaRPr kumimoji="1"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kumimoji="1"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諸手当等</a:t>
            </a:r>
          </a:p>
        </p:txBody>
      </p:sp>
      <p:sp>
        <p:nvSpPr>
          <p:cNvPr id="27" name="角丸四角形 26"/>
          <p:cNvSpPr/>
          <p:nvPr/>
        </p:nvSpPr>
        <p:spPr>
          <a:xfrm>
            <a:off x="2332661" y="5460376"/>
            <a:ext cx="4320000" cy="540000"/>
          </a:xfrm>
          <a:prstGeom prst="roundRect">
            <a:avLst>
              <a:gd name="adj" fmla="val 8828"/>
            </a:avLst>
          </a:prstGeom>
          <a:solidFill>
            <a:srgbClr val="CCFFFF"/>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108000" rIns="36000" rtlCol="0" anchor="ctr"/>
          <a:lstStyle/>
          <a:p>
            <a:pPr algn="ctr"/>
            <a:r>
              <a:rPr lang="ja-JP" altLang="en-US"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「職員の給与等に関する報告及び勧告」</a:t>
            </a:r>
            <a:endParaRPr kumimoji="1" lang="ja-JP" altLang="en-US"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3" name="下矢印吹き出し 32"/>
          <p:cNvSpPr/>
          <p:nvPr/>
        </p:nvSpPr>
        <p:spPr>
          <a:xfrm>
            <a:off x="2952000" y="5033272"/>
            <a:ext cx="3240000" cy="504056"/>
          </a:xfrm>
          <a:prstGeom prst="downArrowCallout">
            <a:avLst>
              <a:gd name="adj1" fmla="val 36370"/>
              <a:gd name="adj2" fmla="val 38372"/>
              <a:gd name="adj3" fmla="val 30663"/>
              <a:gd name="adj4" fmla="val 56588"/>
            </a:avLst>
          </a:prstGeom>
          <a:solidFill>
            <a:srgbClr val="E9EDF4"/>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108000" rIns="36000" rtlCol="0" anchor="ctr"/>
          <a:lstStyle/>
          <a:p>
            <a:pPr algn="ct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給料表、手当等の勤務条件の改定内容を決定</a:t>
            </a:r>
            <a:endParaRPr kumimoji="1"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2" name="下矢印 31"/>
          <p:cNvSpPr/>
          <p:nvPr/>
        </p:nvSpPr>
        <p:spPr>
          <a:xfrm>
            <a:off x="4391980" y="4797184"/>
            <a:ext cx="360040" cy="288000"/>
          </a:xfrm>
          <a:prstGeom prst="downArrow">
            <a:avLst>
              <a:gd name="adj1" fmla="val 50000"/>
              <a:gd name="adj2" fmla="val 63229"/>
            </a:avLst>
          </a:prstGeom>
          <a:solidFill>
            <a:srgbClr val="E9EDF4"/>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角丸四角形吹き出し 33"/>
          <p:cNvSpPr/>
          <p:nvPr/>
        </p:nvSpPr>
        <p:spPr>
          <a:xfrm>
            <a:off x="8154225" y="4545200"/>
            <a:ext cx="864000" cy="684000"/>
          </a:xfrm>
          <a:prstGeom prst="wedgeRoundRectCallout">
            <a:avLst>
              <a:gd name="adj1" fmla="val -69340"/>
              <a:gd name="adj2" fmla="val -22445"/>
              <a:gd name="adj3" fmla="val 16667"/>
            </a:avLst>
          </a:prstGeom>
          <a:solidFill>
            <a:schemeClr val="bg1"/>
          </a:solidFill>
          <a:ln w="952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vert="horz" lIns="36000" tIns="72000" rIns="0" rtlCol="0" anchor="ctr"/>
          <a:lstStyle/>
          <a:p>
            <a:r>
              <a:rPr lang="ja-JP" altLang="en-US"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企業規模</a:t>
            </a:r>
            <a:endParaRPr lang="en-US" altLang="ja-JP"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50</a:t>
            </a:r>
            <a:r>
              <a:rPr lang="ja-JP" altLang="en-US"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人以上かつ</a:t>
            </a:r>
            <a:endParaRPr lang="en-US" altLang="ja-JP"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事業所規模</a:t>
            </a:r>
            <a:endParaRPr lang="en-US" altLang="ja-JP"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50</a:t>
            </a:r>
            <a:r>
              <a:rPr lang="ja-JP" altLang="en-US"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人以上事業所</a:t>
            </a:r>
            <a:endParaRPr lang="en-US" altLang="ja-JP"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2" name="テキスト ボックス 21"/>
          <p:cNvSpPr txBox="1"/>
          <p:nvPr/>
        </p:nvSpPr>
        <p:spPr>
          <a:xfrm>
            <a:off x="3240000" y="4581128"/>
            <a:ext cx="1332000" cy="276999"/>
          </a:xfrm>
          <a:prstGeom prst="rect">
            <a:avLst/>
          </a:prstGeom>
          <a:noFill/>
        </p:spPr>
        <p:txBody>
          <a:bodyPr wrap="square" lIns="36000" rIns="36000" rtlCol="0" anchor="ctr" anchorCtr="1">
            <a:spAutoFit/>
          </a:bodyPr>
          <a:lstStyle/>
          <a:p>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（地公法第</a:t>
            </a:r>
            <a:r>
              <a:rPr lang="en-US" altLang="ja-JP" sz="1200" dirty="0">
                <a:latin typeface="メイリオ" panose="020B0604030504040204" pitchFamily="50" charset="-128"/>
                <a:ea typeface="メイリオ" panose="020B0604030504040204" pitchFamily="50" charset="-128"/>
                <a:cs typeface="メイリオ" panose="020B0604030504040204" pitchFamily="50" charset="-128"/>
              </a:rPr>
              <a:t>14</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条）</a:t>
            </a:r>
          </a:p>
        </p:txBody>
      </p:sp>
    </p:spTree>
    <p:extLst>
      <p:ext uri="{BB962C8B-B14F-4D97-AF65-F5344CB8AC3E}">
        <p14:creationId xmlns:p14="http://schemas.microsoft.com/office/powerpoint/2010/main" val="29415952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txBox="1">
            <a:spLocks/>
          </p:cNvSpPr>
          <p:nvPr/>
        </p:nvSpPr>
        <p:spPr>
          <a:xfrm>
            <a:off x="457200" y="274638"/>
            <a:ext cx="8280000" cy="720000"/>
          </a:xfrm>
          <a:prstGeom prst="rect">
            <a:avLst/>
          </a:prstGeom>
          <a:solidFill>
            <a:schemeClr val="tx2">
              <a:lumMod val="60000"/>
              <a:lumOff val="40000"/>
            </a:schemeClr>
          </a:solidFill>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2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２．民間給与との較差等に基づく給与改定</a:t>
            </a:r>
          </a:p>
        </p:txBody>
      </p:sp>
      <p:sp>
        <p:nvSpPr>
          <p:cNvPr id="5" name="コンテンツ プレースホルダー 4"/>
          <p:cNvSpPr>
            <a:spLocks noGrp="1"/>
          </p:cNvSpPr>
          <p:nvPr>
            <p:ph idx="1"/>
          </p:nvPr>
        </p:nvSpPr>
        <p:spPr>
          <a:xfrm>
            <a:off x="457200" y="1124744"/>
            <a:ext cx="8280000" cy="1764000"/>
          </a:xfrm>
          <a:prstGeom prst="roundRect">
            <a:avLst>
              <a:gd name="adj" fmla="val 4250"/>
            </a:avLst>
          </a:prstGeom>
          <a:ln>
            <a:solidFill>
              <a:schemeClr val="tx1"/>
            </a:solidFill>
          </a:ln>
        </p:spPr>
        <p:txBody>
          <a:bodyPr>
            <a:normAutofit lnSpcReduction="10000"/>
          </a:bodyPr>
          <a:lstStyle/>
          <a:p>
            <a:pPr marL="0" indent="0">
              <a:buNone/>
            </a:pPr>
            <a:r>
              <a:rPr lang="ja-JP" altLang="en-US" sz="1100" b="1" dirty="0">
                <a:latin typeface="メイリオ" panose="020B0604030504040204" pitchFamily="50" charset="-128"/>
                <a:ea typeface="メイリオ" panose="020B0604030504040204" pitchFamily="50" charset="-128"/>
                <a:cs typeface="メイリオ" panose="020B0604030504040204" pitchFamily="50" charset="-128"/>
              </a:rPr>
              <a:t>◎職種別民間給与実態調査</a:t>
            </a:r>
          </a:p>
          <a:p>
            <a:pPr marL="144000" indent="0">
              <a:buNone/>
            </a:pP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企業規模</a:t>
            </a:r>
            <a:r>
              <a:rPr lang="en-US" altLang="ja-JP" sz="1100" dirty="0">
                <a:latin typeface="メイリオ" panose="020B0604030504040204" pitchFamily="50" charset="-128"/>
                <a:ea typeface="メイリオ" panose="020B0604030504040204" pitchFamily="50" charset="-128"/>
                <a:cs typeface="メイリオ" panose="020B0604030504040204" pitchFamily="50" charset="-128"/>
              </a:rPr>
              <a:t>50</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人以上、かつ、事業所規模</a:t>
            </a:r>
            <a:r>
              <a:rPr lang="en-US" altLang="ja-JP" sz="1100" dirty="0">
                <a:latin typeface="メイリオ" panose="020B0604030504040204" pitchFamily="50" charset="-128"/>
                <a:ea typeface="メイリオ" panose="020B0604030504040204" pitchFamily="50" charset="-128"/>
                <a:cs typeface="メイリオ" panose="020B0604030504040204" pitchFamily="50" charset="-128"/>
              </a:rPr>
              <a:t>50</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人以上の府内民間事業所から</a:t>
            </a:r>
            <a:r>
              <a:rPr lang="en-US" altLang="ja-JP" sz="1100" dirty="0">
                <a:latin typeface="メイリオ" panose="020B0604030504040204" pitchFamily="50" charset="-128"/>
                <a:ea typeface="メイリオ" panose="020B0604030504040204" pitchFamily="50" charset="-128"/>
                <a:cs typeface="メイリオ" panose="020B0604030504040204" pitchFamily="50" charset="-128"/>
              </a:rPr>
              <a:t>731</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事業所を抽出。</a:t>
            </a:r>
          </a:p>
          <a:p>
            <a:pPr marL="144000" indent="0">
              <a:buNone/>
            </a:pP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月例給については、公務の行政職給料表適用職員と類似する職務に従事する民間の事務・技術関係従業員</a:t>
            </a:r>
            <a:r>
              <a:rPr lang="en-US" altLang="ja-JP" sz="1100" dirty="0">
                <a:latin typeface="メイリオ" panose="020B0604030504040204" pitchFamily="50" charset="-128"/>
                <a:ea typeface="メイリオ" panose="020B0604030504040204" pitchFamily="50" charset="-128"/>
                <a:cs typeface="メイリオ" panose="020B0604030504040204" pitchFamily="50" charset="-128"/>
              </a:rPr>
              <a:t>35,718</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人の本年４月分給与月額等を調査。特別給（ボーナス）については、民間事業所における昨年８月から本年７月までの直近１年間の支給状況を調査。</a:t>
            </a:r>
          </a:p>
          <a:p>
            <a:pPr marL="0" indent="0">
              <a:spcBef>
                <a:spcPts val="600"/>
              </a:spcBef>
              <a:buNone/>
            </a:pPr>
            <a:r>
              <a:rPr lang="ja-JP" altLang="en-US" sz="1100" b="1" dirty="0">
                <a:latin typeface="メイリオ" panose="020B0604030504040204" pitchFamily="50" charset="-128"/>
                <a:ea typeface="メイリオ" panose="020B0604030504040204" pitchFamily="50" charset="-128"/>
                <a:cs typeface="メイリオ" panose="020B0604030504040204" pitchFamily="50" charset="-128"/>
              </a:rPr>
              <a:t>◎職員給与と民間給与との比較</a:t>
            </a:r>
          </a:p>
          <a:p>
            <a:pPr marL="144000" indent="0">
              <a:buNone/>
            </a:pP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月例給については職員と民間従業員の本年４月分給与をラスパイレス方式（５ページ参照）で比較。</a:t>
            </a:r>
          </a:p>
          <a:p>
            <a:pPr marL="144000" indent="0">
              <a:buNone/>
            </a:pP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職員給与が民間給与を</a:t>
            </a:r>
            <a:r>
              <a:rPr lang="en-US" altLang="ja-JP" sz="1100" dirty="0">
                <a:latin typeface="メイリオ" panose="020B0604030504040204" pitchFamily="50" charset="-128"/>
                <a:ea typeface="メイリオ" panose="020B0604030504040204" pitchFamily="50" charset="-128"/>
                <a:cs typeface="メイリオ" panose="020B0604030504040204" pitchFamily="50" charset="-128"/>
              </a:rPr>
              <a:t>230</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円（</a:t>
            </a:r>
            <a:r>
              <a:rPr lang="en-US" altLang="ja-JP" sz="1100" dirty="0">
                <a:latin typeface="メイリオ" panose="020B0604030504040204" pitchFamily="50" charset="-128"/>
                <a:ea typeface="メイリオ" panose="020B0604030504040204" pitchFamily="50" charset="-128"/>
                <a:cs typeface="メイリオ" panose="020B0604030504040204" pitchFamily="50" charset="-128"/>
              </a:rPr>
              <a:t>0.06</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％）下回ることが明らかになった。</a:t>
            </a:r>
          </a:p>
          <a:p>
            <a:pPr marL="144000" indent="0">
              <a:buNone/>
            </a:pP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特別給（ボーナス）については、民間における特別給の合計額が月例給の</a:t>
            </a:r>
            <a:r>
              <a:rPr lang="en-US" altLang="ja-JP" sz="1100" dirty="0">
                <a:latin typeface="メイリオ" panose="020B0604030504040204" pitchFamily="50" charset="-128"/>
                <a:ea typeface="メイリオ" panose="020B0604030504040204" pitchFamily="50" charset="-128"/>
                <a:cs typeface="メイリオ" panose="020B0604030504040204" pitchFamily="50" charset="-128"/>
              </a:rPr>
              <a:t>4.40</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月分にあたることが明らかになった。</a:t>
            </a:r>
          </a:p>
        </p:txBody>
      </p:sp>
      <p:sp>
        <p:nvSpPr>
          <p:cNvPr id="6" name="テキスト ボックス 5"/>
          <p:cNvSpPr txBox="1"/>
          <p:nvPr/>
        </p:nvSpPr>
        <p:spPr>
          <a:xfrm>
            <a:off x="457200" y="2924944"/>
            <a:ext cx="8280000" cy="261610"/>
          </a:xfrm>
          <a:prstGeom prst="rect">
            <a:avLst/>
          </a:prstGeom>
          <a:noFill/>
        </p:spPr>
        <p:txBody>
          <a:bodyPr wrap="square" rtlCol="0">
            <a:spAutoFit/>
          </a:bodyPr>
          <a:lstStyle/>
          <a:p>
            <a:r>
              <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rPr>
              <a:t>◆月例給</a:t>
            </a:r>
            <a:endParaRPr kumimoji="1" lang="en-US" altLang="ja-JP" sz="11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 name="テキスト ボックス 6"/>
          <p:cNvSpPr txBox="1"/>
          <p:nvPr/>
        </p:nvSpPr>
        <p:spPr>
          <a:xfrm>
            <a:off x="467122" y="4926940"/>
            <a:ext cx="8280000" cy="446276"/>
          </a:xfrm>
          <a:prstGeom prst="rect">
            <a:avLst/>
          </a:prstGeom>
          <a:noFill/>
        </p:spPr>
        <p:txBody>
          <a:bodyPr wrap="square" rtlCol="0">
            <a:spAutoFit/>
          </a:bodyPr>
          <a:lstStyle/>
          <a:p>
            <a:r>
              <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rPr>
              <a:t>◆特別給（ボーナス</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1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～現行</a:t>
            </a:r>
            <a:r>
              <a:rPr lang="en-US" altLang="ja-JP" sz="1100" dirty="0">
                <a:latin typeface="メイリオ" panose="020B0604030504040204" pitchFamily="50" charset="-128"/>
                <a:ea typeface="メイリオ" panose="020B0604030504040204" pitchFamily="50" charset="-128"/>
                <a:cs typeface="メイリオ" panose="020B0604030504040204" pitchFamily="50" charset="-128"/>
              </a:rPr>
              <a:t>4.30</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月分から</a:t>
            </a:r>
            <a:r>
              <a:rPr lang="en-US" altLang="ja-JP" sz="1100" dirty="0">
                <a:latin typeface="メイリオ" panose="020B0604030504040204" pitchFamily="50" charset="-128"/>
                <a:ea typeface="メイリオ" panose="020B0604030504040204" pitchFamily="50" charset="-128"/>
                <a:cs typeface="メイリオ" panose="020B0604030504040204" pitchFamily="50" charset="-128"/>
              </a:rPr>
              <a:t>0.1</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月分引き上げ年間</a:t>
            </a:r>
            <a:r>
              <a:rPr lang="en-US" altLang="ja-JP" sz="1100" dirty="0">
                <a:latin typeface="メイリオ" panose="020B0604030504040204" pitchFamily="50" charset="-128"/>
                <a:ea typeface="メイリオ" panose="020B0604030504040204" pitchFamily="50" charset="-128"/>
                <a:cs typeface="メイリオ" panose="020B0604030504040204" pitchFamily="50" charset="-128"/>
              </a:rPr>
              <a:t>4.40</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月分とする～　</a:t>
            </a:r>
            <a:r>
              <a:rPr lang="en-US" altLang="ja-JP" sz="11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（職員＝年間</a:t>
            </a:r>
            <a:r>
              <a:rPr lang="en-US" altLang="ja-JP" sz="1100" dirty="0">
                <a:latin typeface="メイリオ" panose="020B0604030504040204" pitchFamily="50" charset="-128"/>
                <a:ea typeface="メイリオ" panose="020B0604030504040204" pitchFamily="50" charset="-128"/>
                <a:cs typeface="メイリオ" panose="020B0604030504040204" pitchFamily="50" charset="-128"/>
              </a:rPr>
              <a:t>4.30</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月分、民間＝同</a:t>
            </a:r>
            <a:r>
              <a:rPr lang="en-US" altLang="ja-JP" sz="1100" dirty="0">
                <a:latin typeface="メイリオ" panose="020B0604030504040204" pitchFamily="50" charset="-128"/>
                <a:ea typeface="メイリオ" panose="020B0604030504040204" pitchFamily="50" charset="-128"/>
                <a:cs typeface="メイリオ" panose="020B0604030504040204" pitchFamily="50" charset="-128"/>
              </a:rPr>
              <a:t>4.40</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月分）</a:t>
            </a:r>
            <a:endParaRPr lang="en-US" altLang="ja-JP" sz="1050" dirty="0">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11" name="表 10"/>
          <p:cNvGraphicFramePr>
            <a:graphicFrameLocks noGrp="1"/>
          </p:cNvGraphicFramePr>
          <p:nvPr>
            <p:extLst>
              <p:ext uri="{D42A27DB-BD31-4B8C-83A1-F6EECF244321}">
                <p14:modId xmlns:p14="http://schemas.microsoft.com/office/powerpoint/2010/main" val="3860053693"/>
              </p:ext>
            </p:extLst>
          </p:nvPr>
        </p:nvGraphicFramePr>
        <p:xfrm>
          <a:off x="611560" y="5345008"/>
          <a:ext cx="6278198" cy="1036320"/>
        </p:xfrm>
        <a:graphic>
          <a:graphicData uri="http://schemas.openxmlformats.org/drawingml/2006/table">
            <a:tbl>
              <a:tblPr firstRow="1" bandRow="1">
                <a:tableStyleId>{5C22544A-7EE6-4342-B048-85BDC9FD1C3A}</a:tableStyleId>
              </a:tblPr>
              <a:tblGrid>
                <a:gridCol w="663382">
                  <a:extLst>
                    <a:ext uri="{9D8B030D-6E8A-4147-A177-3AD203B41FA5}">
                      <a16:colId xmlns:a16="http://schemas.microsoft.com/office/drawing/2014/main" val="20000"/>
                    </a:ext>
                  </a:extLst>
                </a:gridCol>
                <a:gridCol w="622800">
                  <a:extLst>
                    <a:ext uri="{9D8B030D-6E8A-4147-A177-3AD203B41FA5}">
                      <a16:colId xmlns:a16="http://schemas.microsoft.com/office/drawing/2014/main" val="20001"/>
                    </a:ext>
                  </a:extLst>
                </a:gridCol>
                <a:gridCol w="624002">
                  <a:extLst>
                    <a:ext uri="{9D8B030D-6E8A-4147-A177-3AD203B41FA5}">
                      <a16:colId xmlns:a16="http://schemas.microsoft.com/office/drawing/2014/main" val="20002"/>
                    </a:ext>
                  </a:extLst>
                </a:gridCol>
                <a:gridCol w="624002">
                  <a:extLst>
                    <a:ext uri="{9D8B030D-6E8A-4147-A177-3AD203B41FA5}">
                      <a16:colId xmlns:a16="http://schemas.microsoft.com/office/drawing/2014/main" val="20003"/>
                    </a:ext>
                  </a:extLst>
                </a:gridCol>
                <a:gridCol w="624002">
                  <a:extLst>
                    <a:ext uri="{9D8B030D-6E8A-4147-A177-3AD203B41FA5}">
                      <a16:colId xmlns:a16="http://schemas.microsoft.com/office/drawing/2014/main" val="20004"/>
                    </a:ext>
                  </a:extLst>
                </a:gridCol>
                <a:gridCol w="624002">
                  <a:extLst>
                    <a:ext uri="{9D8B030D-6E8A-4147-A177-3AD203B41FA5}">
                      <a16:colId xmlns:a16="http://schemas.microsoft.com/office/drawing/2014/main" val="20005"/>
                    </a:ext>
                  </a:extLst>
                </a:gridCol>
                <a:gridCol w="624002">
                  <a:extLst>
                    <a:ext uri="{9D8B030D-6E8A-4147-A177-3AD203B41FA5}">
                      <a16:colId xmlns:a16="http://schemas.microsoft.com/office/drawing/2014/main" val="20006"/>
                    </a:ext>
                  </a:extLst>
                </a:gridCol>
                <a:gridCol w="624002">
                  <a:extLst>
                    <a:ext uri="{9D8B030D-6E8A-4147-A177-3AD203B41FA5}">
                      <a16:colId xmlns:a16="http://schemas.microsoft.com/office/drawing/2014/main" val="20007"/>
                    </a:ext>
                  </a:extLst>
                </a:gridCol>
                <a:gridCol w="624002">
                  <a:extLst>
                    <a:ext uri="{9D8B030D-6E8A-4147-A177-3AD203B41FA5}">
                      <a16:colId xmlns:a16="http://schemas.microsoft.com/office/drawing/2014/main" val="20008"/>
                    </a:ext>
                  </a:extLst>
                </a:gridCol>
                <a:gridCol w="624002">
                  <a:extLst>
                    <a:ext uri="{9D8B030D-6E8A-4147-A177-3AD203B41FA5}">
                      <a16:colId xmlns:a16="http://schemas.microsoft.com/office/drawing/2014/main" val="20009"/>
                    </a:ext>
                  </a:extLst>
                </a:gridCol>
              </a:tblGrid>
              <a:tr h="216000">
                <a:tc rowSpan="2">
                  <a:txBody>
                    <a:bodyPr/>
                    <a:lstStyle/>
                    <a:p>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lnR w="12700"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tcPr>
                </a:tc>
                <a:tc gridSpan="3">
                  <a:txBody>
                    <a:bodyPr/>
                    <a:lstStyle/>
                    <a:p>
                      <a:pPr algn="ctr"/>
                      <a:r>
                        <a:rPr kumimoji="1" lang="en-US" altLang="ja-JP" sz="1100" dirty="0">
                          <a:latin typeface="メイリオ" panose="020B0604030504040204" pitchFamily="50" charset="-128"/>
                          <a:ea typeface="メイリオ" panose="020B0604030504040204" pitchFamily="50" charset="-128"/>
                          <a:cs typeface="メイリオ" panose="020B0604030504040204" pitchFamily="50" charset="-128"/>
                        </a:rPr>
                        <a:t>6</a:t>
                      </a:r>
                      <a:r>
                        <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rPr>
                        <a:t>月期</a:t>
                      </a:r>
                    </a:p>
                  </a:txBody>
                  <a:tcPr anchor="ctr">
                    <a:lnL w="12700" cap="flat" cmpd="sng" algn="ctr">
                      <a:solidFill>
                        <a:schemeClr val="bg1"/>
                      </a:solidFill>
                      <a:prstDash val="solid"/>
                      <a:round/>
                      <a:headEnd type="none" w="med" len="med"/>
                      <a:tailEnd type="none" w="med" len="med"/>
                    </a:lnL>
                    <a:lnB w="12700" cap="flat" cmpd="sng" algn="ctr">
                      <a:solidFill>
                        <a:schemeClr val="bg1"/>
                      </a:solidFill>
                      <a:prstDash val="solid"/>
                      <a:round/>
                      <a:headEnd type="none" w="med" len="med"/>
                      <a:tailEnd type="none" w="med" len="med"/>
                    </a:lnB>
                  </a:tcPr>
                </a:tc>
                <a:tc hMerge="1">
                  <a:txBody>
                    <a:bodyPr/>
                    <a:lstStyle/>
                    <a:p>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hMerge="1">
                  <a:txBody>
                    <a:bodyPr/>
                    <a:lstStyle/>
                    <a:p>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gridSpan="3">
                  <a:txBody>
                    <a:bodyPr/>
                    <a:lstStyle/>
                    <a:p>
                      <a:pPr algn="ctr"/>
                      <a:r>
                        <a:rPr kumimoji="1" lang="en-US" altLang="ja-JP" sz="1100" dirty="0">
                          <a:latin typeface="メイリオ" panose="020B0604030504040204" pitchFamily="50" charset="-128"/>
                          <a:ea typeface="メイリオ" panose="020B0604030504040204" pitchFamily="50" charset="-128"/>
                          <a:cs typeface="メイリオ" panose="020B0604030504040204" pitchFamily="50" charset="-128"/>
                        </a:rPr>
                        <a:t>12</a:t>
                      </a:r>
                      <a:r>
                        <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rPr>
                        <a:t>月期</a:t>
                      </a:r>
                    </a:p>
                  </a:txBody>
                  <a:tcPr anchor="ctr">
                    <a:lnB w="12700" cap="flat" cmpd="sng" algn="ctr">
                      <a:solidFill>
                        <a:schemeClr val="bg1"/>
                      </a:solidFill>
                      <a:prstDash val="solid"/>
                      <a:round/>
                      <a:headEnd type="none" w="med" len="med"/>
                      <a:tailEnd type="none" w="med" len="med"/>
                    </a:lnB>
                  </a:tcPr>
                </a:tc>
                <a:tc hMerge="1">
                  <a:txBody>
                    <a:bodyPr/>
                    <a:lstStyle/>
                    <a:p>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hMerge="1">
                  <a:txBody>
                    <a:bodyPr/>
                    <a:lstStyle/>
                    <a:p>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gridSpan="3">
                  <a:txBody>
                    <a:bodyPr/>
                    <a:lstStyle/>
                    <a:p>
                      <a:pPr algn="ctr"/>
                      <a:r>
                        <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rPr>
                        <a:t>年間</a:t>
                      </a:r>
                    </a:p>
                  </a:txBody>
                  <a:tcPr anchor="ctr">
                    <a:lnB w="12700" cap="flat" cmpd="sng" algn="ctr">
                      <a:solidFill>
                        <a:schemeClr val="bg1"/>
                      </a:solidFill>
                      <a:prstDash val="solid"/>
                      <a:round/>
                      <a:headEnd type="none" w="med" len="med"/>
                      <a:tailEnd type="none" w="med" len="med"/>
                    </a:lnB>
                  </a:tcPr>
                </a:tc>
                <a:tc hMerge="1">
                  <a:txBody>
                    <a:bodyPr/>
                    <a:lstStyle/>
                    <a:p>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hMerge="1">
                  <a:txBody>
                    <a:bodyPr/>
                    <a:lstStyle/>
                    <a:p>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a:tc>
                <a:extLst>
                  <a:ext uri="{0D108BD9-81ED-4DB2-BD59-A6C34878D82A}">
                    <a16:rowId xmlns:a16="http://schemas.microsoft.com/office/drawing/2014/main" val="10000"/>
                  </a:ext>
                </a:extLst>
              </a:tr>
              <a:tr h="216000">
                <a:tc vMerge="1">
                  <a:txBody>
                    <a:bodyPr/>
                    <a:lstStyle/>
                    <a:p>
                      <a:endParaRPr kumimoji="1" lang="ja-JP" altLang="en-US" sz="11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11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期末</a:t>
                      </a:r>
                    </a:p>
                  </a:txBody>
                  <a:tcPr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11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勤勉</a:t>
                      </a:r>
                    </a:p>
                  </a:txBody>
                  <a:tcPr anchor="ct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11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計</a:t>
                      </a:r>
                    </a:p>
                  </a:txBody>
                  <a:tcPr anchor="ct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11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期末</a:t>
                      </a:r>
                    </a:p>
                  </a:txBody>
                  <a:tcPr anchor="ct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11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勤勉</a:t>
                      </a:r>
                    </a:p>
                  </a:txBody>
                  <a:tcPr anchor="ct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11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計</a:t>
                      </a:r>
                    </a:p>
                  </a:txBody>
                  <a:tcPr anchor="ct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11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期末</a:t>
                      </a:r>
                    </a:p>
                  </a:txBody>
                  <a:tcPr anchor="ct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11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勤勉</a:t>
                      </a:r>
                    </a:p>
                  </a:txBody>
                  <a:tcPr anchor="ct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11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計</a:t>
                      </a:r>
                    </a:p>
                  </a:txBody>
                  <a:tcPr anchor="ct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solidFill>
                  </a:tcPr>
                </a:tc>
                <a:extLst>
                  <a:ext uri="{0D108BD9-81ED-4DB2-BD59-A6C34878D82A}">
                    <a16:rowId xmlns:a16="http://schemas.microsoft.com/office/drawing/2014/main" val="10001"/>
                  </a:ext>
                </a:extLst>
              </a:tr>
              <a:tr h="216000">
                <a:tc>
                  <a:txBody>
                    <a:bodyPr/>
                    <a:lstStyle/>
                    <a:p>
                      <a:r>
                        <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rPr>
                        <a:t>現行</a:t>
                      </a:r>
                    </a:p>
                  </a:txBody>
                  <a:tcPr anchor="ctr">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solidFill>
                      <a:srgbClr val="E9EDF4"/>
                    </a:solidFill>
                  </a:tcPr>
                </a:tc>
                <a:tc>
                  <a:txBody>
                    <a:bodyPr/>
                    <a:lstStyle/>
                    <a:p>
                      <a:r>
                        <a:rPr kumimoji="1" lang="en-US" altLang="ja-JP" sz="1100" dirty="0">
                          <a:latin typeface="メイリオ" panose="020B0604030504040204" pitchFamily="50" charset="-128"/>
                          <a:ea typeface="メイリオ" panose="020B0604030504040204" pitchFamily="50" charset="-128"/>
                          <a:cs typeface="メイリオ" panose="020B0604030504040204" pitchFamily="50" charset="-128"/>
                        </a:rPr>
                        <a:t>1.225</a:t>
                      </a:r>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1270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solidFill>
                      <a:srgbClr val="E9EDF4"/>
                    </a:solidFill>
                  </a:tcPr>
                </a:tc>
                <a:tc>
                  <a:txBody>
                    <a:bodyPr/>
                    <a:lstStyle/>
                    <a:p>
                      <a:r>
                        <a:rPr kumimoji="1" lang="en-US" altLang="ja-JP" sz="1100" dirty="0">
                          <a:latin typeface="メイリオ" panose="020B0604030504040204" pitchFamily="50" charset="-128"/>
                          <a:ea typeface="メイリオ" panose="020B0604030504040204" pitchFamily="50" charset="-128"/>
                          <a:cs typeface="メイリオ" panose="020B0604030504040204" pitchFamily="50" charset="-128"/>
                        </a:rPr>
                        <a:t>0.850</a:t>
                      </a:r>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T w="28575" cap="flat" cmpd="sng" algn="ctr">
                      <a:solidFill>
                        <a:schemeClr val="bg1"/>
                      </a:solidFill>
                      <a:prstDash val="solid"/>
                      <a:round/>
                      <a:headEnd type="none" w="med" len="med"/>
                      <a:tailEnd type="none" w="med" len="med"/>
                    </a:lnT>
                    <a:solidFill>
                      <a:srgbClr val="E9EDF4"/>
                    </a:solidFill>
                  </a:tcPr>
                </a:tc>
                <a:tc>
                  <a:txBody>
                    <a:bodyPr/>
                    <a:lstStyle/>
                    <a:p>
                      <a:r>
                        <a:rPr kumimoji="1" lang="en-US" altLang="ja-JP" sz="1100" dirty="0">
                          <a:latin typeface="メイリオ" panose="020B0604030504040204" pitchFamily="50" charset="-128"/>
                          <a:ea typeface="メイリオ" panose="020B0604030504040204" pitchFamily="50" charset="-128"/>
                          <a:cs typeface="メイリオ" panose="020B0604030504040204" pitchFamily="50" charset="-128"/>
                        </a:rPr>
                        <a:t>2.075</a:t>
                      </a:r>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T w="28575" cap="flat" cmpd="sng" algn="ctr">
                      <a:solidFill>
                        <a:schemeClr val="bg1"/>
                      </a:solidFill>
                      <a:prstDash val="solid"/>
                      <a:round/>
                      <a:headEnd type="none" w="med" len="med"/>
                      <a:tailEnd type="none" w="med" len="med"/>
                    </a:lnT>
                    <a:solidFill>
                      <a:srgbClr val="E9EDF4"/>
                    </a:solidFill>
                  </a:tcPr>
                </a:tc>
                <a:tc>
                  <a:txBody>
                    <a:bodyPr/>
                    <a:lstStyle/>
                    <a:p>
                      <a:r>
                        <a:rPr kumimoji="1" lang="en-US" altLang="ja-JP" sz="1100" dirty="0">
                          <a:latin typeface="メイリオ" panose="020B0604030504040204" pitchFamily="50" charset="-128"/>
                          <a:ea typeface="メイリオ" panose="020B0604030504040204" pitchFamily="50" charset="-128"/>
                          <a:cs typeface="メイリオ" panose="020B0604030504040204" pitchFamily="50" charset="-128"/>
                        </a:rPr>
                        <a:t>1.375</a:t>
                      </a:r>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T w="28575" cap="flat" cmpd="sng" algn="ctr">
                      <a:solidFill>
                        <a:schemeClr val="bg1"/>
                      </a:solidFill>
                      <a:prstDash val="solid"/>
                      <a:round/>
                      <a:headEnd type="none" w="med" len="med"/>
                      <a:tailEnd type="none" w="med" len="med"/>
                    </a:lnT>
                    <a:solidFill>
                      <a:srgbClr val="E9EDF4"/>
                    </a:solidFill>
                  </a:tcPr>
                </a:tc>
                <a:tc>
                  <a:txBody>
                    <a:bodyPr/>
                    <a:lstStyle/>
                    <a:p>
                      <a:r>
                        <a:rPr kumimoji="1" lang="en-US" altLang="ja-JP" sz="1100" dirty="0">
                          <a:latin typeface="メイリオ" panose="020B0604030504040204" pitchFamily="50" charset="-128"/>
                          <a:ea typeface="メイリオ" panose="020B0604030504040204" pitchFamily="50" charset="-128"/>
                          <a:cs typeface="メイリオ" panose="020B0604030504040204" pitchFamily="50" charset="-128"/>
                        </a:rPr>
                        <a:t>0.850</a:t>
                      </a:r>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T w="28575" cap="flat" cmpd="sng" algn="ctr">
                      <a:solidFill>
                        <a:schemeClr val="bg1"/>
                      </a:solidFill>
                      <a:prstDash val="solid"/>
                      <a:round/>
                      <a:headEnd type="none" w="med" len="med"/>
                      <a:tailEnd type="none" w="med" len="med"/>
                    </a:lnT>
                    <a:solidFill>
                      <a:srgbClr val="E9EDF4"/>
                    </a:solidFill>
                  </a:tcPr>
                </a:tc>
                <a:tc>
                  <a:txBody>
                    <a:bodyPr/>
                    <a:lstStyle/>
                    <a:p>
                      <a:r>
                        <a:rPr kumimoji="1" lang="en-US" altLang="ja-JP" sz="1100" dirty="0">
                          <a:latin typeface="メイリオ" panose="020B0604030504040204" pitchFamily="50" charset="-128"/>
                          <a:ea typeface="メイリオ" panose="020B0604030504040204" pitchFamily="50" charset="-128"/>
                          <a:cs typeface="メイリオ" panose="020B0604030504040204" pitchFamily="50" charset="-128"/>
                        </a:rPr>
                        <a:t>2.225</a:t>
                      </a:r>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T w="28575" cap="flat" cmpd="sng" algn="ctr">
                      <a:solidFill>
                        <a:schemeClr val="bg1"/>
                      </a:solidFill>
                      <a:prstDash val="solid"/>
                      <a:round/>
                      <a:headEnd type="none" w="med" len="med"/>
                      <a:tailEnd type="none" w="med" len="med"/>
                    </a:lnT>
                    <a:solidFill>
                      <a:srgbClr val="E9EDF4"/>
                    </a:solidFill>
                  </a:tcPr>
                </a:tc>
                <a:tc>
                  <a:txBody>
                    <a:bodyPr/>
                    <a:lstStyle/>
                    <a:p>
                      <a:r>
                        <a:rPr kumimoji="1" lang="en-US" altLang="ja-JP" sz="1100" dirty="0">
                          <a:latin typeface="メイリオ" panose="020B0604030504040204" pitchFamily="50" charset="-128"/>
                          <a:ea typeface="メイリオ" panose="020B0604030504040204" pitchFamily="50" charset="-128"/>
                          <a:cs typeface="メイリオ" panose="020B0604030504040204" pitchFamily="50" charset="-128"/>
                        </a:rPr>
                        <a:t>2.600</a:t>
                      </a:r>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T w="28575" cap="flat" cmpd="sng" algn="ctr">
                      <a:solidFill>
                        <a:schemeClr val="bg1"/>
                      </a:solidFill>
                      <a:prstDash val="solid"/>
                      <a:round/>
                      <a:headEnd type="none" w="med" len="med"/>
                      <a:tailEnd type="none" w="med" len="med"/>
                    </a:lnT>
                    <a:solidFill>
                      <a:srgbClr val="E9EDF4"/>
                    </a:solidFill>
                  </a:tcPr>
                </a:tc>
                <a:tc>
                  <a:txBody>
                    <a:bodyPr/>
                    <a:lstStyle/>
                    <a:p>
                      <a:r>
                        <a:rPr kumimoji="1" lang="en-US" altLang="ja-JP" sz="1100" dirty="0">
                          <a:latin typeface="メイリオ" panose="020B0604030504040204" pitchFamily="50" charset="-128"/>
                          <a:ea typeface="メイリオ" panose="020B0604030504040204" pitchFamily="50" charset="-128"/>
                          <a:cs typeface="メイリオ" panose="020B0604030504040204" pitchFamily="50" charset="-128"/>
                        </a:rPr>
                        <a:t>1.700</a:t>
                      </a:r>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T w="28575" cap="flat" cmpd="sng" algn="ctr">
                      <a:solidFill>
                        <a:schemeClr val="bg1"/>
                      </a:solidFill>
                      <a:prstDash val="solid"/>
                      <a:round/>
                      <a:headEnd type="none" w="med" len="med"/>
                      <a:tailEnd type="none" w="med" len="med"/>
                    </a:lnT>
                    <a:solidFill>
                      <a:srgbClr val="E9EDF4"/>
                    </a:solidFill>
                  </a:tcPr>
                </a:tc>
                <a:tc>
                  <a:txBody>
                    <a:bodyPr/>
                    <a:lstStyle/>
                    <a:p>
                      <a:r>
                        <a:rPr kumimoji="1" lang="en-US" altLang="ja-JP" sz="1100" dirty="0">
                          <a:latin typeface="メイリオ" panose="020B0604030504040204" pitchFamily="50" charset="-128"/>
                          <a:ea typeface="メイリオ" panose="020B0604030504040204" pitchFamily="50" charset="-128"/>
                          <a:cs typeface="メイリオ" panose="020B0604030504040204" pitchFamily="50" charset="-128"/>
                        </a:rPr>
                        <a:t>4.300</a:t>
                      </a:r>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T w="28575" cap="flat" cmpd="sng" algn="ctr">
                      <a:solidFill>
                        <a:schemeClr val="bg1"/>
                      </a:solidFill>
                      <a:prstDash val="solid"/>
                      <a:round/>
                      <a:headEnd type="none" w="med" len="med"/>
                      <a:tailEnd type="none" w="med" len="med"/>
                    </a:lnT>
                    <a:solidFill>
                      <a:srgbClr val="E9EDF4"/>
                    </a:solidFill>
                  </a:tcPr>
                </a:tc>
                <a:extLst>
                  <a:ext uri="{0D108BD9-81ED-4DB2-BD59-A6C34878D82A}">
                    <a16:rowId xmlns:a16="http://schemas.microsoft.com/office/drawing/2014/main" val="10002"/>
                  </a:ext>
                </a:extLst>
              </a:tr>
              <a:tr h="216000">
                <a:tc>
                  <a:txBody>
                    <a:bodyPr/>
                    <a:lstStyle/>
                    <a:p>
                      <a:r>
                        <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rPr>
                        <a:t>勧告後</a:t>
                      </a:r>
                    </a:p>
                  </a:txBody>
                  <a:tcPr anchor="ctr">
                    <a:lnR w="12700" cap="flat" cmpd="sng" algn="ctr">
                      <a:solidFill>
                        <a:schemeClr val="bg1"/>
                      </a:solidFill>
                      <a:prstDash val="solid"/>
                      <a:round/>
                      <a:headEnd type="none" w="med" len="med"/>
                      <a:tailEnd type="none" w="med" len="med"/>
                    </a:lnR>
                    <a:solidFill>
                      <a:srgbClr val="E9EDF4"/>
                    </a:solidFill>
                  </a:tcPr>
                </a:tc>
                <a:tc>
                  <a:txBody>
                    <a:bodyPr/>
                    <a:lstStyle/>
                    <a:p>
                      <a:r>
                        <a:rPr kumimoji="1" lang="en-US" altLang="ja-JP" sz="1100" dirty="0">
                          <a:latin typeface="メイリオ" panose="020B0604030504040204" pitchFamily="50" charset="-128"/>
                          <a:ea typeface="メイリオ" panose="020B0604030504040204" pitchFamily="50" charset="-128"/>
                          <a:cs typeface="メイリオ" panose="020B0604030504040204" pitchFamily="50" charset="-128"/>
                        </a:rPr>
                        <a:t>1.225</a:t>
                      </a:r>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12700" cap="flat" cmpd="sng" algn="ctr">
                      <a:solidFill>
                        <a:schemeClr val="bg1"/>
                      </a:solidFill>
                      <a:prstDash val="solid"/>
                      <a:round/>
                      <a:headEnd type="none" w="med" len="med"/>
                      <a:tailEnd type="none" w="med" len="med"/>
                    </a:lnL>
                    <a:solidFill>
                      <a:srgbClr val="E9EDF4"/>
                    </a:solidFill>
                  </a:tcPr>
                </a:tc>
                <a:tc>
                  <a:txBody>
                    <a:bodyPr/>
                    <a:lstStyle/>
                    <a:p>
                      <a:r>
                        <a:rPr kumimoji="1" lang="en-US" altLang="ja-JP" sz="1100" dirty="0">
                          <a:latin typeface="メイリオ" panose="020B0604030504040204" pitchFamily="50" charset="-128"/>
                          <a:ea typeface="メイリオ" panose="020B0604030504040204" pitchFamily="50" charset="-128"/>
                          <a:cs typeface="メイリオ" panose="020B0604030504040204" pitchFamily="50" charset="-128"/>
                        </a:rPr>
                        <a:t>0.900</a:t>
                      </a:r>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solidFill>
                      <a:srgbClr val="D0D8E8"/>
                    </a:solidFill>
                  </a:tcPr>
                </a:tc>
                <a:tc>
                  <a:txBody>
                    <a:bodyPr/>
                    <a:lstStyle/>
                    <a:p>
                      <a:r>
                        <a:rPr kumimoji="1" lang="en-US" altLang="ja-JP" sz="1100" dirty="0">
                          <a:latin typeface="メイリオ" panose="020B0604030504040204" pitchFamily="50" charset="-128"/>
                          <a:ea typeface="メイリオ" panose="020B0604030504040204" pitchFamily="50" charset="-128"/>
                          <a:cs typeface="メイリオ" panose="020B0604030504040204" pitchFamily="50" charset="-128"/>
                        </a:rPr>
                        <a:t>2.125</a:t>
                      </a:r>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solidFill>
                      <a:srgbClr val="E9EDF4"/>
                    </a:solidFill>
                  </a:tcPr>
                </a:tc>
                <a:tc>
                  <a:txBody>
                    <a:bodyPr/>
                    <a:lstStyle/>
                    <a:p>
                      <a:r>
                        <a:rPr kumimoji="1" lang="en-US" altLang="ja-JP" sz="1100" dirty="0">
                          <a:latin typeface="メイリオ" panose="020B0604030504040204" pitchFamily="50" charset="-128"/>
                          <a:ea typeface="メイリオ" panose="020B0604030504040204" pitchFamily="50" charset="-128"/>
                          <a:cs typeface="メイリオ" panose="020B0604030504040204" pitchFamily="50" charset="-128"/>
                        </a:rPr>
                        <a:t>1.375</a:t>
                      </a:r>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solidFill>
                      <a:srgbClr val="E9EDF4"/>
                    </a:solidFill>
                  </a:tcPr>
                </a:tc>
                <a:tc>
                  <a:txBody>
                    <a:bodyPr/>
                    <a:lstStyle/>
                    <a:p>
                      <a:r>
                        <a:rPr kumimoji="1" lang="en-US" altLang="ja-JP" sz="1100" dirty="0">
                          <a:latin typeface="メイリオ" panose="020B0604030504040204" pitchFamily="50" charset="-128"/>
                          <a:ea typeface="メイリオ" panose="020B0604030504040204" pitchFamily="50" charset="-128"/>
                          <a:cs typeface="メイリオ" panose="020B0604030504040204" pitchFamily="50" charset="-128"/>
                        </a:rPr>
                        <a:t>0.900</a:t>
                      </a:r>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solidFill>
                      <a:srgbClr val="D0D8E8"/>
                    </a:solidFill>
                  </a:tcPr>
                </a:tc>
                <a:tc>
                  <a:txBody>
                    <a:bodyPr/>
                    <a:lstStyle/>
                    <a:p>
                      <a:r>
                        <a:rPr kumimoji="1" lang="en-US" altLang="ja-JP" sz="1100" dirty="0">
                          <a:latin typeface="メイリオ" panose="020B0604030504040204" pitchFamily="50" charset="-128"/>
                          <a:ea typeface="メイリオ" panose="020B0604030504040204" pitchFamily="50" charset="-128"/>
                          <a:cs typeface="メイリオ" panose="020B0604030504040204" pitchFamily="50" charset="-128"/>
                        </a:rPr>
                        <a:t>2.275</a:t>
                      </a:r>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solidFill>
                      <a:srgbClr val="E9EDF4"/>
                    </a:solidFill>
                  </a:tcPr>
                </a:tc>
                <a:tc>
                  <a:txBody>
                    <a:bodyPr/>
                    <a:lstStyle/>
                    <a:p>
                      <a:r>
                        <a:rPr kumimoji="1" lang="en-US" altLang="ja-JP" sz="1100" dirty="0">
                          <a:latin typeface="メイリオ" panose="020B0604030504040204" pitchFamily="50" charset="-128"/>
                          <a:ea typeface="メイリオ" panose="020B0604030504040204" pitchFamily="50" charset="-128"/>
                          <a:cs typeface="メイリオ" panose="020B0604030504040204" pitchFamily="50" charset="-128"/>
                        </a:rPr>
                        <a:t>2.600</a:t>
                      </a:r>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solidFill>
                      <a:srgbClr val="E9EDF4"/>
                    </a:solidFill>
                  </a:tcPr>
                </a:tc>
                <a:tc>
                  <a:txBody>
                    <a:bodyPr/>
                    <a:lstStyle/>
                    <a:p>
                      <a:r>
                        <a:rPr kumimoji="1" lang="en-US" altLang="ja-JP" sz="1100" dirty="0">
                          <a:latin typeface="メイリオ" panose="020B0604030504040204" pitchFamily="50" charset="-128"/>
                          <a:ea typeface="メイリオ" panose="020B0604030504040204" pitchFamily="50" charset="-128"/>
                          <a:cs typeface="メイリオ" panose="020B0604030504040204" pitchFamily="50" charset="-128"/>
                        </a:rPr>
                        <a:t>1.800</a:t>
                      </a:r>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solidFill>
                      <a:srgbClr val="D0D8E8"/>
                    </a:solidFill>
                  </a:tcPr>
                </a:tc>
                <a:tc>
                  <a:txBody>
                    <a:bodyPr/>
                    <a:lstStyle/>
                    <a:p>
                      <a:r>
                        <a:rPr kumimoji="1" lang="en-US" altLang="ja-JP" sz="1100" dirty="0">
                          <a:latin typeface="メイリオ" panose="020B0604030504040204" pitchFamily="50" charset="-128"/>
                          <a:ea typeface="メイリオ" panose="020B0604030504040204" pitchFamily="50" charset="-128"/>
                          <a:cs typeface="メイリオ" panose="020B0604030504040204" pitchFamily="50" charset="-128"/>
                        </a:rPr>
                        <a:t>4.400</a:t>
                      </a:r>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solidFill>
                      <a:srgbClr val="D0D8E8"/>
                    </a:solidFill>
                  </a:tcPr>
                </a:tc>
                <a:extLst>
                  <a:ext uri="{0D108BD9-81ED-4DB2-BD59-A6C34878D82A}">
                    <a16:rowId xmlns:a16="http://schemas.microsoft.com/office/drawing/2014/main" val="10003"/>
                  </a:ext>
                </a:extLst>
              </a:tr>
            </a:tbl>
          </a:graphicData>
        </a:graphic>
      </p:graphicFrame>
      <p:sp>
        <p:nvSpPr>
          <p:cNvPr id="2" name="スライド番号プレースホルダー 1"/>
          <p:cNvSpPr>
            <a:spLocks noGrp="1"/>
          </p:cNvSpPr>
          <p:nvPr>
            <p:ph type="sldNum" sz="quarter" idx="12"/>
          </p:nvPr>
        </p:nvSpPr>
        <p:spPr/>
        <p:txBody>
          <a:bodyPr/>
          <a:lstStyle/>
          <a:p>
            <a:fld id="{1D251FDF-0BDD-4E48-83E5-089752E10C20}" type="slidenum">
              <a:rPr kumimoji="1" lang="ja-JP" altLang="en-US" smtClean="0"/>
              <a:t>2</a:t>
            </a:fld>
            <a:endParaRPr kumimoji="1" lang="ja-JP" altLang="en-US"/>
          </a:p>
        </p:txBody>
      </p:sp>
      <p:sp>
        <p:nvSpPr>
          <p:cNvPr id="9" name="テキスト ボックス 8"/>
          <p:cNvSpPr txBox="1"/>
          <p:nvPr/>
        </p:nvSpPr>
        <p:spPr>
          <a:xfrm>
            <a:off x="594938" y="4365104"/>
            <a:ext cx="7992000" cy="600164"/>
          </a:xfrm>
          <a:prstGeom prst="rect">
            <a:avLst/>
          </a:prstGeom>
          <a:noFill/>
        </p:spPr>
        <p:txBody>
          <a:bodyPr wrap="square" rtlCol="0">
            <a:spAutoFit/>
          </a:bodyPr>
          <a:lstStyle/>
          <a:p>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◎較差外</a:t>
            </a:r>
            <a:endParaRPr lang="en-US" altLang="ja-JP" sz="1100" dirty="0">
              <a:latin typeface="メイリオ" panose="020B0604030504040204" pitchFamily="50" charset="-128"/>
              <a:ea typeface="メイリオ" panose="020B0604030504040204" pitchFamily="50" charset="-128"/>
              <a:cs typeface="メイリオ" panose="020B0604030504040204" pitchFamily="50" charset="-128"/>
            </a:endParaRPr>
          </a:p>
          <a:p>
            <a:pPr marL="72000"/>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初任給調整手当</a:t>
            </a:r>
            <a:endParaRPr lang="en-US" altLang="ja-JP" sz="1100" dirty="0">
              <a:latin typeface="メイリオ" panose="020B0604030504040204" pitchFamily="50" charset="-128"/>
              <a:ea typeface="メイリオ" panose="020B0604030504040204" pitchFamily="50" charset="-128"/>
              <a:cs typeface="メイリオ" panose="020B0604030504040204" pitchFamily="50" charset="-128"/>
            </a:endParaRPr>
          </a:p>
          <a:p>
            <a:pPr marL="144000"/>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医師に対する初任給調整手当の限度額について、これまで国の改定に準じることを基本としてきた経過を踏まえ引上げ。</a:t>
            </a:r>
            <a:endParaRPr lang="en-US" altLang="ja-JP" sz="11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 name="テキスト ボックス 9"/>
          <p:cNvSpPr txBox="1"/>
          <p:nvPr/>
        </p:nvSpPr>
        <p:spPr>
          <a:xfrm>
            <a:off x="457200" y="3119661"/>
            <a:ext cx="5626968" cy="1107996"/>
          </a:xfrm>
          <a:prstGeom prst="rect">
            <a:avLst/>
          </a:prstGeom>
          <a:noFill/>
        </p:spPr>
        <p:txBody>
          <a:bodyPr wrap="square" rtlCol="0">
            <a:spAutoFit/>
          </a:bodyPr>
          <a:lstStyle/>
          <a:p>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（較差内）　～較差</a:t>
            </a:r>
            <a:r>
              <a:rPr lang="en-US" altLang="ja-JP" sz="1100" dirty="0">
                <a:latin typeface="メイリオ" panose="020B0604030504040204" pitchFamily="50" charset="-128"/>
                <a:ea typeface="メイリオ" panose="020B0604030504040204" pitchFamily="50" charset="-128"/>
                <a:cs typeface="メイリオ" panose="020B0604030504040204" pitchFamily="50" charset="-128"/>
              </a:rPr>
              <a:t>230</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円（</a:t>
            </a:r>
            <a:r>
              <a:rPr lang="en-US" altLang="ja-JP" sz="1100" dirty="0">
                <a:latin typeface="メイリオ" panose="020B0604030504040204" pitchFamily="50" charset="-128"/>
                <a:ea typeface="メイリオ" panose="020B0604030504040204" pitchFamily="50" charset="-128"/>
                <a:cs typeface="メイリオ" panose="020B0604030504040204" pitchFamily="50" charset="-128"/>
              </a:rPr>
              <a:t>0.06</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％）解消のため給料月額等を引上げ～</a:t>
            </a:r>
          </a:p>
          <a:p>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　◎給料月額　</a:t>
            </a:r>
            <a:r>
              <a:rPr lang="en-US" altLang="ja-JP" sz="1100" dirty="0">
                <a:latin typeface="メイリオ" panose="020B0604030504040204" pitchFamily="50" charset="-128"/>
                <a:ea typeface="メイリオ" panose="020B0604030504040204" pitchFamily="50" charset="-128"/>
                <a:cs typeface="メイリオ" panose="020B0604030504040204" pitchFamily="50" charset="-128"/>
              </a:rPr>
              <a:t>【207</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円（</a:t>
            </a:r>
            <a:r>
              <a:rPr lang="en-US" altLang="ja-JP" sz="1100" dirty="0">
                <a:latin typeface="メイリオ" panose="020B0604030504040204" pitchFamily="50" charset="-128"/>
                <a:ea typeface="メイリオ" panose="020B0604030504040204" pitchFamily="50" charset="-128"/>
                <a:cs typeface="メイリオ" panose="020B0604030504040204" pitchFamily="50" charset="-128"/>
              </a:rPr>
              <a:t>0.05%</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100" dirty="0">
                <a:latin typeface="メイリオ" panose="020B0604030504040204" pitchFamily="50" charset="-128"/>
                <a:ea typeface="メイリオ" panose="020B0604030504040204" pitchFamily="50" charset="-128"/>
                <a:cs typeface="メイリオ" panose="020B0604030504040204" pitchFamily="50" charset="-128"/>
              </a:rPr>
              <a:t>】</a:t>
            </a:r>
          </a:p>
          <a:p>
            <a:pPr marL="288000"/>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行政職給料表について、較差の範囲内において、初任給及び</a:t>
            </a:r>
            <a:r>
              <a:rPr lang="en-US" altLang="ja-JP" sz="1100" dirty="0">
                <a:latin typeface="メイリオ" panose="020B0604030504040204" pitchFamily="50" charset="-128"/>
                <a:ea typeface="メイリオ" panose="020B0604030504040204" pitchFamily="50" charset="-128"/>
                <a:cs typeface="メイリオ" panose="020B0604030504040204" pitchFamily="50" charset="-128"/>
              </a:rPr>
              <a:t>20</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歳台半ばまでの若年層の給料月額を引上げ。</a:t>
            </a:r>
            <a:endParaRPr lang="en-US" altLang="ja-JP" sz="11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　◎はね返り</a:t>
            </a:r>
            <a:r>
              <a:rPr lang="en-US" altLang="ja-JP" sz="1100" dirty="0">
                <a:latin typeface="メイリオ" panose="020B0604030504040204" pitchFamily="50" charset="-128"/>
                <a:ea typeface="メイリオ" panose="020B0604030504040204" pitchFamily="50" charset="-128"/>
                <a:cs typeface="メイリオ" panose="020B0604030504040204" pitchFamily="50" charset="-128"/>
              </a:rPr>
              <a:t>【23</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円（</a:t>
            </a:r>
            <a:r>
              <a:rPr lang="en-US" altLang="ja-JP" sz="1100" dirty="0">
                <a:latin typeface="メイリオ" panose="020B0604030504040204" pitchFamily="50" charset="-128"/>
                <a:ea typeface="メイリオ" panose="020B0604030504040204" pitchFamily="50" charset="-128"/>
                <a:cs typeface="メイリオ" panose="020B0604030504040204" pitchFamily="50" charset="-128"/>
              </a:rPr>
              <a:t>0.01%</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100" dirty="0">
                <a:latin typeface="メイリオ" panose="020B0604030504040204" pitchFamily="50" charset="-128"/>
                <a:ea typeface="メイリオ" panose="020B0604030504040204" pitchFamily="50" charset="-128"/>
                <a:cs typeface="メイリオ" panose="020B0604030504040204" pitchFamily="50" charset="-128"/>
              </a:rPr>
              <a:t>】</a:t>
            </a:r>
          </a:p>
          <a:p>
            <a:pPr marL="288000"/>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給料等の一定割合で定められている手当額等の増加分（地域手当など）。</a:t>
            </a:r>
            <a:endParaRPr lang="en-US" altLang="ja-JP" sz="1100" dirty="0">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30" name="表 29"/>
          <p:cNvGraphicFramePr>
            <a:graphicFrameLocks noGrp="1"/>
          </p:cNvGraphicFramePr>
          <p:nvPr>
            <p:extLst>
              <p:ext uri="{D42A27DB-BD31-4B8C-83A1-F6EECF244321}">
                <p14:modId xmlns:p14="http://schemas.microsoft.com/office/powerpoint/2010/main" val="2344945279"/>
              </p:ext>
            </p:extLst>
          </p:nvPr>
        </p:nvGraphicFramePr>
        <p:xfrm>
          <a:off x="6973200" y="3169474"/>
          <a:ext cx="1764000" cy="1339646"/>
        </p:xfrm>
        <a:graphic>
          <a:graphicData uri="http://schemas.openxmlformats.org/drawingml/2006/table">
            <a:tbl>
              <a:tblPr firstRow="1" bandRow="1">
                <a:tableStyleId>{5940675A-B579-460E-94D1-54222C63F5DA}</a:tableStyleId>
              </a:tblPr>
              <a:tblGrid>
                <a:gridCol w="648000">
                  <a:extLst>
                    <a:ext uri="{9D8B030D-6E8A-4147-A177-3AD203B41FA5}">
                      <a16:colId xmlns:a16="http://schemas.microsoft.com/office/drawing/2014/main" val="20000"/>
                    </a:ext>
                  </a:extLst>
                </a:gridCol>
                <a:gridCol w="468000">
                  <a:extLst>
                    <a:ext uri="{9D8B030D-6E8A-4147-A177-3AD203B41FA5}">
                      <a16:colId xmlns:a16="http://schemas.microsoft.com/office/drawing/2014/main" val="20001"/>
                    </a:ext>
                  </a:extLst>
                </a:gridCol>
                <a:gridCol w="648000">
                  <a:extLst>
                    <a:ext uri="{9D8B030D-6E8A-4147-A177-3AD203B41FA5}">
                      <a16:colId xmlns:a16="http://schemas.microsoft.com/office/drawing/2014/main" val="20002"/>
                    </a:ext>
                  </a:extLst>
                </a:gridCol>
              </a:tblGrid>
              <a:tr h="432000">
                <a:tc>
                  <a:txBody>
                    <a:bodyPr/>
                    <a:lstStyle/>
                    <a:p>
                      <a:pPr algn="ctr"/>
                      <a:r>
                        <a:rPr kumimoji="1" lang="ja-JP" altLang="en-US" sz="700" dirty="0">
                          <a:latin typeface="メイリオ" panose="020B0604030504040204" pitchFamily="50" charset="-128"/>
                          <a:ea typeface="メイリオ" panose="020B0604030504040204" pitchFamily="50" charset="-128"/>
                          <a:cs typeface="メイリオ" panose="020B0604030504040204" pitchFamily="50" charset="-128"/>
                        </a:rPr>
                        <a:t>民間との較差</a:t>
                      </a:r>
                      <a:endParaRPr kumimoji="1" lang="en-US" altLang="ja-JP" sz="700" dirty="0">
                        <a:latin typeface="メイリオ" panose="020B0604030504040204" pitchFamily="50" charset="-128"/>
                        <a:ea typeface="メイリオ" panose="020B0604030504040204" pitchFamily="50" charset="-128"/>
                        <a:cs typeface="メイリオ" panose="020B0604030504040204" pitchFamily="50" charset="-128"/>
                      </a:endParaRPr>
                    </a:p>
                    <a:p>
                      <a:pPr algn="ctr"/>
                      <a:r>
                        <a:rPr kumimoji="1" lang="en-US" altLang="ja-JP" sz="700" dirty="0">
                          <a:latin typeface="メイリオ" panose="020B0604030504040204" pitchFamily="50" charset="-128"/>
                          <a:ea typeface="メイリオ" panose="020B0604030504040204" pitchFamily="50" charset="-128"/>
                          <a:cs typeface="メイリオ" panose="020B0604030504040204" pitchFamily="50" charset="-128"/>
                        </a:rPr>
                        <a:t>230</a:t>
                      </a:r>
                      <a:r>
                        <a:rPr kumimoji="1" lang="ja-JP" altLang="en-US" sz="700" dirty="0">
                          <a:latin typeface="メイリオ" panose="020B0604030504040204" pitchFamily="50" charset="-128"/>
                          <a:ea typeface="メイリオ" panose="020B0604030504040204" pitchFamily="50" charset="-128"/>
                          <a:cs typeface="メイリオ" panose="020B0604030504040204" pitchFamily="50" charset="-128"/>
                        </a:rPr>
                        <a:t>円</a:t>
                      </a:r>
                      <a:endParaRPr kumimoji="1" lang="en-US" altLang="ja-JP" sz="700" dirty="0">
                        <a:latin typeface="メイリオ" panose="020B0604030504040204" pitchFamily="50" charset="-128"/>
                        <a:ea typeface="メイリオ" panose="020B0604030504040204" pitchFamily="50" charset="-128"/>
                        <a:cs typeface="メイリオ" panose="020B0604030504040204" pitchFamily="50" charset="-128"/>
                      </a:endParaRPr>
                    </a:p>
                    <a:p>
                      <a:pPr algn="ctr"/>
                      <a:r>
                        <a:rPr kumimoji="1" lang="en-US" altLang="ja-JP" sz="700" dirty="0">
                          <a:latin typeface="メイリオ" panose="020B0604030504040204" pitchFamily="50" charset="-128"/>
                          <a:ea typeface="メイリオ" panose="020B0604030504040204" pitchFamily="50" charset="-128"/>
                          <a:cs typeface="メイリオ" panose="020B0604030504040204" pitchFamily="50" charset="-128"/>
                        </a:rPr>
                        <a:t>(0.06%)</a:t>
                      </a:r>
                      <a:endParaRPr kumimoji="1" lang="ja-JP" altLang="en-US" sz="700" dirty="0">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solidFill>
                      <a:srgbClr val="E9EDF4"/>
                    </a:solidFill>
                  </a:tcPr>
                </a:tc>
                <a:tc>
                  <a:txBody>
                    <a:bodyPr/>
                    <a:lstStyle/>
                    <a:p>
                      <a:pPr algn="l"/>
                      <a:r>
                        <a:rPr kumimoji="1" lang="ja-JP" altLang="en-US" sz="700" dirty="0">
                          <a:latin typeface="メイリオ" panose="020B0604030504040204" pitchFamily="50" charset="-128"/>
                          <a:ea typeface="メイリオ" panose="020B0604030504040204" pitchFamily="50" charset="-128"/>
                          <a:cs typeface="メイリオ" panose="020B0604030504040204" pitchFamily="50" charset="-128"/>
                        </a:rPr>
                        <a:t>　引上げ</a:t>
                      </a:r>
                      <a:endParaRPr kumimoji="1" lang="en-US" altLang="ja-JP" sz="700" dirty="0">
                        <a:latin typeface="メイリオ" panose="020B0604030504040204" pitchFamily="50" charset="-128"/>
                        <a:ea typeface="メイリオ" panose="020B0604030504040204" pitchFamily="50" charset="-128"/>
                        <a:cs typeface="メイリオ" panose="020B0604030504040204" pitchFamily="50" charset="-128"/>
                      </a:endParaRPr>
                    </a:p>
                    <a:p>
                      <a:pPr algn="l"/>
                      <a:r>
                        <a:rPr kumimoji="1" lang="ja-JP" altLang="en-US" sz="700" dirty="0">
                          <a:latin typeface="メイリオ" panose="020B0604030504040204" pitchFamily="50" charset="-128"/>
                          <a:ea typeface="メイリオ" panose="020B0604030504040204" pitchFamily="50" charset="-128"/>
                          <a:cs typeface="メイリオ" panose="020B0604030504040204" pitchFamily="50" charset="-128"/>
                        </a:rPr>
                        <a:t>　改定</a:t>
                      </a:r>
                    </a:p>
                  </a:txBody>
                  <a:tcPr marL="36000" marR="36000" anchor="ctr">
                    <a:lnL w="12700" cap="flat" cmpd="sng" algn="ctr">
                      <a:solidFill>
                        <a:schemeClr val="tx1"/>
                      </a:solidFill>
                      <a:prstDash val="sysDot"/>
                      <a:round/>
                      <a:headEnd type="none" w="med" len="med"/>
                      <a:tailEnd type="none" w="med" len="med"/>
                    </a:lnL>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solidFill>
                      <a:schemeClr val="bg1"/>
                    </a:solidFill>
                  </a:tcPr>
                </a:tc>
                <a:tc>
                  <a:txBody>
                    <a:bodyPr/>
                    <a:lstStyle/>
                    <a:p>
                      <a:pPr algn="ctr"/>
                      <a:endParaRPr kumimoji="1" lang="ja-JP" altLang="en-US" sz="700" dirty="0">
                        <a:latin typeface="メイリオ" panose="020B0604030504040204" pitchFamily="50" charset="-128"/>
                        <a:ea typeface="メイリオ" panose="020B0604030504040204" pitchFamily="50" charset="-128"/>
                        <a:cs typeface="メイリオ" panose="020B0604030504040204" pitchFamily="50" charset="-128"/>
                      </a:endParaRPr>
                    </a:p>
                  </a:txBody>
                  <a:tcPr>
                    <a:lnB w="12700" cap="flat" cmpd="sng" algn="ctr">
                      <a:solidFill>
                        <a:srgbClr val="D0D8E8"/>
                      </a:solidFill>
                      <a:prstDash val="solid"/>
                      <a:round/>
                      <a:headEnd type="none" w="med" len="med"/>
                      <a:tailEnd type="none" w="med" len="med"/>
                    </a:lnB>
                    <a:solidFill>
                      <a:srgbClr val="D0D8E8"/>
                    </a:solidFill>
                  </a:tcPr>
                </a:tc>
                <a:extLst>
                  <a:ext uri="{0D108BD9-81ED-4DB2-BD59-A6C34878D82A}">
                    <a16:rowId xmlns:a16="http://schemas.microsoft.com/office/drawing/2014/main" val="10000"/>
                  </a:ext>
                </a:extLst>
              </a:tr>
              <a:tr h="907646">
                <a:tc>
                  <a:txBody>
                    <a:bodyPr/>
                    <a:lstStyle/>
                    <a:p>
                      <a:pPr algn="ctr"/>
                      <a:endParaRPr kumimoji="1" lang="en-US" altLang="ja-JP" sz="700" dirty="0">
                        <a:latin typeface="メイリオ" panose="020B0604030504040204" pitchFamily="50" charset="-128"/>
                        <a:ea typeface="メイリオ" panose="020B0604030504040204" pitchFamily="50" charset="-128"/>
                        <a:cs typeface="メイリオ" panose="020B0604030504040204" pitchFamily="50" charset="-128"/>
                      </a:endParaRPr>
                    </a:p>
                    <a:p>
                      <a:pPr algn="ctr"/>
                      <a:r>
                        <a:rPr kumimoji="1" lang="ja-JP" altLang="en-US" sz="700" dirty="0">
                          <a:latin typeface="メイリオ" panose="020B0604030504040204" pitchFamily="50" charset="-128"/>
                          <a:ea typeface="メイリオ" panose="020B0604030504040204" pitchFamily="50" charset="-128"/>
                          <a:cs typeface="メイリオ" panose="020B0604030504040204" pitchFamily="50" charset="-128"/>
                        </a:rPr>
                        <a:t>職員給与</a:t>
                      </a:r>
                      <a:endParaRPr kumimoji="1" lang="en-US" altLang="ja-JP" sz="700" dirty="0">
                        <a:latin typeface="メイリオ" panose="020B0604030504040204" pitchFamily="50" charset="-128"/>
                        <a:ea typeface="メイリオ" panose="020B0604030504040204" pitchFamily="50" charset="-128"/>
                        <a:cs typeface="メイリオ" panose="020B0604030504040204" pitchFamily="50" charset="-128"/>
                      </a:endParaRPr>
                    </a:p>
                    <a:p>
                      <a:pPr algn="ctr"/>
                      <a:r>
                        <a:rPr kumimoji="1" lang="en-US" altLang="ja-JP" sz="700" dirty="0">
                          <a:latin typeface="メイリオ" panose="020B0604030504040204" pitchFamily="50" charset="-128"/>
                          <a:ea typeface="メイリオ" panose="020B0604030504040204" pitchFamily="50" charset="-128"/>
                          <a:cs typeface="メイリオ" panose="020B0604030504040204" pitchFamily="50" charset="-128"/>
                        </a:rPr>
                        <a:t>383,175</a:t>
                      </a:r>
                      <a:r>
                        <a:rPr kumimoji="1" lang="ja-JP" altLang="en-US" sz="700" dirty="0">
                          <a:latin typeface="メイリオ" panose="020B0604030504040204" pitchFamily="50" charset="-128"/>
                          <a:ea typeface="メイリオ" panose="020B0604030504040204" pitchFamily="50" charset="-128"/>
                          <a:cs typeface="メイリオ" panose="020B0604030504040204" pitchFamily="50" charset="-128"/>
                        </a:rPr>
                        <a:t>円</a:t>
                      </a:r>
                    </a:p>
                  </a:txBody>
                  <a:tcPr>
                    <a:solidFill>
                      <a:srgbClr val="D0D8E8"/>
                    </a:solidFill>
                  </a:tcPr>
                </a:tc>
                <a:tc>
                  <a:txBody>
                    <a:bodyPr/>
                    <a:lstStyle/>
                    <a:p>
                      <a:endParaRPr kumimoji="1" lang="ja-JP" altLang="en-US" sz="700" dirty="0">
                        <a:latin typeface="メイリオ" panose="020B0604030504040204" pitchFamily="50" charset="-128"/>
                        <a:ea typeface="メイリオ" panose="020B0604030504040204" pitchFamily="50" charset="-128"/>
                        <a:cs typeface="メイリオ" panose="020B0604030504040204" pitchFamily="50" charset="-128"/>
                      </a:endParaRPr>
                    </a:p>
                  </a:txBody>
                  <a:tcPr>
                    <a:lnT w="12700" cap="flat" cmpd="sng" algn="ctr">
                      <a:solidFill>
                        <a:schemeClr val="tx1"/>
                      </a:solidFill>
                      <a:prstDash val="sysDash"/>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en-US" altLang="ja-JP" sz="700" dirty="0">
                        <a:latin typeface="メイリオ" panose="020B0604030504040204" pitchFamily="50" charset="-128"/>
                        <a:ea typeface="メイリオ" panose="020B0604030504040204" pitchFamily="50" charset="-128"/>
                        <a:cs typeface="メイリオ" panose="020B0604030504040204" pitchFamily="50" charset="-128"/>
                      </a:endParaRPr>
                    </a:p>
                    <a:p>
                      <a:pPr algn="ctr"/>
                      <a:r>
                        <a:rPr kumimoji="1" lang="ja-JP" altLang="en-US" sz="700" dirty="0">
                          <a:latin typeface="メイリオ" panose="020B0604030504040204" pitchFamily="50" charset="-128"/>
                          <a:ea typeface="メイリオ" panose="020B0604030504040204" pitchFamily="50" charset="-128"/>
                          <a:cs typeface="メイリオ" panose="020B0604030504040204" pitchFamily="50" charset="-128"/>
                        </a:rPr>
                        <a:t>民間給与</a:t>
                      </a:r>
                      <a:endParaRPr kumimoji="1" lang="en-US" altLang="ja-JP" sz="700" dirty="0">
                        <a:latin typeface="メイリオ" panose="020B0604030504040204" pitchFamily="50" charset="-128"/>
                        <a:ea typeface="メイリオ" panose="020B0604030504040204" pitchFamily="50" charset="-128"/>
                        <a:cs typeface="メイリオ" panose="020B0604030504040204" pitchFamily="50" charset="-128"/>
                      </a:endParaRPr>
                    </a:p>
                    <a:p>
                      <a:pPr algn="ctr"/>
                      <a:r>
                        <a:rPr kumimoji="1" lang="en-US" altLang="ja-JP" sz="700" dirty="0">
                          <a:latin typeface="メイリオ" panose="020B0604030504040204" pitchFamily="50" charset="-128"/>
                          <a:ea typeface="メイリオ" panose="020B0604030504040204" pitchFamily="50" charset="-128"/>
                          <a:cs typeface="メイリオ" panose="020B0604030504040204" pitchFamily="50" charset="-128"/>
                        </a:rPr>
                        <a:t>383,405</a:t>
                      </a:r>
                      <a:r>
                        <a:rPr kumimoji="1" lang="ja-JP" altLang="en-US" sz="700" dirty="0">
                          <a:latin typeface="メイリオ" panose="020B0604030504040204" pitchFamily="50" charset="-128"/>
                          <a:ea typeface="メイリオ" panose="020B0604030504040204" pitchFamily="50" charset="-128"/>
                          <a:cs typeface="メイリオ" panose="020B0604030504040204" pitchFamily="50" charset="-128"/>
                        </a:rPr>
                        <a:t>円</a:t>
                      </a:r>
                    </a:p>
                  </a:txBody>
                  <a:tcPr>
                    <a:lnT w="12700" cap="flat" cmpd="sng" algn="ctr">
                      <a:solidFill>
                        <a:srgbClr val="D0D8E8"/>
                      </a:solidFill>
                      <a:prstDash val="solid"/>
                      <a:round/>
                      <a:headEnd type="none" w="med" len="med"/>
                      <a:tailEnd type="none" w="med" len="med"/>
                    </a:lnT>
                    <a:solidFill>
                      <a:srgbClr val="D0D8E8"/>
                    </a:solidFill>
                  </a:tcPr>
                </a:tc>
                <a:extLst>
                  <a:ext uri="{0D108BD9-81ED-4DB2-BD59-A6C34878D82A}">
                    <a16:rowId xmlns:a16="http://schemas.microsoft.com/office/drawing/2014/main" val="10001"/>
                  </a:ext>
                </a:extLst>
              </a:tr>
            </a:tbl>
          </a:graphicData>
        </a:graphic>
      </p:graphicFrame>
      <p:grpSp>
        <p:nvGrpSpPr>
          <p:cNvPr id="31" name="グループ化 30"/>
          <p:cNvGrpSpPr/>
          <p:nvPr/>
        </p:nvGrpSpPr>
        <p:grpSpPr>
          <a:xfrm>
            <a:off x="6902881" y="4240518"/>
            <a:ext cx="1908000" cy="72000"/>
            <a:chOff x="0" y="0"/>
            <a:chExt cx="8191500" cy="357203"/>
          </a:xfrm>
        </p:grpSpPr>
        <p:sp>
          <p:nvSpPr>
            <p:cNvPr id="32" name="フリーフォーム 31"/>
            <p:cNvSpPr/>
            <p:nvPr/>
          </p:nvSpPr>
          <p:spPr>
            <a:xfrm>
              <a:off x="0" y="0"/>
              <a:ext cx="8191500" cy="357203"/>
            </a:xfrm>
            <a:custGeom>
              <a:avLst/>
              <a:gdLst>
                <a:gd name="connsiteX0" fmla="*/ 0 w 8191500"/>
                <a:gd name="connsiteY0" fmla="*/ 341328 h 357203"/>
                <a:gd name="connsiteX1" fmla="*/ 682625 w 8191500"/>
                <a:gd name="connsiteY1" fmla="*/ 7953 h 357203"/>
                <a:gd name="connsiteX2" fmla="*/ 1357313 w 8191500"/>
                <a:gd name="connsiteY2" fmla="*/ 349265 h 357203"/>
                <a:gd name="connsiteX3" fmla="*/ 2047875 w 8191500"/>
                <a:gd name="connsiteY3" fmla="*/ 15 h 357203"/>
                <a:gd name="connsiteX4" fmla="*/ 2730500 w 8191500"/>
                <a:gd name="connsiteY4" fmla="*/ 349265 h 357203"/>
                <a:gd name="connsiteX5" fmla="*/ 3413125 w 8191500"/>
                <a:gd name="connsiteY5" fmla="*/ 7953 h 357203"/>
                <a:gd name="connsiteX6" fmla="*/ 4095750 w 8191500"/>
                <a:gd name="connsiteY6" fmla="*/ 341328 h 357203"/>
                <a:gd name="connsiteX7" fmla="*/ 4778375 w 8191500"/>
                <a:gd name="connsiteY7" fmla="*/ 15 h 357203"/>
                <a:gd name="connsiteX8" fmla="*/ 5461000 w 8191500"/>
                <a:gd name="connsiteY8" fmla="*/ 357203 h 357203"/>
                <a:gd name="connsiteX9" fmla="*/ 6151563 w 8191500"/>
                <a:gd name="connsiteY9" fmla="*/ 15 h 357203"/>
                <a:gd name="connsiteX10" fmla="*/ 6818313 w 8191500"/>
                <a:gd name="connsiteY10" fmla="*/ 349265 h 357203"/>
                <a:gd name="connsiteX11" fmla="*/ 7516813 w 8191500"/>
                <a:gd name="connsiteY11" fmla="*/ 15 h 357203"/>
                <a:gd name="connsiteX12" fmla="*/ 8191500 w 8191500"/>
                <a:gd name="connsiteY12" fmla="*/ 357203 h 3572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191500" h="357203">
                  <a:moveTo>
                    <a:pt x="0" y="341328"/>
                  </a:moveTo>
                  <a:cubicBezTo>
                    <a:pt x="228203" y="173979"/>
                    <a:pt x="456406" y="6630"/>
                    <a:pt x="682625" y="7953"/>
                  </a:cubicBezTo>
                  <a:cubicBezTo>
                    <a:pt x="908844" y="9276"/>
                    <a:pt x="1129771" y="350588"/>
                    <a:pt x="1357313" y="349265"/>
                  </a:cubicBezTo>
                  <a:cubicBezTo>
                    <a:pt x="1584855" y="347942"/>
                    <a:pt x="1819011" y="15"/>
                    <a:pt x="2047875" y="15"/>
                  </a:cubicBezTo>
                  <a:cubicBezTo>
                    <a:pt x="2276739" y="15"/>
                    <a:pt x="2502958" y="347942"/>
                    <a:pt x="2730500" y="349265"/>
                  </a:cubicBezTo>
                  <a:cubicBezTo>
                    <a:pt x="2958042" y="350588"/>
                    <a:pt x="3185583" y="9276"/>
                    <a:pt x="3413125" y="7953"/>
                  </a:cubicBezTo>
                  <a:cubicBezTo>
                    <a:pt x="3640667" y="6630"/>
                    <a:pt x="3868208" y="342651"/>
                    <a:pt x="4095750" y="341328"/>
                  </a:cubicBezTo>
                  <a:cubicBezTo>
                    <a:pt x="4323292" y="340005"/>
                    <a:pt x="4550833" y="-2631"/>
                    <a:pt x="4778375" y="15"/>
                  </a:cubicBezTo>
                  <a:cubicBezTo>
                    <a:pt x="5005917" y="2661"/>
                    <a:pt x="5232135" y="357203"/>
                    <a:pt x="5461000" y="357203"/>
                  </a:cubicBezTo>
                  <a:cubicBezTo>
                    <a:pt x="5689865" y="357203"/>
                    <a:pt x="5925344" y="1338"/>
                    <a:pt x="6151563" y="15"/>
                  </a:cubicBezTo>
                  <a:cubicBezTo>
                    <a:pt x="6377782" y="-1308"/>
                    <a:pt x="6590771" y="349265"/>
                    <a:pt x="6818313" y="349265"/>
                  </a:cubicBezTo>
                  <a:cubicBezTo>
                    <a:pt x="7045855" y="349265"/>
                    <a:pt x="7287949" y="-1308"/>
                    <a:pt x="7516813" y="15"/>
                  </a:cubicBezTo>
                  <a:cubicBezTo>
                    <a:pt x="7745677" y="1338"/>
                    <a:pt x="7968588" y="179270"/>
                    <a:pt x="8191500" y="357203"/>
                  </a:cubicBezTo>
                </a:path>
              </a:pathLst>
            </a:custGeom>
            <a:ln w="152400"/>
          </p:spPr>
          <p:style>
            <a:lnRef idx="1">
              <a:schemeClr val="dk1"/>
            </a:lnRef>
            <a:fillRef idx="0">
              <a:schemeClr val="dk1"/>
            </a:fillRef>
            <a:effectRef idx="0">
              <a:schemeClr val="dk1"/>
            </a:effectRef>
            <a:fontRef idx="minor">
              <a:schemeClr val="tx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l"/>
              <a:endParaRPr kumimoji="1" lang="ja-JP" altLang="en-US" sz="1100"/>
            </a:p>
          </p:txBody>
        </p:sp>
        <p:sp>
          <p:nvSpPr>
            <p:cNvPr id="33" name="フリーフォーム 32"/>
            <p:cNvSpPr/>
            <p:nvPr/>
          </p:nvSpPr>
          <p:spPr>
            <a:xfrm>
              <a:off x="0" y="0"/>
              <a:ext cx="8191500" cy="357203"/>
            </a:xfrm>
            <a:custGeom>
              <a:avLst/>
              <a:gdLst>
                <a:gd name="connsiteX0" fmla="*/ 0 w 8191500"/>
                <a:gd name="connsiteY0" fmla="*/ 341328 h 357203"/>
                <a:gd name="connsiteX1" fmla="*/ 682625 w 8191500"/>
                <a:gd name="connsiteY1" fmla="*/ 7953 h 357203"/>
                <a:gd name="connsiteX2" fmla="*/ 1357313 w 8191500"/>
                <a:gd name="connsiteY2" fmla="*/ 349265 h 357203"/>
                <a:gd name="connsiteX3" fmla="*/ 2047875 w 8191500"/>
                <a:gd name="connsiteY3" fmla="*/ 15 h 357203"/>
                <a:gd name="connsiteX4" fmla="*/ 2730500 w 8191500"/>
                <a:gd name="connsiteY4" fmla="*/ 349265 h 357203"/>
                <a:gd name="connsiteX5" fmla="*/ 3413125 w 8191500"/>
                <a:gd name="connsiteY5" fmla="*/ 7953 h 357203"/>
                <a:gd name="connsiteX6" fmla="*/ 4095750 w 8191500"/>
                <a:gd name="connsiteY6" fmla="*/ 341328 h 357203"/>
                <a:gd name="connsiteX7" fmla="*/ 4778375 w 8191500"/>
                <a:gd name="connsiteY7" fmla="*/ 15 h 357203"/>
                <a:gd name="connsiteX8" fmla="*/ 5461000 w 8191500"/>
                <a:gd name="connsiteY8" fmla="*/ 357203 h 357203"/>
                <a:gd name="connsiteX9" fmla="*/ 6151563 w 8191500"/>
                <a:gd name="connsiteY9" fmla="*/ 15 h 357203"/>
                <a:gd name="connsiteX10" fmla="*/ 6818313 w 8191500"/>
                <a:gd name="connsiteY10" fmla="*/ 349265 h 357203"/>
                <a:gd name="connsiteX11" fmla="*/ 7516813 w 8191500"/>
                <a:gd name="connsiteY11" fmla="*/ 15 h 357203"/>
                <a:gd name="connsiteX12" fmla="*/ 8191500 w 8191500"/>
                <a:gd name="connsiteY12" fmla="*/ 357203 h 3572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191500" h="357203">
                  <a:moveTo>
                    <a:pt x="0" y="341328"/>
                  </a:moveTo>
                  <a:cubicBezTo>
                    <a:pt x="228203" y="173979"/>
                    <a:pt x="456406" y="6630"/>
                    <a:pt x="682625" y="7953"/>
                  </a:cubicBezTo>
                  <a:cubicBezTo>
                    <a:pt x="908844" y="9276"/>
                    <a:pt x="1129771" y="350588"/>
                    <a:pt x="1357313" y="349265"/>
                  </a:cubicBezTo>
                  <a:cubicBezTo>
                    <a:pt x="1584855" y="347942"/>
                    <a:pt x="1819011" y="15"/>
                    <a:pt x="2047875" y="15"/>
                  </a:cubicBezTo>
                  <a:cubicBezTo>
                    <a:pt x="2276739" y="15"/>
                    <a:pt x="2502958" y="347942"/>
                    <a:pt x="2730500" y="349265"/>
                  </a:cubicBezTo>
                  <a:cubicBezTo>
                    <a:pt x="2958042" y="350588"/>
                    <a:pt x="3185583" y="9276"/>
                    <a:pt x="3413125" y="7953"/>
                  </a:cubicBezTo>
                  <a:cubicBezTo>
                    <a:pt x="3640667" y="6630"/>
                    <a:pt x="3868208" y="342651"/>
                    <a:pt x="4095750" y="341328"/>
                  </a:cubicBezTo>
                  <a:cubicBezTo>
                    <a:pt x="4323292" y="340005"/>
                    <a:pt x="4550833" y="-2631"/>
                    <a:pt x="4778375" y="15"/>
                  </a:cubicBezTo>
                  <a:cubicBezTo>
                    <a:pt x="5005917" y="2661"/>
                    <a:pt x="5232135" y="357203"/>
                    <a:pt x="5461000" y="357203"/>
                  </a:cubicBezTo>
                  <a:cubicBezTo>
                    <a:pt x="5689865" y="357203"/>
                    <a:pt x="5925344" y="1338"/>
                    <a:pt x="6151563" y="15"/>
                  </a:cubicBezTo>
                  <a:cubicBezTo>
                    <a:pt x="6377782" y="-1308"/>
                    <a:pt x="6590771" y="349265"/>
                    <a:pt x="6818313" y="349265"/>
                  </a:cubicBezTo>
                  <a:cubicBezTo>
                    <a:pt x="7045855" y="349265"/>
                    <a:pt x="7287949" y="-1308"/>
                    <a:pt x="7516813" y="15"/>
                  </a:cubicBezTo>
                  <a:cubicBezTo>
                    <a:pt x="7745677" y="1338"/>
                    <a:pt x="7968588" y="179270"/>
                    <a:pt x="8191500" y="357203"/>
                  </a:cubicBezTo>
                </a:path>
              </a:pathLst>
            </a:custGeom>
            <a:noFill/>
            <a:ln w="120650">
              <a:solidFill>
                <a:schemeClr val="bg1"/>
              </a:solidFill>
            </a:ln>
          </p:spPr>
          <p:style>
            <a:lnRef idx="1">
              <a:schemeClr val="dk1"/>
            </a:lnRef>
            <a:fillRef idx="0">
              <a:schemeClr val="dk1"/>
            </a:fillRef>
            <a:effectRef idx="0">
              <a:schemeClr val="dk1"/>
            </a:effectRef>
            <a:fontRef idx="minor">
              <a:schemeClr val="tx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l"/>
              <a:endParaRPr kumimoji="1" lang="ja-JP" altLang="en-US" sz="1100"/>
            </a:p>
          </p:txBody>
        </p:sp>
      </p:grpSp>
      <p:sp>
        <p:nvSpPr>
          <p:cNvPr id="34" name="左右矢印 33"/>
          <p:cNvSpPr/>
          <p:nvPr/>
        </p:nvSpPr>
        <p:spPr>
          <a:xfrm>
            <a:off x="7631881" y="3793270"/>
            <a:ext cx="450000" cy="288000"/>
          </a:xfrm>
          <a:prstGeom prst="leftRightArrow">
            <a:avLst>
              <a:gd name="adj1" fmla="val 44960"/>
              <a:gd name="adj2" fmla="val 34369"/>
            </a:avLst>
          </a:prstGeom>
          <a:solidFill>
            <a:srgbClr val="D0D8E8"/>
          </a:solid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比較</a:t>
            </a:r>
          </a:p>
        </p:txBody>
      </p:sp>
      <p:cxnSp>
        <p:nvCxnSpPr>
          <p:cNvPr id="35" name="直線矢印コネクタ 34"/>
          <p:cNvCxnSpPr/>
          <p:nvPr/>
        </p:nvCxnSpPr>
        <p:spPr>
          <a:xfrm flipV="1">
            <a:off x="7687412" y="3169473"/>
            <a:ext cx="0" cy="432000"/>
          </a:xfrm>
          <a:prstGeom prst="straightConnector1">
            <a:avLst/>
          </a:prstGeom>
          <a:ln w="19050">
            <a:tailEnd type="arrow"/>
          </a:ln>
        </p:spPr>
        <p:style>
          <a:lnRef idx="1">
            <a:schemeClr val="dk1"/>
          </a:lnRef>
          <a:fillRef idx="0">
            <a:schemeClr val="dk1"/>
          </a:fillRef>
          <a:effectRef idx="0">
            <a:schemeClr val="dk1"/>
          </a:effectRef>
          <a:fontRef idx="minor">
            <a:schemeClr val="tx1"/>
          </a:fontRef>
        </p:style>
      </p:cxnSp>
      <p:sp>
        <p:nvSpPr>
          <p:cNvPr id="8" name="角丸四角形吹き出し 7"/>
          <p:cNvSpPr/>
          <p:nvPr/>
        </p:nvSpPr>
        <p:spPr>
          <a:xfrm>
            <a:off x="539552" y="3127757"/>
            <a:ext cx="6264696" cy="1237347"/>
          </a:xfrm>
          <a:prstGeom prst="wedgeRoundRectCallout">
            <a:avLst>
              <a:gd name="adj1" fmla="val 53539"/>
              <a:gd name="adj2" fmla="val -33617"/>
              <a:gd name="adj3" fmla="val 16667"/>
            </a:avLst>
          </a:prstGeom>
          <a:solidFill>
            <a:srgbClr val="E9EDF4"/>
          </a:solid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◎較差内　～較差</a:t>
            </a: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230</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円（</a:t>
            </a: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0.06%</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）解消のため給料月額等を引上げ～</a:t>
            </a: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endParaRPr kumimoji="1" lang="en-US" altLang="ja-JP" sz="1100" dirty="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100" dirty="0">
              <a:latin typeface="メイリオ" panose="020B0604030504040204" pitchFamily="50" charset="-128"/>
              <a:ea typeface="メイリオ" panose="020B0604030504040204" pitchFamily="50" charset="-128"/>
              <a:cs typeface="メイリオ" panose="020B0604030504040204" pitchFamily="50" charset="-128"/>
            </a:endParaRPr>
          </a:p>
          <a:p>
            <a:endParaRPr kumimoji="1" lang="en-US" altLang="ja-JP" sz="1100" dirty="0">
              <a:latin typeface="メイリオ" panose="020B0604030504040204" pitchFamily="50" charset="-128"/>
              <a:ea typeface="メイリオ" panose="020B0604030504040204" pitchFamily="50" charset="-128"/>
              <a:cs typeface="メイリオ" panose="020B0604030504040204" pitchFamily="50" charset="-128"/>
            </a:endParaRPr>
          </a:p>
          <a:p>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12" name="表 11"/>
          <p:cNvGraphicFramePr>
            <a:graphicFrameLocks noGrp="1"/>
          </p:cNvGraphicFramePr>
          <p:nvPr>
            <p:extLst>
              <p:ext uri="{D42A27DB-BD31-4B8C-83A1-F6EECF244321}">
                <p14:modId xmlns:p14="http://schemas.microsoft.com/office/powerpoint/2010/main" val="2922636343"/>
              </p:ext>
            </p:extLst>
          </p:nvPr>
        </p:nvGraphicFramePr>
        <p:xfrm>
          <a:off x="674043" y="3419571"/>
          <a:ext cx="6084000" cy="864000"/>
        </p:xfrm>
        <a:graphic>
          <a:graphicData uri="http://schemas.openxmlformats.org/drawingml/2006/table">
            <a:tbl>
              <a:tblPr firstRow="1" bandRow="1">
                <a:tableStyleId>{5C22544A-7EE6-4342-B048-85BDC9FD1C3A}</a:tableStyleId>
              </a:tblPr>
              <a:tblGrid>
                <a:gridCol w="792000">
                  <a:extLst>
                    <a:ext uri="{9D8B030D-6E8A-4147-A177-3AD203B41FA5}">
                      <a16:colId xmlns:a16="http://schemas.microsoft.com/office/drawing/2014/main" val="20000"/>
                    </a:ext>
                  </a:extLst>
                </a:gridCol>
                <a:gridCol w="1332000">
                  <a:extLst>
                    <a:ext uri="{9D8B030D-6E8A-4147-A177-3AD203B41FA5}">
                      <a16:colId xmlns:a16="http://schemas.microsoft.com/office/drawing/2014/main" val="20001"/>
                    </a:ext>
                  </a:extLst>
                </a:gridCol>
                <a:gridCol w="3960000">
                  <a:extLst>
                    <a:ext uri="{9D8B030D-6E8A-4147-A177-3AD203B41FA5}">
                      <a16:colId xmlns:a16="http://schemas.microsoft.com/office/drawing/2014/main" val="20002"/>
                    </a:ext>
                  </a:extLst>
                </a:gridCol>
              </a:tblGrid>
              <a:tr h="432000">
                <a:tc>
                  <a:txBody>
                    <a:bodyPr/>
                    <a:lstStyle/>
                    <a:p>
                      <a:pPr algn="l"/>
                      <a:r>
                        <a:rPr kumimoji="1" lang="ja-JP" altLang="en-US" sz="11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給料月額</a:t>
                      </a:r>
                    </a:p>
                  </a:txBody>
                  <a:tcP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9EDF4"/>
                    </a:solidFill>
                  </a:tcPr>
                </a:tc>
                <a:tc>
                  <a:txBody>
                    <a:bodyPr/>
                    <a:lstStyle/>
                    <a:p>
                      <a:pPr algn="r"/>
                      <a:r>
                        <a:rPr kumimoji="1" lang="en-US" altLang="ja-JP" sz="11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207</a:t>
                      </a:r>
                      <a:r>
                        <a:rPr kumimoji="1" lang="ja-JP" altLang="en-US" sz="11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円（</a:t>
                      </a:r>
                      <a:r>
                        <a:rPr kumimoji="1" lang="en-US" altLang="ja-JP" sz="11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0.05%</a:t>
                      </a:r>
                      <a:r>
                        <a:rPr kumimoji="1" lang="ja-JP" altLang="en-US" sz="11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p>
                  </a:txBody>
                  <a:tcP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9EDF4"/>
                    </a:solidFill>
                  </a:tcPr>
                </a:tc>
                <a:tc>
                  <a:txBody>
                    <a:bodyPr/>
                    <a:lstStyle/>
                    <a:p>
                      <a:r>
                        <a:rPr kumimoji="1" lang="ja-JP" altLang="en-US" sz="11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行政職給料表について、較差の範囲内において、初任給及び</a:t>
                      </a:r>
                      <a:r>
                        <a:rPr kumimoji="1" lang="en-US" altLang="ja-JP" sz="11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20</a:t>
                      </a:r>
                      <a:r>
                        <a:rPr kumimoji="1" lang="ja-JP" altLang="en-US" sz="11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歳台半ばまでの若年層の給料月額を引上げ。</a:t>
                      </a:r>
                    </a:p>
                  </a:txBody>
                  <a:tcP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9EDF4"/>
                    </a:solidFill>
                  </a:tcPr>
                </a:tc>
                <a:extLst>
                  <a:ext uri="{0D108BD9-81ED-4DB2-BD59-A6C34878D82A}">
                    <a16:rowId xmlns:a16="http://schemas.microsoft.com/office/drawing/2014/main" val="10000"/>
                  </a:ext>
                </a:extLst>
              </a:tr>
              <a:tr h="432000">
                <a:tc>
                  <a:txBody>
                    <a:bodyPr/>
                    <a:lstStyle/>
                    <a:p>
                      <a:pPr algn="l"/>
                      <a:r>
                        <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rPr>
                        <a:t>はね返り</a:t>
                      </a:r>
                    </a:p>
                  </a:txBody>
                  <a:tcPr>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rgbClr val="E9EDF4"/>
                    </a:solidFill>
                  </a:tcPr>
                </a:tc>
                <a:tc>
                  <a:txBody>
                    <a:bodyPr/>
                    <a:lstStyle/>
                    <a:p>
                      <a:pPr algn="r"/>
                      <a:r>
                        <a:rPr kumimoji="1" lang="en-US" altLang="ja-JP" sz="1100" dirty="0">
                          <a:latin typeface="メイリオ" panose="020B0604030504040204" pitchFamily="50" charset="-128"/>
                          <a:ea typeface="メイリオ" panose="020B0604030504040204" pitchFamily="50" charset="-128"/>
                          <a:cs typeface="メイリオ" panose="020B0604030504040204" pitchFamily="50" charset="-128"/>
                        </a:rPr>
                        <a:t>23</a:t>
                      </a:r>
                      <a:r>
                        <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rPr>
                        <a:t>円（</a:t>
                      </a:r>
                      <a:r>
                        <a:rPr kumimoji="1" lang="en-US" altLang="ja-JP" sz="1100" dirty="0">
                          <a:latin typeface="メイリオ" panose="020B0604030504040204" pitchFamily="50" charset="-128"/>
                          <a:ea typeface="メイリオ" panose="020B0604030504040204" pitchFamily="50" charset="-128"/>
                          <a:cs typeface="メイリオ" panose="020B0604030504040204" pitchFamily="50" charset="-128"/>
                        </a:rPr>
                        <a:t>0.01%</a:t>
                      </a:r>
                      <a:r>
                        <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rPr>
                        <a:t>）</a:t>
                      </a:r>
                    </a:p>
                  </a:txBody>
                  <a:tcPr>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rgbClr val="E9EDF4"/>
                    </a:solidFill>
                  </a:tcPr>
                </a:tc>
                <a:tc>
                  <a:txBody>
                    <a:bodyPr/>
                    <a:lstStyle/>
                    <a:p>
                      <a:r>
                        <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rPr>
                        <a:t>給料等の一定割合で定められている手当額等の増加分（地域手当など）。</a:t>
                      </a:r>
                    </a:p>
                  </a:txBody>
                  <a:tcPr>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rgbClr val="E9EDF4"/>
                    </a:solidFill>
                  </a:tcPr>
                </a:tc>
                <a:extLst>
                  <a:ext uri="{0D108BD9-81ED-4DB2-BD59-A6C34878D82A}">
                    <a16:rowId xmlns:a16="http://schemas.microsoft.com/office/drawing/2014/main" val="10001"/>
                  </a:ext>
                </a:extLst>
              </a:tr>
            </a:tbl>
          </a:graphicData>
        </a:graphic>
      </p:graphicFrame>
      <p:sp>
        <p:nvSpPr>
          <p:cNvPr id="18" name="角丸四角形吹き出し 17"/>
          <p:cNvSpPr/>
          <p:nvPr/>
        </p:nvSpPr>
        <p:spPr>
          <a:xfrm>
            <a:off x="7030194" y="5589239"/>
            <a:ext cx="1716928" cy="792089"/>
          </a:xfrm>
          <a:prstGeom prst="wedgeRoundRectCallout">
            <a:avLst>
              <a:gd name="adj1" fmla="val -60999"/>
              <a:gd name="adj2" fmla="val 36017"/>
              <a:gd name="adj3" fmla="val 16667"/>
            </a:avLst>
          </a:prstGeom>
          <a:solidFill>
            <a:srgbClr val="E9EDF4"/>
          </a:solid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nchorCtr="0"/>
          <a:lstStyle/>
          <a:p>
            <a:r>
              <a:rPr kumimoji="1"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引き上げる</a:t>
            </a:r>
            <a:r>
              <a:rPr kumimoji="1"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0.1</a:t>
            </a:r>
            <a:r>
              <a:rPr kumimoji="1"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月分は、民間の支給状況を踏まえ勤勉手当に配分。</a:t>
            </a:r>
            <a:endParaRPr kumimoji="1" lang="en-US" altLang="ja-JP" sz="1100" dirty="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7992324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57200" y="1052736"/>
            <a:ext cx="8280000" cy="1440161"/>
          </a:xfrm>
        </p:spPr>
        <p:txBody>
          <a:bodyPr>
            <a:normAutofit/>
          </a:bodyPr>
          <a:lstStyle/>
          <a:p>
            <a:pPr marL="0" indent="0">
              <a:buNone/>
            </a:pPr>
            <a:r>
              <a:rPr lang="ja-JP" altLang="en-US" sz="1200" b="1" dirty="0">
                <a:latin typeface="メイリオ" panose="020B0604030504040204" pitchFamily="50" charset="-128"/>
                <a:ea typeface="メイリオ" panose="020B0604030504040204" pitchFamily="50" charset="-128"/>
                <a:cs typeface="メイリオ" panose="020B0604030504040204" pitchFamily="50" charset="-128"/>
              </a:rPr>
              <a:t>◆比較方法</a:t>
            </a:r>
            <a:endParaRPr lang="en-US" altLang="ja-JP" sz="1200" b="1" dirty="0">
              <a:latin typeface="メイリオ" panose="020B0604030504040204" pitchFamily="50" charset="-128"/>
              <a:ea typeface="メイリオ" panose="020B0604030504040204" pitchFamily="50" charset="-128"/>
              <a:cs typeface="メイリオ" panose="020B0604030504040204" pitchFamily="50" charset="-128"/>
            </a:endParaRPr>
          </a:p>
          <a:p>
            <a:pPr marL="288000" indent="0">
              <a:buNone/>
            </a:pP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○民間給与との比較は、主な給与決定要素を同じくする者同士で比較することが適当</a:t>
            </a:r>
          </a:p>
          <a:p>
            <a:pPr marL="288000" indent="0">
              <a:buNone/>
            </a:pP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2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府職員の人員数のウエイトを用いたラスパイレス比較</a:t>
            </a:r>
          </a:p>
          <a:p>
            <a:pPr marL="0" indent="0">
              <a:buNone/>
            </a:pP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 name="タイトル 1"/>
          <p:cNvSpPr txBox="1">
            <a:spLocks/>
          </p:cNvSpPr>
          <p:nvPr/>
        </p:nvSpPr>
        <p:spPr>
          <a:xfrm>
            <a:off x="457200" y="274638"/>
            <a:ext cx="8280000" cy="720000"/>
          </a:xfrm>
          <a:prstGeom prst="rect">
            <a:avLst/>
          </a:prstGeom>
          <a:solidFill>
            <a:schemeClr val="tx2">
              <a:lumMod val="60000"/>
              <a:lumOff val="40000"/>
            </a:schemeClr>
          </a:solidFill>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en-US" altLang="ja-JP" sz="2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3</a:t>
            </a:r>
            <a:r>
              <a:rPr lang="ja-JP" altLang="en-US" sz="2800" b="1" dirty="0" err="1">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民間給与との比較</a:t>
            </a:r>
          </a:p>
        </p:txBody>
      </p:sp>
      <p:sp>
        <p:nvSpPr>
          <p:cNvPr id="5" name="コンテンツ プレースホルダー 2"/>
          <p:cNvSpPr txBox="1">
            <a:spLocks/>
          </p:cNvSpPr>
          <p:nvPr/>
        </p:nvSpPr>
        <p:spPr>
          <a:xfrm>
            <a:off x="457200" y="2462101"/>
            <a:ext cx="7643192" cy="9000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Font typeface="Arial" panose="020B0604020202020204" pitchFamily="34" charset="0"/>
              <a:buNone/>
            </a:pPr>
            <a:r>
              <a:rPr lang="ja-JP" altLang="en-US" sz="1200" b="1" dirty="0">
                <a:latin typeface="メイリオ" panose="020B0604030504040204" pitchFamily="50" charset="-128"/>
                <a:ea typeface="メイリオ" panose="020B0604030504040204" pitchFamily="50" charset="-128"/>
                <a:cs typeface="メイリオ" panose="020B0604030504040204" pitchFamily="50" charset="-128"/>
              </a:rPr>
              <a:t>◆調査対象</a:t>
            </a:r>
            <a:endParaRPr lang="en-US" altLang="ja-JP" sz="1200" b="1" dirty="0">
              <a:latin typeface="メイリオ" panose="020B0604030504040204" pitchFamily="50" charset="-128"/>
              <a:ea typeface="メイリオ" panose="020B0604030504040204" pitchFamily="50" charset="-128"/>
              <a:cs typeface="メイリオ" panose="020B0604030504040204" pitchFamily="50" charset="-128"/>
            </a:endParaRPr>
          </a:p>
          <a:p>
            <a:pPr marL="288000" indent="-144000">
              <a:buNone/>
            </a:pP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○企業規模</a:t>
            </a:r>
            <a:r>
              <a:rPr lang="en-US" altLang="ja-JP" sz="1200" dirty="0">
                <a:latin typeface="メイリオ" panose="020B0604030504040204" pitchFamily="50" charset="-128"/>
                <a:ea typeface="メイリオ" panose="020B0604030504040204" pitchFamily="50" charset="-128"/>
                <a:cs typeface="メイリオ" panose="020B0604030504040204" pitchFamily="50" charset="-128"/>
              </a:rPr>
              <a:t>50</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人以上の多くの民間企業においては、公務と同様、課長・係長等の役職段階があることから、同種・同等の者同士による比較が可能</a:t>
            </a:r>
          </a:p>
          <a:p>
            <a:pPr marL="288000" indent="-144000">
              <a:buNone/>
            </a:pP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○現行の調査対象であれば、実地による精緻な調査が可能</a:t>
            </a:r>
          </a:p>
        </p:txBody>
      </p:sp>
      <p:graphicFrame>
        <p:nvGraphicFramePr>
          <p:cNvPr id="2" name="表 1"/>
          <p:cNvGraphicFramePr>
            <a:graphicFrameLocks noGrp="1"/>
          </p:cNvGraphicFramePr>
          <p:nvPr>
            <p:extLst>
              <p:ext uri="{D42A27DB-BD31-4B8C-83A1-F6EECF244321}">
                <p14:modId xmlns:p14="http://schemas.microsoft.com/office/powerpoint/2010/main" val="3356516533"/>
              </p:ext>
            </p:extLst>
          </p:nvPr>
        </p:nvGraphicFramePr>
        <p:xfrm>
          <a:off x="687390" y="3537336"/>
          <a:ext cx="8172448" cy="2916000"/>
        </p:xfrm>
        <a:graphic>
          <a:graphicData uri="http://schemas.openxmlformats.org/drawingml/2006/table">
            <a:tbl>
              <a:tblPr firstRow="1" bandRow="1">
                <a:tableStyleId>{2D5ABB26-0587-4C30-8999-92F81FD0307C}</a:tableStyleId>
              </a:tblPr>
              <a:tblGrid>
                <a:gridCol w="2736304">
                  <a:extLst>
                    <a:ext uri="{9D8B030D-6E8A-4147-A177-3AD203B41FA5}">
                      <a16:colId xmlns:a16="http://schemas.microsoft.com/office/drawing/2014/main" val="20000"/>
                    </a:ext>
                  </a:extLst>
                </a:gridCol>
                <a:gridCol w="1296144">
                  <a:extLst>
                    <a:ext uri="{9D8B030D-6E8A-4147-A177-3AD203B41FA5}">
                      <a16:colId xmlns:a16="http://schemas.microsoft.com/office/drawing/2014/main" val="20001"/>
                    </a:ext>
                  </a:extLst>
                </a:gridCol>
                <a:gridCol w="4140000">
                  <a:extLst>
                    <a:ext uri="{9D8B030D-6E8A-4147-A177-3AD203B41FA5}">
                      <a16:colId xmlns:a16="http://schemas.microsoft.com/office/drawing/2014/main" val="20002"/>
                    </a:ext>
                  </a:extLst>
                </a:gridCol>
              </a:tblGrid>
              <a:tr h="1458000">
                <a:tc>
                  <a:txBody>
                    <a:bodyPr/>
                    <a:lstStyle/>
                    <a:p>
                      <a:r>
                        <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rPr>
                        <a:t>企業規模</a:t>
                      </a:r>
                      <a:r>
                        <a:rPr kumimoji="1" lang="en-US" altLang="ja-JP" sz="1200" dirty="0">
                          <a:latin typeface="メイリオ" panose="020B0604030504040204" pitchFamily="50" charset="-128"/>
                          <a:ea typeface="メイリオ" panose="020B0604030504040204" pitchFamily="50" charset="-128"/>
                          <a:cs typeface="メイリオ" panose="020B0604030504040204" pitchFamily="50" charset="-128"/>
                        </a:rPr>
                        <a:t>50</a:t>
                      </a:r>
                      <a:r>
                        <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rPr>
                        <a:t>人未満</a:t>
                      </a:r>
                    </a:p>
                  </a:txBody>
                  <a:tcPr>
                    <a:lnB w="12700" cap="flat" cmpd="sng" algn="ctr">
                      <a:solidFill>
                        <a:schemeClr val="tx1"/>
                      </a:solidFill>
                      <a:prstDash val="sysDashDot"/>
                      <a:round/>
                      <a:headEnd type="none" w="med" len="med"/>
                      <a:tailEnd type="none" w="med" len="med"/>
                    </a:lnB>
                  </a:tcPr>
                </a:tc>
                <a:tc>
                  <a:txBody>
                    <a:bodyPr/>
                    <a:lstStyle/>
                    <a:p>
                      <a:pPr algn="ctr"/>
                      <a:r>
                        <a:rPr kumimoji="1" lang="ja-JP" altLang="en-US" sz="1200" dirty="0">
                          <a:ln>
                            <a:noFill/>
                          </a:ln>
                          <a:latin typeface="メイリオ" panose="020B0604030504040204" pitchFamily="50" charset="-128"/>
                          <a:ea typeface="メイリオ" panose="020B0604030504040204" pitchFamily="50" charset="-128"/>
                          <a:cs typeface="メイリオ" panose="020B0604030504040204" pitchFamily="50" charset="-128"/>
                        </a:rPr>
                        <a:t>役職段階の例</a:t>
                      </a:r>
                      <a:endParaRPr kumimoji="1" lang="en-US" altLang="ja-JP" sz="1200" dirty="0">
                        <a:ln>
                          <a:noFill/>
                        </a:ln>
                        <a:latin typeface="メイリオ" panose="020B0604030504040204" pitchFamily="50" charset="-128"/>
                        <a:ea typeface="メイリオ" panose="020B0604030504040204" pitchFamily="50" charset="-128"/>
                        <a:cs typeface="メイリオ" panose="020B0604030504040204" pitchFamily="50" charset="-128"/>
                      </a:endParaRPr>
                    </a:p>
                    <a:p>
                      <a:pPr algn="ct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a:lnR w="12700" cap="flat" cmpd="sng" algn="ctr">
                      <a:solidFill>
                        <a:schemeClr val="tx1"/>
                      </a:solidFill>
                      <a:prstDash val="sysDash"/>
                      <a:round/>
                      <a:headEnd type="none" w="med" len="med"/>
                      <a:tailEnd type="none" w="med" len="med"/>
                    </a:lnR>
                    <a:lnB w="12700" cap="flat" cmpd="sng" algn="ctr">
                      <a:solidFill>
                        <a:schemeClr val="tx1"/>
                      </a:solidFill>
                      <a:prstDash val="sysDashDot"/>
                      <a:round/>
                      <a:headEnd type="none" w="med" len="med"/>
                      <a:tailEnd type="none" w="med" len="med"/>
                    </a:lnB>
                  </a:tcPr>
                </a:tc>
                <a:tc>
                  <a:txBody>
                    <a:bodyPr/>
                    <a:lstStyle/>
                    <a:p>
                      <a:r>
                        <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rPr>
                        <a:t>府内民営事業所の正社員数の割合</a:t>
                      </a:r>
                      <a:endParaRPr kumimoji="1" lang="en-US" altLang="ja-JP" sz="1200" dirty="0">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rPr>
                        <a:t>　</a:t>
                      </a:r>
                      <a:r>
                        <a:rPr kumimoji="1" lang="en-US" altLang="ja-JP" sz="800" dirty="0">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rPr>
                        <a:t>平成</a:t>
                      </a:r>
                      <a:r>
                        <a:rPr kumimoji="1" lang="en-US" altLang="ja-JP" sz="800" dirty="0">
                          <a:latin typeface="メイリオ" panose="020B0604030504040204" pitchFamily="50" charset="-128"/>
                          <a:ea typeface="メイリオ" panose="020B0604030504040204" pitchFamily="50" charset="-128"/>
                          <a:cs typeface="メイリオ" panose="020B0604030504040204" pitchFamily="50" charset="-128"/>
                        </a:rPr>
                        <a:t>26</a:t>
                      </a:r>
                      <a:r>
                        <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rPr>
                        <a:t>年経済センサス基礎調査（総務省）を基に大阪府人事委員会において集計</a:t>
                      </a:r>
                    </a:p>
                    <a:p>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ysDash"/>
                      <a:round/>
                      <a:headEnd type="none" w="med" len="med"/>
                      <a:tailEnd type="none" w="med" len="med"/>
                    </a:lnT>
                  </a:tcPr>
                </a:tc>
                <a:extLst>
                  <a:ext uri="{0D108BD9-81ED-4DB2-BD59-A6C34878D82A}">
                    <a16:rowId xmlns:a16="http://schemas.microsoft.com/office/drawing/2014/main" val="10000"/>
                  </a:ext>
                </a:extLst>
              </a:tr>
              <a:tr h="1458000">
                <a:tc>
                  <a:txBody>
                    <a:bodyPr/>
                    <a:lstStyle/>
                    <a:p>
                      <a:r>
                        <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rPr>
                        <a:t>企業規模</a:t>
                      </a:r>
                      <a:r>
                        <a:rPr kumimoji="1" lang="en-US" altLang="ja-JP" sz="1200" dirty="0">
                          <a:latin typeface="メイリオ" panose="020B0604030504040204" pitchFamily="50" charset="-128"/>
                          <a:ea typeface="メイリオ" panose="020B0604030504040204" pitchFamily="50" charset="-128"/>
                          <a:cs typeface="メイリオ" panose="020B0604030504040204" pitchFamily="50" charset="-128"/>
                        </a:rPr>
                        <a:t>50</a:t>
                      </a:r>
                      <a:r>
                        <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rPr>
                        <a:t>人以上</a:t>
                      </a:r>
                    </a:p>
                  </a:txBody>
                  <a:tcPr>
                    <a:lnT w="12700" cap="flat" cmpd="sng" algn="ctr">
                      <a:solidFill>
                        <a:schemeClr val="tx1"/>
                      </a:solidFill>
                      <a:prstDash val="sysDashDot"/>
                      <a:round/>
                      <a:headEnd type="none" w="med" len="med"/>
                      <a:tailEnd type="none" w="med" len="med"/>
                    </a:lnT>
                  </a:tcPr>
                </a:tc>
                <a:tc>
                  <a:txBody>
                    <a:bodyPr/>
                    <a:lstStyle/>
                    <a:p>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a:lnR w="12700" cap="flat" cmpd="sng" algn="ctr">
                      <a:solidFill>
                        <a:schemeClr val="tx1"/>
                      </a:solidFill>
                      <a:prstDash val="sysDash"/>
                      <a:round/>
                      <a:headEnd type="none" w="med" len="med"/>
                      <a:tailEnd type="none" w="med" len="med"/>
                    </a:lnR>
                    <a:lnT w="12700" cap="flat" cmpd="sng" algn="ctr">
                      <a:solidFill>
                        <a:schemeClr val="tx1"/>
                      </a:solidFill>
                      <a:prstDash val="sysDashDot"/>
                      <a:round/>
                      <a:headEnd type="none" w="med" len="med"/>
                      <a:tailEnd type="none" w="med" len="med"/>
                    </a:lnT>
                  </a:tcPr>
                </a:tc>
                <a:tc>
                  <a:txBody>
                    <a:bodyPr/>
                    <a:lstStyle/>
                    <a:p>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B w="1270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0001"/>
                  </a:ext>
                </a:extLst>
              </a:tr>
            </a:tbl>
          </a:graphicData>
        </a:graphic>
      </p:graphicFrame>
      <p:grpSp>
        <p:nvGrpSpPr>
          <p:cNvPr id="39" name="グループ化 38"/>
          <p:cNvGrpSpPr/>
          <p:nvPr/>
        </p:nvGrpSpPr>
        <p:grpSpPr>
          <a:xfrm>
            <a:off x="3517200" y="3736465"/>
            <a:ext cx="1080000" cy="1080000"/>
            <a:chOff x="0" y="0"/>
            <a:chExt cx="1308100" cy="1504314"/>
          </a:xfrm>
        </p:grpSpPr>
        <p:sp>
          <p:nvSpPr>
            <p:cNvPr id="40" name="正方形/長方形 39"/>
            <p:cNvSpPr/>
            <p:nvPr/>
          </p:nvSpPr>
          <p:spPr bwMode="auto">
            <a:xfrm>
              <a:off x="0" y="902499"/>
              <a:ext cx="1308100" cy="300983"/>
            </a:xfrm>
            <a:prstGeom prst="rect">
              <a:avLst/>
            </a:prstGeom>
            <a:solidFill>
              <a:srgbClr xmlns:mc="http://schemas.openxmlformats.org/markup-compatibility/2006" xmlns:a14="http://schemas.microsoft.com/office/drawing/2010/main" val="FFFFFF" mc:Ignorable="a14" a14:legacySpreadsheetColorIndex="65"/>
            </a:solidFill>
            <a:ln w="9525" cap="flat" cmpd="sng" algn="ctr">
              <a:solidFill>
                <a:srgbClr xmlns:mc="http://schemas.openxmlformats.org/markup-compatibility/2006" xmlns:a14="http://schemas.microsoft.com/office/drawing/2010/main" val="000000" mc:Ignorable="a14" a14:legacySpreadsheetColorIndex="64"/>
              </a:solidFill>
              <a:prstDash val="dash"/>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18288" tIns="0" rIns="0" bIns="0" rtlCol="0" anchor="ctr" anchorCtr="1"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a:endParaRPr kumimoji="1" lang="ja-JP" altLang="en-US" sz="1200"/>
            </a:p>
          </p:txBody>
        </p:sp>
        <p:sp>
          <p:nvSpPr>
            <p:cNvPr id="41" name="正方形/長方形 40"/>
            <p:cNvSpPr/>
            <p:nvPr/>
          </p:nvSpPr>
          <p:spPr bwMode="auto">
            <a:xfrm>
              <a:off x="0" y="1203331"/>
              <a:ext cx="1308100" cy="300983"/>
            </a:xfrm>
            <a:prstGeom prst="rect">
              <a:avLst/>
            </a:prstGeom>
            <a:solidFill>
              <a:srgbClr xmlns:mc="http://schemas.openxmlformats.org/markup-compatibility/2006" xmlns:a14="http://schemas.microsoft.com/office/drawing/2010/main" val="FFFFFF" mc:Ignorable="a14" a14:legacySpreadsheetColorIndex="65"/>
            </a:solidFill>
            <a:ln w="9525" cap="flat" cmpd="sng" algn="ctr">
              <a:solidFill>
                <a:srgbClr xmlns:mc="http://schemas.openxmlformats.org/markup-compatibility/2006" xmlns:a14="http://schemas.microsoft.com/office/drawing/2010/main" val="000000" mc:Ignorable="a14" a14:legacySpreadsheetColorIndex="6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18288" tIns="0" rIns="0" bIns="0" rtlCol="0" anchor="ctr" anchorCtr="1"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a:r>
                <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rPr>
                <a:t>係　員</a:t>
              </a:r>
            </a:p>
          </p:txBody>
        </p:sp>
        <p:sp>
          <p:nvSpPr>
            <p:cNvPr id="42" name="正方形/長方形 41"/>
            <p:cNvSpPr/>
            <p:nvPr/>
          </p:nvSpPr>
          <p:spPr bwMode="auto">
            <a:xfrm>
              <a:off x="0" y="0"/>
              <a:ext cx="1308100" cy="300983"/>
            </a:xfrm>
            <a:prstGeom prst="rect">
              <a:avLst/>
            </a:prstGeom>
            <a:solidFill>
              <a:srgbClr xmlns:mc="http://schemas.openxmlformats.org/markup-compatibility/2006" xmlns:a14="http://schemas.microsoft.com/office/drawing/2010/main" val="FFFFFF" mc:Ignorable="a14" a14:legacySpreadsheetColorIndex="65"/>
            </a:solidFill>
            <a:ln w="9525" cap="flat" cmpd="sng" algn="ctr">
              <a:solidFill>
                <a:srgbClr xmlns:mc="http://schemas.openxmlformats.org/markup-compatibility/2006" xmlns:a14="http://schemas.microsoft.com/office/drawing/2010/main" val="000000" mc:Ignorable="a14" a14:legacySpreadsheetColorIndex="64"/>
              </a:solidFill>
              <a:prstDash val="dash"/>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18288" tIns="0" rIns="0" bIns="0" rtlCol="0" anchor="ctr" anchorCtr="1"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a:endParaRPr kumimoji="1" lang="ja-JP" altLang="en-US" sz="1200"/>
            </a:p>
          </p:txBody>
        </p:sp>
        <p:sp>
          <p:nvSpPr>
            <p:cNvPr id="43" name="正方形/長方形 42"/>
            <p:cNvSpPr/>
            <p:nvPr/>
          </p:nvSpPr>
          <p:spPr bwMode="auto">
            <a:xfrm>
              <a:off x="0" y="601666"/>
              <a:ext cx="1308100" cy="300983"/>
            </a:xfrm>
            <a:prstGeom prst="rect">
              <a:avLst/>
            </a:prstGeom>
            <a:solidFill>
              <a:srgbClr xmlns:mc="http://schemas.openxmlformats.org/markup-compatibility/2006" xmlns:a14="http://schemas.microsoft.com/office/drawing/2010/main" val="FFFFFF" mc:Ignorable="a14" a14:legacySpreadsheetColorIndex="65"/>
            </a:solidFill>
            <a:ln w="9525" cap="flat" cmpd="sng" algn="ctr">
              <a:solidFill>
                <a:srgbClr xmlns:mc="http://schemas.openxmlformats.org/markup-compatibility/2006" xmlns:a14="http://schemas.microsoft.com/office/drawing/2010/main" val="000000" mc:Ignorable="a14" a14:legacySpreadsheetColorIndex="64"/>
              </a:solidFill>
              <a:prstDash val="dash"/>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18288" tIns="0" rIns="0" bIns="0" rtlCol="0" anchor="ctr" anchorCtr="1"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a:endParaRPr kumimoji="1" lang="ja-JP" altLang="en-US" sz="1200"/>
            </a:p>
          </p:txBody>
        </p:sp>
        <p:sp>
          <p:nvSpPr>
            <p:cNvPr id="44" name="正方形/長方形 43"/>
            <p:cNvSpPr/>
            <p:nvPr/>
          </p:nvSpPr>
          <p:spPr bwMode="auto">
            <a:xfrm>
              <a:off x="0" y="300833"/>
              <a:ext cx="1308100" cy="300983"/>
            </a:xfrm>
            <a:prstGeom prst="rect">
              <a:avLst/>
            </a:prstGeom>
            <a:solidFill>
              <a:srgbClr xmlns:mc="http://schemas.openxmlformats.org/markup-compatibility/2006" xmlns:a14="http://schemas.microsoft.com/office/drawing/2010/main" val="FFFFFF" mc:Ignorable="a14" a14:legacySpreadsheetColorIndex="65"/>
            </a:solidFill>
            <a:ln w="9525" cap="flat" cmpd="sng" algn="ctr">
              <a:solidFill>
                <a:srgbClr xmlns:mc="http://schemas.openxmlformats.org/markup-compatibility/2006" xmlns:a14="http://schemas.microsoft.com/office/drawing/2010/main" val="000000" mc:Ignorable="a14" a14:legacySpreadsheetColorIndex="6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18288" tIns="0" rIns="0" bIns="0" rtlCol="0" anchor="ctr" anchorCtr="1"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a:r>
                <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rPr>
                <a:t>課　長</a:t>
              </a:r>
            </a:p>
          </p:txBody>
        </p:sp>
      </p:grpSp>
      <p:grpSp>
        <p:nvGrpSpPr>
          <p:cNvPr id="45" name="グループ化 44"/>
          <p:cNvGrpSpPr/>
          <p:nvPr/>
        </p:nvGrpSpPr>
        <p:grpSpPr>
          <a:xfrm>
            <a:off x="3512636" y="5238829"/>
            <a:ext cx="1080000" cy="1070475"/>
            <a:chOff x="0" y="14113"/>
            <a:chExt cx="1371600" cy="1586087"/>
          </a:xfrm>
        </p:grpSpPr>
        <p:sp>
          <p:nvSpPr>
            <p:cNvPr id="46" name="正方形/長方形 45"/>
            <p:cNvSpPr/>
            <p:nvPr/>
          </p:nvSpPr>
          <p:spPr bwMode="auto">
            <a:xfrm>
              <a:off x="0" y="962025"/>
              <a:ext cx="1371600" cy="317500"/>
            </a:xfrm>
            <a:prstGeom prst="rect">
              <a:avLst/>
            </a:prstGeom>
            <a:solidFill>
              <a:srgbClr xmlns:mc="http://schemas.openxmlformats.org/markup-compatibility/2006" xmlns:a14="http://schemas.microsoft.com/office/drawing/2010/main" val="FFFFFF" mc:Ignorable="a14" a14:legacySpreadsheetColorIndex="65"/>
            </a:solidFill>
            <a:ln w="9525" cap="flat" cmpd="sng" algn="ctr">
              <a:solidFill>
                <a:srgbClr xmlns:mc="http://schemas.openxmlformats.org/markup-compatibility/2006" xmlns:a14="http://schemas.microsoft.com/office/drawing/2010/main" val="000000" mc:Ignorable="a14" a14:legacySpreadsheetColorIndex="6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18288" tIns="0" rIns="0" bIns="0" rtlCol="0" anchor="ctr" anchorCtr="1"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a:r>
                <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rPr>
                <a:t>係　長</a:t>
              </a:r>
            </a:p>
          </p:txBody>
        </p:sp>
        <p:sp>
          <p:nvSpPr>
            <p:cNvPr id="47" name="正方形/長方形 46"/>
            <p:cNvSpPr/>
            <p:nvPr/>
          </p:nvSpPr>
          <p:spPr bwMode="auto">
            <a:xfrm>
              <a:off x="0" y="1282700"/>
              <a:ext cx="1371600" cy="317500"/>
            </a:xfrm>
            <a:prstGeom prst="rect">
              <a:avLst/>
            </a:prstGeom>
            <a:solidFill>
              <a:srgbClr xmlns:mc="http://schemas.openxmlformats.org/markup-compatibility/2006" xmlns:a14="http://schemas.microsoft.com/office/drawing/2010/main" val="FFFFFF" mc:Ignorable="a14" a14:legacySpreadsheetColorIndex="65"/>
            </a:solidFill>
            <a:ln w="9525" cap="flat" cmpd="sng" algn="ctr">
              <a:solidFill>
                <a:srgbClr xmlns:mc="http://schemas.openxmlformats.org/markup-compatibility/2006" xmlns:a14="http://schemas.microsoft.com/office/drawing/2010/main" val="000000" mc:Ignorable="a14" a14:legacySpreadsheetColorIndex="6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18288" tIns="0" rIns="0" bIns="0" rtlCol="0" anchor="ctr" anchorCtr="1"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a:r>
                <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rPr>
                <a:t>係　員</a:t>
              </a:r>
            </a:p>
          </p:txBody>
        </p:sp>
        <p:sp>
          <p:nvSpPr>
            <p:cNvPr id="48" name="正方形/長方形 47"/>
            <p:cNvSpPr/>
            <p:nvPr/>
          </p:nvSpPr>
          <p:spPr bwMode="auto">
            <a:xfrm>
              <a:off x="0" y="14113"/>
              <a:ext cx="1371600" cy="317500"/>
            </a:xfrm>
            <a:prstGeom prst="rect">
              <a:avLst/>
            </a:prstGeom>
            <a:solidFill>
              <a:srgbClr xmlns:mc="http://schemas.openxmlformats.org/markup-compatibility/2006" xmlns:a14="http://schemas.microsoft.com/office/drawing/2010/main" val="FFFFFF" mc:Ignorable="a14" a14:legacySpreadsheetColorIndex="65"/>
            </a:solidFill>
            <a:ln w="9525" cap="flat" cmpd="sng" algn="ctr">
              <a:solidFill>
                <a:srgbClr xmlns:mc="http://schemas.openxmlformats.org/markup-compatibility/2006" xmlns:a14="http://schemas.microsoft.com/office/drawing/2010/main" val="000000" mc:Ignorable="a14" a14:legacySpreadsheetColorIndex="6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18288" tIns="0" rIns="0" bIns="0" rtlCol="0" anchor="ctr" anchorCtr="1"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a:r>
                <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rPr>
                <a:t>部　長</a:t>
              </a:r>
            </a:p>
          </p:txBody>
        </p:sp>
        <p:sp>
          <p:nvSpPr>
            <p:cNvPr id="49" name="正方形/長方形 48"/>
            <p:cNvSpPr/>
            <p:nvPr/>
          </p:nvSpPr>
          <p:spPr bwMode="auto">
            <a:xfrm>
              <a:off x="0" y="641350"/>
              <a:ext cx="1371600" cy="317500"/>
            </a:xfrm>
            <a:prstGeom prst="rect">
              <a:avLst/>
            </a:prstGeom>
            <a:solidFill>
              <a:srgbClr xmlns:mc="http://schemas.openxmlformats.org/markup-compatibility/2006" xmlns:a14="http://schemas.microsoft.com/office/drawing/2010/main" val="FFFFFF" mc:Ignorable="a14" a14:legacySpreadsheetColorIndex="65"/>
            </a:solidFill>
            <a:ln w="9525" cap="flat" cmpd="sng" algn="ctr">
              <a:solidFill>
                <a:srgbClr xmlns:mc="http://schemas.openxmlformats.org/markup-compatibility/2006" xmlns:a14="http://schemas.microsoft.com/office/drawing/2010/main" val="000000" mc:Ignorable="a14" a14:legacySpreadsheetColorIndex="6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18288" tIns="0" rIns="0" bIns="0" rtlCol="0" anchor="ctr" anchorCtr="1"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a:r>
                <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rPr>
                <a:t>課長代理</a:t>
              </a:r>
            </a:p>
          </p:txBody>
        </p:sp>
        <p:sp>
          <p:nvSpPr>
            <p:cNvPr id="50" name="正方形/長方形 49"/>
            <p:cNvSpPr/>
            <p:nvPr/>
          </p:nvSpPr>
          <p:spPr bwMode="auto">
            <a:xfrm>
              <a:off x="0" y="334789"/>
              <a:ext cx="1371600" cy="317500"/>
            </a:xfrm>
            <a:prstGeom prst="rect">
              <a:avLst/>
            </a:prstGeom>
            <a:solidFill>
              <a:srgbClr xmlns:mc="http://schemas.openxmlformats.org/markup-compatibility/2006" xmlns:a14="http://schemas.microsoft.com/office/drawing/2010/main" val="FFFFFF" mc:Ignorable="a14" a14:legacySpreadsheetColorIndex="65"/>
            </a:solidFill>
            <a:ln w="9525" cap="flat" cmpd="sng" algn="ctr">
              <a:solidFill>
                <a:srgbClr xmlns:mc="http://schemas.openxmlformats.org/markup-compatibility/2006" xmlns:a14="http://schemas.microsoft.com/office/drawing/2010/main" val="000000" mc:Ignorable="a14" a14:legacySpreadsheetColorIndex="6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18288" tIns="0" rIns="0" bIns="0" rtlCol="0" anchor="ctr" anchorCtr="1"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a:r>
                <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rPr>
                <a:t>課　長</a:t>
              </a:r>
            </a:p>
          </p:txBody>
        </p:sp>
      </p:grpSp>
      <p:grpSp>
        <p:nvGrpSpPr>
          <p:cNvPr id="85" name="グループ化 84"/>
          <p:cNvGrpSpPr/>
          <p:nvPr/>
        </p:nvGrpSpPr>
        <p:grpSpPr>
          <a:xfrm>
            <a:off x="967491" y="4504035"/>
            <a:ext cx="303751" cy="312430"/>
            <a:chOff x="0" y="492125"/>
            <a:chExt cx="581024" cy="533400"/>
          </a:xfrm>
        </p:grpSpPr>
        <p:sp>
          <p:nvSpPr>
            <p:cNvPr id="142" name="直方体 141"/>
            <p:cNvSpPr/>
            <p:nvPr/>
          </p:nvSpPr>
          <p:spPr>
            <a:xfrm>
              <a:off x="0" y="492125"/>
              <a:ext cx="581024" cy="533400"/>
            </a:xfrm>
            <a:prstGeom prst="cube">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143" name="正方形/長方形 142"/>
            <p:cNvSpPr/>
            <p:nvPr/>
          </p:nvSpPr>
          <p:spPr>
            <a:xfrm>
              <a:off x="38099" y="692150"/>
              <a:ext cx="360000" cy="57150"/>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144" name="正方形/長方形 143"/>
            <p:cNvSpPr/>
            <p:nvPr/>
          </p:nvSpPr>
          <p:spPr>
            <a:xfrm>
              <a:off x="38099" y="796925"/>
              <a:ext cx="360000" cy="57150"/>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145" name="正方形/長方形 144"/>
            <p:cNvSpPr/>
            <p:nvPr/>
          </p:nvSpPr>
          <p:spPr>
            <a:xfrm>
              <a:off x="142874" y="930275"/>
              <a:ext cx="152400" cy="95250"/>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grpSp>
      <p:grpSp>
        <p:nvGrpSpPr>
          <p:cNvPr id="86" name="グループ化 85"/>
          <p:cNvGrpSpPr/>
          <p:nvPr/>
        </p:nvGrpSpPr>
        <p:grpSpPr>
          <a:xfrm>
            <a:off x="1267295" y="4504035"/>
            <a:ext cx="303751" cy="312430"/>
            <a:chOff x="528419" y="492125"/>
            <a:chExt cx="581024" cy="533400"/>
          </a:xfrm>
        </p:grpSpPr>
        <p:sp>
          <p:nvSpPr>
            <p:cNvPr id="138" name="直方体 137"/>
            <p:cNvSpPr/>
            <p:nvPr/>
          </p:nvSpPr>
          <p:spPr>
            <a:xfrm>
              <a:off x="528419" y="492125"/>
              <a:ext cx="581024" cy="533400"/>
            </a:xfrm>
            <a:prstGeom prst="cube">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139" name="正方形/長方形 138"/>
            <p:cNvSpPr/>
            <p:nvPr/>
          </p:nvSpPr>
          <p:spPr>
            <a:xfrm>
              <a:off x="566518" y="692150"/>
              <a:ext cx="360000" cy="57150"/>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140" name="正方形/長方形 139"/>
            <p:cNvSpPr/>
            <p:nvPr/>
          </p:nvSpPr>
          <p:spPr>
            <a:xfrm>
              <a:off x="566518" y="796925"/>
              <a:ext cx="360000" cy="57150"/>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141" name="正方形/長方形 140"/>
            <p:cNvSpPr/>
            <p:nvPr/>
          </p:nvSpPr>
          <p:spPr>
            <a:xfrm>
              <a:off x="671293" y="930275"/>
              <a:ext cx="152400" cy="95250"/>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grpSp>
      <p:grpSp>
        <p:nvGrpSpPr>
          <p:cNvPr id="87" name="グループ化 86"/>
          <p:cNvGrpSpPr/>
          <p:nvPr/>
        </p:nvGrpSpPr>
        <p:grpSpPr>
          <a:xfrm>
            <a:off x="2736353" y="4167739"/>
            <a:ext cx="494681" cy="648726"/>
            <a:chOff x="3123976" y="0"/>
            <a:chExt cx="619125" cy="657225"/>
          </a:xfrm>
        </p:grpSpPr>
        <p:sp>
          <p:nvSpPr>
            <p:cNvPr id="133" name="直方体 132"/>
            <p:cNvSpPr/>
            <p:nvPr/>
          </p:nvSpPr>
          <p:spPr>
            <a:xfrm>
              <a:off x="3123976" y="0"/>
              <a:ext cx="619125" cy="657225"/>
            </a:xfrm>
            <a:prstGeom prst="cube">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134" name="正方形/長方形 133"/>
            <p:cNvSpPr/>
            <p:nvPr/>
          </p:nvSpPr>
          <p:spPr>
            <a:xfrm>
              <a:off x="3152551" y="219075"/>
              <a:ext cx="396000" cy="57150"/>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135" name="正方形/長方形 134"/>
            <p:cNvSpPr/>
            <p:nvPr/>
          </p:nvSpPr>
          <p:spPr>
            <a:xfrm>
              <a:off x="3152551" y="323850"/>
              <a:ext cx="396000" cy="57150"/>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136" name="正方形/長方形 135"/>
            <p:cNvSpPr/>
            <p:nvPr/>
          </p:nvSpPr>
          <p:spPr>
            <a:xfrm>
              <a:off x="3152551" y="428625"/>
              <a:ext cx="396000" cy="57150"/>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137" name="正方形/長方形 136"/>
            <p:cNvSpPr/>
            <p:nvPr/>
          </p:nvSpPr>
          <p:spPr>
            <a:xfrm>
              <a:off x="3276376" y="561975"/>
              <a:ext cx="152400" cy="95250"/>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grpSp>
      <p:grpSp>
        <p:nvGrpSpPr>
          <p:cNvPr id="88" name="グループ化 87"/>
          <p:cNvGrpSpPr/>
          <p:nvPr/>
        </p:nvGrpSpPr>
        <p:grpSpPr>
          <a:xfrm>
            <a:off x="807847" y="5495685"/>
            <a:ext cx="800601" cy="813619"/>
            <a:chOff x="28886" y="2033821"/>
            <a:chExt cx="1171575" cy="1190625"/>
          </a:xfrm>
        </p:grpSpPr>
        <p:sp>
          <p:nvSpPr>
            <p:cNvPr id="126" name="直方体 125"/>
            <p:cNvSpPr/>
            <p:nvPr/>
          </p:nvSpPr>
          <p:spPr>
            <a:xfrm>
              <a:off x="28886" y="2033821"/>
              <a:ext cx="1171575" cy="1190625"/>
            </a:xfrm>
            <a:prstGeom prst="cube">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127" name="正方形/長方形 126"/>
            <p:cNvSpPr/>
            <p:nvPr/>
          </p:nvSpPr>
          <p:spPr>
            <a:xfrm>
              <a:off x="352736" y="3091096"/>
              <a:ext cx="200025" cy="133350"/>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128" name="正方形/長方形 127"/>
            <p:cNvSpPr/>
            <p:nvPr/>
          </p:nvSpPr>
          <p:spPr>
            <a:xfrm>
              <a:off x="95562" y="2416726"/>
              <a:ext cx="742950" cy="85725"/>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129" name="正方形/長方形 128"/>
            <p:cNvSpPr/>
            <p:nvPr/>
          </p:nvSpPr>
          <p:spPr>
            <a:xfrm>
              <a:off x="95562" y="2542456"/>
              <a:ext cx="742950" cy="85725"/>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130" name="正方形/長方形 129"/>
            <p:cNvSpPr/>
            <p:nvPr/>
          </p:nvSpPr>
          <p:spPr>
            <a:xfrm>
              <a:off x="95562" y="2919646"/>
              <a:ext cx="742950" cy="85725"/>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131" name="正方形/長方形 130"/>
            <p:cNvSpPr/>
            <p:nvPr/>
          </p:nvSpPr>
          <p:spPr>
            <a:xfrm>
              <a:off x="95562" y="2668186"/>
              <a:ext cx="742950" cy="85725"/>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132" name="正方形/長方形 131"/>
            <p:cNvSpPr/>
            <p:nvPr/>
          </p:nvSpPr>
          <p:spPr>
            <a:xfrm>
              <a:off x="95562" y="2793916"/>
              <a:ext cx="742950" cy="85725"/>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grpSp>
      <p:grpSp>
        <p:nvGrpSpPr>
          <p:cNvPr id="89" name="グループ化 88"/>
          <p:cNvGrpSpPr/>
          <p:nvPr/>
        </p:nvGrpSpPr>
        <p:grpSpPr>
          <a:xfrm>
            <a:off x="1613628" y="5404560"/>
            <a:ext cx="800601" cy="904744"/>
            <a:chOff x="1333028" y="1900471"/>
            <a:chExt cx="1171575" cy="1323975"/>
          </a:xfrm>
        </p:grpSpPr>
        <p:sp>
          <p:nvSpPr>
            <p:cNvPr id="118" name="直方体 117"/>
            <p:cNvSpPr/>
            <p:nvPr/>
          </p:nvSpPr>
          <p:spPr>
            <a:xfrm>
              <a:off x="1333028" y="1900471"/>
              <a:ext cx="1171575" cy="1323975"/>
            </a:xfrm>
            <a:prstGeom prst="cube">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119" name="正方形/長方形 118"/>
            <p:cNvSpPr/>
            <p:nvPr/>
          </p:nvSpPr>
          <p:spPr>
            <a:xfrm>
              <a:off x="1399704" y="2290996"/>
              <a:ext cx="742950" cy="85725"/>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120" name="正方形/長方形 119"/>
            <p:cNvSpPr/>
            <p:nvPr/>
          </p:nvSpPr>
          <p:spPr>
            <a:xfrm>
              <a:off x="1656878" y="3091096"/>
              <a:ext cx="200025" cy="133350"/>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121" name="正方形/長方形 120"/>
            <p:cNvSpPr/>
            <p:nvPr/>
          </p:nvSpPr>
          <p:spPr>
            <a:xfrm>
              <a:off x="1399704" y="2416726"/>
              <a:ext cx="742950" cy="85725"/>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122" name="正方形/長方形 121"/>
            <p:cNvSpPr/>
            <p:nvPr/>
          </p:nvSpPr>
          <p:spPr>
            <a:xfrm>
              <a:off x="1399704" y="2542456"/>
              <a:ext cx="742950" cy="85725"/>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123" name="正方形/長方形 122"/>
            <p:cNvSpPr/>
            <p:nvPr/>
          </p:nvSpPr>
          <p:spPr>
            <a:xfrm>
              <a:off x="1399704" y="2919646"/>
              <a:ext cx="742950" cy="85725"/>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124" name="正方形/長方形 123"/>
            <p:cNvSpPr/>
            <p:nvPr/>
          </p:nvSpPr>
          <p:spPr>
            <a:xfrm>
              <a:off x="1399704" y="2668186"/>
              <a:ext cx="742950" cy="85725"/>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125" name="正方形/長方形 124"/>
            <p:cNvSpPr/>
            <p:nvPr/>
          </p:nvSpPr>
          <p:spPr>
            <a:xfrm>
              <a:off x="1399704" y="2793916"/>
              <a:ext cx="742950" cy="85725"/>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grpSp>
      <p:grpSp>
        <p:nvGrpSpPr>
          <p:cNvPr id="90" name="グループ化 89"/>
          <p:cNvGrpSpPr/>
          <p:nvPr/>
        </p:nvGrpSpPr>
        <p:grpSpPr>
          <a:xfrm>
            <a:off x="1882544" y="4367347"/>
            <a:ext cx="423082" cy="449118"/>
            <a:chOff x="2398899" y="292100"/>
            <a:chExt cx="619125" cy="657225"/>
          </a:xfrm>
        </p:grpSpPr>
        <p:sp>
          <p:nvSpPr>
            <p:cNvPr id="113" name="直方体 112"/>
            <p:cNvSpPr/>
            <p:nvPr/>
          </p:nvSpPr>
          <p:spPr>
            <a:xfrm>
              <a:off x="2398899" y="292100"/>
              <a:ext cx="619125" cy="657225"/>
            </a:xfrm>
            <a:prstGeom prst="cube">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114" name="正方形/長方形 113"/>
            <p:cNvSpPr/>
            <p:nvPr/>
          </p:nvSpPr>
          <p:spPr>
            <a:xfrm>
              <a:off x="2427474" y="511175"/>
              <a:ext cx="396000" cy="57150"/>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115" name="正方形/長方形 114"/>
            <p:cNvSpPr/>
            <p:nvPr/>
          </p:nvSpPr>
          <p:spPr>
            <a:xfrm>
              <a:off x="2427474" y="615950"/>
              <a:ext cx="396000" cy="57150"/>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116" name="正方形/長方形 115"/>
            <p:cNvSpPr/>
            <p:nvPr/>
          </p:nvSpPr>
          <p:spPr>
            <a:xfrm>
              <a:off x="2427474" y="720725"/>
              <a:ext cx="396000" cy="57150"/>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117" name="正方形/長方形 116"/>
            <p:cNvSpPr/>
            <p:nvPr/>
          </p:nvSpPr>
          <p:spPr>
            <a:xfrm>
              <a:off x="2551299" y="854075"/>
              <a:ext cx="152400" cy="95250"/>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grpSp>
      <p:grpSp>
        <p:nvGrpSpPr>
          <p:cNvPr id="91" name="グループ化 90"/>
          <p:cNvGrpSpPr/>
          <p:nvPr/>
        </p:nvGrpSpPr>
        <p:grpSpPr>
          <a:xfrm>
            <a:off x="2300728" y="4367347"/>
            <a:ext cx="423082" cy="449118"/>
            <a:chOff x="1656878" y="292100"/>
            <a:chExt cx="619125" cy="657225"/>
          </a:xfrm>
        </p:grpSpPr>
        <p:sp>
          <p:nvSpPr>
            <p:cNvPr id="108" name="直方体 107"/>
            <p:cNvSpPr/>
            <p:nvPr/>
          </p:nvSpPr>
          <p:spPr>
            <a:xfrm>
              <a:off x="1656878" y="292100"/>
              <a:ext cx="619125" cy="657225"/>
            </a:xfrm>
            <a:prstGeom prst="cube">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109" name="正方形/長方形 108"/>
            <p:cNvSpPr/>
            <p:nvPr/>
          </p:nvSpPr>
          <p:spPr>
            <a:xfrm>
              <a:off x="1685453" y="511175"/>
              <a:ext cx="396000" cy="57150"/>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110" name="正方形/長方形 109"/>
            <p:cNvSpPr/>
            <p:nvPr/>
          </p:nvSpPr>
          <p:spPr>
            <a:xfrm>
              <a:off x="1685453" y="615950"/>
              <a:ext cx="396000" cy="57150"/>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111" name="正方形/長方形 110"/>
            <p:cNvSpPr/>
            <p:nvPr/>
          </p:nvSpPr>
          <p:spPr>
            <a:xfrm>
              <a:off x="1685453" y="720725"/>
              <a:ext cx="396000" cy="57150"/>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112" name="正方形/長方形 111"/>
            <p:cNvSpPr/>
            <p:nvPr/>
          </p:nvSpPr>
          <p:spPr>
            <a:xfrm>
              <a:off x="1809278" y="854075"/>
              <a:ext cx="152400" cy="95250"/>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grpSp>
      <p:grpSp>
        <p:nvGrpSpPr>
          <p:cNvPr id="92" name="グループ化 91"/>
          <p:cNvGrpSpPr/>
          <p:nvPr/>
        </p:nvGrpSpPr>
        <p:grpSpPr>
          <a:xfrm>
            <a:off x="2430433" y="5202782"/>
            <a:ext cx="800601" cy="1106522"/>
            <a:chOff x="2716499" y="1605196"/>
            <a:chExt cx="1171575" cy="1619250"/>
          </a:xfrm>
        </p:grpSpPr>
        <p:sp>
          <p:nvSpPr>
            <p:cNvPr id="98" name="直方体 97"/>
            <p:cNvSpPr/>
            <p:nvPr/>
          </p:nvSpPr>
          <p:spPr>
            <a:xfrm>
              <a:off x="2716499" y="1605196"/>
              <a:ext cx="1171575" cy="1619250"/>
            </a:xfrm>
            <a:prstGeom prst="cube">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99" name="正方形/長方形 98"/>
            <p:cNvSpPr/>
            <p:nvPr/>
          </p:nvSpPr>
          <p:spPr>
            <a:xfrm>
              <a:off x="2783175" y="2273306"/>
              <a:ext cx="742950" cy="85725"/>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100" name="正方形/長方形 99"/>
            <p:cNvSpPr/>
            <p:nvPr/>
          </p:nvSpPr>
          <p:spPr>
            <a:xfrm>
              <a:off x="3040349" y="3091095"/>
              <a:ext cx="200025" cy="133350"/>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101" name="正方形/長方形 100"/>
            <p:cNvSpPr/>
            <p:nvPr/>
          </p:nvSpPr>
          <p:spPr>
            <a:xfrm>
              <a:off x="2783175" y="2402574"/>
              <a:ext cx="742950" cy="85725"/>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102" name="正方形/長方形 101"/>
            <p:cNvSpPr/>
            <p:nvPr/>
          </p:nvSpPr>
          <p:spPr>
            <a:xfrm>
              <a:off x="2783175" y="2531842"/>
              <a:ext cx="742950" cy="85725"/>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103" name="正方形/長方形 102"/>
            <p:cNvSpPr/>
            <p:nvPr/>
          </p:nvSpPr>
          <p:spPr>
            <a:xfrm>
              <a:off x="2783175" y="2919645"/>
              <a:ext cx="742950" cy="85725"/>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104" name="正方形/長方形 103"/>
            <p:cNvSpPr/>
            <p:nvPr/>
          </p:nvSpPr>
          <p:spPr>
            <a:xfrm>
              <a:off x="2783175" y="2661110"/>
              <a:ext cx="742950" cy="85725"/>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105" name="正方形/長方形 104"/>
            <p:cNvSpPr/>
            <p:nvPr/>
          </p:nvSpPr>
          <p:spPr>
            <a:xfrm>
              <a:off x="2783175" y="2790378"/>
              <a:ext cx="742950" cy="85725"/>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106" name="正方形/長方形 105"/>
            <p:cNvSpPr/>
            <p:nvPr/>
          </p:nvSpPr>
          <p:spPr>
            <a:xfrm>
              <a:off x="2783175" y="2014770"/>
              <a:ext cx="742950" cy="85725"/>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107" name="正方形/長方形 106"/>
            <p:cNvSpPr/>
            <p:nvPr/>
          </p:nvSpPr>
          <p:spPr>
            <a:xfrm>
              <a:off x="2783175" y="2144038"/>
              <a:ext cx="742950" cy="85725"/>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grpSp>
      <p:grpSp>
        <p:nvGrpSpPr>
          <p:cNvPr id="93" name="グループ化 92"/>
          <p:cNvGrpSpPr/>
          <p:nvPr/>
        </p:nvGrpSpPr>
        <p:grpSpPr>
          <a:xfrm>
            <a:off x="1578793" y="4504035"/>
            <a:ext cx="303751" cy="312430"/>
            <a:chOff x="1056446" y="492125"/>
            <a:chExt cx="581024" cy="533400"/>
          </a:xfrm>
        </p:grpSpPr>
        <p:sp>
          <p:nvSpPr>
            <p:cNvPr id="94" name="直方体 93"/>
            <p:cNvSpPr/>
            <p:nvPr/>
          </p:nvSpPr>
          <p:spPr>
            <a:xfrm>
              <a:off x="1056446" y="492125"/>
              <a:ext cx="581024" cy="533400"/>
            </a:xfrm>
            <a:prstGeom prst="cube">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95" name="正方形/長方形 94"/>
            <p:cNvSpPr/>
            <p:nvPr/>
          </p:nvSpPr>
          <p:spPr>
            <a:xfrm>
              <a:off x="1094545" y="692150"/>
              <a:ext cx="360000" cy="57150"/>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96" name="正方形/長方形 95"/>
            <p:cNvSpPr/>
            <p:nvPr/>
          </p:nvSpPr>
          <p:spPr>
            <a:xfrm>
              <a:off x="1094545" y="796925"/>
              <a:ext cx="360000" cy="57150"/>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97" name="正方形/長方形 96"/>
            <p:cNvSpPr/>
            <p:nvPr/>
          </p:nvSpPr>
          <p:spPr>
            <a:xfrm>
              <a:off x="1199320" y="930275"/>
              <a:ext cx="152400" cy="95250"/>
            </a:xfrm>
            <a:prstGeom prst="rect">
              <a:avLst/>
            </a:prstGeom>
            <a:ln w="9525"/>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grpSp>
      <p:sp>
        <p:nvSpPr>
          <p:cNvPr id="146" name="正方形/長方形 145"/>
          <p:cNvSpPr/>
          <p:nvPr/>
        </p:nvSpPr>
        <p:spPr bwMode="auto">
          <a:xfrm>
            <a:off x="4813411" y="3989839"/>
            <a:ext cx="1872000" cy="216000"/>
          </a:xfrm>
          <a:prstGeom prst="rect">
            <a:avLst/>
          </a:prstGeom>
          <a:solidFill>
            <a:srgbClr xmlns:mc="http://schemas.openxmlformats.org/markup-compatibility/2006" xmlns:a14="http://schemas.microsoft.com/office/drawing/2010/main" val="FFFFFF" mc:Ignorable="a14" a14:legacySpreadsheetColorIndex="65"/>
          </a:solidFill>
          <a:ln w="9525" cap="flat" cmpd="sng" algn="ctr">
            <a:solidFill>
              <a:srgbClr xmlns:mc="http://schemas.openxmlformats.org/markup-compatibility/2006" xmlns:a14="http://schemas.microsoft.com/office/drawing/2010/main" val="000000" mc:Ignorable="a14" a14:legacySpreadsheetColorIndex="6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18288" tIns="0" rIns="0" bIns="0" rtlCol="0" anchor="ctr" anchorCtr="0"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rPr>
              <a:t>企業規模</a:t>
            </a:r>
            <a:r>
              <a:rPr kumimoji="1" lang="en-US" altLang="ja-JP" sz="1100" dirty="0">
                <a:latin typeface="メイリオ" panose="020B0604030504040204" pitchFamily="50" charset="-128"/>
                <a:ea typeface="メイリオ" panose="020B0604030504040204" pitchFamily="50" charset="-128"/>
                <a:cs typeface="メイリオ" panose="020B0604030504040204" pitchFamily="50" charset="-128"/>
              </a:rPr>
              <a:t>50</a:t>
            </a:r>
            <a:r>
              <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rPr>
              <a:t>人未満･･･</a:t>
            </a:r>
            <a:r>
              <a:rPr kumimoji="1" lang="en-US" altLang="ja-JP" sz="1100" dirty="0">
                <a:latin typeface="メイリオ" panose="020B0604030504040204" pitchFamily="50" charset="-128"/>
                <a:ea typeface="メイリオ" panose="020B0604030504040204" pitchFamily="50" charset="-128"/>
                <a:cs typeface="メイリオ" panose="020B0604030504040204" pitchFamily="50" charset="-128"/>
              </a:rPr>
              <a:t>35.4</a:t>
            </a:r>
            <a:r>
              <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rPr>
              <a:t>％</a:t>
            </a:r>
          </a:p>
        </p:txBody>
      </p:sp>
      <p:sp>
        <p:nvSpPr>
          <p:cNvPr id="148" name="テキスト ボックス 49"/>
          <p:cNvSpPr txBox="1"/>
          <p:nvPr/>
        </p:nvSpPr>
        <p:spPr>
          <a:xfrm>
            <a:off x="4773614" y="6048533"/>
            <a:ext cx="4032000" cy="324000"/>
          </a:xfrm>
          <a:prstGeom prst="rect">
            <a:avLst/>
          </a:prstGeom>
          <a:solidFill>
            <a:schemeClr val="lt1"/>
          </a:solidFill>
          <a:ln w="34925" cmpd="dbl">
            <a:solidFill>
              <a:schemeClr val="tx1"/>
            </a:solidFill>
          </a:ln>
        </p:spPr>
        <p:style>
          <a:lnRef idx="0">
            <a:scrgbClr r="0" g="0" b="0"/>
          </a:lnRef>
          <a:fillRef idx="0">
            <a:scrgbClr r="0" g="0" b="0"/>
          </a:fillRef>
          <a:effectRef idx="0">
            <a:scrgbClr r="0" g="0" b="0"/>
          </a:effectRef>
          <a:fontRef idx="minor">
            <a:schemeClr val="dk1"/>
          </a:fontRef>
        </p:style>
        <p:txBody>
          <a:bodyPr wrap="square" lIns="36000" tIns="36000" rIns="36000" bIns="36000" rtlCol="0" anchor="ctr" anchorCtr="1">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kumimoji="1" lang="ja-JP" altLang="en-US" dirty="0">
                <a:latin typeface="メイリオ" panose="020B0604030504040204" pitchFamily="50" charset="-128"/>
                <a:ea typeface="メイリオ" panose="020B0604030504040204" pitchFamily="50" charset="-128"/>
                <a:cs typeface="メイリオ" panose="020B0604030504040204" pitchFamily="50" charset="-128"/>
              </a:rPr>
              <a:t>府内の民営事業所全体の正社員数の６割を超える人数をカバー</a:t>
            </a:r>
          </a:p>
        </p:txBody>
      </p:sp>
      <p:sp>
        <p:nvSpPr>
          <p:cNvPr id="149" name="右中かっこ 148"/>
          <p:cNvSpPr/>
          <p:nvPr/>
        </p:nvSpPr>
        <p:spPr bwMode="auto">
          <a:xfrm rot="5400000">
            <a:off x="6124542" y="4779272"/>
            <a:ext cx="144000" cy="2340000"/>
          </a:xfrm>
          <a:prstGeom prst="rightBrace">
            <a:avLst>
              <a:gd name="adj1" fmla="val 31071"/>
              <a:gd name="adj2" fmla="val 50000"/>
            </a:avLst>
          </a:prstGeom>
          <a:noFill/>
          <a:ln w="9525" cap="flat" cmpd="sng" algn="ctr">
            <a:solidFill>
              <a:srgbClr xmlns:mc="http://schemas.openxmlformats.org/markup-compatibility/2006" xmlns:a14="http://schemas.microsoft.com/office/drawing/2010/main" val="000000" mc:Ignorable="a14" a14:legacySpreadsheetColorIndex="64"/>
            </a:solidFill>
            <a:prstDash val="solid"/>
            <a:round/>
            <a:headEnd type="none" w="med" len="med"/>
            <a:tailEnd type="none" w="med" len="med"/>
          </a:ln>
          <a:effectLst/>
        </p:spPr>
        <p:txBody>
          <a:bodyPr wrap="square" lIns="18288" tIns="0" rIns="0" bIns="0" rtlCol="0" anchor="t"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a:endParaRPr kumimoji="1" lang="ja-JP" altLang="en-US" sz="1100"/>
          </a:p>
        </p:txBody>
      </p:sp>
      <p:sp>
        <p:nvSpPr>
          <p:cNvPr id="150" name="角丸四角形 149"/>
          <p:cNvSpPr/>
          <p:nvPr/>
        </p:nvSpPr>
        <p:spPr>
          <a:xfrm>
            <a:off x="853411" y="1711500"/>
            <a:ext cx="7920000" cy="720000"/>
          </a:xfrm>
          <a:prstGeom prst="roundRect">
            <a:avLst/>
          </a:prstGeom>
          <a:ln w="12700">
            <a:prstDash val="sysDot"/>
          </a:ln>
        </p:spPr>
        <p:style>
          <a:lnRef idx="2">
            <a:schemeClr val="dk1"/>
          </a:lnRef>
          <a:fillRef idx="1">
            <a:schemeClr val="lt1"/>
          </a:fillRef>
          <a:effectRef idx="0">
            <a:schemeClr val="dk1"/>
          </a:effectRef>
          <a:fontRef idx="minor">
            <a:schemeClr val="dk1"/>
          </a:fontRef>
        </p:style>
        <p:txBody>
          <a:bodyPr tIns="144000" bIns="36000" rtlCol="0" anchor="ctr"/>
          <a:lstStyle/>
          <a:p>
            <a:r>
              <a:rPr kumimoji="1" lang="ja-JP" altLang="en-US" sz="1000" dirty="0">
                <a:latin typeface="メイリオ" panose="020B0604030504040204" pitchFamily="50" charset="-128"/>
                <a:ea typeface="メイリオ" panose="020B0604030504040204" pitchFamily="50" charset="-128"/>
                <a:cs typeface="メイリオ" panose="020B0604030504040204" pitchFamily="50" charset="-128"/>
              </a:rPr>
              <a:t>＜主な給与決定要素＞</a:t>
            </a:r>
            <a:endParaRPr kumimoji="1" lang="en-US" altLang="ja-JP" sz="1000" dirty="0">
              <a:latin typeface="メイリオ" panose="020B0604030504040204" pitchFamily="50" charset="-128"/>
              <a:ea typeface="メイリオ" panose="020B0604030504040204" pitchFamily="50" charset="-128"/>
              <a:cs typeface="メイリオ" panose="020B0604030504040204" pitchFamily="50" charset="-128"/>
            </a:endParaRPr>
          </a:p>
          <a:p>
            <a:endParaRPr kumimoji="1" lang="en-US" altLang="ja-JP" sz="1000" dirty="0">
              <a:latin typeface="メイリオ" panose="020B0604030504040204" pitchFamily="50" charset="-128"/>
              <a:ea typeface="メイリオ" panose="020B0604030504040204" pitchFamily="50" charset="-128"/>
              <a:cs typeface="メイリオ" panose="020B0604030504040204" pitchFamily="50" charset="-128"/>
            </a:endParaRPr>
          </a:p>
          <a:p>
            <a:pPr algn="r"/>
            <a:endParaRPr kumimoji="1" lang="en-US" altLang="ja-JP" sz="800" dirty="0">
              <a:latin typeface="メイリオ" panose="020B0604030504040204" pitchFamily="50" charset="-128"/>
              <a:ea typeface="メイリオ" panose="020B0604030504040204" pitchFamily="50" charset="-128"/>
              <a:cs typeface="メイリオ" panose="020B0604030504040204" pitchFamily="50" charset="-128"/>
            </a:endParaRPr>
          </a:p>
          <a:p>
            <a:pPr algn="r"/>
            <a:r>
              <a:rPr kumimoji="1" lang="en-US" altLang="ja-JP" sz="800" dirty="0">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rPr>
              <a:t>詳細は「５　民間との給与額の比較方法（ラスパイレス比較）」を参照</a:t>
            </a:r>
          </a:p>
        </p:txBody>
      </p:sp>
      <p:sp>
        <p:nvSpPr>
          <p:cNvPr id="152" name="角丸四角形 151"/>
          <p:cNvSpPr/>
          <p:nvPr/>
        </p:nvSpPr>
        <p:spPr>
          <a:xfrm>
            <a:off x="6469852" y="1772816"/>
            <a:ext cx="1548000" cy="432000"/>
          </a:xfrm>
          <a:prstGeom prst="roundRect">
            <a:avLst/>
          </a:prstGeom>
          <a:ln w="25400" cmpd="dbl"/>
        </p:spPr>
        <p:style>
          <a:lnRef idx="2">
            <a:schemeClr val="dk1"/>
          </a:lnRef>
          <a:fillRef idx="1">
            <a:schemeClr val="lt1"/>
          </a:fillRef>
          <a:effectRef idx="0">
            <a:schemeClr val="dk1"/>
          </a:effectRef>
          <a:fontRef idx="minor">
            <a:schemeClr val="dk1"/>
          </a:fontRef>
        </p:style>
        <p:txBody>
          <a:bodyPr lIns="36000" tIns="72000" rIns="36000" bIns="36000" rtlCol="0" anchor="ctr" anchorCtr="1"/>
          <a:lstStyle/>
          <a:p>
            <a:pPr algn="ctr" rtl="1"/>
            <a:r>
              <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rPr>
              <a:t>学歴</a:t>
            </a:r>
          </a:p>
        </p:txBody>
      </p:sp>
      <p:sp>
        <p:nvSpPr>
          <p:cNvPr id="153" name="角丸四角形 152"/>
          <p:cNvSpPr/>
          <p:nvPr/>
        </p:nvSpPr>
        <p:spPr>
          <a:xfrm>
            <a:off x="4399058" y="1772816"/>
            <a:ext cx="1584000" cy="432000"/>
          </a:xfrm>
          <a:prstGeom prst="roundRect">
            <a:avLst/>
          </a:prstGeom>
          <a:ln w="25400" cmpd="dbl"/>
        </p:spPr>
        <p:style>
          <a:lnRef idx="2">
            <a:schemeClr val="dk1"/>
          </a:lnRef>
          <a:fillRef idx="1">
            <a:schemeClr val="lt1"/>
          </a:fillRef>
          <a:effectRef idx="0">
            <a:schemeClr val="dk1"/>
          </a:effectRef>
          <a:fontRef idx="minor">
            <a:schemeClr val="dk1"/>
          </a:fontRef>
        </p:style>
        <p:txBody>
          <a:bodyPr lIns="36000" tIns="72000" rIns="36000" bIns="36000" rtlCol="0" anchor="ctr" anchorCtr="1"/>
          <a:lstStyle/>
          <a:p>
            <a:pPr algn="ctr" rtl="1"/>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年齢</a:t>
            </a:r>
            <a:endParaRPr lang="en-US" altLang="ja-JP" sz="11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97" name="角丸四角形 196"/>
          <p:cNvSpPr/>
          <p:nvPr/>
        </p:nvSpPr>
        <p:spPr>
          <a:xfrm>
            <a:off x="2328264" y="1772816"/>
            <a:ext cx="1584000" cy="432000"/>
          </a:xfrm>
          <a:prstGeom prst="roundRect">
            <a:avLst/>
          </a:prstGeom>
          <a:ln w="25400" cmpd="dbl"/>
        </p:spPr>
        <p:style>
          <a:lnRef idx="2">
            <a:schemeClr val="dk1"/>
          </a:lnRef>
          <a:fillRef idx="1">
            <a:schemeClr val="lt1"/>
          </a:fillRef>
          <a:effectRef idx="0">
            <a:schemeClr val="dk1"/>
          </a:effectRef>
          <a:fontRef idx="minor">
            <a:schemeClr val="dk1"/>
          </a:fontRef>
        </p:style>
        <p:txBody>
          <a:bodyPr lIns="36000" tIns="72000" rIns="36000" bIns="36000" rtlCol="0" anchor="ctr" anchorCtr="1"/>
          <a:lstStyle/>
          <a:p>
            <a:pPr algn="ctr" rtl="1"/>
            <a:r>
              <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rPr>
              <a:t>役職段階</a:t>
            </a:r>
            <a:endParaRPr kumimoji="1" lang="en-US" altLang="ja-JP" sz="1100" dirty="0">
              <a:latin typeface="メイリオ" panose="020B0604030504040204" pitchFamily="50" charset="-128"/>
              <a:ea typeface="メイリオ" panose="020B0604030504040204" pitchFamily="50" charset="-128"/>
              <a:cs typeface="メイリオ" panose="020B0604030504040204" pitchFamily="50" charset="-128"/>
            </a:endParaRPr>
          </a:p>
          <a:p>
            <a:pPr algn="ctr" rtl="1"/>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（部長、課長、係長、係員等）</a:t>
            </a:r>
            <a:endParaRPr lang="en-US" altLang="ja-JP" sz="8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56" name="スライド番号プレースホルダー 155"/>
          <p:cNvSpPr>
            <a:spLocks noGrp="1"/>
          </p:cNvSpPr>
          <p:nvPr>
            <p:ph type="sldNum" sz="quarter" idx="12"/>
          </p:nvPr>
        </p:nvSpPr>
        <p:spPr/>
        <p:txBody>
          <a:bodyPr/>
          <a:lstStyle/>
          <a:p>
            <a:fld id="{1D251FDF-0BDD-4E48-83E5-089752E10C20}" type="slidenum">
              <a:rPr kumimoji="1" lang="ja-JP" altLang="en-US" smtClean="0"/>
              <a:t>3</a:t>
            </a:fld>
            <a:endParaRPr kumimoji="1" lang="ja-JP" altLang="en-US"/>
          </a:p>
        </p:txBody>
      </p:sp>
      <p:grpSp>
        <p:nvGrpSpPr>
          <p:cNvPr id="10" name="グループ化 9"/>
          <p:cNvGrpSpPr/>
          <p:nvPr/>
        </p:nvGrpSpPr>
        <p:grpSpPr>
          <a:xfrm>
            <a:off x="5058350" y="4264254"/>
            <a:ext cx="1330281" cy="533243"/>
            <a:chOff x="7243852" y="2939747"/>
            <a:chExt cx="1796382" cy="720080"/>
          </a:xfrm>
        </p:grpSpPr>
        <p:grpSp>
          <p:nvGrpSpPr>
            <p:cNvPr id="180" name="グループ化 179"/>
            <p:cNvGrpSpPr/>
            <p:nvPr/>
          </p:nvGrpSpPr>
          <p:grpSpPr>
            <a:xfrm>
              <a:off x="7243852" y="2939747"/>
              <a:ext cx="360000" cy="720080"/>
              <a:chOff x="457200" y="3429000"/>
              <a:chExt cx="360000" cy="720080"/>
            </a:xfrm>
          </p:grpSpPr>
          <p:sp>
            <p:nvSpPr>
              <p:cNvPr id="181" name="円/楕円 180"/>
              <p:cNvSpPr/>
              <p:nvPr/>
            </p:nvSpPr>
            <p:spPr>
              <a:xfrm>
                <a:off x="457200" y="3429000"/>
                <a:ext cx="360000" cy="3600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182" name="円/楕円 181"/>
              <p:cNvSpPr/>
              <p:nvPr/>
            </p:nvSpPr>
            <p:spPr>
              <a:xfrm>
                <a:off x="457200" y="3772516"/>
                <a:ext cx="360000" cy="3600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183" name="正方形/長方形 182"/>
              <p:cNvSpPr/>
              <p:nvPr/>
            </p:nvSpPr>
            <p:spPr>
              <a:xfrm>
                <a:off x="457200" y="3969080"/>
                <a:ext cx="360000" cy="1800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grpSp>
        <p:grpSp>
          <p:nvGrpSpPr>
            <p:cNvPr id="184" name="グループ化 183"/>
            <p:cNvGrpSpPr/>
            <p:nvPr/>
          </p:nvGrpSpPr>
          <p:grpSpPr>
            <a:xfrm>
              <a:off x="7722646" y="2939747"/>
              <a:ext cx="360000" cy="720080"/>
              <a:chOff x="457200" y="3429000"/>
              <a:chExt cx="360000" cy="720080"/>
            </a:xfrm>
          </p:grpSpPr>
          <p:sp>
            <p:nvSpPr>
              <p:cNvPr id="185" name="円/楕円 184"/>
              <p:cNvSpPr/>
              <p:nvPr/>
            </p:nvSpPr>
            <p:spPr>
              <a:xfrm>
                <a:off x="457200" y="3429000"/>
                <a:ext cx="360000" cy="3600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186" name="円/楕円 185"/>
              <p:cNvSpPr/>
              <p:nvPr/>
            </p:nvSpPr>
            <p:spPr>
              <a:xfrm>
                <a:off x="457200" y="3772516"/>
                <a:ext cx="360000" cy="3600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187" name="正方形/長方形 186"/>
              <p:cNvSpPr/>
              <p:nvPr/>
            </p:nvSpPr>
            <p:spPr>
              <a:xfrm>
                <a:off x="457200" y="3969080"/>
                <a:ext cx="360000" cy="1800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grpSp>
        <p:grpSp>
          <p:nvGrpSpPr>
            <p:cNvPr id="188" name="グループ化 187"/>
            <p:cNvGrpSpPr/>
            <p:nvPr/>
          </p:nvGrpSpPr>
          <p:grpSpPr>
            <a:xfrm>
              <a:off x="8201440" y="2939747"/>
              <a:ext cx="360000" cy="720080"/>
              <a:chOff x="457200" y="3429000"/>
              <a:chExt cx="360000" cy="720080"/>
            </a:xfrm>
          </p:grpSpPr>
          <p:sp>
            <p:nvSpPr>
              <p:cNvPr id="189" name="円/楕円 188"/>
              <p:cNvSpPr/>
              <p:nvPr/>
            </p:nvSpPr>
            <p:spPr>
              <a:xfrm>
                <a:off x="457200" y="3429000"/>
                <a:ext cx="360000" cy="3600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190" name="円/楕円 189"/>
              <p:cNvSpPr/>
              <p:nvPr/>
            </p:nvSpPr>
            <p:spPr>
              <a:xfrm>
                <a:off x="457200" y="3772516"/>
                <a:ext cx="360000" cy="3600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191" name="正方形/長方形 190"/>
              <p:cNvSpPr/>
              <p:nvPr/>
            </p:nvSpPr>
            <p:spPr>
              <a:xfrm>
                <a:off x="457200" y="3969080"/>
                <a:ext cx="360000" cy="1800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grpSp>
        <p:grpSp>
          <p:nvGrpSpPr>
            <p:cNvPr id="192" name="グループ化 191"/>
            <p:cNvGrpSpPr/>
            <p:nvPr/>
          </p:nvGrpSpPr>
          <p:grpSpPr>
            <a:xfrm>
              <a:off x="8680234" y="2939747"/>
              <a:ext cx="360000" cy="720080"/>
              <a:chOff x="457200" y="3429000"/>
              <a:chExt cx="360000" cy="720080"/>
            </a:xfrm>
          </p:grpSpPr>
          <p:sp>
            <p:nvSpPr>
              <p:cNvPr id="193" name="円/楕円 192"/>
              <p:cNvSpPr/>
              <p:nvPr/>
            </p:nvSpPr>
            <p:spPr>
              <a:xfrm>
                <a:off x="457200" y="3429000"/>
                <a:ext cx="360000" cy="3600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194" name="円/楕円 193"/>
              <p:cNvSpPr/>
              <p:nvPr/>
            </p:nvSpPr>
            <p:spPr>
              <a:xfrm>
                <a:off x="457200" y="3772516"/>
                <a:ext cx="360000" cy="3600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195" name="正方形/長方形 194"/>
              <p:cNvSpPr/>
              <p:nvPr/>
            </p:nvSpPr>
            <p:spPr>
              <a:xfrm>
                <a:off x="457200" y="3969080"/>
                <a:ext cx="360000" cy="1800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grpSp>
        <p:sp>
          <p:nvSpPr>
            <p:cNvPr id="9" name="正方形/長方形 8"/>
            <p:cNvSpPr/>
            <p:nvPr/>
          </p:nvSpPr>
          <p:spPr>
            <a:xfrm>
              <a:off x="8806234" y="2939747"/>
              <a:ext cx="234000" cy="720000"/>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grpSp>
      <p:grpSp>
        <p:nvGrpSpPr>
          <p:cNvPr id="11" name="グループ化 10"/>
          <p:cNvGrpSpPr/>
          <p:nvPr/>
        </p:nvGrpSpPr>
        <p:grpSpPr>
          <a:xfrm>
            <a:off x="5058350" y="5305717"/>
            <a:ext cx="2393970" cy="533263"/>
            <a:chOff x="7243852" y="3880452"/>
            <a:chExt cx="3232764" cy="720107"/>
          </a:xfrm>
        </p:grpSpPr>
        <p:grpSp>
          <p:nvGrpSpPr>
            <p:cNvPr id="8" name="グループ化 7"/>
            <p:cNvGrpSpPr/>
            <p:nvPr/>
          </p:nvGrpSpPr>
          <p:grpSpPr>
            <a:xfrm>
              <a:off x="7243852" y="3880452"/>
              <a:ext cx="360000" cy="720080"/>
              <a:chOff x="457200" y="3429000"/>
              <a:chExt cx="360000" cy="720080"/>
            </a:xfrm>
          </p:grpSpPr>
          <p:sp>
            <p:nvSpPr>
              <p:cNvPr id="6" name="円/楕円 5"/>
              <p:cNvSpPr/>
              <p:nvPr/>
            </p:nvSpPr>
            <p:spPr>
              <a:xfrm>
                <a:off x="457200" y="3429000"/>
                <a:ext cx="360000" cy="3600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151" name="円/楕円 150"/>
              <p:cNvSpPr/>
              <p:nvPr/>
            </p:nvSpPr>
            <p:spPr>
              <a:xfrm>
                <a:off x="457200" y="3772516"/>
                <a:ext cx="360000" cy="3600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7" name="正方形/長方形 6"/>
              <p:cNvSpPr/>
              <p:nvPr/>
            </p:nvSpPr>
            <p:spPr>
              <a:xfrm>
                <a:off x="457200" y="3969080"/>
                <a:ext cx="360000" cy="1800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grpSp>
        <p:grpSp>
          <p:nvGrpSpPr>
            <p:cNvPr id="155" name="グループ化 154"/>
            <p:cNvGrpSpPr/>
            <p:nvPr/>
          </p:nvGrpSpPr>
          <p:grpSpPr>
            <a:xfrm>
              <a:off x="7722646" y="3880452"/>
              <a:ext cx="360000" cy="720080"/>
              <a:chOff x="457200" y="3429000"/>
              <a:chExt cx="360000" cy="720080"/>
            </a:xfrm>
          </p:grpSpPr>
          <p:sp>
            <p:nvSpPr>
              <p:cNvPr id="157" name="円/楕円 156"/>
              <p:cNvSpPr/>
              <p:nvPr/>
            </p:nvSpPr>
            <p:spPr>
              <a:xfrm>
                <a:off x="457200" y="3429000"/>
                <a:ext cx="360000" cy="3600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158" name="円/楕円 157"/>
              <p:cNvSpPr/>
              <p:nvPr/>
            </p:nvSpPr>
            <p:spPr>
              <a:xfrm>
                <a:off x="457200" y="3772516"/>
                <a:ext cx="360000" cy="3600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159" name="正方形/長方形 158"/>
              <p:cNvSpPr/>
              <p:nvPr/>
            </p:nvSpPr>
            <p:spPr>
              <a:xfrm>
                <a:off x="457200" y="3969080"/>
                <a:ext cx="360000" cy="1800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grpSp>
        <p:grpSp>
          <p:nvGrpSpPr>
            <p:cNvPr id="160" name="グループ化 159"/>
            <p:cNvGrpSpPr/>
            <p:nvPr/>
          </p:nvGrpSpPr>
          <p:grpSpPr>
            <a:xfrm>
              <a:off x="8201440" y="3880452"/>
              <a:ext cx="360000" cy="720080"/>
              <a:chOff x="457200" y="3429000"/>
              <a:chExt cx="360000" cy="720080"/>
            </a:xfrm>
          </p:grpSpPr>
          <p:sp>
            <p:nvSpPr>
              <p:cNvPr id="161" name="円/楕円 160"/>
              <p:cNvSpPr/>
              <p:nvPr/>
            </p:nvSpPr>
            <p:spPr>
              <a:xfrm>
                <a:off x="457200" y="3429000"/>
                <a:ext cx="360000" cy="3600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162" name="円/楕円 161"/>
              <p:cNvSpPr/>
              <p:nvPr/>
            </p:nvSpPr>
            <p:spPr>
              <a:xfrm>
                <a:off x="457200" y="3772516"/>
                <a:ext cx="360000" cy="3600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163" name="正方形/長方形 162"/>
              <p:cNvSpPr/>
              <p:nvPr/>
            </p:nvSpPr>
            <p:spPr>
              <a:xfrm>
                <a:off x="457200" y="3969080"/>
                <a:ext cx="360000" cy="1800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grpSp>
        <p:grpSp>
          <p:nvGrpSpPr>
            <p:cNvPr id="164" name="グループ化 163"/>
            <p:cNvGrpSpPr/>
            <p:nvPr/>
          </p:nvGrpSpPr>
          <p:grpSpPr>
            <a:xfrm>
              <a:off x="8680234" y="3880452"/>
              <a:ext cx="360000" cy="720080"/>
              <a:chOff x="457200" y="3429000"/>
              <a:chExt cx="360000" cy="720080"/>
            </a:xfrm>
          </p:grpSpPr>
          <p:sp>
            <p:nvSpPr>
              <p:cNvPr id="165" name="円/楕円 164"/>
              <p:cNvSpPr/>
              <p:nvPr/>
            </p:nvSpPr>
            <p:spPr>
              <a:xfrm>
                <a:off x="457200" y="3429000"/>
                <a:ext cx="360000" cy="3600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166" name="円/楕円 165"/>
              <p:cNvSpPr/>
              <p:nvPr/>
            </p:nvSpPr>
            <p:spPr>
              <a:xfrm>
                <a:off x="457200" y="3772516"/>
                <a:ext cx="360000" cy="3600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167" name="正方形/長方形 166"/>
              <p:cNvSpPr/>
              <p:nvPr/>
            </p:nvSpPr>
            <p:spPr>
              <a:xfrm>
                <a:off x="457200" y="3969080"/>
                <a:ext cx="360000" cy="1800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grpSp>
        <p:grpSp>
          <p:nvGrpSpPr>
            <p:cNvPr id="168" name="グループ化 167"/>
            <p:cNvGrpSpPr/>
            <p:nvPr/>
          </p:nvGrpSpPr>
          <p:grpSpPr>
            <a:xfrm>
              <a:off x="9159028" y="3880452"/>
              <a:ext cx="360000" cy="720080"/>
              <a:chOff x="457200" y="3429000"/>
              <a:chExt cx="360000" cy="720080"/>
            </a:xfrm>
          </p:grpSpPr>
          <p:sp>
            <p:nvSpPr>
              <p:cNvPr id="169" name="円/楕円 168"/>
              <p:cNvSpPr/>
              <p:nvPr/>
            </p:nvSpPr>
            <p:spPr>
              <a:xfrm>
                <a:off x="457200" y="3429000"/>
                <a:ext cx="360000" cy="3600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170" name="円/楕円 169"/>
              <p:cNvSpPr/>
              <p:nvPr/>
            </p:nvSpPr>
            <p:spPr>
              <a:xfrm>
                <a:off x="457200" y="3772516"/>
                <a:ext cx="360000" cy="3600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171" name="正方形/長方形 170"/>
              <p:cNvSpPr/>
              <p:nvPr/>
            </p:nvSpPr>
            <p:spPr>
              <a:xfrm>
                <a:off x="457200" y="3969080"/>
                <a:ext cx="360000" cy="1800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grpSp>
        <p:grpSp>
          <p:nvGrpSpPr>
            <p:cNvPr id="172" name="グループ化 171"/>
            <p:cNvGrpSpPr/>
            <p:nvPr/>
          </p:nvGrpSpPr>
          <p:grpSpPr>
            <a:xfrm>
              <a:off x="9637822" y="3880452"/>
              <a:ext cx="360000" cy="720080"/>
              <a:chOff x="457200" y="3429000"/>
              <a:chExt cx="360000" cy="720080"/>
            </a:xfrm>
          </p:grpSpPr>
          <p:sp>
            <p:nvSpPr>
              <p:cNvPr id="173" name="円/楕円 172"/>
              <p:cNvSpPr/>
              <p:nvPr/>
            </p:nvSpPr>
            <p:spPr>
              <a:xfrm>
                <a:off x="457200" y="3429000"/>
                <a:ext cx="360000" cy="3600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174" name="円/楕円 173"/>
              <p:cNvSpPr/>
              <p:nvPr/>
            </p:nvSpPr>
            <p:spPr>
              <a:xfrm>
                <a:off x="457200" y="3772516"/>
                <a:ext cx="360000" cy="3600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175" name="正方形/長方形 174"/>
              <p:cNvSpPr/>
              <p:nvPr/>
            </p:nvSpPr>
            <p:spPr>
              <a:xfrm>
                <a:off x="457200" y="3969080"/>
                <a:ext cx="360000" cy="1800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grpSp>
        <p:grpSp>
          <p:nvGrpSpPr>
            <p:cNvPr id="176" name="グループ化 175"/>
            <p:cNvGrpSpPr/>
            <p:nvPr/>
          </p:nvGrpSpPr>
          <p:grpSpPr>
            <a:xfrm>
              <a:off x="10116616" y="3880452"/>
              <a:ext cx="360000" cy="720080"/>
              <a:chOff x="457200" y="3429000"/>
              <a:chExt cx="360000" cy="720080"/>
            </a:xfrm>
          </p:grpSpPr>
          <p:sp>
            <p:nvSpPr>
              <p:cNvPr id="177" name="円/楕円 176"/>
              <p:cNvSpPr/>
              <p:nvPr/>
            </p:nvSpPr>
            <p:spPr>
              <a:xfrm>
                <a:off x="457200" y="3429000"/>
                <a:ext cx="360000" cy="3600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178" name="円/楕円 177"/>
              <p:cNvSpPr/>
              <p:nvPr/>
            </p:nvSpPr>
            <p:spPr>
              <a:xfrm>
                <a:off x="457200" y="3772516"/>
                <a:ext cx="360000" cy="3600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179" name="正方形/長方形 178"/>
              <p:cNvSpPr/>
              <p:nvPr/>
            </p:nvSpPr>
            <p:spPr>
              <a:xfrm>
                <a:off x="457200" y="3969080"/>
                <a:ext cx="360000" cy="1800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grpSp>
        <p:sp>
          <p:nvSpPr>
            <p:cNvPr id="196" name="正方形/長方形 195"/>
            <p:cNvSpPr/>
            <p:nvPr/>
          </p:nvSpPr>
          <p:spPr>
            <a:xfrm>
              <a:off x="10350616" y="3880559"/>
              <a:ext cx="126000" cy="720000"/>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grpSp>
      <p:sp>
        <p:nvSpPr>
          <p:cNvPr id="147" name="正方形/長方形 146"/>
          <p:cNvSpPr/>
          <p:nvPr/>
        </p:nvSpPr>
        <p:spPr bwMode="auto">
          <a:xfrm>
            <a:off x="4813411" y="5030652"/>
            <a:ext cx="1872000" cy="216000"/>
          </a:xfrm>
          <a:prstGeom prst="rect">
            <a:avLst/>
          </a:prstGeom>
          <a:solidFill>
            <a:srgbClr xmlns:mc="http://schemas.openxmlformats.org/markup-compatibility/2006" xmlns:a14="http://schemas.microsoft.com/office/drawing/2010/main" val="FFFFFF" mc:Ignorable="a14" a14:legacySpreadsheetColorIndex="65"/>
          </a:solidFill>
          <a:ln w="9525" cap="flat" cmpd="sng" algn="ctr">
            <a:solidFill>
              <a:srgbClr xmlns:mc="http://schemas.openxmlformats.org/markup-compatibility/2006" xmlns:a14="http://schemas.microsoft.com/office/drawing/2010/main" val="000000" mc:Ignorable="a14" a14:legacySpreadsheetColorIndex="6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18288" tIns="0" rIns="0" bIns="0" rtlCol="0" anchor="ctr" anchorCtr="0"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kumimoji="1" lang="ja-JP" altLang="en-US" dirty="0">
                <a:latin typeface="メイリオ" panose="020B0604030504040204" pitchFamily="50" charset="-128"/>
                <a:ea typeface="メイリオ" panose="020B0604030504040204" pitchFamily="50" charset="-128"/>
                <a:cs typeface="メイリオ" panose="020B0604030504040204" pitchFamily="50" charset="-128"/>
              </a:rPr>
              <a:t>企業規模</a:t>
            </a:r>
            <a:r>
              <a:rPr kumimoji="1" lang="en-US" altLang="ja-JP" dirty="0">
                <a:latin typeface="メイリオ" panose="020B0604030504040204" pitchFamily="50" charset="-128"/>
                <a:ea typeface="メイリオ" panose="020B0604030504040204" pitchFamily="50" charset="-128"/>
                <a:cs typeface="メイリオ" panose="020B0604030504040204" pitchFamily="50" charset="-128"/>
              </a:rPr>
              <a:t>50</a:t>
            </a:r>
            <a:r>
              <a:rPr kumimoji="1" lang="ja-JP" altLang="en-US" dirty="0">
                <a:latin typeface="メイリオ" panose="020B0604030504040204" pitchFamily="50" charset="-128"/>
                <a:ea typeface="メイリオ" panose="020B0604030504040204" pitchFamily="50" charset="-128"/>
                <a:cs typeface="メイリオ" panose="020B0604030504040204" pitchFamily="50" charset="-128"/>
              </a:rPr>
              <a:t>人以上</a:t>
            </a:r>
            <a:r>
              <a:rPr lang="ja-JP" altLang="en-US" dirty="0">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dirty="0">
                <a:latin typeface="メイリオ" panose="020B0604030504040204" pitchFamily="50" charset="-128"/>
                <a:ea typeface="メイリオ" panose="020B0604030504040204" pitchFamily="50" charset="-128"/>
                <a:cs typeface="メイリオ" panose="020B0604030504040204" pitchFamily="50" charset="-128"/>
              </a:rPr>
              <a:t>64.6</a:t>
            </a:r>
            <a:r>
              <a:rPr kumimoji="1" lang="ja-JP" altLang="en-US" dirty="0">
                <a:latin typeface="メイリオ" panose="020B0604030504040204" pitchFamily="50" charset="-128"/>
                <a:ea typeface="メイリオ" panose="020B0604030504040204" pitchFamily="50" charset="-128"/>
                <a:cs typeface="メイリオ" panose="020B0604030504040204" pitchFamily="50" charset="-128"/>
              </a:rPr>
              <a:t>％</a:t>
            </a:r>
          </a:p>
        </p:txBody>
      </p:sp>
    </p:spTree>
    <p:extLst>
      <p:ext uri="{BB962C8B-B14F-4D97-AF65-F5344CB8AC3E}">
        <p14:creationId xmlns:p14="http://schemas.microsoft.com/office/powerpoint/2010/main" val="39676553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a:spLocks noGrp="1"/>
          </p:cNvSpPr>
          <p:nvPr>
            <p:ph type="title"/>
          </p:nvPr>
        </p:nvSpPr>
        <p:spPr>
          <a:xfrm>
            <a:off x="457200" y="274638"/>
            <a:ext cx="8280000" cy="720000"/>
          </a:xfrm>
          <a:solidFill>
            <a:schemeClr val="tx2">
              <a:lumMod val="60000"/>
              <a:lumOff val="40000"/>
            </a:schemeClr>
          </a:solidFill>
        </p:spPr>
        <p:txBody>
          <a:bodyPr>
            <a:noAutofit/>
          </a:bodyPr>
          <a:lstStyle/>
          <a:p>
            <a:r>
              <a:rPr lang="ja-JP" altLang="en-US" sz="2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４</a:t>
            </a:r>
            <a:r>
              <a:rPr kumimoji="1" lang="ja-JP" altLang="en-US" sz="2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．調査事業所の状況</a:t>
            </a:r>
          </a:p>
        </p:txBody>
      </p:sp>
      <p:pic>
        <p:nvPicPr>
          <p:cNvPr id="307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72387" y="1197072"/>
            <a:ext cx="2831461" cy="288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5"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30255" y="1197072"/>
            <a:ext cx="2793873" cy="288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6" name="Picture 4"/>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a:stretch/>
        </p:blipFill>
        <p:spPr bwMode="auto">
          <a:xfrm>
            <a:off x="5724128" y="1053000"/>
            <a:ext cx="2880000" cy="2049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7" name="Picture 5"/>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72387" y="4039252"/>
            <a:ext cx="2752698" cy="252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8" name="Picture 6"/>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239330" y="4026421"/>
            <a:ext cx="2528231" cy="252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2" name="グラフ 1"/>
          <p:cNvGraphicFramePr/>
          <p:nvPr>
            <p:extLst>
              <p:ext uri="{D42A27DB-BD31-4B8C-83A1-F6EECF244321}">
                <p14:modId xmlns:p14="http://schemas.microsoft.com/office/powerpoint/2010/main" val="2707911141"/>
              </p:ext>
            </p:extLst>
          </p:nvPr>
        </p:nvGraphicFramePr>
        <p:xfrm>
          <a:off x="6012160" y="4022601"/>
          <a:ext cx="2448272" cy="2448000"/>
        </p:xfrm>
        <a:graphic>
          <a:graphicData uri="http://schemas.openxmlformats.org/drawingml/2006/chart">
            <c:chart xmlns:c="http://schemas.openxmlformats.org/drawingml/2006/chart" xmlns:r="http://schemas.openxmlformats.org/officeDocument/2006/relationships" r:id="rId7"/>
          </a:graphicData>
        </a:graphic>
      </p:graphicFrame>
      <p:sp>
        <p:nvSpPr>
          <p:cNvPr id="3" name="スライド番号プレースホルダー 2"/>
          <p:cNvSpPr>
            <a:spLocks noGrp="1"/>
          </p:cNvSpPr>
          <p:nvPr>
            <p:ph type="sldNum" sz="quarter" idx="12"/>
          </p:nvPr>
        </p:nvSpPr>
        <p:spPr/>
        <p:txBody>
          <a:bodyPr/>
          <a:lstStyle/>
          <a:p>
            <a:fld id="{1D251FDF-0BDD-4E48-83E5-089752E10C20}" type="slidenum">
              <a:rPr kumimoji="1" lang="ja-JP" altLang="en-US" smtClean="0"/>
              <a:t>4</a:t>
            </a:fld>
            <a:endParaRPr kumimoji="1" lang="ja-JP" altLang="en-US"/>
          </a:p>
        </p:txBody>
      </p:sp>
    </p:spTree>
    <p:extLst>
      <p:ext uri="{BB962C8B-B14F-4D97-AF65-F5344CB8AC3E}">
        <p14:creationId xmlns:p14="http://schemas.microsoft.com/office/powerpoint/2010/main" val="31627810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57431" y="1071786"/>
            <a:ext cx="8280000" cy="892696"/>
          </a:xfrm>
          <a:prstGeom prst="roundRect">
            <a:avLst/>
          </a:prstGeom>
          <a:ln w="9525"/>
        </p:spPr>
        <p:style>
          <a:lnRef idx="2">
            <a:schemeClr val="dk1"/>
          </a:lnRef>
          <a:fillRef idx="1">
            <a:schemeClr val="lt1"/>
          </a:fillRef>
          <a:effectRef idx="0">
            <a:schemeClr val="dk1"/>
          </a:effectRef>
          <a:fontRef idx="minor">
            <a:schemeClr val="dk1"/>
          </a:fontRef>
        </p:style>
        <p:txBody>
          <a:bodyPr anchor="ctr" anchorCtr="0">
            <a:normAutofit lnSpcReduction="10000"/>
          </a:bodyPr>
          <a:lstStyle/>
          <a:p>
            <a:pPr marL="0" indent="0">
              <a:buNone/>
            </a:pP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個々の大阪府職員に民間従業員の給与額を支給したとすれば、これに要する支給総額（Ａ）が、現に支払っている支給総額（Ｂ）に比べてどの程度の差があるかを算出するのが、ラスパイレス方式と呼ばれる比較方法です。</a:t>
            </a:r>
          </a:p>
          <a:p>
            <a:pPr marL="0" indent="0">
              <a:buNone/>
            </a:pP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具体的には、以下のとおり、役職段階、学歴、年齢別の大阪府職員の平均給与と、これと条件を同じくする民間従業員の平均給与のそれぞれに大阪府職員数を乗じた総額を算出し、両者の水準を比較しています。</a:t>
            </a:r>
          </a:p>
        </p:txBody>
      </p:sp>
      <p:sp>
        <p:nvSpPr>
          <p:cNvPr id="4" name="タイトル 1"/>
          <p:cNvSpPr>
            <a:spLocks noGrp="1"/>
          </p:cNvSpPr>
          <p:nvPr>
            <p:ph type="title"/>
          </p:nvPr>
        </p:nvSpPr>
        <p:spPr>
          <a:xfrm>
            <a:off x="457431" y="274638"/>
            <a:ext cx="8280000" cy="720000"/>
          </a:xfrm>
          <a:solidFill>
            <a:schemeClr val="tx2">
              <a:lumMod val="60000"/>
              <a:lumOff val="40000"/>
            </a:schemeClr>
          </a:solidFill>
        </p:spPr>
        <p:txBody>
          <a:bodyPr>
            <a:noAutofit/>
          </a:bodyPr>
          <a:lstStyle/>
          <a:p>
            <a:r>
              <a:rPr lang="ja-JP" altLang="en-US" sz="2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５</a:t>
            </a:r>
            <a:r>
              <a:rPr kumimoji="1" lang="ja-JP" altLang="en-US" sz="2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．民間との給与額の比較方法</a:t>
            </a:r>
            <a:r>
              <a:rPr kumimoji="1" lang="ja-JP" altLang="en-US" sz="20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（ラスパイレス比較）</a:t>
            </a:r>
            <a:endParaRPr kumimoji="1" lang="ja-JP" altLang="en-US" sz="2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 name="スライド番号プレースホルダー 1"/>
          <p:cNvSpPr>
            <a:spLocks noGrp="1"/>
          </p:cNvSpPr>
          <p:nvPr>
            <p:ph type="sldNum" sz="quarter" idx="12"/>
          </p:nvPr>
        </p:nvSpPr>
        <p:spPr/>
        <p:txBody>
          <a:bodyPr/>
          <a:lstStyle/>
          <a:p>
            <a:fld id="{1D251FDF-0BDD-4E48-83E5-089752E10C20}" type="slidenum">
              <a:rPr kumimoji="1" lang="ja-JP" altLang="en-US" smtClean="0"/>
              <a:t>5</a:t>
            </a:fld>
            <a:endParaRPr kumimoji="1" lang="ja-JP" altLang="en-US"/>
          </a:p>
        </p:txBody>
      </p:sp>
      <p:sp>
        <p:nvSpPr>
          <p:cNvPr id="74" name="AutoShape 7"/>
          <p:cNvSpPr>
            <a:spLocks noChangeArrowheads="1"/>
          </p:cNvSpPr>
          <p:nvPr/>
        </p:nvSpPr>
        <p:spPr bwMode="auto">
          <a:xfrm>
            <a:off x="1297733" y="2907653"/>
            <a:ext cx="792000" cy="479641"/>
          </a:xfrm>
          <a:prstGeom prst="flowChart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27432" tIns="18288" rIns="27432"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lnSpc>
                <a:spcPts val="1300"/>
              </a:lnSpc>
              <a:defRPr sz="1000"/>
            </a:pPr>
            <a:r>
              <a:rPr lang="ja-JP" altLang="en-US" sz="1000" b="0" i="0" u="none" strike="noStrike" baseline="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２級</a:t>
            </a:r>
          </a:p>
          <a:p>
            <a:pPr algn="ctr" rtl="0">
              <a:lnSpc>
                <a:spcPts val="1300"/>
              </a:lnSpc>
              <a:defRPr sz="1000"/>
            </a:pPr>
            <a:r>
              <a:rPr lang="ja-JP" altLang="en-US" sz="1000" b="0" i="0" u="none" strike="noStrike" baseline="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（副主査）</a:t>
            </a:r>
          </a:p>
        </p:txBody>
      </p:sp>
      <p:sp>
        <p:nvSpPr>
          <p:cNvPr id="75" name="AutoShape 12"/>
          <p:cNvSpPr>
            <a:spLocks noChangeArrowheads="1"/>
          </p:cNvSpPr>
          <p:nvPr/>
        </p:nvSpPr>
        <p:spPr bwMode="auto">
          <a:xfrm>
            <a:off x="1297733" y="2252893"/>
            <a:ext cx="792000" cy="469436"/>
          </a:xfrm>
          <a:prstGeom prst="flowChart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27432" tIns="18288" rIns="27432"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lnSpc>
                <a:spcPts val="1300"/>
              </a:lnSpc>
              <a:defRPr sz="1000"/>
            </a:pPr>
            <a:r>
              <a:rPr lang="ja-JP" altLang="en-US" sz="1000" b="0" i="0" u="none" strike="noStrike" baseline="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１級</a:t>
            </a:r>
          </a:p>
          <a:p>
            <a:pPr algn="ctr" rtl="0">
              <a:lnSpc>
                <a:spcPts val="1300"/>
              </a:lnSpc>
              <a:defRPr sz="1000"/>
            </a:pPr>
            <a:r>
              <a:rPr lang="ja-JP" altLang="en-US" sz="1000" b="0" i="0" u="none" strike="noStrike" baseline="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（主事）</a:t>
            </a:r>
          </a:p>
        </p:txBody>
      </p:sp>
      <p:sp>
        <p:nvSpPr>
          <p:cNvPr id="139" name="AutoShape 15"/>
          <p:cNvSpPr>
            <a:spLocks noChangeArrowheads="1"/>
          </p:cNvSpPr>
          <p:nvPr/>
        </p:nvSpPr>
        <p:spPr bwMode="auto">
          <a:xfrm>
            <a:off x="2370498" y="2354223"/>
            <a:ext cx="696500" cy="264411"/>
          </a:xfrm>
          <a:prstGeom prst="flowChart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27432" tIns="18288" rIns="27432"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1000" b="0" i="0" u="none" strike="noStrike" baseline="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大卒</a:t>
            </a:r>
          </a:p>
        </p:txBody>
      </p:sp>
      <p:sp>
        <p:nvSpPr>
          <p:cNvPr id="140" name="AutoShape 16"/>
          <p:cNvSpPr>
            <a:spLocks noChangeArrowheads="1"/>
          </p:cNvSpPr>
          <p:nvPr/>
        </p:nvSpPr>
        <p:spPr bwMode="auto">
          <a:xfrm>
            <a:off x="2370498" y="2929070"/>
            <a:ext cx="696500" cy="264411"/>
          </a:xfrm>
          <a:prstGeom prst="flowChart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27432" tIns="18288" rIns="27432"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1000" b="0" i="0" u="none" strike="noStrike" baseline="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短大卒</a:t>
            </a:r>
          </a:p>
        </p:txBody>
      </p:sp>
      <p:sp>
        <p:nvSpPr>
          <p:cNvPr id="141" name="AutoShape 17"/>
          <p:cNvSpPr>
            <a:spLocks noChangeArrowheads="1"/>
          </p:cNvSpPr>
          <p:nvPr/>
        </p:nvSpPr>
        <p:spPr bwMode="auto">
          <a:xfrm>
            <a:off x="2370498" y="3505966"/>
            <a:ext cx="696500" cy="264411"/>
          </a:xfrm>
          <a:prstGeom prst="flowChart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27432" tIns="18288" rIns="27432"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1000" b="0" i="0" u="none" strike="noStrike" baseline="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高卒</a:t>
            </a:r>
          </a:p>
        </p:txBody>
      </p:sp>
      <p:sp>
        <p:nvSpPr>
          <p:cNvPr id="142" name="AutoShape 18"/>
          <p:cNvSpPr>
            <a:spLocks noChangeArrowheads="1"/>
          </p:cNvSpPr>
          <p:nvPr/>
        </p:nvSpPr>
        <p:spPr bwMode="auto">
          <a:xfrm>
            <a:off x="2370498" y="4082863"/>
            <a:ext cx="696500" cy="264411"/>
          </a:xfrm>
          <a:prstGeom prst="flowChart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27432" tIns="18288" rIns="27432"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1000" b="0" i="0" u="none" strike="noStrike" baseline="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中卒</a:t>
            </a:r>
          </a:p>
        </p:txBody>
      </p:sp>
      <p:sp>
        <p:nvSpPr>
          <p:cNvPr id="126" name="AutoShape 25"/>
          <p:cNvSpPr>
            <a:spLocks noChangeArrowheads="1"/>
          </p:cNvSpPr>
          <p:nvPr/>
        </p:nvSpPr>
        <p:spPr bwMode="auto">
          <a:xfrm>
            <a:off x="3294104" y="2908842"/>
            <a:ext cx="873234" cy="308538"/>
          </a:xfrm>
          <a:prstGeom prst="flowChartMulti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27432" tIns="18288" rIns="27432"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1000" b="0" i="0" u="none" strike="noStrike" baseline="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２１歳</a:t>
            </a:r>
          </a:p>
        </p:txBody>
      </p:sp>
      <p:sp>
        <p:nvSpPr>
          <p:cNvPr id="127" name="AutoShape 26"/>
          <p:cNvSpPr>
            <a:spLocks noChangeArrowheads="1"/>
          </p:cNvSpPr>
          <p:nvPr/>
        </p:nvSpPr>
        <p:spPr bwMode="auto">
          <a:xfrm>
            <a:off x="3294104" y="3481087"/>
            <a:ext cx="873234" cy="308538"/>
          </a:xfrm>
          <a:prstGeom prst="flowChartMulti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27432" tIns="18288" rIns="27432"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1000" b="0" i="0" u="none" strike="noStrike" baseline="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１９歳</a:t>
            </a:r>
          </a:p>
        </p:txBody>
      </p:sp>
      <p:sp>
        <p:nvSpPr>
          <p:cNvPr id="128" name="AutoShape 27"/>
          <p:cNvSpPr>
            <a:spLocks noChangeArrowheads="1"/>
          </p:cNvSpPr>
          <p:nvPr/>
        </p:nvSpPr>
        <p:spPr bwMode="auto">
          <a:xfrm>
            <a:off x="3294104" y="4059208"/>
            <a:ext cx="873234" cy="308538"/>
          </a:xfrm>
          <a:prstGeom prst="flowChartMulti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27432" tIns="18288" rIns="27432"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1000" b="0" i="0" u="none" strike="noStrike" baseline="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１６歳</a:t>
            </a:r>
          </a:p>
        </p:txBody>
      </p:sp>
      <p:sp>
        <p:nvSpPr>
          <p:cNvPr id="130" name="AutoShape 29"/>
          <p:cNvSpPr>
            <a:spLocks noChangeArrowheads="1"/>
          </p:cNvSpPr>
          <p:nvPr/>
        </p:nvSpPr>
        <p:spPr bwMode="auto">
          <a:xfrm>
            <a:off x="3294104" y="2333879"/>
            <a:ext cx="873234" cy="308538"/>
          </a:xfrm>
          <a:prstGeom prst="flowChartMulti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27432" tIns="18288" rIns="27432"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1000" b="0" i="0" u="none" strike="noStrike" baseline="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２３歳</a:t>
            </a:r>
          </a:p>
        </p:txBody>
      </p:sp>
      <p:sp>
        <p:nvSpPr>
          <p:cNvPr id="79" name="AutoShape 38"/>
          <p:cNvSpPr>
            <a:spLocks noChangeArrowheads="1"/>
          </p:cNvSpPr>
          <p:nvPr/>
        </p:nvSpPr>
        <p:spPr bwMode="auto">
          <a:xfrm>
            <a:off x="1288208" y="3564667"/>
            <a:ext cx="792000" cy="487295"/>
          </a:xfrm>
          <a:prstGeom prst="flowChart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27432" tIns="18288" rIns="27432"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lnSpc>
                <a:spcPts val="1300"/>
              </a:lnSpc>
              <a:defRPr sz="1000"/>
            </a:pPr>
            <a:r>
              <a:rPr lang="ja-JP" altLang="en-US" sz="1000" b="0" i="0" u="none" strike="noStrike" baseline="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３級</a:t>
            </a:r>
          </a:p>
          <a:p>
            <a:pPr algn="ctr" rtl="0">
              <a:lnSpc>
                <a:spcPts val="900"/>
              </a:lnSpc>
              <a:defRPr sz="1000"/>
            </a:pPr>
            <a:r>
              <a:rPr lang="ja-JP" altLang="en-US" sz="1000" b="0" i="0" u="none" strike="noStrike" baseline="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（主査）</a:t>
            </a:r>
          </a:p>
        </p:txBody>
      </p:sp>
      <p:sp>
        <p:nvSpPr>
          <p:cNvPr id="80" name="AutoShape 39"/>
          <p:cNvSpPr>
            <a:spLocks noChangeArrowheads="1"/>
          </p:cNvSpPr>
          <p:nvPr/>
        </p:nvSpPr>
        <p:spPr bwMode="auto">
          <a:xfrm>
            <a:off x="1288207" y="4229335"/>
            <a:ext cx="792000" cy="510257"/>
          </a:xfrm>
          <a:prstGeom prst="flowChart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27432" tIns="18288" rIns="27432"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lnSpc>
                <a:spcPts val="1200"/>
              </a:lnSpc>
              <a:defRPr sz="1000"/>
            </a:pPr>
            <a:r>
              <a:rPr lang="ja-JP" altLang="en-US" sz="1000" b="0" i="0" u="none" strike="noStrike" baseline="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４級</a:t>
            </a:r>
          </a:p>
          <a:p>
            <a:pPr algn="ctr" rtl="0">
              <a:lnSpc>
                <a:spcPts val="1100"/>
              </a:lnSpc>
              <a:defRPr sz="1000"/>
            </a:pPr>
            <a:r>
              <a:rPr lang="ja-JP" altLang="en-US" sz="800" b="0" i="0" u="none" strike="noStrike" baseline="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（課長補佐）</a:t>
            </a:r>
          </a:p>
        </p:txBody>
      </p:sp>
      <p:sp>
        <p:nvSpPr>
          <p:cNvPr id="81" name="AutoShape 40"/>
          <p:cNvSpPr>
            <a:spLocks noChangeArrowheads="1"/>
          </p:cNvSpPr>
          <p:nvPr/>
        </p:nvSpPr>
        <p:spPr bwMode="auto">
          <a:xfrm>
            <a:off x="1288208" y="4916965"/>
            <a:ext cx="792000" cy="563833"/>
          </a:xfrm>
          <a:prstGeom prst="flowChart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27432" tIns="18288" rIns="27432"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lnSpc>
                <a:spcPts val="1300"/>
              </a:lnSpc>
              <a:defRPr sz="1000"/>
            </a:pPr>
            <a:r>
              <a:rPr lang="ja-JP" altLang="en-US" sz="1000" b="0" i="0" u="none" strike="noStrike" baseline="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５級６級</a:t>
            </a:r>
            <a:endParaRPr lang="ja-JP" altLang="en-US" sz="800" b="0" i="0" u="none" strike="noStrike" baseline="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algn="ctr" rtl="0">
              <a:lnSpc>
                <a:spcPts val="1200"/>
              </a:lnSpc>
              <a:defRPr sz="1000"/>
            </a:pPr>
            <a:r>
              <a:rPr lang="ja-JP" altLang="en-US" sz="800" b="0" i="0" u="none" strike="noStrike" baseline="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（課長・参事）</a:t>
            </a:r>
          </a:p>
        </p:txBody>
      </p:sp>
      <p:sp>
        <p:nvSpPr>
          <p:cNvPr id="82" name="AutoShape 41"/>
          <p:cNvSpPr>
            <a:spLocks noChangeArrowheads="1"/>
          </p:cNvSpPr>
          <p:nvPr/>
        </p:nvSpPr>
        <p:spPr bwMode="auto">
          <a:xfrm>
            <a:off x="1288208" y="5658171"/>
            <a:ext cx="792000" cy="579141"/>
          </a:xfrm>
          <a:prstGeom prst="flowChart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27432" tIns="18288" rIns="27432"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lnSpc>
                <a:spcPts val="1300"/>
              </a:lnSpc>
              <a:defRPr sz="1000"/>
            </a:pPr>
            <a:r>
              <a:rPr lang="ja-JP" altLang="en-US" sz="1000" b="0" i="0" u="none" strike="noStrike" baseline="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７級８級</a:t>
            </a:r>
          </a:p>
          <a:p>
            <a:pPr algn="ctr" rtl="0">
              <a:lnSpc>
                <a:spcPts val="1100"/>
              </a:lnSpc>
              <a:defRPr sz="1000"/>
            </a:pPr>
            <a:r>
              <a:rPr lang="ja-JP" altLang="en-US" sz="800" b="0" i="0" u="none" strike="noStrike" baseline="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（部長・次長）</a:t>
            </a:r>
          </a:p>
        </p:txBody>
      </p:sp>
      <p:sp>
        <p:nvSpPr>
          <p:cNvPr id="83" name="Rectangle 42"/>
          <p:cNvSpPr>
            <a:spLocks noChangeArrowheads="1"/>
          </p:cNvSpPr>
          <p:nvPr/>
        </p:nvSpPr>
        <p:spPr bwMode="auto">
          <a:xfrm>
            <a:off x="1288207" y="2026518"/>
            <a:ext cx="792000" cy="216000"/>
          </a:xfrm>
          <a:prstGeom prst="rect">
            <a:avLst/>
          </a:prstGeom>
          <a:solidFill>
            <a:srgbClr xmlns:mc="http://schemas.openxmlformats.org/markup-compatibility/2006" xmlns:a14="http://schemas.microsoft.com/office/drawing/2010/main" val="FFFFFF" mc:Ignorable="a14" a14:legacySpreadsheetColorIndex="65"/>
          </a:solidFill>
          <a:ln>
            <a:noFill/>
          </a:ln>
          <a:extLs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27432" tIns="18288" rIns="27432"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altLang="ja-JP" sz="1000" b="0" i="0" u="none" strike="noStrike" baseline="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00" b="0" i="0" u="none" strike="noStrike" baseline="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役職段階</a:t>
            </a:r>
            <a:r>
              <a:rPr lang="en-US" altLang="ja-JP" sz="1000" b="0" i="0" u="none" strike="noStrike" baseline="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p>
        </p:txBody>
      </p:sp>
      <p:sp>
        <p:nvSpPr>
          <p:cNvPr id="84" name="Rectangle 43"/>
          <p:cNvSpPr>
            <a:spLocks noChangeArrowheads="1"/>
          </p:cNvSpPr>
          <p:nvPr/>
        </p:nvSpPr>
        <p:spPr bwMode="auto">
          <a:xfrm>
            <a:off x="2502748" y="2026518"/>
            <a:ext cx="432000" cy="216000"/>
          </a:xfrm>
          <a:prstGeom prst="rect">
            <a:avLst/>
          </a:prstGeom>
          <a:solidFill>
            <a:srgbClr xmlns:mc="http://schemas.openxmlformats.org/markup-compatibility/2006" xmlns:a14="http://schemas.microsoft.com/office/drawing/2010/main" val="FFFFFF" mc:Ignorable="a14" a14:legacySpreadsheetColorIndex="65"/>
          </a:solidFill>
          <a:ln>
            <a:noFill/>
          </a:ln>
          <a:extLs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27432" tIns="18288" rIns="27432"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altLang="ja-JP" sz="1000" b="0" i="0" u="none" strike="noStrike" baseline="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00" b="0" i="0" u="none" strike="noStrike" baseline="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学歴</a:t>
            </a:r>
            <a:r>
              <a:rPr lang="en-US" altLang="ja-JP" sz="1000" b="0" i="0" u="none" strike="noStrike" baseline="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p>
        </p:txBody>
      </p:sp>
      <p:sp>
        <p:nvSpPr>
          <p:cNvPr id="85" name="Rectangle 44"/>
          <p:cNvSpPr>
            <a:spLocks noChangeArrowheads="1"/>
          </p:cNvSpPr>
          <p:nvPr/>
        </p:nvSpPr>
        <p:spPr bwMode="auto">
          <a:xfrm>
            <a:off x="3514721" y="2026518"/>
            <a:ext cx="432000" cy="216000"/>
          </a:xfrm>
          <a:prstGeom prst="rect">
            <a:avLst/>
          </a:prstGeom>
          <a:solidFill>
            <a:srgbClr xmlns:mc="http://schemas.openxmlformats.org/markup-compatibility/2006" xmlns:a14="http://schemas.microsoft.com/office/drawing/2010/main" val="FFFFFF" mc:Ignorable="a14" a14:legacySpreadsheetColorIndex="65"/>
          </a:solidFill>
          <a:ln>
            <a:noFill/>
          </a:ln>
          <a:extLs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27432" tIns="18288" rIns="27432"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altLang="ja-JP" sz="1000" b="0" i="0" u="none" strike="noStrike" baseline="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00" b="0" i="0" u="none" strike="noStrike" baseline="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年齢</a:t>
            </a:r>
            <a:r>
              <a:rPr lang="en-US" altLang="ja-JP" sz="1000" b="0" i="0" u="none" strike="noStrike" baseline="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p>
        </p:txBody>
      </p:sp>
      <p:sp>
        <p:nvSpPr>
          <p:cNvPr id="95" name="Rectangle 54"/>
          <p:cNvSpPr>
            <a:spLocks noChangeArrowheads="1"/>
          </p:cNvSpPr>
          <p:nvPr/>
        </p:nvSpPr>
        <p:spPr bwMode="auto">
          <a:xfrm>
            <a:off x="377540" y="2764900"/>
            <a:ext cx="612308" cy="2289175"/>
          </a:xfrm>
          <a:prstGeom prst="rec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vert="wordArtVertRtl" wrap="square" lIns="36576" tIns="0" rIns="36576" bIns="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1200" b="0" i="0" u="none" strike="noStrike" baseline="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大阪府職員</a:t>
            </a:r>
            <a:endParaRPr lang="en-US" altLang="ja-JP" sz="1200" b="0" i="0" u="none" strike="noStrike" baseline="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algn="ctr" rtl="0">
              <a:defRPr sz="1000"/>
            </a:pPr>
            <a:r>
              <a:rPr lang="ja-JP" altLang="en-US" sz="1200" b="0" i="0" u="none" strike="noStrike" baseline="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（事務・技術職員）</a:t>
            </a:r>
          </a:p>
        </p:txBody>
      </p:sp>
      <p:sp>
        <p:nvSpPr>
          <p:cNvPr id="96" name="AutoShape 56"/>
          <p:cNvSpPr>
            <a:spLocks noChangeArrowheads="1"/>
          </p:cNvSpPr>
          <p:nvPr/>
        </p:nvSpPr>
        <p:spPr bwMode="auto">
          <a:xfrm>
            <a:off x="4345629" y="2973607"/>
            <a:ext cx="390346" cy="173567"/>
          </a:xfrm>
          <a:prstGeom prst="rightArrow">
            <a:avLst>
              <a:gd name="adj1" fmla="val 50000"/>
              <a:gd name="adj2" fmla="val 63750"/>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a:lstStyle/>
          <a:p>
            <a:endParaRPr lang="ja-JP" altLang="en-US" sz="140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97" name="AutoShape 57"/>
          <p:cNvSpPr>
            <a:spLocks noChangeArrowheads="1"/>
          </p:cNvSpPr>
          <p:nvPr/>
        </p:nvSpPr>
        <p:spPr bwMode="auto">
          <a:xfrm>
            <a:off x="4345629" y="3549980"/>
            <a:ext cx="390346" cy="173567"/>
          </a:xfrm>
          <a:prstGeom prst="rightArrow">
            <a:avLst>
              <a:gd name="adj1" fmla="val 50000"/>
              <a:gd name="adj2" fmla="val 63750"/>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a:lstStyle/>
          <a:p>
            <a:endParaRPr lang="ja-JP" altLang="en-US" sz="140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98" name="AutoShape 58"/>
          <p:cNvSpPr>
            <a:spLocks noChangeArrowheads="1"/>
          </p:cNvSpPr>
          <p:nvPr/>
        </p:nvSpPr>
        <p:spPr bwMode="auto">
          <a:xfrm>
            <a:off x="4345629" y="4119939"/>
            <a:ext cx="390346" cy="173567"/>
          </a:xfrm>
          <a:prstGeom prst="rightArrow">
            <a:avLst>
              <a:gd name="adj1" fmla="val 50000"/>
              <a:gd name="adj2" fmla="val 63750"/>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a:lstStyle/>
          <a:p>
            <a:endParaRPr lang="ja-JP" altLang="en-US" sz="140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17" name="AutoShape 60"/>
          <p:cNvSpPr>
            <a:spLocks noChangeArrowheads="1"/>
          </p:cNvSpPr>
          <p:nvPr/>
        </p:nvSpPr>
        <p:spPr bwMode="auto">
          <a:xfrm>
            <a:off x="4862972" y="2302357"/>
            <a:ext cx="1370040" cy="364325"/>
          </a:xfrm>
          <a:prstGeom prst="flowChartMulti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27432" tIns="18288" rIns="27432"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1000" b="0" i="0" u="none" strike="noStrike" baseline="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民間給与</a:t>
            </a:r>
            <a:r>
              <a:rPr lang="en-US" altLang="ja-JP" sz="1000" b="0" i="0" u="none" strike="noStrike" baseline="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00" b="0" i="0" u="none" strike="noStrike" baseline="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公務員数</a:t>
            </a:r>
          </a:p>
        </p:txBody>
      </p:sp>
      <p:sp>
        <p:nvSpPr>
          <p:cNvPr id="118" name="AutoShape 61"/>
          <p:cNvSpPr>
            <a:spLocks noChangeArrowheads="1"/>
          </p:cNvSpPr>
          <p:nvPr/>
        </p:nvSpPr>
        <p:spPr bwMode="auto">
          <a:xfrm>
            <a:off x="4862972" y="2880948"/>
            <a:ext cx="1370040" cy="364325"/>
          </a:xfrm>
          <a:prstGeom prst="flowChartMulti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27432" tIns="18288" rIns="27432"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1000" b="0" i="0" u="none" strike="noStrike" baseline="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民間給与</a:t>
            </a:r>
            <a:r>
              <a:rPr lang="en-US" altLang="ja-JP" sz="1000" b="0" i="0" u="none" strike="noStrike" baseline="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00" b="0" i="0" u="none" strike="noStrike" baseline="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公務員数</a:t>
            </a:r>
          </a:p>
        </p:txBody>
      </p:sp>
      <p:sp>
        <p:nvSpPr>
          <p:cNvPr id="119" name="AutoShape 62"/>
          <p:cNvSpPr>
            <a:spLocks noChangeArrowheads="1"/>
          </p:cNvSpPr>
          <p:nvPr/>
        </p:nvSpPr>
        <p:spPr bwMode="auto">
          <a:xfrm>
            <a:off x="4862972" y="3460945"/>
            <a:ext cx="1370040" cy="348822"/>
          </a:xfrm>
          <a:prstGeom prst="flowChartMulti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27432" tIns="18288" rIns="27432"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1000" b="0" i="0" u="none" strike="noStrike" baseline="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民間給与</a:t>
            </a:r>
            <a:r>
              <a:rPr lang="en-US" altLang="ja-JP" sz="1000" b="0" i="0" u="none" strike="noStrike" baseline="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00" b="0" i="0" u="none" strike="noStrike" baseline="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公務員数</a:t>
            </a:r>
          </a:p>
        </p:txBody>
      </p:sp>
      <p:sp>
        <p:nvSpPr>
          <p:cNvPr id="120" name="AutoShape 63"/>
          <p:cNvSpPr>
            <a:spLocks noChangeArrowheads="1"/>
          </p:cNvSpPr>
          <p:nvPr/>
        </p:nvSpPr>
        <p:spPr bwMode="auto">
          <a:xfrm>
            <a:off x="4862972" y="4024559"/>
            <a:ext cx="1370040" cy="364325"/>
          </a:xfrm>
          <a:prstGeom prst="flowChartMulti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27432" tIns="18288" rIns="27432"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1000" b="0" i="0" u="none" strike="noStrike" baseline="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民間給与</a:t>
            </a:r>
            <a:r>
              <a:rPr lang="en-US" altLang="ja-JP" sz="1000" b="0" i="0" u="none" strike="noStrike" baseline="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00" b="0" i="0" u="none" strike="noStrike" baseline="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公務員数</a:t>
            </a:r>
          </a:p>
        </p:txBody>
      </p:sp>
      <p:sp>
        <p:nvSpPr>
          <p:cNvPr id="113" name="AutoShape 65"/>
          <p:cNvSpPr>
            <a:spLocks noChangeArrowheads="1"/>
          </p:cNvSpPr>
          <p:nvPr/>
        </p:nvSpPr>
        <p:spPr bwMode="auto">
          <a:xfrm>
            <a:off x="7206892" y="2302356"/>
            <a:ext cx="1530770" cy="364325"/>
          </a:xfrm>
          <a:prstGeom prst="flowChartMulti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27432" tIns="18288" rIns="27432"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1000" b="0" i="0" u="none" strike="noStrike" baseline="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公務員給与</a:t>
            </a:r>
            <a:r>
              <a:rPr lang="en-US" altLang="ja-JP" sz="1000" b="0" i="0" u="none" strike="noStrike" baseline="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00" b="0" i="0" u="none" strike="noStrike" baseline="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公務員数</a:t>
            </a:r>
          </a:p>
        </p:txBody>
      </p:sp>
      <p:sp>
        <p:nvSpPr>
          <p:cNvPr id="114" name="AutoShape 66"/>
          <p:cNvSpPr>
            <a:spLocks noChangeArrowheads="1"/>
          </p:cNvSpPr>
          <p:nvPr/>
        </p:nvSpPr>
        <p:spPr bwMode="auto">
          <a:xfrm>
            <a:off x="7206892" y="2841234"/>
            <a:ext cx="1530770" cy="364325"/>
          </a:xfrm>
          <a:prstGeom prst="flowChartMulti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27432" tIns="18288" rIns="27432"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1000" b="0" i="0" u="none" strike="noStrike" baseline="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公務員給与</a:t>
            </a:r>
            <a:r>
              <a:rPr lang="en-US" altLang="ja-JP" sz="1000" b="0" i="0" u="none" strike="noStrike" baseline="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00" b="0" i="0" u="none" strike="noStrike" baseline="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公務員数</a:t>
            </a:r>
          </a:p>
        </p:txBody>
      </p:sp>
      <p:sp>
        <p:nvSpPr>
          <p:cNvPr id="115" name="AutoShape 67"/>
          <p:cNvSpPr>
            <a:spLocks noChangeArrowheads="1"/>
          </p:cNvSpPr>
          <p:nvPr/>
        </p:nvSpPr>
        <p:spPr bwMode="auto">
          <a:xfrm>
            <a:off x="7206892" y="3464132"/>
            <a:ext cx="1530770" cy="348822"/>
          </a:xfrm>
          <a:prstGeom prst="flowChartMulti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27432" tIns="18288" rIns="27432"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1000" b="0" i="0" u="none" strike="noStrike" baseline="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公務員給与</a:t>
            </a:r>
            <a:r>
              <a:rPr lang="en-US" altLang="ja-JP" sz="1000" b="0" i="0" u="none" strike="noStrike" baseline="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00" b="0" i="0" u="none" strike="noStrike" baseline="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公務員数</a:t>
            </a:r>
          </a:p>
        </p:txBody>
      </p:sp>
      <p:sp>
        <p:nvSpPr>
          <p:cNvPr id="116" name="AutoShape 68"/>
          <p:cNvSpPr>
            <a:spLocks noChangeArrowheads="1"/>
          </p:cNvSpPr>
          <p:nvPr/>
        </p:nvSpPr>
        <p:spPr bwMode="auto">
          <a:xfrm>
            <a:off x="7206892" y="4031314"/>
            <a:ext cx="1530770" cy="364325"/>
          </a:xfrm>
          <a:prstGeom prst="flowChartMultidocumen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27432" tIns="18288" rIns="27432"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1000" b="0" i="0" u="none" strike="noStrike" baseline="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公務員給与</a:t>
            </a:r>
            <a:r>
              <a:rPr lang="en-US" altLang="ja-JP" sz="1000" b="0" i="0" u="none" strike="noStrike" baseline="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00" b="0" i="0" u="none" strike="noStrike" baseline="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公務員数</a:t>
            </a:r>
          </a:p>
        </p:txBody>
      </p:sp>
      <p:grpSp>
        <p:nvGrpSpPr>
          <p:cNvPr id="101" name="Group 69"/>
          <p:cNvGrpSpPr>
            <a:grpSpLocks/>
          </p:cNvGrpSpPr>
          <p:nvPr/>
        </p:nvGrpSpPr>
        <p:grpSpPr bwMode="auto">
          <a:xfrm>
            <a:off x="6381234" y="2302357"/>
            <a:ext cx="665885" cy="1992552"/>
            <a:chOff x="8245475" y="336550"/>
            <a:chExt cx="87" cy="257"/>
          </a:xfrm>
        </p:grpSpPr>
        <p:sp>
          <p:nvSpPr>
            <p:cNvPr id="109" name="AutoShape 70"/>
            <p:cNvSpPr>
              <a:spLocks noChangeArrowheads="1"/>
            </p:cNvSpPr>
            <p:nvPr/>
          </p:nvSpPr>
          <p:spPr bwMode="auto">
            <a:xfrm>
              <a:off x="8245477" y="336550"/>
              <a:ext cx="85" cy="42"/>
            </a:xfrm>
            <a:prstGeom prst="leftRightArrow">
              <a:avLst>
                <a:gd name="adj1" fmla="val 50000"/>
                <a:gd name="adj2" fmla="val 40476"/>
              </a:avLst>
            </a:prstGeom>
            <a:solidFill>
              <a:srgbClr xmlns:mc="http://schemas.openxmlformats.org/markup-compatibility/2006" xmlns:a14="http://schemas.microsoft.com/office/drawing/2010/main" val="FFFFFF" mc:Ignorable="a14" a14:legacySpreadsheetColorIndex="65"/>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wrap="square" lIns="27432" tIns="36000" rIns="27432" bIns="18288" anchor="ctr" anchorCtr="1"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1000" b="0" i="0" u="none" strike="noStrike" baseline="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突合</a:t>
              </a:r>
            </a:p>
          </p:txBody>
        </p:sp>
        <p:sp>
          <p:nvSpPr>
            <p:cNvPr id="110" name="AutoShape 71"/>
            <p:cNvSpPr>
              <a:spLocks noChangeArrowheads="1"/>
            </p:cNvSpPr>
            <p:nvPr/>
          </p:nvSpPr>
          <p:spPr bwMode="auto">
            <a:xfrm>
              <a:off x="8245477" y="336622"/>
              <a:ext cx="85" cy="42"/>
            </a:xfrm>
            <a:prstGeom prst="leftRightArrow">
              <a:avLst>
                <a:gd name="adj1" fmla="val 50000"/>
                <a:gd name="adj2" fmla="val 40476"/>
              </a:avLst>
            </a:prstGeom>
            <a:solidFill>
              <a:srgbClr xmlns:mc="http://schemas.openxmlformats.org/markup-compatibility/2006" xmlns:a14="http://schemas.microsoft.com/office/drawing/2010/main" val="FFFFFF" mc:Ignorable="a14" a14:legacySpreadsheetColorIndex="65"/>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wrap="square" lIns="27432" tIns="36000" rIns="27432" bIns="18288" anchor="ctr" anchorCtr="1"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1000" b="0" i="0" u="none" strike="noStrike" baseline="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突合</a:t>
              </a:r>
            </a:p>
          </p:txBody>
        </p:sp>
        <p:sp>
          <p:nvSpPr>
            <p:cNvPr id="111" name="AutoShape 72"/>
            <p:cNvSpPr>
              <a:spLocks noChangeArrowheads="1"/>
            </p:cNvSpPr>
            <p:nvPr/>
          </p:nvSpPr>
          <p:spPr bwMode="auto">
            <a:xfrm>
              <a:off x="8245475" y="336699"/>
              <a:ext cx="85" cy="43"/>
            </a:xfrm>
            <a:prstGeom prst="leftRightArrow">
              <a:avLst>
                <a:gd name="adj1" fmla="val 50000"/>
                <a:gd name="adj2" fmla="val 40476"/>
              </a:avLst>
            </a:prstGeom>
            <a:solidFill>
              <a:srgbClr xmlns:mc="http://schemas.openxmlformats.org/markup-compatibility/2006" xmlns:a14="http://schemas.microsoft.com/office/drawing/2010/main" val="FFFFFF" mc:Ignorable="a14" a14:legacySpreadsheetColorIndex="65"/>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wrap="square" lIns="27432" tIns="36000" rIns="27432" bIns="18288" anchor="ctr" anchorCtr="1"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1000" b="0" i="0" u="none" strike="noStrike" baseline="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突合</a:t>
              </a:r>
            </a:p>
          </p:txBody>
        </p:sp>
        <p:sp>
          <p:nvSpPr>
            <p:cNvPr id="112" name="AutoShape 73"/>
            <p:cNvSpPr>
              <a:spLocks noChangeArrowheads="1"/>
            </p:cNvSpPr>
            <p:nvPr/>
          </p:nvSpPr>
          <p:spPr bwMode="auto">
            <a:xfrm>
              <a:off x="8245477" y="336765"/>
              <a:ext cx="85" cy="42"/>
            </a:xfrm>
            <a:prstGeom prst="leftRightArrow">
              <a:avLst>
                <a:gd name="adj1" fmla="val 50000"/>
                <a:gd name="adj2" fmla="val 40476"/>
              </a:avLst>
            </a:prstGeom>
            <a:solidFill>
              <a:srgbClr xmlns:mc="http://schemas.openxmlformats.org/markup-compatibility/2006" xmlns:a14="http://schemas.microsoft.com/office/drawing/2010/main" val="FFFFFF" mc:Ignorable="a14" a14:legacySpreadsheetColorIndex="65"/>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wrap="square" lIns="27432" tIns="36000" rIns="27432" bIns="18288" anchor="ctr" anchorCtr="1"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1000" b="0" i="0" u="none" strike="noStrike" baseline="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突合</a:t>
              </a:r>
            </a:p>
          </p:txBody>
        </p:sp>
      </p:grpSp>
      <p:sp>
        <p:nvSpPr>
          <p:cNvPr id="102" name="AutoShape 75"/>
          <p:cNvSpPr>
            <a:spLocks noChangeArrowheads="1"/>
          </p:cNvSpPr>
          <p:nvPr/>
        </p:nvSpPr>
        <p:spPr bwMode="auto">
          <a:xfrm>
            <a:off x="5184826" y="4484463"/>
            <a:ext cx="727117" cy="289280"/>
          </a:xfrm>
          <a:prstGeom prst="downArrow">
            <a:avLst>
              <a:gd name="adj1" fmla="val 58421"/>
              <a:gd name="adj2" fmla="val 49694"/>
            </a:avLst>
          </a:prstGeom>
          <a:solidFill>
            <a:srgbClr xmlns:mc="http://schemas.openxmlformats.org/markup-compatibility/2006" xmlns:a14="http://schemas.microsoft.com/office/drawing/2010/main" val="FFFFFF" mc:Ignorable="a14" a14:legacySpreadsheetColorIndex="65"/>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endParaRPr lang="ja-JP" altLang="en-US" sz="140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3" name="Rectangle 77"/>
          <p:cNvSpPr>
            <a:spLocks noChangeArrowheads="1"/>
          </p:cNvSpPr>
          <p:nvPr/>
        </p:nvSpPr>
        <p:spPr bwMode="auto">
          <a:xfrm>
            <a:off x="3625293" y="4896217"/>
            <a:ext cx="2458875" cy="404991"/>
          </a:xfrm>
          <a:prstGeom prst="rect">
            <a:avLst/>
          </a:prstGeom>
          <a:solidFill>
            <a:srgbClr xmlns:mc="http://schemas.openxmlformats.org/markup-compatibility/2006" xmlns:a14="http://schemas.microsoft.com/office/drawing/2010/main" val="FFFFFF" mc:Ignorable="a14" a14:legacySpreadsheetColorIndex="65"/>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wrap="square" lIns="27432" tIns="18288" rIns="27432"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1000" b="0" i="0" u="none" strike="noStrike" baseline="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民間給与総額／公務員総数＝</a:t>
            </a:r>
            <a:r>
              <a:rPr lang="en-US" altLang="ja-JP" sz="1000" b="0" i="0" u="none" strike="noStrike" baseline="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383,405</a:t>
            </a:r>
            <a:r>
              <a:rPr lang="ja-JP" altLang="en-US" sz="1000" b="0" i="0" u="none" strike="noStrike" baseline="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円　（ａ）</a:t>
            </a:r>
          </a:p>
        </p:txBody>
      </p:sp>
      <p:sp>
        <p:nvSpPr>
          <p:cNvPr id="104" name="Rectangle 78"/>
          <p:cNvSpPr>
            <a:spLocks noChangeArrowheads="1"/>
          </p:cNvSpPr>
          <p:nvPr/>
        </p:nvSpPr>
        <p:spPr bwMode="auto">
          <a:xfrm>
            <a:off x="6153211" y="4896217"/>
            <a:ext cx="2584451" cy="404991"/>
          </a:xfrm>
          <a:prstGeom prst="rect">
            <a:avLst/>
          </a:prstGeom>
          <a:solidFill>
            <a:srgbClr xmlns:mc="http://schemas.openxmlformats.org/markup-compatibility/2006" xmlns:a14="http://schemas.microsoft.com/office/drawing/2010/main" val="FFFFFF" mc:Ignorable="a14" a14:legacySpreadsheetColorIndex="65"/>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wrap="square" lIns="27432" tIns="18288" rIns="0"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lnSpc>
                <a:spcPts val="1300"/>
              </a:lnSpc>
              <a:defRPr sz="1000"/>
            </a:pPr>
            <a:r>
              <a:rPr lang="ja-JP" altLang="en-US" sz="1000" b="0" i="0" u="none" strike="noStrike" baseline="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公務員給与総額／公務員総数＝</a:t>
            </a:r>
            <a:r>
              <a:rPr lang="en-US" altLang="ja-JP" sz="1000" b="0" i="0" u="none" strike="noStrike" baseline="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383,175</a:t>
            </a:r>
            <a:r>
              <a:rPr lang="ja-JP" altLang="en-US" sz="1000" b="0" i="0" u="none" strike="noStrike" baseline="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円　（ｂ）</a:t>
            </a:r>
            <a:r>
              <a:rPr lang="ja-JP" altLang="en-US" sz="800" b="0" i="0" u="none" strike="noStrike" baseline="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000" b="0" i="0" u="none" strike="noStrike" baseline="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p>
        </p:txBody>
      </p:sp>
      <p:sp>
        <p:nvSpPr>
          <p:cNvPr id="105" name="Rectangle 80"/>
          <p:cNvSpPr>
            <a:spLocks noChangeArrowheads="1"/>
          </p:cNvSpPr>
          <p:nvPr/>
        </p:nvSpPr>
        <p:spPr bwMode="auto">
          <a:xfrm>
            <a:off x="4827992" y="2026518"/>
            <a:ext cx="1440000" cy="216000"/>
          </a:xfrm>
          <a:prstGeom prst="rect">
            <a:avLst/>
          </a:prstGeom>
          <a:solidFill>
            <a:srgbClr xmlns:mc="http://schemas.openxmlformats.org/markup-compatibility/2006" xmlns:a14="http://schemas.microsoft.com/office/drawing/2010/main" val="FFFFFF" mc:Ignorable="a14" a14:legacySpreadsheetColorIndex="65"/>
          </a:solidFill>
          <a:ln>
            <a:noFill/>
          </a:ln>
          <a:extLs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27432" tIns="0" rIns="0" bIns="18288" anchor="b"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1000" b="0" i="0" u="none" strike="noStrike" baseline="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（民間給与総額（Ａ））</a:t>
            </a:r>
          </a:p>
        </p:txBody>
      </p:sp>
      <p:sp>
        <p:nvSpPr>
          <p:cNvPr id="106" name="Rectangle 81"/>
          <p:cNvSpPr>
            <a:spLocks noChangeArrowheads="1"/>
          </p:cNvSpPr>
          <p:nvPr/>
        </p:nvSpPr>
        <p:spPr bwMode="auto">
          <a:xfrm>
            <a:off x="7180277" y="2026518"/>
            <a:ext cx="1584000" cy="216000"/>
          </a:xfrm>
          <a:prstGeom prst="rect">
            <a:avLst/>
          </a:prstGeom>
          <a:solidFill>
            <a:srgbClr xmlns:mc="http://schemas.openxmlformats.org/markup-compatibility/2006" xmlns:a14="http://schemas.microsoft.com/office/drawing/2010/main" val="FFFFFF" mc:Ignorable="a14" a14:legacySpreadsheetColorIndex="65"/>
          </a:solidFill>
          <a:ln>
            <a:noFill/>
          </a:ln>
          <a:extLs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27432" tIns="0" rIns="0" bIns="18288" anchor="b"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ja-JP" altLang="en-US" sz="1000" b="0" i="0" u="none" strike="noStrike" baseline="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（公務員給与総額（Ｂ））</a:t>
            </a:r>
          </a:p>
        </p:txBody>
      </p:sp>
      <p:sp>
        <p:nvSpPr>
          <p:cNvPr id="107" name="AutoShape 56"/>
          <p:cNvSpPr>
            <a:spLocks noChangeArrowheads="1"/>
          </p:cNvSpPr>
          <p:nvPr/>
        </p:nvSpPr>
        <p:spPr bwMode="auto">
          <a:xfrm>
            <a:off x="4345629" y="2395001"/>
            <a:ext cx="390346" cy="173567"/>
          </a:xfrm>
          <a:prstGeom prst="rightArrow">
            <a:avLst>
              <a:gd name="adj1" fmla="val 50000"/>
              <a:gd name="adj2" fmla="val 65875"/>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a:lstStyle/>
          <a:p>
            <a:endParaRPr lang="ja-JP" altLang="en-US" sz="140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8" name="AutoShape 75"/>
          <p:cNvSpPr>
            <a:spLocks noChangeArrowheads="1"/>
          </p:cNvSpPr>
          <p:nvPr/>
        </p:nvSpPr>
        <p:spPr bwMode="auto">
          <a:xfrm>
            <a:off x="7608718" y="4484463"/>
            <a:ext cx="727117" cy="289280"/>
          </a:xfrm>
          <a:prstGeom prst="downArrow">
            <a:avLst>
              <a:gd name="adj1" fmla="val 58421"/>
              <a:gd name="adj2" fmla="val 49694"/>
            </a:avLst>
          </a:prstGeom>
          <a:solidFill>
            <a:srgbClr xmlns:mc="http://schemas.openxmlformats.org/markup-compatibility/2006" xmlns:a14="http://schemas.microsoft.com/office/drawing/2010/main" val="FFFFFF" mc:Ignorable="a14" a14:legacySpreadsheetColorIndex="65"/>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endParaRPr lang="ja-JP" altLang="en-US" sz="1400">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144" name="カギ線コネクタ 143"/>
          <p:cNvCxnSpPr>
            <a:stCxn id="95" idx="3"/>
            <a:endCxn id="75" idx="1"/>
          </p:cNvCxnSpPr>
          <p:nvPr/>
        </p:nvCxnSpPr>
        <p:spPr>
          <a:xfrm flipV="1">
            <a:off x="989848" y="2487611"/>
            <a:ext cx="307885" cy="1421877"/>
          </a:xfrm>
          <a:prstGeom prst="bentConnector3">
            <a:avLst/>
          </a:prstGeom>
        </p:spPr>
        <p:style>
          <a:lnRef idx="1">
            <a:schemeClr val="dk1"/>
          </a:lnRef>
          <a:fillRef idx="0">
            <a:schemeClr val="dk1"/>
          </a:fillRef>
          <a:effectRef idx="0">
            <a:schemeClr val="dk1"/>
          </a:effectRef>
          <a:fontRef idx="minor">
            <a:schemeClr val="tx1"/>
          </a:fontRef>
        </p:style>
      </p:cxnSp>
      <p:cxnSp>
        <p:nvCxnSpPr>
          <p:cNvPr id="146" name="カギ線コネクタ 145"/>
          <p:cNvCxnSpPr>
            <a:stCxn id="95" idx="3"/>
            <a:endCxn id="74" idx="1"/>
          </p:cNvCxnSpPr>
          <p:nvPr/>
        </p:nvCxnSpPr>
        <p:spPr>
          <a:xfrm flipV="1">
            <a:off x="989848" y="3147474"/>
            <a:ext cx="307885" cy="762014"/>
          </a:xfrm>
          <a:prstGeom prst="bentConnector3">
            <a:avLst/>
          </a:prstGeom>
        </p:spPr>
        <p:style>
          <a:lnRef idx="1">
            <a:schemeClr val="dk1"/>
          </a:lnRef>
          <a:fillRef idx="0">
            <a:schemeClr val="dk1"/>
          </a:fillRef>
          <a:effectRef idx="0">
            <a:schemeClr val="dk1"/>
          </a:effectRef>
          <a:fontRef idx="minor">
            <a:schemeClr val="tx1"/>
          </a:fontRef>
        </p:style>
      </p:cxnSp>
      <p:cxnSp>
        <p:nvCxnSpPr>
          <p:cNvPr id="148" name="カギ線コネクタ 147"/>
          <p:cNvCxnSpPr>
            <a:stCxn id="95" idx="3"/>
            <a:endCxn id="79" idx="1"/>
          </p:cNvCxnSpPr>
          <p:nvPr/>
        </p:nvCxnSpPr>
        <p:spPr>
          <a:xfrm flipV="1">
            <a:off x="989848" y="3808315"/>
            <a:ext cx="298360" cy="101173"/>
          </a:xfrm>
          <a:prstGeom prst="bentConnector3">
            <a:avLst/>
          </a:prstGeom>
        </p:spPr>
        <p:style>
          <a:lnRef idx="1">
            <a:schemeClr val="dk1"/>
          </a:lnRef>
          <a:fillRef idx="0">
            <a:schemeClr val="dk1"/>
          </a:fillRef>
          <a:effectRef idx="0">
            <a:schemeClr val="dk1"/>
          </a:effectRef>
          <a:fontRef idx="minor">
            <a:schemeClr val="tx1"/>
          </a:fontRef>
        </p:style>
      </p:cxnSp>
      <p:cxnSp>
        <p:nvCxnSpPr>
          <p:cNvPr id="150" name="カギ線コネクタ 149"/>
          <p:cNvCxnSpPr>
            <a:stCxn id="95" idx="3"/>
            <a:endCxn id="80" idx="1"/>
          </p:cNvCxnSpPr>
          <p:nvPr/>
        </p:nvCxnSpPr>
        <p:spPr>
          <a:xfrm>
            <a:off x="989848" y="3909488"/>
            <a:ext cx="298359" cy="574976"/>
          </a:xfrm>
          <a:prstGeom prst="bentConnector3">
            <a:avLst/>
          </a:prstGeom>
        </p:spPr>
        <p:style>
          <a:lnRef idx="1">
            <a:schemeClr val="dk1"/>
          </a:lnRef>
          <a:fillRef idx="0">
            <a:schemeClr val="dk1"/>
          </a:fillRef>
          <a:effectRef idx="0">
            <a:schemeClr val="dk1"/>
          </a:effectRef>
          <a:fontRef idx="minor">
            <a:schemeClr val="tx1"/>
          </a:fontRef>
        </p:style>
      </p:cxnSp>
      <p:cxnSp>
        <p:nvCxnSpPr>
          <p:cNvPr id="152" name="カギ線コネクタ 151"/>
          <p:cNvCxnSpPr>
            <a:stCxn id="95" idx="3"/>
            <a:endCxn id="81" idx="1"/>
          </p:cNvCxnSpPr>
          <p:nvPr/>
        </p:nvCxnSpPr>
        <p:spPr>
          <a:xfrm>
            <a:off x="989848" y="3909488"/>
            <a:ext cx="298360" cy="1289394"/>
          </a:xfrm>
          <a:prstGeom prst="bentConnector3">
            <a:avLst/>
          </a:prstGeom>
        </p:spPr>
        <p:style>
          <a:lnRef idx="1">
            <a:schemeClr val="dk1"/>
          </a:lnRef>
          <a:fillRef idx="0">
            <a:schemeClr val="dk1"/>
          </a:fillRef>
          <a:effectRef idx="0">
            <a:schemeClr val="dk1"/>
          </a:effectRef>
          <a:fontRef idx="minor">
            <a:schemeClr val="tx1"/>
          </a:fontRef>
        </p:style>
      </p:cxnSp>
      <p:cxnSp>
        <p:nvCxnSpPr>
          <p:cNvPr id="154" name="カギ線コネクタ 153"/>
          <p:cNvCxnSpPr>
            <a:stCxn id="95" idx="3"/>
            <a:endCxn id="82" idx="1"/>
          </p:cNvCxnSpPr>
          <p:nvPr/>
        </p:nvCxnSpPr>
        <p:spPr>
          <a:xfrm>
            <a:off x="989848" y="3909488"/>
            <a:ext cx="298360" cy="2038254"/>
          </a:xfrm>
          <a:prstGeom prst="bentConnector3">
            <a:avLst/>
          </a:prstGeom>
        </p:spPr>
        <p:style>
          <a:lnRef idx="1">
            <a:schemeClr val="dk1"/>
          </a:lnRef>
          <a:fillRef idx="0">
            <a:schemeClr val="dk1"/>
          </a:fillRef>
          <a:effectRef idx="0">
            <a:schemeClr val="dk1"/>
          </a:effectRef>
          <a:fontRef idx="minor">
            <a:schemeClr val="tx1"/>
          </a:fontRef>
        </p:style>
      </p:cxnSp>
      <p:cxnSp>
        <p:nvCxnSpPr>
          <p:cNvPr id="168" name="カギ線コネクタ 167"/>
          <p:cNvCxnSpPr>
            <a:stCxn id="75" idx="3"/>
            <a:endCxn id="140" idx="1"/>
          </p:cNvCxnSpPr>
          <p:nvPr/>
        </p:nvCxnSpPr>
        <p:spPr>
          <a:xfrm>
            <a:off x="2089733" y="2487611"/>
            <a:ext cx="280765" cy="573665"/>
          </a:xfrm>
          <a:prstGeom prst="bentConnector3">
            <a:avLst/>
          </a:prstGeom>
        </p:spPr>
        <p:style>
          <a:lnRef idx="1">
            <a:schemeClr val="dk1"/>
          </a:lnRef>
          <a:fillRef idx="0">
            <a:schemeClr val="dk1"/>
          </a:fillRef>
          <a:effectRef idx="0">
            <a:schemeClr val="dk1"/>
          </a:effectRef>
          <a:fontRef idx="minor">
            <a:schemeClr val="tx1"/>
          </a:fontRef>
        </p:style>
      </p:cxnSp>
      <p:cxnSp>
        <p:nvCxnSpPr>
          <p:cNvPr id="170" name="カギ線コネクタ 169"/>
          <p:cNvCxnSpPr>
            <a:stCxn id="75" idx="3"/>
            <a:endCxn id="141" idx="1"/>
          </p:cNvCxnSpPr>
          <p:nvPr/>
        </p:nvCxnSpPr>
        <p:spPr>
          <a:xfrm>
            <a:off x="2089733" y="2487611"/>
            <a:ext cx="280765" cy="1150561"/>
          </a:xfrm>
          <a:prstGeom prst="bentConnector3">
            <a:avLst/>
          </a:prstGeom>
        </p:spPr>
        <p:style>
          <a:lnRef idx="1">
            <a:schemeClr val="dk1"/>
          </a:lnRef>
          <a:fillRef idx="0">
            <a:schemeClr val="dk1"/>
          </a:fillRef>
          <a:effectRef idx="0">
            <a:schemeClr val="dk1"/>
          </a:effectRef>
          <a:fontRef idx="minor">
            <a:schemeClr val="tx1"/>
          </a:fontRef>
        </p:style>
      </p:cxnSp>
      <p:cxnSp>
        <p:nvCxnSpPr>
          <p:cNvPr id="172" name="カギ線コネクタ 171"/>
          <p:cNvCxnSpPr>
            <a:stCxn id="75" idx="3"/>
            <a:endCxn id="142" idx="1"/>
          </p:cNvCxnSpPr>
          <p:nvPr/>
        </p:nvCxnSpPr>
        <p:spPr>
          <a:xfrm>
            <a:off x="2089733" y="2487611"/>
            <a:ext cx="280765" cy="1727458"/>
          </a:xfrm>
          <a:prstGeom prst="bentConnector3">
            <a:avLst/>
          </a:prstGeom>
        </p:spPr>
        <p:style>
          <a:lnRef idx="1">
            <a:schemeClr val="dk1"/>
          </a:lnRef>
          <a:fillRef idx="0">
            <a:schemeClr val="dk1"/>
          </a:fillRef>
          <a:effectRef idx="0">
            <a:schemeClr val="dk1"/>
          </a:effectRef>
          <a:fontRef idx="minor">
            <a:schemeClr val="tx1"/>
          </a:fontRef>
        </p:style>
      </p:cxnSp>
      <p:cxnSp>
        <p:nvCxnSpPr>
          <p:cNvPr id="174" name="直線コネクタ 173"/>
          <p:cNvCxnSpPr>
            <a:stCxn id="139" idx="3"/>
            <a:endCxn id="130" idx="1"/>
          </p:cNvCxnSpPr>
          <p:nvPr/>
        </p:nvCxnSpPr>
        <p:spPr>
          <a:xfrm>
            <a:off x="3066998" y="2486429"/>
            <a:ext cx="227106" cy="1719"/>
          </a:xfrm>
          <a:prstGeom prst="line">
            <a:avLst/>
          </a:prstGeom>
        </p:spPr>
        <p:style>
          <a:lnRef idx="1">
            <a:schemeClr val="dk1"/>
          </a:lnRef>
          <a:fillRef idx="0">
            <a:schemeClr val="dk1"/>
          </a:fillRef>
          <a:effectRef idx="0">
            <a:schemeClr val="dk1"/>
          </a:effectRef>
          <a:fontRef idx="minor">
            <a:schemeClr val="tx1"/>
          </a:fontRef>
        </p:style>
      </p:cxnSp>
      <p:cxnSp>
        <p:nvCxnSpPr>
          <p:cNvPr id="176" name="直線コネクタ 175"/>
          <p:cNvCxnSpPr>
            <a:stCxn id="140" idx="3"/>
            <a:endCxn id="126" idx="1"/>
          </p:cNvCxnSpPr>
          <p:nvPr/>
        </p:nvCxnSpPr>
        <p:spPr>
          <a:xfrm>
            <a:off x="3066998" y="3061276"/>
            <a:ext cx="227106" cy="1835"/>
          </a:xfrm>
          <a:prstGeom prst="line">
            <a:avLst/>
          </a:prstGeom>
        </p:spPr>
        <p:style>
          <a:lnRef idx="1">
            <a:schemeClr val="dk1"/>
          </a:lnRef>
          <a:fillRef idx="0">
            <a:schemeClr val="dk1"/>
          </a:fillRef>
          <a:effectRef idx="0">
            <a:schemeClr val="dk1"/>
          </a:effectRef>
          <a:fontRef idx="minor">
            <a:schemeClr val="tx1"/>
          </a:fontRef>
        </p:style>
      </p:cxnSp>
      <p:cxnSp>
        <p:nvCxnSpPr>
          <p:cNvPr id="178" name="直線コネクタ 177"/>
          <p:cNvCxnSpPr>
            <a:stCxn id="141" idx="3"/>
            <a:endCxn id="127" idx="1"/>
          </p:cNvCxnSpPr>
          <p:nvPr/>
        </p:nvCxnSpPr>
        <p:spPr>
          <a:xfrm flipV="1">
            <a:off x="3066998" y="3635356"/>
            <a:ext cx="227106" cy="2816"/>
          </a:xfrm>
          <a:prstGeom prst="line">
            <a:avLst/>
          </a:prstGeom>
        </p:spPr>
        <p:style>
          <a:lnRef idx="1">
            <a:schemeClr val="dk1"/>
          </a:lnRef>
          <a:fillRef idx="0">
            <a:schemeClr val="dk1"/>
          </a:fillRef>
          <a:effectRef idx="0">
            <a:schemeClr val="dk1"/>
          </a:effectRef>
          <a:fontRef idx="minor">
            <a:schemeClr val="tx1"/>
          </a:fontRef>
        </p:style>
      </p:cxnSp>
      <p:cxnSp>
        <p:nvCxnSpPr>
          <p:cNvPr id="180" name="直線コネクタ 179"/>
          <p:cNvCxnSpPr>
            <a:stCxn id="142" idx="3"/>
            <a:endCxn id="128" idx="1"/>
          </p:cNvCxnSpPr>
          <p:nvPr/>
        </p:nvCxnSpPr>
        <p:spPr>
          <a:xfrm flipV="1">
            <a:off x="3066998" y="4213477"/>
            <a:ext cx="227106" cy="1592"/>
          </a:xfrm>
          <a:prstGeom prst="line">
            <a:avLst/>
          </a:prstGeom>
        </p:spPr>
        <p:style>
          <a:lnRef idx="1">
            <a:schemeClr val="dk1"/>
          </a:lnRef>
          <a:fillRef idx="0">
            <a:schemeClr val="dk1"/>
          </a:fillRef>
          <a:effectRef idx="0">
            <a:schemeClr val="dk1"/>
          </a:effectRef>
          <a:fontRef idx="minor">
            <a:schemeClr val="tx1"/>
          </a:fontRef>
        </p:style>
      </p:cxnSp>
      <p:cxnSp>
        <p:nvCxnSpPr>
          <p:cNvPr id="182" name="直線コネクタ 181"/>
          <p:cNvCxnSpPr>
            <a:stCxn id="75" idx="3"/>
            <a:endCxn id="139" idx="1"/>
          </p:cNvCxnSpPr>
          <p:nvPr/>
        </p:nvCxnSpPr>
        <p:spPr>
          <a:xfrm flipV="1">
            <a:off x="2089733" y="2486429"/>
            <a:ext cx="280765" cy="1182"/>
          </a:xfrm>
          <a:prstGeom prst="line">
            <a:avLst/>
          </a:prstGeom>
        </p:spPr>
        <p:style>
          <a:lnRef idx="1">
            <a:schemeClr val="dk1"/>
          </a:lnRef>
          <a:fillRef idx="0">
            <a:schemeClr val="dk1"/>
          </a:fillRef>
          <a:effectRef idx="0">
            <a:schemeClr val="dk1"/>
          </a:effectRef>
          <a:fontRef idx="minor">
            <a:schemeClr val="tx1"/>
          </a:fontRef>
        </p:style>
      </p:cxnSp>
      <p:sp>
        <p:nvSpPr>
          <p:cNvPr id="183" name="角丸四角形 182"/>
          <p:cNvSpPr/>
          <p:nvPr/>
        </p:nvSpPr>
        <p:spPr>
          <a:xfrm>
            <a:off x="2476133" y="5605489"/>
            <a:ext cx="6261529" cy="684506"/>
          </a:xfrm>
          <a:prstGeom prst="roundRect">
            <a:avLst/>
          </a:prstGeom>
          <a:ln w="38100" cmpd="dbl"/>
        </p:spPr>
        <p:style>
          <a:lnRef idx="2">
            <a:schemeClr val="dk1"/>
          </a:lnRef>
          <a:fillRef idx="1">
            <a:schemeClr val="lt1"/>
          </a:fillRef>
          <a:effectRef idx="0">
            <a:schemeClr val="dk1"/>
          </a:effectRef>
          <a:fontRef idx="minor">
            <a:schemeClr val="dk1"/>
          </a:fontRef>
        </p:style>
        <p:txBody>
          <a:bodyPr rtlCol="0" anchor="ctr"/>
          <a:lstStyle/>
          <a:p>
            <a:pPr algn="ctr"/>
            <a:r>
              <a:rPr lang="ja-JP" altLang="en-US"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本年の較差　</a:t>
            </a:r>
            <a:r>
              <a:rPr lang="en-US" altLang="ja-JP"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230</a:t>
            </a:r>
            <a:r>
              <a:rPr lang="ja-JP" altLang="en-US"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円（</a:t>
            </a:r>
            <a:r>
              <a:rPr lang="en-US" altLang="ja-JP"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0.06</a:t>
            </a:r>
            <a:r>
              <a:rPr lang="ja-JP" altLang="en-US"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0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（算定方法）（ａ）－（ｂ）</a:t>
            </a:r>
            <a:endParaRPr lang="ja-JP" altLang="en-US" sz="140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27574377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txBox="1">
            <a:spLocks/>
          </p:cNvSpPr>
          <p:nvPr/>
        </p:nvSpPr>
        <p:spPr>
          <a:xfrm>
            <a:off x="457200" y="274638"/>
            <a:ext cx="8280000" cy="720000"/>
          </a:xfrm>
          <a:prstGeom prst="rect">
            <a:avLst/>
          </a:prstGeom>
          <a:solidFill>
            <a:schemeClr val="tx2">
              <a:lumMod val="60000"/>
              <a:lumOff val="40000"/>
            </a:schemeClr>
          </a:solidFill>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2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６．ラスパイレス比較の計算例</a:t>
            </a:r>
          </a:p>
        </p:txBody>
      </p:sp>
      <p:sp>
        <p:nvSpPr>
          <p:cNvPr id="2" name="スライド番号プレースホルダー 1"/>
          <p:cNvSpPr>
            <a:spLocks noGrp="1"/>
          </p:cNvSpPr>
          <p:nvPr>
            <p:ph type="sldNum" sz="quarter" idx="12"/>
          </p:nvPr>
        </p:nvSpPr>
        <p:spPr/>
        <p:txBody>
          <a:bodyPr/>
          <a:lstStyle/>
          <a:p>
            <a:fld id="{1D251FDF-0BDD-4E48-83E5-089752E10C20}" type="slidenum">
              <a:rPr kumimoji="1" lang="ja-JP" altLang="en-US" smtClean="0"/>
              <a:t>6</a:t>
            </a:fld>
            <a:endParaRPr kumimoji="1" lang="ja-JP" altLang="en-US"/>
          </a:p>
        </p:txBody>
      </p:sp>
      <p:graphicFrame>
        <p:nvGraphicFramePr>
          <p:cNvPr id="5" name="表 4"/>
          <p:cNvGraphicFramePr>
            <a:graphicFrameLocks noGrp="1"/>
          </p:cNvGraphicFramePr>
          <p:nvPr>
            <p:extLst>
              <p:ext uri="{D42A27DB-BD31-4B8C-83A1-F6EECF244321}">
                <p14:modId xmlns:p14="http://schemas.microsoft.com/office/powerpoint/2010/main" val="2588191106"/>
              </p:ext>
            </p:extLst>
          </p:nvPr>
        </p:nvGraphicFramePr>
        <p:xfrm>
          <a:off x="457200" y="1070972"/>
          <a:ext cx="8280000" cy="5220248"/>
        </p:xfrm>
        <a:graphic>
          <a:graphicData uri="http://schemas.openxmlformats.org/drawingml/2006/table">
            <a:tbl>
              <a:tblPr firstRow="1" bandRow="1">
                <a:tableStyleId>{2D5ABB26-0587-4C30-8999-92F81FD0307C}</a:tableStyleId>
              </a:tblPr>
              <a:tblGrid>
                <a:gridCol w="3960000">
                  <a:extLst>
                    <a:ext uri="{9D8B030D-6E8A-4147-A177-3AD203B41FA5}">
                      <a16:colId xmlns:a16="http://schemas.microsoft.com/office/drawing/2014/main" val="20000"/>
                    </a:ext>
                  </a:extLst>
                </a:gridCol>
                <a:gridCol w="2160000">
                  <a:extLst>
                    <a:ext uri="{9D8B030D-6E8A-4147-A177-3AD203B41FA5}">
                      <a16:colId xmlns:a16="http://schemas.microsoft.com/office/drawing/2014/main" val="20001"/>
                    </a:ext>
                  </a:extLst>
                </a:gridCol>
                <a:gridCol w="2160000">
                  <a:extLst>
                    <a:ext uri="{9D8B030D-6E8A-4147-A177-3AD203B41FA5}">
                      <a16:colId xmlns:a16="http://schemas.microsoft.com/office/drawing/2014/main" val="20002"/>
                    </a:ext>
                  </a:extLst>
                </a:gridCol>
              </a:tblGrid>
              <a:tr h="2196000">
                <a:tc>
                  <a:txBody>
                    <a:bodyPr/>
                    <a:lstStyle/>
                    <a:p>
                      <a:pPr marL="288000" indent="-360000"/>
                      <a:r>
                        <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rPr>
                        <a:t>１　府職員の役職段階、年齢階層、学歴別の平均給与額を算出</a:t>
                      </a:r>
                      <a:endParaRPr kumimoji="1" lang="en-US" altLang="ja-JP" sz="1200" dirty="0">
                        <a:latin typeface="メイリオ" panose="020B0604030504040204" pitchFamily="50" charset="-128"/>
                        <a:ea typeface="メイリオ" panose="020B0604030504040204" pitchFamily="50" charset="-128"/>
                        <a:cs typeface="メイリオ" panose="020B0604030504040204" pitchFamily="50" charset="-128"/>
                      </a:endParaRPr>
                    </a:p>
                    <a:p>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marL="216000" indent="-457200"/>
                      <a:r>
                        <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rPr>
                        <a:t>３ １及び２のそれぞれの平均給与額に府職員数を乗じた総額を算出</a:t>
                      </a:r>
                    </a:p>
                  </a:txBody>
                  <a:tcPr/>
                </a:tc>
                <a:tc>
                  <a:txBody>
                    <a:bodyPr/>
                    <a:lstStyle/>
                    <a:p>
                      <a:pPr marL="216000" indent="-457200"/>
                      <a:r>
                        <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rPr>
                        <a:t>４ それぞれを合計し、その水準（平均額）を比較</a:t>
                      </a:r>
                    </a:p>
                  </a:txBody>
                  <a:tcPr/>
                </a:tc>
                <a:extLst>
                  <a:ext uri="{0D108BD9-81ED-4DB2-BD59-A6C34878D82A}">
                    <a16:rowId xmlns:a16="http://schemas.microsoft.com/office/drawing/2014/main" val="10000"/>
                  </a:ext>
                </a:extLst>
              </a:tr>
              <a:tr h="2232248">
                <a:tc>
                  <a:txBody>
                    <a:bodyPr/>
                    <a:lstStyle/>
                    <a:p>
                      <a:pPr marL="288000" indent="-457200"/>
                      <a:r>
                        <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rPr>
                        <a:t>２　条件（役職段階、年齢、学歴）を同じくする</a:t>
                      </a:r>
                      <a:r>
                        <a:rPr kumimoji="1" lang="ja-JP" altLang="en-US" sz="1200" u="sng" dirty="0">
                          <a:latin typeface="メイリオ" panose="020B0604030504040204" pitchFamily="50" charset="-128"/>
                          <a:ea typeface="メイリオ" panose="020B0604030504040204" pitchFamily="50" charset="-128"/>
                          <a:cs typeface="メイリオ" panose="020B0604030504040204" pitchFamily="50" charset="-128"/>
                        </a:rPr>
                        <a:t>民間企業従業員</a:t>
                      </a:r>
                      <a:r>
                        <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rPr>
                        <a:t>の平均給与額を算出</a:t>
                      </a:r>
                    </a:p>
                  </a:txBody>
                  <a:tcPr>
                    <a:lnB w="9525" cap="flat" cmpd="sng" algn="ctr">
                      <a:solidFill>
                        <a:schemeClr val="tx1"/>
                      </a:solidFill>
                      <a:prstDash val="solid"/>
                      <a:round/>
                      <a:headEnd type="none" w="med" len="med"/>
                      <a:tailEnd type="none" w="med" len="med"/>
                    </a:lnB>
                  </a:tcPr>
                </a:tc>
                <a:tc>
                  <a:txBody>
                    <a:bodyPr/>
                    <a:lstStyle/>
                    <a:p>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a:lnB w="9525" cap="flat" cmpd="sng" algn="ctr">
                      <a:solidFill>
                        <a:schemeClr val="tx1"/>
                      </a:solidFill>
                      <a:prstDash val="solid"/>
                      <a:round/>
                      <a:headEnd type="none" w="med" len="med"/>
                      <a:tailEnd type="none" w="med" len="med"/>
                    </a:lnB>
                  </a:tcPr>
                </a:tc>
                <a:tc>
                  <a:txBody>
                    <a:bodyPr/>
                    <a:lstStyle/>
                    <a:p>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792000">
                <a:tc gridSpan="3">
                  <a:txBody>
                    <a:bodyPr/>
                    <a:lstStyle/>
                    <a:p>
                      <a:r>
                        <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rPr>
                        <a:t>　◎</a:t>
                      </a:r>
                      <a:r>
                        <a:rPr kumimoji="1" lang="zh-TW" altLang="en-US" sz="1200" dirty="0">
                          <a:latin typeface="メイリオ" panose="020B0604030504040204" pitchFamily="50" charset="-128"/>
                          <a:ea typeface="メイリオ" panose="020B0604030504040204" pitchFamily="50" charset="-128"/>
                          <a:cs typeface="メイリオ" panose="020B0604030504040204" pitchFamily="50" charset="-128"/>
                        </a:rPr>
                        <a:t>較差額</a:t>
                      </a:r>
                      <a:r>
                        <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rPr>
                        <a:t>：</a:t>
                      </a:r>
                      <a:r>
                        <a:rPr kumimoji="1" lang="zh-TW" altLang="en-US" sz="1200" dirty="0">
                          <a:latin typeface="メイリオ" panose="020B0604030504040204" pitchFamily="50" charset="-128"/>
                          <a:ea typeface="メイリオ" panose="020B0604030504040204" pitchFamily="50" charset="-128"/>
                          <a:cs typeface="メイリオ" panose="020B0604030504040204" pitchFamily="50" charset="-128"/>
                        </a:rPr>
                        <a:t>民間企業従業員平均給与額</a:t>
                      </a:r>
                      <a:r>
                        <a:rPr kumimoji="1" lang="zh-TW" altLang="en-US" sz="1200" b="1" dirty="0">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zh-TW" sz="1200" b="1" dirty="0">
                          <a:latin typeface="メイリオ" panose="020B0604030504040204" pitchFamily="50" charset="-128"/>
                          <a:ea typeface="メイリオ" panose="020B0604030504040204" pitchFamily="50" charset="-128"/>
                          <a:cs typeface="メイリオ" panose="020B0604030504040204" pitchFamily="50" charset="-128"/>
                        </a:rPr>
                        <a:t>B</a:t>
                      </a:r>
                      <a:r>
                        <a:rPr kumimoji="1" lang="zh-TW" altLang="en-US" sz="1200" b="1" dirty="0">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zh-TW" sz="1200" b="1" dirty="0">
                          <a:latin typeface="メイリオ" panose="020B0604030504040204" pitchFamily="50" charset="-128"/>
                          <a:ea typeface="メイリオ" panose="020B0604030504040204" pitchFamily="50" charset="-128"/>
                          <a:cs typeface="メイリオ" panose="020B0604030504040204" pitchFamily="50" charset="-128"/>
                        </a:rPr>
                        <a:t>270,400</a:t>
                      </a:r>
                      <a:r>
                        <a:rPr kumimoji="1" lang="zh-TW" altLang="en-US" sz="1200" b="1" dirty="0">
                          <a:latin typeface="メイリオ" panose="020B0604030504040204" pitchFamily="50" charset="-128"/>
                          <a:ea typeface="メイリオ" panose="020B0604030504040204" pitchFamily="50" charset="-128"/>
                          <a:cs typeface="メイリオ" panose="020B0604030504040204" pitchFamily="50" charset="-128"/>
                        </a:rPr>
                        <a:t>円 </a:t>
                      </a:r>
                      <a:r>
                        <a:rPr kumimoji="1" lang="zh-TW" altLang="en-US" sz="1200" dirty="0">
                          <a:latin typeface="メイリオ" panose="020B0604030504040204" pitchFamily="50" charset="-128"/>
                          <a:ea typeface="メイリオ" panose="020B0604030504040204" pitchFamily="50" charset="-128"/>
                          <a:cs typeface="メイリオ" panose="020B0604030504040204" pitchFamily="50" charset="-128"/>
                        </a:rPr>
                        <a:t>－ 府職員平均給与額</a:t>
                      </a:r>
                      <a:r>
                        <a:rPr kumimoji="1" lang="zh-TW" altLang="en-US" sz="1200" b="1" dirty="0">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zh-TW" sz="1200" b="1" dirty="0">
                          <a:latin typeface="メイリオ" panose="020B0604030504040204" pitchFamily="50" charset="-128"/>
                          <a:ea typeface="メイリオ" panose="020B0604030504040204" pitchFamily="50" charset="-128"/>
                          <a:cs typeface="メイリオ" panose="020B0604030504040204" pitchFamily="50" charset="-128"/>
                        </a:rPr>
                        <a:t>A</a:t>
                      </a:r>
                      <a:r>
                        <a:rPr kumimoji="1" lang="zh-TW" altLang="en-US" sz="1200" b="1" dirty="0">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zh-TW" sz="1200" b="1" dirty="0">
                          <a:latin typeface="メイリオ" panose="020B0604030504040204" pitchFamily="50" charset="-128"/>
                          <a:ea typeface="メイリオ" panose="020B0604030504040204" pitchFamily="50" charset="-128"/>
                          <a:cs typeface="メイリオ" panose="020B0604030504040204" pitchFamily="50" charset="-128"/>
                        </a:rPr>
                        <a:t>270,200</a:t>
                      </a:r>
                      <a:r>
                        <a:rPr kumimoji="1" lang="zh-TW" altLang="en-US" sz="1200" b="1" dirty="0">
                          <a:latin typeface="メイリオ" panose="020B0604030504040204" pitchFamily="50" charset="-128"/>
                          <a:ea typeface="メイリオ" panose="020B0604030504040204" pitchFamily="50" charset="-128"/>
                          <a:cs typeface="メイリオ" panose="020B0604030504040204" pitchFamily="50" charset="-128"/>
                        </a:rPr>
                        <a:t>円</a:t>
                      </a:r>
                      <a:r>
                        <a:rPr kumimoji="1" lang="zh-TW" altLang="en-US" sz="1200" b="1" baseline="0" dirty="0">
                          <a:latin typeface="メイリオ" panose="020B0604030504040204" pitchFamily="50" charset="-128"/>
                          <a:ea typeface="メイリオ" panose="020B0604030504040204" pitchFamily="50" charset="-128"/>
                          <a:cs typeface="メイリオ" panose="020B0604030504040204" pitchFamily="50" charset="-128"/>
                        </a:rPr>
                        <a:t> </a:t>
                      </a:r>
                      <a:r>
                        <a:rPr kumimoji="1" lang="zh-TW" altLang="en-US" sz="1200" dirty="0">
                          <a:latin typeface="メイリオ" panose="020B0604030504040204" pitchFamily="50" charset="-128"/>
                          <a:ea typeface="メイリオ" panose="020B0604030504040204" pitchFamily="50" charset="-128"/>
                          <a:cs typeface="メイリオ" panose="020B0604030504040204" pitchFamily="50" charset="-128"/>
                        </a:rPr>
                        <a:t>＝ </a:t>
                      </a:r>
                      <a:r>
                        <a:rPr kumimoji="1" lang="en-US" altLang="zh-TW" sz="1400" u="sng" dirty="0">
                          <a:latin typeface="メイリオ" panose="020B0604030504040204" pitchFamily="50" charset="-128"/>
                          <a:ea typeface="メイリオ" panose="020B0604030504040204" pitchFamily="50" charset="-128"/>
                          <a:cs typeface="メイリオ" panose="020B0604030504040204" pitchFamily="50" charset="-128"/>
                        </a:rPr>
                        <a:t>200</a:t>
                      </a:r>
                      <a:r>
                        <a:rPr kumimoji="1" lang="zh-TW" altLang="en-US" sz="1400" u="sng" dirty="0">
                          <a:latin typeface="メイリオ" panose="020B0604030504040204" pitchFamily="50" charset="-128"/>
                          <a:ea typeface="メイリオ" panose="020B0604030504040204" pitchFamily="50" charset="-128"/>
                          <a:cs typeface="メイリオ" panose="020B0604030504040204" pitchFamily="50" charset="-128"/>
                        </a:rPr>
                        <a:t>円</a:t>
                      </a:r>
                    </a:p>
                    <a:p>
                      <a:endParaRPr kumimoji="1" lang="en-US" altLang="zh-TW" sz="1200" dirty="0">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rPr>
                        <a:t>　◎</a:t>
                      </a:r>
                      <a:r>
                        <a:rPr kumimoji="1" lang="zh-TW" altLang="en-US" sz="1200" dirty="0">
                          <a:latin typeface="メイリオ" panose="020B0604030504040204" pitchFamily="50" charset="-128"/>
                          <a:ea typeface="メイリオ" panose="020B0604030504040204" pitchFamily="50" charset="-128"/>
                          <a:cs typeface="メイリオ" panose="020B0604030504040204" pitchFamily="50" charset="-128"/>
                        </a:rPr>
                        <a:t>較差率</a:t>
                      </a:r>
                      <a:r>
                        <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rPr>
                        <a:t>：</a:t>
                      </a:r>
                      <a:r>
                        <a:rPr kumimoji="1" lang="zh-TW" altLang="en-US" sz="1200" dirty="0">
                          <a:latin typeface="メイリオ" panose="020B0604030504040204" pitchFamily="50" charset="-128"/>
                          <a:ea typeface="メイリオ" panose="020B0604030504040204" pitchFamily="50" charset="-128"/>
                          <a:cs typeface="メイリオ" panose="020B0604030504040204" pitchFamily="50" charset="-128"/>
                        </a:rPr>
                        <a:t>較差額</a:t>
                      </a:r>
                      <a:r>
                        <a:rPr kumimoji="1" lang="en-US" altLang="zh-TW" sz="1200" u="sng" dirty="0">
                          <a:latin typeface="メイリオ" panose="020B0604030504040204" pitchFamily="50" charset="-128"/>
                          <a:ea typeface="メイリオ" panose="020B0604030504040204" pitchFamily="50" charset="-128"/>
                          <a:cs typeface="メイリオ" panose="020B0604030504040204" pitchFamily="50" charset="-128"/>
                        </a:rPr>
                        <a:t>200</a:t>
                      </a:r>
                      <a:r>
                        <a:rPr kumimoji="1" lang="zh-TW" altLang="en-US" sz="1200" u="sng" dirty="0">
                          <a:latin typeface="メイリオ" panose="020B0604030504040204" pitchFamily="50" charset="-128"/>
                          <a:ea typeface="メイリオ" panose="020B0604030504040204" pitchFamily="50" charset="-128"/>
                          <a:cs typeface="メイリオ" panose="020B0604030504040204" pitchFamily="50" charset="-128"/>
                        </a:rPr>
                        <a:t>円</a:t>
                      </a:r>
                      <a:r>
                        <a:rPr kumimoji="1" lang="zh-TW" altLang="en-US" sz="1200" u="none" dirty="0">
                          <a:latin typeface="メイリオ" panose="020B0604030504040204" pitchFamily="50" charset="-128"/>
                          <a:ea typeface="メイリオ" panose="020B0604030504040204" pitchFamily="50" charset="-128"/>
                          <a:cs typeface="メイリオ" panose="020B0604030504040204" pitchFamily="50" charset="-128"/>
                        </a:rPr>
                        <a:t> </a:t>
                      </a:r>
                      <a:r>
                        <a:rPr kumimoji="1" lang="en-US" altLang="zh-TW" sz="1200" dirty="0">
                          <a:latin typeface="メイリオ" panose="020B0604030504040204" pitchFamily="50" charset="-128"/>
                          <a:ea typeface="メイリオ" panose="020B0604030504040204" pitchFamily="50" charset="-128"/>
                          <a:cs typeface="メイリオ" panose="020B0604030504040204" pitchFamily="50" charset="-128"/>
                        </a:rPr>
                        <a:t>÷ </a:t>
                      </a:r>
                      <a:r>
                        <a:rPr kumimoji="1" lang="zh-TW" altLang="en-US" sz="1200" dirty="0">
                          <a:latin typeface="メイリオ" panose="020B0604030504040204" pitchFamily="50" charset="-128"/>
                          <a:ea typeface="メイリオ" panose="020B0604030504040204" pitchFamily="50" charset="-128"/>
                          <a:cs typeface="メイリオ" panose="020B0604030504040204" pitchFamily="50" charset="-128"/>
                        </a:rPr>
                        <a:t>府職員平均給与額</a:t>
                      </a:r>
                      <a:r>
                        <a:rPr kumimoji="1" lang="zh-TW" altLang="en-US" sz="1200" b="1" dirty="0">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zh-TW" sz="1200" b="1" dirty="0">
                          <a:latin typeface="メイリオ" panose="020B0604030504040204" pitchFamily="50" charset="-128"/>
                          <a:ea typeface="メイリオ" panose="020B0604030504040204" pitchFamily="50" charset="-128"/>
                          <a:cs typeface="メイリオ" panose="020B0604030504040204" pitchFamily="50" charset="-128"/>
                        </a:rPr>
                        <a:t>A</a:t>
                      </a:r>
                      <a:r>
                        <a:rPr kumimoji="1" lang="zh-TW" altLang="en-US" sz="1200" b="1" dirty="0">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zh-TW" sz="1200" b="1" dirty="0">
                          <a:latin typeface="メイリオ" panose="020B0604030504040204" pitchFamily="50" charset="-128"/>
                          <a:ea typeface="メイリオ" panose="020B0604030504040204" pitchFamily="50" charset="-128"/>
                          <a:cs typeface="メイリオ" panose="020B0604030504040204" pitchFamily="50" charset="-128"/>
                        </a:rPr>
                        <a:t>270,200</a:t>
                      </a:r>
                      <a:r>
                        <a:rPr kumimoji="1" lang="zh-TW" altLang="en-US" sz="1200" b="1" dirty="0">
                          <a:latin typeface="メイリオ" panose="020B0604030504040204" pitchFamily="50" charset="-128"/>
                          <a:ea typeface="メイリオ" panose="020B0604030504040204" pitchFamily="50" charset="-128"/>
                          <a:cs typeface="メイリオ" panose="020B0604030504040204" pitchFamily="50" charset="-128"/>
                        </a:rPr>
                        <a:t>円 </a:t>
                      </a:r>
                      <a:r>
                        <a:rPr kumimoji="1" lang="en-US" altLang="zh-TW" sz="1200" dirty="0">
                          <a:latin typeface="メイリオ" panose="020B0604030504040204" pitchFamily="50" charset="-128"/>
                          <a:ea typeface="メイリオ" panose="020B0604030504040204" pitchFamily="50" charset="-128"/>
                          <a:cs typeface="メイリオ" panose="020B0604030504040204" pitchFamily="50" charset="-128"/>
                        </a:rPr>
                        <a:t>× 100 </a:t>
                      </a:r>
                      <a:r>
                        <a:rPr kumimoji="1" lang="zh-TW" altLang="en-US" sz="1200" dirty="0">
                          <a:latin typeface="メイリオ" panose="020B0604030504040204" pitchFamily="50" charset="-128"/>
                          <a:ea typeface="メイリオ" panose="020B0604030504040204" pitchFamily="50" charset="-128"/>
                          <a:cs typeface="メイリオ" panose="020B0604030504040204" pitchFamily="50" charset="-128"/>
                        </a:rPr>
                        <a:t>＝ </a:t>
                      </a:r>
                      <a:r>
                        <a:rPr kumimoji="1" lang="en-US" altLang="zh-TW" sz="1400" u="none" dirty="0">
                          <a:latin typeface="メイリオ" panose="020B0604030504040204" pitchFamily="50" charset="-128"/>
                          <a:ea typeface="メイリオ" panose="020B0604030504040204" pitchFamily="50" charset="-128"/>
                          <a:cs typeface="メイリオ" panose="020B0604030504040204" pitchFamily="50" charset="-128"/>
                        </a:rPr>
                        <a:t>0.07</a:t>
                      </a:r>
                      <a:r>
                        <a:rPr kumimoji="1" lang="zh-TW" altLang="en-US" sz="1400" u="none" dirty="0">
                          <a:latin typeface="メイリオ" panose="020B0604030504040204" pitchFamily="50" charset="-128"/>
                          <a:ea typeface="メイリオ" panose="020B0604030504040204" pitchFamily="50" charset="-128"/>
                          <a:cs typeface="メイリオ" panose="020B0604030504040204" pitchFamily="50" charset="-128"/>
                        </a:rPr>
                        <a:t>％</a:t>
                      </a:r>
                    </a:p>
                  </a:txBody>
                  <a:tcPr marT="108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hMerge="1">
                  <a:txBody>
                    <a:bodyPr/>
                    <a:lstStyle/>
                    <a:p>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hMerge="1">
                  <a:txBody>
                    <a:bodyPr/>
                    <a:lstStyle/>
                    <a:p>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a:tc>
                <a:extLst>
                  <a:ext uri="{0D108BD9-81ED-4DB2-BD59-A6C34878D82A}">
                    <a16:rowId xmlns:a16="http://schemas.microsoft.com/office/drawing/2014/main" val="10002"/>
                  </a:ext>
                </a:extLst>
              </a:tr>
            </a:tbl>
          </a:graphicData>
        </a:graphic>
      </p:graphicFrame>
      <p:graphicFrame>
        <p:nvGraphicFramePr>
          <p:cNvPr id="7" name="表 6"/>
          <p:cNvGraphicFramePr>
            <a:graphicFrameLocks noGrp="1"/>
          </p:cNvGraphicFramePr>
          <p:nvPr>
            <p:extLst>
              <p:ext uri="{D42A27DB-BD31-4B8C-83A1-F6EECF244321}">
                <p14:modId xmlns:p14="http://schemas.microsoft.com/office/powerpoint/2010/main" val="415462997"/>
              </p:ext>
            </p:extLst>
          </p:nvPr>
        </p:nvGraphicFramePr>
        <p:xfrm>
          <a:off x="827584" y="1889170"/>
          <a:ext cx="1800000" cy="1194340"/>
        </p:xfrm>
        <a:graphic>
          <a:graphicData uri="http://schemas.openxmlformats.org/drawingml/2006/table">
            <a:tbl>
              <a:tblPr firstRow="1" bandRow="1">
                <a:tableStyleId>{5940675A-B579-460E-94D1-54222C63F5DA}</a:tableStyleId>
              </a:tblPr>
              <a:tblGrid>
                <a:gridCol w="1800000">
                  <a:extLst>
                    <a:ext uri="{9D8B030D-6E8A-4147-A177-3AD203B41FA5}">
                      <a16:colId xmlns:a16="http://schemas.microsoft.com/office/drawing/2014/main" val="20000"/>
                    </a:ext>
                  </a:extLst>
                </a:gridCol>
              </a:tblGrid>
              <a:tr h="252000">
                <a:tc>
                  <a:txBody>
                    <a:bodyPr/>
                    <a:lstStyle/>
                    <a:p>
                      <a:pPr algn="ctr"/>
                      <a:r>
                        <a:rPr kumimoji="1" lang="zh-TW" altLang="en-US" sz="900" dirty="0">
                          <a:latin typeface="メイリオ" panose="020B0604030504040204" pitchFamily="50" charset="-128"/>
                          <a:ea typeface="メイリオ" panose="020B0604030504040204" pitchFamily="50" charset="-128"/>
                          <a:cs typeface="メイリオ" panose="020B0604030504040204" pitchFamily="50" charset="-128"/>
                        </a:rPr>
                        <a:t>府職員</a:t>
                      </a:r>
                      <a:r>
                        <a:rPr kumimoji="1" lang="en-US" altLang="ja-JP" sz="900" dirty="0">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zh-TW" sz="900" dirty="0">
                          <a:latin typeface="メイリオ" panose="020B0604030504040204" pitchFamily="50" charset="-128"/>
                          <a:ea typeface="メイリオ" panose="020B0604030504040204" pitchFamily="50" charset="-128"/>
                          <a:cs typeface="メイリオ" panose="020B0604030504040204" pitchFamily="50" charset="-128"/>
                        </a:rPr>
                        <a:t>A</a:t>
                      </a:r>
                      <a:r>
                        <a:rPr kumimoji="1" lang="zh-TW" altLang="en-US" sz="900" dirty="0">
                          <a:latin typeface="メイリオ" panose="020B0604030504040204" pitchFamily="50" charset="-128"/>
                          <a:ea typeface="メイリオ" panose="020B0604030504040204" pitchFamily="50" charset="-128"/>
                          <a:cs typeface="メイリオ" panose="020B0604030504040204" pitchFamily="50" charset="-128"/>
                        </a:rPr>
                        <a:t>歳階層</a:t>
                      </a:r>
                      <a:r>
                        <a:rPr kumimoji="1" lang="en-US" altLang="ja-JP" sz="900" dirty="0">
                          <a:latin typeface="メイリオ" panose="020B0604030504040204" pitchFamily="50" charset="-128"/>
                          <a:ea typeface="メイリオ" panose="020B0604030504040204" pitchFamily="50" charset="-128"/>
                          <a:cs typeface="メイリオ" panose="020B0604030504040204" pitchFamily="50" charset="-128"/>
                        </a:rPr>
                        <a:t>/</a:t>
                      </a:r>
                      <a:r>
                        <a:rPr kumimoji="1" lang="zh-TW" altLang="en-US" sz="900" dirty="0">
                          <a:latin typeface="メイリオ" panose="020B0604030504040204" pitchFamily="50" charset="-128"/>
                          <a:ea typeface="メイリオ" panose="020B0604030504040204" pitchFamily="50" charset="-128"/>
                          <a:cs typeface="メイリオ" panose="020B0604030504040204" pitchFamily="50" charset="-128"/>
                        </a:rPr>
                        <a:t>大学卒</a:t>
                      </a:r>
                      <a:endPar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70840">
                <a:tc>
                  <a:txBody>
                    <a:bodyPr/>
                    <a:lstStyle/>
                    <a:p>
                      <a:pPr algn="ctr"/>
                      <a:r>
                        <a:rPr kumimoji="1" lang="en-US" altLang="ja-JP" sz="1050" dirty="0">
                          <a:latin typeface="メイリオ" panose="020B0604030504040204" pitchFamily="50" charset="-128"/>
                          <a:ea typeface="メイリオ" panose="020B0604030504040204" pitchFamily="50" charset="-128"/>
                          <a:cs typeface="メイリオ" panose="020B0604030504040204" pitchFamily="50" charset="-128"/>
                        </a:rPr>
                        <a:t>280,000</a:t>
                      </a:r>
                      <a:r>
                        <a:rPr kumimoji="1" lang="ja-JP" altLang="en-US" sz="1050" dirty="0">
                          <a:latin typeface="メイリオ" panose="020B0604030504040204" pitchFamily="50" charset="-128"/>
                          <a:ea typeface="メイリオ" panose="020B0604030504040204" pitchFamily="50" charset="-128"/>
                          <a:cs typeface="メイリオ" panose="020B0604030504040204" pitchFamily="50" charset="-128"/>
                        </a:rPr>
                        <a:t>円</a:t>
                      </a:r>
                    </a:p>
                    <a:p>
                      <a:pPr algn="ctr"/>
                      <a:r>
                        <a:rPr kumimoji="1" lang="en-US" altLang="ja-JP" sz="1050" dirty="0">
                          <a:latin typeface="メイリオ" panose="020B0604030504040204" pitchFamily="50" charset="-128"/>
                          <a:ea typeface="メイリオ" panose="020B0604030504040204" pitchFamily="50" charset="-128"/>
                          <a:cs typeface="メイリオ" panose="020B0604030504040204" pitchFamily="50" charset="-128"/>
                        </a:rPr>
                        <a:t>245,000</a:t>
                      </a:r>
                      <a:r>
                        <a:rPr kumimoji="1" lang="ja-JP" altLang="en-US" sz="1050" dirty="0">
                          <a:latin typeface="メイリオ" panose="020B0604030504040204" pitchFamily="50" charset="-128"/>
                          <a:ea typeface="メイリオ" panose="020B0604030504040204" pitchFamily="50" charset="-128"/>
                          <a:cs typeface="メイリオ" panose="020B0604030504040204" pitchFamily="50" charset="-128"/>
                        </a:rPr>
                        <a:t>円</a:t>
                      </a:r>
                    </a:p>
                    <a:p>
                      <a:pPr algn="ctr"/>
                      <a:r>
                        <a:rPr kumimoji="1" lang="en-US" altLang="ja-JP" sz="1050" dirty="0">
                          <a:latin typeface="メイリオ" panose="020B0604030504040204" pitchFamily="50" charset="-128"/>
                          <a:ea typeface="メイリオ" panose="020B0604030504040204" pitchFamily="50" charset="-128"/>
                          <a:cs typeface="メイリオ" panose="020B0604030504040204" pitchFamily="50" charset="-128"/>
                        </a:rPr>
                        <a:t>240,000</a:t>
                      </a:r>
                      <a:r>
                        <a:rPr kumimoji="1" lang="ja-JP" altLang="en-US" sz="1050" dirty="0">
                          <a:latin typeface="メイリオ" panose="020B0604030504040204" pitchFamily="50" charset="-128"/>
                          <a:ea typeface="メイリオ" panose="020B0604030504040204" pitchFamily="50" charset="-128"/>
                          <a:cs typeface="メイリオ" panose="020B0604030504040204" pitchFamily="50" charset="-128"/>
                        </a:rPr>
                        <a:t>円</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370840">
                <a:tc>
                  <a:txBody>
                    <a:bodyPr/>
                    <a:lstStyle/>
                    <a:p>
                      <a:pPr algn="ctr"/>
                      <a:r>
                        <a:rPr kumimoji="1" lang="ja-JP" altLang="en-US" sz="1050" dirty="0">
                          <a:latin typeface="メイリオ" panose="020B0604030504040204" pitchFamily="50" charset="-128"/>
                          <a:ea typeface="メイリオ" panose="020B0604030504040204" pitchFamily="50" charset="-128"/>
                          <a:cs typeface="メイリオ" panose="020B0604030504040204" pitchFamily="50" charset="-128"/>
                        </a:rPr>
                        <a:t>３人：平均</a:t>
                      </a:r>
                      <a:r>
                        <a:rPr kumimoji="1" lang="en-US" altLang="ja-JP" sz="1050" dirty="0">
                          <a:latin typeface="メイリオ" panose="020B0604030504040204" pitchFamily="50" charset="-128"/>
                          <a:ea typeface="メイリオ" panose="020B0604030504040204" pitchFamily="50" charset="-128"/>
                          <a:cs typeface="メイリオ" panose="020B0604030504040204" pitchFamily="50" charset="-128"/>
                        </a:rPr>
                        <a:t>255,000</a:t>
                      </a:r>
                      <a:r>
                        <a:rPr kumimoji="1" lang="ja-JP" altLang="en-US" sz="1050" dirty="0">
                          <a:latin typeface="メイリオ" panose="020B0604030504040204" pitchFamily="50" charset="-128"/>
                          <a:ea typeface="メイリオ" panose="020B0604030504040204" pitchFamily="50" charset="-128"/>
                          <a:cs typeface="メイリオ" panose="020B0604030504040204" pitchFamily="50" charset="-128"/>
                        </a:rPr>
                        <a:t>円</a:t>
                      </a:r>
                    </a:p>
                  </a:txBody>
                  <a:tcPr marL="36000" marR="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10" name="表 9"/>
          <p:cNvGraphicFramePr>
            <a:graphicFrameLocks noGrp="1"/>
          </p:cNvGraphicFramePr>
          <p:nvPr>
            <p:extLst>
              <p:ext uri="{D42A27DB-BD31-4B8C-83A1-F6EECF244321}">
                <p14:modId xmlns:p14="http://schemas.microsoft.com/office/powerpoint/2010/main" val="814294317"/>
              </p:ext>
            </p:extLst>
          </p:nvPr>
        </p:nvGraphicFramePr>
        <p:xfrm>
          <a:off x="2699792" y="1889170"/>
          <a:ext cx="1800000" cy="1198840"/>
        </p:xfrm>
        <a:graphic>
          <a:graphicData uri="http://schemas.openxmlformats.org/drawingml/2006/table">
            <a:tbl>
              <a:tblPr firstRow="1" bandRow="1">
                <a:tableStyleId>{5940675A-B579-460E-94D1-54222C63F5DA}</a:tableStyleId>
              </a:tblPr>
              <a:tblGrid>
                <a:gridCol w="1800000">
                  <a:extLst>
                    <a:ext uri="{9D8B030D-6E8A-4147-A177-3AD203B41FA5}">
                      <a16:colId xmlns:a16="http://schemas.microsoft.com/office/drawing/2014/main" val="20000"/>
                    </a:ext>
                  </a:extLst>
                </a:gridCol>
              </a:tblGrid>
              <a:tr h="252000">
                <a:tc>
                  <a:txBody>
                    <a:bodyPr/>
                    <a:lstStyle/>
                    <a:p>
                      <a:pPr algn="ctr"/>
                      <a:r>
                        <a:rPr kumimoji="1" lang="zh-TW" altLang="en-US" sz="900" dirty="0">
                          <a:latin typeface="メイリオ" panose="020B0604030504040204" pitchFamily="50" charset="-128"/>
                          <a:ea typeface="メイリオ" panose="020B0604030504040204" pitchFamily="50" charset="-128"/>
                          <a:cs typeface="メイリオ" panose="020B0604030504040204" pitchFamily="50" charset="-128"/>
                        </a:rPr>
                        <a:t>府職員</a:t>
                      </a:r>
                      <a:r>
                        <a:rPr kumimoji="1" lang="en-US" altLang="ja-JP" sz="900" dirty="0">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zh-TW" sz="900" dirty="0">
                          <a:latin typeface="メイリオ" panose="020B0604030504040204" pitchFamily="50" charset="-128"/>
                          <a:ea typeface="メイリオ" panose="020B0604030504040204" pitchFamily="50" charset="-128"/>
                          <a:cs typeface="メイリオ" panose="020B0604030504040204" pitchFamily="50" charset="-128"/>
                        </a:rPr>
                        <a:t>B</a:t>
                      </a:r>
                      <a:r>
                        <a:rPr kumimoji="1" lang="zh-TW" altLang="en-US" sz="900" dirty="0">
                          <a:latin typeface="メイリオ" panose="020B0604030504040204" pitchFamily="50" charset="-128"/>
                          <a:ea typeface="メイリオ" panose="020B0604030504040204" pitchFamily="50" charset="-128"/>
                          <a:cs typeface="メイリオ" panose="020B0604030504040204" pitchFamily="50" charset="-128"/>
                        </a:rPr>
                        <a:t>歳階層</a:t>
                      </a:r>
                      <a:r>
                        <a:rPr kumimoji="1" lang="en-US" altLang="ja-JP" sz="900" dirty="0">
                          <a:latin typeface="メイリオ" panose="020B0604030504040204" pitchFamily="50" charset="-128"/>
                          <a:ea typeface="メイリオ" panose="020B0604030504040204" pitchFamily="50" charset="-128"/>
                          <a:cs typeface="メイリオ" panose="020B0604030504040204" pitchFamily="50" charset="-128"/>
                        </a:rPr>
                        <a:t>/</a:t>
                      </a:r>
                      <a:r>
                        <a:rPr kumimoji="1" lang="zh-TW" altLang="en-US" sz="900" dirty="0">
                          <a:latin typeface="メイリオ" panose="020B0604030504040204" pitchFamily="50" charset="-128"/>
                          <a:ea typeface="メイリオ" panose="020B0604030504040204" pitchFamily="50" charset="-128"/>
                          <a:cs typeface="メイリオ" panose="020B0604030504040204" pitchFamily="50" charset="-128"/>
                        </a:rPr>
                        <a:t>大学卒</a:t>
                      </a:r>
                      <a:endPar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576000">
                <a:tc>
                  <a:txBody>
                    <a:bodyPr/>
                    <a:lstStyle/>
                    <a:p>
                      <a:pPr algn="ctr"/>
                      <a:r>
                        <a:rPr kumimoji="1" lang="en-US" altLang="ja-JP" sz="1050" dirty="0">
                          <a:latin typeface="メイリオ" panose="020B0604030504040204" pitchFamily="50" charset="-128"/>
                          <a:ea typeface="メイリオ" panose="020B0604030504040204" pitchFamily="50" charset="-128"/>
                          <a:cs typeface="メイリオ" panose="020B0604030504040204" pitchFamily="50" charset="-128"/>
                        </a:rPr>
                        <a:t>300,000</a:t>
                      </a:r>
                      <a:r>
                        <a:rPr kumimoji="1" lang="ja-JP" altLang="en-US" sz="1050" dirty="0">
                          <a:latin typeface="メイリオ" panose="020B0604030504040204" pitchFamily="50" charset="-128"/>
                          <a:ea typeface="メイリオ" panose="020B0604030504040204" pitchFamily="50" charset="-128"/>
                          <a:cs typeface="メイリオ" panose="020B0604030504040204" pitchFamily="50" charset="-128"/>
                        </a:rPr>
                        <a:t>円</a:t>
                      </a:r>
                    </a:p>
                    <a:p>
                      <a:pPr algn="ctr"/>
                      <a:r>
                        <a:rPr kumimoji="1" lang="en-US" altLang="ja-JP" sz="1050" dirty="0">
                          <a:latin typeface="メイリオ" panose="020B0604030504040204" pitchFamily="50" charset="-128"/>
                          <a:ea typeface="メイリオ" panose="020B0604030504040204" pitchFamily="50" charset="-128"/>
                          <a:cs typeface="メイリオ" panose="020B0604030504040204" pitchFamily="50" charset="-128"/>
                        </a:rPr>
                        <a:t>286,000</a:t>
                      </a:r>
                      <a:r>
                        <a:rPr kumimoji="1" lang="ja-JP" altLang="en-US" sz="1050" dirty="0">
                          <a:latin typeface="メイリオ" panose="020B0604030504040204" pitchFamily="50" charset="-128"/>
                          <a:ea typeface="メイリオ" panose="020B0604030504040204" pitchFamily="50" charset="-128"/>
                          <a:cs typeface="メイリオ" panose="020B0604030504040204" pitchFamily="50" charset="-128"/>
                        </a:rPr>
                        <a:t>円</a:t>
                      </a:r>
                    </a:p>
                  </a:txBody>
                  <a:tcPr marL="36000" marR="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370840">
                <a:tc>
                  <a:txBody>
                    <a:bodyPr/>
                    <a:lstStyle/>
                    <a:p>
                      <a:pPr algn="ctr"/>
                      <a:r>
                        <a:rPr kumimoji="1" lang="ja-JP" altLang="en-US" sz="1050" dirty="0">
                          <a:latin typeface="メイリオ" panose="020B0604030504040204" pitchFamily="50" charset="-128"/>
                          <a:ea typeface="メイリオ" panose="020B0604030504040204" pitchFamily="50" charset="-128"/>
                          <a:cs typeface="メイリオ" panose="020B0604030504040204" pitchFamily="50" charset="-128"/>
                        </a:rPr>
                        <a:t>２人：平均</a:t>
                      </a:r>
                      <a:r>
                        <a:rPr kumimoji="1" lang="en-US" altLang="ja-JP" sz="1050" dirty="0">
                          <a:latin typeface="メイリオ" panose="020B0604030504040204" pitchFamily="50" charset="-128"/>
                          <a:ea typeface="メイリオ" panose="020B0604030504040204" pitchFamily="50" charset="-128"/>
                          <a:cs typeface="メイリオ" panose="020B0604030504040204" pitchFamily="50" charset="-128"/>
                        </a:rPr>
                        <a:t>293,000</a:t>
                      </a:r>
                      <a:r>
                        <a:rPr kumimoji="1" lang="ja-JP" altLang="en-US" sz="1050" dirty="0">
                          <a:latin typeface="メイリオ" panose="020B0604030504040204" pitchFamily="50" charset="-128"/>
                          <a:ea typeface="メイリオ" panose="020B0604030504040204" pitchFamily="50" charset="-128"/>
                          <a:cs typeface="メイリオ" panose="020B0604030504040204" pitchFamily="50" charset="-128"/>
                        </a:rPr>
                        <a:t>円</a:t>
                      </a:r>
                    </a:p>
                  </a:txBody>
                  <a:tcPr marL="36000" marR="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11" name="表 10"/>
          <p:cNvGraphicFramePr>
            <a:graphicFrameLocks noGrp="1"/>
          </p:cNvGraphicFramePr>
          <p:nvPr>
            <p:extLst>
              <p:ext uri="{D42A27DB-BD31-4B8C-83A1-F6EECF244321}">
                <p14:modId xmlns:p14="http://schemas.microsoft.com/office/powerpoint/2010/main" val="4206395619"/>
              </p:ext>
            </p:extLst>
          </p:nvPr>
        </p:nvGraphicFramePr>
        <p:xfrm>
          <a:off x="799009" y="3853775"/>
          <a:ext cx="1872000" cy="1404000"/>
        </p:xfrm>
        <a:graphic>
          <a:graphicData uri="http://schemas.openxmlformats.org/drawingml/2006/table">
            <a:tbl>
              <a:tblPr firstRow="1" bandRow="1">
                <a:tableStyleId>{5940675A-B579-460E-94D1-54222C63F5DA}</a:tableStyleId>
              </a:tblPr>
              <a:tblGrid>
                <a:gridCol w="1872000">
                  <a:extLst>
                    <a:ext uri="{9D8B030D-6E8A-4147-A177-3AD203B41FA5}">
                      <a16:colId xmlns:a16="http://schemas.microsoft.com/office/drawing/2014/main" val="20000"/>
                    </a:ext>
                  </a:extLst>
                </a:gridCol>
              </a:tblGrid>
              <a:tr h="252000">
                <a:tc>
                  <a:txBody>
                    <a:bodyPr/>
                    <a:lstStyle/>
                    <a:p>
                      <a:pPr algn="ctr"/>
                      <a:r>
                        <a:rPr kumimoji="1" lang="zh-TW" altLang="en-US" sz="900" dirty="0">
                          <a:latin typeface="メイリオ" panose="020B0604030504040204" pitchFamily="50" charset="-128"/>
                          <a:ea typeface="メイリオ" panose="020B0604030504040204" pitchFamily="50" charset="-128"/>
                          <a:cs typeface="メイリオ" panose="020B0604030504040204" pitchFamily="50" charset="-128"/>
                        </a:rPr>
                        <a:t>民間企業従業員</a:t>
                      </a:r>
                      <a:r>
                        <a:rPr kumimoji="1" lang="en-US" altLang="ja-JP" sz="900" dirty="0">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zh-TW" sz="900" dirty="0">
                          <a:latin typeface="メイリオ" panose="020B0604030504040204" pitchFamily="50" charset="-128"/>
                          <a:ea typeface="メイリオ" panose="020B0604030504040204" pitchFamily="50" charset="-128"/>
                          <a:cs typeface="メイリオ" panose="020B0604030504040204" pitchFamily="50" charset="-128"/>
                        </a:rPr>
                        <a:t>A</a:t>
                      </a:r>
                      <a:r>
                        <a:rPr kumimoji="1" lang="zh-TW" altLang="en-US" sz="900" dirty="0">
                          <a:latin typeface="メイリオ" panose="020B0604030504040204" pitchFamily="50" charset="-128"/>
                          <a:ea typeface="メイリオ" panose="020B0604030504040204" pitchFamily="50" charset="-128"/>
                          <a:cs typeface="メイリオ" panose="020B0604030504040204" pitchFamily="50" charset="-128"/>
                        </a:rPr>
                        <a:t>歳階層</a:t>
                      </a:r>
                      <a:r>
                        <a:rPr kumimoji="1" lang="en-US" altLang="ja-JP" sz="900" dirty="0">
                          <a:latin typeface="メイリオ" panose="020B0604030504040204" pitchFamily="50" charset="-128"/>
                          <a:ea typeface="メイリオ" panose="020B0604030504040204" pitchFamily="50" charset="-128"/>
                          <a:cs typeface="メイリオ" panose="020B0604030504040204" pitchFamily="50" charset="-128"/>
                        </a:rPr>
                        <a:t>/</a:t>
                      </a:r>
                      <a:r>
                        <a:rPr kumimoji="1" lang="zh-TW" altLang="en-US" sz="900" dirty="0">
                          <a:latin typeface="メイリオ" panose="020B0604030504040204" pitchFamily="50" charset="-128"/>
                          <a:ea typeface="メイリオ" panose="020B0604030504040204" pitchFamily="50" charset="-128"/>
                          <a:cs typeface="メイリオ" panose="020B0604030504040204" pitchFamily="50" charset="-128"/>
                        </a:rPr>
                        <a:t>大学卒</a:t>
                      </a:r>
                      <a:endPar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900000">
                <a:tc>
                  <a:txBody>
                    <a:bodyPr/>
                    <a:lstStyle/>
                    <a:p>
                      <a:pPr algn="ctr"/>
                      <a:r>
                        <a:rPr kumimoji="1" lang="en-US" altLang="ja-JP" sz="1050" dirty="0">
                          <a:latin typeface="メイリオ" panose="020B0604030504040204" pitchFamily="50" charset="-128"/>
                          <a:ea typeface="メイリオ" panose="020B0604030504040204" pitchFamily="50" charset="-128"/>
                          <a:cs typeface="メイリオ" panose="020B0604030504040204" pitchFamily="50" charset="-128"/>
                        </a:rPr>
                        <a:t>290,000</a:t>
                      </a:r>
                      <a:r>
                        <a:rPr kumimoji="1" lang="ja-JP" altLang="en-US" sz="1050" dirty="0">
                          <a:latin typeface="メイリオ" panose="020B0604030504040204" pitchFamily="50" charset="-128"/>
                          <a:ea typeface="メイリオ" panose="020B0604030504040204" pitchFamily="50" charset="-128"/>
                          <a:cs typeface="メイリオ" panose="020B0604030504040204" pitchFamily="50" charset="-128"/>
                        </a:rPr>
                        <a:t>円</a:t>
                      </a:r>
                    </a:p>
                    <a:p>
                      <a:pPr algn="ctr"/>
                      <a:r>
                        <a:rPr kumimoji="1" lang="en-US" altLang="ja-JP" sz="1050" dirty="0">
                          <a:latin typeface="メイリオ" panose="020B0604030504040204" pitchFamily="50" charset="-128"/>
                          <a:ea typeface="メイリオ" panose="020B0604030504040204" pitchFamily="50" charset="-128"/>
                          <a:cs typeface="メイリオ" panose="020B0604030504040204" pitchFamily="50" charset="-128"/>
                        </a:rPr>
                        <a:t>280,000</a:t>
                      </a:r>
                      <a:r>
                        <a:rPr kumimoji="1" lang="ja-JP" altLang="en-US" sz="1050" dirty="0">
                          <a:latin typeface="メイリオ" panose="020B0604030504040204" pitchFamily="50" charset="-128"/>
                          <a:ea typeface="メイリオ" panose="020B0604030504040204" pitchFamily="50" charset="-128"/>
                          <a:cs typeface="メイリオ" panose="020B0604030504040204" pitchFamily="50" charset="-128"/>
                        </a:rPr>
                        <a:t>円</a:t>
                      </a:r>
                    </a:p>
                    <a:p>
                      <a:pPr algn="ctr"/>
                      <a:r>
                        <a:rPr kumimoji="1" lang="en-US" altLang="ja-JP" sz="1050" dirty="0">
                          <a:latin typeface="メイリオ" panose="020B0604030504040204" pitchFamily="50" charset="-128"/>
                          <a:ea typeface="メイリオ" panose="020B0604030504040204" pitchFamily="50" charset="-128"/>
                          <a:cs typeface="メイリオ" panose="020B0604030504040204" pitchFamily="50" charset="-128"/>
                        </a:rPr>
                        <a:t>270,000</a:t>
                      </a:r>
                      <a:r>
                        <a:rPr kumimoji="1" lang="ja-JP" altLang="en-US" sz="1050" dirty="0">
                          <a:latin typeface="メイリオ" panose="020B0604030504040204" pitchFamily="50" charset="-128"/>
                          <a:ea typeface="メイリオ" panose="020B0604030504040204" pitchFamily="50" charset="-128"/>
                          <a:cs typeface="メイリオ" panose="020B0604030504040204" pitchFamily="50" charset="-128"/>
                        </a:rPr>
                        <a:t>円</a:t>
                      </a:r>
                    </a:p>
                    <a:p>
                      <a:pPr algn="ctr"/>
                      <a:r>
                        <a:rPr kumimoji="1" lang="en-US" altLang="ja-JP" sz="1050" dirty="0">
                          <a:latin typeface="メイリオ" panose="020B0604030504040204" pitchFamily="50" charset="-128"/>
                          <a:ea typeface="メイリオ" panose="020B0604030504040204" pitchFamily="50" charset="-128"/>
                          <a:cs typeface="メイリオ" panose="020B0604030504040204" pitchFamily="50" charset="-128"/>
                        </a:rPr>
                        <a:t>250,000</a:t>
                      </a:r>
                      <a:r>
                        <a:rPr kumimoji="1" lang="ja-JP" altLang="en-US" sz="1050" dirty="0">
                          <a:latin typeface="メイリオ" panose="020B0604030504040204" pitchFamily="50" charset="-128"/>
                          <a:ea typeface="メイリオ" panose="020B0604030504040204" pitchFamily="50" charset="-128"/>
                          <a:cs typeface="メイリオ" panose="020B0604030504040204" pitchFamily="50" charset="-128"/>
                        </a:rPr>
                        <a:t>円</a:t>
                      </a:r>
                    </a:p>
                    <a:p>
                      <a:pPr algn="ctr"/>
                      <a:r>
                        <a:rPr kumimoji="1" lang="en-US" altLang="ja-JP" sz="1050" dirty="0">
                          <a:latin typeface="メイリオ" panose="020B0604030504040204" pitchFamily="50" charset="-128"/>
                          <a:ea typeface="メイリオ" panose="020B0604030504040204" pitchFamily="50" charset="-128"/>
                          <a:cs typeface="メイリオ" panose="020B0604030504040204" pitchFamily="50" charset="-128"/>
                        </a:rPr>
                        <a:t>230,000</a:t>
                      </a:r>
                      <a:r>
                        <a:rPr kumimoji="1" lang="ja-JP" altLang="en-US" sz="1050" dirty="0">
                          <a:latin typeface="メイリオ" panose="020B0604030504040204" pitchFamily="50" charset="-128"/>
                          <a:ea typeface="メイリオ" panose="020B0604030504040204" pitchFamily="50" charset="-128"/>
                          <a:cs typeface="メイリオ" panose="020B0604030504040204" pitchFamily="50" charset="-128"/>
                        </a:rPr>
                        <a:t>円</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252000">
                <a:tc>
                  <a:txBody>
                    <a:bodyPr/>
                    <a:lstStyle/>
                    <a:p>
                      <a:pPr algn="ctr"/>
                      <a:r>
                        <a:rPr kumimoji="1" lang="en-US" altLang="ja-JP" sz="1050" dirty="0">
                          <a:latin typeface="メイリオ" panose="020B0604030504040204" pitchFamily="50" charset="-128"/>
                          <a:ea typeface="メイリオ" panose="020B0604030504040204" pitchFamily="50" charset="-128"/>
                          <a:cs typeface="メイリオ" panose="020B0604030504040204" pitchFamily="50" charset="-128"/>
                        </a:rPr>
                        <a:t>5</a:t>
                      </a:r>
                      <a:r>
                        <a:rPr kumimoji="1" lang="ja-JP" altLang="en-US" sz="1050" dirty="0">
                          <a:latin typeface="メイリオ" panose="020B0604030504040204" pitchFamily="50" charset="-128"/>
                          <a:ea typeface="メイリオ" panose="020B0604030504040204" pitchFamily="50" charset="-128"/>
                          <a:cs typeface="メイリオ" panose="020B0604030504040204" pitchFamily="50" charset="-128"/>
                        </a:rPr>
                        <a:t>人：平均</a:t>
                      </a:r>
                      <a:r>
                        <a:rPr kumimoji="1" lang="en-US" altLang="ja-JP" sz="1050" dirty="0">
                          <a:latin typeface="メイリオ" panose="020B0604030504040204" pitchFamily="50" charset="-128"/>
                          <a:ea typeface="メイリオ" panose="020B0604030504040204" pitchFamily="50" charset="-128"/>
                          <a:cs typeface="メイリオ" panose="020B0604030504040204" pitchFamily="50" charset="-128"/>
                        </a:rPr>
                        <a:t>264,000</a:t>
                      </a:r>
                      <a:r>
                        <a:rPr kumimoji="1" lang="ja-JP" altLang="en-US" sz="1050" dirty="0">
                          <a:latin typeface="メイリオ" panose="020B0604030504040204" pitchFamily="50" charset="-128"/>
                          <a:ea typeface="メイリオ" panose="020B0604030504040204" pitchFamily="50" charset="-128"/>
                          <a:cs typeface="メイリオ" panose="020B0604030504040204" pitchFamily="50" charset="-128"/>
                        </a:rPr>
                        <a:t>円</a:t>
                      </a:r>
                    </a:p>
                  </a:txBody>
                  <a:tcPr marL="36000" marR="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12" name="表 11"/>
          <p:cNvGraphicFramePr>
            <a:graphicFrameLocks noGrp="1"/>
          </p:cNvGraphicFramePr>
          <p:nvPr>
            <p:extLst>
              <p:ext uri="{D42A27DB-BD31-4B8C-83A1-F6EECF244321}">
                <p14:modId xmlns:p14="http://schemas.microsoft.com/office/powerpoint/2010/main" val="1618026878"/>
              </p:ext>
            </p:extLst>
          </p:nvPr>
        </p:nvGraphicFramePr>
        <p:xfrm>
          <a:off x="2709317" y="3853775"/>
          <a:ext cx="1872000" cy="1404000"/>
        </p:xfrm>
        <a:graphic>
          <a:graphicData uri="http://schemas.openxmlformats.org/drawingml/2006/table">
            <a:tbl>
              <a:tblPr firstRow="1" bandRow="1">
                <a:tableStyleId>{5940675A-B579-460E-94D1-54222C63F5DA}</a:tableStyleId>
              </a:tblPr>
              <a:tblGrid>
                <a:gridCol w="1872000">
                  <a:extLst>
                    <a:ext uri="{9D8B030D-6E8A-4147-A177-3AD203B41FA5}">
                      <a16:colId xmlns:a16="http://schemas.microsoft.com/office/drawing/2014/main" val="20000"/>
                    </a:ext>
                  </a:extLst>
                </a:gridCol>
              </a:tblGrid>
              <a:tr h="2520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zh-TW" altLang="en-US" sz="900" dirty="0">
                          <a:latin typeface="メイリオ" panose="020B0604030504040204" pitchFamily="50" charset="-128"/>
                          <a:ea typeface="メイリオ" panose="020B0604030504040204" pitchFamily="50" charset="-128"/>
                          <a:cs typeface="メイリオ" panose="020B0604030504040204" pitchFamily="50" charset="-128"/>
                        </a:rPr>
                        <a:t>民間企業従業員</a:t>
                      </a:r>
                      <a:r>
                        <a:rPr kumimoji="1" lang="en-US" altLang="ja-JP" sz="900" dirty="0">
                          <a:latin typeface="メイリオ" panose="020B0604030504040204" pitchFamily="50" charset="-128"/>
                          <a:ea typeface="メイリオ" panose="020B0604030504040204" pitchFamily="50" charset="-128"/>
                          <a:cs typeface="メイリオ" panose="020B0604030504040204" pitchFamily="50" charset="-128"/>
                        </a:rPr>
                        <a:t>/B</a:t>
                      </a:r>
                      <a:r>
                        <a:rPr kumimoji="1" lang="zh-TW" altLang="en-US" sz="900" dirty="0">
                          <a:latin typeface="メイリオ" panose="020B0604030504040204" pitchFamily="50" charset="-128"/>
                          <a:ea typeface="メイリオ" panose="020B0604030504040204" pitchFamily="50" charset="-128"/>
                          <a:cs typeface="メイリオ" panose="020B0604030504040204" pitchFamily="50" charset="-128"/>
                        </a:rPr>
                        <a:t>歳階層</a:t>
                      </a:r>
                      <a:r>
                        <a:rPr kumimoji="1" lang="en-US" altLang="ja-JP" sz="900" dirty="0">
                          <a:latin typeface="メイリオ" panose="020B0604030504040204" pitchFamily="50" charset="-128"/>
                          <a:ea typeface="メイリオ" panose="020B0604030504040204" pitchFamily="50" charset="-128"/>
                          <a:cs typeface="メイリオ" panose="020B0604030504040204" pitchFamily="50" charset="-128"/>
                        </a:rPr>
                        <a:t>/</a:t>
                      </a:r>
                      <a:r>
                        <a:rPr kumimoji="1" lang="zh-TW" altLang="en-US" sz="900" dirty="0">
                          <a:latin typeface="メイリオ" panose="020B0604030504040204" pitchFamily="50" charset="-128"/>
                          <a:ea typeface="メイリオ" panose="020B0604030504040204" pitchFamily="50" charset="-128"/>
                          <a:cs typeface="メイリオ" panose="020B0604030504040204" pitchFamily="50" charset="-128"/>
                        </a:rPr>
                        <a:t>大学卒</a:t>
                      </a:r>
                      <a:endPar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900000">
                <a:tc>
                  <a:txBody>
                    <a:bodyPr/>
                    <a:lstStyle/>
                    <a:p>
                      <a:pPr algn="ctr"/>
                      <a:r>
                        <a:rPr kumimoji="1" lang="en-US" altLang="ja-JP" sz="1050" dirty="0">
                          <a:latin typeface="メイリオ" panose="020B0604030504040204" pitchFamily="50" charset="-128"/>
                          <a:ea typeface="メイリオ" panose="020B0604030504040204" pitchFamily="50" charset="-128"/>
                          <a:cs typeface="メイリオ" panose="020B0604030504040204" pitchFamily="50" charset="-128"/>
                        </a:rPr>
                        <a:t>300,000</a:t>
                      </a:r>
                      <a:r>
                        <a:rPr kumimoji="1" lang="ja-JP" altLang="en-US" sz="1050" dirty="0">
                          <a:latin typeface="メイリオ" panose="020B0604030504040204" pitchFamily="50" charset="-128"/>
                          <a:ea typeface="メイリオ" panose="020B0604030504040204" pitchFamily="50" charset="-128"/>
                          <a:cs typeface="メイリオ" panose="020B0604030504040204" pitchFamily="50" charset="-128"/>
                        </a:rPr>
                        <a:t>円</a:t>
                      </a:r>
                    </a:p>
                    <a:p>
                      <a:pPr algn="ctr"/>
                      <a:r>
                        <a:rPr kumimoji="1" lang="en-US" altLang="ja-JP" sz="1050" dirty="0">
                          <a:latin typeface="メイリオ" panose="020B0604030504040204" pitchFamily="50" charset="-128"/>
                          <a:ea typeface="メイリオ" panose="020B0604030504040204" pitchFamily="50" charset="-128"/>
                          <a:cs typeface="メイリオ" panose="020B0604030504040204" pitchFamily="50" charset="-128"/>
                        </a:rPr>
                        <a:t>290,000</a:t>
                      </a:r>
                      <a:r>
                        <a:rPr kumimoji="1" lang="ja-JP" altLang="en-US" sz="1050" dirty="0">
                          <a:latin typeface="メイリオ" panose="020B0604030504040204" pitchFamily="50" charset="-128"/>
                          <a:ea typeface="メイリオ" panose="020B0604030504040204" pitchFamily="50" charset="-128"/>
                          <a:cs typeface="メイリオ" panose="020B0604030504040204" pitchFamily="50" charset="-128"/>
                        </a:rPr>
                        <a:t>円</a:t>
                      </a:r>
                    </a:p>
                    <a:p>
                      <a:pPr algn="ctr"/>
                      <a:r>
                        <a:rPr kumimoji="1" lang="en-US" altLang="ja-JP" sz="1050" dirty="0">
                          <a:latin typeface="メイリオ" panose="020B0604030504040204" pitchFamily="50" charset="-128"/>
                          <a:ea typeface="メイリオ" panose="020B0604030504040204" pitchFamily="50" charset="-128"/>
                          <a:cs typeface="メイリオ" panose="020B0604030504040204" pitchFamily="50" charset="-128"/>
                        </a:rPr>
                        <a:t>270,000</a:t>
                      </a:r>
                      <a:r>
                        <a:rPr kumimoji="1" lang="ja-JP" altLang="en-US" sz="1050" dirty="0">
                          <a:latin typeface="メイリオ" panose="020B0604030504040204" pitchFamily="50" charset="-128"/>
                          <a:ea typeface="メイリオ" panose="020B0604030504040204" pitchFamily="50" charset="-128"/>
                          <a:cs typeface="メイリオ" panose="020B0604030504040204" pitchFamily="50" charset="-128"/>
                        </a:rPr>
                        <a:t>円</a:t>
                      </a:r>
                    </a:p>
                    <a:p>
                      <a:pPr algn="ctr"/>
                      <a:r>
                        <a:rPr kumimoji="1" lang="en-US" altLang="ja-JP" sz="1050" dirty="0">
                          <a:latin typeface="メイリオ" panose="020B0604030504040204" pitchFamily="50" charset="-128"/>
                          <a:ea typeface="メイリオ" panose="020B0604030504040204" pitchFamily="50" charset="-128"/>
                          <a:cs typeface="メイリオ" panose="020B0604030504040204" pitchFamily="50" charset="-128"/>
                        </a:rPr>
                        <a:t>260,000</a:t>
                      </a:r>
                      <a:r>
                        <a:rPr kumimoji="1" lang="ja-JP" altLang="en-US" sz="1050" dirty="0">
                          <a:latin typeface="メイリオ" panose="020B0604030504040204" pitchFamily="50" charset="-128"/>
                          <a:ea typeface="メイリオ" panose="020B0604030504040204" pitchFamily="50" charset="-128"/>
                          <a:cs typeface="メイリオ" panose="020B0604030504040204" pitchFamily="50" charset="-128"/>
                        </a:rPr>
                        <a:t>円</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252000">
                <a:tc>
                  <a:txBody>
                    <a:bodyPr/>
                    <a:lstStyle/>
                    <a:p>
                      <a:pPr algn="ctr"/>
                      <a:r>
                        <a:rPr kumimoji="1" lang="ja-JP" altLang="en-US" sz="1050" dirty="0">
                          <a:latin typeface="メイリオ" panose="020B0604030504040204" pitchFamily="50" charset="-128"/>
                          <a:ea typeface="メイリオ" panose="020B0604030504040204" pitchFamily="50" charset="-128"/>
                          <a:cs typeface="メイリオ" panose="020B0604030504040204" pitchFamily="50" charset="-128"/>
                        </a:rPr>
                        <a:t>４人：平均</a:t>
                      </a:r>
                      <a:r>
                        <a:rPr kumimoji="1" lang="en-US" altLang="ja-JP" sz="1050" dirty="0">
                          <a:latin typeface="メイリオ" panose="020B0604030504040204" pitchFamily="50" charset="-128"/>
                          <a:ea typeface="メイリオ" panose="020B0604030504040204" pitchFamily="50" charset="-128"/>
                          <a:cs typeface="メイリオ" panose="020B0604030504040204" pitchFamily="50" charset="-128"/>
                        </a:rPr>
                        <a:t>280,000</a:t>
                      </a:r>
                      <a:r>
                        <a:rPr kumimoji="1" lang="ja-JP" altLang="en-US" sz="1050" dirty="0">
                          <a:latin typeface="メイリオ" panose="020B0604030504040204" pitchFamily="50" charset="-128"/>
                          <a:ea typeface="メイリオ" panose="020B0604030504040204" pitchFamily="50" charset="-128"/>
                          <a:cs typeface="メイリオ" panose="020B0604030504040204" pitchFamily="50" charset="-128"/>
                        </a:rPr>
                        <a:t>円</a:t>
                      </a:r>
                    </a:p>
                  </a:txBody>
                  <a:tcPr marL="36000" marR="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13" name="表 12"/>
          <p:cNvGraphicFramePr>
            <a:graphicFrameLocks noGrp="1"/>
          </p:cNvGraphicFramePr>
          <p:nvPr>
            <p:extLst>
              <p:ext uri="{D42A27DB-BD31-4B8C-83A1-F6EECF244321}">
                <p14:modId xmlns:p14="http://schemas.microsoft.com/office/powerpoint/2010/main" val="1330736363"/>
              </p:ext>
            </p:extLst>
          </p:nvPr>
        </p:nvGraphicFramePr>
        <p:xfrm>
          <a:off x="4788224" y="1772816"/>
          <a:ext cx="1800000" cy="684000"/>
        </p:xfrm>
        <a:graphic>
          <a:graphicData uri="http://schemas.openxmlformats.org/drawingml/2006/table">
            <a:tbl>
              <a:tblPr firstRow="1" bandRow="1">
                <a:tableStyleId>{5940675A-B579-460E-94D1-54222C63F5DA}</a:tableStyleId>
              </a:tblPr>
              <a:tblGrid>
                <a:gridCol w="1800000">
                  <a:extLst>
                    <a:ext uri="{9D8B030D-6E8A-4147-A177-3AD203B41FA5}">
                      <a16:colId xmlns:a16="http://schemas.microsoft.com/office/drawing/2014/main" val="20000"/>
                    </a:ext>
                  </a:extLst>
                </a:gridCol>
              </a:tblGrid>
              <a:tr h="252000">
                <a:tc>
                  <a:txBody>
                    <a:bodyPr/>
                    <a:lstStyle/>
                    <a:p>
                      <a:pPr algn="ctr"/>
                      <a:r>
                        <a:rPr kumimoji="1" lang="zh-TW" altLang="en-US" sz="900" dirty="0">
                          <a:latin typeface="メイリオ" panose="020B0604030504040204" pitchFamily="50" charset="-128"/>
                          <a:ea typeface="メイリオ" panose="020B0604030504040204" pitchFamily="50" charset="-128"/>
                          <a:cs typeface="メイリオ" panose="020B0604030504040204" pitchFamily="50" charset="-128"/>
                        </a:rPr>
                        <a:t>府職員</a:t>
                      </a:r>
                      <a:r>
                        <a:rPr kumimoji="1" lang="en-US" altLang="ja-JP" sz="900" dirty="0">
                          <a:latin typeface="メイリオ" panose="020B0604030504040204" pitchFamily="50" charset="-128"/>
                          <a:ea typeface="メイリオ" panose="020B0604030504040204" pitchFamily="50" charset="-128"/>
                          <a:cs typeface="メイリオ" panose="020B0604030504040204" pitchFamily="50" charset="-128"/>
                        </a:rPr>
                        <a:t>/A</a:t>
                      </a:r>
                      <a:r>
                        <a:rPr kumimoji="1" lang="zh-TW" altLang="en-US" sz="900" dirty="0">
                          <a:latin typeface="メイリオ" panose="020B0604030504040204" pitchFamily="50" charset="-128"/>
                          <a:ea typeface="メイリオ" panose="020B0604030504040204" pitchFamily="50" charset="-128"/>
                          <a:cs typeface="メイリオ" panose="020B0604030504040204" pitchFamily="50" charset="-128"/>
                        </a:rPr>
                        <a:t>歳階層</a:t>
                      </a:r>
                      <a:r>
                        <a:rPr kumimoji="1" lang="en-US" altLang="ja-JP" sz="900" dirty="0">
                          <a:latin typeface="メイリオ" panose="020B0604030504040204" pitchFamily="50" charset="-128"/>
                          <a:ea typeface="メイリオ" panose="020B0604030504040204" pitchFamily="50" charset="-128"/>
                          <a:cs typeface="メイリオ" panose="020B0604030504040204" pitchFamily="50" charset="-128"/>
                        </a:rPr>
                        <a:t>/</a:t>
                      </a:r>
                      <a:r>
                        <a:rPr kumimoji="1" lang="zh-TW" altLang="en-US" sz="900" dirty="0">
                          <a:latin typeface="メイリオ" panose="020B0604030504040204" pitchFamily="50" charset="-128"/>
                          <a:ea typeface="メイリオ" panose="020B0604030504040204" pitchFamily="50" charset="-128"/>
                          <a:cs typeface="メイリオ" panose="020B0604030504040204" pitchFamily="50" charset="-128"/>
                        </a:rPr>
                        <a:t>大学卒</a:t>
                      </a:r>
                      <a:endPar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432000">
                <a:tc>
                  <a:txBody>
                    <a:bodyPr/>
                    <a:lstStyle/>
                    <a:p>
                      <a:pPr algn="ctr"/>
                      <a:r>
                        <a:rPr kumimoji="1" lang="en-US" altLang="ja-JP" sz="1050" dirty="0">
                          <a:latin typeface="メイリオ" panose="020B0604030504040204" pitchFamily="50" charset="-128"/>
                          <a:ea typeface="メイリオ" panose="020B0604030504040204" pitchFamily="50" charset="-128"/>
                          <a:cs typeface="メイリオ" panose="020B0604030504040204" pitchFamily="50" charset="-128"/>
                        </a:rPr>
                        <a:t>255,000</a:t>
                      </a:r>
                      <a:r>
                        <a:rPr kumimoji="1" lang="ja-JP" altLang="en-US" sz="1050" dirty="0">
                          <a:latin typeface="メイリオ" panose="020B0604030504040204" pitchFamily="50" charset="-128"/>
                          <a:ea typeface="メイリオ" panose="020B0604030504040204" pitchFamily="50" charset="-128"/>
                          <a:cs typeface="メイリオ" panose="020B0604030504040204" pitchFamily="50" charset="-128"/>
                        </a:rPr>
                        <a:t>円</a:t>
                      </a:r>
                      <a:r>
                        <a:rPr kumimoji="1" lang="en-US" altLang="ja-JP" sz="1050" dirty="0">
                          <a:latin typeface="メイリオ" panose="020B0604030504040204" pitchFamily="50" charset="-128"/>
                          <a:ea typeface="メイリオ" panose="020B0604030504040204" pitchFamily="50" charset="-128"/>
                          <a:cs typeface="メイリオ" panose="020B0604030504040204" pitchFamily="50" charset="-128"/>
                        </a:rPr>
                        <a:t>×3</a:t>
                      </a:r>
                      <a:r>
                        <a:rPr kumimoji="1" lang="ja-JP" altLang="en-US" sz="1050" dirty="0">
                          <a:latin typeface="メイリオ" panose="020B0604030504040204" pitchFamily="50" charset="-128"/>
                          <a:ea typeface="メイリオ" panose="020B0604030504040204" pitchFamily="50" charset="-128"/>
                          <a:cs typeface="メイリオ" panose="020B0604030504040204" pitchFamily="50" charset="-128"/>
                        </a:rPr>
                        <a:t>人</a:t>
                      </a:r>
                    </a:p>
                    <a:p>
                      <a:pPr algn="ctr"/>
                      <a:r>
                        <a:rPr kumimoji="1" lang="ja-JP" altLang="en-US" sz="1050" dirty="0">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1050" dirty="0">
                          <a:latin typeface="メイリオ" panose="020B0604030504040204" pitchFamily="50" charset="-128"/>
                          <a:ea typeface="メイリオ" panose="020B0604030504040204" pitchFamily="50" charset="-128"/>
                          <a:cs typeface="メイリオ" panose="020B0604030504040204" pitchFamily="50" charset="-128"/>
                        </a:rPr>
                        <a:t>765,000</a:t>
                      </a:r>
                      <a:r>
                        <a:rPr kumimoji="1" lang="ja-JP" altLang="en-US" sz="1050" dirty="0">
                          <a:latin typeface="メイリオ" panose="020B0604030504040204" pitchFamily="50" charset="-128"/>
                          <a:ea typeface="メイリオ" panose="020B0604030504040204" pitchFamily="50" charset="-128"/>
                          <a:cs typeface="メイリオ" panose="020B0604030504040204" pitchFamily="50" charset="-128"/>
                        </a:rPr>
                        <a:t>円</a:t>
                      </a:r>
                    </a:p>
                  </a:txBody>
                  <a:tcPr marL="36000" marR="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graphicFrame>
        <p:nvGraphicFramePr>
          <p:cNvPr id="14" name="表 13"/>
          <p:cNvGraphicFramePr>
            <a:graphicFrameLocks noGrp="1"/>
          </p:cNvGraphicFramePr>
          <p:nvPr>
            <p:extLst>
              <p:ext uri="{D42A27DB-BD31-4B8C-83A1-F6EECF244321}">
                <p14:modId xmlns:p14="http://schemas.microsoft.com/office/powerpoint/2010/main" val="3123772597"/>
              </p:ext>
            </p:extLst>
          </p:nvPr>
        </p:nvGraphicFramePr>
        <p:xfrm>
          <a:off x="6876456" y="1772816"/>
          <a:ext cx="1800000" cy="1358320"/>
        </p:xfrm>
        <a:graphic>
          <a:graphicData uri="http://schemas.openxmlformats.org/drawingml/2006/table">
            <a:tbl>
              <a:tblPr firstRow="1" bandRow="1">
                <a:tableStyleId>{5940675A-B579-460E-94D1-54222C63F5DA}</a:tableStyleId>
              </a:tblPr>
              <a:tblGrid>
                <a:gridCol w="1800000">
                  <a:extLst>
                    <a:ext uri="{9D8B030D-6E8A-4147-A177-3AD203B41FA5}">
                      <a16:colId xmlns:a16="http://schemas.microsoft.com/office/drawing/2014/main" val="20000"/>
                    </a:ext>
                  </a:extLst>
                </a:gridCol>
              </a:tblGrid>
              <a:tr h="370840">
                <a:tc>
                  <a:txBody>
                    <a:bodyPr/>
                    <a:lstStyle/>
                    <a:p>
                      <a:pPr algn="ctr"/>
                      <a:r>
                        <a:rPr kumimoji="1" lang="zh-TW" altLang="en-US" sz="900" dirty="0">
                          <a:latin typeface="メイリオ" panose="020B0604030504040204" pitchFamily="50" charset="-128"/>
                          <a:ea typeface="メイリオ" panose="020B0604030504040204" pitchFamily="50" charset="-128"/>
                          <a:cs typeface="メイリオ" panose="020B0604030504040204" pitchFamily="50" charset="-128"/>
                        </a:rPr>
                        <a:t>府職員</a:t>
                      </a:r>
                      <a:endPar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576000">
                <a:tc>
                  <a:txBody>
                    <a:bodyPr/>
                    <a:lstStyle/>
                    <a:p>
                      <a:pPr algn="ctr"/>
                      <a:r>
                        <a:rPr kumimoji="1" lang="en-US" altLang="zh-TW" sz="1050" dirty="0">
                          <a:latin typeface="メイリオ" panose="020B0604030504040204" pitchFamily="50" charset="-128"/>
                          <a:ea typeface="メイリオ" panose="020B0604030504040204" pitchFamily="50" charset="-128"/>
                          <a:cs typeface="メイリオ" panose="020B0604030504040204" pitchFamily="50" charset="-128"/>
                        </a:rPr>
                        <a:t>765,000</a:t>
                      </a:r>
                      <a:r>
                        <a:rPr kumimoji="1" lang="zh-TW" altLang="en-US" sz="1050" dirty="0">
                          <a:latin typeface="メイリオ" panose="020B0604030504040204" pitchFamily="50" charset="-128"/>
                          <a:ea typeface="メイリオ" panose="020B0604030504040204" pitchFamily="50" charset="-128"/>
                          <a:cs typeface="メイリオ" panose="020B0604030504040204" pitchFamily="50" charset="-128"/>
                        </a:rPr>
                        <a:t>円＋</a:t>
                      </a:r>
                      <a:r>
                        <a:rPr kumimoji="1" lang="en-US" altLang="zh-TW" sz="1050" dirty="0">
                          <a:latin typeface="メイリオ" panose="020B0604030504040204" pitchFamily="50" charset="-128"/>
                          <a:ea typeface="メイリオ" panose="020B0604030504040204" pitchFamily="50" charset="-128"/>
                          <a:cs typeface="メイリオ" panose="020B0604030504040204" pitchFamily="50" charset="-128"/>
                        </a:rPr>
                        <a:t>586,000</a:t>
                      </a:r>
                      <a:r>
                        <a:rPr kumimoji="1" lang="zh-TW" altLang="en-US" sz="1050" dirty="0">
                          <a:latin typeface="メイリオ" panose="020B0604030504040204" pitchFamily="50" charset="-128"/>
                          <a:ea typeface="メイリオ" panose="020B0604030504040204" pitchFamily="50" charset="-128"/>
                          <a:cs typeface="メイリオ" panose="020B0604030504040204" pitchFamily="50" charset="-128"/>
                        </a:rPr>
                        <a:t>円</a:t>
                      </a:r>
                    </a:p>
                    <a:p>
                      <a:pPr algn="ctr"/>
                      <a:r>
                        <a:rPr kumimoji="1" lang="zh-TW" altLang="en-US" sz="1050" dirty="0">
                          <a:latin typeface="メイリオ" panose="020B0604030504040204" pitchFamily="50" charset="-128"/>
                          <a:ea typeface="メイリオ" panose="020B0604030504040204" pitchFamily="50" charset="-128"/>
                          <a:cs typeface="メイリオ" panose="020B0604030504040204" pitchFamily="50" charset="-128"/>
                        </a:rPr>
                        <a:t>合計：</a:t>
                      </a:r>
                      <a:r>
                        <a:rPr kumimoji="1" lang="en-US" altLang="zh-TW" sz="1050" dirty="0">
                          <a:latin typeface="メイリオ" panose="020B0604030504040204" pitchFamily="50" charset="-128"/>
                          <a:ea typeface="メイリオ" panose="020B0604030504040204" pitchFamily="50" charset="-128"/>
                          <a:cs typeface="メイリオ" panose="020B0604030504040204" pitchFamily="50" charset="-128"/>
                        </a:rPr>
                        <a:t>1,351,000</a:t>
                      </a:r>
                      <a:r>
                        <a:rPr kumimoji="1" lang="zh-TW" altLang="en-US" sz="1050" dirty="0">
                          <a:latin typeface="メイリオ" panose="020B0604030504040204" pitchFamily="50" charset="-128"/>
                          <a:ea typeface="メイリオ" panose="020B0604030504040204" pitchFamily="50" charset="-128"/>
                          <a:cs typeface="メイリオ" panose="020B0604030504040204" pitchFamily="50" charset="-128"/>
                        </a:rPr>
                        <a:t>円</a:t>
                      </a:r>
                    </a:p>
                  </a:txBody>
                  <a:tcPr marL="36000" marR="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370840">
                <a:tc>
                  <a:txBody>
                    <a:bodyPr/>
                    <a:lstStyle/>
                    <a:p>
                      <a:pPr algn="ctr"/>
                      <a:r>
                        <a:rPr kumimoji="1" lang="ja-JP" altLang="en-US" sz="1050" dirty="0">
                          <a:latin typeface="メイリオ" panose="020B0604030504040204" pitchFamily="50" charset="-128"/>
                          <a:ea typeface="メイリオ" panose="020B0604030504040204" pitchFamily="50" charset="-128"/>
                          <a:cs typeface="メイリオ" panose="020B0604030504040204" pitchFamily="50" charset="-128"/>
                        </a:rPr>
                        <a:t>　</a:t>
                      </a:r>
                      <a:r>
                        <a:rPr kumimoji="1" lang="en-US" altLang="ja-JP" sz="1050" dirty="0">
                          <a:latin typeface="メイリオ" panose="020B0604030504040204" pitchFamily="50" charset="-128"/>
                          <a:ea typeface="メイリオ" panose="020B0604030504040204" pitchFamily="50" charset="-128"/>
                          <a:cs typeface="メイリオ" panose="020B0604030504040204" pitchFamily="50" charset="-128"/>
                        </a:rPr>
                        <a:t>1,351,000</a:t>
                      </a:r>
                      <a:r>
                        <a:rPr kumimoji="1" lang="ja-JP" altLang="en-US" sz="1050" dirty="0">
                          <a:latin typeface="メイリオ" panose="020B0604030504040204" pitchFamily="50" charset="-128"/>
                          <a:ea typeface="メイリオ" panose="020B0604030504040204" pitchFamily="50" charset="-128"/>
                          <a:cs typeface="メイリオ" panose="020B0604030504040204" pitchFamily="50" charset="-128"/>
                        </a:rPr>
                        <a:t>円</a:t>
                      </a:r>
                      <a:r>
                        <a:rPr kumimoji="1" lang="en-US" altLang="ja-JP" sz="1050" dirty="0">
                          <a:latin typeface="メイリオ" panose="020B0604030504040204" pitchFamily="50" charset="-128"/>
                          <a:ea typeface="メイリオ" panose="020B0604030504040204" pitchFamily="50" charset="-128"/>
                          <a:cs typeface="メイリオ" panose="020B0604030504040204" pitchFamily="50" charset="-128"/>
                        </a:rPr>
                        <a:t>÷5</a:t>
                      </a:r>
                      <a:r>
                        <a:rPr kumimoji="1" lang="ja-JP" altLang="en-US" sz="1050" dirty="0">
                          <a:latin typeface="メイリオ" panose="020B0604030504040204" pitchFamily="50" charset="-128"/>
                          <a:ea typeface="メイリオ" panose="020B0604030504040204" pitchFamily="50" charset="-128"/>
                          <a:cs typeface="メイリオ" panose="020B0604030504040204" pitchFamily="50" charset="-128"/>
                        </a:rPr>
                        <a:t>人</a:t>
                      </a:r>
                    </a:p>
                    <a:p>
                      <a:pPr algn="ctr"/>
                      <a:r>
                        <a:rPr kumimoji="1" lang="ja-JP" altLang="en-US" sz="1050" dirty="0">
                          <a:latin typeface="メイリオ" panose="020B0604030504040204" pitchFamily="50" charset="-128"/>
                          <a:ea typeface="メイリオ" panose="020B0604030504040204" pitchFamily="50" charset="-128"/>
                          <a:cs typeface="メイリオ" panose="020B0604030504040204" pitchFamily="50" charset="-128"/>
                        </a:rPr>
                        <a:t>平均：</a:t>
                      </a:r>
                      <a:r>
                        <a:rPr kumimoji="1" lang="en-US" altLang="ja-JP" sz="1050" b="1" dirty="0">
                          <a:latin typeface="メイリオ" panose="020B0604030504040204" pitchFamily="50" charset="-128"/>
                          <a:ea typeface="メイリオ" panose="020B0604030504040204" pitchFamily="50" charset="-128"/>
                          <a:cs typeface="メイリオ" panose="020B0604030504040204" pitchFamily="50" charset="-128"/>
                        </a:rPr>
                        <a:t>270,200</a:t>
                      </a:r>
                      <a:r>
                        <a:rPr kumimoji="1" lang="ja-JP" altLang="en-US" sz="1050" b="1" dirty="0">
                          <a:latin typeface="メイリオ" panose="020B0604030504040204" pitchFamily="50" charset="-128"/>
                          <a:ea typeface="メイリオ" panose="020B0604030504040204" pitchFamily="50" charset="-128"/>
                          <a:cs typeface="メイリオ" panose="020B0604030504040204" pitchFamily="50" charset="-128"/>
                        </a:rPr>
                        <a:t>円（</a:t>
                      </a:r>
                      <a:r>
                        <a:rPr kumimoji="1" lang="en-US" altLang="ja-JP" sz="1050" b="1" dirty="0">
                          <a:latin typeface="メイリオ" panose="020B0604030504040204" pitchFamily="50" charset="-128"/>
                          <a:ea typeface="メイリオ" panose="020B0604030504040204" pitchFamily="50" charset="-128"/>
                          <a:cs typeface="メイリオ" panose="020B0604030504040204" pitchFamily="50" charset="-128"/>
                        </a:rPr>
                        <a:t>A</a:t>
                      </a:r>
                      <a:r>
                        <a:rPr kumimoji="1" lang="ja-JP" altLang="en-US" sz="1050" b="1" dirty="0">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15" name="表 14"/>
          <p:cNvGraphicFramePr>
            <a:graphicFrameLocks noGrp="1"/>
          </p:cNvGraphicFramePr>
          <p:nvPr>
            <p:extLst>
              <p:ext uri="{D42A27DB-BD31-4B8C-83A1-F6EECF244321}">
                <p14:modId xmlns:p14="http://schemas.microsoft.com/office/powerpoint/2010/main" val="780820947"/>
              </p:ext>
            </p:extLst>
          </p:nvPr>
        </p:nvGraphicFramePr>
        <p:xfrm>
          <a:off x="4788224" y="2492896"/>
          <a:ext cx="1800000" cy="684000"/>
        </p:xfrm>
        <a:graphic>
          <a:graphicData uri="http://schemas.openxmlformats.org/drawingml/2006/table">
            <a:tbl>
              <a:tblPr firstRow="1" bandRow="1">
                <a:tableStyleId>{5940675A-B579-460E-94D1-54222C63F5DA}</a:tableStyleId>
              </a:tblPr>
              <a:tblGrid>
                <a:gridCol w="1800000">
                  <a:extLst>
                    <a:ext uri="{9D8B030D-6E8A-4147-A177-3AD203B41FA5}">
                      <a16:colId xmlns:a16="http://schemas.microsoft.com/office/drawing/2014/main" val="20000"/>
                    </a:ext>
                  </a:extLst>
                </a:gridCol>
              </a:tblGrid>
              <a:tr h="252000">
                <a:tc>
                  <a:txBody>
                    <a:bodyPr/>
                    <a:lstStyle/>
                    <a:p>
                      <a:pPr algn="ctr"/>
                      <a:r>
                        <a:rPr kumimoji="1" lang="zh-TW" altLang="en-US" sz="900" dirty="0">
                          <a:latin typeface="メイリオ" panose="020B0604030504040204" pitchFamily="50" charset="-128"/>
                          <a:ea typeface="メイリオ" panose="020B0604030504040204" pitchFamily="50" charset="-128"/>
                          <a:cs typeface="メイリオ" panose="020B0604030504040204" pitchFamily="50" charset="-128"/>
                        </a:rPr>
                        <a:t>府職員</a:t>
                      </a:r>
                      <a:r>
                        <a:rPr kumimoji="1" lang="en-US" altLang="ja-JP" sz="900" dirty="0">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zh-TW" sz="900" dirty="0">
                          <a:latin typeface="メイリオ" panose="020B0604030504040204" pitchFamily="50" charset="-128"/>
                          <a:ea typeface="メイリオ" panose="020B0604030504040204" pitchFamily="50" charset="-128"/>
                          <a:cs typeface="メイリオ" panose="020B0604030504040204" pitchFamily="50" charset="-128"/>
                        </a:rPr>
                        <a:t>B</a:t>
                      </a:r>
                      <a:r>
                        <a:rPr kumimoji="1" lang="zh-TW" altLang="en-US" sz="900" dirty="0">
                          <a:latin typeface="メイリオ" panose="020B0604030504040204" pitchFamily="50" charset="-128"/>
                          <a:ea typeface="メイリオ" panose="020B0604030504040204" pitchFamily="50" charset="-128"/>
                          <a:cs typeface="メイリオ" panose="020B0604030504040204" pitchFamily="50" charset="-128"/>
                        </a:rPr>
                        <a:t>歳階層</a:t>
                      </a:r>
                      <a:r>
                        <a:rPr kumimoji="1" lang="en-US" altLang="ja-JP" sz="900" dirty="0">
                          <a:latin typeface="メイリオ" panose="020B0604030504040204" pitchFamily="50" charset="-128"/>
                          <a:ea typeface="メイリオ" panose="020B0604030504040204" pitchFamily="50" charset="-128"/>
                          <a:cs typeface="メイリオ" panose="020B0604030504040204" pitchFamily="50" charset="-128"/>
                        </a:rPr>
                        <a:t>/</a:t>
                      </a:r>
                      <a:r>
                        <a:rPr kumimoji="1" lang="zh-TW" altLang="en-US" sz="900" dirty="0">
                          <a:latin typeface="メイリオ" panose="020B0604030504040204" pitchFamily="50" charset="-128"/>
                          <a:ea typeface="メイリオ" panose="020B0604030504040204" pitchFamily="50" charset="-128"/>
                          <a:cs typeface="メイリオ" panose="020B0604030504040204" pitchFamily="50" charset="-128"/>
                        </a:rPr>
                        <a:t>大学卒</a:t>
                      </a:r>
                      <a:endPar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432000">
                <a:tc>
                  <a:txBody>
                    <a:bodyPr/>
                    <a:lstStyle/>
                    <a:p>
                      <a:pPr algn="ctr"/>
                      <a:r>
                        <a:rPr kumimoji="1" lang="en-US" altLang="ja-JP" sz="1050" dirty="0">
                          <a:latin typeface="メイリオ" panose="020B0604030504040204" pitchFamily="50" charset="-128"/>
                          <a:ea typeface="メイリオ" panose="020B0604030504040204" pitchFamily="50" charset="-128"/>
                          <a:cs typeface="メイリオ" panose="020B0604030504040204" pitchFamily="50" charset="-128"/>
                        </a:rPr>
                        <a:t>293,000</a:t>
                      </a:r>
                      <a:r>
                        <a:rPr kumimoji="1" lang="ja-JP" altLang="en-US" sz="1050" dirty="0">
                          <a:latin typeface="メイリオ" panose="020B0604030504040204" pitchFamily="50" charset="-128"/>
                          <a:ea typeface="メイリオ" panose="020B0604030504040204" pitchFamily="50" charset="-128"/>
                          <a:cs typeface="メイリオ" panose="020B0604030504040204" pitchFamily="50" charset="-128"/>
                        </a:rPr>
                        <a:t>円</a:t>
                      </a:r>
                      <a:r>
                        <a:rPr kumimoji="1" lang="en-US" altLang="ja-JP" sz="1050" dirty="0">
                          <a:latin typeface="メイリオ" panose="020B0604030504040204" pitchFamily="50" charset="-128"/>
                          <a:ea typeface="メイリオ" panose="020B0604030504040204" pitchFamily="50" charset="-128"/>
                          <a:cs typeface="メイリオ" panose="020B0604030504040204" pitchFamily="50" charset="-128"/>
                        </a:rPr>
                        <a:t>×2</a:t>
                      </a:r>
                      <a:r>
                        <a:rPr kumimoji="1" lang="ja-JP" altLang="en-US" sz="1050" dirty="0">
                          <a:latin typeface="メイリオ" panose="020B0604030504040204" pitchFamily="50" charset="-128"/>
                          <a:ea typeface="メイリオ" panose="020B0604030504040204" pitchFamily="50" charset="-128"/>
                          <a:cs typeface="メイリオ" panose="020B0604030504040204" pitchFamily="50" charset="-128"/>
                        </a:rPr>
                        <a:t>人</a:t>
                      </a:r>
                    </a:p>
                    <a:p>
                      <a:pPr algn="ctr"/>
                      <a:r>
                        <a:rPr kumimoji="1" lang="ja-JP" altLang="en-US" sz="1050" dirty="0">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1050" dirty="0">
                          <a:latin typeface="メイリオ" panose="020B0604030504040204" pitchFamily="50" charset="-128"/>
                          <a:ea typeface="メイリオ" panose="020B0604030504040204" pitchFamily="50" charset="-128"/>
                          <a:cs typeface="メイリオ" panose="020B0604030504040204" pitchFamily="50" charset="-128"/>
                        </a:rPr>
                        <a:t>586,000</a:t>
                      </a:r>
                      <a:r>
                        <a:rPr kumimoji="1" lang="ja-JP" altLang="en-US" sz="1050" dirty="0">
                          <a:latin typeface="メイリオ" panose="020B0604030504040204" pitchFamily="50" charset="-128"/>
                          <a:ea typeface="メイリオ" panose="020B0604030504040204" pitchFamily="50" charset="-128"/>
                          <a:cs typeface="メイリオ" panose="020B0604030504040204" pitchFamily="50" charset="-128"/>
                        </a:rPr>
                        <a:t>円</a:t>
                      </a:r>
                    </a:p>
                  </a:txBody>
                  <a:tcPr marL="36000" marR="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graphicFrame>
        <p:nvGraphicFramePr>
          <p:cNvPr id="16" name="表 15"/>
          <p:cNvGraphicFramePr>
            <a:graphicFrameLocks noGrp="1"/>
          </p:cNvGraphicFramePr>
          <p:nvPr>
            <p:extLst>
              <p:ext uri="{D42A27DB-BD31-4B8C-83A1-F6EECF244321}">
                <p14:modId xmlns:p14="http://schemas.microsoft.com/office/powerpoint/2010/main" val="288202313"/>
              </p:ext>
            </p:extLst>
          </p:nvPr>
        </p:nvGraphicFramePr>
        <p:xfrm>
          <a:off x="4788224" y="3861048"/>
          <a:ext cx="1872000" cy="684000"/>
        </p:xfrm>
        <a:graphic>
          <a:graphicData uri="http://schemas.openxmlformats.org/drawingml/2006/table">
            <a:tbl>
              <a:tblPr firstRow="1" bandRow="1">
                <a:tableStyleId>{5940675A-B579-460E-94D1-54222C63F5DA}</a:tableStyleId>
              </a:tblPr>
              <a:tblGrid>
                <a:gridCol w="1872000">
                  <a:extLst>
                    <a:ext uri="{9D8B030D-6E8A-4147-A177-3AD203B41FA5}">
                      <a16:colId xmlns:a16="http://schemas.microsoft.com/office/drawing/2014/main" val="20000"/>
                    </a:ext>
                  </a:extLst>
                </a:gridCol>
              </a:tblGrid>
              <a:tr h="252000">
                <a:tc>
                  <a:txBody>
                    <a:bodyPr/>
                    <a:lstStyle/>
                    <a:p>
                      <a:pPr algn="ctr"/>
                      <a:r>
                        <a:rPr kumimoji="1" lang="zh-TW" altLang="en-US" sz="900" dirty="0">
                          <a:latin typeface="メイリオ" panose="020B0604030504040204" pitchFamily="50" charset="-128"/>
                          <a:ea typeface="メイリオ" panose="020B0604030504040204" pitchFamily="50" charset="-128"/>
                          <a:cs typeface="メイリオ" panose="020B0604030504040204" pitchFamily="50" charset="-128"/>
                        </a:rPr>
                        <a:t>民間企業従業員</a:t>
                      </a:r>
                      <a:r>
                        <a:rPr kumimoji="1" lang="en-US" altLang="ja-JP" sz="900" dirty="0">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zh-TW" sz="900" dirty="0">
                          <a:latin typeface="メイリオ" panose="020B0604030504040204" pitchFamily="50" charset="-128"/>
                          <a:ea typeface="メイリオ" panose="020B0604030504040204" pitchFamily="50" charset="-128"/>
                          <a:cs typeface="メイリオ" panose="020B0604030504040204" pitchFamily="50" charset="-128"/>
                        </a:rPr>
                        <a:t>A</a:t>
                      </a:r>
                      <a:r>
                        <a:rPr kumimoji="1" lang="zh-TW" altLang="en-US" sz="900" dirty="0">
                          <a:latin typeface="メイリオ" panose="020B0604030504040204" pitchFamily="50" charset="-128"/>
                          <a:ea typeface="メイリオ" panose="020B0604030504040204" pitchFamily="50" charset="-128"/>
                          <a:cs typeface="メイリオ" panose="020B0604030504040204" pitchFamily="50" charset="-128"/>
                        </a:rPr>
                        <a:t>歳階層</a:t>
                      </a:r>
                      <a:r>
                        <a:rPr kumimoji="1" lang="en-US" altLang="ja-JP" sz="900" dirty="0">
                          <a:latin typeface="メイリオ" panose="020B0604030504040204" pitchFamily="50" charset="-128"/>
                          <a:ea typeface="メイリオ" panose="020B0604030504040204" pitchFamily="50" charset="-128"/>
                          <a:cs typeface="メイリオ" panose="020B0604030504040204" pitchFamily="50" charset="-128"/>
                        </a:rPr>
                        <a:t>/</a:t>
                      </a:r>
                      <a:r>
                        <a:rPr kumimoji="1" lang="zh-TW" altLang="en-US" sz="900" dirty="0">
                          <a:latin typeface="メイリオ" panose="020B0604030504040204" pitchFamily="50" charset="-128"/>
                          <a:ea typeface="メイリオ" panose="020B0604030504040204" pitchFamily="50" charset="-128"/>
                          <a:cs typeface="メイリオ" panose="020B0604030504040204" pitchFamily="50" charset="-128"/>
                        </a:rPr>
                        <a:t>大学卒</a:t>
                      </a:r>
                      <a:endPar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432000">
                <a:tc>
                  <a:txBody>
                    <a:bodyPr/>
                    <a:lstStyle/>
                    <a:p>
                      <a:pPr algn="ctr"/>
                      <a:r>
                        <a:rPr kumimoji="1" lang="en-US" altLang="ja-JP" sz="1050" dirty="0">
                          <a:latin typeface="メイリオ" panose="020B0604030504040204" pitchFamily="50" charset="-128"/>
                          <a:ea typeface="メイリオ" panose="020B0604030504040204" pitchFamily="50" charset="-128"/>
                          <a:cs typeface="メイリオ" panose="020B0604030504040204" pitchFamily="50" charset="-128"/>
                        </a:rPr>
                        <a:t>264,000</a:t>
                      </a:r>
                      <a:r>
                        <a:rPr kumimoji="1" lang="ja-JP" altLang="en-US" sz="1050" dirty="0">
                          <a:latin typeface="メイリオ" panose="020B0604030504040204" pitchFamily="50" charset="-128"/>
                          <a:ea typeface="メイリオ" panose="020B0604030504040204" pitchFamily="50" charset="-128"/>
                          <a:cs typeface="メイリオ" panose="020B0604030504040204" pitchFamily="50" charset="-128"/>
                        </a:rPr>
                        <a:t>円</a:t>
                      </a:r>
                      <a:r>
                        <a:rPr kumimoji="1" lang="en-US" altLang="ja-JP" sz="1050" dirty="0">
                          <a:latin typeface="メイリオ" panose="020B0604030504040204" pitchFamily="50" charset="-128"/>
                          <a:ea typeface="メイリオ" panose="020B0604030504040204" pitchFamily="50" charset="-128"/>
                          <a:cs typeface="メイリオ" panose="020B0604030504040204" pitchFamily="50" charset="-128"/>
                        </a:rPr>
                        <a:t>×3</a:t>
                      </a:r>
                      <a:r>
                        <a:rPr kumimoji="1" lang="ja-JP" altLang="en-US" sz="1050" dirty="0">
                          <a:latin typeface="メイリオ" panose="020B0604030504040204" pitchFamily="50" charset="-128"/>
                          <a:ea typeface="メイリオ" panose="020B0604030504040204" pitchFamily="50" charset="-128"/>
                          <a:cs typeface="メイリオ" panose="020B0604030504040204" pitchFamily="50" charset="-128"/>
                        </a:rPr>
                        <a:t>人</a:t>
                      </a:r>
                    </a:p>
                    <a:p>
                      <a:pPr algn="ctr"/>
                      <a:r>
                        <a:rPr kumimoji="1" lang="ja-JP" altLang="en-US" sz="1050" dirty="0">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1050" dirty="0">
                          <a:latin typeface="メイリオ" panose="020B0604030504040204" pitchFamily="50" charset="-128"/>
                          <a:ea typeface="メイリオ" panose="020B0604030504040204" pitchFamily="50" charset="-128"/>
                          <a:cs typeface="メイリオ" panose="020B0604030504040204" pitchFamily="50" charset="-128"/>
                        </a:rPr>
                        <a:t>792,000</a:t>
                      </a:r>
                      <a:r>
                        <a:rPr kumimoji="1" lang="ja-JP" altLang="en-US" sz="1050" dirty="0">
                          <a:latin typeface="メイリオ" panose="020B0604030504040204" pitchFamily="50" charset="-128"/>
                          <a:ea typeface="メイリオ" panose="020B0604030504040204" pitchFamily="50" charset="-128"/>
                          <a:cs typeface="メイリオ" panose="020B0604030504040204" pitchFamily="50" charset="-128"/>
                        </a:rPr>
                        <a:t>円</a:t>
                      </a:r>
                    </a:p>
                  </a:txBody>
                  <a:tcPr marL="36000" marR="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graphicFrame>
        <p:nvGraphicFramePr>
          <p:cNvPr id="17" name="表 16"/>
          <p:cNvGraphicFramePr>
            <a:graphicFrameLocks noGrp="1"/>
          </p:cNvGraphicFramePr>
          <p:nvPr>
            <p:extLst>
              <p:ext uri="{D42A27DB-BD31-4B8C-83A1-F6EECF244321}">
                <p14:modId xmlns:p14="http://schemas.microsoft.com/office/powerpoint/2010/main" val="2577010157"/>
              </p:ext>
            </p:extLst>
          </p:nvPr>
        </p:nvGraphicFramePr>
        <p:xfrm>
          <a:off x="4788224" y="4581128"/>
          <a:ext cx="1872000" cy="684000"/>
        </p:xfrm>
        <a:graphic>
          <a:graphicData uri="http://schemas.openxmlformats.org/drawingml/2006/table">
            <a:tbl>
              <a:tblPr firstRow="1" bandRow="1">
                <a:tableStyleId>{5940675A-B579-460E-94D1-54222C63F5DA}</a:tableStyleId>
              </a:tblPr>
              <a:tblGrid>
                <a:gridCol w="1872000">
                  <a:extLst>
                    <a:ext uri="{9D8B030D-6E8A-4147-A177-3AD203B41FA5}">
                      <a16:colId xmlns:a16="http://schemas.microsoft.com/office/drawing/2014/main" val="20000"/>
                    </a:ext>
                  </a:extLst>
                </a:gridCol>
              </a:tblGrid>
              <a:tr h="252000">
                <a:tc>
                  <a:txBody>
                    <a:bodyPr/>
                    <a:lstStyle/>
                    <a:p>
                      <a:pPr algn="ctr"/>
                      <a:r>
                        <a:rPr kumimoji="1" lang="zh-TW" altLang="en-US" sz="900" dirty="0">
                          <a:latin typeface="メイリオ" panose="020B0604030504040204" pitchFamily="50" charset="-128"/>
                          <a:ea typeface="メイリオ" panose="020B0604030504040204" pitchFamily="50" charset="-128"/>
                          <a:cs typeface="メイリオ" panose="020B0604030504040204" pitchFamily="50" charset="-128"/>
                        </a:rPr>
                        <a:t>民間企業従業員</a:t>
                      </a:r>
                      <a:r>
                        <a:rPr kumimoji="1" lang="en-US" altLang="ja-JP" sz="900" dirty="0">
                          <a:latin typeface="メイリオ" panose="020B0604030504040204" pitchFamily="50" charset="-128"/>
                          <a:ea typeface="メイリオ" panose="020B0604030504040204" pitchFamily="50" charset="-128"/>
                          <a:cs typeface="メイリオ" panose="020B0604030504040204" pitchFamily="50" charset="-128"/>
                        </a:rPr>
                        <a:t>/B</a:t>
                      </a:r>
                      <a:r>
                        <a:rPr kumimoji="1" lang="zh-TW" altLang="en-US" sz="900" dirty="0">
                          <a:latin typeface="メイリオ" panose="020B0604030504040204" pitchFamily="50" charset="-128"/>
                          <a:ea typeface="メイリオ" panose="020B0604030504040204" pitchFamily="50" charset="-128"/>
                          <a:cs typeface="メイリオ" panose="020B0604030504040204" pitchFamily="50" charset="-128"/>
                        </a:rPr>
                        <a:t>歳階層</a:t>
                      </a:r>
                      <a:r>
                        <a:rPr kumimoji="1" lang="en-US" altLang="ja-JP" sz="900" dirty="0">
                          <a:latin typeface="メイリオ" panose="020B0604030504040204" pitchFamily="50" charset="-128"/>
                          <a:ea typeface="メイリオ" panose="020B0604030504040204" pitchFamily="50" charset="-128"/>
                          <a:cs typeface="メイリオ" panose="020B0604030504040204" pitchFamily="50" charset="-128"/>
                        </a:rPr>
                        <a:t>/</a:t>
                      </a:r>
                      <a:r>
                        <a:rPr kumimoji="1" lang="zh-TW" altLang="en-US" sz="900" dirty="0">
                          <a:latin typeface="メイリオ" panose="020B0604030504040204" pitchFamily="50" charset="-128"/>
                          <a:ea typeface="メイリオ" panose="020B0604030504040204" pitchFamily="50" charset="-128"/>
                          <a:cs typeface="メイリオ" panose="020B0604030504040204" pitchFamily="50" charset="-128"/>
                        </a:rPr>
                        <a:t>大学卒</a:t>
                      </a:r>
                      <a:endPar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432000">
                <a:tc>
                  <a:txBody>
                    <a:bodyPr/>
                    <a:lstStyle/>
                    <a:p>
                      <a:pPr algn="ctr"/>
                      <a:r>
                        <a:rPr kumimoji="1" lang="en-US" altLang="ja-JP" sz="1050" dirty="0">
                          <a:latin typeface="メイリオ" panose="020B0604030504040204" pitchFamily="50" charset="-128"/>
                          <a:ea typeface="メイリオ" panose="020B0604030504040204" pitchFamily="50" charset="-128"/>
                          <a:cs typeface="メイリオ" panose="020B0604030504040204" pitchFamily="50" charset="-128"/>
                        </a:rPr>
                        <a:t>280,000</a:t>
                      </a:r>
                      <a:r>
                        <a:rPr kumimoji="1" lang="ja-JP" altLang="en-US" sz="1050" dirty="0">
                          <a:latin typeface="メイリオ" panose="020B0604030504040204" pitchFamily="50" charset="-128"/>
                          <a:ea typeface="メイリオ" panose="020B0604030504040204" pitchFamily="50" charset="-128"/>
                          <a:cs typeface="メイリオ" panose="020B0604030504040204" pitchFamily="50" charset="-128"/>
                        </a:rPr>
                        <a:t>円</a:t>
                      </a:r>
                      <a:r>
                        <a:rPr kumimoji="1" lang="en-US" altLang="ja-JP" sz="1050" dirty="0">
                          <a:latin typeface="メイリオ" panose="020B0604030504040204" pitchFamily="50" charset="-128"/>
                          <a:ea typeface="メイリオ" panose="020B0604030504040204" pitchFamily="50" charset="-128"/>
                          <a:cs typeface="メイリオ" panose="020B0604030504040204" pitchFamily="50" charset="-128"/>
                        </a:rPr>
                        <a:t>×2</a:t>
                      </a:r>
                      <a:r>
                        <a:rPr kumimoji="1" lang="ja-JP" altLang="en-US" sz="1050" dirty="0">
                          <a:latin typeface="メイリオ" panose="020B0604030504040204" pitchFamily="50" charset="-128"/>
                          <a:ea typeface="メイリオ" panose="020B0604030504040204" pitchFamily="50" charset="-128"/>
                          <a:cs typeface="メイリオ" panose="020B0604030504040204" pitchFamily="50" charset="-128"/>
                        </a:rPr>
                        <a:t>人</a:t>
                      </a:r>
                    </a:p>
                    <a:p>
                      <a:pPr algn="ctr"/>
                      <a:r>
                        <a:rPr kumimoji="1" lang="ja-JP" altLang="en-US" sz="1050" dirty="0">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1050" dirty="0">
                          <a:latin typeface="メイリオ" panose="020B0604030504040204" pitchFamily="50" charset="-128"/>
                          <a:ea typeface="メイリオ" panose="020B0604030504040204" pitchFamily="50" charset="-128"/>
                          <a:cs typeface="メイリオ" panose="020B0604030504040204" pitchFamily="50" charset="-128"/>
                        </a:rPr>
                        <a:t>560,000</a:t>
                      </a:r>
                      <a:r>
                        <a:rPr kumimoji="1" lang="ja-JP" altLang="en-US" sz="1050" dirty="0">
                          <a:latin typeface="メイリオ" panose="020B0604030504040204" pitchFamily="50" charset="-128"/>
                          <a:ea typeface="メイリオ" panose="020B0604030504040204" pitchFamily="50" charset="-128"/>
                          <a:cs typeface="メイリオ" panose="020B0604030504040204" pitchFamily="50" charset="-128"/>
                        </a:rPr>
                        <a:t>円</a:t>
                      </a:r>
                    </a:p>
                  </a:txBody>
                  <a:tcPr marL="36000" marR="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graphicFrame>
        <p:nvGraphicFramePr>
          <p:cNvPr id="18" name="表 17"/>
          <p:cNvGraphicFramePr>
            <a:graphicFrameLocks noGrp="1"/>
          </p:cNvGraphicFramePr>
          <p:nvPr>
            <p:extLst>
              <p:ext uri="{D42A27DB-BD31-4B8C-83A1-F6EECF244321}">
                <p14:modId xmlns:p14="http://schemas.microsoft.com/office/powerpoint/2010/main" val="2865668292"/>
              </p:ext>
            </p:extLst>
          </p:nvPr>
        </p:nvGraphicFramePr>
        <p:xfrm>
          <a:off x="6876456" y="3870880"/>
          <a:ext cx="1800000" cy="1358320"/>
        </p:xfrm>
        <a:graphic>
          <a:graphicData uri="http://schemas.openxmlformats.org/drawingml/2006/table">
            <a:tbl>
              <a:tblPr firstRow="1" bandRow="1">
                <a:tableStyleId>{5940675A-B579-460E-94D1-54222C63F5DA}</a:tableStyleId>
              </a:tblPr>
              <a:tblGrid>
                <a:gridCol w="1800000">
                  <a:extLst>
                    <a:ext uri="{9D8B030D-6E8A-4147-A177-3AD203B41FA5}">
                      <a16:colId xmlns:a16="http://schemas.microsoft.com/office/drawing/2014/main" val="20000"/>
                    </a:ext>
                  </a:extLst>
                </a:gridCol>
              </a:tblGrid>
              <a:tr h="370840">
                <a:tc>
                  <a:txBody>
                    <a:bodyPr/>
                    <a:lstStyle/>
                    <a:p>
                      <a:pPr algn="ctr"/>
                      <a:r>
                        <a:rPr kumimoji="1" lang="zh-TW" altLang="en-US" sz="900" dirty="0">
                          <a:latin typeface="メイリオ" panose="020B0604030504040204" pitchFamily="50" charset="-128"/>
                          <a:ea typeface="メイリオ" panose="020B0604030504040204" pitchFamily="50" charset="-128"/>
                          <a:cs typeface="メイリオ" panose="020B0604030504040204" pitchFamily="50" charset="-128"/>
                        </a:rPr>
                        <a:t>民間企業従業員</a:t>
                      </a:r>
                      <a:endPar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576000">
                <a:tc>
                  <a:txBody>
                    <a:bodyPr/>
                    <a:lstStyle/>
                    <a:p>
                      <a:pPr algn="ctr"/>
                      <a:r>
                        <a:rPr kumimoji="1" lang="en-US" altLang="zh-TW" sz="1050" dirty="0">
                          <a:latin typeface="メイリオ" panose="020B0604030504040204" pitchFamily="50" charset="-128"/>
                          <a:ea typeface="メイリオ" panose="020B0604030504040204" pitchFamily="50" charset="-128"/>
                          <a:cs typeface="メイリオ" panose="020B0604030504040204" pitchFamily="50" charset="-128"/>
                        </a:rPr>
                        <a:t>792,000</a:t>
                      </a:r>
                      <a:r>
                        <a:rPr kumimoji="1" lang="zh-TW" altLang="en-US" sz="1050" dirty="0">
                          <a:latin typeface="メイリオ" panose="020B0604030504040204" pitchFamily="50" charset="-128"/>
                          <a:ea typeface="メイリオ" panose="020B0604030504040204" pitchFamily="50" charset="-128"/>
                          <a:cs typeface="メイリオ" panose="020B0604030504040204" pitchFamily="50" charset="-128"/>
                        </a:rPr>
                        <a:t>円＋</a:t>
                      </a:r>
                      <a:r>
                        <a:rPr kumimoji="1" lang="en-US" altLang="zh-TW" sz="1050" dirty="0">
                          <a:latin typeface="メイリオ" panose="020B0604030504040204" pitchFamily="50" charset="-128"/>
                          <a:ea typeface="メイリオ" panose="020B0604030504040204" pitchFamily="50" charset="-128"/>
                          <a:cs typeface="メイリオ" panose="020B0604030504040204" pitchFamily="50" charset="-128"/>
                        </a:rPr>
                        <a:t>560,000</a:t>
                      </a:r>
                      <a:r>
                        <a:rPr kumimoji="1" lang="zh-TW" altLang="en-US" sz="1050" dirty="0">
                          <a:latin typeface="メイリオ" panose="020B0604030504040204" pitchFamily="50" charset="-128"/>
                          <a:ea typeface="メイリオ" panose="020B0604030504040204" pitchFamily="50" charset="-128"/>
                          <a:cs typeface="メイリオ" panose="020B0604030504040204" pitchFamily="50" charset="-128"/>
                        </a:rPr>
                        <a:t>円</a:t>
                      </a:r>
                    </a:p>
                    <a:p>
                      <a:pPr algn="ctr"/>
                      <a:r>
                        <a:rPr kumimoji="1" lang="zh-TW" altLang="en-US" sz="1050" dirty="0">
                          <a:latin typeface="メイリオ" panose="020B0604030504040204" pitchFamily="50" charset="-128"/>
                          <a:ea typeface="メイリオ" panose="020B0604030504040204" pitchFamily="50" charset="-128"/>
                          <a:cs typeface="メイリオ" panose="020B0604030504040204" pitchFamily="50" charset="-128"/>
                        </a:rPr>
                        <a:t>合計：</a:t>
                      </a:r>
                      <a:r>
                        <a:rPr kumimoji="1" lang="en-US" altLang="zh-TW" sz="1050" dirty="0">
                          <a:latin typeface="メイリオ" panose="020B0604030504040204" pitchFamily="50" charset="-128"/>
                          <a:ea typeface="メイリオ" panose="020B0604030504040204" pitchFamily="50" charset="-128"/>
                          <a:cs typeface="メイリオ" panose="020B0604030504040204" pitchFamily="50" charset="-128"/>
                        </a:rPr>
                        <a:t>1,352,000</a:t>
                      </a:r>
                      <a:r>
                        <a:rPr kumimoji="1" lang="zh-TW" altLang="en-US" sz="1050" dirty="0">
                          <a:latin typeface="メイリオ" panose="020B0604030504040204" pitchFamily="50" charset="-128"/>
                          <a:ea typeface="メイリオ" panose="020B0604030504040204" pitchFamily="50" charset="-128"/>
                          <a:cs typeface="メイリオ" panose="020B0604030504040204" pitchFamily="50" charset="-128"/>
                        </a:rPr>
                        <a:t>円</a:t>
                      </a:r>
                    </a:p>
                  </a:txBody>
                  <a:tcPr marL="36000" marR="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370840">
                <a:tc>
                  <a:txBody>
                    <a:bodyPr/>
                    <a:lstStyle/>
                    <a:p>
                      <a:pPr algn="ctr"/>
                      <a:r>
                        <a:rPr kumimoji="1" lang="en-US" altLang="ja-JP" sz="1050" dirty="0">
                          <a:latin typeface="メイリオ" panose="020B0604030504040204" pitchFamily="50" charset="-128"/>
                          <a:ea typeface="メイリオ" panose="020B0604030504040204" pitchFamily="50" charset="-128"/>
                          <a:cs typeface="メイリオ" panose="020B0604030504040204" pitchFamily="50" charset="-128"/>
                        </a:rPr>
                        <a:t>1,352,000</a:t>
                      </a:r>
                      <a:r>
                        <a:rPr kumimoji="1" lang="ja-JP" altLang="en-US" sz="1050" dirty="0">
                          <a:latin typeface="メイリオ" panose="020B0604030504040204" pitchFamily="50" charset="-128"/>
                          <a:ea typeface="メイリオ" panose="020B0604030504040204" pitchFamily="50" charset="-128"/>
                          <a:cs typeface="メイリオ" panose="020B0604030504040204" pitchFamily="50" charset="-128"/>
                        </a:rPr>
                        <a:t>円</a:t>
                      </a:r>
                      <a:r>
                        <a:rPr kumimoji="1" lang="en-US" altLang="ja-JP" sz="1050" dirty="0">
                          <a:latin typeface="メイリオ" panose="020B0604030504040204" pitchFamily="50" charset="-128"/>
                          <a:ea typeface="メイリオ" panose="020B0604030504040204" pitchFamily="50" charset="-128"/>
                          <a:cs typeface="メイリオ" panose="020B0604030504040204" pitchFamily="50" charset="-128"/>
                        </a:rPr>
                        <a:t>÷5</a:t>
                      </a:r>
                      <a:r>
                        <a:rPr kumimoji="1" lang="ja-JP" altLang="en-US" sz="1050" dirty="0">
                          <a:latin typeface="メイリオ" panose="020B0604030504040204" pitchFamily="50" charset="-128"/>
                          <a:ea typeface="メイリオ" panose="020B0604030504040204" pitchFamily="50" charset="-128"/>
                          <a:cs typeface="メイリオ" panose="020B0604030504040204" pitchFamily="50" charset="-128"/>
                        </a:rPr>
                        <a:t>人</a:t>
                      </a:r>
                    </a:p>
                    <a:p>
                      <a:pPr algn="ctr"/>
                      <a:r>
                        <a:rPr kumimoji="1" lang="ja-JP" altLang="en-US" sz="1050" dirty="0">
                          <a:latin typeface="メイリオ" panose="020B0604030504040204" pitchFamily="50" charset="-128"/>
                          <a:ea typeface="メイリオ" panose="020B0604030504040204" pitchFamily="50" charset="-128"/>
                          <a:cs typeface="メイリオ" panose="020B0604030504040204" pitchFamily="50" charset="-128"/>
                        </a:rPr>
                        <a:t>平均：</a:t>
                      </a:r>
                      <a:r>
                        <a:rPr kumimoji="1" lang="en-US" altLang="ja-JP" sz="1050" b="1" dirty="0">
                          <a:latin typeface="メイリオ" panose="020B0604030504040204" pitchFamily="50" charset="-128"/>
                          <a:ea typeface="メイリオ" panose="020B0604030504040204" pitchFamily="50" charset="-128"/>
                          <a:cs typeface="メイリオ" panose="020B0604030504040204" pitchFamily="50" charset="-128"/>
                        </a:rPr>
                        <a:t>270,400</a:t>
                      </a:r>
                      <a:r>
                        <a:rPr kumimoji="1" lang="ja-JP" altLang="en-US" sz="1050" b="1" dirty="0">
                          <a:latin typeface="メイリオ" panose="020B0604030504040204" pitchFamily="50" charset="-128"/>
                          <a:ea typeface="メイリオ" panose="020B0604030504040204" pitchFamily="50" charset="-128"/>
                          <a:cs typeface="メイリオ" panose="020B0604030504040204" pitchFamily="50" charset="-128"/>
                        </a:rPr>
                        <a:t>円（</a:t>
                      </a:r>
                      <a:r>
                        <a:rPr kumimoji="1" lang="en-US" altLang="ja-JP" sz="1050" b="1" dirty="0">
                          <a:latin typeface="メイリオ" panose="020B0604030504040204" pitchFamily="50" charset="-128"/>
                          <a:ea typeface="メイリオ" panose="020B0604030504040204" pitchFamily="50" charset="-128"/>
                          <a:cs typeface="メイリオ" panose="020B0604030504040204" pitchFamily="50" charset="-128"/>
                        </a:rPr>
                        <a:t>B</a:t>
                      </a:r>
                      <a:r>
                        <a:rPr kumimoji="1" lang="ja-JP" altLang="en-US" sz="1050" b="1" dirty="0">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
        <p:nvSpPr>
          <p:cNvPr id="9" name="正方形/長方形 8"/>
          <p:cNvSpPr/>
          <p:nvPr/>
        </p:nvSpPr>
        <p:spPr>
          <a:xfrm>
            <a:off x="755576" y="1719858"/>
            <a:ext cx="3841624" cy="151216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正方形/長方形 19"/>
          <p:cNvSpPr/>
          <p:nvPr/>
        </p:nvSpPr>
        <p:spPr>
          <a:xfrm>
            <a:off x="4716016" y="1719858"/>
            <a:ext cx="1920812" cy="151216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正方形/長方形 20"/>
          <p:cNvSpPr/>
          <p:nvPr/>
        </p:nvSpPr>
        <p:spPr>
          <a:xfrm>
            <a:off x="6826285" y="1719858"/>
            <a:ext cx="1908000" cy="151216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正方形/長方形 21"/>
          <p:cNvSpPr/>
          <p:nvPr/>
        </p:nvSpPr>
        <p:spPr>
          <a:xfrm>
            <a:off x="755576" y="3717216"/>
            <a:ext cx="3852000" cy="1656000"/>
          </a:xfrm>
          <a:prstGeom prst="rect">
            <a:avLst/>
          </a:prstGeom>
          <a:noFill/>
          <a:ln w="31750" cmpd="dbl">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正方形/長方形 22"/>
          <p:cNvSpPr/>
          <p:nvPr/>
        </p:nvSpPr>
        <p:spPr>
          <a:xfrm>
            <a:off x="4710828" y="3717216"/>
            <a:ext cx="2021412" cy="1656000"/>
          </a:xfrm>
          <a:prstGeom prst="rect">
            <a:avLst/>
          </a:prstGeom>
          <a:noFill/>
          <a:ln w="31750" cmpd="dbl">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正方形/長方形 23"/>
          <p:cNvSpPr/>
          <p:nvPr/>
        </p:nvSpPr>
        <p:spPr>
          <a:xfrm>
            <a:off x="6826285" y="3717216"/>
            <a:ext cx="1908000" cy="1656000"/>
          </a:xfrm>
          <a:prstGeom prst="rect">
            <a:avLst/>
          </a:prstGeom>
          <a:noFill/>
          <a:ln w="31750" cmpd="dbl">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四角形吹き出し 24"/>
          <p:cNvSpPr/>
          <p:nvPr/>
        </p:nvSpPr>
        <p:spPr>
          <a:xfrm>
            <a:off x="4427984" y="3287450"/>
            <a:ext cx="3132000" cy="360000"/>
          </a:xfrm>
          <a:prstGeom prst="wedgeRectCallout">
            <a:avLst>
              <a:gd name="adj1" fmla="val 6842"/>
              <a:gd name="adj2" fmla="val 94250"/>
            </a:avLst>
          </a:prstGeom>
          <a:solidFill>
            <a:schemeClr val="bg1"/>
          </a:solidFill>
          <a:ln w="9525"/>
        </p:spPr>
        <p:style>
          <a:lnRef idx="2">
            <a:schemeClr val="dk1"/>
          </a:lnRef>
          <a:fillRef idx="1">
            <a:schemeClr val="lt1"/>
          </a:fillRef>
          <a:effectRef idx="0">
            <a:schemeClr val="dk1"/>
          </a:effectRef>
          <a:fontRef idx="minor">
            <a:schemeClr val="dk1"/>
          </a:fontRef>
        </p:style>
        <p:txBody>
          <a:bodyPr rtlCol="0" anchor="ctr"/>
          <a:lstStyle/>
          <a:p>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左記の民間企業従業員の平均給与額に条件（役職段階、学歴、年齢）が同じ階層の府職員数を乗じた額を算出</a:t>
            </a:r>
            <a:endPar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6" name="角丸四角形 25"/>
          <p:cNvSpPr/>
          <p:nvPr/>
        </p:nvSpPr>
        <p:spPr>
          <a:xfrm>
            <a:off x="5944790" y="2051323"/>
            <a:ext cx="216000" cy="180000"/>
          </a:xfrm>
          <a:prstGeom prst="round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角丸四角形 27"/>
          <p:cNvSpPr/>
          <p:nvPr/>
        </p:nvSpPr>
        <p:spPr>
          <a:xfrm>
            <a:off x="5944790" y="2771403"/>
            <a:ext cx="216000" cy="180000"/>
          </a:xfrm>
          <a:prstGeom prst="round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角丸四角形 28"/>
          <p:cNvSpPr/>
          <p:nvPr/>
        </p:nvSpPr>
        <p:spPr>
          <a:xfrm>
            <a:off x="5990392" y="4139555"/>
            <a:ext cx="216000" cy="180000"/>
          </a:xfrm>
          <a:prstGeom prst="round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角丸四角形 29"/>
          <p:cNvSpPr/>
          <p:nvPr/>
        </p:nvSpPr>
        <p:spPr>
          <a:xfrm>
            <a:off x="5990392" y="4859635"/>
            <a:ext cx="216000" cy="180000"/>
          </a:xfrm>
          <a:prstGeom prst="round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角丸四角形 30"/>
          <p:cNvSpPr/>
          <p:nvPr/>
        </p:nvSpPr>
        <p:spPr>
          <a:xfrm>
            <a:off x="8167067" y="2733303"/>
            <a:ext cx="216000" cy="180000"/>
          </a:xfrm>
          <a:prstGeom prst="round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角丸四角形 31"/>
          <p:cNvSpPr/>
          <p:nvPr/>
        </p:nvSpPr>
        <p:spPr>
          <a:xfrm>
            <a:off x="8100392" y="4847392"/>
            <a:ext cx="216000" cy="180000"/>
          </a:xfrm>
          <a:prstGeom prst="round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8058730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a:spLocks noGrp="1"/>
          </p:cNvSpPr>
          <p:nvPr>
            <p:ph type="title"/>
          </p:nvPr>
        </p:nvSpPr>
        <p:spPr>
          <a:xfrm>
            <a:off x="457200" y="274638"/>
            <a:ext cx="8280000" cy="720000"/>
          </a:xfrm>
          <a:solidFill>
            <a:schemeClr val="tx2">
              <a:lumMod val="60000"/>
              <a:lumOff val="40000"/>
            </a:schemeClr>
          </a:solidFill>
        </p:spPr>
        <p:txBody>
          <a:bodyPr>
            <a:noAutofit/>
          </a:bodyPr>
          <a:lstStyle/>
          <a:p>
            <a:r>
              <a:rPr lang="ja-JP" altLang="en-US" sz="2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７</a:t>
            </a:r>
            <a:r>
              <a:rPr kumimoji="1" lang="ja-JP" altLang="en-US" sz="2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．初任給比較</a:t>
            </a:r>
          </a:p>
        </p:txBody>
      </p:sp>
      <p:sp>
        <p:nvSpPr>
          <p:cNvPr id="2" name="スライド番号プレースホルダー 1"/>
          <p:cNvSpPr>
            <a:spLocks noGrp="1"/>
          </p:cNvSpPr>
          <p:nvPr>
            <p:ph type="sldNum" sz="quarter" idx="12"/>
          </p:nvPr>
        </p:nvSpPr>
        <p:spPr/>
        <p:txBody>
          <a:bodyPr/>
          <a:lstStyle/>
          <a:p>
            <a:fld id="{1D251FDF-0BDD-4E48-83E5-089752E10C20}" type="slidenum">
              <a:rPr kumimoji="1" lang="ja-JP" altLang="en-US" smtClean="0"/>
              <a:t>7</a:t>
            </a:fld>
            <a:endParaRPr kumimoji="1" lang="ja-JP" altLang="en-US"/>
          </a:p>
        </p:txBody>
      </p:sp>
      <p:graphicFrame>
        <p:nvGraphicFramePr>
          <p:cNvPr id="5" name="グラフ 4"/>
          <p:cNvGraphicFramePr/>
          <p:nvPr>
            <p:extLst>
              <p:ext uri="{D42A27DB-BD31-4B8C-83A1-F6EECF244321}">
                <p14:modId xmlns:p14="http://schemas.microsoft.com/office/powerpoint/2010/main" val="4197234509"/>
              </p:ext>
            </p:extLst>
          </p:nvPr>
        </p:nvGraphicFramePr>
        <p:xfrm>
          <a:off x="4355976" y="1449080"/>
          <a:ext cx="4392000" cy="27000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7" name="グラフ 6"/>
          <p:cNvGraphicFramePr/>
          <p:nvPr>
            <p:extLst>
              <p:ext uri="{D42A27DB-BD31-4B8C-83A1-F6EECF244321}">
                <p14:modId xmlns:p14="http://schemas.microsoft.com/office/powerpoint/2010/main" val="18053041"/>
              </p:ext>
            </p:extLst>
          </p:nvPr>
        </p:nvGraphicFramePr>
        <p:xfrm>
          <a:off x="323528" y="1449080"/>
          <a:ext cx="4392000" cy="2700000"/>
        </p:xfrm>
        <a:graphic>
          <a:graphicData uri="http://schemas.openxmlformats.org/drawingml/2006/chart">
            <c:chart xmlns:c="http://schemas.openxmlformats.org/drawingml/2006/chart" xmlns:r="http://schemas.openxmlformats.org/officeDocument/2006/relationships" r:id="rId3"/>
          </a:graphicData>
        </a:graphic>
      </p:graphicFrame>
      <p:sp>
        <p:nvSpPr>
          <p:cNvPr id="3" name="テキスト ボックス 2"/>
          <p:cNvSpPr txBox="1"/>
          <p:nvPr/>
        </p:nvSpPr>
        <p:spPr>
          <a:xfrm>
            <a:off x="1979712" y="1108373"/>
            <a:ext cx="1368152" cy="340519"/>
          </a:xfrm>
          <a:prstGeom prst="roundRect">
            <a:avLst/>
          </a:prstGeom>
          <a:noFill/>
          <a:ln>
            <a:solidFill>
              <a:schemeClr val="accent1"/>
            </a:solidFill>
          </a:ln>
        </p:spPr>
        <p:txBody>
          <a:bodyPr wrap="square" rtlCol="0" anchor="ctr">
            <a:spAutoFit/>
          </a:bodyPr>
          <a:lstStyle/>
          <a:p>
            <a:pPr algn="ctr"/>
            <a:r>
              <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rPr>
              <a:t>大卒</a:t>
            </a:r>
          </a:p>
        </p:txBody>
      </p:sp>
      <p:sp>
        <p:nvSpPr>
          <p:cNvPr id="8" name="テキスト ボックス 7"/>
          <p:cNvSpPr txBox="1"/>
          <p:nvPr/>
        </p:nvSpPr>
        <p:spPr>
          <a:xfrm>
            <a:off x="5940152" y="1108373"/>
            <a:ext cx="1368152" cy="340519"/>
          </a:xfrm>
          <a:prstGeom prst="roundRect">
            <a:avLst/>
          </a:prstGeom>
          <a:noFill/>
          <a:ln>
            <a:solidFill>
              <a:schemeClr val="accent1"/>
            </a:solidFill>
          </a:ln>
        </p:spPr>
        <p:txBody>
          <a:bodyPr wrap="square" rtlCol="0" anchor="ctr">
            <a:spAutoFit/>
          </a:bodyPr>
          <a:lstStyle/>
          <a:p>
            <a:pPr algn="ct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高</a:t>
            </a:r>
            <a:r>
              <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rPr>
              <a:t>卒</a:t>
            </a:r>
          </a:p>
        </p:txBody>
      </p:sp>
      <p:graphicFrame>
        <p:nvGraphicFramePr>
          <p:cNvPr id="11" name="グラフ 10"/>
          <p:cNvGraphicFramePr/>
          <p:nvPr>
            <p:extLst>
              <p:ext uri="{D42A27DB-BD31-4B8C-83A1-F6EECF244321}">
                <p14:modId xmlns:p14="http://schemas.microsoft.com/office/powerpoint/2010/main" val="4294666856"/>
              </p:ext>
            </p:extLst>
          </p:nvPr>
        </p:nvGraphicFramePr>
        <p:xfrm>
          <a:off x="323528" y="4585484"/>
          <a:ext cx="4392000" cy="14400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2" name="グラフ 11"/>
          <p:cNvGraphicFramePr/>
          <p:nvPr>
            <p:extLst>
              <p:ext uri="{D42A27DB-BD31-4B8C-83A1-F6EECF244321}">
                <p14:modId xmlns:p14="http://schemas.microsoft.com/office/powerpoint/2010/main" val="2898857683"/>
              </p:ext>
            </p:extLst>
          </p:nvPr>
        </p:nvGraphicFramePr>
        <p:xfrm>
          <a:off x="4355976" y="4585484"/>
          <a:ext cx="4392000" cy="1440000"/>
        </p:xfrm>
        <a:graphic>
          <a:graphicData uri="http://schemas.openxmlformats.org/drawingml/2006/chart">
            <c:chart xmlns:c="http://schemas.openxmlformats.org/drawingml/2006/chart" xmlns:r="http://schemas.openxmlformats.org/officeDocument/2006/relationships" r:id="rId5"/>
          </a:graphicData>
        </a:graphic>
      </p:graphicFrame>
      <p:sp>
        <p:nvSpPr>
          <p:cNvPr id="6" name="下矢印 5"/>
          <p:cNvSpPr/>
          <p:nvPr/>
        </p:nvSpPr>
        <p:spPr>
          <a:xfrm>
            <a:off x="3635896" y="4221136"/>
            <a:ext cx="1800000" cy="432000"/>
          </a:xfrm>
          <a:prstGeom prst="downArrow">
            <a:avLst>
              <a:gd name="adj1" fmla="val 65176"/>
              <a:gd name="adj2" fmla="val 47674"/>
            </a:avLst>
          </a:prstGeom>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rPr>
              <a:t>勧告実施後</a:t>
            </a:r>
          </a:p>
        </p:txBody>
      </p:sp>
      <p:sp>
        <p:nvSpPr>
          <p:cNvPr id="13" name="テキスト ボックス 12"/>
          <p:cNvSpPr txBox="1"/>
          <p:nvPr/>
        </p:nvSpPr>
        <p:spPr>
          <a:xfrm>
            <a:off x="503548" y="6165884"/>
            <a:ext cx="5688632" cy="215444"/>
          </a:xfrm>
          <a:prstGeom prst="rect">
            <a:avLst/>
          </a:prstGeom>
          <a:noFill/>
        </p:spPr>
        <p:txBody>
          <a:bodyPr wrap="square" rtlCol="0">
            <a:spAutoFit/>
          </a:bodyPr>
          <a:lstStyle/>
          <a:p>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rPr>
              <a:t>注）国家公務員、大阪府職員は、地域手当（国家公務員：</a:t>
            </a:r>
            <a:r>
              <a:rPr kumimoji="1" lang="en-US" altLang="ja-JP" sz="800" dirty="0">
                <a:latin typeface="メイリオ" panose="020B0604030504040204" pitchFamily="50" charset="-128"/>
                <a:ea typeface="メイリオ" panose="020B0604030504040204" pitchFamily="50" charset="-128"/>
                <a:cs typeface="メイリオ" panose="020B0604030504040204" pitchFamily="50" charset="-128"/>
              </a:rPr>
              <a:t>16%</a:t>
            </a:r>
            <a:r>
              <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rPr>
              <a:t>（大阪市域）</a:t>
            </a: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rPr>
              <a:t>大阪府：</a:t>
            </a:r>
            <a:r>
              <a:rPr kumimoji="1" lang="en-US" altLang="ja-JP" sz="800" dirty="0">
                <a:latin typeface="メイリオ" panose="020B0604030504040204" pitchFamily="50" charset="-128"/>
                <a:ea typeface="メイリオ" panose="020B0604030504040204" pitchFamily="50" charset="-128"/>
                <a:cs typeface="メイリオ" panose="020B0604030504040204" pitchFamily="50" charset="-128"/>
              </a:rPr>
              <a:t>11%</a:t>
            </a:r>
            <a:r>
              <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rPr>
              <a:t>）を含む額。</a:t>
            </a:r>
          </a:p>
        </p:txBody>
      </p:sp>
      <p:sp>
        <p:nvSpPr>
          <p:cNvPr id="14" name="テキスト ボックス 13"/>
          <p:cNvSpPr txBox="1"/>
          <p:nvPr/>
        </p:nvSpPr>
        <p:spPr>
          <a:xfrm>
            <a:off x="5375808" y="4145305"/>
            <a:ext cx="3026985" cy="507831"/>
          </a:xfrm>
          <a:prstGeom prst="rect">
            <a:avLst/>
          </a:prstGeom>
          <a:noFill/>
          <a:ln>
            <a:solidFill>
              <a:schemeClr val="accent1"/>
            </a:solidFill>
            <a:prstDash val="dash"/>
          </a:ln>
        </p:spPr>
        <p:txBody>
          <a:bodyPr wrap="square" lIns="36000" rIns="36000" rtlCol="0" anchor="ctr" anchorCtr="1">
            <a:spAutoFit/>
          </a:bodyPr>
          <a:lstStyle/>
          <a:p>
            <a:r>
              <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rPr>
              <a:t>○初任給引上げ額　国家公務員　</a:t>
            </a:r>
            <a:r>
              <a:rPr kumimoji="1" lang="en-US" altLang="ja-JP" sz="900" dirty="0">
                <a:latin typeface="メイリオ" panose="020B0604030504040204" pitchFamily="50" charset="-128"/>
                <a:ea typeface="メイリオ" panose="020B0604030504040204" pitchFamily="50" charset="-128"/>
                <a:cs typeface="メイリオ" panose="020B0604030504040204" pitchFamily="50" charset="-128"/>
              </a:rPr>
              <a:t>1,000</a:t>
            </a:r>
            <a:r>
              <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rPr>
              <a:t>円</a:t>
            </a:r>
            <a:endParaRPr kumimoji="1" lang="en-US" altLang="ja-JP" sz="9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rPr>
              <a:t>大阪府職員　</a:t>
            </a:r>
            <a:r>
              <a:rPr kumimoji="1" lang="en-US" altLang="ja-JP" sz="900" dirty="0">
                <a:latin typeface="メイリオ" panose="020B0604030504040204" pitchFamily="50" charset="-128"/>
                <a:ea typeface="メイリオ" panose="020B0604030504040204" pitchFamily="50" charset="-128"/>
                <a:cs typeface="メイリオ" panose="020B0604030504040204" pitchFamily="50" charset="-128"/>
              </a:rPr>
              <a:t>2,000</a:t>
            </a:r>
            <a:r>
              <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rPr>
              <a:t>円</a:t>
            </a:r>
            <a:endParaRPr kumimoji="1" lang="en-US" altLang="ja-JP" sz="900" dirty="0">
              <a:latin typeface="メイリオ" panose="020B0604030504040204" pitchFamily="50" charset="-128"/>
              <a:ea typeface="メイリオ" panose="020B0604030504040204" pitchFamily="50" charset="-128"/>
              <a:cs typeface="メイリオ" panose="020B0604030504040204" pitchFamily="50" charset="-128"/>
            </a:endParaRPr>
          </a:p>
          <a:p>
            <a:pPr algn="r"/>
            <a:r>
              <a:rPr lang="en-US" altLang="ja-JP" sz="8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下記金額には、はね返り分含む</a:t>
            </a: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　　　　　　　　　　</a:t>
            </a:r>
            <a:endPar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5" name="テキスト ボックス 14"/>
          <p:cNvSpPr txBox="1"/>
          <p:nvPr/>
        </p:nvSpPr>
        <p:spPr>
          <a:xfrm>
            <a:off x="2987936" y="2083384"/>
            <a:ext cx="1008000" cy="215444"/>
          </a:xfrm>
          <a:prstGeom prst="rect">
            <a:avLst/>
          </a:prstGeom>
          <a:noFill/>
        </p:spPr>
        <p:txBody>
          <a:bodyPr wrap="square" lIns="36000" rIns="36000" rtlCol="0" anchor="ctr" anchorCtr="1">
            <a:spAutoFit/>
          </a:bodyPr>
          <a:lstStyle/>
          <a:p>
            <a:r>
              <a:rPr kumimoji="1" lang="ja-JP" altLang="en-US" sz="8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（勧告実施前）</a:t>
            </a:r>
          </a:p>
        </p:txBody>
      </p:sp>
      <p:sp>
        <p:nvSpPr>
          <p:cNvPr id="16" name="テキスト ボックス 15"/>
          <p:cNvSpPr txBox="1"/>
          <p:nvPr/>
        </p:nvSpPr>
        <p:spPr>
          <a:xfrm>
            <a:off x="6824238" y="2078360"/>
            <a:ext cx="1008000" cy="215444"/>
          </a:xfrm>
          <a:prstGeom prst="rect">
            <a:avLst/>
          </a:prstGeom>
          <a:noFill/>
        </p:spPr>
        <p:txBody>
          <a:bodyPr wrap="square" lIns="36000" rIns="36000" rtlCol="0" anchor="ctr" anchorCtr="1">
            <a:spAutoFit/>
          </a:bodyPr>
          <a:lstStyle/>
          <a:p>
            <a:r>
              <a:rPr kumimoji="1" lang="ja-JP" altLang="en-US" sz="8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（勧告実施前）</a:t>
            </a:r>
          </a:p>
        </p:txBody>
      </p:sp>
      <p:sp>
        <p:nvSpPr>
          <p:cNvPr id="17" name="テキスト ボックス 16"/>
          <p:cNvSpPr txBox="1"/>
          <p:nvPr/>
        </p:nvSpPr>
        <p:spPr>
          <a:xfrm>
            <a:off x="5992394" y="3572194"/>
            <a:ext cx="1008000" cy="215444"/>
          </a:xfrm>
          <a:prstGeom prst="rect">
            <a:avLst/>
          </a:prstGeom>
          <a:noFill/>
        </p:spPr>
        <p:txBody>
          <a:bodyPr wrap="square" lIns="36000" rIns="36000" rtlCol="0" anchor="ctr" anchorCtr="1">
            <a:spAutoFit/>
          </a:bodyPr>
          <a:lstStyle/>
          <a:p>
            <a:r>
              <a:rPr kumimoji="1" lang="ja-JP" altLang="en-US" sz="8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（勧告実施前）</a:t>
            </a:r>
          </a:p>
        </p:txBody>
      </p:sp>
      <p:sp>
        <p:nvSpPr>
          <p:cNvPr id="18" name="テキスト ボックス 17"/>
          <p:cNvSpPr txBox="1"/>
          <p:nvPr/>
        </p:nvSpPr>
        <p:spPr>
          <a:xfrm>
            <a:off x="2513956" y="3572194"/>
            <a:ext cx="1008000" cy="215444"/>
          </a:xfrm>
          <a:prstGeom prst="rect">
            <a:avLst/>
          </a:prstGeom>
          <a:noFill/>
        </p:spPr>
        <p:txBody>
          <a:bodyPr wrap="square" lIns="36000" rIns="36000" rtlCol="0" anchor="ctr" anchorCtr="1">
            <a:spAutoFit/>
          </a:bodyPr>
          <a:lstStyle/>
          <a:p>
            <a:r>
              <a:rPr kumimoji="1" lang="ja-JP" altLang="en-US" sz="8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（勧告実施前）</a:t>
            </a:r>
          </a:p>
        </p:txBody>
      </p:sp>
    </p:spTree>
    <p:extLst>
      <p:ext uri="{BB962C8B-B14F-4D97-AF65-F5344CB8AC3E}">
        <p14:creationId xmlns:p14="http://schemas.microsoft.com/office/powerpoint/2010/main" val="1846045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a:spLocks noGrp="1"/>
          </p:cNvSpPr>
          <p:nvPr>
            <p:ph type="title"/>
          </p:nvPr>
        </p:nvSpPr>
        <p:spPr>
          <a:xfrm>
            <a:off x="457200" y="274638"/>
            <a:ext cx="8280000" cy="720000"/>
          </a:xfrm>
          <a:solidFill>
            <a:schemeClr val="tx2">
              <a:lumMod val="60000"/>
              <a:lumOff val="40000"/>
            </a:schemeClr>
          </a:solidFill>
        </p:spPr>
        <p:txBody>
          <a:bodyPr tIns="108000" anchor="ctr" anchorCtr="1">
            <a:noAutofit/>
          </a:bodyPr>
          <a:lstStyle/>
          <a:p>
            <a:r>
              <a:rPr lang="ja-JP" altLang="en-US" sz="2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８</a:t>
            </a:r>
            <a:r>
              <a:rPr kumimoji="1" lang="ja-JP" altLang="en-US" sz="2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．大阪府職員モデル給与例　その１</a:t>
            </a:r>
            <a:br>
              <a:rPr kumimoji="1" lang="en-US" altLang="ja-JP" sz="2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br>
            <a:r>
              <a:rPr kumimoji="1" lang="ja-JP" altLang="en-US" sz="20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0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行政職給料表適用者）</a:t>
            </a:r>
            <a:endParaRPr kumimoji="1" lang="ja-JP" altLang="en-US" sz="20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 name="スライド番号プレースホルダー 1"/>
          <p:cNvSpPr>
            <a:spLocks noGrp="1"/>
          </p:cNvSpPr>
          <p:nvPr>
            <p:ph type="sldNum" sz="quarter" idx="12"/>
          </p:nvPr>
        </p:nvSpPr>
        <p:spPr/>
        <p:txBody>
          <a:bodyPr/>
          <a:lstStyle/>
          <a:p>
            <a:fld id="{1D251FDF-0BDD-4E48-83E5-089752E10C20}" type="slidenum">
              <a:rPr kumimoji="1" lang="ja-JP" altLang="en-US" smtClean="0"/>
              <a:t>8</a:t>
            </a:fld>
            <a:endParaRPr kumimoji="1" lang="ja-JP" altLang="en-US"/>
          </a:p>
        </p:txBody>
      </p:sp>
      <p:graphicFrame>
        <p:nvGraphicFramePr>
          <p:cNvPr id="5" name="表 4"/>
          <p:cNvGraphicFramePr>
            <a:graphicFrameLocks noGrp="1"/>
          </p:cNvGraphicFramePr>
          <p:nvPr>
            <p:extLst>
              <p:ext uri="{D42A27DB-BD31-4B8C-83A1-F6EECF244321}">
                <p14:modId xmlns:p14="http://schemas.microsoft.com/office/powerpoint/2010/main" val="261431007"/>
              </p:ext>
            </p:extLst>
          </p:nvPr>
        </p:nvGraphicFramePr>
        <p:xfrm>
          <a:off x="468525" y="3387824"/>
          <a:ext cx="8279998" cy="2057400"/>
        </p:xfrm>
        <a:graphic>
          <a:graphicData uri="http://schemas.openxmlformats.org/drawingml/2006/table">
            <a:tbl>
              <a:tblPr firstRow="1" bandRow="1">
                <a:tableStyleId>{5C22544A-7EE6-4342-B048-85BDC9FD1C3A}</a:tableStyleId>
              </a:tblPr>
              <a:tblGrid>
                <a:gridCol w="447792">
                  <a:extLst>
                    <a:ext uri="{9D8B030D-6E8A-4147-A177-3AD203B41FA5}">
                      <a16:colId xmlns:a16="http://schemas.microsoft.com/office/drawing/2014/main" val="20000"/>
                    </a:ext>
                  </a:extLst>
                </a:gridCol>
                <a:gridCol w="1156796">
                  <a:extLst>
                    <a:ext uri="{9D8B030D-6E8A-4147-A177-3AD203B41FA5}">
                      <a16:colId xmlns:a16="http://schemas.microsoft.com/office/drawing/2014/main" val="20001"/>
                    </a:ext>
                  </a:extLst>
                </a:gridCol>
                <a:gridCol w="953630">
                  <a:extLst>
                    <a:ext uri="{9D8B030D-6E8A-4147-A177-3AD203B41FA5}">
                      <a16:colId xmlns:a16="http://schemas.microsoft.com/office/drawing/2014/main" val="20002"/>
                    </a:ext>
                  </a:extLst>
                </a:gridCol>
                <a:gridCol w="953630">
                  <a:extLst>
                    <a:ext uri="{9D8B030D-6E8A-4147-A177-3AD203B41FA5}">
                      <a16:colId xmlns:a16="http://schemas.microsoft.com/office/drawing/2014/main" val="20003"/>
                    </a:ext>
                  </a:extLst>
                </a:gridCol>
                <a:gridCol w="953630">
                  <a:extLst>
                    <a:ext uri="{9D8B030D-6E8A-4147-A177-3AD203B41FA5}">
                      <a16:colId xmlns:a16="http://schemas.microsoft.com/office/drawing/2014/main" val="20004"/>
                    </a:ext>
                  </a:extLst>
                </a:gridCol>
                <a:gridCol w="953630">
                  <a:extLst>
                    <a:ext uri="{9D8B030D-6E8A-4147-A177-3AD203B41FA5}">
                      <a16:colId xmlns:a16="http://schemas.microsoft.com/office/drawing/2014/main" val="20005"/>
                    </a:ext>
                  </a:extLst>
                </a:gridCol>
                <a:gridCol w="953630">
                  <a:extLst>
                    <a:ext uri="{9D8B030D-6E8A-4147-A177-3AD203B41FA5}">
                      <a16:colId xmlns:a16="http://schemas.microsoft.com/office/drawing/2014/main" val="20006"/>
                    </a:ext>
                  </a:extLst>
                </a:gridCol>
                <a:gridCol w="953630">
                  <a:extLst>
                    <a:ext uri="{9D8B030D-6E8A-4147-A177-3AD203B41FA5}">
                      <a16:colId xmlns:a16="http://schemas.microsoft.com/office/drawing/2014/main" val="20007"/>
                    </a:ext>
                  </a:extLst>
                </a:gridCol>
                <a:gridCol w="953630">
                  <a:extLst>
                    <a:ext uri="{9D8B030D-6E8A-4147-A177-3AD203B41FA5}">
                      <a16:colId xmlns:a16="http://schemas.microsoft.com/office/drawing/2014/main" val="20008"/>
                    </a:ext>
                  </a:extLst>
                </a:gridCol>
              </a:tblGrid>
              <a:tr h="180000">
                <a:tc rowSpan="2"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rPr>
                        <a:t>職</a:t>
                      </a:r>
                    </a:p>
                  </a:txBody>
                  <a:tcPr anchor="ctr"/>
                </a:tc>
                <a:tc rowSpan="2" hMerge="1">
                  <a:txBody>
                    <a:bodyPr/>
                    <a:lstStyle/>
                    <a:p>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rPr>
                        <a:t>年齢</a:t>
                      </a:r>
                    </a:p>
                  </a:txBody>
                  <a:tcPr anchor="ct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勧告前</a:t>
                      </a:r>
                      <a:r>
                        <a:rPr kumimoji="1" lang="en-US" altLang="ja-JP" sz="9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a:t>
                      </a:r>
                      <a:endParaRPr kumimoji="1" lang="ja-JP" altLang="en-US" sz="9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B w="12700" cap="flat" cmpd="sng" algn="ctr">
                      <a:solidFill>
                        <a:schemeClr val="bg1"/>
                      </a:solidFill>
                      <a:prstDash val="solid"/>
                      <a:round/>
                      <a:headEnd type="none" w="med" len="med"/>
                      <a:tailEnd type="none" w="med" len="med"/>
                    </a:lnB>
                  </a:tcPr>
                </a:tc>
                <a:tc hMerge="1">
                  <a:txBody>
                    <a:bodyPr/>
                    <a:lstStyle/>
                    <a:p>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勧告後</a:t>
                      </a:r>
                      <a:r>
                        <a:rPr kumimoji="1" lang="en-US" altLang="ja-JP" sz="9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(b)</a:t>
                      </a:r>
                      <a:endParaRPr kumimoji="1" lang="ja-JP" altLang="en-US" sz="9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B w="12700" cap="flat" cmpd="sng" algn="ctr">
                      <a:solidFill>
                        <a:schemeClr val="bg1"/>
                      </a:solidFill>
                      <a:prstDash val="solid"/>
                      <a:round/>
                      <a:headEnd type="none" w="med" len="med"/>
                      <a:tailEnd type="none" w="med" len="med"/>
                    </a:lnB>
                  </a:tcPr>
                </a:tc>
                <a:tc hMerge="1">
                  <a:txBody>
                    <a:bodyPr/>
                    <a:lstStyle/>
                    <a:p>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増減額</a:t>
                      </a:r>
                      <a:r>
                        <a:rPr kumimoji="1" lang="en-US" altLang="ja-JP" sz="9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(b-a)</a:t>
                      </a:r>
                      <a:endParaRPr kumimoji="1" lang="ja-JP" altLang="en-US" sz="9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B w="12700" cap="flat" cmpd="sng" algn="ctr">
                      <a:solidFill>
                        <a:schemeClr val="bg1"/>
                      </a:solidFill>
                      <a:prstDash val="solid"/>
                      <a:round/>
                      <a:headEnd type="none" w="med" len="med"/>
                      <a:tailEnd type="none" w="med" len="med"/>
                    </a:lnB>
                  </a:tcPr>
                </a:tc>
                <a:tc hMerge="1">
                  <a:txBody>
                    <a:bodyPr/>
                    <a:lstStyle/>
                    <a:p>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tc>
                <a:extLst>
                  <a:ext uri="{0D108BD9-81ED-4DB2-BD59-A6C34878D82A}">
                    <a16:rowId xmlns:a16="http://schemas.microsoft.com/office/drawing/2014/main" val="10000"/>
                  </a:ext>
                </a:extLst>
              </a:tr>
              <a:tr h="180000">
                <a:tc gridSpan="2" vMerge="1">
                  <a:txBody>
                    <a:bodyPr/>
                    <a:lstStyle/>
                    <a:p>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hMerge="1" vMerge="1">
                  <a:txBody>
                    <a:bodyPr/>
                    <a:lstStyle/>
                    <a:p>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vMerge="1">
                  <a:txBody>
                    <a:bodyPr/>
                    <a:lstStyle/>
                    <a:p>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gn="ctr"/>
                      <a:r>
                        <a:rPr kumimoji="1" lang="ja-JP" altLang="en-US" sz="9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給与月額</a:t>
                      </a:r>
                    </a:p>
                  </a:txBody>
                  <a:tcPr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9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年間給与</a:t>
                      </a:r>
                    </a:p>
                  </a:txBody>
                  <a:tcPr anchor="ct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9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給与月額</a:t>
                      </a:r>
                    </a:p>
                  </a:txBody>
                  <a:tcPr anchor="ct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9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年間給与</a:t>
                      </a:r>
                    </a:p>
                  </a:txBody>
                  <a:tcPr anchor="ct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9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給与月額</a:t>
                      </a:r>
                    </a:p>
                  </a:txBody>
                  <a:tcPr anchor="ct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9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年間給与</a:t>
                      </a:r>
                    </a:p>
                  </a:txBody>
                  <a:tcPr anchor="ct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extLst>
                  <a:ext uri="{0D108BD9-81ED-4DB2-BD59-A6C34878D82A}">
                    <a16:rowId xmlns:a16="http://schemas.microsoft.com/office/drawing/2014/main" val="10001"/>
                  </a:ext>
                </a:extLst>
              </a:tr>
              <a:tr h="180000">
                <a:tc rowSpan="7">
                  <a:txBody>
                    <a:bodyPr/>
                    <a:lstStyle/>
                    <a:p>
                      <a:pPr algn="ctr"/>
                      <a:r>
                        <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rPr>
                        <a:t>行政職給料表</a:t>
                      </a:r>
                    </a:p>
                  </a:txBody>
                  <a:tcPr vert="eaVert" anchor="ctr">
                    <a:solidFill>
                      <a:srgbClr val="D0D8E8"/>
                    </a:solidFill>
                  </a:tcPr>
                </a:tc>
                <a:tc>
                  <a:txBody>
                    <a:bodyPr/>
                    <a:lstStyle/>
                    <a:p>
                      <a:pPr algn="ctr"/>
                      <a:r>
                        <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rPr>
                        <a:t>部長級</a:t>
                      </a:r>
                    </a:p>
                  </a:txBody>
                  <a:tcPr/>
                </a:tc>
                <a:tc>
                  <a:txBody>
                    <a:bodyPr/>
                    <a:lstStyle/>
                    <a:p>
                      <a:pPr algn="ctr"/>
                      <a:r>
                        <a:rPr kumimoji="1" lang="en-US" altLang="ja-JP" sz="900" dirty="0">
                          <a:latin typeface="メイリオ" panose="020B0604030504040204" pitchFamily="50" charset="-128"/>
                          <a:ea typeface="メイリオ" panose="020B0604030504040204" pitchFamily="50" charset="-128"/>
                          <a:cs typeface="メイリオ" panose="020B0604030504040204" pitchFamily="50" charset="-128"/>
                        </a:rPr>
                        <a:t>55</a:t>
                      </a:r>
                      <a:r>
                        <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rPr>
                        <a:t>歳</a:t>
                      </a:r>
                    </a:p>
                  </a:txBody>
                  <a:tcPr/>
                </a:tc>
                <a:tc>
                  <a:txBody>
                    <a:bodyPr/>
                    <a:lstStyle/>
                    <a:p>
                      <a:pPr algn="r" fontAlgn="ctr"/>
                      <a:r>
                        <a:rPr lang="en-US" altLang="ja-JP" sz="9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762,126 </a:t>
                      </a:r>
                    </a:p>
                  </a:txBody>
                  <a:tcPr marL="0" marR="72000" marT="0" marB="0" anchor="ctr">
                    <a:lnT w="38100" cap="flat" cmpd="sng" algn="ctr">
                      <a:solidFill>
                        <a:schemeClr val="bg1"/>
                      </a:solidFill>
                      <a:prstDash val="solid"/>
                      <a:round/>
                      <a:headEnd type="none" w="med" len="med"/>
                      <a:tailEnd type="none" w="med" len="med"/>
                    </a:lnT>
                  </a:tcPr>
                </a:tc>
                <a:tc>
                  <a:txBody>
                    <a:bodyPr/>
                    <a:lstStyle/>
                    <a:p>
                      <a:pPr algn="r" fontAlgn="ctr"/>
                      <a:r>
                        <a:rPr lang="en-US" altLang="ja-JP" sz="9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12,866,233</a:t>
                      </a:r>
                    </a:p>
                  </a:txBody>
                  <a:tcPr marL="0" marR="72000" marT="0" marB="0" anchor="ctr">
                    <a:lnT w="38100" cap="flat" cmpd="sng" algn="ctr">
                      <a:solidFill>
                        <a:schemeClr val="bg1"/>
                      </a:solidFill>
                      <a:prstDash val="solid"/>
                      <a:round/>
                      <a:headEnd type="none" w="med" len="med"/>
                      <a:tailEnd type="none" w="med" len="med"/>
                    </a:lnT>
                  </a:tcPr>
                </a:tc>
                <a:tc>
                  <a:txBody>
                    <a:bodyPr/>
                    <a:lstStyle/>
                    <a:p>
                      <a:pPr algn="r" fontAlgn="ct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762,126 </a:t>
                      </a:r>
                    </a:p>
                  </a:txBody>
                  <a:tcPr marL="0" marR="72000" marT="0" marB="0" anchor="ctr">
                    <a:lnT w="38100" cap="flat" cmpd="sng" algn="ctr">
                      <a:solidFill>
                        <a:schemeClr val="bg1"/>
                      </a:solidFill>
                      <a:prstDash val="solid"/>
                      <a:round/>
                      <a:headEnd type="none" w="med" len="med"/>
                      <a:tailEnd type="none" w="med" len="med"/>
                    </a:lnT>
                  </a:tcPr>
                </a:tc>
                <a:tc>
                  <a:txBody>
                    <a:bodyPr/>
                    <a:lstStyle/>
                    <a:p>
                      <a:pPr algn="r" fontAlgn="ct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12,953,987</a:t>
                      </a:r>
                    </a:p>
                  </a:txBody>
                  <a:tcPr marL="0" marR="72000" marT="0" marB="0" anchor="ctr">
                    <a:lnT w="38100" cap="flat" cmpd="sng" algn="ctr">
                      <a:solidFill>
                        <a:schemeClr val="bg1"/>
                      </a:solidFill>
                      <a:prstDash val="solid"/>
                      <a:round/>
                      <a:headEnd type="none" w="med" len="med"/>
                      <a:tailEnd type="none" w="med" len="med"/>
                    </a:lnT>
                  </a:tcPr>
                </a:tc>
                <a:tc>
                  <a:txBody>
                    <a:bodyPr/>
                    <a:lstStyle/>
                    <a:p>
                      <a:pPr algn="r" fontAlgn="ct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0 </a:t>
                      </a:r>
                    </a:p>
                  </a:txBody>
                  <a:tcPr marL="0" marR="72000" marT="0" marB="0" anchor="ctr">
                    <a:lnT w="38100" cap="flat" cmpd="sng" algn="ctr">
                      <a:solidFill>
                        <a:schemeClr val="bg1"/>
                      </a:solidFill>
                      <a:prstDash val="solid"/>
                      <a:round/>
                      <a:headEnd type="none" w="med" len="med"/>
                      <a:tailEnd type="none" w="med" len="med"/>
                    </a:lnT>
                  </a:tcPr>
                </a:tc>
                <a:tc>
                  <a:txBody>
                    <a:bodyPr/>
                    <a:lstStyle/>
                    <a:p>
                      <a:pPr algn="r" fontAlgn="ct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87,754</a:t>
                      </a:r>
                    </a:p>
                  </a:txBody>
                  <a:tcPr marL="0" marR="72000" marT="0" marB="0" anchor="ctr">
                    <a:lnT w="38100"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10002"/>
                  </a:ext>
                </a:extLst>
              </a:tr>
              <a:tr h="0">
                <a:tc vMerge="1">
                  <a:txBody>
                    <a:bodyPr/>
                    <a:lstStyle/>
                    <a:p>
                      <a:endParaRPr kumimoji="1" lang="ja-JP" altLang="en-US" sz="6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gn="ctr"/>
                      <a:r>
                        <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rPr>
                        <a:t>次長級</a:t>
                      </a:r>
                    </a:p>
                  </a:txBody>
                  <a:tcPr/>
                </a:tc>
                <a:tc>
                  <a:txBody>
                    <a:bodyPr/>
                    <a:lstStyle/>
                    <a:p>
                      <a:pPr algn="ctr"/>
                      <a:r>
                        <a:rPr kumimoji="1" lang="en-US" altLang="ja-JP" sz="900" dirty="0">
                          <a:latin typeface="メイリオ" panose="020B0604030504040204" pitchFamily="50" charset="-128"/>
                          <a:ea typeface="メイリオ" panose="020B0604030504040204" pitchFamily="50" charset="-128"/>
                          <a:cs typeface="メイリオ" panose="020B0604030504040204" pitchFamily="50" charset="-128"/>
                        </a:rPr>
                        <a:t>55</a:t>
                      </a:r>
                      <a:r>
                        <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rPr>
                        <a:t>歳</a:t>
                      </a:r>
                    </a:p>
                  </a:txBody>
                  <a:tcPr/>
                </a:tc>
                <a:tc>
                  <a:txBody>
                    <a:bodyPr/>
                    <a:lstStyle/>
                    <a:p>
                      <a:pPr algn="r" fontAlgn="ct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683,982 </a:t>
                      </a:r>
                    </a:p>
                  </a:txBody>
                  <a:tcPr marL="0" marR="72000" marT="0" marB="0" anchor="ctr"/>
                </a:tc>
                <a:tc>
                  <a:txBody>
                    <a:bodyPr/>
                    <a:lstStyle/>
                    <a:p>
                      <a:pPr algn="r" fontAlgn="ctr"/>
                      <a:r>
                        <a:rPr lang="en-US" altLang="ja-JP" sz="9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11,438,220</a:t>
                      </a:r>
                    </a:p>
                  </a:txBody>
                  <a:tcPr marL="0" marR="72000" marT="0" marB="0" anchor="ctr"/>
                </a:tc>
                <a:tc>
                  <a:txBody>
                    <a:bodyPr/>
                    <a:lstStyle/>
                    <a:p>
                      <a:pPr algn="r" fontAlgn="ct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683,982 </a:t>
                      </a:r>
                    </a:p>
                  </a:txBody>
                  <a:tcPr marL="0" marR="72000" marT="0" marB="0" anchor="ctr"/>
                </a:tc>
                <a:tc>
                  <a:txBody>
                    <a:bodyPr/>
                    <a:lstStyle/>
                    <a:p>
                      <a:pPr algn="r" fontAlgn="ct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11,514,410</a:t>
                      </a:r>
                    </a:p>
                  </a:txBody>
                  <a:tcPr marL="0" marR="72000" marT="0" marB="0" anchor="ctr"/>
                </a:tc>
                <a:tc>
                  <a:txBody>
                    <a:bodyPr/>
                    <a:lstStyle/>
                    <a:p>
                      <a:pPr algn="r" fontAlgn="ct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0 </a:t>
                      </a:r>
                    </a:p>
                  </a:txBody>
                  <a:tcPr marL="0" marR="72000" marT="0" marB="0" anchor="ctr"/>
                </a:tc>
                <a:tc>
                  <a:txBody>
                    <a:bodyPr/>
                    <a:lstStyle/>
                    <a:p>
                      <a:pPr algn="r" fontAlgn="ct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76,190</a:t>
                      </a:r>
                    </a:p>
                  </a:txBody>
                  <a:tcPr marL="0" marR="72000" marT="0" marB="0" anchor="ctr"/>
                </a:tc>
                <a:extLst>
                  <a:ext uri="{0D108BD9-81ED-4DB2-BD59-A6C34878D82A}">
                    <a16:rowId xmlns:a16="http://schemas.microsoft.com/office/drawing/2014/main" val="10003"/>
                  </a:ext>
                </a:extLst>
              </a:tr>
              <a:tr h="0">
                <a:tc vMerge="1">
                  <a:txBody>
                    <a:bodyPr/>
                    <a:lstStyle/>
                    <a:p>
                      <a:endParaRPr kumimoji="1" lang="ja-JP" altLang="en-US" sz="6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gn="ctr"/>
                      <a:r>
                        <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rPr>
                        <a:t>課長級</a:t>
                      </a:r>
                    </a:p>
                  </a:txBody>
                  <a:tcPr/>
                </a:tc>
                <a:tc>
                  <a:txBody>
                    <a:bodyPr/>
                    <a:lstStyle/>
                    <a:p>
                      <a:pPr algn="ctr"/>
                      <a:r>
                        <a:rPr kumimoji="1" lang="en-US" altLang="ja-JP" sz="900" dirty="0">
                          <a:latin typeface="メイリオ" panose="020B0604030504040204" pitchFamily="50" charset="-128"/>
                          <a:ea typeface="メイリオ" panose="020B0604030504040204" pitchFamily="50" charset="-128"/>
                          <a:cs typeface="メイリオ" panose="020B0604030504040204" pitchFamily="50" charset="-128"/>
                        </a:rPr>
                        <a:t>50</a:t>
                      </a:r>
                      <a:r>
                        <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rPr>
                        <a:t>歳</a:t>
                      </a:r>
                    </a:p>
                  </a:txBody>
                  <a:tcPr/>
                </a:tc>
                <a:tc>
                  <a:txBody>
                    <a:bodyPr/>
                    <a:lstStyle/>
                    <a:p>
                      <a:pPr algn="r" fontAlgn="ct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585,969 </a:t>
                      </a:r>
                    </a:p>
                  </a:txBody>
                  <a:tcPr marL="0" marR="72000" marT="0" marB="0" anchor="ctr"/>
                </a:tc>
                <a:tc>
                  <a:txBody>
                    <a:bodyPr/>
                    <a:lstStyle/>
                    <a:p>
                      <a:pPr algn="r" fontAlgn="ct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9,759,242</a:t>
                      </a:r>
                    </a:p>
                  </a:txBody>
                  <a:tcPr marL="0" marR="72000" marT="0" marB="0" anchor="ctr"/>
                </a:tc>
                <a:tc>
                  <a:txBody>
                    <a:bodyPr/>
                    <a:lstStyle/>
                    <a:p>
                      <a:pPr algn="r" fontAlgn="ctr"/>
                      <a:r>
                        <a:rPr lang="en-US" altLang="ja-JP" sz="9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585,969 </a:t>
                      </a:r>
                    </a:p>
                  </a:txBody>
                  <a:tcPr marL="0" marR="72000" marT="0" marB="0" anchor="ctr"/>
                </a:tc>
                <a:tc>
                  <a:txBody>
                    <a:bodyPr/>
                    <a:lstStyle/>
                    <a:p>
                      <a:pPr algn="r" fontAlgn="ct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9,823,120</a:t>
                      </a:r>
                    </a:p>
                  </a:txBody>
                  <a:tcPr marL="0" marR="72000" marT="0" marB="0" anchor="ctr"/>
                </a:tc>
                <a:tc>
                  <a:txBody>
                    <a:bodyPr/>
                    <a:lstStyle/>
                    <a:p>
                      <a:pPr algn="r" fontAlgn="ct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0 </a:t>
                      </a:r>
                    </a:p>
                  </a:txBody>
                  <a:tcPr marL="0" marR="72000" marT="0" marB="0" anchor="ctr"/>
                </a:tc>
                <a:tc>
                  <a:txBody>
                    <a:bodyPr/>
                    <a:lstStyle/>
                    <a:p>
                      <a:pPr algn="r" fontAlgn="ct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63,878</a:t>
                      </a:r>
                    </a:p>
                  </a:txBody>
                  <a:tcPr marL="0" marR="72000" marT="0" marB="0" anchor="ctr"/>
                </a:tc>
                <a:extLst>
                  <a:ext uri="{0D108BD9-81ED-4DB2-BD59-A6C34878D82A}">
                    <a16:rowId xmlns:a16="http://schemas.microsoft.com/office/drawing/2014/main" val="10004"/>
                  </a:ext>
                </a:extLst>
              </a:tr>
              <a:tr h="0">
                <a:tc vMerge="1">
                  <a:txBody>
                    <a:bodyPr/>
                    <a:lstStyle/>
                    <a:p>
                      <a:endParaRPr kumimoji="1" lang="ja-JP" altLang="en-US" sz="6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gn="ctr"/>
                      <a:r>
                        <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rPr>
                        <a:t>課長補佐級</a:t>
                      </a:r>
                    </a:p>
                  </a:txBody>
                  <a:tcPr/>
                </a:tc>
                <a:tc>
                  <a:txBody>
                    <a:bodyPr/>
                    <a:lstStyle/>
                    <a:p>
                      <a:pPr algn="ctr"/>
                      <a:r>
                        <a:rPr kumimoji="1" lang="en-US" altLang="ja-JP" sz="900" dirty="0">
                          <a:latin typeface="メイリオ" panose="020B0604030504040204" pitchFamily="50" charset="-128"/>
                          <a:ea typeface="メイリオ" panose="020B0604030504040204" pitchFamily="50" charset="-128"/>
                          <a:cs typeface="メイリオ" panose="020B0604030504040204" pitchFamily="50" charset="-128"/>
                        </a:rPr>
                        <a:t>50</a:t>
                      </a:r>
                      <a:r>
                        <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rPr>
                        <a:t>歳</a:t>
                      </a:r>
                    </a:p>
                  </a:txBody>
                  <a:tcPr/>
                </a:tc>
                <a:tc>
                  <a:txBody>
                    <a:bodyPr/>
                    <a:lstStyle/>
                    <a:p>
                      <a:pPr algn="r" fontAlgn="ct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468,531 </a:t>
                      </a:r>
                    </a:p>
                  </a:txBody>
                  <a:tcPr marL="0" marR="72000" marT="0" marB="0" anchor="ctr"/>
                </a:tc>
                <a:tc>
                  <a:txBody>
                    <a:bodyPr/>
                    <a:lstStyle/>
                    <a:p>
                      <a:pPr algn="r" fontAlgn="ct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7,923,089</a:t>
                      </a:r>
                    </a:p>
                  </a:txBody>
                  <a:tcPr marL="0" marR="72000" marT="0" marB="0" anchor="ctr"/>
                </a:tc>
                <a:tc>
                  <a:txBody>
                    <a:bodyPr/>
                    <a:lstStyle/>
                    <a:p>
                      <a:pPr algn="r" fontAlgn="ct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468,531 </a:t>
                      </a:r>
                    </a:p>
                  </a:txBody>
                  <a:tcPr marL="0" marR="72000" marT="0" marB="0" anchor="ctr"/>
                </a:tc>
                <a:tc>
                  <a:txBody>
                    <a:bodyPr/>
                    <a:lstStyle/>
                    <a:p>
                      <a:pPr algn="r" fontAlgn="ctr"/>
                      <a:r>
                        <a:rPr lang="en-US" altLang="ja-JP" sz="9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7,976,969</a:t>
                      </a:r>
                    </a:p>
                  </a:txBody>
                  <a:tcPr marL="0" marR="72000" marT="0" marB="0" anchor="ctr"/>
                </a:tc>
                <a:tc>
                  <a:txBody>
                    <a:bodyPr/>
                    <a:lstStyle/>
                    <a:p>
                      <a:pPr algn="r" fontAlgn="ct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0 </a:t>
                      </a:r>
                    </a:p>
                  </a:txBody>
                  <a:tcPr marL="0" marR="72000" marT="0" marB="0" anchor="ctr"/>
                </a:tc>
                <a:tc>
                  <a:txBody>
                    <a:bodyPr/>
                    <a:lstStyle/>
                    <a:p>
                      <a:pPr algn="r" fontAlgn="ct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53,880</a:t>
                      </a:r>
                    </a:p>
                  </a:txBody>
                  <a:tcPr marL="0" marR="72000" marT="0" marB="0" anchor="ctr"/>
                </a:tc>
                <a:extLst>
                  <a:ext uri="{0D108BD9-81ED-4DB2-BD59-A6C34878D82A}">
                    <a16:rowId xmlns:a16="http://schemas.microsoft.com/office/drawing/2014/main" val="10005"/>
                  </a:ext>
                </a:extLst>
              </a:tr>
              <a:tr h="0">
                <a:tc vMerge="1">
                  <a:txBody>
                    <a:bodyPr/>
                    <a:lstStyle/>
                    <a:p>
                      <a:endParaRPr kumimoji="1" lang="ja-JP" altLang="en-US" sz="6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gn="ctr"/>
                      <a:r>
                        <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rPr>
                        <a:t>主査級</a:t>
                      </a:r>
                    </a:p>
                  </a:txBody>
                  <a:tcPr/>
                </a:tc>
                <a:tc>
                  <a:txBody>
                    <a:bodyPr/>
                    <a:lstStyle/>
                    <a:p>
                      <a:pPr algn="ctr"/>
                      <a:r>
                        <a:rPr kumimoji="1" lang="en-US" altLang="ja-JP" sz="900" dirty="0">
                          <a:latin typeface="メイリオ" panose="020B0604030504040204" pitchFamily="50" charset="-128"/>
                          <a:ea typeface="メイリオ" panose="020B0604030504040204" pitchFamily="50" charset="-128"/>
                          <a:cs typeface="メイリオ" panose="020B0604030504040204" pitchFamily="50" charset="-128"/>
                        </a:rPr>
                        <a:t>45</a:t>
                      </a:r>
                      <a:r>
                        <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rPr>
                        <a:t>歳</a:t>
                      </a:r>
                    </a:p>
                  </a:txBody>
                  <a:tcPr/>
                </a:tc>
                <a:tc>
                  <a:txBody>
                    <a:bodyPr/>
                    <a:lstStyle/>
                    <a:p>
                      <a:pPr algn="r" fontAlgn="ct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418,914 </a:t>
                      </a:r>
                    </a:p>
                  </a:txBody>
                  <a:tcPr marL="0" marR="72000" marT="0" marB="0" anchor="ctr"/>
                </a:tc>
                <a:tc>
                  <a:txBody>
                    <a:bodyPr/>
                    <a:lstStyle/>
                    <a:p>
                      <a:pPr algn="r" fontAlgn="ctr"/>
                      <a:r>
                        <a:rPr lang="en-US" altLang="ja-JP" sz="9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6,994,604</a:t>
                      </a:r>
                    </a:p>
                  </a:txBody>
                  <a:tcPr marL="0" marR="72000" marT="0" marB="0" anchor="ctr"/>
                </a:tc>
                <a:tc>
                  <a:txBody>
                    <a:bodyPr/>
                    <a:lstStyle/>
                    <a:p>
                      <a:pPr algn="r" fontAlgn="ct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418,914 </a:t>
                      </a:r>
                    </a:p>
                  </a:txBody>
                  <a:tcPr marL="0" marR="72000" marT="0" marB="0" anchor="ctr"/>
                </a:tc>
                <a:tc>
                  <a:txBody>
                    <a:bodyPr/>
                    <a:lstStyle/>
                    <a:p>
                      <a:pPr algn="r" fontAlgn="ctr"/>
                      <a:r>
                        <a:rPr lang="en-US" altLang="ja-JP" sz="9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7,040,684</a:t>
                      </a:r>
                    </a:p>
                  </a:txBody>
                  <a:tcPr marL="0" marR="72000" marT="0" marB="0" anchor="ctr"/>
                </a:tc>
                <a:tc>
                  <a:txBody>
                    <a:bodyPr/>
                    <a:lstStyle/>
                    <a:p>
                      <a:pPr algn="r" fontAlgn="ctr"/>
                      <a:r>
                        <a:rPr lang="en-US" altLang="ja-JP" sz="9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 </a:t>
                      </a:r>
                    </a:p>
                  </a:txBody>
                  <a:tcPr marL="0" marR="72000" marT="0" marB="0" anchor="ctr"/>
                </a:tc>
                <a:tc>
                  <a:txBody>
                    <a:bodyPr/>
                    <a:lstStyle/>
                    <a:p>
                      <a:pPr algn="r" fontAlgn="ctr"/>
                      <a:r>
                        <a:rPr lang="en-US" altLang="ja-JP" sz="9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46,080</a:t>
                      </a:r>
                    </a:p>
                  </a:txBody>
                  <a:tcPr marL="0" marR="72000" marT="0" marB="0" anchor="ctr"/>
                </a:tc>
                <a:extLst>
                  <a:ext uri="{0D108BD9-81ED-4DB2-BD59-A6C34878D82A}">
                    <a16:rowId xmlns:a16="http://schemas.microsoft.com/office/drawing/2014/main" val="10006"/>
                  </a:ext>
                </a:extLst>
              </a:tr>
              <a:tr h="0">
                <a:tc vMerge="1">
                  <a:txBody>
                    <a:bodyPr/>
                    <a:lstStyle/>
                    <a:p>
                      <a:endParaRPr kumimoji="1" lang="ja-JP" altLang="en-US" sz="6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gn="ctr"/>
                      <a:r>
                        <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rPr>
                        <a:t>主事級（副主査）</a:t>
                      </a:r>
                    </a:p>
                  </a:txBody>
                  <a:tcPr/>
                </a:tc>
                <a:tc>
                  <a:txBody>
                    <a:bodyPr/>
                    <a:lstStyle/>
                    <a:p>
                      <a:pPr algn="ctr"/>
                      <a:r>
                        <a:rPr kumimoji="1" lang="en-US" altLang="ja-JP" sz="900" dirty="0">
                          <a:latin typeface="メイリオ" panose="020B0604030504040204" pitchFamily="50" charset="-128"/>
                          <a:ea typeface="メイリオ" panose="020B0604030504040204" pitchFamily="50" charset="-128"/>
                          <a:cs typeface="メイリオ" panose="020B0604030504040204" pitchFamily="50" charset="-128"/>
                        </a:rPr>
                        <a:t>35</a:t>
                      </a:r>
                      <a:r>
                        <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rPr>
                        <a:t>歳</a:t>
                      </a:r>
                    </a:p>
                  </a:txBody>
                  <a:tcPr/>
                </a:tc>
                <a:tc>
                  <a:txBody>
                    <a:bodyPr/>
                    <a:lstStyle/>
                    <a:p>
                      <a:pPr algn="r" fontAlgn="ctr"/>
                      <a:r>
                        <a:rPr lang="en-US" altLang="ja-JP" sz="9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310,911 </a:t>
                      </a:r>
                    </a:p>
                  </a:txBody>
                  <a:tcPr marL="0" marR="72000" marT="0" marB="0" anchor="ctr"/>
                </a:tc>
                <a:tc>
                  <a:txBody>
                    <a:bodyPr/>
                    <a:lstStyle/>
                    <a:p>
                      <a:pPr algn="r" fontAlgn="ct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5,124,897</a:t>
                      </a:r>
                    </a:p>
                  </a:txBody>
                  <a:tcPr marL="0" marR="72000" marT="0" marB="0" anchor="ctr"/>
                </a:tc>
                <a:tc>
                  <a:txBody>
                    <a:bodyPr/>
                    <a:lstStyle/>
                    <a:p>
                      <a:pPr algn="r" fontAlgn="ctr"/>
                      <a:r>
                        <a:rPr lang="en-US" altLang="ja-JP" sz="9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310,911 </a:t>
                      </a:r>
                    </a:p>
                  </a:txBody>
                  <a:tcPr marL="0" marR="72000" marT="0" marB="0" anchor="ctr"/>
                </a:tc>
                <a:tc>
                  <a:txBody>
                    <a:bodyPr/>
                    <a:lstStyle/>
                    <a:p>
                      <a:pPr algn="r" fontAlgn="ctr"/>
                      <a:r>
                        <a:rPr lang="en-US" altLang="ja-JP" sz="900" b="0" i="0" u="none" strike="noStrike">
                          <a:effectLst/>
                          <a:latin typeface="メイリオ" panose="020B0604030504040204" pitchFamily="50" charset="-128"/>
                          <a:ea typeface="メイリオ" panose="020B0604030504040204" pitchFamily="50" charset="-128"/>
                          <a:cs typeface="メイリオ" panose="020B0604030504040204" pitchFamily="50" charset="-128"/>
                        </a:rPr>
                        <a:t>5,157,543</a:t>
                      </a:r>
                    </a:p>
                  </a:txBody>
                  <a:tcPr marL="0" marR="72000" marT="0" marB="0" anchor="ctr"/>
                </a:tc>
                <a:tc>
                  <a:txBody>
                    <a:bodyPr/>
                    <a:lstStyle/>
                    <a:p>
                      <a:pPr algn="r" fontAlgn="ctr"/>
                      <a:r>
                        <a:rPr lang="en-US" altLang="ja-JP" sz="9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0 </a:t>
                      </a:r>
                    </a:p>
                  </a:txBody>
                  <a:tcPr marL="0" marR="72000" marT="0" marB="0" anchor="ctr"/>
                </a:tc>
                <a:tc>
                  <a:txBody>
                    <a:bodyPr/>
                    <a:lstStyle/>
                    <a:p>
                      <a:pPr algn="r" fontAlgn="ctr"/>
                      <a:r>
                        <a:rPr lang="en-US" altLang="ja-JP" sz="9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32,646</a:t>
                      </a:r>
                    </a:p>
                  </a:txBody>
                  <a:tcPr marL="0" marR="72000" marT="0" marB="0" anchor="ctr"/>
                </a:tc>
                <a:extLst>
                  <a:ext uri="{0D108BD9-81ED-4DB2-BD59-A6C34878D82A}">
                    <a16:rowId xmlns:a16="http://schemas.microsoft.com/office/drawing/2014/main" val="10007"/>
                  </a:ext>
                </a:extLst>
              </a:tr>
              <a:tr h="0">
                <a:tc vMerge="1">
                  <a:txBody>
                    <a:bodyPr/>
                    <a:lstStyle/>
                    <a:p>
                      <a:endParaRPr kumimoji="1" lang="ja-JP" altLang="en-US" sz="6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gn="ctr"/>
                      <a:r>
                        <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rPr>
                        <a:t>主事級</a:t>
                      </a:r>
                    </a:p>
                  </a:txBody>
                  <a:tcPr/>
                </a:tc>
                <a:tc>
                  <a:txBody>
                    <a:bodyPr/>
                    <a:lstStyle/>
                    <a:p>
                      <a:pPr algn="ctr"/>
                      <a:r>
                        <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rPr>
                        <a:t>大卒初任給</a:t>
                      </a:r>
                    </a:p>
                  </a:txBody>
                  <a:tcPr/>
                </a:tc>
                <a:tc>
                  <a:txBody>
                    <a:bodyPr/>
                    <a:lstStyle/>
                    <a:p>
                      <a:pPr algn="r" fontAlgn="ctr"/>
                      <a:r>
                        <a:rPr lang="en-US" altLang="ja-JP" sz="9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200,688 </a:t>
                      </a:r>
                    </a:p>
                  </a:txBody>
                  <a:tcPr marL="0" marR="72000" marT="0" marB="0" anchor="ctr"/>
                </a:tc>
                <a:tc>
                  <a:txBody>
                    <a:bodyPr/>
                    <a:lstStyle/>
                    <a:p>
                      <a:pPr algn="r" fontAlgn="ctr"/>
                      <a:r>
                        <a:rPr lang="en-US" altLang="ja-JP" sz="9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3,265,192</a:t>
                      </a:r>
                    </a:p>
                  </a:txBody>
                  <a:tcPr marL="0" marR="72000" marT="0" marB="0" anchor="ctr"/>
                </a:tc>
                <a:tc>
                  <a:txBody>
                    <a:bodyPr/>
                    <a:lstStyle/>
                    <a:p>
                      <a:pPr algn="r" fontAlgn="ctr"/>
                      <a:r>
                        <a:rPr lang="en-US" altLang="ja-JP" sz="9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202,908 </a:t>
                      </a:r>
                    </a:p>
                  </a:txBody>
                  <a:tcPr marL="0" marR="72000" marT="0" marB="0" anchor="ctr"/>
                </a:tc>
                <a:tc>
                  <a:txBody>
                    <a:bodyPr/>
                    <a:lstStyle/>
                    <a:p>
                      <a:pPr algn="r" fontAlgn="ctr"/>
                      <a:r>
                        <a:rPr lang="en-US" altLang="ja-JP" sz="9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3,321,602</a:t>
                      </a:r>
                    </a:p>
                  </a:txBody>
                  <a:tcPr marL="0" marR="72000" marT="0" marB="0" anchor="ctr"/>
                </a:tc>
                <a:tc>
                  <a:txBody>
                    <a:bodyPr/>
                    <a:lstStyle/>
                    <a:p>
                      <a:pPr algn="r" fontAlgn="ctr"/>
                      <a:r>
                        <a:rPr lang="en-US" altLang="ja-JP" sz="9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2,220 </a:t>
                      </a:r>
                    </a:p>
                  </a:txBody>
                  <a:tcPr marL="0" marR="72000" marT="0" marB="0" anchor="ctr"/>
                </a:tc>
                <a:tc>
                  <a:txBody>
                    <a:bodyPr/>
                    <a:lstStyle/>
                    <a:p>
                      <a:pPr algn="r" fontAlgn="ctr"/>
                      <a:r>
                        <a:rPr lang="en-US" altLang="ja-JP" sz="900" b="0" i="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56,410</a:t>
                      </a:r>
                    </a:p>
                  </a:txBody>
                  <a:tcPr marL="0" marR="72000" marT="0" marB="0" anchor="ctr"/>
                </a:tc>
                <a:extLst>
                  <a:ext uri="{0D108BD9-81ED-4DB2-BD59-A6C34878D82A}">
                    <a16:rowId xmlns:a16="http://schemas.microsoft.com/office/drawing/2014/main" val="10008"/>
                  </a:ext>
                </a:extLst>
              </a:tr>
            </a:tbl>
          </a:graphicData>
        </a:graphic>
      </p:graphicFrame>
      <p:sp>
        <p:nvSpPr>
          <p:cNvPr id="6" name="テキスト ボックス 5"/>
          <p:cNvSpPr txBox="1"/>
          <p:nvPr/>
        </p:nvSpPr>
        <p:spPr>
          <a:xfrm>
            <a:off x="8014992" y="3171800"/>
            <a:ext cx="900000" cy="230832"/>
          </a:xfrm>
          <a:prstGeom prst="rect">
            <a:avLst/>
          </a:prstGeom>
          <a:noFill/>
        </p:spPr>
        <p:txBody>
          <a:bodyPr wrap="square" rtlCol="0">
            <a:spAutoFit/>
          </a:bodyPr>
          <a:lstStyle/>
          <a:p>
            <a:r>
              <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rPr>
              <a:t>（単位：円）</a:t>
            </a:r>
          </a:p>
        </p:txBody>
      </p:sp>
      <p:sp>
        <p:nvSpPr>
          <p:cNvPr id="11" name="テキスト ボックス 10"/>
          <p:cNvSpPr txBox="1"/>
          <p:nvPr/>
        </p:nvSpPr>
        <p:spPr>
          <a:xfrm>
            <a:off x="467544" y="1124744"/>
            <a:ext cx="8280920" cy="769441"/>
          </a:xfrm>
          <a:prstGeom prst="rect">
            <a:avLst/>
          </a:prstGeom>
          <a:noFill/>
        </p:spPr>
        <p:txBody>
          <a:bodyPr wrap="square" rtlCol="0">
            <a:spAutoFit/>
          </a:bodyPr>
          <a:lstStyle/>
          <a:p>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◆モデル給与例計算の前提条件</a:t>
            </a:r>
            <a:br>
              <a:rPr lang="en-US" altLang="ja-JP" sz="1100" dirty="0">
                <a:latin typeface="メイリオ" panose="020B0604030504040204" pitchFamily="50" charset="-128"/>
                <a:ea typeface="メイリオ" panose="020B0604030504040204" pitchFamily="50" charset="-128"/>
                <a:cs typeface="メイリオ" panose="020B0604030504040204" pitchFamily="50" charset="-128"/>
              </a:rPr>
            </a:br>
            <a:endParaRPr lang="en-US" altLang="ja-JP" sz="1100" dirty="0">
              <a:latin typeface="メイリオ" panose="020B0604030504040204" pitchFamily="50" charset="-128"/>
              <a:ea typeface="メイリオ" panose="020B0604030504040204" pitchFamily="50" charset="-128"/>
              <a:cs typeface="メイリオ" panose="020B0604030504040204" pitchFamily="50" charset="-128"/>
            </a:endParaRPr>
          </a:p>
          <a:p>
            <a:pPr marL="144000"/>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　</a:t>
            </a:r>
          </a:p>
          <a:p>
            <a:pPr marL="144000"/>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100" dirty="0">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3" name="表 2"/>
          <p:cNvGraphicFramePr>
            <a:graphicFrameLocks noGrp="1"/>
          </p:cNvGraphicFramePr>
          <p:nvPr>
            <p:extLst>
              <p:ext uri="{D42A27DB-BD31-4B8C-83A1-F6EECF244321}">
                <p14:modId xmlns:p14="http://schemas.microsoft.com/office/powerpoint/2010/main" val="3306363577"/>
              </p:ext>
            </p:extLst>
          </p:nvPr>
        </p:nvGraphicFramePr>
        <p:xfrm>
          <a:off x="683568" y="1340768"/>
          <a:ext cx="8064896" cy="1764000"/>
        </p:xfrm>
        <a:graphic>
          <a:graphicData uri="http://schemas.openxmlformats.org/drawingml/2006/table">
            <a:tbl>
              <a:tblPr firstRow="1" bandRow="1">
                <a:tableStyleId>{2D5ABB26-0587-4C30-8999-92F81FD0307C}</a:tableStyleId>
              </a:tblPr>
              <a:tblGrid>
                <a:gridCol w="2046605">
                  <a:extLst>
                    <a:ext uri="{9D8B030D-6E8A-4147-A177-3AD203B41FA5}">
                      <a16:colId xmlns:a16="http://schemas.microsoft.com/office/drawing/2014/main" val="20000"/>
                    </a:ext>
                  </a:extLst>
                </a:gridCol>
                <a:gridCol w="6018291">
                  <a:extLst>
                    <a:ext uri="{9D8B030D-6E8A-4147-A177-3AD203B41FA5}">
                      <a16:colId xmlns:a16="http://schemas.microsoft.com/office/drawing/2014/main" val="20001"/>
                    </a:ext>
                  </a:extLst>
                </a:gridCol>
              </a:tblGrid>
              <a:tr h="288000">
                <a:tc>
                  <a:txBody>
                    <a:bodyPr/>
                    <a:lstStyle/>
                    <a:p>
                      <a:r>
                        <a:rPr lang="en-US" altLang="ja-JP" sz="11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年齢</a:t>
                      </a:r>
                      <a:r>
                        <a:rPr lang="en-US" altLang="ja-JP" sz="1100" dirty="0">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1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職階ごとに５歳刻みで設定</a:t>
                      </a:r>
                      <a:endParaRPr kumimoji="1" lang="ja-JP" altLang="en-US" sz="11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tc>
                <a:extLst>
                  <a:ext uri="{0D108BD9-81ED-4DB2-BD59-A6C34878D82A}">
                    <a16:rowId xmlns:a16="http://schemas.microsoft.com/office/drawing/2014/main" val="10000"/>
                  </a:ext>
                </a:extLst>
              </a:tr>
              <a:tr h="288000">
                <a:tc>
                  <a:txBody>
                    <a:bodyPr/>
                    <a:lstStyle/>
                    <a:p>
                      <a:r>
                        <a:rPr lang="en-US" altLang="ja-JP" sz="11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モデルとなる給料月額</a:t>
                      </a:r>
                      <a:r>
                        <a:rPr lang="en-US" altLang="ja-JP" sz="1100" dirty="0">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1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モデル年齢の人員分布で最も多い号給の給料月額</a:t>
                      </a:r>
                    </a:p>
                  </a:txBody>
                  <a:tcPr/>
                </a:tc>
                <a:extLst>
                  <a:ext uri="{0D108BD9-81ED-4DB2-BD59-A6C34878D82A}">
                    <a16:rowId xmlns:a16="http://schemas.microsoft.com/office/drawing/2014/main" val="10001"/>
                  </a:ext>
                </a:extLst>
              </a:tr>
              <a:tr h="288000">
                <a:tc>
                  <a:txBody>
                    <a:bodyPr/>
                    <a:lstStyle/>
                    <a:p>
                      <a:r>
                        <a:rPr lang="en-US" altLang="ja-JP" sz="11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給与月額に含まれるもの</a:t>
                      </a:r>
                      <a:r>
                        <a:rPr lang="en-US" altLang="ja-JP" sz="1100" dirty="0">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1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給料、管理職手当、地域手当、義務教育等教員特別手当、教職調整額</a:t>
                      </a:r>
                      <a:endParaRPr lang="ja-JP" altLang="en-US" sz="11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tc>
                <a:extLst>
                  <a:ext uri="{0D108BD9-81ED-4DB2-BD59-A6C34878D82A}">
                    <a16:rowId xmlns:a16="http://schemas.microsoft.com/office/drawing/2014/main" val="10002"/>
                  </a:ext>
                </a:extLst>
              </a:tr>
              <a:tr h="288000">
                <a:tc>
                  <a:txBody>
                    <a:bodyPr/>
                    <a:lstStyle/>
                    <a:p>
                      <a:r>
                        <a:rPr lang="en-US" altLang="ja-JP" sz="11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年間給与に含まれるもの</a:t>
                      </a:r>
                      <a:r>
                        <a:rPr lang="en-US" altLang="ja-JP" sz="1100" dirty="0">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1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上記、「給与月額」</a:t>
                      </a:r>
                      <a:r>
                        <a:rPr lang="en-US" altLang="ja-JP" sz="1100" dirty="0">
                          <a:latin typeface="メイリオ" panose="020B0604030504040204" pitchFamily="50" charset="-128"/>
                          <a:ea typeface="メイリオ" panose="020B0604030504040204" pitchFamily="50" charset="-128"/>
                          <a:cs typeface="メイリオ" panose="020B0604030504040204" pitchFamily="50" charset="-128"/>
                        </a:rPr>
                        <a:t>×12</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＋期末・勤勉手当</a:t>
                      </a:r>
                      <a:endParaRPr lang="ja-JP" altLang="en-US" sz="11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tc>
                <a:extLst>
                  <a:ext uri="{0D108BD9-81ED-4DB2-BD59-A6C34878D82A}">
                    <a16:rowId xmlns:a16="http://schemas.microsoft.com/office/drawing/2014/main" val="10003"/>
                  </a:ext>
                </a:extLst>
              </a:tr>
              <a:tr h="612000">
                <a:tc>
                  <a:txBody>
                    <a:bodyPr/>
                    <a:lstStyle/>
                    <a:p>
                      <a:r>
                        <a:rPr lang="en-US" altLang="ja-JP" sz="11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留意点</a:t>
                      </a:r>
                      <a:r>
                        <a:rPr lang="en-US" altLang="ja-JP" sz="1100" dirty="0">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1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marL="0" indent="-288000"/>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・年度途中の昇給（定期昇給は毎年１月）、扶養手当等は考慮していない。</a:t>
                      </a:r>
                      <a:endParaRPr lang="en-US" altLang="ja-JP" sz="1100" dirty="0">
                        <a:latin typeface="メイリオ" panose="020B0604030504040204" pitchFamily="50" charset="-128"/>
                        <a:ea typeface="メイリオ" panose="020B0604030504040204" pitchFamily="50" charset="-128"/>
                        <a:cs typeface="メイリオ" panose="020B0604030504040204" pitchFamily="50" charset="-128"/>
                      </a:endParaRPr>
                    </a:p>
                    <a:p>
                      <a:pPr marL="144000" indent="-144000"/>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・示した例は一つのモデルケースであり、世帯構成、人事評価結果等の違いにより、同じ年齢であっても職員ごとに異なる。</a:t>
                      </a:r>
                      <a:endParaRPr lang="en-US" altLang="ja-JP" sz="1100" dirty="0">
                        <a:latin typeface="メイリオ" panose="020B0604030504040204" pitchFamily="50" charset="-128"/>
                        <a:ea typeface="メイリオ" panose="020B0604030504040204" pitchFamily="50" charset="-128"/>
                        <a:cs typeface="メイリオ" panose="020B0604030504040204" pitchFamily="50" charset="-128"/>
                      </a:endParaRPr>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2227150161"/>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bodyPr/>
      <a:lstStyle/>
      <a:style>
        <a:lnRef idx="1">
          <a:schemeClr val="dk1"/>
        </a:lnRef>
        <a:fillRef idx="0">
          <a:schemeClr val="dk1"/>
        </a:fillRef>
        <a:effectRef idx="0">
          <a:schemeClr val="dk1"/>
        </a:effectRef>
        <a:fontRef idx="minor">
          <a:schemeClr val="tx1"/>
        </a:fontRef>
      </a:style>
    </a:lnDef>
  </a:objectDefaults>
  <a:extraClrSchemeLst/>
</a:theme>
</file>

<file path=ppt/theme/theme2.xml><?xml version="1.0" encoding="utf-8"?>
<a:theme xmlns:a="http://schemas.openxmlformats.org/drawingml/2006/main" name="デザインの設定">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4836</Words>
  <Application>Microsoft Office PowerPoint</Application>
  <PresentationFormat>画面に合わせる (4:3)</PresentationFormat>
  <Paragraphs>1129</Paragraphs>
  <Slides>15</Slides>
  <Notes>4</Notes>
  <HiddenSlides>0</HiddenSlides>
  <MMClips>0</MMClips>
  <ScaleCrop>false</ScaleCrop>
  <HeadingPairs>
    <vt:vector size="6" baseType="variant">
      <vt:variant>
        <vt:lpstr>使用されているフォント</vt:lpstr>
      </vt:variant>
      <vt:variant>
        <vt:i4>3</vt:i4>
      </vt:variant>
      <vt:variant>
        <vt:lpstr>テーマ</vt:lpstr>
      </vt:variant>
      <vt:variant>
        <vt:i4>2</vt:i4>
      </vt:variant>
      <vt:variant>
        <vt:lpstr>スライド タイトル</vt:lpstr>
      </vt:variant>
      <vt:variant>
        <vt:i4>15</vt:i4>
      </vt:variant>
    </vt:vector>
  </HeadingPairs>
  <TitlesOfParts>
    <vt:vector size="20" baseType="lpstr">
      <vt:lpstr>メイリオ</vt:lpstr>
      <vt:lpstr>Arial</vt:lpstr>
      <vt:lpstr>Calibri</vt:lpstr>
      <vt:lpstr>Office ​​テーマ</vt:lpstr>
      <vt:lpstr>デザインの設定</vt:lpstr>
      <vt:lpstr>給与勧告の仕組みと本年の勧告のポイント</vt:lpstr>
      <vt:lpstr>１．給与勧告制度の基本的考え方及び勧告の手順 ～職員の給与はどのようにして決めるのか～</vt:lpstr>
      <vt:lpstr>PowerPoint プレゼンテーション</vt:lpstr>
      <vt:lpstr>PowerPoint プレゼンテーション</vt:lpstr>
      <vt:lpstr>４．調査事業所の状況</vt:lpstr>
      <vt:lpstr>５．民間との給与額の比較方法（ラスパイレス比較）</vt:lpstr>
      <vt:lpstr>PowerPoint プレゼンテーション</vt:lpstr>
      <vt:lpstr>７．初任給比較</vt:lpstr>
      <vt:lpstr>８．大阪府職員モデル給与例　その１ （行政職給料表適用者）</vt:lpstr>
      <vt:lpstr>８．大阪府職員モデル給与例　その１ （教育職、公安職給料表適用者）</vt:lpstr>
      <vt:lpstr>８．大阪府職員モデル給与例　その２ （民間給与との比較）</vt:lpstr>
      <vt:lpstr>９．適用給料表別職員数・構成比</vt:lpstr>
      <vt:lpstr>10．給与勧告の推移</vt:lpstr>
      <vt:lpstr>11．大阪府職員(行政職給料表適用者)の年間給与の推移</vt:lpstr>
      <vt:lpstr>12．他団体との比較</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2017-10-13T07:14:46Z</dcterms:created>
  <dcterms:modified xsi:type="dcterms:W3CDTF">2025-05-07T00:29:47Z</dcterms:modified>
</cp:coreProperties>
</file>