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45" r:id="rId1"/>
  </p:sldMasterIdLst>
  <p:notesMasterIdLst>
    <p:notesMasterId r:id="rId4"/>
  </p:notesMasterIdLst>
  <p:handoutMasterIdLst>
    <p:handoutMasterId r:id="rId5"/>
  </p:handoutMasterIdLst>
  <p:sldIdLst>
    <p:sldId id="439" r:id="rId2"/>
    <p:sldId id="440" r:id="rId3"/>
  </p:sldIdLst>
  <p:sldSz cx="9906000" cy="6858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D56080ED-C72D-4DAE-BA12-5A94A13E9DD4}">
          <p14:sldIdLst>
            <p14:sldId id="439"/>
          </p14:sldIdLst>
        </p14:section>
        <p14:section name="タイトルなしのセクション" id="{411E2FA1-09F3-4A18-B7FA-1F8D1E3F202A}">
          <p14:sldIdLst>
            <p14:sldId id="440"/>
          </p14:sldIdLst>
        </p14:section>
      </p14:sectionLst>
    </p:ex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FE5"/>
    <a:srgbClr val="CDFFF9"/>
    <a:srgbClr val="EAEAEA"/>
    <a:srgbClr val="FFFFCC"/>
    <a:srgbClr val="0099FF"/>
    <a:srgbClr val="57C3D9"/>
    <a:srgbClr val="66CCFF"/>
    <a:srgbClr val="F8F8F8"/>
    <a:srgbClr val="191916"/>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0" autoAdjust="0"/>
    <p:restoredTop sz="94419" autoAdjust="0"/>
  </p:normalViewPr>
  <p:slideViewPr>
    <p:cSldViewPr snapToGrid="0">
      <p:cViewPr varScale="1">
        <p:scale>
          <a:sx n="65" d="100"/>
          <a:sy n="65" d="100"/>
        </p:scale>
        <p:origin x="1188" y="60"/>
      </p:cViewPr>
      <p:guideLst>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5" d="100"/>
          <a:sy n="65" d="100"/>
        </p:scale>
        <p:origin x="162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6" y="0"/>
            <a:ext cx="2946247" cy="498328"/>
          </a:xfrm>
          <a:prstGeom prst="rect">
            <a:avLst/>
          </a:prstGeom>
        </p:spPr>
        <p:txBody>
          <a:bodyPr vert="horz" lIns="91933" tIns="45965" rIns="91933" bIns="4596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49826" y="0"/>
            <a:ext cx="2946246" cy="498328"/>
          </a:xfrm>
          <a:prstGeom prst="rect">
            <a:avLst/>
          </a:prstGeom>
        </p:spPr>
        <p:txBody>
          <a:bodyPr vert="horz" lIns="91933" tIns="45965" rIns="91933" bIns="45965" rtlCol="0"/>
          <a:lstStyle>
            <a:lvl1pPr algn="r">
              <a:defRPr sz="1200"/>
            </a:lvl1pPr>
          </a:lstStyle>
          <a:p>
            <a:fld id="{A58D29C7-0D05-430B-9328-71DEF6BB8E4A}" type="datetimeFigureOut">
              <a:rPr kumimoji="1" lang="ja-JP" altLang="en-US" smtClean="0"/>
              <a:t>2025/10/17</a:t>
            </a:fld>
            <a:endParaRPr kumimoji="1" lang="ja-JP" altLang="en-US"/>
          </a:p>
        </p:txBody>
      </p:sp>
      <p:sp>
        <p:nvSpPr>
          <p:cNvPr id="4" name="フッター プレースホルダー 3"/>
          <p:cNvSpPr>
            <a:spLocks noGrp="1"/>
          </p:cNvSpPr>
          <p:nvPr>
            <p:ph type="ftr" sz="quarter" idx="2"/>
          </p:nvPr>
        </p:nvSpPr>
        <p:spPr>
          <a:xfrm>
            <a:off x="26" y="9428310"/>
            <a:ext cx="2946247" cy="498328"/>
          </a:xfrm>
          <a:prstGeom prst="rect">
            <a:avLst/>
          </a:prstGeom>
        </p:spPr>
        <p:txBody>
          <a:bodyPr vert="horz" lIns="91933" tIns="45965" rIns="91933" bIns="4596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9826" y="9428310"/>
            <a:ext cx="2946246" cy="498328"/>
          </a:xfrm>
          <a:prstGeom prst="rect">
            <a:avLst/>
          </a:prstGeom>
        </p:spPr>
        <p:txBody>
          <a:bodyPr vert="horz" lIns="91933" tIns="45965" rIns="91933" bIns="45965" rtlCol="0" anchor="b"/>
          <a:lstStyle>
            <a:lvl1pPr algn="r">
              <a:defRPr sz="1200"/>
            </a:lvl1pPr>
          </a:lstStyle>
          <a:p>
            <a:fld id="{E1F71EC3-3FE0-4A9E-A3F7-3B04E9D1C4E8}" type="slidenum">
              <a:rPr kumimoji="1" lang="ja-JP" altLang="en-US" smtClean="0"/>
              <a:t>‹#›</a:t>
            </a:fld>
            <a:endParaRPr kumimoji="1" lang="ja-JP" altLang="en-US"/>
          </a:p>
        </p:txBody>
      </p:sp>
    </p:spTree>
    <p:extLst>
      <p:ext uri="{BB962C8B-B14F-4D97-AF65-F5344CB8AC3E}">
        <p14:creationId xmlns:p14="http://schemas.microsoft.com/office/powerpoint/2010/main" val="27828031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8" y="27"/>
            <a:ext cx="2945659" cy="498056"/>
          </a:xfrm>
          <a:prstGeom prst="rect">
            <a:avLst/>
          </a:prstGeom>
        </p:spPr>
        <p:txBody>
          <a:bodyPr vert="horz" lIns="91926" tIns="45962" rIns="91926" bIns="45962"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0469" y="27"/>
            <a:ext cx="2945659" cy="498056"/>
          </a:xfrm>
          <a:prstGeom prst="rect">
            <a:avLst/>
          </a:prstGeom>
        </p:spPr>
        <p:txBody>
          <a:bodyPr vert="horz" lIns="91926" tIns="45962" rIns="91926" bIns="45962" rtlCol="0"/>
          <a:lstStyle>
            <a:lvl1pPr algn="r">
              <a:defRPr sz="1200"/>
            </a:lvl1pPr>
          </a:lstStyle>
          <a:p>
            <a:fld id="{9BDCF167-51B7-4CAD-BE82-151190420AA2}" type="datetimeFigureOut">
              <a:rPr kumimoji="1" lang="ja-JP" altLang="en-US" smtClean="0"/>
              <a:t>2025/10/17</a:t>
            </a:fld>
            <a:endParaRPr kumimoji="1" lang="ja-JP" altLang="en-US" dirty="0"/>
          </a:p>
        </p:txBody>
      </p:sp>
      <p:sp>
        <p:nvSpPr>
          <p:cNvPr id="4" name="スライド イメージ プレースホルダー 3"/>
          <p:cNvSpPr>
            <a:spLocks noGrp="1" noRot="1" noChangeAspect="1"/>
          </p:cNvSpPr>
          <p:nvPr>
            <p:ph type="sldImg" idx="2"/>
          </p:nvPr>
        </p:nvSpPr>
        <p:spPr>
          <a:xfrm>
            <a:off x="981075" y="1241425"/>
            <a:ext cx="4835525" cy="3348038"/>
          </a:xfrm>
          <a:prstGeom prst="rect">
            <a:avLst/>
          </a:prstGeom>
          <a:noFill/>
          <a:ln w="12700">
            <a:solidFill>
              <a:prstClr val="black"/>
            </a:solidFill>
          </a:ln>
        </p:spPr>
        <p:txBody>
          <a:bodyPr vert="horz" lIns="91926" tIns="45962" rIns="91926" bIns="45962" rtlCol="0" anchor="ctr"/>
          <a:lstStyle/>
          <a:p>
            <a:endParaRPr lang="ja-JP" altLang="en-US" dirty="0"/>
          </a:p>
        </p:txBody>
      </p:sp>
      <p:sp>
        <p:nvSpPr>
          <p:cNvPr id="5" name="ノート プレースホルダー 4"/>
          <p:cNvSpPr>
            <a:spLocks noGrp="1"/>
          </p:cNvSpPr>
          <p:nvPr>
            <p:ph type="body" sz="quarter" idx="3"/>
          </p:nvPr>
        </p:nvSpPr>
        <p:spPr>
          <a:xfrm>
            <a:off x="679768" y="4777222"/>
            <a:ext cx="5438140" cy="3908614"/>
          </a:xfrm>
          <a:prstGeom prst="rect">
            <a:avLst/>
          </a:prstGeom>
        </p:spPr>
        <p:txBody>
          <a:bodyPr vert="horz" lIns="91926" tIns="45962" rIns="91926" bIns="4596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8" y="9428584"/>
            <a:ext cx="2945659" cy="498055"/>
          </a:xfrm>
          <a:prstGeom prst="rect">
            <a:avLst/>
          </a:prstGeom>
        </p:spPr>
        <p:txBody>
          <a:bodyPr vert="horz" lIns="91926" tIns="45962" rIns="91926" bIns="45962"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0469" y="9428584"/>
            <a:ext cx="2945659" cy="498055"/>
          </a:xfrm>
          <a:prstGeom prst="rect">
            <a:avLst/>
          </a:prstGeom>
        </p:spPr>
        <p:txBody>
          <a:bodyPr vert="horz" lIns="91926" tIns="45962" rIns="91926" bIns="45962" rtlCol="0" anchor="b"/>
          <a:lstStyle>
            <a:lvl1pPr algn="r">
              <a:defRPr sz="1200"/>
            </a:lvl1pPr>
          </a:lstStyle>
          <a:p>
            <a:fld id="{C3DB7791-673F-4489-96A8-989498257948}" type="slidenum">
              <a:rPr kumimoji="1" lang="ja-JP" altLang="en-US" smtClean="0"/>
              <a:t>‹#›</a:t>
            </a:fld>
            <a:endParaRPr kumimoji="1" lang="ja-JP" altLang="en-US" dirty="0"/>
          </a:p>
        </p:txBody>
      </p:sp>
    </p:spTree>
    <p:extLst>
      <p:ext uri="{BB962C8B-B14F-4D97-AF65-F5344CB8AC3E}">
        <p14:creationId xmlns:p14="http://schemas.microsoft.com/office/powerpoint/2010/main" val="154288619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C3DB7791-673F-4489-96A8-989498257948}" type="slidenum">
              <a:rPr kumimoji="1" lang="ja-JP" altLang="en-US" smtClean="0"/>
              <a:t>1</a:t>
            </a:fld>
            <a:endParaRPr kumimoji="1" lang="ja-JP" altLang="en-US" dirty="0"/>
          </a:p>
        </p:txBody>
      </p:sp>
    </p:spTree>
    <p:extLst>
      <p:ext uri="{BB962C8B-B14F-4D97-AF65-F5344CB8AC3E}">
        <p14:creationId xmlns:p14="http://schemas.microsoft.com/office/powerpoint/2010/main" val="19833393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defTabSz="913120">
              <a:defRPr/>
            </a:pPr>
            <a:fld id="{C3DB7791-673F-4489-96A8-989498257948}" type="slidenum">
              <a:rPr lang="ja-JP" altLang="en-US">
                <a:solidFill>
                  <a:prstClr val="black"/>
                </a:solidFill>
                <a:latin typeface="游ゴシック" panose="020F0502020204030204"/>
                <a:ea typeface="游ゴシック" panose="020B0400000000000000" pitchFamily="50" charset="-128"/>
              </a:rPr>
              <a:pPr defTabSz="913120">
                <a:defRPr/>
              </a:pPr>
              <a:t>2</a:t>
            </a:fld>
            <a:endParaRPr lang="ja-JP" altLang="en-US" dirty="0">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5720012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C3D4E44-475B-4AAE-98D9-44ADD05E36A1}" type="datetime1">
              <a:rPr kumimoji="1" lang="ja-JP" altLang="en-US" smtClean="0"/>
              <a:t>2025/10/17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pPr>
              <a:defRPr/>
            </a:pPr>
            <a:fld id="{D8FA0CD3-24DC-4BDB-9A1F-6507FDAA5AD4}" type="slidenum">
              <a:rPr lang="en-US" altLang="ja-JP" smtClean="0"/>
              <a:pPr>
                <a:defRPr/>
              </a:pPr>
              <a:t>‹#›</a:t>
            </a:fld>
            <a:endParaRPr lang="en-US" altLang="ja-JP" dirty="0"/>
          </a:p>
        </p:txBody>
      </p:sp>
    </p:spTree>
    <p:extLst>
      <p:ext uri="{BB962C8B-B14F-4D97-AF65-F5344CB8AC3E}">
        <p14:creationId xmlns:p14="http://schemas.microsoft.com/office/powerpoint/2010/main" val="2675448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B19A0A0-7B00-4A16-804F-F89E66C3D45C}" type="datetime1">
              <a:rPr kumimoji="1" lang="ja-JP" altLang="en-US" smtClean="0"/>
              <a:t>2025/10/17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pPr>
              <a:defRPr/>
            </a:pPr>
            <a:fld id="{7EDC6E5C-2764-40C4-AEE4-DCEB508011DD}" type="slidenum">
              <a:rPr lang="en-US" altLang="ja-JP" smtClean="0"/>
              <a:pPr>
                <a:defRPr/>
              </a:pPr>
              <a:t>‹#›</a:t>
            </a:fld>
            <a:endParaRPr lang="en-US" altLang="ja-JP" dirty="0"/>
          </a:p>
        </p:txBody>
      </p:sp>
    </p:spTree>
    <p:extLst>
      <p:ext uri="{BB962C8B-B14F-4D97-AF65-F5344CB8AC3E}">
        <p14:creationId xmlns:p14="http://schemas.microsoft.com/office/powerpoint/2010/main" val="3815600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E475D90-800E-4D9A-A669-D061F99B60D2}" type="datetime1">
              <a:rPr kumimoji="1" lang="ja-JP" altLang="en-US" smtClean="0"/>
              <a:t>2025/10/17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pPr>
              <a:defRPr/>
            </a:pPr>
            <a:fld id="{4F8E8E92-7995-4F2C-9C09-2E591090F75F}" type="slidenum">
              <a:rPr lang="en-US" altLang="ja-JP" smtClean="0"/>
              <a:pPr>
                <a:defRPr/>
              </a:pPr>
              <a:t>‹#›</a:t>
            </a:fld>
            <a:endParaRPr lang="en-US" altLang="ja-JP" dirty="0"/>
          </a:p>
        </p:txBody>
      </p:sp>
    </p:spTree>
    <p:extLst>
      <p:ext uri="{BB962C8B-B14F-4D97-AF65-F5344CB8AC3E}">
        <p14:creationId xmlns:p14="http://schemas.microsoft.com/office/powerpoint/2010/main" val="2094632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E242470-4666-40A6-AC40-8CB48F4C36EF}" type="datetime1">
              <a:rPr kumimoji="1" lang="ja-JP" altLang="en-US" smtClean="0"/>
              <a:t>2025/10/17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pPr>
              <a:defRPr/>
            </a:pPr>
            <a:fld id="{DE4B57AB-63DB-49FB-BEE3-5FEA39F237CD}" type="slidenum">
              <a:rPr lang="en-US" altLang="ja-JP" smtClean="0"/>
              <a:pPr>
                <a:defRPr/>
              </a:pPr>
              <a:t>‹#›</a:t>
            </a:fld>
            <a:endParaRPr lang="en-US" altLang="ja-JP" dirty="0"/>
          </a:p>
        </p:txBody>
      </p:sp>
    </p:spTree>
    <p:extLst>
      <p:ext uri="{BB962C8B-B14F-4D97-AF65-F5344CB8AC3E}">
        <p14:creationId xmlns:p14="http://schemas.microsoft.com/office/powerpoint/2010/main" val="708858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0489D89-8694-410E-8AE7-F0A693DEF3DD}" type="datetime1">
              <a:rPr kumimoji="1" lang="ja-JP" altLang="en-US" smtClean="0"/>
              <a:t>2025/10/17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pPr>
              <a:defRPr/>
            </a:pPr>
            <a:fld id="{4F85D73B-9104-43DE-AFA9-C036E45BD149}" type="slidenum">
              <a:rPr lang="en-US" altLang="ja-JP" smtClean="0"/>
              <a:pPr>
                <a:defRPr/>
              </a:pPr>
              <a:t>‹#›</a:t>
            </a:fld>
            <a:endParaRPr lang="en-US" altLang="ja-JP" dirty="0"/>
          </a:p>
        </p:txBody>
      </p:sp>
    </p:spTree>
    <p:extLst>
      <p:ext uri="{BB962C8B-B14F-4D97-AF65-F5344CB8AC3E}">
        <p14:creationId xmlns:p14="http://schemas.microsoft.com/office/powerpoint/2010/main" val="4040391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7407D94-C426-4A1A-8B34-9DF11F95D118}" type="datetime1">
              <a:rPr kumimoji="1" lang="ja-JP" altLang="en-US" smtClean="0"/>
              <a:t>2025/10/17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pPr>
              <a:defRPr/>
            </a:pPr>
            <a:fld id="{3B5F345D-9324-47AC-AF78-EDAFFAC5CB98}" type="slidenum">
              <a:rPr lang="en-US" altLang="ja-JP" smtClean="0"/>
              <a:pPr>
                <a:defRPr/>
              </a:pPr>
              <a:t>‹#›</a:t>
            </a:fld>
            <a:endParaRPr lang="en-US" altLang="ja-JP" dirty="0"/>
          </a:p>
        </p:txBody>
      </p:sp>
    </p:spTree>
    <p:extLst>
      <p:ext uri="{BB962C8B-B14F-4D97-AF65-F5344CB8AC3E}">
        <p14:creationId xmlns:p14="http://schemas.microsoft.com/office/powerpoint/2010/main" val="2050294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B1EB78D-8EE3-45DF-905E-9A7BECF900AD}" type="datetime1">
              <a:rPr kumimoji="1" lang="ja-JP" altLang="en-US" smtClean="0"/>
              <a:t>2025/10/17</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pPr>
              <a:defRPr/>
            </a:pPr>
            <a:fld id="{0F899E02-D8BA-4F49-8751-6C99A214625B}" type="slidenum">
              <a:rPr lang="en-US" altLang="ja-JP" smtClean="0"/>
              <a:pPr>
                <a:defRPr/>
              </a:pPr>
              <a:t>‹#›</a:t>
            </a:fld>
            <a:endParaRPr lang="en-US" altLang="ja-JP" dirty="0"/>
          </a:p>
        </p:txBody>
      </p:sp>
    </p:spTree>
    <p:extLst>
      <p:ext uri="{BB962C8B-B14F-4D97-AF65-F5344CB8AC3E}">
        <p14:creationId xmlns:p14="http://schemas.microsoft.com/office/powerpoint/2010/main" val="1298137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33E9529-B258-4EB3-A3FA-78FA12A31B13}" type="datetime1">
              <a:rPr kumimoji="1" lang="ja-JP" altLang="en-US" smtClean="0"/>
              <a:t>2025/10/17</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pPr>
              <a:defRPr/>
            </a:pPr>
            <a:fld id="{988DF671-AB6F-4B90-96AA-80003F3159D7}" type="slidenum">
              <a:rPr lang="en-US" altLang="ja-JP" smtClean="0"/>
              <a:pPr>
                <a:defRPr/>
              </a:pPr>
              <a:t>‹#›</a:t>
            </a:fld>
            <a:endParaRPr lang="en-US" altLang="ja-JP" dirty="0"/>
          </a:p>
        </p:txBody>
      </p:sp>
    </p:spTree>
    <p:extLst>
      <p:ext uri="{BB962C8B-B14F-4D97-AF65-F5344CB8AC3E}">
        <p14:creationId xmlns:p14="http://schemas.microsoft.com/office/powerpoint/2010/main" val="3653014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F65428E-AA6A-4BCB-AE8A-433086904E30}" type="datetime1">
              <a:rPr kumimoji="1" lang="ja-JP" altLang="en-US" smtClean="0"/>
              <a:t>2025/10/17</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pPr>
              <a:defRPr/>
            </a:pPr>
            <a:fld id="{2D53B146-5757-4E9C-ACCA-1D20ACF0F387}" type="slidenum">
              <a:rPr lang="en-US" altLang="ja-JP" smtClean="0"/>
              <a:pPr>
                <a:defRPr/>
              </a:pPr>
              <a:t>‹#›</a:t>
            </a:fld>
            <a:endParaRPr lang="en-US" altLang="ja-JP" dirty="0"/>
          </a:p>
        </p:txBody>
      </p:sp>
    </p:spTree>
    <p:extLst>
      <p:ext uri="{BB962C8B-B14F-4D97-AF65-F5344CB8AC3E}">
        <p14:creationId xmlns:p14="http://schemas.microsoft.com/office/powerpoint/2010/main" val="2722347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1517DED-A50D-4182-9A7D-AAEC921E4F32}" type="datetime1">
              <a:rPr kumimoji="1" lang="ja-JP" altLang="en-US" smtClean="0"/>
              <a:t>2025/10/17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pPr>
              <a:defRPr/>
            </a:pPr>
            <a:fld id="{C7DB7E12-E558-4708-9C2A-B9CA38F49849}" type="slidenum">
              <a:rPr lang="en-US" altLang="ja-JP" smtClean="0"/>
              <a:pPr>
                <a:defRPr/>
              </a:pPr>
              <a:t>‹#›</a:t>
            </a:fld>
            <a:endParaRPr lang="en-US" altLang="ja-JP" dirty="0"/>
          </a:p>
        </p:txBody>
      </p:sp>
    </p:spTree>
    <p:extLst>
      <p:ext uri="{BB962C8B-B14F-4D97-AF65-F5344CB8AC3E}">
        <p14:creationId xmlns:p14="http://schemas.microsoft.com/office/powerpoint/2010/main" val="2719964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r>
              <a:rPr kumimoji="1" lang="ja-JP" altLang="en-US"/>
              <a:t>アイコンをクリックして図を追加</a:t>
            </a:r>
            <a:endParaRPr kumimoji="1" lang="ja-JP" altLang="en-US" dirty="0"/>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A8DD7E3-A7ED-4D77-8F4B-5002F2EF2D20}" type="datetime1">
              <a:rPr kumimoji="1" lang="ja-JP" altLang="en-US" smtClean="0"/>
              <a:t>2025/10/17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pPr>
              <a:defRPr/>
            </a:pPr>
            <a:fld id="{ABA32638-1F82-41D0-B400-A2D54DAA18F8}" type="slidenum">
              <a:rPr lang="en-US" altLang="ja-JP" smtClean="0"/>
              <a:pPr>
                <a:defRPr/>
              </a:pPr>
              <a:t>‹#›</a:t>
            </a:fld>
            <a:endParaRPr lang="en-US" altLang="ja-JP" dirty="0"/>
          </a:p>
        </p:txBody>
      </p:sp>
    </p:spTree>
    <p:extLst>
      <p:ext uri="{BB962C8B-B14F-4D97-AF65-F5344CB8AC3E}">
        <p14:creationId xmlns:p14="http://schemas.microsoft.com/office/powerpoint/2010/main" val="4015955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4E635F46-AFDB-41DE-9F8A-6D02676FCA15}" type="datetime1">
              <a:rPr kumimoji="1" lang="ja-JP" altLang="en-US" smtClean="0"/>
              <a:t>2025/10/17</a:t>
            </a:fld>
            <a:endParaRPr kumimoji="1" lang="ja-JP" altLang="en-US" dirty="0"/>
          </a:p>
        </p:txBody>
      </p:sp>
      <p:sp>
        <p:nvSpPr>
          <p:cNvPr id="5" name="フッター プレースホルダー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pPr>
              <a:defRPr/>
            </a:pPr>
            <a:fld id="{D8FA0CD3-24DC-4BDB-9A1F-6507FDAA5AD4}" type="slidenum">
              <a:rPr lang="en-US" altLang="ja-JP" smtClean="0"/>
              <a:pPr>
                <a:defRPr/>
              </a:pPr>
              <a:t>‹#›</a:t>
            </a:fld>
            <a:endParaRPr lang="en-US" altLang="ja-JP" dirty="0"/>
          </a:p>
        </p:txBody>
      </p:sp>
    </p:spTree>
    <p:extLst>
      <p:ext uri="{BB962C8B-B14F-4D97-AF65-F5344CB8AC3E}">
        <p14:creationId xmlns:p14="http://schemas.microsoft.com/office/powerpoint/2010/main" val="3556205683"/>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hf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正方形/長方形 48"/>
          <p:cNvSpPr/>
          <p:nvPr/>
        </p:nvSpPr>
        <p:spPr>
          <a:xfrm>
            <a:off x="-6810" y="-12827"/>
            <a:ext cx="9925509" cy="43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b="1" dirty="0">
                <a:solidFill>
                  <a:schemeClr val="bg1"/>
                </a:solidFill>
                <a:latin typeface="Meiryo UI" panose="020B0604030504040204" pitchFamily="50" charset="-128"/>
                <a:ea typeface="Meiryo UI" panose="020B0604030504040204" pitchFamily="50" charset="-128"/>
              </a:rPr>
              <a:t>令和７年　職員</a:t>
            </a:r>
            <a:r>
              <a:rPr kumimoji="1" lang="ja-JP" altLang="en-US" b="1" dirty="0">
                <a:solidFill>
                  <a:schemeClr val="bg1"/>
                </a:solidFill>
                <a:latin typeface="Meiryo UI" panose="020B0604030504040204" pitchFamily="50" charset="-128"/>
                <a:ea typeface="Meiryo UI" panose="020B0604030504040204" pitchFamily="50" charset="-128"/>
              </a:rPr>
              <a:t>の給与等に関する報告及び勧告の概要</a:t>
            </a:r>
            <a:endParaRPr kumimoji="1" lang="ja-JP" altLang="en-US" dirty="0">
              <a:solidFill>
                <a:schemeClr val="bg1"/>
              </a:solidFill>
              <a:latin typeface="Meiryo UI" panose="020B0604030504040204" pitchFamily="50" charset="-128"/>
              <a:ea typeface="Meiryo UI" panose="020B0604030504040204" pitchFamily="50" charset="-128"/>
            </a:endParaRPr>
          </a:p>
        </p:txBody>
      </p:sp>
      <p:grpSp>
        <p:nvGrpSpPr>
          <p:cNvPr id="4" name="グループ化 3">
            <a:extLst>
              <a:ext uri="{FF2B5EF4-FFF2-40B4-BE49-F238E27FC236}">
                <a16:creationId xmlns:a16="http://schemas.microsoft.com/office/drawing/2014/main" id="{7C7A5CB3-5E16-49D4-A235-8BFD62195672}"/>
              </a:ext>
            </a:extLst>
          </p:cNvPr>
          <p:cNvGrpSpPr/>
          <p:nvPr/>
        </p:nvGrpSpPr>
        <p:grpSpPr>
          <a:xfrm>
            <a:off x="146818" y="443528"/>
            <a:ext cx="9577156" cy="1241908"/>
            <a:chOff x="62912" y="1769648"/>
            <a:chExt cx="9707237" cy="814393"/>
          </a:xfrm>
        </p:grpSpPr>
        <p:sp>
          <p:nvSpPr>
            <p:cNvPr id="53" name="角丸四角形 52"/>
            <p:cNvSpPr/>
            <p:nvPr/>
          </p:nvSpPr>
          <p:spPr>
            <a:xfrm>
              <a:off x="63741" y="1870365"/>
              <a:ext cx="9706408" cy="713676"/>
            </a:xfrm>
            <a:prstGeom prst="roundRect">
              <a:avLst>
                <a:gd name="adj" fmla="val 6280"/>
              </a:avLst>
            </a:prstGeom>
            <a:solidFill>
              <a:schemeClr val="accent1">
                <a:lumMod val="20000"/>
                <a:lumOff val="80000"/>
                <a:alpha val="80000"/>
              </a:schemeClr>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R="0" lvl="0" algn="l" defTabSz="914400" rtl="0" eaLnBrk="1" fontAlgn="auto" latinLnBrk="0" hangingPunct="1">
                <a:lnSpc>
                  <a:spcPts val="2400"/>
                </a:lnSpc>
                <a:spcBef>
                  <a:spcPts val="800"/>
                </a:spcBef>
                <a:spcAft>
                  <a:spcPts val="0"/>
                </a:spcAft>
                <a:buClrTx/>
                <a:buSzTx/>
                <a:tabLst/>
                <a:defRPr/>
              </a:pPr>
              <a:r>
                <a:rPr lang="ja-JP" altLang="en-US" sz="120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▶人材獲得競争の観点を踏まえ、初任給と若年層に重点を置いて給料月額を引上げ</a:t>
              </a:r>
              <a:endParaRPr lang="en-US" altLang="ja-JP" sz="120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nSpc>
                  <a:spcPts val="2400"/>
                </a:lnSpc>
                <a:defRPr/>
              </a:pPr>
              <a:r>
                <a:rPr lang="ja-JP" altLang="en-US"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▶大阪府域内の地域手当の支給割合を引上げ（</a:t>
              </a:r>
              <a:r>
                <a:rPr lang="en-US" altLang="ja-JP"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11.8</a:t>
              </a:r>
              <a:r>
                <a:rPr lang="ja-JP" altLang="en-US"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　</a:t>
              </a:r>
              <a:r>
                <a:rPr lang="en-US" altLang="ja-JP"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12.8</a:t>
              </a:r>
              <a:r>
                <a:rPr lang="ja-JP" altLang="en-US"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a:t>
              </a:r>
              <a:endParaRPr lang="en-US" altLang="ja-JP"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marR="0" lvl="0" algn="l" defTabSz="914400" rtl="0" eaLnBrk="1" fontAlgn="auto" latinLnBrk="0" hangingPunct="1">
                <a:lnSpc>
                  <a:spcPts val="2400"/>
                </a:lnSpc>
                <a:spcAft>
                  <a:spcPts val="0"/>
                </a:spcAft>
                <a:buClrTx/>
                <a:buSzTx/>
                <a:tabLst/>
                <a:defRPr/>
              </a:pPr>
              <a:r>
                <a:rPr lang="ja-JP" altLang="ja-JP"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▶特別給（ボーナス）の年間支給月数を</a:t>
              </a:r>
              <a:r>
                <a:rPr lang="en-US" altLang="ja-JP"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0.05</a:t>
              </a:r>
              <a:r>
                <a:rPr lang="ja-JP" altLang="en-US"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 </a:t>
              </a:r>
              <a:r>
                <a:rPr lang="ja-JP" altLang="ja-JP"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引上げ</a:t>
              </a:r>
              <a:r>
                <a:rPr lang="en-US" altLang="ja-JP"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r>
                <a:rPr lang="ja-JP" altLang="en-US" sz="120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en-US" altLang="zh-TW"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4.60</a:t>
              </a:r>
              <a:r>
                <a:rPr lang="zh-TW" altLang="en-US"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　</a:t>
              </a:r>
              <a:r>
                <a:rPr lang="ja-JP" altLang="en-US"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a:t>
              </a:r>
              <a:r>
                <a:rPr lang="zh-TW" altLang="en-US"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r>
                <a:rPr lang="en-US" altLang="zh-TW"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4.65</a:t>
              </a:r>
              <a:r>
                <a:rPr lang="zh-TW" altLang="en-US"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a:t>
              </a:r>
              <a:r>
                <a:rPr lang="ja-JP" altLang="en-US" sz="120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endParaRPr lang="en-US" altLang="ja-JP"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marR="0" lvl="0" algn="l" defTabSz="914400" rtl="0" eaLnBrk="1" fontAlgn="auto" latinLnBrk="0" hangingPunct="1">
                <a:lnSpc>
                  <a:spcPts val="2000"/>
                </a:lnSpc>
                <a:spcAft>
                  <a:spcPts val="200"/>
                </a:spcAft>
                <a:buClrTx/>
                <a:buSzTx/>
                <a:tabLst/>
                <a:defRPr/>
              </a:pPr>
              <a:r>
                <a:rPr lang="en-US" altLang="ja-JP"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p>
          </p:txBody>
        </p:sp>
        <p:sp>
          <p:nvSpPr>
            <p:cNvPr id="61" name="正方形/長方形 60"/>
            <p:cNvSpPr/>
            <p:nvPr/>
          </p:nvSpPr>
          <p:spPr>
            <a:xfrm>
              <a:off x="62912" y="1769648"/>
              <a:ext cx="1439999" cy="14164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勧告のポイント</a:t>
              </a:r>
              <a:r>
                <a:rPr lang="en-US" altLang="ja-JP" sz="1400" b="1" dirty="0">
                  <a:solidFill>
                    <a:schemeClr val="bg1"/>
                  </a:solidFill>
                  <a:latin typeface="Meiryo UI" panose="020B0604030504040204" pitchFamily="50" charset="-128"/>
                  <a:ea typeface="Meiryo UI" panose="020B0604030504040204" pitchFamily="50" charset="-128"/>
                </a:rPr>
                <a:t> </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grpSp>
      <p:sp>
        <p:nvSpPr>
          <p:cNvPr id="67" name="角丸四角形 66"/>
          <p:cNvSpPr/>
          <p:nvPr/>
        </p:nvSpPr>
        <p:spPr>
          <a:xfrm>
            <a:off x="154172" y="1880919"/>
            <a:ext cx="9576339" cy="4910406"/>
          </a:xfrm>
          <a:prstGeom prst="roundRect">
            <a:avLst>
              <a:gd name="adj" fmla="val 2874"/>
            </a:avLst>
          </a:prstGeom>
          <a:solidFill>
            <a:schemeClr val="bg1">
              <a:lumMod val="95000"/>
              <a:alpha val="36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R="0" lvl="0" algn="l" defTabSz="914400" rtl="0" eaLnBrk="1" fontAlgn="auto" latinLnBrk="0" hangingPunct="1">
              <a:lnSpc>
                <a:spcPts val="1800"/>
              </a:lnSpc>
              <a:spcBef>
                <a:spcPts val="0"/>
              </a:spcBef>
              <a:spcAft>
                <a:spcPts val="0"/>
              </a:spcAft>
              <a:buClrTx/>
              <a:buSzTx/>
              <a:tabLst/>
              <a:defRPr/>
            </a:pP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4" name="テキスト ボックス 13"/>
          <p:cNvSpPr txBox="1"/>
          <p:nvPr/>
        </p:nvSpPr>
        <p:spPr>
          <a:xfrm>
            <a:off x="8375516" y="-10203"/>
            <a:ext cx="1498061" cy="430887"/>
          </a:xfrm>
          <a:prstGeom prst="rect">
            <a:avLst/>
          </a:prstGeom>
          <a:solidFill>
            <a:srgbClr val="002060"/>
          </a:solidFill>
        </p:spPr>
        <p:txBody>
          <a:bodyPr wrap="square" rtlCol="0">
            <a:spAutoFit/>
          </a:bodyPr>
          <a:lstStyle/>
          <a:p>
            <a:pPr algn="r"/>
            <a:r>
              <a:rPr lang="ja-JP" altLang="en-US" sz="1100" dirty="0">
                <a:solidFill>
                  <a:schemeClr val="bg1"/>
                </a:solidFill>
                <a:latin typeface="Meiryo UI" panose="020B0604030504040204" pitchFamily="50" charset="-128"/>
                <a:ea typeface="Meiryo UI" panose="020B0604030504040204" pitchFamily="50" charset="-128"/>
              </a:rPr>
              <a:t>令和７年</a:t>
            </a:r>
            <a:r>
              <a:rPr lang="en-US" altLang="ja-JP" sz="1100" dirty="0">
                <a:solidFill>
                  <a:schemeClr val="bg1"/>
                </a:solidFill>
                <a:latin typeface="Meiryo UI" panose="020B0604030504040204" pitchFamily="50" charset="-128"/>
                <a:ea typeface="Meiryo UI" panose="020B0604030504040204" pitchFamily="50" charset="-128"/>
              </a:rPr>
              <a:t>10</a:t>
            </a:r>
            <a:r>
              <a:rPr lang="ja-JP" altLang="en-US" sz="1100" dirty="0">
                <a:solidFill>
                  <a:schemeClr val="bg1"/>
                </a:solidFill>
                <a:latin typeface="Meiryo UI" panose="020B0604030504040204" pitchFamily="50" charset="-128"/>
                <a:ea typeface="Meiryo UI" panose="020B0604030504040204" pitchFamily="50" charset="-128"/>
              </a:rPr>
              <a:t>月</a:t>
            </a:r>
            <a:r>
              <a:rPr lang="en-US" altLang="ja-JP" sz="1100" dirty="0">
                <a:solidFill>
                  <a:schemeClr val="bg1"/>
                </a:solidFill>
                <a:latin typeface="Meiryo UI" panose="020B0604030504040204" pitchFamily="50" charset="-128"/>
                <a:ea typeface="Meiryo UI" panose="020B0604030504040204" pitchFamily="50" charset="-128"/>
              </a:rPr>
              <a:t>22</a:t>
            </a:r>
            <a:r>
              <a:rPr lang="ja-JP" altLang="en-US" sz="1100" dirty="0">
                <a:solidFill>
                  <a:schemeClr val="bg1"/>
                </a:solidFill>
                <a:latin typeface="Meiryo UI" panose="020B0604030504040204" pitchFamily="50" charset="-128"/>
                <a:ea typeface="Meiryo UI" panose="020B0604030504040204" pitchFamily="50" charset="-128"/>
              </a:rPr>
              <a:t>日</a:t>
            </a:r>
            <a:endParaRPr lang="en-US" altLang="ja-JP" sz="1100" dirty="0">
              <a:solidFill>
                <a:schemeClr val="bg1"/>
              </a:solidFill>
              <a:latin typeface="Meiryo UI" panose="020B0604030504040204" pitchFamily="50" charset="-128"/>
              <a:ea typeface="Meiryo UI" panose="020B0604030504040204" pitchFamily="50" charset="-128"/>
            </a:endParaRPr>
          </a:p>
          <a:p>
            <a:pPr algn="r"/>
            <a:r>
              <a:rPr lang="ja-JP" altLang="en-US" sz="1100" dirty="0">
                <a:solidFill>
                  <a:schemeClr val="bg1"/>
                </a:solidFill>
                <a:latin typeface="Meiryo UI" panose="020B0604030504040204" pitchFamily="50" charset="-128"/>
                <a:ea typeface="Meiryo UI" panose="020B0604030504040204" pitchFamily="50" charset="-128"/>
              </a:rPr>
              <a:t>大阪府人事委員会</a:t>
            </a:r>
            <a:endParaRPr kumimoji="1" lang="ja-JP" altLang="en-US" sz="1100" dirty="0">
              <a:solidFill>
                <a:schemeClr val="bg1"/>
              </a:solidFill>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EF82301D-B1FD-4378-BF0E-E8094C2B70E7}"/>
              </a:ext>
            </a:extLst>
          </p:cNvPr>
          <p:cNvSpPr/>
          <p:nvPr/>
        </p:nvSpPr>
        <p:spPr>
          <a:xfrm>
            <a:off x="5120793" y="4598709"/>
            <a:ext cx="4526540" cy="1578771"/>
          </a:xfrm>
          <a:prstGeom prst="rect">
            <a:avLst/>
          </a:prstGeom>
          <a:noFill/>
          <a:ln>
            <a:noFill/>
            <a:prstDash val="dash"/>
          </a:ln>
        </p:spPr>
        <p:style>
          <a:lnRef idx="2">
            <a:schemeClr val="dk1"/>
          </a:lnRef>
          <a:fillRef idx="1">
            <a:schemeClr val="lt1"/>
          </a:fillRef>
          <a:effectRef idx="0">
            <a:schemeClr val="dk1"/>
          </a:effectRef>
          <a:fontRef idx="minor">
            <a:schemeClr val="dk1"/>
          </a:fontRef>
        </p:style>
        <p:txBody>
          <a:bodyPr lIns="72000" tIns="72000" rIns="72000" bIns="72000" rtlCol="0" anchor="t" anchorCtr="0"/>
          <a:lstStyle/>
          <a:p>
            <a:pPr>
              <a:lnSpc>
                <a:spcPts val="1400"/>
              </a:lnSpc>
              <a:spcBef>
                <a:spcPts val="600"/>
              </a:spcBef>
            </a:pPr>
            <a:r>
              <a:rPr lang="ja-JP" altLang="en-US" sz="105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a:t>
            </a:r>
            <a:r>
              <a:rPr lang="ja-JP" altLang="ja-JP" sz="105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職員（行政職給料表適用者）の平均給与月額等への影響額</a:t>
            </a:r>
            <a:endParaRPr lang="en-US" altLang="ja-JP" sz="1050" dirty="0">
              <a:latin typeface="Meiryo UI" panose="020B0604030504040204" pitchFamily="50" charset="-128"/>
              <a:ea typeface="Meiryo UI" panose="020B0604030504040204" pitchFamily="50" charset="-128"/>
            </a:endParaRPr>
          </a:p>
          <a:p>
            <a:pPr>
              <a:lnSpc>
                <a:spcPts val="1400"/>
              </a:lnSpc>
            </a:pPr>
            <a:endParaRPr lang="en-US" altLang="ja-JP" sz="1000" dirty="0">
              <a:latin typeface="Meiryo UI" panose="020B0604030504040204" pitchFamily="50" charset="-128"/>
              <a:ea typeface="Meiryo UI" panose="020B0604030504040204" pitchFamily="50" charset="-128"/>
            </a:endParaRPr>
          </a:p>
          <a:p>
            <a:pPr>
              <a:lnSpc>
                <a:spcPts val="1400"/>
              </a:lnSpc>
            </a:pPr>
            <a:endParaRPr lang="en-US" altLang="ja-JP" sz="1000" dirty="0">
              <a:latin typeface="Meiryo UI" panose="020B0604030504040204" pitchFamily="50" charset="-128"/>
              <a:ea typeface="Meiryo UI" panose="020B0604030504040204" pitchFamily="50" charset="-128"/>
            </a:endParaRPr>
          </a:p>
          <a:p>
            <a:pPr>
              <a:lnSpc>
                <a:spcPts val="1400"/>
              </a:lnSpc>
            </a:pPr>
            <a:endParaRPr lang="en-US" altLang="ja-JP" sz="1000" dirty="0">
              <a:latin typeface="Meiryo UI" panose="020B0604030504040204" pitchFamily="50" charset="-128"/>
              <a:ea typeface="Meiryo UI" panose="020B0604030504040204" pitchFamily="50" charset="-128"/>
            </a:endParaRPr>
          </a:p>
          <a:p>
            <a:pPr>
              <a:lnSpc>
                <a:spcPts val="1400"/>
              </a:lnSpc>
            </a:pPr>
            <a:endParaRPr lang="en-US" altLang="ja-JP" sz="1000" dirty="0">
              <a:latin typeface="Meiryo UI" panose="020B0604030504040204" pitchFamily="50" charset="-128"/>
              <a:ea typeface="Meiryo UI" panose="020B0604030504040204" pitchFamily="50" charset="-128"/>
            </a:endParaRPr>
          </a:p>
          <a:p>
            <a:pPr>
              <a:lnSpc>
                <a:spcPts val="1400"/>
              </a:lnSpc>
              <a:spcBef>
                <a:spcPts val="800"/>
              </a:spcBef>
            </a:pPr>
            <a:r>
              <a:rPr lang="ja-JP" altLang="en-US" sz="105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a:t>
            </a:r>
            <a:r>
              <a:rPr lang="ja-JP" altLang="ja-JP" sz="105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大阪府財政への影響額（令和</a:t>
            </a:r>
            <a:r>
              <a:rPr lang="ja-JP" altLang="en-US" sz="105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７</a:t>
            </a:r>
            <a:r>
              <a:rPr lang="ja-JP" altLang="ja-JP" sz="105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年度）</a:t>
            </a:r>
            <a:r>
              <a:rPr lang="ja-JP" altLang="ja-JP" sz="1050" b="1" dirty="0">
                <a:solidFill>
                  <a:srgbClr val="000000"/>
                </a:solidFill>
                <a:effectLst/>
                <a:ea typeface="HG丸ｺﾞｼｯｸM-PRO" panose="020F0600000000000000" pitchFamily="50" charset="-128"/>
                <a:cs typeface="Arial" panose="020B0604020202020204" pitchFamily="34" charset="0"/>
              </a:rPr>
              <a:t> </a:t>
            </a:r>
            <a:endParaRPr lang="en-US" altLang="ja-JP" sz="1050" b="1" dirty="0">
              <a:solidFill>
                <a:srgbClr val="000000"/>
              </a:solidFill>
              <a:ea typeface="HG丸ｺﾞｼｯｸM-PRO" panose="020F0600000000000000" pitchFamily="50" charset="-128"/>
              <a:cs typeface="Arial" panose="020B0604020202020204" pitchFamily="34" charset="0"/>
            </a:endParaRPr>
          </a:p>
          <a:p>
            <a:pPr>
              <a:lnSpc>
                <a:spcPts val="1400"/>
              </a:lnSpc>
            </a:pPr>
            <a:r>
              <a:rPr lang="ja-JP" altLang="en-US" sz="1000" b="1" kern="100" dirty="0">
                <a:solidFill>
                  <a:srgbClr val="000000"/>
                </a:solidFill>
                <a:effectLst/>
                <a:latin typeface="HG丸ｺﾞｼｯｸM-PRO" panose="020F0600000000000000" pitchFamily="50" charset="-128"/>
                <a:ea typeface="HG丸ｺﾞｼｯｸM-PRO" panose="020F0600000000000000" pitchFamily="50" charset="-128"/>
                <a:cs typeface="Arial" panose="020B0604020202020204" pitchFamily="34" charset="0"/>
              </a:rPr>
              <a:t>　</a:t>
            </a:r>
            <a:r>
              <a:rPr lang="ja-JP" alt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年間で約</a:t>
            </a:r>
            <a:r>
              <a:rPr lang="en-US" alt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198</a:t>
            </a:r>
            <a:r>
              <a:rPr lang="en-US" altLang="ja-JP"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.6</a:t>
            </a:r>
            <a:r>
              <a:rPr lang="ja-JP" alt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億円の</a:t>
            </a:r>
            <a:r>
              <a:rPr lang="ja-JP" altLang="ja-JP" sz="1000" kern="100" dirty="0">
                <a:effectLst/>
                <a:latin typeface="Meiryo UI" panose="020B0604030504040204" pitchFamily="50" charset="-128"/>
                <a:ea typeface="Meiryo UI" panose="020B0604030504040204" pitchFamily="50" charset="-128"/>
                <a:cs typeface="Arial" panose="020B0604020202020204" pitchFamily="34" charset="0"/>
              </a:rPr>
              <a:t>増額</a:t>
            </a:r>
            <a:r>
              <a:rPr lang="ja-JP" alt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（月例給：</a:t>
            </a:r>
            <a:r>
              <a:rPr lang="en-US" alt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135.0</a:t>
            </a:r>
            <a:r>
              <a:rPr lang="ja-JP" alt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億円、特別給：</a:t>
            </a:r>
            <a:r>
              <a:rPr lang="en-US" altLang="ja-JP"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63</a:t>
            </a:r>
            <a:r>
              <a:rPr lang="en-US" alt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.6</a:t>
            </a:r>
            <a:r>
              <a:rPr lang="ja-JP" alt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億円）</a:t>
            </a:r>
            <a:endParaRPr lang="ja-JP" altLang="ja-JP" sz="1050" kern="100" dirty="0">
              <a:effectLst/>
              <a:latin typeface="Meiryo UI" panose="020B0604030504040204" pitchFamily="50" charset="-128"/>
              <a:ea typeface="Meiryo UI" panose="020B0604030504040204" pitchFamily="50" charset="-128"/>
              <a:cs typeface="Arial" panose="020B0604020202020204" pitchFamily="34" charset="0"/>
            </a:endParaRPr>
          </a:p>
          <a:p>
            <a:pPr>
              <a:lnSpc>
                <a:spcPts val="1400"/>
              </a:lnSpc>
            </a:pPr>
            <a:r>
              <a:rPr lang="en-US" altLang="ja-JP" sz="105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r>
              <a:rPr lang="ja-JP" altLang="ja-JP" sz="8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※警察、学校を含む（共済費除く）</a:t>
            </a:r>
            <a:endParaRPr lang="en-US" altLang="ja-JP" sz="1050" dirty="0">
              <a:latin typeface="Meiryo UI" panose="020B0604030504040204" pitchFamily="50" charset="-128"/>
              <a:ea typeface="Meiryo UI" panose="020B0604030504040204" pitchFamily="50" charset="-128"/>
            </a:endParaRPr>
          </a:p>
        </p:txBody>
      </p:sp>
      <p:sp>
        <p:nvSpPr>
          <p:cNvPr id="41" name="正方形/長方形 40">
            <a:extLst>
              <a:ext uri="{FF2B5EF4-FFF2-40B4-BE49-F238E27FC236}">
                <a16:creationId xmlns:a16="http://schemas.microsoft.com/office/drawing/2014/main" id="{47138307-6676-41BC-B629-A9C216A155FA}"/>
              </a:ext>
            </a:extLst>
          </p:cNvPr>
          <p:cNvSpPr/>
          <p:nvPr/>
        </p:nvSpPr>
        <p:spPr>
          <a:xfrm>
            <a:off x="258667" y="1933575"/>
            <a:ext cx="4788980" cy="4857749"/>
          </a:xfrm>
          <a:prstGeom prst="rect">
            <a:avLst/>
          </a:prstGeom>
          <a:noFill/>
          <a:ln>
            <a:noFill/>
            <a:prstDash val="dash"/>
          </a:ln>
        </p:spPr>
        <p:style>
          <a:lnRef idx="2">
            <a:schemeClr val="dk1"/>
          </a:lnRef>
          <a:fillRef idx="1">
            <a:schemeClr val="lt1"/>
          </a:fillRef>
          <a:effectRef idx="0">
            <a:schemeClr val="dk1"/>
          </a:effectRef>
          <a:fontRef idx="minor">
            <a:schemeClr val="dk1"/>
          </a:fontRef>
        </p:style>
        <p:txBody>
          <a:bodyPr lIns="72000" tIns="72000" rIns="72000" bIns="72000" rtlCol="0" anchor="t" anchorCtr="0"/>
          <a:lstStyle/>
          <a:p>
            <a:pPr algn="just">
              <a:lnSpc>
                <a:spcPts val="1400"/>
              </a:lnSpc>
              <a:spcBef>
                <a:spcPts val="100"/>
              </a:spcBef>
              <a:spcAft>
                <a:spcPts val="100"/>
              </a:spcAft>
            </a:pPr>
            <a:r>
              <a:rPr lang="ja-JP" altLang="en-US" sz="105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１．</a:t>
            </a:r>
            <a:r>
              <a:rPr lang="ja-JP" altLang="ja-JP" sz="105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月例給</a:t>
            </a:r>
            <a:endParaRPr lang="en-US" alt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algn="just">
              <a:lnSpc>
                <a:spcPts val="1400"/>
              </a:lnSpc>
              <a:spcBef>
                <a:spcPts val="100"/>
              </a:spcBef>
              <a:spcAft>
                <a:spcPts val="200"/>
              </a:spcAft>
            </a:pPr>
            <a:r>
              <a:rPr lang="ja-JP" altLang="en-US"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   　</a:t>
            </a:r>
            <a:r>
              <a:rPr lang="ja-JP" altLang="en-US" sz="105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民間給与との較差 </a:t>
            </a:r>
            <a:r>
              <a:rPr lang="en-US" altLang="ja-JP" sz="105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12,636</a:t>
            </a:r>
            <a:r>
              <a:rPr lang="ja-JP" altLang="en-US" sz="105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円 を解消するため次のとおり改定</a:t>
            </a:r>
            <a:endParaRPr lang="en-US" alt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algn="just">
              <a:lnSpc>
                <a:spcPts val="1400"/>
              </a:lnSpc>
            </a:pPr>
            <a:r>
              <a:rPr lang="ja-JP" altLang="en-US"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en-US" altLang="ja-JP"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1</a:t>
            </a:r>
            <a:r>
              <a:rPr lang="ja-JP" altLang="en-US"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ja-JP" altLang="ja-JP" sz="1000" kern="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行政職給料表</a:t>
            </a:r>
            <a:endParaRPr lang="en-US" altLang="ja-JP" sz="1000" kern="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algn="just">
              <a:lnSpc>
                <a:spcPts val="1400"/>
              </a:lnSpc>
            </a:pPr>
            <a:r>
              <a:rPr lang="ja-JP" altLang="en-US" sz="1000" kern="0" dirty="0">
                <a:solidFill>
                  <a:srgbClr val="000000"/>
                </a:solidFill>
                <a:latin typeface="Meiryo UI" panose="020B0604030504040204" pitchFamily="50" charset="-128"/>
                <a:ea typeface="Meiryo UI" panose="020B0604030504040204" pitchFamily="50" charset="-128"/>
                <a:cs typeface="Arial" panose="020B0604020202020204" pitchFamily="34" charset="0"/>
              </a:rPr>
              <a:t>       近年の物価上昇等の状況を踏まえ全職員を対象に改定を実施</a:t>
            </a:r>
            <a:endParaRPr lang="en-US" altLang="ja-JP" sz="1000" kern="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a:lnSpc>
                <a:spcPts val="1400"/>
              </a:lnSpc>
            </a:pPr>
            <a:r>
              <a:rPr lang="ja-JP" altLang="en-US"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      </a:t>
            </a:r>
            <a:r>
              <a:rPr lang="ja-JP" altLang="en-US" sz="1000" kern="100" dirty="0">
                <a:effectLst/>
                <a:latin typeface="Meiryo UI" panose="020B0604030504040204" pitchFamily="50" charset="-128"/>
                <a:ea typeface="Meiryo UI" panose="020B0604030504040204" pitchFamily="50" charset="-128"/>
                <a:cs typeface="Arial" panose="020B0604020202020204" pitchFamily="34" charset="0"/>
              </a:rPr>
              <a:t>  </a:t>
            </a:r>
            <a:r>
              <a:rPr lang="ja-JP" altLang="ja-JP" sz="1000" kern="100" dirty="0">
                <a:effectLst/>
                <a:latin typeface="Meiryo UI" panose="020B0604030504040204" pitchFamily="50" charset="-128"/>
                <a:ea typeface="Meiryo UI" panose="020B0604030504040204" pitchFamily="50" charset="-128"/>
                <a:cs typeface="Arial" panose="020B0604020202020204" pitchFamily="34" charset="0"/>
              </a:rPr>
              <a:t>・人材獲得競争の観点</a:t>
            </a:r>
            <a:r>
              <a:rPr lang="ja-JP" altLang="en-US" sz="1000" kern="100" dirty="0">
                <a:latin typeface="Meiryo UI" panose="020B0604030504040204" pitchFamily="50" charset="-128"/>
                <a:ea typeface="Meiryo UI" panose="020B0604030504040204" pitchFamily="50" charset="-128"/>
                <a:cs typeface="Arial" panose="020B0604020202020204" pitchFamily="34" charset="0"/>
              </a:rPr>
              <a:t>から</a:t>
            </a:r>
            <a:r>
              <a:rPr lang="ja-JP" altLang="ja-JP" sz="1000" kern="100" dirty="0">
                <a:effectLst/>
                <a:latin typeface="Meiryo UI" panose="020B0604030504040204" pitchFamily="50" charset="-128"/>
                <a:ea typeface="Meiryo UI" panose="020B0604030504040204" pitchFamily="50" charset="-128"/>
                <a:cs typeface="Arial" panose="020B0604020202020204" pitchFamily="34" charset="0"/>
              </a:rPr>
              <a:t>、大阪市域に在勤する国家公務員一般職の</a:t>
            </a:r>
            <a:endParaRPr lang="en-US" altLang="ja-JP" sz="1000" kern="100" dirty="0">
              <a:effectLst/>
              <a:latin typeface="Meiryo UI" panose="020B0604030504040204" pitchFamily="50" charset="-128"/>
              <a:ea typeface="Meiryo UI" panose="020B0604030504040204" pitchFamily="50" charset="-128"/>
              <a:cs typeface="Arial" panose="020B0604020202020204" pitchFamily="34" charset="0"/>
            </a:endParaRPr>
          </a:p>
          <a:p>
            <a:pPr marL="266700" indent="-266700">
              <a:lnSpc>
                <a:spcPts val="1400"/>
              </a:lnSpc>
              <a:spcAft>
                <a:spcPts val="300"/>
              </a:spcAft>
            </a:pPr>
            <a:r>
              <a:rPr lang="en-US" altLang="ja-JP" sz="1000" kern="100" dirty="0">
                <a:latin typeface="Meiryo UI" panose="020B0604030504040204" pitchFamily="50" charset="-128"/>
                <a:ea typeface="Meiryo UI" panose="020B0604030504040204" pitchFamily="50" charset="-128"/>
                <a:cs typeface="Arial" panose="020B0604020202020204" pitchFamily="34" charset="0"/>
              </a:rPr>
              <a:t>     </a:t>
            </a:r>
            <a:r>
              <a:rPr lang="ja-JP" altLang="en-US" sz="1000" kern="100" dirty="0">
                <a:latin typeface="Meiryo UI" panose="020B0604030504040204" pitchFamily="50" charset="-128"/>
                <a:ea typeface="Meiryo UI" panose="020B0604030504040204" pitchFamily="50" charset="-128"/>
                <a:cs typeface="Arial" panose="020B0604020202020204" pitchFamily="34" charset="0"/>
              </a:rPr>
              <a:t>　  </a:t>
            </a:r>
            <a:r>
              <a:rPr lang="ja-JP" altLang="ja-JP" sz="1000" kern="100" dirty="0">
                <a:effectLst/>
                <a:latin typeface="Meiryo UI" panose="020B0604030504040204" pitchFamily="50" charset="-128"/>
                <a:ea typeface="Meiryo UI" panose="020B0604030504040204" pitchFamily="50" charset="-128"/>
                <a:cs typeface="Arial" panose="020B0604020202020204" pitchFamily="34" charset="0"/>
              </a:rPr>
              <a:t>初任給を目安に、</a:t>
            </a:r>
            <a:r>
              <a:rPr lang="ja-JP" altLang="en-US" sz="1000" kern="100" dirty="0">
                <a:effectLst/>
                <a:latin typeface="Meiryo UI" panose="020B0604030504040204" pitchFamily="50" charset="-128"/>
                <a:ea typeface="Meiryo UI" panose="020B0604030504040204" pitchFamily="50" charset="-128"/>
                <a:cs typeface="Arial" panose="020B0604020202020204" pitchFamily="34" charset="0"/>
              </a:rPr>
              <a:t>以下のとおり</a:t>
            </a:r>
            <a:r>
              <a:rPr lang="ja-JP" altLang="ja-JP" sz="1000" kern="100" dirty="0">
                <a:effectLst/>
                <a:latin typeface="Meiryo UI" panose="020B0604030504040204" pitchFamily="50" charset="-128"/>
                <a:ea typeface="Meiryo UI" panose="020B0604030504040204" pitchFamily="50" charset="-128"/>
                <a:cs typeface="Arial" panose="020B0604020202020204" pitchFamily="34" charset="0"/>
              </a:rPr>
              <a:t>引上げ</a:t>
            </a:r>
            <a:endParaRPr lang="en-US" altLang="ja-JP" sz="1000" kern="100" dirty="0">
              <a:effectLst/>
              <a:latin typeface="Meiryo UI" panose="020B0604030504040204" pitchFamily="50" charset="-128"/>
              <a:ea typeface="Meiryo UI" panose="020B0604030504040204" pitchFamily="50" charset="-128"/>
              <a:cs typeface="Arial" panose="020B0604020202020204" pitchFamily="34" charset="0"/>
            </a:endParaRPr>
          </a:p>
          <a:p>
            <a:pPr marL="266700" indent="-266700">
              <a:lnSpc>
                <a:spcPts val="1400"/>
              </a:lnSpc>
              <a:spcAft>
                <a:spcPts val="400"/>
              </a:spcAft>
            </a:pPr>
            <a:r>
              <a:rPr lang="zh-TW" altLang="en-US" sz="1000" kern="100" dirty="0">
                <a:latin typeface="Meiryo UI" panose="020B0604030504040204" pitchFamily="50" charset="-128"/>
                <a:ea typeface="Meiryo UI" panose="020B0604030504040204" pitchFamily="50" charset="-128"/>
                <a:cs typeface="Arial" panose="020B0604020202020204" pitchFamily="34" charset="0"/>
              </a:rPr>
              <a:t>       </a:t>
            </a:r>
            <a:r>
              <a:rPr lang="ja-JP" altLang="en-US" sz="1000" kern="100" dirty="0">
                <a:latin typeface="Meiryo UI" panose="020B0604030504040204" pitchFamily="50" charset="-128"/>
                <a:ea typeface="Meiryo UI" panose="020B0604030504040204" pitchFamily="50" charset="-128"/>
                <a:cs typeface="Arial" panose="020B0604020202020204" pitchFamily="34" charset="0"/>
              </a:rPr>
              <a:t>　 </a:t>
            </a:r>
            <a:r>
              <a:rPr lang="zh-TW" altLang="en-US" sz="900"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大卒：</a:t>
            </a:r>
            <a:r>
              <a:rPr lang="en-US" altLang="ja-JP" sz="900" b="1"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11</a:t>
            </a:r>
            <a:r>
              <a:rPr lang="en-US" altLang="zh-TW" sz="900" b="1"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a:t>
            </a:r>
            <a:r>
              <a:rPr lang="en-US" altLang="ja-JP" sz="900" b="1"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0</a:t>
            </a:r>
            <a:r>
              <a:rPr lang="en-US" altLang="zh-TW" sz="900" b="1"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00</a:t>
            </a:r>
            <a:r>
              <a:rPr lang="zh-TW" altLang="en-US" sz="900" b="1"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円</a:t>
            </a:r>
            <a:r>
              <a:rPr lang="zh-TW" altLang="en-US" sz="800"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［改定率：</a:t>
            </a:r>
            <a:r>
              <a:rPr lang="en-US" altLang="ja-JP" sz="800"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4</a:t>
            </a:r>
            <a:r>
              <a:rPr lang="en-US" altLang="zh-TW" sz="800"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a:t>
            </a:r>
            <a:r>
              <a:rPr lang="en-US" altLang="ja-JP" sz="800"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8</a:t>
            </a:r>
            <a:r>
              <a:rPr lang="zh-TW" altLang="en-US" sz="800"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a:t>
            </a:r>
            <a:r>
              <a:rPr lang="en-US" altLang="zh-TW" sz="900"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 </a:t>
            </a:r>
            <a:r>
              <a:rPr lang="zh-TW" altLang="en-US" sz="900"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高卒：</a:t>
            </a:r>
            <a:r>
              <a:rPr lang="en-US" altLang="ja-JP" sz="900" b="1"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11</a:t>
            </a:r>
            <a:r>
              <a:rPr lang="en-US" altLang="zh-TW" sz="900" b="1"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a:t>
            </a:r>
            <a:r>
              <a:rPr lang="en-US" altLang="ja-JP" sz="900" b="1"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2</a:t>
            </a:r>
            <a:r>
              <a:rPr lang="en-US" altLang="zh-TW" sz="900" b="1"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00</a:t>
            </a:r>
            <a:r>
              <a:rPr lang="zh-TW" altLang="en-US" sz="900" b="1"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円</a:t>
            </a:r>
            <a:r>
              <a:rPr lang="zh-TW" altLang="en-US" sz="800"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［改定率：</a:t>
            </a:r>
            <a:r>
              <a:rPr lang="en-US" altLang="ja-JP" sz="800"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5</a:t>
            </a:r>
            <a:r>
              <a:rPr lang="en-US" altLang="zh-TW" sz="800"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a:t>
            </a:r>
            <a:r>
              <a:rPr lang="en-US" altLang="ja-JP" sz="800"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8</a:t>
            </a:r>
            <a:r>
              <a:rPr lang="zh-TW" altLang="en-US" sz="800"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a:t>
            </a:r>
            <a:endParaRPr lang="en-US" altLang="ja-JP" sz="900" kern="100" dirty="0">
              <a:effectLst/>
              <a:highlight>
                <a:srgbClr val="FEFFE5"/>
              </a:highlight>
              <a:latin typeface="Meiryo UI" panose="020B0604030504040204" pitchFamily="50" charset="-128"/>
              <a:ea typeface="Meiryo UI" panose="020B0604030504040204" pitchFamily="50" charset="-128"/>
              <a:cs typeface="Arial" panose="020B0604020202020204" pitchFamily="34" charset="0"/>
            </a:endParaRPr>
          </a:p>
          <a:p>
            <a:pPr>
              <a:lnSpc>
                <a:spcPts val="1400"/>
              </a:lnSpc>
            </a:pPr>
            <a:r>
              <a:rPr lang="ja-JP" altLang="en-US" sz="1000" kern="100" dirty="0">
                <a:effectLst/>
                <a:latin typeface="Meiryo UI" panose="020B0604030504040204" pitchFamily="50" charset="-128"/>
                <a:ea typeface="Meiryo UI" panose="020B0604030504040204" pitchFamily="50" charset="-128"/>
                <a:cs typeface="Arial" panose="020B0604020202020204" pitchFamily="34" charset="0"/>
              </a:rPr>
              <a:t>　　    </a:t>
            </a:r>
            <a:r>
              <a:rPr lang="ja-JP" altLang="ja-JP" sz="1000" kern="100" dirty="0">
                <a:effectLst/>
                <a:latin typeface="Meiryo UI" panose="020B0604030504040204" pitchFamily="50" charset="-128"/>
                <a:ea typeface="Meiryo UI" panose="020B0604030504040204" pitchFamily="50" charset="-128"/>
                <a:cs typeface="Arial" panose="020B0604020202020204" pitchFamily="34" charset="0"/>
              </a:rPr>
              <a:t>・若年層に重点を</a:t>
            </a:r>
            <a:r>
              <a:rPr lang="ja-JP" altLang="en-US" sz="1000" kern="100" dirty="0">
                <a:latin typeface="Meiryo UI" panose="020B0604030504040204" pitchFamily="50" charset="-128"/>
                <a:ea typeface="Meiryo UI" panose="020B0604030504040204" pitchFamily="50" charset="-128"/>
                <a:cs typeface="Arial" panose="020B0604020202020204" pitchFamily="34" charset="0"/>
              </a:rPr>
              <a:t>置き</a:t>
            </a:r>
            <a:r>
              <a:rPr lang="ja-JP" altLang="ja-JP" sz="1000" kern="100" dirty="0">
                <a:effectLst/>
                <a:latin typeface="Meiryo UI" panose="020B0604030504040204" pitchFamily="50" charset="-128"/>
                <a:ea typeface="Meiryo UI" panose="020B0604030504040204" pitchFamily="50" charset="-128"/>
                <a:cs typeface="Arial" panose="020B0604020202020204" pitchFamily="34" charset="0"/>
              </a:rPr>
              <a:t>つつ、全職員の給料月額を引上</a:t>
            </a:r>
            <a:r>
              <a:rPr lang="ja-JP" altLang="en-US" sz="1000" kern="100" dirty="0">
                <a:effectLst/>
                <a:latin typeface="Meiryo UI" panose="020B0604030504040204" pitchFamily="50" charset="-128"/>
                <a:ea typeface="Meiryo UI" panose="020B0604030504040204" pitchFamily="50" charset="-128"/>
                <a:cs typeface="Arial" panose="020B0604020202020204" pitchFamily="34" charset="0"/>
              </a:rPr>
              <a:t>げ</a:t>
            </a:r>
            <a:r>
              <a:rPr lang="ja-JP" altLang="ja-JP" sz="1000" kern="100" dirty="0">
                <a:effectLst/>
                <a:latin typeface="Meiryo UI" panose="020B0604030504040204" pitchFamily="50" charset="-128"/>
                <a:ea typeface="Meiryo UI" panose="020B0604030504040204" pitchFamily="50" charset="-128"/>
                <a:cs typeface="Arial" panose="020B0604020202020204" pitchFamily="34" charset="0"/>
              </a:rPr>
              <a:t>（平均改定率</a:t>
            </a:r>
            <a:r>
              <a:rPr lang="en-US" altLang="ja-JP" sz="1000" kern="100" dirty="0">
                <a:effectLst/>
                <a:latin typeface="Meiryo UI" panose="020B0604030504040204" pitchFamily="50" charset="-128"/>
                <a:ea typeface="Meiryo UI" panose="020B0604030504040204" pitchFamily="50" charset="-128"/>
                <a:cs typeface="Arial" panose="020B0604020202020204" pitchFamily="34" charset="0"/>
              </a:rPr>
              <a:t> </a:t>
            </a:r>
            <a:r>
              <a:rPr lang="en-US" altLang="ja-JP" sz="1000" kern="100" dirty="0">
                <a:latin typeface="Meiryo UI" panose="020B0604030504040204" pitchFamily="50" charset="-128"/>
                <a:ea typeface="Meiryo UI" panose="020B0604030504040204" pitchFamily="50" charset="-128"/>
                <a:cs typeface="Arial" panose="020B0604020202020204" pitchFamily="34" charset="0"/>
              </a:rPr>
              <a:t>2</a:t>
            </a:r>
            <a:r>
              <a:rPr lang="en-US" altLang="ja-JP" sz="1000" kern="100" dirty="0">
                <a:effectLst/>
                <a:latin typeface="Meiryo UI" panose="020B0604030504040204" pitchFamily="50" charset="-128"/>
                <a:ea typeface="Meiryo UI" panose="020B0604030504040204" pitchFamily="50" charset="-128"/>
                <a:cs typeface="Arial" panose="020B0604020202020204" pitchFamily="34" charset="0"/>
              </a:rPr>
              <a:t>.54%</a:t>
            </a:r>
            <a:r>
              <a:rPr lang="ja-JP" altLang="ja-JP" sz="1000" kern="100" dirty="0">
                <a:effectLst/>
                <a:latin typeface="Meiryo UI" panose="020B0604030504040204" pitchFamily="50" charset="-128"/>
                <a:ea typeface="Meiryo UI" panose="020B0604030504040204" pitchFamily="50" charset="-128"/>
                <a:cs typeface="Arial" panose="020B0604020202020204" pitchFamily="34" charset="0"/>
              </a:rPr>
              <a:t>）</a:t>
            </a:r>
          </a:p>
          <a:p>
            <a:pPr marL="635000" indent="-635000" algn="just">
              <a:lnSpc>
                <a:spcPts val="1400"/>
              </a:lnSpc>
              <a:spcAft>
                <a:spcPts val="600"/>
              </a:spcAft>
            </a:pP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　　　　 </a:t>
            </a:r>
            <a:r>
              <a:rPr lang="ja-JP" altLang="en-US" sz="1000" kern="100" dirty="0">
                <a:effectLst/>
                <a:latin typeface="Meiryo UI" panose="020B0604030504040204" pitchFamily="50" charset="-128"/>
                <a:ea typeface="Meiryo UI" panose="020B0604030504040204" pitchFamily="50" charset="-128"/>
                <a:cs typeface="Arial" panose="020B0604020202020204" pitchFamily="34" charset="0"/>
              </a:rPr>
              <a:t> </a:t>
            </a:r>
            <a:r>
              <a:rPr lang="ja-JP" altLang="ja-JP" sz="1000" kern="100" dirty="0">
                <a:effectLst/>
                <a:latin typeface="Meiryo UI" panose="020B0604030504040204" pitchFamily="50" charset="-128"/>
                <a:ea typeface="Meiryo UI" panose="020B0604030504040204" pitchFamily="50" charset="-128"/>
                <a:cs typeface="Arial" panose="020B0604020202020204" pitchFamily="34" charset="0"/>
              </a:rPr>
              <a:t>おお</a:t>
            </a:r>
            <a:r>
              <a:rPr lang="ja-JP" altLang="en-US" sz="1000" kern="100" dirty="0">
                <a:latin typeface="Meiryo UI" panose="020B0604030504040204" pitchFamily="50" charset="-128"/>
                <a:ea typeface="Meiryo UI" panose="020B0604030504040204" pitchFamily="50" charset="-128"/>
                <a:cs typeface="Arial" panose="020B0604020202020204" pitchFamily="34" charset="0"/>
              </a:rPr>
              <a:t>よそ</a:t>
            </a:r>
            <a:r>
              <a:rPr lang="en-US" altLang="ja-JP" sz="1000" kern="100" dirty="0">
                <a:latin typeface="Meiryo UI" panose="020B0604030504040204" pitchFamily="50" charset="-128"/>
                <a:ea typeface="Meiryo UI" panose="020B0604030504040204" pitchFamily="50" charset="-128"/>
                <a:cs typeface="Arial" panose="020B0604020202020204" pitchFamily="34" charset="0"/>
              </a:rPr>
              <a:t>4</a:t>
            </a:r>
            <a:r>
              <a:rPr lang="en-US" altLang="ja-JP" sz="1000" kern="100" dirty="0">
                <a:effectLst/>
                <a:latin typeface="Meiryo UI" panose="020B0604030504040204" pitchFamily="50" charset="-128"/>
                <a:ea typeface="Meiryo UI" panose="020B0604030504040204" pitchFamily="50" charset="-128"/>
                <a:cs typeface="Arial" panose="020B0604020202020204" pitchFamily="34" charset="0"/>
              </a:rPr>
              <a:t>0</a:t>
            </a:r>
            <a:r>
              <a:rPr lang="ja-JP" altLang="ja-JP" sz="1000" kern="100" dirty="0">
                <a:effectLst/>
                <a:latin typeface="Meiryo UI" panose="020B0604030504040204" pitchFamily="50" charset="-128"/>
                <a:ea typeface="Meiryo UI" panose="020B0604030504040204" pitchFamily="50" charset="-128"/>
                <a:cs typeface="Arial" panose="020B0604020202020204" pitchFamily="34" charset="0"/>
              </a:rPr>
              <a:t>歳台</a:t>
            </a:r>
            <a:r>
              <a:rPr lang="ja-JP" altLang="en-US" sz="1000" kern="100" dirty="0">
                <a:effectLst/>
                <a:latin typeface="Meiryo UI" panose="020B0604030504040204" pitchFamily="50" charset="-128"/>
                <a:ea typeface="Meiryo UI" panose="020B0604030504040204" pitchFamily="50" charset="-128"/>
                <a:cs typeface="Arial" panose="020B0604020202020204" pitchFamily="34" charset="0"/>
              </a:rPr>
              <a:t>後半の職員が在職する号給以降は、</a:t>
            </a:r>
            <a:r>
              <a:rPr lang="ja-JP" altLang="ja-JP" sz="1000" kern="100" dirty="0">
                <a:effectLst/>
                <a:latin typeface="Meiryo UI" panose="020B0604030504040204" pitchFamily="50" charset="-128"/>
                <a:ea typeface="Meiryo UI" panose="020B0604030504040204" pitchFamily="50" charset="-128"/>
                <a:cs typeface="Arial" panose="020B0604020202020204" pitchFamily="34" charset="0"/>
              </a:rPr>
              <a:t>一律</a:t>
            </a:r>
            <a:r>
              <a:rPr lang="en-US" altLang="ja-JP" sz="1000" kern="100" dirty="0">
                <a:latin typeface="Meiryo UI" panose="020B0604030504040204" pitchFamily="50" charset="-128"/>
                <a:ea typeface="Meiryo UI" panose="020B0604030504040204" pitchFamily="50" charset="-128"/>
                <a:cs typeface="Arial" panose="020B0604020202020204" pitchFamily="34" charset="0"/>
              </a:rPr>
              <a:t>6</a:t>
            </a:r>
            <a:r>
              <a:rPr lang="en-US" altLang="ja-JP" sz="1000" kern="100" dirty="0">
                <a:effectLst/>
                <a:latin typeface="Meiryo UI" panose="020B0604030504040204" pitchFamily="50" charset="-128"/>
                <a:ea typeface="Meiryo UI" panose="020B0604030504040204" pitchFamily="50" charset="-128"/>
                <a:cs typeface="Arial" panose="020B0604020202020204" pitchFamily="34" charset="0"/>
              </a:rPr>
              <a:t>,500</a:t>
            </a:r>
            <a:r>
              <a:rPr lang="ja-JP" altLang="ja-JP" sz="1000" kern="100" dirty="0">
                <a:effectLst/>
                <a:latin typeface="Meiryo UI" panose="020B0604030504040204" pitchFamily="50" charset="-128"/>
                <a:ea typeface="Meiryo UI" panose="020B0604030504040204" pitchFamily="50" charset="-128"/>
                <a:cs typeface="Arial" panose="020B0604020202020204" pitchFamily="34" charset="0"/>
              </a:rPr>
              <a:t>円引上げ</a:t>
            </a:r>
            <a:endParaRPr lang="en-US" altLang="ja-JP" sz="1000" kern="100" dirty="0">
              <a:latin typeface="Meiryo UI" panose="020B0604030504040204" pitchFamily="50" charset="-128"/>
              <a:ea typeface="Meiryo UI" panose="020B0604030504040204" pitchFamily="50" charset="-128"/>
              <a:cs typeface="Arial" panose="020B0604020202020204" pitchFamily="34" charset="0"/>
            </a:endParaRPr>
          </a:p>
          <a:p>
            <a:pPr marL="635000" indent="-635000" algn="just">
              <a:lnSpc>
                <a:spcPts val="1400"/>
              </a:lnSpc>
            </a:pP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　        </a:t>
            </a:r>
            <a:r>
              <a:rPr lang="ja-JP" altLang="en-US" sz="800" kern="100" dirty="0">
                <a:effectLst/>
                <a:highlight>
                  <a:srgbClr val="FEFFE5"/>
                </a:highlight>
                <a:latin typeface="Meiryo UI" panose="020B0604030504040204" pitchFamily="50" charset="-128"/>
                <a:ea typeface="Meiryo UI" panose="020B0604030504040204" pitchFamily="50" charset="-128"/>
                <a:cs typeface="Arial" panose="020B0604020202020204" pitchFamily="34" charset="0"/>
              </a:rPr>
              <a:t> </a:t>
            </a:r>
            <a:r>
              <a:rPr lang="ja-JP" altLang="ja-JP" sz="900" kern="100" dirty="0">
                <a:effectLst/>
                <a:highlight>
                  <a:srgbClr val="FEFFE5"/>
                </a:highlight>
                <a:latin typeface="Meiryo UI" panose="020B0604030504040204" pitchFamily="50" charset="-128"/>
                <a:ea typeface="Meiryo UI" panose="020B0604030504040204" pitchFamily="50" charset="-128"/>
                <a:cs typeface="Arial" panose="020B0604020202020204" pitchFamily="34" charset="0"/>
              </a:rPr>
              <a:t>【</a:t>
            </a:r>
            <a:r>
              <a:rPr lang="ja-JP" altLang="ja-JP" sz="900" kern="100" dirty="0">
                <a:solidFill>
                  <a:srgbClr val="000000"/>
                </a:solidFill>
                <a:effectLst/>
                <a:highlight>
                  <a:srgbClr val="FEFFE5"/>
                </a:highlight>
                <a:latin typeface="Meiryo UI" panose="020B0604030504040204" pitchFamily="50" charset="-128"/>
                <a:ea typeface="Meiryo UI" panose="020B0604030504040204" pitchFamily="50" charset="-128"/>
                <a:cs typeface="Arial" panose="020B0604020202020204" pitchFamily="34" charset="0"/>
              </a:rPr>
              <a:t>改定の内訳】</a:t>
            </a:r>
            <a:r>
              <a:rPr lang="ja-JP" altLang="en-US" sz="900" kern="100" dirty="0">
                <a:solidFill>
                  <a:srgbClr val="000000"/>
                </a:solidFill>
                <a:effectLst/>
                <a:highlight>
                  <a:srgbClr val="FEFFE5"/>
                </a:highlight>
                <a:latin typeface="Meiryo UI" panose="020B0604030504040204" pitchFamily="50" charset="-128"/>
                <a:ea typeface="Meiryo UI" panose="020B0604030504040204" pitchFamily="50" charset="-128"/>
                <a:cs typeface="Arial" panose="020B0604020202020204" pitchFamily="34" charset="0"/>
              </a:rPr>
              <a:t>　</a:t>
            </a:r>
            <a:r>
              <a:rPr lang="ja-JP" altLang="ja-JP" sz="900" kern="100" dirty="0">
                <a:effectLst/>
                <a:highlight>
                  <a:srgbClr val="FEFFE5"/>
                </a:highlight>
                <a:latin typeface="Meiryo UI" panose="020B0604030504040204" pitchFamily="50" charset="-128"/>
                <a:ea typeface="Meiryo UI" panose="020B0604030504040204" pitchFamily="50" charset="-128"/>
                <a:cs typeface="Arial" panose="020B0604020202020204" pitchFamily="34" charset="0"/>
              </a:rPr>
              <a:t>給料表</a:t>
            </a:r>
            <a:r>
              <a:rPr lang="en-US" altLang="ja-JP" sz="900" kern="100" dirty="0">
                <a:effectLst/>
                <a:highlight>
                  <a:srgbClr val="FEFFE5"/>
                </a:highlight>
                <a:latin typeface="Meiryo UI" panose="020B0604030504040204" pitchFamily="50" charset="-128"/>
                <a:ea typeface="Meiryo UI" panose="020B0604030504040204" pitchFamily="50" charset="-128"/>
                <a:cs typeface="Arial" panose="020B0604020202020204" pitchFamily="34" charset="0"/>
              </a:rPr>
              <a:t>8,192</a:t>
            </a:r>
            <a:r>
              <a:rPr lang="ja-JP" altLang="ja-JP" sz="900" kern="100" dirty="0">
                <a:effectLst/>
                <a:highlight>
                  <a:srgbClr val="FEFFE5"/>
                </a:highlight>
                <a:latin typeface="Meiryo UI" panose="020B0604030504040204" pitchFamily="50" charset="-128"/>
                <a:ea typeface="Meiryo UI" panose="020B0604030504040204" pitchFamily="50" charset="-128"/>
                <a:cs typeface="Arial" panose="020B0604020202020204" pitchFamily="34" charset="0"/>
              </a:rPr>
              <a:t>円、</a:t>
            </a:r>
            <a:r>
              <a:rPr lang="ja-JP" altLang="en-US" sz="900"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地域手当</a:t>
            </a:r>
            <a:r>
              <a:rPr lang="en-US" altLang="ja-JP" sz="900"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3,361</a:t>
            </a:r>
            <a:r>
              <a:rPr lang="ja-JP" altLang="en-US" sz="900" kern="100" dirty="0">
                <a:highlight>
                  <a:srgbClr val="FEFFE5"/>
                </a:highlight>
                <a:latin typeface="Meiryo UI" panose="020B0604030504040204" pitchFamily="50" charset="-128"/>
                <a:ea typeface="Meiryo UI" panose="020B0604030504040204" pitchFamily="50" charset="-128"/>
                <a:cs typeface="Arial" panose="020B0604020202020204" pitchFamily="34" charset="0"/>
              </a:rPr>
              <a:t>円、</a:t>
            </a:r>
            <a:r>
              <a:rPr lang="ja-JP" altLang="ja-JP" sz="900" kern="100" dirty="0">
                <a:effectLst/>
                <a:highlight>
                  <a:srgbClr val="FEFFE5"/>
                </a:highlight>
                <a:latin typeface="Meiryo UI" panose="020B0604030504040204" pitchFamily="50" charset="-128"/>
                <a:ea typeface="Meiryo UI" panose="020B0604030504040204" pitchFamily="50" charset="-128"/>
                <a:cs typeface="Arial" panose="020B0604020202020204" pitchFamily="34" charset="0"/>
              </a:rPr>
              <a:t>はね返り分</a:t>
            </a:r>
            <a:r>
              <a:rPr lang="ja-JP" altLang="ja-JP" sz="900" kern="100" baseline="30000" dirty="0">
                <a:effectLst/>
                <a:highlight>
                  <a:srgbClr val="FEFFE5"/>
                </a:highlight>
                <a:latin typeface="Meiryo UI" panose="020B0604030504040204" pitchFamily="50" charset="-128"/>
                <a:ea typeface="Meiryo UI" panose="020B0604030504040204" pitchFamily="50" charset="-128"/>
                <a:cs typeface="Arial" panose="020B0604020202020204" pitchFamily="34" charset="0"/>
              </a:rPr>
              <a:t>※</a:t>
            </a:r>
            <a:r>
              <a:rPr lang="en-US" altLang="ja-JP" sz="900" kern="100" dirty="0">
                <a:effectLst/>
                <a:highlight>
                  <a:srgbClr val="FEFFE5"/>
                </a:highlight>
                <a:latin typeface="Meiryo UI" panose="020B0604030504040204" pitchFamily="50" charset="-128"/>
                <a:ea typeface="Meiryo UI" panose="020B0604030504040204" pitchFamily="50" charset="-128"/>
                <a:cs typeface="Arial" panose="020B0604020202020204" pitchFamily="34" charset="0"/>
              </a:rPr>
              <a:t>1,083</a:t>
            </a:r>
            <a:r>
              <a:rPr lang="ja-JP" altLang="ja-JP" sz="900" kern="100" dirty="0">
                <a:effectLst/>
                <a:highlight>
                  <a:srgbClr val="FEFFE5"/>
                </a:highlight>
                <a:latin typeface="Meiryo UI" panose="020B0604030504040204" pitchFamily="50" charset="-128"/>
                <a:ea typeface="Meiryo UI" panose="020B0604030504040204" pitchFamily="50" charset="-128"/>
                <a:cs typeface="Arial" panose="020B0604020202020204" pitchFamily="34" charset="0"/>
              </a:rPr>
              <a:t>円</a:t>
            </a:r>
            <a:endParaRPr lang="en-US" altLang="ja-JP" sz="900" kern="100" dirty="0">
              <a:highlight>
                <a:srgbClr val="FEFFE5"/>
              </a:highlight>
              <a:latin typeface="Meiryo UI" panose="020B0604030504040204" pitchFamily="50" charset="-128"/>
              <a:ea typeface="Meiryo UI" panose="020B0604030504040204" pitchFamily="50" charset="-128"/>
              <a:cs typeface="Arial" panose="020B0604020202020204" pitchFamily="34" charset="0"/>
            </a:endParaRPr>
          </a:p>
          <a:p>
            <a:pPr marL="635000" indent="-635000" algn="just">
              <a:lnSpc>
                <a:spcPts val="1400"/>
              </a:lnSpc>
              <a:spcAft>
                <a:spcPts val="300"/>
              </a:spcAft>
            </a:pPr>
            <a:r>
              <a:rPr lang="ja-JP" alt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r>
              <a:rPr lang="ja-JP" altLang="en-US" sz="9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 </a:t>
            </a:r>
            <a:r>
              <a:rPr lang="ja-JP" altLang="ja-JP" sz="8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※給料表の改定による諸手当（地域手当等）の増減分</a:t>
            </a:r>
            <a:endParaRPr lang="en-US" altLang="ja-JP" sz="8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lvl="0" algn="just">
              <a:lnSpc>
                <a:spcPts val="1400"/>
              </a:lnSpc>
              <a:defRPr/>
            </a:pPr>
            <a:r>
              <a:rPr lang="ja-JP" altLang="en-US"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en-US" altLang="ja-JP"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2</a:t>
            </a:r>
            <a:r>
              <a:rPr lang="ja-JP" altLang="en-US"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）地域手当</a:t>
            </a:r>
            <a:endParaRPr lang="en-US" altLang="ja-JP"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gn="just">
              <a:lnSpc>
                <a:spcPts val="1400"/>
              </a:lnSpc>
              <a:defRPr/>
            </a:pPr>
            <a:r>
              <a:rPr lang="ja-JP" altLang="en-US"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　　　 国における地域手当の見直しを踏まえ、以下のとおり支給割合を引き上げ</a:t>
            </a:r>
            <a:endParaRPr lang="en-US" altLang="ja-JP"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nSpc>
                <a:spcPts val="1400"/>
              </a:lnSpc>
              <a:defRPr/>
            </a:pPr>
            <a:r>
              <a:rPr lang="en-US" altLang="ja-JP"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      </a:t>
            </a:r>
            <a:r>
              <a:rPr lang="ja-JP" altLang="en-US"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  ・府内の地域手当の支給割合を令和７年度から引上げ（</a:t>
            </a:r>
            <a:r>
              <a:rPr lang="en-US" altLang="ja-JP"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11.8</a:t>
            </a:r>
            <a:r>
              <a:rPr lang="ja-JP" altLang="en-US"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 → </a:t>
            </a:r>
            <a:r>
              <a:rPr lang="en-US" altLang="ja-JP"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12.8%</a:t>
            </a:r>
            <a:r>
              <a:rPr lang="ja-JP" altLang="en-US"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endParaRPr lang="en-US" altLang="ja-JP"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nSpc>
                <a:spcPts val="1400"/>
              </a:lnSpc>
            </a:pPr>
            <a:r>
              <a:rPr lang="ja-JP" altLang="en-US"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        ・府域外における支給割合の上限を令和</a:t>
            </a:r>
            <a:r>
              <a:rPr lang="en-US" altLang="ja-JP"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7</a:t>
            </a:r>
            <a:r>
              <a:rPr lang="ja-JP" altLang="en-US"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年度から引上げ（</a:t>
            </a:r>
            <a:r>
              <a:rPr lang="en-US" altLang="ja-JP"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16</a:t>
            </a:r>
            <a:r>
              <a:rPr lang="ja-JP" altLang="en-US"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 → </a:t>
            </a:r>
            <a:r>
              <a:rPr lang="en-US" altLang="ja-JP"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18</a:t>
            </a:r>
            <a:r>
              <a:rPr lang="ja-JP" altLang="en-US"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en-US" altLang="ja-JP" sz="1000" kern="100" baseline="3000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ja-JP" altLang="en-US"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endParaRPr lang="en-US" altLang="ja-JP"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nSpc>
                <a:spcPts val="1400"/>
              </a:lnSpc>
              <a:spcAft>
                <a:spcPts val="300"/>
              </a:spcAft>
            </a:pPr>
            <a:r>
              <a:rPr lang="ja-JP" altLang="en-US"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　　　　　 　　　　　　　　　　　　　　　　　　　　　　　　　　</a:t>
            </a:r>
            <a:r>
              <a:rPr lang="en-US" altLang="ja-JP" sz="8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ja-JP" altLang="en-US" sz="8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令和８年度から</a:t>
            </a:r>
            <a:r>
              <a:rPr lang="en-US" altLang="ja-JP" sz="8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20</a:t>
            </a:r>
            <a:r>
              <a:rPr lang="ja-JP" altLang="en-US" sz="8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％に引上げを予定</a:t>
            </a:r>
            <a:endParaRPr lang="ja-JP" altLang="ja-JP" sz="1000" kern="100" dirty="0">
              <a:effectLst/>
              <a:latin typeface="Meiryo UI" panose="020B0604030504040204" pitchFamily="50" charset="-128"/>
              <a:ea typeface="Meiryo UI" panose="020B0604030504040204" pitchFamily="50" charset="-128"/>
              <a:cs typeface="Arial" panose="020B0604020202020204" pitchFamily="34" charset="0"/>
            </a:endParaRPr>
          </a:p>
          <a:p>
            <a:pPr>
              <a:lnSpc>
                <a:spcPts val="1400"/>
              </a:lnSpc>
              <a:spcAft>
                <a:spcPts val="600"/>
              </a:spcAft>
            </a:pPr>
            <a:r>
              <a:rPr lang="ja-JP" altLang="en-US" sz="100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en-US" altLang="ja-JP" sz="1000" dirty="0">
                <a:solidFill>
                  <a:srgbClr val="000000"/>
                </a:solidFill>
                <a:latin typeface="Meiryo UI" panose="020B0604030504040204" pitchFamily="50" charset="-128"/>
                <a:ea typeface="Meiryo UI" panose="020B0604030504040204" pitchFamily="50" charset="-128"/>
                <a:cs typeface="Arial" panose="020B0604020202020204" pitchFamily="34" charset="0"/>
              </a:rPr>
              <a:t>3</a:t>
            </a:r>
            <a:r>
              <a:rPr lang="ja-JP" altLang="en-US" sz="100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ja-JP" altLang="ja-JP" sz="10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その他の給料表は、行政職給料表との均衡を基本に改定</a:t>
            </a:r>
            <a:r>
              <a:rPr lang="ja-JP" altLang="en-US" sz="11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　</a:t>
            </a:r>
            <a:endParaRPr lang="en-US" altLang="ja-JP" sz="110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66700" indent="-266700" algn="just">
              <a:lnSpc>
                <a:spcPts val="1400"/>
              </a:lnSpc>
            </a:pPr>
            <a:r>
              <a:rPr lang="en-US" altLang="ja-JP" sz="105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2</a:t>
            </a:r>
            <a:r>
              <a:rPr lang="ja-JP" altLang="en-US" sz="105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ja-JP" altLang="en-US" sz="105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特別給（</a:t>
            </a:r>
            <a:r>
              <a:rPr lang="ja-JP" altLang="ja-JP" sz="105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ボーナス</a:t>
            </a:r>
            <a:r>
              <a:rPr lang="ja-JP" altLang="en-US" sz="105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a:t>
            </a:r>
            <a:endParaRPr lang="en-US" altLang="ja-JP" sz="7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marL="266700" indent="-266700" algn="just">
              <a:lnSpc>
                <a:spcPts val="1400"/>
              </a:lnSpc>
            </a:pPr>
            <a:r>
              <a:rPr lang="ja-JP" altLang="en-US" sz="105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endParaRPr lang="en-US" altLang="ja-JP" sz="105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marL="266700" indent="-266700" algn="just">
              <a:lnSpc>
                <a:spcPts val="1400"/>
              </a:lnSpc>
              <a:spcBef>
                <a:spcPts val="600"/>
              </a:spcBef>
            </a:pPr>
            <a:r>
              <a:rPr lang="ja-JP" altLang="en-US"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r>
              <a:rPr lang="ja-JP" altLang="en-US" sz="10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 </a:t>
            </a:r>
            <a:r>
              <a:rPr lang="ja-JP" altLang="en-US"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民間の支給状況等を踏まえ、</a:t>
            </a:r>
            <a:r>
              <a:rPr lang="ja-JP" alt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期末手当及び勤勉手当の支給月数を</a:t>
            </a:r>
            <a:r>
              <a:rPr lang="en-US" alt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0.05</a:t>
            </a:r>
            <a:r>
              <a:rPr lang="ja-JP" alt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月分引上げ</a:t>
            </a:r>
            <a:endParaRPr lang="en-US" alt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marL="266700" indent="-266700" algn="just">
              <a:lnSpc>
                <a:spcPts val="1400"/>
              </a:lnSpc>
              <a:spcBef>
                <a:spcPts val="200"/>
              </a:spcBef>
            </a:pPr>
            <a:r>
              <a:rPr lang="en-US" altLang="ja-JP" sz="9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r>
              <a:rPr lang="ja-JP" altLang="ja-JP" sz="9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【改定の内訳（一般の職員の場合）</a:t>
            </a:r>
            <a:r>
              <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cs typeface="Arial" panose="020B0604020202020204" pitchFamily="34" charset="0"/>
            </a:endParaRPr>
          </a:p>
          <a:p>
            <a:pPr>
              <a:lnSpc>
                <a:spcPts val="1400"/>
              </a:lnSpc>
            </a:pPr>
            <a:endParaRPr lang="en-US" altLang="ja-JP" sz="1000" dirty="0">
              <a:solidFill>
                <a:srgbClr val="000000"/>
              </a:solidFill>
              <a:latin typeface="HG丸ｺﾞｼｯｸM-PRO" panose="020F0600000000000000" pitchFamily="50" charset="-128"/>
              <a:ea typeface="HG丸ｺﾞｼｯｸM-PRO" panose="020F0600000000000000" pitchFamily="50" charset="-128"/>
              <a:cs typeface="Arial" panose="020B0604020202020204" pitchFamily="34" charset="0"/>
            </a:endParaRPr>
          </a:p>
          <a:p>
            <a:pPr>
              <a:lnSpc>
                <a:spcPts val="1400"/>
              </a:lnSpc>
            </a:pPr>
            <a:endParaRPr lang="en-US" altLang="ja-JP" sz="1000" dirty="0">
              <a:solidFill>
                <a:srgbClr val="000000"/>
              </a:solidFill>
              <a:latin typeface="HG丸ｺﾞｼｯｸM-PRO" panose="020F0600000000000000" pitchFamily="50" charset="-128"/>
              <a:ea typeface="HG丸ｺﾞｼｯｸM-PRO" panose="020F0600000000000000" pitchFamily="50" charset="-128"/>
              <a:cs typeface="Arial" panose="020B0604020202020204" pitchFamily="34" charset="0"/>
            </a:endParaRPr>
          </a:p>
          <a:p>
            <a:pPr>
              <a:lnSpc>
                <a:spcPts val="1300"/>
              </a:lnSpc>
            </a:pPr>
            <a:endParaRPr lang="en-US" altLang="ja-JP" sz="800" dirty="0">
              <a:latin typeface="Meiryo UI" panose="020B0604030504040204" pitchFamily="50" charset="-128"/>
              <a:ea typeface="Meiryo UI" panose="020B0604030504040204" pitchFamily="50" charset="-128"/>
            </a:endParaRPr>
          </a:p>
          <a:p>
            <a:pPr>
              <a:lnSpc>
                <a:spcPts val="1300"/>
              </a:lnSpc>
            </a:pPr>
            <a:endParaRPr lang="en-US" altLang="ja-JP" sz="1050" dirty="0">
              <a:latin typeface="Meiryo UI" panose="020B0604030504040204" pitchFamily="50" charset="-128"/>
              <a:ea typeface="Meiryo UI" panose="020B0604030504040204" pitchFamily="50" charset="-128"/>
            </a:endParaRPr>
          </a:p>
        </p:txBody>
      </p:sp>
      <p:graphicFrame>
        <p:nvGraphicFramePr>
          <p:cNvPr id="18" name="表 17">
            <a:extLst>
              <a:ext uri="{FF2B5EF4-FFF2-40B4-BE49-F238E27FC236}">
                <a16:creationId xmlns:a16="http://schemas.microsoft.com/office/drawing/2014/main" id="{32D3A78D-8F6C-4DFD-B2A6-BDC111653620}"/>
              </a:ext>
            </a:extLst>
          </p:cNvPr>
          <p:cNvGraphicFramePr>
            <a:graphicFrameLocks noGrp="1"/>
          </p:cNvGraphicFramePr>
          <p:nvPr>
            <p:extLst>
              <p:ext uri="{D42A27DB-BD31-4B8C-83A1-F6EECF244321}">
                <p14:modId xmlns:p14="http://schemas.microsoft.com/office/powerpoint/2010/main" val="2211072993"/>
              </p:ext>
            </p:extLst>
          </p:nvPr>
        </p:nvGraphicFramePr>
        <p:xfrm>
          <a:off x="583156" y="6215580"/>
          <a:ext cx="4140001" cy="504000"/>
        </p:xfrm>
        <a:graphic>
          <a:graphicData uri="http://schemas.openxmlformats.org/drawingml/2006/table">
            <a:tbl>
              <a:tblPr firstRow="1" firstCol="1" bandRow="1"/>
              <a:tblGrid>
                <a:gridCol w="733535">
                  <a:extLst>
                    <a:ext uri="{9D8B030D-6E8A-4147-A177-3AD203B41FA5}">
                      <a16:colId xmlns:a16="http://schemas.microsoft.com/office/drawing/2014/main" val="1928499063"/>
                    </a:ext>
                  </a:extLst>
                </a:gridCol>
                <a:gridCol w="1703233">
                  <a:extLst>
                    <a:ext uri="{9D8B030D-6E8A-4147-A177-3AD203B41FA5}">
                      <a16:colId xmlns:a16="http://schemas.microsoft.com/office/drawing/2014/main" val="484322752"/>
                    </a:ext>
                  </a:extLst>
                </a:gridCol>
                <a:gridCol w="1703233">
                  <a:extLst>
                    <a:ext uri="{9D8B030D-6E8A-4147-A177-3AD203B41FA5}">
                      <a16:colId xmlns:a16="http://schemas.microsoft.com/office/drawing/2014/main" val="619820532"/>
                    </a:ext>
                  </a:extLst>
                </a:gridCol>
              </a:tblGrid>
              <a:tr h="144000">
                <a:tc>
                  <a:txBody>
                    <a:bodyPr/>
                    <a:lstStyle/>
                    <a:p>
                      <a:pPr algn="ctr"/>
                      <a:r>
                        <a:rPr lang="en-US" sz="9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2CDDC"/>
                    </a:solidFill>
                  </a:tcPr>
                </a:tc>
                <a:tc>
                  <a:txBody>
                    <a:bodyPr/>
                    <a:lstStyle/>
                    <a:p>
                      <a:pPr algn="ct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６月期</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2CDDC"/>
                    </a:solidFill>
                  </a:tcPr>
                </a:tc>
                <a:tc>
                  <a:txBody>
                    <a:bodyPr/>
                    <a:lstStyle/>
                    <a:p>
                      <a:pPr algn="ctr"/>
                      <a:r>
                        <a:rPr 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12</a:t>
                      </a: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月期</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2CDDC"/>
                    </a:solidFill>
                  </a:tcPr>
                </a:tc>
                <a:extLst>
                  <a:ext uri="{0D108BD9-81ED-4DB2-BD59-A6C34878D82A}">
                    <a16:rowId xmlns:a16="http://schemas.microsoft.com/office/drawing/2014/main" val="3312258798"/>
                  </a:ext>
                </a:extLst>
              </a:tr>
              <a:tr h="180000">
                <a:tc>
                  <a:txBody>
                    <a:bodyPr/>
                    <a:lstStyle/>
                    <a:p>
                      <a:pPr algn="ct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期末手当</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indent="133350" algn="ctr"/>
                      <a:r>
                        <a:rPr 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1.2</a:t>
                      </a:r>
                      <a:r>
                        <a:rPr lang="en-US" alt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625</a:t>
                      </a: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月（現行</a:t>
                      </a:r>
                      <a:r>
                        <a:rPr 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1.2</a:t>
                      </a:r>
                      <a:r>
                        <a:rPr lang="en-US" alt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50</a:t>
                      </a: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indent="133350" algn="ctr"/>
                      <a:r>
                        <a:rPr 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1.2</a:t>
                      </a:r>
                      <a:r>
                        <a:rPr lang="en-US" alt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625</a:t>
                      </a: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月（現行</a:t>
                      </a:r>
                      <a:r>
                        <a:rPr 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1.2</a:t>
                      </a:r>
                      <a:r>
                        <a:rPr lang="en-US" alt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50</a:t>
                      </a: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6112098"/>
                  </a:ext>
                </a:extLst>
              </a:tr>
              <a:tr h="180000">
                <a:tc>
                  <a:txBody>
                    <a:bodyPr/>
                    <a:lstStyle/>
                    <a:p>
                      <a:pPr algn="ct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勤勉手当</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indent="133350" algn="ctr"/>
                      <a:r>
                        <a:rPr 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a:t>
                      </a:r>
                      <a:r>
                        <a:rPr lang="en-US" alt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0625</a:t>
                      </a: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月（現行</a:t>
                      </a:r>
                      <a:r>
                        <a:rPr 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1.0</a:t>
                      </a:r>
                      <a:r>
                        <a:rPr lang="en-US" alt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50</a:t>
                      </a: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indent="133350" algn="ctr"/>
                      <a:r>
                        <a:rPr 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1.0</a:t>
                      </a:r>
                      <a:r>
                        <a:rPr lang="en-US" alt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625</a:t>
                      </a: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月（現行</a:t>
                      </a:r>
                      <a:r>
                        <a:rPr 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1.0</a:t>
                      </a:r>
                      <a:r>
                        <a:rPr lang="en-US" alt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50</a:t>
                      </a: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51749711"/>
                  </a:ext>
                </a:extLst>
              </a:tr>
            </a:tbl>
          </a:graphicData>
        </a:graphic>
      </p:graphicFrame>
      <p:graphicFrame>
        <p:nvGraphicFramePr>
          <p:cNvPr id="19" name="表 18">
            <a:extLst>
              <a:ext uri="{FF2B5EF4-FFF2-40B4-BE49-F238E27FC236}">
                <a16:creationId xmlns:a16="http://schemas.microsoft.com/office/drawing/2014/main" id="{53B43C14-FF5D-4BBA-83A8-686FEACB338F}"/>
              </a:ext>
            </a:extLst>
          </p:cNvPr>
          <p:cNvGraphicFramePr>
            <a:graphicFrameLocks noGrp="1"/>
          </p:cNvGraphicFramePr>
          <p:nvPr>
            <p:extLst>
              <p:ext uri="{D42A27DB-BD31-4B8C-83A1-F6EECF244321}">
                <p14:modId xmlns:p14="http://schemas.microsoft.com/office/powerpoint/2010/main" val="3803404267"/>
              </p:ext>
            </p:extLst>
          </p:nvPr>
        </p:nvGraphicFramePr>
        <p:xfrm>
          <a:off x="5261925" y="4911113"/>
          <a:ext cx="4248000" cy="619462"/>
        </p:xfrm>
        <a:graphic>
          <a:graphicData uri="http://schemas.openxmlformats.org/drawingml/2006/table">
            <a:tbl>
              <a:tblPr firstRow="1" firstCol="1" bandRow="1"/>
              <a:tblGrid>
                <a:gridCol w="1260000">
                  <a:extLst>
                    <a:ext uri="{9D8B030D-6E8A-4147-A177-3AD203B41FA5}">
                      <a16:colId xmlns:a16="http://schemas.microsoft.com/office/drawing/2014/main" val="3451763679"/>
                    </a:ext>
                  </a:extLst>
                </a:gridCol>
                <a:gridCol w="1008000">
                  <a:extLst>
                    <a:ext uri="{9D8B030D-6E8A-4147-A177-3AD203B41FA5}">
                      <a16:colId xmlns:a16="http://schemas.microsoft.com/office/drawing/2014/main" val="1200396260"/>
                    </a:ext>
                  </a:extLst>
                </a:gridCol>
                <a:gridCol w="1008000">
                  <a:extLst>
                    <a:ext uri="{9D8B030D-6E8A-4147-A177-3AD203B41FA5}">
                      <a16:colId xmlns:a16="http://schemas.microsoft.com/office/drawing/2014/main" val="1510981322"/>
                    </a:ext>
                  </a:extLst>
                </a:gridCol>
                <a:gridCol w="972000">
                  <a:extLst>
                    <a:ext uri="{9D8B030D-6E8A-4147-A177-3AD203B41FA5}">
                      <a16:colId xmlns:a16="http://schemas.microsoft.com/office/drawing/2014/main" val="3737907150"/>
                    </a:ext>
                  </a:extLst>
                </a:gridCol>
              </a:tblGrid>
              <a:tr h="187462">
                <a:tc>
                  <a:txBody>
                    <a:bodyPr/>
                    <a:lstStyle/>
                    <a:p>
                      <a:pPr algn="ctr">
                        <a:lnSpc>
                          <a:spcPts val="1500"/>
                        </a:lnSpc>
                      </a:pPr>
                      <a:r>
                        <a:rPr lang="en-US" sz="900" b="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900" b="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令和</a:t>
                      </a:r>
                      <a:r>
                        <a:rPr lang="en-US" altLang="ja-JP" sz="900" b="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7</a:t>
                      </a:r>
                      <a:r>
                        <a:rPr lang="ja-JP" altLang="en-US" sz="900" b="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年度</a:t>
                      </a:r>
                      <a:endParaRPr lang="ja-JP" sz="900" b="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lnSpc>
                          <a:spcPts val="1500"/>
                        </a:lnSpc>
                      </a:pPr>
                      <a:r>
                        <a:rPr lang="ja-JP" sz="9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現行</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lnSpc>
                          <a:spcPts val="1500"/>
                        </a:lnSpc>
                      </a:pPr>
                      <a:r>
                        <a:rPr lang="ja-JP" sz="9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勧告後</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lnSpc>
                          <a:spcPts val="1500"/>
                        </a:lnSpc>
                      </a:pPr>
                      <a:r>
                        <a:rPr lang="ja-JP" sz="9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増減</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extLst>
                  <a:ext uri="{0D108BD9-81ED-4DB2-BD59-A6C34878D82A}">
                    <a16:rowId xmlns:a16="http://schemas.microsoft.com/office/drawing/2014/main" val="3290139811"/>
                  </a:ext>
                </a:extLst>
              </a:tr>
              <a:tr h="216000">
                <a:tc>
                  <a:txBody>
                    <a:bodyPr/>
                    <a:lstStyle/>
                    <a:p>
                      <a:pPr algn="ctr">
                        <a:lnSpc>
                          <a:spcPts val="1500"/>
                        </a:lnSpc>
                      </a:pPr>
                      <a:r>
                        <a:rPr lang="ja-JP" sz="9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平均給与月額</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gn="ctr"/>
                      <a:r>
                        <a:rPr lang="en-US" sz="900" kern="100" dirty="0">
                          <a:effectLst/>
                          <a:latin typeface="Meiryo UI" panose="020B0604030504040204" pitchFamily="50" charset="-128"/>
                          <a:ea typeface="Meiryo UI" panose="020B0604030504040204" pitchFamily="50" charset="-128"/>
                          <a:cs typeface="Arial" panose="020B0604020202020204" pitchFamily="34" charset="0"/>
                        </a:rPr>
                        <a:t>383,969</a:t>
                      </a:r>
                      <a:r>
                        <a:rPr lang="ja-JP" sz="900" kern="100" dirty="0">
                          <a:effectLst/>
                          <a:latin typeface="Meiryo UI" panose="020B0604030504040204" pitchFamily="50" charset="-128"/>
                          <a:ea typeface="Meiryo UI" panose="020B0604030504040204" pitchFamily="50" charset="-128"/>
                          <a:cs typeface="Arial" panose="020B0604020202020204" pitchFamily="34" charset="0"/>
                        </a:rPr>
                        <a:t>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gn="ctr"/>
                      <a:r>
                        <a:rPr lang="en-US" sz="900" kern="100" dirty="0">
                          <a:effectLst/>
                          <a:latin typeface="Meiryo UI" panose="020B0604030504040204" pitchFamily="50" charset="-128"/>
                          <a:ea typeface="Meiryo UI" panose="020B0604030504040204" pitchFamily="50" charset="-128"/>
                          <a:cs typeface="Arial" panose="020B0604020202020204" pitchFamily="34" charset="0"/>
                        </a:rPr>
                        <a:t>396,605</a:t>
                      </a:r>
                      <a:r>
                        <a:rPr lang="ja-JP" sz="900" kern="100" dirty="0">
                          <a:effectLst/>
                          <a:latin typeface="Meiryo UI" panose="020B0604030504040204" pitchFamily="50" charset="-128"/>
                          <a:ea typeface="Meiryo UI" panose="020B0604030504040204" pitchFamily="50" charset="-128"/>
                          <a:cs typeface="Arial" panose="020B0604020202020204" pitchFamily="34" charset="0"/>
                        </a:rPr>
                        <a:t>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gn="ctr"/>
                      <a:r>
                        <a:rPr lang="en-US" sz="900" kern="100" dirty="0">
                          <a:effectLst/>
                          <a:latin typeface="Meiryo UI" panose="020B0604030504040204" pitchFamily="50" charset="-128"/>
                          <a:ea typeface="Meiryo UI" panose="020B0604030504040204" pitchFamily="50" charset="-128"/>
                          <a:cs typeface="Arial" panose="020B0604020202020204" pitchFamily="34" charset="0"/>
                        </a:rPr>
                        <a:t>1</a:t>
                      </a: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2</a:t>
                      </a:r>
                      <a:r>
                        <a:rPr lang="en-US" sz="900" kern="100" dirty="0">
                          <a:effectLst/>
                          <a:latin typeface="Meiryo UI" panose="020B0604030504040204" pitchFamily="50" charset="-128"/>
                          <a:ea typeface="Meiryo UI" panose="020B0604030504040204" pitchFamily="50" charset="-128"/>
                          <a:cs typeface="Arial" panose="020B0604020202020204" pitchFamily="34" charset="0"/>
                        </a:rPr>
                        <a:t>,</a:t>
                      </a: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636</a:t>
                      </a:r>
                      <a:r>
                        <a:rPr lang="ja-JP" sz="900" kern="100" dirty="0">
                          <a:effectLst/>
                          <a:latin typeface="Meiryo UI" panose="020B0604030504040204" pitchFamily="50" charset="-128"/>
                          <a:ea typeface="Meiryo UI" panose="020B0604030504040204" pitchFamily="50" charset="-128"/>
                          <a:cs typeface="Arial" panose="020B0604020202020204" pitchFamily="34" charset="0"/>
                        </a:rPr>
                        <a:t>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391798875"/>
                  </a:ext>
                </a:extLst>
              </a:tr>
              <a:tr h="216000">
                <a:tc>
                  <a:txBody>
                    <a:bodyPr/>
                    <a:lstStyle/>
                    <a:p>
                      <a:pPr algn="ctr">
                        <a:lnSpc>
                          <a:spcPts val="1500"/>
                        </a:lnSpc>
                      </a:pPr>
                      <a:r>
                        <a:rPr lang="ja-JP" sz="9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平均年間給与額</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dirty="0">
                          <a:effectLst/>
                          <a:latin typeface="Meiryo UI" panose="020B0604030504040204" pitchFamily="50" charset="-128"/>
                          <a:ea typeface="Meiryo UI" panose="020B0604030504040204" pitchFamily="50" charset="-128"/>
                          <a:cs typeface="Arial" panose="020B0604020202020204" pitchFamily="34" charset="0"/>
                        </a:rPr>
                        <a:t>6,372</a:t>
                      </a:r>
                      <a:r>
                        <a:rPr lang="ja-JP" sz="900" kern="100" dirty="0">
                          <a:effectLst/>
                          <a:latin typeface="Meiryo UI" panose="020B0604030504040204" pitchFamily="50" charset="-128"/>
                          <a:ea typeface="Meiryo UI" panose="020B0604030504040204" pitchFamily="50" charset="-128"/>
                          <a:cs typeface="Arial" panose="020B0604020202020204" pitchFamily="34" charset="0"/>
                        </a:rPr>
                        <a:t>千円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dirty="0">
                          <a:effectLst/>
                          <a:latin typeface="Meiryo UI" panose="020B0604030504040204" pitchFamily="50" charset="-128"/>
                          <a:ea typeface="Meiryo UI" panose="020B0604030504040204" pitchFamily="50" charset="-128"/>
                          <a:cs typeface="Arial" panose="020B0604020202020204" pitchFamily="34" charset="0"/>
                        </a:rPr>
                        <a:t>6,604</a:t>
                      </a:r>
                      <a:r>
                        <a:rPr lang="ja-JP" sz="900" kern="100" dirty="0">
                          <a:effectLst/>
                          <a:latin typeface="Meiryo UI" panose="020B0604030504040204" pitchFamily="50" charset="-128"/>
                          <a:ea typeface="Meiryo UI" panose="020B0604030504040204" pitchFamily="50" charset="-128"/>
                          <a:cs typeface="Arial" panose="020B0604020202020204" pitchFamily="34" charset="0"/>
                        </a:rPr>
                        <a:t>千円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dirty="0">
                          <a:effectLst/>
                          <a:latin typeface="Meiryo UI" panose="020B0604030504040204" pitchFamily="50" charset="-128"/>
                          <a:ea typeface="Meiryo UI" panose="020B0604030504040204" pitchFamily="50" charset="-128"/>
                          <a:cs typeface="Arial" panose="020B0604020202020204" pitchFamily="34" charset="0"/>
                        </a:rPr>
                        <a:t>232</a:t>
                      </a:r>
                      <a:r>
                        <a:rPr lang="ja-JP" sz="900" kern="100" dirty="0">
                          <a:effectLst/>
                          <a:latin typeface="Meiryo UI" panose="020B0604030504040204" pitchFamily="50" charset="-128"/>
                          <a:ea typeface="Meiryo UI" panose="020B0604030504040204" pitchFamily="50" charset="-128"/>
                          <a:cs typeface="Arial" panose="020B0604020202020204" pitchFamily="34" charset="0"/>
                        </a:rPr>
                        <a:t>千円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5312689"/>
                  </a:ext>
                </a:extLst>
              </a:tr>
            </a:tbl>
          </a:graphicData>
        </a:graphic>
      </p:graphicFrame>
      <p:sp>
        <p:nvSpPr>
          <p:cNvPr id="45" name="正方形/長方形 44">
            <a:extLst>
              <a:ext uri="{FF2B5EF4-FFF2-40B4-BE49-F238E27FC236}">
                <a16:creationId xmlns:a16="http://schemas.microsoft.com/office/drawing/2014/main" id="{2EE867A3-B565-40E8-B746-03FF748F19F3}"/>
              </a:ext>
            </a:extLst>
          </p:cNvPr>
          <p:cNvSpPr/>
          <p:nvPr/>
        </p:nvSpPr>
        <p:spPr>
          <a:xfrm>
            <a:off x="5120793" y="2003653"/>
            <a:ext cx="4526540" cy="2514179"/>
          </a:xfrm>
          <a:prstGeom prst="rect">
            <a:avLst/>
          </a:prstGeom>
          <a:noFill/>
          <a:ln>
            <a:noFill/>
            <a:prstDash val="dash"/>
          </a:ln>
        </p:spPr>
        <p:style>
          <a:lnRef idx="2">
            <a:schemeClr val="dk1"/>
          </a:lnRef>
          <a:fillRef idx="1">
            <a:schemeClr val="lt1"/>
          </a:fillRef>
          <a:effectRef idx="0">
            <a:schemeClr val="dk1"/>
          </a:effectRef>
          <a:fontRef idx="minor">
            <a:schemeClr val="dk1"/>
          </a:fontRef>
        </p:style>
        <p:txBody>
          <a:bodyPr lIns="72000" tIns="72000" rIns="72000" bIns="72000" rtlCol="0" anchor="t" anchorCtr="0"/>
          <a:lstStyle/>
          <a:p>
            <a:pPr>
              <a:lnSpc>
                <a:spcPts val="1400"/>
              </a:lnSpc>
              <a:spcBef>
                <a:spcPts val="600"/>
              </a:spcBef>
            </a:pPr>
            <a:r>
              <a:rPr lang="ja-JP" altLang="en-US" sz="1050" b="1"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ja-JP" altLang="en-US" sz="105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新規採用</a:t>
            </a:r>
            <a:r>
              <a:rPr lang="zh-TW" altLang="en-US" sz="105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職員（行政職給料表適用者）</a:t>
            </a:r>
            <a:r>
              <a:rPr lang="ja-JP" altLang="en-US" sz="105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の初任給</a:t>
            </a:r>
            <a:endParaRPr lang="en-US" altLang="ja-JP" sz="105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a:lnSpc>
                <a:spcPts val="1400"/>
              </a:lnSpc>
              <a:spcBef>
                <a:spcPts val="600"/>
              </a:spcBef>
            </a:pPr>
            <a:endParaRPr lang="en-US" altLang="ja-JP" sz="1100" b="1"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a:lnSpc>
                <a:spcPts val="1400"/>
              </a:lnSpc>
              <a:spcBef>
                <a:spcPts val="600"/>
              </a:spcBef>
            </a:pPr>
            <a:endParaRPr lang="en-US" altLang="ja-JP" sz="11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a:lnSpc>
                <a:spcPts val="1400"/>
              </a:lnSpc>
              <a:spcBef>
                <a:spcPts val="600"/>
              </a:spcBef>
            </a:pPr>
            <a:endParaRPr lang="en-US" altLang="ja-JP" sz="1100" b="1"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a:lnSpc>
                <a:spcPts val="1400"/>
              </a:lnSpc>
              <a:spcBef>
                <a:spcPts val="600"/>
              </a:spcBef>
            </a:pPr>
            <a:endParaRPr lang="en-US" altLang="ja-JP" sz="11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a:lnSpc>
                <a:spcPts val="1400"/>
              </a:lnSpc>
              <a:spcBef>
                <a:spcPts val="600"/>
              </a:spcBef>
            </a:pPr>
            <a:endParaRPr lang="en-US" altLang="ja-JP" sz="1100" b="1"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a:lnSpc>
                <a:spcPts val="1400"/>
              </a:lnSpc>
              <a:spcBef>
                <a:spcPts val="600"/>
              </a:spcBef>
            </a:pPr>
            <a:endParaRPr lang="en-US" altLang="ja-JP" sz="11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a:lnSpc>
                <a:spcPts val="1400"/>
              </a:lnSpc>
            </a:pPr>
            <a:r>
              <a:rPr lang="ja-JP" altLang="en-US" sz="9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endParaRPr lang="en-US" altLang="ja-JP" sz="1000" dirty="0">
              <a:latin typeface="Meiryo UI" panose="020B0604030504040204" pitchFamily="50" charset="-128"/>
              <a:ea typeface="Meiryo UI" panose="020B0604030504040204" pitchFamily="50" charset="-128"/>
            </a:endParaRPr>
          </a:p>
          <a:p>
            <a:pPr>
              <a:lnSpc>
                <a:spcPts val="1400"/>
              </a:lnSpc>
            </a:pPr>
            <a:endParaRPr lang="en-US" altLang="ja-JP" sz="1000" dirty="0">
              <a:latin typeface="Meiryo UI" panose="020B0604030504040204" pitchFamily="50" charset="-128"/>
              <a:ea typeface="Meiryo UI" panose="020B0604030504040204" pitchFamily="50" charset="-128"/>
            </a:endParaRPr>
          </a:p>
          <a:p>
            <a:pPr>
              <a:lnSpc>
                <a:spcPts val="1400"/>
              </a:lnSpc>
            </a:pPr>
            <a:r>
              <a:rPr lang="en-US" altLang="ja-JP" sz="1000" dirty="0">
                <a:latin typeface="Meiryo UI" panose="020B0604030504040204" pitchFamily="50" charset="-128"/>
                <a:ea typeface="Meiryo UI" panose="020B0604030504040204" pitchFamily="50" charset="-128"/>
              </a:rPr>
              <a:t>  </a:t>
            </a:r>
            <a:r>
              <a:rPr lang="en-US" altLang="ja-JP" sz="8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a:t>
            </a:r>
            <a:r>
              <a:rPr lang="ja-JP" altLang="en-US" sz="8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地域手当の支給割合</a:t>
            </a:r>
            <a:endParaRPr lang="en-US" altLang="ja-JP" sz="8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a:lnSpc>
                <a:spcPts val="1400"/>
              </a:lnSpc>
            </a:pPr>
            <a:r>
              <a:rPr lang="ja-JP" altLang="en-US" sz="8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府は改定前</a:t>
            </a:r>
            <a:r>
              <a:rPr lang="en-US" altLang="ja-JP" sz="8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11.8</a:t>
            </a:r>
            <a:r>
              <a:rPr lang="ja-JP" altLang="en-US" sz="8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改定後</a:t>
            </a:r>
            <a:r>
              <a:rPr lang="en-US" altLang="ja-JP" sz="8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12.8</a:t>
            </a:r>
            <a:r>
              <a:rPr lang="ja-JP" altLang="en-US" sz="8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国は</a:t>
            </a:r>
            <a:r>
              <a:rPr lang="en-US" altLang="ja-JP" sz="8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16.0</a:t>
            </a:r>
            <a:r>
              <a:rPr lang="ja-JP" altLang="en-US" sz="8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％（大阪市域）を適用</a:t>
            </a:r>
            <a:endParaRPr lang="en-US" altLang="ja-JP" sz="800" dirty="0">
              <a:latin typeface="Meiryo UI" panose="020B0604030504040204" pitchFamily="50" charset="-128"/>
              <a:ea typeface="Meiryo UI" panose="020B0604030504040204" pitchFamily="50" charset="-128"/>
            </a:endParaRPr>
          </a:p>
        </p:txBody>
      </p:sp>
      <p:graphicFrame>
        <p:nvGraphicFramePr>
          <p:cNvPr id="44" name="表 43">
            <a:extLst>
              <a:ext uri="{FF2B5EF4-FFF2-40B4-BE49-F238E27FC236}">
                <a16:creationId xmlns:a16="http://schemas.microsoft.com/office/drawing/2014/main" id="{4C626E1B-CC9B-4066-93B9-A750ACAC7821}"/>
              </a:ext>
            </a:extLst>
          </p:cNvPr>
          <p:cNvGraphicFramePr>
            <a:graphicFrameLocks noGrp="1"/>
          </p:cNvGraphicFramePr>
          <p:nvPr>
            <p:extLst>
              <p:ext uri="{D42A27DB-BD31-4B8C-83A1-F6EECF244321}">
                <p14:modId xmlns:p14="http://schemas.microsoft.com/office/powerpoint/2010/main" val="3277102667"/>
              </p:ext>
            </p:extLst>
          </p:nvPr>
        </p:nvGraphicFramePr>
        <p:xfrm>
          <a:off x="5261925" y="2315320"/>
          <a:ext cx="4215496" cy="1759916"/>
        </p:xfrm>
        <a:graphic>
          <a:graphicData uri="http://schemas.openxmlformats.org/drawingml/2006/table">
            <a:tbl>
              <a:tblPr firstRow="1" firstCol="1" bandRow="1"/>
              <a:tblGrid>
                <a:gridCol w="710150">
                  <a:extLst>
                    <a:ext uri="{9D8B030D-6E8A-4147-A177-3AD203B41FA5}">
                      <a16:colId xmlns:a16="http://schemas.microsoft.com/office/drawing/2014/main" val="1928499063"/>
                    </a:ext>
                  </a:extLst>
                </a:gridCol>
                <a:gridCol w="816673">
                  <a:extLst>
                    <a:ext uri="{9D8B030D-6E8A-4147-A177-3AD203B41FA5}">
                      <a16:colId xmlns:a16="http://schemas.microsoft.com/office/drawing/2014/main" val="484322752"/>
                    </a:ext>
                  </a:extLst>
                </a:gridCol>
                <a:gridCol w="936000">
                  <a:extLst>
                    <a:ext uri="{9D8B030D-6E8A-4147-A177-3AD203B41FA5}">
                      <a16:colId xmlns:a16="http://schemas.microsoft.com/office/drawing/2014/main" val="1851085833"/>
                    </a:ext>
                  </a:extLst>
                </a:gridCol>
                <a:gridCol w="816673">
                  <a:extLst>
                    <a:ext uri="{9D8B030D-6E8A-4147-A177-3AD203B41FA5}">
                      <a16:colId xmlns:a16="http://schemas.microsoft.com/office/drawing/2014/main" val="619820532"/>
                    </a:ext>
                  </a:extLst>
                </a:gridCol>
                <a:gridCol w="936000">
                  <a:extLst>
                    <a:ext uri="{9D8B030D-6E8A-4147-A177-3AD203B41FA5}">
                      <a16:colId xmlns:a16="http://schemas.microsoft.com/office/drawing/2014/main" val="2029838422"/>
                    </a:ext>
                  </a:extLst>
                </a:gridCol>
              </a:tblGrid>
              <a:tr h="205186">
                <a:tc rowSpan="2">
                  <a:txBody>
                    <a:bodyPr/>
                    <a:lstStyle/>
                    <a:p>
                      <a:pPr algn="ctr"/>
                      <a:r>
                        <a:rPr lang="en-US" sz="9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gridSpan="2">
                  <a:txBody>
                    <a:bodyPr/>
                    <a:lstStyle/>
                    <a:p>
                      <a:pPr algn="ctr"/>
                      <a:r>
                        <a:rPr lang="ja-JP" alt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大卒程度</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92CDDC"/>
                    </a:solidFill>
                  </a:tcPr>
                </a:tc>
                <a:tc hMerge="1">
                  <a:txBody>
                    <a:bodyPr/>
                    <a:lstStyle/>
                    <a:p>
                      <a:endParaRPr kumimoji="1" lang="ja-JP" altLang="en-US"/>
                    </a:p>
                  </a:txBody>
                  <a:tcPr/>
                </a:tc>
                <a:tc gridSpan="2">
                  <a:txBody>
                    <a:bodyPr/>
                    <a:lstStyle/>
                    <a:p>
                      <a:pPr algn="ctr"/>
                      <a:r>
                        <a:rPr lang="ja-JP" alt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高卒程度</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92CDDC"/>
                    </a:solidFill>
                  </a:tcPr>
                </a:tc>
                <a:tc hMerge="1">
                  <a:txBody>
                    <a:bodyPr/>
                    <a:lstStyle/>
                    <a:p>
                      <a:endParaRPr kumimoji="1" lang="ja-JP" altLang="en-US"/>
                    </a:p>
                  </a:txBody>
                  <a:tcPr/>
                </a:tc>
                <a:extLst>
                  <a:ext uri="{0D108BD9-81ED-4DB2-BD59-A6C34878D82A}">
                    <a16:rowId xmlns:a16="http://schemas.microsoft.com/office/drawing/2014/main" val="3312258798"/>
                  </a:ext>
                </a:extLst>
              </a:tr>
              <a:tr h="404582">
                <a:tc vMerge="1">
                  <a:txBody>
                    <a:bodyPr/>
                    <a:lstStyle/>
                    <a:p>
                      <a:endParaRPr kumimoji="1" lang="ja-JP" altLang="en-US"/>
                    </a:p>
                  </a:txBody>
                  <a:tcPr/>
                </a:tc>
                <a:tc>
                  <a:txBody>
                    <a:bodyPr/>
                    <a:lstStyle/>
                    <a:p>
                      <a:pPr algn="ct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給料月額</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初任給</a:t>
                      </a:r>
                      <a:endParaRPr lang="en-US" altLang="ja-JP" sz="900" kern="100" dirty="0">
                        <a:effectLst/>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800" kern="100" dirty="0">
                          <a:effectLst/>
                          <a:latin typeface="Meiryo UI" panose="020B0604030504040204" pitchFamily="50" charset="-128"/>
                          <a:ea typeface="Meiryo UI" panose="020B0604030504040204" pitchFamily="50" charset="-128"/>
                          <a:cs typeface="Arial" panose="020B0604020202020204" pitchFamily="34" charset="0"/>
                        </a:rPr>
                        <a:t>（</a:t>
                      </a:r>
                      <a:r>
                        <a:rPr lang="ja-JP" altLang="en-US" sz="800" b="1" kern="100" dirty="0">
                          <a:effectLst/>
                          <a:latin typeface="Meiryo UI" panose="020B0604030504040204" pitchFamily="50" charset="-128"/>
                          <a:ea typeface="Meiryo UI" panose="020B0604030504040204" pitchFamily="50" charset="-128"/>
                          <a:cs typeface="Arial" panose="020B0604020202020204" pitchFamily="34" charset="0"/>
                        </a:rPr>
                        <a:t>地域手当</a:t>
                      </a:r>
                      <a:r>
                        <a:rPr lang="ja-JP" altLang="en-US" sz="800" kern="100" dirty="0">
                          <a:effectLst/>
                          <a:latin typeface="Meiryo UI" panose="020B0604030504040204" pitchFamily="50" charset="-128"/>
                          <a:ea typeface="Meiryo UI" panose="020B0604030504040204" pitchFamily="50" charset="-128"/>
                          <a:cs typeface="Arial" panose="020B0604020202020204" pitchFamily="34" charset="0"/>
                        </a:rPr>
                        <a:t>含む）</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3175"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給料月額</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初任給</a:t>
                      </a:r>
                      <a:endParaRPr lang="en-US" altLang="ja-JP" sz="900" kern="100" dirty="0">
                        <a:effectLst/>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800" kern="100" dirty="0">
                          <a:effectLst/>
                          <a:latin typeface="Meiryo UI" panose="020B0604030504040204" pitchFamily="50" charset="-128"/>
                          <a:ea typeface="Meiryo UI" panose="020B0604030504040204" pitchFamily="50" charset="-128"/>
                          <a:cs typeface="Arial" panose="020B0604020202020204" pitchFamily="34" charset="0"/>
                        </a:rPr>
                        <a:t>（</a:t>
                      </a:r>
                      <a:r>
                        <a:rPr lang="ja-JP" altLang="en-US" sz="800" b="1" kern="100" dirty="0">
                          <a:effectLst/>
                          <a:latin typeface="Meiryo UI" panose="020B0604030504040204" pitchFamily="50" charset="-128"/>
                          <a:ea typeface="Meiryo UI" panose="020B0604030504040204" pitchFamily="50" charset="-128"/>
                          <a:cs typeface="Arial" panose="020B0604020202020204" pitchFamily="34" charset="0"/>
                        </a:rPr>
                        <a:t>地域手当</a:t>
                      </a:r>
                      <a:r>
                        <a:rPr lang="ja-JP" altLang="en-US" sz="800" kern="100" dirty="0">
                          <a:effectLst/>
                          <a:latin typeface="Meiryo UI" panose="020B0604030504040204" pitchFamily="50" charset="-128"/>
                          <a:ea typeface="Meiryo UI" panose="020B0604030504040204" pitchFamily="50" charset="-128"/>
                          <a:cs typeface="Arial" panose="020B0604020202020204" pitchFamily="34" charset="0"/>
                        </a:rPr>
                        <a:t>含む）</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3175"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extLst>
                  <a:ext uri="{0D108BD9-81ED-4DB2-BD59-A6C34878D82A}">
                    <a16:rowId xmlns:a16="http://schemas.microsoft.com/office/drawing/2014/main" val="4243593483"/>
                  </a:ext>
                </a:extLst>
              </a:tr>
              <a:tr h="291300">
                <a:tc>
                  <a:txBody>
                    <a:bodyPr/>
                    <a:lstStyle/>
                    <a:p>
                      <a:pPr algn="ctr"/>
                      <a:r>
                        <a:rPr lang="ja-JP" alt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府</a:t>
                      </a:r>
                      <a:endParaRPr lang="en-US" alt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（改定前）</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175" cap="flat" cmpd="sng" algn="ctr">
                      <a:noFill/>
                      <a:prstDash val="solid"/>
                      <a:round/>
                      <a:headEnd type="none" w="med" len="med"/>
                      <a:tailEnd type="none" w="med" len="med"/>
                    </a:lnB>
                    <a:solidFill>
                      <a:schemeClr val="accent1">
                        <a:lumMod val="20000"/>
                        <a:lumOff val="80000"/>
                      </a:schemeClr>
                    </a:solid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227,100</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3175" cap="flat" cmpd="sng" algn="ctr">
                      <a:noFill/>
                      <a:prstDash val="solid"/>
                      <a:round/>
                      <a:headEnd type="none" w="med" len="med"/>
                      <a:tailEnd type="none" w="med" len="med"/>
                    </a:lnB>
                    <a:solidFill>
                      <a:schemeClr val="accent1">
                        <a:lumMod val="20000"/>
                        <a:lumOff val="80000"/>
                      </a:schemeClr>
                    </a:solid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253,897</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175" cap="flat" cmpd="sng" algn="ctr">
                      <a:noFill/>
                      <a:prstDash val="solid"/>
                      <a:round/>
                      <a:headEnd type="none" w="med" len="med"/>
                      <a:tailEnd type="none" w="med" len="med"/>
                    </a:lnB>
                    <a:solidFill>
                      <a:schemeClr val="accent1">
                        <a:lumMod val="20000"/>
                        <a:lumOff val="80000"/>
                      </a:schemeClr>
                    </a:solid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192,900</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3175" cap="flat" cmpd="sng" algn="ctr">
                      <a:noFill/>
                      <a:prstDash val="solid"/>
                      <a:round/>
                      <a:headEnd type="none" w="med" len="med"/>
                      <a:tailEnd type="none" w="med" len="med"/>
                    </a:lnB>
                    <a:solidFill>
                      <a:schemeClr val="accent1">
                        <a:lumMod val="20000"/>
                        <a:lumOff val="80000"/>
                      </a:schemeClr>
                    </a:solid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215,662</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175" cap="flat" cmpd="sng" algn="ctr">
                      <a:no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866112098"/>
                  </a:ext>
                </a:extLst>
              </a:tr>
              <a:tr h="291300">
                <a:tc>
                  <a:txBody>
                    <a:bodyPr/>
                    <a:lstStyle/>
                    <a:p>
                      <a:pPr algn="ctr"/>
                      <a:r>
                        <a:rPr lang="ja-JP" alt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府</a:t>
                      </a:r>
                      <a:endParaRPr lang="en-US" alt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（改定後）</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FFE5"/>
                    </a:solid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238,100</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FFE5"/>
                    </a:solid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268,576</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FFE5"/>
                    </a:solid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204,100</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FFE5"/>
                    </a:solid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230,224</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FFE5"/>
                    </a:solidFill>
                  </a:tcPr>
                </a:tc>
                <a:extLst>
                  <a:ext uri="{0D108BD9-81ED-4DB2-BD59-A6C34878D82A}">
                    <a16:rowId xmlns:a16="http://schemas.microsoft.com/office/drawing/2014/main" val="3951749711"/>
                  </a:ext>
                </a:extLst>
              </a:tr>
              <a:tr h="276248">
                <a:tc>
                  <a:txBody>
                    <a:bodyPr/>
                    <a:lstStyle/>
                    <a:p>
                      <a:pPr algn="ct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国</a:t>
                      </a:r>
                      <a:endParaRPr lang="en-US" altLang="ja-JP" sz="900" kern="100" dirty="0">
                        <a:effectLst/>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（改定前）</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solidFill>
                      <a:schemeClr val="accent1">
                        <a:lumMod val="20000"/>
                        <a:lumOff val="80000"/>
                      </a:schemeClr>
                    </a:solid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220,000</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solidFill>
                      <a:schemeClr val="accent1">
                        <a:lumMod val="20000"/>
                        <a:lumOff val="80000"/>
                      </a:schemeClr>
                    </a:solidFill>
                  </a:tcPr>
                </a:tc>
                <a:tc>
                  <a:txBody>
                    <a:bodyPr/>
                    <a:lstStyle/>
                    <a:p>
                      <a:pPr algn="ctr"/>
                      <a:r>
                        <a:rPr kumimoji="1" lang="en-US" altLang="ja-JP" sz="900" dirty="0">
                          <a:latin typeface="Meiryo UI" panose="020B0604030504040204" pitchFamily="50" charset="-128"/>
                          <a:ea typeface="Meiryo UI" panose="020B0604030504040204" pitchFamily="50" charset="-128"/>
                        </a:rPr>
                        <a:t>255,200</a:t>
                      </a:r>
                      <a:r>
                        <a:rPr kumimoji="1" lang="ja-JP" altLang="en-US" sz="900" dirty="0">
                          <a:latin typeface="Meiryo UI" panose="020B0604030504040204" pitchFamily="50" charset="-128"/>
                          <a:ea typeface="Meiryo UI" panose="020B0604030504040204" pitchFamily="50" charset="-128"/>
                        </a:rPr>
                        <a:t>円</a:t>
                      </a:r>
                    </a:p>
                  </a:txBody>
                  <a:tcPr marL="68580" marR="68580" marT="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solidFill>
                      <a:schemeClr val="accent1">
                        <a:lumMod val="20000"/>
                        <a:lumOff val="80000"/>
                      </a:schemeClr>
                    </a:solid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188,000</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solidFill>
                      <a:schemeClr val="accent1">
                        <a:lumMod val="20000"/>
                        <a:lumOff val="80000"/>
                      </a:schemeClr>
                    </a:solidFill>
                  </a:tcPr>
                </a:tc>
                <a:tc>
                  <a:txBody>
                    <a:bodyPr/>
                    <a:lstStyle/>
                    <a:p>
                      <a:pPr algn="ctr"/>
                      <a:r>
                        <a:rPr kumimoji="1" lang="en-US" altLang="ja-JP" sz="900" dirty="0">
                          <a:latin typeface="Meiryo UI" panose="020B0604030504040204" pitchFamily="50" charset="-128"/>
                          <a:ea typeface="Meiryo UI" panose="020B0604030504040204" pitchFamily="50" charset="-128"/>
                        </a:rPr>
                        <a:t>218,080</a:t>
                      </a:r>
                      <a:r>
                        <a:rPr kumimoji="1" lang="ja-JP" altLang="en-US" sz="900" dirty="0">
                          <a:latin typeface="Meiryo UI" panose="020B0604030504040204" pitchFamily="50" charset="-128"/>
                          <a:ea typeface="Meiryo UI" panose="020B0604030504040204" pitchFamily="50" charset="-128"/>
                        </a:rPr>
                        <a:t>円</a:t>
                      </a:r>
                    </a:p>
                  </a:txBody>
                  <a:tcPr marL="68580" marR="68580" marT="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3398610"/>
                  </a:ext>
                </a:extLst>
              </a:tr>
              <a:tr h="291300">
                <a:tc>
                  <a:txBody>
                    <a:bodyPr/>
                    <a:lstStyle/>
                    <a:p>
                      <a:pPr algn="ct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国</a:t>
                      </a:r>
                      <a:endParaRPr lang="en-US" altLang="ja-JP" sz="900" kern="100" dirty="0">
                        <a:effectLst/>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（改定後）</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175"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EFFE5"/>
                    </a:solid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232,000</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EFFE5"/>
                    </a:solidFill>
                  </a:tcPr>
                </a:tc>
                <a:tc>
                  <a:txBody>
                    <a:bodyPr/>
                    <a:lstStyle/>
                    <a:p>
                      <a:pPr algn="ctr"/>
                      <a:r>
                        <a:rPr kumimoji="1" lang="en-US" altLang="ja-JP" sz="900" dirty="0">
                          <a:latin typeface="Meiryo UI" panose="020B0604030504040204" pitchFamily="50" charset="-128"/>
                          <a:ea typeface="Meiryo UI" panose="020B0604030504040204" pitchFamily="50" charset="-128"/>
                        </a:rPr>
                        <a:t>269,120</a:t>
                      </a:r>
                      <a:r>
                        <a:rPr kumimoji="1" lang="ja-JP" altLang="en-US" sz="900" dirty="0">
                          <a:latin typeface="Meiryo UI" panose="020B0604030504040204" pitchFamily="50" charset="-128"/>
                          <a:ea typeface="Meiryo UI" panose="020B0604030504040204" pitchFamily="50" charset="-128"/>
                        </a:rPr>
                        <a:t>円</a:t>
                      </a:r>
                    </a:p>
                  </a:txBody>
                  <a:tcPr marL="68580" marR="68580" marT="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3175"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EFFE5"/>
                    </a:solid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200,300</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EFFE5"/>
                    </a:solidFill>
                  </a:tcPr>
                </a:tc>
                <a:tc>
                  <a:txBody>
                    <a:bodyPr/>
                    <a:lstStyle/>
                    <a:p>
                      <a:pPr algn="ctr"/>
                      <a:r>
                        <a:rPr kumimoji="1" lang="en-US" altLang="ja-JP" sz="900" dirty="0">
                          <a:latin typeface="Meiryo UI" panose="020B0604030504040204" pitchFamily="50" charset="-128"/>
                          <a:ea typeface="Meiryo UI" panose="020B0604030504040204" pitchFamily="50" charset="-128"/>
                        </a:rPr>
                        <a:t>232,348</a:t>
                      </a:r>
                      <a:r>
                        <a:rPr kumimoji="1" lang="ja-JP" altLang="en-US" sz="900" dirty="0">
                          <a:latin typeface="Meiryo UI" panose="020B0604030504040204" pitchFamily="50" charset="-128"/>
                          <a:ea typeface="Meiryo UI" panose="020B0604030504040204" pitchFamily="50" charset="-128"/>
                        </a:rPr>
                        <a:t>円</a:t>
                      </a:r>
                    </a:p>
                  </a:txBody>
                  <a:tcPr marL="68580" marR="68580" marT="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3175"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EFFE5"/>
                    </a:solidFill>
                  </a:tcPr>
                </a:tc>
                <a:extLst>
                  <a:ext uri="{0D108BD9-81ED-4DB2-BD59-A6C34878D82A}">
                    <a16:rowId xmlns:a16="http://schemas.microsoft.com/office/drawing/2014/main" val="457970637"/>
                  </a:ext>
                </a:extLst>
              </a:tr>
            </a:tbl>
          </a:graphicData>
        </a:graphic>
      </p:graphicFrame>
      <p:sp>
        <p:nvSpPr>
          <p:cNvPr id="20" name="二等辺三角形 19">
            <a:extLst>
              <a:ext uri="{FF2B5EF4-FFF2-40B4-BE49-F238E27FC236}">
                <a16:creationId xmlns:a16="http://schemas.microsoft.com/office/drawing/2014/main" id="{64085F00-69DE-4737-B2FC-EC0B6DE5C9F7}"/>
              </a:ext>
            </a:extLst>
          </p:cNvPr>
          <p:cNvSpPr/>
          <p:nvPr/>
        </p:nvSpPr>
        <p:spPr>
          <a:xfrm rot="5400000">
            <a:off x="4799742" y="3182210"/>
            <a:ext cx="497378" cy="281713"/>
          </a:xfrm>
          <a:prstGeom prst="triangle">
            <a:avLst/>
          </a:prstGeom>
          <a:solidFill>
            <a:schemeClr val="accent2">
              <a:alpha val="4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1" name="正方形/長方形 20">
            <a:extLst>
              <a:ext uri="{FF2B5EF4-FFF2-40B4-BE49-F238E27FC236}">
                <a16:creationId xmlns:a16="http://schemas.microsoft.com/office/drawing/2014/main" id="{EF82301D-B1FD-4378-BF0E-E8094C2B70E7}"/>
              </a:ext>
            </a:extLst>
          </p:cNvPr>
          <p:cNvSpPr/>
          <p:nvPr/>
        </p:nvSpPr>
        <p:spPr>
          <a:xfrm>
            <a:off x="5120793" y="6241008"/>
            <a:ext cx="4526540" cy="478572"/>
          </a:xfrm>
          <a:prstGeom prst="rect">
            <a:avLst/>
          </a:prstGeom>
          <a:noFill/>
          <a:ln>
            <a:noFill/>
            <a:prstDash val="dash"/>
          </a:ln>
        </p:spPr>
        <p:style>
          <a:lnRef idx="2">
            <a:schemeClr val="dk1"/>
          </a:lnRef>
          <a:fillRef idx="1">
            <a:schemeClr val="lt1"/>
          </a:fillRef>
          <a:effectRef idx="0">
            <a:schemeClr val="dk1"/>
          </a:effectRef>
          <a:fontRef idx="minor">
            <a:schemeClr val="dk1"/>
          </a:fontRef>
        </p:style>
        <p:txBody>
          <a:bodyPr lIns="72000" tIns="72000" rIns="72000" bIns="72000" rtlCol="0" anchor="t" anchorCtr="0"/>
          <a:lstStyle/>
          <a:p>
            <a:pPr>
              <a:lnSpc>
                <a:spcPts val="1400"/>
              </a:lnSpc>
            </a:pPr>
            <a:r>
              <a:rPr lang="ja-JP" altLang="en-US" sz="105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■実施時期</a:t>
            </a:r>
            <a:endParaRPr lang="en-US" altLang="ja-JP" sz="105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a:lnSpc>
                <a:spcPts val="1400"/>
              </a:lnSpc>
            </a:pPr>
            <a:r>
              <a:rPr lang="ja-JP" altLang="en-US" sz="1050" kern="100" dirty="0">
                <a:effectLst/>
                <a:latin typeface="Meiryo UI" panose="020B0604030504040204" pitchFamily="50" charset="-128"/>
                <a:ea typeface="Meiryo UI" panose="020B0604030504040204" pitchFamily="50" charset="-128"/>
                <a:cs typeface="Arial" panose="020B0604020202020204" pitchFamily="34" charset="0"/>
              </a:rPr>
              <a:t>　 </a:t>
            </a:r>
            <a:r>
              <a:rPr lang="ja-JP" altLang="en-US" sz="1000" kern="100" dirty="0">
                <a:effectLst/>
                <a:latin typeface="Meiryo UI" panose="020B0604030504040204" pitchFamily="50" charset="-128"/>
                <a:ea typeface="Meiryo UI" panose="020B0604030504040204" pitchFamily="50" charset="-128"/>
                <a:cs typeface="Arial" panose="020B0604020202020204" pitchFamily="34" charset="0"/>
              </a:rPr>
              <a:t>令和７年４月</a:t>
            </a:r>
            <a:r>
              <a:rPr lang="en-US" altLang="ja-JP" sz="1000" kern="100" dirty="0">
                <a:effectLst/>
                <a:latin typeface="Meiryo UI" panose="020B0604030504040204" pitchFamily="50" charset="-128"/>
                <a:ea typeface="Meiryo UI" panose="020B0604030504040204" pitchFamily="50" charset="-128"/>
                <a:cs typeface="Arial" panose="020B0604020202020204" pitchFamily="34" charset="0"/>
              </a:rPr>
              <a:t>1</a:t>
            </a:r>
            <a:r>
              <a:rPr lang="ja-JP" altLang="en-US" sz="1000" kern="100" dirty="0">
                <a:effectLst/>
                <a:latin typeface="Meiryo UI" panose="020B0604030504040204" pitchFamily="50" charset="-128"/>
                <a:ea typeface="Meiryo UI" panose="020B0604030504040204" pitchFamily="50" charset="-128"/>
                <a:cs typeface="Arial" panose="020B0604020202020204" pitchFamily="34" charset="0"/>
              </a:rPr>
              <a:t>日</a:t>
            </a:r>
            <a:r>
              <a:rPr lang="ja-JP" altLang="en-US" sz="1000" kern="100" dirty="0">
                <a:latin typeface="Meiryo UI" panose="020B0604030504040204" pitchFamily="50" charset="-128"/>
                <a:ea typeface="Meiryo UI" panose="020B0604030504040204" pitchFamily="50" charset="-128"/>
                <a:cs typeface="Arial" panose="020B0604020202020204" pitchFamily="34" charset="0"/>
              </a:rPr>
              <a:t>（遡及改定）</a:t>
            </a:r>
            <a:endParaRPr lang="ja-JP" altLang="ja-JP" sz="1050" kern="100" dirty="0">
              <a:effectLst/>
              <a:latin typeface="Meiryo UI" panose="020B0604030504040204" pitchFamily="50" charset="-128"/>
              <a:ea typeface="Meiryo UI" panose="020B0604030504040204" pitchFamily="50" charset="-128"/>
              <a:cs typeface="Arial" panose="020B0604020202020204" pitchFamily="34" charset="0"/>
            </a:endParaRPr>
          </a:p>
        </p:txBody>
      </p:sp>
      <p:sp>
        <p:nvSpPr>
          <p:cNvPr id="43" name="正方形/長方形 42">
            <a:extLst>
              <a:ext uri="{FF2B5EF4-FFF2-40B4-BE49-F238E27FC236}">
                <a16:creationId xmlns:a16="http://schemas.microsoft.com/office/drawing/2014/main" id="{61F11552-5AB2-4874-A9E3-71AD5D5B424D}"/>
              </a:ext>
            </a:extLst>
          </p:cNvPr>
          <p:cNvSpPr/>
          <p:nvPr/>
        </p:nvSpPr>
        <p:spPr>
          <a:xfrm>
            <a:off x="5120793" y="1763524"/>
            <a:ext cx="560160" cy="216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bg1"/>
                </a:solidFill>
                <a:latin typeface="Meiryo UI" panose="020B0604030504040204" pitchFamily="50" charset="-128"/>
                <a:ea typeface="Meiryo UI" panose="020B0604030504040204" pitchFamily="50" charset="-128"/>
              </a:rPr>
              <a:t>参考</a:t>
            </a:r>
            <a:r>
              <a:rPr lang="en-US" altLang="ja-JP" sz="1400" b="1" dirty="0">
                <a:solidFill>
                  <a:schemeClr val="bg1"/>
                </a:solidFill>
                <a:latin typeface="Meiryo UI" panose="020B0604030504040204" pitchFamily="50" charset="-128"/>
                <a:ea typeface="Meiryo UI" panose="020B0604030504040204" pitchFamily="50" charset="-128"/>
              </a:rPr>
              <a:t> </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49CE3211-0CB8-498B-A531-A81982F26710}"/>
              </a:ext>
            </a:extLst>
          </p:cNvPr>
          <p:cNvSpPr/>
          <p:nvPr/>
        </p:nvSpPr>
        <p:spPr>
          <a:xfrm>
            <a:off x="146818" y="1765793"/>
            <a:ext cx="1330290" cy="216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bg1"/>
                </a:solidFill>
                <a:latin typeface="Meiryo UI" panose="020B0604030504040204" pitchFamily="50" charset="-128"/>
                <a:ea typeface="Meiryo UI" panose="020B0604030504040204" pitchFamily="50" charset="-128"/>
              </a:rPr>
              <a:t> 勧告の内容①　</a:t>
            </a:r>
            <a:r>
              <a:rPr lang="en-US" altLang="ja-JP" sz="1400" b="1" dirty="0">
                <a:solidFill>
                  <a:schemeClr val="bg1"/>
                </a:solidFill>
                <a:latin typeface="Meiryo UI" panose="020B0604030504040204" pitchFamily="50" charset="-128"/>
                <a:ea typeface="Meiryo UI" panose="020B0604030504040204" pitchFamily="50" charset="-128"/>
              </a:rPr>
              <a:t> </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BE997FA6-BB17-4613-862F-EDAAA7E11AA0}"/>
              </a:ext>
            </a:extLst>
          </p:cNvPr>
          <p:cNvSpPr/>
          <p:nvPr/>
        </p:nvSpPr>
        <p:spPr>
          <a:xfrm>
            <a:off x="6346220" y="3181055"/>
            <a:ext cx="427705" cy="108000"/>
          </a:xfrm>
          <a:prstGeom prst="rect">
            <a:avLst/>
          </a:prstGeom>
          <a:solidFill>
            <a:srgbClr val="0099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fontScale="92500"/>
          </a:bodyPr>
          <a:lstStyle/>
          <a:p>
            <a:pPr algn="ctr"/>
            <a:r>
              <a:rPr lang="ja-JP" altLang="en-US" sz="800" b="1" dirty="0">
                <a:solidFill>
                  <a:schemeClr val="bg1"/>
                </a:solidFill>
              </a:rPr>
              <a:t>＋</a:t>
            </a:r>
            <a:r>
              <a:rPr lang="en-US" altLang="ja-JP" sz="800" b="1" dirty="0">
                <a:solidFill>
                  <a:schemeClr val="bg1"/>
                </a:solidFill>
              </a:rPr>
              <a:t>11,000</a:t>
            </a:r>
            <a:endParaRPr kumimoji="1" lang="ja-JP" altLang="en-US" sz="800" b="1" dirty="0">
              <a:solidFill>
                <a:schemeClr val="bg1"/>
              </a:solidFill>
            </a:endParaRPr>
          </a:p>
        </p:txBody>
      </p:sp>
      <p:sp>
        <p:nvSpPr>
          <p:cNvPr id="25" name="正方形/長方形 24">
            <a:extLst>
              <a:ext uri="{FF2B5EF4-FFF2-40B4-BE49-F238E27FC236}">
                <a16:creationId xmlns:a16="http://schemas.microsoft.com/office/drawing/2014/main" id="{C0481EA7-2D6D-4641-AA7D-D7F1E0FE799C}"/>
              </a:ext>
            </a:extLst>
          </p:cNvPr>
          <p:cNvSpPr/>
          <p:nvPr/>
        </p:nvSpPr>
        <p:spPr>
          <a:xfrm>
            <a:off x="6346219" y="3734695"/>
            <a:ext cx="427706" cy="108000"/>
          </a:xfrm>
          <a:prstGeom prst="rect">
            <a:avLst/>
          </a:prstGeom>
          <a:solidFill>
            <a:srgbClr val="0099FF"/>
          </a:solidFill>
          <a:ln>
            <a:noFill/>
          </a:ln>
        </p:spPr>
        <p:style>
          <a:lnRef idx="3">
            <a:schemeClr val="lt1"/>
          </a:lnRef>
          <a:fillRef idx="1">
            <a:schemeClr val="accent1"/>
          </a:fillRef>
          <a:effectRef idx="1">
            <a:schemeClr val="accent1"/>
          </a:effectRef>
          <a:fontRef idx="minor">
            <a:schemeClr val="lt1"/>
          </a:fontRef>
        </p:style>
        <p:txBody>
          <a:bodyPr lIns="0" tIns="0" rIns="0" bIns="0" rtlCol="0" anchor="ctr">
            <a:normAutofit fontScale="92500"/>
          </a:bodyPr>
          <a:lstStyle/>
          <a:p>
            <a:pPr algn="ctr"/>
            <a:r>
              <a:rPr kumimoji="1" lang="ja-JP" altLang="en-US" sz="800" b="1" dirty="0">
                <a:solidFill>
                  <a:schemeClr val="bg1"/>
                </a:solidFill>
                <a:ea typeface="UD デジタル 教科書体 N-B" panose="02020700000000000000" pitchFamily="17" charset="-128"/>
              </a:rPr>
              <a:t>＋</a:t>
            </a:r>
            <a:r>
              <a:rPr kumimoji="1" lang="en-US" altLang="ja-JP" sz="800" b="1" dirty="0">
                <a:solidFill>
                  <a:schemeClr val="bg1"/>
                </a:solidFill>
                <a:ea typeface="UD デジタル 教科書体 N-B" panose="02020700000000000000" pitchFamily="17" charset="-128"/>
              </a:rPr>
              <a:t>12,000</a:t>
            </a:r>
            <a:endParaRPr kumimoji="1" lang="ja-JP" altLang="en-US" sz="800" b="1" dirty="0">
              <a:solidFill>
                <a:schemeClr val="bg1"/>
              </a:solidFill>
              <a:ea typeface="UD デジタル 教科書体 N-B" panose="02020700000000000000" pitchFamily="17" charset="-128"/>
            </a:endParaRPr>
          </a:p>
        </p:txBody>
      </p:sp>
      <p:sp>
        <p:nvSpPr>
          <p:cNvPr id="26" name="正方形/長方形 25">
            <a:extLst>
              <a:ext uri="{FF2B5EF4-FFF2-40B4-BE49-F238E27FC236}">
                <a16:creationId xmlns:a16="http://schemas.microsoft.com/office/drawing/2014/main" id="{27D5489A-110B-4EC0-91A3-959690F8065B}"/>
              </a:ext>
            </a:extLst>
          </p:cNvPr>
          <p:cNvSpPr/>
          <p:nvPr/>
        </p:nvSpPr>
        <p:spPr>
          <a:xfrm>
            <a:off x="8090817" y="3175933"/>
            <a:ext cx="427707" cy="108000"/>
          </a:xfrm>
          <a:prstGeom prst="rect">
            <a:avLst/>
          </a:prstGeom>
          <a:solidFill>
            <a:srgbClr val="0099F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fontScale="92500"/>
          </a:bodyPr>
          <a:lstStyle/>
          <a:p>
            <a:pPr algn="ctr"/>
            <a:r>
              <a:rPr kumimoji="1" lang="ja-JP" altLang="en-US" sz="800" b="1" dirty="0">
                <a:solidFill>
                  <a:schemeClr val="bg1"/>
                </a:solidFill>
              </a:rPr>
              <a:t>＋</a:t>
            </a:r>
            <a:r>
              <a:rPr kumimoji="1" lang="en-US" altLang="ja-JP" sz="800" b="1" dirty="0">
                <a:solidFill>
                  <a:schemeClr val="bg1"/>
                </a:solidFill>
              </a:rPr>
              <a:t>11,200</a:t>
            </a:r>
            <a:endParaRPr kumimoji="1" lang="ja-JP" altLang="en-US" sz="800" b="1" dirty="0">
              <a:solidFill>
                <a:schemeClr val="bg1"/>
              </a:solidFill>
            </a:endParaRPr>
          </a:p>
        </p:txBody>
      </p:sp>
      <p:sp>
        <p:nvSpPr>
          <p:cNvPr id="27" name="正方形/長方形 26">
            <a:extLst>
              <a:ext uri="{FF2B5EF4-FFF2-40B4-BE49-F238E27FC236}">
                <a16:creationId xmlns:a16="http://schemas.microsoft.com/office/drawing/2014/main" id="{ECB0E0E1-D8E7-4E6A-A29D-3E25FF1B6A1C}"/>
              </a:ext>
            </a:extLst>
          </p:cNvPr>
          <p:cNvSpPr/>
          <p:nvPr/>
        </p:nvSpPr>
        <p:spPr>
          <a:xfrm>
            <a:off x="8090817" y="3734695"/>
            <a:ext cx="427710" cy="108000"/>
          </a:xfrm>
          <a:prstGeom prst="rect">
            <a:avLst/>
          </a:prstGeom>
          <a:solidFill>
            <a:srgbClr val="0099F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fontScale="92500"/>
          </a:bodyPr>
          <a:lstStyle/>
          <a:p>
            <a:pPr algn="ctr"/>
            <a:r>
              <a:rPr kumimoji="1" lang="ja-JP" altLang="en-US" sz="800" b="1" dirty="0">
                <a:solidFill>
                  <a:schemeClr val="bg1"/>
                </a:solidFill>
              </a:rPr>
              <a:t>＋</a:t>
            </a:r>
            <a:r>
              <a:rPr lang="en-US" altLang="ja-JP" sz="800" b="1" dirty="0">
                <a:solidFill>
                  <a:schemeClr val="bg1"/>
                </a:solidFill>
              </a:rPr>
              <a:t>12,300</a:t>
            </a:r>
            <a:endParaRPr kumimoji="1" lang="ja-JP" altLang="en-US" sz="800" b="1" dirty="0">
              <a:solidFill>
                <a:schemeClr val="bg1"/>
              </a:solidFill>
            </a:endParaRPr>
          </a:p>
        </p:txBody>
      </p:sp>
      <p:graphicFrame>
        <p:nvGraphicFramePr>
          <p:cNvPr id="28" name="表 27">
            <a:extLst>
              <a:ext uri="{FF2B5EF4-FFF2-40B4-BE49-F238E27FC236}">
                <a16:creationId xmlns:a16="http://schemas.microsoft.com/office/drawing/2014/main" id="{353B8880-C985-45DD-BC6E-BAB7B843DA12}"/>
              </a:ext>
            </a:extLst>
          </p:cNvPr>
          <p:cNvGraphicFramePr>
            <a:graphicFrameLocks noGrp="1"/>
          </p:cNvGraphicFramePr>
          <p:nvPr>
            <p:extLst>
              <p:ext uri="{D42A27DB-BD31-4B8C-83A1-F6EECF244321}">
                <p14:modId xmlns:p14="http://schemas.microsoft.com/office/powerpoint/2010/main" val="3846607584"/>
              </p:ext>
            </p:extLst>
          </p:nvPr>
        </p:nvGraphicFramePr>
        <p:xfrm>
          <a:off x="582133" y="5603289"/>
          <a:ext cx="3486150" cy="180000"/>
        </p:xfrm>
        <a:graphic>
          <a:graphicData uri="http://schemas.openxmlformats.org/drawingml/2006/table">
            <a:tbl>
              <a:tblPr firstRow="1" firstCol="1" bandRow="1"/>
              <a:tblGrid>
                <a:gridCol w="1743075">
                  <a:extLst>
                    <a:ext uri="{9D8B030D-6E8A-4147-A177-3AD203B41FA5}">
                      <a16:colId xmlns:a16="http://schemas.microsoft.com/office/drawing/2014/main" val="1928499063"/>
                    </a:ext>
                  </a:extLst>
                </a:gridCol>
                <a:gridCol w="1743075">
                  <a:extLst>
                    <a:ext uri="{9D8B030D-6E8A-4147-A177-3AD203B41FA5}">
                      <a16:colId xmlns:a16="http://schemas.microsoft.com/office/drawing/2014/main" val="484322752"/>
                    </a:ext>
                  </a:extLst>
                </a:gridCol>
              </a:tblGrid>
              <a:tr h="180000">
                <a:tc>
                  <a:txBody>
                    <a:bodyPr/>
                    <a:lstStyle/>
                    <a:p>
                      <a:pPr algn="ctr"/>
                      <a:r>
                        <a:rPr lang="zh-TW" altLang="en-US" sz="900" b="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民間支給月数</a:t>
                      </a:r>
                      <a:r>
                        <a:rPr lang="en-US" sz="900" b="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r>
                        <a:rPr lang="ja-JP" altLang="en-US" sz="900" b="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r>
                        <a:rPr lang="ja-JP" altLang="en-US" sz="900" b="0" kern="100" dirty="0">
                          <a:solidFill>
                            <a:srgbClr val="000000"/>
                          </a:solidFill>
                          <a:effectLst/>
                          <a:highlight>
                            <a:srgbClr val="FEFFE5"/>
                          </a:highlight>
                          <a:latin typeface="Meiryo UI" panose="020B0604030504040204" pitchFamily="50" charset="-128"/>
                          <a:ea typeface="Meiryo UI" panose="020B0604030504040204" pitchFamily="50" charset="-128"/>
                          <a:cs typeface="Arial" panose="020B0604020202020204" pitchFamily="34" charset="0"/>
                        </a:rPr>
                        <a:t>年間</a:t>
                      </a:r>
                      <a:r>
                        <a:rPr lang="en-US" altLang="ja-JP" sz="900" b="0" kern="100" dirty="0">
                          <a:solidFill>
                            <a:srgbClr val="000000"/>
                          </a:solidFill>
                          <a:effectLst/>
                          <a:highlight>
                            <a:srgbClr val="FEFFE5"/>
                          </a:highlight>
                          <a:latin typeface="Meiryo UI" panose="020B0604030504040204" pitchFamily="50" charset="-128"/>
                          <a:ea typeface="Meiryo UI" panose="020B0604030504040204" pitchFamily="50" charset="-128"/>
                          <a:cs typeface="Arial" panose="020B0604020202020204" pitchFamily="34" charset="0"/>
                        </a:rPr>
                        <a:t>4.66</a:t>
                      </a:r>
                      <a:r>
                        <a:rPr lang="ja-JP" altLang="en-US" sz="900" b="0" kern="100" dirty="0">
                          <a:solidFill>
                            <a:srgbClr val="000000"/>
                          </a:solidFill>
                          <a:effectLst/>
                          <a:highlight>
                            <a:srgbClr val="FEFFE5"/>
                          </a:highlight>
                          <a:latin typeface="Meiryo UI" panose="020B0604030504040204" pitchFamily="50" charset="-128"/>
                          <a:ea typeface="Meiryo UI" panose="020B0604030504040204" pitchFamily="50" charset="-128"/>
                          <a:cs typeface="Arial" panose="020B0604020202020204" pitchFamily="34" charset="0"/>
                        </a:rPr>
                        <a:t>月</a:t>
                      </a:r>
                      <a:endParaRPr lang="ja-JP" sz="900" b="0" kern="100" dirty="0">
                        <a:effectLst/>
                        <a:highlight>
                          <a:srgbClr val="FEFFE5"/>
                        </a:highligh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2CDDC"/>
                    </a:solidFill>
                  </a:tcPr>
                </a:tc>
                <a:tc>
                  <a:txBody>
                    <a:bodyPr/>
                    <a:lstStyle/>
                    <a:p>
                      <a:pPr algn="ctr"/>
                      <a:r>
                        <a:rPr lang="zh-TW" altLang="en-US" sz="900" b="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職員支給月数</a:t>
                      </a:r>
                      <a:r>
                        <a:rPr lang="ja-JP" altLang="en-US" sz="900" b="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r>
                        <a:rPr lang="ja-JP" altLang="en-US" sz="900" b="0" kern="100" dirty="0">
                          <a:solidFill>
                            <a:srgbClr val="000000"/>
                          </a:solidFill>
                          <a:effectLst/>
                          <a:highlight>
                            <a:srgbClr val="FEFFE5"/>
                          </a:highlight>
                          <a:latin typeface="Meiryo UI" panose="020B0604030504040204" pitchFamily="50" charset="-128"/>
                          <a:ea typeface="Meiryo UI" panose="020B0604030504040204" pitchFamily="50" charset="-128"/>
                          <a:cs typeface="Arial" panose="020B0604020202020204" pitchFamily="34" charset="0"/>
                        </a:rPr>
                        <a:t>年間</a:t>
                      </a:r>
                      <a:r>
                        <a:rPr lang="en-US" altLang="ja-JP" sz="900" b="0" kern="100" dirty="0">
                          <a:solidFill>
                            <a:srgbClr val="000000"/>
                          </a:solidFill>
                          <a:effectLst/>
                          <a:highlight>
                            <a:srgbClr val="FEFFE5"/>
                          </a:highlight>
                          <a:latin typeface="Meiryo UI" panose="020B0604030504040204" pitchFamily="50" charset="-128"/>
                          <a:ea typeface="Meiryo UI" panose="020B0604030504040204" pitchFamily="50" charset="-128"/>
                          <a:cs typeface="Arial" panose="020B0604020202020204" pitchFamily="34" charset="0"/>
                        </a:rPr>
                        <a:t>4.60</a:t>
                      </a:r>
                      <a:r>
                        <a:rPr lang="ja-JP" altLang="en-US" sz="900" b="0" kern="100" dirty="0">
                          <a:solidFill>
                            <a:srgbClr val="000000"/>
                          </a:solidFill>
                          <a:effectLst/>
                          <a:highlight>
                            <a:srgbClr val="FEFFE5"/>
                          </a:highlight>
                          <a:latin typeface="Meiryo UI" panose="020B0604030504040204" pitchFamily="50" charset="-128"/>
                          <a:ea typeface="Meiryo UI" panose="020B0604030504040204" pitchFamily="50" charset="-128"/>
                          <a:cs typeface="Arial" panose="020B0604020202020204" pitchFamily="34" charset="0"/>
                        </a:rPr>
                        <a:t>月</a:t>
                      </a:r>
                      <a:endParaRPr lang="ja-JP" sz="900" b="0" kern="100" dirty="0">
                        <a:effectLst/>
                        <a:highlight>
                          <a:srgbClr val="FEFFE5"/>
                        </a:highligh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2CDDC"/>
                    </a:solidFill>
                  </a:tcPr>
                </a:tc>
                <a:extLst>
                  <a:ext uri="{0D108BD9-81ED-4DB2-BD59-A6C34878D82A}">
                    <a16:rowId xmlns:a16="http://schemas.microsoft.com/office/drawing/2014/main" val="3312258798"/>
                  </a:ext>
                </a:extLst>
              </a:tr>
            </a:tbl>
          </a:graphicData>
        </a:graphic>
      </p:graphicFrame>
      <p:sp>
        <p:nvSpPr>
          <p:cNvPr id="23" name="正方形/長方形 22">
            <a:extLst>
              <a:ext uri="{FF2B5EF4-FFF2-40B4-BE49-F238E27FC236}">
                <a16:creationId xmlns:a16="http://schemas.microsoft.com/office/drawing/2014/main" id="{57B285D0-C66C-4A2F-A0B5-D49BBAA64222}"/>
              </a:ext>
            </a:extLst>
          </p:cNvPr>
          <p:cNvSpPr/>
          <p:nvPr/>
        </p:nvSpPr>
        <p:spPr>
          <a:xfrm>
            <a:off x="8891052" y="3175933"/>
            <a:ext cx="612000" cy="108000"/>
          </a:xfrm>
          <a:prstGeom prst="rect">
            <a:avLst/>
          </a:prstGeom>
          <a:solidFill>
            <a:srgbClr val="0099F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fontScale="92500"/>
          </a:bodyPr>
          <a:lstStyle/>
          <a:p>
            <a:pPr algn="ctr"/>
            <a:r>
              <a:rPr lang="ja-JP" altLang="en-US" sz="800" b="1" dirty="0">
                <a:solidFill>
                  <a:schemeClr val="bg1"/>
                </a:solidFill>
              </a:rPr>
              <a:t>地域手当＋</a:t>
            </a:r>
            <a:r>
              <a:rPr lang="en-US" altLang="ja-JP" sz="800" b="1" dirty="0">
                <a:solidFill>
                  <a:schemeClr val="bg1"/>
                </a:solidFill>
              </a:rPr>
              <a:t>1</a:t>
            </a:r>
            <a:r>
              <a:rPr lang="ja-JP" altLang="en-US" sz="800" b="1" dirty="0">
                <a:solidFill>
                  <a:schemeClr val="bg1"/>
                </a:solidFill>
              </a:rPr>
              <a:t>％</a:t>
            </a:r>
            <a:endParaRPr kumimoji="1" lang="ja-JP" altLang="en-US" sz="800" b="1" dirty="0">
              <a:solidFill>
                <a:schemeClr val="bg1"/>
              </a:solidFill>
            </a:endParaRPr>
          </a:p>
        </p:txBody>
      </p:sp>
      <p:sp>
        <p:nvSpPr>
          <p:cNvPr id="24" name="正方形/長方形 23">
            <a:extLst>
              <a:ext uri="{FF2B5EF4-FFF2-40B4-BE49-F238E27FC236}">
                <a16:creationId xmlns:a16="http://schemas.microsoft.com/office/drawing/2014/main" id="{BF5A41EF-B94F-4B8B-971F-EFAE55A48AB9}"/>
              </a:ext>
            </a:extLst>
          </p:cNvPr>
          <p:cNvSpPr/>
          <p:nvPr/>
        </p:nvSpPr>
        <p:spPr>
          <a:xfrm>
            <a:off x="7155379" y="3175933"/>
            <a:ext cx="612000" cy="108000"/>
          </a:xfrm>
          <a:prstGeom prst="rect">
            <a:avLst/>
          </a:prstGeom>
          <a:solidFill>
            <a:srgbClr val="0099F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fontScale="92500"/>
          </a:bodyPr>
          <a:lstStyle/>
          <a:p>
            <a:pPr algn="ctr"/>
            <a:r>
              <a:rPr lang="ja-JP" altLang="en-US" sz="800" b="1" dirty="0">
                <a:solidFill>
                  <a:schemeClr val="bg1"/>
                </a:solidFill>
              </a:rPr>
              <a:t>地域手当＋</a:t>
            </a:r>
            <a:r>
              <a:rPr lang="en-US" altLang="ja-JP" sz="800" b="1" dirty="0">
                <a:solidFill>
                  <a:schemeClr val="bg1"/>
                </a:solidFill>
              </a:rPr>
              <a:t>1</a:t>
            </a:r>
            <a:r>
              <a:rPr lang="ja-JP" altLang="en-US" sz="800" b="1" dirty="0">
                <a:solidFill>
                  <a:schemeClr val="bg1"/>
                </a:solidFill>
              </a:rPr>
              <a:t>％</a:t>
            </a:r>
            <a:endParaRPr kumimoji="1" lang="ja-JP" altLang="en-US" sz="800" b="1" dirty="0">
              <a:solidFill>
                <a:schemeClr val="bg1"/>
              </a:solidFill>
            </a:endParaRPr>
          </a:p>
        </p:txBody>
      </p:sp>
      <p:sp>
        <p:nvSpPr>
          <p:cNvPr id="3" name="四角形: 角を丸くする 2">
            <a:extLst>
              <a:ext uri="{FF2B5EF4-FFF2-40B4-BE49-F238E27FC236}">
                <a16:creationId xmlns:a16="http://schemas.microsoft.com/office/drawing/2014/main" id="{1FBB0706-C06A-449A-9535-D5189B94147B}"/>
              </a:ext>
            </a:extLst>
          </p:cNvPr>
          <p:cNvSpPr/>
          <p:nvPr/>
        </p:nvSpPr>
        <p:spPr>
          <a:xfrm>
            <a:off x="5937279" y="704741"/>
            <a:ext cx="3614968" cy="889321"/>
          </a:xfrm>
          <a:prstGeom prst="roundRect">
            <a:avLst>
              <a:gd name="adj" fmla="val 8836"/>
            </a:avLst>
          </a:prstGeom>
          <a:solidFill>
            <a:schemeClr val="accent1">
              <a:lumMod val="60000"/>
              <a:lumOff val="40000"/>
              <a:alpha val="34000"/>
            </a:schemeClr>
          </a:solidFill>
          <a:ln w="28575">
            <a:solidFill>
              <a:schemeClr val="accent1">
                <a:lumMod val="20000"/>
                <a:lumOff val="80000"/>
              </a:schemeClr>
            </a:solidFill>
          </a:ln>
        </p:spPr>
        <p:style>
          <a:lnRef idx="2">
            <a:schemeClr val="accent1"/>
          </a:lnRef>
          <a:fillRef idx="1">
            <a:schemeClr val="lt1"/>
          </a:fillRef>
          <a:effectRef idx="0">
            <a:schemeClr val="accent1"/>
          </a:effectRef>
          <a:fontRef idx="minor">
            <a:schemeClr val="dk1"/>
          </a:fontRef>
        </p:style>
        <p:txBody>
          <a:bodyPr lIns="0" tIns="0" rIns="0" bIns="0" rtlCol="0" anchor="ctr"/>
          <a:lstStyle/>
          <a:p>
            <a:pPr>
              <a:lnSpc>
                <a:spcPct val="150000"/>
              </a:lnSpc>
            </a:pPr>
            <a:r>
              <a:rPr lang="ja-JP" altLang="en-US" sz="1100" b="1" dirty="0">
                <a:solidFill>
                  <a:srgbClr val="000000"/>
                </a:solidFill>
                <a:latin typeface="Meiryo UI" panose="020B0604030504040204" pitchFamily="50" charset="-128"/>
                <a:ea typeface="Meiryo UI" panose="020B0604030504040204" pitchFamily="50" charset="-128"/>
                <a:cs typeface="Arial" panose="020B0604020202020204" pitchFamily="34" charset="0"/>
              </a:rPr>
              <a:t> </a:t>
            </a:r>
            <a:r>
              <a:rPr lang="ja-JP" altLang="en-US" sz="1200" b="1" dirty="0">
                <a:solidFill>
                  <a:srgbClr val="000000"/>
                </a:solidFill>
                <a:latin typeface="Meiryo UI" panose="020B0604030504040204" pitchFamily="50" charset="-128"/>
                <a:ea typeface="Meiryo UI" panose="020B0604030504040204" pitchFamily="50" charset="-128"/>
                <a:cs typeface="Arial" panose="020B0604020202020204" pitchFamily="34" charset="0"/>
              </a:rPr>
              <a:t>公民較差 </a:t>
            </a:r>
            <a:r>
              <a:rPr lang="en-US" altLang="ja-JP" sz="1200" b="1" dirty="0">
                <a:solidFill>
                  <a:srgbClr val="000000"/>
                </a:solidFill>
                <a:latin typeface="Meiryo UI" panose="020B0604030504040204" pitchFamily="50" charset="-128"/>
                <a:ea typeface="Meiryo UI" panose="020B0604030504040204" pitchFamily="50" charset="-128"/>
                <a:cs typeface="Arial" panose="020B0604020202020204" pitchFamily="34" charset="0"/>
              </a:rPr>
              <a:t>12,636</a:t>
            </a:r>
            <a:r>
              <a:rPr lang="ja-JP" altLang="en-US" sz="1200" b="1" dirty="0">
                <a:solidFill>
                  <a:srgbClr val="000000"/>
                </a:solidFill>
                <a:latin typeface="Meiryo UI" panose="020B0604030504040204" pitchFamily="50" charset="-128"/>
                <a:ea typeface="Meiryo UI" panose="020B0604030504040204" pitchFamily="50" charset="-128"/>
                <a:cs typeface="Arial" panose="020B0604020202020204" pitchFamily="34" charset="0"/>
              </a:rPr>
              <a:t>円（</a:t>
            </a:r>
            <a:r>
              <a:rPr lang="en-US" altLang="ja-JP" sz="1200" b="1" dirty="0">
                <a:solidFill>
                  <a:srgbClr val="000000"/>
                </a:solidFill>
                <a:latin typeface="Meiryo UI" panose="020B0604030504040204" pitchFamily="50" charset="-128"/>
                <a:ea typeface="Meiryo UI" panose="020B0604030504040204" pitchFamily="50" charset="-128"/>
                <a:cs typeface="Arial" panose="020B0604020202020204" pitchFamily="34" charset="0"/>
              </a:rPr>
              <a:t>3.29</a:t>
            </a:r>
            <a:r>
              <a:rPr lang="ja-JP" altLang="en-US" sz="1200" b="1"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endParaRPr lang="en-US" altLang="ja-JP" sz="1200" b="1"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a:lnSpc>
                <a:spcPct val="150000"/>
              </a:lnSpc>
            </a:pP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  </a:t>
            </a:r>
            <a:r>
              <a:rPr lang="ja-JP" altLang="en-US" sz="800" dirty="0">
                <a:solidFill>
                  <a:srgbClr val="000000"/>
                </a:solidFill>
                <a:latin typeface="Meiryo UI" panose="020B0604030504040204" pitchFamily="50" charset="-128"/>
                <a:ea typeface="Meiryo UI" panose="020B0604030504040204" pitchFamily="50" charset="-128"/>
                <a:cs typeface="Arial" panose="020B0604020202020204" pitchFamily="34" charset="0"/>
              </a:rPr>
              <a:t>令和</a:t>
            </a:r>
            <a:r>
              <a:rPr lang="en-US" altLang="ja-JP" sz="800" dirty="0">
                <a:solidFill>
                  <a:srgbClr val="000000"/>
                </a:solidFill>
                <a:latin typeface="Meiryo UI" panose="020B0604030504040204" pitchFamily="50" charset="-128"/>
                <a:ea typeface="Meiryo UI" panose="020B0604030504040204" pitchFamily="50" charset="-128"/>
                <a:cs typeface="Arial" panose="020B0604020202020204" pitchFamily="34" charset="0"/>
              </a:rPr>
              <a:t>7</a:t>
            </a:r>
            <a:r>
              <a:rPr lang="ja-JP" altLang="en-US" sz="800" dirty="0">
                <a:solidFill>
                  <a:srgbClr val="000000"/>
                </a:solidFill>
                <a:latin typeface="Meiryo UI" panose="020B0604030504040204" pitchFamily="50" charset="-128"/>
                <a:ea typeface="Meiryo UI" panose="020B0604030504040204" pitchFamily="50" charset="-128"/>
                <a:cs typeface="Arial" panose="020B0604020202020204" pitchFamily="34" charset="0"/>
              </a:rPr>
              <a:t>年</a:t>
            </a:r>
            <a:r>
              <a:rPr lang="en-US" altLang="ja-JP" sz="800" dirty="0">
                <a:solidFill>
                  <a:srgbClr val="000000"/>
                </a:solidFill>
                <a:latin typeface="Meiryo UI" panose="020B0604030504040204" pitchFamily="50" charset="-128"/>
                <a:ea typeface="Meiryo UI" panose="020B0604030504040204" pitchFamily="50" charset="-128"/>
                <a:cs typeface="Arial" panose="020B0604020202020204" pitchFamily="34" charset="0"/>
              </a:rPr>
              <a:t>4</a:t>
            </a:r>
            <a:r>
              <a:rPr lang="ja-JP" altLang="en-US" sz="800" dirty="0">
                <a:solidFill>
                  <a:srgbClr val="000000"/>
                </a:solidFill>
                <a:latin typeface="Meiryo UI" panose="020B0604030504040204" pitchFamily="50" charset="-128"/>
                <a:ea typeface="Meiryo UI" panose="020B0604030504040204" pitchFamily="50" charset="-128"/>
                <a:cs typeface="Arial" panose="020B0604020202020204" pitchFamily="34" charset="0"/>
              </a:rPr>
              <a:t>月分の民間給与と職員給与を調査して公民比較</a:t>
            </a:r>
            <a:endParaRPr lang="en-US" altLang="ja-JP" sz="900" b="1"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a:lnSpc>
                <a:spcPct val="150000"/>
              </a:lnSpc>
            </a:pPr>
            <a:r>
              <a:rPr kumimoji="1" lang="en-US" altLang="ja-JP" sz="900" dirty="0">
                <a:latin typeface="Meiryo UI" panose="020B0604030504040204" pitchFamily="50" charset="-128"/>
                <a:ea typeface="Meiryo UI" panose="020B0604030504040204" pitchFamily="50" charset="-128"/>
              </a:rPr>
              <a:t>  </a:t>
            </a:r>
            <a:r>
              <a:rPr kumimoji="1" lang="en-US" altLang="ja-JP" sz="800" dirty="0">
                <a:latin typeface="Meiryo UI" panose="020B0604030504040204" pitchFamily="50" charset="-128"/>
                <a:ea typeface="Meiryo UI" panose="020B0604030504040204" pitchFamily="50" charset="-128"/>
              </a:rPr>
              <a:t>※</a:t>
            </a:r>
            <a:r>
              <a:rPr kumimoji="1" lang="ja-JP" altLang="en-US" sz="800" dirty="0">
                <a:latin typeface="Meiryo UI" panose="020B0604030504040204" pitchFamily="50" charset="-128"/>
                <a:ea typeface="Meiryo UI" panose="020B0604030504040204" pitchFamily="50" charset="-128"/>
              </a:rPr>
              <a:t>行政課題の複雑化・多様化や厳しい人材獲得競争を踏まえ、人事院と同様に、</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     比較対象企業規模を「</a:t>
            </a:r>
            <a:r>
              <a:rPr kumimoji="1" lang="en-US" altLang="ja-JP" sz="800" dirty="0">
                <a:latin typeface="Meiryo UI" panose="020B0604030504040204" pitchFamily="50" charset="-128"/>
                <a:ea typeface="Meiryo UI" panose="020B0604030504040204" pitchFamily="50" charset="-128"/>
              </a:rPr>
              <a:t>50</a:t>
            </a:r>
            <a:r>
              <a:rPr kumimoji="1" lang="ja-JP" altLang="en-US" sz="800" dirty="0">
                <a:latin typeface="Meiryo UI" panose="020B0604030504040204" pitchFamily="50" charset="-128"/>
                <a:ea typeface="Meiryo UI" panose="020B0604030504040204" pitchFamily="50" charset="-128"/>
              </a:rPr>
              <a:t>人以上」から「</a:t>
            </a:r>
            <a:r>
              <a:rPr kumimoji="1" lang="en-US" altLang="ja-JP" sz="800" dirty="0">
                <a:latin typeface="Meiryo UI" panose="020B0604030504040204" pitchFamily="50" charset="-128"/>
                <a:ea typeface="Meiryo UI" panose="020B0604030504040204" pitchFamily="50" charset="-128"/>
              </a:rPr>
              <a:t>100</a:t>
            </a:r>
            <a:r>
              <a:rPr kumimoji="1" lang="ja-JP" altLang="en-US" sz="800" dirty="0">
                <a:latin typeface="Meiryo UI" panose="020B0604030504040204" pitchFamily="50" charset="-128"/>
                <a:ea typeface="Meiryo UI" panose="020B0604030504040204" pitchFamily="50" charset="-128"/>
              </a:rPr>
              <a:t>人以上」に見直し（月例給・特別給）</a:t>
            </a:r>
          </a:p>
        </p:txBody>
      </p:sp>
    </p:spTree>
    <p:extLst>
      <p:ext uri="{BB962C8B-B14F-4D97-AF65-F5344CB8AC3E}">
        <p14:creationId xmlns:p14="http://schemas.microsoft.com/office/powerpoint/2010/main" val="2250442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角丸四角形 22"/>
          <p:cNvSpPr/>
          <p:nvPr/>
        </p:nvSpPr>
        <p:spPr>
          <a:xfrm>
            <a:off x="119141" y="683756"/>
            <a:ext cx="4032000" cy="6040893"/>
          </a:xfrm>
          <a:prstGeom prst="roundRect">
            <a:avLst>
              <a:gd name="adj" fmla="val 2789"/>
            </a:avLst>
          </a:prstGeom>
          <a:solidFill>
            <a:schemeClr val="accent1">
              <a:lumMod val="20000"/>
              <a:lumOff val="80000"/>
              <a:alpha val="50000"/>
            </a:schemeClr>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49" name="正方形/長方形 48"/>
          <p:cNvSpPr/>
          <p:nvPr/>
        </p:nvSpPr>
        <p:spPr>
          <a:xfrm>
            <a:off x="-6810" y="-12827"/>
            <a:ext cx="9925509" cy="43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b="1" dirty="0">
                <a:solidFill>
                  <a:prstClr val="white"/>
                </a:solidFill>
                <a:latin typeface="Meiryo UI" panose="020B0604030504040204" pitchFamily="50" charset="-128"/>
                <a:ea typeface="Meiryo UI" panose="020B0604030504040204" pitchFamily="50" charset="-128"/>
              </a:rPr>
              <a:t>令和７年　職員の</a:t>
            </a: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給与等に関する報告及び勧告の概要②</a:t>
            </a:r>
            <a:endParaRPr kumimoji="1" lang="ja-JP" altLang="en-US" sz="18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67" name="角丸四角形 66"/>
          <p:cNvSpPr/>
          <p:nvPr/>
        </p:nvSpPr>
        <p:spPr>
          <a:xfrm>
            <a:off x="4191000" y="683757"/>
            <a:ext cx="5596443" cy="6040893"/>
          </a:xfrm>
          <a:prstGeom prst="roundRect">
            <a:avLst>
              <a:gd name="adj" fmla="val 1698"/>
            </a:avLst>
          </a:prstGeom>
          <a:solidFill>
            <a:schemeClr val="accent2">
              <a:lumMod val="20000"/>
              <a:lumOff val="8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ts val="18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4" name="テキスト ボックス 13"/>
          <p:cNvSpPr txBox="1"/>
          <p:nvPr/>
        </p:nvSpPr>
        <p:spPr>
          <a:xfrm>
            <a:off x="8414424" y="-7045"/>
            <a:ext cx="1472120" cy="430887"/>
          </a:xfrm>
          <a:prstGeom prst="rect">
            <a:avLst/>
          </a:prstGeom>
          <a:solidFill>
            <a:srgbClr val="002060"/>
          </a:solid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10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令和７年</a:t>
            </a:r>
            <a:r>
              <a:rPr kumimoji="1" lang="en-US" altLang="ja-JP" sz="110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10</a:t>
            </a:r>
            <a:r>
              <a:rPr kumimoji="1" lang="ja-JP" altLang="en-US" sz="110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月</a:t>
            </a:r>
            <a:r>
              <a:rPr kumimoji="1" lang="en-US" altLang="ja-JP" sz="110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22</a:t>
            </a:r>
            <a:r>
              <a:rPr kumimoji="1" lang="ja-JP" altLang="en-US" sz="110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日</a:t>
            </a:r>
            <a:endParaRPr kumimoji="1" lang="en-US" altLang="ja-JP" sz="110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10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大阪府人事委員会</a:t>
            </a:r>
          </a:p>
        </p:txBody>
      </p:sp>
      <p:sp>
        <p:nvSpPr>
          <p:cNvPr id="15" name="正方形/長方形 14">
            <a:extLst>
              <a:ext uri="{FF2B5EF4-FFF2-40B4-BE49-F238E27FC236}">
                <a16:creationId xmlns:a16="http://schemas.microsoft.com/office/drawing/2014/main" id="{EF82301D-B1FD-4378-BF0E-E8094C2B70E7}"/>
              </a:ext>
            </a:extLst>
          </p:cNvPr>
          <p:cNvSpPr/>
          <p:nvPr/>
        </p:nvSpPr>
        <p:spPr>
          <a:xfrm>
            <a:off x="4191000" y="783753"/>
            <a:ext cx="5596443" cy="5910970"/>
          </a:xfrm>
          <a:prstGeom prst="rect">
            <a:avLst/>
          </a:prstGeom>
          <a:solidFill>
            <a:srgbClr val="FFFFCC">
              <a:alpha val="0"/>
            </a:srgbClr>
          </a:solidFill>
          <a:ln>
            <a:noFill/>
            <a:prstDash val="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１．給与制度のあり方</a:t>
            </a:r>
            <a:endPar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）管理職の給与制度　</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16000" lvl="0" indent="-216000">
              <a:lnSpc>
                <a:spcPts val="1300"/>
              </a:lnSpc>
              <a:spcAft>
                <a:spcPts val="400"/>
              </a:spcAft>
              <a:defRPr/>
            </a:pPr>
            <a:r>
              <a:rPr lang="ja-JP" altLang="en-US" sz="900" dirty="0">
                <a:solidFill>
                  <a:prstClr val="black"/>
                </a:solidFill>
                <a:latin typeface="Meiryo UI" panose="020B0604030504040204" pitchFamily="50" charset="-128"/>
                <a:ea typeface="Meiryo UI" panose="020B0604030504040204" pitchFamily="50" charset="-128"/>
              </a:rPr>
              <a:t>       「組織・人事給与制度の今後の方向性（案）」に基づく「</a:t>
            </a:r>
            <a:r>
              <a:rPr lang="en-US" altLang="ja-JP" sz="900" dirty="0">
                <a:solidFill>
                  <a:prstClr val="black"/>
                </a:solidFill>
                <a:latin typeface="Meiryo UI" panose="020B0604030504040204" pitchFamily="50" charset="-128"/>
                <a:ea typeface="Meiryo UI" panose="020B0604030504040204" pitchFamily="50" charset="-128"/>
              </a:rPr>
              <a:t>2025</a:t>
            </a:r>
            <a:r>
              <a:rPr lang="ja-JP" altLang="en-US" sz="900" dirty="0">
                <a:solidFill>
                  <a:prstClr val="black"/>
                </a:solidFill>
                <a:latin typeface="Meiryo UI" panose="020B0604030504040204" pitchFamily="50" charset="-128"/>
                <a:ea typeface="Meiryo UI" panose="020B0604030504040204" pitchFamily="50" charset="-128"/>
              </a:rPr>
              <a:t>年大阪・関西万博」後を見据えた組織・執行体制の見直しを行い、管理職の職務・職責に見合う人事給与制度のあり方の検討を進める必要がある</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）教育職員の給与</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16000" lvl="0" indent="-216000">
              <a:lnSpc>
                <a:spcPts val="1300"/>
              </a:lnSpc>
              <a:spcAft>
                <a:spcPts val="600"/>
              </a:spcAft>
              <a:defRPr/>
            </a:pPr>
            <a:r>
              <a:rPr lang="ja-JP" altLang="en-US" sz="900" dirty="0">
                <a:solidFill>
                  <a:prstClr val="black"/>
                </a:solidFill>
                <a:latin typeface="Meiryo UI" panose="020B0604030504040204" pitchFamily="50" charset="-128"/>
                <a:ea typeface="Meiryo UI" panose="020B0604030504040204" pitchFamily="50" charset="-128"/>
              </a:rPr>
              <a:t>　　　 給特法等一部改正法の趣旨を踏まえ、任命権者において主務教諭の設置及び義務教育等教員特別手当の見直しを行う場合は、より円滑な学校運営につながるものとなるよう期待する</a:t>
            </a:r>
            <a:endParaRPr kumimoji="1" lang="en-US" altLang="ja-JP" sz="9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２．人材の確保・育成</a:t>
            </a:r>
            <a:endPar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1</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）人材の確保　</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216000" lvl="0" indent="-216000">
              <a:lnSpc>
                <a:spcPts val="1300"/>
              </a:lnSpc>
              <a:defRPr/>
            </a:pPr>
            <a:r>
              <a:rPr lang="ja-JP" altLang="en-US" sz="900" dirty="0">
                <a:solidFill>
                  <a:prstClr val="black"/>
                </a:solidFill>
                <a:latin typeface="Meiryo UI" panose="020B0604030504040204" pitchFamily="50" charset="-128"/>
                <a:ea typeface="Meiryo UI" panose="020B0604030504040204" pitchFamily="50" charset="-128"/>
              </a:rPr>
              <a:t>     ・合格後の辞退防止や、志望度の高い受験者層及び多様で幅広い受験者層の獲得に向け、新たな選考試験の実施等も検討されたい</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216000" lvl="0" indent="-216000">
              <a:lnSpc>
                <a:spcPts val="1300"/>
              </a:lnSpc>
              <a:spcAft>
                <a:spcPts val="400"/>
              </a:spcAft>
              <a:defRPr/>
            </a:pPr>
            <a:r>
              <a:rPr lang="ja-JP" altLang="en-US" sz="900" dirty="0">
                <a:solidFill>
                  <a:prstClr val="black"/>
                </a:solidFill>
                <a:latin typeface="Meiryo UI" panose="020B0604030504040204" pitchFamily="50" charset="-128"/>
                <a:ea typeface="Meiryo UI" panose="020B0604030504040204" pitchFamily="50" charset="-128"/>
              </a:rPr>
              <a:t>　　 ・人事院勧告にて示された「技術系人材の確保に特化した採用ルートの整備」や任命権者による民間事業者のノウハウを活用した技術職の認知度向上等の新たな取組状況も見ながら、効果的な技術職の確保に向け検討を進めていく</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2</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）若手職員の成長支援</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216000" lvl="0" indent="-216000">
              <a:lnSpc>
                <a:spcPts val="1300"/>
              </a:lnSpc>
              <a:defRPr/>
            </a:pPr>
            <a:r>
              <a:rPr lang="ja-JP" altLang="en-US" sz="900" dirty="0">
                <a:solidFill>
                  <a:prstClr val="black"/>
                </a:solidFill>
                <a:latin typeface="Meiryo UI" panose="020B0604030504040204" pitchFamily="50" charset="-128"/>
                <a:ea typeface="Meiryo UI" panose="020B0604030504040204" pitchFamily="50" charset="-128"/>
              </a:rPr>
              <a:t>     ・若手職員を含む全職員の主体的なキャリア形成を支援するため、「キャリアクリエイト制度」や「職務分野エントリー制度」等について、引き続き、効果検証を行いながら取組を推進されたい</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216000" lvl="0" indent="-216000">
              <a:lnSpc>
                <a:spcPts val="1300"/>
              </a:lnSpc>
              <a:spcAft>
                <a:spcPts val="400"/>
              </a:spcAf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・所属長等が管理・監督者としての役割を十分に果たせるよう研修等を通じてマネジメント能力の向上に取り組まれたい</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300"/>
              </a:lnSpc>
              <a:spcBef>
                <a:spcPts val="0"/>
              </a:spcBef>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）人事評価制度とその活用</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216000" marR="0" lvl="0" indent="-216000" algn="l" defTabSz="914400" rtl="0" eaLnBrk="1" fontAlgn="auto" latinLnBrk="0" hangingPunct="1">
              <a:lnSpc>
                <a:spcPts val="1300"/>
              </a:lnSpc>
              <a:spcBef>
                <a:spcPts val="0"/>
              </a:spcBef>
              <a:spcAft>
                <a:spcPts val="60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引き続き、人事評価の</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制度意義に沿ったものとなるよう、次回の見直しに備えて検証し、適切な運用を図られたい</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Times New Roman" panose="02020603050405020304" pitchFamily="18" charset="0"/>
              </a:rPr>
              <a:t>３．職場の魅力向上</a:t>
            </a:r>
            <a:endParaRPr kumimoji="1" lang="en-US" altLang="ja-JP" sz="105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1</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）長時間労働の是正</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216000" lvl="0" indent="-216000">
              <a:lnSpc>
                <a:spcPts val="1300"/>
              </a:lnSpc>
              <a:spcAft>
                <a:spcPts val="400"/>
              </a:spcAf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a:t>
            </a:r>
            <a:r>
              <a:rPr lang="en-US" altLang="ja-JP" sz="900" dirty="0">
                <a:solidFill>
                  <a:prstClr val="black"/>
                </a:solidFill>
                <a:latin typeface="Meiryo UI" panose="020B0604030504040204" pitchFamily="50" charset="-128"/>
                <a:ea typeface="Meiryo UI" panose="020B0604030504040204" pitchFamily="50" charset="-128"/>
              </a:rPr>
              <a:t>2025</a:t>
            </a:r>
            <a:r>
              <a:rPr lang="ja-JP" altLang="en-US" sz="900" dirty="0">
                <a:solidFill>
                  <a:prstClr val="black"/>
                </a:solidFill>
                <a:latin typeface="Meiryo UI" panose="020B0604030504040204" pitchFamily="50" charset="-128"/>
                <a:ea typeface="Meiryo UI" panose="020B0604030504040204" pitchFamily="50" charset="-128"/>
              </a:rPr>
              <a:t>年大阪・関西万博」後における府の組織のあり方や、「組織・人事給与制度の今後の方向性（案）」に掲げる組織のダウンサイジングに向けた検討を踏まえてさらなる業務の見直しを行い、より適切な人員配置に取り組まれたい</a:t>
            </a:r>
            <a:endPar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2</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）教育職員の長時間勤務の縮減に向けた取組</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216000" lvl="0" indent="-216000">
              <a:lnSpc>
                <a:spcPts val="1300"/>
              </a:lnSpc>
              <a:spcAft>
                <a:spcPts val="400"/>
              </a:spcAf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学校における働き方改革の専門的知見を有するコンサルタント派遣により得られた知見や好事例等については、府立学校全体における働き方改革の有効な手立てとして、今年度中からの展開も視野に入れて活用を検討されたい</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）働きやすい職場環境</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216000" lvl="0" indent="-216000">
              <a:lnSpc>
                <a:spcPts val="1300"/>
              </a:lnSpc>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ja-JP" altLang="en-US" sz="9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・テレワーク等の制度の活用状況が本府のめざす働き方改革の趣旨に沿ったものとなっているかを検証し、さらなる取組の推進につなげていく必要がある</a:t>
            </a:r>
            <a:endParaRPr lang="en-US" altLang="ja-JP" sz="900" dirty="0">
              <a:solidFill>
                <a:prstClr val="black"/>
              </a:solidFill>
              <a:latin typeface="Meiryo UI" panose="020B0604030504040204" pitchFamily="50" charset="-128"/>
              <a:ea typeface="Meiryo UI" panose="020B0604030504040204" pitchFamily="50" charset="-128"/>
            </a:endParaRPr>
          </a:p>
          <a:p>
            <a:pPr marL="216000" lvl="0" indent="-216000">
              <a:lnSpc>
                <a:spcPts val="1300"/>
              </a:lnSpc>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lang="ja-JP" altLang="en-US" sz="900" noProof="0" dirty="0">
                <a:solidFill>
                  <a:prstClr val="black"/>
                </a:solidFill>
                <a:latin typeface="Meiryo UI" panose="020B0604030504040204" pitchFamily="50" charset="-128"/>
                <a:ea typeface="Meiryo UI" panose="020B0604030504040204" pitchFamily="50" charset="-128"/>
              </a:rPr>
              <a:t> </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lang="ja-JP" altLang="en-US" sz="900" dirty="0">
                <a:solidFill>
                  <a:prstClr val="black"/>
                </a:solidFill>
                <a:latin typeface="Meiryo UI" panose="020B0604030504040204" pitchFamily="50" charset="-128"/>
                <a:ea typeface="Meiryo UI" panose="020B0604030504040204" pitchFamily="50" charset="-128"/>
              </a:rPr>
              <a:t>上司と部下の信頼関係を構築、強化するためにも、所属長等は「</a:t>
            </a:r>
            <a:r>
              <a:rPr lang="en-US" altLang="ja-JP" sz="900" dirty="0">
                <a:solidFill>
                  <a:prstClr val="black"/>
                </a:solidFill>
                <a:latin typeface="Meiryo UI" panose="020B0604030504040204" pitchFamily="50" charset="-128"/>
                <a:ea typeface="Meiryo UI" panose="020B0604030504040204" pitchFamily="50" charset="-128"/>
              </a:rPr>
              <a:t>1on</a:t>
            </a:r>
            <a:r>
              <a:rPr lang="ja-JP" altLang="en-US" sz="900" dirty="0">
                <a:solidFill>
                  <a:prstClr val="black"/>
                </a:solidFill>
                <a:latin typeface="Meiryo UI" panose="020B0604030504040204" pitchFamily="50" charset="-128"/>
                <a:ea typeface="Meiryo UI" panose="020B0604030504040204" pitchFamily="50" charset="-128"/>
              </a:rPr>
              <a:t>１ミーティング</a:t>
            </a:r>
            <a:r>
              <a:rPr lang="ja-JP" altLang="en-US" sz="900">
                <a:solidFill>
                  <a:prstClr val="black"/>
                </a:solidFill>
                <a:latin typeface="Meiryo UI" panose="020B0604030504040204" pitchFamily="50" charset="-128"/>
                <a:ea typeface="Meiryo UI" panose="020B0604030504040204" pitchFamily="50" charset="-128"/>
              </a:rPr>
              <a:t>」を有効に</a:t>
            </a:r>
            <a:r>
              <a:rPr lang="ja-JP" altLang="en-US" sz="900" dirty="0">
                <a:solidFill>
                  <a:prstClr val="black"/>
                </a:solidFill>
                <a:latin typeface="Meiryo UI" panose="020B0604030504040204" pitchFamily="50" charset="-128"/>
                <a:ea typeface="Meiryo UI" panose="020B0604030504040204" pitchFamily="50" charset="-128"/>
              </a:rPr>
              <a:t>活用する必要がある</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216000" lvl="0" indent="-216000">
              <a:lnSpc>
                <a:spcPts val="1300"/>
              </a:lnSpc>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 ・ハラスメントのない職場環境づくりに向けて、引き続き、職員への啓発、研修及び相談体制の整備とともに、職場におけるコミュニケーションの活性化のための対策を講じられたい</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41" name="正方形/長方形 40">
            <a:extLst>
              <a:ext uri="{FF2B5EF4-FFF2-40B4-BE49-F238E27FC236}">
                <a16:creationId xmlns:a16="http://schemas.microsoft.com/office/drawing/2014/main" id="{47138307-6676-41BC-B629-A9C216A155FA}"/>
              </a:ext>
            </a:extLst>
          </p:cNvPr>
          <p:cNvSpPr/>
          <p:nvPr/>
        </p:nvSpPr>
        <p:spPr>
          <a:xfrm>
            <a:off x="138193" y="824380"/>
            <a:ext cx="3986132" cy="5870343"/>
          </a:xfrm>
          <a:prstGeom prst="rect">
            <a:avLst/>
          </a:prstGeom>
          <a:solidFill>
            <a:schemeClr val="accent1">
              <a:lumMod val="20000"/>
              <a:lumOff val="80000"/>
              <a:alpha val="0"/>
            </a:schemeClr>
          </a:solidFill>
          <a:ln>
            <a:noFill/>
            <a:prstDash val="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lvl="0" algn="just">
              <a:lnSpc>
                <a:spcPts val="1400"/>
              </a:lnSpc>
              <a:spcBef>
                <a:spcPts val="600"/>
              </a:spcBef>
              <a:spcAft>
                <a:spcPts val="200"/>
              </a:spcAft>
              <a:defRPr/>
            </a:pPr>
            <a:r>
              <a:rPr lang="ja-JP" altLang="en-US" sz="105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１．その他諸手当に関する勧告</a:t>
            </a:r>
            <a:endParaRPr lang="en-US" altLang="ja-JP" sz="100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gn="just">
              <a:lnSpc>
                <a:spcPts val="1400"/>
              </a:lnSpc>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1</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zh-TW"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初任給調整手当</a:t>
            </a:r>
            <a:endParaRPr lang="en-US" altLang="ja-JP" sz="100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gn="just">
              <a:lnSpc>
                <a:spcPts val="1600"/>
              </a:lnSpc>
              <a:spcAft>
                <a:spcPts val="600"/>
              </a:spcAft>
              <a:defRPr/>
            </a:pPr>
            <a:r>
              <a:rPr lang="ja-JP" altLang="en-US" sz="105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　</a:t>
            </a:r>
            <a:r>
              <a:rPr lang="ja-JP" altLang="en-US" sz="900" kern="100" dirty="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rPr>
              <a:t>     </a:t>
            </a:r>
            <a:r>
              <a:rPr lang="ja-JP" altLang="en-US" sz="900" dirty="0">
                <a:latin typeface="Meiryo UI" panose="020B0604030504040204" pitchFamily="50" charset="-128"/>
                <a:ea typeface="Meiryo UI" panose="020B0604030504040204" pitchFamily="50" charset="-128"/>
              </a:rPr>
              <a:t>人事院勧告と同様に医師等の初任給調整手当の上限額を</a:t>
            </a:r>
            <a:r>
              <a:rPr lang="en-US" altLang="ja-JP" sz="900" dirty="0">
                <a:latin typeface="Meiryo UI" panose="020B0604030504040204" pitchFamily="50" charset="-128"/>
                <a:ea typeface="Meiryo UI" panose="020B0604030504040204" pitchFamily="50" charset="-128"/>
              </a:rPr>
              <a:t>700</a:t>
            </a:r>
            <a:r>
              <a:rPr lang="ja-JP" altLang="en-US" sz="900" dirty="0">
                <a:latin typeface="Meiryo UI" panose="020B0604030504040204" pitchFamily="50" charset="-128"/>
                <a:ea typeface="Meiryo UI" panose="020B0604030504040204" pitchFamily="50" charset="-128"/>
              </a:rPr>
              <a:t>円引上げ</a:t>
            </a:r>
            <a:endParaRPr lang="ja-JP" altLang="en-US" sz="1000" kern="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marL="266700" marR="0" lvl="0" indent="-266700" algn="just" defTabSz="914400" rtl="0" eaLnBrk="1" fontAlgn="auto" latinLnBrk="0" hangingPunct="1">
              <a:lnSpc>
                <a:spcPts val="1600"/>
              </a:lnSpc>
              <a:spcBef>
                <a:spcPts val="0"/>
              </a:spcBef>
              <a:spcAft>
                <a:spcPts val="0"/>
              </a:spcAft>
              <a:buClrTx/>
              <a:buSzTx/>
              <a:buFontTx/>
              <a:buNone/>
              <a:tabLst/>
              <a:defRPr/>
            </a:pPr>
            <a:r>
              <a:rPr lang="ja-JP" altLang="en-US" sz="1000" b="1"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en-US" altLang="ja-JP" sz="1000" b="1" dirty="0">
                <a:solidFill>
                  <a:srgbClr val="000000"/>
                </a:solidFill>
                <a:latin typeface="Meiryo UI" panose="020B0604030504040204" pitchFamily="50" charset="-128"/>
                <a:ea typeface="Meiryo UI" panose="020B0604030504040204" pitchFamily="50" charset="-128"/>
                <a:cs typeface="Arial" panose="020B0604020202020204" pitchFamily="34" charset="0"/>
              </a:rPr>
              <a:t>2</a:t>
            </a:r>
            <a:r>
              <a:rPr lang="ja-JP" altLang="en-US" sz="1000" b="1" dirty="0">
                <a:solidFill>
                  <a:srgbClr val="000000"/>
                </a:solidFill>
                <a:latin typeface="Meiryo UI" panose="020B0604030504040204" pitchFamily="50" charset="-128"/>
                <a:ea typeface="Meiryo UI" panose="020B0604030504040204" pitchFamily="50" charset="-128"/>
                <a:cs typeface="Arial" panose="020B0604020202020204" pitchFamily="34" charset="0"/>
              </a:rPr>
              <a:t>）通勤手当</a:t>
            </a:r>
            <a:endParaRPr lang="en-US" altLang="ja-JP" sz="900" b="1"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16000" lvl="0" indent="-216000">
              <a:lnSpc>
                <a:spcPts val="1400"/>
              </a:lnSpc>
              <a:defRPr/>
            </a:pP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     ①自転車、自動車等の使用者について、</a:t>
            </a:r>
            <a:r>
              <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65㎞</a:t>
            </a: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以上から</a:t>
            </a:r>
            <a:r>
              <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100㎞</a:t>
            </a: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以上までの区分（</a:t>
            </a:r>
            <a:r>
              <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5</a:t>
            </a: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㎞刻み）を新設（上限</a:t>
            </a:r>
            <a:r>
              <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66,400</a:t>
            </a: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円）</a:t>
            </a:r>
            <a:endPar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16000" lvl="0" indent="-216000">
              <a:lnSpc>
                <a:spcPts val="1400"/>
              </a:lnSpc>
              <a:defRPr/>
            </a:pP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     ②現行の</a:t>
            </a:r>
            <a:r>
              <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10</a:t>
            </a: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㎞以上から</a:t>
            </a:r>
            <a:r>
              <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60㎞</a:t>
            </a: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以上までの距離区分についても、</a:t>
            </a:r>
            <a:endPar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16000" lvl="0" indent="-216000">
              <a:lnSpc>
                <a:spcPts val="1400"/>
              </a:lnSpc>
              <a:defRPr/>
            </a:pP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　　　　民間の支給状況等を踏まえ、</a:t>
            </a:r>
            <a:r>
              <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200</a:t>
            </a: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円から</a:t>
            </a:r>
            <a:r>
              <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7,100</a:t>
            </a: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円までの幅で引上げ</a:t>
            </a:r>
            <a:endPar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16000" lvl="0" indent="-216000">
              <a:lnSpc>
                <a:spcPts val="1400"/>
              </a:lnSpc>
              <a:spcAft>
                <a:spcPts val="600"/>
              </a:spcAft>
              <a:defRPr/>
            </a:pP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     ③</a:t>
            </a:r>
            <a:r>
              <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1</a:t>
            </a: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か月当たり</a:t>
            </a:r>
            <a:r>
              <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5,000</a:t>
            </a: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円を上限とする駐車場等の利用に対する通勤手当を新設</a:t>
            </a:r>
            <a:endPar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66700" lvl="0" indent="-266700" algn="just">
              <a:lnSpc>
                <a:spcPts val="1400"/>
              </a:lnSpc>
              <a:defRPr/>
            </a:pPr>
            <a:r>
              <a:rPr lang="ja-JP" altLang="en-US" sz="105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en-US" altLang="ja-JP" sz="105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3</a:t>
            </a:r>
            <a:r>
              <a:rPr lang="ja-JP" altLang="en-US" sz="105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ja-JP" altLang="en-US" sz="100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宿日直手当</a:t>
            </a:r>
            <a:endParaRPr lang="en-US" altLang="ja-JP" sz="100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16000" lvl="0" indent="-216000" eaLnBrk="0">
              <a:lnSpc>
                <a:spcPts val="1400"/>
              </a:lnSpc>
              <a:defRPr/>
            </a:pPr>
            <a:r>
              <a:rPr lang="ja-JP" altLang="en-US"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rPr>
              <a:t>     　宿直勤務又は日直勤務１回に係る支給額を引上げ</a:t>
            </a:r>
            <a:endParaRPr lang="en-US" altLang="ja-JP"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endParaRPr>
          </a:p>
          <a:p>
            <a:pPr marL="216000" lvl="0" indent="-216000" eaLnBrk="0">
              <a:lnSpc>
                <a:spcPts val="1400"/>
              </a:lnSpc>
              <a:spcAft>
                <a:spcPts val="1200"/>
              </a:spcAft>
              <a:defRPr/>
            </a:pPr>
            <a:r>
              <a:rPr lang="en-US" altLang="ja-JP"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rPr>
              <a:t>  </a:t>
            </a:r>
            <a:r>
              <a:rPr lang="ja-JP" altLang="en-US"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rPr>
              <a:t>　 （通常 </a:t>
            </a:r>
            <a:r>
              <a:rPr lang="en-US" altLang="ja-JP"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rPr>
              <a:t>6,700</a:t>
            </a:r>
            <a:r>
              <a:rPr lang="ja-JP" altLang="en-US"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rPr>
              <a:t>円→</a:t>
            </a:r>
            <a:r>
              <a:rPr lang="en-US" altLang="ja-JP"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rPr>
              <a:t>6,900</a:t>
            </a:r>
            <a:r>
              <a:rPr lang="ja-JP" altLang="en-US"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rPr>
              <a:t>円、特殊業務（警察官等）</a:t>
            </a:r>
            <a:r>
              <a:rPr lang="en-US" altLang="ja-JP"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rPr>
              <a:t>7,900</a:t>
            </a:r>
            <a:r>
              <a:rPr lang="ja-JP" altLang="en-US"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rPr>
              <a:t>円→</a:t>
            </a:r>
            <a:r>
              <a:rPr lang="en-US" altLang="ja-JP"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rPr>
              <a:t>8,200</a:t>
            </a:r>
            <a:r>
              <a:rPr lang="ja-JP" altLang="en-US"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rPr>
              <a:t>円）</a:t>
            </a:r>
            <a:endParaRPr lang="en-US" altLang="ja-JP"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endParaRPr>
          </a:p>
          <a:p>
            <a:pPr marL="0" marR="0" lvl="0" indent="0" algn="l" defTabSz="914400" rtl="0" eaLnBrk="1" fontAlgn="auto" latinLnBrk="0" hangingPunct="1">
              <a:lnSpc>
                <a:spcPts val="1400"/>
              </a:lnSpc>
              <a:buClrTx/>
              <a:buSzTx/>
              <a:buFontTx/>
              <a:buNone/>
              <a:tabLst/>
              <a:defRPr/>
            </a:pPr>
            <a:r>
              <a:rPr lang="ja-JP" altLang="en-US" sz="1000" b="1" dirty="0">
                <a:solidFill>
                  <a:prstClr val="black"/>
                </a:solidFill>
                <a:latin typeface="Meiryo UI" panose="020B0604030504040204" pitchFamily="50" charset="-128"/>
                <a:ea typeface="Meiryo UI" panose="020B0604030504040204" pitchFamily="50" charset="-128"/>
                <a:cs typeface="Arial" panose="020B0604020202020204" pitchFamily="34" charset="0"/>
              </a:rPr>
              <a:t>　■</a:t>
            </a:r>
            <a:r>
              <a:rPr kumimoji="1" lang="ja-JP" altLang="en-US" sz="1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Arial" panose="020B0604020202020204" pitchFamily="34" charset="0"/>
              </a:rPr>
              <a:t>実施時期</a:t>
            </a:r>
            <a:endParaRPr kumimoji="1" lang="en-US" altLang="ja-JP" sz="1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Arial" panose="020B0604020202020204" pitchFamily="34" charset="0"/>
            </a:endParaRPr>
          </a:p>
          <a:p>
            <a:pPr marL="216000" marR="0" lvl="0" indent="-216000" algn="l" defTabSz="914400" rtl="0" eaLnBrk="1" fontAlgn="auto" latinLnBrk="0" hangingPunct="1">
              <a:lnSpc>
                <a:spcPts val="1400"/>
              </a:lnSpc>
              <a:spcBef>
                <a:spcPts val="0"/>
              </a:spcBef>
              <a:buClrTx/>
              <a:buSzTx/>
              <a:buFontTx/>
              <a:buNone/>
              <a:tabLst/>
              <a:defRPr/>
            </a:pPr>
            <a:r>
              <a:rPr lang="ja-JP" altLang="en-US"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rPr>
              <a:t>    　</a:t>
            </a:r>
            <a:r>
              <a:rPr kumimoji="1" lang="ja-JP" altLang="en-US" sz="900"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令和７年４月</a:t>
            </a:r>
            <a:r>
              <a:rPr kumimoji="1" lang="en-US" altLang="ja-JP" sz="900"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1</a:t>
            </a:r>
            <a:r>
              <a:rPr kumimoji="1" lang="ja-JP" altLang="en-US" sz="900"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日（遡及改定）</a:t>
            </a:r>
            <a:endParaRPr kumimoji="1" lang="en-US" altLang="ja-JP" sz="900"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endParaRPr>
          </a:p>
          <a:p>
            <a:pPr marL="216000" marR="0" lvl="0" indent="-216000" algn="l" defTabSz="914400" rtl="0" eaLnBrk="1" fontAlgn="auto" latinLnBrk="0" hangingPunct="1">
              <a:lnSpc>
                <a:spcPts val="1400"/>
              </a:lnSpc>
              <a:spcBef>
                <a:spcPts val="0"/>
              </a:spcBef>
              <a:spcAft>
                <a:spcPts val="1200"/>
              </a:spcAft>
              <a:buClrTx/>
              <a:buSzTx/>
              <a:buFontTx/>
              <a:buNone/>
              <a:tabLst/>
              <a:defRPr/>
            </a:pPr>
            <a:r>
              <a:rPr kumimoji="1" lang="ja-JP" altLang="en-US" sz="900"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   　 ただし、通勤手当①③は、令和８年４月実施</a:t>
            </a:r>
            <a:endParaRPr lang="en-US" altLang="ja-JP" sz="1050" kern="100" dirty="0">
              <a:solidFill>
                <a:prstClr val="black"/>
              </a:solidFill>
              <a:latin typeface="Meiryo UI" panose="020B0604030504040204" pitchFamily="50" charset="-128"/>
              <a:ea typeface="Meiryo UI" panose="020B0604030504040204" pitchFamily="50" charset="-128"/>
              <a:cs typeface="Arial" panose="020B0604020202020204" pitchFamily="34" charset="0"/>
            </a:endParaRPr>
          </a:p>
          <a:p>
            <a:pPr marL="0" marR="0" lvl="0" indent="0" algn="l" defTabSz="914400" rtl="0" eaLnBrk="1" fontAlgn="auto" latinLnBrk="0" hangingPunct="1">
              <a:lnSpc>
                <a:spcPts val="1400"/>
              </a:lnSpc>
              <a:spcBef>
                <a:spcPts val="0"/>
              </a:spcBef>
              <a:spcAft>
                <a:spcPts val="20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２．教育職員の処遇改善等に伴う給与改定</a:t>
            </a:r>
            <a:endParaRPr kumimoji="1" lang="ja-JP" altLang="ja-JP" sz="1050"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endParaRPr>
          </a:p>
          <a:p>
            <a:pPr algn="just">
              <a:lnSpc>
                <a:spcPts val="1400"/>
              </a:lnSpc>
              <a:defRPr/>
            </a:pPr>
            <a:r>
              <a:rPr lang="ja-JP" altLang="en-US" sz="1000" b="1"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en-US" altLang="ja-JP" sz="1000" b="1" dirty="0">
                <a:solidFill>
                  <a:srgbClr val="000000"/>
                </a:solidFill>
                <a:latin typeface="Meiryo UI" panose="020B0604030504040204" pitchFamily="50" charset="-128"/>
                <a:ea typeface="Meiryo UI" panose="020B0604030504040204" pitchFamily="50" charset="-128"/>
                <a:cs typeface="Arial" panose="020B0604020202020204" pitchFamily="34" charset="0"/>
              </a:rPr>
              <a:t>1</a:t>
            </a:r>
            <a:r>
              <a:rPr lang="ja-JP" altLang="en-US" sz="1000" b="1" dirty="0">
                <a:solidFill>
                  <a:srgbClr val="000000"/>
                </a:solidFill>
                <a:latin typeface="Meiryo UI" panose="020B0604030504040204" pitchFamily="50" charset="-128"/>
                <a:ea typeface="Meiryo UI" panose="020B0604030504040204" pitchFamily="50" charset="-128"/>
                <a:cs typeface="Arial" panose="020B0604020202020204" pitchFamily="34" charset="0"/>
              </a:rPr>
              <a:t>）国の給与制度のアップデートに伴う対応</a:t>
            </a:r>
            <a:endParaRPr lang="en-US" altLang="ja-JP" sz="1000" b="1"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algn="just">
              <a:lnSpc>
                <a:spcPts val="1400"/>
              </a:lnSpc>
              <a:defRPr/>
            </a:pP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       早期昇格者の処遇改善を目的に、主幹教諭等の職務の級である特</a:t>
            </a:r>
            <a:r>
              <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2</a:t>
            </a: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級の</a:t>
            </a:r>
            <a:endPar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algn="just">
              <a:lnSpc>
                <a:spcPts val="1400"/>
              </a:lnSpc>
              <a:spcAft>
                <a:spcPts val="600"/>
              </a:spcAft>
              <a:defRPr/>
            </a:pP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      初号の給料月額を引上げ</a:t>
            </a:r>
          </a:p>
          <a:p>
            <a:pPr lvl="0" algn="just">
              <a:lnSpc>
                <a:spcPts val="1400"/>
              </a:lnSpc>
              <a:defRPr/>
            </a:pPr>
            <a:r>
              <a:rPr lang="ja-JP" altLang="en-US" sz="1000" b="1"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en-US" altLang="ja-JP" sz="1000" b="1" dirty="0">
                <a:solidFill>
                  <a:srgbClr val="000000"/>
                </a:solidFill>
                <a:latin typeface="Meiryo UI" panose="020B0604030504040204" pitchFamily="50" charset="-128"/>
                <a:ea typeface="Meiryo UI" panose="020B0604030504040204" pitchFamily="50" charset="-128"/>
                <a:cs typeface="Arial" panose="020B0604020202020204" pitchFamily="34" charset="0"/>
              </a:rPr>
              <a:t>2</a:t>
            </a:r>
            <a:r>
              <a:rPr lang="ja-JP" altLang="en-US" sz="1000" b="1" dirty="0">
                <a:solidFill>
                  <a:srgbClr val="000000"/>
                </a:solidFill>
                <a:latin typeface="Meiryo UI" panose="020B0604030504040204" pitchFamily="50" charset="-128"/>
                <a:ea typeface="Meiryo UI" panose="020B0604030504040204" pitchFamily="50" charset="-128"/>
                <a:cs typeface="Arial" panose="020B0604020202020204" pitchFamily="34" charset="0"/>
              </a:rPr>
              <a:t>）給特法改正に伴う対応</a:t>
            </a:r>
            <a:endParaRPr lang="en-US" altLang="ja-JP" sz="1000" b="1"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16000" lvl="0" indent="-216000">
              <a:lnSpc>
                <a:spcPts val="1400"/>
              </a:lnSpc>
              <a:defRPr/>
            </a:pP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       給特法の改正により、教職調整額の基準となる額について、現行の給料月額の　　</a:t>
            </a:r>
          </a:p>
          <a:p>
            <a:pPr marL="216000" lvl="0" indent="-216000">
              <a:lnSpc>
                <a:spcPts val="1400"/>
              </a:lnSpc>
              <a:spcAft>
                <a:spcPts val="1200"/>
              </a:spcAft>
              <a:defRPr/>
            </a:pP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　　  </a:t>
            </a:r>
            <a:r>
              <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4</a:t>
            </a: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％に相当する額から</a:t>
            </a:r>
            <a:r>
              <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10</a:t>
            </a: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％に相当する額まで、令和</a:t>
            </a:r>
            <a:r>
              <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8</a:t>
            </a: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年</a:t>
            </a:r>
            <a:r>
              <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1</a:t>
            </a: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月から令和</a:t>
            </a:r>
            <a:r>
              <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13</a:t>
            </a: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年</a:t>
            </a:r>
            <a:r>
              <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1</a:t>
            </a: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月にかけて毎年</a:t>
            </a:r>
            <a:r>
              <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1%</a:t>
            </a: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ずつ段階的に引き上げられることとなったため、この見直しに合わせて、教職調整額が支給されない管理職員について、給料表の備考に定める給料月額に加算する額の引上げ（副校長・教頭）及び新設（校長・准校長）を行う</a:t>
            </a:r>
            <a:endParaRPr lang="en-US" altLang="ja-JP" sz="1000" b="1"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gn="just">
              <a:lnSpc>
                <a:spcPts val="1400"/>
              </a:lnSpc>
              <a:defRPr/>
            </a:pPr>
            <a:r>
              <a:rPr lang="ja-JP" altLang="en-US" sz="1000" b="1" dirty="0">
                <a:solidFill>
                  <a:srgbClr val="000000"/>
                </a:solidFill>
                <a:latin typeface="Meiryo UI" panose="020B0604030504040204" pitchFamily="50" charset="-128"/>
                <a:ea typeface="Meiryo UI" panose="020B0604030504040204" pitchFamily="50" charset="-128"/>
                <a:cs typeface="Arial" panose="020B0604020202020204" pitchFamily="34" charset="0"/>
              </a:rPr>
              <a:t>　■実施時期</a:t>
            </a:r>
          </a:p>
          <a:p>
            <a:pPr marL="216000" lvl="0" indent="-216000" algn="just">
              <a:lnSpc>
                <a:spcPts val="1400"/>
              </a:lnSpc>
              <a:defRPr/>
            </a:pP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     　令和８年１月１日</a:t>
            </a:r>
          </a:p>
          <a:p>
            <a:pPr lvl="0" algn="just">
              <a:lnSpc>
                <a:spcPts val="1400"/>
              </a:lnSpc>
              <a:defRPr/>
            </a:pPr>
            <a:endParaRPr lang="ja-JP" altLang="en-US" sz="10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gn="just">
              <a:lnSpc>
                <a:spcPts val="1300"/>
              </a:lnSpc>
              <a:defRPr/>
            </a:pPr>
            <a:endParaRPr lang="ja-JP" altLang="en-US" sz="10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0" marR="0" lvl="0" indent="0" algn="just" defTabSz="914400" rtl="0" eaLnBrk="1" fontAlgn="auto" latinLnBrk="0" hangingPunct="1">
              <a:lnSpc>
                <a:spcPts val="1300"/>
              </a:lnSpc>
              <a:spcBef>
                <a:spcPts val="0"/>
              </a:spcBef>
              <a:spcAft>
                <a:spcPts val="0"/>
              </a:spcAft>
              <a:buClrTx/>
              <a:buSzTx/>
              <a:buFontTx/>
              <a:buNone/>
              <a:tabLst/>
              <a:defRPr/>
            </a:pPr>
            <a:endParaRPr lang="en-US" altLang="ja-JP" sz="10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0" marR="0" lvl="0" indent="0" algn="l" defTabSz="914400" rtl="0" eaLnBrk="1" fontAlgn="auto" latinLnBrk="0" hangingPunct="1">
              <a:lnSpc>
                <a:spcPts val="13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3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3" name="正方形/長方形 32">
            <a:extLst>
              <a:ext uri="{FF2B5EF4-FFF2-40B4-BE49-F238E27FC236}">
                <a16:creationId xmlns:a16="http://schemas.microsoft.com/office/drawing/2014/main" id="{7A4C049A-5EDD-4823-A1B0-1B5AC5AC2396}"/>
              </a:ext>
            </a:extLst>
          </p:cNvPr>
          <p:cNvSpPr/>
          <p:nvPr/>
        </p:nvSpPr>
        <p:spPr>
          <a:xfrm>
            <a:off x="4191000" y="550861"/>
            <a:ext cx="3024000" cy="216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給与制度、人事管理等に関する意見</a:t>
            </a:r>
          </a:p>
        </p:txBody>
      </p:sp>
      <p:sp>
        <p:nvSpPr>
          <p:cNvPr id="39" name="正方形/長方形 38">
            <a:extLst>
              <a:ext uri="{FF2B5EF4-FFF2-40B4-BE49-F238E27FC236}">
                <a16:creationId xmlns:a16="http://schemas.microsoft.com/office/drawing/2014/main" id="{49CE3211-0CB8-498B-A531-A81982F26710}"/>
              </a:ext>
            </a:extLst>
          </p:cNvPr>
          <p:cNvSpPr/>
          <p:nvPr/>
        </p:nvSpPr>
        <p:spPr>
          <a:xfrm>
            <a:off x="119142" y="550861"/>
            <a:ext cx="1401928" cy="216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ja-JP" altLang="en-US" sz="1400" b="1" dirty="0">
                <a:solidFill>
                  <a:prstClr val="white"/>
                </a:solidFill>
                <a:latin typeface="Meiryo UI" panose="020B0604030504040204" pitchFamily="50" charset="-128"/>
                <a:ea typeface="Meiryo UI" panose="020B0604030504040204" pitchFamily="50" charset="-128"/>
              </a:rPr>
              <a:t> 勧告の内容②</a:t>
            </a:r>
            <a:endPar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165525984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R6概要_</Template>
  <TotalTime>0</TotalTime>
  <Words>1883</Words>
  <Application>Microsoft Office PowerPoint</Application>
  <PresentationFormat>A4 210 x 297 mm</PresentationFormat>
  <Paragraphs>176</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HG丸ｺﾞｼｯｸM-PRO</vt:lpstr>
      <vt:lpstr>Meiryo UI</vt:lpstr>
      <vt:lpstr>游ゴシック</vt:lpstr>
      <vt:lpstr>游ゴシック Light</vt:lpstr>
      <vt:lpstr>Arial</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2025-10-17T10:31:33Z</dcterms:created>
  <dcterms:modified xsi:type="dcterms:W3CDTF">2025-10-17T10:31:41Z</dcterms:modified>
</cp:coreProperties>
</file>