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60" r:id="rId1"/>
  </p:sldMasterIdLst>
  <p:notesMasterIdLst>
    <p:notesMasterId r:id="rId10"/>
  </p:notesMasterIdLst>
  <p:sldIdLst>
    <p:sldId id="494" r:id="rId2"/>
    <p:sldId id="495" r:id="rId3"/>
    <p:sldId id="496" r:id="rId4"/>
    <p:sldId id="499" r:id="rId5"/>
    <p:sldId id="498" r:id="rId6"/>
    <p:sldId id="502" r:id="rId7"/>
    <p:sldId id="500" r:id="rId8"/>
    <p:sldId id="501" r:id="rId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35B3"/>
    <a:srgbClr val="75DDDD"/>
    <a:srgbClr val="E6B422"/>
    <a:srgbClr val="D4AF37"/>
    <a:srgbClr val="FFD700"/>
    <a:srgbClr val="37BEB0"/>
    <a:srgbClr val="BE4EAB"/>
    <a:srgbClr val="AA3E98"/>
    <a:srgbClr val="9368B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96" autoAdjust="0"/>
    <p:restoredTop sz="94568" autoAdjust="0"/>
  </p:normalViewPr>
  <p:slideViewPr>
    <p:cSldViewPr snapToGrid="0">
      <p:cViewPr varScale="1">
        <p:scale>
          <a:sx n="94" d="100"/>
          <a:sy n="94" d="100"/>
        </p:scale>
        <p:origin x="120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056"/>
          </a:xfrm>
          <a:prstGeom prst="rect">
            <a:avLst/>
          </a:prstGeom>
        </p:spPr>
        <p:txBody>
          <a:bodyPr vert="horz" lIns="91276" tIns="45636" rIns="91276" bIns="4563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276" tIns="45636" rIns="91276" bIns="45636" rtlCol="0"/>
          <a:lstStyle>
            <a:lvl1pPr algn="r">
              <a:defRPr sz="1200"/>
            </a:lvl1pPr>
          </a:lstStyle>
          <a:p>
            <a:fld id="{B1BD095D-922F-4369-9927-6A38C09725A9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76" tIns="45636" rIns="91276" bIns="4563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276" tIns="45636" rIns="91276" bIns="4563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428584"/>
            <a:ext cx="2945659" cy="498055"/>
          </a:xfrm>
          <a:prstGeom prst="rect">
            <a:avLst/>
          </a:prstGeom>
        </p:spPr>
        <p:txBody>
          <a:bodyPr vert="horz" lIns="91276" tIns="45636" rIns="91276" bIns="4563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276" tIns="45636" rIns="91276" bIns="45636" rtlCol="0" anchor="b"/>
          <a:lstStyle>
            <a:lvl1pPr algn="r">
              <a:defRPr sz="1200"/>
            </a:lvl1pPr>
          </a:lstStyle>
          <a:p>
            <a:fld id="{CCABB1CC-10F2-426E-9D67-BE40EA865B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667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7212-F4EF-44F9-97A7-811812A7AF7B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343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DAD741-7D99-43C1-8C5F-A691DBD7EBC5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300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D9401-706E-4BDF-84E1-E61D343A9442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6788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EC9EB-3E70-4212-8179-A34425725105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50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C21A-CA87-42A8-B0C1-ADFF2F83A1D7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138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06E7C-B171-423D-8E70-337B2B07D28A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4491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6F3153-461A-475B-B27F-67B609E464AF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9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D2BE2-32A0-4ACA-9CB7-869A62002A6B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7302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B43E1-C69C-4941-A5CD-7D1DA198DA9A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53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ABE59-31BC-4121-B15F-C8030F4F1F6B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4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805E-95A0-4775-B8B2-0BA7AEE92421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54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98E8C-3672-403C-9B88-3151F8EF30D6}" type="datetime1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58FC76-0BB2-4902-9F00-7AE7FA1366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1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5B13A-8EE1-BE21-9304-610958556F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0F870D6-EFD8-937B-4365-9D3D33870814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5D91513-9309-037E-9847-83AC7264F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en-US" altLang="ja-JP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30</a:t>
            </a:r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5F9209F-69F2-E298-D536-07D8C1835739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9F49810-A1B1-040B-A62A-70543EDF1D91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326542-6206-BC5D-730B-CF315A48285F}"/>
              </a:ext>
            </a:extLst>
          </p:cNvPr>
          <p:cNvSpPr txBox="1"/>
          <p:nvPr/>
        </p:nvSpPr>
        <p:spPr>
          <a:xfrm>
            <a:off x="154739" y="103488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３：各役職段階にある職員に占める女性職員の割合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及びその伸び率（全職種）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2EB97088-DF31-5F74-FE94-2E676B26A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3609038"/>
              </p:ext>
            </p:extLst>
          </p:nvPr>
        </p:nvGraphicFramePr>
        <p:xfrm>
          <a:off x="268879" y="1460160"/>
          <a:ext cx="4234540" cy="24423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38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2115752413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224541919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R3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R4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R6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R7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伸び率</a:t>
                      </a:r>
                      <a:endParaRPr lang="en-US" alt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(R3-R7)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546873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総括研究員級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40198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課長級以上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074188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課長補佐級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933755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主査級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35.1%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36.5%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46486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TW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主任研究員級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69087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主査級以上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26.4%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15556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主事・技師級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49.9%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2907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研究員級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56725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職員計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37.2%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39.0%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39.5%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194869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5BC93-34CC-2657-5C71-8392391EBCF4}"/>
              </a:ext>
            </a:extLst>
          </p:cNvPr>
          <p:cNvSpPr txBox="1"/>
          <p:nvPr/>
        </p:nvSpPr>
        <p:spPr>
          <a:xfrm>
            <a:off x="4608531" y="1017542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４：各役職段階にある職員に占める女性職員の割合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及びその伸び率（一般行政職）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B8121872-20E1-BA2B-CD01-2C821FC472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0460626"/>
              </p:ext>
            </p:extLst>
          </p:nvPr>
        </p:nvGraphicFramePr>
        <p:xfrm>
          <a:off x="4690621" y="1460160"/>
          <a:ext cx="4234540" cy="1899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388">
                  <a:extLst>
                    <a:ext uri="{9D8B030D-6E8A-4147-A177-3AD203B41FA5}">
                      <a16:colId xmlns:a16="http://schemas.microsoft.com/office/drawing/2014/main" val="3368164265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428501106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543104626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393737448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874653790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462084709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50532681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R3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R4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R5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R6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R7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伸び率</a:t>
                      </a:r>
                      <a:endParaRPr lang="en-US" alt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(R3-R7)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197247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部長級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-1.4%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34247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77059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59562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課長級以上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7591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課長補佐級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93553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主査級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36.1%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029041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役付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24.6%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26.2%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189943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主事・技師級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84746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39.0%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39.8%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41.0%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8496293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B67B179-B6DB-42EE-D42D-230686049743}"/>
              </a:ext>
            </a:extLst>
          </p:cNvPr>
          <p:cNvSpPr txBox="1"/>
          <p:nvPr/>
        </p:nvSpPr>
        <p:spPr>
          <a:xfrm>
            <a:off x="154739" y="3942286"/>
            <a:ext cx="3640181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再任用職員を含む、割愛・特定法人への派遣職員を含まない</a:t>
            </a:r>
          </a:p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各年度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日時点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982813-8867-D7AF-3B6A-4DC98E938DF8}"/>
              </a:ext>
            </a:extLst>
          </p:cNvPr>
          <p:cNvSpPr txBox="1"/>
          <p:nvPr/>
        </p:nvSpPr>
        <p:spPr>
          <a:xfrm>
            <a:off x="4608531" y="3369272"/>
            <a:ext cx="3640181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再任用職員を含む、割愛・特定法人への派遣職員を含まない</a:t>
            </a:r>
          </a:p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各年度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日時点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F3ABCFB-A3A7-6A08-2516-3D35DF3A017C}"/>
              </a:ext>
            </a:extLst>
          </p:cNvPr>
          <p:cNvSpPr txBox="1"/>
          <p:nvPr/>
        </p:nvSpPr>
        <p:spPr>
          <a:xfrm>
            <a:off x="154739" y="4444043"/>
            <a:ext cx="5199951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５：職員の人材育成を目的とした教育訓練の男女別の受講状況（Ｒ６年度）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4D0FBF3B-FD6A-461A-824E-8E913A5A71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586593"/>
              </p:ext>
            </p:extLst>
          </p:nvPr>
        </p:nvGraphicFramePr>
        <p:xfrm>
          <a:off x="268880" y="4792782"/>
          <a:ext cx="4234538" cy="1537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098">
                  <a:extLst>
                    <a:ext uri="{9D8B030D-6E8A-4147-A177-3AD203B41FA5}">
                      <a16:colId xmlns:a16="http://schemas.microsoft.com/office/drawing/2014/main" val="4017815799"/>
                    </a:ext>
                  </a:extLst>
                </a:gridCol>
                <a:gridCol w="729761">
                  <a:extLst>
                    <a:ext uri="{9D8B030D-6E8A-4147-A177-3AD203B41FA5}">
                      <a16:colId xmlns:a16="http://schemas.microsoft.com/office/drawing/2014/main" val="1064400370"/>
                    </a:ext>
                  </a:extLst>
                </a:gridCol>
                <a:gridCol w="791893">
                  <a:extLst>
                    <a:ext uri="{9D8B030D-6E8A-4147-A177-3AD203B41FA5}">
                      <a16:colId xmlns:a16="http://schemas.microsoft.com/office/drawing/2014/main" val="2664217151"/>
                    </a:ext>
                  </a:extLst>
                </a:gridCol>
                <a:gridCol w="791893">
                  <a:extLst>
                    <a:ext uri="{9D8B030D-6E8A-4147-A177-3AD203B41FA5}">
                      <a16:colId xmlns:a16="http://schemas.microsoft.com/office/drawing/2014/main" val="598945967"/>
                    </a:ext>
                  </a:extLst>
                </a:gridCol>
                <a:gridCol w="791893">
                  <a:extLst>
                    <a:ext uri="{9D8B030D-6E8A-4147-A177-3AD203B41FA5}">
                      <a16:colId xmlns:a16="http://schemas.microsoft.com/office/drawing/2014/main" val="188986173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研修区分</a:t>
                      </a: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性別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研修生数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修了者数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修了率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778616"/>
                  </a:ext>
                </a:extLst>
              </a:tr>
              <a:tr h="183978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階層別研修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総数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4,232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3,689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87.2%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565142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2,523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2,169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86.0%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284024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1,709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1,520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88.9%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041064"/>
                  </a:ext>
                </a:extLst>
              </a:tr>
              <a:tr h="180975"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キャリア形成支援研修</a:t>
                      </a:r>
                      <a:endParaRPr lang="zh-TW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総数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4,733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4,139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87.4%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657039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2,539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2,226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87.7%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9126911"/>
                  </a:ext>
                </a:extLst>
              </a:tr>
              <a:tr h="180975">
                <a:tc vMerge="1"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2,194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1,913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87.2%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75222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　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ー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8,965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7,828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87.3%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4622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573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546A-18A2-A590-6032-42B59E44E2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2ABEB19-849C-0EBF-5E1D-AF1F37BFB3D0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969B1A9-8371-EA29-0EC8-2869DBC5E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３１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4F0ED1C-A8B7-8AD8-5A67-B6743F7A6C32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E1F6F34-F8F9-FB26-7BA4-71B4BE92DB0D}"/>
              </a:ext>
            </a:extLst>
          </p:cNvPr>
          <p:cNvSpPr txBox="1"/>
          <p:nvPr/>
        </p:nvSpPr>
        <p:spPr>
          <a:xfrm>
            <a:off x="81677" y="2898003"/>
            <a:ext cx="8989615" cy="1244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ja-JP" altLang="en-US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25B80D7-C880-C567-D667-383D7416D3DC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C3AC18-7C05-E24B-2FDA-95B600D75A72}"/>
              </a:ext>
            </a:extLst>
          </p:cNvPr>
          <p:cNvSpPr txBox="1"/>
          <p:nvPr/>
        </p:nvSpPr>
        <p:spPr>
          <a:xfrm>
            <a:off x="170796" y="1389196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６：職員の人事評価の結果における男女の差異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　（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６年度絶対評価）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CEA7B6A-6482-386E-4429-D4200439858C}"/>
              </a:ext>
            </a:extLst>
          </p:cNvPr>
          <p:cNvSpPr txBox="1"/>
          <p:nvPr/>
        </p:nvSpPr>
        <p:spPr>
          <a:xfrm>
            <a:off x="4563972" y="1390728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７：職員の人事評価の結果における男女の差異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　　　　　　　　　　　（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６年度相対評価）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391357C-4378-8C64-9C74-D509B2FE0474}"/>
              </a:ext>
            </a:extLst>
          </p:cNvPr>
          <p:cNvSpPr txBox="1"/>
          <p:nvPr/>
        </p:nvSpPr>
        <p:spPr>
          <a:xfrm>
            <a:off x="170796" y="3057240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８：民間企業における実務の経験その他これに類する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経験を有する者の採用）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E6087FA0-259E-107E-CEAD-4D60A1AF6138}"/>
              </a:ext>
            </a:extLst>
          </p:cNvPr>
          <p:cNvSpPr txBox="1"/>
          <p:nvPr/>
        </p:nvSpPr>
        <p:spPr>
          <a:xfrm>
            <a:off x="4563972" y="3034903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図表４９：図表４８のうち管理的地位にある職員に任用した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男女別の実績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82839FE-D104-229B-094D-2EE83D00A3D9}"/>
              </a:ext>
            </a:extLst>
          </p:cNvPr>
          <p:cNvSpPr txBox="1"/>
          <p:nvPr/>
        </p:nvSpPr>
        <p:spPr>
          <a:xfrm>
            <a:off x="114139" y="4366804"/>
            <a:ext cx="3640181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行政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26-34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、社会人技術及び任期付職員数の採用数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0CE5B84-D1CF-A21F-49DB-B4E73ABCF01F}"/>
              </a:ext>
            </a:extLst>
          </p:cNvPr>
          <p:cNvSpPr txBox="1"/>
          <p:nvPr/>
        </p:nvSpPr>
        <p:spPr>
          <a:xfrm>
            <a:off x="4494453" y="4383835"/>
            <a:ext cx="3640181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任期付職員のうち、課長級以上の職階における採用実績（Ｈ１５～）</a:t>
            </a: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F36B758-2B5F-4193-BA5F-61BF9633F6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183026"/>
              </p:ext>
            </p:extLst>
          </p:nvPr>
        </p:nvGraphicFramePr>
        <p:xfrm>
          <a:off x="268879" y="1832296"/>
          <a:ext cx="3648847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0749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115752413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S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AA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A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B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C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D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57.6%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62.4%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29.6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59.5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819826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50801E01-9708-43C2-8C82-D0CB430F41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06698"/>
              </p:ext>
            </p:extLst>
          </p:nvPr>
        </p:nvGraphicFramePr>
        <p:xfrm>
          <a:off x="4632584" y="1842871"/>
          <a:ext cx="3648847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0749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504683">
                  <a:extLst>
                    <a:ext uri="{9D8B030D-6E8A-4147-A177-3AD203B41FA5}">
                      <a16:colId xmlns:a16="http://schemas.microsoft.com/office/drawing/2014/main" val="2115752413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特区分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一区分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二区分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三区分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四区分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五区分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59.2%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59.5%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総計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20.7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59.3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819826"/>
                  </a:ext>
                </a:extLst>
              </a:tr>
            </a:tbl>
          </a:graphicData>
        </a:graphic>
      </p:graphicFrame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BF223D7E-6A87-495E-96ED-8DD7C77505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185870"/>
              </p:ext>
            </p:extLst>
          </p:nvPr>
        </p:nvGraphicFramePr>
        <p:xfrm>
          <a:off x="195816" y="3554926"/>
          <a:ext cx="3648848" cy="8097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038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85692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R3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４年度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５年度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６年度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７年度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採用数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うち女性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312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女性割合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36.5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28.7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28.9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31.3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819826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ED0946D-3FC2-40D6-B8C7-340DD2EECD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658769"/>
              </p:ext>
            </p:extLst>
          </p:nvPr>
        </p:nvGraphicFramePr>
        <p:xfrm>
          <a:off x="4632584" y="3570232"/>
          <a:ext cx="3648846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8130">
                  <a:extLst>
                    <a:ext uri="{9D8B030D-6E8A-4147-A177-3AD203B41FA5}">
                      <a16:colId xmlns:a16="http://schemas.microsoft.com/office/drawing/2014/main" val="2063094255"/>
                    </a:ext>
                  </a:extLst>
                </a:gridCol>
                <a:gridCol w="697679">
                  <a:extLst>
                    <a:ext uri="{9D8B030D-6E8A-4147-A177-3AD203B41FA5}">
                      <a16:colId xmlns:a16="http://schemas.microsoft.com/office/drawing/2014/main" val="1379972529"/>
                    </a:ext>
                  </a:extLst>
                </a:gridCol>
                <a:gridCol w="697679">
                  <a:extLst>
                    <a:ext uri="{9D8B030D-6E8A-4147-A177-3AD203B41FA5}">
                      <a16:colId xmlns:a16="http://schemas.microsoft.com/office/drawing/2014/main" val="2462403556"/>
                    </a:ext>
                  </a:extLst>
                </a:gridCol>
                <a:gridCol w="697679">
                  <a:extLst>
                    <a:ext uri="{9D8B030D-6E8A-4147-A177-3AD203B41FA5}">
                      <a16:colId xmlns:a16="http://schemas.microsoft.com/office/drawing/2014/main" val="2266977971"/>
                    </a:ext>
                  </a:extLst>
                </a:gridCol>
                <a:gridCol w="697679">
                  <a:extLst>
                    <a:ext uri="{9D8B030D-6E8A-4147-A177-3AD203B41FA5}">
                      <a16:colId xmlns:a16="http://schemas.microsoft.com/office/drawing/2014/main" val="409714770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部長級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次長級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課長級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合計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927964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２８人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68916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1683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合計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３３人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931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0800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27808-14CD-B39F-1715-4F7C5BB3D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FE5685-854F-9FB4-5E7E-036803DD3917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9637B4-AF8B-C1C1-0632-9227C17F9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３２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72C2DB6-BF14-F8AE-46B3-A306BD5CE482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D1E552C-6721-A774-CB3B-0BEE80127F1F}"/>
              </a:ext>
            </a:extLst>
          </p:cNvPr>
          <p:cNvSpPr txBox="1"/>
          <p:nvPr/>
        </p:nvSpPr>
        <p:spPr>
          <a:xfrm>
            <a:off x="0" y="3206229"/>
            <a:ext cx="8989615" cy="1244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ja-JP" altLang="en-US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10260187-04CB-4571-38B4-6C1D87849F62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F9CC6CF-497E-43F6-1DC7-8B9AFAAC5D22}"/>
              </a:ext>
            </a:extLst>
          </p:cNvPr>
          <p:cNvSpPr txBox="1"/>
          <p:nvPr/>
        </p:nvSpPr>
        <p:spPr>
          <a:xfrm>
            <a:off x="145951" y="315807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図表５１：平均年齢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450247B-13EA-0CA8-36C3-C79DBA39FA66}"/>
              </a:ext>
            </a:extLst>
          </p:cNvPr>
          <p:cNvSpPr txBox="1"/>
          <p:nvPr/>
        </p:nvSpPr>
        <p:spPr>
          <a:xfrm>
            <a:off x="87705" y="1134042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図表５０：職員の男女別平均給与等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31CD7D5-41B3-8648-DF45-48342A435B41}"/>
              </a:ext>
            </a:extLst>
          </p:cNvPr>
          <p:cNvSpPr txBox="1"/>
          <p:nvPr/>
        </p:nvSpPr>
        <p:spPr>
          <a:xfrm>
            <a:off x="4593343" y="3174222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図表５２：両立支援制度の利用者数（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６年度）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4" name="表 23">
            <a:extLst>
              <a:ext uri="{FF2B5EF4-FFF2-40B4-BE49-F238E27FC236}">
                <a16:creationId xmlns:a16="http://schemas.microsoft.com/office/drawing/2014/main" id="{34A11ECF-99CF-4886-8BEF-8384B30C7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159295"/>
              </p:ext>
            </p:extLst>
          </p:nvPr>
        </p:nvGraphicFramePr>
        <p:xfrm>
          <a:off x="290799" y="1618751"/>
          <a:ext cx="8437297" cy="716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4107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3514075591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2115752413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2311280105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1542993429"/>
                    </a:ext>
                  </a:extLst>
                </a:gridCol>
                <a:gridCol w="751319">
                  <a:extLst>
                    <a:ext uri="{9D8B030D-6E8A-4147-A177-3AD203B41FA5}">
                      <a16:colId xmlns:a16="http://schemas.microsoft.com/office/drawing/2014/main" val="2614576460"/>
                    </a:ext>
                  </a:extLst>
                </a:gridCol>
              </a:tblGrid>
              <a:tr h="35153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給料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管理職手当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扶養手当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地域手当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住居手当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通勤手当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特殊勤務手当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時間外手当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期末手当</a:t>
                      </a:r>
                      <a:endParaRPr lang="en-US" alt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勤勉手当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323,764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9,052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10,154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38,685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7,207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16,168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325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37,467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1,035,575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889,433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289,649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，３１１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2,085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34,252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8,380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14,835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298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34,310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840,609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706,664</a:t>
                      </a:r>
                    </a:p>
                  </a:txBody>
                  <a:tcPr marL="7620" marR="7620" marT="762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19" name="表 18">
            <a:extLst>
              <a:ext uri="{FF2B5EF4-FFF2-40B4-BE49-F238E27FC236}">
                <a16:creationId xmlns:a16="http://schemas.microsoft.com/office/drawing/2014/main" id="{CE4B58F9-AD17-4A95-A670-C7CDB75A91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0191229"/>
              </p:ext>
            </p:extLst>
          </p:nvPr>
        </p:nvGraphicFramePr>
        <p:xfrm>
          <a:off x="4679183" y="3549957"/>
          <a:ext cx="4171657" cy="7374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692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59301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94688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2311280105"/>
                    </a:ext>
                  </a:extLst>
                </a:gridCol>
              </a:tblGrid>
              <a:tr h="3830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育児短時間勤務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部分休業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子の看護休暇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介護休暇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短気介護休暇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フレックスタイム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156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710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２３３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137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138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566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１０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２０２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FA4430C-9F4F-49F2-B7D6-128CA763EFB0}"/>
              </a:ext>
            </a:extLst>
          </p:cNvPr>
          <p:cNvSpPr txBox="1"/>
          <p:nvPr/>
        </p:nvSpPr>
        <p:spPr>
          <a:xfrm>
            <a:off x="145951" y="4944782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図表５３：職員一人当たり各月の平均時間外勤務時間数（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R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６年度）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4E7ED529-AEFC-4060-8A8A-31D905729C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380271"/>
              </p:ext>
            </p:extLst>
          </p:nvPr>
        </p:nvGraphicFramePr>
        <p:xfrm>
          <a:off x="247678" y="5443225"/>
          <a:ext cx="4145506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2034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371224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2115752413"/>
                    </a:ext>
                  </a:extLst>
                </a:gridCol>
                <a:gridCol w="503708">
                  <a:extLst>
                    <a:ext uri="{9D8B030D-6E8A-4147-A177-3AD203B41FA5}">
                      <a16:colId xmlns:a16="http://schemas.microsoft.com/office/drawing/2014/main" val="2093861984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月</a:t>
                      </a: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４月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５月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６月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７月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８月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９月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時間外勤務時間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13.5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12.1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12.3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10.6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12.2</a:t>
                      </a: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平均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時間外勤務時間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14.4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11.3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12.7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12.8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16.3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12.9</a:t>
                      </a:r>
                    </a:p>
                  </a:txBody>
                  <a:tcPr marL="9525" marR="9525" marT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5993296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ABB7F787-A256-4134-84EE-654ABE40A2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8037314"/>
              </p:ext>
            </p:extLst>
          </p:nvPr>
        </p:nvGraphicFramePr>
        <p:xfrm>
          <a:off x="273517" y="3553918"/>
          <a:ext cx="4093829" cy="914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9692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76994">
                  <a:extLst>
                    <a:ext uri="{9D8B030D-6E8A-4147-A177-3AD203B41FA5}">
                      <a16:colId xmlns:a16="http://schemas.microsoft.com/office/drawing/2014/main" val="2474514988"/>
                    </a:ext>
                  </a:extLst>
                </a:gridCol>
                <a:gridCol w="559301">
                  <a:extLst>
                    <a:ext uri="{9D8B030D-6E8A-4147-A177-3AD203B41FA5}">
                      <a16:colId xmlns:a16="http://schemas.microsoft.com/office/drawing/2014/main" val="3451948749"/>
                    </a:ext>
                  </a:extLst>
                </a:gridCol>
                <a:gridCol w="594688">
                  <a:extLst>
                    <a:ext uri="{9D8B030D-6E8A-4147-A177-3AD203B41FA5}">
                      <a16:colId xmlns:a16="http://schemas.microsoft.com/office/drawing/2014/main" val="2144316397"/>
                    </a:ext>
                  </a:extLst>
                </a:gridCol>
                <a:gridCol w="499166">
                  <a:extLst>
                    <a:ext uri="{9D8B030D-6E8A-4147-A177-3AD203B41FA5}">
                      <a16:colId xmlns:a16="http://schemas.microsoft.com/office/drawing/2014/main" val="2311280105"/>
                    </a:ext>
                  </a:extLst>
                </a:gridCol>
              </a:tblGrid>
              <a:tr h="3830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年度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Ｒ４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Ｒ５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Ｒ６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Ｒ７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３</a:t>
                      </a:r>
                      <a:r>
                        <a:rPr lang="en-US" altLang="ja-JP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-R7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156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45.7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45.2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45.1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44.8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44.4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-1.3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137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38.6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38.3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38.2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-0.4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1373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男女差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7.1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6.9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6.9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6.6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6.2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-0.9</a:t>
                      </a:r>
                    </a:p>
                  </a:txBody>
                  <a:tcPr marL="9525" marR="9525" marT="952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452472"/>
                  </a:ext>
                </a:extLst>
              </a:tr>
            </a:tbl>
          </a:graphicData>
        </a:graphic>
      </p:graphicFrame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AAFBCDD-FC79-4155-BE5C-D65B2E2C161F}"/>
              </a:ext>
            </a:extLst>
          </p:cNvPr>
          <p:cNvSpPr txBox="1"/>
          <p:nvPr/>
        </p:nvSpPr>
        <p:spPr>
          <a:xfrm>
            <a:off x="169261" y="4450532"/>
            <a:ext cx="3640181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各年度４月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日時点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B0E58EC-31A9-472D-AD92-3A57CFC905DF}"/>
              </a:ext>
            </a:extLst>
          </p:cNvPr>
          <p:cNvSpPr txBox="1"/>
          <p:nvPr/>
        </p:nvSpPr>
        <p:spPr>
          <a:xfrm>
            <a:off x="3824643" y="3200011"/>
            <a:ext cx="704602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単位：年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C634BF7-19FD-4AE4-80C0-49293861820D}"/>
              </a:ext>
            </a:extLst>
          </p:cNvPr>
          <p:cNvSpPr txBox="1"/>
          <p:nvPr/>
        </p:nvSpPr>
        <p:spPr>
          <a:xfrm>
            <a:off x="8335955" y="3186781"/>
            <a:ext cx="704602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単位：人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10BEB8C8-805A-4C98-AACC-869EAC251DE2}"/>
              </a:ext>
            </a:extLst>
          </p:cNvPr>
          <p:cNvSpPr txBox="1"/>
          <p:nvPr/>
        </p:nvSpPr>
        <p:spPr>
          <a:xfrm>
            <a:off x="3804845" y="5174691"/>
            <a:ext cx="704602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単位：時間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24E635CF-AE9C-4FC0-817D-9290ECB24F59}"/>
              </a:ext>
            </a:extLst>
          </p:cNvPr>
          <p:cNvSpPr txBox="1"/>
          <p:nvPr/>
        </p:nvSpPr>
        <p:spPr>
          <a:xfrm>
            <a:off x="8190608" y="1212432"/>
            <a:ext cx="704602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単位：円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A214051-7F27-40D4-945C-B73A99027C8C}"/>
              </a:ext>
            </a:extLst>
          </p:cNvPr>
          <p:cNvSpPr txBox="1"/>
          <p:nvPr/>
        </p:nvSpPr>
        <p:spPr>
          <a:xfrm>
            <a:off x="247678" y="2534252"/>
            <a:ext cx="5617890" cy="40003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Ｒ７年４月１日現在の職員を対象</a:t>
            </a:r>
          </a:p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期末手当及び勤勉手当は、前年度６月及び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12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月分の支給実績より、Ｒ７年４月時点の職階を用いて平均額を算出</a:t>
            </a:r>
          </a:p>
          <a:p>
            <a:pPr algn="l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期末手当及び勤勉手当以外は、Ｒ７年４月に支給実績より平均額を算出</a:t>
            </a:r>
          </a:p>
          <a:p>
            <a:pPr algn="l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再任用職員を除く</a:t>
            </a:r>
          </a:p>
        </p:txBody>
      </p:sp>
    </p:spTree>
    <p:extLst>
      <p:ext uri="{BB962C8B-B14F-4D97-AF65-F5344CB8AC3E}">
        <p14:creationId xmlns:p14="http://schemas.microsoft.com/office/powerpoint/2010/main" val="2581331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074A-7EE8-1359-E7B8-905C84223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2335009-D952-0C79-32AD-3F149E93CF30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B18FB4-4864-F039-0643-F0EF1C73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fld id="{9258FC76-0BB2-4902-9F00-7AE7FA136629}" type="slidenum">
              <a:rPr kumimoji="1" lang="ja-JP" altLang="en-US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fld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8FFAF5-6314-2E28-65B6-00A2EECDC0EC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4C446AF-32B3-ADEB-EC5F-9B0029685BCE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 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4E61EA9-8F36-1AF9-22E0-678D4694E8E3}"/>
              </a:ext>
            </a:extLst>
          </p:cNvPr>
          <p:cNvSpPr txBox="1"/>
          <p:nvPr/>
        </p:nvSpPr>
        <p:spPr>
          <a:xfrm>
            <a:off x="63738" y="89895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■令和７年度職員アンケート　課長級以上の調査結果</a:t>
            </a:r>
            <a:endParaRPr kumimoji="1" lang="en-US" altLang="ja-JP" sz="11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F99391B-F313-1EE1-8E23-60400D9E8839}"/>
              </a:ext>
            </a:extLst>
          </p:cNvPr>
          <p:cNvSpPr txBox="1"/>
          <p:nvPr/>
        </p:nvSpPr>
        <p:spPr>
          <a:xfrm>
            <a:off x="13934" y="1198107"/>
            <a:ext cx="4626646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図表５４：女性活躍推進は、計画策定時（約５年前）に比べ進んでいるか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2BC548E-7D2D-46B0-49E2-491BB520E6C1}"/>
              </a:ext>
            </a:extLst>
          </p:cNvPr>
          <p:cNvSpPr txBox="1"/>
          <p:nvPr/>
        </p:nvSpPr>
        <p:spPr>
          <a:xfrm>
            <a:off x="116386" y="2650481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図表５５：配置・育成・昇任に関する意識について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B24A9BB-40BC-0914-B16B-234E57D9074D}"/>
              </a:ext>
            </a:extLst>
          </p:cNvPr>
          <p:cNvSpPr txBox="1"/>
          <p:nvPr/>
        </p:nvSpPr>
        <p:spPr>
          <a:xfrm>
            <a:off x="135562" y="2383131"/>
            <a:ext cx="4421743" cy="22819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⇒女性活躍は進んでいると思うという回答が微増。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41EF9117-76BB-73EA-2F01-5FA66967B0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481827"/>
              </p:ext>
            </p:extLst>
          </p:nvPr>
        </p:nvGraphicFramePr>
        <p:xfrm>
          <a:off x="177309" y="1562221"/>
          <a:ext cx="4149460" cy="6258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そう思う・どちらかといえばそう思う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そう思わない・どちらかといえばそう思わない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FE0CB60B-2A2A-DD31-5A27-0FEC2D9E26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5748314"/>
              </p:ext>
            </p:extLst>
          </p:nvPr>
        </p:nvGraphicFramePr>
        <p:xfrm>
          <a:off x="4571998" y="1551192"/>
          <a:ext cx="4149460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9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1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≪そう思わない・どちらかといえばそう思わない理由≫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役職についている女性職員が少ない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勤務場所・時間について、柔軟な働き方ができない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配置・育成・承認に差がある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</a:tbl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4D37DAF1-5673-8506-02F1-92464F85CC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995778"/>
              </p:ext>
            </p:extLst>
          </p:nvPr>
        </p:nvGraphicFramePr>
        <p:xfrm>
          <a:off x="177309" y="3005953"/>
          <a:ext cx="414946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①人事異動や業務分担に当たっての配慮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性別を理由に配慮したことがある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性別を理由に配慮したことがない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A43B67FF-9DE8-D2F7-2427-45883F21A839}"/>
              </a:ext>
            </a:extLst>
          </p:cNvPr>
          <p:cNvSpPr txBox="1"/>
          <p:nvPr/>
        </p:nvSpPr>
        <p:spPr>
          <a:xfrm>
            <a:off x="135562" y="3784340"/>
            <a:ext cx="4421743" cy="22819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⇒性別を理由に配慮したことがないという回答が微増。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FCFE7E75-11DD-BC35-52FD-1EDB95E8E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274483"/>
              </p:ext>
            </p:extLst>
          </p:nvPr>
        </p:nvGraphicFramePr>
        <p:xfrm>
          <a:off x="4571998" y="2992827"/>
          <a:ext cx="414946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②育成にあたっての性別による差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性別による差を設けたことがある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性別による差を設けたことがない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31" name="表 30">
            <a:extLst>
              <a:ext uri="{FF2B5EF4-FFF2-40B4-BE49-F238E27FC236}">
                <a16:creationId xmlns:a16="http://schemas.microsoft.com/office/drawing/2014/main" id="{72CD99EC-9FF2-BBFD-3EF7-CE9F43E16B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3654531"/>
              </p:ext>
            </p:extLst>
          </p:nvPr>
        </p:nvGraphicFramePr>
        <p:xfrm>
          <a:off x="4571998" y="3719774"/>
          <a:ext cx="414946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③昇任にあたっての性別による差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性別による差を設けたことがある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性別による差を設けたことがない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5C8FCC4-0666-3BE0-40ED-191AF8CF48D9}"/>
              </a:ext>
            </a:extLst>
          </p:cNvPr>
          <p:cNvSpPr txBox="1"/>
          <p:nvPr/>
        </p:nvSpPr>
        <p:spPr>
          <a:xfrm>
            <a:off x="4538127" y="4627809"/>
            <a:ext cx="4421743" cy="22819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⇒性別による差を設けていないという回答が９割を上回るが、課長補佐級以下では「（どちらかといえば）男性優遇」と答えた割合が２割程度あり、認識に乖離。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6D0B1685-7A0E-9809-3EC9-2AF473EA8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28914"/>
              </p:ext>
            </p:extLst>
          </p:nvPr>
        </p:nvGraphicFramePr>
        <p:xfrm>
          <a:off x="177309" y="4110757"/>
          <a:ext cx="4149460" cy="816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3885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1060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④女性職員の昇任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能力に見合った昇任をしていると思う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能力に見合った昇任をしていると思わない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021752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どちらでもない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D2C877FD-ADC7-7A18-580C-522E29D4AFF5}"/>
              </a:ext>
            </a:extLst>
          </p:cNvPr>
          <p:cNvSpPr txBox="1"/>
          <p:nvPr/>
        </p:nvSpPr>
        <p:spPr>
          <a:xfrm>
            <a:off x="135562" y="5058064"/>
            <a:ext cx="4421743" cy="22819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⇒どちらでもないの回答が半数となった。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B90EBCCE-FC56-2807-FF9F-642D72EC5A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831048"/>
              </p:ext>
            </p:extLst>
          </p:nvPr>
        </p:nvGraphicFramePr>
        <p:xfrm>
          <a:off x="177309" y="5361631"/>
          <a:ext cx="4149460" cy="451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24110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812675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812675">
                  <a:extLst>
                    <a:ext uri="{9D8B030D-6E8A-4147-A177-3AD203B41FA5}">
                      <a16:colId xmlns:a16="http://schemas.microsoft.com/office/drawing/2014/main" val="255896155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⑤管理職としての自信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自信を持ちづらい状況があった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</a:tbl>
          </a:graphicData>
        </a:graphic>
      </p:graphicFrame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BA66A82-CABF-1E54-51B5-A287B0DBE77B}"/>
              </a:ext>
            </a:extLst>
          </p:cNvPr>
          <p:cNvSpPr txBox="1"/>
          <p:nvPr/>
        </p:nvSpPr>
        <p:spPr>
          <a:xfrm>
            <a:off x="135562" y="5982159"/>
            <a:ext cx="4421743" cy="22819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⇒自信を持ちづらいという回答は男女とも増加し、男女差も大きくなった。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8541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C3E9C-5715-59DB-A5A5-8BC83D2B8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4D4D96-0F6C-5791-C05C-F60DB0CE7908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C4E238-6556-F30C-0703-6F75E382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fld id="{9258FC76-0BB2-4902-9F00-7AE7FA136629}" type="slidenum">
              <a:rPr kumimoji="1" lang="ja-JP" altLang="en-US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4</a:t>
            </a:fld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5BA9CA-3F6F-261B-6ED7-D8307B166443}"/>
              </a:ext>
            </a:extLst>
          </p:cNvPr>
          <p:cNvSpPr txBox="1"/>
          <p:nvPr/>
        </p:nvSpPr>
        <p:spPr>
          <a:xfrm>
            <a:off x="77192" y="893962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843186-745D-5A0A-3531-44CF9B92C697}"/>
              </a:ext>
            </a:extLst>
          </p:cNvPr>
          <p:cNvSpPr txBox="1"/>
          <p:nvPr/>
        </p:nvSpPr>
        <p:spPr>
          <a:xfrm>
            <a:off x="86161" y="2747249"/>
            <a:ext cx="8989615" cy="1244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ja-JP" altLang="en-US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7C5817B-E20B-1877-AE28-549C09DCA219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2C4E260-F234-030E-7A9E-557312292CFE}"/>
              </a:ext>
            </a:extLst>
          </p:cNvPr>
          <p:cNvSpPr txBox="1"/>
          <p:nvPr/>
        </p:nvSpPr>
        <p:spPr>
          <a:xfrm>
            <a:off x="86161" y="955400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■令和７年度職員アンケート　課長補佐級以下の調査結果</a:t>
            </a:r>
            <a:endParaRPr kumimoji="1" lang="en-US" altLang="ja-JP" sz="11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B78CF79F-A8D0-1C65-C336-9E80997DE3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461977"/>
              </p:ext>
            </p:extLst>
          </p:nvPr>
        </p:nvGraphicFramePr>
        <p:xfrm>
          <a:off x="228011" y="1523675"/>
          <a:ext cx="380782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0262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やりがいがある・どちらかといえばやりがいがある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約５７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約６２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やりがいがない・どちらかといえばやりがいがない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約１１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B4EB930-EA0F-16F2-6175-48A26C3CAC11}"/>
              </a:ext>
            </a:extLst>
          </p:cNvPr>
          <p:cNvSpPr txBox="1"/>
          <p:nvPr/>
        </p:nvSpPr>
        <p:spPr>
          <a:xfrm>
            <a:off x="61284" y="1251278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図表５６：仕事のやりがいについて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F911C73-5428-2608-C680-CD360E2216E8}"/>
              </a:ext>
            </a:extLst>
          </p:cNvPr>
          <p:cNvSpPr txBox="1"/>
          <p:nvPr/>
        </p:nvSpPr>
        <p:spPr>
          <a:xfrm>
            <a:off x="119223" y="2179705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⇒性別や年齢・入庁年数による差はなく、</a:t>
            </a:r>
            <a: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２年度とあまり変わらない。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34FBE16E-B5CB-6D21-C6A0-7CB91689D3E6}"/>
              </a:ext>
            </a:extLst>
          </p:cNvPr>
          <p:cNvSpPr txBox="1"/>
          <p:nvPr/>
        </p:nvSpPr>
        <p:spPr>
          <a:xfrm>
            <a:off x="4638125" y="1140035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図表５７：昇任意欲について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14" name="表 13">
            <a:extLst>
              <a:ext uri="{FF2B5EF4-FFF2-40B4-BE49-F238E27FC236}">
                <a16:creationId xmlns:a16="http://schemas.microsoft.com/office/drawing/2014/main" id="{D520AFF7-4EB6-7333-B9E0-7871FE67A4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6035624"/>
              </p:ext>
            </p:extLst>
          </p:nvPr>
        </p:nvGraphicFramePr>
        <p:xfrm>
          <a:off x="4780365" y="1523675"/>
          <a:ext cx="380782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0262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課長級以上に昇任したい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（これ以上）昇任しなくてもよい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A5DA3A52-FA28-E91B-AE26-9DBD5F3AFB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76880"/>
              </p:ext>
            </p:extLst>
          </p:nvPr>
        </p:nvGraphicFramePr>
        <p:xfrm>
          <a:off x="4780365" y="2201249"/>
          <a:ext cx="380782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0262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≪昇任を望まない理由≫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責任や負担が重くなる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仕事とプライベートの両立が困難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A8723D1-B7DC-0750-3C47-0A8B848B697F}"/>
              </a:ext>
            </a:extLst>
          </p:cNvPr>
          <p:cNvSpPr txBox="1"/>
          <p:nvPr/>
        </p:nvSpPr>
        <p:spPr>
          <a:xfrm>
            <a:off x="4735707" y="2995689"/>
            <a:ext cx="4421743" cy="54297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⇒（これ以上）昇任しなくてもよいの回答が増加。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⇒昇任を望まない理由は、仕事とプライベートの両立が依然として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高いが、責任や 負担の重さが最も高い割合の回答となった。</a:t>
            </a:r>
          </a:p>
          <a:p>
            <a:pPr algn="l"/>
            <a:endParaRPr kumimoji="1"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2B01B65-36C6-F85E-4C72-7A0013D0CB17}"/>
              </a:ext>
            </a:extLst>
          </p:cNvPr>
          <p:cNvSpPr txBox="1"/>
          <p:nvPr/>
        </p:nvSpPr>
        <p:spPr>
          <a:xfrm>
            <a:off x="68224" y="3617449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図表５８：女性活躍推進は、計画策定時（約５年前）に比べ進んでいるか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9B8212C9-F8CE-8F8C-DDFB-453EF97C0A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894095"/>
              </p:ext>
            </p:extLst>
          </p:nvPr>
        </p:nvGraphicFramePr>
        <p:xfrm>
          <a:off x="228011" y="3962788"/>
          <a:ext cx="3807820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7535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36506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そう思う・どちらかといえばそう思う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そう思わない・どちらかといえばそう思わない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1829917B-7D67-A017-8836-7C479A053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34436"/>
              </p:ext>
            </p:extLst>
          </p:nvPr>
        </p:nvGraphicFramePr>
        <p:xfrm>
          <a:off x="228011" y="4712794"/>
          <a:ext cx="3807820" cy="13003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4826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526356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526356">
                  <a:extLst>
                    <a:ext uri="{9D8B030D-6E8A-4147-A177-3AD203B41FA5}">
                      <a16:colId xmlns:a16="http://schemas.microsoft.com/office/drawing/2014/main" val="2989912196"/>
                    </a:ext>
                  </a:extLst>
                </a:gridCol>
                <a:gridCol w="560141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560141">
                  <a:extLst>
                    <a:ext uri="{9D8B030D-6E8A-4147-A177-3AD203B41FA5}">
                      <a16:colId xmlns:a16="http://schemas.microsoft.com/office/drawing/2014/main" val="3485703954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≪そう思わない・どちらかといえばそう思わない理由≫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役職についている女性職員が少ない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勤務場所・時間について、柔軟な働き方ができない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性別による固定的な役割分担意識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約９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４位以下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ロールモデル不足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約１１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約１６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374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女性の健康課題への配慮がない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約７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４位以下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約１４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４位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63602"/>
                  </a:ext>
                </a:extLst>
              </a:tr>
            </a:tbl>
          </a:graphicData>
        </a:graphic>
      </p:graphicFrame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72C08B9-21A7-A2AE-DF8A-CCC90D089DB3}"/>
              </a:ext>
            </a:extLst>
          </p:cNvPr>
          <p:cNvSpPr txBox="1"/>
          <p:nvPr/>
        </p:nvSpPr>
        <p:spPr>
          <a:xfrm>
            <a:off x="119223" y="6074810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⇒「進んでいると思う」の回答割合が過半数となり、</a:t>
            </a:r>
            <a: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R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２年度よりも増加。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⇒進んでいると思わない理由は、男女で少し違いがあった。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FD93348-C507-923A-3DBB-A98C65F2CE00}"/>
              </a:ext>
            </a:extLst>
          </p:cNvPr>
          <p:cNvSpPr txBox="1"/>
          <p:nvPr/>
        </p:nvSpPr>
        <p:spPr>
          <a:xfrm>
            <a:off x="4638125" y="3613848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図表５９：配置・育成・昇任に関する職員の意識について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5" name="表 24">
            <a:extLst>
              <a:ext uri="{FF2B5EF4-FFF2-40B4-BE49-F238E27FC236}">
                <a16:creationId xmlns:a16="http://schemas.microsoft.com/office/drawing/2014/main" id="{23AC2D78-FA90-D064-59D6-82B2D6627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755885"/>
              </p:ext>
            </p:extLst>
          </p:nvPr>
        </p:nvGraphicFramePr>
        <p:xfrm>
          <a:off x="4780366" y="3962788"/>
          <a:ext cx="3807819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6905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59093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341821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①職員の配置</a:t>
                      </a: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性別による差はない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約８５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約７９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男性優遇・どちらかといえば男性優遇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約１６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（５０代以上約２６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26" name="表 25">
            <a:extLst>
              <a:ext uri="{FF2B5EF4-FFF2-40B4-BE49-F238E27FC236}">
                <a16:creationId xmlns:a16="http://schemas.microsoft.com/office/drawing/2014/main" id="{38DE7C2E-3399-4565-D993-822614F017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013699"/>
              </p:ext>
            </p:extLst>
          </p:nvPr>
        </p:nvGraphicFramePr>
        <p:xfrm>
          <a:off x="4784741" y="4687164"/>
          <a:ext cx="3799068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0349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59600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32911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②職員の育成</a:t>
                      </a:r>
                      <a:endParaRPr lang="ja-JP" alt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性別による差はない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男性優遇・どちらかといえば男性優遇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約８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（５０代以上約２２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graphicFrame>
        <p:nvGraphicFramePr>
          <p:cNvPr id="27" name="表 26">
            <a:extLst>
              <a:ext uri="{FF2B5EF4-FFF2-40B4-BE49-F238E27FC236}">
                <a16:creationId xmlns:a16="http://schemas.microsoft.com/office/drawing/2014/main" id="{26BFB289-C10C-FFE5-F6C3-DFF5E4F7D5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352012"/>
              </p:ext>
            </p:extLst>
          </p:nvPr>
        </p:nvGraphicFramePr>
        <p:xfrm>
          <a:off x="4780366" y="5386895"/>
          <a:ext cx="3807818" cy="6326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16073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62297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329448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③職員の昇任</a:t>
                      </a:r>
                      <a:endParaRPr lang="ja-JP" alt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性別による差はない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男性優遇・どちらかといえば男性優遇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代以上約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37%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</a:tbl>
          </a:graphicData>
        </a:graphic>
      </p:graphicFrame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789853F-4D85-446F-3DB3-49148DF1C1BC}"/>
              </a:ext>
            </a:extLst>
          </p:cNvPr>
          <p:cNvSpPr txBox="1"/>
          <p:nvPr/>
        </p:nvSpPr>
        <p:spPr>
          <a:xfrm>
            <a:off x="4735707" y="6085374"/>
            <a:ext cx="4421743" cy="14848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⇒性別による差はないと答える割合が上昇。</a:t>
            </a:r>
            <a:endParaRPr kumimoji="1"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4273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D074A-7EE8-1359-E7B8-905C84223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82335009-D952-0C79-32AD-3F149E93CF30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B18FB4-4864-F039-0643-F0EF1C73D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86600" y="6492482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fld id="{9258FC76-0BB2-4902-9F00-7AE7FA136629}" type="slidenum">
              <a:rPr kumimoji="1" lang="ja-JP" altLang="en-US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</a:t>
            </a:fld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68FFAF5-6314-2E28-65B6-00A2EECDC0EC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4C446AF-32B3-ADEB-EC5F-9B0029685BCE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4E61EA9-8F36-1AF9-22E0-678D4694E8E3}"/>
              </a:ext>
            </a:extLst>
          </p:cNvPr>
          <p:cNvSpPr txBox="1"/>
          <p:nvPr/>
        </p:nvSpPr>
        <p:spPr>
          <a:xfrm>
            <a:off x="63738" y="89895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■令和７年度職員アンケート　全職階の調査結果</a:t>
            </a:r>
            <a:endParaRPr kumimoji="1" lang="en-US" altLang="ja-JP" sz="11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F99391B-F313-1EE1-8E23-60400D9E8839}"/>
              </a:ext>
            </a:extLst>
          </p:cNvPr>
          <p:cNvSpPr txBox="1"/>
          <p:nvPr/>
        </p:nvSpPr>
        <p:spPr>
          <a:xfrm>
            <a:off x="13934" y="1198107"/>
            <a:ext cx="4626646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図表６０：子育てと仕事の両立を図るための取組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0101F56D-2FA1-44BA-9697-9E39F62A4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4058137"/>
              </p:ext>
            </p:extLst>
          </p:nvPr>
        </p:nvGraphicFramePr>
        <p:xfrm>
          <a:off x="180844" y="1545796"/>
          <a:ext cx="6505706" cy="26157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84880">
                  <a:extLst>
                    <a:ext uri="{9D8B030D-6E8A-4147-A177-3AD203B41FA5}">
                      <a16:colId xmlns:a16="http://schemas.microsoft.com/office/drawing/2014/main" val="3927019951"/>
                    </a:ext>
                  </a:extLst>
                </a:gridCol>
                <a:gridCol w="1210413">
                  <a:extLst>
                    <a:ext uri="{9D8B030D-6E8A-4147-A177-3AD203B41FA5}">
                      <a16:colId xmlns:a16="http://schemas.microsoft.com/office/drawing/2014/main" val="3753667155"/>
                    </a:ext>
                  </a:extLst>
                </a:gridCol>
                <a:gridCol w="1210413">
                  <a:extLst>
                    <a:ext uri="{9D8B030D-6E8A-4147-A177-3AD203B41FA5}">
                      <a16:colId xmlns:a16="http://schemas.microsoft.com/office/drawing/2014/main" val="101809647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79878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育児休業、特別休暇、給付金等の母性保護や子育てに関する諸制度の周知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75619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育児休業、特別休暇、給付金等の母性保護や子育てに関する諸制度の改善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33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代替要員の確保など育児休業・休暇を取得しやすい環境整備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464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育児休業・休暇取得中における職場情報の提供など、職場復帰のための支援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4506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職場優先や固定的な性別役割分担意識の是正など職員の意識改革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9035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男性の育児休業・休暇等の取得促進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0341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時間外勤務の縮減や年次休暇取得による職場全体でのワークライフバランスの確立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37186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子どもの職場参観など、子どもが職員の働いているところを実際に見ることができる取組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2.5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0924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在宅勤務の促進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61601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サテライトオフィスの拡大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793461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フレックスタイム制度の活用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006009"/>
                  </a:ext>
                </a:extLst>
              </a:tr>
              <a:tr h="1300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更なる勤務時間の柔軟化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635706"/>
                  </a:ext>
                </a:extLst>
              </a:tr>
              <a:tr h="1300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1.8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1.6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47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453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C3E9C-5715-59DB-A5A5-8BC83D2B8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4D4D96-0F6C-5791-C05C-F60DB0CE7908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C4E238-6556-F30C-0703-6F75E382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95565" y="6526640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fld id="{9258FC76-0BB2-4902-9F00-7AE7FA136629}" type="slidenum">
              <a:rPr kumimoji="1" lang="ja-JP" altLang="en-US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6</a:t>
            </a:fld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5BA9CA-3F6F-261B-6ED7-D8307B166443}"/>
              </a:ext>
            </a:extLst>
          </p:cNvPr>
          <p:cNvSpPr txBox="1"/>
          <p:nvPr/>
        </p:nvSpPr>
        <p:spPr>
          <a:xfrm>
            <a:off x="72708" y="1044716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843186-745D-5A0A-3531-44CF9B92C697}"/>
              </a:ext>
            </a:extLst>
          </p:cNvPr>
          <p:cNvSpPr txBox="1"/>
          <p:nvPr/>
        </p:nvSpPr>
        <p:spPr>
          <a:xfrm>
            <a:off x="119677" y="1397943"/>
            <a:ext cx="8989615" cy="1244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ja-JP" altLang="en-US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7C5817B-E20B-1877-AE28-549C09DCA219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2B01B65-36C6-F85E-4C72-7A0013D0CB17}"/>
              </a:ext>
            </a:extLst>
          </p:cNvPr>
          <p:cNvSpPr txBox="1"/>
          <p:nvPr/>
        </p:nvSpPr>
        <p:spPr>
          <a:xfrm>
            <a:off x="114147" y="1336576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１：育児休業の取得意向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1829917B-7D67-A017-8836-7C479A053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434496"/>
              </p:ext>
            </p:extLst>
          </p:nvPr>
        </p:nvGraphicFramePr>
        <p:xfrm>
          <a:off x="4872462" y="1662658"/>
          <a:ext cx="3807818" cy="32767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7534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36505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779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職場に迷惑をかけると思うから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39.4%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配偶者が専ら育児を行うと思うから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19.8%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業務が繁忙であるから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保育所等の託児施設を利用すると思うから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374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復帰後の職場や仕事の変化に対応できなくなると思うから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636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家計が苦しくなるから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20.0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6.7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22318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他の親族等（祖父母など）に面倒をみてもらうと思うから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4.3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０％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07147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仕事にやりがいを感じているため、休みたくない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3.4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13.3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80311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職場（上司・同僚）に育児休業等を取得しにくい雰囲気があるから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6.6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2.2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68369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昇任などに影響があるのではと懸念されるから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3.6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2.2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66881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配偶者や家族からの反対があるから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4.0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2.2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376798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フレックスタイム制度で対応できるから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3.8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2.2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77944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時差出勤制度や早出遅出勤務制度で対応できるから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4.4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40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11.3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53.3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7147236"/>
                  </a:ext>
                </a:extLst>
              </a:tr>
            </a:tbl>
          </a:graphicData>
        </a:graphic>
      </p:graphicFrame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0159D5D-4F8A-48F5-B71A-191ADA920380}"/>
              </a:ext>
            </a:extLst>
          </p:cNvPr>
          <p:cNvSpPr txBox="1"/>
          <p:nvPr/>
        </p:nvSpPr>
        <p:spPr>
          <a:xfrm>
            <a:off x="81677" y="1123831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（１）育児休業について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FA7BA8CF-D8C2-4A95-AFFF-833FC7A3A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5204366"/>
              </p:ext>
            </p:extLst>
          </p:nvPr>
        </p:nvGraphicFramePr>
        <p:xfrm>
          <a:off x="266588" y="1678089"/>
          <a:ext cx="3807819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59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42445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182888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1182888">
                  <a:extLst>
                    <a:ext uri="{9D8B030D-6E8A-4147-A177-3AD203B41FA5}">
                      <a16:colId xmlns:a16="http://schemas.microsoft.com/office/drawing/2014/main" val="573831367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取得する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取得しない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わからない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56.7%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86.6%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全体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68.3%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25.6%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24545"/>
                  </a:ext>
                </a:extLst>
              </a:tr>
            </a:tbl>
          </a:graphicData>
        </a:graphic>
      </p:graphicFrame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A100DA9-6408-491C-8410-7FC301FFF90D}"/>
              </a:ext>
            </a:extLst>
          </p:cNvPr>
          <p:cNvSpPr txBox="1"/>
          <p:nvPr/>
        </p:nvSpPr>
        <p:spPr>
          <a:xfrm>
            <a:off x="4743487" y="1314969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２：取得しない理由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C1BBE705-9B76-4FB2-A91E-72E6C4AB8092}"/>
              </a:ext>
            </a:extLst>
          </p:cNvPr>
          <p:cNvSpPr txBox="1"/>
          <p:nvPr/>
        </p:nvSpPr>
        <p:spPr>
          <a:xfrm>
            <a:off x="114147" y="2599293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３：取得促進に必要な取組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DE6B6699-E3C1-496D-A0F6-E46E29E70E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6216773"/>
              </p:ext>
            </p:extLst>
          </p:nvPr>
        </p:nvGraphicFramePr>
        <p:xfrm>
          <a:off x="266802" y="2942215"/>
          <a:ext cx="3807391" cy="2017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7278">
                  <a:extLst>
                    <a:ext uri="{9D8B030D-6E8A-4147-A177-3AD203B41FA5}">
                      <a16:colId xmlns:a16="http://schemas.microsoft.com/office/drawing/2014/main" val="3927019951"/>
                    </a:ext>
                  </a:extLst>
                </a:gridCol>
                <a:gridCol w="736422">
                  <a:extLst>
                    <a:ext uri="{9D8B030D-6E8A-4147-A177-3AD203B41FA5}">
                      <a16:colId xmlns:a16="http://schemas.microsoft.com/office/drawing/2014/main" val="3753667155"/>
                    </a:ext>
                  </a:extLst>
                </a:gridCol>
                <a:gridCol w="783691">
                  <a:extLst>
                    <a:ext uri="{9D8B030D-6E8A-4147-A177-3AD203B41FA5}">
                      <a16:colId xmlns:a16="http://schemas.microsoft.com/office/drawing/2014/main" val="101809647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479878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取得しやすい職場の雰囲気づくり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67.9%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75619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育児休業中の情報提供や復帰時の研修など職場復帰のための支援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33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業務のやり方の工夫・見直し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29.9%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27.7%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4640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研修や育児体験談などを活用した職員の意識改革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54506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子の出生時における父親の休暇の取得促進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17.4%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9035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育児休業等の期間中の代替要員の確保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70.2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79.4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03414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育児休業等制度の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PR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4.8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4.9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37186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休業等の期間中の経済的支援の拡大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31.8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33.6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800924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3.8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3.1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47334"/>
                  </a:ext>
                </a:extLst>
              </a:tr>
            </a:tbl>
          </a:graphicData>
        </a:graphic>
      </p:graphicFrame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B71112D-2604-4755-82EB-E87607C1ED1A}"/>
              </a:ext>
            </a:extLst>
          </p:cNvPr>
          <p:cNvSpPr txBox="1"/>
          <p:nvPr/>
        </p:nvSpPr>
        <p:spPr>
          <a:xfrm>
            <a:off x="63738" y="89895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■令和７年度職員アンケート　全職階の調査結果</a:t>
            </a:r>
            <a:endParaRPr kumimoji="1" lang="en-US" altLang="ja-JP" sz="11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5AB6A13-3405-4931-B4FA-0E86D3EA8AF9}"/>
              </a:ext>
            </a:extLst>
          </p:cNvPr>
          <p:cNvSpPr txBox="1"/>
          <p:nvPr/>
        </p:nvSpPr>
        <p:spPr>
          <a:xfrm>
            <a:off x="145772" y="5159105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（２）年次休暇の取得について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8" name="表 27">
            <a:extLst>
              <a:ext uri="{FF2B5EF4-FFF2-40B4-BE49-F238E27FC236}">
                <a16:creationId xmlns:a16="http://schemas.microsoft.com/office/drawing/2014/main" id="{81B8C7E4-F9BE-4412-AB60-CF637E7C66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3388947"/>
              </p:ext>
            </p:extLst>
          </p:nvPr>
        </p:nvGraphicFramePr>
        <p:xfrm>
          <a:off x="266801" y="5764094"/>
          <a:ext cx="3807392" cy="8136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589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715747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715747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取得しやすい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取得しにくい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78.6%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女性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79.0%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全体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78.3%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24545"/>
                  </a:ext>
                </a:extLst>
              </a:tr>
            </a:tbl>
          </a:graphicData>
        </a:graphic>
      </p:graphicFrame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40F0CD2D-589C-4740-BBA9-554A2FD80839}"/>
              </a:ext>
            </a:extLst>
          </p:cNvPr>
          <p:cNvSpPr txBox="1"/>
          <p:nvPr/>
        </p:nvSpPr>
        <p:spPr>
          <a:xfrm>
            <a:off x="222307" y="5414834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４：年次休暇の取得のしやすさ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90CAC913-76EF-43E8-8DBE-FD12B5107A84}"/>
              </a:ext>
            </a:extLst>
          </p:cNvPr>
          <p:cNvSpPr txBox="1"/>
          <p:nvPr/>
        </p:nvSpPr>
        <p:spPr>
          <a:xfrm>
            <a:off x="4783662" y="5410255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５：取得しにくい理由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76750FA8-C2F8-44C7-ABE6-F1801D0E5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28360"/>
              </p:ext>
            </p:extLst>
          </p:nvPr>
        </p:nvGraphicFramePr>
        <p:xfrm>
          <a:off x="4872676" y="5760766"/>
          <a:ext cx="3807391" cy="9945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727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36422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783691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業務多忙で取得できないから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69.4%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67.7%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上司がいい顔をしないから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職場に迷惑をかけると思うから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15.6%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3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479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C3E9C-5715-59DB-A5A5-8BC83D2B8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74D4D96-0F6C-5791-C05C-F60DB0CE7908}"/>
              </a:ext>
            </a:extLst>
          </p:cNvPr>
          <p:cNvSpPr/>
          <p:nvPr/>
        </p:nvSpPr>
        <p:spPr>
          <a:xfrm>
            <a:off x="0" y="0"/>
            <a:ext cx="9152965" cy="55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資料編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C4E238-6556-F30C-0703-6F75E3821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4287" y="6499139"/>
            <a:ext cx="2057400" cy="365125"/>
          </a:xfrm>
        </p:spPr>
        <p:txBody>
          <a:bodyPr/>
          <a:lstStyle/>
          <a:p>
            <a:r>
              <a:rPr kumimoji="1" lang="ja-JP" altLang="en-US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３</a:t>
            </a:r>
            <a:fld id="{9258FC76-0BB2-4902-9F00-7AE7FA136629}" type="slidenum">
              <a:rPr kumimoji="1" lang="ja-JP" altLang="en-US" smtClean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7</a:t>
            </a:fld>
            <a:endParaRPr kumimoji="1" lang="ja-JP" altLang="en-US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5BA9CA-3F6F-261B-6ED7-D8307B166443}"/>
              </a:ext>
            </a:extLst>
          </p:cNvPr>
          <p:cNvSpPr txBox="1"/>
          <p:nvPr/>
        </p:nvSpPr>
        <p:spPr>
          <a:xfrm>
            <a:off x="81677" y="952854"/>
            <a:ext cx="8989615" cy="581184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en-US" altLang="ja-JP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3843186-745D-5A0A-3531-44CF9B92C697}"/>
              </a:ext>
            </a:extLst>
          </p:cNvPr>
          <p:cNvSpPr txBox="1"/>
          <p:nvPr/>
        </p:nvSpPr>
        <p:spPr>
          <a:xfrm>
            <a:off x="21235" y="1182113"/>
            <a:ext cx="8989615" cy="1244303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endParaRPr kumimoji="1" lang="ja-JP" altLang="en-US" sz="14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7C5817B-E20B-1877-AE28-549C09DCA219}"/>
              </a:ext>
            </a:extLst>
          </p:cNvPr>
          <p:cNvSpPr/>
          <p:nvPr/>
        </p:nvSpPr>
        <p:spPr>
          <a:xfrm>
            <a:off x="-2723" y="554400"/>
            <a:ext cx="9144000" cy="339562"/>
          </a:xfrm>
          <a:prstGeom prst="rect">
            <a:avLst/>
          </a:prstGeom>
          <a:solidFill>
            <a:srgbClr val="75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１．その他現状の数値について</a:t>
            </a:r>
            <a:endParaRPr kumimoji="1" lang="en-US" altLang="ja-JP" sz="14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2B01B65-36C6-F85E-4C72-7A0013D0CB17}"/>
              </a:ext>
            </a:extLst>
          </p:cNvPr>
          <p:cNvSpPr txBox="1"/>
          <p:nvPr/>
        </p:nvSpPr>
        <p:spPr>
          <a:xfrm>
            <a:off x="94097" y="1303000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６：育児参加休暇の取得意向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1829917B-7D67-A017-8836-7C479A053B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738010"/>
              </p:ext>
            </p:extLst>
          </p:nvPr>
        </p:nvGraphicFramePr>
        <p:xfrm>
          <a:off x="4819168" y="1607343"/>
          <a:ext cx="3798849" cy="1537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3639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925210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業務多忙で取得できないから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職場に迷惑がかかると思うから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37.9%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上司がいい顔をしないから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職場に取得しにくい雰囲気があるから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374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昇任などに影響があるかもしれないから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636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休暇制度をよく知らないから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7.1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322318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21.9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071475"/>
                  </a:ext>
                </a:extLst>
              </a:tr>
            </a:tbl>
          </a:graphicData>
        </a:graphic>
      </p:graphicFrame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50159D5D-4F8A-48F5-B71A-191ADA920380}"/>
              </a:ext>
            </a:extLst>
          </p:cNvPr>
          <p:cNvSpPr txBox="1"/>
          <p:nvPr/>
        </p:nvSpPr>
        <p:spPr>
          <a:xfrm>
            <a:off x="0" y="1051223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（４）育児参加休暇について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32" name="表 31">
            <a:extLst>
              <a:ext uri="{FF2B5EF4-FFF2-40B4-BE49-F238E27FC236}">
                <a16:creationId xmlns:a16="http://schemas.microsoft.com/office/drawing/2014/main" id="{FA7BA8CF-D8C2-4A95-AFFF-833FC7A3A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7137361"/>
              </p:ext>
            </p:extLst>
          </p:nvPr>
        </p:nvGraphicFramePr>
        <p:xfrm>
          <a:off x="196239" y="1607343"/>
          <a:ext cx="3807818" cy="451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598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1042444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  <a:gridCol w="1182888">
                  <a:extLst>
                    <a:ext uri="{9D8B030D-6E8A-4147-A177-3AD203B41FA5}">
                      <a16:colId xmlns:a16="http://schemas.microsoft.com/office/drawing/2014/main" val="1114915760"/>
                    </a:ext>
                  </a:extLst>
                </a:gridCol>
                <a:gridCol w="1182888">
                  <a:extLst>
                    <a:ext uri="{9D8B030D-6E8A-4147-A177-3AD203B41FA5}">
                      <a16:colId xmlns:a16="http://schemas.microsoft.com/office/drawing/2014/main" val="2399403161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ja-JP" sz="90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取得する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取得しない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わからない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男性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32.2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</a:tbl>
          </a:graphicData>
        </a:graphic>
      </p:graphicFrame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A100DA9-6408-491C-8410-7FC301FFF90D}"/>
              </a:ext>
            </a:extLst>
          </p:cNvPr>
          <p:cNvSpPr txBox="1"/>
          <p:nvPr/>
        </p:nvSpPr>
        <p:spPr>
          <a:xfrm>
            <a:off x="4716664" y="1303000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７：取得しない理由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FF70EC57-92AE-4286-A226-4BFFABF3DF9D}"/>
              </a:ext>
            </a:extLst>
          </p:cNvPr>
          <p:cNvSpPr txBox="1"/>
          <p:nvPr/>
        </p:nvSpPr>
        <p:spPr>
          <a:xfrm>
            <a:off x="35792" y="3142207"/>
            <a:ext cx="442174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）時間外勤務について</a:t>
            </a:r>
            <a:endParaRPr kumimoji="1" lang="en-US" altLang="ja-JP" sz="11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A90C92FE-199D-4E6B-A3E8-06E58F642AA9}"/>
              </a:ext>
            </a:extLst>
          </p:cNvPr>
          <p:cNvSpPr txBox="1"/>
          <p:nvPr/>
        </p:nvSpPr>
        <p:spPr>
          <a:xfrm>
            <a:off x="90243" y="3404066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図表６８：時間外勤務の発生理由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  <p:graphicFrame>
        <p:nvGraphicFramePr>
          <p:cNvPr id="36" name="表 35">
            <a:extLst>
              <a:ext uri="{FF2B5EF4-FFF2-40B4-BE49-F238E27FC236}">
                <a16:creationId xmlns:a16="http://schemas.microsoft.com/office/drawing/2014/main" id="{EA3C58C3-E26D-4884-8493-EC885E86F1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472610"/>
              </p:ext>
            </p:extLst>
          </p:nvPr>
        </p:nvGraphicFramePr>
        <p:xfrm>
          <a:off x="200724" y="3753321"/>
          <a:ext cx="3798849" cy="13565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835">
                  <a:extLst>
                    <a:ext uri="{9D8B030D-6E8A-4147-A177-3AD203B41FA5}">
                      <a16:colId xmlns:a16="http://schemas.microsoft.com/office/drawing/2014/main" val="2127871937"/>
                    </a:ext>
                  </a:extLst>
                </a:gridCol>
                <a:gridCol w="744007">
                  <a:extLst>
                    <a:ext uri="{9D8B030D-6E8A-4147-A177-3AD203B41FA5}">
                      <a16:colId xmlns:a16="http://schemas.microsoft.com/office/drawing/2014/main" val="4020673946"/>
                    </a:ext>
                  </a:extLst>
                </a:gridCol>
                <a:gridCol w="744007">
                  <a:extLst>
                    <a:ext uri="{9D8B030D-6E8A-4147-A177-3AD203B41FA5}">
                      <a16:colId xmlns:a16="http://schemas.microsoft.com/office/drawing/2014/main" val="4162098292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49042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勤務時間外にしかできない業務への対応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11.2%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4846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職員の意識と仕事の進め方の問題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158616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通常業務への対応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23.9%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061482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特定期間に集中する業務への対応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33.8%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34.1%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684374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突発的な事件や法令改正等による業務の増加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21.7%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3636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13.3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7.4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071475"/>
                  </a:ext>
                </a:extLst>
              </a:tr>
            </a:tbl>
          </a:graphicData>
        </a:graphic>
      </p:graphicFrame>
      <p:graphicFrame>
        <p:nvGraphicFramePr>
          <p:cNvPr id="37" name="表 36">
            <a:extLst>
              <a:ext uri="{FF2B5EF4-FFF2-40B4-BE49-F238E27FC236}">
                <a16:creationId xmlns:a16="http://schemas.microsoft.com/office/drawing/2014/main" id="{4C8D2CF9-2DC0-4739-9A3A-B737B5458E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654797"/>
              </p:ext>
            </p:extLst>
          </p:nvPr>
        </p:nvGraphicFramePr>
        <p:xfrm>
          <a:off x="4819168" y="3788760"/>
          <a:ext cx="3798849" cy="2135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10835">
                  <a:extLst>
                    <a:ext uri="{9D8B030D-6E8A-4147-A177-3AD203B41FA5}">
                      <a16:colId xmlns:a16="http://schemas.microsoft.com/office/drawing/2014/main" val="984200897"/>
                    </a:ext>
                  </a:extLst>
                </a:gridCol>
                <a:gridCol w="744007">
                  <a:extLst>
                    <a:ext uri="{9D8B030D-6E8A-4147-A177-3AD203B41FA5}">
                      <a16:colId xmlns:a16="http://schemas.microsoft.com/office/drawing/2014/main" val="2966547389"/>
                    </a:ext>
                  </a:extLst>
                </a:gridCol>
                <a:gridCol w="744007">
                  <a:extLst>
                    <a:ext uri="{9D8B030D-6E8A-4147-A177-3AD203B41FA5}">
                      <a16:colId xmlns:a16="http://schemas.microsoft.com/office/drawing/2014/main" val="3039686851"/>
                    </a:ext>
                  </a:extLst>
                </a:gridCol>
              </a:tblGrid>
              <a:tr h="2676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ja-JP" sz="9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女性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ja-JP" altLang="en-US" sz="800" b="0" kern="100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  <a:cs typeface="Times New Roman" panose="02020603050405020304" pitchFamily="18" charset="0"/>
                        </a:rPr>
                        <a:t>男性</a:t>
                      </a:r>
                      <a:endParaRPr lang="ja-JP" sz="800" b="0" kern="100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394844"/>
                  </a:ext>
                </a:extLst>
              </a:tr>
              <a:tr h="18397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業務のやり方の工夫・見直し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49.6%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46.5%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55240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業務量の削減や人員配置を含めた見直し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80.3%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80.6%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4897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個々の職員の意識改革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18.0%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42628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午後９時までの執務室消灯の徹底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4.2%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95292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時間外勤務削減の周知や所属における定時退庁日の徹底・強化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6.4%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6.3%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39805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上司が率先して退庁する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12.4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14.3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31452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職場の雰囲気づくり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22.1%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771998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他の職員との業務の平準化や事務分担の見直し等、上司による適切なマネジメント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44.5%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36.0%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10331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</a:t>
                      </a: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4.1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4.8</a:t>
                      </a:r>
                      <a:r>
                        <a:rPr lang="ja-JP" altLang="en-US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％</a:t>
                      </a:r>
                      <a:endParaRPr lang="en-US" altLang="ja-JP" sz="800" b="0" i="0" u="none" strike="noStrike" dirty="0">
                        <a:solidFill>
                          <a:schemeClr val="tx1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9525" marR="9525" marT="9525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300955"/>
                  </a:ext>
                </a:extLst>
              </a:tr>
            </a:tbl>
          </a:graphicData>
        </a:graphic>
      </p:graphicFrame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128DB474-F002-4C62-8A89-107033506B6E}"/>
              </a:ext>
            </a:extLst>
          </p:cNvPr>
          <p:cNvSpPr txBox="1"/>
          <p:nvPr/>
        </p:nvSpPr>
        <p:spPr>
          <a:xfrm>
            <a:off x="4758527" y="3404066"/>
            <a:ext cx="4638063" cy="347689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pPr algn="l"/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図表６９：時間外勤務を減らすための取組</a:t>
            </a:r>
            <a:r>
              <a:rPr kumimoji="1"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92341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lIns="0" tIns="0" rIns="0" bIns="0" rtlCol="0" anchor="ctr"/>
      <a:lstStyle>
        <a:defPPr algn="ctr">
          <a:defRPr kumimoji="1" sz="12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/>
      <a:bodyPr vert="horz" lIns="91440" tIns="45720" rIns="91440" bIns="45720" rtlCol="0" anchor="ctr">
        <a:normAutofit/>
      </a:bodyPr>
      <a:lstStyle>
        <a:defPPr algn="l">
          <a:defRPr sz="1000" dirty="0" smtClean="0">
            <a:solidFill>
              <a:schemeClr val="bg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3112</Words>
  <Application>Microsoft Office PowerPoint</Application>
  <PresentationFormat>画面に合わせる (4:3)</PresentationFormat>
  <Paragraphs>847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5" baseType="lpstr">
      <vt:lpstr>BIZ UDPゴシック</vt:lpstr>
      <vt:lpstr>UD デジタル 教科書体 NK-R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2026-03-30T14:23:45Z</dcterms:created>
  <dcterms:modified xsi:type="dcterms:W3CDTF">2026-03-30T15:01:24Z</dcterms:modified>
</cp:coreProperties>
</file>