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40"/>
  </p:notesMasterIdLst>
  <p:sldIdLst>
    <p:sldId id="256" r:id="rId2"/>
    <p:sldId id="503" r:id="rId3"/>
    <p:sldId id="493" r:id="rId4"/>
    <p:sldId id="457" r:id="rId5"/>
    <p:sldId id="476" r:id="rId6"/>
    <p:sldId id="416" r:id="rId7"/>
    <p:sldId id="374" r:id="rId8"/>
    <p:sldId id="372"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491" r:id="rId22"/>
    <p:sldId id="371" r:id="rId23"/>
    <p:sldId id="454" r:id="rId24"/>
    <p:sldId id="470" r:id="rId25"/>
    <p:sldId id="471" r:id="rId26"/>
    <p:sldId id="473" r:id="rId27"/>
    <p:sldId id="474" r:id="rId28"/>
    <p:sldId id="452" r:id="rId29"/>
    <p:sldId id="477" r:id="rId30"/>
    <p:sldId id="504" r:id="rId31"/>
    <p:sldId id="494" r:id="rId32"/>
    <p:sldId id="495" r:id="rId33"/>
    <p:sldId id="496" r:id="rId34"/>
    <p:sldId id="499" r:id="rId35"/>
    <p:sldId id="498" r:id="rId36"/>
    <p:sldId id="502" r:id="rId37"/>
    <p:sldId id="500" r:id="rId38"/>
    <p:sldId id="501"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35B3"/>
    <a:srgbClr val="75DDDD"/>
    <a:srgbClr val="E6B422"/>
    <a:srgbClr val="D4AF37"/>
    <a:srgbClr val="FFD700"/>
    <a:srgbClr val="37BEB0"/>
    <a:srgbClr val="BE4EAB"/>
    <a:srgbClr val="AA3E98"/>
    <a:srgbClr val="9368B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AEC2F-A9BD-C05C-0652-DA8872CDD875}" v="10" dt="2026-03-30T02:58:02.74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568" autoAdjust="0"/>
  </p:normalViewPr>
  <p:slideViewPr>
    <p:cSldViewPr snapToGrid="0">
      <p:cViewPr varScale="1">
        <p:scale>
          <a:sx n="94" d="100"/>
          <a:sy n="94" d="100"/>
        </p:scale>
        <p:origin x="120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5659" cy="498056"/>
          </a:xfrm>
          <a:prstGeom prst="rect">
            <a:avLst/>
          </a:prstGeom>
        </p:spPr>
        <p:txBody>
          <a:bodyPr vert="horz" lIns="91276" tIns="45636" rIns="91276" bIns="4563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276" tIns="45636" rIns="91276" bIns="45636" rtlCol="0"/>
          <a:lstStyle>
            <a:lvl1pPr algn="r">
              <a:defRPr sz="1200"/>
            </a:lvl1pPr>
          </a:lstStyle>
          <a:p>
            <a:fld id="{B1BD095D-922F-4369-9927-6A38C09725A9}"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76" tIns="45636" rIns="91276" bIns="4563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276" tIns="45636" rIns="91276" bIns="456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28584"/>
            <a:ext cx="2945659" cy="498055"/>
          </a:xfrm>
          <a:prstGeom prst="rect">
            <a:avLst/>
          </a:prstGeom>
        </p:spPr>
        <p:txBody>
          <a:bodyPr vert="horz" lIns="91276" tIns="45636" rIns="91276" bIns="4563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276" tIns="45636" rIns="91276" bIns="45636" rtlCol="0" anchor="b"/>
          <a:lstStyle>
            <a:lvl1pPr algn="r">
              <a:defRPr sz="1200"/>
            </a:lvl1pPr>
          </a:lstStyle>
          <a:p>
            <a:fld id="{CCABB1CC-10F2-426E-9D67-BE40EA865BEE}" type="slidenum">
              <a:rPr kumimoji="1" lang="ja-JP" altLang="en-US" smtClean="0"/>
              <a:t>‹#›</a:t>
            </a:fld>
            <a:endParaRPr kumimoji="1" lang="ja-JP" altLang="en-US"/>
          </a:p>
        </p:txBody>
      </p:sp>
    </p:spTree>
    <p:extLst>
      <p:ext uri="{BB962C8B-B14F-4D97-AF65-F5344CB8AC3E}">
        <p14:creationId xmlns:p14="http://schemas.microsoft.com/office/powerpoint/2010/main" val="1617667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F2B7212-F4EF-44F9-97A7-811812A7AF7B}" type="datetime1">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239834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CDAD741-7D99-43C1-8C5F-A691DBD7EBC5}" type="datetime1">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326300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29D9401-706E-4BDF-84E1-E61D343A9442}" type="datetime1">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324678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C1EC9EB-3E70-4212-8179-A34425725105}" type="datetime1">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135150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3DC21A-CA87-42A8-B0C1-ADFF2F83A1D7}" type="datetime1">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65138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D406E7C-B171-423D-8E70-337B2B07D28A}" type="datetime1">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234449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06F3153-461A-475B-B27F-67B609E464AF}" type="datetime1">
              <a:rPr kumimoji="1" lang="ja-JP" altLang="en-US" smtClean="0"/>
              <a:t>2026/3/31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397059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29D2BE2-32A0-4ACA-9CB7-869A62002A6B}" type="datetime1">
              <a:rPr kumimoji="1" lang="ja-JP" altLang="en-US" smtClean="0"/>
              <a:t>2026/3/31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142730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43E1-C69C-4941-A5CD-7D1DA198DA9A}" type="datetime1">
              <a:rPr kumimoji="1" lang="ja-JP" altLang="en-US" smtClean="0"/>
              <a:t>2026/3/31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347153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FABE59-31BC-4121-B15F-C8030F4F1F6B}" type="datetime1">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1238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60805E-95A0-4775-B8B2-0BA7AEE92421}" type="datetime1">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408454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98E8C-3672-403C-9B88-3151F8EF30D6}" type="datetime1">
              <a:rPr kumimoji="1" lang="ja-JP" altLang="en-US" smtClean="0"/>
              <a:t>2026/3/31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8FC76-0BB2-4902-9F00-7AE7FA136629}" type="slidenum">
              <a:rPr kumimoji="1" lang="ja-JP" altLang="en-US" smtClean="0"/>
              <a:t>‹#›</a:t>
            </a:fld>
            <a:endParaRPr kumimoji="1" lang="ja-JP" altLang="en-US"/>
          </a:p>
        </p:txBody>
      </p:sp>
    </p:spTree>
    <p:extLst>
      <p:ext uri="{BB962C8B-B14F-4D97-AF65-F5344CB8AC3E}">
        <p14:creationId xmlns:p14="http://schemas.microsoft.com/office/powerpoint/2010/main" val="354014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F64119AA-1500-41C5-BDFA-7D709513E0F4}"/>
              </a:ext>
            </a:extLst>
          </p:cNvPr>
          <p:cNvSpPr>
            <a:spLocks noGrp="1"/>
          </p:cNvSpPr>
          <p:nvPr>
            <p:ph type="subTitle" idx="1"/>
          </p:nvPr>
        </p:nvSpPr>
        <p:spPr>
          <a:xfrm>
            <a:off x="2463800" y="4414882"/>
            <a:ext cx="2108200" cy="1019694"/>
          </a:xfrm>
        </p:spPr>
        <p:txBody>
          <a:bodyPr>
            <a:norm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令和８年</a:t>
            </a:r>
            <a:r>
              <a:rPr lang="ja-JP" altLang="en-US" sz="2000" dirty="0">
                <a:latin typeface="UD デジタル 教科書体 NK-R" panose="02020400000000000000" pitchFamily="18" charset="-128"/>
                <a:ea typeface="UD デジタル 教科書体 NK-R" panose="02020400000000000000" pitchFamily="18" charset="-128"/>
              </a:rPr>
              <a:t>３</a:t>
            </a:r>
            <a:r>
              <a:rPr kumimoji="1" lang="ja-JP" altLang="en-US" sz="2000" dirty="0">
                <a:latin typeface="UD デジタル 教科書体 NK-R" panose="02020400000000000000" pitchFamily="18" charset="-128"/>
                <a:ea typeface="UD デジタル 教科書体 NK-R" panose="02020400000000000000" pitchFamily="18" charset="-128"/>
              </a:rPr>
              <a:t>月</a:t>
            </a:r>
          </a:p>
        </p:txBody>
      </p:sp>
      <p:sp>
        <p:nvSpPr>
          <p:cNvPr id="6" name="テキスト ボックス 5">
            <a:extLst>
              <a:ext uri="{FF2B5EF4-FFF2-40B4-BE49-F238E27FC236}">
                <a16:creationId xmlns:a16="http://schemas.microsoft.com/office/drawing/2014/main" id="{61E7B2FF-8828-4D0B-8CB2-CC707AA6FA80}"/>
              </a:ext>
            </a:extLst>
          </p:cNvPr>
          <p:cNvSpPr txBox="1"/>
          <p:nvPr/>
        </p:nvSpPr>
        <p:spPr>
          <a:xfrm>
            <a:off x="129210" y="773084"/>
            <a:ext cx="8885582" cy="3948545"/>
          </a:xfrm>
          <a:prstGeom prst="rect">
            <a:avLst/>
          </a:prstGeom>
        </p:spPr>
        <p:txBody>
          <a:bodyPr vert="horz" wrap="square" lIns="91440" tIns="45720" rIns="91440" bIns="45720" rtlCol="0" anchor="t">
            <a:noAutofit/>
          </a:bodyPr>
          <a:lstStyle/>
          <a:p>
            <a:pPr algn="ctr"/>
            <a:endParaRPr kumimoji="1" lang="en-US" altLang="ja-JP" sz="3600" b="1" dirty="0">
              <a:latin typeface="UD デジタル 教科書体 NK-R" panose="02020400000000000000" pitchFamily="18" charset="-128"/>
              <a:ea typeface="UD デジタル 教科書体 NK-R" panose="02020400000000000000" pitchFamily="18" charset="-128"/>
            </a:endParaRPr>
          </a:p>
          <a:p>
            <a:endParaRPr kumimoji="1" lang="en-US" altLang="ja-JP" sz="36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3600" b="1" dirty="0">
                <a:latin typeface="UD デジタル 教科書体 NK-R" panose="02020400000000000000" pitchFamily="18" charset="-128"/>
                <a:ea typeface="UD デジタル 教科書体 NK-R" panose="02020400000000000000" pitchFamily="18" charset="-128"/>
              </a:rPr>
              <a:t>　大阪府における</a:t>
            </a:r>
            <a:endParaRPr kumimoji="1" lang="en-US" altLang="ja-JP" sz="36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3600" b="1" dirty="0">
                <a:latin typeface="UD デジタル 教科書体 NK-R" panose="02020400000000000000" pitchFamily="18" charset="-128"/>
                <a:ea typeface="UD デジタル 教科書体 NK-R" panose="02020400000000000000" pitchFamily="18" charset="-128"/>
              </a:rPr>
              <a:t>女性職員の活躍の推進に関する</a:t>
            </a:r>
          </a:p>
          <a:p>
            <a:pPr algn="ctr"/>
            <a:r>
              <a:rPr kumimoji="1" lang="ja-JP" altLang="en-US" sz="3600" b="1" dirty="0">
                <a:latin typeface="UD デジタル 教科書体 NK-R" panose="02020400000000000000" pitchFamily="18" charset="-128"/>
                <a:ea typeface="UD デジタル 教科書体 NK-R" panose="02020400000000000000" pitchFamily="18" charset="-128"/>
              </a:rPr>
              <a:t>特定事業主行動計画（</a:t>
            </a:r>
            <a:r>
              <a:rPr kumimoji="1" lang="en-US" altLang="ja-JP" sz="3600" b="1" dirty="0">
                <a:latin typeface="UD デジタル 教科書体 NK-R" panose="02020400000000000000" pitchFamily="18" charset="-128"/>
                <a:ea typeface="UD デジタル 教科書体 NK-R" panose="02020400000000000000" pitchFamily="18" charset="-128"/>
              </a:rPr>
              <a:t>202</a:t>
            </a:r>
            <a:r>
              <a:rPr kumimoji="1" lang="ja-JP" altLang="en-US" sz="3600" b="1" dirty="0">
                <a:latin typeface="UD デジタル 教科書体 NK-R" panose="02020400000000000000" pitchFamily="18" charset="-128"/>
                <a:ea typeface="UD デジタル 教科書体 NK-R" panose="02020400000000000000" pitchFamily="18" charset="-128"/>
              </a:rPr>
              <a:t>６）</a:t>
            </a:r>
          </a:p>
        </p:txBody>
      </p:sp>
      <p:sp>
        <p:nvSpPr>
          <p:cNvPr id="2" name="正方形/長方形 1">
            <a:extLst>
              <a:ext uri="{FF2B5EF4-FFF2-40B4-BE49-F238E27FC236}">
                <a16:creationId xmlns:a16="http://schemas.microsoft.com/office/drawing/2014/main" id="{2974BA21-C241-408E-B98E-A5A13408F37B}"/>
              </a:ext>
            </a:extLst>
          </p:cNvPr>
          <p:cNvSpPr/>
          <p:nvPr/>
        </p:nvSpPr>
        <p:spPr>
          <a:xfrm>
            <a:off x="447260" y="1421295"/>
            <a:ext cx="8388627" cy="238540"/>
          </a:xfrm>
          <a:prstGeom prst="rect">
            <a:avLst/>
          </a:prstGeom>
          <a:solidFill>
            <a:srgbClr val="37BEB0"/>
          </a:solidFill>
          <a:ln>
            <a:solidFill>
              <a:srgbClr val="37BEB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8" name="字幕 2">
            <a:extLst>
              <a:ext uri="{FF2B5EF4-FFF2-40B4-BE49-F238E27FC236}">
                <a16:creationId xmlns:a16="http://schemas.microsoft.com/office/drawing/2014/main" id="{B193D882-E070-4D1A-8F24-895E6ADF2B70}"/>
              </a:ext>
            </a:extLst>
          </p:cNvPr>
          <p:cNvSpPr txBox="1">
            <a:spLocks/>
          </p:cNvSpPr>
          <p:nvPr/>
        </p:nvSpPr>
        <p:spPr>
          <a:xfrm>
            <a:off x="4641573" y="4414882"/>
            <a:ext cx="4825007" cy="1019694"/>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8000" dirty="0">
                <a:latin typeface="UD デジタル 教科書体 NK-R" panose="02020400000000000000" pitchFamily="18" charset="-128"/>
                <a:ea typeface="UD デジタル 教科書体 NK-R" panose="02020400000000000000" pitchFamily="18" charset="-128"/>
              </a:rPr>
              <a:t>大阪府知事</a:t>
            </a:r>
            <a:endParaRPr lang="en-US" altLang="ja-JP" sz="8000" dirty="0">
              <a:latin typeface="UD デジタル 教科書体 NK-R" panose="02020400000000000000" pitchFamily="18" charset="-128"/>
              <a:ea typeface="UD デジタル 教科書体 NK-R" panose="02020400000000000000" pitchFamily="18" charset="-128"/>
            </a:endParaRPr>
          </a:p>
          <a:p>
            <a:pPr algn="l"/>
            <a:r>
              <a:rPr lang="ja-JP" altLang="en-US" sz="8000" dirty="0">
                <a:latin typeface="UD デジタル 教科書体 NK-R" panose="02020400000000000000" pitchFamily="18" charset="-128"/>
                <a:ea typeface="UD デジタル 教科書体 NK-R" panose="02020400000000000000" pitchFamily="18" charset="-128"/>
              </a:rPr>
              <a:t>大阪府議会議長</a:t>
            </a:r>
            <a:endParaRPr lang="en-US" altLang="ja-JP" sz="8000" dirty="0">
              <a:latin typeface="UD デジタル 教科書体 NK-R" panose="02020400000000000000" pitchFamily="18" charset="-128"/>
              <a:ea typeface="UD デジタル 教科書体 NK-R" panose="02020400000000000000" pitchFamily="18" charset="-128"/>
            </a:endParaRPr>
          </a:p>
          <a:p>
            <a:pPr algn="l"/>
            <a:r>
              <a:rPr lang="ja-JP" altLang="en-US" sz="8000" dirty="0">
                <a:latin typeface="UD デジタル 教科書体 NK-R" panose="02020400000000000000" pitchFamily="18" charset="-128"/>
                <a:ea typeface="UD デジタル 教科書体 NK-R" panose="02020400000000000000" pitchFamily="18" charset="-128"/>
              </a:rPr>
              <a:t>大阪府教育委員会</a:t>
            </a:r>
            <a:endParaRPr lang="en-US" altLang="ja-JP" sz="8000" dirty="0">
              <a:latin typeface="UD デジタル 教科書体 NK-R" panose="02020400000000000000" pitchFamily="18" charset="-128"/>
              <a:ea typeface="UD デジタル 教科書体 NK-R" panose="02020400000000000000" pitchFamily="18" charset="-128"/>
            </a:endParaRPr>
          </a:p>
          <a:p>
            <a:pPr algn="l"/>
            <a:r>
              <a:rPr lang="ja-JP" altLang="en-US" sz="8000" dirty="0">
                <a:latin typeface="UD デジタル 教科書体 NK-R" panose="02020400000000000000" pitchFamily="18" charset="-128"/>
                <a:ea typeface="UD デジタル 教科書体 NK-R" panose="02020400000000000000" pitchFamily="18" charset="-128"/>
              </a:rPr>
              <a:t>大阪府選挙管理委員会</a:t>
            </a:r>
            <a:endParaRPr lang="en-US" altLang="ja-JP" sz="8000" dirty="0">
              <a:latin typeface="UD デジタル 教科書体 NK-R" panose="02020400000000000000" pitchFamily="18" charset="-128"/>
              <a:ea typeface="UD デジタル 教科書体 NK-R" panose="02020400000000000000" pitchFamily="18" charset="-128"/>
            </a:endParaRPr>
          </a:p>
          <a:p>
            <a:pPr algn="l"/>
            <a:r>
              <a:rPr lang="ja-JP" altLang="en-US" sz="8000" dirty="0">
                <a:latin typeface="UD デジタル 教科書体 NK-R" panose="02020400000000000000" pitchFamily="18" charset="-128"/>
                <a:ea typeface="UD デジタル 教科書体 NK-R" panose="02020400000000000000" pitchFamily="18" charset="-128"/>
              </a:rPr>
              <a:t>大阪府代表監査委員</a:t>
            </a:r>
            <a:endParaRPr lang="en-US" altLang="ja-JP" sz="8000" dirty="0">
              <a:latin typeface="UD デジタル 教科書体 NK-R" panose="02020400000000000000" pitchFamily="18" charset="-128"/>
              <a:ea typeface="UD デジタル 教科書体 NK-R" panose="02020400000000000000" pitchFamily="18" charset="-128"/>
            </a:endParaRPr>
          </a:p>
          <a:p>
            <a:pPr algn="l"/>
            <a:r>
              <a:rPr lang="ja-JP" altLang="en-US" sz="8000" dirty="0">
                <a:latin typeface="UD デジタル 教科書体 NK-R" panose="02020400000000000000" pitchFamily="18" charset="-128"/>
                <a:ea typeface="UD デジタル 教科書体 NK-R" panose="02020400000000000000" pitchFamily="18" charset="-128"/>
              </a:rPr>
              <a:t>大阪府人事委員会</a:t>
            </a:r>
            <a:endParaRPr lang="en-US" altLang="ja-JP" sz="8000" dirty="0">
              <a:latin typeface="UD デジタル 教科書体 NK-R" panose="02020400000000000000" pitchFamily="18" charset="-128"/>
              <a:ea typeface="UD デジタル 教科書体 NK-R" panose="02020400000000000000" pitchFamily="18" charset="-128"/>
            </a:endParaRPr>
          </a:p>
          <a:p>
            <a:pPr algn="l"/>
            <a:r>
              <a:rPr lang="ja-JP" altLang="en-US" sz="8000" dirty="0">
                <a:latin typeface="UD デジタル 教科書体 NK-R" panose="02020400000000000000" pitchFamily="18" charset="-128"/>
                <a:ea typeface="UD デジタル 教科書体 NK-R" panose="02020400000000000000" pitchFamily="18" charset="-128"/>
              </a:rPr>
              <a:t>大阪海区漁業調整委員会</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A6611381-665B-4DE3-A78E-FAB322EC2A0E}"/>
              </a:ext>
            </a:extLst>
          </p:cNvPr>
          <p:cNvSpPr/>
          <p:nvPr/>
        </p:nvSpPr>
        <p:spPr>
          <a:xfrm>
            <a:off x="447260" y="3694041"/>
            <a:ext cx="8388627" cy="238540"/>
          </a:xfrm>
          <a:prstGeom prst="rect">
            <a:avLst/>
          </a:prstGeom>
          <a:solidFill>
            <a:srgbClr val="37BEB0"/>
          </a:solidFill>
          <a:ln>
            <a:solidFill>
              <a:srgbClr val="37BEB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Tree>
    <p:extLst>
      <p:ext uri="{BB962C8B-B14F-4D97-AF65-F5344CB8AC3E}">
        <p14:creationId xmlns:p14="http://schemas.microsoft.com/office/powerpoint/2010/main" val="398952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710A-418E-7748-FAD1-A68E6FD863FF}"/>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66BDA7EC-D362-4474-AF98-4595836E3079}"/>
              </a:ext>
            </a:extLst>
          </p:cNvPr>
          <p:cNvPicPr>
            <a:picLocks noChangeAspect="1"/>
          </p:cNvPicPr>
          <p:nvPr/>
        </p:nvPicPr>
        <p:blipFill>
          <a:blip r:embed="rId2"/>
          <a:stretch>
            <a:fillRect/>
          </a:stretch>
        </p:blipFill>
        <p:spPr>
          <a:xfrm>
            <a:off x="308261" y="3429000"/>
            <a:ext cx="4151736" cy="2347163"/>
          </a:xfrm>
          <a:prstGeom prst="rect">
            <a:avLst/>
          </a:prstGeom>
        </p:spPr>
      </p:pic>
      <p:sp>
        <p:nvSpPr>
          <p:cNvPr id="7" name="スライド番号プレースホルダー 6">
            <a:extLst>
              <a:ext uri="{FF2B5EF4-FFF2-40B4-BE49-F238E27FC236}">
                <a16:creationId xmlns:a16="http://schemas.microsoft.com/office/drawing/2014/main" id="{0122F89D-5474-62E7-1D5D-435C98605A1F}"/>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9</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BCF5C919-7ABD-6AD1-6FBC-C3CF115DE172}"/>
              </a:ext>
            </a:extLst>
          </p:cNvPr>
          <p:cNvSpPr txBox="1"/>
          <p:nvPr/>
        </p:nvSpPr>
        <p:spPr>
          <a:xfrm>
            <a:off x="-343055" y="3888159"/>
            <a:ext cx="8989615" cy="5573770"/>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7606CC17-44A3-3D2F-0870-3AB14E6402B3}"/>
              </a:ext>
            </a:extLst>
          </p:cNvPr>
          <p:cNvSpPr txBox="1">
            <a:spLocks/>
          </p:cNvSpPr>
          <p:nvPr/>
        </p:nvSpPr>
        <p:spPr>
          <a:xfrm>
            <a:off x="1729047" y="-60049"/>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79AF69E8-151A-E290-AFC6-8957D3731235}"/>
              </a:ext>
            </a:extLst>
          </p:cNvPr>
          <p:cNvSpPr txBox="1">
            <a:spLocks/>
          </p:cNvSpPr>
          <p:nvPr/>
        </p:nvSpPr>
        <p:spPr>
          <a:xfrm>
            <a:off x="-8966" y="-58606"/>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52F5C14F-3DE9-FF64-AEB5-236D917B0C9D}"/>
              </a:ext>
            </a:extLst>
          </p:cNvPr>
          <p:cNvSpPr/>
          <p:nvPr/>
        </p:nvSpPr>
        <p:spPr>
          <a:xfrm>
            <a:off x="-12054" y="558595"/>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２</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継続就業及び仕事とプライベートの両立関係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21DE09A2-B9C2-D78A-F815-BAD98E58EB77}"/>
              </a:ext>
            </a:extLst>
          </p:cNvPr>
          <p:cNvSpPr txBox="1"/>
          <p:nvPr/>
        </p:nvSpPr>
        <p:spPr>
          <a:xfrm>
            <a:off x="201279" y="1417064"/>
            <a:ext cx="8725644" cy="1307270"/>
          </a:xfrm>
          <a:prstGeom prst="rect">
            <a:avLst/>
          </a:prstGeom>
        </p:spPr>
        <p:txBody>
          <a:bodyPr vert="horz" wrap="square" lIns="91440" tIns="45720" rIns="91440" bIns="45720" rtlCol="0" anchor="ctr">
            <a:noAutofit/>
          </a:bodyPr>
          <a:lstStyle/>
          <a:p>
            <a:r>
              <a:rPr kumimoji="1" lang="ja-JP" altLang="en-US" sz="1300" dirty="0">
                <a:latin typeface="UD デジタル 教科書体 NK-R" panose="02020400000000000000" pitchFamily="18" charset="-128"/>
                <a:ea typeface="UD デジタル 教科書体 NK-R" panose="02020400000000000000" pitchFamily="18" charset="-128"/>
              </a:rPr>
              <a:t>○職員の平均継続勤務年数は、令和７年度においては男性職員</a:t>
            </a:r>
            <a:r>
              <a:rPr kumimoji="1" lang="en-US" altLang="ja-JP" sz="1300" dirty="0">
                <a:latin typeface="UD デジタル 教科書体 NK-R" panose="02020400000000000000" pitchFamily="18" charset="-128"/>
                <a:ea typeface="UD デジタル 教科書体 NK-R" panose="02020400000000000000" pitchFamily="18" charset="-128"/>
              </a:rPr>
              <a:t>19.8</a:t>
            </a:r>
            <a:r>
              <a:rPr kumimoji="1" lang="ja-JP" altLang="en-US" sz="1300" dirty="0">
                <a:latin typeface="UD デジタル 教科書体 NK-R" panose="02020400000000000000" pitchFamily="18" charset="-128"/>
                <a:ea typeface="UD デジタル 教科書体 NK-R" panose="02020400000000000000" pitchFamily="18" charset="-128"/>
              </a:rPr>
              <a:t>年、女性職員</a:t>
            </a:r>
            <a:r>
              <a:rPr kumimoji="1" lang="en-US" altLang="ja-JP" sz="1300" dirty="0">
                <a:latin typeface="UD デジタル 教科書体 NK-R" panose="02020400000000000000" pitchFamily="18" charset="-128"/>
                <a:ea typeface="UD デジタル 教科書体 NK-R" panose="02020400000000000000" pitchFamily="18" charset="-128"/>
              </a:rPr>
              <a:t>13.6</a:t>
            </a:r>
            <a:r>
              <a:rPr kumimoji="1" lang="ja-JP" altLang="en-US" sz="1300" dirty="0">
                <a:latin typeface="UD デジタル 教科書体 NK-R" panose="02020400000000000000" pitchFamily="18" charset="-128"/>
                <a:ea typeface="UD デジタル 教科書体 NK-R" panose="02020400000000000000" pitchFamily="18" charset="-128"/>
              </a:rPr>
              <a:t>年で、近年男女ともに短くなってきて</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おり、男女間の差は縮小傾向にある</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令和３年度：</a:t>
            </a:r>
            <a:r>
              <a:rPr kumimoji="1" lang="en-US" altLang="ja-JP" sz="1300" dirty="0">
                <a:latin typeface="UD デジタル 教科書体 NK-R" panose="02020400000000000000" pitchFamily="18" charset="-128"/>
                <a:ea typeface="UD デジタル 教科書体 NK-R" panose="02020400000000000000" pitchFamily="18" charset="-128"/>
              </a:rPr>
              <a:t>7.3</a:t>
            </a:r>
            <a:r>
              <a:rPr kumimoji="1" lang="ja-JP" altLang="en-US" sz="1300" dirty="0">
                <a:latin typeface="UD デジタル 教科書体 NK-R" panose="02020400000000000000" pitchFamily="18" charset="-128"/>
                <a:ea typeface="UD デジタル 教科書体 NK-R" panose="02020400000000000000" pitchFamily="18" charset="-128"/>
              </a:rPr>
              <a:t>年、令和７年度</a:t>
            </a:r>
            <a:r>
              <a:rPr kumimoji="1" lang="en-US" altLang="ja-JP" sz="1300" dirty="0">
                <a:latin typeface="UD デジタル 教科書体 NK-R" panose="02020400000000000000" pitchFamily="18" charset="-128"/>
                <a:ea typeface="UD デジタル 教科書体 NK-R" panose="02020400000000000000" pitchFamily="18" charset="-128"/>
              </a:rPr>
              <a:t>6.2</a:t>
            </a:r>
            <a:r>
              <a:rPr kumimoji="1" lang="ja-JP" altLang="en-US" sz="1300" dirty="0">
                <a:latin typeface="UD デジタル 教科書体 NK-R" panose="02020400000000000000" pitchFamily="18" charset="-128"/>
                <a:ea typeface="UD デジタル 教科書体 NK-R" panose="02020400000000000000" pitchFamily="18" charset="-128"/>
              </a:rPr>
              <a:t>年</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（図表</a:t>
            </a:r>
            <a:r>
              <a:rPr kumimoji="1" lang="en-US" altLang="ja-JP" sz="1300" dirty="0">
                <a:latin typeface="UD デジタル 教科書体 NK-R" panose="02020400000000000000" pitchFamily="18" charset="-128"/>
                <a:ea typeface="UD デジタル 教科書体 NK-R" panose="02020400000000000000" pitchFamily="18" charset="-128"/>
              </a:rPr>
              <a:t>11</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49</a:t>
            </a:r>
            <a:r>
              <a:rPr kumimoji="1" lang="ja-JP" altLang="en-US" sz="1300" dirty="0">
                <a:latin typeface="UD デジタル 教科書体 NK-R" panose="02020400000000000000" pitchFamily="18" charset="-128"/>
                <a:ea typeface="UD デジタル 教科書体 NK-R" panose="02020400000000000000" pitchFamily="18" charset="-128"/>
              </a:rPr>
              <a:t>歳以下の中途退職者の平均年齢は、男女ともに低くなってきており、男女間の差は縮小傾向にある（図表</a:t>
            </a:r>
            <a:r>
              <a:rPr kumimoji="1" lang="en-US" altLang="ja-JP" sz="1300" dirty="0">
                <a:latin typeface="UD デジタル 教科書体 NK-R" panose="02020400000000000000" pitchFamily="18" charset="-128"/>
                <a:ea typeface="UD デジタル 教科書体 NK-R" panose="02020400000000000000" pitchFamily="18" charset="-128"/>
              </a:rPr>
              <a:t>12</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○継続勤務年数が短くなってきている要因としては、雇用の流動性の高まりも考えられるが、ベテラン世代が減り、職員の平均年齢が下がっていること等が考えられる。</a:t>
            </a:r>
          </a:p>
        </p:txBody>
      </p:sp>
      <p:sp>
        <p:nvSpPr>
          <p:cNvPr id="21" name="テキスト ボックス 20">
            <a:extLst>
              <a:ext uri="{FF2B5EF4-FFF2-40B4-BE49-F238E27FC236}">
                <a16:creationId xmlns:a16="http://schemas.microsoft.com/office/drawing/2014/main" id="{624187E4-3A30-4942-82AA-399D6F7F1C48}"/>
              </a:ext>
            </a:extLst>
          </p:cNvPr>
          <p:cNvSpPr txBox="1"/>
          <p:nvPr/>
        </p:nvSpPr>
        <p:spPr>
          <a:xfrm>
            <a:off x="308261" y="3153556"/>
            <a:ext cx="2958963" cy="361192"/>
          </a:xfrm>
          <a:prstGeom prst="rect">
            <a:avLst/>
          </a:prstGeom>
        </p:spPr>
        <p:txBody>
          <a:bodyPr vert="horz" wrap="square" lIns="91440" tIns="45720" rIns="91440" bIns="45720" rtlCol="0" anchor="ctr">
            <a:noAutofit/>
          </a:bodyPr>
          <a:lstStyle/>
          <a:p>
            <a:pPr algn="l"/>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図表</a:t>
            </a:r>
            <a:r>
              <a:rPr kumimoji="1" lang="en-US" altLang="ja-JP" sz="1200" b="1" dirty="0">
                <a:latin typeface="BIZ UDPゴシック" panose="020B0400000000000000" pitchFamily="50" charset="-128"/>
                <a:ea typeface="BIZ UDPゴシック" panose="020B0400000000000000" pitchFamily="50" charset="-128"/>
              </a:rPr>
              <a:t>11</a:t>
            </a:r>
            <a:r>
              <a:rPr kumimoji="1" lang="ja-JP" altLang="en-US" sz="1200" b="1" dirty="0">
                <a:latin typeface="BIZ UDPゴシック" panose="020B0400000000000000" pitchFamily="50" charset="-128"/>
                <a:ea typeface="BIZ UDPゴシック" panose="020B0400000000000000" pitchFamily="50" charset="-128"/>
              </a:rPr>
              <a:t>：継続勤務年数</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E2D1E80-0EB3-42FA-8999-6B94D471E08A}"/>
              </a:ext>
            </a:extLst>
          </p:cNvPr>
          <p:cNvSpPr txBox="1"/>
          <p:nvPr/>
        </p:nvSpPr>
        <p:spPr>
          <a:xfrm>
            <a:off x="4585152" y="3153556"/>
            <a:ext cx="4468426" cy="361192"/>
          </a:xfrm>
          <a:prstGeom prst="rect">
            <a:avLst/>
          </a:prstGeom>
        </p:spPr>
        <p:txBody>
          <a:bodyPr vert="horz" wrap="square" lIns="91440" tIns="45720" rIns="91440" bIns="45720" rtlCol="0" anchor="ctr">
            <a:no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図表</a:t>
            </a:r>
            <a:r>
              <a:rPr kumimoji="1" lang="en-US" altLang="ja-JP" sz="1200" b="1" dirty="0">
                <a:latin typeface="BIZ UDPゴシック" panose="020B0400000000000000" pitchFamily="50" charset="-128"/>
                <a:ea typeface="BIZ UDPゴシック" panose="020B0400000000000000" pitchFamily="50" charset="-128"/>
              </a:rPr>
              <a:t>12</a:t>
            </a:r>
            <a:r>
              <a:rPr kumimoji="1" lang="ja-JP" altLang="en-US" sz="1200" b="1" dirty="0">
                <a:latin typeface="BIZ UDPゴシック" panose="020B0400000000000000" pitchFamily="50" charset="-128"/>
                <a:ea typeface="BIZ UDPゴシック" panose="020B0400000000000000" pitchFamily="50" charset="-128"/>
              </a:rPr>
              <a:t>：退職者の平均年齢</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7548A6A-6291-4BA2-92B2-C7002A717A52}"/>
              </a:ext>
            </a:extLst>
          </p:cNvPr>
          <p:cNvSpPr txBox="1"/>
          <p:nvPr/>
        </p:nvSpPr>
        <p:spPr>
          <a:xfrm>
            <a:off x="72489" y="741656"/>
            <a:ext cx="2441208" cy="98944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DFA77CEC-22F8-491A-BD52-7CCACA10FB56}"/>
              </a:ext>
            </a:extLst>
          </p:cNvPr>
          <p:cNvSpPr txBox="1"/>
          <p:nvPr/>
        </p:nvSpPr>
        <p:spPr>
          <a:xfrm>
            <a:off x="409020" y="5853849"/>
            <a:ext cx="4176132" cy="521206"/>
          </a:xfrm>
          <a:prstGeom prst="rect">
            <a:avLst/>
          </a:prstGeom>
        </p:spPr>
        <p:txBody>
          <a:bodyPr vert="horz" wrap="square" lIns="91440" tIns="45720" rIns="91440" bIns="45720" rtlCol="0" anchor="ctr">
            <a:no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各年度４月１日時点で在籍する職員について、採用から当該年度末まで勤務した</a:t>
            </a:r>
            <a:endParaRPr kumimoji="1" lang="en-US" altLang="ja-JP" sz="800" dirty="0">
              <a:latin typeface="BIZ UDPゴシック" panose="020B0400000000000000" pitchFamily="50" charset="-128"/>
              <a:ea typeface="BIZ UDPゴシック" panose="020B0400000000000000" pitchFamily="50" charset="-128"/>
            </a:endParaRPr>
          </a:p>
          <a:p>
            <a:pPr algn="l"/>
            <a:r>
              <a:rPr kumimoji="1" lang="ja-JP" altLang="en-US" sz="800" dirty="0">
                <a:latin typeface="BIZ UDPゴシック" panose="020B0400000000000000" pitchFamily="50" charset="-128"/>
                <a:ea typeface="BIZ UDPゴシック" panose="020B0400000000000000" pitchFamily="50" charset="-128"/>
              </a:rPr>
              <a:t>　 場合の年数を算出</a:t>
            </a:r>
            <a:endParaRPr kumimoji="1" lang="en-US" altLang="ja-JP" sz="800" dirty="0">
              <a:latin typeface="BIZ UDPゴシック" panose="020B0400000000000000" pitchFamily="50" charset="-128"/>
              <a:ea typeface="BIZ UDPゴシック" panose="020B0400000000000000" pitchFamily="50" charset="-128"/>
            </a:endParaRPr>
          </a:p>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再任用職員を含む、割愛・特定法人への派遣職員を含まない</a:t>
            </a:r>
          </a:p>
        </p:txBody>
      </p:sp>
      <p:sp>
        <p:nvSpPr>
          <p:cNvPr id="31" name="テキスト ボックス 30">
            <a:extLst>
              <a:ext uri="{FF2B5EF4-FFF2-40B4-BE49-F238E27FC236}">
                <a16:creationId xmlns:a16="http://schemas.microsoft.com/office/drawing/2014/main" id="{662FFFEB-0B22-4CD4-BCDF-035E612E9048}"/>
              </a:ext>
            </a:extLst>
          </p:cNvPr>
          <p:cNvSpPr txBox="1"/>
          <p:nvPr/>
        </p:nvSpPr>
        <p:spPr>
          <a:xfrm>
            <a:off x="4683546" y="5850899"/>
            <a:ext cx="3545930" cy="400039"/>
          </a:xfrm>
          <a:prstGeom prst="rect">
            <a:avLst/>
          </a:prstGeom>
        </p:spPr>
        <p:txBody>
          <a:bodyPr vert="horz" wrap="square" lIns="91440" tIns="45720" rIns="91440" bIns="45720" rtlCol="0" anchor="ctr">
            <a:no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退職時の年度末年齢</a:t>
            </a:r>
            <a:r>
              <a:rPr kumimoji="1" lang="en-US" altLang="ja-JP" sz="800" dirty="0">
                <a:latin typeface="BIZ UDPゴシック" panose="020B0400000000000000" pitchFamily="50" charset="-128"/>
                <a:ea typeface="BIZ UDPゴシック" panose="020B0400000000000000" pitchFamily="50" charset="-128"/>
              </a:rPr>
              <a:t>49</a:t>
            </a:r>
            <a:r>
              <a:rPr kumimoji="1" lang="ja-JP" altLang="en-US" sz="800" dirty="0">
                <a:latin typeface="BIZ UDPゴシック" panose="020B0400000000000000" pitchFamily="50" charset="-128"/>
                <a:ea typeface="BIZ UDPゴシック" panose="020B0400000000000000" pitchFamily="50" charset="-128"/>
              </a:rPr>
              <a:t>歳以下の職員を抽出</a:t>
            </a:r>
          </a:p>
        </p:txBody>
      </p:sp>
      <p:sp>
        <p:nvSpPr>
          <p:cNvPr id="24" name="テキスト ボックス 23">
            <a:extLst>
              <a:ext uri="{FF2B5EF4-FFF2-40B4-BE49-F238E27FC236}">
                <a16:creationId xmlns:a16="http://schemas.microsoft.com/office/drawing/2014/main" id="{6C4F4E83-C87B-4A4F-89A1-05E30E46239D}"/>
              </a:ext>
            </a:extLst>
          </p:cNvPr>
          <p:cNvSpPr txBox="1"/>
          <p:nvPr/>
        </p:nvSpPr>
        <p:spPr>
          <a:xfrm>
            <a:off x="457863" y="3546139"/>
            <a:ext cx="588323" cy="173699"/>
          </a:xfrm>
          <a:prstGeom prst="rect">
            <a:avLst/>
          </a:prstGeom>
        </p:spPr>
        <p:txBody>
          <a:bodyPr vert="horz" wrap="square" lIns="91440" tIns="45720" rIns="91440" bIns="45720" rtlCol="0" anchor="ctr">
            <a:noAutofit/>
          </a:bodyPr>
          <a:lstStyle/>
          <a:p>
            <a:pPr algn="l"/>
            <a:r>
              <a:rPr kumimoji="1" lang="ja-JP" altLang="en-US" sz="800" dirty="0">
                <a:latin typeface="BIZ UDPゴシック" panose="020B0400000000000000" pitchFamily="50" charset="-128"/>
                <a:ea typeface="BIZ UDPゴシック" panose="020B0400000000000000" pitchFamily="50" charset="-128"/>
              </a:rPr>
              <a:t>（年）</a:t>
            </a:r>
          </a:p>
        </p:txBody>
      </p:sp>
      <p:sp>
        <p:nvSpPr>
          <p:cNvPr id="25" name="テキスト ボックス 24">
            <a:extLst>
              <a:ext uri="{FF2B5EF4-FFF2-40B4-BE49-F238E27FC236}">
                <a16:creationId xmlns:a16="http://schemas.microsoft.com/office/drawing/2014/main" id="{D17F7C15-4BB8-4BF4-AA46-DAB72AFE4224}"/>
              </a:ext>
            </a:extLst>
          </p:cNvPr>
          <p:cNvSpPr txBox="1"/>
          <p:nvPr/>
        </p:nvSpPr>
        <p:spPr>
          <a:xfrm>
            <a:off x="4721355" y="3487261"/>
            <a:ext cx="588323" cy="189807"/>
          </a:xfrm>
          <a:prstGeom prst="rect">
            <a:avLst/>
          </a:prstGeom>
        </p:spPr>
        <p:txBody>
          <a:bodyPr vert="horz" wrap="square" lIns="91440" tIns="45720" rIns="91440" bIns="45720" rtlCol="0" anchor="ctr">
            <a:noAutofit/>
          </a:bodyPr>
          <a:lstStyle/>
          <a:p>
            <a:pPr algn="l"/>
            <a:r>
              <a:rPr kumimoji="1" lang="ja-JP" altLang="en-US" sz="800" dirty="0">
                <a:latin typeface="BIZ UDPゴシック" panose="020B0400000000000000" pitchFamily="50" charset="-128"/>
                <a:ea typeface="BIZ UDPゴシック" panose="020B0400000000000000" pitchFamily="50" charset="-128"/>
              </a:rPr>
              <a:t>（歳）</a:t>
            </a:r>
          </a:p>
        </p:txBody>
      </p:sp>
      <p:sp>
        <p:nvSpPr>
          <p:cNvPr id="32" name="正方形/長方形 31">
            <a:extLst>
              <a:ext uri="{FF2B5EF4-FFF2-40B4-BE49-F238E27FC236}">
                <a16:creationId xmlns:a16="http://schemas.microsoft.com/office/drawing/2014/main" id="{31DDA77A-E5EF-4103-B996-6FF1CE29F861}"/>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27" name="テキスト ボックス 26">
            <a:extLst>
              <a:ext uri="{FF2B5EF4-FFF2-40B4-BE49-F238E27FC236}">
                <a16:creationId xmlns:a16="http://schemas.microsoft.com/office/drawing/2014/main" id="{93EDDBED-DB3C-4054-BD3E-7E335EE8E219}"/>
              </a:ext>
            </a:extLst>
          </p:cNvPr>
          <p:cNvSpPr txBox="1"/>
          <p:nvPr/>
        </p:nvSpPr>
        <p:spPr>
          <a:xfrm>
            <a:off x="135967" y="951519"/>
            <a:ext cx="2285583"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（１）継続勤務年数について</a:t>
            </a:r>
          </a:p>
        </p:txBody>
      </p:sp>
      <p:pic>
        <p:nvPicPr>
          <p:cNvPr id="10" name="図 9">
            <a:extLst>
              <a:ext uri="{FF2B5EF4-FFF2-40B4-BE49-F238E27FC236}">
                <a16:creationId xmlns:a16="http://schemas.microsoft.com/office/drawing/2014/main" id="{AF6BE039-0E79-4890-A92D-4A5E1F8BE0C7}"/>
              </a:ext>
            </a:extLst>
          </p:cNvPr>
          <p:cNvPicPr>
            <a:picLocks noChangeAspect="1"/>
          </p:cNvPicPr>
          <p:nvPr/>
        </p:nvPicPr>
        <p:blipFill>
          <a:blip r:embed="rId3"/>
          <a:stretch>
            <a:fillRect/>
          </a:stretch>
        </p:blipFill>
        <p:spPr>
          <a:xfrm>
            <a:off x="4585152" y="3464893"/>
            <a:ext cx="4157832" cy="2347163"/>
          </a:xfrm>
          <a:prstGeom prst="rect">
            <a:avLst/>
          </a:prstGeom>
        </p:spPr>
      </p:pic>
    </p:spTree>
    <p:extLst>
      <p:ext uri="{BB962C8B-B14F-4D97-AF65-F5344CB8AC3E}">
        <p14:creationId xmlns:p14="http://schemas.microsoft.com/office/powerpoint/2010/main" val="71704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710A-418E-7748-FAD1-A68E6FD863FF}"/>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0122F89D-5474-62E7-1D5D-435C98605A1F}"/>
              </a:ext>
            </a:extLst>
          </p:cNvPr>
          <p:cNvSpPr>
            <a:spLocks noGrp="1"/>
          </p:cNvSpPr>
          <p:nvPr>
            <p:ph type="sldNum" sz="quarter" idx="12"/>
          </p:nvPr>
        </p:nvSpPr>
        <p:spPr>
          <a:xfrm>
            <a:off x="7086600" y="6567299"/>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10</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7606CC17-44A3-3D2F-0870-3AB14E6402B3}"/>
              </a:ext>
            </a:extLst>
          </p:cNvPr>
          <p:cNvSpPr txBox="1">
            <a:spLocks/>
          </p:cNvSpPr>
          <p:nvPr/>
        </p:nvSpPr>
        <p:spPr>
          <a:xfrm>
            <a:off x="1720194" y="-81312"/>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79AF69E8-151A-E290-AFC6-8957D3731235}"/>
              </a:ext>
            </a:extLst>
          </p:cNvPr>
          <p:cNvSpPr txBox="1">
            <a:spLocks/>
          </p:cNvSpPr>
          <p:nvPr/>
        </p:nvSpPr>
        <p:spPr>
          <a:xfrm>
            <a:off x="-12054" y="-68984"/>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52F5C14F-3DE9-FF64-AEB5-236D917B0C9D}"/>
              </a:ext>
            </a:extLst>
          </p:cNvPr>
          <p:cNvSpPr/>
          <p:nvPr/>
        </p:nvSpPr>
        <p:spPr>
          <a:xfrm>
            <a:off x="-3741" y="560296"/>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２</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継続就業及び仕事とプライベートの両立関係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9286310F-20E9-31C9-EC92-F67903691157}"/>
              </a:ext>
            </a:extLst>
          </p:cNvPr>
          <p:cNvSpPr txBox="1"/>
          <p:nvPr/>
        </p:nvSpPr>
        <p:spPr>
          <a:xfrm>
            <a:off x="-12054" y="1812637"/>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21DE09A2-B9C2-D78A-F815-BAD98E58EB77}"/>
              </a:ext>
            </a:extLst>
          </p:cNvPr>
          <p:cNvSpPr txBox="1"/>
          <p:nvPr/>
        </p:nvSpPr>
        <p:spPr>
          <a:xfrm>
            <a:off x="93128" y="1349917"/>
            <a:ext cx="9001669" cy="2146149"/>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○常勤職員における育児休業の取得率は、令和６年度は男性職員</a:t>
            </a:r>
            <a:r>
              <a:rPr kumimoji="1" lang="en-US" altLang="ja-JP" sz="1300" dirty="0">
                <a:latin typeface="UD デジタル 教科書体 NK-R" panose="02020400000000000000" pitchFamily="18" charset="-128"/>
                <a:ea typeface="UD デジタル 教科書体 NK-R" panose="02020400000000000000" pitchFamily="18" charset="-128"/>
              </a:rPr>
              <a:t>62.4</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114</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baseline="300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で、令和２年度と比較して増加して</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いる</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令和２年度：男性職員</a:t>
            </a:r>
            <a:r>
              <a:rPr kumimoji="1" lang="en-US" altLang="ja-JP" sz="1300" dirty="0">
                <a:latin typeface="UD デジタル 教科書体 NK-R" panose="02020400000000000000" pitchFamily="18" charset="-128"/>
                <a:ea typeface="UD デジタル 教科書体 NK-R" panose="02020400000000000000" pitchFamily="18" charset="-128"/>
              </a:rPr>
              <a:t>22.1</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109.8</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（図表</a:t>
            </a:r>
            <a:r>
              <a:rPr kumimoji="1" lang="en-US" altLang="ja-JP" sz="1300" dirty="0">
                <a:latin typeface="UD デジタル 教科書体 NK-R" panose="02020400000000000000" pitchFamily="18" charset="-128"/>
                <a:ea typeface="UD デジタル 教科書体 NK-R" panose="02020400000000000000" pitchFamily="18" charset="-128"/>
              </a:rPr>
              <a:t>13</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baseline="300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。また、平均取得期間は、令和６年度は男性職員</a:t>
            </a:r>
            <a:r>
              <a:rPr kumimoji="1" lang="en-US" altLang="ja-JP" sz="1300" dirty="0">
                <a:latin typeface="UD デジタル 教科書体 NK-R" panose="02020400000000000000" pitchFamily="18" charset="-128"/>
                <a:ea typeface="UD デジタル 教科書体 NK-R" panose="02020400000000000000" pitchFamily="18" charset="-128"/>
              </a:rPr>
              <a:t>4</a:t>
            </a:r>
            <a:r>
              <a:rPr kumimoji="1" lang="ja-JP" altLang="en-US" sz="1300" dirty="0">
                <a:latin typeface="UD デジタル 教科書体 NK-R" panose="02020400000000000000" pitchFamily="18" charset="-128"/>
                <a:ea typeface="UD デジタル 教科書体 NK-R" panose="02020400000000000000" pitchFamily="18" charset="-128"/>
              </a:rPr>
              <a:t>か月５</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日、女性職員が</a:t>
            </a:r>
            <a:r>
              <a:rPr kumimoji="1" lang="en-US" altLang="ja-JP" sz="1300" dirty="0">
                <a:latin typeface="UD デジタル 教科書体 NK-R" panose="02020400000000000000" pitchFamily="18" charset="-128"/>
                <a:ea typeface="UD デジタル 教科書体 NK-R" panose="02020400000000000000" pitchFamily="18" charset="-128"/>
              </a:rPr>
              <a:t>15</a:t>
            </a:r>
            <a:r>
              <a:rPr kumimoji="1" lang="ja-JP" altLang="en-US" sz="1300" dirty="0">
                <a:latin typeface="UD デジタル 教科書体 NK-R" panose="02020400000000000000" pitchFamily="18" charset="-128"/>
                <a:ea typeface="UD デジタル 教科書体 NK-R" panose="02020400000000000000" pitchFamily="18" charset="-128"/>
              </a:rPr>
              <a:t>か月</a:t>
            </a:r>
            <a:r>
              <a:rPr kumimoji="1" lang="en-US" altLang="ja-JP" sz="1300" dirty="0">
                <a:latin typeface="UD デジタル 教科書体 NK-R" panose="02020400000000000000" pitchFamily="18" charset="-128"/>
                <a:ea typeface="UD デジタル 教科書体 NK-R" panose="02020400000000000000" pitchFamily="18" charset="-128"/>
              </a:rPr>
              <a:t>12</a:t>
            </a:r>
            <a:r>
              <a:rPr kumimoji="1" lang="ja-JP" altLang="en-US" sz="1300" dirty="0">
                <a:latin typeface="UD デジタル 教科書体 NK-R" panose="02020400000000000000" pitchFamily="18" charset="-128"/>
                <a:ea typeface="UD デジタル 教科書体 NK-R" panose="02020400000000000000" pitchFamily="18" charset="-128"/>
              </a:rPr>
              <a:t>日。</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令和２年度：男性職員５か月８日、女性職員</a:t>
            </a:r>
            <a:r>
              <a:rPr kumimoji="1" lang="en-US" altLang="ja-JP" sz="1300" dirty="0">
                <a:latin typeface="UD デジタル 教科書体 NK-R" panose="02020400000000000000" pitchFamily="18" charset="-128"/>
                <a:ea typeface="UD デジタル 教科書体 NK-R" panose="02020400000000000000" pitchFamily="18" charset="-128"/>
              </a:rPr>
              <a:t>13</a:t>
            </a:r>
            <a:r>
              <a:rPr kumimoji="1" lang="ja-JP" altLang="en-US" sz="1300" dirty="0">
                <a:latin typeface="UD デジタル 教科書体 NK-R" panose="02020400000000000000" pitchFamily="18" charset="-128"/>
                <a:ea typeface="UD デジタル 教科書体 NK-R" panose="02020400000000000000" pitchFamily="18" charset="-128"/>
              </a:rPr>
              <a:t>ヵ月</a:t>
            </a:r>
            <a:r>
              <a:rPr kumimoji="1" lang="en-US" altLang="ja-JP" sz="1300" dirty="0">
                <a:latin typeface="UD デジタル 教科書体 NK-R" panose="02020400000000000000" pitchFamily="18" charset="-128"/>
                <a:ea typeface="UD デジタル 教科書体 NK-R" panose="02020400000000000000" pitchFamily="18" charset="-128"/>
              </a:rPr>
              <a:t>7</a:t>
            </a:r>
            <a:r>
              <a:rPr kumimoji="1" lang="ja-JP" altLang="en-US" sz="1300" dirty="0">
                <a:latin typeface="UD デジタル 教科書体 NK-R" panose="02020400000000000000" pitchFamily="18" charset="-128"/>
                <a:ea typeface="UD デジタル 教科書体 NK-R" panose="02020400000000000000" pitchFamily="18" charset="-128"/>
              </a:rPr>
              <a:t>日</a:t>
            </a:r>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○男性職員の方が女性職員よりも育児休業の取得率が低く、また取得期間も短くなっており、令和７年度の職員アンケートにおい　　</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ても、子育てを行う状況となった場合、育児休業等を「取得しない」と回答した男性職員の割合は女性職員よりも高く（図表</a:t>
            </a:r>
            <a:r>
              <a:rPr kumimoji="1" lang="en-US" altLang="ja-JP" sz="1300" dirty="0">
                <a:latin typeface="UD デジタル 教科書体 NK-R" panose="02020400000000000000" pitchFamily="18" charset="-128"/>
                <a:ea typeface="UD デジタル 教科書体 NK-R" panose="02020400000000000000" pitchFamily="18" charset="-128"/>
              </a:rPr>
              <a:t>14</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その理由は、「職場に迷惑をかけると思う」「配偶者が専ら育児を行うと思う」や「業務が繁忙である」などが上位を占めていた。</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（図表</a:t>
            </a:r>
            <a:r>
              <a:rPr kumimoji="1" lang="en-US" altLang="ja-JP" sz="1300" dirty="0">
                <a:latin typeface="UD デジタル 教科書体 NK-R" panose="02020400000000000000" pitchFamily="18" charset="-128"/>
                <a:ea typeface="UD デジタル 教科書体 NK-R" panose="02020400000000000000" pitchFamily="18" charset="-128"/>
              </a:rPr>
              <a:t>15</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〇育児休業の取得促進に向けた必要な取組としては、「育児休業等の期間中の代替要員の確保」「取得しやすい職場の雰囲気</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づくり」との回答が男女ともに多かった。（図表６３）</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○非常勤職員における育児休業の取得率は、令和６年度は男性職員０％、女性職員は</a:t>
            </a:r>
            <a:r>
              <a:rPr kumimoji="1" lang="en-US" altLang="ja-JP" sz="1300" dirty="0">
                <a:latin typeface="UD デジタル 教科書体 NK-R" panose="02020400000000000000" pitchFamily="18" charset="-128"/>
                <a:ea typeface="UD デジタル 教科書体 NK-R" panose="02020400000000000000" pitchFamily="18" charset="-128"/>
              </a:rPr>
              <a:t>100%</a:t>
            </a:r>
            <a:r>
              <a:rPr kumimoji="1" lang="ja-JP" altLang="en-US" sz="1300" dirty="0">
                <a:latin typeface="UD デジタル 教科書体 NK-R" panose="02020400000000000000" pitchFamily="18" charset="-128"/>
                <a:ea typeface="UD デジタル 教科書体 NK-R" panose="02020400000000000000" pitchFamily="18" charset="-128"/>
              </a:rPr>
              <a:t>である。</a:t>
            </a:r>
          </a:p>
        </p:txBody>
      </p:sp>
      <p:sp>
        <p:nvSpPr>
          <p:cNvPr id="21" name="テキスト ボックス 20">
            <a:extLst>
              <a:ext uri="{FF2B5EF4-FFF2-40B4-BE49-F238E27FC236}">
                <a16:creationId xmlns:a16="http://schemas.microsoft.com/office/drawing/2014/main" id="{624187E4-3A30-4942-82AA-399D6F7F1C48}"/>
              </a:ext>
            </a:extLst>
          </p:cNvPr>
          <p:cNvSpPr txBox="1"/>
          <p:nvPr/>
        </p:nvSpPr>
        <p:spPr>
          <a:xfrm>
            <a:off x="0" y="5166011"/>
            <a:ext cx="5074411"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14</a:t>
            </a:r>
            <a:r>
              <a:rPr kumimoji="1" lang="ja-JP" altLang="en-US" sz="1100" b="1" dirty="0">
                <a:latin typeface="BIZ UDPゴシック" panose="020B0400000000000000" pitchFamily="50" charset="-128"/>
                <a:ea typeface="BIZ UDPゴシック" panose="020B0400000000000000" pitchFamily="50" charset="-128"/>
              </a:rPr>
              <a:t>：子育てを行う状況となった場合の、育児休業等の取得意向</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E2D1E80-0EB3-42FA-8999-6B94D471E08A}"/>
              </a:ext>
            </a:extLst>
          </p:cNvPr>
          <p:cNvSpPr txBox="1"/>
          <p:nvPr/>
        </p:nvSpPr>
        <p:spPr>
          <a:xfrm>
            <a:off x="4719208" y="3794630"/>
            <a:ext cx="2958963" cy="361192"/>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15</a:t>
            </a:r>
            <a:r>
              <a:rPr kumimoji="1" lang="ja-JP" altLang="en-US" sz="1100" b="1" dirty="0">
                <a:latin typeface="BIZ UDPゴシック" panose="020B0400000000000000" pitchFamily="50" charset="-128"/>
                <a:ea typeface="BIZ UDPゴシック" panose="020B0400000000000000" pitchFamily="50" charset="-128"/>
              </a:rPr>
              <a:t>：育児休業を取得しない理由</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7548A6A-6291-4BA2-92B2-C7002A717A52}"/>
              </a:ext>
            </a:extLst>
          </p:cNvPr>
          <p:cNvSpPr txBox="1"/>
          <p:nvPr/>
        </p:nvSpPr>
        <p:spPr>
          <a:xfrm>
            <a:off x="0" y="801949"/>
            <a:ext cx="2441208" cy="860276"/>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05A94884-69DB-444B-9EAF-401155F329B7}"/>
              </a:ext>
            </a:extLst>
          </p:cNvPr>
          <p:cNvSpPr txBox="1"/>
          <p:nvPr/>
        </p:nvSpPr>
        <p:spPr>
          <a:xfrm>
            <a:off x="2847325" y="5422320"/>
            <a:ext cx="1865531" cy="200906"/>
          </a:xfrm>
          <a:prstGeom prst="rect">
            <a:avLst/>
          </a:prstGeom>
        </p:spPr>
        <p:txBody>
          <a:bodyPr vert="horz" wrap="square" lIns="91440" tIns="45720" rIns="91440" bIns="45720" rtlCol="0" anchor="ctr">
            <a:no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令和７年度職員アンケートより</a:t>
            </a:r>
          </a:p>
        </p:txBody>
      </p:sp>
      <p:sp>
        <p:nvSpPr>
          <p:cNvPr id="26" name="テキスト ボックス 25">
            <a:extLst>
              <a:ext uri="{FF2B5EF4-FFF2-40B4-BE49-F238E27FC236}">
                <a16:creationId xmlns:a16="http://schemas.microsoft.com/office/drawing/2014/main" id="{B9272A0D-97E4-49A5-A5DC-757CA6CF02D5}"/>
              </a:ext>
            </a:extLst>
          </p:cNvPr>
          <p:cNvSpPr txBox="1"/>
          <p:nvPr/>
        </p:nvSpPr>
        <p:spPr>
          <a:xfrm>
            <a:off x="7108827" y="3868462"/>
            <a:ext cx="1512777" cy="243887"/>
          </a:xfrm>
          <a:prstGeom prst="rect">
            <a:avLst/>
          </a:prstGeom>
        </p:spPr>
        <p:txBody>
          <a:bodyPr vert="horz" wrap="square" lIns="91440" tIns="45720" rIns="91440" bIns="45720" rtlCol="0" anchor="ctr">
            <a:noAutofit/>
          </a:bodyPr>
          <a:lstStyle/>
          <a:p>
            <a:pPr algn="l"/>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令和７年度職員アンケートより</a:t>
            </a:r>
            <a:endParaRPr kumimoji="1" lang="en-US" altLang="ja-JP" sz="700" dirty="0">
              <a:latin typeface="BIZ UDPゴシック" panose="020B0400000000000000" pitchFamily="50" charset="-128"/>
              <a:ea typeface="BIZ UDPゴシック" panose="020B0400000000000000" pitchFamily="50" charset="-128"/>
            </a:endParaRPr>
          </a:p>
          <a:p>
            <a:pPr algn="l"/>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値は男性職員の回答の割合</a:t>
            </a:r>
          </a:p>
        </p:txBody>
      </p:sp>
      <p:sp>
        <p:nvSpPr>
          <p:cNvPr id="30" name="テキスト ボックス 29">
            <a:extLst>
              <a:ext uri="{FF2B5EF4-FFF2-40B4-BE49-F238E27FC236}">
                <a16:creationId xmlns:a16="http://schemas.microsoft.com/office/drawing/2014/main" id="{3FA618FB-CA69-47C6-BE2E-1624EEC71664}"/>
              </a:ext>
            </a:extLst>
          </p:cNvPr>
          <p:cNvSpPr txBox="1"/>
          <p:nvPr/>
        </p:nvSpPr>
        <p:spPr>
          <a:xfrm>
            <a:off x="222863" y="3439955"/>
            <a:ext cx="8749258" cy="400039"/>
          </a:xfrm>
          <a:prstGeom prst="rect">
            <a:avLst/>
          </a:prstGeom>
        </p:spPr>
        <p:txBody>
          <a:bodyPr vert="horz" wrap="square" lIns="91440" tIns="45720" rIns="91440" bIns="45720" rtlCol="0" anchor="ctr">
            <a:no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育児休業については、</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当該年度に新たに育児休業を取得した職員数（当該年度以前に子が生まれた者含む）</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当該年度に子が生まれた職員数</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により算出しているため、</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en-US" altLang="ja-JP" sz="900" dirty="0">
                <a:latin typeface="UD デジタル 教科書体 NK-R" panose="02020400000000000000" pitchFamily="18" charset="-128"/>
                <a:ea typeface="UD デジタル 教科書体 NK-R" panose="02020400000000000000" pitchFamily="18" charset="-128"/>
              </a:rPr>
              <a:t>100%</a:t>
            </a:r>
            <a:r>
              <a:rPr kumimoji="1" lang="ja-JP" altLang="en-US" sz="900" dirty="0">
                <a:latin typeface="UD デジタル 教科書体 NK-R" panose="02020400000000000000" pitchFamily="18" charset="-128"/>
                <a:ea typeface="UD デジタル 教科書体 NK-R" panose="02020400000000000000" pitchFamily="18" charset="-128"/>
              </a:rPr>
              <a:t>を超えることがある。</a:t>
            </a:r>
          </a:p>
        </p:txBody>
      </p:sp>
      <p:sp>
        <p:nvSpPr>
          <p:cNvPr id="33" name="テキスト ボックス 32">
            <a:extLst>
              <a:ext uri="{FF2B5EF4-FFF2-40B4-BE49-F238E27FC236}">
                <a16:creationId xmlns:a16="http://schemas.microsoft.com/office/drawing/2014/main" id="{5BF2B20C-783A-4C40-AA3F-A1A8FB436013}"/>
              </a:ext>
            </a:extLst>
          </p:cNvPr>
          <p:cNvSpPr txBox="1"/>
          <p:nvPr/>
        </p:nvSpPr>
        <p:spPr>
          <a:xfrm>
            <a:off x="-12055" y="3790379"/>
            <a:ext cx="4951607"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13</a:t>
            </a:r>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100" b="1" dirty="0">
                <a:latin typeface="BIZ UDPゴシック" panose="020B0400000000000000" pitchFamily="50" charset="-128"/>
                <a:ea typeface="BIZ UDPゴシック" panose="020B0400000000000000" pitchFamily="50" charset="-128"/>
              </a:rPr>
              <a:t>常勤職員における）男女別の育児休業取得率及び平均取得期間</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2F172014-6D16-45C1-A4B7-D5528726F270}"/>
              </a:ext>
            </a:extLst>
          </p:cNvPr>
          <p:cNvSpPr txBox="1"/>
          <p:nvPr/>
        </p:nvSpPr>
        <p:spPr>
          <a:xfrm>
            <a:off x="105182" y="4805127"/>
            <a:ext cx="4039333" cy="400039"/>
          </a:xfrm>
          <a:prstGeom prst="rect">
            <a:avLst/>
          </a:prstGeom>
        </p:spPr>
        <p:txBody>
          <a:bodyPr vert="horz" wrap="square" lIns="91440" tIns="45720" rIns="91440" bIns="45720" rtlCol="0" anchor="ctr">
            <a:noAutofit/>
          </a:bodyPr>
          <a:lstStyle/>
          <a:p>
            <a:r>
              <a:rPr kumimoji="1" lang="en-US" altLang="ja-JP" sz="900" dirty="0">
                <a:solidFill>
                  <a:schemeClr val="accent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accent1"/>
                </a:solidFill>
                <a:latin typeface="UD デジタル 教科書体 NK-R" panose="02020400000000000000" pitchFamily="18" charset="-128"/>
                <a:ea typeface="UD デジタル 教科書体 NK-R" panose="02020400000000000000" pitchFamily="18" charset="-128"/>
              </a:rPr>
              <a:t>取得率は新たに取得可能となった職員数に対する取得者数の割合</a:t>
            </a:r>
            <a:endParaRPr kumimoji="1" lang="en-US" altLang="ja-JP" sz="900" dirty="0">
              <a:solidFill>
                <a:schemeClr val="accent1"/>
              </a:solidFill>
              <a:latin typeface="UD デジタル 教科書体 NK-R" panose="02020400000000000000" pitchFamily="18" charset="-128"/>
              <a:ea typeface="UD デジタル 教科書体 NK-R" panose="02020400000000000000" pitchFamily="18" charset="-128"/>
            </a:endParaRPr>
          </a:p>
        </p:txBody>
      </p:sp>
      <p:sp>
        <p:nvSpPr>
          <p:cNvPr id="37" name="正方形/長方形 36">
            <a:extLst>
              <a:ext uri="{FF2B5EF4-FFF2-40B4-BE49-F238E27FC236}">
                <a16:creationId xmlns:a16="http://schemas.microsoft.com/office/drawing/2014/main" id="{4E02EFCF-3C33-457C-B5EE-BE7ACC37E713}"/>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graphicFrame>
        <p:nvGraphicFramePr>
          <p:cNvPr id="2" name="表 1">
            <a:extLst>
              <a:ext uri="{FF2B5EF4-FFF2-40B4-BE49-F238E27FC236}">
                <a16:creationId xmlns:a16="http://schemas.microsoft.com/office/drawing/2014/main" id="{730CD36D-4B2C-43F5-A461-7AD64A9F3308}"/>
              </a:ext>
            </a:extLst>
          </p:cNvPr>
          <p:cNvGraphicFramePr>
            <a:graphicFrameLocks noGrp="1"/>
          </p:cNvGraphicFramePr>
          <p:nvPr>
            <p:extLst>
              <p:ext uri="{D42A27DB-BD31-4B8C-83A1-F6EECF244321}">
                <p14:modId xmlns:p14="http://schemas.microsoft.com/office/powerpoint/2010/main" val="1920457770"/>
              </p:ext>
            </p:extLst>
          </p:nvPr>
        </p:nvGraphicFramePr>
        <p:xfrm>
          <a:off x="146241" y="4105008"/>
          <a:ext cx="4451251" cy="1110473"/>
        </p:xfrm>
        <a:graphic>
          <a:graphicData uri="http://schemas.openxmlformats.org/drawingml/2006/table">
            <a:tbl>
              <a:tblPr firstRow="1" firstCol="1" bandRow="1">
                <a:tableStyleId>{5C22544A-7EE6-4342-B048-85BDC9FD1C3A}</a:tableStyleId>
              </a:tblPr>
              <a:tblGrid>
                <a:gridCol w="1017199">
                  <a:extLst>
                    <a:ext uri="{9D8B030D-6E8A-4147-A177-3AD203B41FA5}">
                      <a16:colId xmlns:a16="http://schemas.microsoft.com/office/drawing/2014/main" val="4147125055"/>
                    </a:ext>
                  </a:extLst>
                </a:gridCol>
                <a:gridCol w="858513">
                  <a:extLst>
                    <a:ext uri="{9D8B030D-6E8A-4147-A177-3AD203B41FA5}">
                      <a16:colId xmlns:a16="http://schemas.microsoft.com/office/drawing/2014/main" val="1914560418"/>
                    </a:ext>
                  </a:extLst>
                </a:gridCol>
                <a:gridCol w="858513">
                  <a:extLst>
                    <a:ext uri="{9D8B030D-6E8A-4147-A177-3AD203B41FA5}">
                      <a16:colId xmlns:a16="http://schemas.microsoft.com/office/drawing/2014/main" val="1843844911"/>
                    </a:ext>
                  </a:extLst>
                </a:gridCol>
                <a:gridCol w="858513">
                  <a:extLst>
                    <a:ext uri="{9D8B030D-6E8A-4147-A177-3AD203B41FA5}">
                      <a16:colId xmlns:a16="http://schemas.microsoft.com/office/drawing/2014/main" val="1085428619"/>
                    </a:ext>
                  </a:extLst>
                </a:gridCol>
                <a:gridCol w="858513">
                  <a:extLst>
                    <a:ext uri="{9D8B030D-6E8A-4147-A177-3AD203B41FA5}">
                      <a16:colId xmlns:a16="http://schemas.microsoft.com/office/drawing/2014/main" val="781278754"/>
                    </a:ext>
                  </a:extLst>
                </a:gridCol>
              </a:tblGrid>
              <a:tr h="248044">
                <a:tc rowSpan="2">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Ｒ２年度</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fontAlgn="b"/>
                      <a:endParaRPr lang="en-US" altLang="ja-JP" sz="8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R6</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fontAlgn="b"/>
                      <a:endParaRPr lang="en-US" altLang="ja-JP" sz="8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51647489"/>
                  </a:ext>
                </a:extLst>
              </a:tr>
              <a:tr h="215153">
                <a:tc vMerge="1">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育児休業取得率</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平均取得期間</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育児休業取得率</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平均取得期間</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27470018"/>
                  </a:ext>
                </a:extLst>
              </a:tr>
              <a:tr h="330366">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か月</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日</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62.4%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か月</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日</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369879"/>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109.8%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か月</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日</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114.0%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か月</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12</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日</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412971"/>
                  </a:ext>
                </a:extLst>
              </a:tr>
            </a:tbl>
          </a:graphicData>
        </a:graphic>
      </p:graphicFrame>
      <p:sp>
        <p:nvSpPr>
          <p:cNvPr id="39" name="テキスト ボックス 38">
            <a:extLst>
              <a:ext uri="{FF2B5EF4-FFF2-40B4-BE49-F238E27FC236}">
                <a16:creationId xmlns:a16="http://schemas.microsoft.com/office/drawing/2014/main" id="{0A6A2ADA-C993-4AFB-A48D-0A5C821CE9EC}"/>
              </a:ext>
            </a:extLst>
          </p:cNvPr>
          <p:cNvSpPr txBox="1"/>
          <p:nvPr/>
        </p:nvSpPr>
        <p:spPr>
          <a:xfrm>
            <a:off x="146241" y="929662"/>
            <a:ext cx="1908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（２）育児休業について</a:t>
            </a:r>
          </a:p>
        </p:txBody>
      </p:sp>
      <p:pic>
        <p:nvPicPr>
          <p:cNvPr id="16" name="図 15">
            <a:extLst>
              <a:ext uri="{FF2B5EF4-FFF2-40B4-BE49-F238E27FC236}">
                <a16:creationId xmlns:a16="http://schemas.microsoft.com/office/drawing/2014/main" id="{454B7473-365C-4985-982B-E363CE8DE72A}"/>
              </a:ext>
            </a:extLst>
          </p:cNvPr>
          <p:cNvPicPr>
            <a:picLocks noChangeAspect="1"/>
          </p:cNvPicPr>
          <p:nvPr/>
        </p:nvPicPr>
        <p:blipFill>
          <a:blip r:embed="rId2"/>
          <a:stretch>
            <a:fillRect/>
          </a:stretch>
        </p:blipFill>
        <p:spPr>
          <a:xfrm>
            <a:off x="91225" y="5508083"/>
            <a:ext cx="4237707" cy="1269236"/>
          </a:xfrm>
          <a:prstGeom prst="rect">
            <a:avLst/>
          </a:prstGeom>
        </p:spPr>
      </p:pic>
      <p:sp>
        <p:nvSpPr>
          <p:cNvPr id="35" name="正方形/長方形 34">
            <a:extLst>
              <a:ext uri="{FF2B5EF4-FFF2-40B4-BE49-F238E27FC236}">
                <a16:creationId xmlns:a16="http://schemas.microsoft.com/office/drawing/2014/main" id="{DCB0B3C2-D2B5-43EF-B0EC-4FE5DEC3CCD1}"/>
              </a:ext>
            </a:extLst>
          </p:cNvPr>
          <p:cNvSpPr/>
          <p:nvPr/>
        </p:nvSpPr>
        <p:spPr>
          <a:xfrm>
            <a:off x="729999" y="5962493"/>
            <a:ext cx="1324242" cy="30462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2" name="正方形/長方形 31">
            <a:extLst>
              <a:ext uri="{FF2B5EF4-FFF2-40B4-BE49-F238E27FC236}">
                <a16:creationId xmlns:a16="http://schemas.microsoft.com/office/drawing/2014/main" id="{8913CB9F-E5D1-4227-BD2B-3BAB1590B057}"/>
              </a:ext>
            </a:extLst>
          </p:cNvPr>
          <p:cNvSpPr/>
          <p:nvPr/>
        </p:nvSpPr>
        <p:spPr>
          <a:xfrm>
            <a:off x="5478207" y="4253357"/>
            <a:ext cx="3143397" cy="49941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pic>
        <p:nvPicPr>
          <p:cNvPr id="8" name="図 7">
            <a:extLst>
              <a:ext uri="{FF2B5EF4-FFF2-40B4-BE49-F238E27FC236}">
                <a16:creationId xmlns:a16="http://schemas.microsoft.com/office/drawing/2014/main" id="{0D4166B4-C3C8-41A6-9615-783D3FE21170}"/>
              </a:ext>
            </a:extLst>
          </p:cNvPr>
          <p:cNvPicPr>
            <a:picLocks noChangeAspect="1"/>
          </p:cNvPicPr>
          <p:nvPr/>
        </p:nvPicPr>
        <p:blipFill>
          <a:blip r:embed="rId3"/>
          <a:stretch>
            <a:fillRect/>
          </a:stretch>
        </p:blipFill>
        <p:spPr>
          <a:xfrm>
            <a:off x="3825574" y="4149258"/>
            <a:ext cx="5243212" cy="2599200"/>
          </a:xfrm>
          <a:prstGeom prst="rect">
            <a:avLst/>
          </a:prstGeom>
        </p:spPr>
      </p:pic>
    </p:spTree>
    <p:extLst>
      <p:ext uri="{BB962C8B-B14F-4D97-AF65-F5344CB8AC3E}">
        <p14:creationId xmlns:p14="http://schemas.microsoft.com/office/powerpoint/2010/main" val="374746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710A-418E-7748-FAD1-A68E6FD863FF}"/>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9F448F92-7F7D-461D-80E4-1AA6818EE4B8}"/>
              </a:ext>
            </a:extLst>
          </p:cNvPr>
          <p:cNvPicPr>
            <a:picLocks noChangeAspect="1"/>
          </p:cNvPicPr>
          <p:nvPr/>
        </p:nvPicPr>
        <p:blipFill>
          <a:blip r:embed="rId2"/>
          <a:stretch>
            <a:fillRect/>
          </a:stretch>
        </p:blipFill>
        <p:spPr>
          <a:xfrm>
            <a:off x="-1362550" y="5176781"/>
            <a:ext cx="6297714" cy="1748623"/>
          </a:xfrm>
          <a:prstGeom prst="rect">
            <a:avLst/>
          </a:prstGeom>
        </p:spPr>
      </p:pic>
      <p:sp>
        <p:nvSpPr>
          <p:cNvPr id="2" name="テキスト ボックス 1">
            <a:extLst>
              <a:ext uri="{FF2B5EF4-FFF2-40B4-BE49-F238E27FC236}">
                <a16:creationId xmlns:a16="http://schemas.microsoft.com/office/drawing/2014/main" id="{BCF5C919-7ABD-6AD1-6FBC-C3CF115DE172}"/>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7606CC17-44A3-3D2F-0870-3AB14E6402B3}"/>
              </a:ext>
            </a:extLst>
          </p:cNvPr>
          <p:cNvSpPr txBox="1">
            <a:spLocks/>
          </p:cNvSpPr>
          <p:nvPr/>
        </p:nvSpPr>
        <p:spPr>
          <a:xfrm>
            <a:off x="1725959" y="-9020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79AF69E8-151A-E290-AFC6-8957D3731235}"/>
              </a:ext>
            </a:extLst>
          </p:cNvPr>
          <p:cNvSpPr txBox="1">
            <a:spLocks/>
          </p:cNvSpPr>
          <p:nvPr/>
        </p:nvSpPr>
        <p:spPr>
          <a:xfrm>
            <a:off x="-12054" y="-88760"/>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52F5C14F-3DE9-FF64-AEB5-236D917B0C9D}"/>
              </a:ext>
            </a:extLst>
          </p:cNvPr>
          <p:cNvSpPr/>
          <p:nvPr/>
        </p:nvSpPr>
        <p:spPr>
          <a:xfrm>
            <a:off x="3085" y="559251"/>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２</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継続就業及び仕事とプライベートの両立関係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21DE09A2-B9C2-D78A-F815-BAD98E58EB77}"/>
              </a:ext>
            </a:extLst>
          </p:cNvPr>
          <p:cNvSpPr txBox="1"/>
          <p:nvPr/>
        </p:nvSpPr>
        <p:spPr>
          <a:xfrm>
            <a:off x="160477" y="1512827"/>
            <a:ext cx="8814075" cy="1184244"/>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○令和６年度の配偶者出産休暇の取得率は</a:t>
            </a:r>
            <a:r>
              <a:rPr kumimoji="1" lang="en-US" altLang="ja-JP" sz="1300" dirty="0">
                <a:latin typeface="UD デジタル 教科書体 NK-R" panose="02020400000000000000" pitchFamily="18" charset="-128"/>
                <a:ea typeface="UD デジタル 教科書体 NK-R" panose="02020400000000000000" pitchFamily="18" charset="-128"/>
              </a:rPr>
              <a:t>88.3</a:t>
            </a:r>
            <a:r>
              <a:rPr kumimoji="1" lang="ja-JP" altLang="en-US" sz="1300" dirty="0">
                <a:latin typeface="UD デジタル 教科書体 NK-R" panose="02020400000000000000" pitchFamily="18" charset="-128"/>
                <a:ea typeface="UD デジタル 教科書体 NK-R" panose="02020400000000000000" pitchFamily="18" charset="-128"/>
              </a:rPr>
              <a:t>％、平均取得日数は１日</a:t>
            </a:r>
            <a:r>
              <a:rPr kumimoji="1" lang="en-US" altLang="ja-JP" sz="1300" dirty="0">
                <a:latin typeface="UD デジタル 教科書体 NK-R" panose="02020400000000000000" pitchFamily="18" charset="-128"/>
                <a:ea typeface="UD デジタル 教科書体 NK-R" panose="02020400000000000000" pitchFamily="18" charset="-128"/>
              </a:rPr>
              <a:t>6</a:t>
            </a:r>
            <a:r>
              <a:rPr kumimoji="1" lang="ja-JP" altLang="en-US" sz="1300" dirty="0">
                <a:latin typeface="UD デジタル 教科書体 NK-R" panose="02020400000000000000" pitchFamily="18" charset="-128"/>
                <a:ea typeface="UD デジタル 教科書体 NK-R" panose="02020400000000000000" pitchFamily="18" charset="-128"/>
              </a:rPr>
              <a:t>時間、育児参加休暇</a:t>
            </a:r>
            <a:r>
              <a:rPr kumimoji="1" lang="en-US" altLang="ja-JP" sz="1300" baseline="300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の取得率は</a:t>
            </a:r>
            <a:r>
              <a:rPr kumimoji="1" lang="en-US" altLang="ja-JP" sz="1300" dirty="0">
                <a:latin typeface="UD デジタル 教科書体 NK-R" panose="02020400000000000000" pitchFamily="18" charset="-128"/>
                <a:ea typeface="UD デジタル 教科書体 NK-R" panose="02020400000000000000" pitchFamily="18" charset="-128"/>
              </a:rPr>
              <a:t>93.9</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平均取得日数は３日</a:t>
            </a:r>
            <a:r>
              <a:rPr kumimoji="1" lang="en-US" altLang="ja-JP" sz="1300" dirty="0">
                <a:latin typeface="UD デジタル 教科書体 NK-R" panose="02020400000000000000" pitchFamily="18" charset="-128"/>
                <a:ea typeface="UD デジタル 教科書体 NK-R" panose="02020400000000000000" pitchFamily="18" charset="-128"/>
              </a:rPr>
              <a:t>5</a:t>
            </a:r>
            <a:r>
              <a:rPr kumimoji="1" lang="ja-JP" altLang="en-US" sz="1300" dirty="0">
                <a:latin typeface="UD デジタル 教科書体 NK-R" panose="02020400000000000000" pitchFamily="18" charset="-128"/>
                <a:ea typeface="UD デジタル 教科書体 NK-R" panose="02020400000000000000" pitchFamily="18" charset="-128"/>
              </a:rPr>
              <a:t>時間であった（図表</a:t>
            </a:r>
            <a:r>
              <a:rPr kumimoji="1" lang="en-US" altLang="ja-JP" sz="1300" dirty="0">
                <a:latin typeface="UD デジタル 教科書体 NK-R" panose="02020400000000000000" pitchFamily="18" charset="-128"/>
                <a:ea typeface="UD デジタル 教科書体 NK-R" panose="02020400000000000000" pitchFamily="18" charset="-128"/>
              </a:rPr>
              <a:t>16</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令和２年度の配偶者出産休暇：取得率：</a:t>
            </a:r>
            <a:r>
              <a:rPr kumimoji="1" lang="en-US" altLang="ja-JP" sz="1300" dirty="0">
                <a:latin typeface="UD デジタル 教科書体 NK-R" panose="02020400000000000000" pitchFamily="18" charset="-128"/>
                <a:ea typeface="UD デジタル 教科書体 NK-R" panose="02020400000000000000" pitchFamily="18" charset="-128"/>
              </a:rPr>
              <a:t>96.0</a:t>
            </a:r>
            <a:r>
              <a:rPr kumimoji="1" lang="ja-JP" altLang="en-US" sz="1300" dirty="0">
                <a:latin typeface="UD デジタル 教科書体 NK-R" panose="02020400000000000000" pitchFamily="18" charset="-128"/>
                <a:ea typeface="UD デジタル 教科書体 NK-R" panose="02020400000000000000" pitchFamily="18" charset="-128"/>
              </a:rPr>
              <a:t>％、平均取得日数：１日６時間</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育児参加休暇　　：取得率：</a:t>
            </a:r>
            <a:r>
              <a:rPr kumimoji="1" lang="en-US" altLang="ja-JP" sz="1300" dirty="0">
                <a:latin typeface="UD デジタル 教科書体 NK-R" panose="02020400000000000000" pitchFamily="18" charset="-128"/>
                <a:ea typeface="UD デジタル 教科書体 NK-R" panose="02020400000000000000" pitchFamily="18" charset="-128"/>
              </a:rPr>
              <a:t>83.2%</a:t>
            </a:r>
            <a:r>
              <a:rPr kumimoji="1" lang="ja-JP" altLang="en-US" sz="1300" dirty="0">
                <a:latin typeface="UD デジタル 教科書体 NK-R" panose="02020400000000000000" pitchFamily="18" charset="-128"/>
                <a:ea typeface="UD デジタル 教科書体 NK-R" panose="02020400000000000000" pitchFamily="18" charset="-128"/>
              </a:rPr>
              <a:t>、平均取得日数：３日６時間</a:t>
            </a:r>
            <a:r>
              <a:rPr kumimoji="1" lang="en-US" altLang="ja-JP" sz="1300" dirty="0">
                <a:latin typeface="UD デジタル 教科書体 NK-R" panose="02020400000000000000" pitchFamily="18" charset="-128"/>
                <a:ea typeface="UD デジタル 教科書体 NK-R" panose="02020400000000000000" pitchFamily="18" charset="-128"/>
              </a:rPr>
              <a:t>〕</a:t>
            </a: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○令和７年度の職員アンケートでは、育児をする状況となったとき、育児参加休暇を「取得する」の回答が</a:t>
            </a:r>
            <a:r>
              <a:rPr kumimoji="1" lang="en-US" altLang="ja-JP" sz="1300" dirty="0">
                <a:latin typeface="UD デジタル 教科書体 NK-R" panose="02020400000000000000" pitchFamily="18" charset="-128"/>
                <a:ea typeface="UD デジタル 教科書体 NK-R" panose="02020400000000000000" pitchFamily="18" charset="-128"/>
              </a:rPr>
              <a:t>61.6%</a:t>
            </a:r>
            <a:r>
              <a:rPr kumimoji="1" lang="ja-JP" altLang="en-US" sz="1300" dirty="0">
                <a:latin typeface="UD デジタル 教科書体 NK-R" panose="02020400000000000000" pitchFamily="18" charset="-128"/>
                <a:ea typeface="UD デジタル 教科書体 NK-R" panose="02020400000000000000" pitchFamily="18" charset="-128"/>
              </a:rPr>
              <a:t>に対し、</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「取得しない」が</a:t>
            </a:r>
            <a:r>
              <a:rPr kumimoji="1" lang="en-US" altLang="ja-JP" sz="1300" dirty="0">
                <a:latin typeface="UD デジタル 教科書体 NK-R" panose="02020400000000000000" pitchFamily="18" charset="-128"/>
                <a:ea typeface="UD デジタル 教科書体 NK-R" panose="02020400000000000000" pitchFamily="18" charset="-128"/>
              </a:rPr>
              <a:t>6.2</a:t>
            </a:r>
            <a:r>
              <a:rPr kumimoji="1" lang="ja-JP" altLang="en-US" sz="1300" dirty="0">
                <a:latin typeface="UD デジタル 教科書体 NK-R" panose="02020400000000000000" pitchFamily="18" charset="-128"/>
                <a:ea typeface="UD デジタル 教科書体 NK-R" panose="02020400000000000000" pitchFamily="18" charset="-128"/>
              </a:rPr>
              <a:t>％であり（図表</a:t>
            </a:r>
            <a:r>
              <a:rPr kumimoji="1" lang="en-US" altLang="ja-JP" sz="1300" dirty="0">
                <a:latin typeface="UD デジタル 教科書体 NK-R" panose="02020400000000000000" pitchFamily="18" charset="-128"/>
                <a:ea typeface="UD デジタル 教科書体 NK-R" panose="02020400000000000000" pitchFamily="18" charset="-128"/>
              </a:rPr>
              <a:t>17</a:t>
            </a:r>
            <a:r>
              <a:rPr kumimoji="1" lang="ja-JP" altLang="en-US" sz="1300" dirty="0">
                <a:latin typeface="UD デジタル 教科書体 NK-R" panose="02020400000000000000" pitchFamily="18" charset="-128"/>
                <a:ea typeface="UD デジタル 教科書体 NK-R" panose="02020400000000000000" pitchFamily="18" charset="-128"/>
              </a:rPr>
              <a:t>）、取得しない理由としては、「職場に迷惑がかかる」、「業務が繁忙」といった内容</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が上位を占めていた（図表</a:t>
            </a:r>
            <a:r>
              <a:rPr kumimoji="1" lang="en-US" altLang="ja-JP" sz="1300" dirty="0">
                <a:latin typeface="UD デジタル 教科書体 NK-R" panose="02020400000000000000" pitchFamily="18" charset="-128"/>
                <a:ea typeface="UD デジタル 教科書体 NK-R" panose="02020400000000000000" pitchFamily="18" charset="-128"/>
              </a:rPr>
              <a:t>18</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624187E4-3A30-4942-82AA-399D6F7F1C48}"/>
              </a:ext>
            </a:extLst>
          </p:cNvPr>
          <p:cNvSpPr txBox="1"/>
          <p:nvPr/>
        </p:nvSpPr>
        <p:spPr>
          <a:xfrm>
            <a:off x="250818" y="4786611"/>
            <a:ext cx="4688127"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17</a:t>
            </a:r>
            <a:r>
              <a:rPr kumimoji="1" lang="ja-JP" altLang="en-US" sz="1100" b="1" dirty="0">
                <a:latin typeface="BIZ UDPゴシック" panose="020B0400000000000000" pitchFamily="50" charset="-128"/>
                <a:ea typeface="BIZ UDPゴシック" panose="020B0400000000000000" pitchFamily="50" charset="-128"/>
              </a:rPr>
              <a:t>：子育てを行う状況となった場合の、育児参加休暇の取得意向</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E2D1E80-0EB3-42FA-8999-6B94D471E08A}"/>
              </a:ext>
            </a:extLst>
          </p:cNvPr>
          <p:cNvSpPr txBox="1"/>
          <p:nvPr/>
        </p:nvSpPr>
        <p:spPr>
          <a:xfrm>
            <a:off x="4845591" y="3149012"/>
            <a:ext cx="3363689" cy="361192"/>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18</a:t>
            </a:r>
            <a:r>
              <a:rPr kumimoji="1" lang="ja-JP" altLang="en-US" sz="1100" b="1" dirty="0">
                <a:latin typeface="BIZ UDPゴシック" panose="020B0400000000000000" pitchFamily="50" charset="-128"/>
                <a:ea typeface="BIZ UDPゴシック" panose="020B0400000000000000" pitchFamily="50" charset="-128"/>
              </a:rPr>
              <a:t>：育児参加休暇を取得しない理由</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7548A6A-6291-4BA2-92B2-C7002A717A52}"/>
              </a:ext>
            </a:extLst>
          </p:cNvPr>
          <p:cNvSpPr txBox="1"/>
          <p:nvPr/>
        </p:nvSpPr>
        <p:spPr>
          <a:xfrm>
            <a:off x="-81790" y="789012"/>
            <a:ext cx="5225290" cy="597179"/>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05A94884-69DB-444B-9EAF-401155F329B7}"/>
              </a:ext>
            </a:extLst>
          </p:cNvPr>
          <p:cNvSpPr txBox="1"/>
          <p:nvPr/>
        </p:nvSpPr>
        <p:spPr>
          <a:xfrm>
            <a:off x="3172501" y="5062198"/>
            <a:ext cx="2054819" cy="166518"/>
          </a:xfrm>
          <a:prstGeom prst="rect">
            <a:avLst/>
          </a:prstGeom>
        </p:spPr>
        <p:txBody>
          <a:bodyPr vert="horz" wrap="square" lIns="91440" tIns="45720" rIns="91440" bIns="45720" rtlCol="0" anchor="ctr">
            <a:no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令和７年度職員アンケートより</a:t>
            </a:r>
          </a:p>
        </p:txBody>
      </p:sp>
      <p:sp>
        <p:nvSpPr>
          <p:cNvPr id="27" name="テキスト ボックス 26">
            <a:extLst>
              <a:ext uri="{FF2B5EF4-FFF2-40B4-BE49-F238E27FC236}">
                <a16:creationId xmlns:a16="http://schemas.microsoft.com/office/drawing/2014/main" id="{D3EFE36F-A297-434D-9FBD-8C2EC6B6C554}"/>
              </a:ext>
            </a:extLst>
          </p:cNvPr>
          <p:cNvSpPr txBox="1"/>
          <p:nvPr/>
        </p:nvSpPr>
        <p:spPr>
          <a:xfrm>
            <a:off x="190693" y="2796666"/>
            <a:ext cx="8734989" cy="38878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育児参加休暇：配偶者が出産する場合で、その出産予定日の８週間（多胎の場合</a:t>
            </a:r>
            <a:r>
              <a:rPr kumimoji="1" lang="en-US" altLang="ja-JP" sz="900" dirty="0">
                <a:latin typeface="UD デジタル 教科書体 NK-R" panose="02020400000000000000" pitchFamily="18" charset="-128"/>
                <a:ea typeface="UD デジタル 教科書体 NK-R" panose="02020400000000000000" pitchFamily="18" charset="-128"/>
              </a:rPr>
              <a:t>16</a:t>
            </a:r>
            <a:r>
              <a:rPr kumimoji="1" lang="ja-JP" altLang="en-US" sz="900" dirty="0">
                <a:latin typeface="UD デジタル 教科書体 NK-R" panose="02020400000000000000" pitchFamily="18" charset="-128"/>
                <a:ea typeface="UD デジタル 教科書体 NK-R" panose="02020400000000000000" pitchFamily="18" charset="-128"/>
              </a:rPr>
              <a:t>週間）前の日から当該出産の日以後１年を経過するまでの期間で、当該出産に係る子または</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l"/>
            <a:r>
              <a:rPr kumimoji="1" lang="ja-JP" altLang="en-US" sz="900" dirty="0">
                <a:latin typeface="UD デジタル 教科書体 NK-R" panose="02020400000000000000" pitchFamily="18" charset="-128"/>
                <a:ea typeface="UD デジタル 教科書体 NK-R" panose="02020400000000000000" pitchFamily="18" charset="-128"/>
              </a:rPr>
              <a:t>　　小学校就学の始期に達するまでの子（配偶者の子を含む）を養育する場合、５日以内で必要と認める日または時間で取得できる休暇</a:t>
            </a:r>
          </a:p>
        </p:txBody>
      </p:sp>
      <p:sp>
        <p:nvSpPr>
          <p:cNvPr id="37" name="テキスト ボックス 36">
            <a:extLst>
              <a:ext uri="{FF2B5EF4-FFF2-40B4-BE49-F238E27FC236}">
                <a16:creationId xmlns:a16="http://schemas.microsoft.com/office/drawing/2014/main" id="{963A839E-A635-4290-B2C5-709BB0F88604}"/>
              </a:ext>
            </a:extLst>
          </p:cNvPr>
          <p:cNvSpPr txBox="1"/>
          <p:nvPr/>
        </p:nvSpPr>
        <p:spPr>
          <a:xfrm>
            <a:off x="250818" y="3207643"/>
            <a:ext cx="4688127"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16</a:t>
            </a:r>
            <a:r>
              <a:rPr kumimoji="1" lang="ja-JP" altLang="en-US" sz="1100" b="1" dirty="0">
                <a:latin typeface="BIZ UDPゴシック" panose="020B0400000000000000" pitchFamily="50" charset="-128"/>
                <a:ea typeface="BIZ UDPゴシック" panose="020B0400000000000000" pitchFamily="50" charset="-128"/>
              </a:rPr>
              <a:t>：配偶者出産休暇及び育児参加休暇の取得率及び</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en-US" altLang="ja-JP" sz="1100" b="1"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平均取得日数（令和６年度、常勤職員）</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24" name="テキスト ボックス 23">
            <a:extLst>
              <a:ext uri="{FF2B5EF4-FFF2-40B4-BE49-F238E27FC236}">
                <a16:creationId xmlns:a16="http://schemas.microsoft.com/office/drawing/2014/main" id="{582BA647-205E-467B-A154-B9F7CE26CF58}"/>
              </a:ext>
            </a:extLst>
          </p:cNvPr>
          <p:cNvSpPr txBox="1"/>
          <p:nvPr/>
        </p:nvSpPr>
        <p:spPr>
          <a:xfrm>
            <a:off x="7250900" y="3517995"/>
            <a:ext cx="1674782" cy="166518"/>
          </a:xfrm>
          <a:prstGeom prst="rect">
            <a:avLst/>
          </a:prstGeom>
        </p:spPr>
        <p:txBody>
          <a:bodyPr vert="horz" wrap="square" lIns="91440" tIns="45720" rIns="91440" bIns="45720" rtlCol="0" anchor="ctr">
            <a:no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令和７年度職員アンケートより</a:t>
            </a:r>
          </a:p>
        </p:txBody>
      </p:sp>
      <p:sp>
        <p:nvSpPr>
          <p:cNvPr id="30" name="テキスト ボックス 29">
            <a:extLst>
              <a:ext uri="{FF2B5EF4-FFF2-40B4-BE49-F238E27FC236}">
                <a16:creationId xmlns:a16="http://schemas.microsoft.com/office/drawing/2014/main" id="{F725694D-B1C0-44BF-8143-B6FADD16AF3A}"/>
              </a:ext>
            </a:extLst>
          </p:cNvPr>
          <p:cNvSpPr txBox="1"/>
          <p:nvPr/>
        </p:nvSpPr>
        <p:spPr>
          <a:xfrm>
            <a:off x="219267" y="4480509"/>
            <a:ext cx="4039333" cy="400039"/>
          </a:xfrm>
          <a:prstGeom prst="rect">
            <a:avLst/>
          </a:prstGeom>
        </p:spPr>
        <p:txBody>
          <a:bodyPr vert="horz" wrap="square" lIns="91440" tIns="45720" rIns="91440" bIns="45720" rtlCol="0" anchor="ctr">
            <a:no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取得率は子どもが生まれた男性職員数に対するそれぞれの休暇を取得した</a:t>
            </a:r>
            <a:endParaRPr kumimoji="1" lang="en-US" altLang="ja-JP" sz="900" dirty="0">
              <a:latin typeface="UD デジタル 教科書体 NK-R" panose="02020400000000000000" pitchFamily="18" charset="-128"/>
              <a:ea typeface="UD デジタル 教科書体 NK-R" panose="02020400000000000000" pitchFamily="18" charset="-128"/>
            </a:endParaRPr>
          </a:p>
          <a:p>
            <a:r>
              <a:rPr kumimoji="1" lang="ja-JP" altLang="en-US" sz="900" dirty="0">
                <a:latin typeface="UD デジタル 教科書体 NK-R" panose="02020400000000000000" pitchFamily="18" charset="-128"/>
                <a:ea typeface="UD デジタル 教科書体 NK-R" panose="02020400000000000000" pitchFamily="18" charset="-128"/>
              </a:rPr>
              <a:t>　　職員数の割合</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32" name="正方形/長方形 31">
            <a:extLst>
              <a:ext uri="{FF2B5EF4-FFF2-40B4-BE49-F238E27FC236}">
                <a16:creationId xmlns:a16="http://schemas.microsoft.com/office/drawing/2014/main" id="{592D2C5B-E80C-4B37-9151-B908EF8C70F8}"/>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graphicFrame>
        <p:nvGraphicFramePr>
          <p:cNvPr id="3" name="表 2">
            <a:extLst>
              <a:ext uri="{FF2B5EF4-FFF2-40B4-BE49-F238E27FC236}">
                <a16:creationId xmlns:a16="http://schemas.microsoft.com/office/drawing/2014/main" id="{4B533E97-0EDB-4B38-AE5B-F4793B9EC0F3}"/>
              </a:ext>
            </a:extLst>
          </p:cNvPr>
          <p:cNvGraphicFramePr>
            <a:graphicFrameLocks noGrp="1"/>
          </p:cNvGraphicFramePr>
          <p:nvPr>
            <p:extLst>
              <p:ext uri="{D42A27DB-BD31-4B8C-83A1-F6EECF244321}">
                <p14:modId xmlns:p14="http://schemas.microsoft.com/office/powerpoint/2010/main" val="2428696159"/>
              </p:ext>
            </p:extLst>
          </p:nvPr>
        </p:nvGraphicFramePr>
        <p:xfrm>
          <a:off x="329381" y="3620736"/>
          <a:ext cx="3182984" cy="881864"/>
        </p:xfrm>
        <a:graphic>
          <a:graphicData uri="http://schemas.openxmlformats.org/drawingml/2006/table">
            <a:tbl>
              <a:tblPr firstRow="1" firstCol="1" bandRow="1">
                <a:tableStyleId>{5C22544A-7EE6-4342-B048-85BDC9FD1C3A}</a:tableStyleId>
              </a:tblPr>
              <a:tblGrid>
                <a:gridCol w="1184148">
                  <a:extLst>
                    <a:ext uri="{9D8B030D-6E8A-4147-A177-3AD203B41FA5}">
                      <a16:colId xmlns:a16="http://schemas.microsoft.com/office/drawing/2014/main" val="2085140677"/>
                    </a:ext>
                  </a:extLst>
                </a:gridCol>
                <a:gridCol w="999418">
                  <a:extLst>
                    <a:ext uri="{9D8B030D-6E8A-4147-A177-3AD203B41FA5}">
                      <a16:colId xmlns:a16="http://schemas.microsoft.com/office/drawing/2014/main" val="214279889"/>
                    </a:ext>
                  </a:extLst>
                </a:gridCol>
                <a:gridCol w="999418">
                  <a:extLst>
                    <a:ext uri="{9D8B030D-6E8A-4147-A177-3AD203B41FA5}">
                      <a16:colId xmlns:a16="http://schemas.microsoft.com/office/drawing/2014/main" val="937428239"/>
                    </a:ext>
                  </a:extLst>
                </a:gridCol>
              </a:tblGrid>
              <a:tr h="248044">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取得率</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平均取得日数</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38971205"/>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配偶者出産休暇</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88.3%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１日６時間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293418"/>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育児参加休暇</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93.9%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３日５時間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436533"/>
                  </a:ext>
                </a:extLst>
              </a:tr>
            </a:tbl>
          </a:graphicData>
        </a:graphic>
      </p:graphicFrame>
      <p:sp>
        <p:nvSpPr>
          <p:cNvPr id="35" name="正方形/長方形 34">
            <a:extLst>
              <a:ext uri="{FF2B5EF4-FFF2-40B4-BE49-F238E27FC236}">
                <a16:creationId xmlns:a16="http://schemas.microsoft.com/office/drawing/2014/main" id="{F61FC00F-4B8A-426C-9693-F3CC4031B428}"/>
              </a:ext>
            </a:extLst>
          </p:cNvPr>
          <p:cNvSpPr/>
          <p:nvPr/>
        </p:nvSpPr>
        <p:spPr>
          <a:xfrm>
            <a:off x="784859" y="5228716"/>
            <a:ext cx="3566161" cy="84027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8" name="テキスト ボックス 37">
            <a:extLst>
              <a:ext uri="{FF2B5EF4-FFF2-40B4-BE49-F238E27FC236}">
                <a16:creationId xmlns:a16="http://schemas.microsoft.com/office/drawing/2014/main" id="{9A40714E-A18B-4A13-A164-F781B33DADD1}"/>
              </a:ext>
            </a:extLst>
          </p:cNvPr>
          <p:cNvSpPr txBox="1"/>
          <p:nvPr/>
        </p:nvSpPr>
        <p:spPr>
          <a:xfrm>
            <a:off x="160477" y="943126"/>
            <a:ext cx="4968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（３）子育てに活用できる休暇制度等の男性職員の利用について</a:t>
            </a:r>
          </a:p>
        </p:txBody>
      </p:sp>
      <p:sp>
        <p:nvSpPr>
          <p:cNvPr id="39" name="スライド番号プレースホルダー 6">
            <a:extLst>
              <a:ext uri="{FF2B5EF4-FFF2-40B4-BE49-F238E27FC236}">
                <a16:creationId xmlns:a16="http://schemas.microsoft.com/office/drawing/2014/main" id="{EB59DE4C-A2CF-4800-BE86-848C128D1019}"/>
              </a:ext>
            </a:extLst>
          </p:cNvPr>
          <p:cNvSpPr txBox="1">
            <a:spLocks/>
          </p:cNvSpPr>
          <p:nvPr/>
        </p:nvSpPr>
        <p:spPr>
          <a:xfrm>
            <a:off x="7086600" y="656729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pPr/>
              <a:t>11</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16" name="図 15">
            <a:extLst>
              <a:ext uri="{FF2B5EF4-FFF2-40B4-BE49-F238E27FC236}">
                <a16:creationId xmlns:a16="http://schemas.microsoft.com/office/drawing/2014/main" id="{B8B79BD2-9AE5-4FC7-BE5E-32E31BADEE5C}"/>
              </a:ext>
            </a:extLst>
          </p:cNvPr>
          <p:cNvPicPr>
            <a:picLocks noChangeAspect="1"/>
          </p:cNvPicPr>
          <p:nvPr/>
        </p:nvPicPr>
        <p:blipFill>
          <a:blip r:embed="rId3"/>
          <a:stretch>
            <a:fillRect/>
          </a:stretch>
        </p:blipFill>
        <p:spPr>
          <a:xfrm>
            <a:off x="4150898" y="3510204"/>
            <a:ext cx="4566300" cy="3643894"/>
          </a:xfrm>
          <a:prstGeom prst="rect">
            <a:avLst/>
          </a:prstGeom>
        </p:spPr>
      </p:pic>
      <p:sp>
        <p:nvSpPr>
          <p:cNvPr id="36" name="正方形/長方形 35">
            <a:extLst>
              <a:ext uri="{FF2B5EF4-FFF2-40B4-BE49-F238E27FC236}">
                <a16:creationId xmlns:a16="http://schemas.microsoft.com/office/drawing/2014/main" id="{FA379BE7-72F7-49E2-9B77-E25FBEED561F}"/>
              </a:ext>
            </a:extLst>
          </p:cNvPr>
          <p:cNvSpPr/>
          <p:nvPr/>
        </p:nvSpPr>
        <p:spPr>
          <a:xfrm>
            <a:off x="5268524" y="3753150"/>
            <a:ext cx="3298957" cy="67147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Tree>
    <p:extLst>
      <p:ext uri="{BB962C8B-B14F-4D97-AF65-F5344CB8AC3E}">
        <p14:creationId xmlns:p14="http://schemas.microsoft.com/office/powerpoint/2010/main" val="298167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710A-418E-7748-FAD1-A68E6FD863FF}"/>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0122F89D-5474-62E7-1D5D-435C98605A1F}"/>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12</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7606CC17-44A3-3D2F-0870-3AB14E6402B3}"/>
              </a:ext>
            </a:extLst>
          </p:cNvPr>
          <p:cNvSpPr txBox="1">
            <a:spLocks/>
          </p:cNvSpPr>
          <p:nvPr/>
        </p:nvSpPr>
        <p:spPr>
          <a:xfrm>
            <a:off x="1729047" y="-6498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79AF69E8-151A-E290-AFC6-8957D3731235}"/>
              </a:ext>
            </a:extLst>
          </p:cNvPr>
          <p:cNvSpPr txBox="1">
            <a:spLocks/>
          </p:cNvSpPr>
          <p:nvPr/>
        </p:nvSpPr>
        <p:spPr>
          <a:xfrm>
            <a:off x="-31960" y="-5031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52F5C14F-3DE9-FF64-AEB5-236D917B0C9D}"/>
              </a:ext>
            </a:extLst>
          </p:cNvPr>
          <p:cNvSpPr/>
          <p:nvPr/>
        </p:nvSpPr>
        <p:spPr>
          <a:xfrm>
            <a:off x="4215" y="561356"/>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３　働き方改革関係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624187E4-3A30-4942-82AA-399D6F7F1C48}"/>
              </a:ext>
            </a:extLst>
          </p:cNvPr>
          <p:cNvSpPr txBox="1"/>
          <p:nvPr/>
        </p:nvSpPr>
        <p:spPr>
          <a:xfrm>
            <a:off x="4228239" y="3022964"/>
            <a:ext cx="4406692"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20</a:t>
            </a:r>
            <a:r>
              <a:rPr kumimoji="1" lang="ja-JP" altLang="en-US" sz="1100" b="1" dirty="0">
                <a:latin typeface="BIZ UDPゴシック" panose="020B0400000000000000" pitchFamily="50" charset="-128"/>
                <a:ea typeface="BIZ UDPゴシック" panose="020B0400000000000000" pitchFamily="50" charset="-128"/>
              </a:rPr>
              <a:t>：所属における時間外勤務縮減に向けた取組内容</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A33B69F-2B5E-48B6-B133-E75E0472D2CF}"/>
              </a:ext>
            </a:extLst>
          </p:cNvPr>
          <p:cNvSpPr txBox="1"/>
          <p:nvPr/>
        </p:nvSpPr>
        <p:spPr>
          <a:xfrm>
            <a:off x="189585" y="1432361"/>
            <a:ext cx="8813383" cy="1197110"/>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○令和６年度の常勤職員１人（１月）当たり平均時間外勤務は</a:t>
            </a:r>
            <a:r>
              <a:rPr kumimoji="1" lang="en-US" altLang="ja-JP" sz="1300" dirty="0">
                <a:latin typeface="UD デジタル 教科書体 NK-R" panose="02020400000000000000" pitchFamily="18" charset="-128"/>
                <a:ea typeface="UD デジタル 教科書体 NK-R" panose="02020400000000000000" pitchFamily="18" charset="-128"/>
              </a:rPr>
              <a:t>12.9</a:t>
            </a:r>
            <a:r>
              <a:rPr kumimoji="1" lang="ja-JP" altLang="en-US" sz="1300" dirty="0">
                <a:latin typeface="UD デジタル 教科書体 NK-R" panose="02020400000000000000" pitchFamily="18" charset="-128"/>
                <a:ea typeface="UD デジタル 教科書体 NK-R" panose="02020400000000000000" pitchFamily="18" charset="-128"/>
              </a:rPr>
              <a:t>時間（男性職員</a:t>
            </a:r>
            <a:r>
              <a:rPr kumimoji="1" lang="en-US" altLang="ja-JP" sz="1300" dirty="0">
                <a:latin typeface="UD デジタル 教科書体 NK-R" panose="02020400000000000000" pitchFamily="18" charset="-128"/>
                <a:ea typeface="UD デジタル 教科書体 NK-R" panose="02020400000000000000" pitchFamily="18" charset="-128"/>
              </a:rPr>
              <a:t>13.0</a:t>
            </a:r>
            <a:r>
              <a:rPr kumimoji="1" lang="ja-JP" altLang="en-US" sz="1300" dirty="0">
                <a:latin typeface="UD デジタル 教科書体 NK-R" panose="02020400000000000000" pitchFamily="18" charset="-128"/>
                <a:ea typeface="UD デジタル 教科書体 NK-R" panose="02020400000000000000" pitchFamily="18" charset="-128"/>
              </a:rPr>
              <a:t>時間、女性職員</a:t>
            </a:r>
            <a:r>
              <a:rPr kumimoji="1" lang="en-US" altLang="ja-JP" sz="1300" dirty="0">
                <a:latin typeface="UD デジタル 教科書体 NK-R" panose="02020400000000000000" pitchFamily="18" charset="-128"/>
                <a:ea typeface="UD デジタル 教科書体 NK-R" panose="02020400000000000000" pitchFamily="18" charset="-128"/>
              </a:rPr>
              <a:t>12.7</a:t>
            </a:r>
            <a:r>
              <a:rPr kumimoji="1" lang="ja-JP" altLang="en-US" sz="1300" dirty="0">
                <a:latin typeface="UD デジタル 教科書体 NK-R" panose="02020400000000000000" pitchFamily="18" charset="-128"/>
                <a:ea typeface="UD デジタル 教科書体 NK-R" panose="02020400000000000000" pitchFamily="18" charset="-128"/>
              </a:rPr>
              <a:t>時間）であった</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（図表</a:t>
            </a:r>
            <a:r>
              <a:rPr kumimoji="1" lang="en-US" altLang="ja-JP" sz="1300" dirty="0">
                <a:latin typeface="UD デジタル 教科書体 NK-R" panose="02020400000000000000" pitchFamily="18" charset="-128"/>
                <a:ea typeface="UD デジタル 教科書体 NK-R" panose="02020400000000000000" pitchFamily="18" charset="-128"/>
              </a:rPr>
              <a:t>19</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令和２年度は</a:t>
            </a:r>
            <a:r>
              <a:rPr kumimoji="1" lang="en-US" altLang="ja-JP" sz="1300" dirty="0">
                <a:latin typeface="UD デジタル 教科書体 NK-R" panose="02020400000000000000" pitchFamily="18" charset="-128"/>
                <a:ea typeface="UD デジタル 教科書体 NK-R" panose="02020400000000000000" pitchFamily="18" charset="-128"/>
              </a:rPr>
              <a:t>14.7</a:t>
            </a:r>
            <a:r>
              <a:rPr kumimoji="1" lang="ja-JP" altLang="en-US" sz="1300" dirty="0">
                <a:latin typeface="UD デジタル 教科書体 NK-R" panose="02020400000000000000" pitchFamily="18" charset="-128"/>
                <a:ea typeface="UD デジタル 教科書体 NK-R" panose="02020400000000000000" pitchFamily="18" charset="-128"/>
              </a:rPr>
              <a:t>時間（男性職員</a:t>
            </a:r>
            <a:r>
              <a:rPr kumimoji="1" lang="en-US" altLang="ja-JP" sz="1300" dirty="0">
                <a:latin typeface="UD デジタル 教科書体 NK-R" panose="02020400000000000000" pitchFamily="18" charset="-128"/>
                <a:ea typeface="UD デジタル 教科書体 NK-R" panose="02020400000000000000" pitchFamily="18" charset="-128"/>
              </a:rPr>
              <a:t>14.2</a:t>
            </a:r>
            <a:r>
              <a:rPr kumimoji="1" lang="ja-JP" altLang="en-US" sz="1300" dirty="0">
                <a:latin typeface="UD デジタル 教科書体 NK-R" panose="02020400000000000000" pitchFamily="18" charset="-128"/>
                <a:ea typeface="UD デジタル 教科書体 NK-R" panose="02020400000000000000" pitchFamily="18" charset="-128"/>
              </a:rPr>
              <a:t>時間、女性職員</a:t>
            </a:r>
            <a:r>
              <a:rPr kumimoji="1" lang="en-US" altLang="ja-JP" sz="1300" dirty="0">
                <a:latin typeface="UD デジタル 教科書体 NK-R" panose="02020400000000000000" pitchFamily="18" charset="-128"/>
                <a:ea typeface="UD デジタル 教科書体 NK-R" panose="02020400000000000000" pitchFamily="18" charset="-128"/>
              </a:rPr>
              <a:t>15.1</a:t>
            </a:r>
            <a:r>
              <a:rPr kumimoji="1" lang="ja-JP" altLang="en-US" sz="1300" dirty="0">
                <a:latin typeface="UD デジタル 教科書体 NK-R" panose="02020400000000000000" pitchFamily="18" charset="-128"/>
                <a:ea typeface="UD デジタル 教科書体 NK-R" panose="02020400000000000000" pitchFamily="18" charset="-128"/>
              </a:rPr>
              <a:t>時間）</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〇令和６年度の職員アンケートにおいて、所属で実施されている時間外勤務縮減に向けた取組のうち最も多かったのは</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「時間外勤務の事前届出・命令の徹底」の</a:t>
            </a:r>
            <a:r>
              <a:rPr kumimoji="1" lang="en-US" altLang="ja-JP" sz="1300" dirty="0">
                <a:latin typeface="UD デジタル 教科書体 NK-R" panose="02020400000000000000" pitchFamily="18" charset="-128"/>
                <a:ea typeface="UD デジタル 教科書体 NK-R" panose="02020400000000000000" pitchFamily="18" charset="-128"/>
              </a:rPr>
              <a:t>31%</a:t>
            </a:r>
            <a:r>
              <a:rPr kumimoji="1" lang="ja-JP" altLang="en-US" sz="1300" dirty="0">
                <a:latin typeface="UD デジタル 教科書体 NK-R" panose="02020400000000000000" pitchFamily="18" charset="-128"/>
                <a:ea typeface="UD デジタル 教科書体 NK-R" panose="02020400000000000000" pitchFamily="18" charset="-128"/>
              </a:rPr>
              <a:t>であり、「取組を行っていない」は</a:t>
            </a:r>
            <a:r>
              <a:rPr kumimoji="1" lang="en-US" altLang="ja-JP" sz="1300" dirty="0">
                <a:latin typeface="UD デジタル 教科書体 NK-R" panose="02020400000000000000" pitchFamily="18" charset="-128"/>
                <a:ea typeface="UD デジタル 教科書体 NK-R" panose="02020400000000000000" pitchFamily="18" charset="-128"/>
              </a:rPr>
              <a:t>16%</a:t>
            </a:r>
            <a:r>
              <a:rPr kumimoji="1" lang="ja-JP" altLang="en-US" sz="1300" dirty="0">
                <a:latin typeface="UD デジタル 教科書体 NK-R" panose="02020400000000000000" pitchFamily="18" charset="-128"/>
                <a:ea typeface="UD デジタル 教科書体 NK-R" panose="02020400000000000000" pitchFamily="18" charset="-128"/>
              </a:rPr>
              <a:t>であった（図表</a:t>
            </a:r>
            <a:r>
              <a:rPr kumimoji="1" lang="en-US" altLang="ja-JP" sz="1300" dirty="0">
                <a:latin typeface="UD デジタル 教科書体 NK-R" panose="02020400000000000000" pitchFamily="18" charset="-128"/>
                <a:ea typeface="UD デジタル 教科書体 NK-R" panose="02020400000000000000" pitchFamily="18" charset="-128"/>
              </a:rPr>
              <a:t>20</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○非常勤職員の時間外勤務は０時間であった。</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771071A4-C2ED-47D3-8449-5CCE8240523D}"/>
              </a:ext>
            </a:extLst>
          </p:cNvPr>
          <p:cNvSpPr txBox="1"/>
          <p:nvPr/>
        </p:nvSpPr>
        <p:spPr>
          <a:xfrm>
            <a:off x="-13159" y="773632"/>
            <a:ext cx="4495912" cy="98944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a:extLst>
              <a:ext uri="{FF2B5EF4-FFF2-40B4-BE49-F238E27FC236}">
                <a16:creationId xmlns:a16="http://schemas.microsoft.com/office/drawing/2014/main" id="{C761939E-304B-418C-8304-6A7B305D2EDA}"/>
              </a:ext>
            </a:extLst>
          </p:cNvPr>
          <p:cNvSpPr txBox="1"/>
          <p:nvPr/>
        </p:nvSpPr>
        <p:spPr>
          <a:xfrm>
            <a:off x="132566" y="3116234"/>
            <a:ext cx="3906034"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19</a:t>
            </a:r>
            <a:r>
              <a:rPr kumimoji="1" lang="ja-JP" altLang="en-US" sz="1100" b="1" dirty="0">
                <a:latin typeface="BIZ UDPゴシック" panose="020B0400000000000000" pitchFamily="50" charset="-128"/>
                <a:ea typeface="BIZ UDPゴシック" panose="020B0400000000000000" pitchFamily="50" charset="-128"/>
              </a:rPr>
              <a:t>：職員１人（１月）当たりの平均時間外勤務時間数</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（常勤職員）</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E8326B3E-3A92-42EE-A1B5-ADB610BA0D58}"/>
              </a:ext>
            </a:extLst>
          </p:cNvPr>
          <p:cNvSpPr txBox="1"/>
          <p:nvPr/>
        </p:nvSpPr>
        <p:spPr>
          <a:xfrm>
            <a:off x="7040227" y="3243238"/>
            <a:ext cx="177625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令和６年度職員アンケートより</a:t>
            </a:r>
          </a:p>
        </p:txBody>
      </p:sp>
      <p:sp>
        <p:nvSpPr>
          <p:cNvPr id="22" name="テキスト ボックス 21">
            <a:extLst>
              <a:ext uri="{FF2B5EF4-FFF2-40B4-BE49-F238E27FC236}">
                <a16:creationId xmlns:a16="http://schemas.microsoft.com/office/drawing/2014/main" id="{25B7ADC5-C979-45E4-A876-5390450C7C37}"/>
              </a:ext>
            </a:extLst>
          </p:cNvPr>
          <p:cNvSpPr txBox="1"/>
          <p:nvPr/>
        </p:nvSpPr>
        <p:spPr>
          <a:xfrm>
            <a:off x="390018" y="3722168"/>
            <a:ext cx="588323" cy="173699"/>
          </a:xfrm>
          <a:prstGeom prst="rect">
            <a:avLst/>
          </a:prstGeom>
        </p:spPr>
        <p:txBody>
          <a:bodyPr vert="horz" wrap="square" lIns="91440" tIns="45720" rIns="91440" bIns="45720" rtlCol="0" anchor="ctr">
            <a:noAutofit/>
          </a:bodyPr>
          <a:lstStyle/>
          <a:p>
            <a:pPr algn="l"/>
            <a:r>
              <a:rPr kumimoji="1" lang="ja-JP" altLang="en-US" sz="800" dirty="0">
                <a:latin typeface="BIZ UDPゴシック" panose="020B0400000000000000" pitchFamily="50" charset="-128"/>
                <a:ea typeface="BIZ UDPゴシック" panose="020B0400000000000000" pitchFamily="50" charset="-128"/>
              </a:rPr>
              <a:t>（時間）</a:t>
            </a:r>
          </a:p>
        </p:txBody>
      </p:sp>
      <p:sp>
        <p:nvSpPr>
          <p:cNvPr id="19" name="正方形/長方形 18">
            <a:extLst>
              <a:ext uri="{FF2B5EF4-FFF2-40B4-BE49-F238E27FC236}">
                <a16:creationId xmlns:a16="http://schemas.microsoft.com/office/drawing/2014/main" id="{5DE393C8-B4CF-4993-BF4B-2F985D0F5EA9}"/>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28" name="テキスト ボックス 27">
            <a:extLst>
              <a:ext uri="{FF2B5EF4-FFF2-40B4-BE49-F238E27FC236}">
                <a16:creationId xmlns:a16="http://schemas.microsoft.com/office/drawing/2014/main" id="{927041CD-E61E-460C-80D5-0AB8901DB12F}"/>
              </a:ext>
            </a:extLst>
          </p:cNvPr>
          <p:cNvSpPr txBox="1"/>
          <p:nvPr/>
        </p:nvSpPr>
        <p:spPr>
          <a:xfrm>
            <a:off x="132566" y="967138"/>
            <a:ext cx="2648037"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（１）時間外勤務の状況について</a:t>
            </a:r>
          </a:p>
        </p:txBody>
      </p:sp>
      <p:sp>
        <p:nvSpPr>
          <p:cNvPr id="23" name="テキスト ボックス 22">
            <a:extLst>
              <a:ext uri="{FF2B5EF4-FFF2-40B4-BE49-F238E27FC236}">
                <a16:creationId xmlns:a16="http://schemas.microsoft.com/office/drawing/2014/main" id="{B37D711C-1EC8-43E5-8B63-4C44E9F0DEB4}"/>
              </a:ext>
            </a:extLst>
          </p:cNvPr>
          <p:cNvSpPr txBox="1"/>
          <p:nvPr/>
        </p:nvSpPr>
        <p:spPr>
          <a:xfrm>
            <a:off x="267979" y="6197361"/>
            <a:ext cx="8734989" cy="38878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このページに記載する時間外勤務時間数は、「対象外業務」（特例業務</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天災その他非常災害、突発的な事件又は事故への対応等、公務の運営上真にやむを得ない事情により</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l"/>
            <a:r>
              <a:rPr kumimoji="1" lang="ja-JP" altLang="en-US" sz="900" dirty="0">
                <a:latin typeface="UD デジタル 教科書体 NK-R" panose="02020400000000000000" pitchFamily="18" charset="-128"/>
                <a:ea typeface="UD デジタル 教科書体 NK-R" panose="02020400000000000000" pitchFamily="18" charset="-128"/>
              </a:rPr>
              <a:t>　　特に緊急に処理することを要する重要な業務と任命権者が認めるもの）を含んだ時間。</a:t>
            </a:r>
          </a:p>
        </p:txBody>
      </p:sp>
      <p:pic>
        <p:nvPicPr>
          <p:cNvPr id="3" name="図 2">
            <a:extLst>
              <a:ext uri="{FF2B5EF4-FFF2-40B4-BE49-F238E27FC236}">
                <a16:creationId xmlns:a16="http://schemas.microsoft.com/office/drawing/2014/main" id="{08B067BB-189A-439E-80EE-6F27F9C94595}"/>
              </a:ext>
            </a:extLst>
          </p:cNvPr>
          <p:cNvPicPr>
            <a:picLocks noChangeAspect="1"/>
          </p:cNvPicPr>
          <p:nvPr/>
        </p:nvPicPr>
        <p:blipFill>
          <a:blip r:embed="rId2"/>
          <a:stretch>
            <a:fillRect/>
          </a:stretch>
        </p:blipFill>
        <p:spPr>
          <a:xfrm>
            <a:off x="172241" y="3771468"/>
            <a:ext cx="4151736" cy="2341067"/>
          </a:xfrm>
          <a:prstGeom prst="rect">
            <a:avLst/>
          </a:prstGeom>
        </p:spPr>
      </p:pic>
      <p:pic>
        <p:nvPicPr>
          <p:cNvPr id="2" name="図 1">
            <a:extLst>
              <a:ext uri="{FF2B5EF4-FFF2-40B4-BE49-F238E27FC236}">
                <a16:creationId xmlns:a16="http://schemas.microsoft.com/office/drawing/2014/main" id="{E8D6A3EF-010C-4154-8A70-9EEDA0274E29}"/>
              </a:ext>
            </a:extLst>
          </p:cNvPr>
          <p:cNvPicPr>
            <a:picLocks noChangeAspect="1"/>
          </p:cNvPicPr>
          <p:nvPr/>
        </p:nvPicPr>
        <p:blipFill>
          <a:blip r:embed="rId3"/>
          <a:stretch>
            <a:fillRect/>
          </a:stretch>
        </p:blipFill>
        <p:spPr>
          <a:xfrm>
            <a:off x="4323977" y="3679277"/>
            <a:ext cx="4986960" cy="2676376"/>
          </a:xfrm>
          <a:prstGeom prst="rect">
            <a:avLst/>
          </a:prstGeom>
        </p:spPr>
      </p:pic>
    </p:spTree>
    <p:extLst>
      <p:ext uri="{BB962C8B-B14F-4D97-AF65-F5344CB8AC3E}">
        <p14:creationId xmlns:p14="http://schemas.microsoft.com/office/powerpoint/2010/main" val="233596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710A-418E-7748-FAD1-A68E6FD863F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7718B94-2B30-427E-BD8C-E9E3B49B5133}"/>
              </a:ext>
            </a:extLst>
          </p:cNvPr>
          <p:cNvPicPr>
            <a:picLocks noChangeAspect="1"/>
          </p:cNvPicPr>
          <p:nvPr/>
        </p:nvPicPr>
        <p:blipFill>
          <a:blip r:embed="rId2"/>
          <a:stretch>
            <a:fillRect/>
          </a:stretch>
        </p:blipFill>
        <p:spPr>
          <a:xfrm>
            <a:off x="3681689" y="3501755"/>
            <a:ext cx="5508148" cy="3072669"/>
          </a:xfrm>
          <a:prstGeom prst="rect">
            <a:avLst/>
          </a:prstGeom>
        </p:spPr>
      </p:pic>
      <p:sp>
        <p:nvSpPr>
          <p:cNvPr id="7" name="スライド番号プレースホルダー 6">
            <a:extLst>
              <a:ext uri="{FF2B5EF4-FFF2-40B4-BE49-F238E27FC236}">
                <a16:creationId xmlns:a16="http://schemas.microsoft.com/office/drawing/2014/main" id="{0122F89D-5474-62E7-1D5D-435C98605A1F}"/>
              </a:ext>
            </a:extLst>
          </p:cNvPr>
          <p:cNvSpPr>
            <a:spLocks noGrp="1"/>
          </p:cNvSpPr>
          <p:nvPr>
            <p:ph type="sldNum" sz="quarter" idx="12"/>
          </p:nvPr>
        </p:nvSpPr>
        <p:spPr>
          <a:xfrm>
            <a:off x="7014245" y="6444800"/>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13</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BCF5C919-7ABD-6AD1-6FBC-C3CF115DE172}"/>
              </a:ext>
            </a:extLst>
          </p:cNvPr>
          <p:cNvSpPr txBox="1"/>
          <p:nvPr/>
        </p:nvSpPr>
        <p:spPr>
          <a:xfrm>
            <a:off x="94084" y="724070"/>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7606CC17-44A3-3D2F-0870-3AB14E6402B3}"/>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79AF69E8-151A-E290-AFC6-8957D3731235}"/>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9286310F-20E9-31C9-EC92-F67903691157}"/>
              </a:ext>
            </a:extLst>
          </p:cNvPr>
          <p:cNvSpPr txBox="1"/>
          <p:nvPr/>
        </p:nvSpPr>
        <p:spPr>
          <a:xfrm>
            <a:off x="-12054" y="1812637"/>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624187E4-3A30-4942-82AA-399D6F7F1C48}"/>
              </a:ext>
            </a:extLst>
          </p:cNvPr>
          <p:cNvSpPr txBox="1"/>
          <p:nvPr/>
        </p:nvSpPr>
        <p:spPr>
          <a:xfrm>
            <a:off x="192706" y="3307268"/>
            <a:ext cx="3639962"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21</a:t>
            </a:r>
            <a:r>
              <a:rPr kumimoji="1" lang="ja-JP" altLang="en-US" sz="1100" b="1" dirty="0">
                <a:latin typeface="BIZ UDPゴシック" panose="020B0400000000000000" pitchFamily="50" charset="-128"/>
                <a:ea typeface="BIZ UDPゴシック" panose="020B0400000000000000" pitchFamily="50" charset="-128"/>
              </a:rPr>
              <a:t>：年次休暇の消化率及び平均取得日数</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（令和６年、常勤職員）</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DFA77CEC-22F8-491A-BD52-7CCACA10FB56}"/>
              </a:ext>
            </a:extLst>
          </p:cNvPr>
          <p:cNvSpPr txBox="1"/>
          <p:nvPr/>
        </p:nvSpPr>
        <p:spPr>
          <a:xfrm>
            <a:off x="192706" y="4571080"/>
            <a:ext cx="4049958" cy="400039"/>
          </a:xfrm>
          <a:prstGeom prst="rect">
            <a:avLst/>
          </a:prstGeom>
        </p:spPr>
        <p:txBody>
          <a:bodyPr vert="horz" wrap="square" lIns="91440" tIns="45720" rIns="91440" bIns="45720" rtlCol="0" anchor="ctr">
            <a:noAutofit/>
          </a:bodyPr>
          <a:lstStyle/>
          <a:p>
            <a:endParaRPr lang="en-US" altLang="ja-JP" sz="900" kern="100" dirty="0">
              <a:effectLst/>
              <a:highlight>
                <a:srgbClr val="CCFFFF"/>
              </a:highlight>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0A33B69F-2B5E-48B6-B133-E75E0472D2CF}"/>
              </a:ext>
            </a:extLst>
          </p:cNvPr>
          <p:cNvSpPr txBox="1"/>
          <p:nvPr/>
        </p:nvSpPr>
        <p:spPr>
          <a:xfrm>
            <a:off x="171899" y="1277707"/>
            <a:ext cx="8911800" cy="1413047"/>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○常勤職員の令和６年における年次休暇の消化率</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は</a:t>
            </a:r>
            <a:r>
              <a:rPr kumimoji="1" lang="en-US" altLang="ja-JP" sz="1300" dirty="0">
                <a:latin typeface="UD デジタル 教科書体 NK-R" panose="02020400000000000000" pitchFamily="18" charset="-128"/>
                <a:ea typeface="UD デジタル 教科書体 NK-R" panose="02020400000000000000" pitchFamily="18" charset="-128"/>
              </a:rPr>
              <a:t>77.5</a:t>
            </a:r>
            <a:r>
              <a:rPr kumimoji="1" lang="ja-JP" altLang="en-US" sz="1300" dirty="0">
                <a:latin typeface="UD デジタル 教科書体 NK-R" panose="02020400000000000000" pitchFamily="18" charset="-128"/>
                <a:ea typeface="UD デジタル 教科書体 NK-R" panose="02020400000000000000" pitchFamily="18" charset="-128"/>
              </a:rPr>
              <a:t>％（男性職員</a:t>
            </a:r>
            <a:r>
              <a:rPr kumimoji="1" lang="en-US" altLang="ja-JP" sz="1300" dirty="0">
                <a:latin typeface="UD デジタル 教科書体 NK-R" panose="02020400000000000000" pitchFamily="18" charset="-128"/>
                <a:ea typeface="UD デジタル 教科書体 NK-R" panose="02020400000000000000" pitchFamily="18" charset="-128"/>
              </a:rPr>
              <a:t>77.3</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77.9</a:t>
            </a:r>
            <a:r>
              <a:rPr kumimoji="1" lang="ja-JP" altLang="en-US" sz="1300" dirty="0">
                <a:latin typeface="UD デジタル 教科書体 NK-R" panose="02020400000000000000" pitchFamily="18" charset="-128"/>
                <a:ea typeface="UD デジタル 教科書体 NK-R" panose="02020400000000000000" pitchFamily="18" charset="-128"/>
              </a:rPr>
              <a:t>％）で</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令和２年は</a:t>
            </a:r>
            <a:r>
              <a:rPr kumimoji="1" lang="en-US" altLang="ja-JP" sz="1300" dirty="0">
                <a:latin typeface="UD デジタル 教科書体 NK-R" panose="02020400000000000000" pitchFamily="18" charset="-128"/>
                <a:ea typeface="UD デジタル 教科書体 NK-R" panose="02020400000000000000" pitchFamily="18" charset="-128"/>
              </a:rPr>
              <a:t>56.3</a:t>
            </a:r>
            <a:r>
              <a:rPr kumimoji="1" lang="ja-JP" altLang="en-US" sz="1300" dirty="0">
                <a:latin typeface="UD デジタル 教科書体 NK-R" panose="02020400000000000000" pitchFamily="18" charset="-128"/>
                <a:ea typeface="UD デジタル 教科書体 NK-R" panose="02020400000000000000" pitchFamily="18" charset="-128"/>
              </a:rPr>
              <a:t>％（男性職員</a:t>
            </a:r>
            <a:r>
              <a:rPr kumimoji="1" lang="en-US" altLang="ja-JP" sz="1300" dirty="0">
                <a:latin typeface="UD デジタル 教科書体 NK-R" panose="02020400000000000000" pitchFamily="18" charset="-128"/>
                <a:ea typeface="UD デジタル 教科書体 NK-R" panose="02020400000000000000" pitchFamily="18" charset="-128"/>
              </a:rPr>
              <a:t>56.7</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55.7</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、平均取得日数は</a:t>
            </a:r>
            <a:r>
              <a:rPr kumimoji="1" lang="en-US" altLang="ja-JP" sz="1300" dirty="0">
                <a:latin typeface="UD デジタル 教科書体 NK-R" panose="02020400000000000000" pitchFamily="18" charset="-128"/>
                <a:ea typeface="UD デジタル 教科書体 NK-R" panose="02020400000000000000" pitchFamily="18" charset="-128"/>
              </a:rPr>
              <a:t>14</a:t>
            </a:r>
            <a:r>
              <a:rPr kumimoji="1" lang="ja-JP" altLang="en-US" sz="1300" dirty="0">
                <a:latin typeface="UD デジタル 教科書体 NK-R" panose="02020400000000000000" pitchFamily="18" charset="-128"/>
                <a:ea typeface="UD デジタル 教科書体 NK-R" panose="02020400000000000000" pitchFamily="18" charset="-128"/>
              </a:rPr>
              <a:t>日</a:t>
            </a:r>
            <a:r>
              <a:rPr kumimoji="1" lang="en-US" altLang="ja-JP" sz="1300" dirty="0">
                <a:latin typeface="UD デジタル 教科書体 NK-R" panose="02020400000000000000" pitchFamily="18" charset="-128"/>
                <a:ea typeface="UD デジタル 教科書体 NK-R" panose="02020400000000000000" pitchFamily="18" charset="-128"/>
              </a:rPr>
              <a:t>6</a:t>
            </a:r>
            <a:r>
              <a:rPr kumimoji="1" lang="ja-JP" altLang="en-US" sz="1300" dirty="0">
                <a:latin typeface="UD デジタル 教科書体 NK-R" panose="02020400000000000000" pitchFamily="18" charset="-128"/>
                <a:ea typeface="UD デジタル 教科書体 NK-R" panose="02020400000000000000" pitchFamily="18" charset="-128"/>
              </a:rPr>
              <a:t>時間（男性職員</a:t>
            </a:r>
            <a:r>
              <a:rPr kumimoji="1" lang="en-US" altLang="ja-JP" sz="1300" dirty="0">
                <a:latin typeface="UD デジタル 教科書体 NK-R" panose="02020400000000000000" pitchFamily="18" charset="-128"/>
                <a:ea typeface="UD デジタル 教科書体 NK-R" panose="02020400000000000000" pitchFamily="18" charset="-128"/>
              </a:rPr>
              <a:t>14</a:t>
            </a:r>
            <a:r>
              <a:rPr kumimoji="1" lang="ja-JP" altLang="en-US" sz="1300" dirty="0">
                <a:latin typeface="UD デジタル 教科書体 NK-R" panose="02020400000000000000" pitchFamily="18" charset="-128"/>
                <a:ea typeface="UD デジタル 教科書体 NK-R" panose="02020400000000000000" pitchFamily="18" charset="-128"/>
              </a:rPr>
              <a:t>日</a:t>
            </a:r>
            <a:r>
              <a:rPr kumimoji="1" lang="en-US" altLang="ja-JP" sz="1300" dirty="0">
                <a:latin typeface="UD デジタル 教科書体 NK-R" panose="02020400000000000000" pitchFamily="18" charset="-128"/>
                <a:ea typeface="UD デジタル 教科書体 NK-R" panose="02020400000000000000" pitchFamily="18" charset="-128"/>
              </a:rPr>
              <a:t>5</a:t>
            </a:r>
            <a:r>
              <a:rPr kumimoji="1" lang="ja-JP" altLang="en-US" sz="1300" dirty="0">
                <a:latin typeface="UD デジタル 教科書体 NK-R" panose="02020400000000000000" pitchFamily="18" charset="-128"/>
                <a:ea typeface="UD デジタル 教科書体 NK-R" panose="02020400000000000000" pitchFamily="18" charset="-128"/>
              </a:rPr>
              <a:t>時間、</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14</a:t>
            </a:r>
            <a:r>
              <a:rPr kumimoji="1" lang="ja-JP" altLang="en-US" sz="1300" dirty="0">
                <a:latin typeface="UD デジタル 教科書体 NK-R" panose="02020400000000000000" pitchFamily="18" charset="-128"/>
                <a:ea typeface="UD デジタル 教科書体 NK-R" panose="02020400000000000000" pitchFamily="18" charset="-128"/>
              </a:rPr>
              <a:t>日</a:t>
            </a:r>
            <a:r>
              <a:rPr kumimoji="1" lang="en-US" altLang="ja-JP" sz="1300" dirty="0">
                <a:latin typeface="UD デジタル 教科書体 NK-R" panose="02020400000000000000" pitchFamily="18" charset="-128"/>
                <a:ea typeface="UD デジタル 教科書体 NK-R" panose="02020400000000000000" pitchFamily="18" charset="-128"/>
              </a:rPr>
              <a:t>7</a:t>
            </a:r>
            <a:r>
              <a:rPr kumimoji="1" lang="ja-JP" altLang="en-US" sz="1300" dirty="0">
                <a:latin typeface="UD デジタル 教科書体 NK-R" panose="02020400000000000000" pitchFamily="18" charset="-128"/>
                <a:ea typeface="UD デジタル 教科書体 NK-R" panose="02020400000000000000" pitchFamily="18" charset="-128"/>
              </a:rPr>
              <a:t>時間）であり、消化率は増加傾向かつ男女差はほとんど生じていなかった（図表</a:t>
            </a:r>
            <a:r>
              <a:rPr kumimoji="1" lang="en-US" altLang="ja-JP" sz="1300" dirty="0">
                <a:latin typeface="UD デジタル 教科書体 NK-R" panose="02020400000000000000" pitchFamily="18" charset="-128"/>
                <a:ea typeface="UD デジタル 教科書体 NK-R" panose="02020400000000000000" pitchFamily="18" charset="-128"/>
              </a:rPr>
              <a:t>21</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22</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○年次休暇を取得しにくい理由の上位は、「業務多忙で取得できない」「職場に迷惑をかけると思う」であった（図表</a:t>
            </a:r>
            <a:r>
              <a:rPr kumimoji="1" lang="en-US" altLang="ja-JP" sz="1300" dirty="0">
                <a:latin typeface="UD デジタル 教科書体 NK-R" panose="02020400000000000000" pitchFamily="18" charset="-128"/>
                <a:ea typeface="UD デジタル 教科書体 NK-R" panose="02020400000000000000" pitchFamily="18" charset="-128"/>
              </a:rPr>
              <a:t>23)</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○非常勤職員の令和</a:t>
            </a:r>
            <a:r>
              <a:rPr kumimoji="1" lang="en-US" altLang="ja-JP" sz="1300" dirty="0">
                <a:latin typeface="UD デジタル 教科書体 NK-R" panose="02020400000000000000" pitchFamily="18" charset="-128"/>
                <a:ea typeface="UD デジタル 教科書体 NK-R" panose="02020400000000000000" pitchFamily="18" charset="-128"/>
              </a:rPr>
              <a:t>6</a:t>
            </a:r>
            <a:r>
              <a:rPr kumimoji="1" lang="ja-JP" altLang="en-US" sz="1300" dirty="0">
                <a:latin typeface="UD デジタル 教科書体 NK-R" panose="02020400000000000000" pitchFamily="18" charset="-128"/>
                <a:ea typeface="UD デジタル 教科書体 NK-R" panose="02020400000000000000" pitchFamily="18" charset="-128"/>
              </a:rPr>
              <a:t>年度における年次休暇の取得率は</a:t>
            </a:r>
            <a:r>
              <a:rPr kumimoji="1" lang="en-US" altLang="ja-JP" sz="1300" dirty="0">
                <a:latin typeface="UD デジタル 教科書体 NK-R" panose="02020400000000000000" pitchFamily="18" charset="-128"/>
                <a:ea typeface="UD デジタル 教科書体 NK-R" panose="02020400000000000000" pitchFamily="18" charset="-128"/>
              </a:rPr>
              <a:t>92.2</a:t>
            </a:r>
            <a:r>
              <a:rPr kumimoji="1" lang="ja-JP" altLang="en-US" sz="1300" dirty="0">
                <a:latin typeface="UD デジタル 教科書体 NK-R" panose="02020400000000000000" pitchFamily="18" charset="-128"/>
                <a:ea typeface="UD デジタル 教科書体 NK-R" panose="02020400000000000000" pitchFamily="18" charset="-128"/>
              </a:rPr>
              <a:t>％（男性職員</a:t>
            </a:r>
            <a:r>
              <a:rPr kumimoji="1" lang="en-US" altLang="ja-JP" sz="1300" dirty="0">
                <a:latin typeface="UD デジタル 教科書体 NK-R" panose="02020400000000000000" pitchFamily="18" charset="-128"/>
                <a:ea typeface="UD デジタル 教科書体 NK-R" panose="02020400000000000000" pitchFamily="18" charset="-128"/>
              </a:rPr>
              <a:t>92.1</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92.2</a:t>
            </a:r>
            <a:r>
              <a:rPr kumimoji="1" lang="ja-JP" altLang="en-US" sz="1300" dirty="0">
                <a:latin typeface="UD デジタル 教科書体 NK-R" panose="02020400000000000000" pitchFamily="18" charset="-128"/>
                <a:ea typeface="UD デジタル 教科書体 NK-R" panose="02020400000000000000" pitchFamily="18" charset="-128"/>
              </a:rPr>
              <a:t>％）であった。</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771071A4-C2ED-47D3-8449-5CCE8240523D}"/>
              </a:ext>
            </a:extLst>
          </p:cNvPr>
          <p:cNvSpPr txBox="1"/>
          <p:nvPr/>
        </p:nvSpPr>
        <p:spPr>
          <a:xfrm>
            <a:off x="0" y="764683"/>
            <a:ext cx="4495912" cy="98944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E327DE71-D250-4259-87E8-AC089F254A32}"/>
              </a:ext>
            </a:extLst>
          </p:cNvPr>
          <p:cNvSpPr txBox="1"/>
          <p:nvPr/>
        </p:nvSpPr>
        <p:spPr>
          <a:xfrm>
            <a:off x="4242664" y="3196180"/>
            <a:ext cx="4159625" cy="440634"/>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23</a:t>
            </a:r>
            <a:r>
              <a:rPr kumimoji="1" lang="ja-JP" altLang="en-US" sz="1100" b="1" dirty="0">
                <a:latin typeface="BIZ UDPゴシック" panose="020B0400000000000000" pitchFamily="50" charset="-128"/>
                <a:ea typeface="BIZ UDPゴシック" panose="020B0400000000000000" pitchFamily="50" charset="-128"/>
              </a:rPr>
              <a:t>：年次休暇を「取得しにくい」理由</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8" name="タイトル 1">
            <a:extLst>
              <a:ext uri="{FF2B5EF4-FFF2-40B4-BE49-F238E27FC236}">
                <a16:creationId xmlns:a16="http://schemas.microsoft.com/office/drawing/2014/main" id="{8AE4A994-B357-4B70-9620-69E585513052}"/>
              </a:ext>
            </a:extLst>
          </p:cNvPr>
          <p:cNvSpPr txBox="1">
            <a:spLocks/>
          </p:cNvSpPr>
          <p:nvPr/>
        </p:nvSpPr>
        <p:spPr>
          <a:xfrm>
            <a:off x="1729047" y="-6498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39" name="タイトル 1">
            <a:extLst>
              <a:ext uri="{FF2B5EF4-FFF2-40B4-BE49-F238E27FC236}">
                <a16:creationId xmlns:a16="http://schemas.microsoft.com/office/drawing/2014/main" id="{0839258F-3CED-4A3E-9113-2462168C7574}"/>
              </a:ext>
            </a:extLst>
          </p:cNvPr>
          <p:cNvSpPr txBox="1">
            <a:spLocks/>
          </p:cNvSpPr>
          <p:nvPr/>
        </p:nvSpPr>
        <p:spPr>
          <a:xfrm>
            <a:off x="-31960" y="-5031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40" name="正方形/長方形 39">
            <a:extLst>
              <a:ext uri="{FF2B5EF4-FFF2-40B4-BE49-F238E27FC236}">
                <a16:creationId xmlns:a16="http://schemas.microsoft.com/office/drawing/2014/main" id="{98CA4DAA-C28B-438B-B40D-8C05DA032FD7}"/>
              </a:ext>
            </a:extLst>
          </p:cNvPr>
          <p:cNvSpPr/>
          <p:nvPr/>
        </p:nvSpPr>
        <p:spPr>
          <a:xfrm>
            <a:off x="4215" y="554289"/>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３　働き方改革関係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5" name="正方形/長方形 34">
            <a:extLst>
              <a:ext uri="{FF2B5EF4-FFF2-40B4-BE49-F238E27FC236}">
                <a16:creationId xmlns:a16="http://schemas.microsoft.com/office/drawing/2014/main" id="{AC98D142-5564-4DB9-9FC8-DCDC2589D418}"/>
              </a:ext>
            </a:extLst>
          </p:cNvPr>
          <p:cNvSpPr/>
          <p:nvPr/>
        </p:nvSpPr>
        <p:spPr>
          <a:xfrm>
            <a:off x="4348802" y="3889608"/>
            <a:ext cx="4520486" cy="100295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1" name="テキスト ボックス 40">
            <a:extLst>
              <a:ext uri="{FF2B5EF4-FFF2-40B4-BE49-F238E27FC236}">
                <a16:creationId xmlns:a16="http://schemas.microsoft.com/office/drawing/2014/main" id="{853D82DD-07C4-4686-BADA-C65AE2986DD8}"/>
              </a:ext>
            </a:extLst>
          </p:cNvPr>
          <p:cNvSpPr txBox="1"/>
          <p:nvPr/>
        </p:nvSpPr>
        <p:spPr>
          <a:xfrm>
            <a:off x="6898273" y="3241705"/>
            <a:ext cx="1846978"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a:t>
            </a:r>
            <a:r>
              <a:rPr kumimoji="1" lang="en-US" altLang="ja-JP" sz="900" dirty="0">
                <a:latin typeface="UD デジタル 教科書体 NK-R" panose="02020400000000000000" pitchFamily="18" charset="-128"/>
                <a:ea typeface="UD デジタル 教科書体 NK-R" panose="02020400000000000000" pitchFamily="18" charset="-128"/>
              </a:rPr>
              <a:t>7</a:t>
            </a:r>
            <a:r>
              <a:rPr kumimoji="1" lang="ja-JP" altLang="en-US" sz="900" dirty="0">
                <a:latin typeface="UD デジタル 教科書体 NK-R" panose="02020400000000000000" pitchFamily="18" charset="-128"/>
                <a:ea typeface="UD デジタル 教科書体 NK-R" panose="02020400000000000000" pitchFamily="18" charset="-128"/>
              </a:rPr>
              <a:t>年度職員アンケートより</a:t>
            </a:r>
          </a:p>
        </p:txBody>
      </p:sp>
      <p:sp>
        <p:nvSpPr>
          <p:cNvPr id="32" name="正方形/長方形 31">
            <a:extLst>
              <a:ext uri="{FF2B5EF4-FFF2-40B4-BE49-F238E27FC236}">
                <a16:creationId xmlns:a16="http://schemas.microsoft.com/office/drawing/2014/main" id="{0644BDE7-AAA1-48FA-AEA6-BDC36F45C701}"/>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graphicFrame>
        <p:nvGraphicFramePr>
          <p:cNvPr id="6" name="表 5">
            <a:extLst>
              <a:ext uri="{FF2B5EF4-FFF2-40B4-BE49-F238E27FC236}">
                <a16:creationId xmlns:a16="http://schemas.microsoft.com/office/drawing/2014/main" id="{D4272334-4DBD-40ED-A1D4-BF215EA760F3}"/>
              </a:ext>
            </a:extLst>
          </p:cNvPr>
          <p:cNvGraphicFramePr>
            <a:graphicFrameLocks noGrp="1"/>
          </p:cNvGraphicFramePr>
          <p:nvPr>
            <p:extLst>
              <p:ext uri="{D42A27DB-BD31-4B8C-83A1-F6EECF244321}">
                <p14:modId xmlns:p14="http://schemas.microsoft.com/office/powerpoint/2010/main" val="3917199730"/>
              </p:ext>
            </p:extLst>
          </p:nvPr>
        </p:nvGraphicFramePr>
        <p:xfrm>
          <a:off x="274712" y="3712599"/>
          <a:ext cx="3107656" cy="564954"/>
        </p:xfrm>
        <a:graphic>
          <a:graphicData uri="http://schemas.openxmlformats.org/drawingml/2006/table">
            <a:tbl>
              <a:tblPr firstRow="1" firstCol="1" bandRow="1">
                <a:tableStyleId>{5C22544A-7EE6-4342-B048-85BDC9FD1C3A}</a:tableStyleId>
              </a:tblPr>
              <a:tblGrid>
                <a:gridCol w="1127042">
                  <a:extLst>
                    <a:ext uri="{9D8B030D-6E8A-4147-A177-3AD203B41FA5}">
                      <a16:colId xmlns:a16="http://schemas.microsoft.com/office/drawing/2014/main" val="1448132488"/>
                    </a:ext>
                  </a:extLst>
                </a:gridCol>
                <a:gridCol w="1980614">
                  <a:extLst>
                    <a:ext uri="{9D8B030D-6E8A-4147-A177-3AD203B41FA5}">
                      <a16:colId xmlns:a16="http://schemas.microsoft.com/office/drawing/2014/main" val="2860443534"/>
                    </a:ext>
                  </a:extLst>
                </a:gridCol>
              </a:tblGrid>
              <a:tr h="248044">
                <a:tc>
                  <a:txBody>
                    <a:bodyPr/>
                    <a:lstStyle/>
                    <a:p>
                      <a:pPr algn="ctr">
                        <a:lnSpc>
                          <a:spcPts val="17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消化率</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77.5%</a:t>
                      </a:r>
                      <a:endParaRPr lang="en-US" altLang="ja-JP" sz="800" b="0" i="0" u="none" strike="noStrike" dirty="0">
                        <a:solidFill>
                          <a:schemeClr val="tx1"/>
                        </a:solidFill>
                        <a:effectLst/>
                        <a:highlight>
                          <a:srgbClr val="CCFFFF"/>
                        </a:highligh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7587075"/>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平均取得日数</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日６時間</a:t>
                      </a:r>
                      <a:endParaRPr lang="en-US" altLang="ja-JP" sz="800" b="0" i="0" u="none" strike="noStrike" dirty="0">
                        <a:solidFill>
                          <a:schemeClr val="tx1"/>
                        </a:solidFill>
                        <a:effectLst/>
                        <a:highlight>
                          <a:srgbClr val="CCFFFF"/>
                        </a:highligh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335892"/>
                  </a:ext>
                </a:extLst>
              </a:tr>
            </a:tbl>
          </a:graphicData>
        </a:graphic>
      </p:graphicFrame>
      <p:sp>
        <p:nvSpPr>
          <p:cNvPr id="34" name="テキスト ボックス 33">
            <a:extLst>
              <a:ext uri="{FF2B5EF4-FFF2-40B4-BE49-F238E27FC236}">
                <a16:creationId xmlns:a16="http://schemas.microsoft.com/office/drawing/2014/main" id="{784C2E1C-A1AF-44E2-B51E-61143287084B}"/>
              </a:ext>
            </a:extLst>
          </p:cNvPr>
          <p:cNvSpPr txBox="1"/>
          <p:nvPr/>
        </p:nvSpPr>
        <p:spPr>
          <a:xfrm>
            <a:off x="192706" y="4509617"/>
            <a:ext cx="3639962"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22</a:t>
            </a:r>
            <a:r>
              <a:rPr kumimoji="1" lang="ja-JP" altLang="en-US" sz="1100" b="1" dirty="0">
                <a:latin typeface="BIZ UDPゴシック" panose="020B0400000000000000" pitchFamily="50" charset="-128"/>
                <a:ea typeface="BIZ UDPゴシック" panose="020B0400000000000000" pitchFamily="50" charset="-128"/>
              </a:rPr>
              <a:t>：年次休暇の消化率及び平均取得日数</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（令和６年、常勤職員）</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graphicFrame>
        <p:nvGraphicFramePr>
          <p:cNvPr id="8" name="表 7">
            <a:extLst>
              <a:ext uri="{FF2B5EF4-FFF2-40B4-BE49-F238E27FC236}">
                <a16:creationId xmlns:a16="http://schemas.microsoft.com/office/drawing/2014/main" id="{12A975B7-73B1-4510-9ED8-D8A770BB41B2}"/>
              </a:ext>
            </a:extLst>
          </p:cNvPr>
          <p:cNvGraphicFramePr>
            <a:graphicFrameLocks noGrp="1"/>
          </p:cNvGraphicFramePr>
          <p:nvPr>
            <p:extLst>
              <p:ext uri="{D42A27DB-BD31-4B8C-83A1-F6EECF244321}">
                <p14:modId xmlns:p14="http://schemas.microsoft.com/office/powerpoint/2010/main" val="556493615"/>
              </p:ext>
            </p:extLst>
          </p:nvPr>
        </p:nvGraphicFramePr>
        <p:xfrm>
          <a:off x="301684" y="4892565"/>
          <a:ext cx="3832002" cy="1515684"/>
        </p:xfrm>
        <a:graphic>
          <a:graphicData uri="http://schemas.openxmlformats.org/drawingml/2006/table">
            <a:tbl>
              <a:tblPr firstRow="1" firstCol="1" bandRow="1">
                <a:tableStyleId>{5C22544A-7EE6-4342-B048-85BDC9FD1C3A}</a:tableStyleId>
              </a:tblPr>
              <a:tblGrid>
                <a:gridCol w="712799">
                  <a:extLst>
                    <a:ext uri="{9D8B030D-6E8A-4147-A177-3AD203B41FA5}">
                      <a16:colId xmlns:a16="http://schemas.microsoft.com/office/drawing/2014/main" val="345456788"/>
                    </a:ext>
                  </a:extLst>
                </a:gridCol>
                <a:gridCol w="712799">
                  <a:extLst>
                    <a:ext uri="{9D8B030D-6E8A-4147-A177-3AD203B41FA5}">
                      <a16:colId xmlns:a16="http://schemas.microsoft.com/office/drawing/2014/main" val="1475314510"/>
                    </a:ext>
                  </a:extLst>
                </a:gridCol>
                <a:gridCol w="601601">
                  <a:extLst>
                    <a:ext uri="{9D8B030D-6E8A-4147-A177-3AD203B41FA5}">
                      <a16:colId xmlns:a16="http://schemas.microsoft.com/office/drawing/2014/main" val="2137254550"/>
                    </a:ext>
                  </a:extLst>
                </a:gridCol>
                <a:gridCol w="601601">
                  <a:extLst>
                    <a:ext uri="{9D8B030D-6E8A-4147-A177-3AD203B41FA5}">
                      <a16:colId xmlns:a16="http://schemas.microsoft.com/office/drawing/2014/main" val="1220537543"/>
                    </a:ext>
                  </a:extLst>
                </a:gridCol>
                <a:gridCol w="601601">
                  <a:extLst>
                    <a:ext uri="{9D8B030D-6E8A-4147-A177-3AD203B41FA5}">
                      <a16:colId xmlns:a16="http://schemas.microsoft.com/office/drawing/2014/main" val="3772995377"/>
                    </a:ext>
                  </a:extLst>
                </a:gridCol>
                <a:gridCol w="601601">
                  <a:extLst>
                    <a:ext uri="{9D8B030D-6E8A-4147-A177-3AD203B41FA5}">
                      <a16:colId xmlns:a16="http://schemas.microsoft.com/office/drawing/2014/main" val="4116178350"/>
                    </a:ext>
                  </a:extLst>
                </a:gridCol>
              </a:tblGrid>
              <a:tr h="248044">
                <a:tc gridSpan="2">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男性</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fontAlgn="b"/>
                      <a:r>
                        <a:rPr lang="ja-JP" altLang="en-US" sz="800" b="0" i="0" u="none" strike="noStrike" dirty="0">
                          <a:solidFill>
                            <a:srgbClr val="FF0000"/>
                          </a:solidFill>
                          <a:effectLst/>
                          <a:latin typeface="BIZ UDPゴシック" panose="020B0400000000000000" pitchFamily="50" charset="-128"/>
                          <a:ea typeface="BIZ UDPゴシック" panose="020B0400000000000000" pitchFamily="50" charset="-128"/>
                        </a:rPr>
                        <a:t>男性</a:t>
                      </a:r>
                      <a:endParaRPr lang="en-US" altLang="ja-JP" sz="8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女性</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fontAlgn="b"/>
                      <a:endParaRPr lang="en-US" altLang="ja-JP" sz="8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43209690"/>
                  </a:ext>
                </a:extLst>
              </a:tr>
              <a:tr h="316910">
                <a:tc rowSpan="2">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男女別</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消化率</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77.3%</a:t>
                      </a:r>
                      <a:endParaRPr lang="en-US" altLang="ja-JP" sz="800" b="0" i="0" u="none" strike="noStrike" dirty="0">
                        <a:solidFill>
                          <a:srgbClr val="000000"/>
                        </a:solidFill>
                        <a:effectLst/>
                        <a:highlight>
                          <a:srgbClr val="CCFFFF"/>
                        </a:highligh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77.3%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77.9%</a:t>
                      </a:r>
                      <a:endParaRPr lang="en-US" altLang="ja-JP" sz="800" b="0" i="0" u="none" strike="noStrike" dirty="0">
                        <a:solidFill>
                          <a:srgbClr val="000000"/>
                        </a:solidFill>
                        <a:effectLst/>
                        <a:highlight>
                          <a:srgbClr val="CCFFFF"/>
                        </a:highligh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220420"/>
                  </a:ext>
                </a:extLst>
              </a:tr>
              <a:tr h="316910">
                <a:tc vMerge="1">
                  <a:txBody>
                    <a:bodyPr/>
                    <a:lstStyle/>
                    <a:p>
                      <a:pPr algn="ctr">
                        <a:lnSpc>
                          <a:spcPct val="100000"/>
                        </a:lnSpc>
                      </a:pP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平均取得日数</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日</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日</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日</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2626189"/>
                  </a:ext>
                </a:extLst>
              </a:tr>
              <a:tr h="316910">
                <a:tc rowSpan="2">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年別</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R2</a:t>
                      </a: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R6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年</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326151"/>
                  </a:ext>
                </a:extLst>
              </a:tr>
              <a:tr h="316910">
                <a:tc vMerge="1">
                  <a:txBody>
                    <a:bodyPr/>
                    <a:lstStyle/>
                    <a:p>
                      <a:pPr algn="ctr">
                        <a:lnSpc>
                          <a:spcPct val="100000"/>
                        </a:lnSpc>
                      </a:pP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11</a:t>
                      </a: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時間</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日</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日４時間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日</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日６時間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1378820"/>
                  </a:ext>
                </a:extLst>
              </a:tr>
            </a:tbl>
          </a:graphicData>
        </a:graphic>
      </p:graphicFrame>
      <p:sp>
        <p:nvSpPr>
          <p:cNvPr id="30" name="テキスト ボックス 29">
            <a:extLst>
              <a:ext uri="{FF2B5EF4-FFF2-40B4-BE49-F238E27FC236}">
                <a16:creationId xmlns:a16="http://schemas.microsoft.com/office/drawing/2014/main" id="{138BB42F-70CD-42A7-9840-7E242993D12C}"/>
              </a:ext>
            </a:extLst>
          </p:cNvPr>
          <p:cNvSpPr txBox="1"/>
          <p:nvPr/>
        </p:nvSpPr>
        <p:spPr>
          <a:xfrm>
            <a:off x="166439" y="964680"/>
            <a:ext cx="4075659"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（２）年次休暇の消化率及び平均取得日数について</a:t>
            </a:r>
          </a:p>
        </p:txBody>
      </p:sp>
      <p:sp>
        <p:nvSpPr>
          <p:cNvPr id="24" name="テキスト ボックス 23">
            <a:extLst>
              <a:ext uri="{FF2B5EF4-FFF2-40B4-BE49-F238E27FC236}">
                <a16:creationId xmlns:a16="http://schemas.microsoft.com/office/drawing/2014/main" id="{F97E5AFB-F088-4870-9F2A-989073773B15}"/>
              </a:ext>
            </a:extLst>
          </p:cNvPr>
          <p:cNvSpPr txBox="1"/>
          <p:nvPr/>
        </p:nvSpPr>
        <p:spPr>
          <a:xfrm>
            <a:off x="311416" y="2492807"/>
            <a:ext cx="8734989" cy="38878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年次休暇の消化率：当該年に付与された年次休暇のうち、休暇を取得した割合</a:t>
            </a:r>
          </a:p>
        </p:txBody>
      </p:sp>
    </p:spTree>
    <p:extLst>
      <p:ext uri="{BB962C8B-B14F-4D97-AF65-F5344CB8AC3E}">
        <p14:creationId xmlns:p14="http://schemas.microsoft.com/office/powerpoint/2010/main" val="357019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710A-418E-7748-FAD1-A68E6FD863FF}"/>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D7DBF31B-615F-47C0-BD1B-B4FCE75E1BC5}"/>
              </a:ext>
            </a:extLst>
          </p:cNvPr>
          <p:cNvPicPr>
            <a:picLocks noChangeAspect="1"/>
          </p:cNvPicPr>
          <p:nvPr/>
        </p:nvPicPr>
        <p:blipFill>
          <a:blip r:embed="rId2"/>
          <a:stretch>
            <a:fillRect/>
          </a:stretch>
        </p:blipFill>
        <p:spPr>
          <a:xfrm>
            <a:off x="4534248" y="5173838"/>
            <a:ext cx="4712865" cy="1557388"/>
          </a:xfrm>
          <a:prstGeom prst="rect">
            <a:avLst/>
          </a:prstGeom>
        </p:spPr>
      </p:pic>
      <p:pic>
        <p:nvPicPr>
          <p:cNvPr id="2" name="図 1">
            <a:extLst>
              <a:ext uri="{FF2B5EF4-FFF2-40B4-BE49-F238E27FC236}">
                <a16:creationId xmlns:a16="http://schemas.microsoft.com/office/drawing/2014/main" id="{CC1D8F9C-9861-4FAA-9988-53B6070E3F63}"/>
              </a:ext>
            </a:extLst>
          </p:cNvPr>
          <p:cNvPicPr>
            <a:picLocks noChangeAspect="1"/>
          </p:cNvPicPr>
          <p:nvPr/>
        </p:nvPicPr>
        <p:blipFill>
          <a:blip r:embed="rId3"/>
          <a:stretch>
            <a:fillRect/>
          </a:stretch>
        </p:blipFill>
        <p:spPr>
          <a:xfrm>
            <a:off x="4579153" y="2819707"/>
            <a:ext cx="4428000" cy="1459548"/>
          </a:xfrm>
          <a:prstGeom prst="rect">
            <a:avLst/>
          </a:prstGeom>
        </p:spPr>
      </p:pic>
      <p:sp>
        <p:nvSpPr>
          <p:cNvPr id="7" name="スライド番号プレースホルダー 6">
            <a:extLst>
              <a:ext uri="{FF2B5EF4-FFF2-40B4-BE49-F238E27FC236}">
                <a16:creationId xmlns:a16="http://schemas.microsoft.com/office/drawing/2014/main" id="{0122F89D-5474-62E7-1D5D-435C98605A1F}"/>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14</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7606CC17-44A3-3D2F-0870-3AB14E6402B3}"/>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79AF69E8-151A-E290-AFC6-8957D3731235}"/>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9286310F-20E9-31C9-EC92-F67903691157}"/>
              </a:ext>
            </a:extLst>
          </p:cNvPr>
          <p:cNvSpPr txBox="1"/>
          <p:nvPr/>
        </p:nvSpPr>
        <p:spPr>
          <a:xfrm>
            <a:off x="-12054" y="1812637"/>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624187E4-3A30-4942-82AA-399D6F7F1C48}"/>
              </a:ext>
            </a:extLst>
          </p:cNvPr>
          <p:cNvSpPr txBox="1"/>
          <p:nvPr/>
        </p:nvSpPr>
        <p:spPr>
          <a:xfrm>
            <a:off x="166439" y="2435067"/>
            <a:ext cx="3639962"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24</a:t>
            </a:r>
            <a:r>
              <a:rPr kumimoji="1" lang="ja-JP" altLang="en-US" sz="1100" b="1" dirty="0">
                <a:latin typeface="BIZ UDPゴシック" panose="020B0400000000000000" pitchFamily="50" charset="-128"/>
                <a:ea typeface="BIZ UDPゴシック" panose="020B0400000000000000" pitchFamily="50" charset="-128"/>
              </a:rPr>
              <a:t>：テレワーク実施状況</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A33B69F-2B5E-48B6-B133-E75E0472D2CF}"/>
              </a:ext>
            </a:extLst>
          </p:cNvPr>
          <p:cNvSpPr txBox="1"/>
          <p:nvPr/>
        </p:nvSpPr>
        <p:spPr>
          <a:xfrm>
            <a:off x="137541" y="1330724"/>
            <a:ext cx="8811121" cy="1164205"/>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○テレワークについては、 課長級以上では</a:t>
            </a:r>
            <a:r>
              <a:rPr kumimoji="1" lang="en-US" altLang="ja-JP" sz="1300" dirty="0">
                <a:latin typeface="UD デジタル 教科書体 NK-R" panose="02020400000000000000" pitchFamily="18" charset="-128"/>
                <a:ea typeface="UD デジタル 教科書体 NK-R" panose="02020400000000000000" pitchFamily="18" charset="-128"/>
              </a:rPr>
              <a:t>53.2%</a:t>
            </a:r>
            <a:r>
              <a:rPr kumimoji="1" lang="ja-JP" altLang="en-US" sz="1300" dirty="0">
                <a:latin typeface="UD デジタル 教科書体 NK-R" panose="02020400000000000000" pitchFamily="18" charset="-128"/>
                <a:ea typeface="UD デジタル 教科書体 NK-R" panose="02020400000000000000" pitchFamily="18" charset="-128"/>
              </a:rPr>
              <a:t>、課長補佐級以下では</a:t>
            </a:r>
            <a:r>
              <a:rPr kumimoji="1" lang="en-US" altLang="ja-JP" sz="1300" dirty="0">
                <a:latin typeface="UD デジタル 教科書体 NK-R" panose="02020400000000000000" pitchFamily="18" charset="-128"/>
                <a:ea typeface="UD デジタル 教科書体 NK-R" panose="02020400000000000000" pitchFamily="18" charset="-128"/>
              </a:rPr>
              <a:t>40.9%</a:t>
            </a:r>
            <a:r>
              <a:rPr kumimoji="1" lang="ja-JP" altLang="en-US" sz="1300" dirty="0">
                <a:latin typeface="UD デジタル 教科書体 NK-R" panose="02020400000000000000" pitchFamily="18" charset="-128"/>
                <a:ea typeface="UD デジタル 教科書体 NK-R" panose="02020400000000000000" pitchFamily="18" charset="-128"/>
              </a:rPr>
              <a:t>の職員が「ほぼ活用していない」と回答し</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（図表</a:t>
            </a:r>
            <a:r>
              <a:rPr kumimoji="1" lang="en-US" altLang="ja-JP" sz="1300" dirty="0">
                <a:latin typeface="UD デジタル 教科書体 NK-R" panose="02020400000000000000" pitchFamily="18" charset="-128"/>
                <a:ea typeface="UD デジタル 教科書体 NK-R" panose="02020400000000000000" pitchFamily="18" charset="-128"/>
              </a:rPr>
              <a:t>24</a:t>
            </a:r>
            <a:r>
              <a:rPr kumimoji="1" lang="ja-JP" altLang="en-US" sz="1300" dirty="0">
                <a:latin typeface="UD デジタル 教科書体 NK-R" panose="02020400000000000000" pitchFamily="18" charset="-128"/>
                <a:ea typeface="UD デジタル 教科書体 NK-R" panose="02020400000000000000" pitchFamily="18" charset="-128"/>
              </a:rPr>
              <a:t>）、その理由としては 「出勤したほうが業務をスムーズに行える」という回答の割合が最も高かった（図表２</a:t>
            </a:r>
            <a:r>
              <a:rPr kumimoji="1" lang="en-US" altLang="ja-JP" sz="1300" dirty="0">
                <a:latin typeface="UD デジタル 教科書体 NK-R" panose="02020400000000000000" pitchFamily="18" charset="-128"/>
                <a:ea typeface="UD デジタル 教科書体 NK-R" panose="02020400000000000000" pitchFamily="18" charset="-128"/>
              </a:rPr>
              <a:t>6</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〇時差出勤等の勤務時間の柔軟な運用については、課長級以上では</a:t>
            </a:r>
            <a:r>
              <a:rPr kumimoji="1" lang="en-US" altLang="ja-JP" sz="1300" dirty="0">
                <a:latin typeface="UD デジタル 教科書体 NK-R" panose="02020400000000000000" pitchFamily="18" charset="-128"/>
                <a:ea typeface="UD デジタル 教科書体 NK-R" panose="02020400000000000000" pitchFamily="18" charset="-128"/>
              </a:rPr>
              <a:t>85.2%</a:t>
            </a:r>
            <a:r>
              <a:rPr kumimoji="1" lang="ja-JP" altLang="en-US" sz="1300" dirty="0">
                <a:latin typeface="UD デジタル 教科書体 NK-R" panose="02020400000000000000" pitchFamily="18" charset="-128"/>
                <a:ea typeface="UD デジタル 教科書体 NK-R" panose="02020400000000000000" pitchFamily="18" charset="-128"/>
              </a:rPr>
              <a:t>、課長補佐級以下では</a:t>
            </a:r>
            <a:r>
              <a:rPr kumimoji="1" lang="en-US" altLang="ja-JP" sz="1300" dirty="0">
                <a:latin typeface="UD デジタル 教科書体 NK-R" panose="02020400000000000000" pitchFamily="18" charset="-128"/>
                <a:ea typeface="UD デジタル 教科書体 NK-R" panose="02020400000000000000" pitchFamily="18" charset="-128"/>
              </a:rPr>
              <a:t>77.8%</a:t>
            </a:r>
            <a:r>
              <a:rPr kumimoji="1" lang="ja-JP" altLang="en-US" sz="1300" dirty="0">
                <a:latin typeface="UD デジタル 教科書体 NK-R" panose="02020400000000000000" pitchFamily="18" charset="-128"/>
                <a:ea typeface="UD デジタル 教科書体 NK-R" panose="02020400000000000000" pitchFamily="18" charset="-128"/>
              </a:rPr>
              <a:t>の職員が「活用し　</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たことはない・今は活用していない」と回答し（図表</a:t>
            </a:r>
            <a:r>
              <a:rPr kumimoji="1" lang="en-US" altLang="ja-JP" sz="1300" dirty="0">
                <a:latin typeface="UD デジタル 教科書体 NK-R" panose="02020400000000000000" pitchFamily="18" charset="-128"/>
                <a:ea typeface="UD デジタル 教科書体 NK-R" panose="02020400000000000000" pitchFamily="18" charset="-128"/>
              </a:rPr>
              <a:t>25</a:t>
            </a:r>
            <a:r>
              <a:rPr kumimoji="1" lang="ja-JP" altLang="en-US" sz="1300" dirty="0">
                <a:latin typeface="UD デジタル 教科書体 NK-R" panose="02020400000000000000" pitchFamily="18" charset="-128"/>
                <a:ea typeface="UD デジタル 教科書体 NK-R" panose="02020400000000000000" pitchFamily="18" charset="-128"/>
              </a:rPr>
              <a:t>）、その理由としては「現在の勤務形態が良い」という回答の割合が最　</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も高かった（図表２</a:t>
            </a:r>
            <a:r>
              <a:rPr kumimoji="1" lang="en-US" altLang="ja-JP" sz="1300" dirty="0">
                <a:latin typeface="UD デジタル 教科書体 NK-R" panose="02020400000000000000" pitchFamily="18" charset="-128"/>
                <a:ea typeface="UD デジタル 教科書体 NK-R" panose="02020400000000000000" pitchFamily="18" charset="-128"/>
              </a:rPr>
              <a:t>7</a:t>
            </a:r>
            <a:r>
              <a:rPr kumimoji="1" lang="ja-JP" altLang="en-US" sz="1300" dirty="0">
                <a:latin typeface="UD デジタル 教科書体 NK-R" panose="02020400000000000000" pitchFamily="18" charset="-128"/>
                <a:ea typeface="UD デジタル 教科書体 NK-R" panose="02020400000000000000" pitchFamily="18" charset="-128"/>
              </a:rPr>
              <a:t>）。</a:t>
            </a:r>
          </a:p>
        </p:txBody>
      </p:sp>
      <p:sp>
        <p:nvSpPr>
          <p:cNvPr id="25" name="テキスト ボックス 24">
            <a:extLst>
              <a:ext uri="{FF2B5EF4-FFF2-40B4-BE49-F238E27FC236}">
                <a16:creationId xmlns:a16="http://schemas.microsoft.com/office/drawing/2014/main" id="{771071A4-C2ED-47D3-8449-5CCE8240523D}"/>
              </a:ext>
            </a:extLst>
          </p:cNvPr>
          <p:cNvSpPr txBox="1"/>
          <p:nvPr/>
        </p:nvSpPr>
        <p:spPr>
          <a:xfrm>
            <a:off x="-13159" y="941256"/>
            <a:ext cx="4495912" cy="325651"/>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9742C51C-2485-47FA-A4A9-A7F3D76A2EEA}"/>
              </a:ext>
            </a:extLst>
          </p:cNvPr>
          <p:cNvSpPr txBox="1"/>
          <p:nvPr/>
        </p:nvSpPr>
        <p:spPr>
          <a:xfrm>
            <a:off x="100021" y="4896759"/>
            <a:ext cx="4322152"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25</a:t>
            </a:r>
            <a:r>
              <a:rPr kumimoji="1" lang="ja-JP" altLang="en-US" sz="1100" b="1" dirty="0">
                <a:latin typeface="BIZ UDPゴシック" panose="020B0400000000000000" pitchFamily="50" charset="-128"/>
                <a:ea typeface="BIZ UDPゴシック" panose="020B0400000000000000" pitchFamily="50" charset="-128"/>
              </a:rPr>
              <a:t>：勤務時間の柔軟な運用の制度の活用状況</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9" name="タイトル 1">
            <a:extLst>
              <a:ext uri="{FF2B5EF4-FFF2-40B4-BE49-F238E27FC236}">
                <a16:creationId xmlns:a16="http://schemas.microsoft.com/office/drawing/2014/main" id="{9F07BB13-842C-4414-95D4-831CA15E12E0}"/>
              </a:ext>
            </a:extLst>
          </p:cNvPr>
          <p:cNvSpPr txBox="1">
            <a:spLocks/>
          </p:cNvSpPr>
          <p:nvPr/>
        </p:nvSpPr>
        <p:spPr>
          <a:xfrm>
            <a:off x="1729047" y="-6498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40" name="タイトル 1">
            <a:extLst>
              <a:ext uri="{FF2B5EF4-FFF2-40B4-BE49-F238E27FC236}">
                <a16:creationId xmlns:a16="http://schemas.microsoft.com/office/drawing/2014/main" id="{190A29B7-C608-4975-9861-A6C428DFED20}"/>
              </a:ext>
            </a:extLst>
          </p:cNvPr>
          <p:cNvSpPr txBox="1">
            <a:spLocks/>
          </p:cNvSpPr>
          <p:nvPr/>
        </p:nvSpPr>
        <p:spPr>
          <a:xfrm>
            <a:off x="-31960" y="-5031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41" name="正方形/長方形 40">
            <a:extLst>
              <a:ext uri="{FF2B5EF4-FFF2-40B4-BE49-F238E27FC236}">
                <a16:creationId xmlns:a16="http://schemas.microsoft.com/office/drawing/2014/main" id="{D80CCBAD-CB60-4FAE-AD1C-CEE2311BA40D}"/>
              </a:ext>
            </a:extLst>
          </p:cNvPr>
          <p:cNvSpPr/>
          <p:nvPr/>
        </p:nvSpPr>
        <p:spPr>
          <a:xfrm>
            <a:off x="4215" y="561356"/>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３　働き方改革関係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a:extLst>
              <a:ext uri="{FF2B5EF4-FFF2-40B4-BE49-F238E27FC236}">
                <a16:creationId xmlns:a16="http://schemas.microsoft.com/office/drawing/2014/main" id="{D619EE8E-8463-4F44-B50B-0687B804588B}"/>
              </a:ext>
            </a:extLst>
          </p:cNvPr>
          <p:cNvSpPr txBox="1"/>
          <p:nvPr/>
        </p:nvSpPr>
        <p:spPr>
          <a:xfrm>
            <a:off x="4789817" y="2431739"/>
            <a:ext cx="3639962"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26</a:t>
            </a:r>
            <a:r>
              <a:rPr kumimoji="1" lang="ja-JP" altLang="en-US" sz="1100" b="1" dirty="0">
                <a:latin typeface="BIZ UDPゴシック" panose="020B0400000000000000" pitchFamily="50" charset="-128"/>
                <a:ea typeface="BIZ UDPゴシック" panose="020B0400000000000000" pitchFamily="50" charset="-128"/>
              </a:rPr>
              <a:t>：テレワークを実施しない理由</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A6AD8927-B0E2-4B5C-B301-B1BE1F315CF2}"/>
              </a:ext>
            </a:extLst>
          </p:cNvPr>
          <p:cNvSpPr txBox="1"/>
          <p:nvPr/>
        </p:nvSpPr>
        <p:spPr>
          <a:xfrm>
            <a:off x="4818925" y="4871000"/>
            <a:ext cx="4566226" cy="361192"/>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27</a:t>
            </a:r>
            <a:r>
              <a:rPr kumimoji="1" lang="ja-JP" altLang="en-US" sz="1100" b="1" dirty="0">
                <a:latin typeface="BIZ UDPゴシック" panose="020B0400000000000000" pitchFamily="50" charset="-128"/>
                <a:ea typeface="BIZ UDPゴシック" panose="020B0400000000000000" pitchFamily="50" charset="-128"/>
              </a:rPr>
              <a:t>：勤務時間の柔軟な運用の制度を活用しない理由</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graphicFrame>
        <p:nvGraphicFramePr>
          <p:cNvPr id="24" name="表 23">
            <a:extLst>
              <a:ext uri="{FF2B5EF4-FFF2-40B4-BE49-F238E27FC236}">
                <a16:creationId xmlns:a16="http://schemas.microsoft.com/office/drawing/2014/main" id="{9A3FB127-BE11-47E1-8895-6EA61A8829D6}"/>
              </a:ext>
            </a:extLst>
          </p:cNvPr>
          <p:cNvGraphicFramePr>
            <a:graphicFrameLocks noGrp="1"/>
          </p:cNvGraphicFramePr>
          <p:nvPr/>
        </p:nvGraphicFramePr>
        <p:xfrm>
          <a:off x="249846" y="2819707"/>
          <a:ext cx="4322154" cy="1361344"/>
        </p:xfrm>
        <a:graphic>
          <a:graphicData uri="http://schemas.openxmlformats.org/drawingml/2006/table">
            <a:tbl>
              <a:tblPr firstRow="1" firstCol="1" bandRow="1">
                <a:tableStyleId>{5C22544A-7EE6-4342-B048-85BDC9FD1C3A}</a:tableStyleId>
              </a:tblPr>
              <a:tblGrid>
                <a:gridCol w="550252">
                  <a:extLst>
                    <a:ext uri="{9D8B030D-6E8A-4147-A177-3AD203B41FA5}">
                      <a16:colId xmlns:a16="http://schemas.microsoft.com/office/drawing/2014/main" val="1185658964"/>
                    </a:ext>
                  </a:extLst>
                </a:gridCol>
                <a:gridCol w="388620">
                  <a:extLst>
                    <a:ext uri="{9D8B030D-6E8A-4147-A177-3AD203B41FA5}">
                      <a16:colId xmlns:a16="http://schemas.microsoft.com/office/drawing/2014/main" val="3624997961"/>
                    </a:ext>
                  </a:extLst>
                </a:gridCol>
                <a:gridCol w="483326">
                  <a:extLst>
                    <a:ext uri="{9D8B030D-6E8A-4147-A177-3AD203B41FA5}">
                      <a16:colId xmlns:a16="http://schemas.microsoft.com/office/drawing/2014/main" val="447451656"/>
                    </a:ext>
                  </a:extLst>
                </a:gridCol>
                <a:gridCol w="483326">
                  <a:extLst>
                    <a:ext uri="{9D8B030D-6E8A-4147-A177-3AD203B41FA5}">
                      <a16:colId xmlns:a16="http://schemas.microsoft.com/office/drawing/2014/main" val="4160897844"/>
                    </a:ext>
                  </a:extLst>
                </a:gridCol>
                <a:gridCol w="483326">
                  <a:extLst>
                    <a:ext uri="{9D8B030D-6E8A-4147-A177-3AD203B41FA5}">
                      <a16:colId xmlns:a16="http://schemas.microsoft.com/office/drawing/2014/main" val="3426964944"/>
                    </a:ext>
                  </a:extLst>
                </a:gridCol>
                <a:gridCol w="483326">
                  <a:extLst>
                    <a:ext uri="{9D8B030D-6E8A-4147-A177-3AD203B41FA5}">
                      <a16:colId xmlns:a16="http://schemas.microsoft.com/office/drawing/2014/main" val="2424927561"/>
                    </a:ext>
                  </a:extLst>
                </a:gridCol>
                <a:gridCol w="483326">
                  <a:extLst>
                    <a:ext uri="{9D8B030D-6E8A-4147-A177-3AD203B41FA5}">
                      <a16:colId xmlns:a16="http://schemas.microsoft.com/office/drawing/2014/main" val="1529554348"/>
                    </a:ext>
                  </a:extLst>
                </a:gridCol>
                <a:gridCol w="483326">
                  <a:extLst>
                    <a:ext uri="{9D8B030D-6E8A-4147-A177-3AD203B41FA5}">
                      <a16:colId xmlns:a16="http://schemas.microsoft.com/office/drawing/2014/main" val="2609668702"/>
                    </a:ext>
                  </a:extLst>
                </a:gridCol>
                <a:gridCol w="483326">
                  <a:extLst>
                    <a:ext uri="{9D8B030D-6E8A-4147-A177-3AD203B41FA5}">
                      <a16:colId xmlns:a16="http://schemas.microsoft.com/office/drawing/2014/main" val="2495731262"/>
                    </a:ext>
                  </a:extLst>
                </a:gridCol>
              </a:tblGrid>
              <a:tr h="410614">
                <a:tc>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週に数回以上</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週</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回</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程度</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週間に</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回程度</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月に</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回</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程度</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数か月に</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回程度</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オンライン研修等で活用</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ほぼ活用なし</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41483005"/>
                  </a:ext>
                </a:extLst>
              </a:tr>
              <a:tr h="158455">
                <a:tc rowSpan="3">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課長級</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以上</a:t>
                      </a:r>
                      <a:endParaRPr 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altLang="en-US"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13.7%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11.0%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56.2%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263852"/>
                  </a:ext>
                </a:extLst>
              </a:tr>
              <a:tr h="158455">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ct val="100000"/>
                        </a:lnSpc>
                      </a:pPr>
                      <a:r>
                        <a:rPr lang="ja-JP" altLang="en-US"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0.8%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17.5%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14.7%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51.0%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3775344"/>
                  </a:ext>
                </a:extLst>
              </a:tr>
              <a:tr h="158455">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ct val="100000"/>
                        </a:lnSpc>
                      </a:pPr>
                      <a:r>
                        <a:rPr lang="ja-JP" altLang="en-US"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全職員</a:t>
                      </a:r>
                      <a:endParaRPr lang="ja-JP"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0.9%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5.4%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15.9%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13.2%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53.2</a:t>
                      </a:r>
                      <a:r>
                        <a:rPr lang="en-US" altLang="ja-JP" sz="800" b="1"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35903"/>
                  </a:ext>
                </a:extLst>
              </a:tr>
              <a:tr h="158455">
                <a:tc rowSpan="3">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課長補佐級</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以下</a:t>
                      </a:r>
                      <a:endParaRPr 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altLang="en-US"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0.0%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3.6%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19.3%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12.0%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49.4%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7803253"/>
                  </a:ext>
                </a:extLst>
              </a:tr>
              <a:tr h="158455">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ct val="100000"/>
                        </a:lnSpc>
                      </a:pPr>
                      <a:r>
                        <a:rPr lang="ja-JP" altLang="en-US"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1.2%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6.8%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18.8%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19.5%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39.3%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527348"/>
                  </a:ext>
                </a:extLst>
              </a:tr>
              <a:tr h="158455">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ct val="100000"/>
                        </a:lnSpc>
                      </a:pPr>
                      <a:r>
                        <a:rPr lang="ja-JP" altLang="en-US"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全職員</a:t>
                      </a:r>
                      <a:endParaRPr lang="ja-JP" sz="80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6.3%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8.5%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18.9%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18.3%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40.9</a:t>
                      </a:r>
                      <a:r>
                        <a:rPr lang="en-US" altLang="ja-JP" sz="800" b="1"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955913"/>
                  </a:ext>
                </a:extLst>
              </a:tr>
            </a:tbl>
          </a:graphicData>
        </a:graphic>
      </p:graphicFrame>
      <p:graphicFrame>
        <p:nvGraphicFramePr>
          <p:cNvPr id="27" name="表 26">
            <a:extLst>
              <a:ext uri="{FF2B5EF4-FFF2-40B4-BE49-F238E27FC236}">
                <a16:creationId xmlns:a16="http://schemas.microsoft.com/office/drawing/2014/main" id="{BBF90268-FF9E-41FE-AA66-F9245717ABDC}"/>
              </a:ext>
            </a:extLst>
          </p:cNvPr>
          <p:cNvGraphicFramePr>
            <a:graphicFrameLocks noGrp="1"/>
          </p:cNvGraphicFramePr>
          <p:nvPr/>
        </p:nvGraphicFramePr>
        <p:xfrm>
          <a:off x="218115" y="5236578"/>
          <a:ext cx="4338177" cy="1360331"/>
        </p:xfrm>
        <a:graphic>
          <a:graphicData uri="http://schemas.openxmlformats.org/drawingml/2006/table">
            <a:tbl>
              <a:tblPr firstRow="1" firstCol="1" bandRow="1">
                <a:tableStyleId>{5C22544A-7EE6-4342-B048-85BDC9FD1C3A}</a:tableStyleId>
              </a:tblPr>
              <a:tblGrid>
                <a:gridCol w="551037">
                  <a:extLst>
                    <a:ext uri="{9D8B030D-6E8A-4147-A177-3AD203B41FA5}">
                      <a16:colId xmlns:a16="http://schemas.microsoft.com/office/drawing/2014/main" val="2571820812"/>
                    </a:ext>
                  </a:extLst>
                </a:gridCol>
                <a:gridCol w="388620">
                  <a:extLst>
                    <a:ext uri="{9D8B030D-6E8A-4147-A177-3AD203B41FA5}">
                      <a16:colId xmlns:a16="http://schemas.microsoft.com/office/drawing/2014/main" val="2486937719"/>
                    </a:ext>
                  </a:extLst>
                </a:gridCol>
                <a:gridCol w="679704">
                  <a:extLst>
                    <a:ext uri="{9D8B030D-6E8A-4147-A177-3AD203B41FA5}">
                      <a16:colId xmlns:a16="http://schemas.microsoft.com/office/drawing/2014/main" val="1229728754"/>
                    </a:ext>
                  </a:extLst>
                </a:gridCol>
                <a:gridCol w="679704">
                  <a:extLst>
                    <a:ext uri="{9D8B030D-6E8A-4147-A177-3AD203B41FA5}">
                      <a16:colId xmlns:a16="http://schemas.microsoft.com/office/drawing/2014/main" val="4062153272"/>
                    </a:ext>
                  </a:extLst>
                </a:gridCol>
                <a:gridCol w="679704">
                  <a:extLst>
                    <a:ext uri="{9D8B030D-6E8A-4147-A177-3AD203B41FA5}">
                      <a16:colId xmlns:a16="http://schemas.microsoft.com/office/drawing/2014/main" val="2573459204"/>
                    </a:ext>
                  </a:extLst>
                </a:gridCol>
                <a:gridCol w="679704">
                  <a:extLst>
                    <a:ext uri="{9D8B030D-6E8A-4147-A177-3AD203B41FA5}">
                      <a16:colId xmlns:a16="http://schemas.microsoft.com/office/drawing/2014/main" val="2323301354"/>
                    </a:ext>
                  </a:extLst>
                </a:gridCol>
                <a:gridCol w="679704">
                  <a:extLst>
                    <a:ext uri="{9D8B030D-6E8A-4147-A177-3AD203B41FA5}">
                      <a16:colId xmlns:a16="http://schemas.microsoft.com/office/drawing/2014/main" val="3740548330"/>
                    </a:ext>
                  </a:extLst>
                </a:gridCol>
              </a:tblGrid>
              <a:tr h="352991">
                <a:tc>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時差出勤</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休憩時間（昼休み）の柔軟化</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早出遅出出勤</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ﾌﾚｯｸｽﾀｲﾑ制度</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700" b="0" i="0" u="none" strike="noStrike" dirty="0">
                          <a:solidFill>
                            <a:schemeClr val="tx1"/>
                          </a:solidFill>
                          <a:effectLst/>
                          <a:latin typeface="BIZ UDPゴシック" panose="020B0400000000000000" pitchFamily="50" charset="-128"/>
                          <a:ea typeface="BIZ UDPゴシック" panose="020B0400000000000000" pitchFamily="50" charset="-128"/>
                        </a:rPr>
                        <a:t>活用したことはない・今は活用していない</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93875316"/>
                  </a:ext>
                </a:extLst>
              </a:tr>
              <a:tr h="167890">
                <a:tc rowSpan="3">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課長級</a:t>
                      </a:r>
                      <a:endPar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以上</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11.9%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0.0%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1.2%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85.7%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3610284"/>
                  </a:ext>
                </a:extLst>
              </a:tr>
              <a:tr h="167890">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ct val="1000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10.3%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0.5%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85.0%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56191"/>
                  </a:ext>
                </a:extLst>
              </a:tr>
              <a:tr h="167890">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ct val="1000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10.5%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1.6%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0.4%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85.2%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134381"/>
                  </a:ext>
                </a:extLst>
              </a:tr>
              <a:tr h="167890">
                <a:tc rowSpan="3">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課長補佐級</a:t>
                      </a:r>
                      <a:endPar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以下</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10.4%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78.0%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0396265"/>
                  </a:ext>
                </a:extLst>
              </a:tr>
              <a:tr h="167890">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ct val="1000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14.8%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1.7%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77.7%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307254"/>
                  </a:ext>
                </a:extLst>
              </a:tr>
              <a:tr h="167890">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ct val="1000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13.0%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77.8%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1718128"/>
                  </a:ext>
                </a:extLst>
              </a:tr>
            </a:tbl>
          </a:graphicData>
        </a:graphic>
      </p:graphicFrame>
      <p:sp>
        <p:nvSpPr>
          <p:cNvPr id="31" name="テキスト ボックス 30">
            <a:extLst>
              <a:ext uri="{FF2B5EF4-FFF2-40B4-BE49-F238E27FC236}">
                <a16:creationId xmlns:a16="http://schemas.microsoft.com/office/drawing/2014/main" id="{333E1EF3-CE15-4EA6-A179-7627EFB35FCE}"/>
              </a:ext>
            </a:extLst>
          </p:cNvPr>
          <p:cNvSpPr txBox="1"/>
          <p:nvPr/>
        </p:nvSpPr>
        <p:spPr>
          <a:xfrm>
            <a:off x="2873973" y="6543426"/>
            <a:ext cx="1972602"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29" name="正方形/長方形 28">
            <a:extLst>
              <a:ext uri="{FF2B5EF4-FFF2-40B4-BE49-F238E27FC236}">
                <a16:creationId xmlns:a16="http://schemas.microsoft.com/office/drawing/2014/main" id="{80FF385C-C4EC-4708-A7A1-685BD9F85452}"/>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3" name="正方形/長方形 2">
            <a:extLst>
              <a:ext uri="{FF2B5EF4-FFF2-40B4-BE49-F238E27FC236}">
                <a16:creationId xmlns:a16="http://schemas.microsoft.com/office/drawing/2014/main" id="{9655AB24-721E-4196-B242-A83414867AC6}"/>
              </a:ext>
            </a:extLst>
          </p:cNvPr>
          <p:cNvSpPr/>
          <p:nvPr/>
        </p:nvSpPr>
        <p:spPr>
          <a:xfrm>
            <a:off x="6937712" y="2896258"/>
            <a:ext cx="1492067" cy="115473"/>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5" name="正方形/長方形 34">
            <a:extLst>
              <a:ext uri="{FF2B5EF4-FFF2-40B4-BE49-F238E27FC236}">
                <a16:creationId xmlns:a16="http://schemas.microsoft.com/office/drawing/2014/main" id="{61F47D21-83F7-4A6D-92BC-91D7B7B62878}"/>
              </a:ext>
            </a:extLst>
          </p:cNvPr>
          <p:cNvSpPr/>
          <p:nvPr/>
        </p:nvSpPr>
        <p:spPr>
          <a:xfrm>
            <a:off x="5243490" y="2978719"/>
            <a:ext cx="537218" cy="14558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7" name="正方形/長方形 36">
            <a:extLst>
              <a:ext uri="{FF2B5EF4-FFF2-40B4-BE49-F238E27FC236}">
                <a16:creationId xmlns:a16="http://schemas.microsoft.com/office/drawing/2014/main" id="{734D9EB6-50C8-4105-A3F2-488BE696B3E5}"/>
              </a:ext>
            </a:extLst>
          </p:cNvPr>
          <p:cNvSpPr/>
          <p:nvPr/>
        </p:nvSpPr>
        <p:spPr>
          <a:xfrm>
            <a:off x="5243490" y="3308487"/>
            <a:ext cx="606130" cy="10601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8" name="正方形/長方形 37">
            <a:extLst>
              <a:ext uri="{FF2B5EF4-FFF2-40B4-BE49-F238E27FC236}">
                <a16:creationId xmlns:a16="http://schemas.microsoft.com/office/drawing/2014/main" id="{CC594693-2A1E-459E-8E27-FF8C50C71256}"/>
              </a:ext>
            </a:extLst>
          </p:cNvPr>
          <p:cNvSpPr/>
          <p:nvPr/>
        </p:nvSpPr>
        <p:spPr>
          <a:xfrm>
            <a:off x="5243490" y="3613087"/>
            <a:ext cx="292440" cy="109529"/>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2" name="正方形/長方形 41">
            <a:extLst>
              <a:ext uri="{FF2B5EF4-FFF2-40B4-BE49-F238E27FC236}">
                <a16:creationId xmlns:a16="http://schemas.microsoft.com/office/drawing/2014/main" id="{A697549B-9625-458D-8523-CB4FA444BDD0}"/>
              </a:ext>
            </a:extLst>
          </p:cNvPr>
          <p:cNvSpPr/>
          <p:nvPr/>
        </p:nvSpPr>
        <p:spPr>
          <a:xfrm>
            <a:off x="5255302" y="3921204"/>
            <a:ext cx="404454" cy="126190"/>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4" name="正方形/長方形 43">
            <a:extLst>
              <a:ext uri="{FF2B5EF4-FFF2-40B4-BE49-F238E27FC236}">
                <a16:creationId xmlns:a16="http://schemas.microsoft.com/office/drawing/2014/main" id="{843143A0-327D-4B25-AD43-4D5A2A389C47}"/>
              </a:ext>
            </a:extLst>
          </p:cNvPr>
          <p:cNvSpPr/>
          <p:nvPr/>
        </p:nvSpPr>
        <p:spPr>
          <a:xfrm>
            <a:off x="7004078" y="5233920"/>
            <a:ext cx="996922" cy="106947"/>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5" name="正方形/長方形 44">
            <a:extLst>
              <a:ext uri="{FF2B5EF4-FFF2-40B4-BE49-F238E27FC236}">
                <a16:creationId xmlns:a16="http://schemas.microsoft.com/office/drawing/2014/main" id="{CB18D22F-6449-4A3C-B01C-18F95B2827F3}"/>
              </a:ext>
            </a:extLst>
          </p:cNvPr>
          <p:cNvSpPr/>
          <p:nvPr/>
        </p:nvSpPr>
        <p:spPr>
          <a:xfrm>
            <a:off x="5303465" y="5350573"/>
            <a:ext cx="789995" cy="13275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6" name="正方形/長方形 45">
            <a:extLst>
              <a:ext uri="{FF2B5EF4-FFF2-40B4-BE49-F238E27FC236}">
                <a16:creationId xmlns:a16="http://schemas.microsoft.com/office/drawing/2014/main" id="{E34313E5-5FE7-49F9-BF5E-B0CB4787FF56}"/>
              </a:ext>
            </a:extLst>
          </p:cNvPr>
          <p:cNvSpPr/>
          <p:nvPr/>
        </p:nvSpPr>
        <p:spPr>
          <a:xfrm>
            <a:off x="5303464" y="5701772"/>
            <a:ext cx="632515" cy="10694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7" name="正方形/長方形 46">
            <a:extLst>
              <a:ext uri="{FF2B5EF4-FFF2-40B4-BE49-F238E27FC236}">
                <a16:creationId xmlns:a16="http://schemas.microsoft.com/office/drawing/2014/main" id="{E7ED5AE7-AD9C-42CF-A748-B4D717CC375A}"/>
              </a:ext>
            </a:extLst>
          </p:cNvPr>
          <p:cNvSpPr/>
          <p:nvPr/>
        </p:nvSpPr>
        <p:spPr>
          <a:xfrm>
            <a:off x="5303464" y="6036964"/>
            <a:ext cx="505515" cy="10694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8" name="正方形/長方形 47">
            <a:extLst>
              <a:ext uri="{FF2B5EF4-FFF2-40B4-BE49-F238E27FC236}">
                <a16:creationId xmlns:a16="http://schemas.microsoft.com/office/drawing/2014/main" id="{DB348AC0-15DC-4316-A3CF-830528A711AA}"/>
              </a:ext>
            </a:extLst>
          </p:cNvPr>
          <p:cNvSpPr/>
          <p:nvPr/>
        </p:nvSpPr>
        <p:spPr>
          <a:xfrm>
            <a:off x="5284064" y="6375805"/>
            <a:ext cx="354736" cy="10694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3" name="正方形/長方形 42">
            <a:extLst>
              <a:ext uri="{FF2B5EF4-FFF2-40B4-BE49-F238E27FC236}">
                <a16:creationId xmlns:a16="http://schemas.microsoft.com/office/drawing/2014/main" id="{83092996-E6F2-4D62-82E0-37289A48CC58}"/>
              </a:ext>
            </a:extLst>
          </p:cNvPr>
          <p:cNvSpPr/>
          <p:nvPr/>
        </p:nvSpPr>
        <p:spPr>
          <a:xfrm>
            <a:off x="4109631" y="4036000"/>
            <a:ext cx="444385" cy="14505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9" name="正方形/長方形 48">
            <a:extLst>
              <a:ext uri="{FF2B5EF4-FFF2-40B4-BE49-F238E27FC236}">
                <a16:creationId xmlns:a16="http://schemas.microsoft.com/office/drawing/2014/main" id="{8513D861-C1BE-47D6-9A7D-7CE689E30706}"/>
              </a:ext>
            </a:extLst>
          </p:cNvPr>
          <p:cNvSpPr/>
          <p:nvPr/>
        </p:nvSpPr>
        <p:spPr>
          <a:xfrm>
            <a:off x="4109631" y="3552077"/>
            <a:ext cx="444385" cy="14505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50" name="正方形/長方形 49">
            <a:extLst>
              <a:ext uri="{FF2B5EF4-FFF2-40B4-BE49-F238E27FC236}">
                <a16:creationId xmlns:a16="http://schemas.microsoft.com/office/drawing/2014/main" id="{66165AE6-CEBB-4C1C-B017-680D3F4C5177}"/>
              </a:ext>
            </a:extLst>
          </p:cNvPr>
          <p:cNvSpPr/>
          <p:nvPr/>
        </p:nvSpPr>
        <p:spPr>
          <a:xfrm>
            <a:off x="3900458" y="5916744"/>
            <a:ext cx="647276" cy="18233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51" name="正方形/長方形 50">
            <a:extLst>
              <a:ext uri="{FF2B5EF4-FFF2-40B4-BE49-F238E27FC236}">
                <a16:creationId xmlns:a16="http://schemas.microsoft.com/office/drawing/2014/main" id="{120C1F50-DBEA-4A49-8E9A-B624E814E64A}"/>
              </a:ext>
            </a:extLst>
          </p:cNvPr>
          <p:cNvSpPr/>
          <p:nvPr/>
        </p:nvSpPr>
        <p:spPr>
          <a:xfrm>
            <a:off x="3877597" y="6440514"/>
            <a:ext cx="687253" cy="156396"/>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52" name="テキスト ボックス 51">
            <a:extLst>
              <a:ext uri="{FF2B5EF4-FFF2-40B4-BE49-F238E27FC236}">
                <a16:creationId xmlns:a16="http://schemas.microsoft.com/office/drawing/2014/main" id="{B73D110A-7B48-4695-A20D-5B1273E1EC3C}"/>
              </a:ext>
            </a:extLst>
          </p:cNvPr>
          <p:cNvSpPr txBox="1"/>
          <p:nvPr/>
        </p:nvSpPr>
        <p:spPr>
          <a:xfrm>
            <a:off x="137541" y="959733"/>
            <a:ext cx="3883679"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（３）テレワークや勤務時間の柔軟な運用について</a:t>
            </a:r>
          </a:p>
        </p:txBody>
      </p:sp>
      <p:sp>
        <p:nvSpPr>
          <p:cNvPr id="55" name="テキスト ボックス 54">
            <a:extLst>
              <a:ext uri="{FF2B5EF4-FFF2-40B4-BE49-F238E27FC236}">
                <a16:creationId xmlns:a16="http://schemas.microsoft.com/office/drawing/2014/main" id="{62CF8745-0084-4548-AB7D-84D9884B6680}"/>
              </a:ext>
            </a:extLst>
          </p:cNvPr>
          <p:cNvSpPr txBox="1"/>
          <p:nvPr/>
        </p:nvSpPr>
        <p:spPr>
          <a:xfrm>
            <a:off x="7412549" y="4181051"/>
            <a:ext cx="1972602"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56" name="テキスト ボックス 55">
            <a:extLst>
              <a:ext uri="{FF2B5EF4-FFF2-40B4-BE49-F238E27FC236}">
                <a16:creationId xmlns:a16="http://schemas.microsoft.com/office/drawing/2014/main" id="{D85BFDAC-3BA7-4528-B5F6-519286A38B13}"/>
              </a:ext>
            </a:extLst>
          </p:cNvPr>
          <p:cNvSpPr txBox="1"/>
          <p:nvPr/>
        </p:nvSpPr>
        <p:spPr>
          <a:xfrm>
            <a:off x="2914157" y="4170055"/>
            <a:ext cx="1972602"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57" name="テキスト ボックス 56">
            <a:extLst>
              <a:ext uri="{FF2B5EF4-FFF2-40B4-BE49-F238E27FC236}">
                <a16:creationId xmlns:a16="http://schemas.microsoft.com/office/drawing/2014/main" id="{2DE03FB6-5381-422F-8BF7-AB9C112C1CFA}"/>
              </a:ext>
            </a:extLst>
          </p:cNvPr>
          <p:cNvSpPr txBox="1"/>
          <p:nvPr/>
        </p:nvSpPr>
        <p:spPr>
          <a:xfrm>
            <a:off x="7157095" y="6571714"/>
            <a:ext cx="1972602"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Tree>
    <p:extLst>
      <p:ext uri="{BB962C8B-B14F-4D97-AF65-F5344CB8AC3E}">
        <p14:creationId xmlns:p14="http://schemas.microsoft.com/office/powerpoint/2010/main" val="408104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38952C51-7CDB-43C6-9EF2-89E4E7BFE414}"/>
              </a:ext>
            </a:extLst>
          </p:cNvPr>
          <p:cNvPicPr>
            <a:picLocks noChangeAspect="1"/>
          </p:cNvPicPr>
          <p:nvPr/>
        </p:nvPicPr>
        <p:blipFill>
          <a:blip r:embed="rId2"/>
          <a:stretch>
            <a:fillRect/>
          </a:stretch>
        </p:blipFill>
        <p:spPr>
          <a:xfrm>
            <a:off x="34984" y="3392095"/>
            <a:ext cx="2307600" cy="1241135"/>
          </a:xfrm>
          <a:prstGeom prst="rect">
            <a:avLst/>
          </a:prstGeom>
        </p:spPr>
      </p:pic>
      <p:pic>
        <p:nvPicPr>
          <p:cNvPr id="16" name="図 15">
            <a:extLst>
              <a:ext uri="{FF2B5EF4-FFF2-40B4-BE49-F238E27FC236}">
                <a16:creationId xmlns:a16="http://schemas.microsoft.com/office/drawing/2014/main" id="{7424CCDF-267D-49A3-9F8E-3C9F495D9075}"/>
              </a:ext>
            </a:extLst>
          </p:cNvPr>
          <p:cNvPicPr>
            <a:picLocks noChangeAspect="1"/>
          </p:cNvPicPr>
          <p:nvPr/>
        </p:nvPicPr>
        <p:blipFill>
          <a:blip r:embed="rId3"/>
          <a:stretch>
            <a:fillRect/>
          </a:stretch>
        </p:blipFill>
        <p:spPr>
          <a:xfrm>
            <a:off x="2331929" y="3394747"/>
            <a:ext cx="2307600" cy="1235830"/>
          </a:xfrm>
          <a:prstGeom prst="rect">
            <a:avLst/>
          </a:prstGeom>
        </p:spPr>
      </p:pic>
      <p:pic>
        <p:nvPicPr>
          <p:cNvPr id="19" name="図 18">
            <a:extLst>
              <a:ext uri="{FF2B5EF4-FFF2-40B4-BE49-F238E27FC236}">
                <a16:creationId xmlns:a16="http://schemas.microsoft.com/office/drawing/2014/main" id="{357D928D-E839-4F1E-A1F8-D349F468F73F}"/>
              </a:ext>
            </a:extLst>
          </p:cNvPr>
          <p:cNvPicPr>
            <a:picLocks noChangeAspect="1"/>
          </p:cNvPicPr>
          <p:nvPr/>
        </p:nvPicPr>
        <p:blipFill>
          <a:blip r:embed="rId4"/>
          <a:stretch>
            <a:fillRect/>
          </a:stretch>
        </p:blipFill>
        <p:spPr>
          <a:xfrm>
            <a:off x="6845365" y="3394747"/>
            <a:ext cx="2307600" cy="1235830"/>
          </a:xfrm>
          <a:prstGeom prst="rect">
            <a:avLst/>
          </a:prstGeom>
        </p:spPr>
      </p:pic>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103906" y="649143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15</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366F6129-49A4-7A83-A9D8-7C91E99376C1}"/>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3A80BAF2-A6D5-01ED-7EF7-CCEBE6962B61}"/>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EF7DB1D8-0DA9-3156-2B57-4FBB7E5D8FF1}"/>
              </a:ext>
            </a:extLst>
          </p:cNvPr>
          <p:cNvSpPr txBox="1"/>
          <p:nvPr/>
        </p:nvSpPr>
        <p:spPr>
          <a:xfrm>
            <a:off x="154385" y="3959997"/>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31960" y="913410"/>
            <a:ext cx="8989615" cy="399250"/>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B449A5FE-8C0F-4153-BB48-D2E03D6B6F3C}"/>
              </a:ext>
            </a:extLst>
          </p:cNvPr>
          <p:cNvSpPr txBox="1"/>
          <p:nvPr/>
        </p:nvSpPr>
        <p:spPr>
          <a:xfrm>
            <a:off x="58663" y="1393095"/>
            <a:ext cx="8989615" cy="847279"/>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○令和７年度職員アンケートにおいて、「５年前と比較して、本府の女性活躍が進んでいる」と回答した女性職員の割合は、</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課長級以上で</a:t>
            </a:r>
            <a:r>
              <a:rPr kumimoji="1" lang="en-US" altLang="ja-JP" sz="1300" dirty="0">
                <a:latin typeface="UD デジタル 教科書体 NK-R" panose="02020400000000000000" pitchFamily="18" charset="-128"/>
                <a:ea typeface="UD デジタル 教科書体 NK-R" panose="02020400000000000000" pitchFamily="18" charset="-128"/>
              </a:rPr>
              <a:t>84.3</a:t>
            </a:r>
            <a:r>
              <a:rPr kumimoji="1" lang="ja-JP" altLang="en-US" sz="1300" dirty="0">
                <a:latin typeface="UD デジタル 教科書体 NK-R" panose="02020400000000000000" pitchFamily="18" charset="-128"/>
                <a:ea typeface="UD デジタル 教科書体 NK-R" panose="02020400000000000000" pitchFamily="18" charset="-128"/>
              </a:rPr>
              <a:t>％、課長補佐級以下で</a:t>
            </a:r>
            <a:r>
              <a:rPr kumimoji="1" lang="en-US" altLang="ja-JP" sz="1300" dirty="0">
                <a:latin typeface="UD デジタル 教科書体 NK-R" panose="02020400000000000000" pitchFamily="18" charset="-128"/>
                <a:ea typeface="UD デジタル 教科書体 NK-R" panose="02020400000000000000" pitchFamily="18" charset="-128"/>
              </a:rPr>
              <a:t>51.4</a:t>
            </a:r>
            <a:r>
              <a:rPr kumimoji="1" lang="ja-JP" altLang="en-US" sz="1300" dirty="0">
                <a:latin typeface="UD デジタル 教科書体 NK-R" panose="02020400000000000000" pitchFamily="18" charset="-128"/>
                <a:ea typeface="UD デジタル 教科書体 NK-R" panose="02020400000000000000" pitchFamily="18" charset="-128"/>
              </a:rPr>
              <a:t>％であった（図表</a:t>
            </a:r>
            <a:r>
              <a:rPr kumimoji="1" lang="en-US" altLang="ja-JP" sz="1300" dirty="0">
                <a:latin typeface="UD デジタル 教科書体 NK-R" panose="02020400000000000000" pitchFamily="18" charset="-128"/>
                <a:ea typeface="UD デジタル 教科書体 NK-R" panose="02020400000000000000" pitchFamily="18" charset="-128"/>
              </a:rPr>
              <a:t>28</a:t>
            </a:r>
            <a:r>
              <a:rPr kumimoji="1" lang="ja-JP" altLang="en-US" sz="1300" dirty="0">
                <a:latin typeface="UD デジタル 教科書体 NK-R" panose="02020400000000000000" pitchFamily="18" charset="-128"/>
                <a:ea typeface="UD デジタル 教科書体 NK-R" panose="02020400000000000000" pitchFamily="18" charset="-128"/>
              </a:rPr>
              <a:t>） </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令和２年度は課長級以上：</a:t>
            </a:r>
            <a:r>
              <a:rPr kumimoji="1" lang="en-US" altLang="ja-JP" sz="1300" dirty="0">
                <a:latin typeface="UD デジタル 教科書体 NK-R" panose="02020400000000000000" pitchFamily="18" charset="-128"/>
                <a:ea typeface="UD デジタル 教科書体 NK-R" panose="02020400000000000000" pitchFamily="18" charset="-128"/>
              </a:rPr>
              <a:t>73.1</a:t>
            </a:r>
            <a:r>
              <a:rPr kumimoji="1" lang="ja-JP" altLang="en-US" sz="1300" dirty="0">
                <a:latin typeface="UD デジタル 教科書体 NK-R" panose="02020400000000000000" pitchFamily="18" charset="-128"/>
                <a:ea typeface="UD デジタル 教科書体 NK-R" panose="02020400000000000000" pitchFamily="18" charset="-128"/>
              </a:rPr>
              <a:t>％、課長補佐級以下：</a:t>
            </a:r>
            <a:r>
              <a:rPr kumimoji="1" lang="en-US" altLang="ja-JP" sz="1300" dirty="0">
                <a:latin typeface="UD デジタル 教科書体 NK-R" panose="02020400000000000000" pitchFamily="18" charset="-128"/>
                <a:ea typeface="UD デジタル 教科書体 NK-R" panose="02020400000000000000" pitchFamily="18" charset="-128"/>
              </a:rPr>
              <a:t>39.2</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○女性活躍が進まない要因としては、「女性役職者の少なさ」「柔軟な働き方ができない」「ロールモデル不足」等となっている。</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17" name="タイトル 1">
            <a:extLst>
              <a:ext uri="{FF2B5EF4-FFF2-40B4-BE49-F238E27FC236}">
                <a16:creationId xmlns:a16="http://schemas.microsoft.com/office/drawing/2014/main" id="{7AA1E28B-9A8D-4B8E-8757-63FD7EEC7C4F}"/>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1" name="タイトル 1">
            <a:extLst>
              <a:ext uri="{FF2B5EF4-FFF2-40B4-BE49-F238E27FC236}">
                <a16:creationId xmlns:a16="http://schemas.microsoft.com/office/drawing/2014/main" id="{4712A111-E419-46EB-B632-3A089D954989}"/>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2" name="タイトル 1">
            <a:extLst>
              <a:ext uri="{FF2B5EF4-FFF2-40B4-BE49-F238E27FC236}">
                <a16:creationId xmlns:a16="http://schemas.microsoft.com/office/drawing/2014/main" id="{D4351F62-2509-4D5C-AD88-30805415E88C}"/>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3" name="タイトル 1">
            <a:extLst>
              <a:ext uri="{FF2B5EF4-FFF2-40B4-BE49-F238E27FC236}">
                <a16:creationId xmlns:a16="http://schemas.microsoft.com/office/drawing/2014/main" id="{37688585-9D5E-4CD3-83A0-8D045E5E3979}"/>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5" name="タイトル 1">
            <a:extLst>
              <a:ext uri="{FF2B5EF4-FFF2-40B4-BE49-F238E27FC236}">
                <a16:creationId xmlns:a16="http://schemas.microsoft.com/office/drawing/2014/main" id="{7763BACC-726E-445C-B863-96DE972A50DB}"/>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6" name="タイトル 1">
            <a:extLst>
              <a:ext uri="{FF2B5EF4-FFF2-40B4-BE49-F238E27FC236}">
                <a16:creationId xmlns:a16="http://schemas.microsoft.com/office/drawing/2014/main" id="{53EE9AEE-EFB8-41EA-94E3-AE6D1CBB0A93}"/>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8" name="タイトル 1">
            <a:extLst>
              <a:ext uri="{FF2B5EF4-FFF2-40B4-BE49-F238E27FC236}">
                <a16:creationId xmlns:a16="http://schemas.microsoft.com/office/drawing/2014/main" id="{93DB5C75-9974-455A-829D-ECF2071EE54B}"/>
              </a:ext>
            </a:extLst>
          </p:cNvPr>
          <p:cNvSpPr txBox="1">
            <a:spLocks/>
          </p:cNvSpPr>
          <p:nvPr/>
        </p:nvSpPr>
        <p:spPr>
          <a:xfrm>
            <a:off x="1729047" y="-5736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9" name="タイトル 1">
            <a:extLst>
              <a:ext uri="{FF2B5EF4-FFF2-40B4-BE49-F238E27FC236}">
                <a16:creationId xmlns:a16="http://schemas.microsoft.com/office/drawing/2014/main" id="{E952DB7E-CC77-46A2-A980-BD5CBEABCDA9}"/>
              </a:ext>
            </a:extLst>
          </p:cNvPr>
          <p:cNvSpPr txBox="1">
            <a:spLocks/>
          </p:cNvSpPr>
          <p:nvPr/>
        </p:nvSpPr>
        <p:spPr>
          <a:xfrm>
            <a:off x="-31960" y="-4269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0" name="正方形/長方形 29">
            <a:extLst>
              <a:ext uri="{FF2B5EF4-FFF2-40B4-BE49-F238E27FC236}">
                <a16:creationId xmlns:a16="http://schemas.microsoft.com/office/drawing/2014/main" id="{A59115DD-4CAE-4CF3-A2E1-39DA1D77B7CB}"/>
              </a:ext>
            </a:extLst>
          </p:cNvPr>
          <p:cNvSpPr/>
          <p:nvPr/>
        </p:nvSpPr>
        <p:spPr>
          <a:xfrm>
            <a:off x="4215" y="561356"/>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４　女性登用関係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6" name="テキスト ボックス 45">
            <a:extLst>
              <a:ext uri="{FF2B5EF4-FFF2-40B4-BE49-F238E27FC236}">
                <a16:creationId xmlns:a16="http://schemas.microsoft.com/office/drawing/2014/main" id="{4D57AB50-F95F-4BFC-BE5F-498209009F42}"/>
              </a:ext>
            </a:extLst>
          </p:cNvPr>
          <p:cNvSpPr txBox="1"/>
          <p:nvPr/>
        </p:nvSpPr>
        <p:spPr>
          <a:xfrm>
            <a:off x="97484" y="2393981"/>
            <a:ext cx="6383118" cy="443960"/>
          </a:xfrm>
          <a:prstGeom prst="rect">
            <a:avLst/>
          </a:prstGeom>
        </p:spPr>
        <p:txBody>
          <a:bodyPr vert="horz" wrap="square" lIns="91440" tIns="45720" rIns="91440" bIns="45720" rtlCol="0" anchor="ctr">
            <a:noAutofit/>
          </a:bodyPr>
          <a:lstStyle/>
          <a:p>
            <a:pPr algn="l"/>
            <a:r>
              <a:rPr kumimoji="1" lang="en-US" altLang="ja-JP" sz="1050" b="1" dirty="0">
                <a:latin typeface="BIZ UDPゴシック" panose="020B0400000000000000" pitchFamily="50" charset="-128"/>
                <a:ea typeface="BIZ UDPゴシック" panose="020B0400000000000000" pitchFamily="50" charset="-128"/>
              </a:rPr>
              <a:t>【</a:t>
            </a:r>
            <a:r>
              <a:rPr kumimoji="1" lang="ja-JP" altLang="en-US" sz="1050" b="1" dirty="0">
                <a:latin typeface="BIZ UDPゴシック" panose="020B0400000000000000" pitchFamily="50" charset="-128"/>
                <a:ea typeface="BIZ UDPゴシック" panose="020B0400000000000000" pitchFamily="50" charset="-128"/>
              </a:rPr>
              <a:t>図表</a:t>
            </a:r>
            <a:r>
              <a:rPr kumimoji="1" lang="en-US" altLang="ja-JP" sz="1050" b="1" dirty="0">
                <a:latin typeface="BIZ UDPゴシック" panose="020B0400000000000000" pitchFamily="50" charset="-128"/>
                <a:ea typeface="BIZ UDPゴシック" panose="020B0400000000000000" pitchFamily="50" charset="-128"/>
              </a:rPr>
              <a:t>28</a:t>
            </a:r>
            <a:r>
              <a:rPr kumimoji="1" lang="ja-JP" altLang="en-US" sz="1050" b="1" dirty="0">
                <a:latin typeface="BIZ UDPゴシック" panose="020B0400000000000000" pitchFamily="50" charset="-128"/>
                <a:ea typeface="BIZ UDPゴシック" panose="020B0400000000000000" pitchFamily="50" charset="-128"/>
              </a:rPr>
              <a:t>：「５年前と比較して、本府の女性活躍が進んでいるか」</a:t>
            </a:r>
            <a:r>
              <a:rPr kumimoji="1" lang="en-US" altLang="ja-JP" sz="1050" b="1" dirty="0">
                <a:latin typeface="BIZ UDPゴシック" panose="020B0400000000000000" pitchFamily="50" charset="-128"/>
                <a:ea typeface="BIZ UDPゴシック" panose="020B0400000000000000" pitchFamily="50" charset="-128"/>
              </a:rPr>
              <a:t>】</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E14C4443-F179-4BC4-93F1-A870C8091AA0}"/>
              </a:ext>
            </a:extLst>
          </p:cNvPr>
          <p:cNvSpPr txBox="1"/>
          <p:nvPr/>
        </p:nvSpPr>
        <p:spPr>
          <a:xfrm>
            <a:off x="4718957" y="2702379"/>
            <a:ext cx="1740169" cy="451248"/>
          </a:xfrm>
          <a:prstGeom prst="rect">
            <a:avLst/>
          </a:prstGeom>
        </p:spPr>
        <p:txBody>
          <a:bodyPr vert="horz" wrap="square" lIns="91440" tIns="45720" rIns="91440" bIns="45720" rtlCol="0" anchor="ctr">
            <a:noAutofit/>
          </a:bodyPr>
          <a:lstStyle/>
          <a:p>
            <a:pPr algn="l"/>
            <a:r>
              <a:rPr kumimoji="1" lang="ja-JP" altLang="en-US" sz="1050" b="1" dirty="0">
                <a:latin typeface="BIZ UDPゴシック" panose="020B0400000000000000" pitchFamily="50" charset="-128"/>
                <a:ea typeface="BIZ UDPゴシック" panose="020B0400000000000000" pitchFamily="50" charset="-128"/>
              </a:rPr>
              <a:t>（課長補佐級以下）</a:t>
            </a:r>
          </a:p>
        </p:txBody>
      </p:sp>
      <p:sp>
        <p:nvSpPr>
          <p:cNvPr id="64" name="テキスト ボックス 63">
            <a:extLst>
              <a:ext uri="{FF2B5EF4-FFF2-40B4-BE49-F238E27FC236}">
                <a16:creationId xmlns:a16="http://schemas.microsoft.com/office/drawing/2014/main" id="{2E619CAB-49BF-44CA-88DF-B0840F581040}"/>
              </a:ext>
            </a:extLst>
          </p:cNvPr>
          <p:cNvSpPr txBox="1"/>
          <p:nvPr/>
        </p:nvSpPr>
        <p:spPr>
          <a:xfrm>
            <a:off x="97484" y="2790009"/>
            <a:ext cx="1211042" cy="301479"/>
          </a:xfrm>
          <a:prstGeom prst="rect">
            <a:avLst/>
          </a:prstGeom>
        </p:spPr>
        <p:txBody>
          <a:bodyPr vert="horz" wrap="square" lIns="91440" tIns="45720" rIns="91440" bIns="45720" rtlCol="0" anchor="ctr">
            <a:noAutofit/>
          </a:bodyPr>
          <a:lstStyle/>
          <a:p>
            <a:pPr algn="l"/>
            <a:r>
              <a:rPr kumimoji="1" lang="ja-JP" altLang="en-US" sz="1050" b="1" dirty="0">
                <a:latin typeface="BIZ UDPゴシック" panose="020B0400000000000000" pitchFamily="50" charset="-128"/>
                <a:ea typeface="BIZ UDPゴシック" panose="020B0400000000000000" pitchFamily="50" charset="-128"/>
              </a:rPr>
              <a:t>（課長級以上）</a:t>
            </a:r>
          </a:p>
        </p:txBody>
      </p:sp>
      <p:sp>
        <p:nvSpPr>
          <p:cNvPr id="90" name="テキスト ボックス 89">
            <a:extLst>
              <a:ext uri="{FF2B5EF4-FFF2-40B4-BE49-F238E27FC236}">
                <a16:creationId xmlns:a16="http://schemas.microsoft.com/office/drawing/2014/main" id="{216E01B3-6B42-4AB5-99D8-12ED785CF3BB}"/>
              </a:ext>
            </a:extLst>
          </p:cNvPr>
          <p:cNvSpPr txBox="1"/>
          <p:nvPr/>
        </p:nvSpPr>
        <p:spPr>
          <a:xfrm>
            <a:off x="4735894" y="4668323"/>
            <a:ext cx="3387026" cy="440924"/>
          </a:xfrm>
          <a:prstGeom prst="rect">
            <a:avLst/>
          </a:prstGeom>
        </p:spPr>
        <p:txBody>
          <a:bodyPr vert="horz" wrap="square" lIns="91440" tIns="45720" rIns="91440" bIns="45720" rtlCol="0" anchor="ctr">
            <a:noAutofit/>
          </a:bodyPr>
          <a:lstStyle/>
          <a:p>
            <a:pPr algn="l"/>
            <a:endParaRPr kumimoji="1" lang="en-US" altLang="ja-JP" sz="1050" b="1" dirty="0">
              <a:latin typeface="BIZ UDPゴシック" panose="020B0400000000000000" pitchFamily="50" charset="-128"/>
              <a:ea typeface="BIZ UDPゴシック" panose="020B0400000000000000" pitchFamily="50" charset="-128"/>
            </a:endParaRPr>
          </a:p>
          <a:p>
            <a:pPr algn="l"/>
            <a:r>
              <a:rPr kumimoji="1" lang="ja-JP" altLang="en-US" sz="1050" b="1" dirty="0">
                <a:latin typeface="BIZ UDPゴシック" panose="020B0400000000000000" pitchFamily="50" charset="-128"/>
                <a:ea typeface="BIZ UDPゴシック" panose="020B0400000000000000" pitchFamily="50" charset="-128"/>
              </a:rPr>
              <a:t>■女性活躍が進んでいない要因（課長補佐級以下）</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91" name="テキスト ボックス 90">
            <a:extLst>
              <a:ext uri="{FF2B5EF4-FFF2-40B4-BE49-F238E27FC236}">
                <a16:creationId xmlns:a16="http://schemas.microsoft.com/office/drawing/2014/main" id="{C045B207-AA08-4407-AAAB-B0A5EE546704}"/>
              </a:ext>
            </a:extLst>
          </p:cNvPr>
          <p:cNvSpPr txBox="1"/>
          <p:nvPr/>
        </p:nvSpPr>
        <p:spPr>
          <a:xfrm>
            <a:off x="171942" y="4727706"/>
            <a:ext cx="3104657" cy="322158"/>
          </a:xfrm>
          <a:prstGeom prst="rect">
            <a:avLst/>
          </a:prstGeom>
        </p:spPr>
        <p:txBody>
          <a:bodyPr vert="horz" wrap="square" lIns="91440" tIns="45720" rIns="91440" bIns="45720" rtlCol="0" anchor="ctr">
            <a:noAutofit/>
          </a:bodyPr>
          <a:lstStyle/>
          <a:p>
            <a:pPr algn="l"/>
            <a:endParaRPr kumimoji="1" lang="en-US" altLang="ja-JP" sz="1050" b="1" dirty="0">
              <a:latin typeface="BIZ UDPゴシック" panose="020B0400000000000000" pitchFamily="50" charset="-128"/>
              <a:ea typeface="BIZ UDPゴシック" panose="020B0400000000000000" pitchFamily="50" charset="-128"/>
            </a:endParaRPr>
          </a:p>
          <a:p>
            <a:pPr algn="l"/>
            <a:r>
              <a:rPr kumimoji="1" lang="ja-JP" altLang="en-US" sz="1050" b="1" dirty="0">
                <a:latin typeface="BIZ UDPゴシック" panose="020B0400000000000000" pitchFamily="50" charset="-128"/>
                <a:ea typeface="BIZ UDPゴシック" panose="020B0400000000000000" pitchFamily="50" charset="-128"/>
              </a:rPr>
              <a:t>■女性活躍が進んでいない要因（課長級以上）</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D077F5CD-A858-4854-BB6C-C4C414CC2B66}"/>
              </a:ext>
            </a:extLst>
          </p:cNvPr>
          <p:cNvSpPr txBox="1"/>
          <p:nvPr/>
        </p:nvSpPr>
        <p:spPr>
          <a:xfrm>
            <a:off x="3916377" y="2447567"/>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33" name="正方形/長方形 32">
            <a:extLst>
              <a:ext uri="{FF2B5EF4-FFF2-40B4-BE49-F238E27FC236}">
                <a16:creationId xmlns:a16="http://schemas.microsoft.com/office/drawing/2014/main" id="{76C71ED2-A96F-4A1A-BEFA-622B64DE21AD}"/>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36" name="テキスト ボックス 35">
            <a:extLst>
              <a:ext uri="{FF2B5EF4-FFF2-40B4-BE49-F238E27FC236}">
                <a16:creationId xmlns:a16="http://schemas.microsoft.com/office/drawing/2014/main" id="{44A7A54D-11A2-4E3C-A4BF-22D50F358391}"/>
              </a:ext>
            </a:extLst>
          </p:cNvPr>
          <p:cNvSpPr txBox="1"/>
          <p:nvPr/>
        </p:nvSpPr>
        <p:spPr>
          <a:xfrm>
            <a:off x="900064" y="3066498"/>
            <a:ext cx="1211042" cy="301479"/>
          </a:xfrm>
          <a:prstGeom prst="rect">
            <a:avLst/>
          </a:prstGeom>
        </p:spPr>
        <p:txBody>
          <a:bodyPr vert="horz" wrap="square" lIns="91440" tIns="45720" rIns="91440" bIns="45720" rtlCol="0" anchor="ctr">
            <a:noAutofit/>
          </a:bodyPr>
          <a:lstStyle/>
          <a:p>
            <a:pPr algn="l"/>
            <a:r>
              <a:rPr kumimoji="1" lang="ja-JP" altLang="en-US" sz="1050" b="1" dirty="0">
                <a:latin typeface="BIZ UDPゴシック" panose="020B0400000000000000" pitchFamily="50" charset="-128"/>
                <a:ea typeface="BIZ UDPゴシック" panose="020B0400000000000000" pitchFamily="50" charset="-128"/>
              </a:rPr>
              <a:t>＜男性職員＞</a:t>
            </a:r>
          </a:p>
        </p:txBody>
      </p:sp>
      <p:sp>
        <p:nvSpPr>
          <p:cNvPr id="37" name="テキスト ボックス 36">
            <a:extLst>
              <a:ext uri="{FF2B5EF4-FFF2-40B4-BE49-F238E27FC236}">
                <a16:creationId xmlns:a16="http://schemas.microsoft.com/office/drawing/2014/main" id="{88C3EA90-3716-4B44-BBA6-5689D50AA297}"/>
              </a:ext>
            </a:extLst>
          </p:cNvPr>
          <p:cNvSpPr txBox="1"/>
          <p:nvPr/>
        </p:nvSpPr>
        <p:spPr>
          <a:xfrm>
            <a:off x="3035494" y="3066498"/>
            <a:ext cx="1211042" cy="301479"/>
          </a:xfrm>
          <a:prstGeom prst="rect">
            <a:avLst/>
          </a:prstGeom>
        </p:spPr>
        <p:txBody>
          <a:bodyPr vert="horz" wrap="square" lIns="91440" tIns="45720" rIns="91440" bIns="45720" rtlCol="0" anchor="ctr">
            <a:noAutofit/>
          </a:bodyPr>
          <a:lstStyle/>
          <a:p>
            <a:pPr algn="l"/>
            <a:r>
              <a:rPr kumimoji="1" lang="ja-JP" altLang="en-US" sz="1050" b="1" dirty="0">
                <a:latin typeface="BIZ UDPゴシック" panose="020B0400000000000000" pitchFamily="50" charset="-128"/>
                <a:ea typeface="BIZ UDPゴシック" panose="020B0400000000000000" pitchFamily="50" charset="-128"/>
              </a:rPr>
              <a:t>＜女性職員＞</a:t>
            </a:r>
          </a:p>
        </p:txBody>
      </p:sp>
      <p:sp>
        <p:nvSpPr>
          <p:cNvPr id="76" name="テキスト ボックス 75">
            <a:extLst>
              <a:ext uri="{FF2B5EF4-FFF2-40B4-BE49-F238E27FC236}">
                <a16:creationId xmlns:a16="http://schemas.microsoft.com/office/drawing/2014/main" id="{C1E3F01D-F826-44C0-BBA6-3FB37C3E3AED}"/>
              </a:ext>
            </a:extLst>
          </p:cNvPr>
          <p:cNvSpPr txBox="1"/>
          <p:nvPr/>
        </p:nvSpPr>
        <p:spPr>
          <a:xfrm>
            <a:off x="135756" y="3366537"/>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77" name="テキスト ボックス 76">
            <a:extLst>
              <a:ext uri="{FF2B5EF4-FFF2-40B4-BE49-F238E27FC236}">
                <a16:creationId xmlns:a16="http://schemas.microsoft.com/office/drawing/2014/main" id="{B0AA9F01-9D60-41B5-A95E-E66D4F9D54A4}"/>
              </a:ext>
            </a:extLst>
          </p:cNvPr>
          <p:cNvSpPr txBox="1"/>
          <p:nvPr/>
        </p:nvSpPr>
        <p:spPr>
          <a:xfrm>
            <a:off x="2439298" y="3380293"/>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78" name="テキスト ボックス 77">
            <a:extLst>
              <a:ext uri="{FF2B5EF4-FFF2-40B4-BE49-F238E27FC236}">
                <a16:creationId xmlns:a16="http://schemas.microsoft.com/office/drawing/2014/main" id="{3510E89A-7FE1-4C50-B2EB-E9E6C692C17A}"/>
              </a:ext>
            </a:extLst>
          </p:cNvPr>
          <p:cNvSpPr txBox="1"/>
          <p:nvPr/>
        </p:nvSpPr>
        <p:spPr>
          <a:xfrm>
            <a:off x="4649192" y="3366537"/>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79" name="テキスト ボックス 78">
            <a:extLst>
              <a:ext uri="{FF2B5EF4-FFF2-40B4-BE49-F238E27FC236}">
                <a16:creationId xmlns:a16="http://schemas.microsoft.com/office/drawing/2014/main" id="{9AD11AD0-55AF-4F54-A4A0-56AE9745A33A}"/>
              </a:ext>
            </a:extLst>
          </p:cNvPr>
          <p:cNvSpPr txBox="1"/>
          <p:nvPr/>
        </p:nvSpPr>
        <p:spPr>
          <a:xfrm>
            <a:off x="6923939" y="3321821"/>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45" name="正方形/長方形 44">
            <a:extLst>
              <a:ext uri="{FF2B5EF4-FFF2-40B4-BE49-F238E27FC236}">
                <a16:creationId xmlns:a16="http://schemas.microsoft.com/office/drawing/2014/main" id="{08571DAA-D447-4863-AFA2-DAA5A3E3D462}"/>
              </a:ext>
            </a:extLst>
          </p:cNvPr>
          <p:cNvSpPr/>
          <p:nvPr/>
        </p:nvSpPr>
        <p:spPr>
          <a:xfrm>
            <a:off x="3658705" y="3379105"/>
            <a:ext cx="277797" cy="110824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3" name="テキスト ボックス 42">
            <a:extLst>
              <a:ext uri="{FF2B5EF4-FFF2-40B4-BE49-F238E27FC236}">
                <a16:creationId xmlns:a16="http://schemas.microsoft.com/office/drawing/2014/main" id="{2A694D46-72ED-4068-B486-E3F687BA7184}"/>
              </a:ext>
            </a:extLst>
          </p:cNvPr>
          <p:cNvSpPr txBox="1"/>
          <p:nvPr/>
        </p:nvSpPr>
        <p:spPr>
          <a:xfrm>
            <a:off x="185877" y="957283"/>
            <a:ext cx="2428236"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（１）女性職員の活躍について</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pic>
        <p:nvPicPr>
          <p:cNvPr id="18" name="図 17">
            <a:extLst>
              <a:ext uri="{FF2B5EF4-FFF2-40B4-BE49-F238E27FC236}">
                <a16:creationId xmlns:a16="http://schemas.microsoft.com/office/drawing/2014/main" id="{763A0261-C412-4F8D-B02A-167E2B1EC1A5}"/>
              </a:ext>
            </a:extLst>
          </p:cNvPr>
          <p:cNvPicPr>
            <a:picLocks noChangeAspect="1"/>
          </p:cNvPicPr>
          <p:nvPr/>
        </p:nvPicPr>
        <p:blipFill>
          <a:blip r:embed="rId5"/>
          <a:stretch>
            <a:fillRect/>
          </a:stretch>
        </p:blipFill>
        <p:spPr>
          <a:xfrm>
            <a:off x="4575238" y="3394747"/>
            <a:ext cx="2307600" cy="1235831"/>
          </a:xfrm>
          <a:prstGeom prst="rect">
            <a:avLst/>
          </a:prstGeom>
        </p:spPr>
      </p:pic>
      <p:sp>
        <p:nvSpPr>
          <p:cNvPr id="65" name="正方形/長方形 64">
            <a:extLst>
              <a:ext uri="{FF2B5EF4-FFF2-40B4-BE49-F238E27FC236}">
                <a16:creationId xmlns:a16="http://schemas.microsoft.com/office/drawing/2014/main" id="{DCA85854-189B-401D-AD7B-D184FF89A87B}"/>
              </a:ext>
            </a:extLst>
          </p:cNvPr>
          <p:cNvSpPr/>
          <p:nvPr/>
        </p:nvSpPr>
        <p:spPr>
          <a:xfrm>
            <a:off x="8176576" y="3551658"/>
            <a:ext cx="277797" cy="93422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66" name="テキスト ボックス 65">
            <a:extLst>
              <a:ext uri="{FF2B5EF4-FFF2-40B4-BE49-F238E27FC236}">
                <a16:creationId xmlns:a16="http://schemas.microsoft.com/office/drawing/2014/main" id="{0750C13C-B997-4FD6-934C-19127023FE95}"/>
              </a:ext>
            </a:extLst>
          </p:cNvPr>
          <p:cNvSpPr txBox="1"/>
          <p:nvPr/>
        </p:nvSpPr>
        <p:spPr>
          <a:xfrm>
            <a:off x="5202496" y="3089027"/>
            <a:ext cx="1211042" cy="301479"/>
          </a:xfrm>
          <a:prstGeom prst="rect">
            <a:avLst/>
          </a:prstGeom>
        </p:spPr>
        <p:txBody>
          <a:bodyPr vert="horz" wrap="square" lIns="91440" tIns="45720" rIns="91440" bIns="45720" rtlCol="0" anchor="ctr">
            <a:noAutofit/>
          </a:bodyPr>
          <a:lstStyle/>
          <a:p>
            <a:pPr algn="l"/>
            <a:r>
              <a:rPr kumimoji="1" lang="ja-JP" altLang="en-US" sz="1050" b="1" dirty="0">
                <a:latin typeface="BIZ UDPゴシック" panose="020B0400000000000000" pitchFamily="50" charset="-128"/>
                <a:ea typeface="BIZ UDPゴシック" panose="020B0400000000000000" pitchFamily="50" charset="-128"/>
              </a:rPr>
              <a:t>＜男性職員＞</a:t>
            </a:r>
          </a:p>
        </p:txBody>
      </p:sp>
      <p:sp>
        <p:nvSpPr>
          <p:cNvPr id="67" name="テキスト ボックス 66">
            <a:extLst>
              <a:ext uri="{FF2B5EF4-FFF2-40B4-BE49-F238E27FC236}">
                <a16:creationId xmlns:a16="http://schemas.microsoft.com/office/drawing/2014/main" id="{BE15C084-C196-4282-9FB1-20111D08606E}"/>
              </a:ext>
            </a:extLst>
          </p:cNvPr>
          <p:cNvSpPr txBox="1"/>
          <p:nvPr/>
        </p:nvSpPr>
        <p:spPr>
          <a:xfrm>
            <a:off x="7486427" y="3039179"/>
            <a:ext cx="1211042" cy="301479"/>
          </a:xfrm>
          <a:prstGeom prst="rect">
            <a:avLst/>
          </a:prstGeom>
        </p:spPr>
        <p:txBody>
          <a:bodyPr vert="horz" wrap="square" lIns="91440" tIns="45720" rIns="91440" bIns="45720" rtlCol="0" anchor="ctr">
            <a:noAutofit/>
          </a:bodyPr>
          <a:lstStyle/>
          <a:p>
            <a:pPr algn="l"/>
            <a:r>
              <a:rPr kumimoji="1" lang="ja-JP" altLang="en-US" sz="1050" b="1" dirty="0">
                <a:latin typeface="BIZ UDPゴシック" panose="020B0400000000000000" pitchFamily="50" charset="-128"/>
                <a:ea typeface="BIZ UDPゴシック" panose="020B0400000000000000" pitchFamily="50" charset="-128"/>
              </a:rPr>
              <a:t>＜女性職員＞</a:t>
            </a:r>
          </a:p>
        </p:txBody>
      </p:sp>
      <p:pic>
        <p:nvPicPr>
          <p:cNvPr id="2" name="図 1">
            <a:extLst>
              <a:ext uri="{FF2B5EF4-FFF2-40B4-BE49-F238E27FC236}">
                <a16:creationId xmlns:a16="http://schemas.microsoft.com/office/drawing/2014/main" id="{B2CCD792-7604-4E36-9FF2-E42A0D394A94}"/>
              </a:ext>
            </a:extLst>
          </p:cNvPr>
          <p:cNvPicPr>
            <a:picLocks noChangeAspect="1"/>
          </p:cNvPicPr>
          <p:nvPr/>
        </p:nvPicPr>
        <p:blipFill>
          <a:blip r:embed="rId6"/>
          <a:stretch>
            <a:fillRect/>
          </a:stretch>
        </p:blipFill>
        <p:spPr>
          <a:xfrm>
            <a:off x="4853943" y="5091910"/>
            <a:ext cx="4172008" cy="1259782"/>
          </a:xfrm>
          <a:prstGeom prst="rect">
            <a:avLst/>
          </a:prstGeom>
        </p:spPr>
      </p:pic>
      <p:pic>
        <p:nvPicPr>
          <p:cNvPr id="3" name="図 2">
            <a:extLst>
              <a:ext uri="{FF2B5EF4-FFF2-40B4-BE49-F238E27FC236}">
                <a16:creationId xmlns:a16="http://schemas.microsoft.com/office/drawing/2014/main" id="{40357B89-54AB-4138-8722-CBD0DF4CEFE3}"/>
              </a:ext>
            </a:extLst>
          </p:cNvPr>
          <p:cNvPicPr>
            <a:picLocks noChangeAspect="1"/>
          </p:cNvPicPr>
          <p:nvPr/>
        </p:nvPicPr>
        <p:blipFill>
          <a:blip r:embed="rId7"/>
          <a:stretch>
            <a:fillRect/>
          </a:stretch>
        </p:blipFill>
        <p:spPr>
          <a:xfrm>
            <a:off x="256580" y="5105867"/>
            <a:ext cx="4172008" cy="1259782"/>
          </a:xfrm>
          <a:prstGeom prst="rect">
            <a:avLst/>
          </a:prstGeom>
        </p:spPr>
      </p:pic>
    </p:spTree>
    <p:extLst>
      <p:ext uri="{BB962C8B-B14F-4D97-AF65-F5344CB8AC3E}">
        <p14:creationId xmlns:p14="http://schemas.microsoft.com/office/powerpoint/2010/main" val="3032603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82F1A5B0-9B69-4270-95F6-E620DB4AC5B9}"/>
              </a:ext>
            </a:extLst>
          </p:cNvPr>
          <p:cNvPicPr>
            <a:picLocks noChangeAspect="1"/>
          </p:cNvPicPr>
          <p:nvPr/>
        </p:nvPicPr>
        <p:blipFill>
          <a:blip r:embed="rId2"/>
          <a:stretch>
            <a:fillRect/>
          </a:stretch>
        </p:blipFill>
        <p:spPr>
          <a:xfrm>
            <a:off x="6462090" y="5242169"/>
            <a:ext cx="2496175" cy="1411200"/>
          </a:xfrm>
          <a:prstGeom prst="rect">
            <a:avLst/>
          </a:prstGeom>
        </p:spPr>
      </p:pic>
      <p:pic>
        <p:nvPicPr>
          <p:cNvPr id="6" name="図 5">
            <a:extLst>
              <a:ext uri="{FF2B5EF4-FFF2-40B4-BE49-F238E27FC236}">
                <a16:creationId xmlns:a16="http://schemas.microsoft.com/office/drawing/2014/main" id="{A12A10BF-E86C-4AEF-912C-220F13F12C80}"/>
              </a:ext>
            </a:extLst>
          </p:cNvPr>
          <p:cNvPicPr>
            <a:picLocks noChangeAspect="1"/>
          </p:cNvPicPr>
          <p:nvPr/>
        </p:nvPicPr>
        <p:blipFill>
          <a:blip r:embed="rId3"/>
          <a:stretch>
            <a:fillRect/>
          </a:stretch>
        </p:blipFill>
        <p:spPr>
          <a:xfrm>
            <a:off x="6421653" y="3670191"/>
            <a:ext cx="2496175" cy="1411200"/>
          </a:xfrm>
          <a:prstGeom prst="rect">
            <a:avLst/>
          </a:prstGeom>
        </p:spPr>
      </p:pic>
      <p:pic>
        <p:nvPicPr>
          <p:cNvPr id="4" name="図 3">
            <a:extLst>
              <a:ext uri="{FF2B5EF4-FFF2-40B4-BE49-F238E27FC236}">
                <a16:creationId xmlns:a16="http://schemas.microsoft.com/office/drawing/2014/main" id="{B6E5EF01-91EA-4B05-B8D8-86B5420336ED}"/>
              </a:ext>
            </a:extLst>
          </p:cNvPr>
          <p:cNvPicPr>
            <a:picLocks noChangeAspect="1"/>
          </p:cNvPicPr>
          <p:nvPr/>
        </p:nvPicPr>
        <p:blipFill>
          <a:blip r:embed="rId4"/>
          <a:stretch>
            <a:fillRect/>
          </a:stretch>
        </p:blipFill>
        <p:spPr>
          <a:xfrm>
            <a:off x="2826288" y="3606870"/>
            <a:ext cx="3531744" cy="1991468"/>
          </a:xfrm>
          <a:prstGeom prst="rect">
            <a:avLst/>
          </a:prstGeom>
        </p:spPr>
      </p:pic>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16</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EF7DB1D8-0DA9-3156-2B57-4FBB7E5D8FF1}"/>
              </a:ext>
            </a:extLst>
          </p:cNvPr>
          <p:cNvSpPr txBox="1"/>
          <p:nvPr/>
        </p:nvSpPr>
        <p:spPr>
          <a:xfrm>
            <a:off x="404433" y="395063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142285" y="1348406"/>
            <a:ext cx="8907867" cy="1423219"/>
          </a:xfrm>
          <a:prstGeom prst="rect">
            <a:avLst/>
          </a:prstGeom>
        </p:spPr>
        <p:txBody>
          <a:bodyPr vert="horz" wrap="square" lIns="91440" tIns="45720" rIns="91440" bIns="45720" rtlCol="0" anchor="ctr">
            <a:noAutofit/>
          </a:bodyPr>
          <a:lstStyle/>
          <a:p>
            <a:r>
              <a:rPr kumimoji="1" lang="ja-JP" altLang="en-US" sz="1300" dirty="0">
                <a:latin typeface="UD デジタル 教科書体 NK-R" panose="02020400000000000000" pitchFamily="18" charset="-128"/>
                <a:ea typeface="UD デジタル 教科書体 NK-R" panose="02020400000000000000" pitchFamily="18" charset="-128"/>
              </a:rPr>
              <a:t>○人事配置の状況については、女性職員の方が男性職員よりも出先機関への配置割合が高い（図表</a:t>
            </a:r>
            <a:r>
              <a:rPr kumimoji="1" lang="en-US" altLang="ja-JP" sz="1300" dirty="0">
                <a:latin typeface="UD デジタル 教科書体 NK-R" panose="02020400000000000000" pitchFamily="18" charset="-128"/>
                <a:ea typeface="UD デジタル 教科書体 NK-R" panose="02020400000000000000" pitchFamily="18" charset="-128"/>
              </a:rPr>
              <a:t>29</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○令和７年度の職員アンケートの結果、人事異動や業務分担の決定などにあたり、性別を理由に配慮をしたことが「ある」と回答</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した課長級以上の職員の割合は</a:t>
            </a:r>
            <a:r>
              <a:rPr kumimoji="1" lang="en-US" altLang="ja-JP" sz="1300" dirty="0">
                <a:latin typeface="UD デジタル 教科書体 NK-R" panose="02020400000000000000" pitchFamily="18" charset="-128"/>
                <a:ea typeface="UD デジタル 教科書体 NK-R" panose="02020400000000000000" pitchFamily="18" charset="-128"/>
              </a:rPr>
              <a:t>32.6</a:t>
            </a:r>
            <a:r>
              <a:rPr kumimoji="1" lang="ja-JP" altLang="en-US" sz="1300" dirty="0">
                <a:latin typeface="UD デジタル 教科書体 NK-R" panose="02020400000000000000" pitchFamily="18" charset="-128"/>
                <a:ea typeface="UD デジタル 教科書体 NK-R" panose="02020400000000000000" pitchFamily="18" charset="-128"/>
              </a:rPr>
              <a:t>％であった（図表</a:t>
            </a:r>
            <a:r>
              <a:rPr kumimoji="1" lang="en-US" altLang="ja-JP" sz="1300" dirty="0">
                <a:latin typeface="UD デジタル 教科書体 NK-R" panose="02020400000000000000" pitchFamily="18" charset="-128"/>
                <a:ea typeface="UD デジタル 教科書体 NK-R" panose="02020400000000000000" pitchFamily="18" charset="-128"/>
              </a:rPr>
              <a:t>30</a:t>
            </a:r>
            <a:r>
              <a:rPr kumimoji="1" lang="ja-JP" altLang="en-US" sz="1300" dirty="0">
                <a:latin typeface="UD デジタル 教科書体 NK-R" panose="02020400000000000000" pitchFamily="18" charset="-128"/>
                <a:ea typeface="UD デジタル 教科書体 NK-R" panose="02020400000000000000" pitchFamily="18" charset="-128"/>
              </a:rPr>
              <a:t>）。また、人事配置について、「男性の方がやりがいがある仕事を</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担っている」と回答した課長補佐級以下の職員の割合は、男性職員</a:t>
            </a:r>
            <a:r>
              <a:rPr kumimoji="1" lang="en-US" altLang="ja-JP" sz="1300" dirty="0">
                <a:latin typeface="UD デジタル 教科書体 NK-R" panose="02020400000000000000" pitchFamily="18" charset="-128"/>
                <a:ea typeface="UD デジタル 教科書体 NK-R" panose="02020400000000000000" pitchFamily="18" charset="-128"/>
              </a:rPr>
              <a:t>12.2</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20.1</a:t>
            </a:r>
            <a:r>
              <a:rPr kumimoji="1" lang="ja-JP" altLang="en-US" sz="1300" dirty="0">
                <a:latin typeface="UD デジタル 教科書体 NK-R" panose="02020400000000000000" pitchFamily="18" charset="-128"/>
                <a:ea typeface="UD デジタル 教科書体 NK-R" panose="02020400000000000000" pitchFamily="18" charset="-128"/>
              </a:rPr>
              <a:t>％で、以前と比べると減少傾向が</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みられた（図表</a:t>
            </a:r>
            <a:r>
              <a:rPr kumimoji="1" lang="en-US" altLang="ja-JP" sz="1300" dirty="0">
                <a:latin typeface="UD デジタル 教科書体 NK-R" panose="02020400000000000000" pitchFamily="18" charset="-128"/>
                <a:ea typeface="UD デジタル 教科書体 NK-R" panose="02020400000000000000" pitchFamily="18" charset="-128"/>
              </a:rPr>
              <a:t>31</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18" name="タイトル 1">
            <a:extLst>
              <a:ext uri="{FF2B5EF4-FFF2-40B4-BE49-F238E27FC236}">
                <a16:creationId xmlns:a16="http://schemas.microsoft.com/office/drawing/2014/main" id="{64B8B064-5955-43F4-975A-9FC20CF847FF}"/>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19" name="タイトル 1">
            <a:extLst>
              <a:ext uri="{FF2B5EF4-FFF2-40B4-BE49-F238E27FC236}">
                <a16:creationId xmlns:a16="http://schemas.microsoft.com/office/drawing/2014/main" id="{C40E1398-BA92-4CF7-81D6-420B49088A70}"/>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タイトル 1">
            <a:extLst>
              <a:ext uri="{FF2B5EF4-FFF2-40B4-BE49-F238E27FC236}">
                <a16:creationId xmlns:a16="http://schemas.microsoft.com/office/drawing/2014/main" id="{B1654760-CDBF-47C9-99A1-B8165C59C197}"/>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1" name="タイトル 1">
            <a:extLst>
              <a:ext uri="{FF2B5EF4-FFF2-40B4-BE49-F238E27FC236}">
                <a16:creationId xmlns:a16="http://schemas.microsoft.com/office/drawing/2014/main" id="{7FD2FEB7-F52C-4E4B-9523-EB1A1EC0E463}"/>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2" name="タイトル 1">
            <a:extLst>
              <a:ext uri="{FF2B5EF4-FFF2-40B4-BE49-F238E27FC236}">
                <a16:creationId xmlns:a16="http://schemas.microsoft.com/office/drawing/2014/main" id="{A18EDF67-7880-4093-8D5E-D594A4BBB812}"/>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3" name="タイトル 1">
            <a:extLst>
              <a:ext uri="{FF2B5EF4-FFF2-40B4-BE49-F238E27FC236}">
                <a16:creationId xmlns:a16="http://schemas.microsoft.com/office/drawing/2014/main" id="{6E9B18DE-1BFA-4BA2-BB5A-15B6C640E66E}"/>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5" name="タイトル 1">
            <a:extLst>
              <a:ext uri="{FF2B5EF4-FFF2-40B4-BE49-F238E27FC236}">
                <a16:creationId xmlns:a16="http://schemas.microsoft.com/office/drawing/2014/main" id="{B5A6349F-986B-472D-BBEB-A7F567115563}"/>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6" name="タイトル 1">
            <a:extLst>
              <a:ext uri="{FF2B5EF4-FFF2-40B4-BE49-F238E27FC236}">
                <a16:creationId xmlns:a16="http://schemas.microsoft.com/office/drawing/2014/main" id="{E2EC5576-E300-4FA0-9B21-B9A86FF03FDE}"/>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8" name="タイトル 1">
            <a:extLst>
              <a:ext uri="{FF2B5EF4-FFF2-40B4-BE49-F238E27FC236}">
                <a16:creationId xmlns:a16="http://schemas.microsoft.com/office/drawing/2014/main" id="{0C1647B2-8D5D-4058-AC87-9F4DA2AEB47B}"/>
              </a:ext>
            </a:extLst>
          </p:cNvPr>
          <p:cNvSpPr txBox="1">
            <a:spLocks/>
          </p:cNvSpPr>
          <p:nvPr/>
        </p:nvSpPr>
        <p:spPr>
          <a:xfrm>
            <a:off x="-31960" y="-5031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9" name="正方形/長方形 28">
            <a:extLst>
              <a:ext uri="{FF2B5EF4-FFF2-40B4-BE49-F238E27FC236}">
                <a16:creationId xmlns:a16="http://schemas.microsoft.com/office/drawing/2014/main" id="{EC3BEFC2-5F92-4750-96AF-E043B3B0FF86}"/>
              </a:ext>
            </a:extLst>
          </p:cNvPr>
          <p:cNvSpPr/>
          <p:nvPr/>
        </p:nvSpPr>
        <p:spPr>
          <a:xfrm>
            <a:off x="4215" y="561356"/>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４　女性登用関係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 name="タイトル 1">
            <a:extLst>
              <a:ext uri="{FF2B5EF4-FFF2-40B4-BE49-F238E27FC236}">
                <a16:creationId xmlns:a16="http://schemas.microsoft.com/office/drawing/2014/main" id="{3871754C-F452-4666-867D-EF541F75AE6A}"/>
              </a:ext>
            </a:extLst>
          </p:cNvPr>
          <p:cNvSpPr txBox="1">
            <a:spLocks/>
          </p:cNvSpPr>
          <p:nvPr/>
        </p:nvSpPr>
        <p:spPr>
          <a:xfrm>
            <a:off x="1729047" y="-6498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31" name="テキスト ボックス 30">
            <a:extLst>
              <a:ext uri="{FF2B5EF4-FFF2-40B4-BE49-F238E27FC236}">
                <a16:creationId xmlns:a16="http://schemas.microsoft.com/office/drawing/2014/main" id="{0DB199DC-E7A0-42A1-8220-21EE511E4F02}"/>
              </a:ext>
            </a:extLst>
          </p:cNvPr>
          <p:cNvSpPr txBox="1"/>
          <p:nvPr/>
        </p:nvSpPr>
        <p:spPr>
          <a:xfrm>
            <a:off x="-31960" y="947005"/>
            <a:ext cx="8989615" cy="324936"/>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42" name="テキスト ボックス 41">
            <a:extLst>
              <a:ext uri="{FF2B5EF4-FFF2-40B4-BE49-F238E27FC236}">
                <a16:creationId xmlns:a16="http://schemas.microsoft.com/office/drawing/2014/main" id="{8FD998BB-A010-41E3-9515-04E55E7F2E9B}"/>
              </a:ext>
            </a:extLst>
          </p:cNvPr>
          <p:cNvSpPr txBox="1"/>
          <p:nvPr/>
        </p:nvSpPr>
        <p:spPr>
          <a:xfrm>
            <a:off x="69033" y="3014777"/>
            <a:ext cx="3019663" cy="652364"/>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29</a:t>
            </a:r>
            <a:r>
              <a:rPr kumimoji="1" lang="ja-JP" altLang="en-US" sz="1100" b="1" dirty="0">
                <a:latin typeface="BIZ UDPゴシック" panose="020B0400000000000000" pitchFamily="50" charset="-128"/>
                <a:ea typeface="BIZ UDPゴシック" panose="020B0400000000000000" pitchFamily="50" charset="-128"/>
              </a:rPr>
              <a:t>：本庁・出先別職員数</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（令和</a:t>
            </a:r>
            <a:r>
              <a:rPr kumimoji="1" lang="en-US" altLang="ja-JP" sz="1100" b="1" dirty="0">
                <a:latin typeface="BIZ UDPゴシック" panose="020B0400000000000000" pitchFamily="50" charset="-128"/>
                <a:ea typeface="BIZ UDPゴシック" panose="020B0400000000000000" pitchFamily="50" charset="-128"/>
              </a:rPr>
              <a:t>7</a:t>
            </a:r>
            <a:r>
              <a:rPr kumimoji="1" lang="ja-JP" altLang="en-US" sz="1100" b="1" dirty="0">
                <a:latin typeface="BIZ UDPゴシック" panose="020B0400000000000000" pitchFamily="50" charset="-128"/>
                <a:ea typeface="BIZ UDPゴシック" panose="020B0400000000000000" pitchFamily="50" charset="-128"/>
              </a:rPr>
              <a:t>年度４月時点）</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B24BD73F-C11F-4FB1-8B01-37E2BDC3432E}"/>
              </a:ext>
            </a:extLst>
          </p:cNvPr>
          <p:cNvSpPr txBox="1"/>
          <p:nvPr/>
        </p:nvSpPr>
        <p:spPr>
          <a:xfrm>
            <a:off x="2904334" y="3077964"/>
            <a:ext cx="3307583" cy="652364"/>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30</a:t>
            </a:r>
            <a:r>
              <a:rPr kumimoji="1" lang="ja-JP" altLang="en-US" sz="1100" b="1" dirty="0">
                <a:latin typeface="BIZ UDPゴシック" panose="020B0400000000000000" pitchFamily="50" charset="-128"/>
                <a:ea typeface="BIZ UDPゴシック" panose="020B0400000000000000" pitchFamily="50" charset="-128"/>
              </a:rPr>
              <a:t>：人事異動や業務分担の決定等にあたり、　</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性別を理由に配慮した経験の有無（課長級以上）</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D4252A75-C624-4B21-9D80-883D0EEFC2DD}"/>
              </a:ext>
            </a:extLst>
          </p:cNvPr>
          <p:cNvSpPr txBox="1"/>
          <p:nvPr/>
        </p:nvSpPr>
        <p:spPr>
          <a:xfrm>
            <a:off x="6211917" y="3044661"/>
            <a:ext cx="2872664" cy="526866"/>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31</a:t>
            </a:r>
            <a:r>
              <a:rPr kumimoji="1" lang="ja-JP" altLang="en-US" sz="1100" b="1" dirty="0">
                <a:latin typeface="BIZ UDPゴシック" panose="020B0400000000000000" pitchFamily="50" charset="-128"/>
                <a:ea typeface="BIZ UDPゴシック" panose="020B0400000000000000" pitchFamily="50" charset="-128"/>
              </a:rPr>
              <a:t>：人事配置における性差の有無</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（課長補佐級以下）</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DAFC06CD-2701-4F7F-9FE6-63D49AF36333}"/>
              </a:ext>
            </a:extLst>
          </p:cNvPr>
          <p:cNvGraphicFramePr>
            <a:graphicFrameLocks noGrp="1"/>
          </p:cNvGraphicFramePr>
          <p:nvPr>
            <p:extLst>
              <p:ext uri="{D42A27DB-BD31-4B8C-83A1-F6EECF244321}">
                <p14:modId xmlns:p14="http://schemas.microsoft.com/office/powerpoint/2010/main" val="2160362201"/>
              </p:ext>
            </p:extLst>
          </p:nvPr>
        </p:nvGraphicFramePr>
        <p:xfrm>
          <a:off x="170607" y="3545970"/>
          <a:ext cx="2560422" cy="2531840"/>
        </p:xfrm>
        <a:graphic>
          <a:graphicData uri="http://schemas.openxmlformats.org/drawingml/2006/table">
            <a:tbl>
              <a:tblPr firstRow="1" firstCol="1" bandRow="1">
                <a:tableStyleId>{5C22544A-7EE6-4342-B048-85BDC9FD1C3A}</a:tableStyleId>
              </a:tblPr>
              <a:tblGrid>
                <a:gridCol w="650698">
                  <a:extLst>
                    <a:ext uri="{9D8B030D-6E8A-4147-A177-3AD203B41FA5}">
                      <a16:colId xmlns:a16="http://schemas.microsoft.com/office/drawing/2014/main" val="1179909321"/>
                    </a:ext>
                  </a:extLst>
                </a:gridCol>
                <a:gridCol w="634756">
                  <a:extLst>
                    <a:ext uri="{9D8B030D-6E8A-4147-A177-3AD203B41FA5}">
                      <a16:colId xmlns:a16="http://schemas.microsoft.com/office/drawing/2014/main" val="400409783"/>
                    </a:ext>
                  </a:extLst>
                </a:gridCol>
                <a:gridCol w="637484">
                  <a:extLst>
                    <a:ext uri="{9D8B030D-6E8A-4147-A177-3AD203B41FA5}">
                      <a16:colId xmlns:a16="http://schemas.microsoft.com/office/drawing/2014/main" val="3115622583"/>
                    </a:ext>
                  </a:extLst>
                </a:gridCol>
                <a:gridCol w="637484">
                  <a:extLst>
                    <a:ext uri="{9D8B030D-6E8A-4147-A177-3AD203B41FA5}">
                      <a16:colId xmlns:a16="http://schemas.microsoft.com/office/drawing/2014/main" val="1541337368"/>
                    </a:ext>
                  </a:extLst>
                </a:gridCol>
              </a:tblGrid>
              <a:tr h="253184">
                <a:tc>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7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本庁</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出先</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976293"/>
                  </a:ext>
                </a:extLst>
              </a:tr>
              <a:tr h="253184">
                <a:tc rowSpan="3">
                  <a:txBody>
                    <a:bodyPr/>
                    <a:lstStyle/>
                    <a:p>
                      <a:pPr algn="ctr">
                        <a:lnSpc>
                          <a:spcPts val="17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全職種</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800" kern="100" dirty="0">
                          <a:solidFill>
                            <a:schemeClr val="tx1"/>
                          </a:solidFill>
                          <a:effectLst/>
                          <a:latin typeface="BIZ UDPゴシック" panose="020B0400000000000000" pitchFamily="50" charset="-128"/>
                          <a:ea typeface="BIZ UDPゴシック" panose="020B0400000000000000" pitchFamily="50" charset="-128"/>
                        </a:rPr>
                        <a:t>57.8%</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800" kern="100" dirty="0">
                          <a:solidFill>
                            <a:schemeClr val="tx1"/>
                          </a:solidFill>
                          <a:effectLst/>
                          <a:latin typeface="BIZ UDPゴシック" panose="020B0400000000000000" pitchFamily="50" charset="-128"/>
                          <a:ea typeface="BIZ UDPゴシック" panose="020B0400000000000000" pitchFamily="50" charset="-128"/>
                        </a:rPr>
                        <a:t>42.2%</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1203526"/>
                  </a:ext>
                </a:extLst>
              </a:tr>
              <a:tr h="253184">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800" kern="100" dirty="0">
                          <a:solidFill>
                            <a:schemeClr val="tx1"/>
                          </a:solidFill>
                          <a:effectLst/>
                          <a:latin typeface="BIZ UDPゴシック" panose="020B0400000000000000" pitchFamily="50" charset="-128"/>
                          <a:ea typeface="BIZ UDPゴシック" panose="020B0400000000000000" pitchFamily="50" charset="-128"/>
                        </a:rPr>
                        <a:t>49.5%</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sz="800" kern="100" dirty="0">
                          <a:solidFill>
                            <a:schemeClr val="tx1"/>
                          </a:solidFill>
                          <a:effectLst/>
                          <a:latin typeface="BIZ UDPゴシック" panose="020B0400000000000000" pitchFamily="50" charset="-128"/>
                          <a:ea typeface="BIZ UDPゴシック" panose="020B0400000000000000" pitchFamily="50" charset="-128"/>
                        </a:rPr>
                        <a:t>50.5%</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4192178"/>
                  </a:ext>
                </a:extLst>
              </a:tr>
              <a:tr h="253184">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54.5%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45.5%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236034"/>
                  </a:ext>
                </a:extLst>
              </a:tr>
              <a:tr h="253184">
                <a:tc rowSpan="3">
                  <a:txBody>
                    <a:bodyPr/>
                    <a:lstStyle/>
                    <a:p>
                      <a:pPr algn="ctr">
                        <a:lnSpc>
                          <a:spcPts val="17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一般行政職</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70.4%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29.6%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632836"/>
                  </a:ext>
                </a:extLst>
              </a:tr>
              <a:tr h="253184">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69.3%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30.7%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443681"/>
                  </a:ext>
                </a:extLst>
              </a:tr>
              <a:tr h="253184">
                <a:tc vMerge="1">
                  <a:txBody>
                    <a:bodyPr/>
                    <a:lstStyle/>
                    <a:p>
                      <a:pPr algn="ctr">
                        <a:lnSpc>
                          <a:spcPts val="1700"/>
                        </a:lnSpc>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70.0%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30.0%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45444"/>
                  </a:ext>
                </a:extLst>
              </a:tr>
              <a:tr h="253184">
                <a:tc rowSpan="3">
                  <a:txBody>
                    <a:bodyPr/>
                    <a:lstStyle/>
                    <a:p>
                      <a:pPr algn="ctr">
                        <a:lnSpc>
                          <a:spcPts val="17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技術職</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45.5%</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54.5%</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815626"/>
                  </a:ext>
                </a:extLst>
              </a:tr>
              <a:tr h="253184">
                <a:tc vMerge="1">
                  <a:txBody>
                    <a:bodyPr/>
                    <a:lstStyle/>
                    <a:p>
                      <a:pPr algn="ctr">
                        <a:lnSpc>
                          <a:spcPts val="1700"/>
                        </a:lnSpc>
                      </a:pPr>
                      <a:endParaRPr lang="ja-JP" sz="800"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2865" marR="62865" marT="0" marB="0" anchor="ct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27.3%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72.7%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7633521"/>
                  </a:ext>
                </a:extLst>
              </a:tr>
              <a:tr h="253184">
                <a:tc vMerge="1">
                  <a:txBody>
                    <a:bodyPr/>
                    <a:lstStyle/>
                    <a:p>
                      <a:pPr algn="ctr">
                        <a:lnSpc>
                          <a:spcPts val="1700"/>
                        </a:lnSpc>
                      </a:pPr>
                      <a:endParaRPr lang="ja-JP" sz="800"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2865" marR="62865" marT="0" marB="0" anchor="ctr"/>
                </a:tc>
                <a:tc>
                  <a:txBody>
                    <a:bodyPr/>
                    <a:lstStyle/>
                    <a:p>
                      <a:pPr algn="ctr">
                        <a:lnSpc>
                          <a:spcPts val="17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全職員</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38.5%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61.5%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199772"/>
                  </a:ext>
                </a:extLst>
              </a:tr>
            </a:tbl>
          </a:graphicData>
        </a:graphic>
      </p:graphicFrame>
      <p:sp>
        <p:nvSpPr>
          <p:cNvPr id="33" name="テキスト ボックス 32">
            <a:extLst>
              <a:ext uri="{FF2B5EF4-FFF2-40B4-BE49-F238E27FC236}">
                <a16:creationId xmlns:a16="http://schemas.microsoft.com/office/drawing/2014/main" id="{F4811194-7546-4962-8189-FC4720AAE4EE}"/>
              </a:ext>
            </a:extLst>
          </p:cNvPr>
          <p:cNvSpPr txBox="1"/>
          <p:nvPr/>
        </p:nvSpPr>
        <p:spPr>
          <a:xfrm>
            <a:off x="3062754" y="5564966"/>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34" name="テキスト ボックス 33">
            <a:extLst>
              <a:ext uri="{FF2B5EF4-FFF2-40B4-BE49-F238E27FC236}">
                <a16:creationId xmlns:a16="http://schemas.microsoft.com/office/drawing/2014/main" id="{A22D671B-5675-4614-A80D-3FE973CA4CC5}"/>
              </a:ext>
            </a:extLst>
          </p:cNvPr>
          <p:cNvSpPr txBox="1"/>
          <p:nvPr/>
        </p:nvSpPr>
        <p:spPr>
          <a:xfrm>
            <a:off x="6551428" y="6525139"/>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37" name="正方形/長方形 36">
            <a:extLst>
              <a:ext uri="{FF2B5EF4-FFF2-40B4-BE49-F238E27FC236}">
                <a16:creationId xmlns:a16="http://schemas.microsoft.com/office/drawing/2014/main" id="{44253847-C366-4CDC-BEFB-C607B50006F0}"/>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45" name="テキスト ボックス 44">
            <a:extLst>
              <a:ext uri="{FF2B5EF4-FFF2-40B4-BE49-F238E27FC236}">
                <a16:creationId xmlns:a16="http://schemas.microsoft.com/office/drawing/2014/main" id="{1EBA9B20-103D-4909-97E8-9B6B96B385F3}"/>
              </a:ext>
            </a:extLst>
          </p:cNvPr>
          <p:cNvSpPr txBox="1"/>
          <p:nvPr/>
        </p:nvSpPr>
        <p:spPr>
          <a:xfrm>
            <a:off x="7225085" y="3417894"/>
            <a:ext cx="1211042" cy="301479"/>
          </a:xfrm>
          <a:prstGeom prst="rect">
            <a:avLst/>
          </a:prstGeom>
        </p:spPr>
        <p:txBody>
          <a:bodyPr vert="horz" wrap="square" lIns="91440" tIns="45720" rIns="91440" bIns="45720" rtlCol="0" anchor="ctr">
            <a:noAutofit/>
          </a:bodyPr>
          <a:lstStyle/>
          <a:p>
            <a:pPr algn="l"/>
            <a:r>
              <a:rPr kumimoji="1" lang="ja-JP" altLang="en-US" sz="1050" b="1" dirty="0">
                <a:latin typeface="BIZ UDPゴシック" panose="020B0400000000000000" pitchFamily="50" charset="-128"/>
                <a:ea typeface="BIZ UDPゴシック" panose="020B0400000000000000" pitchFamily="50" charset="-128"/>
              </a:rPr>
              <a:t>＜男性職員＞</a:t>
            </a:r>
          </a:p>
        </p:txBody>
      </p:sp>
      <p:sp>
        <p:nvSpPr>
          <p:cNvPr id="46" name="テキスト ボックス 45">
            <a:extLst>
              <a:ext uri="{FF2B5EF4-FFF2-40B4-BE49-F238E27FC236}">
                <a16:creationId xmlns:a16="http://schemas.microsoft.com/office/drawing/2014/main" id="{DEBA37FE-B419-458F-A6AB-3B657DED633E}"/>
              </a:ext>
            </a:extLst>
          </p:cNvPr>
          <p:cNvSpPr txBox="1"/>
          <p:nvPr/>
        </p:nvSpPr>
        <p:spPr>
          <a:xfrm>
            <a:off x="7225085" y="5051529"/>
            <a:ext cx="1211042" cy="301479"/>
          </a:xfrm>
          <a:prstGeom prst="rect">
            <a:avLst/>
          </a:prstGeom>
        </p:spPr>
        <p:txBody>
          <a:bodyPr vert="horz" wrap="square" lIns="91440" tIns="45720" rIns="91440" bIns="45720" rtlCol="0" anchor="ctr">
            <a:noAutofit/>
          </a:bodyPr>
          <a:lstStyle/>
          <a:p>
            <a:pPr algn="l"/>
            <a:r>
              <a:rPr kumimoji="1" lang="ja-JP" altLang="en-US" sz="1050" b="1" dirty="0">
                <a:latin typeface="BIZ UDPゴシック" panose="020B0400000000000000" pitchFamily="50" charset="-128"/>
                <a:ea typeface="BIZ UDPゴシック" panose="020B0400000000000000" pitchFamily="50" charset="-128"/>
              </a:rPr>
              <a:t>＜女性職員＞</a:t>
            </a:r>
          </a:p>
        </p:txBody>
      </p:sp>
      <p:sp>
        <p:nvSpPr>
          <p:cNvPr id="50" name="テキスト ボックス 49">
            <a:extLst>
              <a:ext uri="{FF2B5EF4-FFF2-40B4-BE49-F238E27FC236}">
                <a16:creationId xmlns:a16="http://schemas.microsoft.com/office/drawing/2014/main" id="{4A4CD1DC-E92B-45CF-AB4A-A6988C6AC945}"/>
              </a:ext>
            </a:extLst>
          </p:cNvPr>
          <p:cNvSpPr txBox="1"/>
          <p:nvPr/>
        </p:nvSpPr>
        <p:spPr>
          <a:xfrm>
            <a:off x="2965494" y="3628951"/>
            <a:ext cx="442201" cy="137369"/>
          </a:xfrm>
          <a:prstGeom prst="rect">
            <a:avLst/>
          </a:prstGeom>
        </p:spPr>
        <p:txBody>
          <a:bodyPr vert="horz" wrap="square" lIns="91440" tIns="45720" rIns="91440" bIns="45720" rtlCol="0" anchor="ctr">
            <a:noAutofit/>
          </a:bodyPr>
          <a:lstStyle/>
          <a:p>
            <a:pPr algn="l"/>
            <a:r>
              <a:rPr kumimoji="1" lang="ja-JP" altLang="en-US" sz="600" dirty="0">
                <a:latin typeface="BIZ UDPゴシック" panose="020B0400000000000000" pitchFamily="50" charset="-128"/>
                <a:ea typeface="BIZ UDPゴシック" panose="020B0400000000000000" pitchFamily="50" charset="-128"/>
              </a:rPr>
              <a:t>（％）</a:t>
            </a:r>
          </a:p>
        </p:txBody>
      </p:sp>
      <p:sp>
        <p:nvSpPr>
          <p:cNvPr id="51" name="テキスト ボックス 50">
            <a:extLst>
              <a:ext uri="{FF2B5EF4-FFF2-40B4-BE49-F238E27FC236}">
                <a16:creationId xmlns:a16="http://schemas.microsoft.com/office/drawing/2014/main" id="{C51A69DB-9C58-4025-A23D-528F9F335F58}"/>
              </a:ext>
            </a:extLst>
          </p:cNvPr>
          <p:cNvSpPr txBox="1"/>
          <p:nvPr/>
        </p:nvSpPr>
        <p:spPr>
          <a:xfrm>
            <a:off x="6509450" y="3664762"/>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53" name="テキスト ボックス 52">
            <a:extLst>
              <a:ext uri="{FF2B5EF4-FFF2-40B4-BE49-F238E27FC236}">
                <a16:creationId xmlns:a16="http://schemas.microsoft.com/office/drawing/2014/main" id="{D814E0F5-3458-4EA9-842F-9E345E5A995F}"/>
              </a:ext>
            </a:extLst>
          </p:cNvPr>
          <p:cNvSpPr txBox="1"/>
          <p:nvPr/>
        </p:nvSpPr>
        <p:spPr>
          <a:xfrm>
            <a:off x="6555763" y="5225781"/>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35" name="正方形/長方形 34">
            <a:extLst>
              <a:ext uri="{FF2B5EF4-FFF2-40B4-BE49-F238E27FC236}">
                <a16:creationId xmlns:a16="http://schemas.microsoft.com/office/drawing/2014/main" id="{9B1A8DB3-E350-4DEB-BF85-CBFF0DA3E217}"/>
              </a:ext>
            </a:extLst>
          </p:cNvPr>
          <p:cNvSpPr/>
          <p:nvPr/>
        </p:nvSpPr>
        <p:spPr>
          <a:xfrm>
            <a:off x="5232692" y="4427469"/>
            <a:ext cx="327175" cy="93568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8" name="正方形/長方形 37">
            <a:extLst>
              <a:ext uri="{FF2B5EF4-FFF2-40B4-BE49-F238E27FC236}">
                <a16:creationId xmlns:a16="http://schemas.microsoft.com/office/drawing/2014/main" id="{3F2B89BB-1754-4A8C-95FD-CAD85DDAA69A}"/>
              </a:ext>
            </a:extLst>
          </p:cNvPr>
          <p:cNvSpPr/>
          <p:nvPr/>
        </p:nvSpPr>
        <p:spPr>
          <a:xfrm>
            <a:off x="8068767" y="4539838"/>
            <a:ext cx="327175" cy="38697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9" name="正方形/長方形 38">
            <a:extLst>
              <a:ext uri="{FF2B5EF4-FFF2-40B4-BE49-F238E27FC236}">
                <a16:creationId xmlns:a16="http://schemas.microsoft.com/office/drawing/2014/main" id="{658CFA47-371D-4863-89A8-280D93E53359}"/>
              </a:ext>
            </a:extLst>
          </p:cNvPr>
          <p:cNvSpPr/>
          <p:nvPr/>
        </p:nvSpPr>
        <p:spPr>
          <a:xfrm>
            <a:off x="8104326" y="6086214"/>
            <a:ext cx="327175" cy="38697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0" name="テキスト ボックス 39">
            <a:extLst>
              <a:ext uri="{FF2B5EF4-FFF2-40B4-BE49-F238E27FC236}">
                <a16:creationId xmlns:a16="http://schemas.microsoft.com/office/drawing/2014/main" id="{6DF573ED-372E-4831-B658-ACF4BD7DF12E}"/>
              </a:ext>
            </a:extLst>
          </p:cNvPr>
          <p:cNvSpPr txBox="1"/>
          <p:nvPr/>
        </p:nvSpPr>
        <p:spPr>
          <a:xfrm>
            <a:off x="170607" y="949825"/>
            <a:ext cx="2428236"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（２）人事配置の状況について</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00034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74765" y="6564606"/>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17</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366F6129-49A4-7A83-A9D8-7C91E99376C1}"/>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3A80BAF2-A6D5-01ED-7EF7-CCEBE6962B61}"/>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EF7DB1D8-0DA9-3156-2B57-4FBB7E5D8FF1}"/>
              </a:ext>
            </a:extLst>
          </p:cNvPr>
          <p:cNvSpPr txBox="1"/>
          <p:nvPr/>
        </p:nvSpPr>
        <p:spPr>
          <a:xfrm>
            <a:off x="-12054" y="1812637"/>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9AE71C51-4C22-45D7-A690-715821EBEE10}"/>
              </a:ext>
            </a:extLst>
          </p:cNvPr>
          <p:cNvSpPr txBox="1"/>
          <p:nvPr/>
        </p:nvSpPr>
        <p:spPr>
          <a:xfrm>
            <a:off x="167848" y="1259163"/>
            <a:ext cx="8989615" cy="1081222"/>
          </a:xfrm>
          <a:prstGeom prst="rect">
            <a:avLst/>
          </a:prstGeom>
        </p:spPr>
        <p:txBody>
          <a:bodyPr vert="horz" wrap="square" lIns="91440" tIns="45720" rIns="91440" bIns="45720" rtlCol="0" anchor="ctr">
            <a:noAutofit/>
          </a:bodyPr>
          <a:lstStyle/>
          <a:p>
            <a:r>
              <a:rPr kumimoji="1" lang="ja-JP" altLang="en-US" sz="1300" dirty="0">
                <a:latin typeface="UD デジタル 教科書体 NK-R" panose="02020400000000000000" pitchFamily="18" charset="-128"/>
                <a:ea typeface="UD デジタル 教科書体 NK-R" panose="02020400000000000000" pitchFamily="18" charset="-128"/>
              </a:rPr>
              <a:t>○令和７年度における職員全体に占める女性職員の割合は、</a:t>
            </a:r>
            <a:r>
              <a:rPr kumimoji="1" lang="en-US" altLang="ja-JP" sz="1300" dirty="0">
                <a:latin typeface="UD デジタル 教科書体 NK-R" panose="02020400000000000000" pitchFamily="18" charset="-128"/>
                <a:ea typeface="UD デジタル 教科書体 NK-R" panose="02020400000000000000" pitchFamily="18" charset="-128"/>
              </a:rPr>
              <a:t>40.1%〔</a:t>
            </a:r>
            <a:r>
              <a:rPr kumimoji="1" lang="ja-JP" altLang="en-US" sz="1300" dirty="0">
                <a:latin typeface="UD デジタル 教科書体 NK-R" panose="02020400000000000000" pitchFamily="18" charset="-128"/>
                <a:ea typeface="UD デジタル 教科書体 NK-R" panose="02020400000000000000" pitchFamily="18" charset="-128"/>
              </a:rPr>
              <a:t>令和３年度は</a:t>
            </a:r>
            <a:r>
              <a:rPr kumimoji="1" lang="en-US" altLang="ja-JP" sz="1300" dirty="0">
                <a:latin typeface="UD デジタル 教科書体 NK-R" panose="02020400000000000000" pitchFamily="18" charset="-128"/>
                <a:ea typeface="UD デジタル 教科書体 NK-R" panose="02020400000000000000" pitchFamily="18" charset="-128"/>
              </a:rPr>
              <a:t>37.2</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であり、</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課長級以上では、</a:t>
            </a:r>
            <a:r>
              <a:rPr kumimoji="1" lang="en-US" altLang="ja-JP" sz="1300" dirty="0">
                <a:latin typeface="UD デジタル 教科書体 NK-R" panose="02020400000000000000" pitchFamily="18" charset="-128"/>
                <a:ea typeface="UD デジタル 教科書体 NK-R" panose="02020400000000000000" pitchFamily="18" charset="-128"/>
              </a:rPr>
              <a:t>14.4</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令和３年度は</a:t>
            </a:r>
            <a:r>
              <a:rPr kumimoji="1" lang="en-US" altLang="ja-JP" sz="1300" dirty="0">
                <a:latin typeface="UD デジタル 教科書体 NK-R" panose="02020400000000000000" pitchFamily="18" charset="-128"/>
                <a:ea typeface="UD デジタル 教科書体 NK-R" panose="02020400000000000000" pitchFamily="18" charset="-128"/>
              </a:rPr>
              <a:t>11.3</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、主査級以上では２９．２％</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令和３年度は</a:t>
            </a:r>
            <a:r>
              <a:rPr kumimoji="1" lang="en-US" altLang="ja-JP" sz="1300" dirty="0">
                <a:latin typeface="UD デジタル 教科書体 NK-R" panose="02020400000000000000" pitchFamily="18" charset="-128"/>
                <a:ea typeface="UD デジタル 教科書体 NK-R" panose="02020400000000000000" pitchFamily="18" charset="-128"/>
              </a:rPr>
              <a:t>25.5</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である（図表</a:t>
            </a:r>
            <a:r>
              <a:rPr kumimoji="1" lang="en-US" altLang="ja-JP" sz="1300" dirty="0">
                <a:latin typeface="UD デジタル 教科書体 NK-R" panose="02020400000000000000" pitchFamily="18" charset="-128"/>
                <a:ea typeface="UD デジタル 教科書体 NK-R" panose="02020400000000000000" pitchFamily="18" charset="-128"/>
              </a:rPr>
              <a:t>32</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○部局別の女性職員の割合は、職員規模や在籍職種の違いにより単純比較できないものの、課長級以上及び主査級以上それぞ</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れにおいて、差がある状況となっている（図表</a:t>
            </a:r>
            <a:r>
              <a:rPr kumimoji="1" lang="en-US" altLang="ja-JP" sz="1300" dirty="0">
                <a:latin typeface="UD デジタル 教科書体 NK-R" panose="02020400000000000000" pitchFamily="18" charset="-128"/>
                <a:ea typeface="UD デジタル 教科書体 NK-R" panose="02020400000000000000" pitchFamily="18" charset="-128"/>
              </a:rPr>
              <a:t>33</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EC71B08C-C5EE-493C-BFF8-095EA675B0D6}"/>
              </a:ext>
            </a:extLst>
          </p:cNvPr>
          <p:cNvSpPr txBox="1"/>
          <p:nvPr/>
        </p:nvSpPr>
        <p:spPr>
          <a:xfrm>
            <a:off x="4808954" y="2324788"/>
            <a:ext cx="4808574" cy="273885"/>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33:</a:t>
            </a:r>
            <a:r>
              <a:rPr kumimoji="1" lang="ja-JP" altLang="en-US" sz="1100" b="1"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100" b="1" dirty="0">
                <a:latin typeface="BIZ UDPゴシック" panose="020B0400000000000000" pitchFamily="50" charset="-128"/>
                <a:ea typeface="BIZ UDPゴシック" panose="020B0400000000000000" pitchFamily="50" charset="-128"/>
              </a:rPr>
              <a:t>令和７年度）　部局別全職種の課長級以上・主査級以上に</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占める女性職員の割合</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8F108897-B325-498E-B727-F159DC12C66A}"/>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13" name="タイトル 1">
            <a:extLst>
              <a:ext uri="{FF2B5EF4-FFF2-40B4-BE49-F238E27FC236}">
                <a16:creationId xmlns:a16="http://schemas.microsoft.com/office/drawing/2014/main" id="{39E95CE6-4C0A-4FC5-A0D4-553B07AA05BB}"/>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タイトル 1">
            <a:extLst>
              <a:ext uri="{FF2B5EF4-FFF2-40B4-BE49-F238E27FC236}">
                <a16:creationId xmlns:a16="http://schemas.microsoft.com/office/drawing/2014/main" id="{3071C23B-D3D0-43A9-A531-15F18991A8D6}"/>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16" name="タイトル 1">
            <a:extLst>
              <a:ext uri="{FF2B5EF4-FFF2-40B4-BE49-F238E27FC236}">
                <a16:creationId xmlns:a16="http://schemas.microsoft.com/office/drawing/2014/main" id="{6A844156-C630-4D32-A162-673F455094FB}"/>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9" name="タイトル 1">
            <a:extLst>
              <a:ext uri="{FF2B5EF4-FFF2-40B4-BE49-F238E27FC236}">
                <a16:creationId xmlns:a16="http://schemas.microsoft.com/office/drawing/2014/main" id="{0AEB2925-41F9-464D-B34E-D6E006B6CDC8}"/>
              </a:ext>
            </a:extLst>
          </p:cNvPr>
          <p:cNvSpPr txBox="1">
            <a:spLocks/>
          </p:cNvSpPr>
          <p:nvPr/>
        </p:nvSpPr>
        <p:spPr>
          <a:xfrm>
            <a:off x="1729047" y="-6498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1" name="タイトル 1">
            <a:extLst>
              <a:ext uri="{FF2B5EF4-FFF2-40B4-BE49-F238E27FC236}">
                <a16:creationId xmlns:a16="http://schemas.microsoft.com/office/drawing/2014/main" id="{6F14C95A-B474-49A8-AC2F-970A9689B4E7}"/>
              </a:ext>
            </a:extLst>
          </p:cNvPr>
          <p:cNvSpPr txBox="1">
            <a:spLocks/>
          </p:cNvSpPr>
          <p:nvPr/>
        </p:nvSpPr>
        <p:spPr>
          <a:xfrm>
            <a:off x="-31960" y="-5031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3" name="正方形/長方形 22">
            <a:extLst>
              <a:ext uri="{FF2B5EF4-FFF2-40B4-BE49-F238E27FC236}">
                <a16:creationId xmlns:a16="http://schemas.microsoft.com/office/drawing/2014/main" id="{1DB07417-182B-4874-86FF-3F275495FB45}"/>
              </a:ext>
            </a:extLst>
          </p:cNvPr>
          <p:cNvSpPr/>
          <p:nvPr/>
        </p:nvSpPr>
        <p:spPr>
          <a:xfrm>
            <a:off x="11835" y="561356"/>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４　女性登用関係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a:extLst>
              <a:ext uri="{FF2B5EF4-FFF2-40B4-BE49-F238E27FC236}">
                <a16:creationId xmlns:a16="http://schemas.microsoft.com/office/drawing/2014/main" id="{E9BBBCBA-C675-468D-B4A2-8681EDF7CB30}"/>
              </a:ext>
            </a:extLst>
          </p:cNvPr>
          <p:cNvSpPr txBox="1"/>
          <p:nvPr/>
        </p:nvSpPr>
        <p:spPr>
          <a:xfrm>
            <a:off x="-12054" y="726500"/>
            <a:ext cx="4495912" cy="629610"/>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9D72F11A-0756-4729-BA59-2D232C63809B}"/>
              </a:ext>
            </a:extLst>
          </p:cNvPr>
          <p:cNvSpPr txBox="1"/>
          <p:nvPr/>
        </p:nvSpPr>
        <p:spPr>
          <a:xfrm>
            <a:off x="53968" y="2389755"/>
            <a:ext cx="4428785" cy="262591"/>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32</a:t>
            </a:r>
            <a:r>
              <a:rPr kumimoji="1" lang="ja-JP" altLang="en-US" sz="1100" b="1" dirty="0">
                <a:latin typeface="BIZ UDPゴシック" panose="020B0400000000000000" pitchFamily="50" charset="-128"/>
                <a:ea typeface="BIZ UDPゴシック" panose="020B0400000000000000" pitchFamily="50" charset="-128"/>
              </a:rPr>
              <a:t>：職階別の女性職員の割合</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　</a:t>
            </a:r>
          </a:p>
        </p:txBody>
      </p:sp>
      <p:graphicFrame>
        <p:nvGraphicFramePr>
          <p:cNvPr id="29" name="表 28">
            <a:extLst>
              <a:ext uri="{FF2B5EF4-FFF2-40B4-BE49-F238E27FC236}">
                <a16:creationId xmlns:a16="http://schemas.microsoft.com/office/drawing/2014/main" id="{5347C721-42F2-4E55-B287-C85182CAA7BE}"/>
              </a:ext>
            </a:extLst>
          </p:cNvPr>
          <p:cNvGraphicFramePr>
            <a:graphicFrameLocks noGrp="1"/>
          </p:cNvGraphicFramePr>
          <p:nvPr>
            <p:extLst>
              <p:ext uri="{D42A27DB-BD31-4B8C-83A1-F6EECF244321}">
                <p14:modId xmlns:p14="http://schemas.microsoft.com/office/powerpoint/2010/main" val="1086424106"/>
              </p:ext>
            </p:extLst>
          </p:nvPr>
        </p:nvGraphicFramePr>
        <p:xfrm>
          <a:off x="166744" y="2701716"/>
          <a:ext cx="4234540" cy="726903"/>
        </p:xfrm>
        <a:graphic>
          <a:graphicData uri="http://schemas.openxmlformats.org/drawingml/2006/table">
            <a:tbl>
              <a:tblPr firstRow="1" firstCol="1" bandRow="1">
                <a:tableStyleId>{5C22544A-7EE6-4342-B048-85BDC9FD1C3A}</a:tableStyleId>
              </a:tblPr>
              <a:tblGrid>
                <a:gridCol w="836020">
                  <a:extLst>
                    <a:ext uri="{9D8B030D-6E8A-4147-A177-3AD203B41FA5}">
                      <a16:colId xmlns:a16="http://schemas.microsoft.com/office/drawing/2014/main" val="3848624113"/>
                    </a:ext>
                  </a:extLst>
                </a:gridCol>
                <a:gridCol w="679704">
                  <a:extLst>
                    <a:ext uri="{9D8B030D-6E8A-4147-A177-3AD203B41FA5}">
                      <a16:colId xmlns:a16="http://schemas.microsoft.com/office/drawing/2014/main" val="1831903854"/>
                    </a:ext>
                  </a:extLst>
                </a:gridCol>
                <a:gridCol w="679704">
                  <a:extLst>
                    <a:ext uri="{9D8B030D-6E8A-4147-A177-3AD203B41FA5}">
                      <a16:colId xmlns:a16="http://schemas.microsoft.com/office/drawing/2014/main" val="1978374565"/>
                    </a:ext>
                  </a:extLst>
                </a:gridCol>
                <a:gridCol w="679704">
                  <a:extLst>
                    <a:ext uri="{9D8B030D-6E8A-4147-A177-3AD203B41FA5}">
                      <a16:colId xmlns:a16="http://schemas.microsoft.com/office/drawing/2014/main" val="3244408828"/>
                    </a:ext>
                  </a:extLst>
                </a:gridCol>
                <a:gridCol w="679704">
                  <a:extLst>
                    <a:ext uri="{9D8B030D-6E8A-4147-A177-3AD203B41FA5}">
                      <a16:colId xmlns:a16="http://schemas.microsoft.com/office/drawing/2014/main" val="2782877966"/>
                    </a:ext>
                  </a:extLst>
                </a:gridCol>
                <a:gridCol w="679704">
                  <a:extLst>
                    <a:ext uri="{9D8B030D-6E8A-4147-A177-3AD203B41FA5}">
                      <a16:colId xmlns:a16="http://schemas.microsoft.com/office/drawing/2014/main" val="2866171183"/>
                    </a:ext>
                  </a:extLst>
                </a:gridCol>
              </a:tblGrid>
              <a:tr h="1809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R3</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R4</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R5</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R6</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R7</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42644628"/>
                  </a:ext>
                </a:extLst>
              </a:tr>
              <a:tr h="183978">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課長級以上</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11.3</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12.7</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12.9</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13.4</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800" kern="100" dirty="0">
                          <a:solidFill>
                            <a:schemeClr val="tx1"/>
                          </a:solidFill>
                          <a:effectLst/>
                          <a:latin typeface="BIZ UDPゴシック" panose="020B0400000000000000" pitchFamily="50" charset="-128"/>
                          <a:ea typeface="BIZ UDPゴシック" panose="020B0400000000000000" pitchFamily="50" charset="-128"/>
                        </a:rPr>
                        <a:t>14.4%</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457838"/>
                  </a:ext>
                </a:extLst>
              </a:tr>
              <a:tr h="180975">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主査級以上</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25.5</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26.4</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27.5</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28.1</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29.2</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5322225"/>
                  </a:ext>
                </a:extLst>
              </a:tr>
              <a:tr h="180975">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全職員</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37.2</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38.4</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39.0</a:t>
                      </a:r>
                      <a:r>
                        <a:rPr lang="en-US"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39.5</a:t>
                      </a:r>
                      <a:r>
                        <a:rPr lang="ja-JP"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altLang="ja-JP" sz="800" kern="100" dirty="0">
                          <a:solidFill>
                            <a:schemeClr val="tx1"/>
                          </a:solidFill>
                          <a:effectLst/>
                          <a:latin typeface="BIZ UDPゴシック" panose="020B0400000000000000" pitchFamily="50" charset="-128"/>
                          <a:ea typeface="BIZ UDPゴシック" panose="020B0400000000000000" pitchFamily="50" charset="-128"/>
                        </a:rPr>
                        <a:t>40.1</a:t>
                      </a:r>
                      <a:r>
                        <a:rPr lang="ja-JP" sz="800" kern="100" dirty="0">
                          <a:solidFill>
                            <a:schemeClr val="tx1"/>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7450318"/>
                  </a:ext>
                </a:extLst>
              </a:tr>
            </a:tbl>
          </a:graphicData>
        </a:graphic>
      </p:graphicFrame>
      <p:graphicFrame>
        <p:nvGraphicFramePr>
          <p:cNvPr id="33" name="表 32">
            <a:extLst>
              <a:ext uri="{FF2B5EF4-FFF2-40B4-BE49-F238E27FC236}">
                <a16:creationId xmlns:a16="http://schemas.microsoft.com/office/drawing/2014/main" id="{547A4964-0AB7-4A89-9B62-1AFAA756BD79}"/>
              </a:ext>
            </a:extLst>
          </p:cNvPr>
          <p:cNvGraphicFramePr>
            <a:graphicFrameLocks noGrp="1"/>
          </p:cNvGraphicFramePr>
          <p:nvPr>
            <p:extLst>
              <p:ext uri="{D42A27DB-BD31-4B8C-83A1-F6EECF244321}">
                <p14:modId xmlns:p14="http://schemas.microsoft.com/office/powerpoint/2010/main" val="3222630488"/>
              </p:ext>
            </p:extLst>
          </p:nvPr>
        </p:nvGraphicFramePr>
        <p:xfrm>
          <a:off x="4912092" y="2657664"/>
          <a:ext cx="4106307" cy="3972467"/>
        </p:xfrm>
        <a:graphic>
          <a:graphicData uri="http://schemas.openxmlformats.org/drawingml/2006/table">
            <a:tbl>
              <a:tblPr>
                <a:tableStyleId>{5C22544A-7EE6-4342-B048-85BDC9FD1C3A}</a:tableStyleId>
              </a:tblPr>
              <a:tblGrid>
                <a:gridCol w="1374408">
                  <a:extLst>
                    <a:ext uri="{9D8B030D-6E8A-4147-A177-3AD203B41FA5}">
                      <a16:colId xmlns:a16="http://schemas.microsoft.com/office/drawing/2014/main" val="2063109232"/>
                    </a:ext>
                  </a:extLst>
                </a:gridCol>
                <a:gridCol w="910633">
                  <a:extLst>
                    <a:ext uri="{9D8B030D-6E8A-4147-A177-3AD203B41FA5}">
                      <a16:colId xmlns:a16="http://schemas.microsoft.com/office/drawing/2014/main" val="1849177557"/>
                    </a:ext>
                  </a:extLst>
                </a:gridCol>
                <a:gridCol w="910633">
                  <a:extLst>
                    <a:ext uri="{9D8B030D-6E8A-4147-A177-3AD203B41FA5}">
                      <a16:colId xmlns:a16="http://schemas.microsoft.com/office/drawing/2014/main" val="2942387340"/>
                    </a:ext>
                  </a:extLst>
                </a:gridCol>
                <a:gridCol w="910633">
                  <a:extLst>
                    <a:ext uri="{9D8B030D-6E8A-4147-A177-3AD203B41FA5}">
                      <a16:colId xmlns:a16="http://schemas.microsoft.com/office/drawing/2014/main" val="1853971137"/>
                    </a:ext>
                  </a:extLst>
                </a:gridCol>
              </a:tblGrid>
              <a:tr h="152152">
                <a:tc>
                  <a:txBody>
                    <a:bodyPr/>
                    <a:lstStyle/>
                    <a:p>
                      <a:pPr algn="ctr" fontAlgn="b"/>
                      <a:endParaRPr 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ja-JP" altLang="en-US" sz="800" u="none" strike="noStrike" dirty="0">
                          <a:effectLst/>
                          <a:latin typeface="BIZ UDPゴシック" panose="020B0400000000000000" pitchFamily="50" charset="-128"/>
                          <a:ea typeface="BIZ UDPゴシック" panose="020B0400000000000000" pitchFamily="50" charset="-128"/>
                        </a:rPr>
                        <a:t>全体</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ja-JP" altLang="en-US" sz="800" u="none" strike="noStrike" dirty="0">
                          <a:solidFill>
                            <a:schemeClr val="tx1"/>
                          </a:solidFill>
                          <a:effectLst/>
                          <a:latin typeface="BIZ UDPゴシック" panose="020B0400000000000000" pitchFamily="50" charset="-128"/>
                          <a:ea typeface="BIZ UDPゴシック" panose="020B0400000000000000" pitchFamily="50" charset="-128"/>
                        </a:rPr>
                        <a:t>課長級以上</a:t>
                      </a:r>
                      <a:endPar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ja-JP" altLang="en-US" sz="800" u="none" strike="noStrike" dirty="0">
                          <a:effectLst/>
                          <a:latin typeface="BIZ UDPゴシック" panose="020B0400000000000000" pitchFamily="50" charset="-128"/>
                          <a:ea typeface="BIZ UDPゴシック" panose="020B0400000000000000" pitchFamily="50" charset="-128"/>
                        </a:rPr>
                        <a:t>主査級以上</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547790216"/>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副首都推進局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31.4%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29.0%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221681"/>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政策企画部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33.2%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24.7%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2689323"/>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万博推進局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29.4%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7.5%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19.6%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460354"/>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総務部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34.0%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21.4%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144745"/>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財務部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43.4%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28.0%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162206"/>
                  </a:ext>
                </a:extLst>
              </a:tr>
              <a:tr h="168667">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スマートシティ戦略部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33.8%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27.9%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333146"/>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府民文化部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49.7%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39.4%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043838"/>
                  </a:ext>
                </a:extLst>
              </a:tr>
              <a:tr h="152152">
                <a:tc>
                  <a:txBody>
                    <a:bodyPr/>
                    <a:lstStyle/>
                    <a:p>
                      <a:pPr algn="l" fontAlgn="b"/>
                      <a:r>
                        <a:rPr lang="en-US" sz="800" u="none" strike="noStrike" dirty="0">
                          <a:effectLst/>
                          <a:latin typeface="BIZ UDPゴシック" panose="020B0400000000000000" pitchFamily="50" charset="-128"/>
                          <a:ea typeface="BIZ UDPゴシック" panose="020B0400000000000000" pitchFamily="50" charset="-128"/>
                        </a:rPr>
                        <a:t>ＩＲ</a:t>
                      </a:r>
                      <a:r>
                        <a:rPr lang="ja-JP" altLang="en-US" sz="800" u="none" strike="noStrike" dirty="0">
                          <a:effectLst/>
                          <a:latin typeface="BIZ UDPゴシック" panose="020B0400000000000000" pitchFamily="50" charset="-128"/>
                          <a:ea typeface="BIZ UDPゴシック" panose="020B0400000000000000" pitchFamily="50" charset="-128"/>
                        </a:rPr>
                        <a:t>推進局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37.5%</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27.3%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575626"/>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福祉部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65.1%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40.0%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55.7%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557605"/>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健康医療部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64.6%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55.8%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9547034"/>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商工労働部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33.9%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18.7%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5758952"/>
                  </a:ext>
                </a:extLst>
              </a:tr>
              <a:tr h="152152">
                <a:tc>
                  <a:txBody>
                    <a:bodyPr/>
                    <a:lstStyle/>
                    <a:p>
                      <a:pPr algn="l" fontAlgn="b"/>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環境農林水産部</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34.9%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9.4%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28.3%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4171279"/>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都市整備部</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18.3%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11.4%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09459"/>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大阪都市計画局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24.2%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13.1%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5669642"/>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大阪港湾局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14.0%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6.7%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053476"/>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会計局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29.7%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18.2%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0046449"/>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議会事務局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43.3%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34.3%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411268"/>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教育庁</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37.3%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30.0%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449805"/>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選挙管理委員会事務局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46.7%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0.0%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043350"/>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監査委員事務局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41.9%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33.3%</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705641"/>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人事委員会事務局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59.3%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44.4%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956475"/>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労働委員会事務局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44.8%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50.0%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0922435"/>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収用委員会事務局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40.0%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0.0%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9963606"/>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海区漁業調整委員会事務局</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a:effectLst/>
                          <a:latin typeface="BIZ UDPゴシック" panose="020B0400000000000000" pitchFamily="50" charset="-128"/>
                          <a:ea typeface="BIZ UDPゴシック" panose="020B0400000000000000" pitchFamily="50" charset="-128"/>
                        </a:rPr>
                        <a:t>66.7%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50.0%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126678"/>
                  </a:ext>
                </a:extLst>
              </a:tr>
              <a:tr h="152152">
                <a:tc>
                  <a:txBody>
                    <a:bodyPr/>
                    <a:lstStyle/>
                    <a:p>
                      <a:pPr algn="l" fontAlgn="b"/>
                      <a:r>
                        <a:rPr lang="ja-JP" altLang="en-US" sz="800" u="none" strike="noStrike" dirty="0">
                          <a:effectLst/>
                          <a:latin typeface="BIZ UDPゴシック" panose="020B0400000000000000" pitchFamily="50" charset="-128"/>
                          <a:ea typeface="BIZ UDPゴシック" panose="020B0400000000000000" pitchFamily="50" charset="-128"/>
                        </a:rPr>
                        <a:t>総計</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40.1%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14.4%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altLang="ja-JP" sz="800" u="none" strike="noStrike" dirty="0">
                          <a:effectLst/>
                          <a:latin typeface="BIZ UDPゴシック" panose="020B0400000000000000" pitchFamily="50" charset="-128"/>
                          <a:ea typeface="BIZ UDPゴシック" panose="020B0400000000000000" pitchFamily="50" charset="-128"/>
                        </a:rPr>
                        <a:t>29.2%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9483907"/>
                  </a:ext>
                </a:extLst>
              </a:tr>
            </a:tbl>
          </a:graphicData>
        </a:graphic>
      </p:graphicFrame>
      <p:sp>
        <p:nvSpPr>
          <p:cNvPr id="28" name="テキスト ボックス 27">
            <a:extLst>
              <a:ext uri="{FF2B5EF4-FFF2-40B4-BE49-F238E27FC236}">
                <a16:creationId xmlns:a16="http://schemas.microsoft.com/office/drawing/2014/main" id="{E30F5D51-857B-4DAE-89BE-59B49DEEBAB4}"/>
              </a:ext>
            </a:extLst>
          </p:cNvPr>
          <p:cNvSpPr txBox="1"/>
          <p:nvPr/>
        </p:nvSpPr>
        <p:spPr>
          <a:xfrm>
            <a:off x="4842250" y="6505888"/>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令和７年４月１日現在</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30" name="正方形/長方形 29">
            <a:extLst>
              <a:ext uri="{FF2B5EF4-FFF2-40B4-BE49-F238E27FC236}">
                <a16:creationId xmlns:a16="http://schemas.microsoft.com/office/drawing/2014/main" id="{7F68E042-9F91-4CB9-9D02-4F1C94D2A815}"/>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31" name="正方形/長方形 30">
            <a:extLst>
              <a:ext uri="{FF2B5EF4-FFF2-40B4-BE49-F238E27FC236}">
                <a16:creationId xmlns:a16="http://schemas.microsoft.com/office/drawing/2014/main" id="{35188562-53B2-4957-8FAC-643451E29C97}"/>
              </a:ext>
            </a:extLst>
          </p:cNvPr>
          <p:cNvSpPr/>
          <p:nvPr/>
        </p:nvSpPr>
        <p:spPr>
          <a:xfrm>
            <a:off x="3727450" y="2893858"/>
            <a:ext cx="673834" cy="16613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2" name="正方形/長方形 31">
            <a:extLst>
              <a:ext uri="{FF2B5EF4-FFF2-40B4-BE49-F238E27FC236}">
                <a16:creationId xmlns:a16="http://schemas.microsoft.com/office/drawing/2014/main" id="{9F45B08F-D93A-44E4-A1E2-1C136F963D62}"/>
              </a:ext>
            </a:extLst>
          </p:cNvPr>
          <p:cNvSpPr/>
          <p:nvPr/>
        </p:nvSpPr>
        <p:spPr>
          <a:xfrm>
            <a:off x="3727450" y="3078169"/>
            <a:ext cx="673834" cy="16613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5" name="正方形/長方形 34">
            <a:extLst>
              <a:ext uri="{FF2B5EF4-FFF2-40B4-BE49-F238E27FC236}">
                <a16:creationId xmlns:a16="http://schemas.microsoft.com/office/drawing/2014/main" id="{B47D9892-E7C3-4E94-8EDE-5D865CD1F04A}"/>
              </a:ext>
            </a:extLst>
          </p:cNvPr>
          <p:cNvSpPr/>
          <p:nvPr/>
        </p:nvSpPr>
        <p:spPr>
          <a:xfrm>
            <a:off x="3727450" y="3259087"/>
            <a:ext cx="673834" cy="16613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6" name="テキスト ボックス 35">
            <a:extLst>
              <a:ext uri="{FF2B5EF4-FFF2-40B4-BE49-F238E27FC236}">
                <a16:creationId xmlns:a16="http://schemas.microsoft.com/office/drawing/2014/main" id="{9E2973D0-4D79-421E-AFBA-B46AB91962EE}"/>
              </a:ext>
            </a:extLst>
          </p:cNvPr>
          <p:cNvSpPr txBox="1"/>
          <p:nvPr/>
        </p:nvSpPr>
        <p:spPr>
          <a:xfrm>
            <a:off x="166744" y="935116"/>
            <a:ext cx="3824267"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（３）管理職に占める女性職員の割合等について</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4435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7EC480F2-A9CD-4762-B214-FB8E5DD82A14}"/>
              </a:ext>
            </a:extLst>
          </p:cNvPr>
          <p:cNvPicPr>
            <a:picLocks noChangeAspect="1"/>
          </p:cNvPicPr>
          <p:nvPr/>
        </p:nvPicPr>
        <p:blipFill>
          <a:blip r:embed="rId2"/>
          <a:stretch>
            <a:fillRect/>
          </a:stretch>
        </p:blipFill>
        <p:spPr>
          <a:xfrm>
            <a:off x="5217439" y="3698269"/>
            <a:ext cx="3802740" cy="2141132"/>
          </a:xfrm>
          <a:prstGeom prst="rect">
            <a:avLst/>
          </a:prstGeom>
        </p:spPr>
      </p:pic>
      <p:pic>
        <p:nvPicPr>
          <p:cNvPr id="7" name="図 6">
            <a:extLst>
              <a:ext uri="{FF2B5EF4-FFF2-40B4-BE49-F238E27FC236}">
                <a16:creationId xmlns:a16="http://schemas.microsoft.com/office/drawing/2014/main" id="{D686C215-3DEF-428D-9DC8-C7542C7390F0}"/>
              </a:ext>
            </a:extLst>
          </p:cNvPr>
          <p:cNvPicPr>
            <a:picLocks noChangeAspect="1"/>
          </p:cNvPicPr>
          <p:nvPr/>
        </p:nvPicPr>
        <p:blipFill>
          <a:blip r:embed="rId3"/>
          <a:stretch>
            <a:fillRect/>
          </a:stretch>
        </p:blipFill>
        <p:spPr>
          <a:xfrm>
            <a:off x="123821" y="5191187"/>
            <a:ext cx="2653200" cy="1499973"/>
          </a:xfrm>
          <a:prstGeom prst="rect">
            <a:avLst/>
          </a:prstGeom>
        </p:spPr>
      </p:pic>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806309" cy="5666697"/>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366F6129-49A4-7A83-A9D8-7C91E99376C1}"/>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 name="タイトル 1">
            <a:extLst>
              <a:ext uri="{FF2B5EF4-FFF2-40B4-BE49-F238E27FC236}">
                <a16:creationId xmlns:a16="http://schemas.microsoft.com/office/drawing/2014/main" id="{3A80BAF2-A6D5-01ED-7EF7-CCEBE6962B61}"/>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62581" y="624263"/>
            <a:ext cx="8989615" cy="1134523"/>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E9127088-29EB-4ABC-AA7F-DD56D6C42F7C}"/>
              </a:ext>
            </a:extLst>
          </p:cNvPr>
          <p:cNvSpPr txBox="1"/>
          <p:nvPr/>
        </p:nvSpPr>
        <p:spPr>
          <a:xfrm>
            <a:off x="182091" y="4306821"/>
            <a:ext cx="3648496" cy="400039"/>
          </a:xfrm>
          <a:prstGeom prst="rect">
            <a:avLst/>
          </a:prstGeom>
        </p:spPr>
        <p:txBody>
          <a:bodyPr vert="horz" wrap="square" lIns="91440" tIns="45720" rIns="91440" bIns="45720" rtlCol="0" anchor="ctr">
            <a:no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昇任率は昇任者数／直近下位職階の職員数にて算出</a:t>
            </a:r>
            <a:endParaRPr kumimoji="1" lang="en-US" altLang="ja-JP" sz="800" dirty="0">
              <a:solidFill>
                <a:schemeClr val="accent1"/>
              </a:solidFill>
              <a:latin typeface="BIZ UDPゴシック" panose="020B0400000000000000" pitchFamily="50" charset="-128"/>
              <a:ea typeface="BIZ UDPゴシック" panose="020B0400000000000000" pitchFamily="50" charset="-128"/>
            </a:endParaRPr>
          </a:p>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再任用職員を含む、割愛・特定法人への派遣職員を含まない</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CC9EE86-2F86-4AAB-94CA-1EADC790F32A}"/>
              </a:ext>
            </a:extLst>
          </p:cNvPr>
          <p:cNvSpPr txBox="1"/>
          <p:nvPr/>
        </p:nvSpPr>
        <p:spPr>
          <a:xfrm>
            <a:off x="89027" y="3286996"/>
            <a:ext cx="2121654" cy="443961"/>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34</a:t>
            </a:r>
            <a:r>
              <a:rPr kumimoji="1" lang="ja-JP" altLang="en-US" sz="1100" b="1" dirty="0">
                <a:latin typeface="BIZ UDPゴシック" panose="020B0400000000000000" pitchFamily="50" charset="-128"/>
                <a:ea typeface="BIZ UDPゴシック" panose="020B0400000000000000" pitchFamily="50" charset="-128"/>
              </a:rPr>
              <a:t>：</a:t>
            </a:r>
            <a:r>
              <a:rPr kumimoji="1" lang="en-US" altLang="ja-JP" sz="1100" b="1" dirty="0">
                <a:latin typeface="BIZ UDPゴシック" panose="020B0400000000000000" pitchFamily="50" charset="-128"/>
                <a:ea typeface="BIZ UDPゴシック" panose="020B0400000000000000" pitchFamily="50" charset="-128"/>
              </a:rPr>
              <a:t>R7</a:t>
            </a:r>
            <a:r>
              <a:rPr kumimoji="1" lang="ja-JP" altLang="en-US" sz="1100" b="1" dirty="0">
                <a:latin typeface="BIZ UDPゴシック" panose="020B0400000000000000" pitchFamily="50" charset="-128"/>
                <a:ea typeface="BIZ UDPゴシック" panose="020B0400000000000000" pitchFamily="50" charset="-128"/>
              </a:rPr>
              <a:t>年度昇任率</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B449A5FE-8C0F-4153-BB48-D2E03D6B6F3C}"/>
              </a:ext>
            </a:extLst>
          </p:cNvPr>
          <p:cNvSpPr txBox="1"/>
          <p:nvPr/>
        </p:nvSpPr>
        <p:spPr>
          <a:xfrm>
            <a:off x="90597" y="1601600"/>
            <a:ext cx="8902145" cy="1683131"/>
          </a:xfrm>
          <a:prstGeom prst="rect">
            <a:avLst/>
          </a:prstGeom>
        </p:spPr>
        <p:txBody>
          <a:bodyPr vert="horz" wrap="square" lIns="91440" tIns="45720" rIns="91440" bIns="45720" rtlCol="0" anchor="ctr">
            <a:noAutofit/>
          </a:bodyPr>
          <a:lstStyle/>
          <a:p>
            <a:r>
              <a:rPr kumimoji="1" lang="ja-JP" altLang="en-US" sz="1300" dirty="0">
                <a:latin typeface="UD デジタル 教科書体 NK-R" panose="02020400000000000000" pitchFamily="18" charset="-128"/>
                <a:ea typeface="UD デジタル 教科書体 NK-R" panose="02020400000000000000" pitchFamily="18" charset="-128"/>
              </a:rPr>
              <a:t>〇令和７年度の昇任率（昇任者数／直近下位職階の職員数にて算出）は、男性職員では</a:t>
            </a:r>
            <a:r>
              <a:rPr kumimoji="1" lang="en-US" altLang="ja-JP" sz="1300" dirty="0">
                <a:latin typeface="UD デジタル 教科書体 NK-R" panose="02020400000000000000" pitchFamily="18" charset="-128"/>
                <a:ea typeface="UD デジタル 教科書体 NK-R" panose="02020400000000000000" pitchFamily="18" charset="-128"/>
              </a:rPr>
              <a:t>7.4%</a:t>
            </a:r>
            <a:r>
              <a:rPr kumimoji="1" lang="ja-JP" altLang="en-US" sz="1300" dirty="0">
                <a:latin typeface="UD デジタル 教科書体 NK-R" panose="02020400000000000000" pitchFamily="18" charset="-128"/>
                <a:ea typeface="UD デジタル 教科書体 NK-R" panose="02020400000000000000" pitchFamily="18" charset="-128"/>
              </a:rPr>
              <a:t>、女性職員は</a:t>
            </a:r>
            <a:r>
              <a:rPr kumimoji="1" lang="en-US" altLang="ja-JP" sz="1300" dirty="0">
                <a:latin typeface="UD デジタル 教科書体 NK-R" panose="02020400000000000000" pitchFamily="18" charset="-128"/>
                <a:ea typeface="UD デジタル 教科書体 NK-R" panose="02020400000000000000" pitchFamily="18" charset="-128"/>
              </a:rPr>
              <a:t>5.3%</a:t>
            </a:r>
            <a:r>
              <a:rPr kumimoji="1" lang="ja-JP" altLang="en-US" sz="1300" dirty="0">
                <a:latin typeface="UD デジタル 教科書体 NK-R" panose="02020400000000000000" pitchFamily="18" charset="-128"/>
                <a:ea typeface="UD デジタル 教科書体 NK-R" panose="02020400000000000000" pitchFamily="18" charset="-128"/>
              </a:rPr>
              <a:t>であった</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（図表</a:t>
            </a:r>
            <a:r>
              <a:rPr kumimoji="1" lang="en-US" altLang="ja-JP" sz="1300" dirty="0">
                <a:latin typeface="UD デジタル 教科書体 NK-R" panose="02020400000000000000" pitchFamily="18" charset="-128"/>
                <a:ea typeface="UD デジタル 教科書体 NK-R" panose="02020400000000000000" pitchFamily="18" charset="-128"/>
              </a:rPr>
              <a:t>34</a:t>
            </a:r>
            <a:r>
              <a:rPr kumimoji="1" lang="ja-JP" altLang="en-US" sz="1300" dirty="0">
                <a:latin typeface="UD デジタル 教科書体 NK-R" panose="02020400000000000000" pitchFamily="18" charset="-128"/>
                <a:ea typeface="UD デジタル 教科書体 NK-R" panose="02020400000000000000" pitchFamily="18" charset="-128"/>
              </a:rPr>
              <a:t>）。　</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〇令和７年度の職員アンケートにおいて、「昇任の機会について性別による差を設けたことがない」と回答した課長級以上の職員</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の割合は</a:t>
            </a:r>
            <a:r>
              <a:rPr kumimoji="1" lang="en-US" altLang="ja-JP" sz="1300" dirty="0">
                <a:latin typeface="UD デジタル 教科書体 NK-R" panose="02020400000000000000" pitchFamily="18" charset="-128"/>
                <a:ea typeface="UD デジタル 教科書体 NK-R" panose="02020400000000000000" pitchFamily="18" charset="-128"/>
              </a:rPr>
              <a:t>97.8%</a:t>
            </a:r>
            <a:r>
              <a:rPr kumimoji="1" lang="ja-JP" altLang="en-US" sz="1300" dirty="0">
                <a:latin typeface="UD デジタル 教科書体 NK-R" panose="02020400000000000000" pitchFamily="18" charset="-128"/>
                <a:ea typeface="UD デジタル 教科書体 NK-R" panose="02020400000000000000" pitchFamily="18" charset="-128"/>
              </a:rPr>
              <a:t>である（図表</a:t>
            </a:r>
            <a:r>
              <a:rPr kumimoji="1" lang="en-US" altLang="ja-JP" sz="1300" dirty="0">
                <a:latin typeface="UD デジタル 教科書体 NK-R" panose="02020400000000000000" pitchFamily="18" charset="-128"/>
                <a:ea typeface="UD デジタル 教科書体 NK-R" panose="02020400000000000000" pitchFamily="18" charset="-128"/>
              </a:rPr>
              <a:t>35</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〇「育成の機会について性別による差を設けたことがない」と回答した課長級以上の職員は</a:t>
            </a:r>
            <a:r>
              <a:rPr kumimoji="1" lang="en-US" altLang="ja-JP" sz="1300" dirty="0">
                <a:latin typeface="UD デジタル 教科書体 NK-R" panose="02020400000000000000" pitchFamily="18" charset="-128"/>
                <a:ea typeface="UD デジタル 教科書体 NK-R" panose="02020400000000000000" pitchFamily="18" charset="-128"/>
              </a:rPr>
              <a:t>99.4%</a:t>
            </a:r>
            <a:r>
              <a:rPr kumimoji="1" lang="ja-JP" altLang="en-US" sz="1300" dirty="0">
                <a:latin typeface="UD デジタル 教科書体 NK-R" panose="02020400000000000000" pitchFamily="18" charset="-128"/>
                <a:ea typeface="UD デジタル 教科書体 NK-R" panose="02020400000000000000" pitchFamily="18" charset="-128"/>
              </a:rPr>
              <a:t>である（図表</a:t>
            </a:r>
            <a:r>
              <a:rPr kumimoji="1" lang="en-US" altLang="ja-JP" sz="1300" dirty="0">
                <a:latin typeface="UD デジタル 教科書体 NK-R" panose="02020400000000000000" pitchFamily="18" charset="-128"/>
                <a:ea typeface="UD デジタル 教科書体 NK-R" panose="02020400000000000000" pitchFamily="18" charset="-128"/>
              </a:rPr>
              <a:t>36</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〇「女性職員は能力に見合った昇任をしている」と回答した職員の割合は</a:t>
            </a:r>
            <a:r>
              <a:rPr kumimoji="1" lang="en-US" altLang="ja-JP" sz="1300" dirty="0">
                <a:latin typeface="UD デジタル 教科書体 NK-R" panose="02020400000000000000" pitchFamily="18" charset="-128"/>
                <a:ea typeface="UD デジタル 教科書体 NK-R" panose="02020400000000000000" pitchFamily="18" charset="-128"/>
              </a:rPr>
              <a:t>32.4</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令和２年度は</a:t>
            </a:r>
            <a:r>
              <a:rPr kumimoji="1" lang="en-US" altLang="ja-JP" sz="1300" dirty="0">
                <a:latin typeface="UD デジタル 教科書体 NK-R" panose="02020400000000000000" pitchFamily="18" charset="-128"/>
                <a:ea typeface="UD デジタル 教科書体 NK-R" panose="02020400000000000000" pitchFamily="18" charset="-128"/>
              </a:rPr>
              <a:t>61.1</a:t>
            </a:r>
            <a:r>
              <a:rPr kumimoji="1" lang="ja-JP" altLang="en-US" sz="1300" dirty="0">
                <a:latin typeface="UD デジタル 教科書体 NK-R" panose="02020400000000000000" pitchFamily="18" charset="-128"/>
                <a:ea typeface="UD デジタル 教科書体 NK-R" panose="02020400000000000000" pitchFamily="18" charset="-128"/>
              </a:rPr>
              <a:t>％</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であった。</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一方で、「女性職員が能力に見合った昇任をしていない」と考える理由としては、「本人が昇任を望まない」「産育休によるキャ</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リア寸断」「時間外勤務に制約がある」といった回答が上位を占めた　（図表</a:t>
            </a:r>
            <a:r>
              <a:rPr kumimoji="1" lang="en-US" altLang="ja-JP" sz="1300" dirty="0">
                <a:latin typeface="UD デジタル 教科書体 NK-R" panose="02020400000000000000" pitchFamily="18" charset="-128"/>
                <a:ea typeface="UD デジタル 教科書体 NK-R" panose="02020400000000000000" pitchFamily="18" charset="-128"/>
              </a:rPr>
              <a:t>37</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sp>
        <p:nvSpPr>
          <p:cNvPr id="17" name="タイトル 1">
            <a:extLst>
              <a:ext uri="{FF2B5EF4-FFF2-40B4-BE49-F238E27FC236}">
                <a16:creationId xmlns:a16="http://schemas.microsoft.com/office/drawing/2014/main" id="{7AA1E28B-9A8D-4B8E-8757-63FD7EEC7C4F}"/>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1" name="タイトル 1">
            <a:extLst>
              <a:ext uri="{FF2B5EF4-FFF2-40B4-BE49-F238E27FC236}">
                <a16:creationId xmlns:a16="http://schemas.microsoft.com/office/drawing/2014/main" id="{4712A111-E419-46EB-B632-3A089D954989}"/>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2" name="タイトル 1">
            <a:extLst>
              <a:ext uri="{FF2B5EF4-FFF2-40B4-BE49-F238E27FC236}">
                <a16:creationId xmlns:a16="http://schemas.microsoft.com/office/drawing/2014/main" id="{D4351F62-2509-4D5C-AD88-30805415E88C}"/>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3" name="タイトル 1">
            <a:extLst>
              <a:ext uri="{FF2B5EF4-FFF2-40B4-BE49-F238E27FC236}">
                <a16:creationId xmlns:a16="http://schemas.microsoft.com/office/drawing/2014/main" id="{37688585-9D5E-4CD3-83A0-8D045E5E3979}"/>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5" name="タイトル 1">
            <a:extLst>
              <a:ext uri="{FF2B5EF4-FFF2-40B4-BE49-F238E27FC236}">
                <a16:creationId xmlns:a16="http://schemas.microsoft.com/office/drawing/2014/main" id="{7763BACC-726E-445C-B863-96DE972A50DB}"/>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6" name="タイトル 1">
            <a:extLst>
              <a:ext uri="{FF2B5EF4-FFF2-40B4-BE49-F238E27FC236}">
                <a16:creationId xmlns:a16="http://schemas.microsoft.com/office/drawing/2014/main" id="{53EE9AEE-EFB8-41EA-94E3-AE6D1CBB0A93}"/>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8" name="タイトル 1">
            <a:extLst>
              <a:ext uri="{FF2B5EF4-FFF2-40B4-BE49-F238E27FC236}">
                <a16:creationId xmlns:a16="http://schemas.microsoft.com/office/drawing/2014/main" id="{93DB5C75-9974-455A-829D-ECF2071EE54B}"/>
              </a:ext>
            </a:extLst>
          </p:cNvPr>
          <p:cNvSpPr txBox="1">
            <a:spLocks/>
          </p:cNvSpPr>
          <p:nvPr/>
        </p:nvSpPr>
        <p:spPr>
          <a:xfrm>
            <a:off x="1729047" y="-6498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9" name="タイトル 1">
            <a:extLst>
              <a:ext uri="{FF2B5EF4-FFF2-40B4-BE49-F238E27FC236}">
                <a16:creationId xmlns:a16="http://schemas.microsoft.com/office/drawing/2014/main" id="{E952DB7E-CC77-46A2-A980-BD5CBEABCDA9}"/>
              </a:ext>
            </a:extLst>
          </p:cNvPr>
          <p:cNvSpPr txBox="1">
            <a:spLocks/>
          </p:cNvSpPr>
          <p:nvPr/>
        </p:nvSpPr>
        <p:spPr>
          <a:xfrm>
            <a:off x="-31960" y="-5031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0" name="正方形/長方形 29">
            <a:extLst>
              <a:ext uri="{FF2B5EF4-FFF2-40B4-BE49-F238E27FC236}">
                <a16:creationId xmlns:a16="http://schemas.microsoft.com/office/drawing/2014/main" id="{A59115DD-4CAE-4CF3-A2E1-39DA1D77B7CB}"/>
              </a:ext>
            </a:extLst>
          </p:cNvPr>
          <p:cNvSpPr/>
          <p:nvPr/>
        </p:nvSpPr>
        <p:spPr>
          <a:xfrm>
            <a:off x="11835" y="561356"/>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４　女性登用関係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a:extLst>
              <a:ext uri="{FF2B5EF4-FFF2-40B4-BE49-F238E27FC236}">
                <a16:creationId xmlns:a16="http://schemas.microsoft.com/office/drawing/2014/main" id="{18B66A91-4B6B-4F12-8744-2E12B2F76D04}"/>
              </a:ext>
            </a:extLst>
          </p:cNvPr>
          <p:cNvSpPr txBox="1"/>
          <p:nvPr/>
        </p:nvSpPr>
        <p:spPr>
          <a:xfrm>
            <a:off x="93808" y="4722672"/>
            <a:ext cx="2705300" cy="443961"/>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35</a:t>
            </a:r>
            <a:r>
              <a:rPr kumimoji="1" lang="ja-JP" altLang="en-US" sz="1100" b="1" dirty="0">
                <a:latin typeface="BIZ UDPゴシック" panose="020B0400000000000000" pitchFamily="50" charset="-128"/>
                <a:ea typeface="BIZ UDPゴシック" panose="020B0400000000000000" pitchFamily="50" charset="-128"/>
              </a:rPr>
              <a:t>：昇任の機会について</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en-US" altLang="ja-JP" sz="1100" b="1"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性別による差を設けた経験の有無</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（課長級以上）</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D8C31EE8-56E9-4315-BE4F-0B45BB39D177}"/>
              </a:ext>
            </a:extLst>
          </p:cNvPr>
          <p:cNvSpPr txBox="1"/>
          <p:nvPr/>
        </p:nvSpPr>
        <p:spPr>
          <a:xfrm>
            <a:off x="5158498" y="3394585"/>
            <a:ext cx="3947970" cy="269718"/>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37</a:t>
            </a:r>
            <a:r>
              <a:rPr kumimoji="1" lang="ja-JP" altLang="en-US" sz="1100" b="1" dirty="0">
                <a:latin typeface="BIZ UDPゴシック" panose="020B0400000000000000" pitchFamily="50" charset="-128"/>
                <a:ea typeface="BIZ UDPゴシック" panose="020B0400000000000000" pitchFamily="50" charset="-128"/>
              </a:rPr>
              <a:t>：女性職員は能力に合った昇任をしているか</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（課長級以上）</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21219BE7-1285-4748-A10A-0E430D49DBEF}"/>
              </a:ext>
            </a:extLst>
          </p:cNvPr>
          <p:cNvSpPr txBox="1"/>
          <p:nvPr/>
        </p:nvSpPr>
        <p:spPr>
          <a:xfrm>
            <a:off x="5312375" y="5683163"/>
            <a:ext cx="3150681" cy="389588"/>
          </a:xfrm>
          <a:prstGeom prst="rect">
            <a:avLst/>
          </a:prstGeom>
        </p:spPr>
        <p:txBody>
          <a:bodyPr vert="horz" wrap="square" lIns="91440" tIns="45720" rIns="91440" bIns="45720" rtlCol="0" anchor="ctr">
            <a:noAutofit/>
          </a:bodyPr>
          <a:lstStyle/>
          <a:p>
            <a:pPr algn="l"/>
            <a:r>
              <a:rPr kumimoji="1" lang="ja-JP" altLang="en-US" sz="1000" b="1" dirty="0">
                <a:latin typeface="BIZ UDPゴシック" panose="020B0400000000000000" pitchFamily="50" charset="-128"/>
                <a:ea typeface="BIZ UDPゴシック" panose="020B0400000000000000" pitchFamily="50" charset="-128"/>
              </a:rPr>
              <a:t>（女性職員が能力に見合った昇任をしない要因）</a:t>
            </a:r>
            <a:endParaRPr kumimoji="1" lang="en-US" altLang="ja-JP" sz="1000" b="1" dirty="0">
              <a:latin typeface="BIZ UDPゴシック" panose="020B0400000000000000" pitchFamily="50" charset="-128"/>
              <a:ea typeface="BIZ UDPゴシック" panose="020B0400000000000000" pitchFamily="50" charset="-128"/>
            </a:endParaRPr>
          </a:p>
        </p:txBody>
      </p:sp>
      <p:graphicFrame>
        <p:nvGraphicFramePr>
          <p:cNvPr id="57" name="表 56">
            <a:extLst>
              <a:ext uri="{FF2B5EF4-FFF2-40B4-BE49-F238E27FC236}">
                <a16:creationId xmlns:a16="http://schemas.microsoft.com/office/drawing/2014/main" id="{CD55B120-17EF-48E4-9C89-D23F859E580E}"/>
              </a:ext>
            </a:extLst>
          </p:cNvPr>
          <p:cNvGraphicFramePr>
            <a:graphicFrameLocks noGrp="1"/>
          </p:cNvGraphicFramePr>
          <p:nvPr>
            <p:extLst>
              <p:ext uri="{D42A27DB-BD31-4B8C-83A1-F6EECF244321}">
                <p14:modId xmlns:p14="http://schemas.microsoft.com/office/powerpoint/2010/main" val="3756323190"/>
              </p:ext>
            </p:extLst>
          </p:nvPr>
        </p:nvGraphicFramePr>
        <p:xfrm>
          <a:off x="264983" y="3652675"/>
          <a:ext cx="4839753" cy="687316"/>
        </p:xfrm>
        <a:graphic>
          <a:graphicData uri="http://schemas.openxmlformats.org/drawingml/2006/table">
            <a:tbl>
              <a:tblPr/>
              <a:tblGrid>
                <a:gridCol w="392467">
                  <a:extLst>
                    <a:ext uri="{9D8B030D-6E8A-4147-A177-3AD203B41FA5}">
                      <a16:colId xmlns:a16="http://schemas.microsoft.com/office/drawing/2014/main" val="3545069155"/>
                    </a:ext>
                  </a:extLst>
                </a:gridCol>
                <a:gridCol w="578494">
                  <a:extLst>
                    <a:ext uri="{9D8B030D-6E8A-4147-A177-3AD203B41FA5}">
                      <a16:colId xmlns:a16="http://schemas.microsoft.com/office/drawing/2014/main" val="2015814209"/>
                    </a:ext>
                  </a:extLst>
                </a:gridCol>
                <a:gridCol w="578494">
                  <a:extLst>
                    <a:ext uri="{9D8B030D-6E8A-4147-A177-3AD203B41FA5}">
                      <a16:colId xmlns:a16="http://schemas.microsoft.com/office/drawing/2014/main" val="1537421333"/>
                    </a:ext>
                  </a:extLst>
                </a:gridCol>
                <a:gridCol w="578494">
                  <a:extLst>
                    <a:ext uri="{9D8B030D-6E8A-4147-A177-3AD203B41FA5}">
                      <a16:colId xmlns:a16="http://schemas.microsoft.com/office/drawing/2014/main" val="1065823398"/>
                    </a:ext>
                  </a:extLst>
                </a:gridCol>
                <a:gridCol w="578494">
                  <a:extLst>
                    <a:ext uri="{9D8B030D-6E8A-4147-A177-3AD203B41FA5}">
                      <a16:colId xmlns:a16="http://schemas.microsoft.com/office/drawing/2014/main" val="2757149177"/>
                    </a:ext>
                  </a:extLst>
                </a:gridCol>
                <a:gridCol w="578494">
                  <a:extLst>
                    <a:ext uri="{9D8B030D-6E8A-4147-A177-3AD203B41FA5}">
                      <a16:colId xmlns:a16="http://schemas.microsoft.com/office/drawing/2014/main" val="227547900"/>
                    </a:ext>
                  </a:extLst>
                </a:gridCol>
                <a:gridCol w="578494">
                  <a:extLst>
                    <a:ext uri="{9D8B030D-6E8A-4147-A177-3AD203B41FA5}">
                      <a16:colId xmlns:a16="http://schemas.microsoft.com/office/drawing/2014/main" val="3672141905"/>
                    </a:ext>
                  </a:extLst>
                </a:gridCol>
                <a:gridCol w="578494">
                  <a:extLst>
                    <a:ext uri="{9D8B030D-6E8A-4147-A177-3AD203B41FA5}">
                      <a16:colId xmlns:a16="http://schemas.microsoft.com/office/drawing/2014/main" val="2297027770"/>
                    </a:ext>
                  </a:extLst>
                </a:gridCol>
                <a:gridCol w="397828">
                  <a:extLst>
                    <a:ext uri="{9D8B030D-6E8A-4147-A177-3AD203B41FA5}">
                      <a16:colId xmlns:a16="http://schemas.microsoft.com/office/drawing/2014/main" val="574432976"/>
                    </a:ext>
                  </a:extLst>
                </a:gridCol>
              </a:tblGrid>
              <a:tr h="337841">
                <a:tc>
                  <a:txBody>
                    <a:bodyPr/>
                    <a:lstStyle/>
                    <a:p>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部長級</a:t>
                      </a: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昇任</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次長級</a:t>
                      </a: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昇任</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課長級</a:t>
                      </a: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昇任</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補佐級</a:t>
                      </a: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昇任</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主査級</a:t>
                      </a: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昇任</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総括</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研究員</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昇任</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主任</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研究員</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昇任</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計</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14353802"/>
                  </a:ext>
                </a:extLst>
              </a:tr>
              <a:tr h="157058">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男性</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０</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7614111"/>
                  </a:ext>
                </a:extLst>
              </a:tr>
              <a:tr h="157058">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女性</a:t>
                      </a:r>
                    </a:p>
                  </a:txBody>
                  <a:tcPr marL="7440" marR="7440" marT="744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15.0%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chemeClr val="tx1"/>
                          </a:solidFill>
                          <a:effectLst/>
                          <a:latin typeface="BIZ UDPゴシック" panose="020B0400000000000000" pitchFamily="50" charset="-128"/>
                          <a:ea typeface="BIZ UDPゴシック" panose="020B0400000000000000" pitchFamily="50" charset="-128"/>
                        </a:rPr>
                        <a:t>6.6%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０</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０</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3399936"/>
                  </a:ext>
                </a:extLst>
              </a:tr>
            </a:tbl>
          </a:graphicData>
        </a:graphic>
      </p:graphicFrame>
      <p:sp>
        <p:nvSpPr>
          <p:cNvPr id="34" name="正方形/長方形 33">
            <a:extLst>
              <a:ext uri="{FF2B5EF4-FFF2-40B4-BE49-F238E27FC236}">
                <a16:creationId xmlns:a16="http://schemas.microsoft.com/office/drawing/2014/main" id="{BA59A858-DE7E-4899-B3D4-2B8B89F01536}"/>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36" name="テキスト ボックス 35">
            <a:extLst>
              <a:ext uri="{FF2B5EF4-FFF2-40B4-BE49-F238E27FC236}">
                <a16:creationId xmlns:a16="http://schemas.microsoft.com/office/drawing/2014/main" id="{C0C390B6-4509-490D-9062-81B692277F30}"/>
              </a:ext>
            </a:extLst>
          </p:cNvPr>
          <p:cNvSpPr txBox="1"/>
          <p:nvPr/>
        </p:nvSpPr>
        <p:spPr>
          <a:xfrm>
            <a:off x="2701278" y="4744197"/>
            <a:ext cx="2705300" cy="443961"/>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36</a:t>
            </a:r>
            <a:r>
              <a:rPr kumimoji="1" lang="ja-JP" altLang="en-US" sz="1100" b="1" dirty="0">
                <a:latin typeface="BIZ UDPゴシック" panose="020B0400000000000000" pitchFamily="50" charset="-128"/>
                <a:ea typeface="BIZ UDPゴシック" panose="020B0400000000000000" pitchFamily="50" charset="-128"/>
              </a:rPr>
              <a:t>：育成の機会について</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en-US" altLang="ja-JP" sz="1100" b="1"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性別による差を設けた経験の有無</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（課長級以上）</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1A4D484C-BD16-4017-BBBE-851BA2677D46}"/>
              </a:ext>
            </a:extLst>
          </p:cNvPr>
          <p:cNvSpPr txBox="1"/>
          <p:nvPr/>
        </p:nvSpPr>
        <p:spPr>
          <a:xfrm>
            <a:off x="228526" y="5170930"/>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51" name="テキスト ボックス 50">
            <a:extLst>
              <a:ext uri="{FF2B5EF4-FFF2-40B4-BE49-F238E27FC236}">
                <a16:creationId xmlns:a16="http://schemas.microsoft.com/office/drawing/2014/main" id="{B63DE06E-D104-4006-A818-A135BCC33F50}"/>
              </a:ext>
            </a:extLst>
          </p:cNvPr>
          <p:cNvSpPr txBox="1"/>
          <p:nvPr/>
        </p:nvSpPr>
        <p:spPr>
          <a:xfrm>
            <a:off x="2820683" y="5212303"/>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53" name="テキスト ボックス 52">
            <a:extLst>
              <a:ext uri="{FF2B5EF4-FFF2-40B4-BE49-F238E27FC236}">
                <a16:creationId xmlns:a16="http://schemas.microsoft.com/office/drawing/2014/main" id="{C492452D-E692-4D2C-A1FE-11269BB26AA6}"/>
              </a:ext>
            </a:extLst>
          </p:cNvPr>
          <p:cNvSpPr txBox="1"/>
          <p:nvPr/>
        </p:nvSpPr>
        <p:spPr>
          <a:xfrm>
            <a:off x="5403719" y="3717138"/>
            <a:ext cx="442201" cy="137369"/>
          </a:xfrm>
          <a:prstGeom prst="rect">
            <a:avLst/>
          </a:prstGeom>
        </p:spPr>
        <p:txBody>
          <a:bodyPr vert="horz" wrap="square" lIns="91440" tIns="45720" rIns="91440" bIns="45720" rtlCol="0" anchor="ctr">
            <a:noAutofit/>
          </a:bodyPr>
          <a:lstStyle/>
          <a:p>
            <a:pPr algn="l"/>
            <a:r>
              <a:rPr kumimoji="1" lang="ja-JP" altLang="en-US" sz="700" dirty="0">
                <a:latin typeface="BIZ UDPゴシック" panose="020B0400000000000000" pitchFamily="50" charset="-128"/>
                <a:ea typeface="BIZ UDPゴシック" panose="020B0400000000000000" pitchFamily="50" charset="-128"/>
              </a:rPr>
              <a:t>（％）</a:t>
            </a:r>
          </a:p>
        </p:txBody>
      </p:sp>
      <p:sp>
        <p:nvSpPr>
          <p:cNvPr id="55" name="テキスト ボックス 54">
            <a:extLst>
              <a:ext uri="{FF2B5EF4-FFF2-40B4-BE49-F238E27FC236}">
                <a16:creationId xmlns:a16="http://schemas.microsoft.com/office/drawing/2014/main" id="{6C72DFE1-EA16-44DA-876F-B9B869A7AFA2}"/>
              </a:ext>
            </a:extLst>
          </p:cNvPr>
          <p:cNvSpPr txBox="1"/>
          <p:nvPr/>
        </p:nvSpPr>
        <p:spPr>
          <a:xfrm>
            <a:off x="220617" y="6557063"/>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56" name="テキスト ボックス 55">
            <a:extLst>
              <a:ext uri="{FF2B5EF4-FFF2-40B4-BE49-F238E27FC236}">
                <a16:creationId xmlns:a16="http://schemas.microsoft.com/office/drawing/2014/main" id="{F9AEB3D9-4C0D-410A-8301-1659E8A1F024}"/>
              </a:ext>
            </a:extLst>
          </p:cNvPr>
          <p:cNvSpPr txBox="1"/>
          <p:nvPr/>
        </p:nvSpPr>
        <p:spPr>
          <a:xfrm>
            <a:off x="2898523" y="6557063"/>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58" name="テキスト ボックス 57">
            <a:extLst>
              <a:ext uri="{FF2B5EF4-FFF2-40B4-BE49-F238E27FC236}">
                <a16:creationId xmlns:a16="http://schemas.microsoft.com/office/drawing/2014/main" id="{9FDB63B2-F601-4D95-9D77-C21A6EE230D8}"/>
              </a:ext>
            </a:extLst>
          </p:cNvPr>
          <p:cNvSpPr txBox="1"/>
          <p:nvPr/>
        </p:nvSpPr>
        <p:spPr>
          <a:xfrm>
            <a:off x="5394255" y="6557063"/>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38" name="正方形/長方形 37">
            <a:extLst>
              <a:ext uri="{FF2B5EF4-FFF2-40B4-BE49-F238E27FC236}">
                <a16:creationId xmlns:a16="http://schemas.microsoft.com/office/drawing/2014/main" id="{E633CB9A-2849-47CE-BE16-6B465374F075}"/>
              </a:ext>
            </a:extLst>
          </p:cNvPr>
          <p:cNvSpPr/>
          <p:nvPr/>
        </p:nvSpPr>
        <p:spPr>
          <a:xfrm>
            <a:off x="4701853" y="4031790"/>
            <a:ext cx="368250" cy="165946"/>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9" name="正方形/長方形 38">
            <a:extLst>
              <a:ext uri="{FF2B5EF4-FFF2-40B4-BE49-F238E27FC236}">
                <a16:creationId xmlns:a16="http://schemas.microsoft.com/office/drawing/2014/main" id="{CD987768-FCC5-445D-BFAD-B7873709995A}"/>
              </a:ext>
            </a:extLst>
          </p:cNvPr>
          <p:cNvSpPr/>
          <p:nvPr/>
        </p:nvSpPr>
        <p:spPr>
          <a:xfrm>
            <a:off x="4728036" y="4173854"/>
            <a:ext cx="384315" cy="16613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0" name="正方形/長方形 39">
            <a:extLst>
              <a:ext uri="{FF2B5EF4-FFF2-40B4-BE49-F238E27FC236}">
                <a16:creationId xmlns:a16="http://schemas.microsoft.com/office/drawing/2014/main" id="{56012C70-E576-450A-9076-5D6588C96531}"/>
              </a:ext>
            </a:extLst>
          </p:cNvPr>
          <p:cNvSpPr/>
          <p:nvPr/>
        </p:nvSpPr>
        <p:spPr>
          <a:xfrm>
            <a:off x="2089999" y="5166633"/>
            <a:ext cx="307512" cy="134476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1" name="正方形/長方形 40">
            <a:extLst>
              <a:ext uri="{FF2B5EF4-FFF2-40B4-BE49-F238E27FC236}">
                <a16:creationId xmlns:a16="http://schemas.microsoft.com/office/drawing/2014/main" id="{AE83747F-D2C8-4CF0-A4B3-46063271C898}"/>
              </a:ext>
            </a:extLst>
          </p:cNvPr>
          <p:cNvSpPr/>
          <p:nvPr/>
        </p:nvSpPr>
        <p:spPr>
          <a:xfrm>
            <a:off x="4728036" y="5180286"/>
            <a:ext cx="284317" cy="134476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2" name="正方形/長方形 41">
            <a:extLst>
              <a:ext uri="{FF2B5EF4-FFF2-40B4-BE49-F238E27FC236}">
                <a16:creationId xmlns:a16="http://schemas.microsoft.com/office/drawing/2014/main" id="{DDEA8DE6-CB37-4A59-8623-19A7EB68C95A}"/>
              </a:ext>
            </a:extLst>
          </p:cNvPr>
          <p:cNvSpPr/>
          <p:nvPr/>
        </p:nvSpPr>
        <p:spPr>
          <a:xfrm>
            <a:off x="7624763" y="4566342"/>
            <a:ext cx="373856" cy="105744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6" name="テキスト ボックス 45">
            <a:extLst>
              <a:ext uri="{FF2B5EF4-FFF2-40B4-BE49-F238E27FC236}">
                <a16:creationId xmlns:a16="http://schemas.microsoft.com/office/drawing/2014/main" id="{7BE3AF12-AD41-4AB3-B749-D121EFCF689F}"/>
              </a:ext>
            </a:extLst>
          </p:cNvPr>
          <p:cNvSpPr txBox="1"/>
          <p:nvPr/>
        </p:nvSpPr>
        <p:spPr>
          <a:xfrm>
            <a:off x="155869" y="924989"/>
            <a:ext cx="255732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（４）昇任・育成の状況について </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43" name="スライド番号プレースホルダー 6">
            <a:extLst>
              <a:ext uri="{FF2B5EF4-FFF2-40B4-BE49-F238E27FC236}">
                <a16:creationId xmlns:a16="http://schemas.microsoft.com/office/drawing/2014/main" id="{09A3B96B-C7BE-4FBB-8830-E60CD5A3AF19}"/>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18</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8" name="図 7">
            <a:extLst>
              <a:ext uri="{FF2B5EF4-FFF2-40B4-BE49-F238E27FC236}">
                <a16:creationId xmlns:a16="http://schemas.microsoft.com/office/drawing/2014/main" id="{C453ED28-AF8D-425B-A887-3EAC48E6207E}"/>
              </a:ext>
            </a:extLst>
          </p:cNvPr>
          <p:cNvPicPr>
            <a:picLocks noChangeAspect="1"/>
          </p:cNvPicPr>
          <p:nvPr/>
        </p:nvPicPr>
        <p:blipFill>
          <a:blip r:embed="rId4"/>
          <a:stretch>
            <a:fillRect/>
          </a:stretch>
        </p:blipFill>
        <p:spPr>
          <a:xfrm>
            <a:off x="2742058" y="5216239"/>
            <a:ext cx="2653200" cy="1499973"/>
          </a:xfrm>
          <a:prstGeom prst="rect">
            <a:avLst/>
          </a:prstGeom>
        </p:spPr>
      </p:pic>
      <p:pic>
        <p:nvPicPr>
          <p:cNvPr id="19" name="図 18">
            <a:extLst>
              <a:ext uri="{FF2B5EF4-FFF2-40B4-BE49-F238E27FC236}">
                <a16:creationId xmlns:a16="http://schemas.microsoft.com/office/drawing/2014/main" id="{119080EE-A3BD-4D06-838E-2A5428D2E02D}"/>
              </a:ext>
            </a:extLst>
          </p:cNvPr>
          <p:cNvPicPr>
            <a:picLocks noChangeAspect="1"/>
          </p:cNvPicPr>
          <p:nvPr/>
        </p:nvPicPr>
        <p:blipFill>
          <a:blip r:embed="rId5"/>
          <a:stretch>
            <a:fillRect/>
          </a:stretch>
        </p:blipFill>
        <p:spPr>
          <a:xfrm>
            <a:off x="5430606" y="6000160"/>
            <a:ext cx="3448411" cy="682525"/>
          </a:xfrm>
          <a:prstGeom prst="rect">
            <a:avLst/>
          </a:prstGeom>
        </p:spPr>
      </p:pic>
    </p:spTree>
    <p:extLst>
      <p:ext uri="{BB962C8B-B14F-4D97-AF65-F5344CB8AC3E}">
        <p14:creationId xmlns:p14="http://schemas.microsoft.com/office/powerpoint/2010/main" val="286359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6">
            <a:extLst>
              <a:ext uri="{FF2B5EF4-FFF2-40B4-BE49-F238E27FC236}">
                <a16:creationId xmlns:a16="http://schemas.microsoft.com/office/drawing/2014/main" id="{F045C3FD-B947-4D41-9113-D834ADDD456E}"/>
              </a:ext>
            </a:extLst>
          </p:cNvPr>
          <p:cNvSpPr>
            <a:spLocks noGrp="1"/>
          </p:cNvSpPr>
          <p:nvPr>
            <p:ph type="sldNum" sz="quarter" idx="12"/>
          </p:nvPr>
        </p:nvSpPr>
        <p:spPr>
          <a:xfrm>
            <a:off x="716088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DF0F08CE-D5C4-4DED-ADA0-3D795AF2335D}"/>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目次</a:t>
            </a:r>
          </a:p>
        </p:txBody>
      </p:sp>
      <p:graphicFrame>
        <p:nvGraphicFramePr>
          <p:cNvPr id="8" name="表 2">
            <a:extLst>
              <a:ext uri="{FF2B5EF4-FFF2-40B4-BE49-F238E27FC236}">
                <a16:creationId xmlns:a16="http://schemas.microsoft.com/office/drawing/2014/main" id="{07B20ACB-8DD9-4CF1-BA9A-37E23EC5782C}"/>
              </a:ext>
            </a:extLst>
          </p:cNvPr>
          <p:cNvGraphicFramePr>
            <a:graphicFrameLocks noGrp="1"/>
          </p:cNvGraphicFramePr>
          <p:nvPr>
            <p:extLst>
              <p:ext uri="{D42A27DB-BD31-4B8C-83A1-F6EECF244321}">
                <p14:modId xmlns:p14="http://schemas.microsoft.com/office/powerpoint/2010/main" val="236700869"/>
              </p:ext>
            </p:extLst>
          </p:nvPr>
        </p:nvGraphicFramePr>
        <p:xfrm>
          <a:off x="119380" y="594139"/>
          <a:ext cx="8905239" cy="5999371"/>
        </p:xfrm>
        <a:graphic>
          <a:graphicData uri="http://schemas.openxmlformats.org/drawingml/2006/table">
            <a:tbl>
              <a:tblPr firstRow="1" bandRow="1">
                <a:tableStyleId>{5940675A-B579-460E-94D1-54222C63F5DA}</a:tableStyleId>
              </a:tblPr>
              <a:tblGrid>
                <a:gridCol w="3897523">
                  <a:extLst>
                    <a:ext uri="{9D8B030D-6E8A-4147-A177-3AD203B41FA5}">
                      <a16:colId xmlns:a16="http://schemas.microsoft.com/office/drawing/2014/main" val="2524069198"/>
                    </a:ext>
                  </a:extLst>
                </a:gridCol>
                <a:gridCol w="475133">
                  <a:extLst>
                    <a:ext uri="{9D8B030D-6E8A-4147-A177-3AD203B41FA5}">
                      <a16:colId xmlns:a16="http://schemas.microsoft.com/office/drawing/2014/main" val="54402987"/>
                    </a:ext>
                  </a:extLst>
                </a:gridCol>
                <a:gridCol w="4081792">
                  <a:extLst>
                    <a:ext uri="{9D8B030D-6E8A-4147-A177-3AD203B41FA5}">
                      <a16:colId xmlns:a16="http://schemas.microsoft.com/office/drawing/2014/main" val="1880232308"/>
                    </a:ext>
                  </a:extLst>
                </a:gridCol>
                <a:gridCol w="450791">
                  <a:extLst>
                    <a:ext uri="{9D8B030D-6E8A-4147-A177-3AD203B41FA5}">
                      <a16:colId xmlns:a16="http://schemas.microsoft.com/office/drawing/2014/main" val="1657038406"/>
                    </a:ext>
                  </a:extLst>
                </a:gridCol>
              </a:tblGrid>
              <a:tr h="5999371">
                <a:tc>
                  <a:txBody>
                    <a:bodyPr/>
                    <a:lstStyle/>
                    <a:p>
                      <a:r>
                        <a:rPr kumimoji="1" lang="ja-JP" altLang="en-US" sz="1800" dirty="0">
                          <a:latin typeface="UD デジタル 教科書体 NK-R" panose="02020400000000000000" pitchFamily="18" charset="-128"/>
                          <a:ea typeface="UD デジタル 教科書体 NK-R" panose="02020400000000000000" pitchFamily="18" charset="-128"/>
                        </a:rPr>
                        <a:t>目次</a:t>
                      </a:r>
                      <a:r>
                        <a:rPr kumimoji="1" lang="ja-JP" altLang="en-US" sz="1050" dirty="0">
                          <a:latin typeface="UD デジタル 教科書体 NK-R" panose="02020400000000000000" pitchFamily="18" charset="-128"/>
                          <a:ea typeface="UD デジタル 教科書体 NK-R" panose="02020400000000000000" pitchFamily="18" charset="-128"/>
                        </a:rPr>
                        <a:t>・・・・・・・・・・・・・・・・・・・・・・・・・・・・・・・・・・・・・・・・・・・・・・・・</a:t>
                      </a:r>
                      <a:endParaRPr kumimoji="1" lang="en-US" altLang="ja-JP" sz="1050" dirty="0">
                        <a:latin typeface="UD デジタル 教科書体 NK-R" panose="02020400000000000000" pitchFamily="18" charset="-128"/>
                        <a:ea typeface="UD デジタル 教科書体 NK-R" panose="02020400000000000000" pitchFamily="18" charset="-128"/>
                      </a:endParaRPr>
                    </a:p>
                    <a:p>
                      <a:endParaRPr kumimoji="1" lang="en-US" altLang="ja-JP" sz="1000" dirty="0">
                        <a:latin typeface="UD デジタル 教科書体 NK-R" panose="02020400000000000000" pitchFamily="18" charset="-128"/>
                        <a:ea typeface="UD デジタル 教科書体 NK-R" panose="02020400000000000000" pitchFamily="18" charset="-128"/>
                      </a:endParaRPr>
                    </a:p>
                    <a:p>
                      <a:r>
                        <a:rPr kumimoji="1" lang="ja-JP" altLang="en-US" sz="1800" dirty="0">
                          <a:latin typeface="UD デジタル 教科書体 NK-R" panose="02020400000000000000" pitchFamily="18" charset="-128"/>
                          <a:ea typeface="UD デジタル 教科書体 NK-R" panose="02020400000000000000" pitchFamily="18" charset="-128"/>
                        </a:rPr>
                        <a:t>はじめに</a:t>
                      </a:r>
                      <a:r>
                        <a:rPr kumimoji="1" lang="ja-JP" altLang="en-US" sz="1050" dirty="0">
                          <a:latin typeface="UD デジタル 教科書体 NK-R" panose="02020400000000000000" pitchFamily="18" charset="-128"/>
                          <a:ea typeface="UD デジタル 教科書体 NK-R" panose="02020400000000000000" pitchFamily="18" charset="-128"/>
                        </a:rPr>
                        <a:t>・・・・・・・・・・・・・・・・・・・・・・・・・・・・・・・・・・・・・・・・・・・</a:t>
                      </a:r>
                    </a:p>
                    <a:p>
                      <a:endParaRPr kumimoji="1" lang="ja-JP" altLang="en-US" sz="1050" dirty="0">
                        <a:latin typeface="UD デジタル 教科書体 NK-R" panose="02020400000000000000" pitchFamily="18" charset="-128"/>
                        <a:ea typeface="UD デジタル 教科書体 NK-R" panose="02020400000000000000" pitchFamily="18" charset="-128"/>
                      </a:endParaRPr>
                    </a:p>
                    <a:p>
                      <a:r>
                        <a:rPr kumimoji="1" lang="ja-JP" altLang="en-US" sz="1800" dirty="0">
                          <a:latin typeface="UD デジタル 教科書体 NK-R" panose="02020400000000000000" pitchFamily="18" charset="-128"/>
                          <a:ea typeface="UD デジタル 教科書体 NK-R" panose="02020400000000000000" pitchFamily="18" charset="-128"/>
                        </a:rPr>
                        <a:t>第１章　特定事業主行動計画について</a:t>
                      </a:r>
                      <a:r>
                        <a:rPr kumimoji="1" lang="ja-JP" altLang="en-US" sz="1050" dirty="0">
                          <a:latin typeface="UD デジタル 教科書体 NK-R" panose="02020400000000000000" pitchFamily="18" charset="-128"/>
                          <a:ea typeface="UD デジタル 教科書体 NK-R" panose="02020400000000000000" pitchFamily="18" charset="-128"/>
                        </a:rPr>
                        <a:t>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１</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計画の位置づけ・・・・・・・・・・・・・・・・・・・・・・・・・・・・・・・・・・・・・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２</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計画の対象となる職員・・・・・・・・・・・・・・・・・・・・・・・・・・・・・・・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３</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計画の期間・・・・・・・・・・・・・・・・・・・・・・・・・・・・・・・・・・・・・・・・</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200000"/>
                        </a:lnSpc>
                      </a:pP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800" dirty="0">
                          <a:latin typeface="UD デジタル 教科書体 NK-R" panose="02020400000000000000" pitchFamily="18" charset="-128"/>
                          <a:ea typeface="UD デジタル 教科書体 NK-R" panose="02020400000000000000" pitchFamily="18" charset="-128"/>
                        </a:rPr>
                        <a:t>第２章　前計画の取組状況について</a:t>
                      </a:r>
                      <a:endParaRPr kumimoji="1" lang="en-US" altLang="ja-JP" sz="180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（令和２年４月～令和７年３月）</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１</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前計画における主な取組・・・・・・・・・・・・・・・・・・・・・・・・・・・・・・</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92075" indent="-92075"/>
                      <a:r>
                        <a:rPr kumimoji="1" lang="ja-JP" altLang="en-US" sz="1050" dirty="0">
                          <a:latin typeface="UD デジタル 教科書体 NK-R" panose="02020400000000000000" pitchFamily="18" charset="-128"/>
                          <a:ea typeface="UD デジタル 教科書体 NK-R" panose="02020400000000000000" pitchFamily="18" charset="-128"/>
                        </a:rPr>
                        <a:t>　　２</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前計画における数値目標の振り返り</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（１）男性職員の「育児休業」取得率・・・・・・・・・・・・・・・・・・・・・</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（２）男性職員の「育児参加休暇」取得率・・・・・・・・・・・・・・・・・</a:t>
                      </a:r>
                    </a:p>
                    <a:p>
                      <a:r>
                        <a:rPr kumimoji="1" lang="ja-JP" altLang="en-US" sz="1050" dirty="0">
                          <a:latin typeface="UD デジタル 教科書体 NK-R" panose="02020400000000000000" pitchFamily="18" charset="-128"/>
                          <a:ea typeface="UD デジタル 教科書体 NK-R" panose="02020400000000000000" pitchFamily="18" charset="-128"/>
                        </a:rPr>
                        <a:t>　　（３）職員１人あたりの年次休暇の平均取得日数・・・・・・・・・・・</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（４）課長級以上に占める女性職員の割合・・・・・・・・・・・・・・・・</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（５）主査級以上に占める女性職員の割合・・・・・・・・・・・・・・・・</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UD デジタル 教科書体 NK-R" panose="02020400000000000000" pitchFamily="18" charset="-128"/>
                          <a:ea typeface="UD デジタル 教科書体 NK-R" panose="02020400000000000000" pitchFamily="18" charset="-128"/>
                        </a:rPr>
                        <a:t>第３章　現状把握について</a:t>
                      </a:r>
                      <a:r>
                        <a:rPr kumimoji="1" lang="ja-JP" altLang="en-US" sz="1050" dirty="0">
                          <a:latin typeface="UD デジタル 教科書体 NK-R" panose="02020400000000000000" pitchFamily="18" charset="-128"/>
                          <a:ea typeface="UD デジタル 教科書体 NK-R" panose="02020400000000000000" pitchFamily="18" charset="-128"/>
                        </a:rPr>
                        <a:t>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１</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採用関係・・・・・・・・・・・・・・・・・・・・・・・・・・・・・・・・・・・・・・・・・・・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２</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継続就業及び仕事とプライベートの両立関係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（１）継続勤務年数について・・・・・・・・・・・・・・・・・・・・・・・・・・・・</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（２）育児休業について・・・・・・・・・・・・・・・・・・・・・・・・・・・・・・・・</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（３）子育てに活用できる休暇制度等の男性職員の利用について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3.</a:t>
                      </a:r>
                      <a:r>
                        <a:rPr kumimoji="1" lang="ja-JP" altLang="en-US" sz="1050" dirty="0">
                          <a:latin typeface="UD デジタル 教科書体 NK-R" panose="02020400000000000000" pitchFamily="18" charset="-128"/>
                          <a:ea typeface="UD デジタル 教科書体 NK-R" panose="02020400000000000000" pitchFamily="18" charset="-128"/>
                        </a:rPr>
                        <a:t>働き方改革関係</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（１）時間外勤務の状況について・・・・・・・・・・・・・・・・・・・・・・・・・</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2</a:t>
                      </a:r>
                      <a:r>
                        <a:rPr kumimoji="1" lang="ja-JP" altLang="en-US" sz="1050" dirty="0">
                          <a:latin typeface="UD デジタル 教科書体 NK-R" panose="02020400000000000000" pitchFamily="18" charset="-128"/>
                          <a:ea typeface="UD デジタル 教科書体 NK-R" panose="02020400000000000000" pitchFamily="18" charset="-128"/>
                        </a:rPr>
                        <a:t>）年次休暇の消化率及び平均取得日数について・・・・・・・・・</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（３）テレワークや勤務時間の柔軟な運用について・・・・・・・・・・・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70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２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３</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３</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４</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５</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５</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５</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６</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７</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８</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UD デジタル 教科書体 NK-R" panose="02020400000000000000" pitchFamily="18" charset="-128"/>
                          <a:ea typeface="UD デジタル 教科書体 NK-R" panose="02020400000000000000" pitchFamily="18" charset="-128"/>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１１</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１２</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１３</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１４</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UD デジタル 教科書体 NK-R" panose="02020400000000000000" pitchFamily="18" charset="-128"/>
                          <a:ea typeface="UD デジタル 教科書体 NK-R" panose="02020400000000000000" pitchFamily="18" charset="-128"/>
                        </a:rPr>
                        <a:t>第３章　現状把握について</a:t>
                      </a:r>
                      <a:r>
                        <a:rPr kumimoji="1" lang="ja-JP" altLang="en-US" sz="1050" dirty="0">
                          <a:latin typeface="UD デジタル 教科書体 NK-R" panose="02020400000000000000" pitchFamily="18" charset="-128"/>
                          <a:ea typeface="UD デジタル 教科書体 NK-R" panose="02020400000000000000" pitchFamily="18" charset="-128"/>
                        </a:rPr>
                        <a:t>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4</a:t>
                      </a:r>
                      <a:r>
                        <a:rPr kumimoji="1" lang="ja-JP" altLang="en-US" sz="1050" dirty="0">
                          <a:latin typeface="UD デジタル 教科書体 NK-R" panose="02020400000000000000" pitchFamily="18" charset="-128"/>
                          <a:ea typeface="UD デジタル 教科書体 NK-R" panose="02020400000000000000" pitchFamily="18" charset="-128"/>
                        </a:rPr>
                        <a:t>．女性登用関係</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（１）女性職員の活躍について・・・・・・・・・・・・・・・・・・・・・・・・・・・・・・</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（２）人事配置の状況について・・・・・・・・・・・・・・・・・・・・・・・・・・・・・・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（３）管理職占める女性職員の割合等について・・・・・・・・・・・・・・・・・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（４）昇任・育成の状況について・・・・・・・・・・・・・・・・・・・・・・・・・・・・・・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（５）昇任意欲について・・・・・・・・・・・・・・・・・・・・・・・・・・・・・・・・・・・・・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５．働きやすい環境づくり</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（１）ハラスメントのない職場づくり・・・・・・・・・・・・・・・・・・・・・・・・・・・・</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（２）女性の健康上の特性に係る取組の状況・・・・・・・・・・・・・・・・・・・</a:t>
                      </a:r>
                    </a:p>
                    <a:p>
                      <a:pPr>
                        <a:lnSpc>
                          <a:spcPct val="100000"/>
                        </a:lnSpc>
                      </a:pPr>
                      <a:r>
                        <a:rPr kumimoji="1" lang="ja-JP" altLang="en-US" sz="1050" dirty="0">
                          <a:latin typeface="UD デジタル 教科書体 NK-R" panose="02020400000000000000" pitchFamily="18" charset="-128"/>
                          <a:ea typeface="UD デジタル 教科書体 NK-R" panose="02020400000000000000" pitchFamily="18" charset="-128"/>
                        </a:rPr>
                        <a:t>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UD デジタル 教科書体 NK-R" panose="02020400000000000000" pitchFamily="18" charset="-128"/>
                          <a:ea typeface="UD デジタル 教科書体 NK-R" panose="02020400000000000000" pitchFamily="18" charset="-128"/>
                        </a:rPr>
                        <a:t>第４章　本計画の数値目標及び</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UD デジタル 教科書体 NK-R" panose="02020400000000000000" pitchFamily="18" charset="-128"/>
                          <a:ea typeface="UD デジタル 教科書体 NK-R" panose="02020400000000000000" pitchFamily="18" charset="-128"/>
                        </a:rPr>
                        <a:t>　　　　　　　　　　　　　　　　今後の取組について</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本計画における数値目標・・・・・・・・・・・・・・・・・・・・・・・・・・・・・・・・・・・・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１．継続就業及び仕事とプライベートの両立関係</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（働き方改革関係含む）・・・・・・・・・・・・・</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２．採用関係・・・・・・・・・・・・・・・・・・・・・・・・・・・・・・・・・・・・・・・・・・・・・・</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３．女性登用関係</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人事配置について・・・・・・・・・・・・・・・・・・・・・・・・・・・・・・・・・・・・・・・・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昇任意欲について・・・・・・・・・・・・・・・・・・・・・・・・・・・・・・・・・・・・・・・・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昇任管理について・・・・・・・・・・・・・・・・・・・・・・・・・・・・・・・・・・・・・・・・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４．女性の健康上の特性関係・・・・・・・・・・・・・・・・・・・・・・・・・・・・・・・・</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新規または重点をおいて検討する取組内容・・・・・・・・・・・・・・・・・・・・</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UD デジタル 教科書体 NK-R" panose="02020400000000000000" pitchFamily="18" charset="-128"/>
                          <a:ea typeface="UD デジタル 教科書体 NK-R" panose="02020400000000000000" pitchFamily="18" charset="-128"/>
                        </a:rPr>
                        <a:t>第</a:t>
                      </a:r>
                      <a:r>
                        <a:rPr kumimoji="1" lang="en-US" altLang="ja-JP" sz="1800" dirty="0">
                          <a:latin typeface="UD デジタル 教科書体 NK-R" panose="02020400000000000000" pitchFamily="18" charset="-128"/>
                          <a:ea typeface="UD デジタル 教科書体 NK-R" panose="02020400000000000000" pitchFamily="18" charset="-128"/>
                        </a:rPr>
                        <a:t>5</a:t>
                      </a:r>
                      <a:r>
                        <a:rPr kumimoji="1" lang="ja-JP" altLang="en-US" sz="1800" dirty="0">
                          <a:latin typeface="UD デジタル 教科書体 NK-R" panose="02020400000000000000" pitchFamily="18" charset="-128"/>
                          <a:ea typeface="UD デジタル 教科書体 NK-R" panose="02020400000000000000" pitchFamily="18" charset="-128"/>
                        </a:rPr>
                        <a:t>章　進行管理について・・・・・・・・・・・・</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UD デジタル 教科書体 NK-R" panose="02020400000000000000" pitchFamily="18" charset="-128"/>
                          <a:ea typeface="UD デジタル 教科書体 NK-R" panose="02020400000000000000" pitchFamily="18" charset="-128"/>
                        </a:rPr>
                        <a:t>【</a:t>
                      </a:r>
                      <a:r>
                        <a:rPr kumimoji="1" lang="ja-JP" altLang="en-US" sz="1800" dirty="0">
                          <a:latin typeface="UD デジタル 教科書体 NK-R" panose="02020400000000000000" pitchFamily="18" charset="-128"/>
                          <a:ea typeface="UD デジタル 教科書体 NK-R" panose="02020400000000000000" pitchFamily="18" charset="-128"/>
                        </a:rPr>
                        <a:t>資料編</a:t>
                      </a:r>
                      <a:r>
                        <a:rPr kumimoji="1" lang="en-US" altLang="ja-JP" sz="1800" dirty="0">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１５</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１６</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１７</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１８</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１９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２０</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２０</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２１</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２２</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２３</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２４</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２５</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２６</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２７</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２８</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２９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UD デジタル 教科書体 NK-R" panose="02020400000000000000" pitchFamily="18" charset="-128"/>
                          <a:ea typeface="UD デジタル 教科書体 NK-R" panose="02020400000000000000" pitchFamily="18" charset="-128"/>
                        </a:rPr>
                        <a:t>３０</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6144779"/>
                  </a:ext>
                </a:extLst>
              </a:tr>
            </a:tbl>
          </a:graphicData>
        </a:graphic>
      </p:graphicFrame>
    </p:spTree>
    <p:extLst>
      <p:ext uri="{BB962C8B-B14F-4D97-AF65-F5344CB8AC3E}">
        <p14:creationId xmlns:p14="http://schemas.microsoft.com/office/powerpoint/2010/main" val="2278215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42C1A5DE-A4E5-4C24-91F3-9EE4EDEC9DDB}"/>
              </a:ext>
            </a:extLst>
          </p:cNvPr>
          <p:cNvPicPr>
            <a:picLocks noChangeAspect="1"/>
          </p:cNvPicPr>
          <p:nvPr/>
        </p:nvPicPr>
        <p:blipFill>
          <a:blip r:embed="rId2"/>
          <a:stretch>
            <a:fillRect/>
          </a:stretch>
        </p:blipFill>
        <p:spPr>
          <a:xfrm>
            <a:off x="395551" y="5106478"/>
            <a:ext cx="3090006" cy="1689165"/>
          </a:xfrm>
          <a:prstGeom prst="rect">
            <a:avLst/>
          </a:prstGeom>
        </p:spPr>
      </p:pic>
      <p:pic>
        <p:nvPicPr>
          <p:cNvPr id="4" name="図 3">
            <a:extLst>
              <a:ext uri="{FF2B5EF4-FFF2-40B4-BE49-F238E27FC236}">
                <a16:creationId xmlns:a16="http://schemas.microsoft.com/office/drawing/2014/main" id="{00DA31F9-68AB-4BBD-931B-E715D62BAE01}"/>
              </a:ext>
            </a:extLst>
          </p:cNvPr>
          <p:cNvPicPr>
            <a:picLocks noChangeAspect="1"/>
          </p:cNvPicPr>
          <p:nvPr/>
        </p:nvPicPr>
        <p:blipFill>
          <a:blip r:embed="rId3"/>
          <a:stretch>
            <a:fillRect/>
          </a:stretch>
        </p:blipFill>
        <p:spPr>
          <a:xfrm>
            <a:off x="4159174" y="3411000"/>
            <a:ext cx="2714400" cy="1497599"/>
          </a:xfrm>
          <a:prstGeom prst="rect">
            <a:avLst/>
          </a:prstGeom>
        </p:spPr>
      </p:pic>
      <p:pic>
        <p:nvPicPr>
          <p:cNvPr id="45" name="図 44">
            <a:extLst>
              <a:ext uri="{FF2B5EF4-FFF2-40B4-BE49-F238E27FC236}">
                <a16:creationId xmlns:a16="http://schemas.microsoft.com/office/drawing/2014/main" id="{A4E7610C-4A2A-4E56-BAAD-78E206C22139}"/>
              </a:ext>
            </a:extLst>
          </p:cNvPr>
          <p:cNvPicPr>
            <a:picLocks noChangeAspect="1"/>
          </p:cNvPicPr>
          <p:nvPr/>
        </p:nvPicPr>
        <p:blipFill>
          <a:blip r:embed="rId4"/>
          <a:stretch>
            <a:fillRect/>
          </a:stretch>
        </p:blipFill>
        <p:spPr>
          <a:xfrm>
            <a:off x="333671" y="3215194"/>
            <a:ext cx="3052800" cy="1728796"/>
          </a:xfrm>
          <a:prstGeom prst="rect">
            <a:avLst/>
          </a:prstGeom>
        </p:spPr>
      </p:pic>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19</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39218" y="991735"/>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157983" y="1173793"/>
            <a:ext cx="9069235" cy="2063442"/>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○令和７年度の職員アンケートにおいて、昇任を希望する職階について「課長級以上」と回答した課長補佐級以下の職員の割合</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は、男性職員</a:t>
            </a:r>
            <a:r>
              <a:rPr kumimoji="1" lang="en-US" altLang="ja-JP" sz="1300" dirty="0">
                <a:latin typeface="UD デジタル 教科書体 NK-R" panose="02020400000000000000" pitchFamily="18" charset="-128"/>
                <a:ea typeface="UD デジタル 教科書体 NK-R" panose="02020400000000000000" pitchFamily="18" charset="-128"/>
              </a:rPr>
              <a:t>35.1%</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12.8%</a:t>
            </a:r>
            <a:r>
              <a:rPr kumimoji="1" lang="ja-JP" altLang="en-US" sz="1300" dirty="0">
                <a:latin typeface="UD デジタル 教科書体 NK-R" panose="02020400000000000000" pitchFamily="18" charset="-128"/>
                <a:ea typeface="UD デジタル 教科書体 NK-R" panose="02020400000000000000" pitchFamily="18" charset="-128"/>
              </a:rPr>
              <a:t>で</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令和２年度：男性職員</a:t>
            </a:r>
            <a:r>
              <a:rPr kumimoji="1" lang="en-US" altLang="ja-JP" sz="1300" dirty="0">
                <a:latin typeface="UD デジタル 教科書体 NK-R" panose="02020400000000000000" pitchFamily="18" charset="-128"/>
                <a:ea typeface="UD デジタル 教科書体 NK-R" panose="02020400000000000000" pitchFamily="18" charset="-128"/>
              </a:rPr>
              <a:t>39.1%</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14.3% 〕</a:t>
            </a:r>
            <a:r>
              <a:rPr kumimoji="1" lang="ja-JP" altLang="en-US" sz="1300" dirty="0">
                <a:latin typeface="UD デジタル 教科書体 NK-R" panose="02020400000000000000" pitchFamily="18" charset="-128"/>
                <a:ea typeface="UD デジタル 教科書体 NK-R" panose="02020400000000000000" pitchFamily="18" charset="-128"/>
              </a:rPr>
              <a:t>（図表</a:t>
            </a:r>
            <a:r>
              <a:rPr kumimoji="1" lang="en-US" altLang="ja-JP" sz="1300" dirty="0">
                <a:latin typeface="UD デジタル 教科書体 NK-R" panose="02020400000000000000" pitchFamily="18" charset="-128"/>
                <a:ea typeface="UD デジタル 教科書体 NK-R" panose="02020400000000000000" pitchFamily="18" charset="-128"/>
              </a:rPr>
              <a:t>8</a:t>
            </a:r>
            <a:r>
              <a:rPr kumimoji="1" lang="ja-JP" altLang="en-US" sz="1300" dirty="0">
                <a:latin typeface="UD デジタル 教科書体 NK-R" panose="02020400000000000000" pitchFamily="18" charset="-128"/>
                <a:ea typeface="UD デジタル 教科書体 NK-R" panose="02020400000000000000" pitchFamily="18" charset="-128"/>
              </a:rPr>
              <a:t>）、「これ以上昇任しなく</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てもよい」　と回答した職員の割合は、男性職員</a:t>
            </a:r>
            <a:r>
              <a:rPr kumimoji="1" lang="en-US" altLang="ja-JP" sz="1300" dirty="0">
                <a:latin typeface="UD デジタル 教科書体 NK-R" panose="02020400000000000000" pitchFamily="18" charset="-128"/>
                <a:ea typeface="UD デジタル 教科書体 NK-R" panose="02020400000000000000" pitchFamily="18" charset="-128"/>
              </a:rPr>
              <a:t>40.2</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r>
              <a:rPr kumimoji="1" lang="en-US" altLang="ja-JP" sz="1300" dirty="0">
                <a:latin typeface="UD デジタル 教科書体 NK-R" panose="02020400000000000000" pitchFamily="18" charset="-128"/>
                <a:ea typeface="UD デジタル 教科書体 NK-R" panose="02020400000000000000" pitchFamily="18" charset="-128"/>
              </a:rPr>
              <a:t>56.2</a:t>
            </a:r>
            <a:r>
              <a:rPr kumimoji="1" lang="ja-JP" altLang="en-US" sz="1300" dirty="0">
                <a:latin typeface="UD デジタル 教科書体 NK-R" panose="02020400000000000000" pitchFamily="18" charset="-128"/>
                <a:ea typeface="UD デジタル 教科書体 NK-R" panose="02020400000000000000" pitchFamily="18" charset="-128"/>
              </a:rPr>
              <a:t>％ </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令和２年度：男性職員が</a:t>
            </a:r>
            <a:r>
              <a:rPr kumimoji="1" lang="en-US" altLang="ja-JP" sz="1300" dirty="0">
                <a:latin typeface="UD デジタル 教科書体 NK-R" panose="02020400000000000000" pitchFamily="18" charset="-128"/>
                <a:ea typeface="UD デジタル 教科書体 NK-R" panose="02020400000000000000" pitchFamily="18" charset="-128"/>
              </a:rPr>
              <a:t>34.9</a:t>
            </a:r>
            <a:r>
              <a:rPr kumimoji="1" lang="ja-JP" altLang="en-US" sz="1300" dirty="0">
                <a:latin typeface="UD デジタル 教科書体 NK-R" panose="02020400000000000000" pitchFamily="18" charset="-128"/>
                <a:ea typeface="UD デジタル 教科書体 NK-R" panose="02020400000000000000" pitchFamily="18" charset="-128"/>
              </a:rPr>
              <a:t>％、女性職員</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47.8</a:t>
            </a:r>
            <a:r>
              <a:rPr kumimoji="1" lang="ja-JP" altLang="en-US" sz="1300" dirty="0">
                <a:latin typeface="UD デジタル 教科書体 NK-R" panose="02020400000000000000" pitchFamily="18" charset="-128"/>
                <a:ea typeface="UD デジタル 教科書体 NK-R" panose="02020400000000000000" pitchFamily="18" charset="-128"/>
              </a:rPr>
              <a:t>％ </a:t>
            </a:r>
            <a:r>
              <a:rPr kumimoji="1" lang="en-US" altLang="ja-JP" sz="1300" dirty="0">
                <a:latin typeface="UD デジタル 教科書体 NK-R" panose="02020400000000000000" pitchFamily="18" charset="-128"/>
                <a:ea typeface="UD デジタル 教科書体 NK-R" panose="02020400000000000000" pitchFamily="18" charset="-128"/>
              </a:rPr>
              <a:t>〕</a:t>
            </a:r>
            <a:r>
              <a:rPr kumimoji="1" lang="ja-JP" altLang="en-US" sz="1300" dirty="0">
                <a:latin typeface="UD デジタル 教科書体 NK-R" panose="02020400000000000000" pitchFamily="18" charset="-128"/>
                <a:ea typeface="UD デジタル 教科書体 NK-R" panose="02020400000000000000" pitchFamily="18" charset="-128"/>
              </a:rPr>
              <a:t>であり（図表</a:t>
            </a:r>
            <a:r>
              <a:rPr kumimoji="1" lang="en-US" altLang="ja-JP" sz="1300" dirty="0">
                <a:latin typeface="UD デジタル 教科書体 NK-R" panose="02020400000000000000" pitchFamily="18" charset="-128"/>
                <a:ea typeface="UD デジタル 教科書体 NK-R" panose="02020400000000000000" pitchFamily="18" charset="-128"/>
              </a:rPr>
              <a:t>38</a:t>
            </a:r>
            <a:r>
              <a:rPr kumimoji="1" lang="ja-JP" altLang="en-US" sz="1300" dirty="0">
                <a:latin typeface="UD デジタル 教科書体 NK-R" panose="02020400000000000000" pitchFamily="18" charset="-128"/>
                <a:ea typeface="UD デジタル 教科書体 NK-R" panose="02020400000000000000" pitchFamily="18" charset="-128"/>
              </a:rPr>
              <a:t>）、女性職員のほうが昇任を希望する割合が低く、また、男女ともに昇任意欲の低下がみられた。</a:t>
            </a: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○昇任を望まない理由としては、「責任が重くなる」「仕事とプライベートの両立が困難」の回答が上位となっている（図表</a:t>
            </a:r>
            <a:r>
              <a:rPr kumimoji="1" lang="en-US" altLang="ja-JP" sz="1300" dirty="0">
                <a:latin typeface="UD デジタル 教科書体 NK-R" panose="02020400000000000000" pitchFamily="18" charset="-128"/>
                <a:ea typeface="UD デジタル 教科書体 NK-R" panose="02020400000000000000" pitchFamily="18" charset="-128"/>
              </a:rPr>
              <a:t>40</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〇「新任課長級のころ、管理職としての自信を持ちづらい状況があった」と回答した管理職の割合は、女性職員</a:t>
            </a:r>
            <a:r>
              <a:rPr kumimoji="1" lang="en-US" altLang="ja-JP" sz="1300" dirty="0">
                <a:latin typeface="UD デジタル 教科書体 NK-R" panose="02020400000000000000" pitchFamily="18" charset="-128"/>
                <a:ea typeface="UD デジタル 教科書体 NK-R" panose="02020400000000000000" pitchFamily="18" charset="-128"/>
              </a:rPr>
              <a:t>59.0</a:t>
            </a:r>
            <a:r>
              <a:rPr kumimoji="1" lang="ja-JP" altLang="en-US" sz="1300" dirty="0">
                <a:latin typeface="UD デジタル 教科書体 NK-R" panose="02020400000000000000" pitchFamily="18" charset="-128"/>
                <a:ea typeface="UD デジタル 教科書体 NK-R" panose="02020400000000000000" pitchFamily="18" charset="-128"/>
              </a:rPr>
              <a:t>％、男性職員</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en-US" altLang="ja-JP" sz="1300" dirty="0">
                <a:latin typeface="UD デジタル 教科書体 NK-R" panose="02020400000000000000" pitchFamily="18" charset="-128"/>
                <a:ea typeface="UD デジタル 教科書体 NK-R" panose="02020400000000000000" pitchFamily="18" charset="-128"/>
              </a:rPr>
              <a:t>   43.6</a:t>
            </a:r>
            <a:r>
              <a:rPr kumimoji="1" lang="ja-JP" altLang="en-US" sz="1300" dirty="0">
                <a:latin typeface="UD デジタル 教科書体 NK-R" panose="02020400000000000000" pitchFamily="18" charset="-128"/>
                <a:ea typeface="UD デジタル 教科書体 NK-R" panose="02020400000000000000" pitchFamily="18" charset="-128"/>
              </a:rPr>
              <a:t>％であり、女性職員の方が高かった。（図表</a:t>
            </a:r>
            <a:r>
              <a:rPr kumimoji="1" lang="en-US" altLang="ja-JP" sz="1300" dirty="0">
                <a:latin typeface="UD デジタル 教科書体 NK-R" panose="02020400000000000000" pitchFamily="18" charset="-128"/>
                <a:ea typeface="UD デジタル 教科書体 NK-R" panose="02020400000000000000" pitchFamily="18" charset="-128"/>
              </a:rPr>
              <a:t>39</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sp>
        <p:nvSpPr>
          <p:cNvPr id="15" name="タイトル 1">
            <a:extLst>
              <a:ext uri="{FF2B5EF4-FFF2-40B4-BE49-F238E27FC236}">
                <a16:creationId xmlns:a16="http://schemas.microsoft.com/office/drawing/2014/main" id="{101AE62E-C4CC-4609-B414-4A1A96FCBE74}"/>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16" name="タイトル 1">
            <a:extLst>
              <a:ext uri="{FF2B5EF4-FFF2-40B4-BE49-F238E27FC236}">
                <a16:creationId xmlns:a16="http://schemas.microsoft.com/office/drawing/2014/main" id="{4DCC3181-765C-4A4C-B7C6-79294D71B4CD}"/>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8" name="タイトル 1">
            <a:extLst>
              <a:ext uri="{FF2B5EF4-FFF2-40B4-BE49-F238E27FC236}">
                <a16:creationId xmlns:a16="http://schemas.microsoft.com/office/drawing/2014/main" id="{C7A81054-4D17-4089-810B-A76AE4918DC2}"/>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19" name="タイトル 1">
            <a:extLst>
              <a:ext uri="{FF2B5EF4-FFF2-40B4-BE49-F238E27FC236}">
                <a16:creationId xmlns:a16="http://schemas.microsoft.com/office/drawing/2014/main" id="{75C6679B-530D-4DC4-91C5-5E1CC2BCC8E0}"/>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タイトル 1">
            <a:extLst>
              <a:ext uri="{FF2B5EF4-FFF2-40B4-BE49-F238E27FC236}">
                <a16:creationId xmlns:a16="http://schemas.microsoft.com/office/drawing/2014/main" id="{19EFD602-066E-4B90-B108-D5BB053F78C7}"/>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1" name="タイトル 1">
            <a:extLst>
              <a:ext uri="{FF2B5EF4-FFF2-40B4-BE49-F238E27FC236}">
                <a16:creationId xmlns:a16="http://schemas.microsoft.com/office/drawing/2014/main" id="{73F0F21B-837E-4775-8B68-59E22AF5E218}"/>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2" name="タイトル 1">
            <a:extLst>
              <a:ext uri="{FF2B5EF4-FFF2-40B4-BE49-F238E27FC236}">
                <a16:creationId xmlns:a16="http://schemas.microsoft.com/office/drawing/2014/main" id="{D3DFC8A4-DD10-4F96-9F44-87E8BA3AB61D}"/>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3" name="タイトル 1">
            <a:extLst>
              <a:ext uri="{FF2B5EF4-FFF2-40B4-BE49-F238E27FC236}">
                <a16:creationId xmlns:a16="http://schemas.microsoft.com/office/drawing/2014/main" id="{7AE0DBC5-10F8-43CA-A003-27B578314973}"/>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7" name="タイトル 1">
            <a:extLst>
              <a:ext uri="{FF2B5EF4-FFF2-40B4-BE49-F238E27FC236}">
                <a16:creationId xmlns:a16="http://schemas.microsoft.com/office/drawing/2014/main" id="{44A2160C-DAD6-4FF4-834B-9DB4874B5B4C}"/>
              </a:ext>
            </a:extLst>
          </p:cNvPr>
          <p:cNvSpPr txBox="1">
            <a:spLocks/>
          </p:cNvSpPr>
          <p:nvPr/>
        </p:nvSpPr>
        <p:spPr>
          <a:xfrm>
            <a:off x="-31960" y="-5031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8" name="正方形/長方形 27">
            <a:extLst>
              <a:ext uri="{FF2B5EF4-FFF2-40B4-BE49-F238E27FC236}">
                <a16:creationId xmlns:a16="http://schemas.microsoft.com/office/drawing/2014/main" id="{1D27730B-F9B0-4FF5-8E5A-0E7F7F98586F}"/>
              </a:ext>
            </a:extLst>
          </p:cNvPr>
          <p:cNvSpPr/>
          <p:nvPr/>
        </p:nvSpPr>
        <p:spPr>
          <a:xfrm>
            <a:off x="-8966" y="543821"/>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４　女性登用関係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4817C06E-5BBE-43F8-8F45-56F44BDB36C8}"/>
              </a:ext>
            </a:extLst>
          </p:cNvPr>
          <p:cNvSpPr txBox="1"/>
          <p:nvPr/>
        </p:nvSpPr>
        <p:spPr>
          <a:xfrm>
            <a:off x="-62581" y="624263"/>
            <a:ext cx="8989615" cy="1134523"/>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51" name="テキスト ボックス 50">
            <a:extLst>
              <a:ext uri="{FF2B5EF4-FFF2-40B4-BE49-F238E27FC236}">
                <a16:creationId xmlns:a16="http://schemas.microsoft.com/office/drawing/2014/main" id="{C83F3DA7-4762-453E-B77F-88CD8A999C30}"/>
              </a:ext>
            </a:extLst>
          </p:cNvPr>
          <p:cNvSpPr txBox="1"/>
          <p:nvPr/>
        </p:nvSpPr>
        <p:spPr>
          <a:xfrm>
            <a:off x="143845" y="4640858"/>
            <a:ext cx="4508532" cy="652364"/>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38</a:t>
            </a:r>
            <a:r>
              <a:rPr kumimoji="1" lang="ja-JP" altLang="en-US"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これ以上昇任しなくてもよい職員の割合</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82EDEFA3-BC96-4EF3-8502-0D3880F019A7}"/>
              </a:ext>
            </a:extLst>
          </p:cNvPr>
          <p:cNvSpPr txBox="1"/>
          <p:nvPr/>
        </p:nvSpPr>
        <p:spPr>
          <a:xfrm>
            <a:off x="3888201" y="5053885"/>
            <a:ext cx="5038867"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40</a:t>
            </a:r>
            <a:r>
              <a:rPr kumimoji="1" lang="ja-JP" altLang="en-US" sz="1100" b="1" dirty="0">
                <a:latin typeface="BIZ UDPゴシック" panose="020B0400000000000000" pitchFamily="50" charset="-128"/>
                <a:ea typeface="BIZ UDPゴシック" panose="020B0400000000000000" pitchFamily="50" charset="-128"/>
              </a:rPr>
              <a:t>：昇任を望まない要因</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57" name="タイトル 1">
            <a:extLst>
              <a:ext uri="{FF2B5EF4-FFF2-40B4-BE49-F238E27FC236}">
                <a16:creationId xmlns:a16="http://schemas.microsoft.com/office/drawing/2014/main" id="{CA5A99F4-9503-4FAC-A44C-FF0697D88710}"/>
              </a:ext>
            </a:extLst>
          </p:cNvPr>
          <p:cNvSpPr txBox="1">
            <a:spLocks/>
          </p:cNvSpPr>
          <p:nvPr/>
        </p:nvSpPr>
        <p:spPr>
          <a:xfrm>
            <a:off x="1729047" y="-6498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58" name="テキスト ボックス 57">
            <a:extLst>
              <a:ext uri="{FF2B5EF4-FFF2-40B4-BE49-F238E27FC236}">
                <a16:creationId xmlns:a16="http://schemas.microsoft.com/office/drawing/2014/main" id="{25C0BF7D-0DB2-4114-9E2B-AB59F01C700D}"/>
              </a:ext>
            </a:extLst>
          </p:cNvPr>
          <p:cNvSpPr txBox="1"/>
          <p:nvPr/>
        </p:nvSpPr>
        <p:spPr>
          <a:xfrm>
            <a:off x="3826398" y="2856907"/>
            <a:ext cx="5243963" cy="307976"/>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39</a:t>
            </a:r>
            <a:r>
              <a:rPr kumimoji="1" lang="ja-JP" altLang="en-US" sz="1100" b="1" dirty="0">
                <a:latin typeface="BIZ UDPゴシック" panose="020B0400000000000000" pitchFamily="50" charset="-128"/>
                <a:ea typeface="BIZ UDPゴシック" panose="020B0400000000000000" pitchFamily="50" charset="-128"/>
              </a:rPr>
              <a:t>：「新任課長級のころ、管理職としての自信を持ちづらい状況があったか」</a:t>
            </a:r>
            <a:r>
              <a:rPr kumimoji="1" lang="en-US" altLang="ja-JP" sz="1100" b="1" dirty="0">
                <a:latin typeface="BIZ UDPゴシック" panose="020B0400000000000000" pitchFamily="50" charset="-128"/>
                <a:ea typeface="BIZ UDPゴシック" panose="020B0400000000000000" pitchFamily="50" charset="-128"/>
              </a:rPr>
              <a:t>】</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AB00554A-3046-4B11-9D73-67DE170841D2}"/>
              </a:ext>
            </a:extLst>
          </p:cNvPr>
          <p:cNvSpPr txBox="1"/>
          <p:nvPr/>
        </p:nvSpPr>
        <p:spPr>
          <a:xfrm>
            <a:off x="7045762" y="6495449"/>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35" name="正方形/長方形 34">
            <a:extLst>
              <a:ext uri="{FF2B5EF4-FFF2-40B4-BE49-F238E27FC236}">
                <a16:creationId xmlns:a16="http://schemas.microsoft.com/office/drawing/2014/main" id="{C3A81B24-F28D-491D-817C-72D3FC53D836}"/>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37" name="テキスト ボックス 36">
            <a:extLst>
              <a:ext uri="{FF2B5EF4-FFF2-40B4-BE49-F238E27FC236}">
                <a16:creationId xmlns:a16="http://schemas.microsoft.com/office/drawing/2014/main" id="{476EAB11-C827-4E58-B1C1-976C179D3679}"/>
              </a:ext>
            </a:extLst>
          </p:cNvPr>
          <p:cNvSpPr txBox="1"/>
          <p:nvPr/>
        </p:nvSpPr>
        <p:spPr>
          <a:xfrm>
            <a:off x="5008095" y="3072544"/>
            <a:ext cx="1211042" cy="301479"/>
          </a:xfrm>
          <a:prstGeom prst="rect">
            <a:avLst/>
          </a:prstGeom>
        </p:spPr>
        <p:txBody>
          <a:bodyPr vert="horz" wrap="square" lIns="91440" tIns="45720" rIns="91440" bIns="45720" rtlCol="0" anchor="ctr">
            <a:noAutofit/>
          </a:bodyPr>
          <a:lstStyle/>
          <a:p>
            <a:pPr algn="l"/>
            <a:r>
              <a:rPr kumimoji="1" lang="en-US" altLang="ja-JP" sz="1050" b="1" dirty="0">
                <a:latin typeface="BIZ UDPゴシック" panose="020B0400000000000000" pitchFamily="50" charset="-128"/>
                <a:ea typeface="BIZ UDPゴシック" panose="020B0400000000000000" pitchFamily="50" charset="-128"/>
              </a:rPr>
              <a:t>【</a:t>
            </a:r>
            <a:r>
              <a:rPr kumimoji="1" lang="ja-JP" altLang="en-US" sz="1050" b="1" dirty="0">
                <a:latin typeface="BIZ UDPゴシック" panose="020B0400000000000000" pitchFamily="50" charset="-128"/>
                <a:ea typeface="BIZ UDPゴシック" panose="020B0400000000000000" pitchFamily="50" charset="-128"/>
              </a:rPr>
              <a:t>男性職員</a:t>
            </a:r>
            <a:r>
              <a:rPr kumimoji="1" lang="en-US" altLang="ja-JP" sz="1050" b="1" dirty="0">
                <a:latin typeface="BIZ UDPゴシック" panose="020B0400000000000000" pitchFamily="50" charset="-128"/>
                <a:ea typeface="BIZ UDPゴシック" panose="020B0400000000000000" pitchFamily="50" charset="-128"/>
              </a:rPr>
              <a:t>】</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85C4EC64-9B7A-4E14-ACAD-93BFBA9FDC22}"/>
              </a:ext>
            </a:extLst>
          </p:cNvPr>
          <p:cNvSpPr txBox="1"/>
          <p:nvPr/>
        </p:nvSpPr>
        <p:spPr>
          <a:xfrm>
            <a:off x="7383678" y="3096089"/>
            <a:ext cx="1211042" cy="301479"/>
          </a:xfrm>
          <a:prstGeom prst="rect">
            <a:avLst/>
          </a:prstGeom>
        </p:spPr>
        <p:txBody>
          <a:bodyPr vert="horz" wrap="square" lIns="91440" tIns="45720" rIns="91440" bIns="45720" rtlCol="0" anchor="ctr">
            <a:noAutofit/>
          </a:bodyPr>
          <a:lstStyle/>
          <a:p>
            <a:pPr algn="l"/>
            <a:r>
              <a:rPr kumimoji="1" lang="en-US" altLang="ja-JP" sz="1050" b="1" dirty="0">
                <a:latin typeface="BIZ UDPゴシック" panose="020B0400000000000000" pitchFamily="50" charset="-128"/>
                <a:ea typeface="BIZ UDPゴシック" panose="020B0400000000000000" pitchFamily="50" charset="-128"/>
              </a:rPr>
              <a:t>【</a:t>
            </a:r>
            <a:r>
              <a:rPr kumimoji="1" lang="ja-JP" altLang="en-US" sz="1050" b="1" dirty="0">
                <a:latin typeface="BIZ UDPゴシック" panose="020B0400000000000000" pitchFamily="50" charset="-128"/>
                <a:ea typeface="BIZ UDPゴシック" panose="020B0400000000000000" pitchFamily="50" charset="-128"/>
              </a:rPr>
              <a:t>女性職員</a:t>
            </a:r>
            <a:r>
              <a:rPr kumimoji="1" lang="en-US" altLang="ja-JP" sz="1050" b="1" dirty="0">
                <a:latin typeface="BIZ UDPゴシック" panose="020B0400000000000000" pitchFamily="50" charset="-128"/>
                <a:ea typeface="BIZ UDPゴシック" panose="020B0400000000000000" pitchFamily="50" charset="-128"/>
              </a:rPr>
              <a:t>】</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32ED0B6C-6CEC-4524-87B7-235350642B1F}"/>
              </a:ext>
            </a:extLst>
          </p:cNvPr>
          <p:cNvSpPr txBox="1"/>
          <p:nvPr/>
        </p:nvSpPr>
        <p:spPr>
          <a:xfrm>
            <a:off x="454294" y="3226713"/>
            <a:ext cx="442201" cy="13736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a:t>
            </a:r>
          </a:p>
        </p:txBody>
      </p:sp>
      <p:sp>
        <p:nvSpPr>
          <p:cNvPr id="61" name="テキスト ボックス 60">
            <a:extLst>
              <a:ext uri="{FF2B5EF4-FFF2-40B4-BE49-F238E27FC236}">
                <a16:creationId xmlns:a16="http://schemas.microsoft.com/office/drawing/2014/main" id="{F06A0CBE-B5BC-48AA-9B35-DC33587127EE}"/>
              </a:ext>
            </a:extLst>
          </p:cNvPr>
          <p:cNvSpPr txBox="1"/>
          <p:nvPr/>
        </p:nvSpPr>
        <p:spPr>
          <a:xfrm>
            <a:off x="4269347" y="3392712"/>
            <a:ext cx="442201" cy="137369"/>
          </a:xfrm>
          <a:prstGeom prst="rect">
            <a:avLst/>
          </a:prstGeom>
        </p:spPr>
        <p:txBody>
          <a:bodyPr vert="horz" wrap="square" lIns="91440" tIns="45720" rIns="91440" bIns="45720" rtlCol="0" anchor="ctr">
            <a:noAutofit/>
          </a:bodyPr>
          <a:lstStyle/>
          <a:p>
            <a:pPr algn="l"/>
            <a:r>
              <a:rPr kumimoji="1" lang="ja-JP" altLang="en-US" sz="600" dirty="0">
                <a:latin typeface="BIZ UDPゴシック" panose="020B0400000000000000" pitchFamily="50" charset="-128"/>
                <a:ea typeface="BIZ UDPゴシック" panose="020B0400000000000000" pitchFamily="50" charset="-128"/>
              </a:rPr>
              <a:t>（％）</a:t>
            </a:r>
          </a:p>
        </p:txBody>
      </p:sp>
      <p:sp>
        <p:nvSpPr>
          <p:cNvPr id="63" name="テキスト ボックス 62">
            <a:extLst>
              <a:ext uri="{FF2B5EF4-FFF2-40B4-BE49-F238E27FC236}">
                <a16:creationId xmlns:a16="http://schemas.microsoft.com/office/drawing/2014/main" id="{377B42CA-A3B7-4C60-8CF7-834EEE46D379}"/>
              </a:ext>
            </a:extLst>
          </p:cNvPr>
          <p:cNvSpPr txBox="1"/>
          <p:nvPr/>
        </p:nvSpPr>
        <p:spPr>
          <a:xfrm>
            <a:off x="6652196" y="3406847"/>
            <a:ext cx="442201" cy="137369"/>
          </a:xfrm>
          <a:prstGeom prst="rect">
            <a:avLst/>
          </a:prstGeom>
        </p:spPr>
        <p:txBody>
          <a:bodyPr vert="horz" wrap="square" lIns="91440" tIns="45720" rIns="91440" bIns="45720" rtlCol="0" anchor="ctr">
            <a:noAutofit/>
          </a:bodyPr>
          <a:lstStyle/>
          <a:p>
            <a:pPr algn="l"/>
            <a:r>
              <a:rPr kumimoji="1" lang="ja-JP" altLang="en-US" sz="600" dirty="0">
                <a:latin typeface="BIZ UDPゴシック" panose="020B0400000000000000" pitchFamily="50" charset="-128"/>
                <a:ea typeface="BIZ UDPゴシック" panose="020B0400000000000000" pitchFamily="50" charset="-128"/>
              </a:rPr>
              <a:t>（％）</a:t>
            </a:r>
          </a:p>
        </p:txBody>
      </p:sp>
      <p:sp>
        <p:nvSpPr>
          <p:cNvPr id="64" name="テキスト ボックス 63">
            <a:extLst>
              <a:ext uri="{FF2B5EF4-FFF2-40B4-BE49-F238E27FC236}">
                <a16:creationId xmlns:a16="http://schemas.microsoft.com/office/drawing/2014/main" id="{11CF8D14-8160-4D54-BD51-D27F81F5D47D}"/>
              </a:ext>
            </a:extLst>
          </p:cNvPr>
          <p:cNvSpPr txBox="1"/>
          <p:nvPr/>
        </p:nvSpPr>
        <p:spPr>
          <a:xfrm>
            <a:off x="542129" y="5071179"/>
            <a:ext cx="442201" cy="137369"/>
          </a:xfrm>
          <a:prstGeom prst="rect">
            <a:avLst/>
          </a:prstGeom>
        </p:spPr>
        <p:txBody>
          <a:bodyPr vert="horz" wrap="square" lIns="91440" tIns="45720" rIns="91440" bIns="45720" rtlCol="0" anchor="ctr">
            <a:noAutofit/>
          </a:bodyPr>
          <a:lstStyle/>
          <a:p>
            <a:pPr algn="l"/>
            <a:r>
              <a:rPr kumimoji="1" lang="ja-JP" altLang="en-US" sz="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18178A03-782A-4315-BD02-04DF020418EC}"/>
              </a:ext>
            </a:extLst>
          </p:cNvPr>
          <p:cNvSpPr/>
          <p:nvPr/>
        </p:nvSpPr>
        <p:spPr>
          <a:xfrm>
            <a:off x="2352864" y="3475531"/>
            <a:ext cx="578711" cy="126095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0" name="正方形/長方形 39">
            <a:extLst>
              <a:ext uri="{FF2B5EF4-FFF2-40B4-BE49-F238E27FC236}">
                <a16:creationId xmlns:a16="http://schemas.microsoft.com/office/drawing/2014/main" id="{6F3A6C7B-0657-4681-A237-E7AA1497C4DD}"/>
              </a:ext>
            </a:extLst>
          </p:cNvPr>
          <p:cNvSpPr/>
          <p:nvPr/>
        </p:nvSpPr>
        <p:spPr>
          <a:xfrm>
            <a:off x="2479405" y="5124206"/>
            <a:ext cx="578711" cy="149583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1" name="正方形/長方形 40">
            <a:extLst>
              <a:ext uri="{FF2B5EF4-FFF2-40B4-BE49-F238E27FC236}">
                <a16:creationId xmlns:a16="http://schemas.microsoft.com/office/drawing/2014/main" id="{4FEF3AD1-8E20-4F4D-8592-2A2936D61001}"/>
              </a:ext>
            </a:extLst>
          </p:cNvPr>
          <p:cNvSpPr/>
          <p:nvPr/>
        </p:nvSpPr>
        <p:spPr>
          <a:xfrm>
            <a:off x="6018617" y="3412437"/>
            <a:ext cx="442201" cy="133431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2" name="正方形/長方形 41">
            <a:extLst>
              <a:ext uri="{FF2B5EF4-FFF2-40B4-BE49-F238E27FC236}">
                <a16:creationId xmlns:a16="http://schemas.microsoft.com/office/drawing/2014/main" id="{E8C169C7-41B0-4DEA-9B9C-AD64852F1961}"/>
              </a:ext>
            </a:extLst>
          </p:cNvPr>
          <p:cNvSpPr/>
          <p:nvPr/>
        </p:nvSpPr>
        <p:spPr>
          <a:xfrm>
            <a:off x="8383722" y="3412437"/>
            <a:ext cx="442201" cy="133431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43" name="テキスト ボックス 42">
            <a:extLst>
              <a:ext uri="{FF2B5EF4-FFF2-40B4-BE49-F238E27FC236}">
                <a16:creationId xmlns:a16="http://schemas.microsoft.com/office/drawing/2014/main" id="{6D7DF45F-3B91-41D0-B6F2-E550EDC86420}"/>
              </a:ext>
            </a:extLst>
          </p:cNvPr>
          <p:cNvSpPr txBox="1"/>
          <p:nvPr/>
        </p:nvSpPr>
        <p:spPr>
          <a:xfrm>
            <a:off x="115167" y="936545"/>
            <a:ext cx="1940554"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（５）昇任意欲について</a:t>
            </a:r>
          </a:p>
        </p:txBody>
      </p:sp>
      <p:sp>
        <p:nvSpPr>
          <p:cNvPr id="44" name="テキスト ボックス 43">
            <a:extLst>
              <a:ext uri="{FF2B5EF4-FFF2-40B4-BE49-F238E27FC236}">
                <a16:creationId xmlns:a16="http://schemas.microsoft.com/office/drawing/2014/main" id="{154AC077-6829-47F0-8370-9DBF304043E3}"/>
              </a:ext>
            </a:extLst>
          </p:cNvPr>
          <p:cNvSpPr txBox="1"/>
          <p:nvPr/>
        </p:nvSpPr>
        <p:spPr>
          <a:xfrm>
            <a:off x="147845" y="2883294"/>
            <a:ext cx="3696488" cy="326182"/>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＜再掲＞図表８：</a:t>
            </a:r>
            <a:r>
              <a:rPr lang="ja-JP" altLang="en-US" sz="1100" b="1" dirty="0">
                <a:latin typeface="BIZ UDPゴシック" panose="020B0400000000000000" pitchFamily="50" charset="-128"/>
                <a:ea typeface="BIZ UDPゴシック" panose="020B0400000000000000" pitchFamily="50" charset="-128"/>
              </a:rPr>
              <a:t>課長級以上に昇任したいと思う職員の</a:t>
            </a:r>
            <a:endParaRPr lang="en-US" altLang="ja-JP" sz="1100" b="1" dirty="0">
              <a:latin typeface="BIZ UDPゴシック" panose="020B0400000000000000" pitchFamily="50" charset="-128"/>
              <a:ea typeface="BIZ UDPゴシック" panose="020B0400000000000000" pitchFamily="50" charset="-128"/>
            </a:endParaRPr>
          </a:p>
          <a:p>
            <a:r>
              <a:rPr lang="en-US" altLang="ja-JP" sz="1100" b="1"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割合</a:t>
            </a:r>
            <a:r>
              <a:rPr kumimoji="1" lang="en-US" altLang="ja-JP" sz="1100" b="1" dirty="0">
                <a:latin typeface="BIZ UDPゴシック" panose="020B0400000000000000" pitchFamily="50" charset="-128"/>
                <a:ea typeface="BIZ UDPゴシック" panose="020B0400000000000000" pitchFamily="50" charset="-128"/>
              </a:rPr>
              <a:t>】</a:t>
            </a:r>
            <a:endParaRPr lang="zh-TW" altLang="en-US" sz="1100" b="1"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42916DFB-3A68-43FE-AC63-99E760D41642}"/>
              </a:ext>
            </a:extLst>
          </p:cNvPr>
          <p:cNvPicPr>
            <a:picLocks noChangeAspect="1"/>
          </p:cNvPicPr>
          <p:nvPr/>
        </p:nvPicPr>
        <p:blipFill>
          <a:blip r:embed="rId5"/>
          <a:stretch>
            <a:fillRect/>
          </a:stretch>
        </p:blipFill>
        <p:spPr>
          <a:xfrm>
            <a:off x="4040195" y="5384483"/>
            <a:ext cx="4886994" cy="1173824"/>
          </a:xfrm>
          <a:prstGeom prst="rect">
            <a:avLst/>
          </a:prstGeom>
        </p:spPr>
      </p:pic>
      <p:sp>
        <p:nvSpPr>
          <p:cNvPr id="48" name="テキスト ボックス 47">
            <a:extLst>
              <a:ext uri="{FF2B5EF4-FFF2-40B4-BE49-F238E27FC236}">
                <a16:creationId xmlns:a16="http://schemas.microsoft.com/office/drawing/2014/main" id="{88CE2A15-46FB-49FA-8022-4DC2D227BE25}"/>
              </a:ext>
            </a:extLst>
          </p:cNvPr>
          <p:cNvSpPr txBox="1"/>
          <p:nvPr/>
        </p:nvSpPr>
        <p:spPr>
          <a:xfrm>
            <a:off x="7462365" y="4871160"/>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49" name="テキスト ボックス 48">
            <a:extLst>
              <a:ext uri="{FF2B5EF4-FFF2-40B4-BE49-F238E27FC236}">
                <a16:creationId xmlns:a16="http://schemas.microsoft.com/office/drawing/2014/main" id="{6CFE3C6F-F0C1-47D3-96B8-5754C42FA90F}"/>
              </a:ext>
            </a:extLst>
          </p:cNvPr>
          <p:cNvSpPr txBox="1"/>
          <p:nvPr/>
        </p:nvSpPr>
        <p:spPr>
          <a:xfrm>
            <a:off x="2055721" y="6569998"/>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pic>
        <p:nvPicPr>
          <p:cNvPr id="5" name="図 4">
            <a:extLst>
              <a:ext uri="{FF2B5EF4-FFF2-40B4-BE49-F238E27FC236}">
                <a16:creationId xmlns:a16="http://schemas.microsoft.com/office/drawing/2014/main" id="{8BA4D0BB-3BB1-45FF-98C9-2FA426F5A73A}"/>
              </a:ext>
            </a:extLst>
          </p:cNvPr>
          <p:cNvPicPr>
            <a:picLocks noChangeAspect="1"/>
          </p:cNvPicPr>
          <p:nvPr/>
        </p:nvPicPr>
        <p:blipFill>
          <a:blip r:embed="rId6"/>
          <a:stretch>
            <a:fillRect/>
          </a:stretch>
        </p:blipFill>
        <p:spPr>
          <a:xfrm>
            <a:off x="6541881" y="3422749"/>
            <a:ext cx="2714400" cy="1497600"/>
          </a:xfrm>
          <a:prstGeom prst="rect">
            <a:avLst/>
          </a:prstGeom>
        </p:spPr>
      </p:pic>
    </p:spTree>
    <p:extLst>
      <p:ext uri="{BB962C8B-B14F-4D97-AF65-F5344CB8AC3E}">
        <p14:creationId xmlns:p14="http://schemas.microsoft.com/office/powerpoint/2010/main" val="151983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20</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67274" y="1052617"/>
            <a:ext cx="4470070" cy="2211689"/>
          </a:xfrm>
          <a:prstGeom prst="rect">
            <a:avLst/>
          </a:prstGeom>
        </p:spPr>
        <p:txBody>
          <a:bodyPr vert="horz" wrap="square" lIns="91440" tIns="45720" rIns="91440" bIns="45720" rtlCol="0" anchor="ctr">
            <a:noAutofit/>
          </a:bodyPr>
          <a:lstStyle/>
          <a:p>
            <a:pPr algn="l">
              <a:spcBef>
                <a:spcPts val="600"/>
              </a:spcBef>
            </a:pP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○本府では「職場におけるハラスメントの防止及び対応に関す</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る指針」を策定し、職員の意識啓発、相談体制の整備、研修</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の３点からハラスメントのない職場づくりに取り組んでいる。</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a:t>
            </a:r>
            <a:r>
              <a:rPr kumimoji="1" lang="en-US" altLang="ja-JP" sz="1300" dirty="0">
                <a:latin typeface="UD デジタル 教科書体 NK-R" panose="02020400000000000000" pitchFamily="18" charset="-128"/>
                <a:ea typeface="UD デジタル 教科書体 NK-R" panose="02020400000000000000" pitchFamily="18" charset="-128"/>
              </a:rPr>
              <a:t>R7</a:t>
            </a:r>
            <a:r>
              <a:rPr kumimoji="1" lang="ja-JP" altLang="en-US" sz="1300" dirty="0">
                <a:latin typeface="UD デジタル 教科書体 NK-R" panose="02020400000000000000" pitchFamily="18" charset="-128"/>
                <a:ea typeface="UD デジタル 教科書体 NK-R" panose="02020400000000000000" pitchFamily="18" charset="-128"/>
              </a:rPr>
              <a:t>年度のハラスメントに関するセルフチェックにおいて、指針</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の認知度については</a:t>
            </a:r>
            <a:r>
              <a:rPr kumimoji="1" lang="en-US" altLang="ja-JP" sz="1300" dirty="0">
                <a:latin typeface="UD デジタル 教科書体 NK-R" panose="02020400000000000000" pitchFamily="18" charset="-128"/>
                <a:ea typeface="UD デジタル 教科書体 NK-R" panose="02020400000000000000" pitchFamily="18" charset="-128"/>
              </a:rPr>
              <a:t>92.1%</a:t>
            </a:r>
            <a:r>
              <a:rPr kumimoji="1" lang="ja-JP" altLang="en-US" sz="1300" dirty="0">
                <a:latin typeface="UD デジタル 教科書体 NK-R" panose="02020400000000000000" pitchFamily="18" charset="-128"/>
                <a:ea typeface="UD デジタル 教科書体 NK-R" panose="02020400000000000000" pitchFamily="18" charset="-128"/>
              </a:rPr>
              <a:t>と、職員に広く認知されてい</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en-US" altLang="ja-JP" sz="1300" dirty="0">
                <a:latin typeface="UD デジタル 教科書体 NK-R" panose="02020400000000000000" pitchFamily="18" charset="-128"/>
                <a:ea typeface="UD デジタル 教科書体 NK-R" panose="02020400000000000000" pitchFamily="18" charset="-128"/>
              </a:rPr>
              <a:t>  </a:t>
            </a:r>
            <a:r>
              <a:rPr kumimoji="1" lang="ja-JP" altLang="en-US" sz="1300" dirty="0">
                <a:latin typeface="UD デジタル 教科書体 NK-R" panose="02020400000000000000" pitchFamily="18" charset="-128"/>
                <a:ea typeface="UD デジタル 教科書体 NK-R" panose="02020400000000000000" pitchFamily="18" charset="-128"/>
              </a:rPr>
              <a:t>る状況（図表</a:t>
            </a:r>
            <a:r>
              <a:rPr kumimoji="1" lang="en-US" altLang="ja-JP" sz="1300" dirty="0">
                <a:latin typeface="UD デジタル 教科書体 NK-R" panose="02020400000000000000" pitchFamily="18" charset="-128"/>
                <a:ea typeface="UD デジタル 教科書体 NK-R" panose="02020400000000000000" pitchFamily="18" charset="-128"/>
              </a:rPr>
              <a:t>41</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15" name="タイトル 1">
            <a:extLst>
              <a:ext uri="{FF2B5EF4-FFF2-40B4-BE49-F238E27FC236}">
                <a16:creationId xmlns:a16="http://schemas.microsoft.com/office/drawing/2014/main" id="{101AE62E-C4CC-4609-B414-4A1A96FCBE74}"/>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16" name="タイトル 1">
            <a:extLst>
              <a:ext uri="{FF2B5EF4-FFF2-40B4-BE49-F238E27FC236}">
                <a16:creationId xmlns:a16="http://schemas.microsoft.com/office/drawing/2014/main" id="{4DCC3181-765C-4A4C-B7C6-79294D71B4CD}"/>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8" name="タイトル 1">
            <a:extLst>
              <a:ext uri="{FF2B5EF4-FFF2-40B4-BE49-F238E27FC236}">
                <a16:creationId xmlns:a16="http://schemas.microsoft.com/office/drawing/2014/main" id="{C7A81054-4D17-4089-810B-A76AE4918DC2}"/>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19" name="タイトル 1">
            <a:extLst>
              <a:ext uri="{FF2B5EF4-FFF2-40B4-BE49-F238E27FC236}">
                <a16:creationId xmlns:a16="http://schemas.microsoft.com/office/drawing/2014/main" id="{75C6679B-530D-4DC4-91C5-5E1CC2BCC8E0}"/>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タイトル 1">
            <a:extLst>
              <a:ext uri="{FF2B5EF4-FFF2-40B4-BE49-F238E27FC236}">
                <a16:creationId xmlns:a16="http://schemas.microsoft.com/office/drawing/2014/main" id="{19EFD602-066E-4B90-B108-D5BB053F78C7}"/>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1" name="タイトル 1">
            <a:extLst>
              <a:ext uri="{FF2B5EF4-FFF2-40B4-BE49-F238E27FC236}">
                <a16:creationId xmlns:a16="http://schemas.microsoft.com/office/drawing/2014/main" id="{73F0F21B-837E-4775-8B68-59E22AF5E218}"/>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2" name="タイトル 1">
            <a:extLst>
              <a:ext uri="{FF2B5EF4-FFF2-40B4-BE49-F238E27FC236}">
                <a16:creationId xmlns:a16="http://schemas.microsoft.com/office/drawing/2014/main" id="{D3DFC8A4-DD10-4F96-9F44-87E8BA3AB61D}"/>
              </a:ext>
            </a:extLst>
          </p:cNvPr>
          <p:cNvSpPr txBox="1">
            <a:spLocks/>
          </p:cNvSpPr>
          <p:nvPr/>
        </p:nvSpPr>
        <p:spPr>
          <a:xfrm>
            <a:off x="1729047" y="0"/>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23" name="タイトル 1">
            <a:extLst>
              <a:ext uri="{FF2B5EF4-FFF2-40B4-BE49-F238E27FC236}">
                <a16:creationId xmlns:a16="http://schemas.microsoft.com/office/drawing/2014/main" id="{7AE0DBC5-10F8-43CA-A003-27B578314973}"/>
              </a:ext>
            </a:extLst>
          </p:cNvPr>
          <p:cNvSpPr txBox="1">
            <a:spLocks/>
          </p:cNvSpPr>
          <p:nvPr/>
        </p:nvSpPr>
        <p:spPr>
          <a:xfrm>
            <a:off x="-8966" y="1443"/>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　</a:t>
            </a:r>
            <a:endParaRPr lang="en-US" altLang="ja-JP" sz="36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7" name="タイトル 1">
            <a:extLst>
              <a:ext uri="{FF2B5EF4-FFF2-40B4-BE49-F238E27FC236}">
                <a16:creationId xmlns:a16="http://schemas.microsoft.com/office/drawing/2014/main" id="{44A2160C-DAD6-4FF4-834B-9DB4874B5B4C}"/>
              </a:ext>
            </a:extLst>
          </p:cNvPr>
          <p:cNvSpPr txBox="1">
            <a:spLocks/>
          </p:cNvSpPr>
          <p:nvPr/>
        </p:nvSpPr>
        <p:spPr>
          <a:xfrm>
            <a:off x="-31960" y="-50311"/>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第１章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8" name="正方形/長方形 27">
            <a:extLst>
              <a:ext uri="{FF2B5EF4-FFF2-40B4-BE49-F238E27FC236}">
                <a16:creationId xmlns:a16="http://schemas.microsoft.com/office/drawing/2014/main" id="{1D27730B-F9B0-4FF5-8E5A-0E7F7F98586F}"/>
              </a:ext>
            </a:extLst>
          </p:cNvPr>
          <p:cNvSpPr/>
          <p:nvPr/>
        </p:nvSpPr>
        <p:spPr>
          <a:xfrm>
            <a:off x="-19455" y="555845"/>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５　働きやすい環境づくり</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4817C06E-5BBE-43F8-8F45-56F44BDB36C8}"/>
              </a:ext>
            </a:extLst>
          </p:cNvPr>
          <p:cNvSpPr txBox="1"/>
          <p:nvPr/>
        </p:nvSpPr>
        <p:spPr>
          <a:xfrm>
            <a:off x="-62547" y="509960"/>
            <a:ext cx="8989615" cy="1134523"/>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57" name="タイトル 1">
            <a:extLst>
              <a:ext uri="{FF2B5EF4-FFF2-40B4-BE49-F238E27FC236}">
                <a16:creationId xmlns:a16="http://schemas.microsoft.com/office/drawing/2014/main" id="{CA5A99F4-9503-4FAC-A44C-FF0697D88710}"/>
              </a:ext>
            </a:extLst>
          </p:cNvPr>
          <p:cNvSpPr txBox="1">
            <a:spLocks/>
          </p:cNvSpPr>
          <p:nvPr/>
        </p:nvSpPr>
        <p:spPr>
          <a:xfrm>
            <a:off x="1729047" y="-64983"/>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現状把握について</a:t>
            </a:r>
          </a:p>
        </p:txBody>
      </p:sp>
      <p:sp>
        <p:nvSpPr>
          <p:cNvPr id="35" name="正方形/長方形 34">
            <a:extLst>
              <a:ext uri="{FF2B5EF4-FFF2-40B4-BE49-F238E27FC236}">
                <a16:creationId xmlns:a16="http://schemas.microsoft.com/office/drawing/2014/main" id="{C3A81B24-F28D-491D-817C-72D3FC53D836}"/>
              </a:ext>
            </a:extLst>
          </p:cNvPr>
          <p:cNvSpPr/>
          <p:nvPr/>
        </p:nvSpPr>
        <p:spPr>
          <a:xfrm>
            <a:off x="0" y="-8792"/>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36" name="テキスト ボックス 35">
            <a:extLst>
              <a:ext uri="{FF2B5EF4-FFF2-40B4-BE49-F238E27FC236}">
                <a16:creationId xmlns:a16="http://schemas.microsoft.com/office/drawing/2014/main" id="{BC83BE40-CBAE-4917-81AD-6C6776E03D4D}"/>
              </a:ext>
            </a:extLst>
          </p:cNvPr>
          <p:cNvSpPr txBox="1"/>
          <p:nvPr/>
        </p:nvSpPr>
        <p:spPr>
          <a:xfrm>
            <a:off x="4701406" y="1003536"/>
            <a:ext cx="4375320"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41</a:t>
            </a:r>
            <a:r>
              <a:rPr kumimoji="1" lang="ja-JP" altLang="en-US" sz="1100" b="1" dirty="0">
                <a:latin typeface="BIZ UDPゴシック" panose="020B0400000000000000" pitchFamily="50" charset="-128"/>
                <a:ea typeface="BIZ UDPゴシック" panose="020B0400000000000000" pitchFamily="50" charset="-128"/>
              </a:rPr>
              <a:t>：「職場におけるハラスメント防止及び対応に関する指針」を知っているか</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37" name="テキスト ボックス 36">
            <a:extLst>
              <a:ext uri="{FF2B5EF4-FFF2-40B4-BE49-F238E27FC236}">
                <a16:creationId xmlns:a16="http://schemas.microsoft.com/office/drawing/2014/main" id="{D0B2AA7C-5CD3-4889-8249-9D953BB89363}"/>
              </a:ext>
            </a:extLst>
          </p:cNvPr>
          <p:cNvSpPr txBox="1"/>
          <p:nvPr/>
        </p:nvSpPr>
        <p:spPr>
          <a:xfrm>
            <a:off x="4701406" y="3731703"/>
            <a:ext cx="3312330"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42</a:t>
            </a:r>
            <a:r>
              <a:rPr kumimoji="1" lang="ja-JP" altLang="en-US" sz="1100" b="1" dirty="0">
                <a:latin typeface="BIZ UDPゴシック" panose="020B0400000000000000" pitchFamily="50" charset="-128"/>
                <a:ea typeface="BIZ UDPゴシック" panose="020B0400000000000000" pitchFamily="50" charset="-128"/>
              </a:rPr>
              <a:t>：自身の健康課題を相談しづらい理由</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39" name="テキスト ボックス 38">
            <a:extLst>
              <a:ext uri="{FF2B5EF4-FFF2-40B4-BE49-F238E27FC236}">
                <a16:creationId xmlns:a16="http://schemas.microsoft.com/office/drawing/2014/main" id="{461E2EBD-448A-4EFD-B0C6-6DB437B6B4B8}"/>
              </a:ext>
            </a:extLst>
          </p:cNvPr>
          <p:cNvSpPr txBox="1"/>
          <p:nvPr/>
        </p:nvSpPr>
        <p:spPr>
          <a:xfrm>
            <a:off x="-31960" y="3545211"/>
            <a:ext cx="4051870" cy="443447"/>
          </a:xfrm>
          <a:prstGeom prst="rect">
            <a:avLst/>
          </a:prstGeom>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　　　　　　　　　　　　　　　　　　　　　　　　　　　　　　　　　　　　　　　　　　　</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42" name="テキスト ボックス 41">
            <a:extLst>
              <a:ext uri="{FF2B5EF4-FFF2-40B4-BE49-F238E27FC236}">
                <a16:creationId xmlns:a16="http://schemas.microsoft.com/office/drawing/2014/main" id="{F1378E2E-F807-4DBD-B218-1DDFBEAFC54E}"/>
              </a:ext>
            </a:extLst>
          </p:cNvPr>
          <p:cNvSpPr txBox="1"/>
          <p:nvPr/>
        </p:nvSpPr>
        <p:spPr>
          <a:xfrm>
            <a:off x="-331237" y="5242495"/>
            <a:ext cx="4426982" cy="2119319"/>
          </a:xfrm>
          <a:prstGeom prst="rect">
            <a:avLst/>
          </a:prstGeom>
        </p:spPr>
        <p:txBody>
          <a:bodyPr vert="horz" wrap="square" lIns="91440" tIns="45720" rIns="91440" bIns="45720" rtlCol="0" anchor="ctr">
            <a:noAutofit/>
          </a:bodyPr>
          <a:lstStyle/>
          <a:p>
            <a:pPr algn="l"/>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pic>
        <p:nvPicPr>
          <p:cNvPr id="6" name="図 5">
            <a:extLst>
              <a:ext uri="{FF2B5EF4-FFF2-40B4-BE49-F238E27FC236}">
                <a16:creationId xmlns:a16="http://schemas.microsoft.com/office/drawing/2014/main" id="{7459DC5C-015D-470E-BC97-306A8558F3A0}"/>
              </a:ext>
            </a:extLst>
          </p:cNvPr>
          <p:cNvPicPr>
            <a:picLocks noChangeAspect="1"/>
          </p:cNvPicPr>
          <p:nvPr/>
        </p:nvPicPr>
        <p:blipFill>
          <a:blip r:embed="rId2"/>
          <a:stretch>
            <a:fillRect/>
          </a:stretch>
        </p:blipFill>
        <p:spPr>
          <a:xfrm>
            <a:off x="5066757" y="1418385"/>
            <a:ext cx="3500808" cy="1979164"/>
          </a:xfrm>
          <a:prstGeom prst="rect">
            <a:avLst/>
          </a:prstGeom>
        </p:spPr>
      </p:pic>
      <p:pic>
        <p:nvPicPr>
          <p:cNvPr id="12" name="図 11">
            <a:extLst>
              <a:ext uri="{FF2B5EF4-FFF2-40B4-BE49-F238E27FC236}">
                <a16:creationId xmlns:a16="http://schemas.microsoft.com/office/drawing/2014/main" id="{517BE5DA-15E6-4EC0-BD4A-DD82578A2F82}"/>
              </a:ext>
            </a:extLst>
          </p:cNvPr>
          <p:cNvPicPr>
            <a:picLocks noChangeAspect="1"/>
          </p:cNvPicPr>
          <p:nvPr/>
        </p:nvPicPr>
        <p:blipFill>
          <a:blip r:embed="rId3"/>
          <a:stretch>
            <a:fillRect/>
          </a:stretch>
        </p:blipFill>
        <p:spPr>
          <a:xfrm>
            <a:off x="4730114" y="3967711"/>
            <a:ext cx="4288667" cy="2238131"/>
          </a:xfrm>
          <a:prstGeom prst="rect">
            <a:avLst/>
          </a:prstGeom>
        </p:spPr>
      </p:pic>
      <p:sp>
        <p:nvSpPr>
          <p:cNvPr id="97" name="テキスト ボックス 96">
            <a:extLst>
              <a:ext uri="{FF2B5EF4-FFF2-40B4-BE49-F238E27FC236}">
                <a16:creationId xmlns:a16="http://schemas.microsoft.com/office/drawing/2014/main" id="{EF87CD90-9520-40A8-BEED-B9698F8B2BD4}"/>
              </a:ext>
            </a:extLst>
          </p:cNvPr>
          <p:cNvSpPr txBox="1"/>
          <p:nvPr/>
        </p:nvSpPr>
        <p:spPr>
          <a:xfrm>
            <a:off x="4988405" y="4146552"/>
            <a:ext cx="442201" cy="137369"/>
          </a:xfrm>
          <a:prstGeom prst="rect">
            <a:avLst/>
          </a:prstGeom>
        </p:spPr>
        <p:txBody>
          <a:bodyPr vert="horz" wrap="square" lIns="91440" tIns="45720" rIns="91440" bIns="45720" rtlCol="0" anchor="ctr">
            <a:noAutofit/>
          </a:bodyPr>
          <a:lstStyle/>
          <a:p>
            <a:pPr algn="l"/>
            <a:r>
              <a:rPr kumimoji="1" lang="ja-JP" altLang="en-US" sz="600" dirty="0">
                <a:latin typeface="BIZ UDPゴシック" panose="020B0400000000000000" pitchFamily="50" charset="-128"/>
                <a:ea typeface="BIZ UDPゴシック" panose="020B0400000000000000" pitchFamily="50" charset="-128"/>
              </a:rPr>
              <a:t>（％）</a:t>
            </a:r>
          </a:p>
        </p:txBody>
      </p:sp>
      <p:sp>
        <p:nvSpPr>
          <p:cNvPr id="31" name="正方形/長方形 30">
            <a:extLst>
              <a:ext uri="{FF2B5EF4-FFF2-40B4-BE49-F238E27FC236}">
                <a16:creationId xmlns:a16="http://schemas.microsoft.com/office/drawing/2014/main" id="{1FB6B1A2-FF01-4B61-8001-BCE1C7E02158}"/>
              </a:ext>
            </a:extLst>
          </p:cNvPr>
          <p:cNvSpPr/>
          <p:nvPr/>
        </p:nvSpPr>
        <p:spPr>
          <a:xfrm>
            <a:off x="7441466" y="4387592"/>
            <a:ext cx="1126099" cy="169168"/>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2" name="正方形/長方形 31">
            <a:extLst>
              <a:ext uri="{FF2B5EF4-FFF2-40B4-BE49-F238E27FC236}">
                <a16:creationId xmlns:a16="http://schemas.microsoft.com/office/drawing/2014/main" id="{BBF2A42B-26DA-4E24-9315-4144A6151689}"/>
              </a:ext>
            </a:extLst>
          </p:cNvPr>
          <p:cNvSpPr/>
          <p:nvPr/>
        </p:nvSpPr>
        <p:spPr>
          <a:xfrm>
            <a:off x="5166345" y="4260969"/>
            <a:ext cx="180975" cy="1516147"/>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3" name="正方形/長方形 32">
            <a:extLst>
              <a:ext uri="{FF2B5EF4-FFF2-40B4-BE49-F238E27FC236}">
                <a16:creationId xmlns:a16="http://schemas.microsoft.com/office/drawing/2014/main" id="{B40A3CFF-3E50-4558-BE70-51889FCFFD0E}"/>
              </a:ext>
            </a:extLst>
          </p:cNvPr>
          <p:cNvSpPr/>
          <p:nvPr/>
        </p:nvSpPr>
        <p:spPr>
          <a:xfrm>
            <a:off x="6331292" y="4315400"/>
            <a:ext cx="180975" cy="1395744"/>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0" name="テキスト ボックス 29">
            <a:extLst>
              <a:ext uri="{FF2B5EF4-FFF2-40B4-BE49-F238E27FC236}">
                <a16:creationId xmlns:a16="http://schemas.microsoft.com/office/drawing/2014/main" id="{E56105C9-6A52-4544-8246-A6FE2BE2AAB5}"/>
              </a:ext>
            </a:extLst>
          </p:cNvPr>
          <p:cNvSpPr txBox="1"/>
          <p:nvPr/>
        </p:nvSpPr>
        <p:spPr>
          <a:xfrm>
            <a:off x="81677" y="963659"/>
            <a:ext cx="2830428"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（１）ハラスメントのない職場づくり　</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2B8D57D0-AE76-49C5-A92B-FFB6B307460F}"/>
              </a:ext>
            </a:extLst>
          </p:cNvPr>
          <p:cNvSpPr txBox="1"/>
          <p:nvPr/>
        </p:nvSpPr>
        <p:spPr>
          <a:xfrm>
            <a:off x="72708" y="3717960"/>
            <a:ext cx="3583749"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（２）女性の健康上の特性に係る取組の状況　　　　　　　　　　　</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a:extLst>
              <a:ext uri="{FF2B5EF4-FFF2-40B4-BE49-F238E27FC236}">
                <a16:creationId xmlns:a16="http://schemas.microsoft.com/office/drawing/2014/main" id="{BD178180-2FD7-4AEE-B612-8366C728BE1F}"/>
              </a:ext>
            </a:extLst>
          </p:cNvPr>
          <p:cNvSpPr txBox="1"/>
          <p:nvPr/>
        </p:nvSpPr>
        <p:spPr>
          <a:xfrm>
            <a:off x="81677" y="3823343"/>
            <a:ext cx="4470070" cy="2211689"/>
          </a:xfrm>
          <a:prstGeom prst="rect">
            <a:avLst/>
          </a:prstGeom>
        </p:spPr>
        <p:txBody>
          <a:bodyPr vert="horz" wrap="square" lIns="91440" tIns="45720" rIns="91440" bIns="45720" rtlCol="0" anchor="ctr">
            <a:noAutofit/>
          </a:bodyPr>
          <a:lstStyle/>
          <a:p>
            <a:pPr algn="l">
              <a:spcBef>
                <a:spcPts val="600"/>
              </a:spcBef>
            </a:pP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〇女性の健康上の特性に係る取組としては、女性の健康上の　　</a:t>
            </a:r>
          </a:p>
          <a:p>
            <a:pPr algn="l"/>
            <a:r>
              <a:rPr kumimoji="1" lang="ja-JP" altLang="en-US" sz="1300" dirty="0">
                <a:latin typeface="UD デジタル 教科書体 NK-R" panose="02020400000000000000" pitchFamily="18" charset="-128"/>
                <a:ea typeface="UD デジタル 教科書体 NK-R" panose="02020400000000000000" pitchFamily="18" charset="-128"/>
              </a:rPr>
              <a:t>　特性に配慮した制度の周知や取得・活用率向上に向けた取　</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組、ヘルスリテラシー向上のための取組、相談体制の整備を　　　</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進めている。</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〇Ｒ７年度職員アンケートにおいて、健康課題を相談しにくいと感じる理由として「上司が男性のため相談しづらい」と回答する職員が約</a:t>
            </a:r>
            <a:r>
              <a:rPr kumimoji="1" lang="en-US" altLang="ja-JP" sz="1300" dirty="0">
                <a:latin typeface="UD デジタル 教科書体 NK-R" panose="02020400000000000000" pitchFamily="18" charset="-128"/>
                <a:ea typeface="UD デジタル 教科書体 NK-R" panose="02020400000000000000" pitchFamily="18" charset="-128"/>
              </a:rPr>
              <a:t>30</a:t>
            </a:r>
            <a:r>
              <a:rPr kumimoji="1" lang="ja-JP" altLang="en-US" sz="1300" dirty="0">
                <a:latin typeface="UD デジタル 教科書体 NK-R" panose="02020400000000000000" pitchFamily="18" charset="-128"/>
                <a:ea typeface="UD デジタル 教科書体 NK-R" panose="02020400000000000000" pitchFamily="18" charset="-128"/>
              </a:rPr>
              <a:t>％存在している状況（図表</a:t>
            </a:r>
            <a:r>
              <a:rPr kumimoji="1" lang="en-US" altLang="ja-JP" sz="1300" dirty="0">
                <a:latin typeface="UD デジタル 教科書体 NK-R" panose="02020400000000000000" pitchFamily="18" charset="-128"/>
                <a:ea typeface="UD デジタル 教科書体 NK-R" panose="02020400000000000000" pitchFamily="18" charset="-128"/>
              </a:rPr>
              <a:t>42</a:t>
            </a:r>
            <a:r>
              <a:rPr kumimoji="1" lang="ja-JP" altLang="en-US" sz="1300" dirty="0">
                <a:latin typeface="UD デジタル 教科書体 NK-R" panose="02020400000000000000" pitchFamily="18" charset="-128"/>
                <a:ea typeface="UD デジタル 教科書体 NK-R" panose="02020400000000000000" pitchFamily="18" charset="-128"/>
              </a:rPr>
              <a:t>）。</a:t>
            </a:r>
          </a:p>
        </p:txBody>
      </p:sp>
      <p:sp>
        <p:nvSpPr>
          <p:cNvPr id="40" name="テキスト ボックス 39">
            <a:extLst>
              <a:ext uri="{FF2B5EF4-FFF2-40B4-BE49-F238E27FC236}">
                <a16:creationId xmlns:a16="http://schemas.microsoft.com/office/drawing/2014/main" id="{368FB70E-0CF3-4076-B6C5-69088A9422CC}"/>
              </a:ext>
            </a:extLst>
          </p:cNvPr>
          <p:cNvSpPr txBox="1"/>
          <p:nvPr/>
        </p:nvSpPr>
        <p:spPr>
          <a:xfrm>
            <a:off x="7408868" y="3087505"/>
            <a:ext cx="205740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令和７年度セルフチェックより</a:t>
            </a:r>
          </a:p>
        </p:txBody>
      </p:sp>
    </p:spTree>
    <p:extLst>
      <p:ext uri="{BB962C8B-B14F-4D97-AF65-F5344CB8AC3E}">
        <p14:creationId xmlns:p14="http://schemas.microsoft.com/office/powerpoint/2010/main" val="405085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776F-AF54-225F-3C03-40557A4EC7B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E045C1EB-677B-4F62-B99F-FB50E79F40FC}"/>
              </a:ext>
            </a:extLst>
          </p:cNvPr>
          <p:cNvSpPr/>
          <p:nvPr/>
        </p:nvSpPr>
        <p:spPr>
          <a:xfrm>
            <a:off x="7316529" y="2590801"/>
            <a:ext cx="1701336" cy="36638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en-US" altLang="ja-JP" sz="1200" b="1"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200" b="1" dirty="0">
                <a:solidFill>
                  <a:schemeClr val="tx1"/>
                </a:solidFill>
                <a:latin typeface="UD デジタル 教科書体 NP-R" panose="02020400000000000000" pitchFamily="18" charset="-128"/>
                <a:ea typeface="UD デジタル 教科書体 NP-R" panose="02020400000000000000" pitchFamily="18" charset="-128"/>
              </a:rPr>
              <a:t>本計画目標</a:t>
            </a:r>
            <a:r>
              <a:rPr kumimoji="1" lang="en-US" altLang="ja-JP" sz="1200" b="1" dirty="0">
                <a:solidFill>
                  <a:schemeClr val="tx1"/>
                </a:solidFill>
                <a:latin typeface="UD デジタル 教科書体 NP-R" panose="02020400000000000000" pitchFamily="18" charset="-128"/>
                <a:ea typeface="UD デジタル 教科書体 NP-R" panose="02020400000000000000" pitchFamily="18" charset="-128"/>
              </a:rPr>
              <a:t>】</a:t>
            </a:r>
          </a:p>
          <a:p>
            <a:pPr algn="ctr"/>
            <a:r>
              <a:rPr kumimoji="1" lang="ja-JP" altLang="en-US" sz="1200" b="1"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200" b="1" dirty="0">
                <a:solidFill>
                  <a:schemeClr val="tx1"/>
                </a:solidFill>
                <a:latin typeface="UD デジタル 教科書体 NP-R" panose="02020400000000000000" pitchFamily="18" charset="-128"/>
                <a:ea typeface="UD デジタル 教科書体 NP-R" panose="02020400000000000000" pitchFamily="18" charset="-128"/>
              </a:rPr>
              <a:t>R</a:t>
            </a:r>
            <a:r>
              <a:rPr kumimoji="1" lang="ja-JP" altLang="en-US" sz="1200" b="1" dirty="0">
                <a:solidFill>
                  <a:schemeClr val="tx1"/>
                </a:solidFill>
                <a:latin typeface="UD デジタル 教科書体 NP-R" panose="02020400000000000000" pitchFamily="18" charset="-128"/>
                <a:ea typeface="UD デジタル 教科書体 NP-R" panose="02020400000000000000" pitchFamily="18" charset="-128"/>
              </a:rPr>
              <a:t>８年度～</a:t>
            </a:r>
            <a:r>
              <a:rPr kumimoji="1" lang="en-US" altLang="ja-JP" sz="1200" b="1" dirty="0">
                <a:solidFill>
                  <a:schemeClr val="tx1"/>
                </a:solidFill>
                <a:latin typeface="UD デジタル 教科書体 NP-R" panose="02020400000000000000" pitchFamily="18" charset="-128"/>
                <a:ea typeface="UD デジタル 教科書体 NP-R" panose="02020400000000000000" pitchFamily="18" charset="-128"/>
              </a:rPr>
              <a:t>R11</a:t>
            </a:r>
            <a:r>
              <a:rPr kumimoji="1" lang="ja-JP" altLang="en-US" sz="1200" b="1" dirty="0">
                <a:solidFill>
                  <a:schemeClr val="tx1"/>
                </a:solidFill>
                <a:latin typeface="UD デジタル 教科書体 NP-R" panose="02020400000000000000" pitchFamily="18" charset="-128"/>
                <a:ea typeface="UD デジタル 教科書体 NP-R" panose="02020400000000000000" pitchFamily="18" charset="-128"/>
              </a:rPr>
              <a:t>年度）</a:t>
            </a:r>
          </a:p>
        </p:txBody>
      </p:sp>
      <p:sp>
        <p:nvSpPr>
          <p:cNvPr id="7" name="スライド番号プレースホルダー 6">
            <a:extLst>
              <a:ext uri="{FF2B5EF4-FFF2-40B4-BE49-F238E27FC236}">
                <a16:creationId xmlns:a16="http://schemas.microsoft.com/office/drawing/2014/main" id="{22E694DC-3D81-B501-39D0-C191AE129375}"/>
              </a:ext>
            </a:extLst>
          </p:cNvPr>
          <p:cNvSpPr>
            <a:spLocks noGrp="1"/>
          </p:cNvSpPr>
          <p:nvPr>
            <p:ph type="sldNum" sz="quarter" idx="12"/>
          </p:nvPr>
        </p:nvSpPr>
        <p:spPr>
          <a:xfrm>
            <a:off x="7086600" y="6557794"/>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21</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6AB8FD37-25BB-50EE-6CD0-D1DAF38A5124}"/>
              </a:ext>
            </a:extLst>
          </p:cNvPr>
          <p:cNvSpPr txBox="1">
            <a:spLocks/>
          </p:cNvSpPr>
          <p:nvPr/>
        </p:nvSpPr>
        <p:spPr>
          <a:xfrm>
            <a:off x="1614747" y="-67677"/>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本計画の目標及び前計画の振り返りについて</a:t>
            </a:r>
          </a:p>
        </p:txBody>
      </p:sp>
      <p:sp>
        <p:nvSpPr>
          <p:cNvPr id="8" name="テキスト ボックス 7">
            <a:extLst>
              <a:ext uri="{FF2B5EF4-FFF2-40B4-BE49-F238E27FC236}">
                <a16:creationId xmlns:a16="http://schemas.microsoft.com/office/drawing/2014/main" id="{CB513654-E7F7-4C9A-8720-5BE33B21F88F}"/>
              </a:ext>
            </a:extLst>
          </p:cNvPr>
          <p:cNvSpPr txBox="1"/>
          <p:nvPr/>
        </p:nvSpPr>
        <p:spPr>
          <a:xfrm>
            <a:off x="374310" y="5347162"/>
            <a:ext cx="8544965" cy="1051397"/>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graphicFrame>
        <p:nvGraphicFramePr>
          <p:cNvPr id="9" name="表 8">
            <a:extLst>
              <a:ext uri="{FF2B5EF4-FFF2-40B4-BE49-F238E27FC236}">
                <a16:creationId xmlns:a16="http://schemas.microsoft.com/office/drawing/2014/main" id="{F0C7B032-7ED9-4DE6-8C08-3EF29E313A78}"/>
              </a:ext>
            </a:extLst>
          </p:cNvPr>
          <p:cNvGraphicFramePr>
            <a:graphicFrameLocks noGrp="1"/>
          </p:cNvGraphicFramePr>
          <p:nvPr>
            <p:extLst>
              <p:ext uri="{D42A27DB-BD31-4B8C-83A1-F6EECF244321}">
                <p14:modId xmlns:p14="http://schemas.microsoft.com/office/powerpoint/2010/main" val="1330302239"/>
              </p:ext>
            </p:extLst>
          </p:nvPr>
        </p:nvGraphicFramePr>
        <p:xfrm>
          <a:off x="116373" y="2590801"/>
          <a:ext cx="6322527" cy="3701834"/>
        </p:xfrm>
        <a:graphic>
          <a:graphicData uri="http://schemas.openxmlformats.org/drawingml/2006/table">
            <a:tbl>
              <a:tblPr/>
              <a:tblGrid>
                <a:gridCol w="2998453">
                  <a:extLst>
                    <a:ext uri="{9D8B030D-6E8A-4147-A177-3AD203B41FA5}">
                      <a16:colId xmlns:a16="http://schemas.microsoft.com/office/drawing/2014/main" val="783521263"/>
                    </a:ext>
                  </a:extLst>
                </a:gridCol>
                <a:gridCol w="1153252">
                  <a:extLst>
                    <a:ext uri="{9D8B030D-6E8A-4147-A177-3AD203B41FA5}">
                      <a16:colId xmlns:a16="http://schemas.microsoft.com/office/drawing/2014/main" val="504164636"/>
                    </a:ext>
                  </a:extLst>
                </a:gridCol>
                <a:gridCol w="1085411">
                  <a:extLst>
                    <a:ext uri="{9D8B030D-6E8A-4147-A177-3AD203B41FA5}">
                      <a16:colId xmlns:a16="http://schemas.microsoft.com/office/drawing/2014/main" val="1402768558"/>
                    </a:ext>
                  </a:extLst>
                </a:gridCol>
                <a:gridCol w="1085411">
                  <a:extLst>
                    <a:ext uri="{9D8B030D-6E8A-4147-A177-3AD203B41FA5}">
                      <a16:colId xmlns:a16="http://schemas.microsoft.com/office/drawing/2014/main" val="1351066638"/>
                    </a:ext>
                  </a:extLst>
                </a:gridCol>
              </a:tblGrid>
              <a:tr h="344268">
                <a:tc gridSpan="3">
                  <a:txBody>
                    <a:bodyPr/>
                    <a:lstStyle/>
                    <a:p>
                      <a:pPr algn="l" fontAlgn="ctr"/>
                      <a:r>
                        <a:rPr lang="ja-JP" altLang="en-US" sz="1000" b="1"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継続就業及び仕事と家庭の両立関係</a:t>
                      </a:r>
                    </a:p>
                  </a:txBody>
                  <a:tcPr marL="5464" marR="5464" marT="5464"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a:txBody>
                    <a:bodyPr/>
                    <a:lstStyle/>
                    <a:p>
                      <a:pPr algn="l" fontAlgn="ctr"/>
                      <a:endPar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5464" marR="5464" marT="5464" marB="0" anchor="ctr">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8672745"/>
                  </a:ext>
                </a:extLst>
              </a:tr>
              <a:tr h="300255">
                <a:tc>
                  <a:txBody>
                    <a:bodyPr/>
                    <a:lstStyle/>
                    <a:p>
                      <a:pPr algn="ctr"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目標項目</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目標設定時</a:t>
                      </a:r>
                      <a:b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b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数値</a:t>
                      </a:r>
                      <a:r>
                        <a:rPr lang="en-US" altLang="zh-TW"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Ｒ１年度</a:t>
                      </a:r>
                      <a:r>
                        <a:rPr lang="en-US" altLang="zh-TW"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数値目標</a:t>
                      </a: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Ｒ６</a:t>
                      </a: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年度実績</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0102509"/>
                  </a:ext>
                </a:extLst>
              </a:tr>
              <a:tr h="241778">
                <a:tc>
                  <a:txBody>
                    <a:bodyPr/>
                    <a:lstStyle/>
                    <a:p>
                      <a:pPr algn="l"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男性職員の育児休業取得率</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12.9%</a:t>
                      </a: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30%</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以上</a:t>
                      </a: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62.4%</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1531072"/>
                  </a:ext>
                </a:extLst>
              </a:tr>
              <a:tr h="241778">
                <a:tc>
                  <a:txBody>
                    <a:bodyPr/>
                    <a:lstStyle/>
                    <a:p>
                      <a:pPr algn="l"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男性職員の育児参加休暇の取得率</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67.4%</a:t>
                      </a: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100%</a:t>
                      </a: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93.9%</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755052"/>
                  </a:ext>
                </a:extLst>
              </a:tr>
              <a:tr h="159469">
                <a:tc>
                  <a:txBody>
                    <a:bodyPr/>
                    <a:lstStyle/>
                    <a:p>
                      <a:pPr algn="l" fontAlgn="ctr"/>
                      <a:r>
                        <a:rPr lang="en-US" altLang="ja-JP"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各年度１年間の実績を記載</a:t>
                      </a:r>
                    </a:p>
                  </a:txBody>
                  <a:tcPr marL="5464" marR="5464" marT="5464" marB="0" anchor="ctr">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758881819"/>
                  </a:ext>
                </a:extLst>
              </a:tr>
              <a:tr h="241778">
                <a:tc gridSpan="3">
                  <a:txBody>
                    <a:bodyPr/>
                    <a:lstStyle/>
                    <a:p>
                      <a:pPr algn="l" fontAlgn="ctr"/>
                      <a:r>
                        <a:rPr lang="zh-TW" altLang="en-US" sz="1000" b="1"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長時間勤務関係</a:t>
                      </a:r>
                    </a:p>
                  </a:txBody>
                  <a:tcPr marL="5464" marR="5464" marT="5464"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mpd="sng">
                      <a:noFill/>
                      <a:prstDash val="solid"/>
                    </a:lnT>
                  </a:tcPr>
                </a:tc>
                <a:tc>
                  <a:txBody>
                    <a:bodyPr/>
                    <a:lstStyle/>
                    <a:p>
                      <a:pPr algn="l" fontAlgn="ctr"/>
                      <a:endPar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5464" marR="5464" marT="5464" marB="0" anchor="ctr">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5851719"/>
                  </a:ext>
                </a:extLst>
              </a:tr>
              <a:tr h="300255">
                <a:tc>
                  <a:txBody>
                    <a:bodyPr/>
                    <a:lstStyle/>
                    <a:p>
                      <a:pPr algn="ctr"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目標項目</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目標設定時</a:t>
                      </a:r>
                      <a:b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b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数値</a:t>
                      </a:r>
                      <a:r>
                        <a:rPr lang="en-US" altLang="zh-TW"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Ｒ１年度</a:t>
                      </a:r>
                      <a:r>
                        <a:rPr lang="en-US" altLang="zh-TW"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数値目標</a:t>
                      </a: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Ｒ６</a:t>
                      </a: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年（度）実績</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4949588"/>
                  </a:ext>
                </a:extLst>
              </a:tr>
              <a:tr h="247942">
                <a:tc>
                  <a:txBody>
                    <a:bodyPr/>
                    <a:lstStyle/>
                    <a:p>
                      <a:pPr algn="l"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職員一人当たりの年次休暇の平均取得日数</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12</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日</a:t>
                      </a: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0</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時間</a:t>
                      </a: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15</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日以上</a:t>
                      </a: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14</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日</a:t>
                      </a: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6</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時間</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1939665"/>
                  </a:ext>
                </a:extLst>
              </a:tr>
              <a:tr h="24177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勤務時間の状況</a:t>
                      </a:r>
                      <a:endParaRPr lang="en-US" altLang="ja-JP"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（職員一人一月当たりの時間外勤務時間数</a:t>
                      </a:r>
                      <a:r>
                        <a:rPr lang="en-US" altLang="ja-JP"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_</a:t>
                      </a: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対象業務）</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endPar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endPar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endParaRP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11.4</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時間</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68143699"/>
                  </a:ext>
                </a:extLst>
              </a:tr>
              <a:tr h="159469">
                <a:tc>
                  <a:txBody>
                    <a:bodyPr/>
                    <a:lstStyle/>
                    <a:p>
                      <a:pPr algn="l" fontAlgn="ctr"/>
                      <a:r>
                        <a:rPr lang="en-US" altLang="ja-JP"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各年（度）１年間の実績を記載</a:t>
                      </a:r>
                    </a:p>
                  </a:txBody>
                  <a:tcPr marL="5464" marR="5464" marT="5464" marB="0" anchor="ctr">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3964258572"/>
                  </a:ext>
                </a:extLst>
              </a:tr>
              <a:tr h="241778">
                <a:tc gridSpan="3">
                  <a:txBody>
                    <a:bodyPr/>
                    <a:lstStyle/>
                    <a:p>
                      <a:pPr algn="l" fontAlgn="ctr"/>
                      <a:r>
                        <a:rPr lang="ja-JP" altLang="en-US" sz="1000" b="1"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配置・育成・教育訓練及び評価・登用関係</a:t>
                      </a:r>
                    </a:p>
                  </a:txBody>
                  <a:tcPr marL="5464" marR="5464" marT="5464"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mpd="sng">
                      <a:noFill/>
                      <a:prstDash val="solid"/>
                    </a:lnT>
                  </a:tcPr>
                </a:tc>
                <a:tc>
                  <a:txBody>
                    <a:bodyPr/>
                    <a:lstStyle/>
                    <a:p>
                      <a:pPr algn="l" fontAlgn="ctr"/>
                      <a:endParaRPr lang="ja-JP" altLang="en-US" sz="10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5464" marR="5464" marT="5464" marB="0" anchor="ctr">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5784296"/>
                  </a:ext>
                </a:extLst>
              </a:tr>
              <a:tr h="300255">
                <a:tc>
                  <a:txBody>
                    <a:bodyPr/>
                    <a:lstStyle/>
                    <a:p>
                      <a:pPr algn="ctr"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目標項目</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目標設定時</a:t>
                      </a:r>
                      <a:b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b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数値</a:t>
                      </a:r>
                      <a:r>
                        <a:rPr lang="en-US" altLang="zh-TW"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r>
                        <a:rPr lang="zh-TW"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Ｒ２年度</a:t>
                      </a:r>
                      <a:r>
                        <a:rPr lang="en-US" altLang="zh-TW"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数値目標</a:t>
                      </a: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Ｒ７</a:t>
                      </a: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年度当初実績</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8587951"/>
                  </a:ext>
                </a:extLst>
              </a:tr>
              <a:tr h="241778">
                <a:tc>
                  <a:txBody>
                    <a:bodyPr/>
                    <a:lstStyle/>
                    <a:p>
                      <a:pPr algn="l"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課長級以上に占める女性職員の割合</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11.1%</a:t>
                      </a: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20%</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以上</a:t>
                      </a: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14.4%</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1260155"/>
                  </a:ext>
                </a:extLst>
              </a:tr>
              <a:tr h="241778">
                <a:tc>
                  <a:txBody>
                    <a:bodyPr/>
                    <a:lstStyle/>
                    <a:p>
                      <a:pPr algn="l" fontAlgn="ct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主査級以上に占める女性職員の割合</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24.4%</a:t>
                      </a:r>
                    </a:p>
                  </a:txBody>
                  <a:tcPr marL="5464" marR="5464" marT="54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35%</a:t>
                      </a:r>
                      <a:r>
                        <a:rPr lang="ja-JP" altLang="en-US"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以上</a:t>
                      </a:r>
                    </a:p>
                  </a:txBody>
                  <a:tcPr marL="5464" marR="5464" marT="5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29.2%</a:t>
                      </a:r>
                    </a:p>
                  </a:txBody>
                  <a:tcPr marL="5464" marR="5464" marT="54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4161831"/>
                  </a:ext>
                </a:extLst>
              </a:tr>
              <a:tr h="159469">
                <a:tc>
                  <a:txBody>
                    <a:bodyPr/>
                    <a:lstStyle/>
                    <a:p>
                      <a:pPr algn="l" fontAlgn="ctr"/>
                      <a:r>
                        <a:rPr lang="en-US" altLang="ja-JP"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各年度当初の実績を記載</a:t>
                      </a:r>
                    </a:p>
                  </a:txBody>
                  <a:tcPr marL="5464" marR="5464" marT="5464" marB="0" anchor="ctr">
                    <a:lnL>
                      <a:noFill/>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464" marR="5464" marT="5464"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3811040843"/>
                  </a:ext>
                </a:extLst>
              </a:tr>
            </a:tbl>
          </a:graphicData>
        </a:graphic>
      </p:graphicFrame>
      <p:sp>
        <p:nvSpPr>
          <p:cNvPr id="20" name="テキスト ボックス 19">
            <a:extLst>
              <a:ext uri="{FF2B5EF4-FFF2-40B4-BE49-F238E27FC236}">
                <a16:creationId xmlns:a16="http://schemas.microsoft.com/office/drawing/2014/main" id="{1080FB77-250F-46DB-8816-0323E7AC871A}"/>
              </a:ext>
            </a:extLst>
          </p:cNvPr>
          <p:cNvSpPr txBox="1"/>
          <p:nvPr/>
        </p:nvSpPr>
        <p:spPr>
          <a:xfrm>
            <a:off x="-10579" y="6198219"/>
            <a:ext cx="9163544" cy="426072"/>
          </a:xfrm>
          <a:prstGeom prst="rect">
            <a:avLst/>
          </a:prstGeom>
        </p:spPr>
        <p:txBody>
          <a:bodyPr vert="horz" wrap="square" lIns="91440" tIns="45720" rIns="91440" bIns="45720" rtlCol="0" anchor="ctr">
            <a:noAutofit/>
          </a:bodyPr>
          <a:lstStyle/>
          <a:p>
            <a:pPr algn="l"/>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参考</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　第３期大阪府特定事業主行動計画（前期）～みんなでサポート！子育てしやすい環境づくり～における各種数値目標（Ｒ</a:t>
            </a:r>
            <a:r>
              <a:rPr kumimoji="1" lang="en-US" altLang="ja-JP" sz="1200" dirty="0">
                <a:latin typeface="UD デジタル 教科書体 NK-R" panose="02020400000000000000" pitchFamily="18" charset="-128"/>
                <a:ea typeface="UD デジタル 教科書体 NK-R" panose="02020400000000000000" pitchFamily="18" charset="-128"/>
              </a:rPr>
              <a:t>7.3</a:t>
            </a:r>
            <a:r>
              <a:rPr kumimoji="1" lang="ja-JP" altLang="en-US" sz="1200" dirty="0">
                <a:latin typeface="UD デジタル 教科書体 NK-R" panose="02020400000000000000" pitchFamily="18" charset="-128"/>
                <a:ea typeface="UD デジタル 教科書体 NK-R" panose="02020400000000000000" pitchFamily="18" charset="-128"/>
              </a:rPr>
              <a:t>策定）</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97013970-2FD7-4691-80D2-3A864C749D73}"/>
              </a:ext>
            </a:extLst>
          </p:cNvPr>
          <p:cNvSpPr txBox="1"/>
          <p:nvPr/>
        </p:nvSpPr>
        <p:spPr>
          <a:xfrm>
            <a:off x="45027" y="6464489"/>
            <a:ext cx="11305345" cy="426072"/>
          </a:xfrm>
          <a:prstGeom prst="rect">
            <a:avLst/>
          </a:prstGeom>
        </p:spPr>
        <p:txBody>
          <a:bodyPr vert="horz" wrap="square" lIns="91440" tIns="45720" rIns="91440" bIns="45720" rtlCol="0" anchor="ctr">
            <a:noAutofit/>
          </a:bodyPr>
          <a:lstStyle/>
          <a:p>
            <a:pPr algn="l"/>
            <a:r>
              <a:rPr kumimoji="1" lang="ja-JP" altLang="en-US" sz="1000" dirty="0">
                <a:latin typeface="UD デジタル 教科書体 NK-R" panose="02020400000000000000" pitchFamily="18" charset="-128"/>
                <a:ea typeface="UD デジタル 教科書体 NK-R" panose="02020400000000000000" pitchFamily="18" charset="-128"/>
              </a:rPr>
              <a:t>○男性職員の「育児参加休暇」取得率</a:t>
            </a:r>
            <a:r>
              <a:rPr kumimoji="1" lang="en-US" altLang="ja-JP" sz="1000" dirty="0">
                <a:latin typeface="UD デジタル 教科書体 NK-R" panose="02020400000000000000" pitchFamily="18" charset="-128"/>
                <a:ea typeface="UD デジタル 教科書体 NK-R" panose="02020400000000000000" pitchFamily="18" charset="-128"/>
              </a:rPr>
              <a:t>100</a:t>
            </a:r>
            <a:r>
              <a:rPr kumimoji="1" lang="ja-JP" altLang="en-US" sz="1000" dirty="0">
                <a:latin typeface="UD デジタル 教科書体 NK-R" panose="02020400000000000000" pitchFamily="18" charset="-128"/>
                <a:ea typeface="UD デジタル 教科書体 NK-R" panose="02020400000000000000" pitchFamily="18" charset="-128"/>
              </a:rPr>
              <a:t>％　　　　○男性職員の「育児休業」取得率</a:t>
            </a:r>
            <a:r>
              <a:rPr kumimoji="1" lang="en-US" altLang="ja-JP" sz="1000" dirty="0">
                <a:latin typeface="UD デジタル 教科書体 NK-R" panose="02020400000000000000" pitchFamily="18" charset="-128"/>
                <a:ea typeface="UD デジタル 教科書体 NK-R" panose="02020400000000000000" pitchFamily="18" charset="-128"/>
              </a:rPr>
              <a:t>85</a:t>
            </a: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2</a:t>
            </a:r>
            <a:r>
              <a:rPr kumimoji="1" lang="ja-JP" altLang="en-US" sz="1000" dirty="0">
                <a:latin typeface="UD デジタル 教科書体 NK-R" panose="02020400000000000000" pitchFamily="18" charset="-128"/>
                <a:ea typeface="UD デジタル 教科書体 NK-R" panose="02020400000000000000" pitchFamily="18" charset="-128"/>
              </a:rPr>
              <a:t>週間以上）</a:t>
            </a:r>
          </a:p>
          <a:p>
            <a:pPr algn="l"/>
            <a:r>
              <a:rPr kumimoji="1" lang="ja-JP" altLang="en-US" sz="1000" dirty="0">
                <a:latin typeface="UD デジタル 教科書体 NK-R" panose="02020400000000000000" pitchFamily="18" charset="-128"/>
                <a:ea typeface="UD デジタル 教科書体 NK-R" panose="02020400000000000000" pitchFamily="18" charset="-128"/>
              </a:rPr>
              <a:t>○年次休暇の平均取得日数（職員</a:t>
            </a:r>
            <a:r>
              <a:rPr kumimoji="1" lang="en-US" altLang="ja-JP" sz="1000" dirty="0">
                <a:latin typeface="UD デジタル 教科書体 NK-R" panose="02020400000000000000" pitchFamily="18" charset="-128"/>
                <a:ea typeface="UD デジタル 教科書体 NK-R" panose="02020400000000000000" pitchFamily="18" charset="-128"/>
              </a:rPr>
              <a:t>1</a:t>
            </a:r>
            <a:r>
              <a:rPr kumimoji="1" lang="ja-JP" altLang="en-US" sz="1000" dirty="0">
                <a:latin typeface="UD デジタル 教科書体 NK-R" panose="02020400000000000000" pitchFamily="18" charset="-128"/>
                <a:ea typeface="UD デジタル 教科書体 NK-R" panose="02020400000000000000" pitchFamily="18" charset="-128"/>
              </a:rPr>
              <a:t>人あたり）</a:t>
            </a:r>
            <a:r>
              <a:rPr kumimoji="1" lang="en-US" altLang="ja-JP" sz="1000" dirty="0">
                <a:latin typeface="UD デジタル 教科書体 NK-R" panose="02020400000000000000" pitchFamily="18" charset="-128"/>
                <a:ea typeface="UD デジタル 教科書体 NK-R" panose="02020400000000000000" pitchFamily="18" charset="-128"/>
              </a:rPr>
              <a:t>15</a:t>
            </a:r>
            <a:r>
              <a:rPr kumimoji="1" lang="ja-JP" altLang="en-US" sz="1000" dirty="0">
                <a:latin typeface="UD デジタル 教科書体 NK-R" panose="02020400000000000000" pitchFamily="18" charset="-128"/>
                <a:ea typeface="UD デジタル 教科書体 NK-R" panose="02020400000000000000" pitchFamily="18" charset="-128"/>
              </a:rPr>
              <a:t>日以上　　　○勤務時間の状況</a:t>
            </a:r>
            <a:r>
              <a:rPr kumimoji="1" lang="en-US" altLang="ja-JP" sz="1000" dirty="0">
                <a:latin typeface="UD デジタル 教科書体 NK-R" panose="02020400000000000000" pitchFamily="18" charset="-128"/>
                <a:ea typeface="UD デジタル 教科書体 NK-R" panose="02020400000000000000" pitchFamily="18" charset="-128"/>
              </a:rPr>
              <a:t>10</a:t>
            </a:r>
            <a:r>
              <a:rPr kumimoji="1" lang="ja-JP" altLang="en-US" sz="1000" dirty="0">
                <a:latin typeface="UD デジタル 教科書体 NK-R" panose="02020400000000000000" pitchFamily="18" charset="-128"/>
                <a:ea typeface="UD デジタル 教科書体 NK-R" panose="02020400000000000000" pitchFamily="18" charset="-128"/>
              </a:rPr>
              <a:t>時間以下（職員</a:t>
            </a:r>
            <a:r>
              <a:rPr kumimoji="1" lang="en-US" altLang="ja-JP" sz="1000" dirty="0">
                <a:latin typeface="UD デジタル 教科書体 NK-R" panose="02020400000000000000" pitchFamily="18" charset="-128"/>
                <a:ea typeface="UD デジタル 教科書体 NK-R" panose="02020400000000000000" pitchFamily="18" charset="-128"/>
              </a:rPr>
              <a:t>1</a:t>
            </a:r>
            <a:r>
              <a:rPr kumimoji="1" lang="ja-JP" altLang="en-US" sz="1000" dirty="0">
                <a:latin typeface="UD デジタル 教科書体 NK-R" panose="02020400000000000000" pitchFamily="18" charset="-128"/>
                <a:ea typeface="UD デジタル 教科書体 NK-R" panose="02020400000000000000" pitchFamily="18" charset="-128"/>
              </a:rPr>
              <a:t>人</a:t>
            </a:r>
            <a:r>
              <a:rPr kumimoji="1" lang="en-US" altLang="ja-JP" sz="1000" dirty="0">
                <a:latin typeface="UD デジタル 教科書体 NK-R" panose="02020400000000000000" pitchFamily="18" charset="-128"/>
                <a:ea typeface="UD デジタル 教科書体 NK-R" panose="02020400000000000000" pitchFamily="18" charset="-128"/>
              </a:rPr>
              <a:t>1</a:t>
            </a:r>
            <a:r>
              <a:rPr kumimoji="1" lang="ja-JP" altLang="en-US" sz="1000" dirty="0">
                <a:latin typeface="UD デジタル 教科書体 NK-R" panose="02020400000000000000" pitchFamily="18" charset="-128"/>
                <a:ea typeface="UD デジタル 教科書体 NK-R" panose="02020400000000000000" pitchFamily="18" charset="-128"/>
              </a:rPr>
              <a:t>月あたりの時間外勤務時間数</a:t>
            </a:r>
            <a:r>
              <a:rPr kumimoji="1" lang="en-US" altLang="ja-JP" sz="1000" dirty="0">
                <a:latin typeface="UD デジタル 教科書体 NK-R" panose="02020400000000000000" pitchFamily="18" charset="-128"/>
                <a:ea typeface="UD デジタル 教科書体 NK-R" panose="02020400000000000000" pitchFamily="18" charset="-128"/>
              </a:rPr>
              <a:t>_</a:t>
            </a:r>
            <a:r>
              <a:rPr kumimoji="1" lang="ja-JP" altLang="en-US" sz="1000" dirty="0">
                <a:latin typeface="UD デジタル 教科書体 NK-R" panose="02020400000000000000" pitchFamily="18" charset="-128"/>
                <a:ea typeface="UD デジタル 教科書体 NK-R" panose="02020400000000000000" pitchFamily="18" charset="-128"/>
              </a:rPr>
              <a:t>対象業務）　　</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22" name="正方形/長方形 21">
            <a:extLst>
              <a:ext uri="{FF2B5EF4-FFF2-40B4-BE49-F238E27FC236}">
                <a16:creationId xmlns:a16="http://schemas.microsoft.com/office/drawing/2014/main" id="{4B91AD04-0C7C-42B6-B659-2F33D7C799A4}"/>
              </a:ext>
            </a:extLst>
          </p:cNvPr>
          <p:cNvSpPr/>
          <p:nvPr/>
        </p:nvSpPr>
        <p:spPr>
          <a:xfrm>
            <a:off x="0" y="1508422"/>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■本計画における数値目標</a:t>
            </a:r>
            <a:endParaRPr lang="en-US" altLang="ja-JP" sz="1400" b="1"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
        <p:nvSpPr>
          <p:cNvPr id="11" name="正方形/長方形 10">
            <a:extLst>
              <a:ext uri="{FF2B5EF4-FFF2-40B4-BE49-F238E27FC236}">
                <a16:creationId xmlns:a16="http://schemas.microsoft.com/office/drawing/2014/main" id="{42F31F1C-CBD0-432D-9547-DC9ACFA8B160}"/>
              </a:ext>
            </a:extLst>
          </p:cNvPr>
          <p:cNvSpPr/>
          <p:nvPr/>
        </p:nvSpPr>
        <p:spPr>
          <a:xfrm>
            <a:off x="64729" y="603370"/>
            <a:ext cx="9006494" cy="68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第２章の前計画における数値目標の振り返りや、第３章の現状把握を踏まえ、第４章では、本計画における数値目標の設定を行うとともに、その目標達成に向けて検討・推進していく取組を、これまで実施してきた取組も含め「継続就業及び仕事とプライベートの両立関係（働き方改革関係含む） 」「採用関係」「女性登用関係」「</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女性</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の健康上の特性関係」の４項目について記載する。</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graphicFrame>
        <p:nvGraphicFramePr>
          <p:cNvPr id="2" name="表 5">
            <a:extLst>
              <a:ext uri="{FF2B5EF4-FFF2-40B4-BE49-F238E27FC236}">
                <a16:creationId xmlns:a16="http://schemas.microsoft.com/office/drawing/2014/main" id="{B95ADC0F-B73A-4A89-B666-9EC0571EA0C7}"/>
              </a:ext>
            </a:extLst>
          </p:cNvPr>
          <p:cNvGraphicFramePr>
            <a:graphicFrameLocks noGrp="1"/>
          </p:cNvGraphicFramePr>
          <p:nvPr>
            <p:extLst>
              <p:ext uri="{D42A27DB-BD31-4B8C-83A1-F6EECF244321}">
                <p14:modId xmlns:p14="http://schemas.microsoft.com/office/powerpoint/2010/main" val="1609231700"/>
              </p:ext>
            </p:extLst>
          </p:nvPr>
        </p:nvGraphicFramePr>
        <p:xfrm>
          <a:off x="7512925" y="2933148"/>
          <a:ext cx="1367310" cy="787248"/>
        </p:xfrm>
        <a:graphic>
          <a:graphicData uri="http://schemas.openxmlformats.org/drawingml/2006/table">
            <a:tbl>
              <a:tblPr firstRow="1" bandRow="1">
                <a:tableStyleId>{5C22544A-7EE6-4342-B048-85BDC9FD1C3A}</a:tableStyleId>
              </a:tblPr>
              <a:tblGrid>
                <a:gridCol w="1367310">
                  <a:extLst>
                    <a:ext uri="{9D8B030D-6E8A-4147-A177-3AD203B41FA5}">
                      <a16:colId xmlns:a16="http://schemas.microsoft.com/office/drawing/2014/main" val="1212851025"/>
                    </a:ext>
                  </a:extLst>
                </a:gridCol>
              </a:tblGrid>
              <a:tr h="262416">
                <a:tc>
                  <a:txBody>
                    <a:bodyPr/>
                    <a:lstStyle/>
                    <a:p>
                      <a:pPr algn="ct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数値目標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85591073"/>
                  </a:ext>
                </a:extLst>
              </a:tr>
              <a:tr h="262416">
                <a:tc>
                  <a:txBody>
                    <a:bodyPr/>
                    <a:lstStyle/>
                    <a:p>
                      <a:pPr algn="ctr"/>
                      <a:r>
                        <a:rPr kumimoji="1" lang="en-US" altLang="ja-JP" sz="1050" dirty="0">
                          <a:solidFill>
                            <a:schemeClr val="tx1"/>
                          </a:solidFill>
                          <a:latin typeface="UD デジタル 教科書体 NP-R" panose="02020400000000000000" pitchFamily="18" charset="-128"/>
                          <a:ea typeface="UD デジタル 教科書体 NP-R" panose="02020400000000000000" pitchFamily="18" charset="-128"/>
                        </a:rPr>
                        <a:t>85</a:t>
                      </a: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％以上</a:t>
                      </a:r>
                      <a:r>
                        <a:rPr kumimoji="1" lang="en-US" altLang="ja-JP" sz="1050" baseline="30000"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0009692"/>
                  </a:ext>
                </a:extLst>
              </a:tr>
              <a:tr h="262416">
                <a:tc>
                  <a:txBody>
                    <a:bodyPr/>
                    <a:lstStyle/>
                    <a:p>
                      <a:pPr algn="ctr"/>
                      <a:r>
                        <a:rPr kumimoji="1" lang="en-US" altLang="ja-JP" sz="1050" dirty="0">
                          <a:solidFill>
                            <a:schemeClr val="tx1"/>
                          </a:solidFill>
                          <a:latin typeface="UD デジタル 教科書体 NP-R" panose="02020400000000000000" pitchFamily="18" charset="-128"/>
                          <a:ea typeface="UD デジタル 教科書体 NP-R" panose="02020400000000000000" pitchFamily="18" charset="-128"/>
                        </a:rPr>
                        <a:t>100</a:t>
                      </a: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4724832"/>
                  </a:ext>
                </a:extLst>
              </a:tr>
            </a:tbl>
          </a:graphicData>
        </a:graphic>
      </p:graphicFrame>
      <p:sp>
        <p:nvSpPr>
          <p:cNvPr id="13" name="テキスト ボックス 12">
            <a:extLst>
              <a:ext uri="{FF2B5EF4-FFF2-40B4-BE49-F238E27FC236}">
                <a16:creationId xmlns:a16="http://schemas.microsoft.com/office/drawing/2014/main" id="{3D7904E2-D22F-40FB-BB34-401A782B1C6B}"/>
              </a:ext>
            </a:extLst>
          </p:cNvPr>
          <p:cNvSpPr txBox="1"/>
          <p:nvPr/>
        </p:nvSpPr>
        <p:spPr>
          <a:xfrm>
            <a:off x="7406823" y="3745455"/>
            <a:ext cx="1559141" cy="266627"/>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取得期間２週間以上</a:t>
            </a:r>
          </a:p>
        </p:txBody>
      </p:sp>
      <p:graphicFrame>
        <p:nvGraphicFramePr>
          <p:cNvPr id="14" name="表 5">
            <a:extLst>
              <a:ext uri="{FF2B5EF4-FFF2-40B4-BE49-F238E27FC236}">
                <a16:creationId xmlns:a16="http://schemas.microsoft.com/office/drawing/2014/main" id="{8C8E68C9-E8E5-4BBD-B744-689A9E6C74E3}"/>
              </a:ext>
            </a:extLst>
          </p:cNvPr>
          <p:cNvGraphicFramePr>
            <a:graphicFrameLocks noGrp="1"/>
          </p:cNvGraphicFramePr>
          <p:nvPr>
            <p:extLst>
              <p:ext uri="{D42A27DB-BD31-4B8C-83A1-F6EECF244321}">
                <p14:modId xmlns:p14="http://schemas.microsoft.com/office/powerpoint/2010/main" val="2620842975"/>
              </p:ext>
            </p:extLst>
          </p:nvPr>
        </p:nvGraphicFramePr>
        <p:xfrm>
          <a:off x="7533640" y="5311747"/>
          <a:ext cx="1367309" cy="796437"/>
        </p:xfrm>
        <a:graphic>
          <a:graphicData uri="http://schemas.openxmlformats.org/drawingml/2006/table">
            <a:tbl>
              <a:tblPr firstRow="1" bandRow="1">
                <a:tableStyleId>{5C22544A-7EE6-4342-B048-85BDC9FD1C3A}</a:tableStyleId>
              </a:tblPr>
              <a:tblGrid>
                <a:gridCol w="1367309">
                  <a:extLst>
                    <a:ext uri="{9D8B030D-6E8A-4147-A177-3AD203B41FA5}">
                      <a16:colId xmlns:a16="http://schemas.microsoft.com/office/drawing/2014/main" val="1212851025"/>
                    </a:ext>
                  </a:extLst>
                </a:gridCol>
              </a:tblGrid>
              <a:tr h="265479">
                <a:tc>
                  <a:txBody>
                    <a:bodyPr/>
                    <a:lstStyle/>
                    <a:p>
                      <a:pPr algn="ct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数値目標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85591073"/>
                  </a:ext>
                </a:extLst>
              </a:tr>
              <a:tr h="265479">
                <a:tc>
                  <a:txBody>
                    <a:bodyPr/>
                    <a:lstStyle/>
                    <a:p>
                      <a:pPr algn="ctr"/>
                      <a:r>
                        <a:rPr kumimoji="1" lang="en-US" altLang="ja-JP" sz="105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％以上</a:t>
                      </a:r>
                      <a:endParaRPr kumimoji="1" lang="en-US" altLang="ja-JP" sz="1050" baseline="30000"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0009692"/>
                  </a:ext>
                </a:extLst>
              </a:tr>
              <a:tr h="265479">
                <a:tc>
                  <a:txBody>
                    <a:bodyPr/>
                    <a:lstStyle/>
                    <a:p>
                      <a:pPr algn="ctr"/>
                      <a:r>
                        <a:rPr kumimoji="1" lang="en-US" altLang="ja-JP" sz="1050" dirty="0">
                          <a:solidFill>
                            <a:schemeClr val="tx1"/>
                          </a:solidFill>
                          <a:latin typeface="UD デジタル 教科書体 NP-R" panose="02020400000000000000" pitchFamily="18" charset="-128"/>
                          <a:ea typeface="UD デジタル 教科書体 NP-R" panose="02020400000000000000" pitchFamily="18" charset="-128"/>
                        </a:rPr>
                        <a:t>35</a:t>
                      </a: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4724832"/>
                  </a:ext>
                </a:extLst>
              </a:tr>
            </a:tbl>
          </a:graphicData>
        </a:graphic>
      </p:graphicFrame>
      <p:graphicFrame>
        <p:nvGraphicFramePr>
          <p:cNvPr id="15" name="表 5">
            <a:extLst>
              <a:ext uri="{FF2B5EF4-FFF2-40B4-BE49-F238E27FC236}">
                <a16:creationId xmlns:a16="http://schemas.microsoft.com/office/drawing/2014/main" id="{C95256C8-B31B-4C17-8BF9-1616C3BA82D9}"/>
              </a:ext>
            </a:extLst>
          </p:cNvPr>
          <p:cNvGraphicFramePr>
            <a:graphicFrameLocks noGrp="1"/>
          </p:cNvGraphicFramePr>
          <p:nvPr>
            <p:extLst>
              <p:ext uri="{D42A27DB-BD31-4B8C-83A1-F6EECF244321}">
                <p14:modId xmlns:p14="http://schemas.microsoft.com/office/powerpoint/2010/main" val="1044321535"/>
              </p:ext>
            </p:extLst>
          </p:nvPr>
        </p:nvGraphicFramePr>
        <p:xfrm>
          <a:off x="7520940" y="4117852"/>
          <a:ext cx="1367309" cy="796438"/>
        </p:xfrm>
        <a:graphic>
          <a:graphicData uri="http://schemas.openxmlformats.org/drawingml/2006/table">
            <a:tbl>
              <a:tblPr firstRow="1" bandRow="1">
                <a:tableStyleId>{5C22544A-7EE6-4342-B048-85BDC9FD1C3A}</a:tableStyleId>
              </a:tblPr>
              <a:tblGrid>
                <a:gridCol w="1367309">
                  <a:extLst>
                    <a:ext uri="{9D8B030D-6E8A-4147-A177-3AD203B41FA5}">
                      <a16:colId xmlns:a16="http://schemas.microsoft.com/office/drawing/2014/main" val="1212851025"/>
                    </a:ext>
                  </a:extLst>
                </a:gridCol>
              </a:tblGrid>
              <a:tr h="245224">
                <a:tc>
                  <a:txBody>
                    <a:bodyPr/>
                    <a:lstStyle/>
                    <a:p>
                      <a:pPr algn="ct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数値目標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85591073"/>
                  </a:ext>
                </a:extLst>
              </a:tr>
              <a:tr h="245224">
                <a:tc>
                  <a:txBody>
                    <a:bodyPr/>
                    <a:lstStyle/>
                    <a:p>
                      <a:pPr algn="ctr"/>
                      <a:r>
                        <a:rPr kumimoji="1" lang="en-US" altLang="ja-JP" sz="105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日以上</a:t>
                      </a:r>
                      <a:endParaRPr kumimoji="1" lang="en-US" altLang="ja-JP" sz="1050" baseline="30000"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0009692"/>
                  </a:ext>
                </a:extLst>
              </a:tr>
              <a:tr h="293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1050" dirty="0">
                          <a:solidFill>
                            <a:schemeClr val="tx1"/>
                          </a:solidFill>
                          <a:latin typeface="UD デジタル 教科書体 NP-R" panose="02020400000000000000" pitchFamily="18" charset="-128"/>
                          <a:ea typeface="UD デジタル 教科書体 NP-R" panose="02020400000000000000" pitchFamily="18" charset="-128"/>
                        </a:rPr>
                        <a:t>時間以下</a:t>
                      </a:r>
                      <a:endParaRPr kumimoji="1" lang="en-US" altLang="ja-JP" sz="1050" baseline="30000"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470229"/>
                  </a:ext>
                </a:extLst>
              </a:tr>
            </a:tbl>
          </a:graphicData>
        </a:graphic>
      </p:graphicFrame>
      <p:sp>
        <p:nvSpPr>
          <p:cNvPr id="23" name="正方形/長方形 22">
            <a:extLst>
              <a:ext uri="{FF2B5EF4-FFF2-40B4-BE49-F238E27FC236}">
                <a16:creationId xmlns:a16="http://schemas.microsoft.com/office/drawing/2014/main" id="{293E568B-D316-43C5-9E95-05E58C638A56}"/>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第４章　本計画の数値目標及び今後の取組について</a:t>
            </a:r>
          </a:p>
        </p:txBody>
      </p:sp>
      <p:sp>
        <p:nvSpPr>
          <p:cNvPr id="25" name="正方形/長方形 24">
            <a:extLst>
              <a:ext uri="{FF2B5EF4-FFF2-40B4-BE49-F238E27FC236}">
                <a16:creationId xmlns:a16="http://schemas.microsoft.com/office/drawing/2014/main" id="{B41A4514-AABA-47C9-A19C-4A1A3282DA13}"/>
              </a:ext>
            </a:extLst>
          </p:cNvPr>
          <p:cNvSpPr/>
          <p:nvPr/>
        </p:nvSpPr>
        <p:spPr>
          <a:xfrm>
            <a:off x="463867" y="1925778"/>
            <a:ext cx="8502100" cy="32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前計画で達成しなかった目標については、引き続き、本計画の目標として掲げ、達成をめざす。</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「男性職員の育児休業取得率」及び「勤務時間の状況（職員一人一月あたりの時間外勤務時間数</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_</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対象業務）」は「第３期大阪府特定事業主行動計画（前期）」を踏まえ設定。</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二等辺三角形 25">
            <a:extLst>
              <a:ext uri="{FF2B5EF4-FFF2-40B4-BE49-F238E27FC236}">
                <a16:creationId xmlns:a16="http://schemas.microsoft.com/office/drawing/2014/main" id="{3F96A8A1-D555-43BD-A8CC-E8B58F235A00}"/>
              </a:ext>
            </a:extLst>
          </p:cNvPr>
          <p:cNvSpPr/>
          <p:nvPr/>
        </p:nvSpPr>
        <p:spPr>
          <a:xfrm rot="5400000">
            <a:off x="54135" y="1931440"/>
            <a:ext cx="360000" cy="216000"/>
          </a:xfrm>
          <a:prstGeom prst="triangle">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12" name="二等辺三角形 11">
            <a:extLst>
              <a:ext uri="{FF2B5EF4-FFF2-40B4-BE49-F238E27FC236}">
                <a16:creationId xmlns:a16="http://schemas.microsoft.com/office/drawing/2014/main" id="{D066532E-810F-411F-A00F-F565FC60BD81}"/>
              </a:ext>
            </a:extLst>
          </p:cNvPr>
          <p:cNvSpPr/>
          <p:nvPr/>
        </p:nvSpPr>
        <p:spPr>
          <a:xfrm rot="5400000">
            <a:off x="5490209" y="4409244"/>
            <a:ext cx="2896171" cy="390201"/>
          </a:xfrm>
          <a:prstGeom prst="triangle">
            <a:avLst>
              <a:gd name="adj" fmla="val 5054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Tree>
    <p:extLst>
      <p:ext uri="{BB962C8B-B14F-4D97-AF65-F5344CB8AC3E}">
        <p14:creationId xmlns:p14="http://schemas.microsoft.com/office/powerpoint/2010/main" val="269889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856D792F-1BE4-4AFE-BF66-4D8A87DAA149}"/>
              </a:ext>
            </a:extLst>
          </p:cNvPr>
          <p:cNvGraphicFramePr>
            <a:graphicFrameLocks noGrp="1"/>
          </p:cNvGraphicFramePr>
          <p:nvPr>
            <p:extLst>
              <p:ext uri="{D42A27DB-BD31-4B8C-83A1-F6EECF244321}">
                <p14:modId xmlns:p14="http://schemas.microsoft.com/office/powerpoint/2010/main" val="2397423557"/>
              </p:ext>
            </p:extLst>
          </p:nvPr>
        </p:nvGraphicFramePr>
        <p:xfrm>
          <a:off x="254359" y="3208235"/>
          <a:ext cx="4203953" cy="3063240"/>
        </p:xfrm>
        <a:graphic>
          <a:graphicData uri="http://schemas.openxmlformats.org/drawingml/2006/table">
            <a:tbl>
              <a:tblPr firstRow="1" bandRow="1">
                <a:tableStyleId>{5C22544A-7EE6-4342-B048-85BDC9FD1C3A}</a:tableStyleId>
              </a:tblPr>
              <a:tblGrid>
                <a:gridCol w="230588">
                  <a:extLst>
                    <a:ext uri="{9D8B030D-6E8A-4147-A177-3AD203B41FA5}">
                      <a16:colId xmlns:a16="http://schemas.microsoft.com/office/drawing/2014/main" val="597471903"/>
                    </a:ext>
                  </a:extLst>
                </a:gridCol>
                <a:gridCol w="3973365">
                  <a:extLst>
                    <a:ext uri="{9D8B030D-6E8A-4147-A177-3AD203B41FA5}">
                      <a16:colId xmlns:a16="http://schemas.microsoft.com/office/drawing/2014/main" val="807210023"/>
                    </a:ext>
                  </a:extLst>
                </a:gridCol>
              </a:tblGrid>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●子育てに関する制度の周知徹底と意識啓発の促進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30814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・子育てに活用できる休暇・休業制度や給付事業等を</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子育て支援</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サイト</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や</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子育てハンドブック</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などで周知</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1662460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・研修などを通じて「職場優先意識」や「固定的な性別役割分担意</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識」を是正、男女を問わず、制度を活用しやすい雰囲気づくり　　　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6153517"/>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●母性保護や子育てのための休暇・育児休業を取得しやすい環境づくり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278650"/>
                  </a:ext>
                </a:extLst>
              </a:tr>
              <a:tr h="0">
                <a:tc>
                  <a:txBody>
                    <a:bodyPr/>
                    <a:lstStyle/>
                    <a:p>
                      <a:pPr algn="ctr"/>
                      <a:r>
                        <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・育児休業等を活用する職員の代替要員となる非常勤職員や臨時</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的任用職員などの確保、常勤職員による代替措置の拡充の検討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3128801"/>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・育児休業中における自己啓発や継続的なキャリア形成を支援する</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ため、　希望者に対し、</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ラーニング環境や研修の聴講機会を提供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8196730"/>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・育児休業中の職員への、本人の意向に応じた情報提供  　　　　　　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77957944"/>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子育て相談体制の充実</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718170"/>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・職員総合相談センター等における子育てと仕事の両立等の情報提</a:t>
                      </a:r>
                      <a:endParaRPr kumimoji="1" lang="en-US" altLang="ja-JP" sz="1050" b="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　供や相談受付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24761756"/>
                  </a:ext>
                </a:extLst>
              </a:tr>
            </a:tbl>
          </a:graphicData>
        </a:graphic>
      </p:graphicFrame>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22</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12054" y="1015679"/>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a:extLst>
              <a:ext uri="{FF2B5EF4-FFF2-40B4-BE49-F238E27FC236}">
                <a16:creationId xmlns:a16="http://schemas.microsoft.com/office/drawing/2014/main" id="{CA321B4C-5875-4A99-BD68-4C9C8BAFC0A4}"/>
              </a:ext>
            </a:extLst>
          </p:cNvPr>
          <p:cNvSpPr txBox="1"/>
          <p:nvPr/>
        </p:nvSpPr>
        <p:spPr>
          <a:xfrm>
            <a:off x="73196" y="917305"/>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（１）基本的な考え方</a:t>
            </a:r>
          </a:p>
        </p:txBody>
      </p:sp>
      <p:sp>
        <p:nvSpPr>
          <p:cNvPr id="13" name="テキスト ボックス 12">
            <a:extLst>
              <a:ext uri="{FF2B5EF4-FFF2-40B4-BE49-F238E27FC236}">
                <a16:creationId xmlns:a16="http://schemas.microsoft.com/office/drawing/2014/main" id="{3E1F5F4E-4BE6-4AB0-A4FD-FEC09BF21A5E}"/>
              </a:ext>
            </a:extLst>
          </p:cNvPr>
          <p:cNvSpPr txBox="1"/>
          <p:nvPr/>
        </p:nvSpPr>
        <p:spPr>
          <a:xfrm>
            <a:off x="73196" y="2782559"/>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（２）具体的な取組</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643EE0AC-669A-4D8A-B1AB-53AB08DDF598}"/>
              </a:ext>
            </a:extLst>
          </p:cNvPr>
          <p:cNvSpPr txBox="1"/>
          <p:nvPr/>
        </p:nvSpPr>
        <p:spPr>
          <a:xfrm>
            <a:off x="49577" y="1549608"/>
            <a:ext cx="9000000" cy="903247"/>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＜休暇・休業関係＞</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男性職員の休暇・休業制度を活用して家庭生活（家事・育児・介護等）への関わりを推進することや、育児や介護等を担う</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職員が活躍できる職場環境を整備することが必要。そのためには、職員の「職場優先意識」や「固定的な性別役割意識」の</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是正、気兼ねなく休暇・休業等を取得できるような、職場の雰囲気づくりや代替措置の充実が重要。</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＜テレワーク・勤務時間の柔軟な運用関係＞</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テレワークや勤務時間の柔軟な運用については、多様な働き方の選択肢を拡大する制度であり、今後さらに活用しやすく、</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仕事とプライベートの両立につながるような制度・環境の整備を引き続き進めることが重要。</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F5C2A1F9-C640-4D2F-9A01-89D1F382F0B1}"/>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第４章　本計画の数値目標及び今後の取組について</a:t>
            </a:r>
          </a:p>
        </p:txBody>
      </p:sp>
      <p:graphicFrame>
        <p:nvGraphicFramePr>
          <p:cNvPr id="28" name="表 3">
            <a:extLst>
              <a:ext uri="{FF2B5EF4-FFF2-40B4-BE49-F238E27FC236}">
                <a16:creationId xmlns:a16="http://schemas.microsoft.com/office/drawing/2014/main" id="{EC6AE511-1353-4662-8360-014F511BC3B1}"/>
              </a:ext>
            </a:extLst>
          </p:cNvPr>
          <p:cNvGraphicFramePr>
            <a:graphicFrameLocks noGrp="1"/>
          </p:cNvGraphicFramePr>
          <p:nvPr>
            <p:extLst>
              <p:ext uri="{D42A27DB-BD31-4B8C-83A1-F6EECF244321}">
                <p14:modId xmlns:p14="http://schemas.microsoft.com/office/powerpoint/2010/main" val="1671672803"/>
              </p:ext>
            </p:extLst>
          </p:nvPr>
        </p:nvGraphicFramePr>
        <p:xfrm>
          <a:off x="4601752" y="3208235"/>
          <a:ext cx="4203953" cy="3535680"/>
        </p:xfrm>
        <a:graphic>
          <a:graphicData uri="http://schemas.openxmlformats.org/drawingml/2006/table">
            <a:tbl>
              <a:tblPr firstRow="1" bandRow="1">
                <a:tableStyleId>{5C22544A-7EE6-4342-B048-85BDC9FD1C3A}</a:tableStyleId>
              </a:tblPr>
              <a:tblGrid>
                <a:gridCol w="230588">
                  <a:extLst>
                    <a:ext uri="{9D8B030D-6E8A-4147-A177-3AD203B41FA5}">
                      <a16:colId xmlns:a16="http://schemas.microsoft.com/office/drawing/2014/main" val="597471903"/>
                    </a:ext>
                  </a:extLst>
                </a:gridCol>
                <a:gridCol w="3973365">
                  <a:extLst>
                    <a:ext uri="{9D8B030D-6E8A-4147-A177-3AD203B41FA5}">
                      <a16:colId xmlns:a16="http://schemas.microsoft.com/office/drawing/2014/main" val="807210023"/>
                    </a:ext>
                  </a:extLst>
                </a:gridCol>
              </a:tblGrid>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●時間外勤務の縮減や年次休暇の取得促進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30814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・職員が全庁一斉に定時退庁に努める「ゆとりの日」等の実施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1662460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・パソコン一斉シャットダウンシステムの運用</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6153517"/>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ja-JP" altLang="en-US" sz="1050" b="0" dirty="0">
                          <a:latin typeface="UD デジタル 教科書体 NK-R" panose="02020400000000000000" pitchFamily="18" charset="-128"/>
                          <a:ea typeface="UD デジタル 教科書体 NK-R" panose="02020400000000000000" pitchFamily="18" charset="-128"/>
                        </a:rPr>
                        <a:t>・デジタルツールを活用した業務の見直し・改善に向けた取組　　　　等</a:t>
                      </a:r>
                      <a:endParaRPr kumimoji="1" lang="en-US" altLang="ja-JP" sz="1050" b="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2119837"/>
                  </a:ext>
                </a:extLst>
              </a:tr>
              <a:tr h="0">
                <a:tc gridSpan="2">
                  <a:txBody>
                    <a:bodyPr/>
                    <a:lstStyle/>
                    <a:p>
                      <a:r>
                        <a:rPr kumimoji="1" lang="ja-JP" altLang="en-US" sz="1050" b="1" dirty="0">
                          <a:latin typeface="UD デジタル 教科書体 NK-R" panose="02020400000000000000" pitchFamily="18" charset="-128"/>
                          <a:ea typeface="UD デジタル 教科書体 NK-R" panose="02020400000000000000" pitchFamily="18" charset="-128"/>
                        </a:rPr>
                        <a:t>●　多様な働き方への支援</a:t>
                      </a:r>
                      <a:endParaRPr kumimoji="1" lang="en-US" altLang="ja-JP" sz="1050" b="1"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278650"/>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・育児短時間勤務の代替要員の非常勤職員等の措置</a:t>
                      </a:r>
                      <a:endParaRPr kumimoji="1" lang="en-US" altLang="ja-JP" sz="1050" b="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97824145"/>
                  </a:ext>
                </a:extLst>
              </a:tr>
              <a:tr h="0">
                <a:tc>
                  <a:txBody>
                    <a:bodyPr/>
                    <a:lstStyle/>
                    <a:p>
                      <a:pPr algn="ctr"/>
                      <a:r>
                        <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latin typeface="UD デジタル 教科書体 NK-R" panose="02020400000000000000" pitchFamily="18" charset="-128"/>
                          <a:ea typeface="UD デジタル 教科書体 NK-R" panose="02020400000000000000" pitchFamily="18" charset="-128"/>
                        </a:rPr>
                        <a:t>・勤務時間の柔軟な運用について必要に応じた制度の改善</a:t>
                      </a:r>
                      <a:endParaRPr kumimoji="1" lang="en-US" altLang="ja-JP" sz="1050" b="0" u="none"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3128801"/>
                  </a:ext>
                </a:extLst>
              </a:tr>
              <a:tr h="0">
                <a:tc>
                  <a:txBody>
                    <a:bodyPr/>
                    <a:lstStyle/>
                    <a:p>
                      <a:pPr algn="ctr"/>
                      <a:r>
                        <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・テレワークの推進　　　　　　　　　　　　　　　　　　　　　　　　　　　　　　　　　　　　　　　等</a:t>
                      </a:r>
                      <a:endParaRPr kumimoji="1" lang="en-US" altLang="ja-JP" sz="1050" b="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8196730"/>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●介護を行う職員に対する支援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044968"/>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・「介護ハンドブック」を活用した制度の周知</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2325837"/>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ハラスメントのない職場づくり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767384017"/>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・職員への意識啓発、相談体制の整備、研修によるハラスメント防止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5327802"/>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管理職の意識改革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13023153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・管理職の意識改革や組織マネジメント力向上に資する研修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735548"/>
                  </a:ext>
                </a:extLst>
              </a:tr>
            </a:tbl>
          </a:graphicData>
        </a:graphic>
      </p:graphicFrame>
      <p:sp>
        <p:nvSpPr>
          <p:cNvPr id="29" name="正方形/長方形 28">
            <a:extLst>
              <a:ext uri="{FF2B5EF4-FFF2-40B4-BE49-F238E27FC236}">
                <a16:creationId xmlns:a16="http://schemas.microsoft.com/office/drawing/2014/main" id="{CE18E391-5433-4C75-AF8A-E1D3A73DBBB4}"/>
              </a:ext>
            </a:extLst>
          </p:cNvPr>
          <p:cNvSpPr/>
          <p:nvPr/>
        </p:nvSpPr>
        <p:spPr>
          <a:xfrm>
            <a:off x="0" y="556344"/>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　継続就業及び仕事とプライベートの両立関係（働き方改革関係含む）</a:t>
            </a:r>
            <a:endParaRPr lang="en-US" altLang="ja-JP" sz="1400" b="1"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a:extLst>
              <a:ext uri="{FF2B5EF4-FFF2-40B4-BE49-F238E27FC236}">
                <a16:creationId xmlns:a16="http://schemas.microsoft.com/office/drawing/2014/main" id="{7C1A04AB-59A9-46F5-A8A5-F9173AC159B0}"/>
              </a:ext>
            </a:extLst>
          </p:cNvPr>
          <p:cNvSpPr txBox="1"/>
          <p:nvPr/>
        </p:nvSpPr>
        <p:spPr>
          <a:xfrm>
            <a:off x="1784415" y="2795255"/>
            <a:ext cx="1946663" cy="334608"/>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★：新規・重点</a:t>
            </a:r>
          </a:p>
        </p:txBody>
      </p:sp>
    </p:spTree>
    <p:extLst>
      <p:ext uri="{BB962C8B-B14F-4D97-AF65-F5344CB8AC3E}">
        <p14:creationId xmlns:p14="http://schemas.microsoft.com/office/powerpoint/2010/main" val="226881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graphicFrame>
        <p:nvGraphicFramePr>
          <p:cNvPr id="19" name="表 3">
            <a:extLst>
              <a:ext uri="{FF2B5EF4-FFF2-40B4-BE49-F238E27FC236}">
                <a16:creationId xmlns:a16="http://schemas.microsoft.com/office/drawing/2014/main" id="{124D4261-889B-436D-81E5-4837E6978D96}"/>
              </a:ext>
            </a:extLst>
          </p:cNvPr>
          <p:cNvGraphicFramePr>
            <a:graphicFrameLocks noGrp="1"/>
          </p:cNvGraphicFramePr>
          <p:nvPr>
            <p:extLst>
              <p:ext uri="{D42A27DB-BD31-4B8C-83A1-F6EECF244321}">
                <p14:modId xmlns:p14="http://schemas.microsoft.com/office/powerpoint/2010/main" val="3397176406"/>
              </p:ext>
            </p:extLst>
          </p:nvPr>
        </p:nvGraphicFramePr>
        <p:xfrm>
          <a:off x="247515" y="2906867"/>
          <a:ext cx="8640000" cy="2011680"/>
        </p:xfrm>
        <a:graphic>
          <a:graphicData uri="http://schemas.openxmlformats.org/drawingml/2006/table">
            <a:tbl>
              <a:tblPr firstRow="1" bandRow="1">
                <a:tableStyleId>{5C22544A-7EE6-4342-B048-85BDC9FD1C3A}</a:tableStyleId>
              </a:tblPr>
              <a:tblGrid>
                <a:gridCol w="262865">
                  <a:extLst>
                    <a:ext uri="{9D8B030D-6E8A-4147-A177-3AD203B41FA5}">
                      <a16:colId xmlns:a16="http://schemas.microsoft.com/office/drawing/2014/main" val="597471903"/>
                    </a:ext>
                  </a:extLst>
                </a:gridCol>
                <a:gridCol w="8377135">
                  <a:extLst>
                    <a:ext uri="{9D8B030D-6E8A-4147-A177-3AD203B41FA5}">
                      <a16:colId xmlns:a16="http://schemas.microsoft.com/office/drawing/2014/main" val="807210023"/>
                    </a:ext>
                  </a:extLst>
                </a:gridCol>
              </a:tblGrid>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●積極的な広報等の採用活動</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30814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・性別にかかわらずやりがいを持って、様々な仕事に従事できる職場環境であることのアピール　（採用パンフレット等）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1662460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・動画や</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による</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PR</a:t>
                      </a:r>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6153517"/>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・求人サイトにおける採用選考の広報</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47957655"/>
                  </a:ext>
                </a:extLst>
              </a:tr>
              <a:tr h="0">
                <a:tc gridSpan="2">
                  <a:txBody>
                    <a:bodyPr/>
                    <a:lstStyle/>
                    <a:p>
                      <a:pPr algn="l"/>
                      <a:r>
                        <a:rPr kumimoji="1" lang="ja-JP" altLang="en-US" sz="1050" b="1" dirty="0">
                          <a:latin typeface="UD デジタル 教科書体 NK-R" panose="02020400000000000000" pitchFamily="18" charset="-128"/>
                          <a:ea typeface="UD デジタル 教科書体 NK-R" panose="02020400000000000000" pitchFamily="18" charset="-128"/>
                        </a:rPr>
                        <a:t>●採用の多様化</a:t>
                      </a:r>
                      <a:endParaRPr kumimoji="1" lang="en-US" altLang="ja-JP" sz="1050" b="1"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278650"/>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・ウェルカムバック採用、公務員経験者採用等の充実</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3128801"/>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●母性保護や子育てのための休暇・育児休業を取得しやすい環境づくり（再掲）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718170"/>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・育児休業等を活用する職員の代替要員となる非常勤職員や臨時的任用職員などの確保、常勤職員による代替措置の拡充の検討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24761756"/>
                  </a:ext>
                </a:extLst>
              </a:tr>
            </a:tbl>
          </a:graphicData>
        </a:graphic>
      </p:graphicFrame>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23</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EF7DB1D8-0DA9-3156-2B57-4FBB7E5D8FF1}"/>
              </a:ext>
            </a:extLst>
          </p:cNvPr>
          <p:cNvSpPr txBox="1"/>
          <p:nvPr/>
        </p:nvSpPr>
        <p:spPr>
          <a:xfrm>
            <a:off x="54770" y="4651398"/>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51685" y="2285075"/>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643EE0AC-669A-4D8A-B1AB-53AB08DDF598}"/>
              </a:ext>
            </a:extLst>
          </p:cNvPr>
          <p:cNvSpPr txBox="1"/>
          <p:nvPr/>
        </p:nvSpPr>
        <p:spPr>
          <a:xfrm>
            <a:off x="67515" y="1356825"/>
            <a:ext cx="9000000" cy="910154"/>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本府では、地方公務員法において規定されている平等取扱いの原則や成績主義の原則等にもとづき、かねてから性別に関わらない能力本位での採用を実施している。引き続き積極的な女性職員の確保に努めることが重要。</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また、管理職への昇任対象となりえるような即戦力の人材の確保や、職員が気兼ねなく休暇・休業等を取得しやすくなるように代替要員となる職員の積極的な確保が重要。</a:t>
            </a:r>
          </a:p>
        </p:txBody>
      </p:sp>
      <p:sp>
        <p:nvSpPr>
          <p:cNvPr id="17" name="正方形/長方形 16">
            <a:extLst>
              <a:ext uri="{FF2B5EF4-FFF2-40B4-BE49-F238E27FC236}">
                <a16:creationId xmlns:a16="http://schemas.microsoft.com/office/drawing/2014/main" id="{C6058A6E-557D-4336-8E20-2EB89E9E158A}"/>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第４章　本計画の数値目標及び今後の取組について</a:t>
            </a:r>
          </a:p>
        </p:txBody>
      </p:sp>
      <p:sp>
        <p:nvSpPr>
          <p:cNvPr id="14" name="テキスト ボックス 13">
            <a:extLst>
              <a:ext uri="{FF2B5EF4-FFF2-40B4-BE49-F238E27FC236}">
                <a16:creationId xmlns:a16="http://schemas.microsoft.com/office/drawing/2014/main" id="{F36578DE-86C1-45E4-99DA-C34A1FFB41B0}"/>
              </a:ext>
            </a:extLst>
          </p:cNvPr>
          <p:cNvSpPr txBox="1"/>
          <p:nvPr/>
        </p:nvSpPr>
        <p:spPr>
          <a:xfrm>
            <a:off x="72708" y="951706"/>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（１）基本的な考え方</a:t>
            </a:r>
          </a:p>
        </p:txBody>
      </p:sp>
      <p:sp>
        <p:nvSpPr>
          <p:cNvPr id="18" name="テキスト ボックス 17">
            <a:extLst>
              <a:ext uri="{FF2B5EF4-FFF2-40B4-BE49-F238E27FC236}">
                <a16:creationId xmlns:a16="http://schemas.microsoft.com/office/drawing/2014/main" id="{37C1255F-789B-4DF6-8C6E-3427F60088B4}"/>
              </a:ext>
            </a:extLst>
          </p:cNvPr>
          <p:cNvSpPr txBox="1"/>
          <p:nvPr/>
        </p:nvSpPr>
        <p:spPr>
          <a:xfrm>
            <a:off x="67515" y="2384360"/>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（２）具体的な取組</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78B5E6AE-D689-480F-BAEA-1DD56C505F0F}"/>
              </a:ext>
            </a:extLst>
          </p:cNvPr>
          <p:cNvSpPr/>
          <p:nvPr/>
        </p:nvSpPr>
        <p:spPr>
          <a:xfrm>
            <a:off x="0" y="556344"/>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２　採用関係　</a:t>
            </a:r>
            <a:endParaRPr lang="en-US" altLang="ja-JP" sz="1400" b="1"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20BFF1B7-44AC-4376-950A-FA74F073D297}"/>
              </a:ext>
            </a:extLst>
          </p:cNvPr>
          <p:cNvSpPr txBox="1"/>
          <p:nvPr/>
        </p:nvSpPr>
        <p:spPr>
          <a:xfrm>
            <a:off x="1808907" y="2394583"/>
            <a:ext cx="1946663" cy="334608"/>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★：新規・重点</a:t>
            </a:r>
          </a:p>
        </p:txBody>
      </p:sp>
    </p:spTree>
    <p:extLst>
      <p:ext uri="{BB962C8B-B14F-4D97-AF65-F5344CB8AC3E}">
        <p14:creationId xmlns:p14="http://schemas.microsoft.com/office/powerpoint/2010/main" val="1215605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2B6E8F6-E53C-4B7C-BB56-645FD57028DE}"/>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第４章　本計画の数値目標及び今後の取組について</a:t>
            </a:r>
          </a:p>
        </p:txBody>
      </p:sp>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24</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EF7DB1D8-0DA9-3156-2B57-4FBB7E5D8FF1}"/>
              </a:ext>
            </a:extLst>
          </p:cNvPr>
          <p:cNvSpPr txBox="1"/>
          <p:nvPr/>
        </p:nvSpPr>
        <p:spPr>
          <a:xfrm>
            <a:off x="54770" y="4651398"/>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82627" y="2672547"/>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5BA4737A-9661-42F1-8A28-FAFFE8BF2985}"/>
              </a:ext>
            </a:extLst>
          </p:cNvPr>
          <p:cNvSpPr txBox="1"/>
          <p:nvPr/>
        </p:nvSpPr>
        <p:spPr>
          <a:xfrm>
            <a:off x="62789" y="928948"/>
            <a:ext cx="1800000" cy="360000"/>
          </a:xfrm>
          <a:prstGeom prst="rect">
            <a:avLst/>
          </a:prstGeom>
          <a:solidFill>
            <a:schemeClr val="accent5">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○人事配置について</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643EE0AC-669A-4D8A-B1AB-53AB08DDF598}"/>
              </a:ext>
            </a:extLst>
          </p:cNvPr>
          <p:cNvSpPr txBox="1"/>
          <p:nvPr/>
        </p:nvSpPr>
        <p:spPr>
          <a:xfrm>
            <a:off x="76482" y="1793651"/>
            <a:ext cx="9000000" cy="846277"/>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職員の能力を育成するとともにその資質を向上させるため、適材適所の人事配置を実施することにより、引き続き、性別にかかわらず多様な職務に従事する機会を付与していくことが重要。</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また、職員が仕事とプライベートの両立を図りながらキャリアを形成していくためには、職員一人ひとりの主体的なキャリア形成を支援する取組が重要。</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6FA4EC39-D700-4A0C-90C6-9BE18A86311E}"/>
              </a:ext>
            </a:extLst>
          </p:cNvPr>
          <p:cNvSpPr txBox="1"/>
          <p:nvPr/>
        </p:nvSpPr>
        <p:spPr>
          <a:xfrm>
            <a:off x="62789" y="1345856"/>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（１）基本的な考え方</a:t>
            </a:r>
          </a:p>
        </p:txBody>
      </p:sp>
      <p:sp>
        <p:nvSpPr>
          <p:cNvPr id="21" name="テキスト ボックス 20">
            <a:extLst>
              <a:ext uri="{FF2B5EF4-FFF2-40B4-BE49-F238E27FC236}">
                <a16:creationId xmlns:a16="http://schemas.microsoft.com/office/drawing/2014/main" id="{0AEDE2A5-DC4E-4487-B904-0082FF2CE88A}"/>
              </a:ext>
            </a:extLst>
          </p:cNvPr>
          <p:cNvSpPr txBox="1"/>
          <p:nvPr/>
        </p:nvSpPr>
        <p:spPr>
          <a:xfrm>
            <a:off x="62789" y="2789550"/>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（２）具体的な取組</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graphicFrame>
        <p:nvGraphicFramePr>
          <p:cNvPr id="22" name="表 3">
            <a:extLst>
              <a:ext uri="{FF2B5EF4-FFF2-40B4-BE49-F238E27FC236}">
                <a16:creationId xmlns:a16="http://schemas.microsoft.com/office/drawing/2014/main" id="{1624A8BF-FEA3-43A8-B182-5EB9D1553A0C}"/>
              </a:ext>
            </a:extLst>
          </p:cNvPr>
          <p:cNvGraphicFramePr>
            <a:graphicFrameLocks noGrp="1"/>
          </p:cNvGraphicFramePr>
          <p:nvPr>
            <p:extLst>
              <p:ext uri="{D42A27DB-BD31-4B8C-83A1-F6EECF244321}">
                <p14:modId xmlns:p14="http://schemas.microsoft.com/office/powerpoint/2010/main" val="426779440"/>
              </p:ext>
            </p:extLst>
          </p:nvPr>
        </p:nvGraphicFramePr>
        <p:xfrm>
          <a:off x="254242" y="3295320"/>
          <a:ext cx="8640000" cy="1920240"/>
        </p:xfrm>
        <a:graphic>
          <a:graphicData uri="http://schemas.openxmlformats.org/drawingml/2006/table">
            <a:tbl>
              <a:tblPr firstRow="1" bandRow="1">
                <a:tableStyleId>{5C22544A-7EE6-4342-B048-85BDC9FD1C3A}</a:tableStyleId>
              </a:tblPr>
              <a:tblGrid>
                <a:gridCol w="262864">
                  <a:extLst>
                    <a:ext uri="{9D8B030D-6E8A-4147-A177-3AD203B41FA5}">
                      <a16:colId xmlns:a16="http://schemas.microsoft.com/office/drawing/2014/main" val="597471903"/>
                    </a:ext>
                  </a:extLst>
                </a:gridCol>
                <a:gridCol w="8377136">
                  <a:extLst>
                    <a:ext uri="{9D8B030D-6E8A-4147-A177-3AD203B41FA5}">
                      <a16:colId xmlns:a16="http://schemas.microsoft.com/office/drawing/2014/main" val="807210023"/>
                    </a:ext>
                  </a:extLst>
                </a:gridCol>
              </a:tblGrid>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適材適所の人事配置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30814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latin typeface="UD デジタル 教科書体 NK-R" panose="02020400000000000000" pitchFamily="18" charset="-128"/>
                          <a:ea typeface="UD デジタル 教科書体 NK-R" panose="02020400000000000000" pitchFamily="18" charset="-128"/>
                        </a:rPr>
                        <a:t>・適材適所の人事配置の実施による、性別に関わらない多様な職務への従事の機会の付与</a:t>
                      </a:r>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1662460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ja-JP" altLang="en-US" sz="1050" b="0" dirty="0">
                          <a:latin typeface="UD デジタル 教科書体 NK-R" panose="02020400000000000000" pitchFamily="18" charset="-128"/>
                          <a:ea typeface="UD デジタル 教科書体 NK-R" panose="02020400000000000000" pitchFamily="18" charset="-128"/>
                        </a:rPr>
                        <a:t>・女性職員の幅広い分野への登用</a:t>
                      </a:r>
                      <a:endParaRPr kumimoji="1" lang="en-US" altLang="ja-JP" sz="1050" b="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6153517"/>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・職員数が</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名以上の所属への原則女性職員配置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47957655"/>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・全職場への女性職員の複数配置</a:t>
                      </a:r>
                      <a:endParaRPr kumimoji="1" lang="en-US" altLang="ja-JP" sz="1050" b="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92974372"/>
                  </a:ext>
                </a:extLst>
              </a:tr>
              <a:tr h="0">
                <a:tc gridSpan="2">
                  <a:txBody>
                    <a:bodyPr/>
                    <a:lstStyle/>
                    <a:p>
                      <a:pPr algn="l"/>
                      <a:r>
                        <a:rPr kumimoji="1" lang="ja-JP" altLang="en-US" sz="1050" b="1" dirty="0">
                          <a:latin typeface="UD デジタル 教科書体 NK-R" panose="02020400000000000000" pitchFamily="18" charset="-128"/>
                          <a:ea typeface="UD デジタル 教科書体 NK-R" panose="02020400000000000000" pitchFamily="18" charset="-128"/>
                        </a:rPr>
                        <a:t>●　キャリア形成支援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278650"/>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・キャリア形成支援（キャリアシート、キャリア研修、キャリアクリエイト制度、　職務分野エントリー制度、</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1on1</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ミーティング）による、性別に関わらない能力育成と資質向上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3128801"/>
                  </a:ext>
                </a:extLst>
              </a:tr>
            </a:tbl>
          </a:graphicData>
        </a:graphic>
      </p:graphicFrame>
      <p:sp>
        <p:nvSpPr>
          <p:cNvPr id="23" name="正方形/長方形 22">
            <a:extLst>
              <a:ext uri="{FF2B5EF4-FFF2-40B4-BE49-F238E27FC236}">
                <a16:creationId xmlns:a16="http://schemas.microsoft.com/office/drawing/2014/main" id="{0DA13539-6C68-4121-AF03-84023AA0AAAA}"/>
              </a:ext>
            </a:extLst>
          </p:cNvPr>
          <p:cNvSpPr/>
          <p:nvPr/>
        </p:nvSpPr>
        <p:spPr>
          <a:xfrm>
            <a:off x="1" y="545489"/>
            <a:ext cx="9148482"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３　女性登用関係</a:t>
            </a:r>
            <a:endParaRPr lang="en-US" altLang="ja-JP" sz="1400" b="1"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86702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graphicFrame>
        <p:nvGraphicFramePr>
          <p:cNvPr id="28" name="表 3">
            <a:extLst>
              <a:ext uri="{FF2B5EF4-FFF2-40B4-BE49-F238E27FC236}">
                <a16:creationId xmlns:a16="http://schemas.microsoft.com/office/drawing/2014/main" id="{306DF2FB-CA85-443F-B586-46F78FE6182B}"/>
              </a:ext>
            </a:extLst>
          </p:cNvPr>
          <p:cNvGraphicFramePr>
            <a:graphicFrameLocks noGrp="1"/>
          </p:cNvGraphicFramePr>
          <p:nvPr>
            <p:extLst>
              <p:ext uri="{D42A27DB-BD31-4B8C-83A1-F6EECF244321}">
                <p14:modId xmlns:p14="http://schemas.microsoft.com/office/powerpoint/2010/main" val="171942592"/>
              </p:ext>
            </p:extLst>
          </p:nvPr>
        </p:nvGraphicFramePr>
        <p:xfrm>
          <a:off x="229577" y="3395031"/>
          <a:ext cx="8640000" cy="3429000"/>
        </p:xfrm>
        <a:graphic>
          <a:graphicData uri="http://schemas.openxmlformats.org/drawingml/2006/table">
            <a:tbl>
              <a:tblPr firstRow="1" bandRow="1">
                <a:tableStyleId>{5C22544A-7EE6-4342-B048-85BDC9FD1C3A}</a:tableStyleId>
              </a:tblPr>
              <a:tblGrid>
                <a:gridCol w="219718">
                  <a:extLst>
                    <a:ext uri="{9D8B030D-6E8A-4147-A177-3AD203B41FA5}">
                      <a16:colId xmlns:a16="http://schemas.microsoft.com/office/drawing/2014/main" val="597471903"/>
                    </a:ext>
                  </a:extLst>
                </a:gridCol>
                <a:gridCol w="8420282">
                  <a:extLst>
                    <a:ext uri="{9D8B030D-6E8A-4147-A177-3AD203B41FA5}">
                      <a16:colId xmlns:a16="http://schemas.microsoft.com/office/drawing/2014/main" val="807210023"/>
                    </a:ext>
                  </a:extLst>
                </a:gridCol>
              </a:tblGrid>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女性職員の意欲向上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308149"/>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・自らも周りも活かす仕事を実現するための考え方やスキルを学ぶ研修や昇任意欲の向上に資する研修の実施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1662460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・研修における上位職階の職員による業務のやりがいや自信の持ち方などを含む心構えの</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や</a:t>
                      </a:r>
                      <a:r>
                        <a:rPr kumimoji="1" lang="ja-JP" altLang="en-US" sz="1050" b="0" dirty="0">
                          <a:latin typeface="UD デジタル 教科書体 NK-R" panose="02020400000000000000" pitchFamily="18" charset="-128"/>
                          <a:ea typeface="UD デジタル 教科書体 NK-R" panose="02020400000000000000" pitchFamily="18" charset="-128"/>
                        </a:rPr>
                        <a:t>職員インタビューを記載したメール配信</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6153517"/>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ja-JP" altLang="en-US" sz="1050" b="0" dirty="0">
                          <a:latin typeface="UD デジタル 教科書体 NK-R" panose="02020400000000000000" pitchFamily="18" charset="-128"/>
                          <a:ea typeface="UD デジタル 教科書体 NK-R" panose="02020400000000000000" pitchFamily="18" charset="-128"/>
                        </a:rPr>
                        <a:t>・先輩職員と仕事とプライベートの両立やキャリア等について話をして、自身のロールモデルを見つける支援をするメンター制度の実施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26689726"/>
                  </a:ext>
                </a:extLst>
              </a:tr>
              <a:tr h="0">
                <a:tc gridSpan="2">
                  <a:txBody>
                    <a:bodyPr/>
                    <a:lstStyle/>
                    <a:p>
                      <a:r>
                        <a:rPr kumimoji="1" lang="ja-JP" altLang="en-US" sz="1050" b="1" dirty="0">
                          <a:latin typeface="UD デジタル 教科書体 NK-R" panose="02020400000000000000" pitchFamily="18" charset="-128"/>
                          <a:ea typeface="UD デジタル 教科書体 NK-R" panose="02020400000000000000" pitchFamily="18" charset="-128"/>
                        </a:rPr>
                        <a:t>●　育児休業からの復帰支援（一部再掲）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278650"/>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・育児休業中の職員への、本人の意向に応じた情報提供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97824145"/>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latin typeface="UD デジタル 教科書体 NK-R" panose="02020400000000000000" pitchFamily="18" charset="-128"/>
                          <a:ea typeface="UD デジタル 教科書体 NK-R" panose="02020400000000000000" pitchFamily="18" charset="-128"/>
                        </a:rPr>
                        <a:t>・育児休業中における自己啓発や継続的なキャリア形成を支援するため、希望者に対し、</a:t>
                      </a:r>
                      <a:r>
                        <a:rPr kumimoji="1" lang="en-US" altLang="ja-JP" sz="1050" b="0" u="none" dirty="0">
                          <a:latin typeface="UD デジタル 教科書体 NK-R" panose="02020400000000000000" pitchFamily="18" charset="-128"/>
                          <a:ea typeface="UD デジタル 教科書体 NK-R" panose="02020400000000000000" pitchFamily="18" charset="-128"/>
                        </a:rPr>
                        <a:t>e</a:t>
                      </a:r>
                      <a:r>
                        <a:rPr kumimoji="1" lang="ja-JP" altLang="en-US" sz="1050" b="0" u="none" dirty="0">
                          <a:latin typeface="UD デジタル 教科書体 NK-R" panose="02020400000000000000" pitchFamily="18" charset="-128"/>
                          <a:ea typeface="UD デジタル 教科書体 NK-R" panose="02020400000000000000" pitchFamily="18" charset="-128"/>
                        </a:rPr>
                        <a:t>ラーニング環境や研修の聴講機会を提供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3128801"/>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キャリア形成支援（再掲）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044968"/>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・キャリア形成支援（キャリアシート、キャリア研修、キャリアクリエイト制度、職務分野エントリー制度、</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1on1</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ミーティング）による、性別に関わらない能力育成と資質向上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2325837"/>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管理職の意識改革（再掲）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767384017"/>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・管理職の意識改革や組織マネジメント力向上に資する研修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5327802"/>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昇任制度の改革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130231539"/>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・昇任管理のあり方の検討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735548"/>
                  </a:ext>
                </a:extLst>
              </a:tr>
            </a:tbl>
          </a:graphicData>
        </a:graphic>
      </p:graphicFrame>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25</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EF7DB1D8-0DA9-3156-2B57-4FBB7E5D8FF1}"/>
              </a:ext>
            </a:extLst>
          </p:cNvPr>
          <p:cNvSpPr txBox="1"/>
          <p:nvPr/>
        </p:nvSpPr>
        <p:spPr>
          <a:xfrm>
            <a:off x="54770" y="4651398"/>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73513" y="2648513"/>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643EE0AC-669A-4D8A-B1AB-53AB08DDF598}"/>
              </a:ext>
            </a:extLst>
          </p:cNvPr>
          <p:cNvSpPr txBox="1"/>
          <p:nvPr/>
        </p:nvSpPr>
        <p:spPr>
          <a:xfrm>
            <a:off x="62323" y="1714270"/>
            <a:ext cx="9000000" cy="1178955"/>
          </a:xfrm>
          <a:prstGeom prst="rect">
            <a:avLst/>
          </a:prstGeom>
        </p:spPr>
        <p:txBody>
          <a:bodyPr vert="horz" wrap="square" lIns="91440" tIns="45720" rIns="91440" bIns="45720" rtlCol="0" anchor="ctr">
            <a:noAutofit/>
          </a:bodyPr>
          <a:lstStyle/>
          <a:p>
            <a:r>
              <a:rPr kumimoji="1" lang="ja-JP" altLang="en-US" sz="1300" dirty="0">
                <a:latin typeface="UD デジタル 教科書体 NK-R" panose="02020400000000000000" pitchFamily="18" charset="-128"/>
                <a:ea typeface="UD デジタル 教科書体 NK-R" panose="02020400000000000000" pitchFamily="18" charset="-128"/>
              </a:rPr>
              <a:t>　　職員の昇任意欲については、男女ともに向上させる取組が必要で、「責任が重くなる」「能力がない」「仕事とプライベートの両立が困難」という昇任を望まない要因を解消することが重要となる。</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そのためには、仕事とプライベートを両立しやすくなるような制度・環境の整備はもとより、女性職員が自身の境遇と近い先輩職員をロールモデルとすることで、「自身より上位職階の業務内容」や「仕事とプライベートの両立」に対して、“自分も同じようにできるかもしれない”という自信を持てるような取組が重要。</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7A7EA7AF-BB7E-468A-83B2-ACEFD5F697DC}"/>
              </a:ext>
            </a:extLst>
          </p:cNvPr>
          <p:cNvSpPr txBox="1"/>
          <p:nvPr/>
        </p:nvSpPr>
        <p:spPr>
          <a:xfrm>
            <a:off x="4771192" y="3002407"/>
            <a:ext cx="4309069" cy="1118627"/>
          </a:xfrm>
          <a:prstGeom prst="rect">
            <a:avLst/>
          </a:prstGeom>
        </p:spPr>
        <p:txBody>
          <a:bodyPr vert="horz" wrap="square" lIns="91440" tIns="45720" rIns="91440" bIns="45720" rtlCol="0" anchor="ctr">
            <a:noAutofit/>
          </a:bodyPr>
          <a:lstStyle/>
          <a:p>
            <a:pPr algn="l"/>
            <a:endParaRPr kumimoji="1" lang="en-US" altLang="ja-JP" sz="1400" u="sng" dirty="0">
              <a:latin typeface="UD デジタル 教科書体 NK-R" panose="02020400000000000000" pitchFamily="18" charset="-128"/>
              <a:ea typeface="UD デジタル 教科書体 NK-R" panose="02020400000000000000" pitchFamily="18" charset="-128"/>
            </a:endParaRPr>
          </a:p>
        </p:txBody>
      </p:sp>
      <p:sp>
        <p:nvSpPr>
          <p:cNvPr id="25" name="正方形/長方形 24">
            <a:extLst>
              <a:ext uri="{FF2B5EF4-FFF2-40B4-BE49-F238E27FC236}">
                <a16:creationId xmlns:a16="http://schemas.microsoft.com/office/drawing/2014/main" id="{670905E7-7C70-4298-ACDA-DBD3C2419533}"/>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第４章　本計画の数値目標及び今後の取組について</a:t>
            </a:r>
          </a:p>
        </p:txBody>
      </p:sp>
      <p:sp>
        <p:nvSpPr>
          <p:cNvPr id="19" name="テキスト ボックス 18">
            <a:extLst>
              <a:ext uri="{FF2B5EF4-FFF2-40B4-BE49-F238E27FC236}">
                <a16:creationId xmlns:a16="http://schemas.microsoft.com/office/drawing/2014/main" id="{D02619E5-BD7F-4913-B551-E7655FDF5BCC}"/>
              </a:ext>
            </a:extLst>
          </p:cNvPr>
          <p:cNvSpPr txBox="1"/>
          <p:nvPr/>
        </p:nvSpPr>
        <p:spPr>
          <a:xfrm>
            <a:off x="54770" y="922547"/>
            <a:ext cx="1800000" cy="360000"/>
          </a:xfrm>
          <a:prstGeom prst="rect">
            <a:avLst/>
          </a:prstGeom>
          <a:solidFill>
            <a:schemeClr val="accent5">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○昇任意欲について</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8AF63BD5-57C1-41AE-AC10-FF9858CC3E98}"/>
              </a:ext>
            </a:extLst>
          </p:cNvPr>
          <p:cNvSpPr txBox="1"/>
          <p:nvPr/>
        </p:nvSpPr>
        <p:spPr>
          <a:xfrm>
            <a:off x="62789" y="1345856"/>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（１）基本的な考え方</a:t>
            </a:r>
          </a:p>
        </p:txBody>
      </p:sp>
      <p:sp>
        <p:nvSpPr>
          <p:cNvPr id="27" name="テキスト ボックス 26">
            <a:extLst>
              <a:ext uri="{FF2B5EF4-FFF2-40B4-BE49-F238E27FC236}">
                <a16:creationId xmlns:a16="http://schemas.microsoft.com/office/drawing/2014/main" id="{A9959776-68D3-421B-A7FE-FE1D4F19F626}"/>
              </a:ext>
            </a:extLst>
          </p:cNvPr>
          <p:cNvSpPr txBox="1"/>
          <p:nvPr/>
        </p:nvSpPr>
        <p:spPr>
          <a:xfrm>
            <a:off x="62789" y="2901639"/>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（２）具体的な取組</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9" name="正方形/長方形 28">
            <a:extLst>
              <a:ext uri="{FF2B5EF4-FFF2-40B4-BE49-F238E27FC236}">
                <a16:creationId xmlns:a16="http://schemas.microsoft.com/office/drawing/2014/main" id="{779798DE-F06F-49E9-8C15-823B311EEAA8}"/>
              </a:ext>
            </a:extLst>
          </p:cNvPr>
          <p:cNvSpPr/>
          <p:nvPr/>
        </p:nvSpPr>
        <p:spPr>
          <a:xfrm>
            <a:off x="1" y="545489"/>
            <a:ext cx="9148482"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３　女性登用関係</a:t>
            </a:r>
            <a:endParaRPr lang="en-US" altLang="ja-JP" sz="1400" b="1"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9025FD5F-B917-4875-BB67-9B05D17D318C}"/>
              </a:ext>
            </a:extLst>
          </p:cNvPr>
          <p:cNvSpPr txBox="1"/>
          <p:nvPr/>
        </p:nvSpPr>
        <p:spPr>
          <a:xfrm>
            <a:off x="1776251" y="2918584"/>
            <a:ext cx="1946663" cy="334608"/>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★：新規・重点</a:t>
            </a:r>
          </a:p>
        </p:txBody>
      </p:sp>
    </p:spTree>
    <p:extLst>
      <p:ext uri="{BB962C8B-B14F-4D97-AF65-F5344CB8AC3E}">
        <p14:creationId xmlns:p14="http://schemas.microsoft.com/office/powerpoint/2010/main" val="288913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graphicFrame>
        <p:nvGraphicFramePr>
          <p:cNvPr id="23" name="表 3">
            <a:extLst>
              <a:ext uri="{FF2B5EF4-FFF2-40B4-BE49-F238E27FC236}">
                <a16:creationId xmlns:a16="http://schemas.microsoft.com/office/drawing/2014/main" id="{2FC53799-CBA5-47EF-8A1B-B515E4B45133}"/>
              </a:ext>
            </a:extLst>
          </p:cNvPr>
          <p:cNvGraphicFramePr>
            <a:graphicFrameLocks noGrp="1"/>
          </p:cNvGraphicFramePr>
          <p:nvPr>
            <p:extLst>
              <p:ext uri="{D42A27DB-BD31-4B8C-83A1-F6EECF244321}">
                <p14:modId xmlns:p14="http://schemas.microsoft.com/office/powerpoint/2010/main" val="2921073440"/>
              </p:ext>
            </p:extLst>
          </p:nvPr>
        </p:nvGraphicFramePr>
        <p:xfrm>
          <a:off x="212949" y="3222730"/>
          <a:ext cx="8640000" cy="3268980"/>
        </p:xfrm>
        <a:graphic>
          <a:graphicData uri="http://schemas.openxmlformats.org/drawingml/2006/table">
            <a:tbl>
              <a:tblPr firstRow="1" bandRow="1">
                <a:tableStyleId>{5C22544A-7EE6-4342-B048-85BDC9FD1C3A}</a:tableStyleId>
              </a:tblPr>
              <a:tblGrid>
                <a:gridCol w="219718">
                  <a:extLst>
                    <a:ext uri="{9D8B030D-6E8A-4147-A177-3AD203B41FA5}">
                      <a16:colId xmlns:a16="http://schemas.microsoft.com/office/drawing/2014/main" val="597471903"/>
                    </a:ext>
                  </a:extLst>
                </a:gridCol>
                <a:gridCol w="8420282">
                  <a:extLst>
                    <a:ext uri="{9D8B030D-6E8A-4147-A177-3AD203B41FA5}">
                      <a16:colId xmlns:a16="http://schemas.microsoft.com/office/drawing/2014/main" val="807210023"/>
                    </a:ext>
                  </a:extLst>
                </a:gridCol>
              </a:tblGrid>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性別に関わらない適正な昇任管理に基づく女性職員の登用（一部再掲）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30814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・昇任対象者に占める女性職員の割合を参考にしつつ、適正な昇任管理に基づき女性登用を進める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1662460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ja-JP" altLang="en-US" sz="1050" b="0" dirty="0">
                          <a:latin typeface="UD デジタル 教科書体 NK-R" panose="02020400000000000000" pitchFamily="18" charset="-128"/>
                          <a:ea typeface="UD デジタル 教科書体 NK-R" panose="02020400000000000000" pitchFamily="18" charset="-128"/>
                        </a:rPr>
                        <a:t>・職員からの提言を随時受け付け、実現可能な取組を実施</a:t>
                      </a:r>
                      <a:endParaRPr kumimoji="1" lang="en-US" altLang="ja-JP" sz="1050" b="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6153517"/>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・昇任管理のあり方の検討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26689726"/>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適材適所の人事配置（一部再掲）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817866"/>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latin typeface="UD デジタル 教科書体 NK-R" panose="02020400000000000000" pitchFamily="18" charset="-128"/>
                          <a:ea typeface="UD デジタル 教科書体 NK-R" panose="02020400000000000000" pitchFamily="18" charset="-128"/>
                        </a:rPr>
                        <a:t>・適材適所の人事配置の実施による、性別に関わらない多様な職務への従事の機会の付与</a:t>
                      </a:r>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6370048"/>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kumimoji="1" lang="ja-JP" altLang="en-US" sz="1050" b="0" dirty="0">
                          <a:latin typeface="UD デジタル 教科書体 NK-R" panose="02020400000000000000" pitchFamily="18" charset="-128"/>
                          <a:ea typeface="UD デジタル 教科書体 NK-R" panose="02020400000000000000" pitchFamily="18" charset="-128"/>
                        </a:rPr>
                        <a:t>・女性職員の幅広い分野への登用</a:t>
                      </a:r>
                      <a:endParaRPr kumimoji="1" lang="en-US" altLang="ja-JP" sz="1050" b="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31900180"/>
                  </a:ext>
                </a:extLst>
              </a:tr>
              <a:tr h="0">
                <a:tc gridSpan="2">
                  <a:txBody>
                    <a:bodyPr/>
                    <a:lstStyle/>
                    <a:p>
                      <a:pPr algn="l"/>
                      <a:r>
                        <a:rPr kumimoji="1" lang="ja-JP" altLang="en-US" sz="1050" b="1" dirty="0">
                          <a:latin typeface="UD デジタル 教科書体 NK-R" panose="02020400000000000000" pitchFamily="18" charset="-128"/>
                          <a:ea typeface="UD デジタル 教科書体 NK-R" panose="02020400000000000000" pitchFamily="18" charset="-128"/>
                        </a:rPr>
                        <a:t>●採用の多様化（再掲）</a:t>
                      </a:r>
                      <a:endParaRPr kumimoji="1" lang="en-US" altLang="ja-JP" sz="1050" b="1"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9238545"/>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・ウェルカムバック採用、公務員経験者採用等の充実</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57289286"/>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女性職員の意欲向上（再掲）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38126"/>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・自らも周りも活かす仕事を実現するための考え方やスキルを学ぶ研修や昇任意欲の向上に資する研修の実施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733773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・研修における上位職階の職員による業務のやりがいや自信の持ち方などを含む心構えの</a:t>
                      </a:r>
                      <a:r>
                        <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や</a:t>
                      </a:r>
                      <a:r>
                        <a:rPr kumimoji="1" lang="ja-JP" altLang="en-US" sz="1050" b="0" dirty="0">
                          <a:latin typeface="UD デジタル 教科書体 NK-R" panose="02020400000000000000" pitchFamily="18" charset="-128"/>
                          <a:ea typeface="UD デジタル 教科書体 NK-R" panose="02020400000000000000" pitchFamily="18" charset="-128"/>
                        </a:rPr>
                        <a:t>職員インタビューを記載したメール配信</a:t>
                      </a:r>
                      <a:endParaRPr kumimoji="1" lang="en-US" altLang="ja-JP"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4032075"/>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・先輩職員と仕事とプライベートの両立やキャリア等について話をして、自身のロールモデルを見つける支援をするメンター制度の実施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1564317"/>
                  </a:ext>
                </a:extLst>
              </a:tr>
            </a:tbl>
          </a:graphicData>
        </a:graphic>
      </p:graphicFrame>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94674" y="6245697"/>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26</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80782" y="797931"/>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643EE0AC-669A-4D8A-B1AB-53AB08DDF598}"/>
              </a:ext>
            </a:extLst>
          </p:cNvPr>
          <p:cNvSpPr txBox="1"/>
          <p:nvPr/>
        </p:nvSpPr>
        <p:spPr>
          <a:xfrm>
            <a:off x="32949" y="1722640"/>
            <a:ext cx="9000000" cy="988575"/>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本府では、これまでも、地方公務員法において規定されている平等取扱の原則や成績主義の原則等に基づき、適正な昇任管理を行っており、幹部職員についても、性別にかかわらず一定数を育成・登用してきた。</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適正な昇任管理を維持していくためには、昇任対象者の確保が必要であり、そのためには職員の早期の昇任や、一定の職階以上での中途採用等の取組が重要となる。</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7A7EA7AF-BB7E-468A-83B2-ACEFD5F697DC}"/>
              </a:ext>
            </a:extLst>
          </p:cNvPr>
          <p:cNvSpPr txBox="1"/>
          <p:nvPr/>
        </p:nvSpPr>
        <p:spPr>
          <a:xfrm>
            <a:off x="4814523" y="2920151"/>
            <a:ext cx="4309069" cy="1118627"/>
          </a:xfrm>
          <a:prstGeom prst="rect">
            <a:avLst/>
          </a:prstGeom>
        </p:spPr>
        <p:txBody>
          <a:bodyPr vert="horz" wrap="square" lIns="91440" tIns="45720" rIns="91440" bIns="45720" rtlCol="0" anchor="ctr">
            <a:noAutofit/>
          </a:bodyPr>
          <a:lstStyle/>
          <a:p>
            <a:pPr algn="l"/>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endParaRPr kumimoji="1" lang="en-US" altLang="ja-JP" sz="1400" u="sng"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A61FCE5E-9C9D-4AAA-A2BB-0F034AEC211C}"/>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第４章　本計画の数値目標及び今後の取組について</a:t>
            </a:r>
          </a:p>
        </p:txBody>
      </p:sp>
      <p:sp>
        <p:nvSpPr>
          <p:cNvPr id="17" name="テキスト ボックス 16">
            <a:extLst>
              <a:ext uri="{FF2B5EF4-FFF2-40B4-BE49-F238E27FC236}">
                <a16:creationId xmlns:a16="http://schemas.microsoft.com/office/drawing/2014/main" id="{6E98B82D-08FB-4B24-8D21-FC0909301816}"/>
              </a:ext>
            </a:extLst>
          </p:cNvPr>
          <p:cNvSpPr txBox="1"/>
          <p:nvPr/>
        </p:nvSpPr>
        <p:spPr>
          <a:xfrm>
            <a:off x="54770" y="922547"/>
            <a:ext cx="1800000" cy="360000"/>
          </a:xfrm>
          <a:prstGeom prst="rect">
            <a:avLst/>
          </a:prstGeom>
          <a:solidFill>
            <a:schemeClr val="accent5">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○昇任管理について</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7F07ECE7-539E-478A-8A23-0A927461B703}"/>
              </a:ext>
            </a:extLst>
          </p:cNvPr>
          <p:cNvSpPr txBox="1"/>
          <p:nvPr/>
        </p:nvSpPr>
        <p:spPr>
          <a:xfrm>
            <a:off x="62789" y="1345856"/>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（１）基本的な考え方</a:t>
            </a:r>
          </a:p>
        </p:txBody>
      </p:sp>
      <p:sp>
        <p:nvSpPr>
          <p:cNvPr id="22" name="テキスト ボックス 21">
            <a:extLst>
              <a:ext uri="{FF2B5EF4-FFF2-40B4-BE49-F238E27FC236}">
                <a16:creationId xmlns:a16="http://schemas.microsoft.com/office/drawing/2014/main" id="{A03413BC-1BD7-440B-B6A2-07CA64087A11}"/>
              </a:ext>
            </a:extLst>
          </p:cNvPr>
          <p:cNvSpPr txBox="1"/>
          <p:nvPr/>
        </p:nvSpPr>
        <p:spPr>
          <a:xfrm>
            <a:off x="62789" y="2711215"/>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（２）具体的な取組</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8CD08C0A-A2B1-43C5-894B-BF91A32D7A32}"/>
              </a:ext>
            </a:extLst>
          </p:cNvPr>
          <p:cNvSpPr/>
          <p:nvPr/>
        </p:nvSpPr>
        <p:spPr>
          <a:xfrm>
            <a:off x="1" y="545489"/>
            <a:ext cx="9148482"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３　女性登用関係</a:t>
            </a:r>
            <a:endParaRPr lang="en-US" altLang="ja-JP" sz="1400" b="1"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a:extLst>
              <a:ext uri="{FF2B5EF4-FFF2-40B4-BE49-F238E27FC236}">
                <a16:creationId xmlns:a16="http://schemas.microsoft.com/office/drawing/2014/main" id="{E0D26475-4B9F-4D1E-B4ED-BB590C818B8B}"/>
              </a:ext>
            </a:extLst>
          </p:cNvPr>
          <p:cNvSpPr txBox="1"/>
          <p:nvPr/>
        </p:nvSpPr>
        <p:spPr>
          <a:xfrm>
            <a:off x="1792579" y="2723911"/>
            <a:ext cx="1946663" cy="334608"/>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★：新規・重点</a:t>
            </a:r>
          </a:p>
        </p:txBody>
      </p:sp>
    </p:spTree>
    <p:extLst>
      <p:ext uri="{BB962C8B-B14F-4D97-AF65-F5344CB8AC3E}">
        <p14:creationId xmlns:p14="http://schemas.microsoft.com/office/powerpoint/2010/main" val="3467206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graphicFrame>
        <p:nvGraphicFramePr>
          <p:cNvPr id="21" name="表 3">
            <a:extLst>
              <a:ext uri="{FF2B5EF4-FFF2-40B4-BE49-F238E27FC236}">
                <a16:creationId xmlns:a16="http://schemas.microsoft.com/office/drawing/2014/main" id="{DC8EAF56-18A6-456D-B641-EF89EA13824D}"/>
              </a:ext>
            </a:extLst>
          </p:cNvPr>
          <p:cNvGraphicFramePr>
            <a:graphicFrameLocks noGrp="1"/>
          </p:cNvGraphicFramePr>
          <p:nvPr>
            <p:extLst>
              <p:ext uri="{D42A27DB-BD31-4B8C-83A1-F6EECF244321}">
                <p14:modId xmlns:p14="http://schemas.microsoft.com/office/powerpoint/2010/main" val="3557050731"/>
              </p:ext>
            </p:extLst>
          </p:nvPr>
        </p:nvGraphicFramePr>
        <p:xfrm>
          <a:off x="229577" y="2919525"/>
          <a:ext cx="8640000" cy="2331720"/>
        </p:xfrm>
        <a:graphic>
          <a:graphicData uri="http://schemas.openxmlformats.org/drawingml/2006/table">
            <a:tbl>
              <a:tblPr firstRow="1" bandRow="1">
                <a:tableStyleId>{5C22544A-7EE6-4342-B048-85BDC9FD1C3A}</a:tableStyleId>
              </a:tblPr>
              <a:tblGrid>
                <a:gridCol w="219718">
                  <a:extLst>
                    <a:ext uri="{9D8B030D-6E8A-4147-A177-3AD203B41FA5}">
                      <a16:colId xmlns:a16="http://schemas.microsoft.com/office/drawing/2014/main" val="597471903"/>
                    </a:ext>
                  </a:extLst>
                </a:gridCol>
                <a:gridCol w="8420282">
                  <a:extLst>
                    <a:ext uri="{9D8B030D-6E8A-4147-A177-3AD203B41FA5}">
                      <a16:colId xmlns:a16="http://schemas.microsoft.com/office/drawing/2014/main" val="807210023"/>
                    </a:ext>
                  </a:extLst>
                </a:gridCol>
              </a:tblGrid>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女性の健康上の特性に配慮した制度の周知や利用促進に向けた取組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0308149"/>
                  </a:ext>
                </a:extLst>
              </a:tr>
              <a:tr h="0">
                <a:tc>
                  <a:txBody>
                    <a:bodyPr/>
                    <a:lstStyle/>
                    <a:p>
                      <a:pPr algn="ctr"/>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・生理休暇や妊娠障害（つわり等）休暇などの、女性の健康上の特性や課題に対応した休暇の周知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16624609"/>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UD デジタル 教科書体 NK-R" panose="02020400000000000000" pitchFamily="18" charset="-128"/>
                          <a:ea typeface="UD デジタル 教科書体 NK-R" panose="02020400000000000000" pitchFamily="18" charset="-128"/>
                        </a:rPr>
                        <a:t>・女性検診の実施や受診勧奨</a:t>
                      </a:r>
                      <a:endParaRPr kumimoji="1" lang="en-US" altLang="ja-JP" sz="1050" b="0" dirty="0">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6153517"/>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ヘルスリテラシー向上のための取組</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817866"/>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latin typeface="UD デジタル 教科書体 NK-R" panose="02020400000000000000" pitchFamily="18" charset="-128"/>
                          <a:ea typeface="UD デジタル 教科書体 NK-R" panose="02020400000000000000" pitchFamily="18" charset="-128"/>
                        </a:rPr>
                        <a:t>・</a:t>
                      </a:r>
                      <a:r>
                        <a:rPr kumimoji="1" lang="en-US" altLang="ja-JP" sz="1050" b="0" dirty="0">
                          <a:latin typeface="UD デジタル 教科書体 NK-R" panose="02020400000000000000" pitchFamily="18" charset="-128"/>
                          <a:ea typeface="UD デジタル 教科書体 NK-R" panose="02020400000000000000" pitchFamily="18" charset="-128"/>
                        </a:rPr>
                        <a:t>30</a:t>
                      </a:r>
                      <a:r>
                        <a:rPr kumimoji="1" lang="ja-JP" altLang="en-US" sz="1050" b="0" dirty="0">
                          <a:latin typeface="UD デジタル 教科書体 NK-R" panose="02020400000000000000" pitchFamily="18" charset="-128"/>
                          <a:ea typeface="UD デジタル 教科書体 NK-R" panose="02020400000000000000" pitchFamily="18" charset="-128"/>
                        </a:rPr>
                        <a:t>歳、</a:t>
                      </a:r>
                      <a:r>
                        <a:rPr kumimoji="1" lang="en-US" altLang="ja-JP" sz="1050" b="0" dirty="0">
                          <a:latin typeface="UD デジタル 教科書体 NK-R" panose="02020400000000000000" pitchFamily="18" charset="-128"/>
                          <a:ea typeface="UD デジタル 教科書体 NK-R" panose="02020400000000000000" pitchFamily="18" charset="-128"/>
                        </a:rPr>
                        <a:t>40</a:t>
                      </a:r>
                      <a:r>
                        <a:rPr kumimoji="1" lang="ja-JP" altLang="en-US" sz="1050" b="0" dirty="0">
                          <a:latin typeface="UD デジタル 教科書体 NK-R" panose="02020400000000000000" pitchFamily="18" charset="-128"/>
                          <a:ea typeface="UD デジタル 教科書体 NK-R" panose="02020400000000000000" pitchFamily="18" charset="-128"/>
                        </a:rPr>
                        <a:t>歳、</a:t>
                      </a:r>
                      <a:r>
                        <a:rPr kumimoji="1" lang="en-US" altLang="ja-JP" sz="1050" b="0" dirty="0">
                          <a:latin typeface="UD デジタル 教科書体 NK-R" panose="02020400000000000000" pitchFamily="18" charset="-128"/>
                          <a:ea typeface="UD デジタル 教科書体 NK-R" panose="02020400000000000000" pitchFamily="18" charset="-128"/>
                        </a:rPr>
                        <a:t>50</a:t>
                      </a:r>
                      <a:r>
                        <a:rPr kumimoji="1" lang="ja-JP" altLang="en-US" sz="1050" b="0" dirty="0">
                          <a:latin typeface="UD デジタル 教科書体 NK-R" panose="02020400000000000000" pitchFamily="18" charset="-128"/>
                          <a:ea typeface="UD デジタル 教科書体 NK-R" panose="02020400000000000000" pitchFamily="18" charset="-128"/>
                        </a:rPr>
                        <a:t>歳の職員を対象とした健康教育</a:t>
                      </a:r>
                      <a:endParaRPr kumimoji="1" lang="en-US" altLang="ja-JP" sz="1050" b="0" dirty="0">
                        <a:latin typeface="UD デジタル 教科書体 NK-R" panose="02020400000000000000" pitchFamily="18" charset="-128"/>
                        <a:ea typeface="UD デジタル 教科書体 NK-R" panose="02020400000000000000" pitchFamily="18" charset="-128"/>
                      </a:endParaRPr>
                    </a:p>
                    <a:p>
                      <a:r>
                        <a:rPr kumimoji="1" lang="ja-JP" altLang="en-US" sz="1050" b="0" dirty="0">
                          <a:latin typeface="UD デジタル 教科書体 NK-R" panose="02020400000000000000" pitchFamily="18" charset="-128"/>
                          <a:ea typeface="UD デジタル 教科書体 NK-R" panose="02020400000000000000" pitchFamily="18" charset="-128"/>
                        </a:rPr>
                        <a:t>　</a:t>
                      </a: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女性の健康上の特性や課題（生理痛や更年期障害など）に関する理解</a:t>
                      </a:r>
                    </a:p>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　女性特有の健康課題や生活習慣病などの予防</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6370048"/>
                  </a:ext>
                </a:extLst>
              </a:tr>
              <a:tr h="0">
                <a:tc gridSpan="2">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相談体制の整備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38126"/>
                  </a:ext>
                </a:extLst>
              </a:tr>
              <a:tr h="0">
                <a:tc>
                  <a:txBody>
                    <a:bodyPr/>
                    <a:lstStyle/>
                    <a:p>
                      <a:endPar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・産業医・保健師による健康相談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7337739"/>
                  </a:ext>
                </a:extLst>
              </a:tr>
              <a:tr h="0">
                <a:tc>
                  <a:txBody>
                    <a:bodyPr/>
                    <a:lstStyle/>
                    <a:p>
                      <a:pPr algn="ctr"/>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sz="1050" b="0" dirty="0">
                          <a:solidFill>
                            <a:schemeClr val="tx1"/>
                          </a:solidFill>
                          <a:latin typeface="UD デジタル 教科書体 NK-R" panose="02020400000000000000" pitchFamily="18" charset="-128"/>
                          <a:ea typeface="UD デジタル 教科書体 NK-R" panose="02020400000000000000" pitchFamily="18" charset="-128"/>
                        </a:rPr>
                        <a:t>・女性が健康上の課題等を相談できる窓口の設置</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4032075"/>
                  </a:ext>
                </a:extLst>
              </a:tr>
            </a:tbl>
          </a:graphicData>
        </a:graphic>
      </p:graphicFrame>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27</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E16BA1C1-3BC0-778F-A12C-5DC10C901614}"/>
              </a:ext>
            </a:extLst>
          </p:cNvPr>
          <p:cNvSpPr/>
          <p:nvPr/>
        </p:nvSpPr>
        <p:spPr>
          <a:xfrm>
            <a:off x="-8966" y="0"/>
            <a:ext cx="916412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EF7DB1D8-0DA9-3156-2B57-4FBB7E5D8FF1}"/>
              </a:ext>
            </a:extLst>
          </p:cNvPr>
          <p:cNvSpPr txBox="1"/>
          <p:nvPr/>
        </p:nvSpPr>
        <p:spPr>
          <a:xfrm>
            <a:off x="54770" y="4651398"/>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643EE0AC-669A-4D8A-B1AB-53AB08DDF598}"/>
              </a:ext>
            </a:extLst>
          </p:cNvPr>
          <p:cNvSpPr txBox="1"/>
          <p:nvPr/>
        </p:nvSpPr>
        <p:spPr>
          <a:xfrm>
            <a:off x="81677" y="1379583"/>
            <a:ext cx="9000000" cy="988616"/>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健康上の課題は男女を問わず全ての人が抱える可能性のあるものであるが、男女の性差を踏まえ、特に職場における女性の健康上の特性に係る取組が行われることが望ましい。一方、健康に関してはプライバシー保護が特に求められることも踏まえることが必要。</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r>
              <a:rPr kumimoji="1" lang="ja-JP" altLang="en-US" sz="1300" dirty="0">
                <a:latin typeface="UD デジタル 教科書体 NK-R" panose="02020400000000000000" pitchFamily="18" charset="-128"/>
                <a:ea typeface="UD デジタル 教科書体 NK-R" panose="02020400000000000000" pitchFamily="18" charset="-128"/>
              </a:rPr>
              <a:t>　　また、女性職員が健康上の課題を理由に、自身の望む働き方や昇任等をあきらめることが無いような対策を講じることが重要。</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98D879A2-4080-47E0-99B7-E49D9C9FC0B9}"/>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第４章　本計画の数値目標及び今後の取組について</a:t>
            </a:r>
          </a:p>
        </p:txBody>
      </p:sp>
      <p:sp>
        <p:nvSpPr>
          <p:cNvPr id="19" name="テキスト ボックス 18">
            <a:extLst>
              <a:ext uri="{FF2B5EF4-FFF2-40B4-BE49-F238E27FC236}">
                <a16:creationId xmlns:a16="http://schemas.microsoft.com/office/drawing/2014/main" id="{6C063B4E-A008-42CD-8C10-09B7779DA65C}"/>
              </a:ext>
            </a:extLst>
          </p:cNvPr>
          <p:cNvSpPr txBox="1"/>
          <p:nvPr/>
        </p:nvSpPr>
        <p:spPr>
          <a:xfrm>
            <a:off x="54770" y="959270"/>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（１）基本的な考え方</a:t>
            </a:r>
          </a:p>
        </p:txBody>
      </p:sp>
      <p:sp>
        <p:nvSpPr>
          <p:cNvPr id="20" name="テキスト ボックス 19">
            <a:extLst>
              <a:ext uri="{FF2B5EF4-FFF2-40B4-BE49-F238E27FC236}">
                <a16:creationId xmlns:a16="http://schemas.microsoft.com/office/drawing/2014/main" id="{E0F33D8F-6B77-4EBD-8877-ED34671E1613}"/>
              </a:ext>
            </a:extLst>
          </p:cNvPr>
          <p:cNvSpPr txBox="1"/>
          <p:nvPr/>
        </p:nvSpPr>
        <p:spPr>
          <a:xfrm>
            <a:off x="81677" y="2440579"/>
            <a:ext cx="1800000" cy="360000"/>
          </a:xfrm>
          <a:prstGeom prst="rect">
            <a:avLst/>
          </a:prstGeom>
          <a:solidFill>
            <a:schemeClr val="accent4">
              <a:lumMod val="40000"/>
              <a:lumOff val="60000"/>
            </a:schemeClr>
          </a:solidFill>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（２）具体的な取組</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3" name="正方形/長方形 22">
            <a:extLst>
              <a:ext uri="{FF2B5EF4-FFF2-40B4-BE49-F238E27FC236}">
                <a16:creationId xmlns:a16="http://schemas.microsoft.com/office/drawing/2014/main" id="{8D3C7563-F6C6-4E23-847E-A0A99269C6FD}"/>
              </a:ext>
            </a:extLst>
          </p:cNvPr>
          <p:cNvSpPr/>
          <p:nvPr/>
        </p:nvSpPr>
        <p:spPr>
          <a:xfrm>
            <a:off x="0" y="554400"/>
            <a:ext cx="9148482"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４　女性の健康上の特性関係</a:t>
            </a:r>
          </a:p>
        </p:txBody>
      </p:sp>
      <p:sp>
        <p:nvSpPr>
          <p:cNvPr id="24" name="テキスト ボックス 23">
            <a:extLst>
              <a:ext uri="{FF2B5EF4-FFF2-40B4-BE49-F238E27FC236}">
                <a16:creationId xmlns:a16="http://schemas.microsoft.com/office/drawing/2014/main" id="{176BDC26-EA00-4FFF-A7AC-60E131848E59}"/>
              </a:ext>
            </a:extLst>
          </p:cNvPr>
          <p:cNvSpPr txBox="1"/>
          <p:nvPr/>
        </p:nvSpPr>
        <p:spPr>
          <a:xfrm>
            <a:off x="1854770" y="2457525"/>
            <a:ext cx="1946663" cy="334608"/>
          </a:xfrm>
          <a:prstGeom prst="rect">
            <a:avLst/>
          </a:prstGeom>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　★：新規・重点</a:t>
            </a:r>
          </a:p>
        </p:txBody>
      </p:sp>
    </p:spTree>
    <p:extLst>
      <p:ext uri="{BB962C8B-B14F-4D97-AF65-F5344CB8AC3E}">
        <p14:creationId xmlns:p14="http://schemas.microsoft.com/office/powerpoint/2010/main" val="354347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776F-AF54-225F-3C03-40557A4EC7BC}"/>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A9B4DFC-8E31-4B75-85B8-A78D9AD5A6DD}"/>
              </a:ext>
            </a:extLst>
          </p:cNvPr>
          <p:cNvSpPr txBox="1"/>
          <p:nvPr/>
        </p:nvSpPr>
        <p:spPr>
          <a:xfrm>
            <a:off x="679091" y="2820899"/>
            <a:ext cx="8070179" cy="365125"/>
          </a:xfrm>
          <a:prstGeom prst="rect">
            <a:avLst/>
          </a:prstGeom>
        </p:spPr>
        <p:txBody>
          <a:bodyPr vert="horz" wrap="square" lIns="91440" tIns="45720" rIns="91440" bIns="45720" rtlCol="0" anchor="ctr">
            <a:noAutofit/>
          </a:bodyPr>
          <a:lstStyle/>
          <a:p>
            <a:pPr algn="l"/>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a:extLst>
              <a:ext uri="{FF2B5EF4-FFF2-40B4-BE49-F238E27FC236}">
                <a16:creationId xmlns:a16="http://schemas.microsoft.com/office/drawing/2014/main" id="{E61090DF-7528-4498-AF48-22235E652A75}"/>
              </a:ext>
            </a:extLst>
          </p:cNvPr>
          <p:cNvSpPr txBox="1"/>
          <p:nvPr/>
        </p:nvSpPr>
        <p:spPr>
          <a:xfrm>
            <a:off x="845508" y="4219768"/>
            <a:ext cx="8070179" cy="365125"/>
          </a:xfrm>
          <a:prstGeom prst="rect">
            <a:avLst/>
          </a:prstGeom>
        </p:spPr>
        <p:txBody>
          <a:bodyPr vert="horz" wrap="square" lIns="91440" tIns="45720" rIns="91440" bIns="45720" rtlCol="0" anchor="ctr">
            <a:noAutofit/>
          </a:bodyPr>
          <a:lstStyle/>
          <a:p>
            <a:pPr algn="l"/>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1F78A083-45DF-4D92-8EA6-74C23B490A3A}"/>
              </a:ext>
            </a:extLst>
          </p:cNvPr>
          <p:cNvSpPr txBox="1"/>
          <p:nvPr/>
        </p:nvSpPr>
        <p:spPr>
          <a:xfrm>
            <a:off x="342086" y="1824699"/>
            <a:ext cx="4143158" cy="1255647"/>
          </a:xfrm>
          <a:prstGeom prst="rect">
            <a:avLst/>
          </a:prstGeom>
        </p:spPr>
        <p:txBody>
          <a:bodyPr vert="horz" wrap="square" lIns="91440" tIns="45720" rIns="91440" bIns="45720" rtlCol="0" anchor="ctr">
            <a:noAutofit/>
          </a:bodyPr>
          <a:lstStyle/>
          <a:p>
            <a:pPr algn="l"/>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8ECE4100-4E15-4371-BC3A-84D7A73B1F97}"/>
              </a:ext>
            </a:extLst>
          </p:cNvPr>
          <p:cNvSpPr txBox="1"/>
          <p:nvPr/>
        </p:nvSpPr>
        <p:spPr>
          <a:xfrm>
            <a:off x="4045596" y="5558537"/>
            <a:ext cx="3984122" cy="674343"/>
          </a:xfrm>
          <a:prstGeom prst="rect">
            <a:avLst/>
          </a:prstGeom>
        </p:spPr>
        <p:txBody>
          <a:bodyPr vert="horz" wrap="square" lIns="91440" tIns="45720" rIns="91440" bIns="45720" rtlCol="0" anchor="ctr">
            <a:noAutofit/>
          </a:bodyPr>
          <a:lstStyle/>
          <a:p>
            <a:pPr algn="l"/>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7" name="正方形/長方形 26">
            <a:extLst>
              <a:ext uri="{FF2B5EF4-FFF2-40B4-BE49-F238E27FC236}">
                <a16:creationId xmlns:a16="http://schemas.microsoft.com/office/drawing/2014/main" id="{30BD671E-C9FE-47E7-BA88-A66B0DE7BFC5}"/>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■新規または重点をおいて検討する取組内容</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6" name="グループ化 5">
            <a:extLst>
              <a:ext uri="{FF2B5EF4-FFF2-40B4-BE49-F238E27FC236}">
                <a16:creationId xmlns:a16="http://schemas.microsoft.com/office/drawing/2014/main" id="{22867FB5-0951-404E-BB08-2C9CBCFC040A}"/>
              </a:ext>
            </a:extLst>
          </p:cNvPr>
          <p:cNvGrpSpPr/>
          <p:nvPr/>
        </p:nvGrpSpPr>
        <p:grpSpPr>
          <a:xfrm>
            <a:off x="129508" y="957870"/>
            <a:ext cx="4320000" cy="1368000"/>
            <a:chOff x="4550790" y="1105638"/>
            <a:chExt cx="4324206" cy="1436760"/>
          </a:xfrm>
        </p:grpSpPr>
        <p:sp>
          <p:nvSpPr>
            <p:cNvPr id="46" name="正方形/長方形 45">
              <a:extLst>
                <a:ext uri="{FF2B5EF4-FFF2-40B4-BE49-F238E27FC236}">
                  <a16:creationId xmlns:a16="http://schemas.microsoft.com/office/drawing/2014/main" id="{764BCF85-226E-4C43-927D-C6F068974213}"/>
                </a:ext>
              </a:extLst>
            </p:cNvPr>
            <p:cNvSpPr/>
            <p:nvPr/>
          </p:nvSpPr>
          <p:spPr>
            <a:xfrm>
              <a:off x="4554996" y="1750398"/>
              <a:ext cx="4320000"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indent="-171450" algn="l">
                <a:buFont typeface="UD デジタル 教科書体 NK-R" panose="02020400000000000000" pitchFamily="18" charset="-128"/>
                <a:buChar cha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休暇・休業等を気兼ねなく取得できるように、代替措置を拡充する方策として、人員の確保・配置等をはじめ、様々な手法を検討し取組を進める。 </a:t>
              </a:r>
            </a:p>
          </p:txBody>
        </p:sp>
        <p:sp>
          <p:nvSpPr>
            <p:cNvPr id="45" name="正方形/長方形 44">
              <a:extLst>
                <a:ext uri="{FF2B5EF4-FFF2-40B4-BE49-F238E27FC236}">
                  <a16:creationId xmlns:a16="http://schemas.microsoft.com/office/drawing/2014/main" id="{FD812F6E-6229-4C0A-BD51-9B6E1609906B}"/>
                </a:ext>
              </a:extLst>
            </p:cNvPr>
            <p:cNvSpPr/>
            <p:nvPr/>
          </p:nvSpPr>
          <p:spPr>
            <a:xfrm>
              <a:off x="4550790" y="1105638"/>
              <a:ext cx="3600000" cy="64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育児休業等を活用する職員の代替要員となる非常勤職員や臨時的任用職員等の確保、常勤職員による代替措置の拡充の検討</a:t>
              </a:r>
              <a:endPar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1" name="正方形/長方形 50">
              <a:extLst>
                <a:ext uri="{FF2B5EF4-FFF2-40B4-BE49-F238E27FC236}">
                  <a16:creationId xmlns:a16="http://schemas.microsoft.com/office/drawing/2014/main" id="{31DC8F1D-5765-4D21-8654-FFE4DF132AB6}"/>
                </a:ext>
              </a:extLst>
            </p:cNvPr>
            <p:cNvSpPr/>
            <p:nvPr/>
          </p:nvSpPr>
          <p:spPr>
            <a:xfrm>
              <a:off x="8154996" y="1106816"/>
              <a:ext cx="720000" cy="64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継続就業及び</a:t>
              </a:r>
              <a:endParaRPr kumimoji="1" lang="en-US" altLang="ja-JP" sz="800" dirty="0">
                <a:solidFill>
                  <a:schemeClr val="tx1"/>
                </a:solidFill>
              </a:endParaRPr>
            </a:p>
            <a:p>
              <a:pPr algn="ctr"/>
              <a:r>
                <a:rPr kumimoji="1" lang="ja-JP" altLang="en-US" sz="800" dirty="0">
                  <a:solidFill>
                    <a:schemeClr val="tx1"/>
                  </a:solidFill>
                </a:rPr>
                <a:t>仕事とプライベートの両立</a:t>
              </a:r>
            </a:p>
          </p:txBody>
        </p:sp>
      </p:grpSp>
      <p:grpSp>
        <p:nvGrpSpPr>
          <p:cNvPr id="13" name="グループ化 12">
            <a:extLst>
              <a:ext uri="{FF2B5EF4-FFF2-40B4-BE49-F238E27FC236}">
                <a16:creationId xmlns:a16="http://schemas.microsoft.com/office/drawing/2014/main" id="{9D0ACCDB-1353-4E82-8A9C-0B08E0ABD3B4}"/>
              </a:ext>
            </a:extLst>
          </p:cNvPr>
          <p:cNvGrpSpPr/>
          <p:nvPr/>
        </p:nvGrpSpPr>
        <p:grpSpPr>
          <a:xfrm>
            <a:off x="4688486" y="3853408"/>
            <a:ext cx="4320000" cy="1368000"/>
            <a:chOff x="252024" y="4504400"/>
            <a:chExt cx="4299429" cy="1439949"/>
          </a:xfrm>
        </p:grpSpPr>
        <p:sp>
          <p:nvSpPr>
            <p:cNvPr id="36" name="正方形/長方形 35">
              <a:extLst>
                <a:ext uri="{FF2B5EF4-FFF2-40B4-BE49-F238E27FC236}">
                  <a16:creationId xmlns:a16="http://schemas.microsoft.com/office/drawing/2014/main" id="{B704ECB7-D3CC-4BBC-ABA8-5191181BF26D}"/>
                </a:ext>
              </a:extLst>
            </p:cNvPr>
            <p:cNvSpPr/>
            <p:nvPr/>
          </p:nvSpPr>
          <p:spPr>
            <a:xfrm>
              <a:off x="252024" y="5152349"/>
              <a:ext cx="4299429"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indent="-171450" algn="l">
                <a:buFont typeface="UD デジタル 教科書体 NK-R" panose="02020400000000000000" pitchFamily="18" charset="-128"/>
                <a:buChar cha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後輩職員（メンティ）が複数人の先輩職員（メンター）とキャリア形成上の悩み等を話し、自身の境遇に近い経験や考え方を聞くことで、職員が昇任への心理的なハードルを下げたり自信を持つきっかけにしたり、今後どのように働いていくかを前向きに考えるきっかけにする。</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5" name="正方形/長方形 34">
              <a:extLst>
                <a:ext uri="{FF2B5EF4-FFF2-40B4-BE49-F238E27FC236}">
                  <a16:creationId xmlns:a16="http://schemas.microsoft.com/office/drawing/2014/main" id="{2D9E89FB-E68C-4E53-8DA3-735F8CDACEF9}"/>
                </a:ext>
              </a:extLst>
            </p:cNvPr>
            <p:cNvSpPr/>
            <p:nvPr/>
          </p:nvSpPr>
          <p:spPr>
            <a:xfrm>
              <a:off x="252432" y="4505640"/>
              <a:ext cx="3600000" cy="64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latin typeface="UD デジタル 教科書体 NK-R" panose="02020400000000000000" pitchFamily="18" charset="-128"/>
                  <a:ea typeface="UD デジタル 教科書体 NK-R" panose="02020400000000000000" pitchFamily="18" charset="-128"/>
                </a:rPr>
                <a:t>先輩職員と仕事とプライベートの両立やキャリア等について話をして、自身のロールモデルを見つける支援をするメンター制度の実施</a:t>
              </a:r>
              <a:endParaRPr kumimoji="1" lang="ja-JP" altLang="en-US" sz="1050" b="0" dirty="0">
                <a:latin typeface="UD デジタル 教科書体 NK-R" panose="02020400000000000000" pitchFamily="18" charset="-128"/>
                <a:ea typeface="UD デジタル 教科書体 NK-R" panose="02020400000000000000" pitchFamily="18" charset="-128"/>
              </a:endParaRPr>
            </a:p>
          </p:txBody>
        </p:sp>
        <p:sp>
          <p:nvSpPr>
            <p:cNvPr id="52" name="正方形/長方形 51">
              <a:extLst>
                <a:ext uri="{FF2B5EF4-FFF2-40B4-BE49-F238E27FC236}">
                  <a16:creationId xmlns:a16="http://schemas.microsoft.com/office/drawing/2014/main" id="{A1039AC0-BC57-4508-B350-4364837A0235}"/>
                </a:ext>
              </a:extLst>
            </p:cNvPr>
            <p:cNvSpPr/>
            <p:nvPr/>
          </p:nvSpPr>
          <p:spPr>
            <a:xfrm>
              <a:off x="3831453" y="4504400"/>
              <a:ext cx="720000" cy="64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rPr>
                <a:t>女性登用</a:t>
              </a:r>
              <a:endParaRPr kumimoji="1" lang="en-US" altLang="ja-JP" sz="900" dirty="0">
                <a:solidFill>
                  <a:schemeClr val="tx1"/>
                </a:solidFill>
              </a:endParaRPr>
            </a:p>
            <a:p>
              <a:pPr algn="ctr"/>
              <a:r>
                <a:rPr kumimoji="1" lang="ja-JP" altLang="en-US" sz="900" dirty="0">
                  <a:solidFill>
                    <a:schemeClr val="tx1"/>
                  </a:solidFill>
                </a:rPr>
                <a:t>関係</a:t>
              </a:r>
            </a:p>
          </p:txBody>
        </p:sp>
      </p:grpSp>
      <p:grpSp>
        <p:nvGrpSpPr>
          <p:cNvPr id="10" name="グループ化 9">
            <a:extLst>
              <a:ext uri="{FF2B5EF4-FFF2-40B4-BE49-F238E27FC236}">
                <a16:creationId xmlns:a16="http://schemas.microsoft.com/office/drawing/2014/main" id="{7BCFFEDD-A1E3-4A0A-BFD4-4360C2452AC8}"/>
              </a:ext>
            </a:extLst>
          </p:cNvPr>
          <p:cNvGrpSpPr/>
          <p:nvPr/>
        </p:nvGrpSpPr>
        <p:grpSpPr>
          <a:xfrm>
            <a:off x="136814" y="3853408"/>
            <a:ext cx="4320000" cy="1368000"/>
            <a:chOff x="97069" y="3902493"/>
            <a:chExt cx="4320000" cy="1434956"/>
          </a:xfrm>
        </p:grpSpPr>
        <p:sp>
          <p:nvSpPr>
            <p:cNvPr id="34" name="正方形/長方形 33">
              <a:extLst>
                <a:ext uri="{FF2B5EF4-FFF2-40B4-BE49-F238E27FC236}">
                  <a16:creationId xmlns:a16="http://schemas.microsoft.com/office/drawing/2014/main" id="{C31DF4A4-F343-4345-8AC9-5A7C8486A211}"/>
                </a:ext>
              </a:extLst>
            </p:cNvPr>
            <p:cNvSpPr/>
            <p:nvPr/>
          </p:nvSpPr>
          <p:spPr>
            <a:xfrm>
              <a:off x="97069" y="4545449"/>
              <a:ext cx="4320000"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indent="-171450" algn="l">
                <a:buFont typeface="UD デジタル 教科書体 NK-R" panose="02020400000000000000" pitchFamily="18" charset="-128"/>
                <a:buChar cha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上位職階に期待される役割ややりがいを知る機会の提供、職階等に応じた能力・スキルの確実な習得に向けた取組を実施する。特に主事級職員を対象に、主査級昇任への意欲向上に向けた取組を強化することで、主査級昇任考査の受験率の向上を図る。</a:t>
              </a:r>
            </a:p>
          </p:txBody>
        </p:sp>
        <p:sp>
          <p:nvSpPr>
            <p:cNvPr id="33" name="正方形/長方形 32">
              <a:extLst>
                <a:ext uri="{FF2B5EF4-FFF2-40B4-BE49-F238E27FC236}">
                  <a16:creationId xmlns:a16="http://schemas.microsoft.com/office/drawing/2014/main" id="{10425B39-1831-4A0F-BCA2-DAF5D4A07D69}"/>
                </a:ext>
              </a:extLst>
            </p:cNvPr>
            <p:cNvSpPr/>
            <p:nvPr/>
          </p:nvSpPr>
          <p:spPr>
            <a:xfrm>
              <a:off x="97069" y="3902817"/>
              <a:ext cx="3636000" cy="64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latin typeface="UD デジタル 教科書体 NK-R" panose="02020400000000000000" pitchFamily="18" charset="-128"/>
                  <a:ea typeface="UD デジタル 教科書体 NK-R" panose="02020400000000000000" pitchFamily="18" charset="-128"/>
                </a:rPr>
                <a:t>自らも周りも活かす仕事を実現するための考え方やスキルを学ぶ研修や昇任意欲の向上に資する研修の実施</a:t>
              </a:r>
            </a:p>
          </p:txBody>
        </p:sp>
        <p:sp>
          <p:nvSpPr>
            <p:cNvPr id="53" name="正方形/長方形 52">
              <a:extLst>
                <a:ext uri="{FF2B5EF4-FFF2-40B4-BE49-F238E27FC236}">
                  <a16:creationId xmlns:a16="http://schemas.microsoft.com/office/drawing/2014/main" id="{FF2CC02F-23AA-4250-AC9C-43CA83E0CCEE}"/>
                </a:ext>
              </a:extLst>
            </p:cNvPr>
            <p:cNvSpPr/>
            <p:nvPr/>
          </p:nvSpPr>
          <p:spPr>
            <a:xfrm>
              <a:off x="3694090" y="3902493"/>
              <a:ext cx="720000" cy="64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rPr>
                <a:t>女性登用</a:t>
              </a:r>
              <a:endParaRPr kumimoji="1" lang="en-US" altLang="ja-JP" sz="900" dirty="0">
                <a:solidFill>
                  <a:schemeClr val="tx1"/>
                </a:solidFill>
              </a:endParaRPr>
            </a:p>
            <a:p>
              <a:pPr algn="ctr"/>
              <a:r>
                <a:rPr kumimoji="1" lang="ja-JP" altLang="en-US" sz="900" dirty="0">
                  <a:solidFill>
                    <a:schemeClr val="tx1"/>
                  </a:solidFill>
                </a:rPr>
                <a:t>関係</a:t>
              </a:r>
            </a:p>
          </p:txBody>
        </p:sp>
      </p:grpSp>
      <p:grpSp>
        <p:nvGrpSpPr>
          <p:cNvPr id="9" name="グループ化 8">
            <a:extLst>
              <a:ext uri="{FF2B5EF4-FFF2-40B4-BE49-F238E27FC236}">
                <a16:creationId xmlns:a16="http://schemas.microsoft.com/office/drawing/2014/main" id="{AA8C5E35-7F01-40D0-A2D6-FEF5C74854CE}"/>
              </a:ext>
            </a:extLst>
          </p:cNvPr>
          <p:cNvGrpSpPr/>
          <p:nvPr/>
        </p:nvGrpSpPr>
        <p:grpSpPr>
          <a:xfrm>
            <a:off x="4690288" y="955145"/>
            <a:ext cx="4320000" cy="1368000"/>
            <a:chOff x="231477" y="4025184"/>
            <a:chExt cx="4320000" cy="1428327"/>
          </a:xfrm>
        </p:grpSpPr>
        <p:sp>
          <p:nvSpPr>
            <p:cNvPr id="44" name="正方形/長方形 43">
              <a:extLst>
                <a:ext uri="{FF2B5EF4-FFF2-40B4-BE49-F238E27FC236}">
                  <a16:creationId xmlns:a16="http://schemas.microsoft.com/office/drawing/2014/main" id="{A2E84100-0E7E-4530-A642-5BC38BB9E56B}"/>
                </a:ext>
              </a:extLst>
            </p:cNvPr>
            <p:cNvSpPr/>
            <p:nvPr/>
          </p:nvSpPr>
          <p:spPr>
            <a:xfrm>
              <a:off x="231477" y="4661511"/>
              <a:ext cx="4320000"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indent="-171450" algn="l">
                <a:buFont typeface="UD デジタル 教科書体 NK-R" panose="02020400000000000000" pitchFamily="18" charset="-128"/>
                <a:buChar cha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時差出勤やフレックスタイム制度、テレワークなど、勤務の時間や場所を柔軟に運用できる制度を推進し、職員の仕事と生活の調和（ワーク・ライフ・バランス）の充実につなげる。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3" name="正方形/長方形 42">
              <a:extLst>
                <a:ext uri="{FF2B5EF4-FFF2-40B4-BE49-F238E27FC236}">
                  <a16:creationId xmlns:a16="http://schemas.microsoft.com/office/drawing/2014/main" id="{97CADA3F-B604-45E5-8E49-DD044520A442}"/>
                </a:ext>
              </a:extLst>
            </p:cNvPr>
            <p:cNvSpPr/>
            <p:nvPr/>
          </p:nvSpPr>
          <p:spPr>
            <a:xfrm>
              <a:off x="231477" y="4025184"/>
              <a:ext cx="3636000" cy="64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latin typeface="UD デジタル 教科書体 NK-R" panose="02020400000000000000" pitchFamily="18" charset="-128"/>
                  <a:ea typeface="UD デジタル 教科書体 NK-R" panose="02020400000000000000" pitchFamily="18" charset="-128"/>
                </a:rPr>
                <a:t>勤務時間の柔軟な運用について必要に応じた制度の改善</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nSpc>
                  <a:spcPts val="700"/>
                </a:lnSpc>
              </a:pPr>
              <a:endParaRPr kumimoji="1" lang="ja-JP" altLang="en-US"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テレワークの推進　　</a:t>
              </a:r>
            </a:p>
          </p:txBody>
        </p:sp>
        <p:sp>
          <p:nvSpPr>
            <p:cNvPr id="55" name="正方形/長方形 54">
              <a:extLst>
                <a:ext uri="{FF2B5EF4-FFF2-40B4-BE49-F238E27FC236}">
                  <a16:creationId xmlns:a16="http://schemas.microsoft.com/office/drawing/2014/main" id="{72F069C1-37E2-4E6A-A3A2-B634D204C52C}"/>
                </a:ext>
              </a:extLst>
            </p:cNvPr>
            <p:cNvSpPr/>
            <p:nvPr/>
          </p:nvSpPr>
          <p:spPr>
            <a:xfrm>
              <a:off x="3831477" y="4025408"/>
              <a:ext cx="720000" cy="64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継続就業及び</a:t>
              </a:r>
            </a:p>
            <a:p>
              <a:pPr algn="ctr"/>
              <a:r>
                <a:rPr kumimoji="1" lang="ja-JP" altLang="en-US" sz="800" dirty="0">
                  <a:solidFill>
                    <a:schemeClr val="tx1"/>
                  </a:solidFill>
                </a:rPr>
                <a:t>仕事とプライベートの両立</a:t>
              </a:r>
            </a:p>
          </p:txBody>
        </p:sp>
      </p:grpSp>
      <p:grpSp>
        <p:nvGrpSpPr>
          <p:cNvPr id="8" name="グループ化 7">
            <a:extLst>
              <a:ext uri="{FF2B5EF4-FFF2-40B4-BE49-F238E27FC236}">
                <a16:creationId xmlns:a16="http://schemas.microsoft.com/office/drawing/2014/main" id="{6C0B217A-BF97-4431-9B9F-1C2BBD9AF018}"/>
              </a:ext>
            </a:extLst>
          </p:cNvPr>
          <p:cNvGrpSpPr/>
          <p:nvPr/>
        </p:nvGrpSpPr>
        <p:grpSpPr>
          <a:xfrm>
            <a:off x="4689732" y="2396346"/>
            <a:ext cx="4320000" cy="1368000"/>
            <a:chOff x="4686080" y="1120691"/>
            <a:chExt cx="4331644" cy="1448587"/>
          </a:xfrm>
        </p:grpSpPr>
        <p:sp>
          <p:nvSpPr>
            <p:cNvPr id="59" name="正方形/長方形 58">
              <a:extLst>
                <a:ext uri="{FF2B5EF4-FFF2-40B4-BE49-F238E27FC236}">
                  <a16:creationId xmlns:a16="http://schemas.microsoft.com/office/drawing/2014/main" id="{0C2A5293-6F65-4BF2-BBC1-818ABB8BEE65}"/>
                </a:ext>
              </a:extLst>
            </p:cNvPr>
            <p:cNvSpPr/>
            <p:nvPr/>
          </p:nvSpPr>
          <p:spPr>
            <a:xfrm>
              <a:off x="4686080" y="1777278"/>
              <a:ext cx="4331643"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indent="-171450" algn="l">
                <a:buFont typeface="UD デジタル 教科書体 NK-R" panose="02020400000000000000" pitchFamily="18" charset="-128"/>
                <a:buChar cha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管理職への昇任対象となりえるような即戦力の人材確保を進めるため、ウェルカムバック採用や公務員経験者採用等をはじめ、新たな採用手法を検討し充実させていく。</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8" name="正方形/長方形 57">
              <a:extLst>
                <a:ext uri="{FF2B5EF4-FFF2-40B4-BE49-F238E27FC236}">
                  <a16:creationId xmlns:a16="http://schemas.microsoft.com/office/drawing/2014/main" id="{9BDFDAC6-71FD-486F-AFD0-683EA7A3BB88}"/>
                </a:ext>
              </a:extLst>
            </p:cNvPr>
            <p:cNvSpPr/>
            <p:nvPr/>
          </p:nvSpPr>
          <p:spPr>
            <a:xfrm>
              <a:off x="4686081" y="1121280"/>
              <a:ext cx="3636000" cy="64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latin typeface="UD デジタル 教科書体 NK-R" panose="02020400000000000000" pitchFamily="18" charset="-128"/>
                  <a:ea typeface="UD デジタル 教科書体 NK-R" panose="02020400000000000000" pitchFamily="18" charset="-128"/>
                </a:rPr>
                <a:t>ウェルカムバック採用、公務員経験者採用等の充実</a:t>
              </a:r>
            </a:p>
          </p:txBody>
        </p:sp>
        <p:sp>
          <p:nvSpPr>
            <p:cNvPr id="60" name="正方形/長方形 59">
              <a:extLst>
                <a:ext uri="{FF2B5EF4-FFF2-40B4-BE49-F238E27FC236}">
                  <a16:creationId xmlns:a16="http://schemas.microsoft.com/office/drawing/2014/main" id="{ACD22516-9549-42CA-97A3-BBB748A8DAC7}"/>
                </a:ext>
              </a:extLst>
            </p:cNvPr>
            <p:cNvSpPr/>
            <p:nvPr/>
          </p:nvSpPr>
          <p:spPr>
            <a:xfrm>
              <a:off x="8297724" y="1120691"/>
              <a:ext cx="720000" cy="64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rPr>
                <a:t>採用関係</a:t>
              </a:r>
            </a:p>
          </p:txBody>
        </p:sp>
      </p:grpSp>
      <p:grpSp>
        <p:nvGrpSpPr>
          <p:cNvPr id="14" name="グループ化 13">
            <a:extLst>
              <a:ext uri="{FF2B5EF4-FFF2-40B4-BE49-F238E27FC236}">
                <a16:creationId xmlns:a16="http://schemas.microsoft.com/office/drawing/2014/main" id="{0FD9B788-AF43-4469-85CD-721ADEB893EE}"/>
              </a:ext>
            </a:extLst>
          </p:cNvPr>
          <p:cNvGrpSpPr/>
          <p:nvPr/>
        </p:nvGrpSpPr>
        <p:grpSpPr>
          <a:xfrm>
            <a:off x="109303" y="5360822"/>
            <a:ext cx="4320000" cy="1368000"/>
            <a:chOff x="4666669" y="6109008"/>
            <a:chExt cx="4336688" cy="1416957"/>
          </a:xfrm>
        </p:grpSpPr>
        <p:sp>
          <p:nvSpPr>
            <p:cNvPr id="56" name="正方形/長方形 55">
              <a:extLst>
                <a:ext uri="{FF2B5EF4-FFF2-40B4-BE49-F238E27FC236}">
                  <a16:creationId xmlns:a16="http://schemas.microsoft.com/office/drawing/2014/main" id="{0097ED61-814D-442C-B2CA-EA8ACF87D910}"/>
                </a:ext>
              </a:extLst>
            </p:cNvPr>
            <p:cNvSpPr/>
            <p:nvPr/>
          </p:nvSpPr>
          <p:spPr>
            <a:xfrm>
              <a:off x="4674145" y="6733965"/>
              <a:ext cx="4329211"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indent="-171450" algn="l">
                <a:buFont typeface="UD デジタル 教科書体 NK-R" panose="02020400000000000000" pitchFamily="18" charset="-128"/>
                <a:buChar cha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昇任管理のあり方検討を行い、各職階における昇任に必要な在職期間等を検討し、男女問わず、能力・実績を重視した積極的な登用を図る。</a:t>
              </a:r>
            </a:p>
          </p:txBody>
        </p:sp>
        <p:sp>
          <p:nvSpPr>
            <p:cNvPr id="37" name="正方形/長方形 36">
              <a:extLst>
                <a:ext uri="{FF2B5EF4-FFF2-40B4-BE49-F238E27FC236}">
                  <a16:creationId xmlns:a16="http://schemas.microsoft.com/office/drawing/2014/main" id="{59396D23-1EC4-49CC-A3E7-389115A32B6E}"/>
                </a:ext>
              </a:extLst>
            </p:cNvPr>
            <p:cNvSpPr/>
            <p:nvPr/>
          </p:nvSpPr>
          <p:spPr>
            <a:xfrm>
              <a:off x="4666669" y="6109008"/>
              <a:ext cx="3600000" cy="64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昇任管理のあり方の検討</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30" name="正方形/長方形 29">
              <a:extLst>
                <a:ext uri="{FF2B5EF4-FFF2-40B4-BE49-F238E27FC236}">
                  <a16:creationId xmlns:a16="http://schemas.microsoft.com/office/drawing/2014/main" id="{E869F897-8B55-4584-ABDE-F1D8A913FCCB}"/>
                </a:ext>
              </a:extLst>
            </p:cNvPr>
            <p:cNvSpPr/>
            <p:nvPr/>
          </p:nvSpPr>
          <p:spPr>
            <a:xfrm>
              <a:off x="8283357" y="6109008"/>
              <a:ext cx="720000" cy="64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rPr>
                <a:t>女性登用</a:t>
              </a:r>
              <a:endParaRPr kumimoji="1" lang="en-US" altLang="ja-JP" sz="900" dirty="0">
                <a:solidFill>
                  <a:schemeClr val="tx1"/>
                </a:solidFill>
              </a:endParaRPr>
            </a:p>
            <a:p>
              <a:pPr algn="ctr"/>
              <a:r>
                <a:rPr kumimoji="1" lang="ja-JP" altLang="en-US" sz="900" dirty="0">
                  <a:solidFill>
                    <a:schemeClr val="tx1"/>
                  </a:solidFill>
                </a:rPr>
                <a:t>関係</a:t>
              </a:r>
            </a:p>
          </p:txBody>
        </p:sp>
      </p:grpSp>
      <p:grpSp>
        <p:nvGrpSpPr>
          <p:cNvPr id="4" name="グループ化 3">
            <a:extLst>
              <a:ext uri="{FF2B5EF4-FFF2-40B4-BE49-F238E27FC236}">
                <a16:creationId xmlns:a16="http://schemas.microsoft.com/office/drawing/2014/main" id="{DDC843E8-37E5-4C42-A13E-F5D5DA9BDC69}"/>
              </a:ext>
            </a:extLst>
          </p:cNvPr>
          <p:cNvGrpSpPr/>
          <p:nvPr/>
        </p:nvGrpSpPr>
        <p:grpSpPr>
          <a:xfrm>
            <a:off x="4689731" y="5360822"/>
            <a:ext cx="4320000" cy="1368000"/>
            <a:chOff x="4689732" y="5516036"/>
            <a:chExt cx="4322490" cy="1424395"/>
          </a:xfrm>
        </p:grpSpPr>
        <p:sp>
          <p:nvSpPr>
            <p:cNvPr id="31" name="正方形/長方形 30">
              <a:extLst>
                <a:ext uri="{FF2B5EF4-FFF2-40B4-BE49-F238E27FC236}">
                  <a16:creationId xmlns:a16="http://schemas.microsoft.com/office/drawing/2014/main" id="{6F3ED975-B4CD-4BAF-BE18-D10885985BEE}"/>
                </a:ext>
              </a:extLst>
            </p:cNvPr>
            <p:cNvSpPr/>
            <p:nvPr/>
          </p:nvSpPr>
          <p:spPr>
            <a:xfrm>
              <a:off x="4689732" y="6147181"/>
              <a:ext cx="4320000" cy="793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indent="-171450" algn="l">
                <a:buFont typeface="UD デジタル 教科書体 NK-R" panose="02020400000000000000" pitchFamily="18" charset="-128"/>
                <a:buChar cha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女性の健康上の課題を相談できる窓口を設置し、女性職員が安心して働くことができる体制を構築する。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2" name="正方形/長方形 31">
              <a:extLst>
                <a:ext uri="{FF2B5EF4-FFF2-40B4-BE49-F238E27FC236}">
                  <a16:creationId xmlns:a16="http://schemas.microsoft.com/office/drawing/2014/main" id="{0F54A451-E48B-4723-98E0-A43323DE2DDF}"/>
                </a:ext>
              </a:extLst>
            </p:cNvPr>
            <p:cNvSpPr/>
            <p:nvPr/>
          </p:nvSpPr>
          <p:spPr>
            <a:xfrm>
              <a:off x="4689732" y="5516036"/>
              <a:ext cx="3600000" cy="64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latin typeface="UD デジタル 教科書体 NK-R" panose="02020400000000000000" pitchFamily="18" charset="-128"/>
                  <a:ea typeface="UD デジタル 教科書体 NK-R" panose="02020400000000000000" pitchFamily="18" charset="-128"/>
                </a:rPr>
                <a:t>女性が健康上の課題を相談できる窓口の設置</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38" name="正方形/長方形 37">
              <a:extLst>
                <a:ext uri="{FF2B5EF4-FFF2-40B4-BE49-F238E27FC236}">
                  <a16:creationId xmlns:a16="http://schemas.microsoft.com/office/drawing/2014/main" id="{3A4B91A1-9C11-4EDE-8197-2D75456DD036}"/>
                </a:ext>
              </a:extLst>
            </p:cNvPr>
            <p:cNvSpPr/>
            <p:nvPr/>
          </p:nvSpPr>
          <p:spPr>
            <a:xfrm>
              <a:off x="8292222" y="5516036"/>
              <a:ext cx="720000" cy="64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rPr>
                <a:t>女性の健康上の特性に係る取組</a:t>
              </a:r>
            </a:p>
          </p:txBody>
        </p:sp>
      </p:grpSp>
      <p:grpSp>
        <p:nvGrpSpPr>
          <p:cNvPr id="3" name="グループ化 2">
            <a:extLst>
              <a:ext uri="{FF2B5EF4-FFF2-40B4-BE49-F238E27FC236}">
                <a16:creationId xmlns:a16="http://schemas.microsoft.com/office/drawing/2014/main" id="{4B0AC2E4-B55E-454D-BA0A-7B681FF1C86E}"/>
              </a:ext>
            </a:extLst>
          </p:cNvPr>
          <p:cNvGrpSpPr/>
          <p:nvPr/>
        </p:nvGrpSpPr>
        <p:grpSpPr>
          <a:xfrm>
            <a:off x="129508" y="2404444"/>
            <a:ext cx="4320000" cy="1366744"/>
            <a:chOff x="121793" y="2491481"/>
            <a:chExt cx="4322930" cy="1445277"/>
          </a:xfrm>
        </p:grpSpPr>
        <p:sp>
          <p:nvSpPr>
            <p:cNvPr id="42" name="正方形/長方形 41">
              <a:extLst>
                <a:ext uri="{FF2B5EF4-FFF2-40B4-BE49-F238E27FC236}">
                  <a16:creationId xmlns:a16="http://schemas.microsoft.com/office/drawing/2014/main" id="{08EFBDF0-920C-4846-B249-EB88B9DFD6D0}"/>
                </a:ext>
              </a:extLst>
            </p:cNvPr>
            <p:cNvSpPr/>
            <p:nvPr/>
          </p:nvSpPr>
          <p:spPr>
            <a:xfrm>
              <a:off x="121793" y="3144758"/>
              <a:ext cx="4320000" cy="7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indent="-171450" algn="l">
                <a:buFont typeface="UD デジタル 教科書体 NK-R" panose="02020400000000000000" pitchFamily="18" charset="-128"/>
                <a:buChar cha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民間求人サイト等を活用し、大学生や社会人を対象とした採用選考募集案内の掲載や、大学１・２年生をターゲットとした仕事の魅力発信を実施し、より多くの優秀な人材確保につなげる。</a:t>
              </a:r>
            </a:p>
          </p:txBody>
        </p:sp>
        <p:sp>
          <p:nvSpPr>
            <p:cNvPr id="47" name="正方形/長方形 46">
              <a:extLst>
                <a:ext uri="{FF2B5EF4-FFF2-40B4-BE49-F238E27FC236}">
                  <a16:creationId xmlns:a16="http://schemas.microsoft.com/office/drawing/2014/main" id="{12F1FDC0-76C7-4C6E-B17B-02CFDED17790}"/>
                </a:ext>
              </a:extLst>
            </p:cNvPr>
            <p:cNvSpPr/>
            <p:nvPr/>
          </p:nvSpPr>
          <p:spPr>
            <a:xfrm>
              <a:off x="126544" y="2491481"/>
              <a:ext cx="3636000" cy="648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latin typeface="UD デジタル 教科書体 NK-R" panose="02020400000000000000" pitchFamily="18" charset="-128"/>
                  <a:ea typeface="UD デジタル 教科書体 NK-R" panose="02020400000000000000" pitchFamily="18" charset="-128"/>
                </a:rPr>
                <a:t>求人サイトにおける採用選考の広報</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8" name="正方形/長方形 47">
              <a:extLst>
                <a:ext uri="{FF2B5EF4-FFF2-40B4-BE49-F238E27FC236}">
                  <a16:creationId xmlns:a16="http://schemas.microsoft.com/office/drawing/2014/main" id="{1CD519F1-7F05-4968-BA7A-557B89D333AC}"/>
                </a:ext>
              </a:extLst>
            </p:cNvPr>
            <p:cNvSpPr/>
            <p:nvPr/>
          </p:nvSpPr>
          <p:spPr>
            <a:xfrm>
              <a:off x="3724723" y="2498786"/>
              <a:ext cx="720000" cy="64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rPr>
                <a:t>採用関係</a:t>
              </a:r>
            </a:p>
          </p:txBody>
        </p:sp>
      </p:grpSp>
      <p:sp>
        <p:nvSpPr>
          <p:cNvPr id="62" name="正方形/長方形 61">
            <a:extLst>
              <a:ext uri="{FF2B5EF4-FFF2-40B4-BE49-F238E27FC236}">
                <a16:creationId xmlns:a16="http://schemas.microsoft.com/office/drawing/2014/main" id="{DCBFA260-4DFD-471C-9D25-904FAE8E745A}"/>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第４章　本計画の数値目標及び今後の取組について</a:t>
            </a:r>
          </a:p>
        </p:txBody>
      </p:sp>
      <p:sp>
        <p:nvSpPr>
          <p:cNvPr id="7" name="スライド番号プレースホルダー 6">
            <a:extLst>
              <a:ext uri="{FF2B5EF4-FFF2-40B4-BE49-F238E27FC236}">
                <a16:creationId xmlns:a16="http://schemas.microsoft.com/office/drawing/2014/main" id="{22E694DC-3D81-B501-39D0-C191AE129375}"/>
              </a:ext>
            </a:extLst>
          </p:cNvPr>
          <p:cNvSpPr>
            <a:spLocks noGrp="1"/>
          </p:cNvSpPr>
          <p:nvPr>
            <p:ph type="sldNum" sz="quarter" idx="12"/>
          </p:nvPr>
        </p:nvSpPr>
        <p:spPr>
          <a:xfrm>
            <a:off x="7118560" y="6435646"/>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28</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8393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7604FD3-8AA4-44CA-8BC5-8EFF85533B0A}"/>
              </a:ext>
            </a:extLst>
          </p:cNvPr>
          <p:cNvSpPr txBox="1"/>
          <p:nvPr/>
        </p:nvSpPr>
        <p:spPr>
          <a:xfrm>
            <a:off x="133908" y="868107"/>
            <a:ext cx="8867216" cy="5411275"/>
          </a:xfrm>
          <a:prstGeom prst="rect">
            <a:avLst/>
          </a:prstGeom>
        </p:spPr>
        <p:txBody>
          <a:bodyPr vert="horz" wrap="square" lIns="91440" tIns="45720" rIns="91440" bIns="45720" rtlCol="0" anchor="ctr">
            <a:noAutofit/>
          </a:bodyPr>
          <a:lstStyle/>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大阪府では「女性の職業生活における活躍の推進に関する法律（平成</a:t>
            </a:r>
            <a:r>
              <a:rPr kumimoji="1" lang="en-US" altLang="ja-JP" sz="1400" b="1" dirty="0">
                <a:latin typeface="UD デジタル 教科書体 NK-R" panose="02020400000000000000" pitchFamily="18" charset="-128"/>
                <a:ea typeface="UD デジタル 教科書体 NK-R" panose="02020400000000000000" pitchFamily="18" charset="-128"/>
              </a:rPr>
              <a:t>27</a:t>
            </a:r>
            <a:r>
              <a:rPr kumimoji="1" lang="ja-JP" altLang="en-US" sz="1400" b="1" dirty="0">
                <a:latin typeface="UD デジタル 教科書体 NK-R" panose="02020400000000000000" pitchFamily="18" charset="-128"/>
                <a:ea typeface="UD デジタル 教科書体 NK-R" panose="02020400000000000000" pitchFamily="18" charset="-128"/>
              </a:rPr>
              <a:t>年法律第</a:t>
            </a:r>
            <a:r>
              <a:rPr kumimoji="1" lang="en-US" altLang="ja-JP" sz="1400" b="1" dirty="0">
                <a:latin typeface="UD デジタル 教科書体 NK-R" panose="02020400000000000000" pitchFamily="18" charset="-128"/>
                <a:ea typeface="UD デジタル 教科書体 NK-R" panose="02020400000000000000" pitchFamily="18" charset="-128"/>
              </a:rPr>
              <a:t>64</a:t>
            </a:r>
            <a:r>
              <a:rPr kumimoji="1" lang="ja-JP" altLang="en-US" sz="1400" b="1" dirty="0">
                <a:latin typeface="UD デジタル 教科書体 NK-R" panose="02020400000000000000" pitchFamily="18" charset="-128"/>
                <a:ea typeface="UD デジタル 教科書体 NK-R" panose="02020400000000000000" pitchFamily="18" charset="-128"/>
              </a:rPr>
              <a:t>号。以下「法」という。）」に基づき、平成</a:t>
            </a:r>
            <a:r>
              <a:rPr kumimoji="1" lang="en-US" altLang="ja-JP" sz="1400" b="1" dirty="0">
                <a:latin typeface="UD デジタル 教科書体 NK-R" panose="02020400000000000000" pitchFamily="18" charset="-128"/>
                <a:ea typeface="UD デジタル 教科書体 NK-R" panose="02020400000000000000" pitchFamily="18" charset="-128"/>
              </a:rPr>
              <a:t>28</a:t>
            </a:r>
            <a:r>
              <a:rPr kumimoji="1" lang="ja-JP" altLang="en-US" sz="1400" b="1" dirty="0">
                <a:latin typeface="UD デジタル 教科書体 NK-R" panose="02020400000000000000" pitchFamily="18" charset="-128"/>
                <a:ea typeface="UD デジタル 教科書体 NK-R" panose="02020400000000000000" pitchFamily="18" charset="-128"/>
              </a:rPr>
              <a:t>年（</a:t>
            </a:r>
            <a:r>
              <a:rPr kumimoji="1" lang="en-US" altLang="ja-JP" sz="1400" b="1" dirty="0">
                <a:latin typeface="UD デジタル 教科書体 NK-R" panose="02020400000000000000" pitchFamily="18" charset="-128"/>
                <a:ea typeface="UD デジタル 教科書体 NK-R" panose="02020400000000000000" pitchFamily="18" charset="-128"/>
              </a:rPr>
              <a:t>2016</a:t>
            </a:r>
            <a:r>
              <a:rPr kumimoji="1" lang="ja-JP" altLang="en-US" sz="1400" b="1" dirty="0">
                <a:latin typeface="UD デジタル 教科書体 NK-R" panose="02020400000000000000" pitchFamily="18" charset="-128"/>
                <a:ea typeface="UD デジタル 教科書体 NK-R" panose="02020400000000000000" pitchFamily="18" charset="-128"/>
              </a:rPr>
              <a:t>年）</a:t>
            </a:r>
            <a:r>
              <a:rPr kumimoji="1" lang="en-US" altLang="ja-JP" sz="1400" b="1" dirty="0">
                <a:latin typeface="UD デジタル 教科書体 NK-R" panose="02020400000000000000" pitchFamily="18" charset="-128"/>
                <a:ea typeface="UD デジタル 教科書体 NK-R" panose="02020400000000000000" pitchFamily="18" charset="-128"/>
              </a:rPr>
              <a:t>3</a:t>
            </a:r>
            <a:r>
              <a:rPr kumimoji="1" lang="ja-JP" altLang="en-US" sz="1400" b="1" dirty="0">
                <a:latin typeface="UD デジタル 教科書体 NK-R" panose="02020400000000000000" pitchFamily="18" charset="-128"/>
                <a:ea typeface="UD デジタル 教科書体 NK-R" panose="02020400000000000000" pitchFamily="18" charset="-128"/>
              </a:rPr>
              <a:t>月に「大阪府における女性職員の活躍の推進に関する特定事業主行動計画」を策定し、これまで平成</a:t>
            </a:r>
            <a:r>
              <a:rPr kumimoji="1" lang="en-US" altLang="ja-JP" sz="1400" b="1" dirty="0">
                <a:latin typeface="UD デジタル 教科書体 NK-R" panose="02020400000000000000" pitchFamily="18" charset="-128"/>
                <a:ea typeface="UD デジタル 教科書体 NK-R" panose="02020400000000000000" pitchFamily="18" charset="-128"/>
              </a:rPr>
              <a:t>28</a:t>
            </a:r>
            <a:r>
              <a:rPr kumimoji="1" lang="ja-JP" altLang="en-US" sz="1400" b="1" dirty="0">
                <a:latin typeface="UD デジタル 教科書体 NK-R" panose="02020400000000000000" pitchFamily="18" charset="-128"/>
                <a:ea typeface="UD デジタル 教科書体 NK-R" panose="02020400000000000000" pitchFamily="18" charset="-128"/>
              </a:rPr>
              <a:t>年度から令和２年度、また令和３年度から令和７年度までをそれぞれ計画期間と定め、「採用関係」「継続就業及び仕事とプライベートの両立関係」「働き方改革関係」「女性登用関係」の４項目について課題抽出等を行い、解決に向けた取組や数値目標を定めて女性の職業生活における活躍推進に取り組んできた。（以下、令和３年度から令和７年度を計画期間とする「大阪府における女性職員の活躍の推進に関する特定事業主行動計画（</a:t>
            </a:r>
            <a:r>
              <a:rPr kumimoji="1" lang="en-US" altLang="ja-JP" sz="1400" b="1" dirty="0">
                <a:latin typeface="UD デジタル 教科書体 NK-R" panose="02020400000000000000" pitchFamily="18" charset="-128"/>
                <a:ea typeface="UD デジタル 教科書体 NK-R" panose="02020400000000000000" pitchFamily="18" charset="-128"/>
              </a:rPr>
              <a:t>2021</a:t>
            </a:r>
            <a:r>
              <a:rPr kumimoji="1" lang="ja-JP" altLang="en-US" sz="1400" b="1" dirty="0">
                <a:latin typeface="UD デジタル 教科書体 NK-R" panose="02020400000000000000" pitchFamily="18" charset="-128"/>
                <a:ea typeface="UD デジタル 教科書体 NK-R" panose="02020400000000000000" pitchFamily="18" charset="-128"/>
              </a:rPr>
              <a:t>）」 を「前計画」という。）</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endParaRPr kumimoji="1" lang="ja-JP" altLang="en-US" sz="1400" b="1" dirty="0">
              <a:latin typeface="UD デジタル 教科書体 NK-R" panose="02020400000000000000" pitchFamily="18" charset="-128"/>
              <a:ea typeface="UD デジタル 教科書体 NK-R" panose="02020400000000000000" pitchFamily="18" charset="-128"/>
            </a:endParaRPr>
          </a:p>
          <a:p>
            <a:pPr>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こうした取組により、 「男性職員の育児休業取得率」は数値目標を達成できた。一方で「男性職員の育児参加休暇取得率」、「職員一人当たりの年次休暇の平均取得日数」、「課長級以上及び主査級以上に占める女性職員の割合」等は向上してきており一定の成果はみられるものの、数値目標の達成には至っていない。</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また、令和７年度に職員を対象に実施したアンケート（以下、「令和７年度職員アンケート」という。）では、女性職員の昇任意欲の低下が顕著になるなど、女性の職業生活における活躍推進は道半ばであり、女性の視点を施策に生かし、質の高い行政サービスを提供していくためには、引き続き取組の充実・強化を図っていく必要がある。</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加えて、社会的に仕事と生活の調和（ワーク・ライフ・バランス）の実現の要請が高まる中、育児や介護などによる時間的制約がある職員のみならず、全ての職員が働きやすい職場環境をめざし、柔軟な働き方の実現などのいわゆる働き方改革は引き続き求められている。</a:t>
            </a:r>
          </a:p>
          <a:p>
            <a:pPr algn="l">
              <a:spcBef>
                <a:spcPts val="300"/>
              </a:spcBef>
            </a:pP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このような状況を踏まえ、本府の女性職員の個性と能力を更に引き出すことができるよう、前計画の基本理念を継承し、働き方に関する社会情勢の変化、また、職員の声などを踏まえながら、これまでの取組を拡充・強化した「大阪府における女性職員の活躍の推進に関する特定事業主行動計画（</a:t>
            </a:r>
            <a:r>
              <a:rPr kumimoji="1" lang="en-US" altLang="ja-JP" sz="1400" b="1" dirty="0">
                <a:latin typeface="UD デジタル 教科書体 NK-R" panose="02020400000000000000" pitchFamily="18" charset="-128"/>
                <a:ea typeface="UD デジタル 教科書体 NK-R" panose="02020400000000000000" pitchFamily="18" charset="-128"/>
              </a:rPr>
              <a:t>2026</a:t>
            </a:r>
            <a:r>
              <a:rPr kumimoji="1" lang="ja-JP" altLang="en-US" sz="1400" b="1" dirty="0">
                <a:latin typeface="UD デジタル 教科書体 NK-R" panose="02020400000000000000" pitchFamily="18" charset="-128"/>
                <a:ea typeface="UD デジタル 教科書体 NK-R" panose="02020400000000000000" pitchFamily="18" charset="-128"/>
              </a:rPr>
              <a:t>）」を策定する。</a:t>
            </a:r>
          </a:p>
        </p:txBody>
      </p:sp>
      <p:sp>
        <p:nvSpPr>
          <p:cNvPr id="6" name="スライド番号プレースホルダー 6">
            <a:extLst>
              <a:ext uri="{FF2B5EF4-FFF2-40B4-BE49-F238E27FC236}">
                <a16:creationId xmlns:a16="http://schemas.microsoft.com/office/drawing/2014/main" id="{F045C3FD-B947-4D41-9113-D834ADDD456E}"/>
              </a:ext>
            </a:extLst>
          </p:cNvPr>
          <p:cNvSpPr>
            <a:spLocks noGrp="1"/>
          </p:cNvSpPr>
          <p:nvPr>
            <p:ph type="sldNum" sz="quarter" idx="12"/>
          </p:nvPr>
        </p:nvSpPr>
        <p:spPr>
          <a:xfrm>
            <a:off x="716088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DF0F08CE-D5C4-4DED-ADA0-3D795AF2335D}"/>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はじめに</a:t>
            </a:r>
          </a:p>
        </p:txBody>
      </p:sp>
    </p:spTree>
    <p:extLst>
      <p:ext uri="{BB962C8B-B14F-4D97-AF65-F5344CB8AC3E}">
        <p14:creationId xmlns:p14="http://schemas.microsoft.com/office/powerpoint/2010/main" val="2915193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D585-024B-D290-278F-3D77496D7579}"/>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19794DF-7AF6-4C0C-9A97-ABA01B03A534}"/>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第５章　進行管理について</a:t>
            </a:r>
          </a:p>
        </p:txBody>
      </p:sp>
      <p:sp>
        <p:nvSpPr>
          <p:cNvPr id="7" name="スライド番号プレースホルダー 6">
            <a:extLst>
              <a:ext uri="{FF2B5EF4-FFF2-40B4-BE49-F238E27FC236}">
                <a16:creationId xmlns:a16="http://schemas.microsoft.com/office/drawing/2014/main" id="{D7E7F9BA-BC46-A4D7-48E9-55BED0472C0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29</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9205A175-C619-23E4-5BAE-1AF1E3CB9606}"/>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EF7DB1D8-0DA9-3156-2B57-4FBB7E5D8FF1}"/>
              </a:ext>
            </a:extLst>
          </p:cNvPr>
          <p:cNvSpPr txBox="1"/>
          <p:nvPr/>
        </p:nvSpPr>
        <p:spPr>
          <a:xfrm>
            <a:off x="378056" y="3959997"/>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AA940861-ACD3-B29F-AD72-399857A7656B}"/>
              </a:ext>
            </a:extLst>
          </p:cNvPr>
          <p:cNvSpPr txBox="1"/>
          <p:nvPr/>
        </p:nvSpPr>
        <p:spPr>
          <a:xfrm>
            <a:off x="81677" y="2898003"/>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a:extLst>
              <a:ext uri="{FF2B5EF4-FFF2-40B4-BE49-F238E27FC236}">
                <a16:creationId xmlns:a16="http://schemas.microsoft.com/office/drawing/2014/main" id="{CA321B4C-5875-4A99-BD68-4C9C8BAFC0A4}"/>
              </a:ext>
            </a:extLst>
          </p:cNvPr>
          <p:cNvSpPr txBox="1"/>
          <p:nvPr/>
        </p:nvSpPr>
        <p:spPr>
          <a:xfrm>
            <a:off x="304336" y="804043"/>
            <a:ext cx="8989615" cy="946079"/>
          </a:xfrm>
          <a:prstGeom prst="rect">
            <a:avLst/>
          </a:prstGeom>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本計画における取組の推進にあたっては、数値目標を掲げている項目等について、</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b="1" dirty="0">
                <a:latin typeface="UD デジタル 教科書体 NK-R" panose="02020400000000000000" pitchFamily="18" charset="-128"/>
                <a:ea typeface="UD デジタル 教科書体 NK-R" panose="02020400000000000000" pitchFamily="18" charset="-128"/>
              </a:rPr>
              <a:t>毎年度公表し、取組の進捗状況を把握・分析した結果を取組内容にフィードバックするＰＤＣＡサイクルを確立する。</a:t>
            </a:r>
          </a:p>
        </p:txBody>
      </p:sp>
      <p:sp>
        <p:nvSpPr>
          <p:cNvPr id="13" name="テキスト ボックス 12">
            <a:extLst>
              <a:ext uri="{FF2B5EF4-FFF2-40B4-BE49-F238E27FC236}">
                <a16:creationId xmlns:a16="http://schemas.microsoft.com/office/drawing/2014/main" id="{E58F00D8-7CBF-43E7-9594-55EF13C3B916}"/>
              </a:ext>
            </a:extLst>
          </p:cNvPr>
          <p:cNvSpPr txBox="1"/>
          <p:nvPr/>
        </p:nvSpPr>
        <p:spPr>
          <a:xfrm>
            <a:off x="220898" y="1968153"/>
            <a:ext cx="8841426" cy="4272407"/>
          </a:xfrm>
          <a:prstGeom prst="rect">
            <a:avLst/>
          </a:prstGeom>
        </p:spPr>
        <p:txBody>
          <a:bodyPr vert="horz" wrap="square" lIns="91440" tIns="45720" rIns="91440" bIns="45720" rtlCol="0" anchor="ctr">
            <a:noAutofit/>
          </a:bodyPr>
          <a:lstStyle/>
          <a:p>
            <a:pPr algn="l"/>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情報公表項目</a:t>
            </a:r>
            <a:r>
              <a:rPr kumimoji="1" lang="en-US" altLang="ja-JP" sz="1400" b="1" dirty="0">
                <a:latin typeface="UD デジタル 教科書体 NK-R" panose="02020400000000000000" pitchFamily="18" charset="-128"/>
                <a:ea typeface="UD デジタル 教科書体 NK-R" panose="02020400000000000000" pitchFamily="18" charset="-128"/>
              </a:rPr>
              <a:t>】</a:t>
            </a:r>
          </a:p>
          <a:p>
            <a:pPr algn="l"/>
            <a:r>
              <a:rPr kumimoji="1" lang="ja-JP" altLang="en-US" sz="1400" b="1" dirty="0">
                <a:latin typeface="UD デジタル 教科書体 NK-R" panose="02020400000000000000" pitchFamily="18" charset="-128"/>
                <a:ea typeface="UD デジタル 教科書体 NK-R" panose="02020400000000000000" pitchFamily="18" charset="-128"/>
              </a:rPr>
              <a:t>１　</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継続就業及び仕事とプライベートの両立関係（働き方改革関係含む）</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〇継続勤務年数の男女の差異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〇男女別の育児休業取得率</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〇育児休業取得期間の分布状況</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〇男性職員の育児参加休暇取得率及び妻の出産休暇取得率並びに合計取得日数の分布状況</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〇年次休暇等の取得日数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〇時間外勤務時間数の状況</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〇（非常勤）男女別の育児休業取得率</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〇（非常勤）年次休暇等取得率</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〇（非常勤）時間外勤務時間数の状況</a:t>
            </a:r>
          </a:p>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２　採用関係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〇採用した職員に占める女性職員の割合</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〇中途採用の男女の別実績</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〇（非常勤）職員の女性割合</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３</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女性登用関係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〇課長級以上・主査級以上・職員に占める女性割合（全職種・一般行政職）</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〇職員の給与の男女の差異</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C57A0A10-7830-4311-AE80-23E3D03FF022}"/>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■取組推進にあたっての進行管理</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8" name="二等辺三角形 17">
            <a:extLst>
              <a:ext uri="{FF2B5EF4-FFF2-40B4-BE49-F238E27FC236}">
                <a16:creationId xmlns:a16="http://schemas.microsoft.com/office/drawing/2014/main" id="{D53A00FA-5646-405C-8B1D-11B431887820}"/>
              </a:ext>
            </a:extLst>
          </p:cNvPr>
          <p:cNvSpPr/>
          <p:nvPr/>
        </p:nvSpPr>
        <p:spPr>
          <a:xfrm rot="5400000">
            <a:off x="40897" y="1159103"/>
            <a:ext cx="360000" cy="216000"/>
          </a:xfrm>
          <a:prstGeom prst="triangle">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Tree>
    <p:extLst>
      <p:ext uri="{BB962C8B-B14F-4D97-AF65-F5344CB8AC3E}">
        <p14:creationId xmlns:p14="http://schemas.microsoft.com/office/powerpoint/2010/main" val="1054198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5B13A-8EE1-BE21-9304-610958556F19}"/>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0F870D6-EFD8-937B-4365-9D3D33870814}"/>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資料編</a:t>
            </a:r>
          </a:p>
        </p:txBody>
      </p:sp>
      <p:sp>
        <p:nvSpPr>
          <p:cNvPr id="7" name="スライド番号プレースホルダー 6">
            <a:extLst>
              <a:ext uri="{FF2B5EF4-FFF2-40B4-BE49-F238E27FC236}">
                <a16:creationId xmlns:a16="http://schemas.microsoft.com/office/drawing/2014/main" id="{D5D91513-9309-037E-9847-83AC7264F907}"/>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30</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B5F9209F-69F2-E298-D536-07D8C1835739}"/>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99F49810-A1B1-040B-A62A-70543EDF1D91}"/>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E7326542-6206-BC5D-730B-CF315A48285F}"/>
              </a:ext>
            </a:extLst>
          </p:cNvPr>
          <p:cNvSpPr txBox="1"/>
          <p:nvPr/>
        </p:nvSpPr>
        <p:spPr>
          <a:xfrm>
            <a:off x="154739" y="1034887"/>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a:t>
            </a:r>
            <a:r>
              <a:rPr kumimoji="1" lang="ja-JP" altLang="en-US" sz="1100" b="1" dirty="0">
                <a:latin typeface="BIZ UDPゴシック" panose="020B0400000000000000" pitchFamily="50" charset="-128"/>
                <a:ea typeface="BIZ UDPゴシック" panose="020B0400000000000000" pitchFamily="50" charset="-128"/>
              </a:rPr>
              <a:t>３：各役職段階にある職員に占める女性職員の割合</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及びその伸び率（全職種）</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4" name="表 3">
            <a:extLst>
              <a:ext uri="{FF2B5EF4-FFF2-40B4-BE49-F238E27FC236}">
                <a16:creationId xmlns:a16="http://schemas.microsoft.com/office/drawing/2014/main" id="{2EB97088-DF31-5F74-FE94-2E676B26AF54}"/>
              </a:ext>
            </a:extLst>
          </p:cNvPr>
          <p:cNvGraphicFramePr>
            <a:graphicFrameLocks noGrp="1"/>
          </p:cNvGraphicFramePr>
          <p:nvPr>
            <p:extLst>
              <p:ext uri="{D42A27DB-BD31-4B8C-83A1-F6EECF244321}">
                <p14:modId xmlns:p14="http://schemas.microsoft.com/office/powerpoint/2010/main" val="2713609038"/>
              </p:ext>
            </p:extLst>
          </p:nvPr>
        </p:nvGraphicFramePr>
        <p:xfrm>
          <a:off x="268879" y="1460160"/>
          <a:ext cx="4234540" cy="2442378"/>
        </p:xfrm>
        <a:graphic>
          <a:graphicData uri="http://schemas.openxmlformats.org/drawingml/2006/table">
            <a:tbl>
              <a:tblPr firstRow="1" firstCol="1" bandRow="1">
                <a:tableStyleId>{5C22544A-7EE6-4342-B048-85BDC9FD1C3A}</a:tableStyleId>
              </a:tblPr>
              <a:tblGrid>
                <a:gridCol w="720388">
                  <a:extLst>
                    <a:ext uri="{9D8B030D-6E8A-4147-A177-3AD203B41FA5}">
                      <a16:colId xmlns:a16="http://schemas.microsoft.com/office/drawing/2014/main" val="2127871937"/>
                    </a:ext>
                  </a:extLst>
                </a:gridCol>
                <a:gridCol w="585692">
                  <a:extLst>
                    <a:ext uri="{9D8B030D-6E8A-4147-A177-3AD203B41FA5}">
                      <a16:colId xmlns:a16="http://schemas.microsoft.com/office/drawing/2014/main" val="4162098292"/>
                    </a:ext>
                  </a:extLst>
                </a:gridCol>
                <a:gridCol w="585692">
                  <a:extLst>
                    <a:ext uri="{9D8B030D-6E8A-4147-A177-3AD203B41FA5}">
                      <a16:colId xmlns:a16="http://schemas.microsoft.com/office/drawing/2014/main" val="1114915760"/>
                    </a:ext>
                  </a:extLst>
                </a:gridCol>
                <a:gridCol w="585692">
                  <a:extLst>
                    <a:ext uri="{9D8B030D-6E8A-4147-A177-3AD203B41FA5}">
                      <a16:colId xmlns:a16="http://schemas.microsoft.com/office/drawing/2014/main" val="3451948749"/>
                    </a:ext>
                  </a:extLst>
                </a:gridCol>
                <a:gridCol w="585692">
                  <a:extLst>
                    <a:ext uri="{9D8B030D-6E8A-4147-A177-3AD203B41FA5}">
                      <a16:colId xmlns:a16="http://schemas.microsoft.com/office/drawing/2014/main" val="2144316397"/>
                    </a:ext>
                  </a:extLst>
                </a:gridCol>
                <a:gridCol w="585692">
                  <a:extLst>
                    <a:ext uri="{9D8B030D-6E8A-4147-A177-3AD203B41FA5}">
                      <a16:colId xmlns:a16="http://schemas.microsoft.com/office/drawing/2014/main" val="2115752413"/>
                    </a:ext>
                  </a:extLst>
                </a:gridCol>
                <a:gridCol w="585692">
                  <a:extLst>
                    <a:ext uri="{9D8B030D-6E8A-4147-A177-3AD203B41FA5}">
                      <a16:colId xmlns:a16="http://schemas.microsoft.com/office/drawing/2014/main" val="224541919"/>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R3</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R4</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R5</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R6</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R7</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伸び率</a:t>
                      </a:r>
                      <a:endPar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(R3-R7)</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部長級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10.2%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12.3%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次長級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課長級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13.1%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14.6%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68737"/>
                  </a:ext>
                </a:extLst>
              </a:tr>
              <a:tr h="180975">
                <a:tc>
                  <a:txBody>
                    <a:bodyPr/>
                    <a:lstStyle/>
                    <a:p>
                      <a:pPr algn="l" fontAlgn="ctr">
                        <a:buNone/>
                      </a:pPr>
                      <a:r>
                        <a:rPr lang="zh-TW" altLang="en-US" sz="800" b="0" i="0" u="none" strike="noStrike">
                          <a:solidFill>
                            <a:srgbClr val="000000"/>
                          </a:solidFill>
                          <a:effectLst/>
                          <a:latin typeface="BIZ UDPゴシック" panose="020B0400000000000000" pitchFamily="50" charset="-128"/>
                          <a:ea typeface="BIZ UDPゴシック" panose="020B0400000000000000" pitchFamily="50" charset="-128"/>
                        </a:rPr>
                        <a:t>総括研究員級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401985"/>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課長級以上</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40741883"/>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課長補佐級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18.4%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19.2%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20.4%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22.0%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337556"/>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主査級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32.1%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33.1%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4.4%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5464861"/>
                  </a:ext>
                </a:extLst>
              </a:tr>
              <a:tr h="180975">
                <a:tc>
                  <a:txBody>
                    <a:bodyPr/>
                    <a:lstStyle/>
                    <a:p>
                      <a:pPr algn="l" fontAlgn="ctr">
                        <a:buNone/>
                      </a:pPr>
                      <a:r>
                        <a:rPr lang="zh-TW" altLang="en-US" sz="800" b="0" i="0" u="none" strike="noStrike">
                          <a:solidFill>
                            <a:srgbClr val="000000"/>
                          </a:solidFill>
                          <a:effectLst/>
                          <a:latin typeface="BIZ UDPゴシック" panose="020B0400000000000000" pitchFamily="50" charset="-128"/>
                          <a:ea typeface="BIZ UDPゴシック" panose="020B0400000000000000" pitchFamily="50" charset="-128"/>
                        </a:rPr>
                        <a:t>主任研究員級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0690871"/>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主査級以上</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25.5%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26.4%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27.5%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92155560"/>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主事・技師級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49.9%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50.6%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50.5%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50.7%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50.4%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290742"/>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研究員級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567256"/>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職員計</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37.2%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39.0%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39.5%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40.1%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6194869"/>
                  </a:ext>
                </a:extLst>
              </a:tr>
            </a:tbl>
          </a:graphicData>
        </a:graphic>
      </p:graphicFrame>
      <p:sp>
        <p:nvSpPr>
          <p:cNvPr id="5" name="テキスト ボックス 4">
            <a:extLst>
              <a:ext uri="{FF2B5EF4-FFF2-40B4-BE49-F238E27FC236}">
                <a16:creationId xmlns:a16="http://schemas.microsoft.com/office/drawing/2014/main" id="{6CE5BC93-34CC-2657-5C71-8392391EBCF4}"/>
              </a:ext>
            </a:extLst>
          </p:cNvPr>
          <p:cNvSpPr txBox="1"/>
          <p:nvPr/>
        </p:nvSpPr>
        <p:spPr>
          <a:xfrm>
            <a:off x="4608531" y="1017542"/>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a:t>
            </a:r>
            <a:r>
              <a:rPr kumimoji="1" lang="ja-JP" altLang="en-US" sz="1100" b="1" dirty="0">
                <a:latin typeface="BIZ UDPゴシック" panose="020B0400000000000000" pitchFamily="50" charset="-128"/>
                <a:ea typeface="BIZ UDPゴシック" panose="020B0400000000000000" pitchFamily="50" charset="-128"/>
              </a:rPr>
              <a:t>４：各役職段階にある職員に占める女性職員の割合</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及びその伸び率（一般行政職）</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6" name="表 5">
            <a:extLst>
              <a:ext uri="{FF2B5EF4-FFF2-40B4-BE49-F238E27FC236}">
                <a16:creationId xmlns:a16="http://schemas.microsoft.com/office/drawing/2014/main" id="{B8121872-20E1-BA2B-CD01-2C821FC4729F}"/>
              </a:ext>
            </a:extLst>
          </p:cNvPr>
          <p:cNvGraphicFramePr>
            <a:graphicFrameLocks noGrp="1"/>
          </p:cNvGraphicFramePr>
          <p:nvPr>
            <p:extLst>
              <p:ext uri="{D42A27DB-BD31-4B8C-83A1-F6EECF244321}">
                <p14:modId xmlns:p14="http://schemas.microsoft.com/office/powerpoint/2010/main" val="1240460626"/>
              </p:ext>
            </p:extLst>
          </p:nvPr>
        </p:nvGraphicFramePr>
        <p:xfrm>
          <a:off x="4690621" y="1460160"/>
          <a:ext cx="4234540" cy="1899453"/>
        </p:xfrm>
        <a:graphic>
          <a:graphicData uri="http://schemas.openxmlformats.org/drawingml/2006/table">
            <a:tbl>
              <a:tblPr firstRow="1" firstCol="1" bandRow="1">
                <a:tableStyleId>{5C22544A-7EE6-4342-B048-85BDC9FD1C3A}</a:tableStyleId>
              </a:tblPr>
              <a:tblGrid>
                <a:gridCol w="720388">
                  <a:extLst>
                    <a:ext uri="{9D8B030D-6E8A-4147-A177-3AD203B41FA5}">
                      <a16:colId xmlns:a16="http://schemas.microsoft.com/office/drawing/2014/main" val="3368164265"/>
                    </a:ext>
                  </a:extLst>
                </a:gridCol>
                <a:gridCol w="585692">
                  <a:extLst>
                    <a:ext uri="{9D8B030D-6E8A-4147-A177-3AD203B41FA5}">
                      <a16:colId xmlns:a16="http://schemas.microsoft.com/office/drawing/2014/main" val="428501106"/>
                    </a:ext>
                  </a:extLst>
                </a:gridCol>
                <a:gridCol w="585692">
                  <a:extLst>
                    <a:ext uri="{9D8B030D-6E8A-4147-A177-3AD203B41FA5}">
                      <a16:colId xmlns:a16="http://schemas.microsoft.com/office/drawing/2014/main" val="3543104626"/>
                    </a:ext>
                  </a:extLst>
                </a:gridCol>
                <a:gridCol w="585692">
                  <a:extLst>
                    <a:ext uri="{9D8B030D-6E8A-4147-A177-3AD203B41FA5}">
                      <a16:colId xmlns:a16="http://schemas.microsoft.com/office/drawing/2014/main" val="3393737448"/>
                    </a:ext>
                  </a:extLst>
                </a:gridCol>
                <a:gridCol w="585692">
                  <a:extLst>
                    <a:ext uri="{9D8B030D-6E8A-4147-A177-3AD203B41FA5}">
                      <a16:colId xmlns:a16="http://schemas.microsoft.com/office/drawing/2014/main" val="3874653790"/>
                    </a:ext>
                  </a:extLst>
                </a:gridCol>
                <a:gridCol w="585692">
                  <a:extLst>
                    <a:ext uri="{9D8B030D-6E8A-4147-A177-3AD203B41FA5}">
                      <a16:colId xmlns:a16="http://schemas.microsoft.com/office/drawing/2014/main" val="3462084709"/>
                    </a:ext>
                  </a:extLst>
                </a:gridCol>
                <a:gridCol w="585692">
                  <a:extLst>
                    <a:ext uri="{9D8B030D-6E8A-4147-A177-3AD203B41FA5}">
                      <a16:colId xmlns:a16="http://schemas.microsoft.com/office/drawing/2014/main" val="3505326810"/>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R3</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R4</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R5</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R6</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R7</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伸び率</a:t>
                      </a:r>
                      <a:endPar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(R3-R7)</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89197247"/>
                  </a:ext>
                </a:extLst>
              </a:tr>
              <a:tr h="183978">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部長級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13.0%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342477"/>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次長級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4.3%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10.7%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10.7%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6.4%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705948"/>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課長級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14.5%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6595624"/>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課長級以上</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10.1%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28759113"/>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課長補佐級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19.0%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19.7%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20.7%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21.7%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22.6%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8935537"/>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主査級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32.0%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33.6%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33.8%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34.6%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36.1%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4.1%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290418"/>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役付</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24.6%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25.7%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26.2%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27.0%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28.3%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01899430"/>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主事・技師級</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53.5%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53.1%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53.8%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53.7%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53.5%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6847469"/>
                  </a:ext>
                </a:extLst>
              </a:tr>
              <a:tr h="180975">
                <a:tc>
                  <a:txBody>
                    <a:bodyPr/>
                    <a:lstStyle/>
                    <a:p>
                      <a:pPr algn="l" fontAlgn="ctr">
                        <a:buNone/>
                      </a:pP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計</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39.0%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39.8%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40.4%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41.0%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41.6%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8496293"/>
                  </a:ext>
                </a:extLst>
              </a:tr>
            </a:tbl>
          </a:graphicData>
        </a:graphic>
      </p:graphicFrame>
      <p:sp>
        <p:nvSpPr>
          <p:cNvPr id="8" name="テキスト ボックス 7">
            <a:extLst>
              <a:ext uri="{FF2B5EF4-FFF2-40B4-BE49-F238E27FC236}">
                <a16:creationId xmlns:a16="http://schemas.microsoft.com/office/drawing/2014/main" id="{6B67B179-B6DB-42EE-D42D-230686049743}"/>
              </a:ext>
            </a:extLst>
          </p:cNvPr>
          <p:cNvSpPr txBox="1"/>
          <p:nvPr/>
        </p:nvSpPr>
        <p:spPr>
          <a:xfrm>
            <a:off x="154739" y="3942286"/>
            <a:ext cx="3640181"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再任用職員を含む、割愛・特定法人への派遣職員を含まない</a:t>
            </a:r>
          </a:p>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各年度</a:t>
            </a:r>
            <a:r>
              <a:rPr kumimoji="1" lang="en-US" altLang="ja-JP" sz="900" dirty="0">
                <a:latin typeface="UD デジタル 教科書体 NK-R" panose="02020400000000000000" pitchFamily="18" charset="-128"/>
                <a:ea typeface="UD デジタル 教科書体 NK-R" panose="02020400000000000000" pitchFamily="18" charset="-128"/>
              </a:rPr>
              <a:t>4</a:t>
            </a:r>
            <a:r>
              <a:rPr kumimoji="1" lang="ja-JP" altLang="en-US" sz="900" dirty="0">
                <a:latin typeface="UD デジタル 教科書体 NK-R" panose="02020400000000000000" pitchFamily="18" charset="-128"/>
                <a:ea typeface="UD デジタル 教科書体 NK-R" panose="02020400000000000000" pitchFamily="18" charset="-128"/>
              </a:rPr>
              <a:t>月</a:t>
            </a:r>
            <a:r>
              <a:rPr kumimoji="1" lang="en-US" altLang="ja-JP" sz="900" dirty="0">
                <a:latin typeface="UD デジタル 教科書体 NK-R" panose="02020400000000000000" pitchFamily="18" charset="-128"/>
                <a:ea typeface="UD デジタル 教科書体 NK-R" panose="02020400000000000000" pitchFamily="18" charset="-128"/>
              </a:rPr>
              <a:t>1</a:t>
            </a:r>
            <a:r>
              <a:rPr kumimoji="1" lang="ja-JP" altLang="en-US" sz="900" dirty="0">
                <a:latin typeface="UD デジタル 教科書体 NK-R" panose="02020400000000000000" pitchFamily="18" charset="-128"/>
                <a:ea typeface="UD デジタル 教科書体 NK-R" panose="02020400000000000000" pitchFamily="18" charset="-128"/>
              </a:rPr>
              <a:t>日時点</a:t>
            </a:r>
          </a:p>
        </p:txBody>
      </p:sp>
      <p:sp>
        <p:nvSpPr>
          <p:cNvPr id="9" name="テキスト ボックス 8">
            <a:extLst>
              <a:ext uri="{FF2B5EF4-FFF2-40B4-BE49-F238E27FC236}">
                <a16:creationId xmlns:a16="http://schemas.microsoft.com/office/drawing/2014/main" id="{3F982813-8867-D7AF-3B6A-4DC98E938DF8}"/>
              </a:ext>
            </a:extLst>
          </p:cNvPr>
          <p:cNvSpPr txBox="1"/>
          <p:nvPr/>
        </p:nvSpPr>
        <p:spPr>
          <a:xfrm>
            <a:off x="4608531" y="3369272"/>
            <a:ext cx="3640181"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再任用職員を含む、割愛・特定法人への派遣職員を含まない</a:t>
            </a:r>
          </a:p>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各年度</a:t>
            </a:r>
            <a:r>
              <a:rPr kumimoji="1" lang="en-US" altLang="ja-JP" sz="900" dirty="0">
                <a:latin typeface="UD デジタル 教科書体 NK-R" panose="02020400000000000000" pitchFamily="18" charset="-128"/>
                <a:ea typeface="UD デジタル 教科書体 NK-R" panose="02020400000000000000" pitchFamily="18" charset="-128"/>
              </a:rPr>
              <a:t>4</a:t>
            </a:r>
            <a:r>
              <a:rPr kumimoji="1" lang="ja-JP" altLang="en-US" sz="900" dirty="0">
                <a:latin typeface="UD デジタル 教科書体 NK-R" panose="02020400000000000000" pitchFamily="18" charset="-128"/>
                <a:ea typeface="UD デジタル 教科書体 NK-R" panose="02020400000000000000" pitchFamily="18" charset="-128"/>
              </a:rPr>
              <a:t>月</a:t>
            </a:r>
            <a:r>
              <a:rPr kumimoji="1" lang="en-US" altLang="ja-JP" sz="900" dirty="0">
                <a:latin typeface="UD デジタル 教科書体 NK-R" panose="02020400000000000000" pitchFamily="18" charset="-128"/>
                <a:ea typeface="UD デジタル 教科書体 NK-R" panose="02020400000000000000" pitchFamily="18" charset="-128"/>
              </a:rPr>
              <a:t>1</a:t>
            </a:r>
            <a:r>
              <a:rPr kumimoji="1" lang="ja-JP" altLang="en-US" sz="900" dirty="0">
                <a:latin typeface="UD デジタル 教科書体 NK-R" panose="02020400000000000000" pitchFamily="18" charset="-128"/>
                <a:ea typeface="UD デジタル 教科書体 NK-R" panose="02020400000000000000" pitchFamily="18" charset="-128"/>
              </a:rPr>
              <a:t>日時点</a:t>
            </a:r>
          </a:p>
        </p:txBody>
      </p:sp>
      <p:sp>
        <p:nvSpPr>
          <p:cNvPr id="14" name="テキスト ボックス 13">
            <a:extLst>
              <a:ext uri="{FF2B5EF4-FFF2-40B4-BE49-F238E27FC236}">
                <a16:creationId xmlns:a16="http://schemas.microsoft.com/office/drawing/2014/main" id="{0F3ABCFB-A3A7-6A08-2516-3D35DF3A017C}"/>
              </a:ext>
            </a:extLst>
          </p:cNvPr>
          <p:cNvSpPr txBox="1"/>
          <p:nvPr/>
        </p:nvSpPr>
        <p:spPr>
          <a:xfrm>
            <a:off x="154739" y="4444043"/>
            <a:ext cx="5199951"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a:t>
            </a:r>
            <a:r>
              <a:rPr kumimoji="1" lang="ja-JP" altLang="en-US" sz="1100" b="1" dirty="0">
                <a:latin typeface="BIZ UDPゴシック" panose="020B0400000000000000" pitchFamily="50" charset="-128"/>
                <a:ea typeface="BIZ UDPゴシック" panose="020B0400000000000000" pitchFamily="50" charset="-128"/>
              </a:rPr>
              <a:t>５：職員の人材育成を目的とした教育訓練の男女別の受講状況（Ｒ６年度）</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10" name="表 9">
            <a:extLst>
              <a:ext uri="{FF2B5EF4-FFF2-40B4-BE49-F238E27FC236}">
                <a16:creationId xmlns:a16="http://schemas.microsoft.com/office/drawing/2014/main" id="{4D0FBF3B-FD6A-461A-824E-8E913A5A71B2}"/>
              </a:ext>
            </a:extLst>
          </p:cNvPr>
          <p:cNvGraphicFramePr>
            <a:graphicFrameLocks noGrp="1"/>
          </p:cNvGraphicFramePr>
          <p:nvPr>
            <p:extLst>
              <p:ext uri="{D42A27DB-BD31-4B8C-83A1-F6EECF244321}">
                <p14:modId xmlns:p14="http://schemas.microsoft.com/office/powerpoint/2010/main" val="1897586593"/>
              </p:ext>
            </p:extLst>
          </p:nvPr>
        </p:nvGraphicFramePr>
        <p:xfrm>
          <a:off x="268880" y="4792782"/>
          <a:ext cx="4234538" cy="1537503"/>
        </p:xfrm>
        <a:graphic>
          <a:graphicData uri="http://schemas.openxmlformats.org/drawingml/2006/table">
            <a:tbl>
              <a:tblPr firstRow="1" firstCol="1" bandRow="1">
                <a:tableStyleId>{5C22544A-7EE6-4342-B048-85BDC9FD1C3A}</a:tableStyleId>
              </a:tblPr>
              <a:tblGrid>
                <a:gridCol w="1129098">
                  <a:extLst>
                    <a:ext uri="{9D8B030D-6E8A-4147-A177-3AD203B41FA5}">
                      <a16:colId xmlns:a16="http://schemas.microsoft.com/office/drawing/2014/main" val="4017815799"/>
                    </a:ext>
                  </a:extLst>
                </a:gridCol>
                <a:gridCol w="729761">
                  <a:extLst>
                    <a:ext uri="{9D8B030D-6E8A-4147-A177-3AD203B41FA5}">
                      <a16:colId xmlns:a16="http://schemas.microsoft.com/office/drawing/2014/main" val="1064400370"/>
                    </a:ext>
                  </a:extLst>
                </a:gridCol>
                <a:gridCol w="791893">
                  <a:extLst>
                    <a:ext uri="{9D8B030D-6E8A-4147-A177-3AD203B41FA5}">
                      <a16:colId xmlns:a16="http://schemas.microsoft.com/office/drawing/2014/main" val="2664217151"/>
                    </a:ext>
                  </a:extLst>
                </a:gridCol>
                <a:gridCol w="791893">
                  <a:extLst>
                    <a:ext uri="{9D8B030D-6E8A-4147-A177-3AD203B41FA5}">
                      <a16:colId xmlns:a16="http://schemas.microsoft.com/office/drawing/2014/main" val="598945967"/>
                    </a:ext>
                  </a:extLst>
                </a:gridCol>
                <a:gridCol w="791893">
                  <a:extLst>
                    <a:ext uri="{9D8B030D-6E8A-4147-A177-3AD203B41FA5}">
                      <a16:colId xmlns:a16="http://schemas.microsoft.com/office/drawing/2014/main" val="188986173"/>
                    </a:ext>
                  </a:extLst>
                </a:gridCol>
              </a:tblGrid>
              <a:tr h="267675">
                <a:tc>
                  <a:txBody>
                    <a:bodyPr/>
                    <a:lstStyle/>
                    <a:p>
                      <a:pPr algn="ctr">
                        <a:lnSpc>
                          <a:spcPct val="100000"/>
                        </a:lnSpc>
                      </a:pPr>
                      <a:r>
                        <a:rPr lang="ja-JP" altLang="en-US"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研修区分</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性別</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研修生数</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修了者数</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修了率</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97778616"/>
                  </a:ext>
                </a:extLst>
              </a:tr>
              <a:tr h="183978">
                <a:tc rowSpan="3">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階層別研修</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総数</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4,232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3,689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87.2%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65142"/>
                  </a:ext>
                </a:extLst>
              </a:tr>
              <a:tr h="180975">
                <a:tc vMerge="1">
                  <a:txBody>
                    <a:bodyPr/>
                    <a:lstStyle/>
                    <a:p>
                      <a:pPr algn="l" fontAlgn="ctr">
                        <a:buNone/>
                      </a:pP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2,523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2,169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86.0%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1284024"/>
                  </a:ext>
                </a:extLst>
              </a:tr>
              <a:tr h="180975">
                <a:tc vMerge="1">
                  <a:txBody>
                    <a:bodyPr/>
                    <a:lstStyle/>
                    <a:p>
                      <a:pPr algn="l" fontAlgn="ctr">
                        <a:buNone/>
                      </a:pP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1,709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1,520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88.9%</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2041064"/>
                  </a:ext>
                </a:extLst>
              </a:tr>
              <a:tr h="180975">
                <a:tc rowSpan="3">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キャリア形成支援研修</a:t>
                      </a:r>
                      <a:endParaRPr lang="zh-TW"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総数</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4,733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4,139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87.4%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6657039"/>
                  </a:ext>
                </a:extLst>
              </a:tr>
              <a:tr h="180975">
                <a:tc vMerge="1">
                  <a:txBody>
                    <a:bodyPr/>
                    <a:lstStyle/>
                    <a:p>
                      <a:pPr algn="l" fontAlgn="ctr">
                        <a:buNone/>
                      </a:pP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2,539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2,226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87.7%</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126911"/>
                  </a:ext>
                </a:extLst>
              </a:tr>
              <a:tr h="180975">
                <a:tc vMerge="1">
                  <a:txBody>
                    <a:bodyPr/>
                    <a:lstStyle/>
                    <a:p>
                      <a:pPr algn="l" fontAlgn="ctr">
                        <a:buNone/>
                      </a:pP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2,194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1,913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87.2%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752226"/>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合　計</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ー</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8,965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7,828</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87.3%</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462298"/>
                  </a:ext>
                </a:extLst>
              </a:tr>
            </a:tbl>
          </a:graphicData>
        </a:graphic>
      </p:graphicFrame>
    </p:spTree>
    <p:extLst>
      <p:ext uri="{BB962C8B-B14F-4D97-AF65-F5344CB8AC3E}">
        <p14:creationId xmlns:p14="http://schemas.microsoft.com/office/powerpoint/2010/main" val="159557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F546A-18A2-A590-6032-42B59E44E27A}"/>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F2ABEB19-849C-0EBF-5E1D-AF1F37BFB3D0}"/>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資料編</a:t>
            </a:r>
          </a:p>
        </p:txBody>
      </p:sp>
      <p:sp>
        <p:nvSpPr>
          <p:cNvPr id="7" name="スライド番号プレースホルダー 6">
            <a:extLst>
              <a:ext uri="{FF2B5EF4-FFF2-40B4-BE49-F238E27FC236}">
                <a16:creationId xmlns:a16="http://schemas.microsoft.com/office/drawing/2014/main" id="{0969B1A9-8371-EA29-0EC8-2869DBC5E293}"/>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31</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D4F0ED1C-A8B7-8AD8-5A67-B6743F7A6C32}"/>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2E1F6F34-F8F9-FB26-7BA4-71B4BE92DB0D}"/>
              </a:ext>
            </a:extLst>
          </p:cNvPr>
          <p:cNvSpPr txBox="1"/>
          <p:nvPr/>
        </p:nvSpPr>
        <p:spPr>
          <a:xfrm>
            <a:off x="81677" y="2898003"/>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F25B80D7-C880-C567-D667-383D7416D3DC}"/>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E6C3AC18-7C05-E24B-2FDA-95B600D75A72}"/>
              </a:ext>
            </a:extLst>
          </p:cNvPr>
          <p:cNvSpPr txBox="1"/>
          <p:nvPr/>
        </p:nvSpPr>
        <p:spPr>
          <a:xfrm>
            <a:off x="170796" y="1389196"/>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a:t>
            </a:r>
            <a:r>
              <a:rPr kumimoji="1" lang="ja-JP" altLang="en-US" sz="1100" b="1" dirty="0">
                <a:latin typeface="BIZ UDPゴシック" panose="020B0400000000000000" pitchFamily="50" charset="-128"/>
                <a:ea typeface="BIZ UDPゴシック" panose="020B0400000000000000" pitchFamily="50" charset="-128"/>
              </a:rPr>
              <a:t>６：職員の人事評価の結果における男女の差異</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R</a:t>
            </a:r>
            <a:r>
              <a:rPr kumimoji="1" lang="ja-JP" altLang="en-US" sz="1100" b="1" dirty="0">
                <a:latin typeface="BIZ UDPゴシック" panose="020B0400000000000000" pitchFamily="50" charset="-128"/>
                <a:ea typeface="BIZ UDPゴシック" panose="020B0400000000000000" pitchFamily="50" charset="-128"/>
              </a:rPr>
              <a:t>６年度絶対評価）</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5" name="テキスト ボックス 4">
            <a:extLst>
              <a:ext uri="{FF2B5EF4-FFF2-40B4-BE49-F238E27FC236}">
                <a16:creationId xmlns:a16="http://schemas.microsoft.com/office/drawing/2014/main" id="{0CEA7B6A-6482-386E-4429-D4200439858C}"/>
              </a:ext>
            </a:extLst>
          </p:cNvPr>
          <p:cNvSpPr txBox="1"/>
          <p:nvPr/>
        </p:nvSpPr>
        <p:spPr>
          <a:xfrm>
            <a:off x="4563972" y="1390728"/>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a:t>
            </a:r>
            <a:r>
              <a:rPr kumimoji="1" lang="ja-JP" altLang="en-US" sz="1100" b="1" dirty="0">
                <a:latin typeface="BIZ UDPゴシック" panose="020B0400000000000000" pitchFamily="50" charset="-128"/>
                <a:ea typeface="BIZ UDPゴシック" panose="020B0400000000000000" pitchFamily="50" charset="-128"/>
              </a:rPr>
              <a:t>７：職員の人事評価の結果における男女の差異</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R</a:t>
            </a:r>
            <a:r>
              <a:rPr kumimoji="1" lang="ja-JP" altLang="en-US" sz="1100" b="1" dirty="0">
                <a:latin typeface="BIZ UDPゴシック" panose="020B0400000000000000" pitchFamily="50" charset="-128"/>
                <a:ea typeface="BIZ UDPゴシック" panose="020B0400000000000000" pitchFamily="50" charset="-128"/>
              </a:rPr>
              <a:t>６年度相対評価）</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14" name="テキスト ボックス 13">
            <a:extLst>
              <a:ext uri="{FF2B5EF4-FFF2-40B4-BE49-F238E27FC236}">
                <a16:creationId xmlns:a16="http://schemas.microsoft.com/office/drawing/2014/main" id="{8391357C-4378-8C64-9C74-D509B2FE0474}"/>
              </a:ext>
            </a:extLst>
          </p:cNvPr>
          <p:cNvSpPr txBox="1"/>
          <p:nvPr/>
        </p:nvSpPr>
        <p:spPr>
          <a:xfrm>
            <a:off x="170796" y="3057240"/>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4</a:t>
            </a:r>
            <a:r>
              <a:rPr kumimoji="1" lang="ja-JP" altLang="en-US" sz="1100" b="1" dirty="0">
                <a:latin typeface="BIZ UDPゴシック" panose="020B0400000000000000" pitchFamily="50" charset="-128"/>
                <a:ea typeface="BIZ UDPゴシック" panose="020B0400000000000000" pitchFamily="50" charset="-128"/>
              </a:rPr>
              <a:t>８：民間企業における実務の経験その他これに類する</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経験を有する者の採用）</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24" name="テキスト ボックス 23">
            <a:extLst>
              <a:ext uri="{FF2B5EF4-FFF2-40B4-BE49-F238E27FC236}">
                <a16:creationId xmlns:a16="http://schemas.microsoft.com/office/drawing/2014/main" id="{E6087FA0-259E-107E-CEAD-4D60A1AF6138}"/>
              </a:ext>
            </a:extLst>
          </p:cNvPr>
          <p:cNvSpPr txBox="1"/>
          <p:nvPr/>
        </p:nvSpPr>
        <p:spPr>
          <a:xfrm>
            <a:off x="4563972" y="3034903"/>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図表４９：図表４８のうち管理的地位にある職員に任用した</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　男女別の実績</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8" name="テキスト ボックス 7">
            <a:extLst>
              <a:ext uri="{FF2B5EF4-FFF2-40B4-BE49-F238E27FC236}">
                <a16:creationId xmlns:a16="http://schemas.microsoft.com/office/drawing/2014/main" id="{D82839FE-D104-229B-094D-2EE83D00A3D9}"/>
              </a:ext>
            </a:extLst>
          </p:cNvPr>
          <p:cNvSpPr txBox="1"/>
          <p:nvPr/>
        </p:nvSpPr>
        <p:spPr>
          <a:xfrm>
            <a:off x="114139" y="4366804"/>
            <a:ext cx="3640181"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行政</a:t>
            </a:r>
            <a:r>
              <a:rPr kumimoji="1" lang="en-US" altLang="ja-JP" sz="900" dirty="0">
                <a:latin typeface="UD デジタル 教科書体 NK-R" panose="02020400000000000000" pitchFamily="18" charset="-128"/>
                <a:ea typeface="UD デジタル 教科書体 NK-R" panose="02020400000000000000" pitchFamily="18" charset="-128"/>
              </a:rPr>
              <a:t>26-34</a:t>
            </a:r>
            <a:r>
              <a:rPr kumimoji="1" lang="ja-JP" altLang="en-US" sz="900" dirty="0">
                <a:latin typeface="UD デジタル 教科書体 NK-R" panose="02020400000000000000" pitchFamily="18" charset="-128"/>
                <a:ea typeface="UD デジタル 教科書体 NK-R" panose="02020400000000000000" pitchFamily="18" charset="-128"/>
              </a:rPr>
              <a:t>、社会人技術及び任期付職員数の採用数</a:t>
            </a:r>
          </a:p>
        </p:txBody>
      </p:sp>
      <p:sp>
        <p:nvSpPr>
          <p:cNvPr id="13" name="テキスト ボックス 12">
            <a:extLst>
              <a:ext uri="{FF2B5EF4-FFF2-40B4-BE49-F238E27FC236}">
                <a16:creationId xmlns:a16="http://schemas.microsoft.com/office/drawing/2014/main" id="{90CE5B84-D1CF-A21F-49DB-B4E73ABCF01F}"/>
              </a:ext>
            </a:extLst>
          </p:cNvPr>
          <p:cNvSpPr txBox="1"/>
          <p:nvPr/>
        </p:nvSpPr>
        <p:spPr>
          <a:xfrm>
            <a:off x="4494453" y="4383835"/>
            <a:ext cx="3640181"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任期付職員のうち、課長級以上の職階における採用実績（Ｈ１５～）</a:t>
            </a:r>
          </a:p>
        </p:txBody>
      </p:sp>
      <p:graphicFrame>
        <p:nvGraphicFramePr>
          <p:cNvPr id="18" name="表 17">
            <a:extLst>
              <a:ext uri="{FF2B5EF4-FFF2-40B4-BE49-F238E27FC236}">
                <a16:creationId xmlns:a16="http://schemas.microsoft.com/office/drawing/2014/main" id="{EF36B758-2B5F-4193-BA5F-61BF9633F610}"/>
              </a:ext>
            </a:extLst>
          </p:cNvPr>
          <p:cNvGraphicFramePr>
            <a:graphicFrameLocks noGrp="1"/>
          </p:cNvGraphicFramePr>
          <p:nvPr>
            <p:extLst>
              <p:ext uri="{D42A27DB-BD31-4B8C-83A1-F6EECF244321}">
                <p14:modId xmlns:p14="http://schemas.microsoft.com/office/powerpoint/2010/main" val="1901183026"/>
              </p:ext>
            </p:extLst>
          </p:nvPr>
        </p:nvGraphicFramePr>
        <p:xfrm>
          <a:off x="268879" y="1832296"/>
          <a:ext cx="3648847" cy="813603"/>
        </p:xfrm>
        <a:graphic>
          <a:graphicData uri="http://schemas.openxmlformats.org/drawingml/2006/table">
            <a:tbl>
              <a:tblPr firstRow="1" firstCol="1" bandRow="1">
                <a:tableStyleId>{5C22544A-7EE6-4342-B048-85BDC9FD1C3A}</a:tableStyleId>
              </a:tblPr>
              <a:tblGrid>
                <a:gridCol w="620749">
                  <a:extLst>
                    <a:ext uri="{9D8B030D-6E8A-4147-A177-3AD203B41FA5}">
                      <a16:colId xmlns:a16="http://schemas.microsoft.com/office/drawing/2014/main" val="2127871937"/>
                    </a:ext>
                  </a:extLst>
                </a:gridCol>
                <a:gridCol w="504683">
                  <a:extLst>
                    <a:ext uri="{9D8B030D-6E8A-4147-A177-3AD203B41FA5}">
                      <a16:colId xmlns:a16="http://schemas.microsoft.com/office/drawing/2014/main" val="4162098292"/>
                    </a:ext>
                  </a:extLst>
                </a:gridCol>
                <a:gridCol w="504683">
                  <a:extLst>
                    <a:ext uri="{9D8B030D-6E8A-4147-A177-3AD203B41FA5}">
                      <a16:colId xmlns:a16="http://schemas.microsoft.com/office/drawing/2014/main" val="1114915760"/>
                    </a:ext>
                  </a:extLst>
                </a:gridCol>
                <a:gridCol w="504683">
                  <a:extLst>
                    <a:ext uri="{9D8B030D-6E8A-4147-A177-3AD203B41FA5}">
                      <a16:colId xmlns:a16="http://schemas.microsoft.com/office/drawing/2014/main" val="2474514988"/>
                    </a:ext>
                  </a:extLst>
                </a:gridCol>
                <a:gridCol w="504683">
                  <a:extLst>
                    <a:ext uri="{9D8B030D-6E8A-4147-A177-3AD203B41FA5}">
                      <a16:colId xmlns:a16="http://schemas.microsoft.com/office/drawing/2014/main" val="3451948749"/>
                    </a:ext>
                  </a:extLst>
                </a:gridCol>
                <a:gridCol w="504683">
                  <a:extLst>
                    <a:ext uri="{9D8B030D-6E8A-4147-A177-3AD203B41FA5}">
                      <a16:colId xmlns:a16="http://schemas.microsoft.com/office/drawing/2014/main" val="2144316397"/>
                    </a:ext>
                  </a:extLst>
                </a:gridCol>
                <a:gridCol w="504683">
                  <a:extLst>
                    <a:ext uri="{9D8B030D-6E8A-4147-A177-3AD203B41FA5}">
                      <a16:colId xmlns:a16="http://schemas.microsoft.com/office/drawing/2014/main" val="2115752413"/>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S</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AA</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B</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C</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D</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57.6%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62.4%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総計</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59.5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819826"/>
                  </a:ext>
                </a:extLst>
              </a:tr>
            </a:tbl>
          </a:graphicData>
        </a:graphic>
      </p:graphicFrame>
      <p:graphicFrame>
        <p:nvGraphicFramePr>
          <p:cNvPr id="19" name="表 18">
            <a:extLst>
              <a:ext uri="{FF2B5EF4-FFF2-40B4-BE49-F238E27FC236}">
                <a16:creationId xmlns:a16="http://schemas.microsoft.com/office/drawing/2014/main" id="{50801E01-9708-43C2-8C82-D0CB430F41D4}"/>
              </a:ext>
            </a:extLst>
          </p:cNvPr>
          <p:cNvGraphicFramePr>
            <a:graphicFrameLocks noGrp="1"/>
          </p:cNvGraphicFramePr>
          <p:nvPr>
            <p:extLst>
              <p:ext uri="{D42A27DB-BD31-4B8C-83A1-F6EECF244321}">
                <p14:modId xmlns:p14="http://schemas.microsoft.com/office/powerpoint/2010/main" val="313706698"/>
              </p:ext>
            </p:extLst>
          </p:nvPr>
        </p:nvGraphicFramePr>
        <p:xfrm>
          <a:off x="4632584" y="1842871"/>
          <a:ext cx="3648847" cy="813603"/>
        </p:xfrm>
        <a:graphic>
          <a:graphicData uri="http://schemas.openxmlformats.org/drawingml/2006/table">
            <a:tbl>
              <a:tblPr firstRow="1" firstCol="1" bandRow="1">
                <a:tableStyleId>{5C22544A-7EE6-4342-B048-85BDC9FD1C3A}</a:tableStyleId>
              </a:tblPr>
              <a:tblGrid>
                <a:gridCol w="620749">
                  <a:extLst>
                    <a:ext uri="{9D8B030D-6E8A-4147-A177-3AD203B41FA5}">
                      <a16:colId xmlns:a16="http://schemas.microsoft.com/office/drawing/2014/main" val="2127871937"/>
                    </a:ext>
                  </a:extLst>
                </a:gridCol>
                <a:gridCol w="504683">
                  <a:extLst>
                    <a:ext uri="{9D8B030D-6E8A-4147-A177-3AD203B41FA5}">
                      <a16:colId xmlns:a16="http://schemas.microsoft.com/office/drawing/2014/main" val="4162098292"/>
                    </a:ext>
                  </a:extLst>
                </a:gridCol>
                <a:gridCol w="504683">
                  <a:extLst>
                    <a:ext uri="{9D8B030D-6E8A-4147-A177-3AD203B41FA5}">
                      <a16:colId xmlns:a16="http://schemas.microsoft.com/office/drawing/2014/main" val="1114915760"/>
                    </a:ext>
                  </a:extLst>
                </a:gridCol>
                <a:gridCol w="504683">
                  <a:extLst>
                    <a:ext uri="{9D8B030D-6E8A-4147-A177-3AD203B41FA5}">
                      <a16:colId xmlns:a16="http://schemas.microsoft.com/office/drawing/2014/main" val="2474514988"/>
                    </a:ext>
                  </a:extLst>
                </a:gridCol>
                <a:gridCol w="504683">
                  <a:extLst>
                    <a:ext uri="{9D8B030D-6E8A-4147-A177-3AD203B41FA5}">
                      <a16:colId xmlns:a16="http://schemas.microsoft.com/office/drawing/2014/main" val="3451948749"/>
                    </a:ext>
                  </a:extLst>
                </a:gridCol>
                <a:gridCol w="504683">
                  <a:extLst>
                    <a:ext uri="{9D8B030D-6E8A-4147-A177-3AD203B41FA5}">
                      <a16:colId xmlns:a16="http://schemas.microsoft.com/office/drawing/2014/main" val="2144316397"/>
                    </a:ext>
                  </a:extLst>
                </a:gridCol>
                <a:gridCol w="504683">
                  <a:extLst>
                    <a:ext uri="{9D8B030D-6E8A-4147-A177-3AD203B41FA5}">
                      <a16:colId xmlns:a16="http://schemas.microsoft.com/office/drawing/2014/main" val="2115752413"/>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特区分</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一区分</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二区分</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三区分</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四区分</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五区分</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19.7%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59.2%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59.5%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総計</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20.7</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59.3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819826"/>
                  </a:ext>
                </a:extLst>
              </a:tr>
            </a:tbl>
          </a:graphicData>
        </a:graphic>
      </p:graphicFrame>
      <p:graphicFrame>
        <p:nvGraphicFramePr>
          <p:cNvPr id="20" name="表 19">
            <a:extLst>
              <a:ext uri="{FF2B5EF4-FFF2-40B4-BE49-F238E27FC236}">
                <a16:creationId xmlns:a16="http://schemas.microsoft.com/office/drawing/2014/main" id="{BF223D7E-6A87-495E-96ED-8DD7C7750573}"/>
              </a:ext>
            </a:extLst>
          </p:cNvPr>
          <p:cNvGraphicFramePr>
            <a:graphicFrameLocks noGrp="1"/>
          </p:cNvGraphicFramePr>
          <p:nvPr>
            <p:extLst>
              <p:ext uri="{D42A27DB-BD31-4B8C-83A1-F6EECF244321}">
                <p14:modId xmlns:p14="http://schemas.microsoft.com/office/powerpoint/2010/main" val="1599185870"/>
              </p:ext>
            </p:extLst>
          </p:nvPr>
        </p:nvGraphicFramePr>
        <p:xfrm>
          <a:off x="195816" y="3554926"/>
          <a:ext cx="3648848" cy="809793"/>
        </p:xfrm>
        <a:graphic>
          <a:graphicData uri="http://schemas.openxmlformats.org/drawingml/2006/table">
            <a:tbl>
              <a:tblPr firstRow="1" firstCol="1" bandRow="1">
                <a:tableStyleId>{5C22544A-7EE6-4342-B048-85BDC9FD1C3A}</a:tableStyleId>
              </a:tblPr>
              <a:tblGrid>
                <a:gridCol w="720388">
                  <a:extLst>
                    <a:ext uri="{9D8B030D-6E8A-4147-A177-3AD203B41FA5}">
                      <a16:colId xmlns:a16="http://schemas.microsoft.com/office/drawing/2014/main" val="2127871937"/>
                    </a:ext>
                  </a:extLst>
                </a:gridCol>
                <a:gridCol w="585692">
                  <a:extLst>
                    <a:ext uri="{9D8B030D-6E8A-4147-A177-3AD203B41FA5}">
                      <a16:colId xmlns:a16="http://schemas.microsoft.com/office/drawing/2014/main" val="4162098292"/>
                    </a:ext>
                  </a:extLst>
                </a:gridCol>
                <a:gridCol w="585692">
                  <a:extLst>
                    <a:ext uri="{9D8B030D-6E8A-4147-A177-3AD203B41FA5}">
                      <a16:colId xmlns:a16="http://schemas.microsoft.com/office/drawing/2014/main" val="1114915760"/>
                    </a:ext>
                  </a:extLst>
                </a:gridCol>
                <a:gridCol w="585692">
                  <a:extLst>
                    <a:ext uri="{9D8B030D-6E8A-4147-A177-3AD203B41FA5}">
                      <a16:colId xmlns:a16="http://schemas.microsoft.com/office/drawing/2014/main" val="2474514988"/>
                    </a:ext>
                  </a:extLst>
                </a:gridCol>
                <a:gridCol w="585692">
                  <a:extLst>
                    <a:ext uri="{9D8B030D-6E8A-4147-A177-3AD203B41FA5}">
                      <a16:colId xmlns:a16="http://schemas.microsoft.com/office/drawing/2014/main" val="3451948749"/>
                    </a:ext>
                  </a:extLst>
                </a:gridCol>
                <a:gridCol w="585692">
                  <a:extLst>
                    <a:ext uri="{9D8B030D-6E8A-4147-A177-3AD203B41FA5}">
                      <a16:colId xmlns:a16="http://schemas.microsoft.com/office/drawing/2014/main" val="2144316397"/>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R3</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６年度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７年度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採用数</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137</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108</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88</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97</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166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うち女性</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312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女性割合</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28.7</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819826"/>
                  </a:ext>
                </a:extLst>
              </a:tr>
            </a:tbl>
          </a:graphicData>
        </a:graphic>
      </p:graphicFrame>
      <p:graphicFrame>
        <p:nvGraphicFramePr>
          <p:cNvPr id="4" name="表 3">
            <a:extLst>
              <a:ext uri="{FF2B5EF4-FFF2-40B4-BE49-F238E27FC236}">
                <a16:creationId xmlns:a16="http://schemas.microsoft.com/office/drawing/2014/main" id="{EED0946D-3FC2-40D6-B8C7-340DD2EECDD0}"/>
              </a:ext>
            </a:extLst>
          </p:cNvPr>
          <p:cNvGraphicFramePr>
            <a:graphicFrameLocks noGrp="1"/>
          </p:cNvGraphicFramePr>
          <p:nvPr>
            <p:extLst>
              <p:ext uri="{D42A27DB-BD31-4B8C-83A1-F6EECF244321}">
                <p14:modId xmlns:p14="http://schemas.microsoft.com/office/powerpoint/2010/main" val="2158658769"/>
              </p:ext>
            </p:extLst>
          </p:nvPr>
        </p:nvGraphicFramePr>
        <p:xfrm>
          <a:off x="4632584" y="3570232"/>
          <a:ext cx="3648846" cy="813603"/>
        </p:xfrm>
        <a:graphic>
          <a:graphicData uri="http://schemas.openxmlformats.org/drawingml/2006/table">
            <a:tbl>
              <a:tblPr firstRow="1" firstCol="1" bandRow="1">
                <a:tableStyleId>{5C22544A-7EE6-4342-B048-85BDC9FD1C3A}</a:tableStyleId>
              </a:tblPr>
              <a:tblGrid>
                <a:gridCol w="858130">
                  <a:extLst>
                    <a:ext uri="{9D8B030D-6E8A-4147-A177-3AD203B41FA5}">
                      <a16:colId xmlns:a16="http://schemas.microsoft.com/office/drawing/2014/main" val="2063094255"/>
                    </a:ext>
                  </a:extLst>
                </a:gridCol>
                <a:gridCol w="697679">
                  <a:extLst>
                    <a:ext uri="{9D8B030D-6E8A-4147-A177-3AD203B41FA5}">
                      <a16:colId xmlns:a16="http://schemas.microsoft.com/office/drawing/2014/main" val="1379972529"/>
                    </a:ext>
                  </a:extLst>
                </a:gridCol>
                <a:gridCol w="697679">
                  <a:extLst>
                    <a:ext uri="{9D8B030D-6E8A-4147-A177-3AD203B41FA5}">
                      <a16:colId xmlns:a16="http://schemas.microsoft.com/office/drawing/2014/main" val="2462403556"/>
                    </a:ext>
                  </a:extLst>
                </a:gridCol>
                <a:gridCol w="697679">
                  <a:extLst>
                    <a:ext uri="{9D8B030D-6E8A-4147-A177-3AD203B41FA5}">
                      <a16:colId xmlns:a16="http://schemas.microsoft.com/office/drawing/2014/main" val="2266977971"/>
                    </a:ext>
                  </a:extLst>
                </a:gridCol>
                <a:gridCol w="697679">
                  <a:extLst>
                    <a:ext uri="{9D8B030D-6E8A-4147-A177-3AD203B41FA5}">
                      <a16:colId xmlns:a16="http://schemas.microsoft.com/office/drawing/2014/main" val="4097147700"/>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部長級</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次長級</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課長級</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合計</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0927964"/>
                  </a:ext>
                </a:extLst>
              </a:tr>
              <a:tr h="183978">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７人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６人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２８人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891648"/>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１人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３人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５人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168303"/>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合計</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８人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９人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３３人</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931619"/>
                  </a:ext>
                </a:extLst>
              </a:tr>
            </a:tbl>
          </a:graphicData>
        </a:graphic>
      </p:graphicFrame>
    </p:spTree>
    <p:extLst>
      <p:ext uri="{BB962C8B-B14F-4D97-AF65-F5344CB8AC3E}">
        <p14:creationId xmlns:p14="http://schemas.microsoft.com/office/powerpoint/2010/main" val="3750800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27808-14CD-B39F-1715-4F7C5BB3D52A}"/>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1CFE5685-854F-9FB4-5E7E-036803DD3917}"/>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資料編</a:t>
            </a:r>
          </a:p>
        </p:txBody>
      </p:sp>
      <p:sp>
        <p:nvSpPr>
          <p:cNvPr id="7" name="スライド番号プレースホルダー 6">
            <a:extLst>
              <a:ext uri="{FF2B5EF4-FFF2-40B4-BE49-F238E27FC236}">
                <a16:creationId xmlns:a16="http://schemas.microsoft.com/office/drawing/2014/main" id="{789637B4-AF8B-C1C1-0632-9227C17F9C01}"/>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32</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B72C2DB6-BF14-F8AE-46B3-A306BD5CE482}"/>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DD1E552C-6721-A774-CB3B-0BEE80127F1F}"/>
              </a:ext>
            </a:extLst>
          </p:cNvPr>
          <p:cNvSpPr txBox="1"/>
          <p:nvPr/>
        </p:nvSpPr>
        <p:spPr>
          <a:xfrm>
            <a:off x="0" y="3206229"/>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10260187-04CB-4571-38B4-6C1D87849F62}"/>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2F9CC6CF-497E-43F6-1DC7-8B9AFAAC5D22}"/>
              </a:ext>
            </a:extLst>
          </p:cNvPr>
          <p:cNvSpPr txBox="1"/>
          <p:nvPr/>
        </p:nvSpPr>
        <p:spPr>
          <a:xfrm>
            <a:off x="145951" y="3158077"/>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図表５１：平均年齢</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18" name="テキスト ボックス 17">
            <a:extLst>
              <a:ext uri="{FF2B5EF4-FFF2-40B4-BE49-F238E27FC236}">
                <a16:creationId xmlns:a16="http://schemas.microsoft.com/office/drawing/2014/main" id="{E450247B-13EA-0CA8-36C3-C79DBA39FA66}"/>
              </a:ext>
            </a:extLst>
          </p:cNvPr>
          <p:cNvSpPr txBox="1"/>
          <p:nvPr/>
        </p:nvSpPr>
        <p:spPr>
          <a:xfrm>
            <a:off x="87705" y="1134042"/>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図表５０：職員の男女別平均給与等</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21" name="テキスト ボックス 20">
            <a:extLst>
              <a:ext uri="{FF2B5EF4-FFF2-40B4-BE49-F238E27FC236}">
                <a16:creationId xmlns:a16="http://schemas.microsoft.com/office/drawing/2014/main" id="{A31CD7D5-41B3-8648-DF45-48342A435B41}"/>
              </a:ext>
            </a:extLst>
          </p:cNvPr>
          <p:cNvSpPr txBox="1"/>
          <p:nvPr/>
        </p:nvSpPr>
        <p:spPr>
          <a:xfrm>
            <a:off x="4593343" y="3174222"/>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図表５２：両立支援制度の利用者数（</a:t>
            </a:r>
            <a:r>
              <a:rPr kumimoji="1" lang="en-US" altLang="ja-JP" sz="1100" b="1" dirty="0">
                <a:latin typeface="BIZ UDPゴシック" panose="020B0400000000000000" pitchFamily="50" charset="-128"/>
                <a:ea typeface="BIZ UDPゴシック" panose="020B0400000000000000" pitchFamily="50" charset="-128"/>
              </a:rPr>
              <a:t>R</a:t>
            </a:r>
            <a:r>
              <a:rPr kumimoji="1" lang="ja-JP" altLang="en-US" sz="1100" b="1" dirty="0">
                <a:latin typeface="BIZ UDPゴシック" panose="020B0400000000000000" pitchFamily="50" charset="-128"/>
                <a:ea typeface="BIZ UDPゴシック" panose="020B0400000000000000" pitchFamily="50" charset="-128"/>
              </a:rPr>
              <a:t>６年度）</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24" name="表 23">
            <a:extLst>
              <a:ext uri="{FF2B5EF4-FFF2-40B4-BE49-F238E27FC236}">
                <a16:creationId xmlns:a16="http://schemas.microsoft.com/office/drawing/2014/main" id="{34A11ECF-99CF-4886-8BEF-8384B30C7B39}"/>
              </a:ext>
            </a:extLst>
          </p:cNvPr>
          <p:cNvGraphicFramePr>
            <a:graphicFrameLocks noGrp="1"/>
          </p:cNvGraphicFramePr>
          <p:nvPr>
            <p:extLst>
              <p:ext uri="{D42A27DB-BD31-4B8C-83A1-F6EECF244321}">
                <p14:modId xmlns:p14="http://schemas.microsoft.com/office/powerpoint/2010/main" val="956159295"/>
              </p:ext>
            </p:extLst>
          </p:nvPr>
        </p:nvGraphicFramePr>
        <p:xfrm>
          <a:off x="290799" y="1618751"/>
          <a:ext cx="8437297" cy="716485"/>
        </p:xfrm>
        <a:graphic>
          <a:graphicData uri="http://schemas.openxmlformats.org/drawingml/2006/table">
            <a:tbl>
              <a:tblPr firstRow="1" firstCol="1" bandRow="1">
                <a:tableStyleId>{5C22544A-7EE6-4342-B048-85BDC9FD1C3A}</a:tableStyleId>
              </a:tblPr>
              <a:tblGrid>
                <a:gridCol w="924107">
                  <a:extLst>
                    <a:ext uri="{9D8B030D-6E8A-4147-A177-3AD203B41FA5}">
                      <a16:colId xmlns:a16="http://schemas.microsoft.com/office/drawing/2014/main" val="2127871937"/>
                    </a:ext>
                  </a:extLst>
                </a:gridCol>
                <a:gridCol w="751319">
                  <a:extLst>
                    <a:ext uri="{9D8B030D-6E8A-4147-A177-3AD203B41FA5}">
                      <a16:colId xmlns:a16="http://schemas.microsoft.com/office/drawing/2014/main" val="4162098292"/>
                    </a:ext>
                  </a:extLst>
                </a:gridCol>
                <a:gridCol w="751319">
                  <a:extLst>
                    <a:ext uri="{9D8B030D-6E8A-4147-A177-3AD203B41FA5}">
                      <a16:colId xmlns:a16="http://schemas.microsoft.com/office/drawing/2014/main" val="3514075591"/>
                    </a:ext>
                  </a:extLst>
                </a:gridCol>
                <a:gridCol w="751319">
                  <a:extLst>
                    <a:ext uri="{9D8B030D-6E8A-4147-A177-3AD203B41FA5}">
                      <a16:colId xmlns:a16="http://schemas.microsoft.com/office/drawing/2014/main" val="1114915760"/>
                    </a:ext>
                  </a:extLst>
                </a:gridCol>
                <a:gridCol w="751319">
                  <a:extLst>
                    <a:ext uri="{9D8B030D-6E8A-4147-A177-3AD203B41FA5}">
                      <a16:colId xmlns:a16="http://schemas.microsoft.com/office/drawing/2014/main" val="2474514988"/>
                    </a:ext>
                  </a:extLst>
                </a:gridCol>
                <a:gridCol w="751319">
                  <a:extLst>
                    <a:ext uri="{9D8B030D-6E8A-4147-A177-3AD203B41FA5}">
                      <a16:colId xmlns:a16="http://schemas.microsoft.com/office/drawing/2014/main" val="3451948749"/>
                    </a:ext>
                  </a:extLst>
                </a:gridCol>
                <a:gridCol w="751319">
                  <a:extLst>
                    <a:ext uri="{9D8B030D-6E8A-4147-A177-3AD203B41FA5}">
                      <a16:colId xmlns:a16="http://schemas.microsoft.com/office/drawing/2014/main" val="2144316397"/>
                    </a:ext>
                  </a:extLst>
                </a:gridCol>
                <a:gridCol w="751319">
                  <a:extLst>
                    <a:ext uri="{9D8B030D-6E8A-4147-A177-3AD203B41FA5}">
                      <a16:colId xmlns:a16="http://schemas.microsoft.com/office/drawing/2014/main" val="2115752413"/>
                    </a:ext>
                  </a:extLst>
                </a:gridCol>
                <a:gridCol w="751319">
                  <a:extLst>
                    <a:ext uri="{9D8B030D-6E8A-4147-A177-3AD203B41FA5}">
                      <a16:colId xmlns:a16="http://schemas.microsoft.com/office/drawing/2014/main" val="2311280105"/>
                    </a:ext>
                  </a:extLst>
                </a:gridCol>
                <a:gridCol w="751319">
                  <a:extLst>
                    <a:ext uri="{9D8B030D-6E8A-4147-A177-3AD203B41FA5}">
                      <a16:colId xmlns:a16="http://schemas.microsoft.com/office/drawing/2014/main" val="1542993429"/>
                    </a:ext>
                  </a:extLst>
                </a:gridCol>
                <a:gridCol w="751319">
                  <a:extLst>
                    <a:ext uri="{9D8B030D-6E8A-4147-A177-3AD203B41FA5}">
                      <a16:colId xmlns:a16="http://schemas.microsoft.com/office/drawing/2014/main" val="2614576460"/>
                    </a:ext>
                  </a:extLst>
                </a:gridCol>
              </a:tblGrid>
              <a:tr h="351532">
                <a:tc>
                  <a:txBody>
                    <a:bodyPr/>
                    <a:lstStyle/>
                    <a:p>
                      <a:pPr algn="ctr">
                        <a:lnSpc>
                          <a:spcPct val="100000"/>
                        </a:lnSpc>
                      </a:pP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給料</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管理職手当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扶養手当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地域手当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住居手当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通勤手当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特殊勤務手当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時間外手当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期末手当</a:t>
                      </a:r>
                      <a:endPar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勤勉手当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323,764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9,052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10,154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38,685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7,207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16,168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37,467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1,035,575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889,433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289,649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，３１１</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2,085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34,252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8,380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14,835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34,310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840,609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706,664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graphicFrame>
        <p:nvGraphicFramePr>
          <p:cNvPr id="19" name="表 18">
            <a:extLst>
              <a:ext uri="{FF2B5EF4-FFF2-40B4-BE49-F238E27FC236}">
                <a16:creationId xmlns:a16="http://schemas.microsoft.com/office/drawing/2014/main" id="{CE4B58F9-AD17-4A95-A670-C7CDB75A91A6}"/>
              </a:ext>
            </a:extLst>
          </p:cNvPr>
          <p:cNvGraphicFramePr>
            <a:graphicFrameLocks noGrp="1"/>
          </p:cNvGraphicFramePr>
          <p:nvPr>
            <p:extLst>
              <p:ext uri="{D42A27DB-BD31-4B8C-83A1-F6EECF244321}">
                <p14:modId xmlns:p14="http://schemas.microsoft.com/office/powerpoint/2010/main" val="1060191229"/>
              </p:ext>
            </p:extLst>
          </p:nvPr>
        </p:nvGraphicFramePr>
        <p:xfrm>
          <a:off x="4679183" y="3549957"/>
          <a:ext cx="4171657" cy="737419"/>
        </p:xfrm>
        <a:graphic>
          <a:graphicData uri="http://schemas.openxmlformats.org/drawingml/2006/table">
            <a:tbl>
              <a:tblPr firstRow="1" firstCol="1" bandRow="1">
                <a:tableStyleId>{5C22544A-7EE6-4342-B048-85BDC9FD1C3A}</a:tableStyleId>
              </a:tblPr>
              <a:tblGrid>
                <a:gridCol w="709692">
                  <a:extLst>
                    <a:ext uri="{9D8B030D-6E8A-4147-A177-3AD203B41FA5}">
                      <a16:colId xmlns:a16="http://schemas.microsoft.com/office/drawing/2014/main" val="2127871937"/>
                    </a:ext>
                  </a:extLst>
                </a:gridCol>
                <a:gridCol w="576994">
                  <a:extLst>
                    <a:ext uri="{9D8B030D-6E8A-4147-A177-3AD203B41FA5}">
                      <a16:colId xmlns:a16="http://schemas.microsoft.com/office/drawing/2014/main" val="4162098292"/>
                    </a:ext>
                  </a:extLst>
                </a:gridCol>
                <a:gridCol w="576994">
                  <a:extLst>
                    <a:ext uri="{9D8B030D-6E8A-4147-A177-3AD203B41FA5}">
                      <a16:colId xmlns:a16="http://schemas.microsoft.com/office/drawing/2014/main" val="1114915760"/>
                    </a:ext>
                  </a:extLst>
                </a:gridCol>
                <a:gridCol w="576994">
                  <a:extLst>
                    <a:ext uri="{9D8B030D-6E8A-4147-A177-3AD203B41FA5}">
                      <a16:colId xmlns:a16="http://schemas.microsoft.com/office/drawing/2014/main" val="2474514988"/>
                    </a:ext>
                  </a:extLst>
                </a:gridCol>
                <a:gridCol w="559301">
                  <a:extLst>
                    <a:ext uri="{9D8B030D-6E8A-4147-A177-3AD203B41FA5}">
                      <a16:colId xmlns:a16="http://schemas.microsoft.com/office/drawing/2014/main" val="3451948749"/>
                    </a:ext>
                  </a:extLst>
                </a:gridCol>
                <a:gridCol w="594688">
                  <a:extLst>
                    <a:ext uri="{9D8B030D-6E8A-4147-A177-3AD203B41FA5}">
                      <a16:colId xmlns:a16="http://schemas.microsoft.com/office/drawing/2014/main" val="2144316397"/>
                    </a:ext>
                  </a:extLst>
                </a:gridCol>
                <a:gridCol w="576994">
                  <a:extLst>
                    <a:ext uri="{9D8B030D-6E8A-4147-A177-3AD203B41FA5}">
                      <a16:colId xmlns:a16="http://schemas.microsoft.com/office/drawing/2014/main" val="2311280105"/>
                    </a:ext>
                  </a:extLst>
                </a:gridCol>
              </a:tblGrid>
              <a:tr h="383089">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育児短時間勤務</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部分休業</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子の看護休暇</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介護休暇</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短気介護休暇</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フレックスタイム</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15617">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710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６</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２３３</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13730">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566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１０</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２０２</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sp>
        <p:nvSpPr>
          <p:cNvPr id="26" name="テキスト ボックス 25">
            <a:extLst>
              <a:ext uri="{FF2B5EF4-FFF2-40B4-BE49-F238E27FC236}">
                <a16:creationId xmlns:a16="http://schemas.microsoft.com/office/drawing/2014/main" id="{3FA4430C-9F4F-49F2-B7D6-128CA763EFB0}"/>
              </a:ext>
            </a:extLst>
          </p:cNvPr>
          <p:cNvSpPr txBox="1"/>
          <p:nvPr/>
        </p:nvSpPr>
        <p:spPr>
          <a:xfrm>
            <a:off x="145951" y="4944782"/>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図表５３：職員一人当たり各月の平均時間外勤務時間数（</a:t>
            </a:r>
            <a:r>
              <a:rPr kumimoji="1" lang="en-US" altLang="ja-JP" sz="1100" b="1" dirty="0">
                <a:latin typeface="BIZ UDPゴシック" panose="020B0400000000000000" pitchFamily="50" charset="-128"/>
                <a:ea typeface="BIZ UDPゴシック" panose="020B0400000000000000" pitchFamily="50" charset="-128"/>
              </a:rPr>
              <a:t>R</a:t>
            </a:r>
            <a:r>
              <a:rPr kumimoji="1" lang="ja-JP" altLang="en-US" sz="1100" b="1" dirty="0">
                <a:latin typeface="BIZ UDPゴシック" panose="020B0400000000000000" pitchFamily="50" charset="-128"/>
                <a:ea typeface="BIZ UDPゴシック" panose="020B0400000000000000" pitchFamily="50" charset="-128"/>
              </a:rPr>
              <a:t>６年度）</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27" name="表 26">
            <a:extLst>
              <a:ext uri="{FF2B5EF4-FFF2-40B4-BE49-F238E27FC236}">
                <a16:creationId xmlns:a16="http://schemas.microsoft.com/office/drawing/2014/main" id="{4E7ED529-AEFC-4060-8A8A-31D905729C10}"/>
              </a:ext>
            </a:extLst>
          </p:cNvPr>
          <p:cNvGraphicFramePr>
            <a:graphicFrameLocks noGrp="1"/>
          </p:cNvGraphicFramePr>
          <p:nvPr>
            <p:extLst>
              <p:ext uri="{D42A27DB-BD31-4B8C-83A1-F6EECF244321}">
                <p14:modId xmlns:p14="http://schemas.microsoft.com/office/powerpoint/2010/main" val="3986380271"/>
              </p:ext>
            </p:extLst>
          </p:nvPr>
        </p:nvGraphicFramePr>
        <p:xfrm>
          <a:off x="247678" y="5443225"/>
          <a:ext cx="4145506" cy="813603"/>
        </p:xfrm>
        <a:graphic>
          <a:graphicData uri="http://schemas.openxmlformats.org/drawingml/2006/table">
            <a:tbl>
              <a:tblPr firstRow="1" firstCol="1" bandRow="1">
                <a:tableStyleId>{5C22544A-7EE6-4342-B048-85BDC9FD1C3A}</a:tableStyleId>
              </a:tblPr>
              <a:tblGrid>
                <a:gridCol w="752034">
                  <a:extLst>
                    <a:ext uri="{9D8B030D-6E8A-4147-A177-3AD203B41FA5}">
                      <a16:colId xmlns:a16="http://schemas.microsoft.com/office/drawing/2014/main" val="2127871937"/>
                    </a:ext>
                  </a:extLst>
                </a:gridCol>
                <a:gridCol w="371224">
                  <a:extLst>
                    <a:ext uri="{9D8B030D-6E8A-4147-A177-3AD203B41FA5}">
                      <a16:colId xmlns:a16="http://schemas.microsoft.com/office/drawing/2014/main" val="4162098292"/>
                    </a:ext>
                  </a:extLst>
                </a:gridCol>
                <a:gridCol w="503708">
                  <a:extLst>
                    <a:ext uri="{9D8B030D-6E8A-4147-A177-3AD203B41FA5}">
                      <a16:colId xmlns:a16="http://schemas.microsoft.com/office/drawing/2014/main" val="1114915760"/>
                    </a:ext>
                  </a:extLst>
                </a:gridCol>
                <a:gridCol w="503708">
                  <a:extLst>
                    <a:ext uri="{9D8B030D-6E8A-4147-A177-3AD203B41FA5}">
                      <a16:colId xmlns:a16="http://schemas.microsoft.com/office/drawing/2014/main" val="2474514988"/>
                    </a:ext>
                  </a:extLst>
                </a:gridCol>
                <a:gridCol w="503708">
                  <a:extLst>
                    <a:ext uri="{9D8B030D-6E8A-4147-A177-3AD203B41FA5}">
                      <a16:colId xmlns:a16="http://schemas.microsoft.com/office/drawing/2014/main" val="3451948749"/>
                    </a:ext>
                  </a:extLst>
                </a:gridCol>
                <a:gridCol w="503708">
                  <a:extLst>
                    <a:ext uri="{9D8B030D-6E8A-4147-A177-3AD203B41FA5}">
                      <a16:colId xmlns:a16="http://schemas.microsoft.com/office/drawing/2014/main" val="2144316397"/>
                    </a:ext>
                  </a:extLst>
                </a:gridCol>
                <a:gridCol w="503708">
                  <a:extLst>
                    <a:ext uri="{9D8B030D-6E8A-4147-A177-3AD203B41FA5}">
                      <a16:colId xmlns:a16="http://schemas.microsoft.com/office/drawing/2014/main" val="2115752413"/>
                    </a:ext>
                  </a:extLst>
                </a:gridCol>
                <a:gridCol w="503708">
                  <a:extLst>
                    <a:ext uri="{9D8B030D-6E8A-4147-A177-3AD203B41FA5}">
                      <a16:colId xmlns:a16="http://schemas.microsoft.com/office/drawing/2014/main" val="2093861984"/>
                    </a:ext>
                  </a:extLst>
                </a:gridCol>
              </a:tblGrid>
              <a:tr h="267675">
                <a:tc>
                  <a:txBody>
                    <a:bodyPr/>
                    <a:lstStyle/>
                    <a:p>
                      <a:pPr algn="ctr">
                        <a:lnSpc>
                          <a:spcPct val="100000"/>
                        </a:lnSpc>
                      </a:pPr>
                      <a:r>
                        <a:rPr lang="ja-JP" altLang="en-US"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月</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４月</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５月</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６月</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７月</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８月</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９月</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2">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649042"/>
                  </a:ext>
                </a:extLst>
              </a:tr>
              <a:tr h="183978">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時間外勤務時間</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13.2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10.6</a:t>
                      </a:r>
                    </a:p>
                  </a:txBody>
                  <a:tcPr marL="9525" marR="9525" marT="9525"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12.2</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buNone/>
                      </a:pP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月</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月</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月</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月</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１月</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２月</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３月</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平均</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1586162"/>
                  </a:ext>
                </a:extLst>
              </a:tr>
              <a:tr h="1809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時間外勤務時間</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14.4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16.3</a:t>
                      </a:r>
                    </a:p>
                  </a:txBody>
                  <a:tcPr marL="9525" marR="9525" marT="9525"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12.9</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5993296"/>
                  </a:ext>
                </a:extLst>
              </a:tr>
            </a:tbl>
          </a:graphicData>
        </a:graphic>
      </p:graphicFrame>
      <p:graphicFrame>
        <p:nvGraphicFramePr>
          <p:cNvPr id="22" name="表 21">
            <a:extLst>
              <a:ext uri="{FF2B5EF4-FFF2-40B4-BE49-F238E27FC236}">
                <a16:creationId xmlns:a16="http://schemas.microsoft.com/office/drawing/2014/main" id="{ABB7F787-A256-4134-84EE-654ABE40A26B}"/>
              </a:ext>
            </a:extLst>
          </p:cNvPr>
          <p:cNvGraphicFramePr>
            <a:graphicFrameLocks noGrp="1"/>
          </p:cNvGraphicFramePr>
          <p:nvPr>
            <p:extLst>
              <p:ext uri="{D42A27DB-BD31-4B8C-83A1-F6EECF244321}">
                <p14:modId xmlns:p14="http://schemas.microsoft.com/office/powerpoint/2010/main" val="1158037314"/>
              </p:ext>
            </p:extLst>
          </p:nvPr>
        </p:nvGraphicFramePr>
        <p:xfrm>
          <a:off x="273517" y="3553918"/>
          <a:ext cx="4093829" cy="914584"/>
        </p:xfrm>
        <a:graphic>
          <a:graphicData uri="http://schemas.openxmlformats.org/drawingml/2006/table">
            <a:tbl>
              <a:tblPr firstRow="1" firstCol="1" bandRow="1">
                <a:tableStyleId>{5C22544A-7EE6-4342-B048-85BDC9FD1C3A}</a:tableStyleId>
              </a:tblPr>
              <a:tblGrid>
                <a:gridCol w="709692">
                  <a:extLst>
                    <a:ext uri="{9D8B030D-6E8A-4147-A177-3AD203B41FA5}">
                      <a16:colId xmlns:a16="http://schemas.microsoft.com/office/drawing/2014/main" val="2127871937"/>
                    </a:ext>
                  </a:extLst>
                </a:gridCol>
                <a:gridCol w="576994">
                  <a:extLst>
                    <a:ext uri="{9D8B030D-6E8A-4147-A177-3AD203B41FA5}">
                      <a16:colId xmlns:a16="http://schemas.microsoft.com/office/drawing/2014/main" val="4162098292"/>
                    </a:ext>
                  </a:extLst>
                </a:gridCol>
                <a:gridCol w="576994">
                  <a:extLst>
                    <a:ext uri="{9D8B030D-6E8A-4147-A177-3AD203B41FA5}">
                      <a16:colId xmlns:a16="http://schemas.microsoft.com/office/drawing/2014/main" val="1114915760"/>
                    </a:ext>
                  </a:extLst>
                </a:gridCol>
                <a:gridCol w="576994">
                  <a:extLst>
                    <a:ext uri="{9D8B030D-6E8A-4147-A177-3AD203B41FA5}">
                      <a16:colId xmlns:a16="http://schemas.microsoft.com/office/drawing/2014/main" val="2474514988"/>
                    </a:ext>
                  </a:extLst>
                </a:gridCol>
                <a:gridCol w="559301">
                  <a:extLst>
                    <a:ext uri="{9D8B030D-6E8A-4147-A177-3AD203B41FA5}">
                      <a16:colId xmlns:a16="http://schemas.microsoft.com/office/drawing/2014/main" val="3451948749"/>
                    </a:ext>
                  </a:extLst>
                </a:gridCol>
                <a:gridCol w="594688">
                  <a:extLst>
                    <a:ext uri="{9D8B030D-6E8A-4147-A177-3AD203B41FA5}">
                      <a16:colId xmlns:a16="http://schemas.microsoft.com/office/drawing/2014/main" val="2144316397"/>
                    </a:ext>
                  </a:extLst>
                </a:gridCol>
                <a:gridCol w="499166">
                  <a:extLst>
                    <a:ext uri="{9D8B030D-6E8A-4147-A177-3AD203B41FA5}">
                      <a16:colId xmlns:a16="http://schemas.microsoft.com/office/drawing/2014/main" val="2311280105"/>
                    </a:ext>
                  </a:extLst>
                </a:gridCol>
              </a:tblGrid>
              <a:tr h="383089">
                <a:tc>
                  <a:txBody>
                    <a:bodyPr/>
                    <a:lstStyle/>
                    <a:p>
                      <a:pPr algn="ctr">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３</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Ｒ４</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Ｒ５</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Ｒ６</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Ｒ７</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３</a:t>
                      </a:r>
                      <a:r>
                        <a:rPr lang="en-US" alt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-R7</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15617">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45.7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45.2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45.1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44.8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44.4</a:t>
                      </a:r>
                    </a:p>
                  </a:txBody>
                  <a:tcPr marL="9525" marR="9525" marT="9525"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a:t>
                      </a:r>
                    </a:p>
                  </a:txBody>
                  <a:tcPr marL="9525" marR="9525" marT="9525"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13730">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38.2</a:t>
                      </a:r>
                    </a:p>
                  </a:txBody>
                  <a:tcPr marL="9525" marR="9525" marT="9525"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-0.4</a:t>
                      </a:r>
                    </a:p>
                  </a:txBody>
                  <a:tcPr marL="9525" marR="9525" marT="9525"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13730">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男女差</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6.2</a:t>
                      </a:r>
                    </a:p>
                  </a:txBody>
                  <a:tcPr marL="9525" marR="9525" marT="9525"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9525" marR="9525" marT="9525"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2452472"/>
                  </a:ext>
                </a:extLst>
              </a:tr>
            </a:tbl>
          </a:graphicData>
        </a:graphic>
      </p:graphicFrame>
      <p:sp>
        <p:nvSpPr>
          <p:cNvPr id="23" name="テキスト ボックス 22">
            <a:extLst>
              <a:ext uri="{FF2B5EF4-FFF2-40B4-BE49-F238E27FC236}">
                <a16:creationId xmlns:a16="http://schemas.microsoft.com/office/drawing/2014/main" id="{4AAFBCDD-FC79-4155-BE5C-D65B2E2C161F}"/>
              </a:ext>
            </a:extLst>
          </p:cNvPr>
          <p:cNvSpPr txBox="1"/>
          <p:nvPr/>
        </p:nvSpPr>
        <p:spPr>
          <a:xfrm>
            <a:off x="169261" y="4450532"/>
            <a:ext cx="3640181"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各年度４月</a:t>
            </a:r>
            <a:r>
              <a:rPr kumimoji="1" lang="en-US" altLang="ja-JP" sz="900" dirty="0">
                <a:latin typeface="UD デジタル 教科書体 NK-R" panose="02020400000000000000" pitchFamily="18" charset="-128"/>
                <a:ea typeface="UD デジタル 教科書体 NK-R" panose="02020400000000000000" pitchFamily="18" charset="-128"/>
              </a:rPr>
              <a:t>1</a:t>
            </a:r>
            <a:r>
              <a:rPr kumimoji="1" lang="ja-JP" altLang="en-US" sz="900" dirty="0">
                <a:latin typeface="UD デジタル 教科書体 NK-R" panose="02020400000000000000" pitchFamily="18" charset="-128"/>
                <a:ea typeface="UD デジタル 教科書体 NK-R" panose="02020400000000000000" pitchFamily="18" charset="-128"/>
              </a:rPr>
              <a:t>日時点</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9B0E58EC-31A9-472D-AD92-3A57CFC905DF}"/>
              </a:ext>
            </a:extLst>
          </p:cNvPr>
          <p:cNvSpPr txBox="1"/>
          <p:nvPr/>
        </p:nvSpPr>
        <p:spPr>
          <a:xfrm>
            <a:off x="3824643" y="3200011"/>
            <a:ext cx="704602" cy="400039"/>
          </a:xfrm>
          <a:prstGeom prst="rect">
            <a:avLst/>
          </a:prstGeom>
        </p:spPr>
        <p:txBody>
          <a:bodyPr vert="horz" wrap="square" lIns="91440" tIns="45720" rIns="91440" bIns="45720" rtlCol="0" anchor="ctr">
            <a:noAutofit/>
          </a:bodyPr>
          <a:lstStyle/>
          <a:p>
            <a:pPr algn="l"/>
            <a:r>
              <a:rPr kumimoji="1" lang="ja-JP" altLang="en-US" sz="900" dirty="0">
                <a:latin typeface="UD デジタル 教科書体 NK-R" panose="02020400000000000000" pitchFamily="18" charset="-128"/>
                <a:ea typeface="UD デジタル 教科書体 NK-R" panose="02020400000000000000" pitchFamily="18" charset="-128"/>
              </a:rPr>
              <a:t>単位：年</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6C634BF7-19FD-4AE4-80C0-49293861820D}"/>
              </a:ext>
            </a:extLst>
          </p:cNvPr>
          <p:cNvSpPr txBox="1"/>
          <p:nvPr/>
        </p:nvSpPr>
        <p:spPr>
          <a:xfrm>
            <a:off x="8335955" y="3186781"/>
            <a:ext cx="704602" cy="400039"/>
          </a:xfrm>
          <a:prstGeom prst="rect">
            <a:avLst/>
          </a:prstGeom>
        </p:spPr>
        <p:txBody>
          <a:bodyPr vert="horz" wrap="square" lIns="91440" tIns="45720" rIns="91440" bIns="45720" rtlCol="0" anchor="ctr">
            <a:noAutofit/>
          </a:bodyPr>
          <a:lstStyle/>
          <a:p>
            <a:pPr algn="l"/>
            <a:r>
              <a:rPr kumimoji="1" lang="ja-JP" altLang="en-US" sz="900" dirty="0">
                <a:latin typeface="UD デジタル 教科書体 NK-R" panose="02020400000000000000" pitchFamily="18" charset="-128"/>
                <a:ea typeface="UD デジタル 教科書体 NK-R" panose="02020400000000000000" pitchFamily="18" charset="-128"/>
              </a:rPr>
              <a:t>単位：人</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10BEB8C8-805A-4C98-AACC-869EAC251DE2}"/>
              </a:ext>
            </a:extLst>
          </p:cNvPr>
          <p:cNvSpPr txBox="1"/>
          <p:nvPr/>
        </p:nvSpPr>
        <p:spPr>
          <a:xfrm>
            <a:off x="3804845" y="5174691"/>
            <a:ext cx="704602" cy="400039"/>
          </a:xfrm>
          <a:prstGeom prst="rect">
            <a:avLst/>
          </a:prstGeom>
        </p:spPr>
        <p:txBody>
          <a:bodyPr vert="horz" wrap="square" lIns="91440" tIns="45720" rIns="91440" bIns="45720" rtlCol="0" anchor="ctr">
            <a:noAutofit/>
          </a:bodyPr>
          <a:lstStyle/>
          <a:p>
            <a:pPr algn="l"/>
            <a:r>
              <a:rPr kumimoji="1" lang="ja-JP" altLang="en-US" sz="900" dirty="0">
                <a:latin typeface="UD デジタル 教科書体 NK-R" panose="02020400000000000000" pitchFamily="18" charset="-128"/>
                <a:ea typeface="UD デジタル 教科書体 NK-R" panose="02020400000000000000" pitchFamily="18" charset="-128"/>
              </a:rPr>
              <a:t>単位：時間</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24E635CF-AE9C-4FC0-817D-9290ECB24F59}"/>
              </a:ext>
            </a:extLst>
          </p:cNvPr>
          <p:cNvSpPr txBox="1"/>
          <p:nvPr/>
        </p:nvSpPr>
        <p:spPr>
          <a:xfrm>
            <a:off x="8190608" y="1212432"/>
            <a:ext cx="704602" cy="400039"/>
          </a:xfrm>
          <a:prstGeom prst="rect">
            <a:avLst/>
          </a:prstGeom>
        </p:spPr>
        <p:txBody>
          <a:bodyPr vert="horz" wrap="square" lIns="91440" tIns="45720" rIns="91440" bIns="45720" rtlCol="0" anchor="ctr">
            <a:noAutofit/>
          </a:bodyPr>
          <a:lstStyle/>
          <a:p>
            <a:pPr algn="l"/>
            <a:r>
              <a:rPr kumimoji="1" lang="ja-JP" altLang="en-US" sz="900" dirty="0">
                <a:latin typeface="UD デジタル 教科書体 NK-R" panose="02020400000000000000" pitchFamily="18" charset="-128"/>
                <a:ea typeface="UD デジタル 教科書体 NK-R" panose="02020400000000000000" pitchFamily="18" charset="-128"/>
              </a:rPr>
              <a:t>単位：円</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6A214051-7F27-40D4-945C-B73A99027C8C}"/>
              </a:ext>
            </a:extLst>
          </p:cNvPr>
          <p:cNvSpPr txBox="1"/>
          <p:nvPr/>
        </p:nvSpPr>
        <p:spPr>
          <a:xfrm>
            <a:off x="247678" y="2534252"/>
            <a:ext cx="5617890" cy="400039"/>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Ｒ７年４月１日現在の職員を対象</a:t>
            </a:r>
          </a:p>
          <a:p>
            <a:pPr algn="l"/>
            <a:r>
              <a:rPr kumimoji="1" lang="ja-JP" altLang="en-US" sz="900" dirty="0">
                <a:latin typeface="UD デジタル 教科書体 NK-R" panose="02020400000000000000" pitchFamily="18" charset="-128"/>
                <a:ea typeface="UD デジタル 教科書体 NK-R" panose="02020400000000000000" pitchFamily="18" charset="-128"/>
              </a:rPr>
              <a:t>　期末手当及び勤勉手当は、前年度６月及び</a:t>
            </a:r>
            <a:r>
              <a:rPr kumimoji="1" lang="en-US" altLang="ja-JP" sz="900" dirty="0">
                <a:latin typeface="UD デジタル 教科書体 NK-R" panose="02020400000000000000" pitchFamily="18" charset="-128"/>
                <a:ea typeface="UD デジタル 教科書体 NK-R" panose="02020400000000000000" pitchFamily="18" charset="-128"/>
              </a:rPr>
              <a:t>12</a:t>
            </a:r>
            <a:r>
              <a:rPr kumimoji="1" lang="ja-JP" altLang="en-US" sz="900" dirty="0">
                <a:latin typeface="UD デジタル 教科書体 NK-R" panose="02020400000000000000" pitchFamily="18" charset="-128"/>
                <a:ea typeface="UD デジタル 教科書体 NK-R" panose="02020400000000000000" pitchFamily="18" charset="-128"/>
              </a:rPr>
              <a:t>月分の支給実績より、Ｒ７年４月時点の職階を用いて平均額を算出</a:t>
            </a:r>
          </a:p>
          <a:p>
            <a:pPr algn="l"/>
            <a:r>
              <a:rPr kumimoji="1" lang="ja-JP" altLang="en-US" sz="900" dirty="0">
                <a:latin typeface="UD デジタル 教科書体 NK-R" panose="02020400000000000000" pitchFamily="18" charset="-128"/>
                <a:ea typeface="UD デジタル 教科書体 NK-R" panose="02020400000000000000" pitchFamily="18" charset="-128"/>
              </a:rPr>
              <a:t>　期末手当及び勤勉手当以外は、Ｒ７年４月に支給実績より平均額を算出</a:t>
            </a:r>
          </a:p>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再任用職員を除く</a:t>
            </a:r>
          </a:p>
        </p:txBody>
      </p:sp>
    </p:spTree>
    <p:extLst>
      <p:ext uri="{BB962C8B-B14F-4D97-AF65-F5344CB8AC3E}">
        <p14:creationId xmlns:p14="http://schemas.microsoft.com/office/powerpoint/2010/main" val="2581331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D074A-7EE8-1359-E7B8-905C84223B98}"/>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82335009-D952-0C79-32AD-3F149E93CF30}"/>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資料編</a:t>
            </a:r>
          </a:p>
        </p:txBody>
      </p:sp>
      <p:sp>
        <p:nvSpPr>
          <p:cNvPr id="7" name="スライド番号プレースホルダー 6">
            <a:extLst>
              <a:ext uri="{FF2B5EF4-FFF2-40B4-BE49-F238E27FC236}">
                <a16:creationId xmlns:a16="http://schemas.microsoft.com/office/drawing/2014/main" id="{9CB18FB4-4864-F039-0643-F0EF1C73D386}"/>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33</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768FFAF5-6314-2E28-65B6-00A2EECDC0EC}"/>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B4C446AF-32B3-ADEB-EC5F-9B0029685BCE}"/>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E4E61EA9-8F36-1AF9-22E0-678D4694E8E3}"/>
              </a:ext>
            </a:extLst>
          </p:cNvPr>
          <p:cNvSpPr txBox="1"/>
          <p:nvPr/>
        </p:nvSpPr>
        <p:spPr>
          <a:xfrm>
            <a:off x="63738" y="898957"/>
            <a:ext cx="4421743" cy="347689"/>
          </a:xfrm>
          <a:prstGeom prst="rect">
            <a:avLst/>
          </a:prstGeom>
        </p:spPr>
        <p:txBody>
          <a:bodyPr vert="horz" wrap="square" lIns="91440" tIns="45720" rIns="91440" bIns="45720" rtlCol="0" anchor="ctr">
            <a:noAutofit/>
          </a:bodyPr>
          <a:lstStyle/>
          <a:p>
            <a:pPr algn="l"/>
            <a:r>
              <a:rPr kumimoji="1" lang="ja-JP" altLang="en-US" sz="1100" b="1" dirty="0">
                <a:latin typeface="UD デジタル 教科書体 NK-R" panose="02020400000000000000" pitchFamily="18" charset="-128"/>
                <a:ea typeface="UD デジタル 教科書体 NK-R" panose="02020400000000000000" pitchFamily="18" charset="-128"/>
              </a:rPr>
              <a:t>■令和７年度職員アンケート　課長級以上の調査結果</a:t>
            </a:r>
            <a:endParaRPr kumimoji="1" lang="en-US" altLang="ja-JP" sz="1100" b="1"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0F99391B-F313-1EE1-8E23-60400D9E8839}"/>
              </a:ext>
            </a:extLst>
          </p:cNvPr>
          <p:cNvSpPr txBox="1"/>
          <p:nvPr/>
        </p:nvSpPr>
        <p:spPr>
          <a:xfrm>
            <a:off x="13934" y="1198107"/>
            <a:ext cx="4626646" cy="347689"/>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図表５４：女性活躍推進は、計画策定時（約５年前）に比べ進んでいるか</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13" name="テキスト ボックス 12">
            <a:extLst>
              <a:ext uri="{FF2B5EF4-FFF2-40B4-BE49-F238E27FC236}">
                <a16:creationId xmlns:a16="http://schemas.microsoft.com/office/drawing/2014/main" id="{22BC548E-7D2D-46B0-49E2-491BB520E6C1}"/>
              </a:ext>
            </a:extLst>
          </p:cNvPr>
          <p:cNvSpPr txBox="1"/>
          <p:nvPr/>
        </p:nvSpPr>
        <p:spPr>
          <a:xfrm>
            <a:off x="116386" y="2650481"/>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図表５５：配置・育成・昇任に関する意識について</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2B24A9BB-40BC-0914-B16B-234E57D9074D}"/>
              </a:ext>
            </a:extLst>
          </p:cNvPr>
          <p:cNvSpPr txBox="1"/>
          <p:nvPr/>
        </p:nvSpPr>
        <p:spPr>
          <a:xfrm>
            <a:off x="135562" y="2383131"/>
            <a:ext cx="4421743" cy="228190"/>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⇒女性活躍は進んでいると思うという回答が微増。</a:t>
            </a:r>
          </a:p>
          <a:p>
            <a:pPr algn="l"/>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21" name="表 20">
            <a:extLst>
              <a:ext uri="{FF2B5EF4-FFF2-40B4-BE49-F238E27FC236}">
                <a16:creationId xmlns:a16="http://schemas.microsoft.com/office/drawing/2014/main" id="{41EF9117-76BB-73EA-2F01-5FA66967B062}"/>
              </a:ext>
            </a:extLst>
          </p:cNvPr>
          <p:cNvGraphicFramePr>
            <a:graphicFrameLocks noGrp="1"/>
          </p:cNvGraphicFramePr>
          <p:nvPr>
            <p:extLst>
              <p:ext uri="{D42A27DB-BD31-4B8C-83A1-F6EECF244321}">
                <p14:modId xmlns:p14="http://schemas.microsoft.com/office/powerpoint/2010/main" val="3590481827"/>
              </p:ext>
            </p:extLst>
          </p:nvPr>
        </p:nvGraphicFramePr>
        <p:xfrm>
          <a:off x="177309" y="1562221"/>
          <a:ext cx="4149460" cy="625815"/>
        </p:xfrm>
        <a:graphic>
          <a:graphicData uri="http://schemas.openxmlformats.org/drawingml/2006/table">
            <a:tbl>
              <a:tblPr firstRow="1" firstCol="1" bandRow="1">
                <a:tableStyleId>{5C22544A-7EE6-4342-B048-85BDC9FD1C3A}</a:tableStyleId>
              </a:tblPr>
              <a:tblGrid>
                <a:gridCol w="3138858">
                  <a:extLst>
                    <a:ext uri="{9D8B030D-6E8A-4147-A177-3AD203B41FA5}">
                      <a16:colId xmlns:a16="http://schemas.microsoft.com/office/drawing/2014/main" val="2127871937"/>
                    </a:ext>
                  </a:extLst>
                </a:gridCol>
                <a:gridCol w="1010602">
                  <a:extLst>
                    <a:ext uri="{9D8B030D-6E8A-4147-A177-3AD203B41FA5}">
                      <a16:colId xmlns:a16="http://schemas.microsoft.com/office/drawing/2014/main" val="4162098292"/>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0">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そう思う・どちらかといえばそう思う</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そう思わない・どちらかといえばそう思わない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graphicFrame>
        <p:nvGraphicFramePr>
          <p:cNvPr id="22" name="表 21">
            <a:extLst>
              <a:ext uri="{FF2B5EF4-FFF2-40B4-BE49-F238E27FC236}">
                <a16:creationId xmlns:a16="http://schemas.microsoft.com/office/drawing/2014/main" id="{FE0CB60B-2A2A-DD31-5A27-0FEC2D9E2690}"/>
              </a:ext>
            </a:extLst>
          </p:cNvPr>
          <p:cNvGraphicFramePr>
            <a:graphicFrameLocks noGrp="1"/>
          </p:cNvGraphicFramePr>
          <p:nvPr>
            <p:extLst>
              <p:ext uri="{D42A27DB-BD31-4B8C-83A1-F6EECF244321}">
                <p14:modId xmlns:p14="http://schemas.microsoft.com/office/powerpoint/2010/main" val="3455748314"/>
              </p:ext>
            </p:extLst>
          </p:nvPr>
        </p:nvGraphicFramePr>
        <p:xfrm>
          <a:off x="4571998" y="1551192"/>
          <a:ext cx="4149460" cy="813603"/>
        </p:xfrm>
        <a:graphic>
          <a:graphicData uri="http://schemas.openxmlformats.org/drawingml/2006/table">
            <a:tbl>
              <a:tblPr firstRow="1" firstCol="1" bandRow="1">
                <a:tableStyleId>{5C22544A-7EE6-4342-B048-85BDC9FD1C3A}</a:tableStyleId>
              </a:tblPr>
              <a:tblGrid>
                <a:gridCol w="3138859">
                  <a:extLst>
                    <a:ext uri="{9D8B030D-6E8A-4147-A177-3AD203B41FA5}">
                      <a16:colId xmlns:a16="http://schemas.microsoft.com/office/drawing/2014/main" val="2127871937"/>
                    </a:ext>
                  </a:extLst>
                </a:gridCol>
                <a:gridCol w="1010601">
                  <a:extLst>
                    <a:ext uri="{9D8B030D-6E8A-4147-A177-3AD203B41FA5}">
                      <a16:colId xmlns:a16="http://schemas.microsoft.com/office/drawing/2014/main" val="4162098292"/>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≪そう思わない・どちらかといえばそう思わない理由≫</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役職についている女性職員が少ない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勤務場所・時間について、柔軟な働き方ができない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配置・育成・承認に差がある</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614820"/>
                  </a:ext>
                </a:extLst>
              </a:tr>
            </a:tbl>
          </a:graphicData>
        </a:graphic>
      </p:graphicFrame>
      <p:graphicFrame>
        <p:nvGraphicFramePr>
          <p:cNvPr id="9" name="表 8">
            <a:extLst>
              <a:ext uri="{FF2B5EF4-FFF2-40B4-BE49-F238E27FC236}">
                <a16:creationId xmlns:a16="http://schemas.microsoft.com/office/drawing/2014/main" id="{4D37DAF1-5673-8506-02F1-92464F85CC69}"/>
              </a:ext>
            </a:extLst>
          </p:cNvPr>
          <p:cNvGraphicFramePr>
            <a:graphicFrameLocks noGrp="1"/>
          </p:cNvGraphicFramePr>
          <p:nvPr>
            <p:extLst>
              <p:ext uri="{D42A27DB-BD31-4B8C-83A1-F6EECF244321}">
                <p14:modId xmlns:p14="http://schemas.microsoft.com/office/powerpoint/2010/main" val="3825995778"/>
              </p:ext>
            </p:extLst>
          </p:nvPr>
        </p:nvGraphicFramePr>
        <p:xfrm>
          <a:off x="177309" y="3005953"/>
          <a:ext cx="4149460" cy="632628"/>
        </p:xfrm>
        <a:graphic>
          <a:graphicData uri="http://schemas.openxmlformats.org/drawingml/2006/table">
            <a:tbl>
              <a:tblPr firstRow="1" firstCol="1" bandRow="1">
                <a:tableStyleId>{5C22544A-7EE6-4342-B048-85BDC9FD1C3A}</a:tableStyleId>
              </a:tblPr>
              <a:tblGrid>
                <a:gridCol w="3138858">
                  <a:extLst>
                    <a:ext uri="{9D8B030D-6E8A-4147-A177-3AD203B41FA5}">
                      <a16:colId xmlns:a16="http://schemas.microsoft.com/office/drawing/2014/main" val="2127871937"/>
                    </a:ext>
                  </a:extLst>
                </a:gridCol>
                <a:gridCol w="1010602">
                  <a:extLst>
                    <a:ext uri="{9D8B030D-6E8A-4147-A177-3AD203B41FA5}">
                      <a16:colId xmlns:a16="http://schemas.microsoft.com/office/drawing/2014/main" val="4162098292"/>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①人事異動や業務分担に当たっての配慮</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性別を理由に配慮したことがある</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性別を理由に配慮したことがない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sp>
        <p:nvSpPr>
          <p:cNvPr id="29" name="テキスト ボックス 28">
            <a:extLst>
              <a:ext uri="{FF2B5EF4-FFF2-40B4-BE49-F238E27FC236}">
                <a16:creationId xmlns:a16="http://schemas.microsoft.com/office/drawing/2014/main" id="{A43B67FF-9DE8-D2F7-2427-45883F21A839}"/>
              </a:ext>
            </a:extLst>
          </p:cNvPr>
          <p:cNvSpPr txBox="1"/>
          <p:nvPr/>
        </p:nvSpPr>
        <p:spPr>
          <a:xfrm>
            <a:off x="135562" y="3784340"/>
            <a:ext cx="4421743" cy="228190"/>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⇒性別を理由に配慮したことがないという回答が微増。</a:t>
            </a:r>
          </a:p>
          <a:p>
            <a:pPr algn="l"/>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30" name="表 29">
            <a:extLst>
              <a:ext uri="{FF2B5EF4-FFF2-40B4-BE49-F238E27FC236}">
                <a16:creationId xmlns:a16="http://schemas.microsoft.com/office/drawing/2014/main" id="{FCFE7E75-11DD-BC35-52FD-1EDB95E8E5A0}"/>
              </a:ext>
            </a:extLst>
          </p:cNvPr>
          <p:cNvGraphicFramePr>
            <a:graphicFrameLocks noGrp="1"/>
          </p:cNvGraphicFramePr>
          <p:nvPr>
            <p:extLst>
              <p:ext uri="{D42A27DB-BD31-4B8C-83A1-F6EECF244321}">
                <p14:modId xmlns:p14="http://schemas.microsoft.com/office/powerpoint/2010/main" val="3700274483"/>
              </p:ext>
            </p:extLst>
          </p:nvPr>
        </p:nvGraphicFramePr>
        <p:xfrm>
          <a:off x="4571998" y="2992827"/>
          <a:ext cx="4149460" cy="632628"/>
        </p:xfrm>
        <a:graphic>
          <a:graphicData uri="http://schemas.openxmlformats.org/drawingml/2006/table">
            <a:tbl>
              <a:tblPr firstRow="1" firstCol="1" bandRow="1">
                <a:tableStyleId>{5C22544A-7EE6-4342-B048-85BDC9FD1C3A}</a:tableStyleId>
              </a:tblPr>
              <a:tblGrid>
                <a:gridCol w="3138858">
                  <a:extLst>
                    <a:ext uri="{9D8B030D-6E8A-4147-A177-3AD203B41FA5}">
                      <a16:colId xmlns:a16="http://schemas.microsoft.com/office/drawing/2014/main" val="2127871937"/>
                    </a:ext>
                  </a:extLst>
                </a:gridCol>
                <a:gridCol w="1010602">
                  <a:extLst>
                    <a:ext uri="{9D8B030D-6E8A-4147-A177-3AD203B41FA5}">
                      <a16:colId xmlns:a16="http://schemas.microsoft.com/office/drawing/2014/main" val="4162098292"/>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②育成にあたっての性別による差</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性別による差を設けたことがある</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性別による差を設けたことがない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graphicFrame>
        <p:nvGraphicFramePr>
          <p:cNvPr id="31" name="表 30">
            <a:extLst>
              <a:ext uri="{FF2B5EF4-FFF2-40B4-BE49-F238E27FC236}">
                <a16:creationId xmlns:a16="http://schemas.microsoft.com/office/drawing/2014/main" id="{72CD99EC-9FF2-BBFD-3EF7-CE9F43E16B66}"/>
              </a:ext>
            </a:extLst>
          </p:cNvPr>
          <p:cNvGraphicFramePr>
            <a:graphicFrameLocks noGrp="1"/>
          </p:cNvGraphicFramePr>
          <p:nvPr>
            <p:extLst>
              <p:ext uri="{D42A27DB-BD31-4B8C-83A1-F6EECF244321}">
                <p14:modId xmlns:p14="http://schemas.microsoft.com/office/powerpoint/2010/main" val="2733654531"/>
              </p:ext>
            </p:extLst>
          </p:nvPr>
        </p:nvGraphicFramePr>
        <p:xfrm>
          <a:off x="4571998" y="3719774"/>
          <a:ext cx="4149460" cy="632628"/>
        </p:xfrm>
        <a:graphic>
          <a:graphicData uri="http://schemas.openxmlformats.org/drawingml/2006/table">
            <a:tbl>
              <a:tblPr firstRow="1" firstCol="1" bandRow="1">
                <a:tableStyleId>{5C22544A-7EE6-4342-B048-85BDC9FD1C3A}</a:tableStyleId>
              </a:tblPr>
              <a:tblGrid>
                <a:gridCol w="3138858">
                  <a:extLst>
                    <a:ext uri="{9D8B030D-6E8A-4147-A177-3AD203B41FA5}">
                      <a16:colId xmlns:a16="http://schemas.microsoft.com/office/drawing/2014/main" val="2127871937"/>
                    </a:ext>
                  </a:extLst>
                </a:gridCol>
                <a:gridCol w="1010602">
                  <a:extLst>
                    <a:ext uri="{9D8B030D-6E8A-4147-A177-3AD203B41FA5}">
                      <a16:colId xmlns:a16="http://schemas.microsoft.com/office/drawing/2014/main" val="4162098292"/>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③昇任にあたっての性別による差</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性別による差を設けたことがある</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性別による差を設けたことがない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sp>
        <p:nvSpPr>
          <p:cNvPr id="32" name="テキスト ボックス 31">
            <a:extLst>
              <a:ext uri="{FF2B5EF4-FFF2-40B4-BE49-F238E27FC236}">
                <a16:creationId xmlns:a16="http://schemas.microsoft.com/office/drawing/2014/main" id="{C5C8FCC4-0666-3BE0-40ED-191AF8CF48D9}"/>
              </a:ext>
            </a:extLst>
          </p:cNvPr>
          <p:cNvSpPr txBox="1"/>
          <p:nvPr/>
        </p:nvSpPr>
        <p:spPr>
          <a:xfrm>
            <a:off x="4538127" y="4627809"/>
            <a:ext cx="4421743" cy="228190"/>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⇒性別による差を設けていないという回答が９割を上回るが、課長補佐級以下では「（どちらかといえば）男性優遇」と答えた割合が２割程度あり、認識に乖離。</a:t>
            </a:r>
          </a:p>
          <a:p>
            <a:pPr algn="l"/>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33" name="表 32">
            <a:extLst>
              <a:ext uri="{FF2B5EF4-FFF2-40B4-BE49-F238E27FC236}">
                <a16:creationId xmlns:a16="http://schemas.microsoft.com/office/drawing/2014/main" id="{6D0B1685-7A0E-9809-3EC9-2AF473EA8774}"/>
              </a:ext>
            </a:extLst>
          </p:cNvPr>
          <p:cNvGraphicFramePr>
            <a:graphicFrameLocks noGrp="1"/>
          </p:cNvGraphicFramePr>
          <p:nvPr>
            <p:extLst>
              <p:ext uri="{D42A27DB-BD31-4B8C-83A1-F6EECF244321}">
                <p14:modId xmlns:p14="http://schemas.microsoft.com/office/powerpoint/2010/main" val="185928914"/>
              </p:ext>
            </p:extLst>
          </p:nvPr>
        </p:nvGraphicFramePr>
        <p:xfrm>
          <a:off x="177309" y="4110757"/>
          <a:ext cx="4149460" cy="816606"/>
        </p:xfrm>
        <a:graphic>
          <a:graphicData uri="http://schemas.openxmlformats.org/drawingml/2006/table">
            <a:tbl>
              <a:tblPr firstRow="1" firstCol="1" bandRow="1">
                <a:tableStyleId>{5C22544A-7EE6-4342-B048-85BDC9FD1C3A}</a:tableStyleId>
              </a:tblPr>
              <a:tblGrid>
                <a:gridCol w="3138858">
                  <a:extLst>
                    <a:ext uri="{9D8B030D-6E8A-4147-A177-3AD203B41FA5}">
                      <a16:colId xmlns:a16="http://schemas.microsoft.com/office/drawing/2014/main" val="2127871937"/>
                    </a:ext>
                  </a:extLst>
                </a:gridCol>
                <a:gridCol w="1010602">
                  <a:extLst>
                    <a:ext uri="{9D8B030D-6E8A-4147-A177-3AD203B41FA5}">
                      <a16:colId xmlns:a16="http://schemas.microsoft.com/office/drawing/2014/main" val="4162098292"/>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④女性職員の昇任</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能力に見合った昇任をしていると思う</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能力に見合った昇任をしていると思わない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0217521"/>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どちらでもない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sp>
        <p:nvSpPr>
          <p:cNvPr id="34" name="テキスト ボックス 33">
            <a:extLst>
              <a:ext uri="{FF2B5EF4-FFF2-40B4-BE49-F238E27FC236}">
                <a16:creationId xmlns:a16="http://schemas.microsoft.com/office/drawing/2014/main" id="{D2C877FD-ADC7-7A18-580C-522E29D4AFF5}"/>
              </a:ext>
            </a:extLst>
          </p:cNvPr>
          <p:cNvSpPr txBox="1"/>
          <p:nvPr/>
        </p:nvSpPr>
        <p:spPr>
          <a:xfrm>
            <a:off x="135562" y="5058064"/>
            <a:ext cx="4421743" cy="228190"/>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⇒どちらでもないの回答が半数となった。</a:t>
            </a:r>
          </a:p>
          <a:p>
            <a:pPr algn="l"/>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35" name="表 34">
            <a:extLst>
              <a:ext uri="{FF2B5EF4-FFF2-40B4-BE49-F238E27FC236}">
                <a16:creationId xmlns:a16="http://schemas.microsoft.com/office/drawing/2014/main" id="{B90EBCCE-FC56-2807-FF9F-642D72EC5A42}"/>
              </a:ext>
            </a:extLst>
          </p:cNvPr>
          <p:cNvGraphicFramePr>
            <a:graphicFrameLocks noGrp="1"/>
          </p:cNvGraphicFramePr>
          <p:nvPr>
            <p:extLst>
              <p:ext uri="{D42A27DB-BD31-4B8C-83A1-F6EECF244321}">
                <p14:modId xmlns:p14="http://schemas.microsoft.com/office/powerpoint/2010/main" val="511831048"/>
              </p:ext>
            </p:extLst>
          </p:nvPr>
        </p:nvGraphicFramePr>
        <p:xfrm>
          <a:off x="177309" y="5361631"/>
          <a:ext cx="4149460" cy="451653"/>
        </p:xfrm>
        <a:graphic>
          <a:graphicData uri="http://schemas.openxmlformats.org/drawingml/2006/table">
            <a:tbl>
              <a:tblPr firstRow="1" firstCol="1" bandRow="1">
                <a:tableStyleId>{5C22544A-7EE6-4342-B048-85BDC9FD1C3A}</a:tableStyleId>
              </a:tblPr>
              <a:tblGrid>
                <a:gridCol w="2524110">
                  <a:extLst>
                    <a:ext uri="{9D8B030D-6E8A-4147-A177-3AD203B41FA5}">
                      <a16:colId xmlns:a16="http://schemas.microsoft.com/office/drawing/2014/main" val="2127871937"/>
                    </a:ext>
                  </a:extLst>
                </a:gridCol>
                <a:gridCol w="812675">
                  <a:extLst>
                    <a:ext uri="{9D8B030D-6E8A-4147-A177-3AD203B41FA5}">
                      <a16:colId xmlns:a16="http://schemas.microsoft.com/office/drawing/2014/main" val="4162098292"/>
                    </a:ext>
                  </a:extLst>
                </a:gridCol>
                <a:gridCol w="812675">
                  <a:extLst>
                    <a:ext uri="{9D8B030D-6E8A-4147-A177-3AD203B41FA5}">
                      <a16:colId xmlns:a16="http://schemas.microsoft.com/office/drawing/2014/main" val="2558961550"/>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⑤管理職としての自信</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自信を持ちづらい状況があった</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bl>
          </a:graphicData>
        </a:graphic>
      </p:graphicFrame>
      <p:sp>
        <p:nvSpPr>
          <p:cNvPr id="36" name="テキスト ボックス 35">
            <a:extLst>
              <a:ext uri="{FF2B5EF4-FFF2-40B4-BE49-F238E27FC236}">
                <a16:creationId xmlns:a16="http://schemas.microsoft.com/office/drawing/2014/main" id="{EBA66A82-CABF-1E54-51B5-A287B0DBE77B}"/>
              </a:ext>
            </a:extLst>
          </p:cNvPr>
          <p:cNvSpPr txBox="1"/>
          <p:nvPr/>
        </p:nvSpPr>
        <p:spPr>
          <a:xfrm>
            <a:off x="135562" y="5982159"/>
            <a:ext cx="4421743" cy="228190"/>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⇒自信を持ちづらいという回答は男女とも増加し、男女差も大きくなった。</a:t>
            </a:r>
          </a:p>
          <a:p>
            <a:pPr algn="l"/>
            <a:endParaRPr kumimoji="1"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8541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3E9C-5715-59DB-A5A5-8BC83D2B82BB}"/>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74D4D96-0F6C-5791-C05C-F60DB0CE7908}"/>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資料編</a:t>
            </a:r>
          </a:p>
        </p:txBody>
      </p:sp>
      <p:sp>
        <p:nvSpPr>
          <p:cNvPr id="7" name="スライド番号プレースホルダー 6">
            <a:extLst>
              <a:ext uri="{FF2B5EF4-FFF2-40B4-BE49-F238E27FC236}">
                <a16:creationId xmlns:a16="http://schemas.microsoft.com/office/drawing/2014/main" id="{33C4E238-6556-F30C-0703-6F75E3821FED}"/>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34</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405BA9CA-3F6F-261B-6ED7-D8307B166443}"/>
              </a:ext>
            </a:extLst>
          </p:cNvPr>
          <p:cNvSpPr txBox="1"/>
          <p:nvPr/>
        </p:nvSpPr>
        <p:spPr>
          <a:xfrm>
            <a:off x="77192" y="893962"/>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F3843186-745D-5A0A-3531-44CF9B92C697}"/>
              </a:ext>
            </a:extLst>
          </p:cNvPr>
          <p:cNvSpPr txBox="1"/>
          <p:nvPr/>
        </p:nvSpPr>
        <p:spPr>
          <a:xfrm>
            <a:off x="86161" y="2747249"/>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67C5817B-E20B-1877-AE28-549C09DCA219}"/>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72C4E260-F234-030E-7A9E-557312292CFE}"/>
              </a:ext>
            </a:extLst>
          </p:cNvPr>
          <p:cNvSpPr txBox="1"/>
          <p:nvPr/>
        </p:nvSpPr>
        <p:spPr>
          <a:xfrm>
            <a:off x="86161" y="955400"/>
            <a:ext cx="4421743" cy="347689"/>
          </a:xfrm>
          <a:prstGeom prst="rect">
            <a:avLst/>
          </a:prstGeom>
        </p:spPr>
        <p:txBody>
          <a:bodyPr vert="horz" wrap="square" lIns="91440" tIns="45720" rIns="91440" bIns="45720" rtlCol="0" anchor="ctr">
            <a:noAutofit/>
          </a:bodyPr>
          <a:lstStyle/>
          <a:p>
            <a:pPr algn="l"/>
            <a:r>
              <a:rPr kumimoji="1" lang="ja-JP" altLang="en-US" sz="1100" b="1" dirty="0">
                <a:latin typeface="UD デジタル 教科書体 NK-R" panose="02020400000000000000" pitchFamily="18" charset="-128"/>
                <a:ea typeface="UD デジタル 教科書体 NK-R" panose="02020400000000000000" pitchFamily="18" charset="-128"/>
              </a:rPr>
              <a:t>■令和７年度職員アンケート　課長補佐級以下の調査結果</a:t>
            </a:r>
            <a:endParaRPr kumimoji="1" lang="en-US" altLang="ja-JP" sz="1100" b="1" dirty="0">
              <a:latin typeface="UD デジタル 教科書体 NK-R" panose="02020400000000000000" pitchFamily="18" charset="-128"/>
              <a:ea typeface="UD デジタル 教科書体 NK-R" panose="02020400000000000000" pitchFamily="18" charset="-128"/>
            </a:endParaRPr>
          </a:p>
        </p:txBody>
      </p:sp>
      <p:graphicFrame>
        <p:nvGraphicFramePr>
          <p:cNvPr id="4" name="表 3">
            <a:extLst>
              <a:ext uri="{FF2B5EF4-FFF2-40B4-BE49-F238E27FC236}">
                <a16:creationId xmlns:a16="http://schemas.microsoft.com/office/drawing/2014/main" id="{B78CF79F-A8D0-1C65-C336-9E80997DE3DC}"/>
              </a:ext>
            </a:extLst>
          </p:cNvPr>
          <p:cNvGraphicFramePr>
            <a:graphicFrameLocks noGrp="1"/>
          </p:cNvGraphicFramePr>
          <p:nvPr>
            <p:extLst>
              <p:ext uri="{D42A27DB-BD31-4B8C-83A1-F6EECF244321}">
                <p14:modId xmlns:p14="http://schemas.microsoft.com/office/powerpoint/2010/main" val="4259461977"/>
              </p:ext>
            </p:extLst>
          </p:nvPr>
        </p:nvGraphicFramePr>
        <p:xfrm>
          <a:off x="228011" y="1523675"/>
          <a:ext cx="3807820" cy="632628"/>
        </p:xfrm>
        <a:graphic>
          <a:graphicData uri="http://schemas.openxmlformats.org/drawingml/2006/table">
            <a:tbl>
              <a:tblPr firstRow="1" firstCol="1" bandRow="1">
                <a:tableStyleId>{5C22544A-7EE6-4342-B048-85BDC9FD1C3A}</a:tableStyleId>
              </a:tblPr>
              <a:tblGrid>
                <a:gridCol w="2240262">
                  <a:extLst>
                    <a:ext uri="{9D8B030D-6E8A-4147-A177-3AD203B41FA5}">
                      <a16:colId xmlns:a16="http://schemas.microsoft.com/office/drawing/2014/main" val="2127871937"/>
                    </a:ext>
                  </a:extLst>
                </a:gridCol>
                <a:gridCol w="783779">
                  <a:extLst>
                    <a:ext uri="{9D8B030D-6E8A-4147-A177-3AD203B41FA5}">
                      <a16:colId xmlns:a16="http://schemas.microsoft.com/office/drawing/2014/main" val="4162098292"/>
                    </a:ext>
                  </a:extLst>
                </a:gridCol>
                <a:gridCol w="783779">
                  <a:extLst>
                    <a:ext uri="{9D8B030D-6E8A-4147-A177-3AD203B41FA5}">
                      <a16:colId xmlns:a16="http://schemas.microsoft.com/office/drawing/2014/main" val="1114915760"/>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やりがいがある・どちらかといえばやりがいがある</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約５７</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約６２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やりがいがない・どちらかといえばやりがいがない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約１１</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sp>
        <p:nvSpPr>
          <p:cNvPr id="5" name="テキスト ボックス 4">
            <a:extLst>
              <a:ext uri="{FF2B5EF4-FFF2-40B4-BE49-F238E27FC236}">
                <a16:creationId xmlns:a16="http://schemas.microsoft.com/office/drawing/2014/main" id="{7B4EB930-EA0F-16F2-6175-48A26C3CAC11}"/>
              </a:ext>
            </a:extLst>
          </p:cNvPr>
          <p:cNvSpPr txBox="1"/>
          <p:nvPr/>
        </p:nvSpPr>
        <p:spPr>
          <a:xfrm>
            <a:off x="61284" y="1251278"/>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図表５６：仕事のやりがいについて</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12" name="テキスト ボックス 11">
            <a:extLst>
              <a:ext uri="{FF2B5EF4-FFF2-40B4-BE49-F238E27FC236}">
                <a16:creationId xmlns:a16="http://schemas.microsoft.com/office/drawing/2014/main" id="{0F911C73-5428-2608-C680-CD360E2216E8}"/>
              </a:ext>
            </a:extLst>
          </p:cNvPr>
          <p:cNvSpPr txBox="1"/>
          <p:nvPr/>
        </p:nvSpPr>
        <p:spPr>
          <a:xfrm>
            <a:off x="119223" y="2179705"/>
            <a:ext cx="4421743" cy="347689"/>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⇒性別や年齢・入庁年数による差はなく、</a:t>
            </a:r>
            <a:r>
              <a:rPr kumimoji="1" lang="en-US" altLang="ja-JP" sz="1100" dirty="0">
                <a:latin typeface="UD デジタル 教科書体 NK-R" panose="02020400000000000000" pitchFamily="18" charset="-128"/>
                <a:ea typeface="UD デジタル 教科書体 NK-R" panose="02020400000000000000" pitchFamily="18" charset="-128"/>
              </a:rPr>
              <a:t>R</a:t>
            </a:r>
            <a:r>
              <a:rPr kumimoji="1" lang="ja-JP" altLang="en-US" sz="1100" dirty="0">
                <a:latin typeface="UD デジタル 教科書体 NK-R" panose="02020400000000000000" pitchFamily="18" charset="-128"/>
                <a:ea typeface="UD デジタル 教科書体 NK-R" panose="02020400000000000000" pitchFamily="18" charset="-128"/>
              </a:rPr>
              <a:t>２年度とあまり変わらない。</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34FBE16E-B5CB-6D21-C6A0-7CB91689D3E6}"/>
              </a:ext>
            </a:extLst>
          </p:cNvPr>
          <p:cNvSpPr txBox="1"/>
          <p:nvPr/>
        </p:nvSpPr>
        <p:spPr>
          <a:xfrm>
            <a:off x="4638125" y="1140035"/>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図表５７：昇任意欲について</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14" name="表 13">
            <a:extLst>
              <a:ext uri="{FF2B5EF4-FFF2-40B4-BE49-F238E27FC236}">
                <a16:creationId xmlns:a16="http://schemas.microsoft.com/office/drawing/2014/main" id="{D520AFF7-4EB6-7333-B9E0-7871FE67A47E}"/>
              </a:ext>
            </a:extLst>
          </p:cNvPr>
          <p:cNvGraphicFramePr>
            <a:graphicFrameLocks noGrp="1"/>
          </p:cNvGraphicFramePr>
          <p:nvPr>
            <p:extLst>
              <p:ext uri="{D42A27DB-BD31-4B8C-83A1-F6EECF244321}">
                <p14:modId xmlns:p14="http://schemas.microsoft.com/office/powerpoint/2010/main" val="1756035624"/>
              </p:ext>
            </p:extLst>
          </p:nvPr>
        </p:nvGraphicFramePr>
        <p:xfrm>
          <a:off x="4780365" y="1523675"/>
          <a:ext cx="3807820" cy="632628"/>
        </p:xfrm>
        <a:graphic>
          <a:graphicData uri="http://schemas.openxmlformats.org/drawingml/2006/table">
            <a:tbl>
              <a:tblPr firstRow="1" firstCol="1" bandRow="1">
                <a:tableStyleId>{5C22544A-7EE6-4342-B048-85BDC9FD1C3A}</a:tableStyleId>
              </a:tblPr>
              <a:tblGrid>
                <a:gridCol w="2240262">
                  <a:extLst>
                    <a:ext uri="{9D8B030D-6E8A-4147-A177-3AD203B41FA5}">
                      <a16:colId xmlns:a16="http://schemas.microsoft.com/office/drawing/2014/main" val="2127871937"/>
                    </a:ext>
                  </a:extLst>
                </a:gridCol>
                <a:gridCol w="783779">
                  <a:extLst>
                    <a:ext uri="{9D8B030D-6E8A-4147-A177-3AD203B41FA5}">
                      <a16:colId xmlns:a16="http://schemas.microsoft.com/office/drawing/2014/main" val="4162098292"/>
                    </a:ext>
                  </a:extLst>
                </a:gridCol>
                <a:gridCol w="783779">
                  <a:extLst>
                    <a:ext uri="{9D8B030D-6E8A-4147-A177-3AD203B41FA5}">
                      <a16:colId xmlns:a16="http://schemas.microsoft.com/office/drawing/2014/main" val="1114915760"/>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課長級以上に昇任したい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（これ以上）昇任しなくてもよい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graphicFrame>
        <p:nvGraphicFramePr>
          <p:cNvPr id="15" name="表 14">
            <a:extLst>
              <a:ext uri="{FF2B5EF4-FFF2-40B4-BE49-F238E27FC236}">
                <a16:creationId xmlns:a16="http://schemas.microsoft.com/office/drawing/2014/main" id="{A5DA3A52-FA28-E91B-AE26-9DBD5F3AFB29}"/>
              </a:ext>
            </a:extLst>
          </p:cNvPr>
          <p:cNvGraphicFramePr>
            <a:graphicFrameLocks noGrp="1"/>
          </p:cNvGraphicFramePr>
          <p:nvPr>
            <p:extLst>
              <p:ext uri="{D42A27DB-BD31-4B8C-83A1-F6EECF244321}">
                <p14:modId xmlns:p14="http://schemas.microsoft.com/office/powerpoint/2010/main" val="3160376880"/>
              </p:ext>
            </p:extLst>
          </p:nvPr>
        </p:nvGraphicFramePr>
        <p:xfrm>
          <a:off x="4780365" y="2201249"/>
          <a:ext cx="3807820" cy="632628"/>
        </p:xfrm>
        <a:graphic>
          <a:graphicData uri="http://schemas.openxmlformats.org/drawingml/2006/table">
            <a:tbl>
              <a:tblPr firstRow="1" firstCol="1" bandRow="1">
                <a:tableStyleId>{5C22544A-7EE6-4342-B048-85BDC9FD1C3A}</a:tableStyleId>
              </a:tblPr>
              <a:tblGrid>
                <a:gridCol w="2240262">
                  <a:extLst>
                    <a:ext uri="{9D8B030D-6E8A-4147-A177-3AD203B41FA5}">
                      <a16:colId xmlns:a16="http://schemas.microsoft.com/office/drawing/2014/main" val="2127871937"/>
                    </a:ext>
                  </a:extLst>
                </a:gridCol>
                <a:gridCol w="783779">
                  <a:extLst>
                    <a:ext uri="{9D8B030D-6E8A-4147-A177-3AD203B41FA5}">
                      <a16:colId xmlns:a16="http://schemas.microsoft.com/office/drawing/2014/main" val="4162098292"/>
                    </a:ext>
                  </a:extLst>
                </a:gridCol>
                <a:gridCol w="783779">
                  <a:extLst>
                    <a:ext uri="{9D8B030D-6E8A-4147-A177-3AD203B41FA5}">
                      <a16:colId xmlns:a16="http://schemas.microsoft.com/office/drawing/2014/main" val="1114915760"/>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≪昇任を望まない理由≫</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責任や負担が重くなる</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仕事とプライベートの両立が困難</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sp>
        <p:nvSpPr>
          <p:cNvPr id="19" name="テキスト ボックス 18">
            <a:extLst>
              <a:ext uri="{FF2B5EF4-FFF2-40B4-BE49-F238E27FC236}">
                <a16:creationId xmlns:a16="http://schemas.microsoft.com/office/drawing/2014/main" id="{3A8723D1-B7DC-0750-3C47-0A8B848B697F}"/>
              </a:ext>
            </a:extLst>
          </p:cNvPr>
          <p:cNvSpPr txBox="1"/>
          <p:nvPr/>
        </p:nvSpPr>
        <p:spPr>
          <a:xfrm>
            <a:off x="4735707" y="2995689"/>
            <a:ext cx="4421743" cy="542974"/>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⇒（これ以上）昇任しなくてもよいの回答が増加。</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l"/>
            <a:r>
              <a:rPr kumimoji="1" lang="ja-JP" altLang="en-US" sz="1100" dirty="0">
                <a:latin typeface="UD デジタル 教科書体 NK-R" panose="02020400000000000000" pitchFamily="18" charset="-128"/>
                <a:ea typeface="UD デジタル 教科書体 NK-R" panose="02020400000000000000" pitchFamily="18" charset="-128"/>
              </a:rPr>
              <a:t>⇒昇任を望まない理由は、仕事とプライベートの両立が依然として</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l"/>
            <a:r>
              <a:rPr kumimoji="1" lang="ja-JP" altLang="en-US" sz="1100" dirty="0">
                <a:latin typeface="UD デジタル 教科書体 NK-R" panose="02020400000000000000" pitchFamily="18" charset="-128"/>
                <a:ea typeface="UD デジタル 教科書体 NK-R" panose="02020400000000000000" pitchFamily="18" charset="-128"/>
              </a:rPr>
              <a:t>　　高いが、責任や 負担の重さが最も高い割合の回答となった。</a:t>
            </a:r>
          </a:p>
          <a:p>
            <a:pPr algn="l"/>
            <a:endParaRPr kumimoji="1" lang="en-US" altLang="ja-JP"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D2B01B65-36C6-F85E-4C72-7A0013D0CB17}"/>
              </a:ext>
            </a:extLst>
          </p:cNvPr>
          <p:cNvSpPr txBox="1"/>
          <p:nvPr/>
        </p:nvSpPr>
        <p:spPr>
          <a:xfrm>
            <a:off x="68224" y="3617449"/>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図表５８：女性活躍推進は、計画策定時（約５年前）に比べ進んでいるか</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21" name="表 20">
            <a:extLst>
              <a:ext uri="{FF2B5EF4-FFF2-40B4-BE49-F238E27FC236}">
                <a16:creationId xmlns:a16="http://schemas.microsoft.com/office/drawing/2014/main" id="{9B8212C9-F8CE-8F8C-DDFB-453EF97C0AEB}"/>
              </a:ext>
            </a:extLst>
          </p:cNvPr>
          <p:cNvGraphicFramePr>
            <a:graphicFrameLocks noGrp="1"/>
          </p:cNvGraphicFramePr>
          <p:nvPr>
            <p:extLst>
              <p:ext uri="{D42A27DB-BD31-4B8C-83A1-F6EECF244321}">
                <p14:modId xmlns:p14="http://schemas.microsoft.com/office/powerpoint/2010/main" val="1370894095"/>
              </p:ext>
            </p:extLst>
          </p:nvPr>
        </p:nvGraphicFramePr>
        <p:xfrm>
          <a:off x="228011" y="3962788"/>
          <a:ext cx="3807820" cy="632628"/>
        </p:xfrm>
        <a:graphic>
          <a:graphicData uri="http://schemas.openxmlformats.org/drawingml/2006/table">
            <a:tbl>
              <a:tblPr firstRow="1" firstCol="1" bandRow="1">
                <a:tableStyleId>{5C22544A-7EE6-4342-B048-85BDC9FD1C3A}</a:tableStyleId>
              </a:tblPr>
              <a:tblGrid>
                <a:gridCol w="2287535">
                  <a:extLst>
                    <a:ext uri="{9D8B030D-6E8A-4147-A177-3AD203B41FA5}">
                      <a16:colId xmlns:a16="http://schemas.microsoft.com/office/drawing/2014/main" val="2127871937"/>
                    </a:ext>
                  </a:extLst>
                </a:gridCol>
                <a:gridCol w="736506">
                  <a:extLst>
                    <a:ext uri="{9D8B030D-6E8A-4147-A177-3AD203B41FA5}">
                      <a16:colId xmlns:a16="http://schemas.microsoft.com/office/drawing/2014/main" val="4162098292"/>
                    </a:ext>
                  </a:extLst>
                </a:gridCol>
                <a:gridCol w="783779">
                  <a:extLst>
                    <a:ext uri="{9D8B030D-6E8A-4147-A177-3AD203B41FA5}">
                      <a16:colId xmlns:a16="http://schemas.microsoft.com/office/drawing/2014/main" val="1114915760"/>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そう思う・どちらかといえばそう思う</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そう思わない・どちらかといえばそう思わない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graphicFrame>
        <p:nvGraphicFramePr>
          <p:cNvPr id="22" name="表 21">
            <a:extLst>
              <a:ext uri="{FF2B5EF4-FFF2-40B4-BE49-F238E27FC236}">
                <a16:creationId xmlns:a16="http://schemas.microsoft.com/office/drawing/2014/main" id="{1829917B-7D67-A017-8836-7C479A053B92}"/>
              </a:ext>
            </a:extLst>
          </p:cNvPr>
          <p:cNvGraphicFramePr>
            <a:graphicFrameLocks noGrp="1"/>
          </p:cNvGraphicFramePr>
          <p:nvPr>
            <p:extLst>
              <p:ext uri="{D42A27DB-BD31-4B8C-83A1-F6EECF244321}">
                <p14:modId xmlns:p14="http://schemas.microsoft.com/office/powerpoint/2010/main" val="1673934436"/>
              </p:ext>
            </p:extLst>
          </p:nvPr>
        </p:nvGraphicFramePr>
        <p:xfrm>
          <a:off x="228011" y="4712794"/>
          <a:ext cx="3807820" cy="1300308"/>
        </p:xfrm>
        <a:graphic>
          <a:graphicData uri="http://schemas.openxmlformats.org/drawingml/2006/table">
            <a:tbl>
              <a:tblPr firstRow="1" firstCol="1" bandRow="1">
                <a:tableStyleId>{5C22544A-7EE6-4342-B048-85BDC9FD1C3A}</a:tableStyleId>
              </a:tblPr>
              <a:tblGrid>
                <a:gridCol w="1634826">
                  <a:extLst>
                    <a:ext uri="{9D8B030D-6E8A-4147-A177-3AD203B41FA5}">
                      <a16:colId xmlns:a16="http://schemas.microsoft.com/office/drawing/2014/main" val="2127871937"/>
                    </a:ext>
                  </a:extLst>
                </a:gridCol>
                <a:gridCol w="526356">
                  <a:extLst>
                    <a:ext uri="{9D8B030D-6E8A-4147-A177-3AD203B41FA5}">
                      <a16:colId xmlns:a16="http://schemas.microsoft.com/office/drawing/2014/main" val="4162098292"/>
                    </a:ext>
                  </a:extLst>
                </a:gridCol>
                <a:gridCol w="526356">
                  <a:extLst>
                    <a:ext uri="{9D8B030D-6E8A-4147-A177-3AD203B41FA5}">
                      <a16:colId xmlns:a16="http://schemas.microsoft.com/office/drawing/2014/main" val="2989912196"/>
                    </a:ext>
                  </a:extLst>
                </a:gridCol>
                <a:gridCol w="560141">
                  <a:extLst>
                    <a:ext uri="{9D8B030D-6E8A-4147-A177-3AD203B41FA5}">
                      <a16:colId xmlns:a16="http://schemas.microsoft.com/office/drawing/2014/main" val="1114915760"/>
                    </a:ext>
                  </a:extLst>
                </a:gridCol>
                <a:gridCol w="560141">
                  <a:extLst>
                    <a:ext uri="{9D8B030D-6E8A-4147-A177-3AD203B41FA5}">
                      <a16:colId xmlns:a16="http://schemas.microsoft.com/office/drawing/2014/main" val="3485703954"/>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≪そう思わない・どちらかといえばそう思わない理由≫</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lnSpc>
                          <a:spcPct val="100000"/>
                        </a:lnSpc>
                      </a:pP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役職についている女性職員が少ない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１位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２位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勤務場所・時間について、柔軟な働き方ができない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２位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１位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性別による固定的な役割分担意識</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３位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約９</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４位以下</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614820"/>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ロールモデル不足</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約１１</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４位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約１６</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３位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843745"/>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女性の健康課題への配慮がない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約７</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４位以下</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約１４</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４位</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363602"/>
                  </a:ext>
                </a:extLst>
              </a:tr>
            </a:tbl>
          </a:graphicData>
        </a:graphic>
      </p:graphicFrame>
      <p:sp>
        <p:nvSpPr>
          <p:cNvPr id="23" name="テキスト ボックス 22">
            <a:extLst>
              <a:ext uri="{FF2B5EF4-FFF2-40B4-BE49-F238E27FC236}">
                <a16:creationId xmlns:a16="http://schemas.microsoft.com/office/drawing/2014/main" id="{F72C08B9-21A7-A2AE-DF8A-CCC90D089DB3}"/>
              </a:ext>
            </a:extLst>
          </p:cNvPr>
          <p:cNvSpPr txBox="1"/>
          <p:nvPr/>
        </p:nvSpPr>
        <p:spPr>
          <a:xfrm>
            <a:off x="119223" y="6074810"/>
            <a:ext cx="4421743" cy="347689"/>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⇒「進んでいると思う」の回答割合が過半数となり、</a:t>
            </a:r>
            <a:r>
              <a:rPr kumimoji="1" lang="en-US" altLang="ja-JP" sz="1100" dirty="0">
                <a:latin typeface="UD デジタル 教科書体 NK-R" panose="02020400000000000000" pitchFamily="18" charset="-128"/>
                <a:ea typeface="UD デジタル 教科書体 NK-R" panose="02020400000000000000" pitchFamily="18" charset="-128"/>
              </a:rPr>
              <a:t>R</a:t>
            </a:r>
            <a:r>
              <a:rPr kumimoji="1" lang="ja-JP" altLang="en-US" sz="1100" dirty="0">
                <a:latin typeface="UD デジタル 教科書体 NK-R" panose="02020400000000000000" pitchFamily="18" charset="-128"/>
                <a:ea typeface="UD デジタル 教科書体 NK-R" panose="02020400000000000000" pitchFamily="18" charset="-128"/>
              </a:rPr>
              <a:t>２年度よりも増加。</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l"/>
            <a:r>
              <a:rPr kumimoji="1" lang="ja-JP" altLang="en-US" sz="1100" dirty="0">
                <a:latin typeface="UD デジタル 教科書体 NK-R" panose="02020400000000000000" pitchFamily="18" charset="-128"/>
                <a:ea typeface="UD デジタル 教科書体 NK-R" panose="02020400000000000000" pitchFamily="18" charset="-128"/>
              </a:rPr>
              <a:t>⇒進んでいると思わない理由は、男女で少し違いがあった。</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a:extLst>
              <a:ext uri="{FF2B5EF4-FFF2-40B4-BE49-F238E27FC236}">
                <a16:creationId xmlns:a16="http://schemas.microsoft.com/office/drawing/2014/main" id="{6FD93348-C507-923A-3DBB-A98C65F2CE00}"/>
              </a:ext>
            </a:extLst>
          </p:cNvPr>
          <p:cNvSpPr txBox="1"/>
          <p:nvPr/>
        </p:nvSpPr>
        <p:spPr>
          <a:xfrm>
            <a:off x="4638125" y="3613848"/>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図表５９：配置・育成・昇任に関する職員の意識について</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25" name="表 24">
            <a:extLst>
              <a:ext uri="{FF2B5EF4-FFF2-40B4-BE49-F238E27FC236}">
                <a16:creationId xmlns:a16="http://schemas.microsoft.com/office/drawing/2014/main" id="{23AC2D78-FA90-D064-59D6-82B2D6627586}"/>
              </a:ext>
            </a:extLst>
          </p:cNvPr>
          <p:cNvGraphicFramePr>
            <a:graphicFrameLocks noGrp="1"/>
          </p:cNvGraphicFramePr>
          <p:nvPr>
            <p:extLst>
              <p:ext uri="{D42A27DB-BD31-4B8C-83A1-F6EECF244321}">
                <p14:modId xmlns:p14="http://schemas.microsoft.com/office/powerpoint/2010/main" val="3551755885"/>
              </p:ext>
            </p:extLst>
          </p:nvPr>
        </p:nvGraphicFramePr>
        <p:xfrm>
          <a:off x="4780366" y="3962788"/>
          <a:ext cx="3807819" cy="632628"/>
        </p:xfrm>
        <a:graphic>
          <a:graphicData uri="http://schemas.openxmlformats.org/drawingml/2006/table">
            <a:tbl>
              <a:tblPr firstRow="1" firstCol="1" bandRow="1">
                <a:tableStyleId>{5C22544A-7EE6-4342-B048-85BDC9FD1C3A}</a:tableStyleId>
              </a:tblPr>
              <a:tblGrid>
                <a:gridCol w="1706905">
                  <a:extLst>
                    <a:ext uri="{9D8B030D-6E8A-4147-A177-3AD203B41FA5}">
                      <a16:colId xmlns:a16="http://schemas.microsoft.com/office/drawing/2014/main" val="2127871937"/>
                    </a:ext>
                  </a:extLst>
                </a:gridCol>
                <a:gridCol w="759093">
                  <a:extLst>
                    <a:ext uri="{9D8B030D-6E8A-4147-A177-3AD203B41FA5}">
                      <a16:colId xmlns:a16="http://schemas.microsoft.com/office/drawing/2014/main" val="4162098292"/>
                    </a:ext>
                  </a:extLst>
                </a:gridCol>
                <a:gridCol w="1341821">
                  <a:extLst>
                    <a:ext uri="{9D8B030D-6E8A-4147-A177-3AD203B41FA5}">
                      <a16:colId xmlns:a16="http://schemas.microsoft.com/office/drawing/2014/main" val="1114915760"/>
                    </a:ext>
                  </a:extLst>
                </a:gridCol>
              </a:tblGrid>
              <a:tr h="267675">
                <a:tc>
                  <a:txBody>
                    <a:bodyPr/>
                    <a:lstStyle/>
                    <a:p>
                      <a:pPr algn="l">
                        <a:lnSpc>
                          <a:spcPct val="1000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①職員の配置</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性別による差はない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約８５</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約７９</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男性優遇・どちらかといえば男性優遇</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約１６</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（５０代以上約２６</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graphicFrame>
        <p:nvGraphicFramePr>
          <p:cNvPr id="26" name="表 25">
            <a:extLst>
              <a:ext uri="{FF2B5EF4-FFF2-40B4-BE49-F238E27FC236}">
                <a16:creationId xmlns:a16="http://schemas.microsoft.com/office/drawing/2014/main" id="{38DE7C2E-3399-4565-D993-822614F0173B}"/>
              </a:ext>
            </a:extLst>
          </p:cNvPr>
          <p:cNvGraphicFramePr>
            <a:graphicFrameLocks noGrp="1"/>
          </p:cNvGraphicFramePr>
          <p:nvPr>
            <p:extLst>
              <p:ext uri="{D42A27DB-BD31-4B8C-83A1-F6EECF244321}">
                <p14:modId xmlns:p14="http://schemas.microsoft.com/office/powerpoint/2010/main" val="3615013699"/>
              </p:ext>
            </p:extLst>
          </p:nvPr>
        </p:nvGraphicFramePr>
        <p:xfrm>
          <a:off x="4784741" y="4687164"/>
          <a:ext cx="3799068" cy="632628"/>
        </p:xfrm>
        <a:graphic>
          <a:graphicData uri="http://schemas.openxmlformats.org/drawingml/2006/table">
            <a:tbl>
              <a:tblPr firstRow="1" firstCol="1" bandRow="1">
                <a:tableStyleId>{5C22544A-7EE6-4342-B048-85BDC9FD1C3A}</a:tableStyleId>
              </a:tblPr>
              <a:tblGrid>
                <a:gridCol w="1710349">
                  <a:extLst>
                    <a:ext uri="{9D8B030D-6E8A-4147-A177-3AD203B41FA5}">
                      <a16:colId xmlns:a16="http://schemas.microsoft.com/office/drawing/2014/main" val="2127871937"/>
                    </a:ext>
                  </a:extLst>
                </a:gridCol>
                <a:gridCol w="759600">
                  <a:extLst>
                    <a:ext uri="{9D8B030D-6E8A-4147-A177-3AD203B41FA5}">
                      <a16:colId xmlns:a16="http://schemas.microsoft.com/office/drawing/2014/main" val="4162098292"/>
                    </a:ext>
                  </a:extLst>
                </a:gridCol>
                <a:gridCol w="1329119">
                  <a:extLst>
                    <a:ext uri="{9D8B030D-6E8A-4147-A177-3AD203B41FA5}">
                      <a16:colId xmlns:a16="http://schemas.microsoft.com/office/drawing/2014/main" val="1114915760"/>
                    </a:ext>
                  </a:extLst>
                </a:gridCol>
              </a:tblGrid>
              <a:tr h="267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②職員の育成</a:t>
                      </a:r>
                      <a:endParaRPr lang="ja-JP"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性別による差はない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男性優遇・どちらかといえば男性優遇</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約８</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（５０代以上約２２</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graphicFrame>
        <p:nvGraphicFramePr>
          <p:cNvPr id="27" name="表 26">
            <a:extLst>
              <a:ext uri="{FF2B5EF4-FFF2-40B4-BE49-F238E27FC236}">
                <a16:creationId xmlns:a16="http://schemas.microsoft.com/office/drawing/2014/main" id="{26BFB289-C10C-FFE5-F6C3-DFF5E4F7D506}"/>
              </a:ext>
            </a:extLst>
          </p:cNvPr>
          <p:cNvGraphicFramePr>
            <a:graphicFrameLocks noGrp="1"/>
          </p:cNvGraphicFramePr>
          <p:nvPr>
            <p:extLst>
              <p:ext uri="{D42A27DB-BD31-4B8C-83A1-F6EECF244321}">
                <p14:modId xmlns:p14="http://schemas.microsoft.com/office/powerpoint/2010/main" val="1627352012"/>
              </p:ext>
            </p:extLst>
          </p:nvPr>
        </p:nvGraphicFramePr>
        <p:xfrm>
          <a:off x="4780366" y="5386895"/>
          <a:ext cx="3807818" cy="632628"/>
        </p:xfrm>
        <a:graphic>
          <a:graphicData uri="http://schemas.openxmlformats.org/drawingml/2006/table">
            <a:tbl>
              <a:tblPr firstRow="1" firstCol="1" bandRow="1">
                <a:tableStyleId>{5C22544A-7EE6-4342-B048-85BDC9FD1C3A}</a:tableStyleId>
              </a:tblPr>
              <a:tblGrid>
                <a:gridCol w="1716073">
                  <a:extLst>
                    <a:ext uri="{9D8B030D-6E8A-4147-A177-3AD203B41FA5}">
                      <a16:colId xmlns:a16="http://schemas.microsoft.com/office/drawing/2014/main" val="2127871937"/>
                    </a:ext>
                  </a:extLst>
                </a:gridCol>
                <a:gridCol w="762297">
                  <a:extLst>
                    <a:ext uri="{9D8B030D-6E8A-4147-A177-3AD203B41FA5}">
                      <a16:colId xmlns:a16="http://schemas.microsoft.com/office/drawing/2014/main" val="4162098292"/>
                    </a:ext>
                  </a:extLst>
                </a:gridCol>
                <a:gridCol w="1329448">
                  <a:extLst>
                    <a:ext uri="{9D8B030D-6E8A-4147-A177-3AD203B41FA5}">
                      <a16:colId xmlns:a16="http://schemas.microsoft.com/office/drawing/2014/main" val="1114915760"/>
                    </a:ext>
                  </a:extLst>
                </a:gridCol>
              </a:tblGrid>
              <a:tr h="267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③職員の昇任</a:t>
                      </a:r>
                      <a:endParaRPr lang="ja-JP"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性別による差はない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男性優遇・どちらかといえば男性優遇</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代以上約</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37%</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bl>
          </a:graphicData>
        </a:graphic>
      </p:graphicFrame>
      <p:sp>
        <p:nvSpPr>
          <p:cNvPr id="28" name="テキスト ボックス 27">
            <a:extLst>
              <a:ext uri="{FF2B5EF4-FFF2-40B4-BE49-F238E27FC236}">
                <a16:creationId xmlns:a16="http://schemas.microsoft.com/office/drawing/2014/main" id="{5789853F-4D85-446F-3DB3-49148DF1C1BC}"/>
              </a:ext>
            </a:extLst>
          </p:cNvPr>
          <p:cNvSpPr txBox="1"/>
          <p:nvPr/>
        </p:nvSpPr>
        <p:spPr>
          <a:xfrm>
            <a:off x="4735707" y="6085374"/>
            <a:ext cx="4421743" cy="148487"/>
          </a:xfrm>
          <a:prstGeom prst="rect">
            <a:avLst/>
          </a:prstGeom>
        </p:spPr>
        <p:txBody>
          <a:bodyPr vert="horz" wrap="square" lIns="91440" tIns="45720" rIns="91440" bIns="45720" rtlCol="0" anchor="ctr">
            <a:noAutofi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⇒性別による差はないと答える割合が上昇。</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654273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D074A-7EE8-1359-E7B8-905C84223B98}"/>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82335009-D952-0C79-32AD-3F149E93CF30}"/>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資料編</a:t>
            </a:r>
          </a:p>
        </p:txBody>
      </p:sp>
      <p:sp>
        <p:nvSpPr>
          <p:cNvPr id="7" name="スライド番号プレースホルダー 6">
            <a:extLst>
              <a:ext uri="{FF2B5EF4-FFF2-40B4-BE49-F238E27FC236}">
                <a16:creationId xmlns:a16="http://schemas.microsoft.com/office/drawing/2014/main" id="{9CB18FB4-4864-F039-0643-F0EF1C73D386}"/>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35</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768FFAF5-6314-2E28-65B6-00A2EECDC0EC}"/>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B4C446AF-32B3-ADEB-EC5F-9B0029685BCE}"/>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E4E61EA9-8F36-1AF9-22E0-678D4694E8E3}"/>
              </a:ext>
            </a:extLst>
          </p:cNvPr>
          <p:cNvSpPr txBox="1"/>
          <p:nvPr/>
        </p:nvSpPr>
        <p:spPr>
          <a:xfrm>
            <a:off x="63738" y="898957"/>
            <a:ext cx="4421743" cy="347689"/>
          </a:xfrm>
          <a:prstGeom prst="rect">
            <a:avLst/>
          </a:prstGeom>
        </p:spPr>
        <p:txBody>
          <a:bodyPr vert="horz" wrap="square" lIns="91440" tIns="45720" rIns="91440" bIns="45720" rtlCol="0" anchor="ctr">
            <a:noAutofit/>
          </a:bodyPr>
          <a:lstStyle/>
          <a:p>
            <a:pPr algn="l"/>
            <a:r>
              <a:rPr kumimoji="1" lang="ja-JP" altLang="en-US" sz="1100" b="1" dirty="0">
                <a:latin typeface="UD デジタル 教科書体 NK-R" panose="02020400000000000000" pitchFamily="18" charset="-128"/>
                <a:ea typeface="UD デジタル 教科書体 NK-R" panose="02020400000000000000" pitchFamily="18" charset="-128"/>
              </a:rPr>
              <a:t>■令和７年度職員アンケート　全職階の調査結果</a:t>
            </a:r>
            <a:endParaRPr kumimoji="1" lang="en-US" altLang="ja-JP" sz="1100" b="1"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0F99391B-F313-1EE1-8E23-60400D9E8839}"/>
              </a:ext>
            </a:extLst>
          </p:cNvPr>
          <p:cNvSpPr txBox="1"/>
          <p:nvPr/>
        </p:nvSpPr>
        <p:spPr>
          <a:xfrm>
            <a:off x="13934" y="1198107"/>
            <a:ext cx="4626646" cy="347689"/>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図表６０：子育てと仕事の両立を図るための取組</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23" name="表 22">
            <a:extLst>
              <a:ext uri="{FF2B5EF4-FFF2-40B4-BE49-F238E27FC236}">
                <a16:creationId xmlns:a16="http://schemas.microsoft.com/office/drawing/2014/main" id="{0101F56D-2FA1-44BA-9697-9E39F62A40C1}"/>
              </a:ext>
            </a:extLst>
          </p:cNvPr>
          <p:cNvGraphicFramePr>
            <a:graphicFrameLocks noGrp="1"/>
          </p:cNvGraphicFramePr>
          <p:nvPr>
            <p:extLst>
              <p:ext uri="{D42A27DB-BD31-4B8C-83A1-F6EECF244321}">
                <p14:modId xmlns:p14="http://schemas.microsoft.com/office/powerpoint/2010/main" val="1934058137"/>
              </p:ext>
            </p:extLst>
          </p:nvPr>
        </p:nvGraphicFramePr>
        <p:xfrm>
          <a:off x="180844" y="1545796"/>
          <a:ext cx="6505706" cy="2615733"/>
        </p:xfrm>
        <a:graphic>
          <a:graphicData uri="http://schemas.openxmlformats.org/drawingml/2006/table">
            <a:tbl>
              <a:tblPr firstRow="1" firstCol="1" bandRow="1">
                <a:tableStyleId>{5C22544A-7EE6-4342-B048-85BDC9FD1C3A}</a:tableStyleId>
              </a:tblPr>
              <a:tblGrid>
                <a:gridCol w="4084880">
                  <a:extLst>
                    <a:ext uri="{9D8B030D-6E8A-4147-A177-3AD203B41FA5}">
                      <a16:colId xmlns:a16="http://schemas.microsoft.com/office/drawing/2014/main" val="3927019951"/>
                    </a:ext>
                  </a:extLst>
                </a:gridCol>
                <a:gridCol w="1210413">
                  <a:extLst>
                    <a:ext uri="{9D8B030D-6E8A-4147-A177-3AD203B41FA5}">
                      <a16:colId xmlns:a16="http://schemas.microsoft.com/office/drawing/2014/main" val="3753667155"/>
                    </a:ext>
                  </a:extLst>
                </a:gridCol>
                <a:gridCol w="1210413">
                  <a:extLst>
                    <a:ext uri="{9D8B030D-6E8A-4147-A177-3AD203B41FA5}">
                      <a16:colId xmlns:a16="http://schemas.microsoft.com/office/drawing/2014/main" val="1018096472"/>
                    </a:ext>
                  </a:extLst>
                </a:gridCol>
              </a:tblGrid>
              <a:tr h="267675">
                <a:tc>
                  <a:txBody>
                    <a:bodyPr/>
                    <a:lstStyle/>
                    <a:p>
                      <a:pPr algn="l">
                        <a:lnSpc>
                          <a:spcPct val="100000"/>
                        </a:lnSpc>
                      </a:pP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79479878"/>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育児休業、特別休暇、給付金等の母性保護や子育てに関する諸制度の周知</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75619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育児休業、特別休暇、給付金等の母性保護や子育てに関する諸制度の改善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3334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代替要員の確保など育児休業・休暇を取得しやすい環境整備</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17.4%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6408"/>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育児休業・休暇取得中における職場情報の提供など、職場復帰のための支援</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450690"/>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職場優先や固定的な性別役割分担意識の是正など職員の意識改革</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190353"/>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男性の育児休業・休暇等の取得促進</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034148"/>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時間外勤務の縮減や年次休暇取得による職場全体でのワークライフバランスの確立</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1371869"/>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子どもの職場参観など、子どもが職員の働いているところを実際に見ることができる取組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2.5</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00924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在宅勤務の促進</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616018"/>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サテライトオフィスの拡大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934613"/>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フレックスタイム制度の活用</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6006009"/>
                  </a:ext>
                </a:extLst>
              </a:tr>
              <a:tr h="130010">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更なる勤務時間の柔軟化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8635706"/>
                  </a:ext>
                </a:extLst>
              </a:tr>
              <a:tr h="130010">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1.6</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947334"/>
                  </a:ext>
                </a:extLst>
              </a:tr>
            </a:tbl>
          </a:graphicData>
        </a:graphic>
      </p:graphicFrame>
    </p:spTree>
    <p:extLst>
      <p:ext uri="{BB962C8B-B14F-4D97-AF65-F5344CB8AC3E}">
        <p14:creationId xmlns:p14="http://schemas.microsoft.com/office/powerpoint/2010/main" val="2514539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3E9C-5715-59DB-A5A5-8BC83D2B82BB}"/>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74D4D96-0F6C-5791-C05C-F60DB0CE7908}"/>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資料編</a:t>
            </a:r>
          </a:p>
        </p:txBody>
      </p:sp>
      <p:sp>
        <p:nvSpPr>
          <p:cNvPr id="7" name="スライド番号プレースホルダー 6">
            <a:extLst>
              <a:ext uri="{FF2B5EF4-FFF2-40B4-BE49-F238E27FC236}">
                <a16:creationId xmlns:a16="http://schemas.microsoft.com/office/drawing/2014/main" id="{33C4E238-6556-F30C-0703-6F75E3821FED}"/>
              </a:ext>
            </a:extLst>
          </p:cNvPr>
          <p:cNvSpPr>
            <a:spLocks noGrp="1"/>
          </p:cNvSpPr>
          <p:nvPr>
            <p:ph type="sldNum" sz="quarter" idx="12"/>
          </p:nvPr>
        </p:nvSpPr>
        <p:spPr>
          <a:xfrm>
            <a:off x="7095565" y="6526640"/>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36</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405BA9CA-3F6F-261B-6ED7-D8307B166443}"/>
              </a:ext>
            </a:extLst>
          </p:cNvPr>
          <p:cNvSpPr txBox="1"/>
          <p:nvPr/>
        </p:nvSpPr>
        <p:spPr>
          <a:xfrm>
            <a:off x="72708" y="1044716"/>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F3843186-745D-5A0A-3531-44CF9B92C697}"/>
              </a:ext>
            </a:extLst>
          </p:cNvPr>
          <p:cNvSpPr txBox="1"/>
          <p:nvPr/>
        </p:nvSpPr>
        <p:spPr>
          <a:xfrm>
            <a:off x="119677" y="1397943"/>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67C5817B-E20B-1877-AE28-549C09DCA219}"/>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D2B01B65-36C6-F85E-4C72-7A0013D0CB17}"/>
              </a:ext>
            </a:extLst>
          </p:cNvPr>
          <p:cNvSpPr txBox="1"/>
          <p:nvPr/>
        </p:nvSpPr>
        <p:spPr>
          <a:xfrm>
            <a:off x="114147" y="1336576"/>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6</a:t>
            </a:r>
            <a:r>
              <a:rPr kumimoji="1" lang="ja-JP" altLang="en-US" sz="1100" b="1" dirty="0">
                <a:latin typeface="BIZ UDPゴシック" panose="020B0400000000000000" pitchFamily="50" charset="-128"/>
                <a:ea typeface="BIZ UDPゴシック" panose="020B0400000000000000" pitchFamily="50" charset="-128"/>
              </a:rPr>
              <a:t>１：育児休業の取得意向</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22" name="表 21">
            <a:extLst>
              <a:ext uri="{FF2B5EF4-FFF2-40B4-BE49-F238E27FC236}">
                <a16:creationId xmlns:a16="http://schemas.microsoft.com/office/drawing/2014/main" id="{1829917B-7D67-A017-8836-7C479A053B92}"/>
              </a:ext>
            </a:extLst>
          </p:cNvPr>
          <p:cNvGraphicFramePr>
            <a:graphicFrameLocks noGrp="1"/>
          </p:cNvGraphicFramePr>
          <p:nvPr>
            <p:extLst>
              <p:ext uri="{D42A27DB-BD31-4B8C-83A1-F6EECF244321}">
                <p14:modId xmlns:p14="http://schemas.microsoft.com/office/powerpoint/2010/main" val="2890434496"/>
              </p:ext>
            </p:extLst>
          </p:nvPr>
        </p:nvGraphicFramePr>
        <p:xfrm>
          <a:off x="4872462" y="1662658"/>
          <a:ext cx="3807818" cy="3276768"/>
        </p:xfrm>
        <a:graphic>
          <a:graphicData uri="http://schemas.openxmlformats.org/drawingml/2006/table">
            <a:tbl>
              <a:tblPr firstRow="1" firstCol="1" bandRow="1">
                <a:tableStyleId>{5C22544A-7EE6-4342-B048-85BDC9FD1C3A}</a:tableStyleId>
              </a:tblPr>
              <a:tblGrid>
                <a:gridCol w="2287534">
                  <a:extLst>
                    <a:ext uri="{9D8B030D-6E8A-4147-A177-3AD203B41FA5}">
                      <a16:colId xmlns:a16="http://schemas.microsoft.com/office/drawing/2014/main" val="2127871937"/>
                    </a:ext>
                  </a:extLst>
                </a:gridCol>
                <a:gridCol w="736505">
                  <a:extLst>
                    <a:ext uri="{9D8B030D-6E8A-4147-A177-3AD203B41FA5}">
                      <a16:colId xmlns:a16="http://schemas.microsoft.com/office/drawing/2014/main" val="4162098292"/>
                    </a:ext>
                  </a:extLst>
                </a:gridCol>
                <a:gridCol w="783779">
                  <a:extLst>
                    <a:ext uri="{9D8B030D-6E8A-4147-A177-3AD203B41FA5}">
                      <a16:colId xmlns:a16="http://schemas.microsoft.com/office/drawing/2014/main" val="1114915760"/>
                    </a:ext>
                  </a:extLst>
                </a:gridCol>
              </a:tblGrid>
              <a:tr h="267675">
                <a:tc>
                  <a:txBody>
                    <a:bodyPr/>
                    <a:lstStyle/>
                    <a:p>
                      <a:pPr algn="l">
                        <a:lnSpc>
                          <a:spcPct val="100000"/>
                        </a:lnSpc>
                      </a:pP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職場に迷惑をかけると思うから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39.4%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31.1%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配偶者が専ら育児を行うと思うから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19.8%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業務が繁忙であるから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614820"/>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保育所等の託児施設を利用すると思うから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843745"/>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復帰後の職場や仕事の変化に対応できなくなると思うから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363602"/>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家計が苦しくなるから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20.0</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6.7</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3223181"/>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他の親族等（祖父母など）に面倒をみてもらうと思うから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０％</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071475"/>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仕事にやりがいを感じているため、休みたくない</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13.3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803110"/>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職場（上司・同僚）に育児休業等を取得しにくい雰囲気があるから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6.6</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683692"/>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昇任などに影響があるのではと懸念されるから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3.6</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4668818"/>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配偶者や家族からの反対があるから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4.0</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767987"/>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フレックスタイム制度で対応できるから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3.8</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794439"/>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時差出勤制度や早出遅出勤務制度で対応できるから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4.1</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4062"/>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その他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11.3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53.3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147236"/>
                  </a:ext>
                </a:extLst>
              </a:tr>
            </a:tbl>
          </a:graphicData>
        </a:graphic>
      </p:graphicFrame>
      <p:sp>
        <p:nvSpPr>
          <p:cNvPr id="31" name="テキスト ボックス 30">
            <a:extLst>
              <a:ext uri="{FF2B5EF4-FFF2-40B4-BE49-F238E27FC236}">
                <a16:creationId xmlns:a16="http://schemas.microsoft.com/office/drawing/2014/main" id="{50159D5D-4F8A-48F5-B71A-191ADA920380}"/>
              </a:ext>
            </a:extLst>
          </p:cNvPr>
          <p:cNvSpPr txBox="1"/>
          <p:nvPr/>
        </p:nvSpPr>
        <p:spPr>
          <a:xfrm>
            <a:off x="81677" y="1123831"/>
            <a:ext cx="4421743" cy="347689"/>
          </a:xfrm>
          <a:prstGeom prst="rect">
            <a:avLst/>
          </a:prstGeom>
        </p:spPr>
        <p:txBody>
          <a:bodyPr vert="horz" wrap="square" lIns="91440" tIns="45720" rIns="91440" bIns="45720" rtlCol="0" anchor="ctr">
            <a:noAutofit/>
          </a:bodyPr>
          <a:lstStyle/>
          <a:p>
            <a:pPr algn="l"/>
            <a:r>
              <a:rPr kumimoji="1" lang="ja-JP" altLang="en-US" sz="1100" b="1" dirty="0">
                <a:latin typeface="BIZ UDPゴシック" panose="020B0400000000000000" pitchFamily="50" charset="-128"/>
                <a:ea typeface="BIZ UDPゴシック" panose="020B0400000000000000" pitchFamily="50" charset="-128"/>
              </a:rPr>
              <a:t>（１）育児休業について</a:t>
            </a:r>
            <a:endParaRPr kumimoji="1" lang="en-US" altLang="ja-JP" sz="1100" b="1" dirty="0">
              <a:latin typeface="BIZ UDPゴシック" panose="020B0400000000000000" pitchFamily="50" charset="-128"/>
              <a:ea typeface="BIZ UDPゴシック" panose="020B0400000000000000" pitchFamily="50" charset="-128"/>
            </a:endParaRPr>
          </a:p>
        </p:txBody>
      </p:sp>
      <p:graphicFrame>
        <p:nvGraphicFramePr>
          <p:cNvPr id="32" name="表 31">
            <a:extLst>
              <a:ext uri="{FF2B5EF4-FFF2-40B4-BE49-F238E27FC236}">
                <a16:creationId xmlns:a16="http://schemas.microsoft.com/office/drawing/2014/main" id="{FA7BA8CF-D8C2-4A95-AFFF-833FC7A3A7E8}"/>
              </a:ext>
            </a:extLst>
          </p:cNvPr>
          <p:cNvGraphicFramePr>
            <a:graphicFrameLocks noGrp="1"/>
          </p:cNvGraphicFramePr>
          <p:nvPr>
            <p:extLst>
              <p:ext uri="{D42A27DB-BD31-4B8C-83A1-F6EECF244321}">
                <p14:modId xmlns:p14="http://schemas.microsoft.com/office/powerpoint/2010/main" val="3065204366"/>
              </p:ext>
            </p:extLst>
          </p:nvPr>
        </p:nvGraphicFramePr>
        <p:xfrm>
          <a:off x="266588" y="1678089"/>
          <a:ext cx="3807819" cy="813603"/>
        </p:xfrm>
        <a:graphic>
          <a:graphicData uri="http://schemas.openxmlformats.org/drawingml/2006/table">
            <a:tbl>
              <a:tblPr firstRow="1" firstCol="1" bandRow="1">
                <a:tableStyleId>{5C22544A-7EE6-4342-B048-85BDC9FD1C3A}</a:tableStyleId>
              </a:tblPr>
              <a:tblGrid>
                <a:gridCol w="399598">
                  <a:extLst>
                    <a:ext uri="{9D8B030D-6E8A-4147-A177-3AD203B41FA5}">
                      <a16:colId xmlns:a16="http://schemas.microsoft.com/office/drawing/2014/main" val="2127871937"/>
                    </a:ext>
                  </a:extLst>
                </a:gridCol>
                <a:gridCol w="1042445">
                  <a:extLst>
                    <a:ext uri="{9D8B030D-6E8A-4147-A177-3AD203B41FA5}">
                      <a16:colId xmlns:a16="http://schemas.microsoft.com/office/drawing/2014/main" val="4162098292"/>
                    </a:ext>
                  </a:extLst>
                </a:gridCol>
                <a:gridCol w="1182888">
                  <a:extLst>
                    <a:ext uri="{9D8B030D-6E8A-4147-A177-3AD203B41FA5}">
                      <a16:colId xmlns:a16="http://schemas.microsoft.com/office/drawing/2014/main" val="1114915760"/>
                    </a:ext>
                  </a:extLst>
                </a:gridCol>
                <a:gridCol w="1182888">
                  <a:extLst>
                    <a:ext uri="{9D8B030D-6E8A-4147-A177-3AD203B41FA5}">
                      <a16:colId xmlns:a16="http://schemas.microsoft.com/office/drawing/2014/main" val="573831367"/>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取得する</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取得しない</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わからない</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56.7%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86.6%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全体</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68.3%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25.6%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424545"/>
                  </a:ext>
                </a:extLst>
              </a:tr>
            </a:tbl>
          </a:graphicData>
        </a:graphic>
      </p:graphicFrame>
      <p:sp>
        <p:nvSpPr>
          <p:cNvPr id="33" name="テキスト ボックス 32">
            <a:extLst>
              <a:ext uri="{FF2B5EF4-FFF2-40B4-BE49-F238E27FC236}">
                <a16:creationId xmlns:a16="http://schemas.microsoft.com/office/drawing/2014/main" id="{EA100DA9-6408-491C-8410-7FC301FFF90D}"/>
              </a:ext>
            </a:extLst>
          </p:cNvPr>
          <p:cNvSpPr txBox="1"/>
          <p:nvPr/>
        </p:nvSpPr>
        <p:spPr>
          <a:xfrm>
            <a:off x="4743487" y="1314969"/>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6</a:t>
            </a:r>
            <a:r>
              <a:rPr kumimoji="1" lang="ja-JP" altLang="en-US" sz="1100" b="1" dirty="0">
                <a:latin typeface="BIZ UDPゴシック" panose="020B0400000000000000" pitchFamily="50" charset="-128"/>
                <a:ea typeface="BIZ UDPゴシック" panose="020B0400000000000000" pitchFamily="50" charset="-128"/>
              </a:rPr>
              <a:t>２：取得しない理由</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34" name="テキスト ボックス 33">
            <a:extLst>
              <a:ext uri="{FF2B5EF4-FFF2-40B4-BE49-F238E27FC236}">
                <a16:creationId xmlns:a16="http://schemas.microsoft.com/office/drawing/2014/main" id="{C1BBE705-9B76-4FB2-A91E-72E6C4AB8092}"/>
              </a:ext>
            </a:extLst>
          </p:cNvPr>
          <p:cNvSpPr txBox="1"/>
          <p:nvPr/>
        </p:nvSpPr>
        <p:spPr>
          <a:xfrm>
            <a:off x="114147" y="2599293"/>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6</a:t>
            </a:r>
            <a:r>
              <a:rPr kumimoji="1" lang="ja-JP" altLang="en-US" sz="1100" b="1" dirty="0">
                <a:latin typeface="BIZ UDPゴシック" panose="020B0400000000000000" pitchFamily="50" charset="-128"/>
                <a:ea typeface="BIZ UDPゴシック" panose="020B0400000000000000" pitchFamily="50" charset="-128"/>
              </a:rPr>
              <a:t>３：取得促進に必要な取組</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6" name="表 5">
            <a:extLst>
              <a:ext uri="{FF2B5EF4-FFF2-40B4-BE49-F238E27FC236}">
                <a16:creationId xmlns:a16="http://schemas.microsoft.com/office/drawing/2014/main" id="{DE6B6699-E3C1-496D-A0F6-E46E29E70E9E}"/>
              </a:ext>
            </a:extLst>
          </p:cNvPr>
          <p:cNvGraphicFramePr>
            <a:graphicFrameLocks noGrp="1"/>
          </p:cNvGraphicFramePr>
          <p:nvPr>
            <p:extLst>
              <p:ext uri="{D42A27DB-BD31-4B8C-83A1-F6EECF244321}">
                <p14:modId xmlns:p14="http://schemas.microsoft.com/office/powerpoint/2010/main" val="4196216773"/>
              </p:ext>
            </p:extLst>
          </p:nvPr>
        </p:nvGraphicFramePr>
        <p:xfrm>
          <a:off x="266802" y="2942215"/>
          <a:ext cx="3807391" cy="2017563"/>
        </p:xfrm>
        <a:graphic>
          <a:graphicData uri="http://schemas.openxmlformats.org/drawingml/2006/table">
            <a:tbl>
              <a:tblPr firstRow="1" firstCol="1" bandRow="1">
                <a:tableStyleId>{5C22544A-7EE6-4342-B048-85BDC9FD1C3A}</a:tableStyleId>
              </a:tblPr>
              <a:tblGrid>
                <a:gridCol w="2287278">
                  <a:extLst>
                    <a:ext uri="{9D8B030D-6E8A-4147-A177-3AD203B41FA5}">
                      <a16:colId xmlns:a16="http://schemas.microsoft.com/office/drawing/2014/main" val="3927019951"/>
                    </a:ext>
                  </a:extLst>
                </a:gridCol>
                <a:gridCol w="736422">
                  <a:extLst>
                    <a:ext uri="{9D8B030D-6E8A-4147-A177-3AD203B41FA5}">
                      <a16:colId xmlns:a16="http://schemas.microsoft.com/office/drawing/2014/main" val="3753667155"/>
                    </a:ext>
                  </a:extLst>
                </a:gridCol>
                <a:gridCol w="783691">
                  <a:extLst>
                    <a:ext uri="{9D8B030D-6E8A-4147-A177-3AD203B41FA5}">
                      <a16:colId xmlns:a16="http://schemas.microsoft.com/office/drawing/2014/main" val="1018096472"/>
                    </a:ext>
                  </a:extLst>
                </a:gridCol>
              </a:tblGrid>
              <a:tr h="267675">
                <a:tc>
                  <a:txBody>
                    <a:bodyPr/>
                    <a:lstStyle/>
                    <a:p>
                      <a:pPr algn="l">
                        <a:lnSpc>
                          <a:spcPct val="100000"/>
                        </a:lnSpc>
                      </a:pP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79479878"/>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取得しやすい職場の雰囲気づくり</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70.9%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67.9%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75619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育児休業中の情報提供や復帰時の研修など職場復帰のための支援</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10.3%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21.3%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3334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業務のやり方の工夫・見直し</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29.9%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27.7%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6408"/>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研修や育児体験談などを活用した職員の意識改革</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450690"/>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子の出生時における父親の休暇の取得促進</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17.4%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14.1%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190353"/>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育児休業等の期間中の代替要員の確保</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70.2</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79.4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034148"/>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育児休業等制度の</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PR</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4.8</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4.9</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1371869"/>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休業等の期間中の経済的支援の拡大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31.8</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33.6</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00924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3.8</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3.1</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947334"/>
                  </a:ext>
                </a:extLst>
              </a:tr>
            </a:tbl>
          </a:graphicData>
        </a:graphic>
      </p:graphicFrame>
      <p:sp>
        <p:nvSpPr>
          <p:cNvPr id="24" name="テキスト ボックス 23">
            <a:extLst>
              <a:ext uri="{FF2B5EF4-FFF2-40B4-BE49-F238E27FC236}">
                <a16:creationId xmlns:a16="http://schemas.microsoft.com/office/drawing/2014/main" id="{5B71112D-2604-4755-82EB-E87607C1ED1A}"/>
              </a:ext>
            </a:extLst>
          </p:cNvPr>
          <p:cNvSpPr txBox="1"/>
          <p:nvPr/>
        </p:nvSpPr>
        <p:spPr>
          <a:xfrm>
            <a:off x="63738" y="898957"/>
            <a:ext cx="4421743" cy="347689"/>
          </a:xfrm>
          <a:prstGeom prst="rect">
            <a:avLst/>
          </a:prstGeom>
        </p:spPr>
        <p:txBody>
          <a:bodyPr vert="horz" wrap="square" lIns="91440" tIns="45720" rIns="91440" bIns="45720" rtlCol="0" anchor="ctr">
            <a:noAutofit/>
          </a:bodyPr>
          <a:lstStyle/>
          <a:p>
            <a:pPr algn="l"/>
            <a:r>
              <a:rPr kumimoji="1" lang="ja-JP" altLang="en-US" sz="1100" b="1" dirty="0">
                <a:latin typeface="UD デジタル 教科書体 NK-R" panose="02020400000000000000" pitchFamily="18" charset="-128"/>
                <a:ea typeface="UD デジタル 教科書体 NK-R" panose="02020400000000000000" pitchFamily="18" charset="-128"/>
              </a:rPr>
              <a:t>■令和７年度職員アンケート　全職階の調査結果</a:t>
            </a:r>
            <a:endParaRPr kumimoji="1" lang="en-US" altLang="ja-JP" sz="1100" b="1"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85AB6A13-3405-4931-B4FA-0E86D3EA8AF9}"/>
              </a:ext>
            </a:extLst>
          </p:cNvPr>
          <p:cNvSpPr txBox="1"/>
          <p:nvPr/>
        </p:nvSpPr>
        <p:spPr>
          <a:xfrm>
            <a:off x="145772" y="5159105"/>
            <a:ext cx="4421743" cy="347689"/>
          </a:xfrm>
          <a:prstGeom prst="rect">
            <a:avLst/>
          </a:prstGeom>
        </p:spPr>
        <p:txBody>
          <a:bodyPr vert="horz" wrap="square" lIns="91440" tIns="45720" rIns="91440" bIns="45720" rtlCol="0" anchor="ctr">
            <a:noAutofit/>
          </a:bodyPr>
          <a:lstStyle/>
          <a:p>
            <a:pPr algn="l"/>
            <a:r>
              <a:rPr kumimoji="1" lang="ja-JP" altLang="en-US" sz="1100" b="1" dirty="0">
                <a:latin typeface="BIZ UDPゴシック" panose="020B0400000000000000" pitchFamily="50" charset="-128"/>
                <a:ea typeface="BIZ UDPゴシック" panose="020B0400000000000000" pitchFamily="50" charset="-128"/>
              </a:rPr>
              <a:t>（２）年次休暇の取得について</a:t>
            </a:r>
            <a:endParaRPr kumimoji="1" lang="en-US" altLang="ja-JP" sz="1100" b="1" dirty="0">
              <a:latin typeface="BIZ UDPゴシック" panose="020B0400000000000000" pitchFamily="50" charset="-128"/>
              <a:ea typeface="BIZ UDPゴシック" panose="020B0400000000000000" pitchFamily="50" charset="-128"/>
            </a:endParaRPr>
          </a:p>
        </p:txBody>
      </p:sp>
      <p:graphicFrame>
        <p:nvGraphicFramePr>
          <p:cNvPr id="28" name="表 27">
            <a:extLst>
              <a:ext uri="{FF2B5EF4-FFF2-40B4-BE49-F238E27FC236}">
                <a16:creationId xmlns:a16="http://schemas.microsoft.com/office/drawing/2014/main" id="{81B8C7E4-F9BE-4412-AB60-CF637E7C6630}"/>
              </a:ext>
            </a:extLst>
          </p:cNvPr>
          <p:cNvGraphicFramePr>
            <a:graphicFrameLocks noGrp="1"/>
          </p:cNvGraphicFramePr>
          <p:nvPr>
            <p:extLst>
              <p:ext uri="{D42A27DB-BD31-4B8C-83A1-F6EECF244321}">
                <p14:modId xmlns:p14="http://schemas.microsoft.com/office/powerpoint/2010/main" val="2563388947"/>
              </p:ext>
            </p:extLst>
          </p:nvPr>
        </p:nvGraphicFramePr>
        <p:xfrm>
          <a:off x="266801" y="5764094"/>
          <a:ext cx="3807392" cy="813603"/>
        </p:xfrm>
        <a:graphic>
          <a:graphicData uri="http://schemas.openxmlformats.org/drawingml/2006/table">
            <a:tbl>
              <a:tblPr firstRow="1" firstCol="1" bandRow="1">
                <a:tableStyleId>{5C22544A-7EE6-4342-B048-85BDC9FD1C3A}</a:tableStyleId>
              </a:tblPr>
              <a:tblGrid>
                <a:gridCol w="375898">
                  <a:extLst>
                    <a:ext uri="{9D8B030D-6E8A-4147-A177-3AD203B41FA5}">
                      <a16:colId xmlns:a16="http://schemas.microsoft.com/office/drawing/2014/main" val="2127871937"/>
                    </a:ext>
                  </a:extLst>
                </a:gridCol>
                <a:gridCol w="1715747">
                  <a:extLst>
                    <a:ext uri="{9D8B030D-6E8A-4147-A177-3AD203B41FA5}">
                      <a16:colId xmlns:a16="http://schemas.microsoft.com/office/drawing/2014/main" val="4162098292"/>
                    </a:ext>
                  </a:extLst>
                </a:gridCol>
                <a:gridCol w="1715747">
                  <a:extLst>
                    <a:ext uri="{9D8B030D-6E8A-4147-A177-3AD203B41FA5}">
                      <a16:colId xmlns:a16="http://schemas.microsoft.com/office/drawing/2014/main" val="1114915760"/>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取得しやすい</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取得しにくい</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78.6%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79.0%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全体</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78.3%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424545"/>
                  </a:ext>
                </a:extLst>
              </a:tr>
            </a:tbl>
          </a:graphicData>
        </a:graphic>
      </p:graphicFrame>
      <p:sp>
        <p:nvSpPr>
          <p:cNvPr id="35" name="テキスト ボックス 34">
            <a:extLst>
              <a:ext uri="{FF2B5EF4-FFF2-40B4-BE49-F238E27FC236}">
                <a16:creationId xmlns:a16="http://schemas.microsoft.com/office/drawing/2014/main" id="{40F0CD2D-589C-4740-BBA9-554A2FD80839}"/>
              </a:ext>
            </a:extLst>
          </p:cNvPr>
          <p:cNvSpPr txBox="1"/>
          <p:nvPr/>
        </p:nvSpPr>
        <p:spPr>
          <a:xfrm>
            <a:off x="222307" y="5414834"/>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6</a:t>
            </a:r>
            <a:r>
              <a:rPr kumimoji="1" lang="ja-JP" altLang="en-US" sz="1100" b="1" dirty="0">
                <a:latin typeface="BIZ UDPゴシック" panose="020B0400000000000000" pitchFamily="50" charset="-128"/>
                <a:ea typeface="BIZ UDPゴシック" panose="020B0400000000000000" pitchFamily="50" charset="-128"/>
              </a:rPr>
              <a:t>４：年次休暇の取得のしやすさ</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36" name="テキスト ボックス 35">
            <a:extLst>
              <a:ext uri="{FF2B5EF4-FFF2-40B4-BE49-F238E27FC236}">
                <a16:creationId xmlns:a16="http://schemas.microsoft.com/office/drawing/2014/main" id="{90CAC913-76EF-43E8-8DBE-FD12B5107A84}"/>
              </a:ext>
            </a:extLst>
          </p:cNvPr>
          <p:cNvSpPr txBox="1"/>
          <p:nvPr/>
        </p:nvSpPr>
        <p:spPr>
          <a:xfrm>
            <a:off x="4783662" y="5410255"/>
            <a:ext cx="442174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6</a:t>
            </a:r>
            <a:r>
              <a:rPr kumimoji="1" lang="ja-JP" altLang="en-US" sz="1100" b="1" dirty="0">
                <a:latin typeface="BIZ UDPゴシック" panose="020B0400000000000000" pitchFamily="50" charset="-128"/>
                <a:ea typeface="BIZ UDPゴシック" panose="020B0400000000000000" pitchFamily="50" charset="-128"/>
              </a:rPr>
              <a:t>５：取得しにくい理由</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37" name="表 36">
            <a:extLst>
              <a:ext uri="{FF2B5EF4-FFF2-40B4-BE49-F238E27FC236}">
                <a16:creationId xmlns:a16="http://schemas.microsoft.com/office/drawing/2014/main" id="{76750FA8-C2F8-44C7-ABE6-F1801D0E5480}"/>
              </a:ext>
            </a:extLst>
          </p:cNvPr>
          <p:cNvGraphicFramePr>
            <a:graphicFrameLocks noGrp="1"/>
          </p:cNvGraphicFramePr>
          <p:nvPr>
            <p:extLst>
              <p:ext uri="{D42A27DB-BD31-4B8C-83A1-F6EECF244321}">
                <p14:modId xmlns:p14="http://schemas.microsoft.com/office/powerpoint/2010/main" val="970628360"/>
              </p:ext>
            </p:extLst>
          </p:nvPr>
        </p:nvGraphicFramePr>
        <p:xfrm>
          <a:off x="4872676" y="5760766"/>
          <a:ext cx="3807391" cy="994578"/>
        </p:xfrm>
        <a:graphic>
          <a:graphicData uri="http://schemas.openxmlformats.org/drawingml/2006/table">
            <a:tbl>
              <a:tblPr firstRow="1" firstCol="1" bandRow="1">
                <a:tableStyleId>{5C22544A-7EE6-4342-B048-85BDC9FD1C3A}</a:tableStyleId>
              </a:tblPr>
              <a:tblGrid>
                <a:gridCol w="2287278">
                  <a:extLst>
                    <a:ext uri="{9D8B030D-6E8A-4147-A177-3AD203B41FA5}">
                      <a16:colId xmlns:a16="http://schemas.microsoft.com/office/drawing/2014/main" val="2127871937"/>
                    </a:ext>
                  </a:extLst>
                </a:gridCol>
                <a:gridCol w="736422">
                  <a:extLst>
                    <a:ext uri="{9D8B030D-6E8A-4147-A177-3AD203B41FA5}">
                      <a16:colId xmlns:a16="http://schemas.microsoft.com/office/drawing/2014/main" val="4162098292"/>
                    </a:ext>
                  </a:extLst>
                </a:gridCol>
                <a:gridCol w="783691">
                  <a:extLst>
                    <a:ext uri="{9D8B030D-6E8A-4147-A177-3AD203B41FA5}">
                      <a16:colId xmlns:a16="http://schemas.microsoft.com/office/drawing/2014/main" val="1114915760"/>
                    </a:ext>
                  </a:extLst>
                </a:gridCol>
              </a:tblGrid>
              <a:tr h="267675">
                <a:tc>
                  <a:txBody>
                    <a:bodyPr/>
                    <a:lstStyle/>
                    <a:p>
                      <a:pPr algn="l">
                        <a:lnSpc>
                          <a:spcPct val="100000"/>
                        </a:lnSpc>
                      </a:pP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業務多忙で取得できないから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69.4%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67.7%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上司がいい顔をしないから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職場に迷惑をかけると思うから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614820"/>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8.1%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843745"/>
                  </a:ext>
                </a:extLst>
              </a:tr>
            </a:tbl>
          </a:graphicData>
        </a:graphic>
      </p:graphicFrame>
    </p:spTree>
    <p:extLst>
      <p:ext uri="{BB962C8B-B14F-4D97-AF65-F5344CB8AC3E}">
        <p14:creationId xmlns:p14="http://schemas.microsoft.com/office/powerpoint/2010/main" val="272479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3E9C-5715-59DB-A5A5-8BC83D2B82BB}"/>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74D4D96-0F6C-5791-C05C-F60DB0CE7908}"/>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資料編</a:t>
            </a:r>
          </a:p>
        </p:txBody>
      </p:sp>
      <p:sp>
        <p:nvSpPr>
          <p:cNvPr id="7" name="スライド番号プレースホルダー 6">
            <a:extLst>
              <a:ext uri="{FF2B5EF4-FFF2-40B4-BE49-F238E27FC236}">
                <a16:creationId xmlns:a16="http://schemas.microsoft.com/office/drawing/2014/main" id="{33C4E238-6556-F30C-0703-6F75E3821FED}"/>
              </a:ext>
            </a:extLst>
          </p:cNvPr>
          <p:cNvSpPr>
            <a:spLocks noGrp="1"/>
          </p:cNvSpPr>
          <p:nvPr>
            <p:ph type="sldNum" sz="quarter" idx="12"/>
          </p:nvPr>
        </p:nvSpPr>
        <p:spPr>
          <a:xfrm>
            <a:off x="7114287" y="6499139"/>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37</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405BA9CA-3F6F-261B-6ED7-D8307B166443}"/>
              </a:ext>
            </a:extLst>
          </p:cNvPr>
          <p:cNvSpPr txBox="1"/>
          <p:nvPr/>
        </p:nvSpPr>
        <p:spPr>
          <a:xfrm>
            <a:off x="81677" y="952854"/>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F3843186-745D-5A0A-3531-44CF9B92C697}"/>
              </a:ext>
            </a:extLst>
          </p:cNvPr>
          <p:cNvSpPr txBox="1"/>
          <p:nvPr/>
        </p:nvSpPr>
        <p:spPr>
          <a:xfrm>
            <a:off x="21235" y="1182113"/>
            <a:ext cx="8989615" cy="1244303"/>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67C5817B-E20B-1877-AE28-549C09DCA219}"/>
              </a:ext>
            </a:extLst>
          </p:cNvPr>
          <p:cNvSpPr/>
          <p:nvPr/>
        </p:nvSpPr>
        <p:spPr>
          <a:xfrm>
            <a:off x="-2723" y="55440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１．その他現状の数値について</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D2B01B65-36C6-F85E-4C72-7A0013D0CB17}"/>
              </a:ext>
            </a:extLst>
          </p:cNvPr>
          <p:cNvSpPr txBox="1"/>
          <p:nvPr/>
        </p:nvSpPr>
        <p:spPr>
          <a:xfrm>
            <a:off x="94097" y="1303000"/>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6</a:t>
            </a:r>
            <a:r>
              <a:rPr kumimoji="1" lang="ja-JP" altLang="en-US" sz="1100" b="1" dirty="0">
                <a:latin typeface="BIZ UDPゴシック" panose="020B0400000000000000" pitchFamily="50" charset="-128"/>
                <a:ea typeface="BIZ UDPゴシック" panose="020B0400000000000000" pitchFamily="50" charset="-128"/>
              </a:rPr>
              <a:t>６：育児参加休暇の取得意向</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22" name="表 21">
            <a:extLst>
              <a:ext uri="{FF2B5EF4-FFF2-40B4-BE49-F238E27FC236}">
                <a16:creationId xmlns:a16="http://schemas.microsoft.com/office/drawing/2014/main" id="{1829917B-7D67-A017-8836-7C479A053B92}"/>
              </a:ext>
            </a:extLst>
          </p:cNvPr>
          <p:cNvGraphicFramePr>
            <a:graphicFrameLocks noGrp="1"/>
          </p:cNvGraphicFramePr>
          <p:nvPr>
            <p:extLst>
              <p:ext uri="{D42A27DB-BD31-4B8C-83A1-F6EECF244321}">
                <p14:modId xmlns:p14="http://schemas.microsoft.com/office/powerpoint/2010/main" val="1520738010"/>
              </p:ext>
            </p:extLst>
          </p:nvPr>
        </p:nvGraphicFramePr>
        <p:xfrm>
          <a:off x="4819168" y="1607343"/>
          <a:ext cx="3798849" cy="1537503"/>
        </p:xfrm>
        <a:graphic>
          <a:graphicData uri="http://schemas.openxmlformats.org/drawingml/2006/table">
            <a:tbl>
              <a:tblPr firstRow="1" firstCol="1" bandRow="1">
                <a:tableStyleId>{5C22544A-7EE6-4342-B048-85BDC9FD1C3A}</a:tableStyleId>
              </a:tblPr>
              <a:tblGrid>
                <a:gridCol w="2873639">
                  <a:extLst>
                    <a:ext uri="{9D8B030D-6E8A-4147-A177-3AD203B41FA5}">
                      <a16:colId xmlns:a16="http://schemas.microsoft.com/office/drawing/2014/main" val="2127871937"/>
                    </a:ext>
                  </a:extLst>
                </a:gridCol>
                <a:gridCol w="925210">
                  <a:extLst>
                    <a:ext uri="{9D8B030D-6E8A-4147-A177-3AD203B41FA5}">
                      <a16:colId xmlns:a16="http://schemas.microsoft.com/office/drawing/2014/main" val="4162098292"/>
                    </a:ext>
                  </a:extLst>
                </a:gridCol>
              </a:tblGrid>
              <a:tr h="267675">
                <a:tc>
                  <a:txBody>
                    <a:bodyPr/>
                    <a:lstStyle/>
                    <a:p>
                      <a:pPr algn="l">
                        <a:lnSpc>
                          <a:spcPct val="100000"/>
                        </a:lnSpc>
                      </a:pP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業務多忙で取得できないから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職場に迷惑がかかると思うから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37.9%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上司がいい顔をしないから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614820"/>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職場に取得しにくい雰囲気があるから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843745"/>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昇任などに影響があるかもしれないから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36360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休暇制度をよく知らないから</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7.1</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3223181"/>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071475"/>
                  </a:ext>
                </a:extLst>
              </a:tr>
            </a:tbl>
          </a:graphicData>
        </a:graphic>
      </p:graphicFrame>
      <p:sp>
        <p:nvSpPr>
          <p:cNvPr id="31" name="テキスト ボックス 30">
            <a:extLst>
              <a:ext uri="{FF2B5EF4-FFF2-40B4-BE49-F238E27FC236}">
                <a16:creationId xmlns:a16="http://schemas.microsoft.com/office/drawing/2014/main" id="{50159D5D-4F8A-48F5-B71A-191ADA920380}"/>
              </a:ext>
            </a:extLst>
          </p:cNvPr>
          <p:cNvSpPr txBox="1"/>
          <p:nvPr/>
        </p:nvSpPr>
        <p:spPr>
          <a:xfrm>
            <a:off x="0" y="1051223"/>
            <a:ext cx="4421743" cy="347689"/>
          </a:xfrm>
          <a:prstGeom prst="rect">
            <a:avLst/>
          </a:prstGeom>
        </p:spPr>
        <p:txBody>
          <a:bodyPr vert="horz" wrap="square" lIns="91440" tIns="45720" rIns="91440" bIns="45720" rtlCol="0" anchor="ctr">
            <a:noAutofit/>
          </a:bodyPr>
          <a:lstStyle/>
          <a:p>
            <a:pPr algn="l"/>
            <a:r>
              <a:rPr kumimoji="1" lang="ja-JP" altLang="en-US" sz="1100" b="1" dirty="0">
                <a:latin typeface="BIZ UDPゴシック" panose="020B0400000000000000" pitchFamily="50" charset="-128"/>
                <a:ea typeface="BIZ UDPゴシック" panose="020B0400000000000000" pitchFamily="50" charset="-128"/>
              </a:rPr>
              <a:t>（４）育児参加休暇について</a:t>
            </a:r>
            <a:endParaRPr kumimoji="1" lang="en-US" altLang="ja-JP" sz="1100" b="1" dirty="0">
              <a:latin typeface="BIZ UDPゴシック" panose="020B0400000000000000" pitchFamily="50" charset="-128"/>
              <a:ea typeface="BIZ UDPゴシック" panose="020B0400000000000000" pitchFamily="50" charset="-128"/>
            </a:endParaRPr>
          </a:p>
        </p:txBody>
      </p:sp>
      <p:graphicFrame>
        <p:nvGraphicFramePr>
          <p:cNvPr id="32" name="表 31">
            <a:extLst>
              <a:ext uri="{FF2B5EF4-FFF2-40B4-BE49-F238E27FC236}">
                <a16:creationId xmlns:a16="http://schemas.microsoft.com/office/drawing/2014/main" id="{FA7BA8CF-D8C2-4A95-AFFF-833FC7A3A7E8}"/>
              </a:ext>
            </a:extLst>
          </p:cNvPr>
          <p:cNvGraphicFramePr>
            <a:graphicFrameLocks noGrp="1"/>
          </p:cNvGraphicFramePr>
          <p:nvPr>
            <p:extLst>
              <p:ext uri="{D42A27DB-BD31-4B8C-83A1-F6EECF244321}">
                <p14:modId xmlns:p14="http://schemas.microsoft.com/office/powerpoint/2010/main" val="1897137361"/>
              </p:ext>
            </p:extLst>
          </p:nvPr>
        </p:nvGraphicFramePr>
        <p:xfrm>
          <a:off x="196239" y="1607343"/>
          <a:ext cx="3807818" cy="451653"/>
        </p:xfrm>
        <a:graphic>
          <a:graphicData uri="http://schemas.openxmlformats.org/drawingml/2006/table">
            <a:tbl>
              <a:tblPr firstRow="1" firstCol="1" bandRow="1">
                <a:tableStyleId>{5C22544A-7EE6-4342-B048-85BDC9FD1C3A}</a:tableStyleId>
              </a:tblPr>
              <a:tblGrid>
                <a:gridCol w="399598">
                  <a:extLst>
                    <a:ext uri="{9D8B030D-6E8A-4147-A177-3AD203B41FA5}">
                      <a16:colId xmlns:a16="http://schemas.microsoft.com/office/drawing/2014/main" val="2127871937"/>
                    </a:ext>
                  </a:extLst>
                </a:gridCol>
                <a:gridCol w="1042444">
                  <a:extLst>
                    <a:ext uri="{9D8B030D-6E8A-4147-A177-3AD203B41FA5}">
                      <a16:colId xmlns:a16="http://schemas.microsoft.com/office/drawing/2014/main" val="4162098292"/>
                    </a:ext>
                  </a:extLst>
                </a:gridCol>
                <a:gridCol w="1182888">
                  <a:extLst>
                    <a:ext uri="{9D8B030D-6E8A-4147-A177-3AD203B41FA5}">
                      <a16:colId xmlns:a16="http://schemas.microsoft.com/office/drawing/2014/main" val="1114915760"/>
                    </a:ext>
                  </a:extLst>
                </a:gridCol>
                <a:gridCol w="1182888">
                  <a:extLst>
                    <a:ext uri="{9D8B030D-6E8A-4147-A177-3AD203B41FA5}">
                      <a16:colId xmlns:a16="http://schemas.microsoft.com/office/drawing/2014/main" val="2399403161"/>
                    </a:ext>
                  </a:extLst>
                </a:gridCol>
              </a:tblGrid>
              <a:tr h="267675">
                <a:tc>
                  <a:txBody>
                    <a:bodyPr/>
                    <a:lstStyle/>
                    <a:p>
                      <a:pPr algn="ctr">
                        <a:lnSpc>
                          <a:spcPct val="100000"/>
                        </a:lnSpc>
                      </a:pP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取得する</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取得しない</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わからない</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61.6%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bl>
          </a:graphicData>
        </a:graphic>
      </p:graphicFrame>
      <p:sp>
        <p:nvSpPr>
          <p:cNvPr id="33" name="テキスト ボックス 32">
            <a:extLst>
              <a:ext uri="{FF2B5EF4-FFF2-40B4-BE49-F238E27FC236}">
                <a16:creationId xmlns:a16="http://schemas.microsoft.com/office/drawing/2014/main" id="{EA100DA9-6408-491C-8410-7FC301FFF90D}"/>
              </a:ext>
            </a:extLst>
          </p:cNvPr>
          <p:cNvSpPr txBox="1"/>
          <p:nvPr/>
        </p:nvSpPr>
        <p:spPr>
          <a:xfrm>
            <a:off x="4716664" y="1303000"/>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a:t>
            </a:r>
            <a:r>
              <a:rPr kumimoji="1" lang="en-US" altLang="ja-JP" sz="1100" b="1" dirty="0">
                <a:latin typeface="BIZ UDPゴシック" panose="020B0400000000000000" pitchFamily="50" charset="-128"/>
                <a:ea typeface="BIZ UDPゴシック" panose="020B0400000000000000" pitchFamily="50" charset="-128"/>
              </a:rPr>
              <a:t>6</a:t>
            </a:r>
            <a:r>
              <a:rPr kumimoji="1" lang="ja-JP" altLang="en-US" sz="1100" b="1" dirty="0">
                <a:latin typeface="BIZ UDPゴシック" panose="020B0400000000000000" pitchFamily="50" charset="-128"/>
                <a:ea typeface="BIZ UDPゴシック" panose="020B0400000000000000" pitchFamily="50" charset="-128"/>
              </a:rPr>
              <a:t>７：取得しない理由</a:t>
            </a:r>
            <a:r>
              <a:rPr kumimoji="1" lang="en-US" altLang="ja-JP" sz="1100" b="1" dirty="0">
                <a:latin typeface="BIZ UDPゴシック" panose="020B0400000000000000" pitchFamily="50" charset="-128"/>
                <a:ea typeface="BIZ UDPゴシック" panose="020B0400000000000000" pitchFamily="50" charset="-128"/>
              </a:rPr>
              <a:t>】</a:t>
            </a:r>
          </a:p>
        </p:txBody>
      </p:sp>
      <p:sp>
        <p:nvSpPr>
          <p:cNvPr id="28" name="テキスト ボックス 27">
            <a:extLst>
              <a:ext uri="{FF2B5EF4-FFF2-40B4-BE49-F238E27FC236}">
                <a16:creationId xmlns:a16="http://schemas.microsoft.com/office/drawing/2014/main" id="{FF70EC57-92AE-4286-A226-4BFFABF3DF9D}"/>
              </a:ext>
            </a:extLst>
          </p:cNvPr>
          <p:cNvSpPr txBox="1"/>
          <p:nvPr/>
        </p:nvSpPr>
        <p:spPr>
          <a:xfrm>
            <a:off x="35792" y="3142207"/>
            <a:ext cx="4421743" cy="347689"/>
          </a:xfrm>
          <a:prstGeom prst="rect">
            <a:avLst/>
          </a:prstGeom>
        </p:spPr>
        <p:txBody>
          <a:bodyPr vert="horz" wrap="square" lIns="91440" tIns="45720" rIns="91440" bIns="45720" rtlCol="0" anchor="ctr">
            <a:noAutofit/>
          </a:bodyPr>
          <a:lstStyle/>
          <a:p>
            <a:pPr algn="l"/>
            <a:r>
              <a:rPr kumimoji="1" lang="ja-JP" altLang="en-US" sz="1100" b="1" dirty="0">
                <a:latin typeface="BIZ UDPゴシック" panose="020B0400000000000000" pitchFamily="50" charset="-128"/>
                <a:ea typeface="BIZ UDPゴシック" panose="020B0400000000000000" pitchFamily="50" charset="-128"/>
              </a:rPr>
              <a:t>（</a:t>
            </a:r>
            <a:r>
              <a:rPr kumimoji="1" lang="en-US" altLang="ja-JP" sz="1100" b="1" dirty="0">
                <a:latin typeface="BIZ UDPゴシック" panose="020B0400000000000000" pitchFamily="50" charset="-128"/>
                <a:ea typeface="BIZ UDPゴシック" panose="020B0400000000000000" pitchFamily="50" charset="-128"/>
              </a:rPr>
              <a:t>5</a:t>
            </a:r>
            <a:r>
              <a:rPr kumimoji="1" lang="ja-JP" altLang="en-US" sz="1100" b="1" dirty="0">
                <a:latin typeface="BIZ UDPゴシック" panose="020B0400000000000000" pitchFamily="50" charset="-128"/>
                <a:ea typeface="BIZ UDPゴシック" panose="020B0400000000000000" pitchFamily="50" charset="-128"/>
              </a:rPr>
              <a:t>）時間外勤務について</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A90C92FE-199D-4E6B-A3E8-06E58F642AA9}"/>
              </a:ext>
            </a:extLst>
          </p:cNvPr>
          <p:cNvSpPr txBox="1"/>
          <p:nvPr/>
        </p:nvSpPr>
        <p:spPr>
          <a:xfrm>
            <a:off x="90243" y="3404066"/>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図表６８：時間外勤務の発生理由</a:t>
            </a:r>
            <a:r>
              <a:rPr kumimoji="1" lang="en-US" altLang="ja-JP" sz="1100" b="1" dirty="0">
                <a:latin typeface="BIZ UDPゴシック" panose="020B0400000000000000" pitchFamily="50" charset="-128"/>
                <a:ea typeface="BIZ UDPゴシック" panose="020B0400000000000000" pitchFamily="50" charset="-128"/>
              </a:rPr>
              <a:t>】</a:t>
            </a:r>
          </a:p>
        </p:txBody>
      </p:sp>
      <p:graphicFrame>
        <p:nvGraphicFramePr>
          <p:cNvPr id="36" name="表 35">
            <a:extLst>
              <a:ext uri="{FF2B5EF4-FFF2-40B4-BE49-F238E27FC236}">
                <a16:creationId xmlns:a16="http://schemas.microsoft.com/office/drawing/2014/main" id="{EA3C58C3-E26D-4884-8493-EC885E86F106}"/>
              </a:ext>
            </a:extLst>
          </p:cNvPr>
          <p:cNvGraphicFramePr>
            <a:graphicFrameLocks noGrp="1"/>
          </p:cNvGraphicFramePr>
          <p:nvPr>
            <p:extLst>
              <p:ext uri="{D42A27DB-BD31-4B8C-83A1-F6EECF244321}">
                <p14:modId xmlns:p14="http://schemas.microsoft.com/office/powerpoint/2010/main" val="694472610"/>
              </p:ext>
            </p:extLst>
          </p:nvPr>
        </p:nvGraphicFramePr>
        <p:xfrm>
          <a:off x="200724" y="3753321"/>
          <a:ext cx="3798849" cy="1356528"/>
        </p:xfrm>
        <a:graphic>
          <a:graphicData uri="http://schemas.openxmlformats.org/drawingml/2006/table">
            <a:tbl>
              <a:tblPr firstRow="1" firstCol="1" bandRow="1">
                <a:tableStyleId>{5C22544A-7EE6-4342-B048-85BDC9FD1C3A}</a:tableStyleId>
              </a:tblPr>
              <a:tblGrid>
                <a:gridCol w="2310835">
                  <a:extLst>
                    <a:ext uri="{9D8B030D-6E8A-4147-A177-3AD203B41FA5}">
                      <a16:colId xmlns:a16="http://schemas.microsoft.com/office/drawing/2014/main" val="2127871937"/>
                    </a:ext>
                  </a:extLst>
                </a:gridCol>
                <a:gridCol w="744007">
                  <a:extLst>
                    <a:ext uri="{9D8B030D-6E8A-4147-A177-3AD203B41FA5}">
                      <a16:colId xmlns:a16="http://schemas.microsoft.com/office/drawing/2014/main" val="4020673946"/>
                    </a:ext>
                  </a:extLst>
                </a:gridCol>
                <a:gridCol w="744007">
                  <a:extLst>
                    <a:ext uri="{9D8B030D-6E8A-4147-A177-3AD203B41FA5}">
                      <a16:colId xmlns:a16="http://schemas.microsoft.com/office/drawing/2014/main" val="4162098292"/>
                    </a:ext>
                  </a:extLst>
                </a:gridCol>
              </a:tblGrid>
              <a:tr h="267675">
                <a:tc>
                  <a:txBody>
                    <a:bodyPr/>
                    <a:lstStyle/>
                    <a:p>
                      <a:pPr algn="l">
                        <a:lnSpc>
                          <a:spcPct val="100000"/>
                        </a:lnSpc>
                      </a:pP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7649042"/>
                  </a:ext>
                </a:extLst>
              </a:tr>
              <a:tr h="183978">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勤務時間外にしかできない業務への対応</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484604"/>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職員の意識と仕事の進め方の問題</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58616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通常業務への対応</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23.9%</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22.8%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614820"/>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特定期間に集中する業務への対応</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33.8%</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843745"/>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突発的な事件や法令改正等による業務の増加</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21.7%</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363602"/>
                  </a:ext>
                </a:extLst>
              </a:tr>
              <a:tr h="180975">
                <a:tc>
                  <a:txBody>
                    <a:bodyPr/>
                    <a:lstStyle/>
                    <a:p>
                      <a:pPr algn="l" fontAlgn="ctr">
                        <a:buNone/>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13.3</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7.4</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071475"/>
                  </a:ext>
                </a:extLst>
              </a:tr>
            </a:tbl>
          </a:graphicData>
        </a:graphic>
      </p:graphicFrame>
      <p:graphicFrame>
        <p:nvGraphicFramePr>
          <p:cNvPr id="37" name="表 36">
            <a:extLst>
              <a:ext uri="{FF2B5EF4-FFF2-40B4-BE49-F238E27FC236}">
                <a16:creationId xmlns:a16="http://schemas.microsoft.com/office/drawing/2014/main" id="{4C8D2CF9-2DC0-4739-9A3A-B737B5458E8D}"/>
              </a:ext>
            </a:extLst>
          </p:cNvPr>
          <p:cNvGraphicFramePr>
            <a:graphicFrameLocks noGrp="1"/>
          </p:cNvGraphicFramePr>
          <p:nvPr>
            <p:extLst>
              <p:ext uri="{D42A27DB-BD31-4B8C-83A1-F6EECF244321}">
                <p14:modId xmlns:p14="http://schemas.microsoft.com/office/powerpoint/2010/main" val="1891654797"/>
              </p:ext>
            </p:extLst>
          </p:nvPr>
        </p:nvGraphicFramePr>
        <p:xfrm>
          <a:off x="4819168" y="3788760"/>
          <a:ext cx="3798849" cy="2135673"/>
        </p:xfrm>
        <a:graphic>
          <a:graphicData uri="http://schemas.openxmlformats.org/drawingml/2006/table">
            <a:tbl>
              <a:tblPr firstRow="1" firstCol="1" bandRow="1">
                <a:tableStyleId>{5C22544A-7EE6-4342-B048-85BDC9FD1C3A}</a:tableStyleId>
              </a:tblPr>
              <a:tblGrid>
                <a:gridCol w="2310835">
                  <a:extLst>
                    <a:ext uri="{9D8B030D-6E8A-4147-A177-3AD203B41FA5}">
                      <a16:colId xmlns:a16="http://schemas.microsoft.com/office/drawing/2014/main" val="984200897"/>
                    </a:ext>
                  </a:extLst>
                </a:gridCol>
                <a:gridCol w="744007">
                  <a:extLst>
                    <a:ext uri="{9D8B030D-6E8A-4147-A177-3AD203B41FA5}">
                      <a16:colId xmlns:a16="http://schemas.microsoft.com/office/drawing/2014/main" val="2966547389"/>
                    </a:ext>
                  </a:extLst>
                </a:gridCol>
                <a:gridCol w="744007">
                  <a:extLst>
                    <a:ext uri="{9D8B030D-6E8A-4147-A177-3AD203B41FA5}">
                      <a16:colId xmlns:a16="http://schemas.microsoft.com/office/drawing/2014/main" val="3039686851"/>
                    </a:ext>
                  </a:extLst>
                </a:gridCol>
              </a:tblGrid>
              <a:tr h="267675">
                <a:tc>
                  <a:txBody>
                    <a:bodyPr/>
                    <a:lstStyle/>
                    <a:p>
                      <a:pPr algn="l">
                        <a:lnSpc>
                          <a:spcPct val="100000"/>
                        </a:lnSpc>
                      </a:pP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男性</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90394844"/>
                  </a:ext>
                </a:extLst>
              </a:tr>
              <a:tr h="183978">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業務のやり方の工夫・見直し</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49.6%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46.5%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3552401"/>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業務量の削減や人員配置を含めた見直し</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80.3%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80.6%</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448976"/>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個々の職員の意識改革</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14.0%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18.0%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0426286"/>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午後９時までの執務室消灯の徹底</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4.2%</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952925"/>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時間外勤務削減の周知や所属における定時退庁日の徹底・強化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6.4%</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6.3%</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398058"/>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上司が率先して退庁する</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12.4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14.3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314529"/>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職場の雰囲気づくり</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22.1%</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771998"/>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他の職員との業務の平準化や事務分担の見直し等、上司による適切なマネジメント</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44.5%</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36.0%</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103314"/>
                  </a:ext>
                </a:extLst>
              </a:tr>
              <a:tr h="180975">
                <a:tc>
                  <a:txBody>
                    <a:bodyPr/>
                    <a:lstStyle/>
                    <a:p>
                      <a:pPr algn="l" fontAlgn="ctr">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その他</a:t>
                      </a: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4.1</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4.8</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300955"/>
                  </a:ext>
                </a:extLst>
              </a:tr>
            </a:tbl>
          </a:graphicData>
        </a:graphic>
      </p:graphicFrame>
      <p:sp>
        <p:nvSpPr>
          <p:cNvPr id="38" name="テキスト ボックス 37">
            <a:extLst>
              <a:ext uri="{FF2B5EF4-FFF2-40B4-BE49-F238E27FC236}">
                <a16:creationId xmlns:a16="http://schemas.microsoft.com/office/drawing/2014/main" id="{128DB474-F002-4C62-8A89-107033506B6E}"/>
              </a:ext>
            </a:extLst>
          </p:cNvPr>
          <p:cNvSpPr txBox="1"/>
          <p:nvPr/>
        </p:nvSpPr>
        <p:spPr>
          <a:xfrm>
            <a:off x="4758527" y="3404066"/>
            <a:ext cx="4638063" cy="347689"/>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図表６９：時間外勤務を減らすための取組</a:t>
            </a:r>
            <a:r>
              <a:rPr kumimoji="1" lang="en-US" altLang="ja-JP" sz="1100" b="1"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92341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3A036A77-3584-4532-8D28-586C69BE7611}"/>
              </a:ext>
            </a:extLst>
          </p:cNvPr>
          <p:cNvSpPr>
            <a:spLocks noGrp="1"/>
          </p:cNvSpPr>
          <p:nvPr>
            <p:ph type="sldNum" sz="quarter" idx="12"/>
          </p:nvPr>
        </p:nvSpPr>
        <p:spPr>
          <a:xfrm>
            <a:off x="716088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3</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A7604FD3-8AA4-44CA-8BC5-8EFF85533B0A}"/>
              </a:ext>
            </a:extLst>
          </p:cNvPr>
          <p:cNvSpPr txBox="1"/>
          <p:nvPr/>
        </p:nvSpPr>
        <p:spPr>
          <a:xfrm>
            <a:off x="155805" y="1462602"/>
            <a:ext cx="8761121" cy="1054337"/>
          </a:xfrm>
          <a:prstGeom prst="rect">
            <a:avLst/>
          </a:prstGeom>
        </p:spPr>
        <p:txBody>
          <a:bodyPr vert="horz" wrap="square" lIns="91440" tIns="45720" rIns="91440" bIns="45720" rtlCol="0" anchor="ctr">
            <a:noAutofit/>
          </a:bodyPr>
          <a:lstStyle/>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この計画は、法第</a:t>
            </a:r>
            <a:r>
              <a:rPr kumimoji="1" lang="en-US" altLang="ja-JP" sz="1400" b="1" dirty="0">
                <a:latin typeface="UD デジタル 教科書体 NK-R" panose="02020400000000000000" pitchFamily="18" charset="-128"/>
                <a:ea typeface="UD デジタル 教科書体 NK-R" panose="02020400000000000000" pitchFamily="18" charset="-128"/>
              </a:rPr>
              <a:t>19</a:t>
            </a:r>
            <a:r>
              <a:rPr kumimoji="1" lang="ja-JP" altLang="en-US" sz="1400" b="1" dirty="0">
                <a:latin typeface="UD デジタル 教科書体 NK-R" panose="02020400000000000000" pitchFamily="18" charset="-128"/>
                <a:ea typeface="UD デジタル 教科書体 NK-R" panose="02020400000000000000" pitchFamily="18" charset="-128"/>
              </a:rPr>
              <a:t>条に基づき、特定事業主である大阪府知事、大阪府議会議長、大阪府教育委員会、大阪府選挙管理委員会、大阪府代表監査委員、大阪府人事委員会及び大阪海区漁業調整委員会が、それぞれにおいて実施する女性職員の職業生活における活躍の推進に関する今後の取組等に関してとりまとめたもの。</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99E886B9-0303-4EF3-A117-A766E0CEABA5}"/>
              </a:ext>
            </a:extLst>
          </p:cNvPr>
          <p:cNvSpPr txBox="1"/>
          <p:nvPr/>
        </p:nvSpPr>
        <p:spPr>
          <a:xfrm>
            <a:off x="317195" y="3110981"/>
            <a:ext cx="8527541" cy="2217775"/>
          </a:xfrm>
          <a:prstGeom prst="rect">
            <a:avLst/>
          </a:prstGeom>
        </p:spPr>
        <p:txBody>
          <a:bodyPr vert="horz" wrap="square" lIns="91440" tIns="45720" rIns="91440" bIns="45720" rtlCol="0" anchor="ctr">
            <a:noAutofit/>
          </a:bodyPr>
          <a:lstStyle/>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この計画の対象となる職員は、</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・大阪府知事</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・大阪府議会議長</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・大阪府教育委員会（ただし、府立学校の職員を除く。）</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・大阪府選挙管理委員会</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・大阪府代表監査委員</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・大阪府人事委員会</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・大阪海区漁業調整委員会</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が任命する職員。</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09C3CB74-0F8E-4BE7-9EAF-5037A91ECE04}"/>
              </a:ext>
            </a:extLst>
          </p:cNvPr>
          <p:cNvSpPr txBox="1"/>
          <p:nvPr/>
        </p:nvSpPr>
        <p:spPr>
          <a:xfrm>
            <a:off x="317195" y="6003080"/>
            <a:ext cx="7354443" cy="532930"/>
          </a:xfrm>
          <a:prstGeom prst="rect">
            <a:avLst/>
          </a:prstGeom>
        </p:spPr>
        <p:txBody>
          <a:bodyPr vert="horz" wrap="square" lIns="91440" tIns="45720" rIns="91440" bIns="45720" rtlCol="0" anchor="ctr">
            <a:noAutofit/>
          </a:bodyPr>
          <a:lstStyle/>
          <a:p>
            <a:pPr algn="l"/>
            <a:r>
              <a:rPr kumimoji="1" lang="ja-JP" altLang="en-US" sz="1400" b="1" dirty="0">
                <a:latin typeface="UD デジタル 教科書体 NK-R" panose="02020400000000000000" pitchFamily="18" charset="-128"/>
                <a:ea typeface="UD デジタル 教科書体 NK-R" panose="02020400000000000000" pitchFamily="18" charset="-128"/>
              </a:rPr>
              <a:t>この計画の計画期間は、令和８年（</a:t>
            </a:r>
            <a:r>
              <a:rPr kumimoji="1" lang="en-US" altLang="ja-JP" sz="1400" b="1" dirty="0">
                <a:latin typeface="UD デジタル 教科書体 NK-R" panose="02020400000000000000" pitchFamily="18" charset="-128"/>
                <a:ea typeface="UD デジタル 教科書体 NK-R" panose="02020400000000000000" pitchFamily="18" charset="-128"/>
              </a:rPr>
              <a:t>2026</a:t>
            </a:r>
            <a:r>
              <a:rPr kumimoji="1" lang="ja-JP" altLang="en-US" sz="1400" b="1" dirty="0">
                <a:latin typeface="UD デジタル 教科書体 NK-R" panose="02020400000000000000" pitchFamily="18" charset="-128"/>
                <a:ea typeface="UD デジタル 教科書体 NK-R" panose="02020400000000000000" pitchFamily="18" charset="-128"/>
              </a:rPr>
              <a:t>年）４月から令和</a:t>
            </a:r>
            <a:r>
              <a:rPr kumimoji="1" lang="en-US" altLang="ja-JP" sz="1400" b="1" dirty="0">
                <a:latin typeface="UD デジタル 教科書体 NK-R" panose="02020400000000000000" pitchFamily="18" charset="-128"/>
                <a:ea typeface="UD デジタル 教科書体 NK-R" panose="02020400000000000000" pitchFamily="18" charset="-128"/>
              </a:rPr>
              <a:t>12</a:t>
            </a:r>
            <a:r>
              <a:rPr kumimoji="1" lang="ja-JP" altLang="en-US" sz="1400" b="1" dirty="0">
                <a:latin typeface="UD デジタル 教科書体 NK-R" panose="02020400000000000000" pitchFamily="18" charset="-128"/>
                <a:ea typeface="UD デジタル 教科書体 NK-R" panose="02020400000000000000" pitchFamily="18" charset="-128"/>
              </a:rPr>
              <a:t>年（</a:t>
            </a:r>
            <a:r>
              <a:rPr kumimoji="1" lang="en-US" altLang="ja-JP" sz="1400" b="1" dirty="0">
                <a:latin typeface="UD デジタル 教科書体 NK-R" panose="02020400000000000000" pitchFamily="18" charset="-128"/>
                <a:ea typeface="UD デジタル 教科書体 NK-R" panose="02020400000000000000" pitchFamily="18" charset="-128"/>
              </a:rPr>
              <a:t>2030</a:t>
            </a:r>
            <a:r>
              <a:rPr kumimoji="1" lang="ja-JP" altLang="en-US" sz="1400" b="1" dirty="0">
                <a:latin typeface="UD デジタル 教科書体 NK-R" panose="02020400000000000000" pitchFamily="18" charset="-128"/>
                <a:ea typeface="UD デジタル 教科書体 NK-R" panose="02020400000000000000" pitchFamily="18" charset="-128"/>
              </a:rPr>
              <a:t>年）３月までの４年間。</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5" name="正方形/長方形 14">
            <a:extLst>
              <a:ext uri="{FF2B5EF4-FFF2-40B4-BE49-F238E27FC236}">
                <a16:creationId xmlns:a16="http://schemas.microsoft.com/office/drawing/2014/main" id="{848D059D-814B-4963-9C20-3ADE869CAE3C}"/>
              </a:ext>
            </a:extLst>
          </p:cNvPr>
          <p:cNvSpPr/>
          <p:nvPr/>
        </p:nvSpPr>
        <p:spPr>
          <a:xfrm>
            <a:off x="17931" y="1153004"/>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　計画の位置づけ</a:t>
            </a:r>
          </a:p>
        </p:txBody>
      </p:sp>
      <p:sp>
        <p:nvSpPr>
          <p:cNvPr id="16" name="正方形/長方形 15">
            <a:extLst>
              <a:ext uri="{FF2B5EF4-FFF2-40B4-BE49-F238E27FC236}">
                <a16:creationId xmlns:a16="http://schemas.microsoft.com/office/drawing/2014/main" id="{89B094EF-53BA-41C2-9965-6B0410F0E2C5}"/>
              </a:ext>
            </a:extLst>
          </p:cNvPr>
          <p:cNvSpPr/>
          <p:nvPr/>
        </p:nvSpPr>
        <p:spPr>
          <a:xfrm>
            <a:off x="8965" y="2601766"/>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２　計画の対象となる職員</a:t>
            </a:r>
          </a:p>
        </p:txBody>
      </p:sp>
      <p:sp>
        <p:nvSpPr>
          <p:cNvPr id="17" name="正方形/長方形 16">
            <a:extLst>
              <a:ext uri="{FF2B5EF4-FFF2-40B4-BE49-F238E27FC236}">
                <a16:creationId xmlns:a16="http://schemas.microsoft.com/office/drawing/2014/main" id="{FF2B5712-67F5-4C98-815B-2B1C26BEB913}"/>
              </a:ext>
            </a:extLst>
          </p:cNvPr>
          <p:cNvSpPr/>
          <p:nvPr/>
        </p:nvSpPr>
        <p:spPr>
          <a:xfrm>
            <a:off x="0" y="5597844"/>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３　計画の期間</a:t>
            </a:r>
          </a:p>
        </p:txBody>
      </p:sp>
      <p:sp>
        <p:nvSpPr>
          <p:cNvPr id="13" name="正方形/長方形 12">
            <a:extLst>
              <a:ext uri="{FF2B5EF4-FFF2-40B4-BE49-F238E27FC236}">
                <a16:creationId xmlns:a16="http://schemas.microsoft.com/office/drawing/2014/main" id="{560E15BA-A509-4DD7-BC4A-66EED3EF2A69}"/>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第１章　特定事業主行動計画について</a:t>
            </a:r>
          </a:p>
        </p:txBody>
      </p:sp>
      <p:sp>
        <p:nvSpPr>
          <p:cNvPr id="10" name="正方形/長方形 9">
            <a:extLst>
              <a:ext uri="{FF2B5EF4-FFF2-40B4-BE49-F238E27FC236}">
                <a16:creationId xmlns:a16="http://schemas.microsoft.com/office/drawing/2014/main" id="{9119A04C-6DF0-4E17-8EE6-5853506E10CD}"/>
              </a:ext>
            </a:extLst>
          </p:cNvPr>
          <p:cNvSpPr/>
          <p:nvPr/>
        </p:nvSpPr>
        <p:spPr>
          <a:xfrm>
            <a:off x="17931" y="773349"/>
            <a:ext cx="8898995" cy="17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第１章では、本計画についての位置づけや対象となる職員、期間等を記載する。</a:t>
            </a:r>
          </a:p>
        </p:txBody>
      </p:sp>
    </p:spTree>
    <p:extLst>
      <p:ext uri="{BB962C8B-B14F-4D97-AF65-F5344CB8AC3E}">
        <p14:creationId xmlns:p14="http://schemas.microsoft.com/office/powerpoint/2010/main" val="98194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7604FD3-8AA4-44CA-8BC5-8EFF85533B0A}"/>
              </a:ext>
            </a:extLst>
          </p:cNvPr>
          <p:cNvSpPr txBox="1"/>
          <p:nvPr/>
        </p:nvSpPr>
        <p:spPr>
          <a:xfrm>
            <a:off x="138392" y="2075682"/>
            <a:ext cx="8867216" cy="931310"/>
          </a:xfrm>
          <a:prstGeom prst="rect">
            <a:avLst/>
          </a:prstGeom>
          <a:solidFill>
            <a:schemeClr val="accent5">
              <a:lumMod val="40000"/>
              <a:lumOff val="60000"/>
            </a:schemeClr>
          </a:solidFill>
        </p:spPr>
        <p:txBody>
          <a:bodyPr vert="horz" wrap="square" lIns="91440" tIns="45720" rIns="91440" bIns="45720" rtlCol="0" anchor="ctr">
            <a:noAutofit/>
          </a:bodyPr>
          <a:lstStyle/>
          <a:p>
            <a:pPr algn="just">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○採用関係</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just">
              <a:spcBef>
                <a:spcPts val="300"/>
              </a:spcBef>
            </a:pP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a:t>
            </a:r>
            <a:r>
              <a:rPr kumimoji="1" lang="ja-JP" altLang="en-US" sz="1200" b="1" dirty="0">
                <a:latin typeface="UD デジタル 教科書体 NK-R" panose="02020400000000000000" pitchFamily="18" charset="-128"/>
                <a:ea typeface="UD デジタル 教科書体 NK-R" panose="02020400000000000000" pitchFamily="18" charset="-128"/>
              </a:rPr>
              <a:t>優秀で多様な人材を採用するため、府庁で働くことの魅力が幅広い層に伝わるよう、採用パンフレットでの先輩職員の紹介において、特定の性別に偏らないよう引き続き配慮するとともに、採用説明会では、性別にかかわらずやりがいを持って様々な仕事に従事できる職場環境であることを、積極的にアピールしてきた。また、動画や</a:t>
            </a:r>
            <a:r>
              <a:rPr kumimoji="1" lang="en-US" altLang="ja-JP" sz="1200" b="1" dirty="0">
                <a:latin typeface="UD デジタル 教科書体 NK-R" panose="02020400000000000000" pitchFamily="18" charset="-128"/>
                <a:ea typeface="UD デジタル 教科書体 NK-R" panose="02020400000000000000" pitchFamily="18" charset="-128"/>
              </a:rPr>
              <a:t>SNS</a:t>
            </a:r>
            <a:r>
              <a:rPr kumimoji="1" lang="ja-JP" altLang="en-US" sz="1200" b="1" dirty="0">
                <a:latin typeface="UD デジタル 教科書体 NK-R" panose="02020400000000000000" pitchFamily="18" charset="-128"/>
                <a:ea typeface="UD デジタル 教科書体 NK-R" panose="02020400000000000000" pitchFamily="18" charset="-128"/>
              </a:rPr>
              <a:t>を活用した効果的な手法についても検討し、取組を進めてきた。</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5" name="正方形/長方形 14">
            <a:extLst>
              <a:ext uri="{FF2B5EF4-FFF2-40B4-BE49-F238E27FC236}">
                <a16:creationId xmlns:a16="http://schemas.microsoft.com/office/drawing/2014/main" id="{848D059D-814B-4963-9C20-3ADE869CAE3C}"/>
              </a:ext>
            </a:extLst>
          </p:cNvPr>
          <p:cNvSpPr/>
          <p:nvPr/>
        </p:nvSpPr>
        <p:spPr>
          <a:xfrm>
            <a:off x="0" y="124782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１　前計画における主な取組　</a:t>
            </a:r>
          </a:p>
        </p:txBody>
      </p:sp>
      <p:sp>
        <p:nvSpPr>
          <p:cNvPr id="19" name="正方形/長方形 18">
            <a:extLst>
              <a:ext uri="{FF2B5EF4-FFF2-40B4-BE49-F238E27FC236}">
                <a16:creationId xmlns:a16="http://schemas.microsoft.com/office/drawing/2014/main" id="{3246171D-7071-4D5A-870B-B77C591E679D}"/>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第２章　前計画の取組状況について</a:t>
            </a:r>
          </a:p>
        </p:txBody>
      </p:sp>
      <p:sp>
        <p:nvSpPr>
          <p:cNvPr id="21" name="テキスト ボックス 20">
            <a:extLst>
              <a:ext uri="{FF2B5EF4-FFF2-40B4-BE49-F238E27FC236}">
                <a16:creationId xmlns:a16="http://schemas.microsoft.com/office/drawing/2014/main" id="{F1CE8CFA-F74A-4030-A6E4-45DB2B3E9F5E}"/>
              </a:ext>
            </a:extLst>
          </p:cNvPr>
          <p:cNvSpPr txBox="1"/>
          <p:nvPr/>
        </p:nvSpPr>
        <p:spPr>
          <a:xfrm>
            <a:off x="138391" y="3052574"/>
            <a:ext cx="8867216" cy="1111018"/>
          </a:xfrm>
          <a:prstGeom prst="rect">
            <a:avLst/>
          </a:prstGeom>
          <a:solidFill>
            <a:schemeClr val="accent5">
              <a:lumMod val="40000"/>
              <a:lumOff val="60000"/>
            </a:schemeClr>
          </a:solidFill>
        </p:spPr>
        <p:txBody>
          <a:bodyPr vert="horz" wrap="square" lIns="91440" tIns="45720" rIns="91440" bIns="45720" rtlCol="0" anchor="ctr">
            <a:noAutofit/>
          </a:bodyPr>
          <a:lstStyle/>
          <a:p>
            <a:pPr algn="just">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○継続就業及び仕事とプライベートの両立関係</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just">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a:t>
            </a:r>
            <a:r>
              <a:rPr kumimoji="1" lang="ja-JP" altLang="en-US" sz="1200" b="1" dirty="0">
                <a:latin typeface="UD デジタル 教科書体 NK-R" panose="02020400000000000000" pitchFamily="18" charset="-128"/>
                <a:ea typeface="UD デジタル 教科書体 NK-R" panose="02020400000000000000" pitchFamily="18" charset="-128"/>
              </a:rPr>
              <a:t>職員が仕事とプライベートを両立しながら働き続けられるような職場環境を整備するため、「子育て支援サイト」や「子育てハンドブック」等を活用して、子育てに関する休暇・休業制度や給付事業等の周知徹底・意識啓発・利用促進を図ったり、在宅勤務やテレワークがしやすい環境整備、キャリアシート等を活用した人事異動についての配慮等を行ってきた。また、ハラスメントのない職場づくりや女性活躍推進に資する意識改革のための研修等も実施してきた。</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8D2EC6DA-6D56-45F6-9F41-96912DBD8903}"/>
              </a:ext>
            </a:extLst>
          </p:cNvPr>
          <p:cNvSpPr txBox="1"/>
          <p:nvPr/>
        </p:nvSpPr>
        <p:spPr>
          <a:xfrm>
            <a:off x="122502" y="4209174"/>
            <a:ext cx="8867216" cy="1303550"/>
          </a:xfrm>
          <a:prstGeom prst="rect">
            <a:avLst/>
          </a:prstGeom>
          <a:solidFill>
            <a:schemeClr val="accent5">
              <a:lumMod val="40000"/>
              <a:lumOff val="60000"/>
            </a:schemeClr>
          </a:solidFill>
        </p:spPr>
        <p:txBody>
          <a:bodyPr vert="horz" wrap="square" lIns="91440" tIns="45720" rIns="91440" bIns="45720" rtlCol="0" anchor="ctr">
            <a:noAutofit/>
          </a:bodyPr>
          <a:lstStyle/>
          <a:p>
            <a:pPr algn="just">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○働き方改革関係</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just">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a:t>
            </a:r>
            <a:r>
              <a:rPr kumimoji="1" lang="ja-JP" altLang="en-US" sz="1200" b="1" dirty="0">
                <a:latin typeface="UD デジタル 教科書体 NK-R" panose="02020400000000000000" pitchFamily="18" charset="-128"/>
                <a:ea typeface="UD デジタル 教科書体 NK-R" panose="02020400000000000000" pitchFamily="18" charset="-128"/>
              </a:rPr>
              <a:t>長時間勤務は、その職場における女性職員の活躍の大きな障壁となるだけでなく、男性職員の家事・育児・介護等の分担を困難にし、当該男性職員の配偶者である女性の活躍の障壁となるという考えから、職員が全庁一斉に定時退庁に努める「ゆとりの日」や「ゆとり週間」等の設定や、パソコンシャットダウンシステムの導入により、時間外勤務の縮減に向けての意識形成・改革を図った。併せて年次休暇の取得促進のため、部独自での「ゆとり週間」の設定やそれぞれの職員の業務の代わりができる「副担当者」を定めるなど、子育てのための連続休暇を取得しやすい環境づくり進めてきた。</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a:extLst>
              <a:ext uri="{FF2B5EF4-FFF2-40B4-BE49-F238E27FC236}">
                <a16:creationId xmlns:a16="http://schemas.microsoft.com/office/drawing/2014/main" id="{9F990CB0-E323-4367-896A-8EA7C012FB61}"/>
              </a:ext>
            </a:extLst>
          </p:cNvPr>
          <p:cNvSpPr txBox="1"/>
          <p:nvPr/>
        </p:nvSpPr>
        <p:spPr>
          <a:xfrm>
            <a:off x="138391" y="5558306"/>
            <a:ext cx="8867216" cy="1198092"/>
          </a:xfrm>
          <a:prstGeom prst="rect">
            <a:avLst/>
          </a:prstGeom>
          <a:solidFill>
            <a:schemeClr val="accent5">
              <a:lumMod val="40000"/>
              <a:lumOff val="60000"/>
            </a:schemeClr>
          </a:solidFill>
        </p:spPr>
        <p:txBody>
          <a:bodyPr vert="horz" wrap="square" lIns="91440" tIns="45720" rIns="91440" bIns="45720" rtlCol="0" anchor="ctr">
            <a:noAutofit/>
          </a:bodyPr>
          <a:lstStyle/>
          <a:p>
            <a:pPr algn="just">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○女性登用関係</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just">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　　</a:t>
            </a:r>
            <a:r>
              <a:rPr kumimoji="1" lang="ja-JP" altLang="en-US" sz="1200" b="1" dirty="0">
                <a:latin typeface="UD デジタル 教科書体 NK-R" panose="02020400000000000000" pitchFamily="18" charset="-128"/>
                <a:ea typeface="UD デジタル 教科書体 NK-R" panose="02020400000000000000" pitchFamily="18" charset="-128"/>
              </a:rPr>
              <a:t>職員の能力を育成するとともにその資質向上を図るため、適材適所の人事配置や、全職場への女性職員の複数配置等に取り組んできた。</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just">
              <a:spcBef>
                <a:spcPts val="300"/>
              </a:spcBef>
            </a:pPr>
            <a:r>
              <a:rPr kumimoji="1" lang="ja-JP" altLang="en-US" sz="1200" b="1" dirty="0">
                <a:latin typeface="UD デジタル 教科書体 NK-R" panose="02020400000000000000" pitchFamily="18" charset="-128"/>
                <a:ea typeface="UD デジタル 教科書体 NK-R" panose="02020400000000000000" pitchFamily="18" charset="-128"/>
              </a:rPr>
              <a:t>　　また、女性職員の昇任意欲向上のため、上位職階のやりがいや自信の持ち方などを含む心構えのＰＲや研修の実施、キャリアクリエイト制度等の主体的なキャリア形成支援の取組を実施してきた。</a:t>
            </a:r>
          </a:p>
        </p:txBody>
      </p:sp>
      <p:sp>
        <p:nvSpPr>
          <p:cNvPr id="24" name="テキスト ボックス 23">
            <a:extLst>
              <a:ext uri="{FF2B5EF4-FFF2-40B4-BE49-F238E27FC236}">
                <a16:creationId xmlns:a16="http://schemas.microsoft.com/office/drawing/2014/main" id="{BE2178C5-B1A1-4846-93FB-7652AEF7A298}"/>
              </a:ext>
            </a:extLst>
          </p:cNvPr>
          <p:cNvSpPr txBox="1"/>
          <p:nvPr/>
        </p:nvSpPr>
        <p:spPr>
          <a:xfrm>
            <a:off x="452794" y="1663040"/>
            <a:ext cx="8373577" cy="360000"/>
          </a:xfrm>
          <a:prstGeom prst="rect">
            <a:avLst/>
          </a:prstGeom>
        </p:spPr>
        <p:txBody>
          <a:bodyPr vert="horz" wrap="square" lIns="91440" tIns="45720" rIns="91440" bIns="45720" rtlCol="0" anchor="ctr">
            <a:noAutofit/>
          </a:bodyPr>
          <a:lstStyle/>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前計画の期間中、「採用関係」「継続就業及び仕事とプライベートの両立関係」「働き方改革関係」「女性登用関係」の各項目において、以下のような取組を進めてきた。</a:t>
            </a:r>
          </a:p>
        </p:txBody>
      </p:sp>
      <p:sp>
        <p:nvSpPr>
          <p:cNvPr id="2" name="二等辺三角形 1">
            <a:extLst>
              <a:ext uri="{FF2B5EF4-FFF2-40B4-BE49-F238E27FC236}">
                <a16:creationId xmlns:a16="http://schemas.microsoft.com/office/drawing/2014/main" id="{A9DECFE6-9407-4037-A6E4-54473B9BE526}"/>
              </a:ext>
            </a:extLst>
          </p:cNvPr>
          <p:cNvSpPr/>
          <p:nvPr/>
        </p:nvSpPr>
        <p:spPr>
          <a:xfrm rot="5400000">
            <a:off x="164794" y="1712023"/>
            <a:ext cx="360000" cy="216000"/>
          </a:xfrm>
          <a:prstGeom prst="triangle">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solidFill>
                <a:schemeClr val="tx1"/>
              </a:solidFill>
            </a:endParaRPr>
          </a:p>
        </p:txBody>
      </p:sp>
      <p:sp>
        <p:nvSpPr>
          <p:cNvPr id="11" name="正方形/長方形 10">
            <a:extLst>
              <a:ext uri="{FF2B5EF4-FFF2-40B4-BE49-F238E27FC236}">
                <a16:creationId xmlns:a16="http://schemas.microsoft.com/office/drawing/2014/main" id="{33BC86CE-0EBC-458D-842E-03B8F0CAAD77}"/>
              </a:ext>
            </a:extLst>
          </p:cNvPr>
          <p:cNvSpPr/>
          <p:nvPr/>
        </p:nvSpPr>
        <p:spPr>
          <a:xfrm>
            <a:off x="122502" y="691917"/>
            <a:ext cx="8898995" cy="17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第２章では、前計画期間（令和３年（２０２１年）から令和７年（２０２５年））において取り組んだ主な取組や、前計画における数値目標の達成状況を記載する。</a:t>
            </a:r>
          </a:p>
        </p:txBody>
      </p:sp>
      <p:sp>
        <p:nvSpPr>
          <p:cNvPr id="12" name="スライド番号プレースホルダー 6">
            <a:extLst>
              <a:ext uri="{FF2B5EF4-FFF2-40B4-BE49-F238E27FC236}">
                <a16:creationId xmlns:a16="http://schemas.microsoft.com/office/drawing/2014/main" id="{DD569DAB-1862-41A9-A782-F07207138327}"/>
              </a:ext>
            </a:extLst>
          </p:cNvPr>
          <p:cNvSpPr txBox="1">
            <a:spLocks/>
          </p:cNvSpPr>
          <p:nvPr/>
        </p:nvSpPr>
        <p:spPr>
          <a:xfrm>
            <a:off x="7160880" y="649248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pPr/>
              <a:t>4</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7984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776F-AF54-225F-3C03-40557A4EC7BC}"/>
            </a:ext>
          </a:extLst>
        </p:cNvPr>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C6004D72-23C7-45C7-A50A-44220338D8CE}"/>
              </a:ext>
            </a:extLst>
          </p:cNvPr>
          <p:cNvSpPr/>
          <p:nvPr/>
        </p:nvSpPr>
        <p:spPr>
          <a:xfrm>
            <a:off x="67716" y="4995280"/>
            <a:ext cx="756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職員１人あたりの年次休暇の平均取得日数　</a:t>
            </a:r>
            <a:r>
              <a:rPr kumimoji="0" lang="ja-JP" altLang="en-US" sz="14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目標１５日以上　</a:t>
            </a:r>
            <a:r>
              <a:rPr kumimoji="0"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令和</a:t>
            </a:r>
            <a:r>
              <a:rPr kumimoji="0" lang="ja-JP" altLang="en-US"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６年：</a:t>
            </a:r>
            <a:r>
              <a:rPr kumimoji="0" lang="en-US" altLang="ja-JP"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14</a:t>
            </a:r>
            <a:r>
              <a:rPr kumimoji="0" lang="ja-JP" altLang="en-US"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日６</a:t>
            </a:r>
            <a:r>
              <a:rPr kumimoji="0"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時間（未達成）</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9" name="正方形/長方形 58">
            <a:extLst>
              <a:ext uri="{FF2B5EF4-FFF2-40B4-BE49-F238E27FC236}">
                <a16:creationId xmlns:a16="http://schemas.microsoft.com/office/drawing/2014/main" id="{CE91A834-69BA-40B3-B80B-0534673E66D4}"/>
              </a:ext>
            </a:extLst>
          </p:cNvPr>
          <p:cNvSpPr/>
          <p:nvPr/>
        </p:nvSpPr>
        <p:spPr>
          <a:xfrm>
            <a:off x="225249" y="5363235"/>
            <a:ext cx="5414341" cy="133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令和６年における「職員１人あたりの年次休暇の平均取得日数」は</a:t>
            </a:r>
            <a:r>
              <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14</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日６時間で、目標には未達</a:t>
            </a:r>
            <a:r>
              <a:rPr kumimoji="0" lang="ja-JP" altLang="en-US"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図表</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３</a:t>
            </a:r>
            <a:r>
              <a:rPr kumimoji="0" lang="ja-JP" altLang="en-US"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0" lang="en-US" altLang="ja-JP" sz="120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令和７年度</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職員アンケートでは、約２割の職員が年次休暇が取得しにくいと回答し、その理由として「業務が繁忙」や「職場に迷惑がかかる」という内容が上位を占めている</a:t>
            </a:r>
            <a:r>
              <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図表</a:t>
            </a:r>
            <a:r>
              <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ことから、</a:t>
            </a:r>
            <a:r>
              <a:rPr kumimoji="0" lang="ja-JP" altLang="en-US" sz="1200" b="0"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すべての職員が年次休暇を取得しやすい職場環境の整備等が必要と考えられる。 </a:t>
            </a:r>
            <a:endParaRPr kumimoji="0" lang="en-US" altLang="ja-JP" sz="1200" b="0"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5" name="正方形/長方形 54">
            <a:extLst>
              <a:ext uri="{FF2B5EF4-FFF2-40B4-BE49-F238E27FC236}">
                <a16:creationId xmlns:a16="http://schemas.microsoft.com/office/drawing/2014/main" id="{54B8ED0B-BB65-4E61-A2E8-289020979B32}"/>
              </a:ext>
            </a:extLst>
          </p:cNvPr>
          <p:cNvSpPr/>
          <p:nvPr/>
        </p:nvSpPr>
        <p:spPr>
          <a:xfrm>
            <a:off x="67338" y="3223349"/>
            <a:ext cx="666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（２）男性職員の育児参加休暇取得率　目標１００％　⇒　令和６年度：</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93.9</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％（未達成）</a:t>
            </a:r>
          </a:p>
          <a:p>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16DB0595-A1FC-45B8-BA78-9AD33348DC3C}"/>
              </a:ext>
            </a:extLst>
          </p:cNvPr>
          <p:cNvSpPr/>
          <p:nvPr/>
        </p:nvSpPr>
        <p:spPr>
          <a:xfrm>
            <a:off x="58434" y="1395047"/>
            <a:ext cx="5976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（１）</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男性職員の育児休業取得率　目標３０％　⇒　令和６年度：</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62.4</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％（達成）</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3" name="正方形/長方形 52">
            <a:extLst>
              <a:ext uri="{FF2B5EF4-FFF2-40B4-BE49-F238E27FC236}">
                <a16:creationId xmlns:a16="http://schemas.microsoft.com/office/drawing/2014/main" id="{112DFC9D-6B03-4A5C-AF04-CC66532450E9}"/>
              </a:ext>
            </a:extLst>
          </p:cNvPr>
          <p:cNvSpPr/>
          <p:nvPr/>
        </p:nvSpPr>
        <p:spPr>
          <a:xfrm>
            <a:off x="211023" y="1728981"/>
            <a:ext cx="5428567" cy="128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令和６年度における「男性職員の育児休業」取得率は、目標の</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30</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％を上回る</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62.4</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％であり（図表</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１</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、目標を達成した一方で、令和７年度職員アンケートでは、</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育児休業を取得しない理由として、「配偶者が専ら育児を行うと思う」といういわゆる性別役割分担意識に関する回答や、「業務が繁忙」といった回答が上位を占めている。（</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図表</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15</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、６２</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また、育児休業の取得促進に向けて必要な取組として、「代替要員の確保」や「取得しやすい雰囲気づくり」等が挙げられており（図表６３）、</a:t>
            </a:r>
            <a:r>
              <a:rPr kumimoji="0" lang="ja-JP" altLang="en-US" sz="1200" b="0"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職員の意識の是正や、職場環境の整備等が必要と考えられる。</a:t>
            </a:r>
            <a:endParaRPr kumimoji="1" lang="en-US" altLang="ja-JP" sz="1200" b="0"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スライド番号プレースホルダー 6">
            <a:extLst>
              <a:ext uri="{FF2B5EF4-FFF2-40B4-BE49-F238E27FC236}">
                <a16:creationId xmlns:a16="http://schemas.microsoft.com/office/drawing/2014/main" id="{22E694DC-3D81-B501-39D0-C191AE129375}"/>
              </a:ext>
            </a:extLst>
          </p:cNvPr>
          <p:cNvSpPr>
            <a:spLocks noGrp="1"/>
          </p:cNvSpPr>
          <p:nvPr>
            <p:ph type="sldNum" sz="quarter" idx="12"/>
          </p:nvPr>
        </p:nvSpPr>
        <p:spPr>
          <a:xfrm>
            <a:off x="7139253" y="6521938"/>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5</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6" name="正方形/長方形 35">
            <a:extLst>
              <a:ext uri="{FF2B5EF4-FFF2-40B4-BE49-F238E27FC236}">
                <a16:creationId xmlns:a16="http://schemas.microsoft.com/office/drawing/2014/main" id="{CC5CEF7E-B354-48E3-B9A7-DB34E752B01A}"/>
              </a:ext>
            </a:extLst>
          </p:cNvPr>
          <p:cNvSpPr/>
          <p:nvPr/>
        </p:nvSpPr>
        <p:spPr>
          <a:xfrm>
            <a:off x="6132025" y="2786170"/>
            <a:ext cx="3407328" cy="228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「取得率」は、各年度に子どもが産まれた男性職員のうち、</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「育児休業」を取得した職員の割合</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A553480E-3589-4966-9734-DCB2DE0D020F}"/>
              </a:ext>
            </a:extLst>
          </p:cNvPr>
          <p:cNvSpPr/>
          <p:nvPr/>
        </p:nvSpPr>
        <p:spPr>
          <a:xfrm>
            <a:off x="6132025" y="6312315"/>
            <a:ext cx="389630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対象期間は暦年</a:t>
            </a:r>
          </a:p>
          <a:p>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平均取得日数は、全対象職員が使用した年次休暇の合計数</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（総取得日数）を 全対象職員数で除した日数</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endParaRPr lang="ja-JP" altLang="en-US" sz="800" dirty="0">
              <a:solidFill>
                <a:srgbClr val="FF0000"/>
              </a:solidFill>
              <a:latin typeface="BIZ UDPゴシック" panose="020B0400000000000000" pitchFamily="50" charset="-128"/>
              <a:ea typeface="BIZ UDPゴシック" panose="020B0400000000000000" pitchFamily="50" charset="-128"/>
            </a:endParaRPr>
          </a:p>
        </p:txBody>
      </p:sp>
      <p:sp>
        <p:nvSpPr>
          <p:cNvPr id="34" name="タイトル 1">
            <a:extLst>
              <a:ext uri="{FF2B5EF4-FFF2-40B4-BE49-F238E27FC236}">
                <a16:creationId xmlns:a16="http://schemas.microsoft.com/office/drawing/2014/main" id="{3C372A03-3099-4457-BB3C-BD9CE5F04373}"/>
              </a:ext>
            </a:extLst>
          </p:cNvPr>
          <p:cNvSpPr txBox="1">
            <a:spLocks/>
          </p:cNvSpPr>
          <p:nvPr/>
        </p:nvSpPr>
        <p:spPr>
          <a:xfrm>
            <a:off x="1614747" y="6127"/>
            <a:ext cx="7403118" cy="4724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本計画の目標及び前計画の振り返りについて</a:t>
            </a:r>
          </a:p>
        </p:txBody>
      </p:sp>
      <p:sp>
        <p:nvSpPr>
          <p:cNvPr id="33" name="テキスト ボックス 32">
            <a:extLst>
              <a:ext uri="{FF2B5EF4-FFF2-40B4-BE49-F238E27FC236}">
                <a16:creationId xmlns:a16="http://schemas.microsoft.com/office/drawing/2014/main" id="{81042D3D-7D49-4889-9FE8-97E2B1C01CE6}"/>
              </a:ext>
            </a:extLst>
          </p:cNvPr>
          <p:cNvSpPr txBox="1"/>
          <p:nvPr/>
        </p:nvSpPr>
        <p:spPr>
          <a:xfrm>
            <a:off x="5738298" y="3319518"/>
            <a:ext cx="2953730" cy="392164"/>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図表２：男性職員の</a:t>
            </a:r>
            <a:r>
              <a:rPr lang="zh-CN" altLang="en-US" sz="1100" b="1" dirty="0">
                <a:latin typeface="BIZ UDPゴシック" panose="020B0400000000000000" pitchFamily="50" charset="-128"/>
                <a:ea typeface="BIZ UDPゴシック" panose="020B0400000000000000" pitchFamily="50" charset="-128"/>
              </a:rPr>
              <a:t>育児参加休暇取得率</a:t>
            </a:r>
            <a:r>
              <a:rPr kumimoji="1" lang="en-US" altLang="ja-JP" sz="1100" b="1" dirty="0">
                <a:latin typeface="BIZ UDPゴシック" panose="020B0400000000000000" pitchFamily="50" charset="-128"/>
                <a:ea typeface="BIZ UDPゴシック" panose="020B0400000000000000" pitchFamily="50" charset="-128"/>
              </a:rPr>
              <a:t>】</a:t>
            </a:r>
            <a:endParaRPr lang="zh-TW" altLang="en-US" sz="1100" b="1"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95F2B8E3-A382-4630-9FBE-E54DBAF52383}"/>
              </a:ext>
            </a:extLst>
          </p:cNvPr>
          <p:cNvSpPr txBox="1"/>
          <p:nvPr/>
        </p:nvSpPr>
        <p:spPr>
          <a:xfrm>
            <a:off x="5738298" y="5171903"/>
            <a:ext cx="2520894" cy="370102"/>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図表３：</a:t>
            </a:r>
            <a:r>
              <a:rPr lang="ja-JP" altLang="en-US" sz="1100" b="1" dirty="0">
                <a:latin typeface="BIZ UDPゴシック" panose="020B0400000000000000" pitchFamily="50" charset="-128"/>
                <a:ea typeface="BIZ UDPゴシック" panose="020B0400000000000000" pitchFamily="50" charset="-128"/>
              </a:rPr>
              <a:t>年次休暇の平均取得日数</a:t>
            </a:r>
            <a:r>
              <a:rPr kumimoji="1" lang="en-US" altLang="ja-JP" sz="1100" b="1" dirty="0">
                <a:latin typeface="BIZ UDPゴシック" panose="020B0400000000000000" pitchFamily="50" charset="-128"/>
                <a:ea typeface="BIZ UDPゴシック" panose="020B0400000000000000" pitchFamily="50" charset="-128"/>
              </a:rPr>
              <a:t>】</a:t>
            </a:r>
            <a:endParaRPr lang="zh-TW" altLang="en-US" sz="1100" b="1"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ED81A129-DEE9-40A1-AD92-9E1A868168BA}"/>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第２章　前計画の取組状況について</a:t>
            </a:r>
          </a:p>
        </p:txBody>
      </p:sp>
      <p:sp>
        <p:nvSpPr>
          <p:cNvPr id="47" name="正方形/長方形 46">
            <a:extLst>
              <a:ext uri="{FF2B5EF4-FFF2-40B4-BE49-F238E27FC236}">
                <a16:creationId xmlns:a16="http://schemas.microsoft.com/office/drawing/2014/main" id="{6285B62E-18A9-4862-AD39-1224A4932592}"/>
              </a:ext>
            </a:extLst>
          </p:cNvPr>
          <p:cNvSpPr/>
          <p:nvPr/>
        </p:nvSpPr>
        <p:spPr>
          <a:xfrm>
            <a:off x="-3640" y="554769"/>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Bef>
                <a:spcPts val="600"/>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２　前計画における数値目標の振り返り　</a:t>
            </a:r>
          </a:p>
        </p:txBody>
      </p:sp>
      <p:sp>
        <p:nvSpPr>
          <p:cNvPr id="49" name="テキスト ボックス 48">
            <a:extLst>
              <a:ext uri="{FF2B5EF4-FFF2-40B4-BE49-F238E27FC236}">
                <a16:creationId xmlns:a16="http://schemas.microsoft.com/office/drawing/2014/main" id="{A51FECF1-4C48-44FC-BFFA-173F37BD363D}"/>
              </a:ext>
            </a:extLst>
          </p:cNvPr>
          <p:cNvSpPr txBox="1"/>
          <p:nvPr/>
        </p:nvSpPr>
        <p:spPr>
          <a:xfrm>
            <a:off x="441249" y="969620"/>
            <a:ext cx="8595549" cy="360000"/>
          </a:xfrm>
          <a:prstGeom prst="rect">
            <a:avLst/>
          </a:prstGeom>
        </p:spPr>
        <p:txBody>
          <a:bodyPr vert="horz" wrap="square" lIns="91440" tIns="45720" rIns="91440" bIns="45720" rtlCol="0" anchor="ctr">
            <a:noAutofit/>
          </a:bodyPr>
          <a:lstStyle/>
          <a:p>
            <a:pPr algn="l">
              <a:spcBef>
                <a:spcPts val="300"/>
              </a:spcBef>
            </a:pPr>
            <a:r>
              <a:rPr kumimoji="1" lang="ja-JP" altLang="en-US" sz="1400" b="1" dirty="0">
                <a:latin typeface="UD デジタル 教科書体 NK-R" panose="02020400000000000000" pitchFamily="18" charset="-128"/>
                <a:ea typeface="UD デジタル 教科書体 NK-R" panose="02020400000000000000" pitchFamily="18" charset="-128"/>
              </a:rPr>
              <a:t>前計画で定めた数値目標について、計画期間における取組の結果どのような成果が見られたのか振り返るとともに、数値目標の達成に至らなかった項目について、その要因を分析する。</a:t>
            </a:r>
          </a:p>
        </p:txBody>
      </p:sp>
      <p:sp>
        <p:nvSpPr>
          <p:cNvPr id="51" name="二等辺三角形 50">
            <a:extLst>
              <a:ext uri="{FF2B5EF4-FFF2-40B4-BE49-F238E27FC236}">
                <a16:creationId xmlns:a16="http://schemas.microsoft.com/office/drawing/2014/main" id="{F91212ED-2405-48FA-95B8-2FFFB6B6D065}"/>
              </a:ext>
            </a:extLst>
          </p:cNvPr>
          <p:cNvSpPr/>
          <p:nvPr/>
        </p:nvSpPr>
        <p:spPr>
          <a:xfrm rot="5400000">
            <a:off x="153249" y="1018603"/>
            <a:ext cx="360000" cy="216000"/>
          </a:xfrm>
          <a:prstGeom prst="triangle">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0" name="テキスト ボックス 29">
            <a:extLst>
              <a:ext uri="{FF2B5EF4-FFF2-40B4-BE49-F238E27FC236}">
                <a16:creationId xmlns:a16="http://schemas.microsoft.com/office/drawing/2014/main" id="{9F53407F-48A9-4A5E-9671-449A64FC1FBE}"/>
              </a:ext>
            </a:extLst>
          </p:cNvPr>
          <p:cNvSpPr txBox="1"/>
          <p:nvPr/>
        </p:nvSpPr>
        <p:spPr>
          <a:xfrm>
            <a:off x="5738298" y="1527330"/>
            <a:ext cx="2441302" cy="377007"/>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図表１：男性職員の</a:t>
            </a:r>
            <a:r>
              <a:rPr lang="zh-TW" altLang="en-US" sz="1100" b="1" dirty="0">
                <a:latin typeface="BIZ UDPゴシック" panose="020B0400000000000000" pitchFamily="50" charset="-128"/>
                <a:ea typeface="BIZ UDPゴシック" panose="020B0400000000000000" pitchFamily="50" charset="-128"/>
              </a:rPr>
              <a:t>育児休業取得率</a:t>
            </a:r>
            <a:r>
              <a:rPr kumimoji="1" lang="en-US" altLang="ja-JP" sz="1100" b="1" dirty="0">
                <a:latin typeface="BIZ UDPゴシック" panose="020B0400000000000000" pitchFamily="50" charset="-128"/>
                <a:ea typeface="BIZ UDPゴシック" panose="020B0400000000000000" pitchFamily="50" charset="-128"/>
              </a:rPr>
              <a:t>】</a:t>
            </a:r>
            <a:endParaRPr lang="zh-TW" altLang="en-US" sz="1100" b="1" dirty="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65CE5AA4-EB8F-4E62-A6E0-B30DCA707EEE}"/>
              </a:ext>
            </a:extLst>
          </p:cNvPr>
          <p:cNvSpPr/>
          <p:nvPr/>
        </p:nvSpPr>
        <p:spPr>
          <a:xfrm>
            <a:off x="6132025" y="4591959"/>
            <a:ext cx="2953731" cy="283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「取得率」は、各年度に子どもが産まれた男性職員のうち、</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「育児参加休暇」を取得した職員の割合</a:t>
            </a:r>
          </a:p>
        </p:txBody>
      </p:sp>
      <p:sp>
        <p:nvSpPr>
          <p:cNvPr id="24" name="正方形/長方形 23">
            <a:extLst>
              <a:ext uri="{FF2B5EF4-FFF2-40B4-BE49-F238E27FC236}">
                <a16:creationId xmlns:a16="http://schemas.microsoft.com/office/drawing/2014/main" id="{290EE414-9626-46F9-A556-4C020CE7BA0B}"/>
              </a:ext>
            </a:extLst>
          </p:cNvPr>
          <p:cNvSpPr/>
          <p:nvPr/>
        </p:nvSpPr>
        <p:spPr>
          <a:xfrm>
            <a:off x="225249" y="3579843"/>
            <a:ext cx="5428567" cy="133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令和６年度における「育児参加休暇」取得率は</a:t>
            </a:r>
            <a:r>
              <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93.9</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％で、目標には未達</a:t>
            </a:r>
            <a:r>
              <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図表</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２</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育児や子育てのための休暇制度について、令和７年度職員アンケートでは、取得を希望する意見は一定数あるが、取得しない理由として、「職場に迷惑がかかる」 、「業務が繁忙」という回答が上位を占めていることから（</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図表１８</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1200" b="0" i="0" u="sng"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育児休業と同様に、取得促進のため職場環境の整備等が必要と考えられる。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5" name="テキスト ボックス 24">
            <a:extLst>
              <a:ext uri="{FF2B5EF4-FFF2-40B4-BE49-F238E27FC236}">
                <a16:creationId xmlns:a16="http://schemas.microsoft.com/office/drawing/2014/main" id="{D3E1883C-1D6A-49A3-A64C-5B477D1315E1}"/>
              </a:ext>
            </a:extLst>
          </p:cNvPr>
          <p:cNvSpPr txBox="1"/>
          <p:nvPr/>
        </p:nvSpPr>
        <p:spPr>
          <a:xfrm>
            <a:off x="6201088" y="5454675"/>
            <a:ext cx="503660" cy="151879"/>
          </a:xfrm>
          <a:prstGeom prst="rect">
            <a:avLst/>
          </a:prstGeom>
        </p:spPr>
        <p:txBody>
          <a:bodyPr vert="horz" wrap="square" lIns="91440" tIns="45720" rIns="91440" bIns="45720" rtlCol="0" anchor="ctr">
            <a:noAutofit/>
          </a:bodyPr>
          <a:lstStyle/>
          <a:p>
            <a:pPr algn="l"/>
            <a:r>
              <a:rPr kumimoji="1" lang="ja-JP" altLang="en-US" sz="500" dirty="0">
                <a:latin typeface="BIZ UDPゴシック" panose="020B0400000000000000" pitchFamily="50" charset="-128"/>
                <a:ea typeface="BIZ UDPゴシック" panose="020B0400000000000000" pitchFamily="50" charset="-128"/>
              </a:rPr>
              <a:t>（日）</a:t>
            </a:r>
          </a:p>
        </p:txBody>
      </p:sp>
      <p:pic>
        <p:nvPicPr>
          <p:cNvPr id="3" name="図 2">
            <a:extLst>
              <a:ext uri="{FF2B5EF4-FFF2-40B4-BE49-F238E27FC236}">
                <a16:creationId xmlns:a16="http://schemas.microsoft.com/office/drawing/2014/main" id="{D8A16378-B69C-4EF9-9985-82184BC40E03}"/>
              </a:ext>
            </a:extLst>
          </p:cNvPr>
          <p:cNvPicPr>
            <a:picLocks noChangeAspect="1"/>
          </p:cNvPicPr>
          <p:nvPr/>
        </p:nvPicPr>
        <p:blipFill>
          <a:blip r:embed="rId2"/>
          <a:stretch>
            <a:fillRect/>
          </a:stretch>
        </p:blipFill>
        <p:spPr>
          <a:xfrm>
            <a:off x="5870589" y="1759850"/>
            <a:ext cx="3060457" cy="1152244"/>
          </a:xfrm>
          <a:prstGeom prst="rect">
            <a:avLst/>
          </a:prstGeom>
        </p:spPr>
      </p:pic>
      <p:pic>
        <p:nvPicPr>
          <p:cNvPr id="4" name="図 3">
            <a:extLst>
              <a:ext uri="{FF2B5EF4-FFF2-40B4-BE49-F238E27FC236}">
                <a16:creationId xmlns:a16="http://schemas.microsoft.com/office/drawing/2014/main" id="{FA6F55AD-6F47-4CED-9648-9B73247AA6FB}"/>
              </a:ext>
            </a:extLst>
          </p:cNvPr>
          <p:cNvPicPr>
            <a:picLocks noChangeAspect="1"/>
          </p:cNvPicPr>
          <p:nvPr/>
        </p:nvPicPr>
        <p:blipFill>
          <a:blip r:embed="rId3"/>
          <a:stretch>
            <a:fillRect/>
          </a:stretch>
        </p:blipFill>
        <p:spPr>
          <a:xfrm>
            <a:off x="5870589" y="3480099"/>
            <a:ext cx="3066554" cy="1152244"/>
          </a:xfrm>
          <a:prstGeom prst="rect">
            <a:avLst/>
          </a:prstGeom>
        </p:spPr>
      </p:pic>
      <p:pic>
        <p:nvPicPr>
          <p:cNvPr id="5" name="図 4">
            <a:extLst>
              <a:ext uri="{FF2B5EF4-FFF2-40B4-BE49-F238E27FC236}">
                <a16:creationId xmlns:a16="http://schemas.microsoft.com/office/drawing/2014/main" id="{5DCEE78C-549C-4196-B995-BF9B4D4691D9}"/>
              </a:ext>
            </a:extLst>
          </p:cNvPr>
          <p:cNvPicPr>
            <a:picLocks noChangeAspect="1"/>
          </p:cNvPicPr>
          <p:nvPr/>
        </p:nvPicPr>
        <p:blipFill>
          <a:blip r:embed="rId4"/>
          <a:stretch>
            <a:fillRect/>
          </a:stretch>
        </p:blipFill>
        <p:spPr>
          <a:xfrm>
            <a:off x="6014602" y="5238680"/>
            <a:ext cx="3060457" cy="1152244"/>
          </a:xfrm>
          <a:prstGeom prst="rect">
            <a:avLst/>
          </a:prstGeom>
        </p:spPr>
      </p:pic>
    </p:spTree>
    <p:extLst>
      <p:ext uri="{BB962C8B-B14F-4D97-AF65-F5344CB8AC3E}">
        <p14:creationId xmlns:p14="http://schemas.microsoft.com/office/powerpoint/2010/main" val="94537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776F-AF54-225F-3C03-40557A4EC7BC}"/>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18EB118-0005-4501-A440-B9DC4A545394}"/>
              </a:ext>
            </a:extLst>
          </p:cNvPr>
          <p:cNvSpPr/>
          <p:nvPr/>
        </p:nvSpPr>
        <p:spPr>
          <a:xfrm>
            <a:off x="53386" y="616264"/>
            <a:ext cx="6768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（４）</a:t>
            </a: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課長級以上に占める女性職員の割合　</a:t>
            </a:r>
            <a:r>
              <a:rPr kumimoji="0" lang="ja-JP" altLang="en-US" sz="14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目標</a:t>
            </a:r>
            <a:r>
              <a:rPr kumimoji="0" lang="en-US" altLang="ja-JP" sz="14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0" lang="ja-JP" altLang="en-US" sz="14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以上　</a:t>
            </a:r>
            <a:r>
              <a:rPr kumimoji="0"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令和７年　</a:t>
            </a:r>
            <a:r>
              <a:rPr kumimoji="0"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14.4%</a:t>
            </a:r>
            <a:r>
              <a:rPr kumimoji="0"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（未達成）</a:t>
            </a: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2A779BF2-12C4-4169-899B-62F6024DAB13}"/>
              </a:ext>
            </a:extLst>
          </p:cNvPr>
          <p:cNvSpPr/>
          <p:nvPr/>
        </p:nvSpPr>
        <p:spPr>
          <a:xfrm>
            <a:off x="168322" y="970750"/>
            <a:ext cx="8807355" cy="2912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t"/>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令和７年度当初の「課長級以上に占める女性職員の割合」は </a:t>
            </a:r>
            <a:r>
              <a:rPr lang="en-US" altLang="ja-JP" sz="1200" b="0" i="0" dirty="0">
                <a:solidFill>
                  <a:schemeClr val="tx1"/>
                </a:solidFill>
                <a:effectLst/>
                <a:latin typeface="UD デジタル 教科書体 NK-R" panose="02020400000000000000" pitchFamily="18" charset="-128"/>
                <a:ea typeface="UD デジタル 教科書体 NK-R" panose="02020400000000000000" pitchFamily="18" charset="-128"/>
              </a:rPr>
              <a:t>14.4</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％で、目標には未達（図表４）。</a:t>
            </a:r>
            <a:endParaRPr lang="en-US" altLang="ja-JP" sz="1200" b="0" i="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fontAlgn="t"/>
            <a:endPar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fontAlgn="t"/>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 　本府においては、家庭状況への配慮要件等を考慮した上で、適材適所の人事配置や、過去の実績・期待される将来性を踏まえた適正な昇任管理を行い、性別に</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かかわらず</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育成・登用を進めている。また、令和７年度職員アンケートにおいても、「昇任の機会について差を設けたことがない」と回答した課長級以上の職員が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97.8</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％（図表</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35</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）である。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fontAlgn="t"/>
            <a:endParaRPr lang="en-US" altLang="ja-JP" sz="1200" b="1" i="0" u="sng"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92075" fontAlgn="t"/>
            <a:r>
              <a:rPr lang="ja-JP" altLang="en-US" sz="1200" b="1" i="0" u="sng" dirty="0">
                <a:solidFill>
                  <a:schemeClr val="tx1"/>
                </a:solidFill>
                <a:effectLst/>
                <a:latin typeface="UD デジタル 教科書体 NK-R" panose="02020400000000000000" pitchFamily="18" charset="-128"/>
                <a:ea typeface="UD デジタル 教科書体 NK-R" panose="02020400000000000000" pitchFamily="18" charset="-128"/>
              </a:rPr>
              <a:t>未達となった要因としては、女性職員は男性職員に比べて「育児・介護等による勤務上の時間的制約が生じる頻度が高い」こと（図表５）、将来の管理職候補となる主査級以上の女性職員が、男性職員と比較して少ない状況</a:t>
            </a: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であること等が影響していると考えられる</a:t>
            </a:r>
            <a:r>
              <a:rPr lang="ja-JP" altLang="en-US" sz="1200" b="1" i="0" u="sng"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indent="92075" fontAlgn="t"/>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大阪府では適正な昇任管理を</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行う</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ため、「職員の昇任に関する規則」</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を踏まえて</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、昇任に必要な在職</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期間</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等を</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毎</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年度方針を定めて運用している。一方で昇任対象となり得る女性職員の退職が発生すると、新たな対象者を直ちに確保できない状況となり、結果として計画策定時の予測より女性の昇任対象者数が不足する状況が生じている。</a:t>
            </a:r>
            <a:endParaRPr lang="en-US" altLang="ja-JP" sz="1200" b="0" i="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fontAlgn="t"/>
            <a:endPar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indent="92075" fontAlgn="t"/>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以上の状況を踏まえると、</a:t>
            </a:r>
            <a:r>
              <a:rPr lang="ja-JP" altLang="en-US" sz="1200" b="1" i="0" u="sng" dirty="0">
                <a:solidFill>
                  <a:schemeClr val="tx1"/>
                </a:solidFill>
                <a:effectLst/>
                <a:latin typeface="UD デジタル 教科書体 NK-R" panose="02020400000000000000" pitchFamily="18" charset="-128"/>
                <a:ea typeface="UD デジタル 教科書体 NK-R" panose="02020400000000000000" pitchFamily="18" charset="-128"/>
              </a:rPr>
              <a:t>男性の育児参加促進や仕事と家庭の両立支援、昇任意欲向上の取組を一層強化することが必要と考えられる。</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また、職員の離職防止に取り組むことはもとより、</a:t>
            </a:r>
            <a:r>
              <a:rPr lang="ja-JP" altLang="en-US" sz="1200" b="1" i="0" u="sng" dirty="0">
                <a:solidFill>
                  <a:schemeClr val="tx1"/>
                </a:solidFill>
                <a:effectLst/>
                <a:latin typeface="UD デジタル 教科書体 NK-R" panose="02020400000000000000" pitchFamily="18" charset="-128"/>
                <a:ea typeface="UD デジタル 教科書体 NK-R" panose="02020400000000000000" pitchFamily="18" charset="-128"/>
              </a:rPr>
              <a:t>昇任対象者を新たに確保するため、昇任管理のあり方の検討や、主査級以上の職での中途採用の活用等の取組を進めることが重要</a:t>
            </a: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と考えられる</a:t>
            </a:r>
            <a:r>
              <a:rPr lang="ja-JP" altLang="en-US" sz="1200" b="1" i="0" u="sng" dirty="0">
                <a:solidFill>
                  <a:schemeClr val="tx1"/>
                </a:solidFill>
                <a:effectLst/>
                <a:latin typeface="UD デジタル 教科書体 NK-R" panose="02020400000000000000" pitchFamily="18" charset="-128"/>
                <a:ea typeface="UD デジタル 教科書体 NK-R" panose="02020400000000000000" pitchFamily="18" charset="-128"/>
              </a:rPr>
              <a:t>。</a:t>
            </a:r>
          </a:p>
        </p:txBody>
      </p:sp>
      <p:sp>
        <p:nvSpPr>
          <p:cNvPr id="7" name="スライド番号プレースホルダー 6">
            <a:extLst>
              <a:ext uri="{FF2B5EF4-FFF2-40B4-BE49-F238E27FC236}">
                <a16:creationId xmlns:a16="http://schemas.microsoft.com/office/drawing/2014/main" id="{22E694DC-3D81-B501-39D0-C191AE129375}"/>
              </a:ext>
            </a:extLst>
          </p:cNvPr>
          <p:cNvSpPr>
            <a:spLocks noGrp="1"/>
          </p:cNvSpPr>
          <p:nvPr>
            <p:ph type="sldNum" sz="quarter" idx="12"/>
          </p:nvPr>
        </p:nvSpPr>
        <p:spPr>
          <a:xfrm>
            <a:off x="7106155" y="6479651"/>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6</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a:extLst>
              <a:ext uri="{FF2B5EF4-FFF2-40B4-BE49-F238E27FC236}">
                <a16:creationId xmlns:a16="http://schemas.microsoft.com/office/drawing/2014/main" id="{C7250EEE-4B92-43F5-B27F-60BA9D3151D0}"/>
              </a:ext>
            </a:extLst>
          </p:cNvPr>
          <p:cNvSpPr txBox="1"/>
          <p:nvPr/>
        </p:nvSpPr>
        <p:spPr>
          <a:xfrm>
            <a:off x="347087" y="890976"/>
            <a:ext cx="8989615" cy="365125"/>
          </a:xfrm>
          <a:prstGeom prst="rect">
            <a:avLst/>
          </a:prstGeom>
        </p:spPr>
        <p:txBody>
          <a:bodyPr vert="horz" wrap="square" lIns="91440" tIns="45720" rIns="91440" bIns="45720" rtlCol="0" anchor="ctr">
            <a:noAutofit/>
          </a:bodyPr>
          <a:lstStyle/>
          <a:p>
            <a:pPr algn="l"/>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A2AF94EE-CF8F-4B58-8751-BD12C12932F7}"/>
              </a:ext>
            </a:extLst>
          </p:cNvPr>
          <p:cNvSpPr txBox="1"/>
          <p:nvPr/>
        </p:nvSpPr>
        <p:spPr>
          <a:xfrm>
            <a:off x="4295415" y="4143078"/>
            <a:ext cx="4660708" cy="228264"/>
          </a:xfrm>
          <a:prstGeom prst="rect">
            <a:avLst/>
          </a:prstGeom>
        </p:spPr>
        <p:txBody>
          <a:bodyPr vert="horz" wrap="square" lIns="91440" tIns="45720" rIns="91440" bIns="45720" rtlCol="0" anchor="ctr">
            <a:noAutofit/>
          </a:bodyPr>
          <a:lstStyle/>
          <a:p>
            <a:pPr algn="l"/>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図表５</a:t>
            </a:r>
            <a:r>
              <a:rPr lang="ja-JP" altLang="en-US" sz="1100" b="1" dirty="0">
                <a:latin typeface="BIZ UDPゴシック" panose="020B0400000000000000" pitchFamily="50" charset="-128"/>
                <a:ea typeface="BIZ UDPゴシック" panose="020B0400000000000000" pitchFamily="50" charset="-128"/>
              </a:rPr>
              <a:t>：</a:t>
            </a:r>
            <a:r>
              <a:rPr lang="ja-JP" altLang="en-US" sz="1100" b="1" i="0" dirty="0">
                <a:effectLst/>
                <a:latin typeface="BIZ UDPゴシック" panose="020B0400000000000000" pitchFamily="50" charset="-128"/>
                <a:ea typeface="BIZ UDPゴシック" panose="020B0400000000000000" pitchFamily="50" charset="-128"/>
              </a:rPr>
              <a:t>育児、介護等により勤務上の時間的な制約</a:t>
            </a:r>
            <a:r>
              <a:rPr lang="ja-JP" altLang="en-US" sz="1100" b="1" i="0" dirty="0">
                <a:solidFill>
                  <a:srgbClr val="323130"/>
                </a:solidFill>
                <a:effectLst/>
                <a:latin typeface="BIZ UDPゴシック" panose="020B0400000000000000" pitchFamily="50" charset="-128"/>
                <a:ea typeface="BIZ UDPゴシック" panose="020B0400000000000000" pitchFamily="50" charset="-128"/>
              </a:rPr>
              <a:t>が生じる頻度</a:t>
            </a:r>
            <a:r>
              <a:rPr lang="en-US" altLang="ja-JP" sz="1100" b="1" i="0" dirty="0">
                <a:solidFill>
                  <a:srgbClr val="323130"/>
                </a:solidFill>
                <a:effectLst/>
                <a:latin typeface="BIZ UDPゴシック" panose="020B0400000000000000" pitchFamily="50" charset="-128"/>
                <a:ea typeface="BIZ UDPゴシック" panose="020B0400000000000000" pitchFamily="50" charset="-128"/>
              </a:rPr>
              <a:t>】</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97F409C-B3F7-449F-BB69-AA6241AB3FEA}"/>
              </a:ext>
            </a:extLst>
          </p:cNvPr>
          <p:cNvSpPr txBox="1"/>
          <p:nvPr/>
        </p:nvSpPr>
        <p:spPr>
          <a:xfrm>
            <a:off x="7237701" y="4375583"/>
            <a:ext cx="1757531" cy="228265"/>
          </a:xfrm>
          <a:prstGeom prst="rect">
            <a:avLst/>
          </a:prstGeom>
        </p:spPr>
        <p:txBody>
          <a:bodyPr vert="horz" wrap="square" lIns="91440" tIns="45720" rIns="91440" bIns="45720" rtlCol="0" anchor="ctr">
            <a:noAutofit/>
          </a:bodyPr>
          <a:lstStyle/>
          <a:p>
            <a:pPr algn="l"/>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令和７年度職員アンケートより</a:t>
            </a:r>
          </a:p>
        </p:txBody>
      </p:sp>
      <p:sp>
        <p:nvSpPr>
          <p:cNvPr id="25" name="タイトル 1">
            <a:extLst>
              <a:ext uri="{FF2B5EF4-FFF2-40B4-BE49-F238E27FC236}">
                <a16:creationId xmlns:a16="http://schemas.microsoft.com/office/drawing/2014/main" id="{03DB7E4C-6DC7-41C4-A3FA-6E40FC585E06}"/>
              </a:ext>
            </a:extLst>
          </p:cNvPr>
          <p:cNvSpPr txBox="1">
            <a:spLocks/>
          </p:cNvSpPr>
          <p:nvPr/>
        </p:nvSpPr>
        <p:spPr>
          <a:xfrm>
            <a:off x="1614747" y="61864"/>
            <a:ext cx="7403118" cy="4985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本計画の目標及び前計画の振り返りについて</a:t>
            </a:r>
          </a:p>
        </p:txBody>
      </p:sp>
      <p:sp>
        <p:nvSpPr>
          <p:cNvPr id="26" name="テキスト ボックス 25">
            <a:extLst>
              <a:ext uri="{FF2B5EF4-FFF2-40B4-BE49-F238E27FC236}">
                <a16:creationId xmlns:a16="http://schemas.microsoft.com/office/drawing/2014/main" id="{E1435FB5-8175-4842-8D4B-B5A8CC7D93EC}"/>
              </a:ext>
            </a:extLst>
          </p:cNvPr>
          <p:cNvSpPr txBox="1"/>
          <p:nvPr/>
        </p:nvSpPr>
        <p:spPr>
          <a:xfrm>
            <a:off x="187877" y="4076161"/>
            <a:ext cx="3421298" cy="385522"/>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図表４：</a:t>
            </a:r>
            <a:r>
              <a:rPr lang="ja-JP" altLang="en-US" sz="1100" b="1" dirty="0">
                <a:latin typeface="BIZ UDPゴシック" panose="020B0400000000000000" pitchFamily="50" charset="-128"/>
                <a:ea typeface="BIZ UDPゴシック" panose="020B0400000000000000" pitchFamily="50" charset="-128"/>
              </a:rPr>
              <a:t>課長級以上に占める女性職員の割合</a:t>
            </a:r>
            <a:r>
              <a:rPr kumimoji="1" lang="en-US" altLang="ja-JP" sz="1100" b="1" dirty="0">
                <a:latin typeface="BIZ UDPゴシック" panose="020B0400000000000000" pitchFamily="50" charset="-128"/>
                <a:ea typeface="BIZ UDPゴシック" panose="020B0400000000000000" pitchFamily="50" charset="-128"/>
              </a:rPr>
              <a:t>】</a:t>
            </a:r>
            <a:endParaRPr lang="zh-TW" altLang="en-US" sz="1100" b="1"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54A5073D-6F5A-4782-9493-BA5E5A74CF19}"/>
              </a:ext>
            </a:extLst>
          </p:cNvPr>
          <p:cNvSpPr/>
          <p:nvPr/>
        </p:nvSpPr>
        <p:spPr>
          <a:xfrm>
            <a:off x="6025516" y="5741670"/>
            <a:ext cx="417194" cy="187500"/>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21" name="正方形/長方形 20">
            <a:extLst>
              <a:ext uri="{FF2B5EF4-FFF2-40B4-BE49-F238E27FC236}">
                <a16:creationId xmlns:a16="http://schemas.microsoft.com/office/drawing/2014/main" id="{829699CA-CB69-4499-92E5-B4DF7905F8C4}"/>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第２章　前計画の取組状況について</a:t>
            </a:r>
          </a:p>
        </p:txBody>
      </p:sp>
      <p:pic>
        <p:nvPicPr>
          <p:cNvPr id="12" name="図 11">
            <a:extLst>
              <a:ext uri="{FF2B5EF4-FFF2-40B4-BE49-F238E27FC236}">
                <a16:creationId xmlns:a16="http://schemas.microsoft.com/office/drawing/2014/main" id="{356FBB34-5174-4451-97DA-898139C5639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40478" y="4507934"/>
            <a:ext cx="4486629" cy="2223879"/>
          </a:xfrm>
          <a:prstGeom prst="rect">
            <a:avLst/>
          </a:prstGeom>
        </p:spPr>
      </p:pic>
      <p:sp>
        <p:nvSpPr>
          <p:cNvPr id="29" name="正方形/長方形 28">
            <a:extLst>
              <a:ext uri="{FF2B5EF4-FFF2-40B4-BE49-F238E27FC236}">
                <a16:creationId xmlns:a16="http://schemas.microsoft.com/office/drawing/2014/main" id="{99D8A27E-9C9D-40D5-ADE1-91CCA8F0947A}"/>
              </a:ext>
            </a:extLst>
          </p:cNvPr>
          <p:cNvSpPr/>
          <p:nvPr/>
        </p:nvSpPr>
        <p:spPr>
          <a:xfrm>
            <a:off x="4782368" y="5659445"/>
            <a:ext cx="774046" cy="338516"/>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1" name="正方形/長方形 30">
            <a:extLst>
              <a:ext uri="{FF2B5EF4-FFF2-40B4-BE49-F238E27FC236}">
                <a16:creationId xmlns:a16="http://schemas.microsoft.com/office/drawing/2014/main" id="{15A62536-4ED9-4B84-96EA-B04EEBD37FEF}"/>
              </a:ext>
            </a:extLst>
          </p:cNvPr>
          <p:cNvSpPr/>
          <p:nvPr/>
        </p:nvSpPr>
        <p:spPr>
          <a:xfrm>
            <a:off x="4774204" y="4793965"/>
            <a:ext cx="372072" cy="338516"/>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cxnSp>
        <p:nvCxnSpPr>
          <p:cNvPr id="33" name="直線コネクタ 32">
            <a:extLst>
              <a:ext uri="{FF2B5EF4-FFF2-40B4-BE49-F238E27FC236}">
                <a16:creationId xmlns:a16="http://schemas.microsoft.com/office/drawing/2014/main" id="{7A15B8DC-03AB-4DF5-AFF1-153F9EF21CC3}"/>
              </a:ext>
            </a:extLst>
          </p:cNvPr>
          <p:cNvCxnSpPr>
            <a:cxnSpLocks/>
          </p:cNvCxnSpPr>
          <p:nvPr/>
        </p:nvCxnSpPr>
        <p:spPr>
          <a:xfrm>
            <a:off x="5127403" y="5111803"/>
            <a:ext cx="424171" cy="5476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4E641DA-0367-41AD-B57A-1F2C2662DA3C}"/>
              </a:ext>
            </a:extLst>
          </p:cNvPr>
          <p:cNvCxnSpPr/>
          <p:nvPr/>
        </p:nvCxnSpPr>
        <p:spPr>
          <a:xfrm>
            <a:off x="4774204" y="5132481"/>
            <a:ext cx="0" cy="54228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12CE293A-0136-4FDE-8A66-36FB7F8C7E99}"/>
              </a:ext>
            </a:extLst>
          </p:cNvPr>
          <p:cNvSpPr/>
          <p:nvPr/>
        </p:nvSpPr>
        <p:spPr>
          <a:xfrm>
            <a:off x="4836927" y="6453358"/>
            <a:ext cx="2269227" cy="121824"/>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pic>
        <p:nvPicPr>
          <p:cNvPr id="3" name="図 2">
            <a:extLst>
              <a:ext uri="{FF2B5EF4-FFF2-40B4-BE49-F238E27FC236}">
                <a16:creationId xmlns:a16="http://schemas.microsoft.com/office/drawing/2014/main" id="{0D70BB47-557B-401C-87A9-E770C9B4D9CC}"/>
              </a:ext>
            </a:extLst>
          </p:cNvPr>
          <p:cNvPicPr>
            <a:picLocks noChangeAspect="1"/>
          </p:cNvPicPr>
          <p:nvPr/>
        </p:nvPicPr>
        <p:blipFill>
          <a:blip r:embed="rId4"/>
          <a:stretch>
            <a:fillRect/>
          </a:stretch>
        </p:blipFill>
        <p:spPr>
          <a:xfrm>
            <a:off x="134287" y="4371342"/>
            <a:ext cx="3566469" cy="2347163"/>
          </a:xfrm>
          <a:prstGeom prst="rect">
            <a:avLst/>
          </a:prstGeom>
        </p:spPr>
      </p:pic>
    </p:spTree>
    <p:extLst>
      <p:ext uri="{BB962C8B-B14F-4D97-AF65-F5344CB8AC3E}">
        <p14:creationId xmlns:p14="http://schemas.microsoft.com/office/powerpoint/2010/main" val="225827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776F-AF54-225F-3C03-40557A4EC7BC}"/>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CEFA2184-D438-40B1-97F3-FB2AF871EA55}"/>
              </a:ext>
            </a:extLst>
          </p:cNvPr>
          <p:cNvSpPr/>
          <p:nvPr/>
        </p:nvSpPr>
        <p:spPr>
          <a:xfrm>
            <a:off x="53386" y="602548"/>
            <a:ext cx="6768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（５）</a:t>
            </a: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主査級以上に占める女性職員の割合　</a:t>
            </a:r>
            <a:r>
              <a:rPr kumimoji="0" lang="ja-JP" altLang="en-US" sz="14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目標</a:t>
            </a:r>
            <a:r>
              <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rPr>
              <a:t>35</a:t>
            </a:r>
            <a:r>
              <a:rPr kumimoji="0" lang="en-US" altLang="ja-JP" sz="14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4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以上　</a:t>
            </a:r>
            <a:r>
              <a:rPr kumimoji="0"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令和７年　</a:t>
            </a:r>
            <a:r>
              <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rPr>
              <a:t>29.2</a:t>
            </a:r>
            <a:r>
              <a:rPr kumimoji="0"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（未達成）</a:t>
            </a: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a:extLst>
              <a:ext uri="{FF2B5EF4-FFF2-40B4-BE49-F238E27FC236}">
                <a16:creationId xmlns:a16="http://schemas.microsoft.com/office/drawing/2014/main" id="{22E694DC-3D81-B501-39D0-C191AE129375}"/>
              </a:ext>
            </a:extLst>
          </p:cNvPr>
          <p:cNvSpPr>
            <a:spLocks noGrp="1"/>
          </p:cNvSpPr>
          <p:nvPr>
            <p:ph type="sldNum" sz="quarter" idx="12"/>
          </p:nvPr>
        </p:nvSpPr>
        <p:spPr>
          <a:xfrm>
            <a:off x="7086600" y="6492482"/>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7</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タイトル 1">
            <a:extLst>
              <a:ext uri="{FF2B5EF4-FFF2-40B4-BE49-F238E27FC236}">
                <a16:creationId xmlns:a16="http://schemas.microsoft.com/office/drawing/2014/main" id="{AD493789-59AC-E5C3-0490-991495E8EA6C}"/>
              </a:ext>
            </a:extLst>
          </p:cNvPr>
          <p:cNvSpPr txBox="1">
            <a:spLocks/>
          </p:cNvSpPr>
          <p:nvPr/>
        </p:nvSpPr>
        <p:spPr>
          <a:xfrm>
            <a:off x="-53327" y="-130060"/>
            <a:ext cx="1800000" cy="78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第２章　</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3BFA7F4F-99BF-4069-8088-33FC864EBFBD}"/>
              </a:ext>
            </a:extLst>
          </p:cNvPr>
          <p:cNvSpPr txBox="1"/>
          <p:nvPr/>
        </p:nvSpPr>
        <p:spPr>
          <a:xfrm>
            <a:off x="846673" y="5896263"/>
            <a:ext cx="833026" cy="836762"/>
          </a:xfrm>
          <a:prstGeom prst="rect">
            <a:avLst/>
          </a:prstGeom>
        </p:spPr>
        <p:txBody>
          <a:bodyPr vert="horz" wrap="square" lIns="91440" tIns="45720" rIns="91440" bIns="45720" rtlCol="0" anchor="ctr">
            <a:normAutofit/>
          </a:bodyPr>
          <a:lstStyle/>
          <a:p>
            <a:pPr algn="l"/>
            <a:endParaRPr kumimoji="1" lang="ja-JP" altLang="en-US" sz="1000" dirty="0"/>
          </a:p>
        </p:txBody>
      </p:sp>
      <p:sp>
        <p:nvSpPr>
          <p:cNvPr id="19" name="タイトル 1">
            <a:extLst>
              <a:ext uri="{FF2B5EF4-FFF2-40B4-BE49-F238E27FC236}">
                <a16:creationId xmlns:a16="http://schemas.microsoft.com/office/drawing/2014/main" id="{80572139-8331-4777-9740-6E6A727C111A}"/>
              </a:ext>
            </a:extLst>
          </p:cNvPr>
          <p:cNvSpPr txBox="1">
            <a:spLocks/>
          </p:cNvSpPr>
          <p:nvPr/>
        </p:nvSpPr>
        <p:spPr>
          <a:xfrm>
            <a:off x="1543310" y="-135546"/>
            <a:ext cx="7403118" cy="78187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solidFill>
                  <a:schemeClr val="bg1"/>
                </a:solidFill>
                <a:latin typeface="UD デジタル 教科書体 NK-R" panose="02020400000000000000" pitchFamily="18" charset="-128"/>
                <a:ea typeface="UD デジタル 教科書体 NK-R" panose="02020400000000000000" pitchFamily="18" charset="-128"/>
              </a:rPr>
              <a:t>本計画の目標及び前計画の振り返りについて</a:t>
            </a:r>
          </a:p>
        </p:txBody>
      </p:sp>
      <p:sp>
        <p:nvSpPr>
          <p:cNvPr id="16" name="テキスト ボックス 15">
            <a:extLst>
              <a:ext uri="{FF2B5EF4-FFF2-40B4-BE49-F238E27FC236}">
                <a16:creationId xmlns:a16="http://schemas.microsoft.com/office/drawing/2014/main" id="{5A95ECF9-9B02-4BCC-953C-8584EDA3FA1E}"/>
              </a:ext>
            </a:extLst>
          </p:cNvPr>
          <p:cNvSpPr txBox="1"/>
          <p:nvPr/>
        </p:nvSpPr>
        <p:spPr>
          <a:xfrm>
            <a:off x="5465327" y="1255190"/>
            <a:ext cx="3242546" cy="326182"/>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図表６：</a:t>
            </a:r>
            <a:r>
              <a:rPr lang="ja-JP" altLang="en-US" sz="1100" b="1" dirty="0">
                <a:latin typeface="BIZ UDPゴシック" panose="020B0400000000000000" pitchFamily="50" charset="-128"/>
                <a:ea typeface="BIZ UDPゴシック" panose="020B0400000000000000" pitchFamily="50" charset="-128"/>
              </a:rPr>
              <a:t>主査級以上に占める女性職員の割合</a:t>
            </a:r>
            <a:r>
              <a:rPr kumimoji="1" lang="en-US" altLang="ja-JP" sz="1100" b="1" dirty="0">
                <a:latin typeface="BIZ UDPゴシック" panose="020B0400000000000000" pitchFamily="50" charset="-128"/>
                <a:ea typeface="BIZ UDPゴシック" panose="020B0400000000000000" pitchFamily="50" charset="-128"/>
              </a:rPr>
              <a:t>】</a:t>
            </a:r>
            <a:endParaRPr lang="zh-TW" altLang="en-US" sz="11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7174A014-BB85-4608-AB71-AC7006F47D06}"/>
              </a:ext>
            </a:extLst>
          </p:cNvPr>
          <p:cNvSpPr txBox="1"/>
          <p:nvPr/>
        </p:nvSpPr>
        <p:spPr>
          <a:xfrm>
            <a:off x="361704" y="4262618"/>
            <a:ext cx="3242546" cy="326182"/>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図表７：</a:t>
            </a:r>
            <a:r>
              <a:rPr lang="ja-JP" altLang="en-US" sz="1100" b="1" dirty="0">
                <a:latin typeface="BIZ UDPゴシック" panose="020B0400000000000000" pitchFamily="50" charset="-128"/>
                <a:ea typeface="BIZ UDPゴシック" panose="020B0400000000000000" pitchFamily="50" charset="-128"/>
              </a:rPr>
              <a:t>主査級昇任考査の受験率の推移</a:t>
            </a:r>
            <a:r>
              <a:rPr kumimoji="1" lang="en-US" altLang="ja-JP" sz="1100" b="1" dirty="0">
                <a:latin typeface="BIZ UDPゴシック" panose="020B0400000000000000" pitchFamily="50" charset="-128"/>
                <a:ea typeface="BIZ UDPゴシック" panose="020B0400000000000000" pitchFamily="50" charset="-128"/>
              </a:rPr>
              <a:t>】</a:t>
            </a:r>
            <a:endParaRPr lang="zh-TW" altLang="en-US" sz="11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5525C5C-0AC4-443B-9165-CB80BB860FC2}"/>
              </a:ext>
            </a:extLst>
          </p:cNvPr>
          <p:cNvSpPr txBox="1"/>
          <p:nvPr/>
        </p:nvSpPr>
        <p:spPr>
          <a:xfrm>
            <a:off x="5465327" y="4262618"/>
            <a:ext cx="3481100" cy="326182"/>
          </a:xfrm>
          <a:prstGeom prst="rect">
            <a:avLst/>
          </a:prstGeom>
        </p:spPr>
        <p:txBody>
          <a:bodyPr vert="horz" wrap="square" lIns="91440" tIns="45720" rIns="91440" bIns="45720" rtlCol="0" anchor="ctr">
            <a:noAutofit/>
          </a:bodyPr>
          <a:lstStyle/>
          <a:p>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図表８：</a:t>
            </a:r>
            <a:r>
              <a:rPr lang="ja-JP" altLang="en-US" sz="1100" b="1" dirty="0">
                <a:latin typeface="BIZ UDPゴシック" panose="020B0400000000000000" pitchFamily="50" charset="-128"/>
                <a:ea typeface="BIZ UDPゴシック" panose="020B0400000000000000" pitchFamily="50" charset="-128"/>
              </a:rPr>
              <a:t>課長級以上に昇任したいと思う職員の割合</a:t>
            </a:r>
            <a:r>
              <a:rPr kumimoji="1" lang="en-US" altLang="ja-JP" sz="1100" b="1" dirty="0">
                <a:latin typeface="BIZ UDPゴシック" panose="020B0400000000000000" pitchFamily="50" charset="-128"/>
                <a:ea typeface="BIZ UDPゴシック" panose="020B0400000000000000" pitchFamily="50" charset="-128"/>
              </a:rPr>
              <a:t>】</a:t>
            </a:r>
            <a:endParaRPr lang="zh-TW" altLang="en-US" sz="1100" b="1"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FAA5CEB8-C931-4A12-8980-90F9080E816E}"/>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第２章　前計画の取組状況について</a:t>
            </a:r>
          </a:p>
        </p:txBody>
      </p:sp>
      <p:sp>
        <p:nvSpPr>
          <p:cNvPr id="27" name="テキスト ボックス 26">
            <a:extLst>
              <a:ext uri="{FF2B5EF4-FFF2-40B4-BE49-F238E27FC236}">
                <a16:creationId xmlns:a16="http://schemas.microsoft.com/office/drawing/2014/main" id="{BCF73E0D-C949-49CB-BF85-0BE2034F16EA}"/>
              </a:ext>
            </a:extLst>
          </p:cNvPr>
          <p:cNvSpPr txBox="1"/>
          <p:nvPr/>
        </p:nvSpPr>
        <p:spPr>
          <a:xfrm>
            <a:off x="5721027" y="4596569"/>
            <a:ext cx="503660" cy="151879"/>
          </a:xfrm>
          <a:prstGeom prst="rect">
            <a:avLst/>
          </a:prstGeom>
        </p:spPr>
        <p:txBody>
          <a:bodyPr vert="horz" wrap="square" lIns="91440" tIns="45720" rIns="91440" bIns="45720" rtlCol="0" anchor="ctr">
            <a:noAutofit/>
          </a:bodyPr>
          <a:lstStyle/>
          <a:p>
            <a:pPr algn="l"/>
            <a:r>
              <a:rPr kumimoji="1" lang="ja-JP" altLang="en-US" sz="700" dirty="0">
                <a:latin typeface="BIZ UDPゴシック" panose="020B0400000000000000" pitchFamily="50" charset="-128"/>
                <a:ea typeface="BIZ UDPゴシック" panose="020B0400000000000000" pitchFamily="50" charset="-128"/>
              </a:rPr>
              <a:t>（％）</a:t>
            </a:r>
          </a:p>
        </p:txBody>
      </p:sp>
      <p:sp>
        <p:nvSpPr>
          <p:cNvPr id="18" name="正方形/長方形 17">
            <a:extLst>
              <a:ext uri="{FF2B5EF4-FFF2-40B4-BE49-F238E27FC236}">
                <a16:creationId xmlns:a16="http://schemas.microsoft.com/office/drawing/2014/main" id="{305DA034-311F-4674-80B8-A07CD7793C1E}"/>
              </a:ext>
            </a:extLst>
          </p:cNvPr>
          <p:cNvSpPr/>
          <p:nvPr/>
        </p:nvSpPr>
        <p:spPr>
          <a:xfrm>
            <a:off x="243813" y="1014413"/>
            <a:ext cx="5221514" cy="2912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t"/>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令和７年度における「主査級以上に占める女性職員の割合」は</a:t>
            </a:r>
            <a:r>
              <a:rPr lang="en-US" altLang="ja-JP" sz="1200" b="0" i="0" dirty="0">
                <a:solidFill>
                  <a:schemeClr val="tx1"/>
                </a:solidFill>
                <a:effectLst/>
                <a:latin typeface="UD デジタル 教科書体 NK-R" panose="02020400000000000000" pitchFamily="18" charset="-128"/>
                <a:ea typeface="UD デジタル 教科書体 NK-R" panose="02020400000000000000" pitchFamily="18" charset="-128"/>
              </a:rPr>
              <a:t>29.2%</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で、目標には未達（図表６）。　</a:t>
            </a:r>
          </a:p>
          <a:p>
            <a:pPr fontAlgn="t"/>
            <a:endPar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fontAlgn="t"/>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　本府においては、先輩職員による仕事のやりがいや私生活との両立に関する情報発信、各種研修を通じて、職員のキャリア形成支援や昇任意欲の向上を図っている。</a:t>
            </a:r>
          </a:p>
          <a:p>
            <a:pPr fontAlgn="t"/>
            <a:endPar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fontAlgn="t"/>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　</a:t>
            </a:r>
            <a:r>
              <a:rPr lang="ja-JP" altLang="en-US" sz="1200" b="1" i="0" u="sng" dirty="0">
                <a:solidFill>
                  <a:schemeClr val="tx1"/>
                </a:solidFill>
                <a:effectLst/>
                <a:latin typeface="UD デジタル 教科書体 NK-R" panose="02020400000000000000" pitchFamily="18" charset="-128"/>
                <a:ea typeface="UD デジタル 教科書体 NK-R" panose="02020400000000000000" pitchFamily="18" charset="-128"/>
              </a:rPr>
              <a:t>未達となった要因としては、特に女性職員の昇任意欲の低下が挙げられる。</a:t>
            </a:r>
            <a:endParaRPr lang="en-US" altLang="ja-JP" sz="1200" b="1" i="0" u="sng" dirty="0">
              <a:solidFill>
                <a:schemeClr val="tx1"/>
              </a:solidFill>
              <a:effectLst/>
              <a:latin typeface="UD デジタル 教科書体 NK-R" panose="02020400000000000000" pitchFamily="18" charset="-128"/>
              <a:ea typeface="UD デジタル 教科書体 NK-R" panose="02020400000000000000" pitchFamily="18" charset="-128"/>
            </a:endParaRPr>
          </a:p>
          <a:p>
            <a:pPr fontAlgn="t"/>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令和</a:t>
            </a:r>
            <a:r>
              <a:rPr lang="en-US" altLang="ja-JP" sz="1200" b="0" i="0" dirty="0">
                <a:solidFill>
                  <a:schemeClr val="tx1"/>
                </a:solidFill>
                <a:effectLst/>
                <a:latin typeface="UD デジタル 教科書体 NK-R" panose="02020400000000000000" pitchFamily="18" charset="-128"/>
                <a:ea typeface="UD デジタル 教科書体 NK-R" panose="02020400000000000000" pitchFamily="18" charset="-128"/>
              </a:rPr>
              <a:t>7</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年度職員アンケートでは、女性職員の「これ以上昇任しなくてもよい」との回答割合が年々増加しているほか（図表</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38</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）、「課長級以上に昇任したい」と回答する女性職員の割合も男性職員と比較して低く、年々低下している（</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図表８</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）。また、一般行政職における主査級昇任考査では、受験しやすい仕組みづくりを進めているものの、女性職員の受験率は低下し続けており、男性職員よりも低い状況（図表</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７</a:t>
            </a:r>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a:t>
            </a:r>
          </a:p>
          <a:p>
            <a:pPr fontAlgn="t"/>
            <a:endPar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fontAlgn="t"/>
            <a:r>
              <a:rPr lang="ja-JP" altLang="en-US" sz="1200" b="0" i="0" dirty="0">
                <a:solidFill>
                  <a:schemeClr val="tx1"/>
                </a:solidFill>
                <a:effectLst/>
                <a:latin typeface="UD デジタル 教科書体 NK-R" panose="02020400000000000000" pitchFamily="18" charset="-128"/>
                <a:ea typeface="UD デジタル 教科書体 NK-R" panose="02020400000000000000" pitchFamily="18" charset="-128"/>
              </a:rPr>
              <a:t>　以上の状況を踏まえると、</a:t>
            </a:r>
            <a:r>
              <a:rPr lang="ja-JP" altLang="en-US" sz="1200" b="1" i="0" u="sng" dirty="0">
                <a:solidFill>
                  <a:schemeClr val="tx1"/>
                </a:solidFill>
                <a:effectLst/>
                <a:latin typeface="UD デジタル 教科書体 NK-R" panose="02020400000000000000" pitchFamily="18" charset="-128"/>
                <a:ea typeface="UD デジタル 教科書体 NK-R" panose="02020400000000000000" pitchFamily="18" charset="-128"/>
              </a:rPr>
              <a:t>将来的に課長級以上など管理職をめざしたいと思う職員を増やすためには昇任意欲向上等の取組が必要だと考えられる。</a:t>
            </a:r>
          </a:p>
        </p:txBody>
      </p:sp>
      <p:pic>
        <p:nvPicPr>
          <p:cNvPr id="2" name="図 1">
            <a:extLst>
              <a:ext uri="{FF2B5EF4-FFF2-40B4-BE49-F238E27FC236}">
                <a16:creationId xmlns:a16="http://schemas.microsoft.com/office/drawing/2014/main" id="{E0757FAF-4FF0-4E26-9EF0-41C396213E9D}"/>
              </a:ext>
            </a:extLst>
          </p:cNvPr>
          <p:cNvPicPr>
            <a:picLocks noChangeAspect="1"/>
          </p:cNvPicPr>
          <p:nvPr/>
        </p:nvPicPr>
        <p:blipFill>
          <a:blip r:embed="rId2"/>
          <a:stretch>
            <a:fillRect/>
          </a:stretch>
        </p:blipFill>
        <p:spPr>
          <a:xfrm>
            <a:off x="5516614" y="1427405"/>
            <a:ext cx="3383573" cy="2274005"/>
          </a:xfrm>
          <a:prstGeom prst="rect">
            <a:avLst/>
          </a:prstGeom>
        </p:spPr>
      </p:pic>
      <p:pic>
        <p:nvPicPr>
          <p:cNvPr id="4" name="図 3">
            <a:extLst>
              <a:ext uri="{FF2B5EF4-FFF2-40B4-BE49-F238E27FC236}">
                <a16:creationId xmlns:a16="http://schemas.microsoft.com/office/drawing/2014/main" id="{975FEB28-2306-48C1-937D-98BF5BE1D423}"/>
              </a:ext>
            </a:extLst>
          </p:cNvPr>
          <p:cNvPicPr>
            <a:picLocks noChangeAspect="1"/>
          </p:cNvPicPr>
          <p:nvPr/>
        </p:nvPicPr>
        <p:blipFill>
          <a:blip r:embed="rId3"/>
          <a:stretch>
            <a:fillRect/>
          </a:stretch>
        </p:blipFill>
        <p:spPr>
          <a:xfrm>
            <a:off x="462585" y="4645188"/>
            <a:ext cx="3859102" cy="1877731"/>
          </a:xfrm>
          <a:prstGeom prst="rect">
            <a:avLst/>
          </a:prstGeom>
        </p:spPr>
      </p:pic>
      <p:pic>
        <p:nvPicPr>
          <p:cNvPr id="6" name="図 5">
            <a:extLst>
              <a:ext uri="{FF2B5EF4-FFF2-40B4-BE49-F238E27FC236}">
                <a16:creationId xmlns:a16="http://schemas.microsoft.com/office/drawing/2014/main" id="{3ECA98CE-231C-46E2-BC99-E2115A1AD715}"/>
              </a:ext>
            </a:extLst>
          </p:cNvPr>
          <p:cNvPicPr>
            <a:picLocks noChangeAspect="1"/>
          </p:cNvPicPr>
          <p:nvPr/>
        </p:nvPicPr>
        <p:blipFill>
          <a:blip r:embed="rId4"/>
          <a:stretch>
            <a:fillRect/>
          </a:stretch>
        </p:blipFill>
        <p:spPr>
          <a:xfrm>
            <a:off x="5516614" y="4596569"/>
            <a:ext cx="3444539" cy="1950889"/>
          </a:xfrm>
          <a:prstGeom prst="rect">
            <a:avLst/>
          </a:prstGeom>
        </p:spPr>
      </p:pic>
    </p:spTree>
    <p:extLst>
      <p:ext uri="{BB962C8B-B14F-4D97-AF65-F5344CB8AC3E}">
        <p14:creationId xmlns:p14="http://schemas.microsoft.com/office/powerpoint/2010/main" val="195763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710A-418E-7748-FAD1-A68E6FD863FF}"/>
            </a:ext>
          </a:extLst>
        </p:cNvPr>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A955FA0A-7D1D-4932-B8AE-37B7DD0AC03E}"/>
              </a:ext>
            </a:extLst>
          </p:cNvPr>
          <p:cNvSpPr/>
          <p:nvPr/>
        </p:nvSpPr>
        <p:spPr>
          <a:xfrm>
            <a:off x="0" y="0"/>
            <a:ext cx="9152965" cy="55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K-R" panose="02020400000000000000" pitchFamily="18" charset="-128"/>
                <a:ea typeface="UD デジタル 教科書体 NK-R" panose="02020400000000000000" pitchFamily="18" charset="-128"/>
              </a:rPr>
              <a:t>第３章　現状把握について</a:t>
            </a:r>
          </a:p>
        </p:txBody>
      </p:sp>
      <p:sp>
        <p:nvSpPr>
          <p:cNvPr id="7" name="スライド番号プレースホルダー 6">
            <a:extLst>
              <a:ext uri="{FF2B5EF4-FFF2-40B4-BE49-F238E27FC236}">
                <a16:creationId xmlns:a16="http://schemas.microsoft.com/office/drawing/2014/main" id="{0122F89D-5474-62E7-1D5D-435C98605A1F}"/>
              </a:ext>
            </a:extLst>
          </p:cNvPr>
          <p:cNvSpPr>
            <a:spLocks noGrp="1"/>
          </p:cNvSpPr>
          <p:nvPr>
            <p:ph type="sldNum" sz="quarter" idx="12"/>
          </p:nvPr>
        </p:nvSpPr>
        <p:spPr>
          <a:xfrm>
            <a:off x="6944309" y="6492875"/>
            <a:ext cx="2057400" cy="365125"/>
          </a:xfrm>
        </p:spPr>
        <p:txBody>
          <a:bodyPr/>
          <a:lstStyle/>
          <a:p>
            <a:fld id="{9258FC76-0BB2-4902-9F00-7AE7FA136629}" type="slidenum">
              <a:rPr kumimoji="1" lang="ja-JP" altLang="en-US" smtClean="0">
                <a:solidFill>
                  <a:schemeClr val="tx1"/>
                </a:solidFill>
                <a:latin typeface="UD デジタル 教科書体 NK-R" panose="02020400000000000000" pitchFamily="18" charset="-128"/>
                <a:ea typeface="UD デジタル 教科書体 NK-R" panose="02020400000000000000" pitchFamily="18" charset="-128"/>
              </a:rPr>
              <a:t>8</a:t>
            </a:fld>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52F5C14F-3DE9-FF64-AEB5-236D917B0C9D}"/>
              </a:ext>
            </a:extLst>
          </p:cNvPr>
          <p:cNvSpPr/>
          <p:nvPr/>
        </p:nvSpPr>
        <p:spPr>
          <a:xfrm>
            <a:off x="-3408" y="1400840"/>
            <a:ext cx="9144000" cy="339562"/>
          </a:xfrm>
          <a:prstGeom prst="rect">
            <a:avLst/>
          </a:prstGeom>
          <a:solidFill>
            <a:srgbClr val="75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ts val="600"/>
              </a:spcBef>
            </a:pP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zh-TW" altLang="en-US" sz="1400" b="1" dirty="0">
                <a:solidFill>
                  <a:schemeClr val="tx1"/>
                </a:solidFill>
                <a:latin typeface="UD デジタル 教科書体 NK-R" panose="02020400000000000000" pitchFamily="18" charset="-128"/>
                <a:ea typeface="UD デジタル 教科書体 NK-R" panose="02020400000000000000" pitchFamily="18" charset="-128"/>
              </a:rPr>
              <a:t>１　採用関係</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9286310F-20E9-31C9-EC92-F67903691157}"/>
              </a:ext>
            </a:extLst>
          </p:cNvPr>
          <p:cNvSpPr txBox="1"/>
          <p:nvPr/>
        </p:nvSpPr>
        <p:spPr>
          <a:xfrm>
            <a:off x="-12054" y="1812637"/>
            <a:ext cx="8989615" cy="5811841"/>
          </a:xfrm>
          <a:prstGeom prst="rect">
            <a:avLst/>
          </a:prstGeom>
        </p:spPr>
        <p:txBody>
          <a:bodyPr vert="horz" wrap="square" lIns="91440" tIns="45720" rIns="91440" bIns="45720" rtlCol="0" anchor="ctr">
            <a:noAutofit/>
          </a:bodyPr>
          <a:lstStyle/>
          <a:p>
            <a:pPr algn="l"/>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21DE09A2-B9C2-D78A-F815-BAD98E58EB77}"/>
              </a:ext>
            </a:extLst>
          </p:cNvPr>
          <p:cNvSpPr txBox="1"/>
          <p:nvPr/>
        </p:nvSpPr>
        <p:spPr>
          <a:xfrm>
            <a:off x="188147" y="2016843"/>
            <a:ext cx="8798669" cy="785716"/>
          </a:xfrm>
          <a:prstGeom prst="rect">
            <a:avLst/>
          </a:prstGeom>
          <a:ln>
            <a:noFill/>
            <a:prstDash val="sysDash"/>
          </a:ln>
        </p:spPr>
        <p:txBody>
          <a:bodyPr vert="horz" wrap="square" lIns="91440" tIns="45720" rIns="91440" bIns="45720" rtlCol="0" anchor="ctr">
            <a:noAutofit/>
          </a:bodyPr>
          <a:lstStyle/>
          <a:p>
            <a:pPr algn="l"/>
            <a:r>
              <a:rPr kumimoji="1" lang="ja-JP" altLang="en-US" sz="1300" dirty="0">
                <a:latin typeface="UD デジタル 教科書体 NK-R" panose="02020400000000000000" pitchFamily="18" charset="-128"/>
                <a:ea typeface="UD デジタル 教科書体 NK-R" panose="02020400000000000000" pitchFamily="18" charset="-128"/>
              </a:rPr>
              <a:t>○新規採用職員に占める女性職員の割合は概ね</a:t>
            </a:r>
            <a:r>
              <a:rPr kumimoji="1" lang="en-US" altLang="ja-JP" sz="1300" dirty="0">
                <a:latin typeface="UD デジタル 教科書体 NK-R" panose="02020400000000000000" pitchFamily="18" charset="-128"/>
                <a:ea typeface="UD デジタル 教科書体 NK-R" panose="02020400000000000000" pitchFamily="18" charset="-128"/>
              </a:rPr>
              <a:t>50</a:t>
            </a:r>
            <a:r>
              <a:rPr kumimoji="1" lang="ja-JP" altLang="en-US" sz="1300" dirty="0">
                <a:latin typeface="UD デジタル 教科書体 NK-R" panose="02020400000000000000" pitchFamily="18" charset="-128"/>
                <a:ea typeface="UD デジタル 教科書体 NK-R" panose="02020400000000000000" pitchFamily="18" charset="-128"/>
              </a:rPr>
              <a:t>％前後で推移し、令和７年度は</a:t>
            </a:r>
            <a:r>
              <a:rPr kumimoji="1" lang="en-US" altLang="ja-JP" sz="1300" dirty="0">
                <a:latin typeface="UD デジタル 教科書体 NK-R" panose="02020400000000000000" pitchFamily="18" charset="-128"/>
                <a:ea typeface="UD デジタル 教科書体 NK-R" panose="02020400000000000000" pitchFamily="18" charset="-128"/>
              </a:rPr>
              <a:t>46.6</a:t>
            </a:r>
            <a:r>
              <a:rPr kumimoji="1" lang="ja-JP" altLang="en-US" sz="1300" dirty="0">
                <a:latin typeface="UD デジタル 教科書体 NK-R" panose="02020400000000000000" pitchFamily="18" charset="-128"/>
                <a:ea typeface="UD デジタル 教科書体 NK-R" panose="02020400000000000000" pitchFamily="18" charset="-128"/>
              </a:rPr>
              <a:t>％となっている（図表</a:t>
            </a:r>
            <a:r>
              <a:rPr kumimoji="1" lang="en-US" altLang="ja-JP" sz="1300" dirty="0">
                <a:latin typeface="UD デジタル 教科書体 NK-R" panose="02020400000000000000" pitchFamily="18" charset="-128"/>
                <a:ea typeface="UD デジタル 教科書体 NK-R" panose="02020400000000000000" pitchFamily="18" charset="-128"/>
              </a:rPr>
              <a:t>9</a:t>
            </a:r>
            <a:r>
              <a:rPr kumimoji="1" lang="ja-JP" altLang="en-US" sz="1300" dirty="0">
                <a:latin typeface="UD デジタル 教科書体 NK-R" panose="02020400000000000000" pitchFamily="18" charset="-128"/>
                <a:ea typeface="UD デジタル 教科書体 NK-R" panose="02020400000000000000" pitchFamily="18" charset="-128"/>
              </a:rPr>
              <a:t>）。</a:t>
            </a:r>
            <a:endParaRPr kumimoji="1" lang="en-US" altLang="ja-JP" sz="1300" dirty="0">
              <a:latin typeface="UD デジタル 教科書体 NK-R" panose="02020400000000000000" pitchFamily="18" charset="-128"/>
              <a:ea typeface="UD デジタル 教科書体 NK-R" panose="02020400000000000000" pitchFamily="18" charset="-128"/>
            </a:endParaRPr>
          </a:p>
          <a:p>
            <a:pPr algn="l">
              <a:spcBef>
                <a:spcPts val="600"/>
              </a:spcBef>
            </a:pPr>
            <a:r>
              <a:rPr kumimoji="1" lang="ja-JP" altLang="en-US" sz="1300" dirty="0">
                <a:latin typeface="UD デジタル 教科書体 NK-R" panose="02020400000000000000" pitchFamily="18" charset="-128"/>
                <a:ea typeface="UD デジタル 教科書体 NK-R" panose="02020400000000000000" pitchFamily="18" charset="-128"/>
              </a:rPr>
              <a:t>○非常勤職員の女性職員の割合も概ね</a:t>
            </a:r>
            <a:r>
              <a:rPr kumimoji="1" lang="en-US" altLang="ja-JP" sz="1300" dirty="0">
                <a:latin typeface="UD デジタル 教科書体 NK-R" panose="02020400000000000000" pitchFamily="18" charset="-128"/>
                <a:ea typeface="UD デジタル 教科書体 NK-R" panose="02020400000000000000" pitchFamily="18" charset="-128"/>
              </a:rPr>
              <a:t>50</a:t>
            </a:r>
            <a:r>
              <a:rPr kumimoji="1" lang="ja-JP" altLang="en-US" sz="1300" dirty="0">
                <a:latin typeface="UD デジタル 教科書体 NK-R" panose="02020400000000000000" pitchFamily="18" charset="-128"/>
                <a:ea typeface="UD デジタル 教科書体 NK-R" panose="02020400000000000000" pitchFamily="18" charset="-128"/>
              </a:rPr>
              <a:t>％強で推移し、令和７年度は</a:t>
            </a:r>
            <a:r>
              <a:rPr kumimoji="1" lang="en-US" altLang="ja-JP" sz="1300" dirty="0">
                <a:latin typeface="UD デジタル 教科書体 NK-R" panose="02020400000000000000" pitchFamily="18" charset="-128"/>
                <a:ea typeface="UD デジタル 教科書体 NK-R" panose="02020400000000000000" pitchFamily="18" charset="-128"/>
              </a:rPr>
              <a:t>55.1</a:t>
            </a:r>
            <a:r>
              <a:rPr kumimoji="1" lang="ja-JP" altLang="en-US" sz="1300" dirty="0">
                <a:latin typeface="UD デジタル 教科書体 NK-R" panose="02020400000000000000" pitchFamily="18" charset="-128"/>
                <a:ea typeface="UD デジタル 教科書体 NK-R" panose="02020400000000000000" pitchFamily="18" charset="-128"/>
              </a:rPr>
              <a:t>％となっている（図表１０）。</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624187E4-3A30-4942-82AA-399D6F7F1C48}"/>
              </a:ext>
            </a:extLst>
          </p:cNvPr>
          <p:cNvSpPr txBox="1"/>
          <p:nvPr/>
        </p:nvSpPr>
        <p:spPr>
          <a:xfrm>
            <a:off x="72708" y="3212869"/>
            <a:ext cx="4247014" cy="361192"/>
          </a:xfrm>
          <a:prstGeom prst="rect">
            <a:avLst/>
          </a:prstGeom>
        </p:spPr>
        <p:txBody>
          <a:bodyPr vert="horz" wrap="square" lIns="91440" tIns="45720" rIns="91440" bIns="45720" rtlCol="0" anchor="ctr">
            <a:noAutofit/>
          </a:bodyPr>
          <a:lstStyle/>
          <a:p>
            <a:pPr algn="l"/>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図表９：年度別採用職員の女性割合（常勤職員・全職種計）　</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E2D1E80-0EB3-42FA-8999-6B94D471E08A}"/>
              </a:ext>
            </a:extLst>
          </p:cNvPr>
          <p:cNvSpPr txBox="1"/>
          <p:nvPr/>
        </p:nvSpPr>
        <p:spPr>
          <a:xfrm>
            <a:off x="4482752" y="3209879"/>
            <a:ext cx="3815427" cy="361192"/>
          </a:xfrm>
          <a:prstGeom prst="rect">
            <a:avLst/>
          </a:prstGeom>
        </p:spPr>
        <p:txBody>
          <a:bodyPr vert="horz" wrap="square" lIns="91440" tIns="45720" rIns="91440" bIns="45720" rtlCol="0" anchor="ctr">
            <a:noAutofit/>
          </a:bodyPr>
          <a:lstStyle/>
          <a:p>
            <a:pPr algn="l"/>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図表</a:t>
            </a:r>
            <a:r>
              <a:rPr kumimoji="1" lang="en-US" altLang="ja-JP" sz="1200" b="1" dirty="0">
                <a:latin typeface="BIZ UDPゴシック" panose="020B0400000000000000" pitchFamily="50" charset="-128"/>
                <a:ea typeface="BIZ UDPゴシック" panose="020B0400000000000000" pitchFamily="50" charset="-128"/>
              </a:rPr>
              <a:t>10</a:t>
            </a:r>
            <a:r>
              <a:rPr kumimoji="1" lang="ja-JP" altLang="en-US" sz="1200" b="1" dirty="0">
                <a:latin typeface="BIZ UDPゴシック" panose="020B0400000000000000" pitchFamily="50" charset="-128"/>
                <a:ea typeface="BIZ UDPゴシック" panose="020B0400000000000000" pitchFamily="50" charset="-128"/>
              </a:rPr>
              <a:t>：年度別職員の女性割合（非常勤職員）</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9BDFEE78-BA9A-40E4-9A9F-60A3B96FF701}"/>
              </a:ext>
            </a:extLst>
          </p:cNvPr>
          <p:cNvSpPr txBox="1"/>
          <p:nvPr/>
        </p:nvSpPr>
        <p:spPr>
          <a:xfrm>
            <a:off x="4553699" y="5091164"/>
            <a:ext cx="3051691" cy="400039"/>
          </a:xfrm>
          <a:prstGeom prst="rect">
            <a:avLst/>
          </a:prstGeom>
        </p:spPr>
        <p:txBody>
          <a:bodyPr vert="horz" wrap="square" lIns="91440" tIns="45720" rIns="91440" bIns="45720" rtlCol="0" anchor="ctr">
            <a:no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各年度５月１日時点</a:t>
            </a:r>
          </a:p>
        </p:txBody>
      </p:sp>
      <p:sp>
        <p:nvSpPr>
          <p:cNvPr id="27" name="テキスト ボックス 26">
            <a:extLst>
              <a:ext uri="{FF2B5EF4-FFF2-40B4-BE49-F238E27FC236}">
                <a16:creationId xmlns:a16="http://schemas.microsoft.com/office/drawing/2014/main" id="{3013DEE9-972F-4827-B5CE-1C1F42409720}"/>
              </a:ext>
            </a:extLst>
          </p:cNvPr>
          <p:cNvSpPr txBox="1"/>
          <p:nvPr/>
        </p:nvSpPr>
        <p:spPr>
          <a:xfrm>
            <a:off x="272642" y="5091164"/>
            <a:ext cx="3190283" cy="400039"/>
          </a:xfrm>
          <a:prstGeom prst="rect">
            <a:avLst/>
          </a:prstGeom>
        </p:spPr>
        <p:txBody>
          <a:bodyPr vert="horz" wrap="square" lIns="91440" tIns="45720" rIns="91440" bIns="45720" rtlCol="0" anchor="ctr">
            <a:no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（）内は行政</a:t>
            </a:r>
            <a:r>
              <a:rPr kumimoji="1" lang="en-US" altLang="ja-JP" sz="800" dirty="0">
                <a:latin typeface="BIZ UDPゴシック" panose="020B0400000000000000" pitchFamily="50" charset="-128"/>
                <a:ea typeface="BIZ UDPゴシック" panose="020B0400000000000000" pitchFamily="50" charset="-128"/>
              </a:rPr>
              <a:t>22-25</a:t>
            </a:r>
            <a:r>
              <a:rPr kumimoji="1" lang="ja-JP" altLang="en-US" sz="800" dirty="0">
                <a:latin typeface="BIZ UDPゴシック" panose="020B0400000000000000" pitchFamily="50" charset="-128"/>
                <a:ea typeface="BIZ UDPゴシック" panose="020B0400000000000000" pitchFamily="50" charset="-128"/>
              </a:rPr>
              <a:t>で内数</a:t>
            </a:r>
            <a:endParaRPr kumimoji="1" lang="en-US" altLang="ja-JP" sz="800" dirty="0">
              <a:latin typeface="BIZ UDPゴシック" panose="020B0400000000000000" pitchFamily="50" charset="-128"/>
              <a:ea typeface="BIZ UDPゴシック" panose="020B0400000000000000" pitchFamily="50" charset="-128"/>
            </a:endParaRPr>
          </a:p>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定年退職者の再任用、退職出向者の再度の任用を除く</a:t>
            </a:r>
            <a:endParaRPr kumimoji="1" lang="en-US" altLang="ja-JP" sz="800" dirty="0">
              <a:latin typeface="BIZ UDPゴシック" panose="020B0400000000000000" pitchFamily="50" charset="-128"/>
              <a:ea typeface="BIZ UDPゴシック" panose="020B0400000000000000" pitchFamily="50" charset="-128"/>
            </a:endParaRPr>
          </a:p>
          <a:p>
            <a:pPr algn="l"/>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任期付職員の採用を含む</a:t>
            </a:r>
          </a:p>
        </p:txBody>
      </p:sp>
      <p:graphicFrame>
        <p:nvGraphicFramePr>
          <p:cNvPr id="3" name="表 2">
            <a:extLst>
              <a:ext uri="{FF2B5EF4-FFF2-40B4-BE49-F238E27FC236}">
                <a16:creationId xmlns:a16="http://schemas.microsoft.com/office/drawing/2014/main" id="{73DC93B6-E194-4B00-9117-521BE4361149}"/>
              </a:ext>
            </a:extLst>
          </p:cNvPr>
          <p:cNvGraphicFramePr>
            <a:graphicFrameLocks noGrp="1"/>
          </p:cNvGraphicFramePr>
          <p:nvPr>
            <p:extLst>
              <p:ext uri="{D42A27DB-BD31-4B8C-83A1-F6EECF244321}">
                <p14:modId xmlns:p14="http://schemas.microsoft.com/office/powerpoint/2010/main" val="575275143"/>
              </p:ext>
            </p:extLst>
          </p:nvPr>
        </p:nvGraphicFramePr>
        <p:xfrm>
          <a:off x="275274" y="3682194"/>
          <a:ext cx="4044446" cy="1361344"/>
        </p:xfrm>
        <a:graphic>
          <a:graphicData uri="http://schemas.openxmlformats.org/drawingml/2006/table">
            <a:tbl>
              <a:tblPr firstRow="1" firstCol="1" bandRow="1">
                <a:tableStyleId>{5C22544A-7EE6-4342-B048-85BDC9FD1C3A}</a:tableStyleId>
              </a:tblPr>
              <a:tblGrid>
                <a:gridCol w="649674">
                  <a:extLst>
                    <a:ext uri="{9D8B030D-6E8A-4147-A177-3AD203B41FA5}">
                      <a16:colId xmlns:a16="http://schemas.microsoft.com/office/drawing/2014/main" val="3500459906"/>
                    </a:ext>
                  </a:extLst>
                </a:gridCol>
                <a:gridCol w="548323">
                  <a:extLst>
                    <a:ext uri="{9D8B030D-6E8A-4147-A177-3AD203B41FA5}">
                      <a16:colId xmlns:a16="http://schemas.microsoft.com/office/drawing/2014/main" val="2393423273"/>
                    </a:ext>
                  </a:extLst>
                </a:gridCol>
                <a:gridCol w="548323">
                  <a:extLst>
                    <a:ext uri="{9D8B030D-6E8A-4147-A177-3AD203B41FA5}">
                      <a16:colId xmlns:a16="http://schemas.microsoft.com/office/drawing/2014/main" val="66142036"/>
                    </a:ext>
                  </a:extLst>
                </a:gridCol>
                <a:gridCol w="548323">
                  <a:extLst>
                    <a:ext uri="{9D8B030D-6E8A-4147-A177-3AD203B41FA5}">
                      <a16:colId xmlns:a16="http://schemas.microsoft.com/office/drawing/2014/main" val="3234028052"/>
                    </a:ext>
                  </a:extLst>
                </a:gridCol>
                <a:gridCol w="548323">
                  <a:extLst>
                    <a:ext uri="{9D8B030D-6E8A-4147-A177-3AD203B41FA5}">
                      <a16:colId xmlns:a16="http://schemas.microsoft.com/office/drawing/2014/main" val="461538240"/>
                    </a:ext>
                  </a:extLst>
                </a:gridCol>
                <a:gridCol w="548323">
                  <a:extLst>
                    <a:ext uri="{9D8B030D-6E8A-4147-A177-3AD203B41FA5}">
                      <a16:colId xmlns:a16="http://schemas.microsoft.com/office/drawing/2014/main" val="2257058918"/>
                    </a:ext>
                  </a:extLst>
                </a:gridCol>
                <a:gridCol w="653157">
                  <a:extLst>
                    <a:ext uri="{9D8B030D-6E8A-4147-A177-3AD203B41FA5}">
                      <a16:colId xmlns:a16="http://schemas.microsoft.com/office/drawing/2014/main" val="2279253313"/>
                    </a:ext>
                  </a:extLst>
                </a:gridCol>
              </a:tblGrid>
              <a:tr h="410614">
                <a:tc>
                  <a:txBody>
                    <a:bodyPr/>
                    <a:lstStyle/>
                    <a:p>
                      <a:pPr algn="ctr">
                        <a:lnSpc>
                          <a:spcPts val="17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採用年度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R6</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R7</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過去５年平均</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327463"/>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採用数</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564 </a:t>
                      </a:r>
                    </a:p>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(150)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544</a:t>
                      </a:r>
                    </a:p>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(138)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469</a:t>
                      </a:r>
                    </a:p>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(112)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502</a:t>
                      </a:r>
                    </a:p>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(116)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524</a:t>
                      </a:r>
                    </a:p>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(131)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521</a:t>
                      </a:r>
                    </a:p>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129</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742507"/>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うち女性</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299</a:t>
                      </a:r>
                    </a:p>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(93)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274</a:t>
                      </a:r>
                    </a:p>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(84)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223</a:t>
                      </a:r>
                    </a:p>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224</a:t>
                      </a:r>
                    </a:p>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244</a:t>
                      </a:r>
                    </a:p>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253</a:t>
                      </a:r>
                    </a:p>
                    <a:p>
                      <a:pPr algn="ctr" fontAlgn="b">
                        <a:lnSpc>
                          <a:spcPct val="100000"/>
                        </a:lnSpc>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74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0540435"/>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女性割合</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53.0%</a:t>
                      </a:r>
                    </a:p>
                    <a:p>
                      <a:pPr algn="ctr" fontAlgn="b">
                        <a:lnSpc>
                          <a:spcPct val="100000"/>
                        </a:lnSpc>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62.0%</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50.4%</a:t>
                      </a:r>
                    </a:p>
                    <a:p>
                      <a:pPr algn="ctr" fontAlgn="b">
                        <a:lnSpc>
                          <a:spcPct val="100000"/>
                        </a:lnSpc>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60.9%</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47.5%</a:t>
                      </a:r>
                    </a:p>
                    <a:p>
                      <a:pPr algn="ctr" fontAlgn="b">
                        <a:lnSpc>
                          <a:spcPct val="100000"/>
                        </a:lnSpc>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52.7%</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44.6%</a:t>
                      </a:r>
                    </a:p>
                    <a:p>
                      <a:pPr algn="ctr" fontAlgn="b">
                        <a:lnSpc>
                          <a:spcPct val="100000"/>
                        </a:lnSpc>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48.3%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46.6%</a:t>
                      </a:r>
                    </a:p>
                    <a:p>
                      <a:pPr algn="ctr" fontAlgn="b">
                        <a:lnSpc>
                          <a:spcPct val="100000"/>
                        </a:lnSpc>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58.0%</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48.5%</a:t>
                      </a:r>
                    </a:p>
                    <a:p>
                      <a:pPr algn="ctr" fontAlgn="b">
                        <a:lnSpc>
                          <a:spcPct val="100000"/>
                        </a:lnSpc>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57.3%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119080"/>
                  </a:ext>
                </a:extLst>
              </a:tr>
            </a:tbl>
          </a:graphicData>
        </a:graphic>
      </p:graphicFrame>
      <p:graphicFrame>
        <p:nvGraphicFramePr>
          <p:cNvPr id="4" name="表 3">
            <a:extLst>
              <a:ext uri="{FF2B5EF4-FFF2-40B4-BE49-F238E27FC236}">
                <a16:creationId xmlns:a16="http://schemas.microsoft.com/office/drawing/2014/main" id="{C22E7B67-90ED-4755-9DE8-3F85F8C31011}"/>
              </a:ext>
            </a:extLst>
          </p:cNvPr>
          <p:cNvGraphicFramePr>
            <a:graphicFrameLocks noGrp="1"/>
          </p:cNvGraphicFramePr>
          <p:nvPr>
            <p:extLst>
              <p:ext uri="{D42A27DB-BD31-4B8C-83A1-F6EECF244321}">
                <p14:modId xmlns:p14="http://schemas.microsoft.com/office/powerpoint/2010/main" val="4047565424"/>
              </p:ext>
            </p:extLst>
          </p:nvPr>
        </p:nvGraphicFramePr>
        <p:xfrm>
          <a:off x="4587481" y="3671983"/>
          <a:ext cx="4044446" cy="1361344"/>
        </p:xfrm>
        <a:graphic>
          <a:graphicData uri="http://schemas.openxmlformats.org/drawingml/2006/table">
            <a:tbl>
              <a:tblPr firstRow="1" firstCol="1" bandRow="1">
                <a:tableStyleId>{5C22544A-7EE6-4342-B048-85BDC9FD1C3A}</a:tableStyleId>
              </a:tblPr>
              <a:tblGrid>
                <a:gridCol w="649674">
                  <a:extLst>
                    <a:ext uri="{9D8B030D-6E8A-4147-A177-3AD203B41FA5}">
                      <a16:colId xmlns:a16="http://schemas.microsoft.com/office/drawing/2014/main" val="2818577925"/>
                    </a:ext>
                  </a:extLst>
                </a:gridCol>
                <a:gridCol w="548323">
                  <a:extLst>
                    <a:ext uri="{9D8B030D-6E8A-4147-A177-3AD203B41FA5}">
                      <a16:colId xmlns:a16="http://schemas.microsoft.com/office/drawing/2014/main" val="3983033520"/>
                    </a:ext>
                  </a:extLst>
                </a:gridCol>
                <a:gridCol w="548323">
                  <a:extLst>
                    <a:ext uri="{9D8B030D-6E8A-4147-A177-3AD203B41FA5}">
                      <a16:colId xmlns:a16="http://schemas.microsoft.com/office/drawing/2014/main" val="3392471848"/>
                    </a:ext>
                  </a:extLst>
                </a:gridCol>
                <a:gridCol w="548323">
                  <a:extLst>
                    <a:ext uri="{9D8B030D-6E8A-4147-A177-3AD203B41FA5}">
                      <a16:colId xmlns:a16="http://schemas.microsoft.com/office/drawing/2014/main" val="460048869"/>
                    </a:ext>
                  </a:extLst>
                </a:gridCol>
                <a:gridCol w="548323">
                  <a:extLst>
                    <a:ext uri="{9D8B030D-6E8A-4147-A177-3AD203B41FA5}">
                      <a16:colId xmlns:a16="http://schemas.microsoft.com/office/drawing/2014/main" val="128770766"/>
                    </a:ext>
                  </a:extLst>
                </a:gridCol>
                <a:gridCol w="548323">
                  <a:extLst>
                    <a:ext uri="{9D8B030D-6E8A-4147-A177-3AD203B41FA5}">
                      <a16:colId xmlns:a16="http://schemas.microsoft.com/office/drawing/2014/main" val="1538051639"/>
                    </a:ext>
                  </a:extLst>
                </a:gridCol>
                <a:gridCol w="653157">
                  <a:extLst>
                    <a:ext uri="{9D8B030D-6E8A-4147-A177-3AD203B41FA5}">
                      <a16:colId xmlns:a16="http://schemas.microsoft.com/office/drawing/2014/main" val="1747398298"/>
                    </a:ext>
                  </a:extLst>
                </a:gridCol>
              </a:tblGrid>
              <a:tr h="410614">
                <a:tc>
                  <a:txBody>
                    <a:bodyPr/>
                    <a:lstStyle/>
                    <a:p>
                      <a:pPr algn="ctr">
                        <a:lnSpc>
                          <a:spcPts val="1700"/>
                        </a:lnSpc>
                      </a:pPr>
                      <a:r>
                        <a:rPr lang="ja-JP" altLang="en-US"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採用年度</a:t>
                      </a:r>
                      <a:endParaRPr lang="ja-JP" sz="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R3</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R4</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R6</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R7</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年度</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過去５年平均</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9677407"/>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採用数</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1,811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1,802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1,792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1,871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1,910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1,837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218497"/>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うち女性</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989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989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967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1015 </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1,052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1,002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9711584"/>
                  </a:ext>
                </a:extLst>
              </a:tr>
              <a:tr h="316910">
                <a:tc>
                  <a:txBody>
                    <a:bodyPr/>
                    <a:lstStyle/>
                    <a:p>
                      <a:pPr algn="ctr">
                        <a:lnSpc>
                          <a:spcPct val="100000"/>
                        </a:lnSpc>
                      </a:pPr>
                      <a:r>
                        <a:rPr lang="ja-JP" altLang="en-US"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女性割合</a:t>
                      </a:r>
                      <a:endParaRPr lang="en-US" altLang="ja-JP" sz="800" b="0" u="none"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54.6%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54.9%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54.0%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54.2%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55.1%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0000"/>
                        </a:lnSpc>
                      </a:pP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54.5%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33602"/>
                  </a:ext>
                </a:extLst>
              </a:tr>
            </a:tbl>
          </a:graphicData>
        </a:graphic>
      </p:graphicFrame>
      <p:sp>
        <p:nvSpPr>
          <p:cNvPr id="33" name="正方形/長方形 32">
            <a:extLst>
              <a:ext uri="{FF2B5EF4-FFF2-40B4-BE49-F238E27FC236}">
                <a16:creationId xmlns:a16="http://schemas.microsoft.com/office/drawing/2014/main" id="{EBA9A031-B924-4C27-8576-E83D44B891BE}"/>
              </a:ext>
            </a:extLst>
          </p:cNvPr>
          <p:cNvSpPr/>
          <p:nvPr/>
        </p:nvSpPr>
        <p:spPr>
          <a:xfrm>
            <a:off x="3141443" y="4736075"/>
            <a:ext cx="507192" cy="16843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34" name="正方形/長方形 33">
            <a:extLst>
              <a:ext uri="{FF2B5EF4-FFF2-40B4-BE49-F238E27FC236}">
                <a16:creationId xmlns:a16="http://schemas.microsoft.com/office/drawing/2014/main" id="{E284263F-88CF-4AEA-A133-04FE279E7A25}"/>
              </a:ext>
            </a:extLst>
          </p:cNvPr>
          <p:cNvSpPr/>
          <p:nvPr/>
        </p:nvSpPr>
        <p:spPr>
          <a:xfrm>
            <a:off x="7438923" y="4736076"/>
            <a:ext cx="533502" cy="28882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200" dirty="0"/>
          </a:p>
        </p:txBody>
      </p:sp>
      <p:sp>
        <p:nvSpPr>
          <p:cNvPr id="29" name="正方形/長方形 28">
            <a:extLst>
              <a:ext uri="{FF2B5EF4-FFF2-40B4-BE49-F238E27FC236}">
                <a16:creationId xmlns:a16="http://schemas.microsoft.com/office/drawing/2014/main" id="{4F8AC1F4-63CB-40A7-807F-7852385FC2F6}"/>
              </a:ext>
            </a:extLst>
          </p:cNvPr>
          <p:cNvSpPr/>
          <p:nvPr/>
        </p:nvSpPr>
        <p:spPr>
          <a:xfrm>
            <a:off x="137983" y="709226"/>
            <a:ext cx="8898995" cy="436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第３章では、本府における女性活躍の状況について、「１　採用関係」「２　 継続就業及び仕事とプライベートの両立関係」「３　働き方改革関係」「４　女性登用関係」の４つの項目について、アンケートや各種数値の調査を行った結果を記載する。</a:t>
            </a:r>
          </a:p>
        </p:txBody>
      </p:sp>
    </p:spTree>
    <p:extLst>
      <p:ext uri="{BB962C8B-B14F-4D97-AF65-F5344CB8AC3E}">
        <p14:creationId xmlns:p14="http://schemas.microsoft.com/office/powerpoint/2010/main" val="8825158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0" tIns="0" rIns="0" bIns="0" rtlCol="0" anchor="ctr"/>
      <a:lstStyle>
        <a:defPPr algn="ctr">
          <a:defRPr kumimoji="1" sz="12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ormAutofit/>
      </a:bodyPr>
      <a:lstStyle>
        <a:defPPr algn="l">
          <a:defRPr sz="10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15615</Words>
  <Application>Microsoft Office PowerPoint</Application>
  <PresentationFormat>画面に合わせる (4:3)</PresentationFormat>
  <Paragraphs>2123</Paragraphs>
  <Slides>38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38</vt:i4>
      </vt:variant>
    </vt:vector>
  </HeadingPairs>
  <TitlesOfParts>
    <vt:vector size="48" baseType="lpstr">
      <vt:lpstr>BIZ UDPゴシック</vt:lpstr>
      <vt:lpstr>ＭＳ Ｐゴシック</vt:lpstr>
      <vt:lpstr>ＭＳ ゴシック</vt:lpstr>
      <vt:lpstr>UD デジタル 教科書体 NK-R</vt:lpstr>
      <vt:lpstr>UD デジタル 教科書体 NP-R</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2026-03-30T14:23:45Z</dcterms:created>
  <dcterms:modified xsi:type="dcterms:W3CDTF">2026-03-31T05:00:04Z</dcterms:modified>
</cp:coreProperties>
</file>