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60" r:id="rId1"/>
  </p:sldMasterIdLst>
  <p:notesMasterIdLst>
    <p:notesMasterId r:id="rId3"/>
  </p:notesMasterIdLst>
  <p:sldIdLst>
    <p:sldId id="504" r:id="rId2"/>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35B3"/>
    <a:srgbClr val="75DDDD"/>
    <a:srgbClr val="E6B422"/>
    <a:srgbClr val="D4AF37"/>
    <a:srgbClr val="FFD700"/>
    <a:srgbClr val="37BEB0"/>
    <a:srgbClr val="BE4EAB"/>
    <a:srgbClr val="AA3E98"/>
    <a:srgbClr val="9368B7"/>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96" autoAdjust="0"/>
    <p:restoredTop sz="94568" autoAdjust="0"/>
  </p:normalViewPr>
  <p:slideViewPr>
    <p:cSldViewPr snapToGrid="0">
      <p:cViewPr varScale="1">
        <p:scale>
          <a:sx n="94" d="100"/>
          <a:sy n="94" d="100"/>
        </p:scale>
        <p:origin x="1200"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5659" cy="498056"/>
          </a:xfrm>
          <a:prstGeom prst="rect">
            <a:avLst/>
          </a:prstGeom>
        </p:spPr>
        <p:txBody>
          <a:bodyPr vert="horz" lIns="91276" tIns="45636" rIns="91276" bIns="4563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276" tIns="45636" rIns="91276" bIns="45636" rtlCol="0"/>
          <a:lstStyle>
            <a:lvl1pPr algn="r">
              <a:defRPr sz="1200"/>
            </a:lvl1pPr>
          </a:lstStyle>
          <a:p>
            <a:fld id="{B1BD095D-922F-4369-9927-6A38C09725A9}" type="datetimeFigureOut">
              <a:rPr kumimoji="1" lang="ja-JP" altLang="en-US" smtClean="0"/>
              <a:t>2026/3/30</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276" tIns="45636" rIns="91276" bIns="45636" rtlCol="0" anchor="ctr"/>
          <a:lstStyle/>
          <a:p>
            <a:endParaRPr lang="ja-JP" altLang="en-US"/>
          </a:p>
        </p:txBody>
      </p:sp>
      <p:sp>
        <p:nvSpPr>
          <p:cNvPr id="5" name="ノート プレースホルダー 4"/>
          <p:cNvSpPr>
            <a:spLocks noGrp="1"/>
          </p:cNvSpPr>
          <p:nvPr>
            <p:ph type="body" sz="quarter" idx="3"/>
          </p:nvPr>
        </p:nvSpPr>
        <p:spPr>
          <a:xfrm>
            <a:off x="679768" y="4777195"/>
            <a:ext cx="5438140" cy="3908613"/>
          </a:xfrm>
          <a:prstGeom prst="rect">
            <a:avLst/>
          </a:prstGeom>
        </p:spPr>
        <p:txBody>
          <a:bodyPr vert="horz" lIns="91276" tIns="45636" rIns="91276" bIns="4563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28584"/>
            <a:ext cx="2945659" cy="498055"/>
          </a:xfrm>
          <a:prstGeom prst="rect">
            <a:avLst/>
          </a:prstGeom>
        </p:spPr>
        <p:txBody>
          <a:bodyPr vert="horz" lIns="91276" tIns="45636" rIns="91276" bIns="4563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276" tIns="45636" rIns="91276" bIns="45636" rtlCol="0" anchor="b"/>
          <a:lstStyle>
            <a:lvl1pPr algn="r">
              <a:defRPr sz="1200"/>
            </a:lvl1pPr>
          </a:lstStyle>
          <a:p>
            <a:fld id="{CCABB1CC-10F2-426E-9D67-BE40EA865BEE}" type="slidenum">
              <a:rPr kumimoji="1" lang="ja-JP" altLang="en-US" smtClean="0"/>
              <a:t>‹#›</a:t>
            </a:fld>
            <a:endParaRPr kumimoji="1" lang="ja-JP" altLang="en-US"/>
          </a:p>
        </p:txBody>
      </p:sp>
    </p:spTree>
    <p:extLst>
      <p:ext uri="{BB962C8B-B14F-4D97-AF65-F5344CB8AC3E}">
        <p14:creationId xmlns:p14="http://schemas.microsoft.com/office/powerpoint/2010/main" val="161766755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3F2B7212-F4EF-44F9-97A7-811812A7AF7B}"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2398343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CDAD741-7D99-43C1-8C5F-A691DBD7EBC5}"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263000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29D9401-706E-4BDF-84E1-E61D343A9442}"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246788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C1EC9EB-3E70-4212-8179-A34425725105}"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1351506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53DC21A-CA87-42A8-B0C1-ADFF2F83A1D7}"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651381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9D406E7C-B171-423D-8E70-337B2B07D28A}" type="datetime1">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2344491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F06F3153-461A-475B-B27F-67B609E464AF}" type="datetime1">
              <a:rPr kumimoji="1" lang="ja-JP" altLang="en-US" smtClean="0"/>
              <a:t>2026/3/30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970591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229D2BE2-32A0-4ACA-9CB7-869A62002A6B}" type="datetime1">
              <a:rPr kumimoji="1" lang="ja-JP" altLang="en-US" smtClean="0"/>
              <a:t>2026/3/30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1427302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5B43E1-C69C-4941-A5CD-7D1DA198DA9A}" type="datetime1">
              <a:rPr kumimoji="1" lang="ja-JP" altLang="en-US" smtClean="0"/>
              <a:t>2026/3/30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471532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6FABE59-31BC-4121-B15F-C8030F4F1F6B}" type="datetime1">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12384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560805E-95A0-4775-B8B2-0BA7AEE92421}" type="datetime1">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4084549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998E8C-3672-403C-9B88-3151F8EF30D6}" type="datetime1">
              <a:rPr kumimoji="1" lang="ja-JP" altLang="en-US" smtClean="0"/>
              <a:t>2026/3/30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58FC76-0BB2-4902-9F00-7AE7FA136629}" type="slidenum">
              <a:rPr kumimoji="1" lang="ja-JP" altLang="en-US" smtClean="0"/>
              <a:t>‹#›</a:t>
            </a:fld>
            <a:endParaRPr kumimoji="1" lang="ja-JP" altLang="en-US"/>
          </a:p>
        </p:txBody>
      </p:sp>
    </p:spTree>
    <p:extLst>
      <p:ext uri="{BB962C8B-B14F-4D97-AF65-F5344CB8AC3E}">
        <p14:creationId xmlns:p14="http://schemas.microsoft.com/office/powerpoint/2010/main" val="3540146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AD585-024B-D290-278F-3D77496D7579}"/>
            </a:ext>
          </a:extLst>
        </p:cNvPr>
        <p:cNvGrpSpPr/>
        <p:nvPr/>
      </p:nvGrpSpPr>
      <p:grpSpPr>
        <a:xfrm>
          <a:off x="0" y="0"/>
          <a:ext cx="0" cy="0"/>
          <a:chOff x="0" y="0"/>
          <a:chExt cx="0" cy="0"/>
        </a:xfrm>
      </p:grpSpPr>
      <p:sp>
        <p:nvSpPr>
          <p:cNvPr id="16" name="正方形/長方形 15">
            <a:extLst>
              <a:ext uri="{FF2B5EF4-FFF2-40B4-BE49-F238E27FC236}">
                <a16:creationId xmlns:a16="http://schemas.microsoft.com/office/drawing/2014/main" id="{719794DF-7AF6-4C0C-9A97-ABA01B03A534}"/>
              </a:ext>
            </a:extLst>
          </p:cNvPr>
          <p:cNvSpPr/>
          <p:nvPr/>
        </p:nvSpPr>
        <p:spPr>
          <a:xfrm>
            <a:off x="0" y="0"/>
            <a:ext cx="9152965" cy="55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b="1" dirty="0">
                <a:solidFill>
                  <a:schemeClr val="bg1"/>
                </a:solidFill>
                <a:latin typeface="UD デジタル 教科書体 NK-R" panose="02020400000000000000" pitchFamily="18" charset="-128"/>
                <a:ea typeface="UD デジタル 教科書体 NK-R" panose="02020400000000000000" pitchFamily="18" charset="-128"/>
              </a:rPr>
              <a:t>第５章　進行管理について</a:t>
            </a:r>
          </a:p>
        </p:txBody>
      </p:sp>
      <p:sp>
        <p:nvSpPr>
          <p:cNvPr id="7" name="スライド番号プレースホルダー 6">
            <a:extLst>
              <a:ext uri="{FF2B5EF4-FFF2-40B4-BE49-F238E27FC236}">
                <a16:creationId xmlns:a16="http://schemas.microsoft.com/office/drawing/2014/main" id="{D7E7F9BA-BC46-A4D7-48E9-55BED0472C05}"/>
              </a:ext>
            </a:extLst>
          </p:cNvPr>
          <p:cNvSpPr>
            <a:spLocks noGrp="1"/>
          </p:cNvSpPr>
          <p:nvPr>
            <p:ph type="sldNum" sz="quarter" idx="12"/>
          </p:nvPr>
        </p:nvSpPr>
        <p:spPr>
          <a:xfrm>
            <a:off x="7086600" y="6492482"/>
            <a:ext cx="2057400" cy="365125"/>
          </a:xfrm>
        </p:spPr>
        <p:txBody>
          <a:bodyPr/>
          <a:lstStyle/>
          <a:p>
            <a:r>
              <a:rPr kumimoji="1" lang="en-US" altLang="ja-JP">
                <a:solidFill>
                  <a:schemeClr val="tx1"/>
                </a:solidFill>
                <a:latin typeface="UD デジタル 教科書体 NK-R" panose="02020400000000000000" pitchFamily="18" charset="-128"/>
                <a:ea typeface="UD デジタル 教科書体 NK-R" panose="02020400000000000000" pitchFamily="18" charset="-128"/>
              </a:rPr>
              <a:t>29</a:t>
            </a:r>
            <a:endPar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 name="テキスト ボックス 1">
            <a:extLst>
              <a:ext uri="{FF2B5EF4-FFF2-40B4-BE49-F238E27FC236}">
                <a16:creationId xmlns:a16="http://schemas.microsoft.com/office/drawing/2014/main" id="{9205A175-C619-23E4-5BAE-1AF1E3CB9606}"/>
              </a:ext>
            </a:extLst>
          </p:cNvPr>
          <p:cNvSpPr txBox="1"/>
          <p:nvPr/>
        </p:nvSpPr>
        <p:spPr>
          <a:xfrm>
            <a:off x="72708" y="1044716"/>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0" name="テキスト ボックス 9">
            <a:extLst>
              <a:ext uri="{FF2B5EF4-FFF2-40B4-BE49-F238E27FC236}">
                <a16:creationId xmlns:a16="http://schemas.microsoft.com/office/drawing/2014/main" id="{EF7DB1D8-0DA9-3156-2B57-4FBB7E5D8FF1}"/>
              </a:ext>
            </a:extLst>
          </p:cNvPr>
          <p:cNvSpPr txBox="1"/>
          <p:nvPr/>
        </p:nvSpPr>
        <p:spPr>
          <a:xfrm>
            <a:off x="378056" y="3959997"/>
            <a:ext cx="8989615" cy="5811841"/>
          </a:xfrm>
          <a:prstGeom prst="rect">
            <a:avLst/>
          </a:prstGeom>
        </p:spPr>
        <p:txBody>
          <a:bodyPr vert="horz" wrap="square" lIns="91440" tIns="45720" rIns="91440" bIns="45720" rtlCol="0" anchor="ctr">
            <a:noAutofit/>
          </a:bodyPr>
          <a:lstStyle/>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p:txBody>
      </p:sp>
      <p:sp>
        <p:nvSpPr>
          <p:cNvPr id="11" name="テキスト ボックス 10">
            <a:extLst>
              <a:ext uri="{FF2B5EF4-FFF2-40B4-BE49-F238E27FC236}">
                <a16:creationId xmlns:a16="http://schemas.microsoft.com/office/drawing/2014/main" id="{AA940861-ACD3-B29F-AD72-399857A7656B}"/>
              </a:ext>
            </a:extLst>
          </p:cNvPr>
          <p:cNvSpPr txBox="1"/>
          <p:nvPr/>
        </p:nvSpPr>
        <p:spPr>
          <a:xfrm>
            <a:off x="81677" y="2898003"/>
            <a:ext cx="8989615" cy="1244303"/>
          </a:xfrm>
          <a:prstGeom prst="rect">
            <a:avLst/>
          </a:prstGeom>
        </p:spPr>
        <p:txBody>
          <a:bodyPr vert="horz" wrap="square" lIns="91440" tIns="45720" rIns="91440" bIns="45720" rtlCol="0" anchor="ctr">
            <a:noAutofit/>
          </a:bodyPr>
          <a:lstStyle/>
          <a:p>
            <a:pPr algn="l"/>
            <a:endParaRPr kumimoji="1" lang="ja-JP" altLang="en-US" sz="1400" b="1" dirty="0">
              <a:latin typeface="UD デジタル 教科書体 NK-R" panose="02020400000000000000" pitchFamily="18" charset="-128"/>
              <a:ea typeface="UD デジタル 教科書体 NK-R" panose="02020400000000000000" pitchFamily="18" charset="-128"/>
            </a:endParaRPr>
          </a:p>
        </p:txBody>
      </p:sp>
      <p:sp>
        <p:nvSpPr>
          <p:cNvPr id="12" name="テキスト ボックス 11">
            <a:extLst>
              <a:ext uri="{FF2B5EF4-FFF2-40B4-BE49-F238E27FC236}">
                <a16:creationId xmlns:a16="http://schemas.microsoft.com/office/drawing/2014/main" id="{CA321B4C-5875-4A99-BD68-4C9C8BAFC0A4}"/>
              </a:ext>
            </a:extLst>
          </p:cNvPr>
          <p:cNvSpPr txBox="1"/>
          <p:nvPr/>
        </p:nvSpPr>
        <p:spPr>
          <a:xfrm>
            <a:off x="304336" y="804043"/>
            <a:ext cx="8989615" cy="946079"/>
          </a:xfrm>
          <a:prstGeom prst="rect">
            <a:avLst/>
          </a:prstGeom>
        </p:spPr>
        <p:txBody>
          <a:bodyPr vert="horz" wrap="square" lIns="91440" tIns="45720" rIns="91440" bIns="45720" rtlCol="0" anchor="ctr">
            <a:noAutofit/>
          </a:bodyPr>
          <a:lstStyle/>
          <a:p>
            <a:pPr algn="l"/>
            <a:r>
              <a:rPr kumimoji="1" lang="ja-JP" altLang="en-US" sz="1400" b="1" dirty="0">
                <a:latin typeface="UD デジタル 教科書体 NK-R" panose="02020400000000000000" pitchFamily="18" charset="-128"/>
                <a:ea typeface="UD デジタル 教科書体 NK-R" panose="02020400000000000000" pitchFamily="18" charset="-128"/>
              </a:rPr>
              <a:t>本計画における取組の推進にあたっては、数値目標を掲げている項目等について、</a:t>
            </a:r>
            <a:endParaRPr kumimoji="1" lang="en-US" altLang="ja-JP" sz="1400" b="1" dirty="0">
              <a:latin typeface="UD デジタル 教科書体 NK-R" panose="02020400000000000000" pitchFamily="18" charset="-128"/>
              <a:ea typeface="UD デジタル 教科書体 NK-R" panose="02020400000000000000" pitchFamily="18" charset="-128"/>
            </a:endParaRPr>
          </a:p>
          <a:p>
            <a:pPr algn="l"/>
            <a:r>
              <a:rPr kumimoji="1" lang="ja-JP" altLang="en-US" sz="1400" b="1" dirty="0">
                <a:latin typeface="UD デジタル 教科書体 NK-R" panose="02020400000000000000" pitchFamily="18" charset="-128"/>
                <a:ea typeface="UD デジタル 教科書体 NK-R" panose="02020400000000000000" pitchFamily="18" charset="-128"/>
              </a:rPr>
              <a:t>毎年度公表し、取組の進捗状況を把握・分析した結果を取組内容にフィードバックするＰＤＣＡサイクルを確立する。</a:t>
            </a:r>
          </a:p>
        </p:txBody>
      </p:sp>
      <p:sp>
        <p:nvSpPr>
          <p:cNvPr id="13" name="テキスト ボックス 12">
            <a:extLst>
              <a:ext uri="{FF2B5EF4-FFF2-40B4-BE49-F238E27FC236}">
                <a16:creationId xmlns:a16="http://schemas.microsoft.com/office/drawing/2014/main" id="{E58F00D8-7CBF-43E7-9594-55EF13C3B916}"/>
              </a:ext>
            </a:extLst>
          </p:cNvPr>
          <p:cNvSpPr txBox="1"/>
          <p:nvPr/>
        </p:nvSpPr>
        <p:spPr>
          <a:xfrm>
            <a:off x="220898" y="1968153"/>
            <a:ext cx="8841426" cy="4272407"/>
          </a:xfrm>
          <a:prstGeom prst="rect">
            <a:avLst/>
          </a:prstGeom>
        </p:spPr>
        <p:txBody>
          <a:bodyPr vert="horz" wrap="square" lIns="91440" tIns="45720" rIns="91440" bIns="45720" rtlCol="0" anchor="ctr">
            <a:noAutofit/>
          </a:bodyPr>
          <a:lstStyle/>
          <a:p>
            <a:pPr algn="l"/>
            <a:r>
              <a:rPr kumimoji="1" lang="en-US" altLang="ja-JP" sz="1400" b="1" dirty="0">
                <a:latin typeface="UD デジタル 教科書体 NK-R" panose="02020400000000000000" pitchFamily="18" charset="-128"/>
                <a:ea typeface="UD デジタル 教科書体 NK-R" panose="02020400000000000000" pitchFamily="18" charset="-128"/>
              </a:rPr>
              <a:t>【</a:t>
            </a:r>
            <a:r>
              <a:rPr kumimoji="1" lang="ja-JP" altLang="en-US" sz="1400" b="1" dirty="0">
                <a:latin typeface="UD デジタル 教科書体 NK-R" panose="02020400000000000000" pitchFamily="18" charset="-128"/>
                <a:ea typeface="UD デジタル 教科書体 NK-R" panose="02020400000000000000" pitchFamily="18" charset="-128"/>
              </a:rPr>
              <a:t>情報公表項目</a:t>
            </a:r>
            <a:r>
              <a:rPr kumimoji="1" lang="en-US" altLang="ja-JP" sz="1400" b="1" dirty="0">
                <a:latin typeface="UD デジタル 教科書体 NK-R" panose="02020400000000000000" pitchFamily="18" charset="-128"/>
                <a:ea typeface="UD デジタル 教科書体 NK-R" panose="02020400000000000000" pitchFamily="18" charset="-128"/>
              </a:rPr>
              <a:t>】</a:t>
            </a:r>
          </a:p>
          <a:p>
            <a:pPr algn="l"/>
            <a:r>
              <a:rPr kumimoji="1" lang="ja-JP" altLang="en-US" sz="1400" b="1" dirty="0">
                <a:latin typeface="UD デジタル 教科書体 NK-R" panose="02020400000000000000" pitchFamily="18" charset="-128"/>
                <a:ea typeface="UD デジタル 教科書体 NK-R" panose="02020400000000000000" pitchFamily="18" charset="-128"/>
              </a:rPr>
              <a:t>１　</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継続就業及び仕事とプライベートの両立関係（働き方改革関係含む）</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〇継続勤務年数の男女の差異</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〇男女別の育児休業取得率</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algn="l"/>
            <a:r>
              <a:rPr kumimoji="1" lang="ja-JP" altLang="en-US" sz="1400" dirty="0">
                <a:latin typeface="UD デジタル 教科書体 NK-R" panose="02020400000000000000" pitchFamily="18" charset="-128"/>
                <a:ea typeface="UD デジタル 教科書体 NK-R" panose="02020400000000000000" pitchFamily="18" charset="-128"/>
              </a:rPr>
              <a:t>〇育児休業取得期間の分布状況</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algn="l"/>
            <a:r>
              <a:rPr kumimoji="1" lang="ja-JP" altLang="en-US" sz="1400" dirty="0">
                <a:latin typeface="UD デジタル 教科書体 NK-R" panose="02020400000000000000" pitchFamily="18" charset="-128"/>
                <a:ea typeface="UD デジタル 教科書体 NK-R" panose="02020400000000000000" pitchFamily="18" charset="-128"/>
              </a:rPr>
              <a:t>〇男性職員の育児参加休暇取得率及び妻の出産休暇取得率並びに合計取得日数の分布状況</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algn="l"/>
            <a:r>
              <a:rPr kumimoji="1" lang="ja-JP" altLang="en-US" sz="1400" dirty="0">
                <a:latin typeface="UD デジタル 教科書体 NK-R" panose="02020400000000000000" pitchFamily="18" charset="-128"/>
                <a:ea typeface="UD デジタル 教科書体 NK-R" panose="02020400000000000000" pitchFamily="18" charset="-128"/>
              </a:rPr>
              <a:t>〇年次休暇等の取得日数</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algn="l"/>
            <a:r>
              <a:rPr kumimoji="1" lang="ja-JP" altLang="en-US" sz="1400" dirty="0">
                <a:latin typeface="UD デジタル 教科書体 NK-R" panose="02020400000000000000" pitchFamily="18" charset="-128"/>
                <a:ea typeface="UD デジタル 教科書体 NK-R" panose="02020400000000000000" pitchFamily="18" charset="-128"/>
              </a:rPr>
              <a:t>〇時間外勤務時間数の状況</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algn="l"/>
            <a:r>
              <a:rPr kumimoji="1" lang="ja-JP" altLang="en-US" sz="1400" dirty="0">
                <a:latin typeface="UD デジタル 教科書体 NK-R" panose="02020400000000000000" pitchFamily="18" charset="-128"/>
                <a:ea typeface="UD デジタル 教科書体 NK-R" panose="02020400000000000000" pitchFamily="18" charset="-128"/>
              </a:rPr>
              <a:t>〇（非常勤）男女別の育児休業取得率</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algn="l"/>
            <a:r>
              <a:rPr kumimoji="1" lang="ja-JP" altLang="en-US" sz="1400" dirty="0">
                <a:latin typeface="UD デジタル 教科書体 NK-R" panose="02020400000000000000" pitchFamily="18" charset="-128"/>
                <a:ea typeface="UD デジタル 教科書体 NK-R" panose="02020400000000000000" pitchFamily="18" charset="-128"/>
              </a:rPr>
              <a:t>〇（非常勤）年次休暇等取得率</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algn="l"/>
            <a:r>
              <a:rPr kumimoji="1" lang="ja-JP" altLang="en-US" sz="1400" dirty="0">
                <a:latin typeface="UD デジタル 教科書体 NK-R" panose="02020400000000000000" pitchFamily="18" charset="-128"/>
                <a:ea typeface="UD デジタル 教科書体 NK-R" panose="02020400000000000000" pitchFamily="18" charset="-128"/>
              </a:rPr>
              <a:t>〇（非常勤）時間外勤務時間数の状況</a:t>
            </a:r>
          </a:p>
          <a:p>
            <a:pPr algn="l"/>
            <a:endParaRPr kumimoji="1" lang="en-US" altLang="ja-JP" sz="1400" b="1" dirty="0">
              <a:latin typeface="UD デジタル 教科書体 NK-R" panose="02020400000000000000" pitchFamily="18" charset="-128"/>
              <a:ea typeface="UD デジタル 教科書体 NK-R" panose="02020400000000000000" pitchFamily="18" charset="-128"/>
            </a:endParaRPr>
          </a:p>
          <a:p>
            <a:pPr algn="l"/>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２　採用関係</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400" dirty="0">
                <a:latin typeface="UD デジタル 教科書体 NK-R" panose="02020400000000000000" pitchFamily="18" charset="-128"/>
                <a:ea typeface="UD デジタル 教科書体 NK-R" panose="02020400000000000000" pitchFamily="18" charset="-128"/>
              </a:rPr>
              <a:t>〇採用した職員に占める女性職員の割合</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algn="l"/>
            <a:r>
              <a:rPr kumimoji="1" lang="ja-JP" altLang="en-US" sz="1400" dirty="0">
                <a:latin typeface="UD デジタル 教科書体 NK-R" panose="02020400000000000000" pitchFamily="18" charset="-128"/>
                <a:ea typeface="UD デジタル 教科書体 NK-R" panose="02020400000000000000" pitchFamily="18" charset="-128"/>
              </a:rPr>
              <a:t>〇中途採用の男女の別実績</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〇（非常勤）職員の女性割合</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algn="l"/>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400" b="1" dirty="0">
                <a:latin typeface="UD デジタル 教科書体 NK-R" panose="02020400000000000000" pitchFamily="18" charset="-128"/>
                <a:ea typeface="UD デジタル 教科書体 NK-R" panose="02020400000000000000" pitchFamily="18" charset="-128"/>
              </a:rPr>
              <a:t>３</a:t>
            </a: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zh-TW" altLang="en-US" sz="1400" b="1" dirty="0">
                <a:solidFill>
                  <a:schemeClr val="tx1"/>
                </a:solidFill>
                <a:latin typeface="UD デジタル 教科書体 NK-R" panose="02020400000000000000" pitchFamily="18" charset="-128"/>
                <a:ea typeface="UD デジタル 教科書体 NK-R" panose="02020400000000000000" pitchFamily="18" charset="-128"/>
              </a:rPr>
              <a:t>女性登用関係</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400" dirty="0">
                <a:latin typeface="UD デジタル 教科書体 NK-R" panose="02020400000000000000" pitchFamily="18" charset="-128"/>
                <a:ea typeface="UD デジタル 教科書体 NK-R" panose="02020400000000000000" pitchFamily="18" charset="-128"/>
              </a:rPr>
              <a:t>〇課長級以上・主査級以上・職員に占める女性割合（全職種・一般行政職）</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algn="l"/>
            <a:r>
              <a:rPr kumimoji="1" lang="ja-JP" altLang="en-US" sz="1400" dirty="0">
                <a:latin typeface="UD デジタル 教科書体 NK-R" panose="02020400000000000000" pitchFamily="18" charset="-128"/>
                <a:ea typeface="UD デジタル 教科書体 NK-R" panose="02020400000000000000" pitchFamily="18" charset="-128"/>
              </a:rPr>
              <a:t>〇職員の給与の男女の差異</a:t>
            </a:r>
            <a:endParaRPr kumimoji="1" lang="en-US" altLang="ja-JP" sz="1400" dirty="0">
              <a:latin typeface="UD デジタル 教科書体 NK-R" panose="02020400000000000000" pitchFamily="18" charset="-128"/>
              <a:ea typeface="UD デジタル 教科書体 NK-R" panose="02020400000000000000" pitchFamily="18" charset="-128"/>
            </a:endParaRPr>
          </a:p>
        </p:txBody>
      </p:sp>
      <p:sp>
        <p:nvSpPr>
          <p:cNvPr id="17" name="正方形/長方形 16">
            <a:extLst>
              <a:ext uri="{FF2B5EF4-FFF2-40B4-BE49-F238E27FC236}">
                <a16:creationId xmlns:a16="http://schemas.microsoft.com/office/drawing/2014/main" id="{C57A0A10-7830-4311-AE80-23E3D03FF022}"/>
              </a:ext>
            </a:extLst>
          </p:cNvPr>
          <p:cNvSpPr/>
          <p:nvPr/>
        </p:nvSpPr>
        <p:spPr>
          <a:xfrm>
            <a:off x="-2723" y="554400"/>
            <a:ext cx="9144000" cy="339562"/>
          </a:xfrm>
          <a:prstGeom prst="rect">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spcBef>
                <a:spcPts val="600"/>
              </a:spcBef>
            </a:pPr>
            <a:r>
              <a:rPr kumimoji="1"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■取組推進にあたっての進行管理</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8" name="二等辺三角形 17">
            <a:extLst>
              <a:ext uri="{FF2B5EF4-FFF2-40B4-BE49-F238E27FC236}">
                <a16:creationId xmlns:a16="http://schemas.microsoft.com/office/drawing/2014/main" id="{D53A00FA-5646-405C-8B1D-11B431887820}"/>
              </a:ext>
            </a:extLst>
          </p:cNvPr>
          <p:cNvSpPr/>
          <p:nvPr/>
        </p:nvSpPr>
        <p:spPr>
          <a:xfrm rot="5400000">
            <a:off x="40897" y="1159103"/>
            <a:ext cx="360000" cy="216000"/>
          </a:xfrm>
          <a:prstGeom prst="triangle">
            <a:avLst/>
          </a:prstGeom>
          <a:solidFill>
            <a:srgbClr val="75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00" dirty="0"/>
          </a:p>
        </p:txBody>
      </p:sp>
    </p:spTree>
    <p:extLst>
      <p:ext uri="{BB962C8B-B14F-4D97-AF65-F5344CB8AC3E}">
        <p14:creationId xmlns:p14="http://schemas.microsoft.com/office/powerpoint/2010/main" val="105419862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lIns="0" tIns="0" rIns="0" bIns="0" rtlCol="0" anchor="ctr"/>
      <a:lstStyle>
        <a:defPPr algn="ctr">
          <a:defRPr kumimoji="1" sz="1200" dirty="0" smtClean="0"/>
        </a:defPPr>
      </a:lstStyle>
      <a:style>
        <a:lnRef idx="2">
          <a:schemeClr val="accent1">
            <a:shade val="50000"/>
          </a:schemeClr>
        </a:lnRef>
        <a:fillRef idx="1">
          <a:schemeClr val="accent1"/>
        </a:fillRef>
        <a:effectRef idx="0">
          <a:schemeClr val="accent1"/>
        </a:effectRef>
        <a:fontRef idx="minor">
          <a:schemeClr val="lt1"/>
        </a:fontRef>
      </a:style>
    </a:spDef>
    <a:txDef>
      <a:spPr/>
      <a:bodyPr vert="horz" lIns="91440" tIns="45720" rIns="91440" bIns="45720" rtlCol="0" anchor="ctr">
        <a:normAutofit/>
      </a:bodyPr>
      <a:lstStyle>
        <a:defPPr algn="l">
          <a:defRPr sz="1000" dirty="0" smtClean="0">
            <a:solidFill>
              <a:schemeClr val="bg1"/>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229</Words>
  <Application>Microsoft Office PowerPoint</Application>
  <PresentationFormat>画面に合わせる (4:3)</PresentationFormat>
  <Paragraphs>25</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UD デジタル 教科書体 NK-R</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2026-03-30T14:23:45Z</dcterms:created>
  <dcterms:modified xsi:type="dcterms:W3CDTF">2026-03-30T14:55:25Z</dcterms:modified>
</cp:coreProperties>
</file>