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15"/>
  </p:notesMasterIdLst>
  <p:sldIdLst>
    <p:sldId id="478" r:id="rId2"/>
    <p:sldId id="479" r:id="rId3"/>
    <p:sldId id="480" r:id="rId4"/>
    <p:sldId id="481" r:id="rId5"/>
    <p:sldId id="482" r:id="rId6"/>
    <p:sldId id="483" r:id="rId7"/>
    <p:sldId id="484" r:id="rId8"/>
    <p:sldId id="485" r:id="rId9"/>
    <p:sldId id="486" r:id="rId10"/>
    <p:sldId id="487" r:id="rId11"/>
    <p:sldId id="488" r:id="rId12"/>
    <p:sldId id="489" r:id="rId13"/>
    <p:sldId id="491" r:id="rId14"/>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6" autoAdjust="0"/>
    <p:restoredTop sz="94568" autoAdjust="0"/>
  </p:normalViewPr>
  <p:slideViewPr>
    <p:cSldViewPr snapToGrid="0">
      <p:cViewPr varScale="1">
        <p:scale>
          <a:sx n="94" d="100"/>
          <a:sy n="94" d="100"/>
        </p:scale>
        <p:origin x="120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8056"/>
          </a:xfrm>
          <a:prstGeom prst="rect">
            <a:avLst/>
          </a:prstGeom>
        </p:spPr>
        <p:txBody>
          <a:bodyPr vert="horz" lIns="91276" tIns="45636" rIns="91276" bIns="456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276" tIns="45636" rIns="91276" bIns="45636" rtlCol="0"/>
          <a:lstStyle>
            <a:lvl1pPr algn="r">
              <a:defRPr sz="1200"/>
            </a:lvl1pPr>
          </a:lstStyle>
          <a:p>
            <a:fld id="{B1BD095D-922F-4369-9927-6A38C09725A9}"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276" tIns="45636" rIns="91276" bIns="4563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276" tIns="45636" rIns="91276" bIns="456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584"/>
            <a:ext cx="2945659" cy="498055"/>
          </a:xfrm>
          <a:prstGeom prst="rect">
            <a:avLst/>
          </a:prstGeom>
        </p:spPr>
        <p:txBody>
          <a:bodyPr vert="horz" lIns="91276" tIns="45636" rIns="91276" bIns="456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276" tIns="45636" rIns="91276" bIns="45636"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 Id="rId5" Type="http://schemas.openxmlformats.org/officeDocument/2006/relationships/image" Target="../media/image24.png"/><Relationship Id="rId4" Type="http://schemas.openxmlformats.org/officeDocument/2006/relationships/image" Target="../media/image23.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A955FA0A-7D1D-4932-B8AE-37B7DD0AC03E}"/>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6944309" y="6492875"/>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８</a:t>
            </a:r>
          </a:p>
        </p:txBody>
      </p:sp>
      <p:sp>
        <p:nvSpPr>
          <p:cNvPr id="6" name="正方形/長方形 5">
            <a:extLst>
              <a:ext uri="{FF2B5EF4-FFF2-40B4-BE49-F238E27FC236}">
                <a16:creationId xmlns:a16="http://schemas.microsoft.com/office/drawing/2014/main" id="{52F5C14F-3DE9-FF64-AEB5-236D917B0C9D}"/>
              </a:ext>
            </a:extLst>
          </p:cNvPr>
          <p:cNvSpPr/>
          <p:nvPr/>
        </p:nvSpPr>
        <p:spPr>
          <a:xfrm>
            <a:off x="-3408" y="1400840"/>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１　採用関係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9286310F-20E9-31C9-EC92-F67903691157}"/>
              </a:ext>
            </a:extLst>
          </p:cNvPr>
          <p:cNvSpPr txBox="1"/>
          <p:nvPr/>
        </p:nvSpPr>
        <p:spPr>
          <a:xfrm>
            <a:off x="-12054" y="181263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21DE09A2-B9C2-D78A-F815-BAD98E58EB77}"/>
              </a:ext>
            </a:extLst>
          </p:cNvPr>
          <p:cNvSpPr txBox="1"/>
          <p:nvPr/>
        </p:nvSpPr>
        <p:spPr>
          <a:xfrm>
            <a:off x="188147" y="2016843"/>
            <a:ext cx="8798669" cy="785716"/>
          </a:xfrm>
          <a:prstGeom prst="rect">
            <a:avLst/>
          </a:prstGeom>
          <a:ln>
            <a:noFill/>
            <a:prstDash val="sysDash"/>
          </a:ln>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○新規採用職員に占める女性職員の割合は概ね</a:t>
            </a:r>
            <a:r>
              <a:rPr kumimoji="1" lang="en-US" altLang="ja-JP" sz="1300" dirty="0">
                <a:latin typeface="UD デジタル 教科書体 NK-R" panose="02020400000000000000" pitchFamily="18" charset="-128"/>
                <a:ea typeface="UD デジタル 教科書体 NK-R" panose="02020400000000000000" pitchFamily="18" charset="-128"/>
              </a:rPr>
              <a:t>50</a:t>
            </a:r>
            <a:r>
              <a:rPr kumimoji="1" lang="ja-JP" altLang="en-US" sz="1300" dirty="0">
                <a:latin typeface="UD デジタル 教科書体 NK-R" panose="02020400000000000000" pitchFamily="18" charset="-128"/>
                <a:ea typeface="UD デジタル 教科書体 NK-R" panose="02020400000000000000" pitchFamily="18" charset="-128"/>
              </a:rPr>
              <a:t>％前後で推移し、令和７年度は</a:t>
            </a:r>
            <a:r>
              <a:rPr kumimoji="1" lang="en-US" altLang="ja-JP" sz="1300" dirty="0">
                <a:latin typeface="UD デジタル 教科書体 NK-R" panose="02020400000000000000" pitchFamily="18" charset="-128"/>
                <a:ea typeface="UD デジタル 教科書体 NK-R" panose="02020400000000000000" pitchFamily="18" charset="-128"/>
              </a:rPr>
              <a:t>46.6</a:t>
            </a:r>
            <a:r>
              <a:rPr kumimoji="1" lang="ja-JP" altLang="en-US" sz="1300" dirty="0">
                <a:latin typeface="UD デジタル 教科書体 NK-R" panose="02020400000000000000" pitchFamily="18" charset="-128"/>
                <a:ea typeface="UD デジタル 教科書体 NK-R" panose="02020400000000000000" pitchFamily="18" charset="-128"/>
              </a:rPr>
              <a:t>％となっている（図表</a:t>
            </a:r>
            <a:r>
              <a:rPr kumimoji="1" lang="en-US" altLang="ja-JP" sz="1300" dirty="0">
                <a:latin typeface="UD デジタル 教科書体 NK-R" panose="02020400000000000000" pitchFamily="18" charset="-128"/>
                <a:ea typeface="UD デジタル 教科書体 NK-R" panose="02020400000000000000" pitchFamily="18" charset="-128"/>
              </a:rPr>
              <a:t>9</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○非常勤職員の女性職員の割合も概ね</a:t>
            </a:r>
            <a:r>
              <a:rPr kumimoji="1" lang="en-US" altLang="ja-JP" sz="1300" dirty="0">
                <a:latin typeface="UD デジタル 教科書体 NK-R" panose="02020400000000000000" pitchFamily="18" charset="-128"/>
                <a:ea typeface="UD デジタル 教科書体 NK-R" panose="02020400000000000000" pitchFamily="18" charset="-128"/>
              </a:rPr>
              <a:t>50</a:t>
            </a:r>
            <a:r>
              <a:rPr kumimoji="1" lang="ja-JP" altLang="en-US" sz="1300" dirty="0">
                <a:latin typeface="UD デジタル 教科書体 NK-R" panose="02020400000000000000" pitchFamily="18" charset="-128"/>
                <a:ea typeface="UD デジタル 教科書体 NK-R" panose="02020400000000000000" pitchFamily="18" charset="-128"/>
              </a:rPr>
              <a:t>％強で推移し、令和７年度は</a:t>
            </a:r>
            <a:r>
              <a:rPr kumimoji="1" lang="en-US" altLang="ja-JP" sz="1300" dirty="0">
                <a:latin typeface="UD デジタル 教科書体 NK-R" panose="02020400000000000000" pitchFamily="18" charset="-128"/>
                <a:ea typeface="UD デジタル 教科書体 NK-R" panose="02020400000000000000" pitchFamily="18" charset="-128"/>
              </a:rPr>
              <a:t>55.1</a:t>
            </a:r>
            <a:r>
              <a:rPr kumimoji="1" lang="ja-JP" altLang="en-US" sz="1300" dirty="0">
                <a:latin typeface="UD デジタル 教科書体 NK-R" panose="02020400000000000000" pitchFamily="18" charset="-128"/>
                <a:ea typeface="UD デジタル 教科書体 NK-R" panose="02020400000000000000" pitchFamily="18" charset="-128"/>
              </a:rPr>
              <a:t>％となっている（図表１０）。</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72708" y="3212869"/>
            <a:ext cx="4247014" cy="361192"/>
          </a:xfrm>
          <a:prstGeom prst="rect">
            <a:avLst/>
          </a:prstGeom>
        </p:spPr>
        <p:txBody>
          <a:bodyPr vert="horz" wrap="square" lIns="91440" tIns="45720" rIns="91440" bIns="45720" rtlCol="0" anchor="ctr">
            <a:noAutofit/>
          </a:bodyPr>
          <a:lstStyle/>
          <a:p>
            <a:pPr algn="l"/>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図表９：年度別採用職員の女性割合（常勤職員・全職種計）　</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E2D1E80-0EB3-42FA-8999-6B94D471E08A}"/>
              </a:ext>
            </a:extLst>
          </p:cNvPr>
          <p:cNvSpPr txBox="1"/>
          <p:nvPr/>
        </p:nvSpPr>
        <p:spPr>
          <a:xfrm>
            <a:off x="4482752" y="3209879"/>
            <a:ext cx="3815427" cy="361192"/>
          </a:xfrm>
          <a:prstGeom prst="rect">
            <a:avLst/>
          </a:prstGeom>
        </p:spPr>
        <p:txBody>
          <a:bodyPr vert="horz" wrap="square" lIns="91440" tIns="45720" rIns="91440" bIns="45720" rtlCol="0" anchor="ctr">
            <a:noAutofit/>
          </a:bodyPr>
          <a:lstStyle/>
          <a:p>
            <a:pPr algn="l"/>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図表</a:t>
            </a:r>
            <a:r>
              <a:rPr kumimoji="1" lang="en-US" altLang="ja-JP" sz="1200" b="1" dirty="0">
                <a:latin typeface="BIZ UDPゴシック" panose="020B0400000000000000" pitchFamily="50" charset="-128"/>
                <a:ea typeface="BIZ UDPゴシック" panose="020B0400000000000000" pitchFamily="50" charset="-128"/>
              </a:rPr>
              <a:t>10</a:t>
            </a:r>
            <a:r>
              <a:rPr kumimoji="1" lang="ja-JP" altLang="en-US" sz="1200" b="1" dirty="0">
                <a:latin typeface="BIZ UDPゴシック" panose="020B0400000000000000" pitchFamily="50" charset="-128"/>
                <a:ea typeface="BIZ UDPゴシック" panose="020B0400000000000000" pitchFamily="50" charset="-128"/>
              </a:rPr>
              <a:t>：年度別職員の女性割合（非常勤職員）</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9BDFEE78-BA9A-40E4-9A9F-60A3B96FF701}"/>
              </a:ext>
            </a:extLst>
          </p:cNvPr>
          <p:cNvSpPr txBox="1"/>
          <p:nvPr/>
        </p:nvSpPr>
        <p:spPr>
          <a:xfrm>
            <a:off x="4553699" y="5091164"/>
            <a:ext cx="3051691" cy="400039"/>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各年度５月１日時点</a:t>
            </a:r>
          </a:p>
        </p:txBody>
      </p:sp>
      <p:sp>
        <p:nvSpPr>
          <p:cNvPr id="27" name="テキスト ボックス 26">
            <a:extLst>
              <a:ext uri="{FF2B5EF4-FFF2-40B4-BE49-F238E27FC236}">
                <a16:creationId xmlns:a16="http://schemas.microsoft.com/office/drawing/2014/main" id="{3013DEE9-972F-4827-B5CE-1C1F42409720}"/>
              </a:ext>
            </a:extLst>
          </p:cNvPr>
          <p:cNvSpPr txBox="1"/>
          <p:nvPr/>
        </p:nvSpPr>
        <p:spPr>
          <a:xfrm>
            <a:off x="272642" y="5091164"/>
            <a:ext cx="3190283" cy="400039"/>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（）内は行政</a:t>
            </a:r>
            <a:r>
              <a:rPr kumimoji="1" lang="en-US" altLang="ja-JP" sz="800" dirty="0">
                <a:latin typeface="BIZ UDPゴシック" panose="020B0400000000000000" pitchFamily="50" charset="-128"/>
                <a:ea typeface="BIZ UDPゴシック" panose="020B0400000000000000" pitchFamily="50" charset="-128"/>
              </a:rPr>
              <a:t>22-25</a:t>
            </a:r>
            <a:r>
              <a:rPr kumimoji="1" lang="ja-JP" altLang="en-US" sz="800" dirty="0">
                <a:latin typeface="BIZ UDPゴシック" panose="020B0400000000000000" pitchFamily="50" charset="-128"/>
                <a:ea typeface="BIZ UDPゴシック" panose="020B0400000000000000" pitchFamily="50" charset="-128"/>
              </a:rPr>
              <a:t>で内数</a:t>
            </a:r>
            <a:endParaRPr kumimoji="1" lang="en-US" altLang="ja-JP" sz="800" dirty="0">
              <a:latin typeface="BIZ UDPゴシック" panose="020B0400000000000000" pitchFamily="50" charset="-128"/>
              <a:ea typeface="BIZ UDPゴシック" panose="020B0400000000000000" pitchFamily="50" charset="-128"/>
            </a:endParaRPr>
          </a:p>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定年退職者の再任用、退職出向者の再度の任用を除く</a:t>
            </a:r>
            <a:endParaRPr kumimoji="1" lang="en-US" altLang="ja-JP" sz="800" dirty="0">
              <a:latin typeface="BIZ UDPゴシック" panose="020B0400000000000000" pitchFamily="50" charset="-128"/>
              <a:ea typeface="BIZ UDPゴシック" panose="020B0400000000000000" pitchFamily="50" charset="-128"/>
            </a:endParaRPr>
          </a:p>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任期付職員の採用を含む</a:t>
            </a:r>
          </a:p>
        </p:txBody>
      </p:sp>
      <p:graphicFrame>
        <p:nvGraphicFramePr>
          <p:cNvPr id="3" name="表 2">
            <a:extLst>
              <a:ext uri="{FF2B5EF4-FFF2-40B4-BE49-F238E27FC236}">
                <a16:creationId xmlns:a16="http://schemas.microsoft.com/office/drawing/2014/main" id="{73DC93B6-E194-4B00-9117-521BE4361149}"/>
              </a:ext>
            </a:extLst>
          </p:cNvPr>
          <p:cNvGraphicFramePr>
            <a:graphicFrameLocks noGrp="1"/>
          </p:cNvGraphicFramePr>
          <p:nvPr>
            <p:extLst>
              <p:ext uri="{D42A27DB-BD31-4B8C-83A1-F6EECF244321}">
                <p14:modId xmlns:p14="http://schemas.microsoft.com/office/powerpoint/2010/main" val="575275143"/>
              </p:ext>
            </p:extLst>
          </p:nvPr>
        </p:nvGraphicFramePr>
        <p:xfrm>
          <a:off x="275274" y="3682194"/>
          <a:ext cx="4044446" cy="1361344"/>
        </p:xfrm>
        <a:graphic>
          <a:graphicData uri="http://schemas.openxmlformats.org/drawingml/2006/table">
            <a:tbl>
              <a:tblPr firstRow="1" firstCol="1" bandRow="1">
                <a:tableStyleId>{5C22544A-7EE6-4342-B048-85BDC9FD1C3A}</a:tableStyleId>
              </a:tblPr>
              <a:tblGrid>
                <a:gridCol w="649674">
                  <a:extLst>
                    <a:ext uri="{9D8B030D-6E8A-4147-A177-3AD203B41FA5}">
                      <a16:colId xmlns:a16="http://schemas.microsoft.com/office/drawing/2014/main" val="3500459906"/>
                    </a:ext>
                  </a:extLst>
                </a:gridCol>
                <a:gridCol w="548323">
                  <a:extLst>
                    <a:ext uri="{9D8B030D-6E8A-4147-A177-3AD203B41FA5}">
                      <a16:colId xmlns:a16="http://schemas.microsoft.com/office/drawing/2014/main" val="2393423273"/>
                    </a:ext>
                  </a:extLst>
                </a:gridCol>
                <a:gridCol w="548323">
                  <a:extLst>
                    <a:ext uri="{9D8B030D-6E8A-4147-A177-3AD203B41FA5}">
                      <a16:colId xmlns:a16="http://schemas.microsoft.com/office/drawing/2014/main" val="66142036"/>
                    </a:ext>
                  </a:extLst>
                </a:gridCol>
                <a:gridCol w="548323">
                  <a:extLst>
                    <a:ext uri="{9D8B030D-6E8A-4147-A177-3AD203B41FA5}">
                      <a16:colId xmlns:a16="http://schemas.microsoft.com/office/drawing/2014/main" val="3234028052"/>
                    </a:ext>
                  </a:extLst>
                </a:gridCol>
                <a:gridCol w="548323">
                  <a:extLst>
                    <a:ext uri="{9D8B030D-6E8A-4147-A177-3AD203B41FA5}">
                      <a16:colId xmlns:a16="http://schemas.microsoft.com/office/drawing/2014/main" val="461538240"/>
                    </a:ext>
                  </a:extLst>
                </a:gridCol>
                <a:gridCol w="548323">
                  <a:extLst>
                    <a:ext uri="{9D8B030D-6E8A-4147-A177-3AD203B41FA5}">
                      <a16:colId xmlns:a16="http://schemas.microsoft.com/office/drawing/2014/main" val="2257058918"/>
                    </a:ext>
                  </a:extLst>
                </a:gridCol>
                <a:gridCol w="653157">
                  <a:extLst>
                    <a:ext uri="{9D8B030D-6E8A-4147-A177-3AD203B41FA5}">
                      <a16:colId xmlns:a16="http://schemas.microsoft.com/office/drawing/2014/main" val="2279253313"/>
                    </a:ext>
                  </a:extLst>
                </a:gridCol>
              </a:tblGrid>
              <a:tr h="410614">
                <a:tc>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採用年度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R3</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R7</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過去５年平均</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327463"/>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採用数</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564 </a:t>
                      </a:r>
                    </a:p>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(150)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544</a:t>
                      </a:r>
                    </a:p>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(138)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469</a:t>
                      </a:r>
                    </a:p>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(112)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502</a:t>
                      </a:r>
                    </a:p>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(116)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524</a:t>
                      </a:r>
                    </a:p>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(131)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521</a:t>
                      </a:r>
                    </a:p>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129</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0742507"/>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うち女性</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299</a:t>
                      </a:r>
                    </a:p>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(93)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274</a:t>
                      </a:r>
                    </a:p>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223</a:t>
                      </a:r>
                    </a:p>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224</a:t>
                      </a:r>
                    </a:p>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244</a:t>
                      </a:r>
                    </a:p>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253</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0540435"/>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女性割合</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53.0%</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62.0%</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50.4%</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60.9%</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47.5%</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52.7%</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44.6%</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48.3%</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46.6%</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58.0%</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48.5%</a:t>
                      </a:r>
                    </a:p>
                    <a:p>
                      <a:pPr algn="ctr" fontAlgn="b">
                        <a:lnSpc>
                          <a:spcPct val="100000"/>
                        </a:lnSpc>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57.3%</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7119080"/>
                  </a:ext>
                </a:extLst>
              </a:tr>
            </a:tbl>
          </a:graphicData>
        </a:graphic>
      </p:graphicFrame>
      <p:graphicFrame>
        <p:nvGraphicFramePr>
          <p:cNvPr id="4" name="表 3">
            <a:extLst>
              <a:ext uri="{FF2B5EF4-FFF2-40B4-BE49-F238E27FC236}">
                <a16:creationId xmlns:a16="http://schemas.microsoft.com/office/drawing/2014/main" id="{C22E7B67-90ED-4755-9DE8-3F85F8C31011}"/>
              </a:ext>
            </a:extLst>
          </p:cNvPr>
          <p:cNvGraphicFramePr>
            <a:graphicFrameLocks noGrp="1"/>
          </p:cNvGraphicFramePr>
          <p:nvPr>
            <p:extLst>
              <p:ext uri="{D42A27DB-BD31-4B8C-83A1-F6EECF244321}">
                <p14:modId xmlns:p14="http://schemas.microsoft.com/office/powerpoint/2010/main" val="4047565424"/>
              </p:ext>
            </p:extLst>
          </p:nvPr>
        </p:nvGraphicFramePr>
        <p:xfrm>
          <a:off x="4587481" y="3671983"/>
          <a:ext cx="4044446" cy="1361344"/>
        </p:xfrm>
        <a:graphic>
          <a:graphicData uri="http://schemas.openxmlformats.org/drawingml/2006/table">
            <a:tbl>
              <a:tblPr firstRow="1" firstCol="1" bandRow="1">
                <a:tableStyleId>{5C22544A-7EE6-4342-B048-85BDC9FD1C3A}</a:tableStyleId>
              </a:tblPr>
              <a:tblGrid>
                <a:gridCol w="649674">
                  <a:extLst>
                    <a:ext uri="{9D8B030D-6E8A-4147-A177-3AD203B41FA5}">
                      <a16:colId xmlns:a16="http://schemas.microsoft.com/office/drawing/2014/main" val="2818577925"/>
                    </a:ext>
                  </a:extLst>
                </a:gridCol>
                <a:gridCol w="548323">
                  <a:extLst>
                    <a:ext uri="{9D8B030D-6E8A-4147-A177-3AD203B41FA5}">
                      <a16:colId xmlns:a16="http://schemas.microsoft.com/office/drawing/2014/main" val="3983033520"/>
                    </a:ext>
                  </a:extLst>
                </a:gridCol>
                <a:gridCol w="548323">
                  <a:extLst>
                    <a:ext uri="{9D8B030D-6E8A-4147-A177-3AD203B41FA5}">
                      <a16:colId xmlns:a16="http://schemas.microsoft.com/office/drawing/2014/main" val="3392471848"/>
                    </a:ext>
                  </a:extLst>
                </a:gridCol>
                <a:gridCol w="548323">
                  <a:extLst>
                    <a:ext uri="{9D8B030D-6E8A-4147-A177-3AD203B41FA5}">
                      <a16:colId xmlns:a16="http://schemas.microsoft.com/office/drawing/2014/main" val="460048869"/>
                    </a:ext>
                  </a:extLst>
                </a:gridCol>
                <a:gridCol w="548323">
                  <a:extLst>
                    <a:ext uri="{9D8B030D-6E8A-4147-A177-3AD203B41FA5}">
                      <a16:colId xmlns:a16="http://schemas.microsoft.com/office/drawing/2014/main" val="128770766"/>
                    </a:ext>
                  </a:extLst>
                </a:gridCol>
                <a:gridCol w="548323">
                  <a:extLst>
                    <a:ext uri="{9D8B030D-6E8A-4147-A177-3AD203B41FA5}">
                      <a16:colId xmlns:a16="http://schemas.microsoft.com/office/drawing/2014/main" val="1538051639"/>
                    </a:ext>
                  </a:extLst>
                </a:gridCol>
                <a:gridCol w="653157">
                  <a:extLst>
                    <a:ext uri="{9D8B030D-6E8A-4147-A177-3AD203B41FA5}">
                      <a16:colId xmlns:a16="http://schemas.microsoft.com/office/drawing/2014/main" val="1747398298"/>
                    </a:ext>
                  </a:extLst>
                </a:gridCol>
              </a:tblGrid>
              <a:tr h="410614">
                <a:tc>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採用年度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R3</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R7</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過去５年平均</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59677407"/>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採用数</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1,811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1,802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1,792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1,871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1,910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1,837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9218497"/>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うち女性</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989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989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967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1015 </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1,052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1,002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9711584"/>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女性割合</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54.6%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54.9%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54.0%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54.2%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55.1%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54.5%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6033602"/>
                  </a:ext>
                </a:extLst>
              </a:tr>
            </a:tbl>
          </a:graphicData>
        </a:graphic>
      </p:graphicFrame>
      <p:sp>
        <p:nvSpPr>
          <p:cNvPr id="33" name="正方形/長方形 32">
            <a:extLst>
              <a:ext uri="{FF2B5EF4-FFF2-40B4-BE49-F238E27FC236}">
                <a16:creationId xmlns:a16="http://schemas.microsoft.com/office/drawing/2014/main" id="{EBA9A031-B924-4C27-8576-E83D44B891BE}"/>
              </a:ext>
            </a:extLst>
          </p:cNvPr>
          <p:cNvSpPr/>
          <p:nvPr/>
        </p:nvSpPr>
        <p:spPr>
          <a:xfrm>
            <a:off x="3141443" y="4736075"/>
            <a:ext cx="507192" cy="168433"/>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4" name="正方形/長方形 33">
            <a:extLst>
              <a:ext uri="{FF2B5EF4-FFF2-40B4-BE49-F238E27FC236}">
                <a16:creationId xmlns:a16="http://schemas.microsoft.com/office/drawing/2014/main" id="{E284263F-88CF-4AEA-A133-04FE279E7A25}"/>
              </a:ext>
            </a:extLst>
          </p:cNvPr>
          <p:cNvSpPr/>
          <p:nvPr/>
        </p:nvSpPr>
        <p:spPr>
          <a:xfrm>
            <a:off x="7438923" y="4736076"/>
            <a:ext cx="533502" cy="288822"/>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29" name="正方形/長方形 28">
            <a:extLst>
              <a:ext uri="{FF2B5EF4-FFF2-40B4-BE49-F238E27FC236}">
                <a16:creationId xmlns:a16="http://schemas.microsoft.com/office/drawing/2014/main" id="{4F8AC1F4-63CB-40A7-807F-7852385FC2F6}"/>
              </a:ext>
            </a:extLst>
          </p:cNvPr>
          <p:cNvSpPr/>
          <p:nvPr/>
        </p:nvSpPr>
        <p:spPr>
          <a:xfrm>
            <a:off x="137983" y="709226"/>
            <a:ext cx="8898995" cy="4369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第３章では、本府における女性活躍の状況について、「１　採用関係」「２　 継続就業及び仕事とプライベートの両立関係」「３　働き方改革関係」「４　女性登用関係」の４つの項目について、アンケートや各種数値の調査を行った結果を記載する。</a:t>
            </a:r>
          </a:p>
        </p:txBody>
      </p:sp>
    </p:spTree>
    <p:extLst>
      <p:ext uri="{BB962C8B-B14F-4D97-AF65-F5344CB8AC3E}">
        <p14:creationId xmlns:p14="http://schemas.microsoft.com/office/powerpoint/2010/main" val="882515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74765" y="6564606"/>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17</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366F6129-49A4-7A83-A9D8-7C91E99376C1}"/>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3A80BAF2-A6D5-01ED-7EF7-CCEBE6962B61}"/>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12054" y="181263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0" name="テキスト ボックス 19">
            <a:extLst>
              <a:ext uri="{FF2B5EF4-FFF2-40B4-BE49-F238E27FC236}">
                <a16:creationId xmlns:a16="http://schemas.microsoft.com/office/drawing/2014/main" id="{9AE71C51-4C22-45D7-A690-715821EBEE10}"/>
              </a:ext>
            </a:extLst>
          </p:cNvPr>
          <p:cNvSpPr txBox="1"/>
          <p:nvPr/>
        </p:nvSpPr>
        <p:spPr>
          <a:xfrm>
            <a:off x="167848" y="1259163"/>
            <a:ext cx="8989615" cy="1081222"/>
          </a:xfrm>
          <a:prstGeom prst="rect">
            <a:avLst/>
          </a:prstGeom>
        </p:spPr>
        <p:txBody>
          <a:bodyPr vert="horz" wrap="square" lIns="91440" tIns="45720" rIns="91440" bIns="45720" rtlCol="0" anchor="ctr">
            <a:noAutofi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○令和７年度における職員全体に占める女性職員の割合は、</a:t>
            </a:r>
            <a:r>
              <a:rPr kumimoji="1" lang="en-US" altLang="ja-JP" sz="1300" dirty="0">
                <a:latin typeface="UD デジタル 教科書体 NK-R" panose="02020400000000000000" pitchFamily="18" charset="-128"/>
                <a:ea typeface="UD デジタル 教科書体 NK-R" panose="02020400000000000000" pitchFamily="18" charset="-128"/>
              </a:rPr>
              <a:t>40.1%〔</a:t>
            </a:r>
            <a:r>
              <a:rPr kumimoji="1" lang="ja-JP" altLang="en-US" sz="1300" dirty="0">
                <a:latin typeface="UD デジタル 教科書体 NK-R" panose="02020400000000000000" pitchFamily="18" charset="-128"/>
                <a:ea typeface="UD デジタル 教科書体 NK-R" panose="02020400000000000000" pitchFamily="18" charset="-128"/>
              </a:rPr>
              <a:t>令和３年度は</a:t>
            </a:r>
            <a:r>
              <a:rPr kumimoji="1" lang="en-US" altLang="ja-JP" sz="1300" dirty="0">
                <a:latin typeface="UD デジタル 教科書体 NK-R" panose="02020400000000000000" pitchFamily="18" charset="-128"/>
                <a:ea typeface="UD デジタル 教科書体 NK-R" panose="02020400000000000000" pitchFamily="18" charset="-128"/>
              </a:rPr>
              <a:t>37.2</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であり、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課長級以上では、</a:t>
            </a:r>
            <a:r>
              <a:rPr kumimoji="1" lang="en-US" altLang="ja-JP" sz="1300" dirty="0">
                <a:latin typeface="UD デジタル 教科書体 NK-R" panose="02020400000000000000" pitchFamily="18" charset="-128"/>
                <a:ea typeface="UD デジタル 教科書体 NK-R" panose="02020400000000000000" pitchFamily="18" charset="-128"/>
              </a:rPr>
              <a:t>14.4</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令和３年度は</a:t>
            </a:r>
            <a:r>
              <a:rPr kumimoji="1" lang="en-US" altLang="ja-JP" sz="1300" dirty="0">
                <a:latin typeface="UD デジタル 教科書体 NK-R" panose="02020400000000000000" pitchFamily="18" charset="-128"/>
                <a:ea typeface="UD デジタル 教科書体 NK-R" panose="02020400000000000000" pitchFamily="18" charset="-128"/>
              </a:rPr>
              <a:t>11.3</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、主査級以上では２９．２％</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令和３年度は</a:t>
            </a:r>
            <a:r>
              <a:rPr kumimoji="1" lang="en-US" altLang="ja-JP" sz="1300" dirty="0">
                <a:latin typeface="UD デジタル 教科書体 NK-R" panose="02020400000000000000" pitchFamily="18" charset="-128"/>
                <a:ea typeface="UD デジタル 教科書体 NK-R" panose="02020400000000000000" pitchFamily="18" charset="-128"/>
              </a:rPr>
              <a:t>25.5</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である（図表</a:t>
            </a:r>
            <a:r>
              <a:rPr kumimoji="1" lang="en-US" altLang="ja-JP" sz="1300" dirty="0">
                <a:latin typeface="UD デジタル 教科書体 NK-R" panose="02020400000000000000" pitchFamily="18" charset="-128"/>
                <a:ea typeface="UD デジタル 教科書体 NK-R" panose="02020400000000000000" pitchFamily="18" charset="-128"/>
              </a:rPr>
              <a:t>32</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○部局別の女性職員の割合は、職員規模や在籍職種の違いにより単純比較できないものの、課長級以上及び主査級以上それぞ</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れにおいて、差がある状況となっている（図表</a:t>
            </a:r>
            <a:r>
              <a:rPr kumimoji="1" lang="en-US" altLang="ja-JP" sz="1300" dirty="0">
                <a:latin typeface="UD デジタル 教科書体 NK-R" panose="02020400000000000000" pitchFamily="18" charset="-128"/>
                <a:ea typeface="UD デジタル 教科書体 NK-R" panose="02020400000000000000" pitchFamily="18" charset="-128"/>
              </a:rPr>
              <a:t>33</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2" name="テキスト ボックス 21">
            <a:extLst>
              <a:ext uri="{FF2B5EF4-FFF2-40B4-BE49-F238E27FC236}">
                <a16:creationId xmlns:a16="http://schemas.microsoft.com/office/drawing/2014/main" id="{EC71B08C-C5EE-493C-BFF8-095EA675B0D6}"/>
              </a:ext>
            </a:extLst>
          </p:cNvPr>
          <p:cNvSpPr txBox="1"/>
          <p:nvPr/>
        </p:nvSpPr>
        <p:spPr>
          <a:xfrm>
            <a:off x="4808954" y="2324788"/>
            <a:ext cx="4808574" cy="273885"/>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33:</a:t>
            </a:r>
            <a:r>
              <a:rPr kumimoji="1" lang="ja-JP" altLang="en-US" sz="1100" b="1" dirty="0">
                <a:latin typeface="BIZ UDPゴシック" panose="020B0400000000000000" pitchFamily="50" charset="-128"/>
                <a:ea typeface="BIZ UDPゴシック" panose="020B0400000000000000" pitchFamily="50" charset="-128"/>
                <a:sym typeface="Wingdings" panose="05000000000000000000" pitchFamily="2" charset="2"/>
              </a:rPr>
              <a:t>（</a:t>
            </a:r>
            <a:r>
              <a:rPr kumimoji="1" lang="ja-JP" altLang="en-US" sz="1100" b="1" dirty="0">
                <a:latin typeface="BIZ UDPゴシック" panose="020B0400000000000000" pitchFamily="50" charset="-128"/>
                <a:ea typeface="BIZ UDPゴシック" panose="020B0400000000000000" pitchFamily="50" charset="-128"/>
              </a:rPr>
              <a:t>令和７年度）　部局別全職種の課長級以上・主査級以上に</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占める女性職員の割合</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12" name="タイトル 1">
            <a:extLst>
              <a:ext uri="{FF2B5EF4-FFF2-40B4-BE49-F238E27FC236}">
                <a16:creationId xmlns:a16="http://schemas.microsoft.com/office/drawing/2014/main" id="{8F108897-B325-498E-B727-F159DC12C66A}"/>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3" name="タイトル 1">
            <a:extLst>
              <a:ext uri="{FF2B5EF4-FFF2-40B4-BE49-F238E27FC236}">
                <a16:creationId xmlns:a16="http://schemas.microsoft.com/office/drawing/2014/main" id="{39E95CE6-4C0A-4FC5-A0D4-553B07AA05BB}"/>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 name="タイトル 1">
            <a:extLst>
              <a:ext uri="{FF2B5EF4-FFF2-40B4-BE49-F238E27FC236}">
                <a16:creationId xmlns:a16="http://schemas.microsoft.com/office/drawing/2014/main" id="{3071C23B-D3D0-43A9-A531-15F18991A8D6}"/>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6" name="タイトル 1">
            <a:extLst>
              <a:ext uri="{FF2B5EF4-FFF2-40B4-BE49-F238E27FC236}">
                <a16:creationId xmlns:a16="http://schemas.microsoft.com/office/drawing/2014/main" id="{6A844156-C630-4D32-A162-673F455094FB}"/>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9" name="タイトル 1">
            <a:extLst>
              <a:ext uri="{FF2B5EF4-FFF2-40B4-BE49-F238E27FC236}">
                <a16:creationId xmlns:a16="http://schemas.microsoft.com/office/drawing/2014/main" id="{0AEB2925-41F9-464D-B34E-D6E006B6CDC8}"/>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6F14C95A-B474-49A8-AC2F-970A9689B4E7}"/>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1DB07417-182B-4874-86FF-3F275495FB45}"/>
              </a:ext>
            </a:extLst>
          </p:cNvPr>
          <p:cNvSpPr/>
          <p:nvPr/>
        </p:nvSpPr>
        <p:spPr>
          <a:xfrm>
            <a:off x="1183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テキスト ボックス 23">
            <a:extLst>
              <a:ext uri="{FF2B5EF4-FFF2-40B4-BE49-F238E27FC236}">
                <a16:creationId xmlns:a16="http://schemas.microsoft.com/office/drawing/2014/main" id="{E9BBBCBA-C675-468D-B4A2-8681EDF7CB30}"/>
              </a:ext>
            </a:extLst>
          </p:cNvPr>
          <p:cNvSpPr txBox="1"/>
          <p:nvPr/>
        </p:nvSpPr>
        <p:spPr>
          <a:xfrm>
            <a:off x="-12054" y="726500"/>
            <a:ext cx="4495912" cy="629610"/>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9D72F11A-0756-4729-BA59-2D232C63809B}"/>
              </a:ext>
            </a:extLst>
          </p:cNvPr>
          <p:cNvSpPr txBox="1"/>
          <p:nvPr/>
        </p:nvSpPr>
        <p:spPr>
          <a:xfrm>
            <a:off x="53968" y="2389755"/>
            <a:ext cx="4428785" cy="262591"/>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32</a:t>
            </a:r>
            <a:r>
              <a:rPr kumimoji="1" lang="ja-JP" altLang="en-US" sz="1100" b="1" dirty="0">
                <a:latin typeface="BIZ UDPゴシック" panose="020B0400000000000000" pitchFamily="50" charset="-128"/>
                <a:ea typeface="BIZ UDPゴシック" panose="020B0400000000000000" pitchFamily="50" charset="-128"/>
              </a:rPr>
              <a:t>：職階別の女性職員の割合</a:t>
            </a:r>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　</a:t>
            </a:r>
          </a:p>
        </p:txBody>
      </p:sp>
      <p:graphicFrame>
        <p:nvGraphicFramePr>
          <p:cNvPr id="29" name="表 28">
            <a:extLst>
              <a:ext uri="{FF2B5EF4-FFF2-40B4-BE49-F238E27FC236}">
                <a16:creationId xmlns:a16="http://schemas.microsoft.com/office/drawing/2014/main" id="{5347C721-42F2-4E55-B287-C85182CAA7BE}"/>
              </a:ext>
            </a:extLst>
          </p:cNvPr>
          <p:cNvGraphicFramePr>
            <a:graphicFrameLocks noGrp="1"/>
          </p:cNvGraphicFramePr>
          <p:nvPr>
            <p:extLst>
              <p:ext uri="{D42A27DB-BD31-4B8C-83A1-F6EECF244321}">
                <p14:modId xmlns:p14="http://schemas.microsoft.com/office/powerpoint/2010/main" val="1086424106"/>
              </p:ext>
            </p:extLst>
          </p:nvPr>
        </p:nvGraphicFramePr>
        <p:xfrm>
          <a:off x="166744" y="2701716"/>
          <a:ext cx="4234540" cy="726903"/>
        </p:xfrm>
        <a:graphic>
          <a:graphicData uri="http://schemas.openxmlformats.org/drawingml/2006/table">
            <a:tbl>
              <a:tblPr firstRow="1" firstCol="1" bandRow="1">
                <a:tableStyleId>{5C22544A-7EE6-4342-B048-85BDC9FD1C3A}</a:tableStyleId>
              </a:tblPr>
              <a:tblGrid>
                <a:gridCol w="836020">
                  <a:extLst>
                    <a:ext uri="{9D8B030D-6E8A-4147-A177-3AD203B41FA5}">
                      <a16:colId xmlns:a16="http://schemas.microsoft.com/office/drawing/2014/main" val="3848624113"/>
                    </a:ext>
                  </a:extLst>
                </a:gridCol>
                <a:gridCol w="679704">
                  <a:extLst>
                    <a:ext uri="{9D8B030D-6E8A-4147-A177-3AD203B41FA5}">
                      <a16:colId xmlns:a16="http://schemas.microsoft.com/office/drawing/2014/main" val="1831903854"/>
                    </a:ext>
                  </a:extLst>
                </a:gridCol>
                <a:gridCol w="679704">
                  <a:extLst>
                    <a:ext uri="{9D8B030D-6E8A-4147-A177-3AD203B41FA5}">
                      <a16:colId xmlns:a16="http://schemas.microsoft.com/office/drawing/2014/main" val="1978374565"/>
                    </a:ext>
                  </a:extLst>
                </a:gridCol>
                <a:gridCol w="679704">
                  <a:extLst>
                    <a:ext uri="{9D8B030D-6E8A-4147-A177-3AD203B41FA5}">
                      <a16:colId xmlns:a16="http://schemas.microsoft.com/office/drawing/2014/main" val="3244408828"/>
                    </a:ext>
                  </a:extLst>
                </a:gridCol>
                <a:gridCol w="679704">
                  <a:extLst>
                    <a:ext uri="{9D8B030D-6E8A-4147-A177-3AD203B41FA5}">
                      <a16:colId xmlns:a16="http://schemas.microsoft.com/office/drawing/2014/main" val="2782877966"/>
                    </a:ext>
                  </a:extLst>
                </a:gridCol>
                <a:gridCol w="679704">
                  <a:extLst>
                    <a:ext uri="{9D8B030D-6E8A-4147-A177-3AD203B41FA5}">
                      <a16:colId xmlns:a16="http://schemas.microsoft.com/office/drawing/2014/main" val="2866171183"/>
                    </a:ext>
                  </a:extLst>
                </a:gridCol>
              </a:tblGrid>
              <a:tr h="180975">
                <a:tc>
                  <a:txBody>
                    <a:bodyPr/>
                    <a:lstStyle/>
                    <a:p>
                      <a:pPr algn="ctr">
                        <a:lnSpc>
                          <a:spcPct val="100000"/>
                        </a:lnSpc>
                      </a:pPr>
                      <a:endParaRPr lang="ja-JP" sz="9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00000"/>
                        </a:lnSpc>
                      </a:pPr>
                      <a:r>
                        <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R3</a:t>
                      </a: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00000"/>
                        </a:lnSpc>
                      </a:pPr>
                      <a:r>
                        <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R4</a:t>
                      </a: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00000"/>
                        </a:lnSpc>
                      </a:pPr>
                      <a:r>
                        <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R5</a:t>
                      </a: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00000"/>
                        </a:lnSpc>
                      </a:pPr>
                      <a:r>
                        <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R6</a:t>
                      </a: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00000"/>
                        </a:lnSpc>
                      </a:pPr>
                      <a:r>
                        <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R7</a:t>
                      </a: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42644628"/>
                  </a:ext>
                </a:extLst>
              </a:tr>
              <a:tr h="183978">
                <a:tc>
                  <a:txBody>
                    <a:bodyPr/>
                    <a:lstStyle/>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課長級以上</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11.3</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12.7</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12.9</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13.4</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sz="800" kern="100" dirty="0">
                          <a:solidFill>
                            <a:schemeClr val="tx1"/>
                          </a:solidFill>
                          <a:effectLst/>
                          <a:latin typeface="BIZ UDPゴシック" panose="020B0400000000000000" pitchFamily="50" charset="-128"/>
                          <a:ea typeface="BIZ UDPゴシック" panose="020B0400000000000000" pitchFamily="50" charset="-128"/>
                        </a:rPr>
                        <a:t>14.4%</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0457838"/>
                  </a:ext>
                </a:extLst>
              </a:tr>
              <a:tr h="180975">
                <a:tc>
                  <a:txBody>
                    <a:bodyPr/>
                    <a:lstStyle/>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主査級以上</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25.5</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26.4</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27.5</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28.1</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29.2</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5322225"/>
                  </a:ext>
                </a:extLst>
              </a:tr>
              <a:tr h="180975">
                <a:tc>
                  <a:txBody>
                    <a:bodyPr/>
                    <a:lstStyle/>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37.2</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38.4</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39.0</a:t>
                      </a:r>
                      <a:r>
                        <a:rPr lang="en-US"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39.5</a:t>
                      </a:r>
                      <a:r>
                        <a:rPr lang="ja-JP"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rPr>
                        <a:t>40.1</a:t>
                      </a:r>
                      <a:r>
                        <a:rPr lang="ja-JP" sz="800" kern="100" dirty="0">
                          <a:solidFill>
                            <a:schemeClr val="tx1"/>
                          </a:solidFill>
                          <a:effectLst/>
                          <a:latin typeface="BIZ UDPゴシック" panose="020B0400000000000000" pitchFamily="50" charset="-128"/>
                          <a:ea typeface="BIZ UDPゴシック" panose="020B0400000000000000" pitchFamily="50" charset="-128"/>
                        </a:rPr>
                        <a:t>％</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7450318"/>
                  </a:ext>
                </a:extLst>
              </a:tr>
            </a:tbl>
          </a:graphicData>
        </a:graphic>
      </p:graphicFrame>
      <p:graphicFrame>
        <p:nvGraphicFramePr>
          <p:cNvPr id="33" name="表 32">
            <a:extLst>
              <a:ext uri="{FF2B5EF4-FFF2-40B4-BE49-F238E27FC236}">
                <a16:creationId xmlns:a16="http://schemas.microsoft.com/office/drawing/2014/main" id="{547A4964-0AB7-4A89-9B62-1AFAA756BD79}"/>
              </a:ext>
            </a:extLst>
          </p:cNvPr>
          <p:cNvGraphicFramePr>
            <a:graphicFrameLocks noGrp="1"/>
          </p:cNvGraphicFramePr>
          <p:nvPr>
            <p:extLst>
              <p:ext uri="{D42A27DB-BD31-4B8C-83A1-F6EECF244321}">
                <p14:modId xmlns:p14="http://schemas.microsoft.com/office/powerpoint/2010/main" val="3222630488"/>
              </p:ext>
            </p:extLst>
          </p:nvPr>
        </p:nvGraphicFramePr>
        <p:xfrm>
          <a:off x="4912092" y="2657664"/>
          <a:ext cx="4106307" cy="3972467"/>
        </p:xfrm>
        <a:graphic>
          <a:graphicData uri="http://schemas.openxmlformats.org/drawingml/2006/table">
            <a:tbl>
              <a:tblPr>
                <a:tableStyleId>{5C22544A-7EE6-4342-B048-85BDC9FD1C3A}</a:tableStyleId>
              </a:tblPr>
              <a:tblGrid>
                <a:gridCol w="1374408">
                  <a:extLst>
                    <a:ext uri="{9D8B030D-6E8A-4147-A177-3AD203B41FA5}">
                      <a16:colId xmlns:a16="http://schemas.microsoft.com/office/drawing/2014/main" val="2063109232"/>
                    </a:ext>
                  </a:extLst>
                </a:gridCol>
                <a:gridCol w="910633">
                  <a:extLst>
                    <a:ext uri="{9D8B030D-6E8A-4147-A177-3AD203B41FA5}">
                      <a16:colId xmlns:a16="http://schemas.microsoft.com/office/drawing/2014/main" val="1849177557"/>
                    </a:ext>
                  </a:extLst>
                </a:gridCol>
                <a:gridCol w="910633">
                  <a:extLst>
                    <a:ext uri="{9D8B030D-6E8A-4147-A177-3AD203B41FA5}">
                      <a16:colId xmlns:a16="http://schemas.microsoft.com/office/drawing/2014/main" val="2942387340"/>
                    </a:ext>
                  </a:extLst>
                </a:gridCol>
                <a:gridCol w="910633">
                  <a:extLst>
                    <a:ext uri="{9D8B030D-6E8A-4147-A177-3AD203B41FA5}">
                      <a16:colId xmlns:a16="http://schemas.microsoft.com/office/drawing/2014/main" val="1853971137"/>
                    </a:ext>
                  </a:extLst>
                </a:gridCol>
              </a:tblGrid>
              <a:tr h="152152">
                <a:tc>
                  <a:txBody>
                    <a:bodyPr/>
                    <a:lstStyle/>
                    <a:p>
                      <a:pPr algn="ctr" fontAlgn="b"/>
                      <a:endParaRPr 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fontAlgn="b"/>
                      <a:r>
                        <a:rPr lang="ja-JP" altLang="en-US" sz="800" u="none" strike="noStrike" dirty="0">
                          <a:effectLst/>
                          <a:latin typeface="BIZ UDPゴシック" panose="020B0400000000000000" pitchFamily="50" charset="-128"/>
                          <a:ea typeface="BIZ UDPゴシック" panose="020B0400000000000000" pitchFamily="50" charset="-128"/>
                        </a:rPr>
                        <a:t>全体</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fontAlgn="b"/>
                      <a:r>
                        <a:rPr lang="ja-JP" altLang="en-US" sz="800" u="none" strike="noStrike" dirty="0">
                          <a:solidFill>
                            <a:schemeClr val="tx1"/>
                          </a:solidFill>
                          <a:effectLst/>
                          <a:latin typeface="BIZ UDPゴシック" panose="020B0400000000000000" pitchFamily="50" charset="-128"/>
                          <a:ea typeface="BIZ UDPゴシック" panose="020B0400000000000000" pitchFamily="50" charset="-128"/>
                        </a:rPr>
                        <a:t>課長級以上</a:t>
                      </a:r>
                      <a:endPar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fontAlgn="b"/>
                      <a:r>
                        <a:rPr lang="ja-JP" altLang="en-US" sz="800" u="none" strike="noStrike" dirty="0">
                          <a:effectLst/>
                          <a:latin typeface="BIZ UDPゴシック" panose="020B0400000000000000" pitchFamily="50" charset="-128"/>
                          <a:ea typeface="BIZ UDPゴシック" panose="020B0400000000000000" pitchFamily="50" charset="-128"/>
                        </a:rPr>
                        <a:t>主査級以上</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547790216"/>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副首都推進局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31.4%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36.4%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29.0%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0221681"/>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政策企画部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33.2%</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8.7%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24.7%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52689323"/>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万博推進局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29.4%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7.5%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19.6%</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6460354"/>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総務部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34.0%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11.8%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21.4%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0144745"/>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財務部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43.4%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8.2%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28.0%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58162206"/>
                  </a:ext>
                </a:extLst>
              </a:tr>
              <a:tr h="168667">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スマートシティ戦略部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33.8%</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27.9%</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1333146"/>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府民文化部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49.7%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18.6%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39.4%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1043838"/>
                  </a:ext>
                </a:extLst>
              </a:tr>
              <a:tr h="152152">
                <a:tc>
                  <a:txBody>
                    <a:bodyPr/>
                    <a:lstStyle/>
                    <a:p>
                      <a:pPr algn="l" fontAlgn="b"/>
                      <a:r>
                        <a:rPr lang="en-US" sz="800" u="none" strike="noStrike" dirty="0">
                          <a:effectLst/>
                          <a:latin typeface="BIZ UDPゴシック" panose="020B0400000000000000" pitchFamily="50" charset="-128"/>
                          <a:ea typeface="BIZ UDPゴシック" panose="020B0400000000000000" pitchFamily="50" charset="-128"/>
                        </a:rPr>
                        <a:t>ＩＲ</a:t>
                      </a:r>
                      <a:r>
                        <a:rPr lang="ja-JP" altLang="en-US" sz="800" u="none" strike="noStrike" dirty="0">
                          <a:effectLst/>
                          <a:latin typeface="BIZ UDPゴシック" panose="020B0400000000000000" pitchFamily="50" charset="-128"/>
                          <a:ea typeface="BIZ UDPゴシック" panose="020B0400000000000000" pitchFamily="50" charset="-128"/>
                        </a:rPr>
                        <a:t>推進局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37.5%</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27.3%</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3575626"/>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福祉部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65.1%</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40.0%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55.7%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8557605"/>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健康医療部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64.6%</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55.8%</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9547034"/>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商工労働部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33.9%</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20.9%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18.7%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5758952"/>
                  </a:ext>
                </a:extLst>
              </a:tr>
              <a:tr h="152152">
                <a:tc>
                  <a:txBody>
                    <a:bodyPr/>
                    <a:lstStyle/>
                    <a:p>
                      <a:pPr algn="l" fontAlgn="b"/>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環境農林水産部</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34.9%</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9.4%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28.3%</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4171279"/>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都市整備部</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18.3%</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11.4%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3709459"/>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大阪都市計画局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24.2%</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13.1%</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5669642"/>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大阪港湾局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14.0%</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6.7%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6053476"/>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会計局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29.7%</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18.2%</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0046449"/>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議会事務局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43.3%</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28.6%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34.3%</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0411268"/>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教育庁</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37.3%</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18.0%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30.0%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6449805"/>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選挙管理委員会事務局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46.7%</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0.0%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1043350"/>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監査委員事務局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41.9%</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33.3%</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5705641"/>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人事委員会事務局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59.3%</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44.4%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3956475"/>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労働委員会事務局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44.8%</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25.0%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50.0%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922435"/>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収用委員会事務局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40.0%</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rPr>
                        <a:t>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0.0%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49963606"/>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海区漁業調整委員会事務局</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a:effectLst/>
                          <a:latin typeface="BIZ UDPゴシック" panose="020B0400000000000000" pitchFamily="50" charset="-128"/>
                          <a:ea typeface="BIZ UDPゴシック" panose="020B0400000000000000" pitchFamily="50" charset="-128"/>
                        </a:rPr>
                        <a:t>66.7%</a:t>
                      </a:r>
                      <a:endParaRPr lang="en-US" altLang="ja-JP"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100.0%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50.0%</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5126678"/>
                  </a:ext>
                </a:extLst>
              </a:tr>
              <a:tr h="152152">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総計</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40.1%</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14.4%</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800" u="none" strike="noStrike" dirty="0">
                          <a:effectLst/>
                          <a:latin typeface="BIZ UDPゴシック" panose="020B0400000000000000" pitchFamily="50" charset="-128"/>
                          <a:ea typeface="BIZ UDPゴシック" panose="020B0400000000000000" pitchFamily="50" charset="-128"/>
                        </a:rPr>
                        <a:t>29.2%</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9483907"/>
                  </a:ext>
                </a:extLst>
              </a:tr>
            </a:tbl>
          </a:graphicData>
        </a:graphic>
      </p:graphicFrame>
      <p:sp>
        <p:nvSpPr>
          <p:cNvPr id="28" name="テキスト ボックス 27">
            <a:extLst>
              <a:ext uri="{FF2B5EF4-FFF2-40B4-BE49-F238E27FC236}">
                <a16:creationId xmlns:a16="http://schemas.microsoft.com/office/drawing/2014/main" id="{E30F5D51-857B-4DAE-89BE-59B49DEEBAB4}"/>
              </a:ext>
            </a:extLst>
          </p:cNvPr>
          <p:cNvSpPr txBox="1"/>
          <p:nvPr/>
        </p:nvSpPr>
        <p:spPr>
          <a:xfrm>
            <a:off x="4842250" y="6505888"/>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令和７年４月１日現在</a:t>
            </a:r>
            <a:endParaRPr kumimoji="1" lang="en-US" altLang="ja-JP" sz="900"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7F68E042-9F91-4CB9-9D02-4F1C94D2A815}"/>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1" name="正方形/長方形 30">
            <a:extLst>
              <a:ext uri="{FF2B5EF4-FFF2-40B4-BE49-F238E27FC236}">
                <a16:creationId xmlns:a16="http://schemas.microsoft.com/office/drawing/2014/main" id="{35188562-53B2-4957-8FAC-643451E29C97}"/>
              </a:ext>
            </a:extLst>
          </p:cNvPr>
          <p:cNvSpPr/>
          <p:nvPr/>
        </p:nvSpPr>
        <p:spPr>
          <a:xfrm>
            <a:off x="3727450" y="2893858"/>
            <a:ext cx="673834" cy="16613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2" name="正方形/長方形 31">
            <a:extLst>
              <a:ext uri="{FF2B5EF4-FFF2-40B4-BE49-F238E27FC236}">
                <a16:creationId xmlns:a16="http://schemas.microsoft.com/office/drawing/2014/main" id="{9F45B08F-D93A-44E4-A1E2-1C136F963D62}"/>
              </a:ext>
            </a:extLst>
          </p:cNvPr>
          <p:cNvSpPr/>
          <p:nvPr/>
        </p:nvSpPr>
        <p:spPr>
          <a:xfrm>
            <a:off x="3727450" y="3078169"/>
            <a:ext cx="673834" cy="16613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5" name="正方形/長方形 34">
            <a:extLst>
              <a:ext uri="{FF2B5EF4-FFF2-40B4-BE49-F238E27FC236}">
                <a16:creationId xmlns:a16="http://schemas.microsoft.com/office/drawing/2014/main" id="{B47D9892-E7C3-4E94-8EDE-5D865CD1F04A}"/>
              </a:ext>
            </a:extLst>
          </p:cNvPr>
          <p:cNvSpPr/>
          <p:nvPr/>
        </p:nvSpPr>
        <p:spPr>
          <a:xfrm>
            <a:off x="3727450" y="3259087"/>
            <a:ext cx="673834" cy="16613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6" name="テキスト ボックス 35">
            <a:extLst>
              <a:ext uri="{FF2B5EF4-FFF2-40B4-BE49-F238E27FC236}">
                <a16:creationId xmlns:a16="http://schemas.microsoft.com/office/drawing/2014/main" id="{9E2973D0-4D79-421E-AFBA-B46AB91962EE}"/>
              </a:ext>
            </a:extLst>
          </p:cNvPr>
          <p:cNvSpPr txBox="1"/>
          <p:nvPr/>
        </p:nvSpPr>
        <p:spPr>
          <a:xfrm>
            <a:off x="166744" y="935116"/>
            <a:ext cx="3824267"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（３）管理職に占める女性職員の割合等について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344352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pic>
        <p:nvPicPr>
          <p:cNvPr id="10" name="図 9">
            <a:extLst>
              <a:ext uri="{FF2B5EF4-FFF2-40B4-BE49-F238E27FC236}">
                <a16:creationId xmlns:a16="http://schemas.microsoft.com/office/drawing/2014/main" id="{7EC480F2-A9CD-4762-B214-FB8E5DD82A14}"/>
              </a:ext>
            </a:extLst>
          </p:cNvPr>
          <p:cNvPicPr>
            <a:picLocks noChangeAspect="1"/>
          </p:cNvPicPr>
          <p:nvPr/>
        </p:nvPicPr>
        <p:blipFill>
          <a:blip r:embed="rId2"/>
          <a:stretch>
            <a:fillRect/>
          </a:stretch>
        </p:blipFill>
        <p:spPr>
          <a:xfrm>
            <a:off x="5217439" y="3698269"/>
            <a:ext cx="3802740" cy="2141132"/>
          </a:xfrm>
          <a:prstGeom prst="rect">
            <a:avLst/>
          </a:prstGeom>
        </p:spPr>
      </p:pic>
      <p:pic>
        <p:nvPicPr>
          <p:cNvPr id="7" name="図 6">
            <a:extLst>
              <a:ext uri="{FF2B5EF4-FFF2-40B4-BE49-F238E27FC236}">
                <a16:creationId xmlns:a16="http://schemas.microsoft.com/office/drawing/2014/main" id="{D686C215-3DEF-428D-9DC8-C7542C7390F0}"/>
              </a:ext>
            </a:extLst>
          </p:cNvPr>
          <p:cNvPicPr>
            <a:picLocks noChangeAspect="1"/>
          </p:cNvPicPr>
          <p:nvPr/>
        </p:nvPicPr>
        <p:blipFill>
          <a:blip r:embed="rId3"/>
          <a:stretch>
            <a:fillRect/>
          </a:stretch>
        </p:blipFill>
        <p:spPr>
          <a:xfrm>
            <a:off x="123821" y="5191187"/>
            <a:ext cx="2653200" cy="1499973"/>
          </a:xfrm>
          <a:prstGeom prst="rect">
            <a:avLst/>
          </a:prstGeom>
        </p:spPr>
      </p:pic>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806309" cy="5666697"/>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366F6129-49A4-7A83-A9D8-7C91E99376C1}"/>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3A80BAF2-A6D5-01ED-7EF7-CCEBE6962B61}"/>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62581" y="624263"/>
            <a:ext cx="8989615" cy="1134523"/>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a:extLst>
              <a:ext uri="{FF2B5EF4-FFF2-40B4-BE49-F238E27FC236}">
                <a16:creationId xmlns:a16="http://schemas.microsoft.com/office/drawing/2014/main" id="{E9127088-29EB-4ABC-AA7F-DD56D6C42F7C}"/>
              </a:ext>
            </a:extLst>
          </p:cNvPr>
          <p:cNvSpPr txBox="1"/>
          <p:nvPr/>
        </p:nvSpPr>
        <p:spPr>
          <a:xfrm>
            <a:off x="182091" y="4306821"/>
            <a:ext cx="3648496" cy="400039"/>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昇任率は昇任者数／直近下位職階の職員数にて算出</a:t>
            </a:r>
            <a:endParaRPr kumimoji="1" lang="en-US" altLang="ja-JP" sz="800" dirty="0">
              <a:solidFill>
                <a:schemeClr val="accent1"/>
              </a:solidFill>
              <a:latin typeface="BIZ UDPゴシック" panose="020B0400000000000000" pitchFamily="50" charset="-128"/>
              <a:ea typeface="BIZ UDPゴシック" panose="020B0400000000000000" pitchFamily="50" charset="-128"/>
            </a:endParaRPr>
          </a:p>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再任用職員を含む、割愛・特定法人への派遣職員を含まない</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4CC9EE86-2F86-4AAB-94CA-1EADC790F32A}"/>
              </a:ext>
            </a:extLst>
          </p:cNvPr>
          <p:cNvSpPr txBox="1"/>
          <p:nvPr/>
        </p:nvSpPr>
        <p:spPr>
          <a:xfrm>
            <a:off x="89027" y="3286996"/>
            <a:ext cx="2121654" cy="443961"/>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34</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R7</a:t>
            </a:r>
            <a:r>
              <a:rPr kumimoji="1" lang="ja-JP" altLang="en-US" sz="1100" b="1" dirty="0">
                <a:latin typeface="BIZ UDPゴシック" panose="020B0400000000000000" pitchFamily="50" charset="-128"/>
                <a:ea typeface="BIZ UDPゴシック" panose="020B0400000000000000" pitchFamily="50" charset="-128"/>
              </a:rPr>
              <a:t>年度昇任率</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B449A5FE-8C0F-4153-BB48-D2E03D6B6F3C}"/>
              </a:ext>
            </a:extLst>
          </p:cNvPr>
          <p:cNvSpPr txBox="1"/>
          <p:nvPr/>
        </p:nvSpPr>
        <p:spPr>
          <a:xfrm>
            <a:off x="90597" y="1601600"/>
            <a:ext cx="8902145" cy="1683131"/>
          </a:xfrm>
          <a:prstGeom prst="rect">
            <a:avLst/>
          </a:prstGeom>
        </p:spPr>
        <p:txBody>
          <a:bodyPr vert="horz" wrap="square" lIns="91440" tIns="45720" rIns="91440" bIns="45720" rtlCol="0" anchor="ctr">
            <a:noAutofi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〇令和７年度の昇任率（昇任者数／直近下位職階の職員数にて算出）は、男性職員では</a:t>
            </a:r>
            <a:r>
              <a:rPr kumimoji="1" lang="en-US" altLang="ja-JP" sz="1300" dirty="0">
                <a:latin typeface="UD デジタル 教科書体 NK-R" panose="02020400000000000000" pitchFamily="18" charset="-128"/>
                <a:ea typeface="UD デジタル 教科書体 NK-R" panose="02020400000000000000" pitchFamily="18" charset="-128"/>
              </a:rPr>
              <a:t>7.4%</a:t>
            </a:r>
            <a:r>
              <a:rPr kumimoji="1" lang="ja-JP" altLang="en-US" sz="1300" dirty="0">
                <a:latin typeface="UD デジタル 教科書体 NK-R" panose="02020400000000000000" pitchFamily="18" charset="-128"/>
                <a:ea typeface="UD デジタル 教科書体 NK-R" panose="02020400000000000000" pitchFamily="18" charset="-128"/>
              </a:rPr>
              <a:t>、女性職員は</a:t>
            </a:r>
            <a:r>
              <a:rPr kumimoji="1" lang="en-US" altLang="ja-JP" sz="1300" dirty="0">
                <a:latin typeface="UD デジタル 教科書体 NK-R" panose="02020400000000000000" pitchFamily="18" charset="-128"/>
                <a:ea typeface="UD デジタル 教科書体 NK-R" panose="02020400000000000000" pitchFamily="18" charset="-128"/>
              </a:rPr>
              <a:t>5.3%</a:t>
            </a:r>
            <a:r>
              <a:rPr kumimoji="1" lang="ja-JP" altLang="en-US" sz="1300" dirty="0">
                <a:latin typeface="UD デジタル 教科書体 NK-R" panose="02020400000000000000" pitchFamily="18" charset="-128"/>
                <a:ea typeface="UD デジタル 教科書体 NK-R" panose="02020400000000000000" pitchFamily="18" charset="-128"/>
              </a:rPr>
              <a:t>であった</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（図表</a:t>
            </a:r>
            <a:r>
              <a:rPr kumimoji="1" lang="en-US" altLang="ja-JP" sz="1300" dirty="0">
                <a:latin typeface="UD デジタル 教科書体 NK-R" panose="02020400000000000000" pitchFamily="18" charset="-128"/>
                <a:ea typeface="UD デジタル 教科書体 NK-R" panose="02020400000000000000" pitchFamily="18" charset="-128"/>
              </a:rPr>
              <a:t>34</a:t>
            </a:r>
            <a:r>
              <a:rPr kumimoji="1" lang="ja-JP" altLang="en-US" sz="1300" dirty="0">
                <a:latin typeface="UD デジタル 教科書体 NK-R" panose="02020400000000000000" pitchFamily="18" charset="-128"/>
                <a:ea typeface="UD デジタル 教科書体 NK-R" panose="02020400000000000000" pitchFamily="18" charset="-128"/>
              </a:rPr>
              <a:t>）。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〇令和７年度の職員アンケートにおいて、「昇任の機会について性別による差を設けたことがない」と回答した課長級以上の職員</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の割合は</a:t>
            </a:r>
            <a:r>
              <a:rPr kumimoji="1" lang="en-US" altLang="ja-JP" sz="1300" dirty="0">
                <a:latin typeface="UD デジタル 教科書体 NK-R" panose="02020400000000000000" pitchFamily="18" charset="-128"/>
                <a:ea typeface="UD デジタル 教科書体 NK-R" panose="02020400000000000000" pitchFamily="18" charset="-128"/>
              </a:rPr>
              <a:t>97.8%</a:t>
            </a:r>
            <a:r>
              <a:rPr kumimoji="1" lang="ja-JP" altLang="en-US" sz="1300" dirty="0">
                <a:latin typeface="UD デジタル 教科書体 NK-R" panose="02020400000000000000" pitchFamily="18" charset="-128"/>
                <a:ea typeface="UD デジタル 教科書体 NK-R" panose="02020400000000000000" pitchFamily="18" charset="-128"/>
              </a:rPr>
              <a:t>である（図表</a:t>
            </a:r>
            <a:r>
              <a:rPr kumimoji="1" lang="en-US" altLang="ja-JP" sz="1300" dirty="0">
                <a:latin typeface="UD デジタル 教科書体 NK-R" panose="02020400000000000000" pitchFamily="18" charset="-128"/>
                <a:ea typeface="UD デジタル 教科書体 NK-R" panose="02020400000000000000" pitchFamily="18" charset="-128"/>
              </a:rPr>
              <a:t>35</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〇「育成の機会について性別による差を設けたことがない」と回答した課長級以上の職員は</a:t>
            </a:r>
            <a:r>
              <a:rPr kumimoji="1" lang="en-US" altLang="ja-JP" sz="1300" dirty="0">
                <a:latin typeface="UD デジタル 教科書体 NK-R" panose="02020400000000000000" pitchFamily="18" charset="-128"/>
                <a:ea typeface="UD デジタル 教科書体 NK-R" panose="02020400000000000000" pitchFamily="18" charset="-128"/>
              </a:rPr>
              <a:t>99.4%</a:t>
            </a:r>
            <a:r>
              <a:rPr kumimoji="1" lang="ja-JP" altLang="en-US" sz="1300" dirty="0">
                <a:latin typeface="UD デジタル 教科書体 NK-R" panose="02020400000000000000" pitchFamily="18" charset="-128"/>
                <a:ea typeface="UD デジタル 教科書体 NK-R" panose="02020400000000000000" pitchFamily="18" charset="-128"/>
              </a:rPr>
              <a:t>である（図表</a:t>
            </a:r>
            <a:r>
              <a:rPr kumimoji="1" lang="en-US" altLang="ja-JP" sz="1300" dirty="0">
                <a:latin typeface="UD デジタル 教科書体 NK-R" panose="02020400000000000000" pitchFamily="18" charset="-128"/>
                <a:ea typeface="UD デジタル 教科書体 NK-R" panose="02020400000000000000" pitchFamily="18" charset="-128"/>
              </a:rPr>
              <a:t>36</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〇「女性職員は能力に見合った昇任をしている」と回答した職員の割合は</a:t>
            </a:r>
            <a:r>
              <a:rPr kumimoji="1" lang="en-US" altLang="ja-JP" sz="1300" dirty="0">
                <a:latin typeface="UD デジタル 教科書体 NK-R" panose="02020400000000000000" pitchFamily="18" charset="-128"/>
                <a:ea typeface="UD デジタル 教科書体 NK-R" panose="02020400000000000000" pitchFamily="18" charset="-128"/>
              </a:rPr>
              <a:t>32.4</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令和２年度は</a:t>
            </a:r>
            <a:r>
              <a:rPr kumimoji="1" lang="en-US" altLang="ja-JP" sz="1300" dirty="0">
                <a:latin typeface="UD デジタル 教科書体 NK-R" panose="02020400000000000000" pitchFamily="18" charset="-128"/>
                <a:ea typeface="UD デジタル 教科書体 NK-R" panose="02020400000000000000" pitchFamily="18" charset="-128"/>
              </a:rPr>
              <a:t>61.1</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であった。</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一方で、「女性職員が能力に見合った昇任をしていない」と考える理由としては、「本人が昇任を望まない」「産育休によるキャ</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リア寸断」「時間外勤務に制約がある」といった回答が上位を占めた　（図表</a:t>
            </a:r>
            <a:r>
              <a:rPr kumimoji="1" lang="en-US" altLang="ja-JP" sz="1300" dirty="0">
                <a:latin typeface="UD デジタル 教科書体 NK-R" panose="02020400000000000000" pitchFamily="18" charset="-128"/>
                <a:ea typeface="UD デジタル 教科書体 NK-R" panose="02020400000000000000" pitchFamily="18" charset="-128"/>
              </a:rPr>
              <a:t>37</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endParaRPr kumimoji="1" lang="ja-JP" altLang="en-US" sz="1300" b="1" dirty="0">
              <a:latin typeface="UD デジタル 教科書体 NK-R" panose="02020400000000000000" pitchFamily="18" charset="-128"/>
              <a:ea typeface="UD デジタル 教科書体 NK-R" panose="02020400000000000000" pitchFamily="18" charset="-128"/>
            </a:endParaRPr>
          </a:p>
        </p:txBody>
      </p:sp>
      <p:sp>
        <p:nvSpPr>
          <p:cNvPr id="17" name="タイトル 1">
            <a:extLst>
              <a:ext uri="{FF2B5EF4-FFF2-40B4-BE49-F238E27FC236}">
                <a16:creationId xmlns:a16="http://schemas.microsoft.com/office/drawing/2014/main" id="{7AA1E28B-9A8D-4B8E-8757-63FD7EEC7C4F}"/>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4712A111-E419-46EB-B632-3A089D954989}"/>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D4351F62-2509-4D5C-AD88-30805415E88C}"/>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3" name="タイトル 1">
            <a:extLst>
              <a:ext uri="{FF2B5EF4-FFF2-40B4-BE49-F238E27FC236}">
                <a16:creationId xmlns:a16="http://schemas.microsoft.com/office/drawing/2014/main" id="{37688585-9D5E-4CD3-83A0-8D045E5E3979}"/>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7763BACC-726E-445C-B863-96DE972A50DB}"/>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6" name="タイトル 1">
            <a:extLst>
              <a:ext uri="{FF2B5EF4-FFF2-40B4-BE49-F238E27FC236}">
                <a16:creationId xmlns:a16="http://schemas.microsoft.com/office/drawing/2014/main" id="{53EE9AEE-EFB8-41EA-94E3-AE6D1CBB0A9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93DB5C75-9974-455A-829D-ECF2071EE54B}"/>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9" name="タイトル 1">
            <a:extLst>
              <a:ext uri="{FF2B5EF4-FFF2-40B4-BE49-F238E27FC236}">
                <a16:creationId xmlns:a16="http://schemas.microsoft.com/office/drawing/2014/main" id="{E952DB7E-CC77-46A2-A980-BD5CBEABCDA9}"/>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59115DD-4CAE-4CF3-A2E1-39DA1D77B7CB}"/>
              </a:ext>
            </a:extLst>
          </p:cNvPr>
          <p:cNvSpPr/>
          <p:nvPr/>
        </p:nvSpPr>
        <p:spPr>
          <a:xfrm>
            <a:off x="1183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4" name="テキスト ボックス 43">
            <a:extLst>
              <a:ext uri="{FF2B5EF4-FFF2-40B4-BE49-F238E27FC236}">
                <a16:creationId xmlns:a16="http://schemas.microsoft.com/office/drawing/2014/main" id="{18B66A91-4B6B-4F12-8744-2E12B2F76D04}"/>
              </a:ext>
            </a:extLst>
          </p:cNvPr>
          <p:cNvSpPr txBox="1"/>
          <p:nvPr/>
        </p:nvSpPr>
        <p:spPr>
          <a:xfrm>
            <a:off x="93808" y="4722672"/>
            <a:ext cx="2705300" cy="443961"/>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35</a:t>
            </a:r>
            <a:r>
              <a:rPr kumimoji="1" lang="ja-JP" altLang="en-US" sz="1100" b="1" dirty="0">
                <a:latin typeface="BIZ UDPゴシック" panose="020B0400000000000000" pitchFamily="50" charset="-128"/>
                <a:ea typeface="BIZ UDPゴシック" panose="020B0400000000000000" pitchFamily="50" charset="-128"/>
              </a:rPr>
              <a:t>：昇任の機会について</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en-US" altLang="ja-JP" sz="1100" b="1" dirty="0">
                <a:latin typeface="BIZ UDPゴシック" panose="020B0400000000000000" pitchFamily="50" charset="-128"/>
                <a:ea typeface="BIZ UDPゴシック" panose="020B0400000000000000" pitchFamily="50" charset="-128"/>
              </a:rPr>
              <a:t>  </a:t>
            </a:r>
            <a:r>
              <a:rPr kumimoji="1" lang="ja-JP" altLang="en-US" sz="1100" b="1" dirty="0">
                <a:latin typeface="BIZ UDPゴシック" panose="020B0400000000000000" pitchFamily="50" charset="-128"/>
                <a:ea typeface="BIZ UDPゴシック" panose="020B0400000000000000" pitchFamily="50" charset="-128"/>
              </a:rPr>
              <a:t>性別による差を設けた経験の有無</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（課長級以上）</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D8C31EE8-56E9-4315-BE4F-0B45BB39D177}"/>
              </a:ext>
            </a:extLst>
          </p:cNvPr>
          <p:cNvSpPr txBox="1"/>
          <p:nvPr/>
        </p:nvSpPr>
        <p:spPr>
          <a:xfrm>
            <a:off x="5158498" y="3394585"/>
            <a:ext cx="3947970" cy="269718"/>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37</a:t>
            </a:r>
            <a:r>
              <a:rPr kumimoji="1" lang="ja-JP" altLang="en-US" sz="1100" b="1" dirty="0">
                <a:latin typeface="BIZ UDPゴシック" panose="020B0400000000000000" pitchFamily="50" charset="-128"/>
                <a:ea typeface="BIZ UDPゴシック" panose="020B0400000000000000" pitchFamily="50" charset="-128"/>
              </a:rPr>
              <a:t>：女性職員は能力に合った昇任をしているか</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（課長級以上）</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50" name="テキスト ボックス 49">
            <a:extLst>
              <a:ext uri="{FF2B5EF4-FFF2-40B4-BE49-F238E27FC236}">
                <a16:creationId xmlns:a16="http://schemas.microsoft.com/office/drawing/2014/main" id="{21219BE7-1285-4748-A10A-0E430D49DBEF}"/>
              </a:ext>
            </a:extLst>
          </p:cNvPr>
          <p:cNvSpPr txBox="1"/>
          <p:nvPr/>
        </p:nvSpPr>
        <p:spPr>
          <a:xfrm>
            <a:off x="5312375" y="5683163"/>
            <a:ext cx="3150681" cy="389588"/>
          </a:xfrm>
          <a:prstGeom prst="rect">
            <a:avLst/>
          </a:prstGeom>
        </p:spPr>
        <p:txBody>
          <a:bodyPr vert="horz" wrap="square" lIns="91440" tIns="45720" rIns="91440" bIns="45720" rtlCol="0" anchor="ctr">
            <a:noAutofit/>
          </a:bodyPr>
          <a:lstStyle/>
          <a:p>
            <a:pPr algn="l"/>
            <a:r>
              <a:rPr kumimoji="1" lang="ja-JP" altLang="en-US" sz="1000" b="1" dirty="0">
                <a:latin typeface="BIZ UDPゴシック" panose="020B0400000000000000" pitchFamily="50" charset="-128"/>
                <a:ea typeface="BIZ UDPゴシック" panose="020B0400000000000000" pitchFamily="50" charset="-128"/>
              </a:rPr>
              <a:t>（女性職員が能力に見合った昇任をしない要因）</a:t>
            </a:r>
            <a:endParaRPr kumimoji="1" lang="en-US" altLang="ja-JP" sz="1000" b="1" dirty="0">
              <a:latin typeface="BIZ UDPゴシック" panose="020B0400000000000000" pitchFamily="50" charset="-128"/>
              <a:ea typeface="BIZ UDPゴシック" panose="020B0400000000000000" pitchFamily="50" charset="-128"/>
            </a:endParaRPr>
          </a:p>
        </p:txBody>
      </p:sp>
      <p:graphicFrame>
        <p:nvGraphicFramePr>
          <p:cNvPr id="57" name="表 56">
            <a:extLst>
              <a:ext uri="{FF2B5EF4-FFF2-40B4-BE49-F238E27FC236}">
                <a16:creationId xmlns:a16="http://schemas.microsoft.com/office/drawing/2014/main" id="{CD55B120-17EF-48E4-9C89-D23F859E580E}"/>
              </a:ext>
            </a:extLst>
          </p:cNvPr>
          <p:cNvGraphicFramePr>
            <a:graphicFrameLocks noGrp="1"/>
          </p:cNvGraphicFramePr>
          <p:nvPr>
            <p:extLst>
              <p:ext uri="{D42A27DB-BD31-4B8C-83A1-F6EECF244321}">
                <p14:modId xmlns:p14="http://schemas.microsoft.com/office/powerpoint/2010/main" val="3756323190"/>
              </p:ext>
            </p:extLst>
          </p:nvPr>
        </p:nvGraphicFramePr>
        <p:xfrm>
          <a:off x="264983" y="3652675"/>
          <a:ext cx="4839753" cy="687316"/>
        </p:xfrm>
        <a:graphic>
          <a:graphicData uri="http://schemas.openxmlformats.org/drawingml/2006/table">
            <a:tbl>
              <a:tblPr/>
              <a:tblGrid>
                <a:gridCol w="392467">
                  <a:extLst>
                    <a:ext uri="{9D8B030D-6E8A-4147-A177-3AD203B41FA5}">
                      <a16:colId xmlns:a16="http://schemas.microsoft.com/office/drawing/2014/main" val="3545069155"/>
                    </a:ext>
                  </a:extLst>
                </a:gridCol>
                <a:gridCol w="578494">
                  <a:extLst>
                    <a:ext uri="{9D8B030D-6E8A-4147-A177-3AD203B41FA5}">
                      <a16:colId xmlns:a16="http://schemas.microsoft.com/office/drawing/2014/main" val="2015814209"/>
                    </a:ext>
                  </a:extLst>
                </a:gridCol>
                <a:gridCol w="578494">
                  <a:extLst>
                    <a:ext uri="{9D8B030D-6E8A-4147-A177-3AD203B41FA5}">
                      <a16:colId xmlns:a16="http://schemas.microsoft.com/office/drawing/2014/main" val="1537421333"/>
                    </a:ext>
                  </a:extLst>
                </a:gridCol>
                <a:gridCol w="578494">
                  <a:extLst>
                    <a:ext uri="{9D8B030D-6E8A-4147-A177-3AD203B41FA5}">
                      <a16:colId xmlns:a16="http://schemas.microsoft.com/office/drawing/2014/main" val="1065823398"/>
                    </a:ext>
                  </a:extLst>
                </a:gridCol>
                <a:gridCol w="578494">
                  <a:extLst>
                    <a:ext uri="{9D8B030D-6E8A-4147-A177-3AD203B41FA5}">
                      <a16:colId xmlns:a16="http://schemas.microsoft.com/office/drawing/2014/main" val="2757149177"/>
                    </a:ext>
                  </a:extLst>
                </a:gridCol>
                <a:gridCol w="578494">
                  <a:extLst>
                    <a:ext uri="{9D8B030D-6E8A-4147-A177-3AD203B41FA5}">
                      <a16:colId xmlns:a16="http://schemas.microsoft.com/office/drawing/2014/main" val="227547900"/>
                    </a:ext>
                  </a:extLst>
                </a:gridCol>
                <a:gridCol w="578494">
                  <a:extLst>
                    <a:ext uri="{9D8B030D-6E8A-4147-A177-3AD203B41FA5}">
                      <a16:colId xmlns:a16="http://schemas.microsoft.com/office/drawing/2014/main" val="3672141905"/>
                    </a:ext>
                  </a:extLst>
                </a:gridCol>
                <a:gridCol w="578494">
                  <a:extLst>
                    <a:ext uri="{9D8B030D-6E8A-4147-A177-3AD203B41FA5}">
                      <a16:colId xmlns:a16="http://schemas.microsoft.com/office/drawing/2014/main" val="2297027770"/>
                    </a:ext>
                  </a:extLst>
                </a:gridCol>
                <a:gridCol w="397828">
                  <a:extLst>
                    <a:ext uri="{9D8B030D-6E8A-4147-A177-3AD203B41FA5}">
                      <a16:colId xmlns:a16="http://schemas.microsoft.com/office/drawing/2014/main" val="574432976"/>
                    </a:ext>
                  </a:extLst>
                </a:gridCol>
              </a:tblGrid>
              <a:tr h="337841">
                <a:tc>
                  <a:txBody>
                    <a:bodyPr/>
                    <a:lstStyle/>
                    <a:p>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部長級</a:t>
                      </a: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次長級</a:t>
                      </a: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課長級</a:t>
                      </a: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補佐級</a:t>
                      </a: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主査級</a:t>
                      </a: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総括</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研究員</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主任</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研究員</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昇任</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計</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14353802"/>
                  </a:ext>
                </a:extLst>
              </a:tr>
              <a:tr h="157058">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男性</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０</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7614111"/>
                  </a:ext>
                </a:extLst>
              </a:tr>
              <a:tr h="157058">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女性</a:t>
                      </a:r>
                    </a:p>
                  </a:txBody>
                  <a:tcPr marL="7440" marR="7440" marT="744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15.0%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6.6%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０</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０</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3399936"/>
                  </a:ext>
                </a:extLst>
              </a:tr>
            </a:tbl>
          </a:graphicData>
        </a:graphic>
      </p:graphicFrame>
      <p:sp>
        <p:nvSpPr>
          <p:cNvPr id="34" name="正方形/長方形 33">
            <a:extLst>
              <a:ext uri="{FF2B5EF4-FFF2-40B4-BE49-F238E27FC236}">
                <a16:creationId xmlns:a16="http://schemas.microsoft.com/office/drawing/2014/main" id="{BA59A858-DE7E-4899-B3D4-2B8B89F01536}"/>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6" name="テキスト ボックス 35">
            <a:extLst>
              <a:ext uri="{FF2B5EF4-FFF2-40B4-BE49-F238E27FC236}">
                <a16:creationId xmlns:a16="http://schemas.microsoft.com/office/drawing/2014/main" id="{C0C390B6-4509-490D-9062-81B692277F30}"/>
              </a:ext>
            </a:extLst>
          </p:cNvPr>
          <p:cNvSpPr txBox="1"/>
          <p:nvPr/>
        </p:nvSpPr>
        <p:spPr>
          <a:xfrm>
            <a:off x="2701278" y="4744197"/>
            <a:ext cx="2705300" cy="443961"/>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36</a:t>
            </a:r>
            <a:r>
              <a:rPr kumimoji="1" lang="ja-JP" altLang="en-US" sz="1100" b="1" dirty="0">
                <a:latin typeface="BIZ UDPゴシック" panose="020B0400000000000000" pitchFamily="50" charset="-128"/>
                <a:ea typeface="BIZ UDPゴシック" panose="020B0400000000000000" pitchFamily="50" charset="-128"/>
              </a:rPr>
              <a:t>：育成の機会について</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en-US" altLang="ja-JP" sz="1100" b="1" dirty="0">
                <a:latin typeface="BIZ UDPゴシック" panose="020B0400000000000000" pitchFamily="50" charset="-128"/>
                <a:ea typeface="BIZ UDPゴシック" panose="020B0400000000000000" pitchFamily="50" charset="-128"/>
              </a:rPr>
              <a:t>  </a:t>
            </a:r>
            <a:r>
              <a:rPr kumimoji="1" lang="ja-JP" altLang="en-US" sz="1100" b="1" dirty="0">
                <a:latin typeface="BIZ UDPゴシック" panose="020B0400000000000000" pitchFamily="50" charset="-128"/>
                <a:ea typeface="BIZ UDPゴシック" panose="020B0400000000000000" pitchFamily="50" charset="-128"/>
              </a:rPr>
              <a:t>性別による差を設けた経験の有無</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（課長級以上）</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48" name="テキスト ボックス 47">
            <a:extLst>
              <a:ext uri="{FF2B5EF4-FFF2-40B4-BE49-F238E27FC236}">
                <a16:creationId xmlns:a16="http://schemas.microsoft.com/office/drawing/2014/main" id="{1A4D484C-BD16-4017-BBBE-851BA2677D46}"/>
              </a:ext>
            </a:extLst>
          </p:cNvPr>
          <p:cNvSpPr txBox="1"/>
          <p:nvPr/>
        </p:nvSpPr>
        <p:spPr>
          <a:xfrm>
            <a:off x="228526" y="5170930"/>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51" name="テキスト ボックス 50">
            <a:extLst>
              <a:ext uri="{FF2B5EF4-FFF2-40B4-BE49-F238E27FC236}">
                <a16:creationId xmlns:a16="http://schemas.microsoft.com/office/drawing/2014/main" id="{B63DE06E-D104-4006-A818-A135BCC33F50}"/>
              </a:ext>
            </a:extLst>
          </p:cNvPr>
          <p:cNvSpPr txBox="1"/>
          <p:nvPr/>
        </p:nvSpPr>
        <p:spPr>
          <a:xfrm>
            <a:off x="2820683" y="5212303"/>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53" name="テキスト ボックス 52">
            <a:extLst>
              <a:ext uri="{FF2B5EF4-FFF2-40B4-BE49-F238E27FC236}">
                <a16:creationId xmlns:a16="http://schemas.microsoft.com/office/drawing/2014/main" id="{C492452D-E692-4D2C-A1FE-11269BB26AA6}"/>
              </a:ext>
            </a:extLst>
          </p:cNvPr>
          <p:cNvSpPr txBox="1"/>
          <p:nvPr/>
        </p:nvSpPr>
        <p:spPr>
          <a:xfrm>
            <a:off x="5403719" y="3717138"/>
            <a:ext cx="442201" cy="137369"/>
          </a:xfrm>
          <a:prstGeom prst="rect">
            <a:avLst/>
          </a:prstGeom>
        </p:spPr>
        <p:txBody>
          <a:bodyPr vert="horz" wrap="square" lIns="91440" tIns="45720" rIns="91440" bIns="45720" rtlCol="0" anchor="ctr">
            <a:noAutofit/>
          </a:bodyPr>
          <a:lstStyle/>
          <a:p>
            <a:pPr algn="l"/>
            <a:r>
              <a:rPr kumimoji="1" lang="ja-JP" altLang="en-US" sz="700" dirty="0">
                <a:latin typeface="BIZ UDPゴシック" panose="020B0400000000000000" pitchFamily="50" charset="-128"/>
                <a:ea typeface="BIZ UDPゴシック" panose="020B0400000000000000" pitchFamily="50" charset="-128"/>
              </a:rPr>
              <a:t>（％）</a:t>
            </a:r>
          </a:p>
        </p:txBody>
      </p:sp>
      <p:sp>
        <p:nvSpPr>
          <p:cNvPr id="55" name="テキスト ボックス 54">
            <a:extLst>
              <a:ext uri="{FF2B5EF4-FFF2-40B4-BE49-F238E27FC236}">
                <a16:creationId xmlns:a16="http://schemas.microsoft.com/office/drawing/2014/main" id="{6C72DFE1-EA16-44DA-876F-B9B869A7AFA2}"/>
              </a:ext>
            </a:extLst>
          </p:cNvPr>
          <p:cNvSpPr txBox="1"/>
          <p:nvPr/>
        </p:nvSpPr>
        <p:spPr>
          <a:xfrm>
            <a:off x="220617" y="6557063"/>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56" name="テキスト ボックス 55">
            <a:extLst>
              <a:ext uri="{FF2B5EF4-FFF2-40B4-BE49-F238E27FC236}">
                <a16:creationId xmlns:a16="http://schemas.microsoft.com/office/drawing/2014/main" id="{F9AEB3D9-4C0D-410A-8301-1659E8A1F024}"/>
              </a:ext>
            </a:extLst>
          </p:cNvPr>
          <p:cNvSpPr txBox="1"/>
          <p:nvPr/>
        </p:nvSpPr>
        <p:spPr>
          <a:xfrm>
            <a:off x="2898523" y="6557063"/>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58" name="テキスト ボックス 57">
            <a:extLst>
              <a:ext uri="{FF2B5EF4-FFF2-40B4-BE49-F238E27FC236}">
                <a16:creationId xmlns:a16="http://schemas.microsoft.com/office/drawing/2014/main" id="{9FDB63B2-F601-4D95-9D77-C21A6EE230D8}"/>
              </a:ext>
            </a:extLst>
          </p:cNvPr>
          <p:cNvSpPr txBox="1"/>
          <p:nvPr/>
        </p:nvSpPr>
        <p:spPr>
          <a:xfrm>
            <a:off x="5394255" y="6557063"/>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38" name="正方形/長方形 37">
            <a:extLst>
              <a:ext uri="{FF2B5EF4-FFF2-40B4-BE49-F238E27FC236}">
                <a16:creationId xmlns:a16="http://schemas.microsoft.com/office/drawing/2014/main" id="{E633CB9A-2849-47CE-BE16-6B465374F075}"/>
              </a:ext>
            </a:extLst>
          </p:cNvPr>
          <p:cNvSpPr/>
          <p:nvPr/>
        </p:nvSpPr>
        <p:spPr>
          <a:xfrm>
            <a:off x="4701853" y="4031790"/>
            <a:ext cx="368250" cy="165946"/>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9" name="正方形/長方形 38">
            <a:extLst>
              <a:ext uri="{FF2B5EF4-FFF2-40B4-BE49-F238E27FC236}">
                <a16:creationId xmlns:a16="http://schemas.microsoft.com/office/drawing/2014/main" id="{CD987768-FCC5-445D-BFAD-B7873709995A}"/>
              </a:ext>
            </a:extLst>
          </p:cNvPr>
          <p:cNvSpPr/>
          <p:nvPr/>
        </p:nvSpPr>
        <p:spPr>
          <a:xfrm>
            <a:off x="4728036" y="4173854"/>
            <a:ext cx="384315" cy="16613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0" name="正方形/長方形 39">
            <a:extLst>
              <a:ext uri="{FF2B5EF4-FFF2-40B4-BE49-F238E27FC236}">
                <a16:creationId xmlns:a16="http://schemas.microsoft.com/office/drawing/2014/main" id="{56012C70-E576-450A-9076-5D6588C96531}"/>
              </a:ext>
            </a:extLst>
          </p:cNvPr>
          <p:cNvSpPr/>
          <p:nvPr/>
        </p:nvSpPr>
        <p:spPr>
          <a:xfrm>
            <a:off x="2089999" y="5166633"/>
            <a:ext cx="307512" cy="1344760"/>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1" name="正方形/長方形 40">
            <a:extLst>
              <a:ext uri="{FF2B5EF4-FFF2-40B4-BE49-F238E27FC236}">
                <a16:creationId xmlns:a16="http://schemas.microsoft.com/office/drawing/2014/main" id="{AE83747F-D2C8-4CF0-A4B3-46063271C898}"/>
              </a:ext>
            </a:extLst>
          </p:cNvPr>
          <p:cNvSpPr/>
          <p:nvPr/>
        </p:nvSpPr>
        <p:spPr>
          <a:xfrm>
            <a:off x="4728036" y="5180286"/>
            <a:ext cx="284317" cy="1344760"/>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2" name="正方形/長方形 41">
            <a:extLst>
              <a:ext uri="{FF2B5EF4-FFF2-40B4-BE49-F238E27FC236}">
                <a16:creationId xmlns:a16="http://schemas.microsoft.com/office/drawing/2014/main" id="{DDEA8DE6-CB37-4A59-8623-19A7EB68C95A}"/>
              </a:ext>
            </a:extLst>
          </p:cNvPr>
          <p:cNvSpPr/>
          <p:nvPr/>
        </p:nvSpPr>
        <p:spPr>
          <a:xfrm>
            <a:off x="7624763" y="4566342"/>
            <a:ext cx="373856" cy="1057447"/>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6" name="テキスト ボックス 45">
            <a:extLst>
              <a:ext uri="{FF2B5EF4-FFF2-40B4-BE49-F238E27FC236}">
                <a16:creationId xmlns:a16="http://schemas.microsoft.com/office/drawing/2014/main" id="{7BE3AF12-AD41-4AB3-B749-D121EFCF689F}"/>
              </a:ext>
            </a:extLst>
          </p:cNvPr>
          <p:cNvSpPr txBox="1"/>
          <p:nvPr/>
        </p:nvSpPr>
        <p:spPr>
          <a:xfrm>
            <a:off x="155869" y="924989"/>
            <a:ext cx="255732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（４）昇任・育成の状況について </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3" name="スライド番号プレースホルダー 6">
            <a:extLst>
              <a:ext uri="{FF2B5EF4-FFF2-40B4-BE49-F238E27FC236}">
                <a16:creationId xmlns:a16="http://schemas.microsoft.com/office/drawing/2014/main" id="{09A3B96B-C7BE-4FBB-8830-E60CD5A3AF19}"/>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18</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8" name="図 7">
            <a:extLst>
              <a:ext uri="{FF2B5EF4-FFF2-40B4-BE49-F238E27FC236}">
                <a16:creationId xmlns:a16="http://schemas.microsoft.com/office/drawing/2014/main" id="{C453ED28-AF8D-425B-A887-3EAC48E6207E}"/>
              </a:ext>
            </a:extLst>
          </p:cNvPr>
          <p:cNvPicPr>
            <a:picLocks noChangeAspect="1"/>
          </p:cNvPicPr>
          <p:nvPr/>
        </p:nvPicPr>
        <p:blipFill>
          <a:blip r:embed="rId4"/>
          <a:stretch>
            <a:fillRect/>
          </a:stretch>
        </p:blipFill>
        <p:spPr>
          <a:xfrm>
            <a:off x="2742058" y="5216239"/>
            <a:ext cx="2653200" cy="1499973"/>
          </a:xfrm>
          <a:prstGeom prst="rect">
            <a:avLst/>
          </a:prstGeom>
        </p:spPr>
      </p:pic>
      <p:pic>
        <p:nvPicPr>
          <p:cNvPr id="19" name="図 18">
            <a:extLst>
              <a:ext uri="{FF2B5EF4-FFF2-40B4-BE49-F238E27FC236}">
                <a16:creationId xmlns:a16="http://schemas.microsoft.com/office/drawing/2014/main" id="{119080EE-A3BD-4D06-838E-2A5428D2E02D}"/>
              </a:ext>
            </a:extLst>
          </p:cNvPr>
          <p:cNvPicPr>
            <a:picLocks noChangeAspect="1"/>
          </p:cNvPicPr>
          <p:nvPr/>
        </p:nvPicPr>
        <p:blipFill>
          <a:blip r:embed="rId5"/>
          <a:stretch>
            <a:fillRect/>
          </a:stretch>
        </p:blipFill>
        <p:spPr>
          <a:xfrm>
            <a:off x="5430606" y="6000160"/>
            <a:ext cx="3448411" cy="682525"/>
          </a:xfrm>
          <a:prstGeom prst="rect">
            <a:avLst/>
          </a:prstGeom>
        </p:spPr>
      </p:pic>
    </p:spTree>
    <p:extLst>
      <p:ext uri="{BB962C8B-B14F-4D97-AF65-F5344CB8AC3E}">
        <p14:creationId xmlns:p14="http://schemas.microsoft.com/office/powerpoint/2010/main" val="2863597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pic>
        <p:nvPicPr>
          <p:cNvPr id="10" name="図 9">
            <a:extLst>
              <a:ext uri="{FF2B5EF4-FFF2-40B4-BE49-F238E27FC236}">
                <a16:creationId xmlns:a16="http://schemas.microsoft.com/office/drawing/2014/main" id="{42C1A5DE-A4E5-4C24-91F3-9EE4EDEC9DDB}"/>
              </a:ext>
            </a:extLst>
          </p:cNvPr>
          <p:cNvPicPr>
            <a:picLocks noChangeAspect="1"/>
          </p:cNvPicPr>
          <p:nvPr/>
        </p:nvPicPr>
        <p:blipFill>
          <a:blip r:embed="rId2"/>
          <a:stretch>
            <a:fillRect/>
          </a:stretch>
        </p:blipFill>
        <p:spPr>
          <a:xfrm>
            <a:off x="395551" y="5106478"/>
            <a:ext cx="3090006" cy="1689165"/>
          </a:xfrm>
          <a:prstGeom prst="rect">
            <a:avLst/>
          </a:prstGeom>
        </p:spPr>
      </p:pic>
      <p:pic>
        <p:nvPicPr>
          <p:cNvPr id="4" name="図 3">
            <a:extLst>
              <a:ext uri="{FF2B5EF4-FFF2-40B4-BE49-F238E27FC236}">
                <a16:creationId xmlns:a16="http://schemas.microsoft.com/office/drawing/2014/main" id="{00DA31F9-68AB-4BBD-931B-E715D62BAE01}"/>
              </a:ext>
            </a:extLst>
          </p:cNvPr>
          <p:cNvPicPr>
            <a:picLocks noChangeAspect="1"/>
          </p:cNvPicPr>
          <p:nvPr/>
        </p:nvPicPr>
        <p:blipFill>
          <a:blip r:embed="rId3"/>
          <a:stretch>
            <a:fillRect/>
          </a:stretch>
        </p:blipFill>
        <p:spPr>
          <a:xfrm>
            <a:off x="4159174" y="3411000"/>
            <a:ext cx="2714400" cy="1497599"/>
          </a:xfrm>
          <a:prstGeom prst="rect">
            <a:avLst/>
          </a:prstGeom>
        </p:spPr>
      </p:pic>
      <p:pic>
        <p:nvPicPr>
          <p:cNvPr id="45" name="図 44">
            <a:extLst>
              <a:ext uri="{FF2B5EF4-FFF2-40B4-BE49-F238E27FC236}">
                <a16:creationId xmlns:a16="http://schemas.microsoft.com/office/drawing/2014/main" id="{A4E7610C-4A2A-4E56-BAAD-78E206C22139}"/>
              </a:ext>
            </a:extLst>
          </p:cNvPr>
          <p:cNvPicPr>
            <a:picLocks noChangeAspect="1"/>
          </p:cNvPicPr>
          <p:nvPr/>
        </p:nvPicPr>
        <p:blipFill>
          <a:blip r:embed="rId4"/>
          <a:stretch>
            <a:fillRect/>
          </a:stretch>
        </p:blipFill>
        <p:spPr>
          <a:xfrm>
            <a:off x="333671" y="3215194"/>
            <a:ext cx="3052800" cy="1728796"/>
          </a:xfrm>
          <a:prstGeom prst="rect">
            <a:avLst/>
          </a:prstGeom>
        </p:spPr>
      </p:pic>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19</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39218" y="991735"/>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157983" y="1173793"/>
            <a:ext cx="9069235" cy="2063442"/>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○令和７年度の職員アンケートにおいて、昇任を希望する職階について「課長級以上」と回答した課長補佐級以下の職員の割合</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は、男性職員</a:t>
            </a:r>
            <a:r>
              <a:rPr kumimoji="1" lang="en-US" altLang="ja-JP" sz="1300" dirty="0">
                <a:latin typeface="UD デジタル 教科書体 NK-R" panose="02020400000000000000" pitchFamily="18" charset="-128"/>
                <a:ea typeface="UD デジタル 教科書体 NK-R" panose="02020400000000000000" pitchFamily="18" charset="-128"/>
              </a:rPr>
              <a:t>35.1%</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12.8%</a:t>
            </a:r>
            <a:r>
              <a:rPr kumimoji="1" lang="ja-JP" altLang="en-US" sz="1300" dirty="0">
                <a:latin typeface="UD デジタル 教科書体 NK-R" panose="02020400000000000000" pitchFamily="18" charset="-128"/>
                <a:ea typeface="UD デジタル 教科書体 NK-R" panose="02020400000000000000" pitchFamily="18" charset="-128"/>
              </a:rPr>
              <a:t>で</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令和２年度：男性職員</a:t>
            </a:r>
            <a:r>
              <a:rPr kumimoji="1" lang="en-US" altLang="ja-JP" sz="1300" dirty="0">
                <a:latin typeface="UD デジタル 教科書体 NK-R" panose="02020400000000000000" pitchFamily="18" charset="-128"/>
                <a:ea typeface="UD デジタル 教科書体 NK-R" panose="02020400000000000000" pitchFamily="18" charset="-128"/>
              </a:rPr>
              <a:t>39.1%</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14.3% 〕</a:t>
            </a:r>
            <a:r>
              <a:rPr kumimoji="1" lang="ja-JP" altLang="en-US" sz="1300" dirty="0">
                <a:latin typeface="UD デジタル 教科書体 NK-R" panose="02020400000000000000" pitchFamily="18" charset="-128"/>
                <a:ea typeface="UD デジタル 教科書体 NK-R" panose="02020400000000000000" pitchFamily="18" charset="-128"/>
              </a:rPr>
              <a:t>（図表</a:t>
            </a:r>
            <a:r>
              <a:rPr kumimoji="1" lang="en-US" altLang="ja-JP" sz="1300" dirty="0">
                <a:latin typeface="UD デジタル 教科書体 NK-R" panose="02020400000000000000" pitchFamily="18" charset="-128"/>
                <a:ea typeface="UD デジタル 教科書体 NK-R" panose="02020400000000000000" pitchFamily="18" charset="-128"/>
              </a:rPr>
              <a:t>8</a:t>
            </a:r>
            <a:r>
              <a:rPr kumimoji="1" lang="ja-JP" altLang="en-US" sz="1300" dirty="0">
                <a:latin typeface="UD デジタル 教科書体 NK-R" panose="02020400000000000000" pitchFamily="18" charset="-128"/>
                <a:ea typeface="UD デジタル 教科書体 NK-R" panose="02020400000000000000" pitchFamily="18" charset="-128"/>
              </a:rPr>
              <a:t>）、「これ以上昇任しなく</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てもよい」　と回答した職員の割合は、男性職員</a:t>
            </a:r>
            <a:r>
              <a:rPr kumimoji="1" lang="en-US" altLang="ja-JP" sz="1300" dirty="0">
                <a:latin typeface="UD デジタル 教科書体 NK-R" panose="02020400000000000000" pitchFamily="18" charset="-128"/>
                <a:ea typeface="UD デジタル 教科書体 NK-R" panose="02020400000000000000" pitchFamily="18" charset="-128"/>
              </a:rPr>
              <a:t>40.2</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56.2</a:t>
            </a:r>
            <a:r>
              <a:rPr kumimoji="1" lang="ja-JP" altLang="en-US" sz="1300" dirty="0">
                <a:latin typeface="UD デジタル 教科書体 NK-R" panose="02020400000000000000" pitchFamily="18" charset="-128"/>
                <a:ea typeface="UD デジタル 教科書体 NK-R" panose="02020400000000000000" pitchFamily="18" charset="-128"/>
              </a:rPr>
              <a:t>％ </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令和２年度：男性職員が</a:t>
            </a:r>
            <a:r>
              <a:rPr kumimoji="1" lang="en-US" altLang="ja-JP" sz="1300" dirty="0">
                <a:latin typeface="UD デジタル 教科書体 NK-R" panose="02020400000000000000" pitchFamily="18" charset="-128"/>
                <a:ea typeface="UD デジタル 教科書体 NK-R" panose="02020400000000000000" pitchFamily="18" charset="-128"/>
              </a:rPr>
              <a:t>34.9</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47.8</a:t>
            </a:r>
            <a:r>
              <a:rPr kumimoji="1" lang="ja-JP" altLang="en-US" sz="1300" dirty="0">
                <a:latin typeface="UD デジタル 教科書体 NK-R" panose="02020400000000000000" pitchFamily="18" charset="-128"/>
                <a:ea typeface="UD デジタル 教科書体 NK-R" panose="02020400000000000000" pitchFamily="18" charset="-128"/>
              </a:rPr>
              <a:t>％ </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であり（図表</a:t>
            </a:r>
            <a:r>
              <a:rPr kumimoji="1" lang="en-US" altLang="ja-JP" sz="1300" dirty="0">
                <a:latin typeface="UD デジタル 教科書体 NK-R" panose="02020400000000000000" pitchFamily="18" charset="-128"/>
                <a:ea typeface="UD デジタル 教科書体 NK-R" panose="02020400000000000000" pitchFamily="18" charset="-128"/>
              </a:rPr>
              <a:t>38</a:t>
            </a:r>
            <a:r>
              <a:rPr kumimoji="1" lang="ja-JP" altLang="en-US" sz="1300" dirty="0">
                <a:latin typeface="UD デジタル 教科書体 NK-R" panose="02020400000000000000" pitchFamily="18" charset="-128"/>
                <a:ea typeface="UD デジタル 教科書体 NK-R" panose="02020400000000000000" pitchFamily="18" charset="-128"/>
              </a:rPr>
              <a:t>）、女性職員のほうが昇任を希望する割合が低く、また、男女ともに昇任意欲の低下がみられた。</a:t>
            </a: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○昇任を望まない理由としては、「責任が重くなる」「仕事とプライベートの両立が困難」の回答が上位となっている（図表</a:t>
            </a:r>
            <a:r>
              <a:rPr kumimoji="1" lang="en-US" altLang="ja-JP" sz="1300" dirty="0">
                <a:latin typeface="UD デジタル 教科書体 NK-R" panose="02020400000000000000" pitchFamily="18" charset="-128"/>
                <a:ea typeface="UD デジタル 教科書体 NK-R" panose="02020400000000000000" pitchFamily="18" charset="-128"/>
              </a:rPr>
              <a:t>40</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〇「新任課長級のころ、管理職としての自信を持ちづらい状況があった」と回答した管理職の割合は、女性職員</a:t>
            </a:r>
            <a:r>
              <a:rPr kumimoji="1" lang="en-US" altLang="ja-JP" sz="1300" dirty="0">
                <a:latin typeface="UD デジタル 教科書体 NK-R" panose="02020400000000000000" pitchFamily="18" charset="-128"/>
                <a:ea typeface="UD デジタル 教科書体 NK-R" panose="02020400000000000000" pitchFamily="18" charset="-128"/>
              </a:rPr>
              <a:t>59.0</a:t>
            </a:r>
            <a:r>
              <a:rPr kumimoji="1" lang="ja-JP" altLang="en-US" sz="1300" dirty="0">
                <a:latin typeface="UD デジタル 教科書体 NK-R" panose="02020400000000000000" pitchFamily="18" charset="-128"/>
                <a:ea typeface="UD デジタル 教科書体 NK-R" panose="02020400000000000000" pitchFamily="18" charset="-128"/>
              </a:rPr>
              <a:t>％、男性職員</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en-US" altLang="ja-JP" sz="1300" dirty="0">
                <a:latin typeface="UD デジタル 教科書体 NK-R" panose="02020400000000000000" pitchFamily="18" charset="-128"/>
                <a:ea typeface="UD デジタル 教科書体 NK-R" panose="02020400000000000000" pitchFamily="18" charset="-128"/>
              </a:rPr>
              <a:t>   43.6</a:t>
            </a:r>
            <a:r>
              <a:rPr kumimoji="1" lang="ja-JP" altLang="en-US" sz="1300" dirty="0">
                <a:latin typeface="UD デジタル 教科書体 NK-R" panose="02020400000000000000" pitchFamily="18" charset="-128"/>
                <a:ea typeface="UD デジタル 教科書体 NK-R" panose="02020400000000000000" pitchFamily="18" charset="-128"/>
              </a:rPr>
              <a:t>％であり、女性職員の方が高かった。（図表</a:t>
            </a:r>
            <a:r>
              <a:rPr kumimoji="1" lang="en-US" altLang="ja-JP" sz="1300" dirty="0">
                <a:latin typeface="UD デジタル 教科書体 NK-R" panose="02020400000000000000" pitchFamily="18" charset="-128"/>
                <a:ea typeface="UD デジタル 教科書体 NK-R" panose="02020400000000000000" pitchFamily="18" charset="-128"/>
              </a:rPr>
              <a:t>39</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endParaRPr kumimoji="1" lang="ja-JP" altLang="en-US" sz="1300" b="1" dirty="0">
              <a:latin typeface="UD デジタル 教科書体 NK-R" panose="02020400000000000000" pitchFamily="18" charset="-128"/>
              <a:ea typeface="UD デジタル 教科書体 NK-R" panose="02020400000000000000" pitchFamily="18" charset="-128"/>
            </a:endParaRPr>
          </a:p>
        </p:txBody>
      </p:sp>
      <p:sp>
        <p:nvSpPr>
          <p:cNvPr id="15" name="タイトル 1">
            <a:extLst>
              <a:ext uri="{FF2B5EF4-FFF2-40B4-BE49-F238E27FC236}">
                <a16:creationId xmlns:a16="http://schemas.microsoft.com/office/drawing/2014/main" id="{101AE62E-C4CC-4609-B414-4A1A96FCBE74}"/>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6" name="タイトル 1">
            <a:extLst>
              <a:ext uri="{FF2B5EF4-FFF2-40B4-BE49-F238E27FC236}">
                <a16:creationId xmlns:a16="http://schemas.microsoft.com/office/drawing/2014/main" id="{4DCC3181-765C-4A4C-B7C6-79294D71B4CD}"/>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8" name="タイトル 1">
            <a:extLst>
              <a:ext uri="{FF2B5EF4-FFF2-40B4-BE49-F238E27FC236}">
                <a16:creationId xmlns:a16="http://schemas.microsoft.com/office/drawing/2014/main" id="{C7A81054-4D17-4089-810B-A76AE4918DC2}"/>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9" name="タイトル 1">
            <a:extLst>
              <a:ext uri="{FF2B5EF4-FFF2-40B4-BE49-F238E27FC236}">
                <a16:creationId xmlns:a16="http://schemas.microsoft.com/office/drawing/2014/main" id="{75C6679B-530D-4DC4-91C5-5E1CC2BCC8E0}"/>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19EFD602-066E-4B90-B108-D5BB053F78C7}"/>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73F0F21B-837E-4775-8B68-59E22AF5E218}"/>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D3DFC8A4-DD10-4F96-9F44-87E8BA3AB61D}"/>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3" name="タイトル 1">
            <a:extLst>
              <a:ext uri="{FF2B5EF4-FFF2-40B4-BE49-F238E27FC236}">
                <a16:creationId xmlns:a16="http://schemas.microsoft.com/office/drawing/2014/main" id="{7AE0DBC5-10F8-43CA-A003-27B57831497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7" name="タイトル 1">
            <a:extLst>
              <a:ext uri="{FF2B5EF4-FFF2-40B4-BE49-F238E27FC236}">
                <a16:creationId xmlns:a16="http://schemas.microsoft.com/office/drawing/2014/main" id="{44A2160C-DAD6-4FF4-834B-9DB4874B5B4C}"/>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正方形/長方形 27">
            <a:extLst>
              <a:ext uri="{FF2B5EF4-FFF2-40B4-BE49-F238E27FC236}">
                <a16:creationId xmlns:a16="http://schemas.microsoft.com/office/drawing/2014/main" id="{1D27730B-F9B0-4FF5-8E5A-0E7F7F98586F}"/>
              </a:ext>
            </a:extLst>
          </p:cNvPr>
          <p:cNvSpPr/>
          <p:nvPr/>
        </p:nvSpPr>
        <p:spPr>
          <a:xfrm>
            <a:off x="-8966" y="543821"/>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4817C06E-5BBE-43F8-8F45-56F44BDB36C8}"/>
              </a:ext>
            </a:extLst>
          </p:cNvPr>
          <p:cNvSpPr txBox="1"/>
          <p:nvPr/>
        </p:nvSpPr>
        <p:spPr>
          <a:xfrm>
            <a:off x="-62581" y="624263"/>
            <a:ext cx="8989615" cy="1134523"/>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51" name="テキスト ボックス 50">
            <a:extLst>
              <a:ext uri="{FF2B5EF4-FFF2-40B4-BE49-F238E27FC236}">
                <a16:creationId xmlns:a16="http://schemas.microsoft.com/office/drawing/2014/main" id="{C83F3DA7-4762-453E-B77F-88CD8A999C30}"/>
              </a:ext>
            </a:extLst>
          </p:cNvPr>
          <p:cNvSpPr txBox="1"/>
          <p:nvPr/>
        </p:nvSpPr>
        <p:spPr>
          <a:xfrm>
            <a:off x="143845" y="4640858"/>
            <a:ext cx="4508532" cy="652364"/>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38</a:t>
            </a:r>
            <a:r>
              <a:rPr kumimoji="1" lang="ja-JP" altLang="en-US"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これ以上昇任しなくてもよい職員の割合</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82EDEFA3-BC96-4EF3-8502-0D3880F019A7}"/>
              </a:ext>
            </a:extLst>
          </p:cNvPr>
          <p:cNvSpPr txBox="1"/>
          <p:nvPr/>
        </p:nvSpPr>
        <p:spPr>
          <a:xfrm>
            <a:off x="3888201" y="5053885"/>
            <a:ext cx="5038867" cy="347689"/>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40</a:t>
            </a:r>
            <a:r>
              <a:rPr kumimoji="1" lang="ja-JP" altLang="en-US" sz="1100" b="1" dirty="0">
                <a:latin typeface="BIZ UDPゴシック" panose="020B0400000000000000" pitchFamily="50" charset="-128"/>
                <a:ea typeface="BIZ UDPゴシック" panose="020B0400000000000000" pitchFamily="50" charset="-128"/>
              </a:rPr>
              <a:t>：昇任を望まない要因</a:t>
            </a:r>
            <a:r>
              <a:rPr kumimoji="1" lang="en-US" altLang="ja-JP" sz="1100" b="1" dirty="0">
                <a:latin typeface="BIZ UDPゴシック" panose="020B0400000000000000" pitchFamily="50" charset="-128"/>
                <a:ea typeface="BIZ UDPゴシック" panose="020B0400000000000000" pitchFamily="50" charset="-128"/>
              </a:rPr>
              <a:t>】</a:t>
            </a:r>
          </a:p>
        </p:txBody>
      </p:sp>
      <p:sp>
        <p:nvSpPr>
          <p:cNvPr id="57" name="タイトル 1">
            <a:extLst>
              <a:ext uri="{FF2B5EF4-FFF2-40B4-BE49-F238E27FC236}">
                <a16:creationId xmlns:a16="http://schemas.microsoft.com/office/drawing/2014/main" id="{CA5A99F4-9503-4FAC-A44C-FF0697D88710}"/>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8" name="テキスト ボックス 57">
            <a:extLst>
              <a:ext uri="{FF2B5EF4-FFF2-40B4-BE49-F238E27FC236}">
                <a16:creationId xmlns:a16="http://schemas.microsoft.com/office/drawing/2014/main" id="{25C0BF7D-0DB2-4114-9E2B-AB59F01C700D}"/>
              </a:ext>
            </a:extLst>
          </p:cNvPr>
          <p:cNvSpPr txBox="1"/>
          <p:nvPr/>
        </p:nvSpPr>
        <p:spPr>
          <a:xfrm>
            <a:off x="3826398" y="2856907"/>
            <a:ext cx="5243963" cy="307976"/>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39</a:t>
            </a:r>
            <a:r>
              <a:rPr kumimoji="1" lang="ja-JP" altLang="en-US" sz="1100" b="1" dirty="0">
                <a:latin typeface="BIZ UDPゴシック" panose="020B0400000000000000" pitchFamily="50" charset="-128"/>
                <a:ea typeface="BIZ UDPゴシック" panose="020B0400000000000000" pitchFamily="50" charset="-128"/>
              </a:rPr>
              <a:t>：「新任課長級のころ、管理職としての自信を持ちづらい状況があったか」</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AB00554A-3046-4B11-9D73-67DE170841D2}"/>
              </a:ext>
            </a:extLst>
          </p:cNvPr>
          <p:cNvSpPr txBox="1"/>
          <p:nvPr/>
        </p:nvSpPr>
        <p:spPr>
          <a:xfrm>
            <a:off x="7045762" y="6495449"/>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35" name="正方形/長方形 34">
            <a:extLst>
              <a:ext uri="{FF2B5EF4-FFF2-40B4-BE49-F238E27FC236}">
                <a16:creationId xmlns:a16="http://schemas.microsoft.com/office/drawing/2014/main" id="{C3A81B24-F28D-491D-817C-72D3FC53D836}"/>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7" name="テキスト ボックス 36">
            <a:extLst>
              <a:ext uri="{FF2B5EF4-FFF2-40B4-BE49-F238E27FC236}">
                <a16:creationId xmlns:a16="http://schemas.microsoft.com/office/drawing/2014/main" id="{476EAB11-C827-4E58-B1C1-976C179D3679}"/>
              </a:ext>
            </a:extLst>
          </p:cNvPr>
          <p:cNvSpPr txBox="1"/>
          <p:nvPr/>
        </p:nvSpPr>
        <p:spPr>
          <a:xfrm>
            <a:off x="5008095" y="3072544"/>
            <a:ext cx="1211042" cy="301479"/>
          </a:xfrm>
          <a:prstGeom prst="rect">
            <a:avLst/>
          </a:prstGeom>
        </p:spPr>
        <p:txBody>
          <a:bodyPr vert="horz" wrap="square" lIns="91440" tIns="45720" rIns="91440" bIns="45720" rtlCol="0" anchor="ctr">
            <a:noAutofit/>
          </a:bodyPr>
          <a:lstStyle/>
          <a:p>
            <a:pPr algn="l"/>
            <a:r>
              <a:rPr kumimoji="1" lang="en-US" altLang="ja-JP" sz="1050" b="1" dirty="0">
                <a:latin typeface="BIZ UDPゴシック" panose="020B0400000000000000" pitchFamily="50" charset="-128"/>
                <a:ea typeface="BIZ UDPゴシック" panose="020B0400000000000000" pitchFamily="50" charset="-128"/>
              </a:rPr>
              <a:t>【</a:t>
            </a:r>
            <a:r>
              <a:rPr kumimoji="1" lang="ja-JP" altLang="en-US" sz="1050" b="1" dirty="0">
                <a:latin typeface="BIZ UDPゴシック" panose="020B0400000000000000" pitchFamily="50" charset="-128"/>
                <a:ea typeface="BIZ UDPゴシック" panose="020B0400000000000000" pitchFamily="50" charset="-128"/>
              </a:rPr>
              <a:t>男性職員</a:t>
            </a:r>
            <a:r>
              <a:rPr kumimoji="1" lang="en-US" altLang="ja-JP" sz="1050" b="1" dirty="0">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p:txBody>
      </p:sp>
      <p:sp>
        <p:nvSpPr>
          <p:cNvPr id="38" name="テキスト ボックス 37">
            <a:extLst>
              <a:ext uri="{FF2B5EF4-FFF2-40B4-BE49-F238E27FC236}">
                <a16:creationId xmlns:a16="http://schemas.microsoft.com/office/drawing/2014/main" id="{85C4EC64-9B7A-4E14-ACAD-93BFBA9FDC22}"/>
              </a:ext>
            </a:extLst>
          </p:cNvPr>
          <p:cNvSpPr txBox="1"/>
          <p:nvPr/>
        </p:nvSpPr>
        <p:spPr>
          <a:xfrm>
            <a:off x="7383678" y="3096089"/>
            <a:ext cx="1211042" cy="301479"/>
          </a:xfrm>
          <a:prstGeom prst="rect">
            <a:avLst/>
          </a:prstGeom>
        </p:spPr>
        <p:txBody>
          <a:bodyPr vert="horz" wrap="square" lIns="91440" tIns="45720" rIns="91440" bIns="45720" rtlCol="0" anchor="ctr">
            <a:noAutofit/>
          </a:bodyPr>
          <a:lstStyle/>
          <a:p>
            <a:pPr algn="l"/>
            <a:r>
              <a:rPr kumimoji="1" lang="en-US" altLang="ja-JP" sz="1050" b="1" dirty="0">
                <a:latin typeface="BIZ UDPゴシック" panose="020B0400000000000000" pitchFamily="50" charset="-128"/>
                <a:ea typeface="BIZ UDPゴシック" panose="020B0400000000000000" pitchFamily="50" charset="-128"/>
              </a:rPr>
              <a:t>【</a:t>
            </a:r>
            <a:r>
              <a:rPr kumimoji="1" lang="ja-JP" altLang="en-US" sz="1050" b="1" dirty="0">
                <a:latin typeface="BIZ UDPゴシック" panose="020B0400000000000000" pitchFamily="50" charset="-128"/>
                <a:ea typeface="BIZ UDPゴシック" panose="020B0400000000000000" pitchFamily="50" charset="-128"/>
              </a:rPr>
              <a:t>女性職員</a:t>
            </a:r>
            <a:r>
              <a:rPr kumimoji="1" lang="en-US" altLang="ja-JP" sz="1050" b="1" dirty="0">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p:txBody>
      </p:sp>
      <p:sp>
        <p:nvSpPr>
          <p:cNvPr id="55" name="テキスト ボックス 54">
            <a:extLst>
              <a:ext uri="{FF2B5EF4-FFF2-40B4-BE49-F238E27FC236}">
                <a16:creationId xmlns:a16="http://schemas.microsoft.com/office/drawing/2014/main" id="{32ED0B6C-6CEC-4524-87B7-235350642B1F}"/>
              </a:ext>
            </a:extLst>
          </p:cNvPr>
          <p:cNvSpPr txBox="1"/>
          <p:nvPr/>
        </p:nvSpPr>
        <p:spPr>
          <a:xfrm>
            <a:off x="454294" y="3226713"/>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61" name="テキスト ボックス 60">
            <a:extLst>
              <a:ext uri="{FF2B5EF4-FFF2-40B4-BE49-F238E27FC236}">
                <a16:creationId xmlns:a16="http://schemas.microsoft.com/office/drawing/2014/main" id="{F06A0CBE-B5BC-48AA-9B35-DC33587127EE}"/>
              </a:ext>
            </a:extLst>
          </p:cNvPr>
          <p:cNvSpPr txBox="1"/>
          <p:nvPr/>
        </p:nvSpPr>
        <p:spPr>
          <a:xfrm>
            <a:off x="4269347" y="3392712"/>
            <a:ext cx="442201" cy="137369"/>
          </a:xfrm>
          <a:prstGeom prst="rect">
            <a:avLst/>
          </a:prstGeom>
        </p:spPr>
        <p:txBody>
          <a:bodyPr vert="horz" wrap="square" lIns="91440" tIns="45720" rIns="91440" bIns="45720" rtlCol="0" anchor="ctr">
            <a:noAutofit/>
          </a:bodyPr>
          <a:lstStyle/>
          <a:p>
            <a:pPr algn="l"/>
            <a:r>
              <a:rPr kumimoji="1" lang="ja-JP" altLang="en-US" sz="600" dirty="0">
                <a:latin typeface="BIZ UDPゴシック" panose="020B0400000000000000" pitchFamily="50" charset="-128"/>
                <a:ea typeface="BIZ UDPゴシック" panose="020B0400000000000000" pitchFamily="50" charset="-128"/>
              </a:rPr>
              <a:t>（％）</a:t>
            </a:r>
          </a:p>
        </p:txBody>
      </p:sp>
      <p:sp>
        <p:nvSpPr>
          <p:cNvPr id="63" name="テキスト ボックス 62">
            <a:extLst>
              <a:ext uri="{FF2B5EF4-FFF2-40B4-BE49-F238E27FC236}">
                <a16:creationId xmlns:a16="http://schemas.microsoft.com/office/drawing/2014/main" id="{377B42CA-A3B7-4C60-8CF7-834EEE46D379}"/>
              </a:ext>
            </a:extLst>
          </p:cNvPr>
          <p:cNvSpPr txBox="1"/>
          <p:nvPr/>
        </p:nvSpPr>
        <p:spPr>
          <a:xfrm>
            <a:off x="6652196" y="3406847"/>
            <a:ext cx="442201" cy="137369"/>
          </a:xfrm>
          <a:prstGeom prst="rect">
            <a:avLst/>
          </a:prstGeom>
        </p:spPr>
        <p:txBody>
          <a:bodyPr vert="horz" wrap="square" lIns="91440" tIns="45720" rIns="91440" bIns="45720" rtlCol="0" anchor="ctr">
            <a:noAutofit/>
          </a:bodyPr>
          <a:lstStyle/>
          <a:p>
            <a:pPr algn="l"/>
            <a:r>
              <a:rPr kumimoji="1" lang="ja-JP" altLang="en-US" sz="600" dirty="0">
                <a:latin typeface="BIZ UDPゴシック" panose="020B0400000000000000" pitchFamily="50" charset="-128"/>
                <a:ea typeface="BIZ UDPゴシック" panose="020B0400000000000000" pitchFamily="50" charset="-128"/>
              </a:rPr>
              <a:t>（％）</a:t>
            </a:r>
          </a:p>
        </p:txBody>
      </p:sp>
      <p:sp>
        <p:nvSpPr>
          <p:cNvPr id="64" name="テキスト ボックス 63">
            <a:extLst>
              <a:ext uri="{FF2B5EF4-FFF2-40B4-BE49-F238E27FC236}">
                <a16:creationId xmlns:a16="http://schemas.microsoft.com/office/drawing/2014/main" id="{11CF8D14-8160-4D54-BD51-D27F81F5D47D}"/>
              </a:ext>
            </a:extLst>
          </p:cNvPr>
          <p:cNvSpPr txBox="1"/>
          <p:nvPr/>
        </p:nvSpPr>
        <p:spPr>
          <a:xfrm>
            <a:off x="542129" y="5071179"/>
            <a:ext cx="442201" cy="137369"/>
          </a:xfrm>
          <a:prstGeom prst="rect">
            <a:avLst/>
          </a:prstGeom>
        </p:spPr>
        <p:txBody>
          <a:bodyPr vert="horz" wrap="square" lIns="91440" tIns="45720" rIns="91440" bIns="45720" rtlCol="0" anchor="ctr">
            <a:noAutofit/>
          </a:bodyPr>
          <a:lstStyle/>
          <a:p>
            <a:pPr algn="l"/>
            <a:r>
              <a:rPr kumimoji="1" lang="ja-JP" altLang="en-US" sz="600" dirty="0">
                <a:latin typeface="BIZ UDPゴシック" panose="020B0400000000000000" pitchFamily="50" charset="-128"/>
                <a:ea typeface="BIZ UDPゴシック" panose="020B0400000000000000" pitchFamily="50" charset="-128"/>
              </a:rPr>
              <a:t>（％）</a:t>
            </a:r>
          </a:p>
        </p:txBody>
      </p:sp>
      <p:sp>
        <p:nvSpPr>
          <p:cNvPr id="39" name="正方形/長方形 38">
            <a:extLst>
              <a:ext uri="{FF2B5EF4-FFF2-40B4-BE49-F238E27FC236}">
                <a16:creationId xmlns:a16="http://schemas.microsoft.com/office/drawing/2014/main" id="{18178A03-782A-4315-BD02-04DF020418EC}"/>
              </a:ext>
            </a:extLst>
          </p:cNvPr>
          <p:cNvSpPr/>
          <p:nvPr/>
        </p:nvSpPr>
        <p:spPr>
          <a:xfrm>
            <a:off x="2352864" y="3475531"/>
            <a:ext cx="578711" cy="1260954"/>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0" name="正方形/長方形 39">
            <a:extLst>
              <a:ext uri="{FF2B5EF4-FFF2-40B4-BE49-F238E27FC236}">
                <a16:creationId xmlns:a16="http://schemas.microsoft.com/office/drawing/2014/main" id="{6F3A6C7B-0657-4681-A237-E7AA1497C4DD}"/>
              </a:ext>
            </a:extLst>
          </p:cNvPr>
          <p:cNvSpPr/>
          <p:nvPr/>
        </p:nvSpPr>
        <p:spPr>
          <a:xfrm>
            <a:off x="2479405" y="5124206"/>
            <a:ext cx="578711" cy="1495833"/>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1" name="正方形/長方形 40">
            <a:extLst>
              <a:ext uri="{FF2B5EF4-FFF2-40B4-BE49-F238E27FC236}">
                <a16:creationId xmlns:a16="http://schemas.microsoft.com/office/drawing/2014/main" id="{4FEF3AD1-8E20-4F4D-8592-2A2936D61001}"/>
              </a:ext>
            </a:extLst>
          </p:cNvPr>
          <p:cNvSpPr/>
          <p:nvPr/>
        </p:nvSpPr>
        <p:spPr>
          <a:xfrm>
            <a:off x="6018617" y="3412437"/>
            <a:ext cx="442201" cy="133431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2" name="正方形/長方形 41">
            <a:extLst>
              <a:ext uri="{FF2B5EF4-FFF2-40B4-BE49-F238E27FC236}">
                <a16:creationId xmlns:a16="http://schemas.microsoft.com/office/drawing/2014/main" id="{E8C169C7-41B0-4DEA-9B9C-AD64852F1961}"/>
              </a:ext>
            </a:extLst>
          </p:cNvPr>
          <p:cNvSpPr/>
          <p:nvPr/>
        </p:nvSpPr>
        <p:spPr>
          <a:xfrm>
            <a:off x="8383722" y="3412437"/>
            <a:ext cx="442201" cy="133431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3" name="テキスト ボックス 42">
            <a:extLst>
              <a:ext uri="{FF2B5EF4-FFF2-40B4-BE49-F238E27FC236}">
                <a16:creationId xmlns:a16="http://schemas.microsoft.com/office/drawing/2014/main" id="{6D7DF45F-3B91-41D0-B6F2-E550EDC86420}"/>
              </a:ext>
            </a:extLst>
          </p:cNvPr>
          <p:cNvSpPr txBox="1"/>
          <p:nvPr/>
        </p:nvSpPr>
        <p:spPr>
          <a:xfrm>
            <a:off x="115167" y="936545"/>
            <a:ext cx="1940554"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（５）昇任意欲について</a:t>
            </a:r>
          </a:p>
        </p:txBody>
      </p:sp>
      <p:sp>
        <p:nvSpPr>
          <p:cNvPr id="44" name="テキスト ボックス 43">
            <a:extLst>
              <a:ext uri="{FF2B5EF4-FFF2-40B4-BE49-F238E27FC236}">
                <a16:creationId xmlns:a16="http://schemas.microsoft.com/office/drawing/2014/main" id="{154AC077-6829-47F0-8370-9DBF304043E3}"/>
              </a:ext>
            </a:extLst>
          </p:cNvPr>
          <p:cNvSpPr txBox="1"/>
          <p:nvPr/>
        </p:nvSpPr>
        <p:spPr>
          <a:xfrm>
            <a:off x="147845" y="2883294"/>
            <a:ext cx="3696488" cy="32618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＜再掲＞図表８：</a:t>
            </a:r>
            <a:r>
              <a:rPr lang="ja-JP" altLang="en-US" sz="1100" b="1" dirty="0">
                <a:latin typeface="BIZ UDPゴシック" panose="020B0400000000000000" pitchFamily="50" charset="-128"/>
                <a:ea typeface="BIZ UDPゴシック" panose="020B0400000000000000" pitchFamily="50" charset="-128"/>
              </a:rPr>
              <a:t>課長級以上に昇任したいと思う職員の</a:t>
            </a:r>
            <a:endParaRPr lang="en-US" altLang="ja-JP" sz="1100" b="1" dirty="0">
              <a:latin typeface="BIZ UDPゴシック" panose="020B0400000000000000" pitchFamily="50" charset="-128"/>
              <a:ea typeface="BIZ UDPゴシック" panose="020B0400000000000000" pitchFamily="50" charset="-128"/>
            </a:endParaRPr>
          </a:p>
          <a:p>
            <a:r>
              <a:rPr lang="en-US" altLang="ja-JP" sz="1100" b="1" dirty="0">
                <a:latin typeface="BIZ UDPゴシック" panose="020B0400000000000000" pitchFamily="50" charset="-128"/>
                <a:ea typeface="BIZ UDPゴシック" panose="020B0400000000000000" pitchFamily="50" charset="-128"/>
              </a:rPr>
              <a:t>   </a:t>
            </a:r>
            <a:r>
              <a:rPr lang="ja-JP" altLang="en-US" sz="1100" b="1" dirty="0">
                <a:latin typeface="BIZ UDPゴシック" panose="020B0400000000000000" pitchFamily="50" charset="-128"/>
                <a:ea typeface="BIZ UDPゴシック" panose="020B0400000000000000" pitchFamily="50" charset="-128"/>
              </a:rPr>
              <a:t>割合</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42916DFB-3A68-43FE-AC63-99E760D41642}"/>
              </a:ext>
            </a:extLst>
          </p:cNvPr>
          <p:cNvPicPr>
            <a:picLocks noChangeAspect="1"/>
          </p:cNvPicPr>
          <p:nvPr/>
        </p:nvPicPr>
        <p:blipFill>
          <a:blip r:embed="rId5"/>
          <a:stretch>
            <a:fillRect/>
          </a:stretch>
        </p:blipFill>
        <p:spPr>
          <a:xfrm>
            <a:off x="4040195" y="5384483"/>
            <a:ext cx="4886994" cy="1173824"/>
          </a:xfrm>
          <a:prstGeom prst="rect">
            <a:avLst/>
          </a:prstGeom>
        </p:spPr>
      </p:pic>
      <p:sp>
        <p:nvSpPr>
          <p:cNvPr id="48" name="テキスト ボックス 47">
            <a:extLst>
              <a:ext uri="{FF2B5EF4-FFF2-40B4-BE49-F238E27FC236}">
                <a16:creationId xmlns:a16="http://schemas.microsoft.com/office/drawing/2014/main" id="{88CE2A15-46FB-49FA-8022-4DC2D227BE25}"/>
              </a:ext>
            </a:extLst>
          </p:cNvPr>
          <p:cNvSpPr txBox="1"/>
          <p:nvPr/>
        </p:nvSpPr>
        <p:spPr>
          <a:xfrm>
            <a:off x="7462365" y="4871160"/>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49" name="テキスト ボックス 48">
            <a:extLst>
              <a:ext uri="{FF2B5EF4-FFF2-40B4-BE49-F238E27FC236}">
                <a16:creationId xmlns:a16="http://schemas.microsoft.com/office/drawing/2014/main" id="{6CFE3C6F-F0C1-47D3-96B8-5754C42FA90F}"/>
              </a:ext>
            </a:extLst>
          </p:cNvPr>
          <p:cNvSpPr txBox="1"/>
          <p:nvPr/>
        </p:nvSpPr>
        <p:spPr>
          <a:xfrm>
            <a:off x="2055721" y="6569998"/>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pic>
        <p:nvPicPr>
          <p:cNvPr id="5" name="図 4">
            <a:extLst>
              <a:ext uri="{FF2B5EF4-FFF2-40B4-BE49-F238E27FC236}">
                <a16:creationId xmlns:a16="http://schemas.microsoft.com/office/drawing/2014/main" id="{8BA4D0BB-3BB1-45FF-98C9-2FA426F5A73A}"/>
              </a:ext>
            </a:extLst>
          </p:cNvPr>
          <p:cNvPicPr>
            <a:picLocks noChangeAspect="1"/>
          </p:cNvPicPr>
          <p:nvPr/>
        </p:nvPicPr>
        <p:blipFill>
          <a:blip r:embed="rId6"/>
          <a:stretch>
            <a:fillRect/>
          </a:stretch>
        </p:blipFill>
        <p:spPr>
          <a:xfrm>
            <a:off x="6541881" y="3422749"/>
            <a:ext cx="2714400" cy="1497600"/>
          </a:xfrm>
          <a:prstGeom prst="rect">
            <a:avLst/>
          </a:prstGeom>
        </p:spPr>
      </p:pic>
    </p:spTree>
    <p:extLst>
      <p:ext uri="{BB962C8B-B14F-4D97-AF65-F5344CB8AC3E}">
        <p14:creationId xmlns:p14="http://schemas.microsoft.com/office/powerpoint/2010/main" val="1519834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20</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67274" y="1052617"/>
            <a:ext cx="4470070" cy="2211689"/>
          </a:xfrm>
          <a:prstGeom prst="rect">
            <a:avLst/>
          </a:prstGeom>
        </p:spPr>
        <p:txBody>
          <a:bodyPr vert="horz" wrap="square" lIns="91440" tIns="45720" rIns="91440" bIns="45720" rtlCol="0" anchor="ctr">
            <a:noAutofit/>
          </a:bodyPr>
          <a:lstStyle/>
          <a:p>
            <a:pPr algn="l">
              <a:spcBef>
                <a:spcPts val="600"/>
              </a:spcBef>
            </a:pP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○本府では「職場におけるハラスメントの防止及び対応に関す</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る指針」を策定し、職員の意識啓発、相談体制の整備、研修</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の３点からハラスメントのない職場づくりに取り組んでいる。</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a:t>
            </a:r>
            <a:r>
              <a:rPr kumimoji="1" lang="en-US" altLang="ja-JP" sz="1300" dirty="0">
                <a:latin typeface="UD デジタル 教科書体 NK-R" panose="02020400000000000000" pitchFamily="18" charset="-128"/>
                <a:ea typeface="UD デジタル 教科書体 NK-R" panose="02020400000000000000" pitchFamily="18" charset="-128"/>
              </a:rPr>
              <a:t>R7</a:t>
            </a:r>
            <a:r>
              <a:rPr kumimoji="1" lang="ja-JP" altLang="en-US" sz="1300" dirty="0">
                <a:latin typeface="UD デジタル 教科書体 NK-R" panose="02020400000000000000" pitchFamily="18" charset="-128"/>
                <a:ea typeface="UD デジタル 教科書体 NK-R" panose="02020400000000000000" pitchFamily="18" charset="-128"/>
              </a:rPr>
              <a:t>年度のハラスメントに関するセルフチェックにおいて、指針</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の認知度については</a:t>
            </a:r>
            <a:r>
              <a:rPr kumimoji="1" lang="en-US" altLang="ja-JP" sz="1300" dirty="0">
                <a:latin typeface="UD デジタル 教科書体 NK-R" panose="02020400000000000000" pitchFamily="18" charset="-128"/>
                <a:ea typeface="UD デジタル 教科書体 NK-R" panose="02020400000000000000" pitchFamily="18" charset="-128"/>
              </a:rPr>
              <a:t>92.1%</a:t>
            </a:r>
            <a:r>
              <a:rPr kumimoji="1" lang="ja-JP" altLang="en-US" sz="1300" dirty="0">
                <a:latin typeface="UD デジタル 教科書体 NK-R" panose="02020400000000000000" pitchFamily="18" charset="-128"/>
                <a:ea typeface="UD デジタル 教科書体 NK-R" panose="02020400000000000000" pitchFamily="18" charset="-128"/>
              </a:rPr>
              <a:t>と、職員に広く認知されてい</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る状況（図表</a:t>
            </a:r>
            <a:r>
              <a:rPr kumimoji="1" lang="en-US" altLang="ja-JP" sz="1300" dirty="0">
                <a:latin typeface="UD デジタル 教科書体 NK-R" panose="02020400000000000000" pitchFamily="18" charset="-128"/>
                <a:ea typeface="UD デジタル 教科書体 NK-R" panose="02020400000000000000" pitchFamily="18" charset="-128"/>
              </a:rPr>
              <a:t>41</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5" name="タイトル 1">
            <a:extLst>
              <a:ext uri="{FF2B5EF4-FFF2-40B4-BE49-F238E27FC236}">
                <a16:creationId xmlns:a16="http://schemas.microsoft.com/office/drawing/2014/main" id="{101AE62E-C4CC-4609-B414-4A1A96FCBE74}"/>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6" name="タイトル 1">
            <a:extLst>
              <a:ext uri="{FF2B5EF4-FFF2-40B4-BE49-F238E27FC236}">
                <a16:creationId xmlns:a16="http://schemas.microsoft.com/office/drawing/2014/main" id="{4DCC3181-765C-4A4C-B7C6-79294D71B4CD}"/>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8" name="タイトル 1">
            <a:extLst>
              <a:ext uri="{FF2B5EF4-FFF2-40B4-BE49-F238E27FC236}">
                <a16:creationId xmlns:a16="http://schemas.microsoft.com/office/drawing/2014/main" id="{C7A81054-4D17-4089-810B-A76AE4918DC2}"/>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9" name="タイトル 1">
            <a:extLst>
              <a:ext uri="{FF2B5EF4-FFF2-40B4-BE49-F238E27FC236}">
                <a16:creationId xmlns:a16="http://schemas.microsoft.com/office/drawing/2014/main" id="{75C6679B-530D-4DC4-91C5-5E1CC2BCC8E0}"/>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19EFD602-066E-4B90-B108-D5BB053F78C7}"/>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73F0F21B-837E-4775-8B68-59E22AF5E218}"/>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D3DFC8A4-DD10-4F96-9F44-87E8BA3AB61D}"/>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3" name="タイトル 1">
            <a:extLst>
              <a:ext uri="{FF2B5EF4-FFF2-40B4-BE49-F238E27FC236}">
                <a16:creationId xmlns:a16="http://schemas.microsoft.com/office/drawing/2014/main" id="{7AE0DBC5-10F8-43CA-A003-27B57831497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7" name="タイトル 1">
            <a:extLst>
              <a:ext uri="{FF2B5EF4-FFF2-40B4-BE49-F238E27FC236}">
                <a16:creationId xmlns:a16="http://schemas.microsoft.com/office/drawing/2014/main" id="{44A2160C-DAD6-4FF4-834B-9DB4874B5B4C}"/>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正方形/長方形 27">
            <a:extLst>
              <a:ext uri="{FF2B5EF4-FFF2-40B4-BE49-F238E27FC236}">
                <a16:creationId xmlns:a16="http://schemas.microsoft.com/office/drawing/2014/main" id="{1D27730B-F9B0-4FF5-8E5A-0E7F7F98586F}"/>
              </a:ext>
            </a:extLst>
          </p:cNvPr>
          <p:cNvSpPr/>
          <p:nvPr/>
        </p:nvSpPr>
        <p:spPr>
          <a:xfrm>
            <a:off x="-19455" y="555845"/>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５　働きやすい環境づくり</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4817C06E-5BBE-43F8-8F45-56F44BDB36C8}"/>
              </a:ext>
            </a:extLst>
          </p:cNvPr>
          <p:cNvSpPr txBox="1"/>
          <p:nvPr/>
        </p:nvSpPr>
        <p:spPr>
          <a:xfrm>
            <a:off x="-62547" y="509960"/>
            <a:ext cx="8989615" cy="1134523"/>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57" name="タイトル 1">
            <a:extLst>
              <a:ext uri="{FF2B5EF4-FFF2-40B4-BE49-F238E27FC236}">
                <a16:creationId xmlns:a16="http://schemas.microsoft.com/office/drawing/2014/main" id="{CA5A99F4-9503-4FAC-A44C-FF0697D88710}"/>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35" name="正方形/長方形 34">
            <a:extLst>
              <a:ext uri="{FF2B5EF4-FFF2-40B4-BE49-F238E27FC236}">
                <a16:creationId xmlns:a16="http://schemas.microsoft.com/office/drawing/2014/main" id="{C3A81B24-F28D-491D-817C-72D3FC53D836}"/>
              </a:ext>
            </a:extLst>
          </p:cNvPr>
          <p:cNvSpPr/>
          <p:nvPr/>
        </p:nvSpPr>
        <p:spPr>
          <a:xfrm>
            <a:off x="0" y="-8792"/>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6" name="テキスト ボックス 35">
            <a:extLst>
              <a:ext uri="{FF2B5EF4-FFF2-40B4-BE49-F238E27FC236}">
                <a16:creationId xmlns:a16="http://schemas.microsoft.com/office/drawing/2014/main" id="{BC83BE40-CBAE-4917-81AD-6C6776E03D4D}"/>
              </a:ext>
            </a:extLst>
          </p:cNvPr>
          <p:cNvSpPr txBox="1"/>
          <p:nvPr/>
        </p:nvSpPr>
        <p:spPr>
          <a:xfrm>
            <a:off x="4701406" y="1003536"/>
            <a:ext cx="4375320" cy="347689"/>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41</a:t>
            </a:r>
            <a:r>
              <a:rPr kumimoji="1" lang="ja-JP" altLang="en-US" sz="1100" b="1" dirty="0">
                <a:latin typeface="BIZ UDPゴシック" panose="020B0400000000000000" pitchFamily="50" charset="-128"/>
                <a:ea typeface="BIZ UDPゴシック" panose="020B0400000000000000" pitchFamily="50" charset="-128"/>
              </a:rPr>
              <a:t>：「職場におけるハラスメント防止及び対応に関する指針」を知っているか</a:t>
            </a:r>
            <a:r>
              <a:rPr kumimoji="1" lang="en-US" altLang="ja-JP" sz="1100" b="1" dirty="0">
                <a:latin typeface="BIZ UDPゴシック" panose="020B0400000000000000" pitchFamily="50" charset="-128"/>
                <a:ea typeface="BIZ UDPゴシック" panose="020B0400000000000000" pitchFamily="50" charset="-128"/>
              </a:rPr>
              <a:t>】</a:t>
            </a:r>
          </a:p>
        </p:txBody>
      </p:sp>
      <p:sp>
        <p:nvSpPr>
          <p:cNvPr id="37" name="テキスト ボックス 36">
            <a:extLst>
              <a:ext uri="{FF2B5EF4-FFF2-40B4-BE49-F238E27FC236}">
                <a16:creationId xmlns:a16="http://schemas.microsoft.com/office/drawing/2014/main" id="{D0B2AA7C-5CD3-4889-8249-9D953BB89363}"/>
              </a:ext>
            </a:extLst>
          </p:cNvPr>
          <p:cNvSpPr txBox="1"/>
          <p:nvPr/>
        </p:nvSpPr>
        <p:spPr>
          <a:xfrm>
            <a:off x="4701406" y="3731703"/>
            <a:ext cx="3312330" cy="347689"/>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42</a:t>
            </a:r>
            <a:r>
              <a:rPr kumimoji="1" lang="ja-JP" altLang="en-US" sz="1100" b="1" dirty="0">
                <a:latin typeface="BIZ UDPゴシック" panose="020B0400000000000000" pitchFamily="50" charset="-128"/>
                <a:ea typeface="BIZ UDPゴシック" panose="020B0400000000000000" pitchFamily="50" charset="-128"/>
              </a:rPr>
              <a:t>：自身の健康課題を相談しづらい理由</a:t>
            </a:r>
            <a:r>
              <a:rPr kumimoji="1" lang="en-US" altLang="ja-JP" sz="1100" b="1" dirty="0">
                <a:latin typeface="BIZ UDPゴシック" panose="020B0400000000000000" pitchFamily="50" charset="-128"/>
                <a:ea typeface="BIZ UDPゴシック" panose="020B0400000000000000" pitchFamily="50" charset="-128"/>
              </a:rPr>
              <a:t>】</a:t>
            </a:r>
          </a:p>
        </p:txBody>
      </p:sp>
      <p:sp>
        <p:nvSpPr>
          <p:cNvPr id="39" name="テキスト ボックス 38">
            <a:extLst>
              <a:ext uri="{FF2B5EF4-FFF2-40B4-BE49-F238E27FC236}">
                <a16:creationId xmlns:a16="http://schemas.microsoft.com/office/drawing/2014/main" id="{461E2EBD-448A-4EFD-B0C6-6DB437B6B4B8}"/>
              </a:ext>
            </a:extLst>
          </p:cNvPr>
          <p:cNvSpPr txBox="1"/>
          <p:nvPr/>
        </p:nvSpPr>
        <p:spPr>
          <a:xfrm>
            <a:off x="-31960" y="3545211"/>
            <a:ext cx="4051870" cy="443447"/>
          </a:xfrm>
          <a:prstGeom prst="rect">
            <a:avLst/>
          </a:prstGeom>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　　　　　　　　　　　　　　　　　　　　　　　　　　　　　　　　　　　　　　　　　　　</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2" name="テキスト ボックス 41">
            <a:extLst>
              <a:ext uri="{FF2B5EF4-FFF2-40B4-BE49-F238E27FC236}">
                <a16:creationId xmlns:a16="http://schemas.microsoft.com/office/drawing/2014/main" id="{F1378E2E-F807-4DBD-B218-1DDFBEAFC54E}"/>
              </a:ext>
            </a:extLst>
          </p:cNvPr>
          <p:cNvSpPr txBox="1"/>
          <p:nvPr/>
        </p:nvSpPr>
        <p:spPr>
          <a:xfrm>
            <a:off x="-331237" y="5242495"/>
            <a:ext cx="4426982" cy="2119319"/>
          </a:xfrm>
          <a:prstGeom prst="rect">
            <a:avLst/>
          </a:prstGeom>
        </p:spPr>
        <p:txBody>
          <a:bodyPr vert="horz" wrap="square" lIns="91440" tIns="45720" rIns="91440" bIns="45720" rtlCol="0" anchor="ctr">
            <a:noAutofit/>
          </a:bodyPr>
          <a:lstStyle/>
          <a:p>
            <a:pPr algn="l"/>
            <a:endParaRPr kumimoji="1" lang="ja-JP" altLang="en-US" sz="1300" dirty="0">
              <a:latin typeface="UD デジタル 教科書体 NK-R" panose="02020400000000000000" pitchFamily="18" charset="-128"/>
              <a:ea typeface="UD デジタル 教科書体 NK-R" panose="02020400000000000000" pitchFamily="18" charset="-128"/>
            </a:endParaRPr>
          </a:p>
        </p:txBody>
      </p:sp>
      <p:pic>
        <p:nvPicPr>
          <p:cNvPr id="6" name="図 5">
            <a:extLst>
              <a:ext uri="{FF2B5EF4-FFF2-40B4-BE49-F238E27FC236}">
                <a16:creationId xmlns:a16="http://schemas.microsoft.com/office/drawing/2014/main" id="{7459DC5C-015D-470E-BC97-306A8558F3A0}"/>
              </a:ext>
            </a:extLst>
          </p:cNvPr>
          <p:cNvPicPr>
            <a:picLocks noChangeAspect="1"/>
          </p:cNvPicPr>
          <p:nvPr/>
        </p:nvPicPr>
        <p:blipFill>
          <a:blip r:embed="rId2"/>
          <a:stretch>
            <a:fillRect/>
          </a:stretch>
        </p:blipFill>
        <p:spPr>
          <a:xfrm>
            <a:off x="5066757" y="1418385"/>
            <a:ext cx="3500808" cy="1979164"/>
          </a:xfrm>
          <a:prstGeom prst="rect">
            <a:avLst/>
          </a:prstGeom>
        </p:spPr>
      </p:pic>
      <p:pic>
        <p:nvPicPr>
          <p:cNvPr id="12" name="図 11">
            <a:extLst>
              <a:ext uri="{FF2B5EF4-FFF2-40B4-BE49-F238E27FC236}">
                <a16:creationId xmlns:a16="http://schemas.microsoft.com/office/drawing/2014/main" id="{517BE5DA-15E6-4EC0-BD4A-DD82578A2F82}"/>
              </a:ext>
            </a:extLst>
          </p:cNvPr>
          <p:cNvPicPr>
            <a:picLocks noChangeAspect="1"/>
          </p:cNvPicPr>
          <p:nvPr/>
        </p:nvPicPr>
        <p:blipFill>
          <a:blip r:embed="rId3"/>
          <a:stretch>
            <a:fillRect/>
          </a:stretch>
        </p:blipFill>
        <p:spPr>
          <a:xfrm>
            <a:off x="4730114" y="3967711"/>
            <a:ext cx="4288667" cy="2238131"/>
          </a:xfrm>
          <a:prstGeom prst="rect">
            <a:avLst/>
          </a:prstGeom>
        </p:spPr>
      </p:pic>
      <p:sp>
        <p:nvSpPr>
          <p:cNvPr id="97" name="テキスト ボックス 96">
            <a:extLst>
              <a:ext uri="{FF2B5EF4-FFF2-40B4-BE49-F238E27FC236}">
                <a16:creationId xmlns:a16="http://schemas.microsoft.com/office/drawing/2014/main" id="{EF87CD90-9520-40A8-BEED-B9698F8B2BD4}"/>
              </a:ext>
            </a:extLst>
          </p:cNvPr>
          <p:cNvSpPr txBox="1"/>
          <p:nvPr/>
        </p:nvSpPr>
        <p:spPr>
          <a:xfrm>
            <a:off x="4988405" y="4146552"/>
            <a:ext cx="442201" cy="137369"/>
          </a:xfrm>
          <a:prstGeom prst="rect">
            <a:avLst/>
          </a:prstGeom>
        </p:spPr>
        <p:txBody>
          <a:bodyPr vert="horz" wrap="square" lIns="91440" tIns="45720" rIns="91440" bIns="45720" rtlCol="0" anchor="ctr">
            <a:noAutofit/>
          </a:bodyPr>
          <a:lstStyle/>
          <a:p>
            <a:pPr algn="l"/>
            <a:r>
              <a:rPr kumimoji="1" lang="ja-JP" altLang="en-US" sz="600" dirty="0">
                <a:latin typeface="BIZ UDPゴシック" panose="020B0400000000000000" pitchFamily="50" charset="-128"/>
                <a:ea typeface="BIZ UDPゴシック" panose="020B0400000000000000" pitchFamily="50" charset="-128"/>
              </a:rPr>
              <a:t>（％）</a:t>
            </a:r>
          </a:p>
        </p:txBody>
      </p:sp>
      <p:sp>
        <p:nvSpPr>
          <p:cNvPr id="31" name="正方形/長方形 30">
            <a:extLst>
              <a:ext uri="{FF2B5EF4-FFF2-40B4-BE49-F238E27FC236}">
                <a16:creationId xmlns:a16="http://schemas.microsoft.com/office/drawing/2014/main" id="{1FB6B1A2-FF01-4B61-8001-BCE1C7E02158}"/>
              </a:ext>
            </a:extLst>
          </p:cNvPr>
          <p:cNvSpPr/>
          <p:nvPr/>
        </p:nvSpPr>
        <p:spPr>
          <a:xfrm>
            <a:off x="7441466" y="4387592"/>
            <a:ext cx="1126099" cy="169168"/>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2" name="正方形/長方形 31">
            <a:extLst>
              <a:ext uri="{FF2B5EF4-FFF2-40B4-BE49-F238E27FC236}">
                <a16:creationId xmlns:a16="http://schemas.microsoft.com/office/drawing/2014/main" id="{BBF2A42B-26DA-4E24-9315-4144A6151689}"/>
              </a:ext>
            </a:extLst>
          </p:cNvPr>
          <p:cNvSpPr/>
          <p:nvPr/>
        </p:nvSpPr>
        <p:spPr>
          <a:xfrm>
            <a:off x="5166345" y="4260969"/>
            <a:ext cx="180975" cy="1516147"/>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3" name="正方形/長方形 32">
            <a:extLst>
              <a:ext uri="{FF2B5EF4-FFF2-40B4-BE49-F238E27FC236}">
                <a16:creationId xmlns:a16="http://schemas.microsoft.com/office/drawing/2014/main" id="{B40A3CFF-3E50-4558-BE70-51889FCFFD0E}"/>
              </a:ext>
            </a:extLst>
          </p:cNvPr>
          <p:cNvSpPr/>
          <p:nvPr/>
        </p:nvSpPr>
        <p:spPr>
          <a:xfrm>
            <a:off x="6331292" y="4315400"/>
            <a:ext cx="180975" cy="1395744"/>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0" name="テキスト ボックス 29">
            <a:extLst>
              <a:ext uri="{FF2B5EF4-FFF2-40B4-BE49-F238E27FC236}">
                <a16:creationId xmlns:a16="http://schemas.microsoft.com/office/drawing/2014/main" id="{E56105C9-6A52-4544-8246-A6FE2BE2AAB5}"/>
              </a:ext>
            </a:extLst>
          </p:cNvPr>
          <p:cNvSpPr txBox="1"/>
          <p:nvPr/>
        </p:nvSpPr>
        <p:spPr>
          <a:xfrm>
            <a:off x="81677" y="963659"/>
            <a:ext cx="2830428"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（１）ハラスメントのない職場づくり　</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38" name="テキスト ボックス 37">
            <a:extLst>
              <a:ext uri="{FF2B5EF4-FFF2-40B4-BE49-F238E27FC236}">
                <a16:creationId xmlns:a16="http://schemas.microsoft.com/office/drawing/2014/main" id="{2B8D57D0-AE76-49C5-A92B-FFB6B307460F}"/>
              </a:ext>
            </a:extLst>
          </p:cNvPr>
          <p:cNvSpPr txBox="1"/>
          <p:nvPr/>
        </p:nvSpPr>
        <p:spPr>
          <a:xfrm>
            <a:off x="72708" y="3717960"/>
            <a:ext cx="3583749"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（２）女性の健康上の特性に係る取組の状況　　　　　　　　　　　</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34" name="テキスト ボックス 33">
            <a:extLst>
              <a:ext uri="{FF2B5EF4-FFF2-40B4-BE49-F238E27FC236}">
                <a16:creationId xmlns:a16="http://schemas.microsoft.com/office/drawing/2014/main" id="{BD178180-2FD7-4AEE-B612-8366C728BE1F}"/>
              </a:ext>
            </a:extLst>
          </p:cNvPr>
          <p:cNvSpPr txBox="1"/>
          <p:nvPr/>
        </p:nvSpPr>
        <p:spPr>
          <a:xfrm>
            <a:off x="81677" y="3823343"/>
            <a:ext cx="4470070" cy="2211689"/>
          </a:xfrm>
          <a:prstGeom prst="rect">
            <a:avLst/>
          </a:prstGeom>
        </p:spPr>
        <p:txBody>
          <a:bodyPr vert="horz" wrap="square" lIns="91440" tIns="45720" rIns="91440" bIns="45720" rtlCol="0" anchor="ctr">
            <a:noAutofit/>
          </a:bodyPr>
          <a:lstStyle/>
          <a:p>
            <a:pPr algn="l">
              <a:spcBef>
                <a:spcPts val="600"/>
              </a:spcBef>
            </a:pP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〇女性の健康上の特性に係る取組としては、女性の健康上の　　</a:t>
            </a:r>
          </a:p>
          <a:p>
            <a:pPr algn="l"/>
            <a:r>
              <a:rPr kumimoji="1" lang="ja-JP" altLang="en-US" sz="1300" dirty="0">
                <a:latin typeface="UD デジタル 教科書体 NK-R" panose="02020400000000000000" pitchFamily="18" charset="-128"/>
                <a:ea typeface="UD デジタル 教科書体 NK-R" panose="02020400000000000000" pitchFamily="18" charset="-128"/>
              </a:rPr>
              <a:t>　特性に配慮した制度の周知や取得・活用率向上に向けた取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組、ヘルスリテラシー向上のための取組、相談体制の整備を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進めている。</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〇Ｒ７年度職員アンケートにおいて、健康課題を相談しにくいと感じる理由として「上司が男性のため相談しづらい」と回答する職員が約</a:t>
            </a:r>
            <a:r>
              <a:rPr kumimoji="1" lang="en-US" altLang="ja-JP" sz="1300" dirty="0">
                <a:latin typeface="UD デジタル 教科書体 NK-R" panose="02020400000000000000" pitchFamily="18" charset="-128"/>
                <a:ea typeface="UD デジタル 教科書体 NK-R" panose="02020400000000000000" pitchFamily="18" charset="-128"/>
              </a:rPr>
              <a:t>30</a:t>
            </a:r>
            <a:r>
              <a:rPr kumimoji="1" lang="ja-JP" altLang="en-US" sz="1300" dirty="0">
                <a:latin typeface="UD デジタル 教科書体 NK-R" panose="02020400000000000000" pitchFamily="18" charset="-128"/>
                <a:ea typeface="UD デジタル 教科書体 NK-R" panose="02020400000000000000" pitchFamily="18" charset="-128"/>
              </a:rPr>
              <a:t>％存在している状況（図表</a:t>
            </a:r>
            <a:r>
              <a:rPr kumimoji="1" lang="en-US" altLang="ja-JP" sz="1300" dirty="0">
                <a:latin typeface="UD デジタル 教科書体 NK-R" panose="02020400000000000000" pitchFamily="18" charset="-128"/>
                <a:ea typeface="UD デジタル 教科書体 NK-R" panose="02020400000000000000" pitchFamily="18" charset="-128"/>
              </a:rPr>
              <a:t>42</a:t>
            </a:r>
            <a:r>
              <a:rPr kumimoji="1" lang="ja-JP" altLang="en-US" sz="1300" dirty="0">
                <a:latin typeface="UD デジタル 教科書体 NK-R" panose="02020400000000000000" pitchFamily="18" charset="-128"/>
                <a:ea typeface="UD デジタル 教科書体 NK-R" panose="02020400000000000000" pitchFamily="18" charset="-128"/>
              </a:rPr>
              <a:t>）。</a:t>
            </a:r>
          </a:p>
        </p:txBody>
      </p:sp>
      <p:sp>
        <p:nvSpPr>
          <p:cNvPr id="40" name="テキスト ボックス 39">
            <a:extLst>
              <a:ext uri="{FF2B5EF4-FFF2-40B4-BE49-F238E27FC236}">
                <a16:creationId xmlns:a16="http://schemas.microsoft.com/office/drawing/2014/main" id="{368FB70E-0CF3-4076-B6C5-69088A9422CC}"/>
              </a:ext>
            </a:extLst>
          </p:cNvPr>
          <p:cNvSpPr txBox="1"/>
          <p:nvPr/>
        </p:nvSpPr>
        <p:spPr>
          <a:xfrm>
            <a:off x="7408868" y="3087505"/>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令和７年度セルフチェックより</a:t>
            </a:r>
          </a:p>
        </p:txBody>
      </p:sp>
    </p:spTree>
    <p:extLst>
      <p:ext uri="{BB962C8B-B14F-4D97-AF65-F5344CB8AC3E}">
        <p14:creationId xmlns:p14="http://schemas.microsoft.com/office/powerpoint/2010/main" val="4050855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pic>
        <p:nvPicPr>
          <p:cNvPr id="9" name="図 8">
            <a:extLst>
              <a:ext uri="{FF2B5EF4-FFF2-40B4-BE49-F238E27FC236}">
                <a16:creationId xmlns:a16="http://schemas.microsoft.com/office/drawing/2014/main" id="{66BDA7EC-D362-4474-AF98-4595836E3079}"/>
              </a:ext>
            </a:extLst>
          </p:cNvPr>
          <p:cNvPicPr>
            <a:picLocks noChangeAspect="1"/>
          </p:cNvPicPr>
          <p:nvPr/>
        </p:nvPicPr>
        <p:blipFill>
          <a:blip r:embed="rId2"/>
          <a:stretch>
            <a:fillRect/>
          </a:stretch>
        </p:blipFill>
        <p:spPr>
          <a:xfrm>
            <a:off x="308261" y="3429000"/>
            <a:ext cx="4151736" cy="2347163"/>
          </a:xfrm>
          <a:prstGeom prst="rect">
            <a:avLst/>
          </a:prstGeom>
        </p:spPr>
      </p:pic>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7086600" y="6492482"/>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９</a:t>
            </a:r>
          </a:p>
        </p:txBody>
      </p:sp>
      <p:sp>
        <p:nvSpPr>
          <p:cNvPr id="2" name="テキスト ボックス 1">
            <a:extLst>
              <a:ext uri="{FF2B5EF4-FFF2-40B4-BE49-F238E27FC236}">
                <a16:creationId xmlns:a16="http://schemas.microsoft.com/office/drawing/2014/main" id="{BCF5C919-7ABD-6AD1-6FBC-C3CF115DE172}"/>
              </a:ext>
            </a:extLst>
          </p:cNvPr>
          <p:cNvSpPr txBox="1"/>
          <p:nvPr/>
        </p:nvSpPr>
        <p:spPr>
          <a:xfrm>
            <a:off x="-343055" y="3888159"/>
            <a:ext cx="8989615" cy="5573770"/>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9047" y="-60049"/>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8966" y="-58606"/>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a:extLst>
              <a:ext uri="{FF2B5EF4-FFF2-40B4-BE49-F238E27FC236}">
                <a16:creationId xmlns:a16="http://schemas.microsoft.com/office/drawing/2014/main" id="{52F5C14F-3DE9-FF64-AEB5-236D917B0C9D}"/>
              </a:ext>
            </a:extLst>
          </p:cNvPr>
          <p:cNvSpPr/>
          <p:nvPr/>
        </p:nvSpPr>
        <p:spPr>
          <a:xfrm>
            <a:off x="-12054" y="558595"/>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継続就業及び仕事とプライベートの両立関係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21DE09A2-B9C2-D78A-F815-BAD98E58EB77}"/>
              </a:ext>
            </a:extLst>
          </p:cNvPr>
          <p:cNvSpPr txBox="1"/>
          <p:nvPr/>
        </p:nvSpPr>
        <p:spPr>
          <a:xfrm>
            <a:off x="201279" y="1417064"/>
            <a:ext cx="8725644" cy="1307270"/>
          </a:xfrm>
          <a:prstGeom prst="rect">
            <a:avLst/>
          </a:prstGeom>
        </p:spPr>
        <p:txBody>
          <a:bodyPr vert="horz" wrap="square" lIns="91440" tIns="45720" rIns="91440" bIns="45720" rtlCol="0" anchor="ctr">
            <a:noAutofi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○職員の平均継続勤務年数は、令和７年度においては男性職員</a:t>
            </a:r>
            <a:r>
              <a:rPr kumimoji="1" lang="en-US" altLang="ja-JP" sz="1300" dirty="0">
                <a:latin typeface="UD デジタル 教科書体 NK-R" panose="02020400000000000000" pitchFamily="18" charset="-128"/>
                <a:ea typeface="UD デジタル 教科書体 NK-R" panose="02020400000000000000" pitchFamily="18" charset="-128"/>
              </a:rPr>
              <a:t>19.8</a:t>
            </a:r>
            <a:r>
              <a:rPr kumimoji="1" lang="ja-JP" altLang="en-US" sz="1300" dirty="0">
                <a:latin typeface="UD デジタル 教科書体 NK-R" panose="02020400000000000000" pitchFamily="18" charset="-128"/>
                <a:ea typeface="UD デジタル 教科書体 NK-R" panose="02020400000000000000" pitchFamily="18" charset="-128"/>
              </a:rPr>
              <a:t>年、女性職員</a:t>
            </a:r>
            <a:r>
              <a:rPr kumimoji="1" lang="en-US" altLang="ja-JP" sz="1300" dirty="0">
                <a:latin typeface="UD デジタル 教科書体 NK-R" panose="02020400000000000000" pitchFamily="18" charset="-128"/>
                <a:ea typeface="UD デジタル 教科書体 NK-R" panose="02020400000000000000" pitchFamily="18" charset="-128"/>
              </a:rPr>
              <a:t>13.6</a:t>
            </a:r>
            <a:r>
              <a:rPr kumimoji="1" lang="ja-JP" altLang="en-US" sz="1300" dirty="0">
                <a:latin typeface="UD デジタル 教科書体 NK-R" panose="02020400000000000000" pitchFamily="18" charset="-128"/>
                <a:ea typeface="UD デジタル 教科書体 NK-R" panose="02020400000000000000" pitchFamily="18" charset="-128"/>
              </a:rPr>
              <a:t>年で、近年男女ともに短くなってきて</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おり、男女間の差は縮小傾向にある</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令和３年度：</a:t>
            </a:r>
            <a:r>
              <a:rPr kumimoji="1" lang="en-US" altLang="ja-JP" sz="1300" dirty="0">
                <a:latin typeface="UD デジタル 教科書体 NK-R" panose="02020400000000000000" pitchFamily="18" charset="-128"/>
                <a:ea typeface="UD デジタル 教科書体 NK-R" panose="02020400000000000000" pitchFamily="18" charset="-128"/>
              </a:rPr>
              <a:t>7.3</a:t>
            </a:r>
            <a:r>
              <a:rPr kumimoji="1" lang="ja-JP" altLang="en-US" sz="1300" dirty="0">
                <a:latin typeface="UD デジタル 教科書体 NK-R" panose="02020400000000000000" pitchFamily="18" charset="-128"/>
                <a:ea typeface="UD デジタル 教科書体 NK-R" panose="02020400000000000000" pitchFamily="18" charset="-128"/>
              </a:rPr>
              <a:t>年、令和７年度</a:t>
            </a:r>
            <a:r>
              <a:rPr kumimoji="1" lang="en-US" altLang="ja-JP" sz="1300" dirty="0">
                <a:latin typeface="UD デジタル 教科書体 NK-R" panose="02020400000000000000" pitchFamily="18" charset="-128"/>
                <a:ea typeface="UD デジタル 教科書体 NK-R" panose="02020400000000000000" pitchFamily="18" charset="-128"/>
              </a:rPr>
              <a:t>6.2</a:t>
            </a:r>
            <a:r>
              <a:rPr kumimoji="1" lang="ja-JP" altLang="en-US" sz="1300" dirty="0">
                <a:latin typeface="UD デジタル 教科書体 NK-R" panose="02020400000000000000" pitchFamily="18" charset="-128"/>
                <a:ea typeface="UD デジタル 教科書体 NK-R" panose="02020400000000000000" pitchFamily="18" charset="-128"/>
              </a:rPr>
              <a:t>年</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（図表</a:t>
            </a:r>
            <a:r>
              <a:rPr kumimoji="1" lang="en-US" altLang="ja-JP" sz="1300" dirty="0">
                <a:latin typeface="UD デジタル 教科書体 NK-R" panose="02020400000000000000" pitchFamily="18" charset="-128"/>
                <a:ea typeface="UD デジタル 教科書体 NK-R" panose="02020400000000000000" pitchFamily="18" charset="-128"/>
              </a:rPr>
              <a:t>11</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49</a:t>
            </a:r>
            <a:r>
              <a:rPr kumimoji="1" lang="ja-JP" altLang="en-US" sz="1300" dirty="0">
                <a:latin typeface="UD デジタル 教科書体 NK-R" panose="02020400000000000000" pitchFamily="18" charset="-128"/>
                <a:ea typeface="UD デジタル 教科書体 NK-R" panose="02020400000000000000" pitchFamily="18" charset="-128"/>
              </a:rPr>
              <a:t>歳以下の中途退職者の平均年齢は、男女ともに低くなってきており、男女間の差は縮小傾向にある（図表</a:t>
            </a:r>
            <a:r>
              <a:rPr kumimoji="1" lang="en-US" altLang="ja-JP" sz="1300" dirty="0">
                <a:latin typeface="UD デジタル 教科書体 NK-R" panose="02020400000000000000" pitchFamily="18" charset="-128"/>
                <a:ea typeface="UD デジタル 教科書体 NK-R" panose="02020400000000000000" pitchFamily="18" charset="-128"/>
              </a:rPr>
              <a:t>12</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○継続勤務年数が短くなってきている要因としては、雇用の流動性の高まりも考えられるが、ベテラン世代が減り、職員の平均年齢が下がっていること等が考えられる。</a:t>
            </a: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308261" y="3153556"/>
            <a:ext cx="2958963" cy="361192"/>
          </a:xfrm>
          <a:prstGeom prst="rect">
            <a:avLst/>
          </a:prstGeom>
        </p:spPr>
        <p:txBody>
          <a:bodyPr vert="horz" wrap="square" lIns="91440" tIns="45720" rIns="91440" bIns="45720" rtlCol="0" anchor="ctr">
            <a:noAutofit/>
          </a:bodyPr>
          <a:lstStyle/>
          <a:p>
            <a:pPr algn="l"/>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図表</a:t>
            </a:r>
            <a:r>
              <a:rPr kumimoji="1" lang="en-US" altLang="ja-JP" sz="1200" b="1" dirty="0">
                <a:latin typeface="BIZ UDPゴシック" panose="020B0400000000000000" pitchFamily="50" charset="-128"/>
                <a:ea typeface="BIZ UDPゴシック" panose="020B0400000000000000" pitchFamily="50" charset="-128"/>
              </a:rPr>
              <a:t>11</a:t>
            </a:r>
            <a:r>
              <a:rPr kumimoji="1" lang="ja-JP" altLang="en-US" sz="1200" b="1" dirty="0">
                <a:latin typeface="BIZ UDPゴシック" panose="020B0400000000000000" pitchFamily="50" charset="-128"/>
                <a:ea typeface="BIZ UDPゴシック" panose="020B0400000000000000" pitchFamily="50" charset="-128"/>
              </a:rPr>
              <a:t>：継続勤務年数</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E2D1E80-0EB3-42FA-8999-6B94D471E08A}"/>
              </a:ext>
            </a:extLst>
          </p:cNvPr>
          <p:cNvSpPr txBox="1"/>
          <p:nvPr/>
        </p:nvSpPr>
        <p:spPr>
          <a:xfrm>
            <a:off x="4585152" y="3153556"/>
            <a:ext cx="4468426" cy="361192"/>
          </a:xfrm>
          <a:prstGeom prst="rect">
            <a:avLst/>
          </a:prstGeom>
        </p:spPr>
        <p:txBody>
          <a:bodyPr vert="horz" wrap="square" lIns="91440" tIns="45720" rIns="91440" bIns="45720" rtlCol="0" anchor="ctr">
            <a:noAutofit/>
          </a:bodyPr>
          <a:lstStyle/>
          <a:p>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図表</a:t>
            </a:r>
            <a:r>
              <a:rPr kumimoji="1" lang="en-US" altLang="ja-JP" sz="1200" b="1" dirty="0">
                <a:latin typeface="BIZ UDPゴシック" panose="020B0400000000000000" pitchFamily="50" charset="-128"/>
                <a:ea typeface="BIZ UDPゴシック" panose="020B0400000000000000" pitchFamily="50" charset="-128"/>
              </a:rPr>
              <a:t>12</a:t>
            </a:r>
            <a:r>
              <a:rPr kumimoji="1" lang="ja-JP" altLang="en-US" sz="1200" b="1" dirty="0">
                <a:latin typeface="BIZ UDPゴシック" panose="020B0400000000000000" pitchFamily="50" charset="-128"/>
                <a:ea typeface="BIZ UDPゴシック" panose="020B0400000000000000" pitchFamily="50" charset="-128"/>
              </a:rPr>
              <a:t>：退職者の平均年齢</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D7548A6A-6291-4BA2-92B2-C7002A717A52}"/>
              </a:ext>
            </a:extLst>
          </p:cNvPr>
          <p:cNvSpPr txBox="1"/>
          <p:nvPr/>
        </p:nvSpPr>
        <p:spPr>
          <a:xfrm>
            <a:off x="72489" y="741656"/>
            <a:ext cx="2441208" cy="98944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DFA77CEC-22F8-491A-BD52-7CCACA10FB56}"/>
              </a:ext>
            </a:extLst>
          </p:cNvPr>
          <p:cNvSpPr txBox="1"/>
          <p:nvPr/>
        </p:nvSpPr>
        <p:spPr>
          <a:xfrm>
            <a:off x="409020" y="5853849"/>
            <a:ext cx="4176132" cy="521206"/>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各年度４月１日時点で在籍する職員について、採用から当該年度末まで勤務した</a:t>
            </a:r>
            <a:endParaRPr kumimoji="1" lang="en-US" altLang="ja-JP" sz="800" dirty="0">
              <a:latin typeface="BIZ UDPゴシック" panose="020B0400000000000000" pitchFamily="50" charset="-128"/>
              <a:ea typeface="BIZ UDPゴシック" panose="020B0400000000000000" pitchFamily="50" charset="-128"/>
            </a:endParaRPr>
          </a:p>
          <a:p>
            <a:pPr algn="l"/>
            <a:r>
              <a:rPr kumimoji="1" lang="ja-JP" altLang="en-US" sz="800" dirty="0">
                <a:latin typeface="BIZ UDPゴシック" panose="020B0400000000000000" pitchFamily="50" charset="-128"/>
                <a:ea typeface="BIZ UDPゴシック" panose="020B0400000000000000" pitchFamily="50" charset="-128"/>
              </a:rPr>
              <a:t>　 場合の年数を算出</a:t>
            </a:r>
            <a:endParaRPr kumimoji="1" lang="en-US" altLang="ja-JP" sz="800" dirty="0">
              <a:latin typeface="BIZ UDPゴシック" panose="020B0400000000000000" pitchFamily="50" charset="-128"/>
              <a:ea typeface="BIZ UDPゴシック" panose="020B0400000000000000" pitchFamily="50" charset="-128"/>
            </a:endParaRPr>
          </a:p>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再任用職員を含む、割愛・特定法人への派遣職員を含まない</a:t>
            </a:r>
          </a:p>
        </p:txBody>
      </p:sp>
      <p:sp>
        <p:nvSpPr>
          <p:cNvPr id="31" name="テキスト ボックス 30">
            <a:extLst>
              <a:ext uri="{FF2B5EF4-FFF2-40B4-BE49-F238E27FC236}">
                <a16:creationId xmlns:a16="http://schemas.microsoft.com/office/drawing/2014/main" id="{662FFFEB-0B22-4CD4-BCDF-035E612E9048}"/>
              </a:ext>
            </a:extLst>
          </p:cNvPr>
          <p:cNvSpPr txBox="1"/>
          <p:nvPr/>
        </p:nvSpPr>
        <p:spPr>
          <a:xfrm>
            <a:off x="4683546" y="5850899"/>
            <a:ext cx="3545930" cy="400039"/>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退職時の年度末年齢</a:t>
            </a:r>
            <a:r>
              <a:rPr kumimoji="1" lang="en-US" altLang="ja-JP" sz="800" dirty="0">
                <a:latin typeface="BIZ UDPゴシック" panose="020B0400000000000000" pitchFamily="50" charset="-128"/>
                <a:ea typeface="BIZ UDPゴシック" panose="020B0400000000000000" pitchFamily="50" charset="-128"/>
              </a:rPr>
              <a:t>49</a:t>
            </a:r>
            <a:r>
              <a:rPr kumimoji="1" lang="ja-JP" altLang="en-US" sz="800" dirty="0">
                <a:latin typeface="BIZ UDPゴシック" panose="020B0400000000000000" pitchFamily="50" charset="-128"/>
                <a:ea typeface="BIZ UDPゴシック" panose="020B0400000000000000" pitchFamily="50" charset="-128"/>
              </a:rPr>
              <a:t>歳以下の職員を抽出</a:t>
            </a:r>
          </a:p>
        </p:txBody>
      </p:sp>
      <p:sp>
        <p:nvSpPr>
          <p:cNvPr id="24" name="テキスト ボックス 23">
            <a:extLst>
              <a:ext uri="{FF2B5EF4-FFF2-40B4-BE49-F238E27FC236}">
                <a16:creationId xmlns:a16="http://schemas.microsoft.com/office/drawing/2014/main" id="{6C4F4E83-C87B-4A4F-89A1-05E30E46239D}"/>
              </a:ext>
            </a:extLst>
          </p:cNvPr>
          <p:cNvSpPr txBox="1"/>
          <p:nvPr/>
        </p:nvSpPr>
        <p:spPr>
          <a:xfrm>
            <a:off x="457863" y="3546139"/>
            <a:ext cx="588323" cy="173699"/>
          </a:xfrm>
          <a:prstGeom prst="rect">
            <a:avLst/>
          </a:prstGeom>
        </p:spPr>
        <p:txBody>
          <a:bodyPr vert="horz" wrap="square" lIns="91440" tIns="45720" rIns="91440" bIns="45720" rtlCol="0" anchor="ctr">
            <a:noAutofit/>
          </a:bodyPr>
          <a:lstStyle/>
          <a:p>
            <a:pPr algn="l"/>
            <a:r>
              <a:rPr kumimoji="1" lang="ja-JP" altLang="en-US" sz="800" dirty="0">
                <a:latin typeface="BIZ UDPゴシック" panose="020B0400000000000000" pitchFamily="50" charset="-128"/>
                <a:ea typeface="BIZ UDPゴシック" panose="020B0400000000000000" pitchFamily="50" charset="-128"/>
              </a:rPr>
              <a:t>（年）</a:t>
            </a:r>
          </a:p>
        </p:txBody>
      </p:sp>
      <p:sp>
        <p:nvSpPr>
          <p:cNvPr id="25" name="テキスト ボックス 24">
            <a:extLst>
              <a:ext uri="{FF2B5EF4-FFF2-40B4-BE49-F238E27FC236}">
                <a16:creationId xmlns:a16="http://schemas.microsoft.com/office/drawing/2014/main" id="{D17F7C15-4BB8-4BF4-AA46-DAB72AFE4224}"/>
              </a:ext>
            </a:extLst>
          </p:cNvPr>
          <p:cNvSpPr txBox="1"/>
          <p:nvPr/>
        </p:nvSpPr>
        <p:spPr>
          <a:xfrm>
            <a:off x="4721355" y="3487261"/>
            <a:ext cx="588323" cy="189807"/>
          </a:xfrm>
          <a:prstGeom prst="rect">
            <a:avLst/>
          </a:prstGeom>
        </p:spPr>
        <p:txBody>
          <a:bodyPr vert="horz" wrap="square" lIns="91440" tIns="45720" rIns="91440" bIns="45720" rtlCol="0" anchor="ctr">
            <a:noAutofit/>
          </a:bodyPr>
          <a:lstStyle/>
          <a:p>
            <a:pPr algn="l"/>
            <a:r>
              <a:rPr kumimoji="1" lang="ja-JP" altLang="en-US" sz="800" dirty="0">
                <a:latin typeface="BIZ UDPゴシック" panose="020B0400000000000000" pitchFamily="50" charset="-128"/>
                <a:ea typeface="BIZ UDPゴシック" panose="020B0400000000000000" pitchFamily="50" charset="-128"/>
              </a:rPr>
              <a:t>（歳）</a:t>
            </a:r>
          </a:p>
        </p:txBody>
      </p:sp>
      <p:sp>
        <p:nvSpPr>
          <p:cNvPr id="32" name="正方形/長方形 31">
            <a:extLst>
              <a:ext uri="{FF2B5EF4-FFF2-40B4-BE49-F238E27FC236}">
                <a16:creationId xmlns:a16="http://schemas.microsoft.com/office/drawing/2014/main" id="{31DDA77A-E5EF-4103-B996-6FF1CE29F861}"/>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27" name="テキスト ボックス 26">
            <a:extLst>
              <a:ext uri="{FF2B5EF4-FFF2-40B4-BE49-F238E27FC236}">
                <a16:creationId xmlns:a16="http://schemas.microsoft.com/office/drawing/2014/main" id="{93EDDBED-DB3C-4054-BD3E-7E335EE8E219}"/>
              </a:ext>
            </a:extLst>
          </p:cNvPr>
          <p:cNvSpPr txBox="1"/>
          <p:nvPr/>
        </p:nvSpPr>
        <p:spPr>
          <a:xfrm>
            <a:off x="135967" y="951519"/>
            <a:ext cx="2285583"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（１）継続勤務年数について</a:t>
            </a:r>
          </a:p>
        </p:txBody>
      </p:sp>
      <p:pic>
        <p:nvPicPr>
          <p:cNvPr id="10" name="図 9">
            <a:extLst>
              <a:ext uri="{FF2B5EF4-FFF2-40B4-BE49-F238E27FC236}">
                <a16:creationId xmlns:a16="http://schemas.microsoft.com/office/drawing/2014/main" id="{AF6BE039-0E79-4890-A92D-4A5E1F8BE0C7}"/>
              </a:ext>
            </a:extLst>
          </p:cNvPr>
          <p:cNvPicPr>
            <a:picLocks noChangeAspect="1"/>
          </p:cNvPicPr>
          <p:nvPr/>
        </p:nvPicPr>
        <p:blipFill>
          <a:blip r:embed="rId3"/>
          <a:stretch>
            <a:fillRect/>
          </a:stretch>
        </p:blipFill>
        <p:spPr>
          <a:xfrm>
            <a:off x="4585152" y="3464893"/>
            <a:ext cx="4157832" cy="2347163"/>
          </a:xfrm>
          <a:prstGeom prst="rect">
            <a:avLst/>
          </a:prstGeom>
        </p:spPr>
      </p:pic>
    </p:spTree>
    <p:extLst>
      <p:ext uri="{BB962C8B-B14F-4D97-AF65-F5344CB8AC3E}">
        <p14:creationId xmlns:p14="http://schemas.microsoft.com/office/powerpoint/2010/main" val="717046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7086600" y="6567299"/>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0194" y="-81312"/>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12054" y="-68984"/>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a:extLst>
              <a:ext uri="{FF2B5EF4-FFF2-40B4-BE49-F238E27FC236}">
                <a16:creationId xmlns:a16="http://schemas.microsoft.com/office/drawing/2014/main" id="{52F5C14F-3DE9-FF64-AEB5-236D917B0C9D}"/>
              </a:ext>
            </a:extLst>
          </p:cNvPr>
          <p:cNvSpPr/>
          <p:nvPr/>
        </p:nvSpPr>
        <p:spPr>
          <a:xfrm>
            <a:off x="-3741" y="56029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継続就業及び仕事とプライベートの両立関係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9286310F-20E9-31C9-EC92-F67903691157}"/>
              </a:ext>
            </a:extLst>
          </p:cNvPr>
          <p:cNvSpPr txBox="1"/>
          <p:nvPr/>
        </p:nvSpPr>
        <p:spPr>
          <a:xfrm>
            <a:off x="-12054" y="181263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21DE09A2-B9C2-D78A-F815-BAD98E58EB77}"/>
              </a:ext>
            </a:extLst>
          </p:cNvPr>
          <p:cNvSpPr txBox="1"/>
          <p:nvPr/>
        </p:nvSpPr>
        <p:spPr>
          <a:xfrm>
            <a:off x="93128" y="1349917"/>
            <a:ext cx="9001669" cy="2146149"/>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○常勤職員における育児休業の取得率は、令和６年度は男性職員</a:t>
            </a:r>
            <a:r>
              <a:rPr kumimoji="1" lang="en-US" altLang="ja-JP" sz="1300" dirty="0">
                <a:latin typeface="UD デジタル 教科書体 NK-R" panose="02020400000000000000" pitchFamily="18" charset="-128"/>
                <a:ea typeface="UD デジタル 教科書体 NK-R" panose="02020400000000000000" pitchFamily="18" charset="-128"/>
              </a:rPr>
              <a:t>62.4</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114</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baseline="300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で、令和２年度と比較して増加して</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いる</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令和２年度：男性職員</a:t>
            </a:r>
            <a:r>
              <a:rPr kumimoji="1" lang="en-US" altLang="ja-JP" sz="1300" dirty="0">
                <a:latin typeface="UD デジタル 教科書体 NK-R" panose="02020400000000000000" pitchFamily="18" charset="-128"/>
                <a:ea typeface="UD デジタル 教科書体 NK-R" panose="02020400000000000000" pitchFamily="18" charset="-128"/>
              </a:rPr>
              <a:t>22.1</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109.8</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（図表</a:t>
            </a:r>
            <a:r>
              <a:rPr kumimoji="1" lang="en-US" altLang="ja-JP" sz="1300" dirty="0">
                <a:latin typeface="UD デジタル 教科書体 NK-R" panose="02020400000000000000" pitchFamily="18" charset="-128"/>
                <a:ea typeface="UD デジタル 教科書体 NK-R" panose="02020400000000000000" pitchFamily="18" charset="-128"/>
              </a:rPr>
              <a:t>13</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baseline="300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。また、平均取得期間は、令和６年度は男性職員</a:t>
            </a:r>
            <a:r>
              <a:rPr kumimoji="1" lang="en-US" altLang="ja-JP" sz="1300" dirty="0">
                <a:latin typeface="UD デジタル 教科書体 NK-R" panose="02020400000000000000" pitchFamily="18" charset="-128"/>
                <a:ea typeface="UD デジタル 教科書体 NK-R" panose="02020400000000000000" pitchFamily="18" charset="-128"/>
              </a:rPr>
              <a:t>4</a:t>
            </a:r>
            <a:r>
              <a:rPr kumimoji="1" lang="ja-JP" altLang="en-US" sz="1300" dirty="0">
                <a:latin typeface="UD デジタル 教科書体 NK-R" panose="02020400000000000000" pitchFamily="18" charset="-128"/>
                <a:ea typeface="UD デジタル 教科書体 NK-R" panose="02020400000000000000" pitchFamily="18" charset="-128"/>
              </a:rPr>
              <a:t>か月５</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日、女性職員が</a:t>
            </a:r>
            <a:r>
              <a:rPr kumimoji="1" lang="en-US" altLang="ja-JP" sz="1300" dirty="0">
                <a:latin typeface="UD デジタル 教科書体 NK-R" panose="02020400000000000000" pitchFamily="18" charset="-128"/>
                <a:ea typeface="UD デジタル 教科書体 NK-R" panose="02020400000000000000" pitchFamily="18" charset="-128"/>
              </a:rPr>
              <a:t>15</a:t>
            </a:r>
            <a:r>
              <a:rPr kumimoji="1" lang="ja-JP" altLang="en-US" sz="1300" dirty="0">
                <a:latin typeface="UD デジタル 教科書体 NK-R" panose="02020400000000000000" pitchFamily="18" charset="-128"/>
                <a:ea typeface="UD デジタル 教科書体 NK-R" panose="02020400000000000000" pitchFamily="18" charset="-128"/>
              </a:rPr>
              <a:t>か月</a:t>
            </a:r>
            <a:r>
              <a:rPr kumimoji="1" lang="en-US" altLang="ja-JP" sz="1300" dirty="0">
                <a:latin typeface="UD デジタル 教科書体 NK-R" panose="02020400000000000000" pitchFamily="18" charset="-128"/>
                <a:ea typeface="UD デジタル 教科書体 NK-R" panose="02020400000000000000" pitchFamily="18" charset="-128"/>
              </a:rPr>
              <a:t>12</a:t>
            </a:r>
            <a:r>
              <a:rPr kumimoji="1" lang="ja-JP" altLang="en-US" sz="1300" dirty="0">
                <a:latin typeface="UD デジタル 教科書体 NK-R" panose="02020400000000000000" pitchFamily="18" charset="-128"/>
                <a:ea typeface="UD デジタル 教科書体 NK-R" panose="02020400000000000000" pitchFamily="18" charset="-128"/>
              </a:rPr>
              <a:t>日。</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令和２年度：男性職員５か月８日、女性職員</a:t>
            </a:r>
            <a:r>
              <a:rPr kumimoji="1" lang="en-US" altLang="ja-JP" sz="1300" dirty="0">
                <a:latin typeface="UD デジタル 教科書体 NK-R" panose="02020400000000000000" pitchFamily="18" charset="-128"/>
                <a:ea typeface="UD デジタル 教科書体 NK-R" panose="02020400000000000000" pitchFamily="18" charset="-128"/>
              </a:rPr>
              <a:t>13</a:t>
            </a:r>
            <a:r>
              <a:rPr kumimoji="1" lang="ja-JP" altLang="en-US" sz="1300" dirty="0">
                <a:latin typeface="UD デジタル 教科書体 NK-R" panose="02020400000000000000" pitchFamily="18" charset="-128"/>
                <a:ea typeface="UD デジタル 教科書体 NK-R" panose="02020400000000000000" pitchFamily="18" charset="-128"/>
              </a:rPr>
              <a:t>ヵ月</a:t>
            </a:r>
            <a:r>
              <a:rPr kumimoji="1" lang="en-US" altLang="ja-JP" sz="1300" dirty="0">
                <a:latin typeface="UD デジタル 教科書体 NK-R" panose="02020400000000000000" pitchFamily="18" charset="-128"/>
                <a:ea typeface="UD デジタル 教科書体 NK-R" panose="02020400000000000000" pitchFamily="18" charset="-128"/>
              </a:rPr>
              <a:t>7</a:t>
            </a:r>
            <a:r>
              <a:rPr kumimoji="1" lang="ja-JP" altLang="en-US" sz="1300" dirty="0">
                <a:latin typeface="UD デジタル 教科書体 NK-R" panose="02020400000000000000" pitchFamily="18" charset="-128"/>
                <a:ea typeface="UD デジタル 教科書体 NK-R" panose="02020400000000000000" pitchFamily="18" charset="-128"/>
              </a:rPr>
              <a:t>日</a:t>
            </a:r>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○男性職員の方が女性職員よりも育児休業の取得率が低く、また取得期間も短くなっており、令和７年度の職員アンケートにおい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ても、子育てを行う状況となった場合、育児休業等を「取得しない」と回答した男性職員の割合は女性職員よりも高く（図表</a:t>
            </a:r>
            <a:r>
              <a:rPr kumimoji="1" lang="en-US" altLang="ja-JP" sz="1300" dirty="0">
                <a:latin typeface="UD デジタル 教科書体 NK-R" panose="02020400000000000000" pitchFamily="18" charset="-128"/>
                <a:ea typeface="UD デジタル 教科書体 NK-R" panose="02020400000000000000" pitchFamily="18" charset="-128"/>
              </a:rPr>
              <a:t>14</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その理由は、「職場に迷惑をかけると思う」「配偶者が専ら育児を行うと思う」や「業務が繁忙である」などが上位を占めていた。</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（図表</a:t>
            </a:r>
            <a:r>
              <a:rPr kumimoji="1" lang="en-US" altLang="ja-JP" sz="1300" dirty="0">
                <a:latin typeface="UD デジタル 教科書体 NK-R" panose="02020400000000000000" pitchFamily="18" charset="-128"/>
                <a:ea typeface="UD デジタル 教科書体 NK-R" panose="02020400000000000000" pitchFamily="18" charset="-128"/>
              </a:rPr>
              <a:t>15</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〇育児休業の取得促進に向けた必要な取組としては、「育児休業等の期間中の代替要員の確保」「取得しやすい職場の雰囲気</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づくり」との回答が男女ともに多かった。（図表６３）</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○非常勤職員における育児休業の取得率は、令和６年度は男性職員０％、女性職員は</a:t>
            </a:r>
            <a:r>
              <a:rPr kumimoji="1" lang="en-US" altLang="ja-JP" sz="1300" dirty="0">
                <a:latin typeface="UD デジタル 教科書体 NK-R" panose="02020400000000000000" pitchFamily="18" charset="-128"/>
                <a:ea typeface="UD デジタル 教科書体 NK-R" panose="02020400000000000000" pitchFamily="18" charset="-128"/>
              </a:rPr>
              <a:t>100%</a:t>
            </a:r>
            <a:r>
              <a:rPr kumimoji="1" lang="ja-JP" altLang="en-US" sz="1300" dirty="0">
                <a:latin typeface="UD デジタル 教科書体 NK-R" panose="02020400000000000000" pitchFamily="18" charset="-128"/>
                <a:ea typeface="UD デジタル 教科書体 NK-R" panose="02020400000000000000" pitchFamily="18" charset="-128"/>
              </a:rPr>
              <a:t>である。</a:t>
            </a: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0" y="5166011"/>
            <a:ext cx="5074411"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14</a:t>
            </a:r>
            <a:r>
              <a:rPr kumimoji="1" lang="ja-JP" altLang="en-US" sz="1100" b="1" dirty="0">
                <a:latin typeface="BIZ UDPゴシック" panose="020B0400000000000000" pitchFamily="50" charset="-128"/>
                <a:ea typeface="BIZ UDPゴシック" panose="020B0400000000000000" pitchFamily="50" charset="-128"/>
              </a:rPr>
              <a:t>：子育てを行う状況となった場合の、育児休業等の取得意向</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E2D1E80-0EB3-42FA-8999-6B94D471E08A}"/>
              </a:ext>
            </a:extLst>
          </p:cNvPr>
          <p:cNvSpPr txBox="1"/>
          <p:nvPr/>
        </p:nvSpPr>
        <p:spPr>
          <a:xfrm>
            <a:off x="4719208" y="3794630"/>
            <a:ext cx="2958963" cy="36119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15</a:t>
            </a:r>
            <a:r>
              <a:rPr kumimoji="1" lang="ja-JP" altLang="en-US" sz="1100" b="1" dirty="0">
                <a:latin typeface="BIZ UDPゴシック" panose="020B0400000000000000" pitchFamily="50" charset="-128"/>
                <a:ea typeface="BIZ UDPゴシック" panose="020B0400000000000000" pitchFamily="50" charset="-128"/>
              </a:rPr>
              <a:t>：育児休業を取得しない理由</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D7548A6A-6291-4BA2-92B2-C7002A717A52}"/>
              </a:ext>
            </a:extLst>
          </p:cNvPr>
          <p:cNvSpPr txBox="1"/>
          <p:nvPr/>
        </p:nvSpPr>
        <p:spPr>
          <a:xfrm>
            <a:off x="0" y="801949"/>
            <a:ext cx="2441208" cy="860276"/>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8" name="テキスト ボックス 27">
            <a:extLst>
              <a:ext uri="{FF2B5EF4-FFF2-40B4-BE49-F238E27FC236}">
                <a16:creationId xmlns:a16="http://schemas.microsoft.com/office/drawing/2014/main" id="{05A94884-69DB-444B-9EAF-401155F329B7}"/>
              </a:ext>
            </a:extLst>
          </p:cNvPr>
          <p:cNvSpPr txBox="1"/>
          <p:nvPr/>
        </p:nvSpPr>
        <p:spPr>
          <a:xfrm>
            <a:off x="2847325" y="5422320"/>
            <a:ext cx="1865531" cy="200906"/>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令和７年度職員アンケートより</a:t>
            </a:r>
          </a:p>
        </p:txBody>
      </p:sp>
      <p:sp>
        <p:nvSpPr>
          <p:cNvPr id="26" name="テキスト ボックス 25">
            <a:extLst>
              <a:ext uri="{FF2B5EF4-FFF2-40B4-BE49-F238E27FC236}">
                <a16:creationId xmlns:a16="http://schemas.microsoft.com/office/drawing/2014/main" id="{B9272A0D-97E4-49A5-A5DC-757CA6CF02D5}"/>
              </a:ext>
            </a:extLst>
          </p:cNvPr>
          <p:cNvSpPr txBox="1"/>
          <p:nvPr/>
        </p:nvSpPr>
        <p:spPr>
          <a:xfrm>
            <a:off x="7108827" y="3868462"/>
            <a:ext cx="1512777" cy="243887"/>
          </a:xfrm>
          <a:prstGeom prst="rect">
            <a:avLst/>
          </a:prstGeom>
        </p:spPr>
        <p:txBody>
          <a:bodyPr vert="horz" wrap="square" lIns="91440" tIns="45720" rIns="91440" bIns="45720" rtlCol="0" anchor="ctr">
            <a:noAutofit/>
          </a:bodyPr>
          <a:lstStyle/>
          <a:p>
            <a:pPr algn="l"/>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令和７年度職員アンケートより</a:t>
            </a:r>
            <a:endParaRPr kumimoji="1" lang="en-US" altLang="ja-JP" sz="700" dirty="0">
              <a:latin typeface="BIZ UDPゴシック" panose="020B0400000000000000" pitchFamily="50" charset="-128"/>
              <a:ea typeface="BIZ UDPゴシック" panose="020B0400000000000000" pitchFamily="50" charset="-128"/>
            </a:endParaRPr>
          </a:p>
          <a:p>
            <a:pPr algn="l"/>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値は男性職員の回答の割合</a:t>
            </a:r>
          </a:p>
        </p:txBody>
      </p:sp>
      <p:sp>
        <p:nvSpPr>
          <p:cNvPr id="30" name="テキスト ボックス 29">
            <a:extLst>
              <a:ext uri="{FF2B5EF4-FFF2-40B4-BE49-F238E27FC236}">
                <a16:creationId xmlns:a16="http://schemas.microsoft.com/office/drawing/2014/main" id="{3FA618FB-CA69-47C6-BE2E-1624EEC71664}"/>
              </a:ext>
            </a:extLst>
          </p:cNvPr>
          <p:cNvSpPr txBox="1"/>
          <p:nvPr/>
        </p:nvSpPr>
        <p:spPr>
          <a:xfrm>
            <a:off x="222863" y="3439955"/>
            <a:ext cx="8749258" cy="400039"/>
          </a:xfrm>
          <a:prstGeom prst="rect">
            <a:avLst/>
          </a:prstGeom>
        </p:spPr>
        <p:txBody>
          <a:bodyPr vert="horz" wrap="square" lIns="91440" tIns="45720" rIns="91440" bIns="45720" rtlCol="0" anchor="ctr">
            <a:noAutofit/>
          </a:bodyPr>
          <a:lstStyle/>
          <a:p>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育児休業については、</a:t>
            </a: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当該年度に新たに育児休業を取得した職員数（当該年度以前に子が生まれた者含む）</a:t>
            </a: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a:t>
            </a: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当該年度に子が生まれた職員数</a:t>
            </a: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により算出しているため、</a:t>
            </a: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900" dirty="0">
                <a:latin typeface="UD デジタル 教科書体 NK-R" panose="02020400000000000000" pitchFamily="18" charset="-128"/>
                <a:ea typeface="UD デジタル 教科書体 NK-R" panose="02020400000000000000" pitchFamily="18" charset="-128"/>
              </a:rPr>
              <a:t>　　</a:t>
            </a:r>
            <a:r>
              <a:rPr kumimoji="1" lang="en-US" altLang="ja-JP" sz="900" dirty="0">
                <a:latin typeface="UD デジタル 教科書体 NK-R" panose="02020400000000000000" pitchFamily="18" charset="-128"/>
                <a:ea typeface="UD デジタル 教科書体 NK-R" panose="02020400000000000000" pitchFamily="18" charset="-128"/>
              </a:rPr>
              <a:t>100%</a:t>
            </a:r>
            <a:r>
              <a:rPr kumimoji="1" lang="ja-JP" altLang="en-US" sz="900" dirty="0">
                <a:latin typeface="UD デジタル 教科書体 NK-R" panose="02020400000000000000" pitchFamily="18" charset="-128"/>
                <a:ea typeface="UD デジタル 教科書体 NK-R" panose="02020400000000000000" pitchFamily="18" charset="-128"/>
              </a:rPr>
              <a:t>を超えることがある。</a:t>
            </a:r>
          </a:p>
        </p:txBody>
      </p:sp>
      <p:sp>
        <p:nvSpPr>
          <p:cNvPr id="33" name="テキスト ボックス 32">
            <a:extLst>
              <a:ext uri="{FF2B5EF4-FFF2-40B4-BE49-F238E27FC236}">
                <a16:creationId xmlns:a16="http://schemas.microsoft.com/office/drawing/2014/main" id="{5BF2B20C-783A-4C40-AA3F-A1A8FB436013}"/>
              </a:ext>
            </a:extLst>
          </p:cNvPr>
          <p:cNvSpPr txBox="1"/>
          <p:nvPr/>
        </p:nvSpPr>
        <p:spPr>
          <a:xfrm>
            <a:off x="-12055" y="3790379"/>
            <a:ext cx="4951607"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13</a:t>
            </a:r>
            <a:r>
              <a:rPr kumimoji="1" lang="ja-JP" altLang="en-US"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sym typeface="Wingdings" panose="05000000000000000000" pitchFamily="2" charset="2"/>
              </a:rPr>
              <a:t>（</a:t>
            </a:r>
            <a:r>
              <a:rPr kumimoji="1" lang="ja-JP" altLang="en-US" sz="1100" b="1" dirty="0">
                <a:latin typeface="BIZ UDPゴシック" panose="020B0400000000000000" pitchFamily="50" charset="-128"/>
                <a:ea typeface="BIZ UDPゴシック" panose="020B0400000000000000" pitchFamily="50" charset="-128"/>
              </a:rPr>
              <a:t>常勤職員における）男女別の育児休業取得率及び平均取得期間</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2F172014-6D16-45C1-A4B7-D5528726F270}"/>
              </a:ext>
            </a:extLst>
          </p:cNvPr>
          <p:cNvSpPr txBox="1"/>
          <p:nvPr/>
        </p:nvSpPr>
        <p:spPr>
          <a:xfrm>
            <a:off x="105182" y="4805127"/>
            <a:ext cx="4039333" cy="400039"/>
          </a:xfrm>
          <a:prstGeom prst="rect">
            <a:avLst/>
          </a:prstGeom>
        </p:spPr>
        <p:txBody>
          <a:bodyPr vert="horz" wrap="square" lIns="91440" tIns="45720" rIns="91440" bIns="45720" rtlCol="0" anchor="ctr">
            <a:noAutofit/>
          </a:bodyPr>
          <a:lstStyle/>
          <a:p>
            <a:r>
              <a:rPr kumimoji="1" lang="en-US" altLang="ja-JP" sz="900" dirty="0">
                <a:solidFill>
                  <a:schemeClr val="accent1"/>
                </a:solidFill>
                <a:latin typeface="UD デジタル 教科書体 NK-R" panose="02020400000000000000" pitchFamily="18" charset="-128"/>
                <a:ea typeface="UD デジタル 教科書体 NK-R" panose="02020400000000000000" pitchFamily="18" charset="-128"/>
              </a:rPr>
              <a:t>※</a:t>
            </a:r>
            <a:r>
              <a:rPr kumimoji="1" lang="ja-JP" altLang="en-US" sz="900" dirty="0">
                <a:solidFill>
                  <a:schemeClr val="accent1"/>
                </a:solidFill>
                <a:latin typeface="UD デジタル 教科書体 NK-R" panose="02020400000000000000" pitchFamily="18" charset="-128"/>
                <a:ea typeface="UD デジタル 教科書体 NK-R" panose="02020400000000000000" pitchFamily="18" charset="-128"/>
              </a:rPr>
              <a:t>取得率は新たに取得可能となった職員数に対する取得者数の割合</a:t>
            </a:r>
            <a:endParaRPr kumimoji="1" lang="en-US" altLang="ja-JP" sz="900" dirty="0">
              <a:solidFill>
                <a:schemeClr val="accent1"/>
              </a:solidFill>
              <a:latin typeface="UD デジタル 教科書体 NK-R" panose="02020400000000000000" pitchFamily="18" charset="-128"/>
              <a:ea typeface="UD デジタル 教科書体 NK-R" panose="02020400000000000000" pitchFamily="18" charset="-128"/>
            </a:endParaRPr>
          </a:p>
        </p:txBody>
      </p:sp>
      <p:sp>
        <p:nvSpPr>
          <p:cNvPr id="37" name="正方形/長方形 36">
            <a:extLst>
              <a:ext uri="{FF2B5EF4-FFF2-40B4-BE49-F238E27FC236}">
                <a16:creationId xmlns:a16="http://schemas.microsoft.com/office/drawing/2014/main" id="{4E02EFCF-3C33-457C-B5EE-BE7ACC37E713}"/>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graphicFrame>
        <p:nvGraphicFramePr>
          <p:cNvPr id="2" name="表 1">
            <a:extLst>
              <a:ext uri="{FF2B5EF4-FFF2-40B4-BE49-F238E27FC236}">
                <a16:creationId xmlns:a16="http://schemas.microsoft.com/office/drawing/2014/main" id="{730CD36D-4B2C-43F5-A461-7AD64A9F3308}"/>
              </a:ext>
            </a:extLst>
          </p:cNvPr>
          <p:cNvGraphicFramePr>
            <a:graphicFrameLocks noGrp="1"/>
          </p:cNvGraphicFramePr>
          <p:nvPr>
            <p:extLst>
              <p:ext uri="{D42A27DB-BD31-4B8C-83A1-F6EECF244321}">
                <p14:modId xmlns:p14="http://schemas.microsoft.com/office/powerpoint/2010/main" val="1920457770"/>
              </p:ext>
            </p:extLst>
          </p:nvPr>
        </p:nvGraphicFramePr>
        <p:xfrm>
          <a:off x="146241" y="4105008"/>
          <a:ext cx="4451251" cy="1110473"/>
        </p:xfrm>
        <a:graphic>
          <a:graphicData uri="http://schemas.openxmlformats.org/drawingml/2006/table">
            <a:tbl>
              <a:tblPr firstRow="1" firstCol="1" bandRow="1">
                <a:tableStyleId>{5C22544A-7EE6-4342-B048-85BDC9FD1C3A}</a:tableStyleId>
              </a:tblPr>
              <a:tblGrid>
                <a:gridCol w="1017199">
                  <a:extLst>
                    <a:ext uri="{9D8B030D-6E8A-4147-A177-3AD203B41FA5}">
                      <a16:colId xmlns:a16="http://schemas.microsoft.com/office/drawing/2014/main" val="4147125055"/>
                    </a:ext>
                  </a:extLst>
                </a:gridCol>
                <a:gridCol w="858513">
                  <a:extLst>
                    <a:ext uri="{9D8B030D-6E8A-4147-A177-3AD203B41FA5}">
                      <a16:colId xmlns:a16="http://schemas.microsoft.com/office/drawing/2014/main" val="1914560418"/>
                    </a:ext>
                  </a:extLst>
                </a:gridCol>
                <a:gridCol w="858513">
                  <a:extLst>
                    <a:ext uri="{9D8B030D-6E8A-4147-A177-3AD203B41FA5}">
                      <a16:colId xmlns:a16="http://schemas.microsoft.com/office/drawing/2014/main" val="1843844911"/>
                    </a:ext>
                  </a:extLst>
                </a:gridCol>
                <a:gridCol w="858513">
                  <a:extLst>
                    <a:ext uri="{9D8B030D-6E8A-4147-A177-3AD203B41FA5}">
                      <a16:colId xmlns:a16="http://schemas.microsoft.com/office/drawing/2014/main" val="1085428619"/>
                    </a:ext>
                  </a:extLst>
                </a:gridCol>
                <a:gridCol w="858513">
                  <a:extLst>
                    <a:ext uri="{9D8B030D-6E8A-4147-A177-3AD203B41FA5}">
                      <a16:colId xmlns:a16="http://schemas.microsoft.com/office/drawing/2014/main" val="781278754"/>
                    </a:ext>
                  </a:extLst>
                </a:gridCol>
              </a:tblGrid>
              <a:tr h="248044">
                <a:tc rowSpan="2">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Ｒ２年度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fontAlgn="b"/>
                      <a:endParaRPr lang="en-US" altLang="ja-JP" sz="8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fontAlgn="b"/>
                      <a:endParaRPr lang="en-US" altLang="ja-JP" sz="8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451647489"/>
                  </a:ext>
                </a:extLst>
              </a:tr>
              <a:tr h="215153">
                <a:tc vMerge="1">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育児休業取得率</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平均取得期間</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育児休業取得率</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平均取得期間</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27470018"/>
                  </a:ext>
                </a:extLst>
              </a:tr>
              <a:tr h="330366">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22.1%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か月</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日</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62.4%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か月</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日</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3369879"/>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109.8%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13</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か月</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日</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114.0%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か月</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12</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日</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3412971"/>
                  </a:ext>
                </a:extLst>
              </a:tr>
            </a:tbl>
          </a:graphicData>
        </a:graphic>
      </p:graphicFrame>
      <p:sp>
        <p:nvSpPr>
          <p:cNvPr id="39" name="テキスト ボックス 38">
            <a:extLst>
              <a:ext uri="{FF2B5EF4-FFF2-40B4-BE49-F238E27FC236}">
                <a16:creationId xmlns:a16="http://schemas.microsoft.com/office/drawing/2014/main" id="{0A6A2ADA-C993-4AFB-A48D-0A5C821CE9EC}"/>
              </a:ext>
            </a:extLst>
          </p:cNvPr>
          <p:cNvSpPr txBox="1"/>
          <p:nvPr/>
        </p:nvSpPr>
        <p:spPr>
          <a:xfrm>
            <a:off x="146241" y="929662"/>
            <a:ext cx="1908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（２）育児休業について</a:t>
            </a:r>
          </a:p>
        </p:txBody>
      </p:sp>
      <p:pic>
        <p:nvPicPr>
          <p:cNvPr id="16" name="図 15">
            <a:extLst>
              <a:ext uri="{FF2B5EF4-FFF2-40B4-BE49-F238E27FC236}">
                <a16:creationId xmlns:a16="http://schemas.microsoft.com/office/drawing/2014/main" id="{454B7473-365C-4985-982B-E363CE8DE72A}"/>
              </a:ext>
            </a:extLst>
          </p:cNvPr>
          <p:cNvPicPr>
            <a:picLocks noChangeAspect="1"/>
          </p:cNvPicPr>
          <p:nvPr/>
        </p:nvPicPr>
        <p:blipFill>
          <a:blip r:embed="rId2"/>
          <a:stretch>
            <a:fillRect/>
          </a:stretch>
        </p:blipFill>
        <p:spPr>
          <a:xfrm>
            <a:off x="91225" y="5508083"/>
            <a:ext cx="4237707" cy="1269236"/>
          </a:xfrm>
          <a:prstGeom prst="rect">
            <a:avLst/>
          </a:prstGeom>
        </p:spPr>
      </p:pic>
      <p:sp>
        <p:nvSpPr>
          <p:cNvPr id="35" name="正方形/長方形 34">
            <a:extLst>
              <a:ext uri="{FF2B5EF4-FFF2-40B4-BE49-F238E27FC236}">
                <a16:creationId xmlns:a16="http://schemas.microsoft.com/office/drawing/2014/main" id="{DCB0B3C2-D2B5-43EF-B0EC-4FE5DEC3CCD1}"/>
              </a:ext>
            </a:extLst>
          </p:cNvPr>
          <p:cNvSpPr/>
          <p:nvPr/>
        </p:nvSpPr>
        <p:spPr>
          <a:xfrm>
            <a:off x="729999" y="5962493"/>
            <a:ext cx="1324242" cy="304622"/>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2" name="正方形/長方形 31">
            <a:extLst>
              <a:ext uri="{FF2B5EF4-FFF2-40B4-BE49-F238E27FC236}">
                <a16:creationId xmlns:a16="http://schemas.microsoft.com/office/drawing/2014/main" id="{8913CB9F-E5D1-4227-BD2B-3BAB1590B057}"/>
              </a:ext>
            </a:extLst>
          </p:cNvPr>
          <p:cNvSpPr/>
          <p:nvPr/>
        </p:nvSpPr>
        <p:spPr>
          <a:xfrm>
            <a:off x="5478207" y="4253357"/>
            <a:ext cx="3143397" cy="499416"/>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pic>
        <p:nvPicPr>
          <p:cNvPr id="8" name="図 7">
            <a:extLst>
              <a:ext uri="{FF2B5EF4-FFF2-40B4-BE49-F238E27FC236}">
                <a16:creationId xmlns:a16="http://schemas.microsoft.com/office/drawing/2014/main" id="{0D4166B4-C3C8-41A6-9615-783D3FE21170}"/>
              </a:ext>
            </a:extLst>
          </p:cNvPr>
          <p:cNvPicPr>
            <a:picLocks noChangeAspect="1"/>
          </p:cNvPicPr>
          <p:nvPr/>
        </p:nvPicPr>
        <p:blipFill>
          <a:blip r:embed="rId3"/>
          <a:stretch>
            <a:fillRect/>
          </a:stretch>
        </p:blipFill>
        <p:spPr>
          <a:xfrm>
            <a:off x="3825574" y="4149258"/>
            <a:ext cx="5243212" cy="2599200"/>
          </a:xfrm>
          <a:prstGeom prst="rect">
            <a:avLst/>
          </a:prstGeom>
        </p:spPr>
      </p:pic>
    </p:spTree>
    <p:extLst>
      <p:ext uri="{BB962C8B-B14F-4D97-AF65-F5344CB8AC3E}">
        <p14:creationId xmlns:p14="http://schemas.microsoft.com/office/powerpoint/2010/main" val="3747468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pic>
        <p:nvPicPr>
          <p:cNvPr id="14" name="図 13">
            <a:extLst>
              <a:ext uri="{FF2B5EF4-FFF2-40B4-BE49-F238E27FC236}">
                <a16:creationId xmlns:a16="http://schemas.microsoft.com/office/drawing/2014/main" id="{9F448F92-7F7D-461D-80E4-1AA6818EE4B8}"/>
              </a:ext>
            </a:extLst>
          </p:cNvPr>
          <p:cNvPicPr>
            <a:picLocks noChangeAspect="1"/>
          </p:cNvPicPr>
          <p:nvPr/>
        </p:nvPicPr>
        <p:blipFill>
          <a:blip r:embed="rId2"/>
          <a:stretch>
            <a:fillRect/>
          </a:stretch>
        </p:blipFill>
        <p:spPr>
          <a:xfrm>
            <a:off x="-1362550" y="5176781"/>
            <a:ext cx="6297714" cy="1748623"/>
          </a:xfrm>
          <a:prstGeom prst="rect">
            <a:avLst/>
          </a:prstGeom>
        </p:spPr>
      </p:pic>
      <p:sp>
        <p:nvSpPr>
          <p:cNvPr id="2" name="テキスト ボックス 1">
            <a:extLst>
              <a:ext uri="{FF2B5EF4-FFF2-40B4-BE49-F238E27FC236}">
                <a16:creationId xmlns:a16="http://schemas.microsoft.com/office/drawing/2014/main" id="{BCF5C919-7ABD-6AD1-6FBC-C3CF115DE172}"/>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5959" y="-9020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12054" y="-8876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a:extLst>
              <a:ext uri="{FF2B5EF4-FFF2-40B4-BE49-F238E27FC236}">
                <a16:creationId xmlns:a16="http://schemas.microsoft.com/office/drawing/2014/main" id="{52F5C14F-3DE9-FF64-AEB5-236D917B0C9D}"/>
              </a:ext>
            </a:extLst>
          </p:cNvPr>
          <p:cNvSpPr/>
          <p:nvPr/>
        </p:nvSpPr>
        <p:spPr>
          <a:xfrm>
            <a:off x="3085" y="559251"/>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継続就業及び仕事とプライベートの両立関係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21DE09A2-B9C2-D78A-F815-BAD98E58EB77}"/>
              </a:ext>
            </a:extLst>
          </p:cNvPr>
          <p:cNvSpPr txBox="1"/>
          <p:nvPr/>
        </p:nvSpPr>
        <p:spPr>
          <a:xfrm>
            <a:off x="160477" y="1512827"/>
            <a:ext cx="8814075" cy="1184244"/>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○令和６年度の配偶者出産休暇の取得率は</a:t>
            </a:r>
            <a:r>
              <a:rPr kumimoji="1" lang="en-US" altLang="ja-JP" sz="1300" dirty="0">
                <a:latin typeface="UD デジタル 教科書体 NK-R" panose="02020400000000000000" pitchFamily="18" charset="-128"/>
                <a:ea typeface="UD デジタル 教科書体 NK-R" panose="02020400000000000000" pitchFamily="18" charset="-128"/>
              </a:rPr>
              <a:t>88.3</a:t>
            </a:r>
            <a:r>
              <a:rPr kumimoji="1" lang="ja-JP" altLang="en-US" sz="1300" dirty="0">
                <a:latin typeface="UD デジタル 教科書体 NK-R" panose="02020400000000000000" pitchFamily="18" charset="-128"/>
                <a:ea typeface="UD デジタル 教科書体 NK-R" panose="02020400000000000000" pitchFamily="18" charset="-128"/>
              </a:rPr>
              <a:t>％、平均取得日数は１日</a:t>
            </a:r>
            <a:r>
              <a:rPr kumimoji="1" lang="en-US" altLang="ja-JP" sz="1300" dirty="0">
                <a:latin typeface="UD デジタル 教科書体 NK-R" panose="02020400000000000000" pitchFamily="18" charset="-128"/>
                <a:ea typeface="UD デジタル 教科書体 NK-R" panose="02020400000000000000" pitchFamily="18" charset="-128"/>
              </a:rPr>
              <a:t>6</a:t>
            </a:r>
            <a:r>
              <a:rPr kumimoji="1" lang="ja-JP" altLang="en-US" sz="1300" dirty="0">
                <a:latin typeface="UD デジタル 教科書体 NK-R" panose="02020400000000000000" pitchFamily="18" charset="-128"/>
                <a:ea typeface="UD デジタル 教科書体 NK-R" panose="02020400000000000000" pitchFamily="18" charset="-128"/>
              </a:rPr>
              <a:t>時間、育児参加休暇</a:t>
            </a:r>
            <a:r>
              <a:rPr kumimoji="1" lang="en-US" altLang="ja-JP" sz="1300" baseline="300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の取得率は</a:t>
            </a:r>
            <a:r>
              <a:rPr kumimoji="1" lang="en-US" altLang="ja-JP" sz="1300" dirty="0">
                <a:latin typeface="UD デジタル 教科書体 NK-R" panose="02020400000000000000" pitchFamily="18" charset="-128"/>
                <a:ea typeface="UD デジタル 教科書体 NK-R" panose="02020400000000000000" pitchFamily="18" charset="-128"/>
              </a:rPr>
              <a:t>93.9</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平均取得日数は３日</a:t>
            </a:r>
            <a:r>
              <a:rPr kumimoji="1" lang="en-US" altLang="ja-JP" sz="1300" dirty="0">
                <a:latin typeface="UD デジタル 教科書体 NK-R" panose="02020400000000000000" pitchFamily="18" charset="-128"/>
                <a:ea typeface="UD デジタル 教科書体 NK-R" panose="02020400000000000000" pitchFamily="18" charset="-128"/>
              </a:rPr>
              <a:t>5</a:t>
            </a:r>
            <a:r>
              <a:rPr kumimoji="1" lang="ja-JP" altLang="en-US" sz="1300" dirty="0">
                <a:latin typeface="UD デジタル 教科書体 NK-R" panose="02020400000000000000" pitchFamily="18" charset="-128"/>
                <a:ea typeface="UD デジタル 教科書体 NK-R" panose="02020400000000000000" pitchFamily="18" charset="-128"/>
              </a:rPr>
              <a:t>時間であった（図表</a:t>
            </a:r>
            <a:r>
              <a:rPr kumimoji="1" lang="en-US" altLang="ja-JP" sz="1300" dirty="0">
                <a:latin typeface="UD デジタル 教科書体 NK-R" panose="02020400000000000000" pitchFamily="18" charset="-128"/>
                <a:ea typeface="UD デジタル 教科書体 NK-R" panose="02020400000000000000" pitchFamily="18" charset="-128"/>
              </a:rPr>
              <a:t>16</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令和２年度の配偶者出産休暇：取得率：</a:t>
            </a:r>
            <a:r>
              <a:rPr kumimoji="1" lang="en-US" altLang="ja-JP" sz="1300" dirty="0">
                <a:latin typeface="UD デジタル 教科書体 NK-R" panose="02020400000000000000" pitchFamily="18" charset="-128"/>
                <a:ea typeface="UD デジタル 教科書体 NK-R" panose="02020400000000000000" pitchFamily="18" charset="-128"/>
              </a:rPr>
              <a:t>96.0</a:t>
            </a:r>
            <a:r>
              <a:rPr kumimoji="1" lang="ja-JP" altLang="en-US" sz="1300" dirty="0">
                <a:latin typeface="UD デジタル 教科書体 NK-R" panose="02020400000000000000" pitchFamily="18" charset="-128"/>
                <a:ea typeface="UD デジタル 教科書体 NK-R" panose="02020400000000000000" pitchFamily="18" charset="-128"/>
              </a:rPr>
              <a:t>％、平均取得日数：１日６時間</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育児参加休暇　　：取得率：</a:t>
            </a:r>
            <a:r>
              <a:rPr kumimoji="1" lang="en-US" altLang="ja-JP" sz="1300" dirty="0">
                <a:latin typeface="UD デジタル 教科書体 NK-R" panose="02020400000000000000" pitchFamily="18" charset="-128"/>
                <a:ea typeface="UD デジタル 教科書体 NK-R" panose="02020400000000000000" pitchFamily="18" charset="-128"/>
              </a:rPr>
              <a:t>83.2%</a:t>
            </a:r>
            <a:r>
              <a:rPr kumimoji="1" lang="ja-JP" altLang="en-US" sz="1300" dirty="0">
                <a:latin typeface="UD デジタル 教科書体 NK-R" panose="02020400000000000000" pitchFamily="18" charset="-128"/>
                <a:ea typeface="UD デジタル 教科書体 NK-R" panose="02020400000000000000" pitchFamily="18" charset="-128"/>
              </a:rPr>
              <a:t>、平均取得日数：３日６時間</a:t>
            </a:r>
            <a:r>
              <a:rPr kumimoji="1" lang="en-US" altLang="ja-JP" sz="1300" dirty="0">
                <a:latin typeface="UD デジタル 教科書体 NK-R" panose="02020400000000000000" pitchFamily="18" charset="-128"/>
                <a:ea typeface="UD デジタル 教科書体 NK-R" panose="02020400000000000000" pitchFamily="18" charset="-128"/>
              </a:rPr>
              <a:t>〕</a:t>
            </a: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○令和７年度の職員アンケートでは、育児をする状況となったとき、育児参加休暇を「取得する」の回答が</a:t>
            </a:r>
            <a:r>
              <a:rPr kumimoji="1" lang="en-US" altLang="ja-JP" sz="1300" dirty="0">
                <a:latin typeface="UD デジタル 教科書体 NK-R" panose="02020400000000000000" pitchFamily="18" charset="-128"/>
                <a:ea typeface="UD デジタル 教科書体 NK-R" panose="02020400000000000000" pitchFamily="18" charset="-128"/>
              </a:rPr>
              <a:t>61.6%</a:t>
            </a:r>
            <a:r>
              <a:rPr kumimoji="1" lang="ja-JP" altLang="en-US" sz="1300" dirty="0">
                <a:latin typeface="UD デジタル 教科書体 NK-R" panose="02020400000000000000" pitchFamily="18" charset="-128"/>
                <a:ea typeface="UD デジタル 教科書体 NK-R" panose="02020400000000000000" pitchFamily="18" charset="-128"/>
              </a:rPr>
              <a:t>に対し、</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「取得しない」が</a:t>
            </a:r>
            <a:r>
              <a:rPr kumimoji="1" lang="en-US" altLang="ja-JP" sz="1300" dirty="0">
                <a:latin typeface="UD デジタル 教科書体 NK-R" panose="02020400000000000000" pitchFamily="18" charset="-128"/>
                <a:ea typeface="UD デジタル 教科書体 NK-R" panose="02020400000000000000" pitchFamily="18" charset="-128"/>
              </a:rPr>
              <a:t>6.2</a:t>
            </a:r>
            <a:r>
              <a:rPr kumimoji="1" lang="ja-JP" altLang="en-US" sz="1300" dirty="0">
                <a:latin typeface="UD デジタル 教科書体 NK-R" panose="02020400000000000000" pitchFamily="18" charset="-128"/>
                <a:ea typeface="UD デジタル 教科書体 NK-R" panose="02020400000000000000" pitchFamily="18" charset="-128"/>
              </a:rPr>
              <a:t>％であり（図表</a:t>
            </a:r>
            <a:r>
              <a:rPr kumimoji="1" lang="en-US" altLang="ja-JP" sz="1300" dirty="0">
                <a:latin typeface="UD デジタル 教科書体 NK-R" panose="02020400000000000000" pitchFamily="18" charset="-128"/>
                <a:ea typeface="UD デジタル 教科書体 NK-R" panose="02020400000000000000" pitchFamily="18" charset="-128"/>
              </a:rPr>
              <a:t>17</a:t>
            </a:r>
            <a:r>
              <a:rPr kumimoji="1" lang="ja-JP" altLang="en-US" sz="1300" dirty="0">
                <a:latin typeface="UD デジタル 教科書体 NK-R" panose="02020400000000000000" pitchFamily="18" charset="-128"/>
                <a:ea typeface="UD デジタル 教科書体 NK-R" panose="02020400000000000000" pitchFamily="18" charset="-128"/>
              </a:rPr>
              <a:t>）、取得しない理由としては、「職場に迷惑がかかる」、「業務が繁忙」といった内容</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が上位を占めていた（図表</a:t>
            </a:r>
            <a:r>
              <a:rPr kumimoji="1" lang="en-US" altLang="ja-JP" sz="1300" dirty="0">
                <a:latin typeface="UD デジタル 教科書体 NK-R" panose="02020400000000000000" pitchFamily="18" charset="-128"/>
                <a:ea typeface="UD デジタル 教科書体 NK-R" panose="02020400000000000000" pitchFamily="18" charset="-128"/>
              </a:rPr>
              <a:t>18</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ja-JP" altLang="en-US" sz="1300" b="1"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250818" y="4786611"/>
            <a:ext cx="4688127"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17</a:t>
            </a:r>
            <a:r>
              <a:rPr kumimoji="1" lang="ja-JP" altLang="en-US" sz="1100" b="1" dirty="0">
                <a:latin typeface="BIZ UDPゴシック" panose="020B0400000000000000" pitchFamily="50" charset="-128"/>
                <a:ea typeface="BIZ UDPゴシック" panose="020B0400000000000000" pitchFamily="50" charset="-128"/>
              </a:rPr>
              <a:t>：子育てを行う状況となった場合の、育児参加休暇の取得意向</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E2D1E80-0EB3-42FA-8999-6B94D471E08A}"/>
              </a:ext>
            </a:extLst>
          </p:cNvPr>
          <p:cNvSpPr txBox="1"/>
          <p:nvPr/>
        </p:nvSpPr>
        <p:spPr>
          <a:xfrm>
            <a:off x="4845591" y="3149012"/>
            <a:ext cx="3363689" cy="36119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18</a:t>
            </a:r>
            <a:r>
              <a:rPr kumimoji="1" lang="ja-JP" altLang="en-US" sz="1100" b="1" dirty="0">
                <a:latin typeface="BIZ UDPゴシック" panose="020B0400000000000000" pitchFamily="50" charset="-128"/>
                <a:ea typeface="BIZ UDPゴシック" panose="020B0400000000000000" pitchFamily="50" charset="-128"/>
              </a:rPr>
              <a:t>：育児参加休暇を取得しない理由</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D7548A6A-6291-4BA2-92B2-C7002A717A52}"/>
              </a:ext>
            </a:extLst>
          </p:cNvPr>
          <p:cNvSpPr txBox="1"/>
          <p:nvPr/>
        </p:nvSpPr>
        <p:spPr>
          <a:xfrm>
            <a:off x="-81790" y="789012"/>
            <a:ext cx="5225290" cy="597179"/>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8" name="テキスト ボックス 27">
            <a:extLst>
              <a:ext uri="{FF2B5EF4-FFF2-40B4-BE49-F238E27FC236}">
                <a16:creationId xmlns:a16="http://schemas.microsoft.com/office/drawing/2014/main" id="{05A94884-69DB-444B-9EAF-401155F329B7}"/>
              </a:ext>
            </a:extLst>
          </p:cNvPr>
          <p:cNvSpPr txBox="1"/>
          <p:nvPr/>
        </p:nvSpPr>
        <p:spPr>
          <a:xfrm>
            <a:off x="3172501" y="5062198"/>
            <a:ext cx="2054819" cy="166518"/>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令和７年度職員アンケートより</a:t>
            </a:r>
          </a:p>
        </p:txBody>
      </p:sp>
      <p:sp>
        <p:nvSpPr>
          <p:cNvPr id="27" name="テキスト ボックス 26">
            <a:extLst>
              <a:ext uri="{FF2B5EF4-FFF2-40B4-BE49-F238E27FC236}">
                <a16:creationId xmlns:a16="http://schemas.microsoft.com/office/drawing/2014/main" id="{D3EFE36F-A297-434D-9FBD-8C2EC6B6C554}"/>
              </a:ext>
            </a:extLst>
          </p:cNvPr>
          <p:cNvSpPr txBox="1"/>
          <p:nvPr/>
        </p:nvSpPr>
        <p:spPr>
          <a:xfrm>
            <a:off x="190693" y="2796666"/>
            <a:ext cx="8734989" cy="38878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育児参加休暇：配偶者が出産する場合で、その出産予定日の８週間（多胎の場合</a:t>
            </a:r>
            <a:r>
              <a:rPr kumimoji="1" lang="en-US" altLang="ja-JP" sz="900" dirty="0">
                <a:latin typeface="UD デジタル 教科書体 NK-R" panose="02020400000000000000" pitchFamily="18" charset="-128"/>
                <a:ea typeface="UD デジタル 教科書体 NK-R" panose="02020400000000000000" pitchFamily="18" charset="-128"/>
              </a:rPr>
              <a:t>16</a:t>
            </a:r>
            <a:r>
              <a:rPr kumimoji="1" lang="ja-JP" altLang="en-US" sz="900" dirty="0">
                <a:latin typeface="UD デジタル 教科書体 NK-R" panose="02020400000000000000" pitchFamily="18" charset="-128"/>
                <a:ea typeface="UD デジタル 教科書体 NK-R" panose="02020400000000000000" pitchFamily="18" charset="-128"/>
              </a:rPr>
              <a:t>週間）前の日から当該出産の日以後１年を経過するまでの期間で、当該出産に係る子または</a:t>
            </a:r>
            <a:endParaRPr kumimoji="1" lang="en-US" altLang="ja-JP" sz="900" dirty="0">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latin typeface="UD デジタル 教科書体 NK-R" panose="02020400000000000000" pitchFamily="18" charset="-128"/>
                <a:ea typeface="UD デジタル 教科書体 NK-R" panose="02020400000000000000" pitchFamily="18" charset="-128"/>
              </a:rPr>
              <a:t>　　小学校就学の始期に達するまでの子（配偶者の子を含む）を養育する場合、５日以内で必要と認める日または時間で取得できる休暇</a:t>
            </a:r>
          </a:p>
        </p:txBody>
      </p:sp>
      <p:sp>
        <p:nvSpPr>
          <p:cNvPr id="37" name="テキスト ボックス 36">
            <a:extLst>
              <a:ext uri="{FF2B5EF4-FFF2-40B4-BE49-F238E27FC236}">
                <a16:creationId xmlns:a16="http://schemas.microsoft.com/office/drawing/2014/main" id="{963A839E-A635-4290-B2C5-709BB0F88604}"/>
              </a:ext>
            </a:extLst>
          </p:cNvPr>
          <p:cNvSpPr txBox="1"/>
          <p:nvPr/>
        </p:nvSpPr>
        <p:spPr>
          <a:xfrm>
            <a:off x="250818" y="3207643"/>
            <a:ext cx="4688127"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16</a:t>
            </a:r>
            <a:r>
              <a:rPr kumimoji="1" lang="ja-JP" altLang="en-US" sz="1100" b="1" dirty="0">
                <a:latin typeface="BIZ UDPゴシック" panose="020B0400000000000000" pitchFamily="50" charset="-128"/>
                <a:ea typeface="BIZ UDPゴシック" panose="020B0400000000000000" pitchFamily="50" charset="-128"/>
              </a:rPr>
              <a:t>：配偶者出産休暇及び育児参加休暇の取得率及び</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en-US" altLang="ja-JP" sz="1100" b="1" dirty="0">
                <a:latin typeface="BIZ UDPゴシック" panose="020B0400000000000000" pitchFamily="50" charset="-128"/>
                <a:ea typeface="BIZ UDPゴシック" panose="020B0400000000000000" pitchFamily="50" charset="-128"/>
              </a:rPr>
              <a:t> </a:t>
            </a:r>
            <a:r>
              <a:rPr kumimoji="1" lang="ja-JP" altLang="en-US" sz="1100" b="1" dirty="0">
                <a:latin typeface="BIZ UDPゴシック" panose="020B0400000000000000" pitchFamily="50" charset="-128"/>
                <a:ea typeface="BIZ UDPゴシック" panose="020B0400000000000000" pitchFamily="50" charset="-128"/>
              </a:rPr>
              <a:t>平均取得日数（令和６年度、常勤職員）</a:t>
            </a:r>
            <a:r>
              <a:rPr kumimoji="1" lang="en-US" altLang="ja-JP" sz="1100" b="1" dirty="0">
                <a:latin typeface="BIZ UDPゴシック" panose="020B0400000000000000" pitchFamily="50" charset="-128"/>
                <a:ea typeface="BIZ UDPゴシック" panose="020B0400000000000000" pitchFamily="50" charset="-128"/>
              </a:rPr>
              <a:t>】</a:t>
            </a:r>
          </a:p>
        </p:txBody>
      </p:sp>
      <p:sp>
        <p:nvSpPr>
          <p:cNvPr id="24" name="テキスト ボックス 23">
            <a:extLst>
              <a:ext uri="{FF2B5EF4-FFF2-40B4-BE49-F238E27FC236}">
                <a16:creationId xmlns:a16="http://schemas.microsoft.com/office/drawing/2014/main" id="{582BA647-205E-467B-A154-B9F7CE26CF58}"/>
              </a:ext>
            </a:extLst>
          </p:cNvPr>
          <p:cNvSpPr txBox="1"/>
          <p:nvPr/>
        </p:nvSpPr>
        <p:spPr>
          <a:xfrm>
            <a:off x="7250900" y="3517995"/>
            <a:ext cx="1674782" cy="166518"/>
          </a:xfrm>
          <a:prstGeom prst="rect">
            <a:avLst/>
          </a:prstGeom>
        </p:spPr>
        <p:txBody>
          <a:bodyPr vert="horz" wrap="square" lIns="91440" tIns="45720" rIns="91440" bIns="45720" rtlCol="0" anchor="ctr">
            <a:noAutofit/>
          </a:bodyPr>
          <a:lstStyle/>
          <a:p>
            <a:pPr algn="l"/>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令和７年度職員アンケートより</a:t>
            </a:r>
          </a:p>
        </p:txBody>
      </p:sp>
      <p:sp>
        <p:nvSpPr>
          <p:cNvPr id="30" name="テキスト ボックス 29">
            <a:extLst>
              <a:ext uri="{FF2B5EF4-FFF2-40B4-BE49-F238E27FC236}">
                <a16:creationId xmlns:a16="http://schemas.microsoft.com/office/drawing/2014/main" id="{F725694D-B1C0-44BF-8143-B6FADD16AF3A}"/>
              </a:ext>
            </a:extLst>
          </p:cNvPr>
          <p:cNvSpPr txBox="1"/>
          <p:nvPr/>
        </p:nvSpPr>
        <p:spPr>
          <a:xfrm>
            <a:off x="219267" y="4480509"/>
            <a:ext cx="4039333" cy="400039"/>
          </a:xfrm>
          <a:prstGeom prst="rect">
            <a:avLst/>
          </a:prstGeom>
        </p:spPr>
        <p:txBody>
          <a:bodyPr vert="horz" wrap="square" lIns="91440" tIns="45720" rIns="91440" bIns="45720" rtlCol="0" anchor="ctr">
            <a:noAutofit/>
          </a:bodyPr>
          <a:lstStyle/>
          <a:p>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取得率は子どもが生まれた男性職員数に対するそれぞれの休暇を取得した</a:t>
            </a: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900" dirty="0">
                <a:latin typeface="UD デジタル 教科書体 NK-R" panose="02020400000000000000" pitchFamily="18" charset="-128"/>
                <a:ea typeface="UD デジタル 教科書体 NK-R" panose="02020400000000000000" pitchFamily="18" charset="-128"/>
              </a:rPr>
              <a:t>　　職員数の割合</a:t>
            </a:r>
            <a:endParaRPr kumimoji="1" lang="en-US" altLang="ja-JP" sz="900" dirty="0">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592D2C5B-E80C-4B37-9151-B908EF8C70F8}"/>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graphicFrame>
        <p:nvGraphicFramePr>
          <p:cNvPr id="3" name="表 2">
            <a:extLst>
              <a:ext uri="{FF2B5EF4-FFF2-40B4-BE49-F238E27FC236}">
                <a16:creationId xmlns:a16="http://schemas.microsoft.com/office/drawing/2014/main" id="{4B533E97-0EDB-4B38-AE5B-F4793B9EC0F3}"/>
              </a:ext>
            </a:extLst>
          </p:cNvPr>
          <p:cNvGraphicFramePr>
            <a:graphicFrameLocks noGrp="1"/>
          </p:cNvGraphicFramePr>
          <p:nvPr>
            <p:extLst>
              <p:ext uri="{D42A27DB-BD31-4B8C-83A1-F6EECF244321}">
                <p14:modId xmlns:p14="http://schemas.microsoft.com/office/powerpoint/2010/main" val="2428696159"/>
              </p:ext>
            </p:extLst>
          </p:nvPr>
        </p:nvGraphicFramePr>
        <p:xfrm>
          <a:off x="329381" y="3620736"/>
          <a:ext cx="3182984" cy="881864"/>
        </p:xfrm>
        <a:graphic>
          <a:graphicData uri="http://schemas.openxmlformats.org/drawingml/2006/table">
            <a:tbl>
              <a:tblPr firstRow="1" firstCol="1" bandRow="1">
                <a:tableStyleId>{5C22544A-7EE6-4342-B048-85BDC9FD1C3A}</a:tableStyleId>
              </a:tblPr>
              <a:tblGrid>
                <a:gridCol w="1184148">
                  <a:extLst>
                    <a:ext uri="{9D8B030D-6E8A-4147-A177-3AD203B41FA5}">
                      <a16:colId xmlns:a16="http://schemas.microsoft.com/office/drawing/2014/main" val="2085140677"/>
                    </a:ext>
                  </a:extLst>
                </a:gridCol>
                <a:gridCol w="999418">
                  <a:extLst>
                    <a:ext uri="{9D8B030D-6E8A-4147-A177-3AD203B41FA5}">
                      <a16:colId xmlns:a16="http://schemas.microsoft.com/office/drawing/2014/main" val="214279889"/>
                    </a:ext>
                  </a:extLst>
                </a:gridCol>
                <a:gridCol w="999418">
                  <a:extLst>
                    <a:ext uri="{9D8B030D-6E8A-4147-A177-3AD203B41FA5}">
                      <a16:colId xmlns:a16="http://schemas.microsoft.com/office/drawing/2014/main" val="937428239"/>
                    </a:ext>
                  </a:extLst>
                </a:gridCol>
              </a:tblGrid>
              <a:tr h="248044">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取得率</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平均取得日数</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38971205"/>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配偶者出産休暇</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88.3%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１日６時間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293418"/>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育児参加休暇</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93.9%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３日５時間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4436533"/>
                  </a:ext>
                </a:extLst>
              </a:tr>
            </a:tbl>
          </a:graphicData>
        </a:graphic>
      </p:graphicFrame>
      <p:sp>
        <p:nvSpPr>
          <p:cNvPr id="35" name="正方形/長方形 34">
            <a:extLst>
              <a:ext uri="{FF2B5EF4-FFF2-40B4-BE49-F238E27FC236}">
                <a16:creationId xmlns:a16="http://schemas.microsoft.com/office/drawing/2014/main" id="{F61FC00F-4B8A-426C-9693-F3CC4031B428}"/>
              </a:ext>
            </a:extLst>
          </p:cNvPr>
          <p:cNvSpPr/>
          <p:nvPr/>
        </p:nvSpPr>
        <p:spPr>
          <a:xfrm>
            <a:off x="784859" y="5228716"/>
            <a:ext cx="3566161" cy="840272"/>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8" name="テキスト ボックス 37">
            <a:extLst>
              <a:ext uri="{FF2B5EF4-FFF2-40B4-BE49-F238E27FC236}">
                <a16:creationId xmlns:a16="http://schemas.microsoft.com/office/drawing/2014/main" id="{9A40714E-A18B-4A13-A164-F781B33DADD1}"/>
              </a:ext>
            </a:extLst>
          </p:cNvPr>
          <p:cNvSpPr txBox="1"/>
          <p:nvPr/>
        </p:nvSpPr>
        <p:spPr>
          <a:xfrm>
            <a:off x="160477" y="943126"/>
            <a:ext cx="4968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（３）子育てに活用できる休暇制度等の男性職員の利用について</a:t>
            </a:r>
          </a:p>
        </p:txBody>
      </p:sp>
      <p:sp>
        <p:nvSpPr>
          <p:cNvPr id="39" name="スライド番号プレースホルダー 6">
            <a:extLst>
              <a:ext uri="{FF2B5EF4-FFF2-40B4-BE49-F238E27FC236}">
                <a16:creationId xmlns:a16="http://schemas.microsoft.com/office/drawing/2014/main" id="{EB59DE4C-A2CF-4800-BE86-848C128D1019}"/>
              </a:ext>
            </a:extLst>
          </p:cNvPr>
          <p:cNvSpPr txBox="1">
            <a:spLocks/>
          </p:cNvSpPr>
          <p:nvPr/>
        </p:nvSpPr>
        <p:spPr>
          <a:xfrm>
            <a:off x="7086600" y="6567299"/>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11</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16" name="図 15">
            <a:extLst>
              <a:ext uri="{FF2B5EF4-FFF2-40B4-BE49-F238E27FC236}">
                <a16:creationId xmlns:a16="http://schemas.microsoft.com/office/drawing/2014/main" id="{B8B79BD2-9AE5-4FC7-BE5E-32E31BADEE5C}"/>
              </a:ext>
            </a:extLst>
          </p:cNvPr>
          <p:cNvPicPr>
            <a:picLocks noChangeAspect="1"/>
          </p:cNvPicPr>
          <p:nvPr/>
        </p:nvPicPr>
        <p:blipFill>
          <a:blip r:embed="rId3"/>
          <a:stretch>
            <a:fillRect/>
          </a:stretch>
        </p:blipFill>
        <p:spPr>
          <a:xfrm>
            <a:off x="4150898" y="3510204"/>
            <a:ext cx="4566300" cy="3643894"/>
          </a:xfrm>
          <a:prstGeom prst="rect">
            <a:avLst/>
          </a:prstGeom>
        </p:spPr>
      </p:pic>
      <p:sp>
        <p:nvSpPr>
          <p:cNvPr id="36" name="正方形/長方形 35">
            <a:extLst>
              <a:ext uri="{FF2B5EF4-FFF2-40B4-BE49-F238E27FC236}">
                <a16:creationId xmlns:a16="http://schemas.microsoft.com/office/drawing/2014/main" id="{FA379BE7-72F7-49E2-9B77-E25FBEED561F}"/>
              </a:ext>
            </a:extLst>
          </p:cNvPr>
          <p:cNvSpPr/>
          <p:nvPr/>
        </p:nvSpPr>
        <p:spPr>
          <a:xfrm>
            <a:off x="5268524" y="3753150"/>
            <a:ext cx="3298957" cy="671478"/>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Tree>
    <p:extLst>
      <p:ext uri="{BB962C8B-B14F-4D97-AF65-F5344CB8AC3E}">
        <p14:creationId xmlns:p14="http://schemas.microsoft.com/office/powerpoint/2010/main" val="2981675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12</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a:extLst>
              <a:ext uri="{FF2B5EF4-FFF2-40B4-BE49-F238E27FC236}">
                <a16:creationId xmlns:a16="http://schemas.microsoft.com/office/drawing/2014/main" id="{52F5C14F-3DE9-FF64-AEB5-236D917B0C9D}"/>
              </a:ext>
            </a:extLst>
          </p:cNvPr>
          <p:cNvSpPr/>
          <p:nvPr/>
        </p:nvSpPr>
        <p:spPr>
          <a:xfrm>
            <a:off x="421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　働き方改革関係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4228239" y="3022964"/>
            <a:ext cx="440669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20</a:t>
            </a:r>
            <a:r>
              <a:rPr kumimoji="1" lang="ja-JP" altLang="en-US" sz="1100" b="1" dirty="0">
                <a:latin typeface="BIZ UDPゴシック" panose="020B0400000000000000" pitchFamily="50" charset="-128"/>
                <a:ea typeface="BIZ UDPゴシック" panose="020B0400000000000000" pitchFamily="50" charset="-128"/>
              </a:rPr>
              <a:t>：所属における時間外勤務縮減に向けた取組内容</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0A33B69F-2B5E-48B6-B133-E75E0472D2CF}"/>
              </a:ext>
            </a:extLst>
          </p:cNvPr>
          <p:cNvSpPr txBox="1"/>
          <p:nvPr/>
        </p:nvSpPr>
        <p:spPr>
          <a:xfrm>
            <a:off x="189585" y="1432361"/>
            <a:ext cx="8813383" cy="1197110"/>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○令和６年度の常勤職員１人（１月）当たり平均時間外勤務は</a:t>
            </a:r>
            <a:r>
              <a:rPr kumimoji="1" lang="en-US" altLang="ja-JP" sz="1300" dirty="0">
                <a:latin typeface="UD デジタル 教科書体 NK-R" panose="02020400000000000000" pitchFamily="18" charset="-128"/>
                <a:ea typeface="UD デジタル 教科書体 NK-R" panose="02020400000000000000" pitchFamily="18" charset="-128"/>
              </a:rPr>
              <a:t>12.9</a:t>
            </a:r>
            <a:r>
              <a:rPr kumimoji="1" lang="ja-JP" altLang="en-US" sz="1300" dirty="0">
                <a:latin typeface="UD デジタル 教科書体 NK-R" panose="02020400000000000000" pitchFamily="18" charset="-128"/>
                <a:ea typeface="UD デジタル 教科書体 NK-R" panose="02020400000000000000" pitchFamily="18" charset="-128"/>
              </a:rPr>
              <a:t>時間（男性職員</a:t>
            </a:r>
            <a:r>
              <a:rPr kumimoji="1" lang="en-US" altLang="ja-JP" sz="1300" dirty="0">
                <a:latin typeface="UD デジタル 教科書体 NK-R" panose="02020400000000000000" pitchFamily="18" charset="-128"/>
                <a:ea typeface="UD デジタル 教科書体 NK-R" panose="02020400000000000000" pitchFamily="18" charset="-128"/>
              </a:rPr>
              <a:t>13.0</a:t>
            </a:r>
            <a:r>
              <a:rPr kumimoji="1" lang="ja-JP" altLang="en-US" sz="1300" dirty="0">
                <a:latin typeface="UD デジタル 教科書体 NK-R" panose="02020400000000000000" pitchFamily="18" charset="-128"/>
                <a:ea typeface="UD デジタル 教科書体 NK-R" panose="02020400000000000000" pitchFamily="18" charset="-128"/>
              </a:rPr>
              <a:t>時間、女性職員</a:t>
            </a:r>
            <a:r>
              <a:rPr kumimoji="1" lang="en-US" altLang="ja-JP" sz="1300" dirty="0">
                <a:latin typeface="UD デジタル 教科書体 NK-R" panose="02020400000000000000" pitchFamily="18" charset="-128"/>
                <a:ea typeface="UD デジタル 教科書体 NK-R" panose="02020400000000000000" pitchFamily="18" charset="-128"/>
              </a:rPr>
              <a:t>12.7</a:t>
            </a:r>
            <a:r>
              <a:rPr kumimoji="1" lang="ja-JP" altLang="en-US" sz="1300" dirty="0">
                <a:latin typeface="UD デジタル 教科書体 NK-R" panose="02020400000000000000" pitchFamily="18" charset="-128"/>
                <a:ea typeface="UD デジタル 教科書体 NK-R" panose="02020400000000000000" pitchFamily="18" charset="-128"/>
              </a:rPr>
              <a:t>時間）であった</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（図表</a:t>
            </a:r>
            <a:r>
              <a:rPr kumimoji="1" lang="en-US" altLang="ja-JP" sz="1300" dirty="0">
                <a:latin typeface="UD デジタル 教科書体 NK-R" panose="02020400000000000000" pitchFamily="18" charset="-128"/>
                <a:ea typeface="UD デジタル 教科書体 NK-R" panose="02020400000000000000" pitchFamily="18" charset="-128"/>
              </a:rPr>
              <a:t>19</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令和２年度は</a:t>
            </a:r>
            <a:r>
              <a:rPr kumimoji="1" lang="en-US" altLang="ja-JP" sz="1300" dirty="0">
                <a:latin typeface="UD デジタル 教科書体 NK-R" panose="02020400000000000000" pitchFamily="18" charset="-128"/>
                <a:ea typeface="UD デジタル 教科書体 NK-R" panose="02020400000000000000" pitchFamily="18" charset="-128"/>
              </a:rPr>
              <a:t>14.7</a:t>
            </a:r>
            <a:r>
              <a:rPr kumimoji="1" lang="ja-JP" altLang="en-US" sz="1300" dirty="0">
                <a:latin typeface="UD デジタル 教科書体 NK-R" panose="02020400000000000000" pitchFamily="18" charset="-128"/>
                <a:ea typeface="UD デジタル 教科書体 NK-R" panose="02020400000000000000" pitchFamily="18" charset="-128"/>
              </a:rPr>
              <a:t>時間（男性職員</a:t>
            </a:r>
            <a:r>
              <a:rPr kumimoji="1" lang="en-US" altLang="ja-JP" sz="1300" dirty="0">
                <a:latin typeface="UD デジタル 教科書体 NK-R" panose="02020400000000000000" pitchFamily="18" charset="-128"/>
                <a:ea typeface="UD デジタル 教科書体 NK-R" panose="02020400000000000000" pitchFamily="18" charset="-128"/>
              </a:rPr>
              <a:t>14.2</a:t>
            </a:r>
            <a:r>
              <a:rPr kumimoji="1" lang="ja-JP" altLang="en-US" sz="1300" dirty="0">
                <a:latin typeface="UD デジタル 教科書体 NK-R" panose="02020400000000000000" pitchFamily="18" charset="-128"/>
                <a:ea typeface="UD デジタル 教科書体 NK-R" panose="02020400000000000000" pitchFamily="18" charset="-128"/>
              </a:rPr>
              <a:t>時間、女性職員</a:t>
            </a:r>
            <a:r>
              <a:rPr kumimoji="1" lang="en-US" altLang="ja-JP" sz="1300" dirty="0">
                <a:latin typeface="UD デジタル 教科書体 NK-R" panose="02020400000000000000" pitchFamily="18" charset="-128"/>
                <a:ea typeface="UD デジタル 教科書体 NK-R" panose="02020400000000000000" pitchFamily="18" charset="-128"/>
              </a:rPr>
              <a:t>15.1</a:t>
            </a:r>
            <a:r>
              <a:rPr kumimoji="1" lang="ja-JP" altLang="en-US" sz="1300" dirty="0">
                <a:latin typeface="UD デジタル 教科書体 NK-R" panose="02020400000000000000" pitchFamily="18" charset="-128"/>
                <a:ea typeface="UD デジタル 教科書体 NK-R" panose="02020400000000000000" pitchFamily="18" charset="-128"/>
              </a:rPr>
              <a:t>時間）</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〇令和６年度の職員アンケートにおいて、所属で実施されている時間外勤務縮減に向けた取組のうち最も多かったのは</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「時間外勤務の事前届出・命令の徹底」の</a:t>
            </a:r>
            <a:r>
              <a:rPr kumimoji="1" lang="en-US" altLang="ja-JP" sz="1300" dirty="0">
                <a:latin typeface="UD デジタル 教科書体 NK-R" panose="02020400000000000000" pitchFamily="18" charset="-128"/>
                <a:ea typeface="UD デジタル 教科書体 NK-R" panose="02020400000000000000" pitchFamily="18" charset="-128"/>
              </a:rPr>
              <a:t>31%</a:t>
            </a:r>
            <a:r>
              <a:rPr kumimoji="1" lang="ja-JP" altLang="en-US" sz="1300" dirty="0">
                <a:latin typeface="UD デジタル 教科書体 NK-R" panose="02020400000000000000" pitchFamily="18" charset="-128"/>
                <a:ea typeface="UD デジタル 教科書体 NK-R" panose="02020400000000000000" pitchFamily="18" charset="-128"/>
              </a:rPr>
              <a:t>であり、「取組を行っていない」は</a:t>
            </a:r>
            <a:r>
              <a:rPr kumimoji="1" lang="en-US" altLang="ja-JP" sz="1300" dirty="0">
                <a:latin typeface="UD デジタル 教科書体 NK-R" panose="02020400000000000000" pitchFamily="18" charset="-128"/>
                <a:ea typeface="UD デジタル 教科書体 NK-R" panose="02020400000000000000" pitchFamily="18" charset="-128"/>
              </a:rPr>
              <a:t>16%</a:t>
            </a:r>
            <a:r>
              <a:rPr kumimoji="1" lang="ja-JP" altLang="en-US" sz="1300" dirty="0">
                <a:latin typeface="UD デジタル 教科書体 NK-R" panose="02020400000000000000" pitchFamily="18" charset="-128"/>
                <a:ea typeface="UD デジタル 教科書体 NK-R" panose="02020400000000000000" pitchFamily="18" charset="-128"/>
              </a:rPr>
              <a:t>であった（図表</a:t>
            </a:r>
            <a:r>
              <a:rPr kumimoji="1" lang="en-US" altLang="ja-JP" sz="1300" dirty="0">
                <a:latin typeface="UD デジタル 教科書体 NK-R" panose="02020400000000000000" pitchFamily="18" charset="-128"/>
                <a:ea typeface="UD デジタル 教科書体 NK-R" panose="02020400000000000000" pitchFamily="18" charset="-128"/>
              </a:rPr>
              <a:t>20</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○非常勤職員の時間外勤務は０時間であった。</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771071A4-C2ED-47D3-8449-5CCE8240523D}"/>
              </a:ext>
            </a:extLst>
          </p:cNvPr>
          <p:cNvSpPr txBox="1"/>
          <p:nvPr/>
        </p:nvSpPr>
        <p:spPr>
          <a:xfrm>
            <a:off x="-13159" y="773632"/>
            <a:ext cx="4495912" cy="98944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4" name="テキスト ボックス 23">
            <a:extLst>
              <a:ext uri="{FF2B5EF4-FFF2-40B4-BE49-F238E27FC236}">
                <a16:creationId xmlns:a16="http://schemas.microsoft.com/office/drawing/2014/main" id="{C761939E-304B-418C-8304-6A7B305D2EDA}"/>
              </a:ext>
            </a:extLst>
          </p:cNvPr>
          <p:cNvSpPr txBox="1"/>
          <p:nvPr/>
        </p:nvSpPr>
        <p:spPr>
          <a:xfrm>
            <a:off x="132566" y="3116234"/>
            <a:ext cx="3906034"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19</a:t>
            </a:r>
            <a:r>
              <a:rPr kumimoji="1" lang="ja-JP" altLang="en-US" sz="1100" b="1" dirty="0">
                <a:latin typeface="BIZ UDPゴシック" panose="020B0400000000000000" pitchFamily="50" charset="-128"/>
                <a:ea typeface="BIZ UDPゴシック" panose="020B0400000000000000" pitchFamily="50" charset="-128"/>
              </a:rPr>
              <a:t>：職員１人（１月）当たりの平均時間外勤務時間数</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（常勤職員）</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E8326B3E-3A92-42EE-A1B5-ADB610BA0D58}"/>
              </a:ext>
            </a:extLst>
          </p:cNvPr>
          <p:cNvSpPr txBox="1"/>
          <p:nvPr/>
        </p:nvSpPr>
        <p:spPr>
          <a:xfrm>
            <a:off x="7040227" y="3243238"/>
            <a:ext cx="177625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令和６年度職員アンケートより</a:t>
            </a:r>
          </a:p>
        </p:txBody>
      </p:sp>
      <p:sp>
        <p:nvSpPr>
          <p:cNvPr id="22" name="テキスト ボックス 21">
            <a:extLst>
              <a:ext uri="{FF2B5EF4-FFF2-40B4-BE49-F238E27FC236}">
                <a16:creationId xmlns:a16="http://schemas.microsoft.com/office/drawing/2014/main" id="{25B7ADC5-C979-45E4-A876-5390450C7C37}"/>
              </a:ext>
            </a:extLst>
          </p:cNvPr>
          <p:cNvSpPr txBox="1"/>
          <p:nvPr/>
        </p:nvSpPr>
        <p:spPr>
          <a:xfrm>
            <a:off x="390018" y="3722168"/>
            <a:ext cx="588323" cy="173699"/>
          </a:xfrm>
          <a:prstGeom prst="rect">
            <a:avLst/>
          </a:prstGeom>
        </p:spPr>
        <p:txBody>
          <a:bodyPr vert="horz" wrap="square" lIns="91440" tIns="45720" rIns="91440" bIns="45720" rtlCol="0" anchor="ctr">
            <a:noAutofit/>
          </a:bodyPr>
          <a:lstStyle/>
          <a:p>
            <a:pPr algn="l"/>
            <a:r>
              <a:rPr kumimoji="1" lang="ja-JP" altLang="en-US" sz="800" dirty="0">
                <a:latin typeface="BIZ UDPゴシック" panose="020B0400000000000000" pitchFamily="50" charset="-128"/>
                <a:ea typeface="BIZ UDPゴシック" panose="020B0400000000000000" pitchFamily="50" charset="-128"/>
              </a:rPr>
              <a:t>（時間）</a:t>
            </a:r>
          </a:p>
        </p:txBody>
      </p:sp>
      <p:sp>
        <p:nvSpPr>
          <p:cNvPr id="19" name="正方形/長方形 18">
            <a:extLst>
              <a:ext uri="{FF2B5EF4-FFF2-40B4-BE49-F238E27FC236}">
                <a16:creationId xmlns:a16="http://schemas.microsoft.com/office/drawing/2014/main" id="{5DE393C8-B4CF-4993-BF4B-2F985D0F5EA9}"/>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28" name="テキスト ボックス 27">
            <a:extLst>
              <a:ext uri="{FF2B5EF4-FFF2-40B4-BE49-F238E27FC236}">
                <a16:creationId xmlns:a16="http://schemas.microsoft.com/office/drawing/2014/main" id="{927041CD-E61E-460C-80D5-0AB8901DB12F}"/>
              </a:ext>
            </a:extLst>
          </p:cNvPr>
          <p:cNvSpPr txBox="1"/>
          <p:nvPr/>
        </p:nvSpPr>
        <p:spPr>
          <a:xfrm>
            <a:off x="132566" y="967138"/>
            <a:ext cx="2648037"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（１）時間外勤務の状況について</a:t>
            </a:r>
          </a:p>
        </p:txBody>
      </p:sp>
      <p:sp>
        <p:nvSpPr>
          <p:cNvPr id="23" name="テキスト ボックス 22">
            <a:extLst>
              <a:ext uri="{FF2B5EF4-FFF2-40B4-BE49-F238E27FC236}">
                <a16:creationId xmlns:a16="http://schemas.microsoft.com/office/drawing/2014/main" id="{B37D711C-1EC8-43E5-8B63-4C44E9F0DEB4}"/>
              </a:ext>
            </a:extLst>
          </p:cNvPr>
          <p:cNvSpPr txBox="1"/>
          <p:nvPr/>
        </p:nvSpPr>
        <p:spPr>
          <a:xfrm>
            <a:off x="267979" y="6197361"/>
            <a:ext cx="8734989" cy="38878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このページに記載する時間外勤務時間数は、「対象外業務」（特例業務</a:t>
            </a:r>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天災その他非常災害、突発的な事件又は事故への対応等、公務の運営上真にやむを得ない事情により</a:t>
            </a:r>
            <a:endParaRPr kumimoji="1" lang="en-US" altLang="ja-JP" sz="900" dirty="0">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latin typeface="UD デジタル 教科書体 NK-R" panose="02020400000000000000" pitchFamily="18" charset="-128"/>
                <a:ea typeface="UD デジタル 教科書体 NK-R" panose="02020400000000000000" pitchFamily="18" charset="-128"/>
              </a:rPr>
              <a:t>　　特に緊急に処理することを要する重要な業務と任命権者が認めるもの）を含んだ時間。</a:t>
            </a:r>
          </a:p>
        </p:txBody>
      </p:sp>
      <p:pic>
        <p:nvPicPr>
          <p:cNvPr id="3" name="図 2">
            <a:extLst>
              <a:ext uri="{FF2B5EF4-FFF2-40B4-BE49-F238E27FC236}">
                <a16:creationId xmlns:a16="http://schemas.microsoft.com/office/drawing/2014/main" id="{08B067BB-189A-439E-80EE-6F27F9C94595}"/>
              </a:ext>
            </a:extLst>
          </p:cNvPr>
          <p:cNvPicPr>
            <a:picLocks noChangeAspect="1"/>
          </p:cNvPicPr>
          <p:nvPr/>
        </p:nvPicPr>
        <p:blipFill>
          <a:blip r:embed="rId2"/>
          <a:stretch>
            <a:fillRect/>
          </a:stretch>
        </p:blipFill>
        <p:spPr>
          <a:xfrm>
            <a:off x="172241" y="3771468"/>
            <a:ext cx="4151736" cy="2341067"/>
          </a:xfrm>
          <a:prstGeom prst="rect">
            <a:avLst/>
          </a:prstGeom>
        </p:spPr>
      </p:pic>
      <p:pic>
        <p:nvPicPr>
          <p:cNvPr id="2" name="図 1">
            <a:extLst>
              <a:ext uri="{FF2B5EF4-FFF2-40B4-BE49-F238E27FC236}">
                <a16:creationId xmlns:a16="http://schemas.microsoft.com/office/drawing/2014/main" id="{E8D6A3EF-010C-4154-8A70-9EEDA0274E29}"/>
              </a:ext>
            </a:extLst>
          </p:cNvPr>
          <p:cNvPicPr>
            <a:picLocks noChangeAspect="1"/>
          </p:cNvPicPr>
          <p:nvPr/>
        </p:nvPicPr>
        <p:blipFill>
          <a:blip r:embed="rId3"/>
          <a:stretch>
            <a:fillRect/>
          </a:stretch>
        </p:blipFill>
        <p:spPr>
          <a:xfrm>
            <a:off x="4323977" y="3679277"/>
            <a:ext cx="4986960" cy="2676376"/>
          </a:xfrm>
          <a:prstGeom prst="rect">
            <a:avLst/>
          </a:prstGeom>
        </p:spPr>
      </p:pic>
    </p:spTree>
    <p:extLst>
      <p:ext uri="{BB962C8B-B14F-4D97-AF65-F5344CB8AC3E}">
        <p14:creationId xmlns:p14="http://schemas.microsoft.com/office/powerpoint/2010/main" val="2335961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27718B94-2B30-427E-BD8C-E9E3B49B5133}"/>
              </a:ext>
            </a:extLst>
          </p:cNvPr>
          <p:cNvPicPr>
            <a:picLocks noChangeAspect="1"/>
          </p:cNvPicPr>
          <p:nvPr/>
        </p:nvPicPr>
        <p:blipFill>
          <a:blip r:embed="rId2"/>
          <a:stretch>
            <a:fillRect/>
          </a:stretch>
        </p:blipFill>
        <p:spPr>
          <a:xfrm>
            <a:off x="3681689" y="3501755"/>
            <a:ext cx="5508148" cy="3072669"/>
          </a:xfrm>
          <a:prstGeom prst="rect">
            <a:avLst/>
          </a:prstGeom>
        </p:spPr>
      </p:pic>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7014245" y="6444800"/>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13</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BCF5C919-7ABD-6AD1-6FBC-C3CF115DE172}"/>
              </a:ext>
            </a:extLst>
          </p:cNvPr>
          <p:cNvSpPr txBox="1"/>
          <p:nvPr/>
        </p:nvSpPr>
        <p:spPr>
          <a:xfrm>
            <a:off x="94084" y="724070"/>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9286310F-20E9-31C9-EC92-F67903691157}"/>
              </a:ext>
            </a:extLst>
          </p:cNvPr>
          <p:cNvSpPr txBox="1"/>
          <p:nvPr/>
        </p:nvSpPr>
        <p:spPr>
          <a:xfrm>
            <a:off x="-12054" y="181263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192706" y="3307268"/>
            <a:ext cx="363996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21</a:t>
            </a:r>
            <a:r>
              <a:rPr kumimoji="1" lang="ja-JP" altLang="en-US" sz="1100" b="1" dirty="0">
                <a:latin typeface="BIZ UDPゴシック" panose="020B0400000000000000" pitchFamily="50" charset="-128"/>
                <a:ea typeface="BIZ UDPゴシック" panose="020B0400000000000000" pitchFamily="50" charset="-128"/>
              </a:rPr>
              <a:t>：年次休暇の消化率及び平均取得日数</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（令和６年、常勤職員）</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DFA77CEC-22F8-491A-BD52-7CCACA10FB56}"/>
              </a:ext>
            </a:extLst>
          </p:cNvPr>
          <p:cNvSpPr txBox="1"/>
          <p:nvPr/>
        </p:nvSpPr>
        <p:spPr>
          <a:xfrm>
            <a:off x="192706" y="4571080"/>
            <a:ext cx="4049958" cy="400039"/>
          </a:xfrm>
          <a:prstGeom prst="rect">
            <a:avLst/>
          </a:prstGeom>
        </p:spPr>
        <p:txBody>
          <a:bodyPr vert="horz" wrap="square" lIns="91440" tIns="45720" rIns="91440" bIns="45720" rtlCol="0" anchor="ctr">
            <a:noAutofit/>
          </a:bodyPr>
          <a:lstStyle/>
          <a:p>
            <a:endParaRPr lang="en-US" altLang="ja-JP" sz="900" kern="100" dirty="0">
              <a:effectLst/>
              <a:highlight>
                <a:srgbClr val="CCFFFF"/>
              </a:highlight>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0A33B69F-2B5E-48B6-B133-E75E0472D2CF}"/>
              </a:ext>
            </a:extLst>
          </p:cNvPr>
          <p:cNvSpPr txBox="1"/>
          <p:nvPr/>
        </p:nvSpPr>
        <p:spPr>
          <a:xfrm>
            <a:off x="171899" y="1277707"/>
            <a:ext cx="8911800" cy="1413047"/>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○常勤職員の令和６年における年次休暇の消化率</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は</a:t>
            </a:r>
            <a:r>
              <a:rPr kumimoji="1" lang="en-US" altLang="ja-JP" sz="1300" dirty="0">
                <a:latin typeface="UD デジタル 教科書体 NK-R" panose="02020400000000000000" pitchFamily="18" charset="-128"/>
                <a:ea typeface="UD デジタル 教科書体 NK-R" panose="02020400000000000000" pitchFamily="18" charset="-128"/>
              </a:rPr>
              <a:t>77.5</a:t>
            </a:r>
            <a:r>
              <a:rPr kumimoji="1" lang="ja-JP" altLang="en-US" sz="1300" dirty="0">
                <a:latin typeface="UD デジタル 教科書体 NK-R" panose="02020400000000000000" pitchFamily="18" charset="-128"/>
                <a:ea typeface="UD デジタル 教科書体 NK-R" panose="02020400000000000000" pitchFamily="18" charset="-128"/>
              </a:rPr>
              <a:t>％（男性職員</a:t>
            </a:r>
            <a:r>
              <a:rPr kumimoji="1" lang="en-US" altLang="ja-JP" sz="1300" dirty="0">
                <a:latin typeface="UD デジタル 教科書体 NK-R" panose="02020400000000000000" pitchFamily="18" charset="-128"/>
                <a:ea typeface="UD デジタル 教科書体 NK-R" panose="02020400000000000000" pitchFamily="18" charset="-128"/>
              </a:rPr>
              <a:t>77.3</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77.9</a:t>
            </a:r>
            <a:r>
              <a:rPr kumimoji="1" lang="ja-JP" altLang="en-US" sz="1300" dirty="0">
                <a:latin typeface="UD デジタル 教科書体 NK-R" panose="02020400000000000000" pitchFamily="18" charset="-128"/>
                <a:ea typeface="UD デジタル 教科書体 NK-R" panose="02020400000000000000" pitchFamily="18" charset="-128"/>
              </a:rPr>
              <a:t>％）で</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令和２年は</a:t>
            </a:r>
            <a:r>
              <a:rPr kumimoji="1" lang="en-US" altLang="ja-JP" sz="1300" dirty="0">
                <a:latin typeface="UD デジタル 教科書体 NK-R" panose="02020400000000000000" pitchFamily="18" charset="-128"/>
                <a:ea typeface="UD デジタル 教科書体 NK-R" panose="02020400000000000000" pitchFamily="18" charset="-128"/>
              </a:rPr>
              <a:t>56.3</a:t>
            </a:r>
            <a:r>
              <a:rPr kumimoji="1" lang="ja-JP" altLang="en-US" sz="1300" dirty="0">
                <a:latin typeface="UD デジタル 教科書体 NK-R" panose="02020400000000000000" pitchFamily="18" charset="-128"/>
                <a:ea typeface="UD デジタル 教科書体 NK-R" panose="02020400000000000000" pitchFamily="18" charset="-128"/>
              </a:rPr>
              <a:t>％（男性職員</a:t>
            </a:r>
            <a:r>
              <a:rPr kumimoji="1" lang="en-US" altLang="ja-JP" sz="1300" dirty="0">
                <a:latin typeface="UD デジタル 教科書体 NK-R" panose="02020400000000000000" pitchFamily="18" charset="-128"/>
                <a:ea typeface="UD デジタル 教科書体 NK-R" panose="02020400000000000000" pitchFamily="18" charset="-128"/>
              </a:rPr>
              <a:t>56.7</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55.7</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、平均取得日数は</a:t>
            </a:r>
            <a:r>
              <a:rPr kumimoji="1" lang="en-US" altLang="ja-JP" sz="1300" dirty="0">
                <a:latin typeface="UD デジタル 教科書体 NK-R" panose="02020400000000000000" pitchFamily="18" charset="-128"/>
                <a:ea typeface="UD デジタル 教科書体 NK-R" panose="02020400000000000000" pitchFamily="18" charset="-128"/>
              </a:rPr>
              <a:t>14</a:t>
            </a:r>
            <a:r>
              <a:rPr kumimoji="1" lang="ja-JP" altLang="en-US" sz="1300" dirty="0">
                <a:latin typeface="UD デジタル 教科書体 NK-R" panose="02020400000000000000" pitchFamily="18" charset="-128"/>
                <a:ea typeface="UD デジタル 教科書体 NK-R" panose="02020400000000000000" pitchFamily="18" charset="-128"/>
              </a:rPr>
              <a:t>日</a:t>
            </a:r>
            <a:r>
              <a:rPr kumimoji="1" lang="en-US" altLang="ja-JP" sz="1300" dirty="0">
                <a:latin typeface="UD デジタル 教科書体 NK-R" panose="02020400000000000000" pitchFamily="18" charset="-128"/>
                <a:ea typeface="UD デジタル 教科書体 NK-R" panose="02020400000000000000" pitchFamily="18" charset="-128"/>
              </a:rPr>
              <a:t>6</a:t>
            </a:r>
            <a:r>
              <a:rPr kumimoji="1" lang="ja-JP" altLang="en-US" sz="1300" dirty="0">
                <a:latin typeface="UD デジタル 教科書体 NK-R" panose="02020400000000000000" pitchFamily="18" charset="-128"/>
                <a:ea typeface="UD デジタル 教科書体 NK-R" panose="02020400000000000000" pitchFamily="18" charset="-128"/>
              </a:rPr>
              <a:t>時間（男性職員</a:t>
            </a:r>
            <a:r>
              <a:rPr kumimoji="1" lang="en-US" altLang="ja-JP" sz="1300" dirty="0">
                <a:latin typeface="UD デジタル 教科書体 NK-R" panose="02020400000000000000" pitchFamily="18" charset="-128"/>
                <a:ea typeface="UD デジタル 教科書体 NK-R" panose="02020400000000000000" pitchFamily="18" charset="-128"/>
              </a:rPr>
              <a:t>14</a:t>
            </a:r>
            <a:r>
              <a:rPr kumimoji="1" lang="ja-JP" altLang="en-US" sz="1300" dirty="0">
                <a:latin typeface="UD デジタル 教科書体 NK-R" panose="02020400000000000000" pitchFamily="18" charset="-128"/>
                <a:ea typeface="UD デジタル 教科書体 NK-R" panose="02020400000000000000" pitchFamily="18" charset="-128"/>
              </a:rPr>
              <a:t>日</a:t>
            </a:r>
            <a:r>
              <a:rPr kumimoji="1" lang="en-US" altLang="ja-JP" sz="1300" dirty="0">
                <a:latin typeface="UD デジタル 教科書体 NK-R" panose="02020400000000000000" pitchFamily="18" charset="-128"/>
                <a:ea typeface="UD デジタル 教科書体 NK-R" panose="02020400000000000000" pitchFamily="18" charset="-128"/>
              </a:rPr>
              <a:t>5</a:t>
            </a:r>
            <a:r>
              <a:rPr kumimoji="1" lang="ja-JP" altLang="en-US" sz="1300" dirty="0">
                <a:latin typeface="UD デジタル 教科書体 NK-R" panose="02020400000000000000" pitchFamily="18" charset="-128"/>
                <a:ea typeface="UD デジタル 教科書体 NK-R" panose="02020400000000000000" pitchFamily="18" charset="-128"/>
              </a:rPr>
              <a:t>時間、</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14</a:t>
            </a:r>
            <a:r>
              <a:rPr kumimoji="1" lang="ja-JP" altLang="en-US" sz="1300" dirty="0">
                <a:latin typeface="UD デジタル 教科書体 NK-R" panose="02020400000000000000" pitchFamily="18" charset="-128"/>
                <a:ea typeface="UD デジタル 教科書体 NK-R" panose="02020400000000000000" pitchFamily="18" charset="-128"/>
              </a:rPr>
              <a:t>日</a:t>
            </a:r>
            <a:r>
              <a:rPr kumimoji="1" lang="en-US" altLang="ja-JP" sz="1300" dirty="0">
                <a:latin typeface="UD デジタル 教科書体 NK-R" panose="02020400000000000000" pitchFamily="18" charset="-128"/>
                <a:ea typeface="UD デジタル 教科書体 NK-R" panose="02020400000000000000" pitchFamily="18" charset="-128"/>
              </a:rPr>
              <a:t>7</a:t>
            </a:r>
            <a:r>
              <a:rPr kumimoji="1" lang="ja-JP" altLang="en-US" sz="1300" dirty="0">
                <a:latin typeface="UD デジタル 教科書体 NK-R" panose="02020400000000000000" pitchFamily="18" charset="-128"/>
                <a:ea typeface="UD デジタル 教科書体 NK-R" panose="02020400000000000000" pitchFamily="18" charset="-128"/>
              </a:rPr>
              <a:t>時間）であり、消化率は増加傾向かつ男女差はほとんど生じていなかった（図表</a:t>
            </a:r>
            <a:r>
              <a:rPr kumimoji="1" lang="en-US" altLang="ja-JP" sz="1300" dirty="0">
                <a:latin typeface="UD デジタル 教科書体 NK-R" panose="02020400000000000000" pitchFamily="18" charset="-128"/>
                <a:ea typeface="UD デジタル 教科書体 NK-R" panose="02020400000000000000" pitchFamily="18" charset="-128"/>
              </a:rPr>
              <a:t>21</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22</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○年次休暇を取得しにくい理由の上位は、「業務多忙で取得できない」「職場に迷惑をかけると思う」であった（図表</a:t>
            </a:r>
            <a:r>
              <a:rPr kumimoji="1" lang="en-US" altLang="ja-JP" sz="1300" dirty="0">
                <a:latin typeface="UD デジタル 教科書体 NK-R" panose="02020400000000000000" pitchFamily="18" charset="-128"/>
                <a:ea typeface="UD デジタル 教科書体 NK-R" panose="02020400000000000000" pitchFamily="18" charset="-128"/>
              </a:rPr>
              <a:t>23)</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○非常勤職員の令和</a:t>
            </a:r>
            <a:r>
              <a:rPr kumimoji="1" lang="en-US" altLang="ja-JP" sz="1300" dirty="0">
                <a:latin typeface="UD デジタル 教科書体 NK-R" panose="02020400000000000000" pitchFamily="18" charset="-128"/>
                <a:ea typeface="UD デジタル 教科書体 NK-R" panose="02020400000000000000" pitchFamily="18" charset="-128"/>
              </a:rPr>
              <a:t>6</a:t>
            </a:r>
            <a:r>
              <a:rPr kumimoji="1" lang="ja-JP" altLang="en-US" sz="1300" dirty="0">
                <a:latin typeface="UD デジタル 教科書体 NK-R" panose="02020400000000000000" pitchFamily="18" charset="-128"/>
                <a:ea typeface="UD デジタル 教科書体 NK-R" panose="02020400000000000000" pitchFamily="18" charset="-128"/>
              </a:rPr>
              <a:t>年度における年次休暇の取得率は</a:t>
            </a:r>
            <a:r>
              <a:rPr kumimoji="1" lang="en-US" altLang="ja-JP" sz="1300" dirty="0">
                <a:latin typeface="UD デジタル 教科書体 NK-R" panose="02020400000000000000" pitchFamily="18" charset="-128"/>
                <a:ea typeface="UD デジタル 教科書体 NK-R" panose="02020400000000000000" pitchFamily="18" charset="-128"/>
              </a:rPr>
              <a:t>92.2</a:t>
            </a:r>
            <a:r>
              <a:rPr kumimoji="1" lang="ja-JP" altLang="en-US" sz="1300" dirty="0">
                <a:latin typeface="UD デジタル 教科書体 NK-R" panose="02020400000000000000" pitchFamily="18" charset="-128"/>
                <a:ea typeface="UD デジタル 教科書体 NK-R" panose="02020400000000000000" pitchFamily="18" charset="-128"/>
              </a:rPr>
              <a:t>％（男性職員</a:t>
            </a:r>
            <a:r>
              <a:rPr kumimoji="1" lang="en-US" altLang="ja-JP" sz="1300" dirty="0">
                <a:latin typeface="UD デジタル 教科書体 NK-R" panose="02020400000000000000" pitchFamily="18" charset="-128"/>
                <a:ea typeface="UD デジタル 教科書体 NK-R" panose="02020400000000000000" pitchFamily="18" charset="-128"/>
              </a:rPr>
              <a:t>92.1</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92.2</a:t>
            </a:r>
            <a:r>
              <a:rPr kumimoji="1" lang="ja-JP" altLang="en-US" sz="1300" dirty="0">
                <a:latin typeface="UD デジタル 教科書体 NK-R" panose="02020400000000000000" pitchFamily="18" charset="-128"/>
                <a:ea typeface="UD デジタル 教科書体 NK-R" panose="02020400000000000000" pitchFamily="18" charset="-128"/>
              </a:rPr>
              <a:t>％）であった。</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771071A4-C2ED-47D3-8449-5CCE8240523D}"/>
              </a:ext>
            </a:extLst>
          </p:cNvPr>
          <p:cNvSpPr txBox="1"/>
          <p:nvPr/>
        </p:nvSpPr>
        <p:spPr>
          <a:xfrm>
            <a:off x="0" y="764683"/>
            <a:ext cx="4495912" cy="98944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33" name="テキスト ボックス 32">
            <a:extLst>
              <a:ext uri="{FF2B5EF4-FFF2-40B4-BE49-F238E27FC236}">
                <a16:creationId xmlns:a16="http://schemas.microsoft.com/office/drawing/2014/main" id="{E327DE71-D250-4259-87E8-AC089F254A32}"/>
              </a:ext>
            </a:extLst>
          </p:cNvPr>
          <p:cNvSpPr txBox="1"/>
          <p:nvPr/>
        </p:nvSpPr>
        <p:spPr>
          <a:xfrm>
            <a:off x="4242664" y="3196180"/>
            <a:ext cx="4159625" cy="440634"/>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23</a:t>
            </a:r>
            <a:r>
              <a:rPr kumimoji="1" lang="ja-JP" altLang="en-US" sz="1100" b="1" dirty="0">
                <a:latin typeface="BIZ UDPゴシック" panose="020B0400000000000000" pitchFamily="50" charset="-128"/>
                <a:ea typeface="BIZ UDPゴシック" panose="020B0400000000000000" pitchFamily="50" charset="-128"/>
              </a:rPr>
              <a:t>：年次休暇を「取得しにくい」理由</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38" name="タイトル 1">
            <a:extLst>
              <a:ext uri="{FF2B5EF4-FFF2-40B4-BE49-F238E27FC236}">
                <a16:creationId xmlns:a16="http://schemas.microsoft.com/office/drawing/2014/main" id="{8AE4A994-B357-4B70-9620-69E585513052}"/>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39" name="タイトル 1">
            <a:extLst>
              <a:ext uri="{FF2B5EF4-FFF2-40B4-BE49-F238E27FC236}">
                <a16:creationId xmlns:a16="http://schemas.microsoft.com/office/drawing/2014/main" id="{0839258F-3CED-4A3E-9113-2462168C7574}"/>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0" name="正方形/長方形 39">
            <a:extLst>
              <a:ext uri="{FF2B5EF4-FFF2-40B4-BE49-F238E27FC236}">
                <a16:creationId xmlns:a16="http://schemas.microsoft.com/office/drawing/2014/main" id="{98CA4DAA-C28B-438B-B40D-8C05DA032FD7}"/>
              </a:ext>
            </a:extLst>
          </p:cNvPr>
          <p:cNvSpPr/>
          <p:nvPr/>
        </p:nvSpPr>
        <p:spPr>
          <a:xfrm>
            <a:off x="4215" y="554289"/>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　働き方改革関係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正方形/長方形 34">
            <a:extLst>
              <a:ext uri="{FF2B5EF4-FFF2-40B4-BE49-F238E27FC236}">
                <a16:creationId xmlns:a16="http://schemas.microsoft.com/office/drawing/2014/main" id="{AC98D142-5564-4DB9-9FC8-DCDC2589D418}"/>
              </a:ext>
            </a:extLst>
          </p:cNvPr>
          <p:cNvSpPr/>
          <p:nvPr/>
        </p:nvSpPr>
        <p:spPr>
          <a:xfrm>
            <a:off x="4348802" y="3889608"/>
            <a:ext cx="4520486" cy="1002957"/>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1" name="テキスト ボックス 40">
            <a:extLst>
              <a:ext uri="{FF2B5EF4-FFF2-40B4-BE49-F238E27FC236}">
                <a16:creationId xmlns:a16="http://schemas.microsoft.com/office/drawing/2014/main" id="{853D82DD-07C4-4686-BADA-C65AE2986DD8}"/>
              </a:ext>
            </a:extLst>
          </p:cNvPr>
          <p:cNvSpPr txBox="1"/>
          <p:nvPr/>
        </p:nvSpPr>
        <p:spPr>
          <a:xfrm>
            <a:off x="6898273" y="3241705"/>
            <a:ext cx="1846978"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a:t>
            </a:r>
            <a:r>
              <a:rPr kumimoji="1" lang="en-US" altLang="ja-JP" sz="900" dirty="0">
                <a:latin typeface="UD デジタル 教科書体 NK-R" panose="02020400000000000000" pitchFamily="18" charset="-128"/>
                <a:ea typeface="UD デジタル 教科書体 NK-R" panose="02020400000000000000" pitchFamily="18" charset="-128"/>
              </a:rPr>
              <a:t>7</a:t>
            </a:r>
            <a:r>
              <a:rPr kumimoji="1" lang="ja-JP" altLang="en-US" sz="900" dirty="0">
                <a:latin typeface="UD デジタル 教科書体 NK-R" panose="02020400000000000000" pitchFamily="18" charset="-128"/>
                <a:ea typeface="UD デジタル 教科書体 NK-R" panose="02020400000000000000" pitchFamily="18" charset="-128"/>
              </a:rPr>
              <a:t>年度職員アンケートより</a:t>
            </a:r>
          </a:p>
        </p:txBody>
      </p:sp>
      <p:sp>
        <p:nvSpPr>
          <p:cNvPr id="32" name="正方形/長方形 31">
            <a:extLst>
              <a:ext uri="{FF2B5EF4-FFF2-40B4-BE49-F238E27FC236}">
                <a16:creationId xmlns:a16="http://schemas.microsoft.com/office/drawing/2014/main" id="{0644BDE7-AAA1-48FA-AEA6-BDC36F45C701}"/>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graphicFrame>
        <p:nvGraphicFramePr>
          <p:cNvPr id="6" name="表 5">
            <a:extLst>
              <a:ext uri="{FF2B5EF4-FFF2-40B4-BE49-F238E27FC236}">
                <a16:creationId xmlns:a16="http://schemas.microsoft.com/office/drawing/2014/main" id="{D4272334-4DBD-40ED-A1D4-BF215EA760F3}"/>
              </a:ext>
            </a:extLst>
          </p:cNvPr>
          <p:cNvGraphicFramePr>
            <a:graphicFrameLocks noGrp="1"/>
          </p:cNvGraphicFramePr>
          <p:nvPr>
            <p:extLst>
              <p:ext uri="{D42A27DB-BD31-4B8C-83A1-F6EECF244321}">
                <p14:modId xmlns:p14="http://schemas.microsoft.com/office/powerpoint/2010/main" val="3917199730"/>
              </p:ext>
            </p:extLst>
          </p:nvPr>
        </p:nvGraphicFramePr>
        <p:xfrm>
          <a:off x="274712" y="3712599"/>
          <a:ext cx="3107656" cy="564954"/>
        </p:xfrm>
        <a:graphic>
          <a:graphicData uri="http://schemas.openxmlformats.org/drawingml/2006/table">
            <a:tbl>
              <a:tblPr firstRow="1" firstCol="1" bandRow="1">
                <a:tableStyleId>{5C22544A-7EE6-4342-B048-85BDC9FD1C3A}</a:tableStyleId>
              </a:tblPr>
              <a:tblGrid>
                <a:gridCol w="1127042">
                  <a:extLst>
                    <a:ext uri="{9D8B030D-6E8A-4147-A177-3AD203B41FA5}">
                      <a16:colId xmlns:a16="http://schemas.microsoft.com/office/drawing/2014/main" val="1448132488"/>
                    </a:ext>
                  </a:extLst>
                </a:gridCol>
                <a:gridCol w="1980614">
                  <a:extLst>
                    <a:ext uri="{9D8B030D-6E8A-4147-A177-3AD203B41FA5}">
                      <a16:colId xmlns:a16="http://schemas.microsoft.com/office/drawing/2014/main" val="2860443534"/>
                    </a:ext>
                  </a:extLst>
                </a:gridCol>
              </a:tblGrid>
              <a:tr h="248044">
                <a:tc>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消化率</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77.5%</a:t>
                      </a:r>
                      <a:endParaRPr lang="en-US" altLang="ja-JP" sz="800" b="0" i="0" u="none" strike="noStrike" dirty="0">
                        <a:solidFill>
                          <a:schemeClr val="tx1"/>
                        </a:solidFill>
                        <a:effectLst/>
                        <a:highlight>
                          <a:srgbClr val="CCFFFF"/>
                        </a:highligh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587075"/>
                  </a:ext>
                </a:extLst>
              </a:tr>
              <a:tr h="316910">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平均取得日数</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日６時間</a:t>
                      </a:r>
                      <a:endParaRPr lang="en-US" altLang="ja-JP" sz="800" b="0" i="0" u="none" strike="noStrike" dirty="0">
                        <a:solidFill>
                          <a:schemeClr val="tx1"/>
                        </a:solidFill>
                        <a:effectLst/>
                        <a:highlight>
                          <a:srgbClr val="CCFFFF"/>
                        </a:highligh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1335892"/>
                  </a:ext>
                </a:extLst>
              </a:tr>
            </a:tbl>
          </a:graphicData>
        </a:graphic>
      </p:graphicFrame>
      <p:sp>
        <p:nvSpPr>
          <p:cNvPr id="34" name="テキスト ボックス 33">
            <a:extLst>
              <a:ext uri="{FF2B5EF4-FFF2-40B4-BE49-F238E27FC236}">
                <a16:creationId xmlns:a16="http://schemas.microsoft.com/office/drawing/2014/main" id="{784C2E1C-A1AF-44E2-B51E-61143287084B}"/>
              </a:ext>
            </a:extLst>
          </p:cNvPr>
          <p:cNvSpPr txBox="1"/>
          <p:nvPr/>
        </p:nvSpPr>
        <p:spPr>
          <a:xfrm>
            <a:off x="192706" y="4509617"/>
            <a:ext cx="363996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22</a:t>
            </a:r>
            <a:r>
              <a:rPr kumimoji="1" lang="ja-JP" altLang="en-US" sz="1100" b="1" dirty="0">
                <a:latin typeface="BIZ UDPゴシック" panose="020B0400000000000000" pitchFamily="50" charset="-128"/>
                <a:ea typeface="BIZ UDPゴシック" panose="020B0400000000000000" pitchFamily="50" charset="-128"/>
              </a:rPr>
              <a:t>：年次休暇の消化率及び平均取得日数</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（令和６年、常勤職員）</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12A975B7-73B1-4510-9ED8-D8A770BB41B2}"/>
              </a:ext>
            </a:extLst>
          </p:cNvPr>
          <p:cNvGraphicFramePr>
            <a:graphicFrameLocks noGrp="1"/>
          </p:cNvGraphicFramePr>
          <p:nvPr>
            <p:extLst>
              <p:ext uri="{D42A27DB-BD31-4B8C-83A1-F6EECF244321}">
                <p14:modId xmlns:p14="http://schemas.microsoft.com/office/powerpoint/2010/main" val="556493615"/>
              </p:ext>
            </p:extLst>
          </p:nvPr>
        </p:nvGraphicFramePr>
        <p:xfrm>
          <a:off x="301684" y="4892565"/>
          <a:ext cx="3832002" cy="1515684"/>
        </p:xfrm>
        <a:graphic>
          <a:graphicData uri="http://schemas.openxmlformats.org/drawingml/2006/table">
            <a:tbl>
              <a:tblPr firstRow="1" firstCol="1" bandRow="1">
                <a:tableStyleId>{5C22544A-7EE6-4342-B048-85BDC9FD1C3A}</a:tableStyleId>
              </a:tblPr>
              <a:tblGrid>
                <a:gridCol w="712799">
                  <a:extLst>
                    <a:ext uri="{9D8B030D-6E8A-4147-A177-3AD203B41FA5}">
                      <a16:colId xmlns:a16="http://schemas.microsoft.com/office/drawing/2014/main" val="345456788"/>
                    </a:ext>
                  </a:extLst>
                </a:gridCol>
                <a:gridCol w="712799">
                  <a:extLst>
                    <a:ext uri="{9D8B030D-6E8A-4147-A177-3AD203B41FA5}">
                      <a16:colId xmlns:a16="http://schemas.microsoft.com/office/drawing/2014/main" val="1475314510"/>
                    </a:ext>
                  </a:extLst>
                </a:gridCol>
                <a:gridCol w="601601">
                  <a:extLst>
                    <a:ext uri="{9D8B030D-6E8A-4147-A177-3AD203B41FA5}">
                      <a16:colId xmlns:a16="http://schemas.microsoft.com/office/drawing/2014/main" val="2137254550"/>
                    </a:ext>
                  </a:extLst>
                </a:gridCol>
                <a:gridCol w="601601">
                  <a:extLst>
                    <a:ext uri="{9D8B030D-6E8A-4147-A177-3AD203B41FA5}">
                      <a16:colId xmlns:a16="http://schemas.microsoft.com/office/drawing/2014/main" val="1220537543"/>
                    </a:ext>
                  </a:extLst>
                </a:gridCol>
                <a:gridCol w="601601">
                  <a:extLst>
                    <a:ext uri="{9D8B030D-6E8A-4147-A177-3AD203B41FA5}">
                      <a16:colId xmlns:a16="http://schemas.microsoft.com/office/drawing/2014/main" val="3772995377"/>
                    </a:ext>
                  </a:extLst>
                </a:gridCol>
                <a:gridCol w="601601">
                  <a:extLst>
                    <a:ext uri="{9D8B030D-6E8A-4147-A177-3AD203B41FA5}">
                      <a16:colId xmlns:a16="http://schemas.microsoft.com/office/drawing/2014/main" val="4116178350"/>
                    </a:ext>
                  </a:extLst>
                </a:gridCol>
              </a:tblGrid>
              <a:tr h="248044">
                <a:tc gridSpan="2">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男性</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fontAlgn="b"/>
                      <a:r>
                        <a:rPr lang="ja-JP" altLang="en-US" sz="800" b="0" i="0" u="none" strike="noStrike" dirty="0">
                          <a:solidFill>
                            <a:srgbClr val="FF0000"/>
                          </a:solidFill>
                          <a:effectLst/>
                          <a:latin typeface="BIZ UDPゴシック" panose="020B0400000000000000" pitchFamily="50" charset="-128"/>
                          <a:ea typeface="BIZ UDPゴシック" panose="020B0400000000000000" pitchFamily="50" charset="-128"/>
                        </a:rPr>
                        <a:t>男性</a:t>
                      </a:r>
                      <a:endParaRPr lang="en-US" altLang="ja-JP" sz="8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女性</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fontAlgn="b"/>
                      <a:endParaRPr lang="en-US" altLang="ja-JP" sz="8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43209690"/>
                  </a:ext>
                </a:extLst>
              </a:tr>
              <a:tr h="316910">
                <a:tc rowSpan="2">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男女別</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消化率</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77.3%</a:t>
                      </a:r>
                      <a:endParaRPr lang="en-US" altLang="ja-JP" sz="800" b="0" i="0" u="none" strike="noStrike" dirty="0">
                        <a:solidFill>
                          <a:srgbClr val="000000"/>
                        </a:solidFill>
                        <a:effectLst/>
                        <a:highlight>
                          <a:srgbClr val="CCFFFF"/>
                        </a:highligh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77.3%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77.9%</a:t>
                      </a:r>
                      <a:endParaRPr lang="en-US" altLang="ja-JP" sz="800" b="0" i="0" u="none" strike="noStrike" dirty="0">
                        <a:solidFill>
                          <a:srgbClr val="000000"/>
                        </a:solidFill>
                        <a:effectLst/>
                        <a:highlight>
                          <a:srgbClr val="CCFFFF"/>
                        </a:highligh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220420"/>
                  </a:ext>
                </a:extLst>
              </a:tr>
              <a:tr h="316910">
                <a:tc vMerge="1">
                  <a:txBody>
                    <a:bodyPr/>
                    <a:lstStyle/>
                    <a:p>
                      <a:pPr algn="ctr">
                        <a:lnSpc>
                          <a:spcPct val="100000"/>
                        </a:lnSpc>
                      </a:pP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平均取得日数</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14</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14</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14</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2626189"/>
                  </a:ext>
                </a:extLst>
              </a:tr>
              <a:tr h="316910">
                <a:tc rowSpan="2">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年別</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R2</a:t>
                      </a: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R3</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年</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R4</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年</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R5</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年</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R6</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年</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9326151"/>
                  </a:ext>
                </a:extLst>
              </a:tr>
              <a:tr h="316910">
                <a:tc vMerge="1">
                  <a:txBody>
                    <a:bodyPr/>
                    <a:lstStyle/>
                    <a:p>
                      <a:pPr algn="ctr">
                        <a:lnSpc>
                          <a:spcPct val="100000"/>
                        </a:lnSpc>
                      </a:pP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a:t>
                      </a: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日</a:t>
                      </a:r>
                      <a:r>
                        <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時間</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11</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12</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日４時間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13</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a:t>
                      </a: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14</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日６時間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1378820"/>
                  </a:ext>
                </a:extLst>
              </a:tr>
            </a:tbl>
          </a:graphicData>
        </a:graphic>
      </p:graphicFrame>
      <p:sp>
        <p:nvSpPr>
          <p:cNvPr id="30" name="テキスト ボックス 29">
            <a:extLst>
              <a:ext uri="{FF2B5EF4-FFF2-40B4-BE49-F238E27FC236}">
                <a16:creationId xmlns:a16="http://schemas.microsoft.com/office/drawing/2014/main" id="{138BB42F-70CD-42A7-9840-7E242993D12C}"/>
              </a:ext>
            </a:extLst>
          </p:cNvPr>
          <p:cNvSpPr txBox="1"/>
          <p:nvPr/>
        </p:nvSpPr>
        <p:spPr>
          <a:xfrm>
            <a:off x="166439" y="964680"/>
            <a:ext cx="4075659"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（２）年次休暇の消化率及び平均取得日数について</a:t>
            </a:r>
          </a:p>
        </p:txBody>
      </p:sp>
      <p:sp>
        <p:nvSpPr>
          <p:cNvPr id="24" name="テキスト ボックス 23">
            <a:extLst>
              <a:ext uri="{FF2B5EF4-FFF2-40B4-BE49-F238E27FC236}">
                <a16:creationId xmlns:a16="http://schemas.microsoft.com/office/drawing/2014/main" id="{F97E5AFB-F088-4870-9F2A-989073773B15}"/>
              </a:ext>
            </a:extLst>
          </p:cNvPr>
          <p:cNvSpPr txBox="1"/>
          <p:nvPr/>
        </p:nvSpPr>
        <p:spPr>
          <a:xfrm>
            <a:off x="311416" y="2492807"/>
            <a:ext cx="8734989" cy="38878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年次休暇の消化率：当該年に付与された年次休暇のうち、休暇を取得した割合</a:t>
            </a:r>
          </a:p>
        </p:txBody>
      </p:sp>
    </p:spTree>
    <p:extLst>
      <p:ext uri="{BB962C8B-B14F-4D97-AF65-F5344CB8AC3E}">
        <p14:creationId xmlns:p14="http://schemas.microsoft.com/office/powerpoint/2010/main" val="357019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710A-418E-7748-FAD1-A68E6FD863FF}"/>
            </a:ext>
          </a:extLst>
        </p:cNvPr>
        <p:cNvGrpSpPr/>
        <p:nvPr/>
      </p:nvGrpSpPr>
      <p:grpSpPr>
        <a:xfrm>
          <a:off x="0" y="0"/>
          <a:ext cx="0" cy="0"/>
          <a:chOff x="0" y="0"/>
          <a:chExt cx="0" cy="0"/>
        </a:xfrm>
      </p:grpSpPr>
      <p:pic>
        <p:nvPicPr>
          <p:cNvPr id="8" name="図 7">
            <a:extLst>
              <a:ext uri="{FF2B5EF4-FFF2-40B4-BE49-F238E27FC236}">
                <a16:creationId xmlns:a16="http://schemas.microsoft.com/office/drawing/2014/main" id="{D7DBF31B-615F-47C0-BD1B-B4FCE75E1BC5}"/>
              </a:ext>
            </a:extLst>
          </p:cNvPr>
          <p:cNvPicPr>
            <a:picLocks noChangeAspect="1"/>
          </p:cNvPicPr>
          <p:nvPr/>
        </p:nvPicPr>
        <p:blipFill>
          <a:blip r:embed="rId2"/>
          <a:stretch>
            <a:fillRect/>
          </a:stretch>
        </p:blipFill>
        <p:spPr>
          <a:xfrm>
            <a:off x="4534248" y="5173838"/>
            <a:ext cx="4712865" cy="1557388"/>
          </a:xfrm>
          <a:prstGeom prst="rect">
            <a:avLst/>
          </a:prstGeom>
        </p:spPr>
      </p:pic>
      <p:pic>
        <p:nvPicPr>
          <p:cNvPr id="2" name="図 1">
            <a:extLst>
              <a:ext uri="{FF2B5EF4-FFF2-40B4-BE49-F238E27FC236}">
                <a16:creationId xmlns:a16="http://schemas.microsoft.com/office/drawing/2014/main" id="{CC1D8F9C-9861-4FAA-9988-53B6070E3F63}"/>
              </a:ext>
            </a:extLst>
          </p:cNvPr>
          <p:cNvPicPr>
            <a:picLocks noChangeAspect="1"/>
          </p:cNvPicPr>
          <p:nvPr/>
        </p:nvPicPr>
        <p:blipFill>
          <a:blip r:embed="rId3"/>
          <a:stretch>
            <a:fillRect/>
          </a:stretch>
        </p:blipFill>
        <p:spPr>
          <a:xfrm>
            <a:off x="4579153" y="2819707"/>
            <a:ext cx="4428000" cy="1459548"/>
          </a:xfrm>
          <a:prstGeom prst="rect">
            <a:avLst/>
          </a:prstGeom>
        </p:spPr>
      </p:pic>
      <p:sp>
        <p:nvSpPr>
          <p:cNvPr id="7" name="スライド番号プレースホルダー 6">
            <a:extLst>
              <a:ext uri="{FF2B5EF4-FFF2-40B4-BE49-F238E27FC236}">
                <a16:creationId xmlns:a16="http://schemas.microsoft.com/office/drawing/2014/main" id="{0122F89D-5474-62E7-1D5D-435C98605A1F}"/>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14</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7606CC17-44A3-3D2F-0870-3AB14E6402B3}"/>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79AF69E8-151A-E290-AFC6-8957D3731235}"/>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9286310F-20E9-31C9-EC92-F67903691157}"/>
              </a:ext>
            </a:extLst>
          </p:cNvPr>
          <p:cNvSpPr txBox="1"/>
          <p:nvPr/>
        </p:nvSpPr>
        <p:spPr>
          <a:xfrm>
            <a:off x="-12054" y="181263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624187E4-3A30-4942-82AA-399D6F7F1C48}"/>
              </a:ext>
            </a:extLst>
          </p:cNvPr>
          <p:cNvSpPr txBox="1"/>
          <p:nvPr/>
        </p:nvSpPr>
        <p:spPr>
          <a:xfrm>
            <a:off x="166439" y="2435067"/>
            <a:ext cx="363996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24</a:t>
            </a:r>
            <a:r>
              <a:rPr kumimoji="1" lang="ja-JP" altLang="en-US" sz="1100" b="1" dirty="0">
                <a:latin typeface="BIZ UDPゴシック" panose="020B0400000000000000" pitchFamily="50" charset="-128"/>
                <a:ea typeface="BIZ UDPゴシック" panose="020B0400000000000000" pitchFamily="50" charset="-128"/>
              </a:rPr>
              <a:t>：テレワーク実施状況</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0A33B69F-2B5E-48B6-B133-E75E0472D2CF}"/>
              </a:ext>
            </a:extLst>
          </p:cNvPr>
          <p:cNvSpPr txBox="1"/>
          <p:nvPr/>
        </p:nvSpPr>
        <p:spPr>
          <a:xfrm>
            <a:off x="137541" y="1330724"/>
            <a:ext cx="8811121" cy="1164205"/>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○テレワークについては、 課長級以上では</a:t>
            </a:r>
            <a:r>
              <a:rPr kumimoji="1" lang="en-US" altLang="ja-JP" sz="1300" dirty="0">
                <a:latin typeface="UD デジタル 教科書体 NK-R" panose="02020400000000000000" pitchFamily="18" charset="-128"/>
                <a:ea typeface="UD デジタル 教科書体 NK-R" panose="02020400000000000000" pitchFamily="18" charset="-128"/>
              </a:rPr>
              <a:t>53.2%</a:t>
            </a:r>
            <a:r>
              <a:rPr kumimoji="1" lang="ja-JP" altLang="en-US" sz="1300" dirty="0">
                <a:latin typeface="UD デジタル 教科書体 NK-R" panose="02020400000000000000" pitchFamily="18" charset="-128"/>
                <a:ea typeface="UD デジタル 教科書体 NK-R" panose="02020400000000000000" pitchFamily="18" charset="-128"/>
              </a:rPr>
              <a:t>、課長補佐級以下では</a:t>
            </a:r>
            <a:r>
              <a:rPr kumimoji="1" lang="en-US" altLang="ja-JP" sz="1300" dirty="0">
                <a:latin typeface="UD デジタル 教科書体 NK-R" panose="02020400000000000000" pitchFamily="18" charset="-128"/>
                <a:ea typeface="UD デジタル 教科書体 NK-R" panose="02020400000000000000" pitchFamily="18" charset="-128"/>
              </a:rPr>
              <a:t>40.9%</a:t>
            </a:r>
            <a:r>
              <a:rPr kumimoji="1" lang="ja-JP" altLang="en-US" sz="1300" dirty="0">
                <a:latin typeface="UD デジタル 教科書体 NK-R" panose="02020400000000000000" pitchFamily="18" charset="-128"/>
                <a:ea typeface="UD デジタル 教科書体 NK-R" panose="02020400000000000000" pitchFamily="18" charset="-128"/>
              </a:rPr>
              <a:t>の職員が「ほぼ活用していない」と回答し</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（図表</a:t>
            </a:r>
            <a:r>
              <a:rPr kumimoji="1" lang="en-US" altLang="ja-JP" sz="1300" dirty="0">
                <a:latin typeface="UD デジタル 教科書体 NK-R" panose="02020400000000000000" pitchFamily="18" charset="-128"/>
                <a:ea typeface="UD デジタル 教科書体 NK-R" panose="02020400000000000000" pitchFamily="18" charset="-128"/>
              </a:rPr>
              <a:t>24</a:t>
            </a:r>
            <a:r>
              <a:rPr kumimoji="1" lang="ja-JP" altLang="en-US" sz="1300" dirty="0">
                <a:latin typeface="UD デジタル 教科書体 NK-R" panose="02020400000000000000" pitchFamily="18" charset="-128"/>
                <a:ea typeface="UD デジタル 教科書体 NK-R" panose="02020400000000000000" pitchFamily="18" charset="-128"/>
              </a:rPr>
              <a:t>）、その理由としては 「出勤したほうが業務をスムーズに行える」という回答の割合が最も高かった（図表２</a:t>
            </a:r>
            <a:r>
              <a:rPr kumimoji="1" lang="en-US" altLang="ja-JP" sz="1300" dirty="0">
                <a:latin typeface="UD デジタル 教科書体 NK-R" panose="02020400000000000000" pitchFamily="18" charset="-128"/>
                <a:ea typeface="UD デジタル 教科書体 NK-R" panose="02020400000000000000" pitchFamily="18" charset="-128"/>
              </a:rPr>
              <a:t>6</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〇時差出勤等の勤務時間の柔軟な運用については、課長級以上では</a:t>
            </a:r>
            <a:r>
              <a:rPr kumimoji="1" lang="en-US" altLang="ja-JP" sz="1300" dirty="0">
                <a:latin typeface="UD デジタル 教科書体 NK-R" panose="02020400000000000000" pitchFamily="18" charset="-128"/>
                <a:ea typeface="UD デジタル 教科書体 NK-R" panose="02020400000000000000" pitchFamily="18" charset="-128"/>
              </a:rPr>
              <a:t>85.2%</a:t>
            </a:r>
            <a:r>
              <a:rPr kumimoji="1" lang="ja-JP" altLang="en-US" sz="1300" dirty="0">
                <a:latin typeface="UD デジタル 教科書体 NK-R" panose="02020400000000000000" pitchFamily="18" charset="-128"/>
                <a:ea typeface="UD デジタル 教科書体 NK-R" panose="02020400000000000000" pitchFamily="18" charset="-128"/>
              </a:rPr>
              <a:t>、課長補佐級以下では</a:t>
            </a:r>
            <a:r>
              <a:rPr kumimoji="1" lang="en-US" altLang="ja-JP" sz="1300" dirty="0">
                <a:latin typeface="UD デジタル 教科書体 NK-R" panose="02020400000000000000" pitchFamily="18" charset="-128"/>
                <a:ea typeface="UD デジタル 教科書体 NK-R" panose="02020400000000000000" pitchFamily="18" charset="-128"/>
              </a:rPr>
              <a:t>77.8%</a:t>
            </a:r>
            <a:r>
              <a:rPr kumimoji="1" lang="ja-JP" altLang="en-US" sz="1300" dirty="0">
                <a:latin typeface="UD デジタル 教科書体 NK-R" panose="02020400000000000000" pitchFamily="18" charset="-128"/>
                <a:ea typeface="UD デジタル 教科書体 NK-R" panose="02020400000000000000" pitchFamily="18" charset="-128"/>
              </a:rPr>
              <a:t>の職員が「活用し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たことはない・今は活用していない」と回答し（図表</a:t>
            </a:r>
            <a:r>
              <a:rPr kumimoji="1" lang="en-US" altLang="ja-JP" sz="1300" dirty="0">
                <a:latin typeface="UD デジタル 教科書体 NK-R" panose="02020400000000000000" pitchFamily="18" charset="-128"/>
                <a:ea typeface="UD デジタル 教科書体 NK-R" panose="02020400000000000000" pitchFamily="18" charset="-128"/>
              </a:rPr>
              <a:t>25</a:t>
            </a:r>
            <a:r>
              <a:rPr kumimoji="1" lang="ja-JP" altLang="en-US" sz="1300" dirty="0">
                <a:latin typeface="UD デジタル 教科書体 NK-R" panose="02020400000000000000" pitchFamily="18" charset="-128"/>
                <a:ea typeface="UD デジタル 教科書体 NK-R" panose="02020400000000000000" pitchFamily="18" charset="-128"/>
              </a:rPr>
              <a:t>）、その理由としては「現在の勤務形態が良い」という回答の割合が最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も高かった（図表２</a:t>
            </a:r>
            <a:r>
              <a:rPr kumimoji="1" lang="en-US" altLang="ja-JP" sz="1300" dirty="0">
                <a:latin typeface="UD デジタル 教科書体 NK-R" panose="02020400000000000000" pitchFamily="18" charset="-128"/>
                <a:ea typeface="UD デジタル 教科書体 NK-R" panose="02020400000000000000" pitchFamily="18" charset="-128"/>
              </a:rPr>
              <a:t>7</a:t>
            </a:r>
            <a:r>
              <a:rPr kumimoji="1" lang="ja-JP" altLang="en-US" sz="1300" dirty="0">
                <a:latin typeface="UD デジタル 教科書体 NK-R" panose="02020400000000000000" pitchFamily="18" charset="-128"/>
                <a:ea typeface="UD デジタル 教科書体 NK-R" panose="02020400000000000000" pitchFamily="18" charset="-128"/>
              </a:rPr>
              <a:t>）。</a:t>
            </a:r>
          </a:p>
        </p:txBody>
      </p:sp>
      <p:sp>
        <p:nvSpPr>
          <p:cNvPr id="25" name="テキスト ボックス 24">
            <a:extLst>
              <a:ext uri="{FF2B5EF4-FFF2-40B4-BE49-F238E27FC236}">
                <a16:creationId xmlns:a16="http://schemas.microsoft.com/office/drawing/2014/main" id="{771071A4-C2ED-47D3-8449-5CCE8240523D}"/>
              </a:ext>
            </a:extLst>
          </p:cNvPr>
          <p:cNvSpPr txBox="1"/>
          <p:nvPr/>
        </p:nvSpPr>
        <p:spPr>
          <a:xfrm>
            <a:off x="-13159" y="941256"/>
            <a:ext cx="4495912" cy="325651"/>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30" name="テキスト ボックス 29">
            <a:extLst>
              <a:ext uri="{FF2B5EF4-FFF2-40B4-BE49-F238E27FC236}">
                <a16:creationId xmlns:a16="http://schemas.microsoft.com/office/drawing/2014/main" id="{9742C51C-2485-47FA-A4A9-A7F3D76A2EEA}"/>
              </a:ext>
            </a:extLst>
          </p:cNvPr>
          <p:cNvSpPr txBox="1"/>
          <p:nvPr/>
        </p:nvSpPr>
        <p:spPr>
          <a:xfrm>
            <a:off x="100021" y="4896759"/>
            <a:ext cx="432215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25</a:t>
            </a:r>
            <a:r>
              <a:rPr kumimoji="1" lang="ja-JP" altLang="en-US" sz="1100" b="1" dirty="0">
                <a:latin typeface="BIZ UDPゴシック" panose="020B0400000000000000" pitchFamily="50" charset="-128"/>
                <a:ea typeface="BIZ UDPゴシック" panose="020B0400000000000000" pitchFamily="50" charset="-128"/>
              </a:rPr>
              <a:t>：勤務時間の柔軟な運用の制度の活用状況</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39" name="タイトル 1">
            <a:extLst>
              <a:ext uri="{FF2B5EF4-FFF2-40B4-BE49-F238E27FC236}">
                <a16:creationId xmlns:a16="http://schemas.microsoft.com/office/drawing/2014/main" id="{9F07BB13-842C-4414-95D4-831CA15E12E0}"/>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40" name="タイトル 1">
            <a:extLst>
              <a:ext uri="{FF2B5EF4-FFF2-40B4-BE49-F238E27FC236}">
                <a16:creationId xmlns:a16="http://schemas.microsoft.com/office/drawing/2014/main" id="{190A29B7-C608-4975-9861-A6C428DFED20}"/>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1" name="正方形/長方形 40">
            <a:extLst>
              <a:ext uri="{FF2B5EF4-FFF2-40B4-BE49-F238E27FC236}">
                <a16:creationId xmlns:a16="http://schemas.microsoft.com/office/drawing/2014/main" id="{D80CCBAD-CB60-4FAE-AD1C-CEE2311BA40D}"/>
              </a:ext>
            </a:extLst>
          </p:cNvPr>
          <p:cNvSpPr/>
          <p:nvPr/>
        </p:nvSpPr>
        <p:spPr>
          <a:xfrm>
            <a:off x="421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　働き方改革関係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4" name="テキスト ボックス 33">
            <a:extLst>
              <a:ext uri="{FF2B5EF4-FFF2-40B4-BE49-F238E27FC236}">
                <a16:creationId xmlns:a16="http://schemas.microsoft.com/office/drawing/2014/main" id="{D619EE8E-8463-4F44-B50B-0687B804588B}"/>
              </a:ext>
            </a:extLst>
          </p:cNvPr>
          <p:cNvSpPr txBox="1"/>
          <p:nvPr/>
        </p:nvSpPr>
        <p:spPr>
          <a:xfrm>
            <a:off x="4789817" y="2431739"/>
            <a:ext cx="3639962"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26</a:t>
            </a:r>
            <a:r>
              <a:rPr kumimoji="1" lang="ja-JP" altLang="en-US" sz="1100" b="1" dirty="0">
                <a:latin typeface="BIZ UDPゴシック" panose="020B0400000000000000" pitchFamily="50" charset="-128"/>
                <a:ea typeface="BIZ UDPゴシック" panose="020B0400000000000000" pitchFamily="50" charset="-128"/>
              </a:rPr>
              <a:t>：テレワークを実施しない理由</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36" name="テキスト ボックス 35">
            <a:extLst>
              <a:ext uri="{FF2B5EF4-FFF2-40B4-BE49-F238E27FC236}">
                <a16:creationId xmlns:a16="http://schemas.microsoft.com/office/drawing/2014/main" id="{A6AD8927-B0E2-4B5C-B301-B1BE1F315CF2}"/>
              </a:ext>
            </a:extLst>
          </p:cNvPr>
          <p:cNvSpPr txBox="1"/>
          <p:nvPr/>
        </p:nvSpPr>
        <p:spPr>
          <a:xfrm>
            <a:off x="4818925" y="4871000"/>
            <a:ext cx="4566226" cy="361192"/>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27</a:t>
            </a:r>
            <a:r>
              <a:rPr kumimoji="1" lang="ja-JP" altLang="en-US" sz="1100" b="1" dirty="0">
                <a:latin typeface="BIZ UDPゴシック" panose="020B0400000000000000" pitchFamily="50" charset="-128"/>
                <a:ea typeface="BIZ UDPゴシック" panose="020B0400000000000000" pitchFamily="50" charset="-128"/>
              </a:rPr>
              <a:t>：勤務時間の柔軟な運用の制度を活用しない理由</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graphicFrame>
        <p:nvGraphicFramePr>
          <p:cNvPr id="24" name="表 23">
            <a:extLst>
              <a:ext uri="{FF2B5EF4-FFF2-40B4-BE49-F238E27FC236}">
                <a16:creationId xmlns:a16="http://schemas.microsoft.com/office/drawing/2014/main" id="{9A3FB127-BE11-47E1-8895-6EA61A8829D6}"/>
              </a:ext>
            </a:extLst>
          </p:cNvPr>
          <p:cNvGraphicFramePr>
            <a:graphicFrameLocks noGrp="1"/>
          </p:cNvGraphicFramePr>
          <p:nvPr/>
        </p:nvGraphicFramePr>
        <p:xfrm>
          <a:off x="249846" y="2819707"/>
          <a:ext cx="4322154" cy="1361344"/>
        </p:xfrm>
        <a:graphic>
          <a:graphicData uri="http://schemas.openxmlformats.org/drawingml/2006/table">
            <a:tbl>
              <a:tblPr firstRow="1" firstCol="1" bandRow="1">
                <a:tableStyleId>{5C22544A-7EE6-4342-B048-85BDC9FD1C3A}</a:tableStyleId>
              </a:tblPr>
              <a:tblGrid>
                <a:gridCol w="550252">
                  <a:extLst>
                    <a:ext uri="{9D8B030D-6E8A-4147-A177-3AD203B41FA5}">
                      <a16:colId xmlns:a16="http://schemas.microsoft.com/office/drawing/2014/main" val="1185658964"/>
                    </a:ext>
                  </a:extLst>
                </a:gridCol>
                <a:gridCol w="388620">
                  <a:extLst>
                    <a:ext uri="{9D8B030D-6E8A-4147-A177-3AD203B41FA5}">
                      <a16:colId xmlns:a16="http://schemas.microsoft.com/office/drawing/2014/main" val="3624997961"/>
                    </a:ext>
                  </a:extLst>
                </a:gridCol>
                <a:gridCol w="483326">
                  <a:extLst>
                    <a:ext uri="{9D8B030D-6E8A-4147-A177-3AD203B41FA5}">
                      <a16:colId xmlns:a16="http://schemas.microsoft.com/office/drawing/2014/main" val="447451656"/>
                    </a:ext>
                  </a:extLst>
                </a:gridCol>
                <a:gridCol w="483326">
                  <a:extLst>
                    <a:ext uri="{9D8B030D-6E8A-4147-A177-3AD203B41FA5}">
                      <a16:colId xmlns:a16="http://schemas.microsoft.com/office/drawing/2014/main" val="4160897844"/>
                    </a:ext>
                  </a:extLst>
                </a:gridCol>
                <a:gridCol w="483326">
                  <a:extLst>
                    <a:ext uri="{9D8B030D-6E8A-4147-A177-3AD203B41FA5}">
                      <a16:colId xmlns:a16="http://schemas.microsoft.com/office/drawing/2014/main" val="3426964944"/>
                    </a:ext>
                  </a:extLst>
                </a:gridCol>
                <a:gridCol w="483326">
                  <a:extLst>
                    <a:ext uri="{9D8B030D-6E8A-4147-A177-3AD203B41FA5}">
                      <a16:colId xmlns:a16="http://schemas.microsoft.com/office/drawing/2014/main" val="2424927561"/>
                    </a:ext>
                  </a:extLst>
                </a:gridCol>
                <a:gridCol w="483326">
                  <a:extLst>
                    <a:ext uri="{9D8B030D-6E8A-4147-A177-3AD203B41FA5}">
                      <a16:colId xmlns:a16="http://schemas.microsoft.com/office/drawing/2014/main" val="1529554348"/>
                    </a:ext>
                  </a:extLst>
                </a:gridCol>
                <a:gridCol w="483326">
                  <a:extLst>
                    <a:ext uri="{9D8B030D-6E8A-4147-A177-3AD203B41FA5}">
                      <a16:colId xmlns:a16="http://schemas.microsoft.com/office/drawing/2014/main" val="2609668702"/>
                    </a:ext>
                  </a:extLst>
                </a:gridCol>
                <a:gridCol w="483326">
                  <a:extLst>
                    <a:ext uri="{9D8B030D-6E8A-4147-A177-3AD203B41FA5}">
                      <a16:colId xmlns:a16="http://schemas.microsoft.com/office/drawing/2014/main" val="2495731262"/>
                    </a:ext>
                  </a:extLst>
                </a:gridCol>
              </a:tblGrid>
              <a:tr h="410614">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週に数回以上</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週</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回</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程度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週間に</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回程度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月に</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回</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程度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数か月に</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回程度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オンライン研修等で活用</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ほぼ活用なし</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41483005"/>
                  </a:ext>
                </a:extLst>
              </a:tr>
              <a:tr h="158455">
                <a:tc rowSpan="3">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課長級</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a:t>
                      </a:r>
                      <a:endParaRPr 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13.7%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11.0%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56.2%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2263852"/>
                  </a:ext>
                </a:extLst>
              </a:tr>
              <a:tr h="158455">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17.5%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14.7%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51.0%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3775344"/>
                  </a:ext>
                </a:extLst>
              </a:tr>
              <a:tr h="158455">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5.4%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15.9%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13.2%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53.2</a:t>
                      </a:r>
                      <a:r>
                        <a:rPr lang="en-US" altLang="ja-JP" sz="800" b="1"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935903"/>
                  </a:ext>
                </a:extLst>
              </a:tr>
              <a:tr h="158455">
                <a:tc rowSpan="3">
                  <a:txBody>
                    <a:bodyPr/>
                    <a:lstStyle/>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課長補佐級</a:t>
                      </a:r>
                      <a:endParaRPr lang="en-US" alt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lang="ja-JP" altLang="en-US"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以下</a:t>
                      </a:r>
                      <a:endParaRPr lang="ja-JP" sz="800" b="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0.0%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3.6%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19.3%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12.0%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49.4%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7803253"/>
                  </a:ext>
                </a:extLst>
              </a:tr>
              <a:tr h="158455">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6.8%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18.8%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19.5%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39.3%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7527348"/>
                  </a:ext>
                </a:extLst>
              </a:tr>
              <a:tr h="158455">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u="none"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6.3%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8.5%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18.9%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18.3%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40.9</a:t>
                      </a:r>
                      <a:r>
                        <a:rPr lang="en-US" altLang="ja-JP" sz="800" b="1"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6955913"/>
                  </a:ext>
                </a:extLst>
              </a:tr>
            </a:tbl>
          </a:graphicData>
        </a:graphic>
      </p:graphicFrame>
      <p:graphicFrame>
        <p:nvGraphicFramePr>
          <p:cNvPr id="27" name="表 26">
            <a:extLst>
              <a:ext uri="{FF2B5EF4-FFF2-40B4-BE49-F238E27FC236}">
                <a16:creationId xmlns:a16="http://schemas.microsoft.com/office/drawing/2014/main" id="{BBF90268-FF9E-41FE-AA66-F9245717ABDC}"/>
              </a:ext>
            </a:extLst>
          </p:cNvPr>
          <p:cNvGraphicFramePr>
            <a:graphicFrameLocks noGrp="1"/>
          </p:cNvGraphicFramePr>
          <p:nvPr/>
        </p:nvGraphicFramePr>
        <p:xfrm>
          <a:off x="218115" y="5236578"/>
          <a:ext cx="4338177" cy="1360331"/>
        </p:xfrm>
        <a:graphic>
          <a:graphicData uri="http://schemas.openxmlformats.org/drawingml/2006/table">
            <a:tbl>
              <a:tblPr firstRow="1" firstCol="1" bandRow="1">
                <a:tableStyleId>{5C22544A-7EE6-4342-B048-85BDC9FD1C3A}</a:tableStyleId>
              </a:tblPr>
              <a:tblGrid>
                <a:gridCol w="551037">
                  <a:extLst>
                    <a:ext uri="{9D8B030D-6E8A-4147-A177-3AD203B41FA5}">
                      <a16:colId xmlns:a16="http://schemas.microsoft.com/office/drawing/2014/main" val="2571820812"/>
                    </a:ext>
                  </a:extLst>
                </a:gridCol>
                <a:gridCol w="388620">
                  <a:extLst>
                    <a:ext uri="{9D8B030D-6E8A-4147-A177-3AD203B41FA5}">
                      <a16:colId xmlns:a16="http://schemas.microsoft.com/office/drawing/2014/main" val="2486937719"/>
                    </a:ext>
                  </a:extLst>
                </a:gridCol>
                <a:gridCol w="679704">
                  <a:extLst>
                    <a:ext uri="{9D8B030D-6E8A-4147-A177-3AD203B41FA5}">
                      <a16:colId xmlns:a16="http://schemas.microsoft.com/office/drawing/2014/main" val="1229728754"/>
                    </a:ext>
                  </a:extLst>
                </a:gridCol>
                <a:gridCol w="679704">
                  <a:extLst>
                    <a:ext uri="{9D8B030D-6E8A-4147-A177-3AD203B41FA5}">
                      <a16:colId xmlns:a16="http://schemas.microsoft.com/office/drawing/2014/main" val="4062153272"/>
                    </a:ext>
                  </a:extLst>
                </a:gridCol>
                <a:gridCol w="679704">
                  <a:extLst>
                    <a:ext uri="{9D8B030D-6E8A-4147-A177-3AD203B41FA5}">
                      <a16:colId xmlns:a16="http://schemas.microsoft.com/office/drawing/2014/main" val="2573459204"/>
                    </a:ext>
                  </a:extLst>
                </a:gridCol>
                <a:gridCol w="679704">
                  <a:extLst>
                    <a:ext uri="{9D8B030D-6E8A-4147-A177-3AD203B41FA5}">
                      <a16:colId xmlns:a16="http://schemas.microsoft.com/office/drawing/2014/main" val="2323301354"/>
                    </a:ext>
                  </a:extLst>
                </a:gridCol>
                <a:gridCol w="679704">
                  <a:extLst>
                    <a:ext uri="{9D8B030D-6E8A-4147-A177-3AD203B41FA5}">
                      <a16:colId xmlns:a16="http://schemas.microsoft.com/office/drawing/2014/main" val="3740548330"/>
                    </a:ext>
                  </a:extLst>
                </a:gridCol>
              </a:tblGrid>
              <a:tr h="352991">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時差出勤</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休憩時間（昼休み）の柔軟化</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早出遅出出勤</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ﾌﾚｯｸｽﾀｲﾑ制度</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700" b="0" i="0" u="none" strike="noStrike" dirty="0">
                          <a:solidFill>
                            <a:schemeClr val="tx1"/>
                          </a:solidFill>
                          <a:effectLst/>
                          <a:latin typeface="BIZ UDPゴシック" panose="020B0400000000000000" pitchFamily="50" charset="-128"/>
                          <a:ea typeface="BIZ UDPゴシック" panose="020B0400000000000000" pitchFamily="50" charset="-128"/>
                        </a:rPr>
                        <a:t>活用したことはない・今は活用していない</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93875316"/>
                  </a:ext>
                </a:extLst>
              </a:tr>
              <a:tr h="167890">
                <a:tc rowSpan="3">
                  <a:txBody>
                    <a:bodyPr/>
                    <a:lstStyle/>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課長級</a:t>
                      </a:r>
                      <a:endPar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11.9%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85.7%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3610284"/>
                  </a:ext>
                </a:extLst>
              </a:tr>
              <a:tr h="167890">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85.0%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1056191"/>
                  </a:ext>
                </a:extLst>
              </a:tr>
              <a:tr h="167890">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0.4%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85.2%</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9134381"/>
                  </a:ext>
                </a:extLst>
              </a:tr>
              <a:tr h="167890">
                <a:tc rowSpan="3">
                  <a:txBody>
                    <a:bodyPr/>
                    <a:lstStyle/>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課長補佐級</a:t>
                      </a:r>
                      <a:endParaRPr lang="en-US" alt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以下</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10.4%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2.1%</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78.0%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0396265"/>
                  </a:ext>
                </a:extLst>
              </a:tr>
              <a:tr h="167890">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14.8%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a:solidFill>
                            <a:schemeClr val="tx1"/>
                          </a:solidFill>
                          <a:effectLst/>
                          <a:latin typeface="BIZ UDPゴシック" panose="020B0400000000000000" pitchFamily="50" charset="-128"/>
                          <a:ea typeface="BIZ UDPゴシック" panose="020B0400000000000000" pitchFamily="50" charset="-128"/>
                        </a:rPr>
                        <a:t>1.7%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77.7%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7307254"/>
                  </a:ext>
                </a:extLst>
              </a:tr>
              <a:tr h="167890">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ct val="1000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13.0%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3.9%</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lnSpc>
                          <a:spcPct val="100000"/>
                        </a:lnSpc>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77.8%</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1718128"/>
                  </a:ext>
                </a:extLst>
              </a:tr>
            </a:tbl>
          </a:graphicData>
        </a:graphic>
      </p:graphicFrame>
      <p:sp>
        <p:nvSpPr>
          <p:cNvPr id="31" name="テキスト ボックス 30">
            <a:extLst>
              <a:ext uri="{FF2B5EF4-FFF2-40B4-BE49-F238E27FC236}">
                <a16:creationId xmlns:a16="http://schemas.microsoft.com/office/drawing/2014/main" id="{333E1EF3-CE15-4EA6-A179-7627EFB35FCE}"/>
              </a:ext>
            </a:extLst>
          </p:cNvPr>
          <p:cNvSpPr txBox="1"/>
          <p:nvPr/>
        </p:nvSpPr>
        <p:spPr>
          <a:xfrm>
            <a:off x="2873973" y="6543426"/>
            <a:ext cx="1972602"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29" name="正方形/長方形 28">
            <a:extLst>
              <a:ext uri="{FF2B5EF4-FFF2-40B4-BE49-F238E27FC236}">
                <a16:creationId xmlns:a16="http://schemas.microsoft.com/office/drawing/2014/main" id="{80FF385C-C4EC-4708-A7A1-685BD9F85452}"/>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 name="正方形/長方形 2">
            <a:extLst>
              <a:ext uri="{FF2B5EF4-FFF2-40B4-BE49-F238E27FC236}">
                <a16:creationId xmlns:a16="http://schemas.microsoft.com/office/drawing/2014/main" id="{9655AB24-721E-4196-B242-A83414867AC6}"/>
              </a:ext>
            </a:extLst>
          </p:cNvPr>
          <p:cNvSpPr/>
          <p:nvPr/>
        </p:nvSpPr>
        <p:spPr>
          <a:xfrm>
            <a:off x="6937712" y="2896258"/>
            <a:ext cx="1492067" cy="115473"/>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5" name="正方形/長方形 34">
            <a:extLst>
              <a:ext uri="{FF2B5EF4-FFF2-40B4-BE49-F238E27FC236}">
                <a16:creationId xmlns:a16="http://schemas.microsoft.com/office/drawing/2014/main" id="{61F47D21-83F7-4A6D-92BC-91D7B7B62878}"/>
              </a:ext>
            </a:extLst>
          </p:cNvPr>
          <p:cNvSpPr/>
          <p:nvPr/>
        </p:nvSpPr>
        <p:spPr>
          <a:xfrm>
            <a:off x="5243490" y="2978719"/>
            <a:ext cx="537218" cy="145588"/>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7" name="正方形/長方形 36">
            <a:extLst>
              <a:ext uri="{FF2B5EF4-FFF2-40B4-BE49-F238E27FC236}">
                <a16:creationId xmlns:a16="http://schemas.microsoft.com/office/drawing/2014/main" id="{734D9EB6-50C8-4105-A3F2-488BE696B3E5}"/>
              </a:ext>
            </a:extLst>
          </p:cNvPr>
          <p:cNvSpPr/>
          <p:nvPr/>
        </p:nvSpPr>
        <p:spPr>
          <a:xfrm>
            <a:off x="5243490" y="3308487"/>
            <a:ext cx="606130" cy="106012"/>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8" name="正方形/長方形 37">
            <a:extLst>
              <a:ext uri="{FF2B5EF4-FFF2-40B4-BE49-F238E27FC236}">
                <a16:creationId xmlns:a16="http://schemas.microsoft.com/office/drawing/2014/main" id="{CC594693-2A1E-459E-8E27-FF8C50C71256}"/>
              </a:ext>
            </a:extLst>
          </p:cNvPr>
          <p:cNvSpPr/>
          <p:nvPr/>
        </p:nvSpPr>
        <p:spPr>
          <a:xfrm>
            <a:off x="5243490" y="3613087"/>
            <a:ext cx="292440" cy="109529"/>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2" name="正方形/長方形 41">
            <a:extLst>
              <a:ext uri="{FF2B5EF4-FFF2-40B4-BE49-F238E27FC236}">
                <a16:creationId xmlns:a16="http://schemas.microsoft.com/office/drawing/2014/main" id="{A697549B-9625-458D-8523-CB4FA444BDD0}"/>
              </a:ext>
            </a:extLst>
          </p:cNvPr>
          <p:cNvSpPr/>
          <p:nvPr/>
        </p:nvSpPr>
        <p:spPr>
          <a:xfrm>
            <a:off x="5255302" y="3921204"/>
            <a:ext cx="404454" cy="126190"/>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4" name="正方形/長方形 43">
            <a:extLst>
              <a:ext uri="{FF2B5EF4-FFF2-40B4-BE49-F238E27FC236}">
                <a16:creationId xmlns:a16="http://schemas.microsoft.com/office/drawing/2014/main" id="{843143A0-327D-4B25-AD43-4D5A2A389C47}"/>
              </a:ext>
            </a:extLst>
          </p:cNvPr>
          <p:cNvSpPr/>
          <p:nvPr/>
        </p:nvSpPr>
        <p:spPr>
          <a:xfrm>
            <a:off x="7004078" y="5233920"/>
            <a:ext cx="996922" cy="106947"/>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5" name="正方形/長方形 44">
            <a:extLst>
              <a:ext uri="{FF2B5EF4-FFF2-40B4-BE49-F238E27FC236}">
                <a16:creationId xmlns:a16="http://schemas.microsoft.com/office/drawing/2014/main" id="{CB18D22F-6449-4A3C-B01C-18F95B2827F3}"/>
              </a:ext>
            </a:extLst>
          </p:cNvPr>
          <p:cNvSpPr/>
          <p:nvPr/>
        </p:nvSpPr>
        <p:spPr>
          <a:xfrm>
            <a:off x="5303465" y="5350573"/>
            <a:ext cx="789995" cy="132758"/>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6" name="正方形/長方形 45">
            <a:extLst>
              <a:ext uri="{FF2B5EF4-FFF2-40B4-BE49-F238E27FC236}">
                <a16:creationId xmlns:a16="http://schemas.microsoft.com/office/drawing/2014/main" id="{E34313E5-5FE7-49F9-BF5E-B0CB4787FF56}"/>
              </a:ext>
            </a:extLst>
          </p:cNvPr>
          <p:cNvSpPr/>
          <p:nvPr/>
        </p:nvSpPr>
        <p:spPr>
          <a:xfrm>
            <a:off x="5303464" y="5701772"/>
            <a:ext cx="632515" cy="10694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7" name="正方形/長方形 46">
            <a:extLst>
              <a:ext uri="{FF2B5EF4-FFF2-40B4-BE49-F238E27FC236}">
                <a16:creationId xmlns:a16="http://schemas.microsoft.com/office/drawing/2014/main" id="{E7ED5AE7-AD9C-42CF-A748-B4D717CC375A}"/>
              </a:ext>
            </a:extLst>
          </p:cNvPr>
          <p:cNvSpPr/>
          <p:nvPr/>
        </p:nvSpPr>
        <p:spPr>
          <a:xfrm>
            <a:off x="5303464" y="6036964"/>
            <a:ext cx="505515" cy="10694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8" name="正方形/長方形 47">
            <a:extLst>
              <a:ext uri="{FF2B5EF4-FFF2-40B4-BE49-F238E27FC236}">
                <a16:creationId xmlns:a16="http://schemas.microsoft.com/office/drawing/2014/main" id="{DB348AC0-15DC-4316-A3CF-830528A711AA}"/>
              </a:ext>
            </a:extLst>
          </p:cNvPr>
          <p:cNvSpPr/>
          <p:nvPr/>
        </p:nvSpPr>
        <p:spPr>
          <a:xfrm>
            <a:off x="5284064" y="6375805"/>
            <a:ext cx="354736" cy="106947"/>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3" name="正方形/長方形 42">
            <a:extLst>
              <a:ext uri="{FF2B5EF4-FFF2-40B4-BE49-F238E27FC236}">
                <a16:creationId xmlns:a16="http://schemas.microsoft.com/office/drawing/2014/main" id="{83092996-E6F2-4D62-82E0-37289A48CC58}"/>
              </a:ext>
            </a:extLst>
          </p:cNvPr>
          <p:cNvSpPr/>
          <p:nvPr/>
        </p:nvSpPr>
        <p:spPr>
          <a:xfrm>
            <a:off x="4109631" y="4036000"/>
            <a:ext cx="444385" cy="145051"/>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9" name="正方形/長方形 48">
            <a:extLst>
              <a:ext uri="{FF2B5EF4-FFF2-40B4-BE49-F238E27FC236}">
                <a16:creationId xmlns:a16="http://schemas.microsoft.com/office/drawing/2014/main" id="{8513D861-C1BE-47D6-9A7D-7CE689E30706}"/>
              </a:ext>
            </a:extLst>
          </p:cNvPr>
          <p:cNvSpPr/>
          <p:nvPr/>
        </p:nvSpPr>
        <p:spPr>
          <a:xfrm>
            <a:off x="4109631" y="3552077"/>
            <a:ext cx="444385" cy="145051"/>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50" name="正方形/長方形 49">
            <a:extLst>
              <a:ext uri="{FF2B5EF4-FFF2-40B4-BE49-F238E27FC236}">
                <a16:creationId xmlns:a16="http://schemas.microsoft.com/office/drawing/2014/main" id="{66165AE6-CEBB-4C1C-B017-680D3F4C5177}"/>
              </a:ext>
            </a:extLst>
          </p:cNvPr>
          <p:cNvSpPr/>
          <p:nvPr/>
        </p:nvSpPr>
        <p:spPr>
          <a:xfrm>
            <a:off x="3900458" y="5916744"/>
            <a:ext cx="647276" cy="182331"/>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51" name="正方形/長方形 50">
            <a:extLst>
              <a:ext uri="{FF2B5EF4-FFF2-40B4-BE49-F238E27FC236}">
                <a16:creationId xmlns:a16="http://schemas.microsoft.com/office/drawing/2014/main" id="{120C1F50-DBEA-4A49-8E9A-B624E814E64A}"/>
              </a:ext>
            </a:extLst>
          </p:cNvPr>
          <p:cNvSpPr/>
          <p:nvPr/>
        </p:nvSpPr>
        <p:spPr>
          <a:xfrm>
            <a:off x="3877597" y="6440514"/>
            <a:ext cx="687253" cy="156396"/>
          </a:xfrm>
          <a:prstGeom prst="rect">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52" name="テキスト ボックス 51">
            <a:extLst>
              <a:ext uri="{FF2B5EF4-FFF2-40B4-BE49-F238E27FC236}">
                <a16:creationId xmlns:a16="http://schemas.microsoft.com/office/drawing/2014/main" id="{B73D110A-7B48-4695-A20D-5B1273E1EC3C}"/>
              </a:ext>
            </a:extLst>
          </p:cNvPr>
          <p:cNvSpPr txBox="1"/>
          <p:nvPr/>
        </p:nvSpPr>
        <p:spPr>
          <a:xfrm>
            <a:off x="137541" y="959733"/>
            <a:ext cx="3883679"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（３）テレワークや勤務時間の柔軟な運用について</a:t>
            </a:r>
          </a:p>
        </p:txBody>
      </p:sp>
      <p:sp>
        <p:nvSpPr>
          <p:cNvPr id="55" name="テキスト ボックス 54">
            <a:extLst>
              <a:ext uri="{FF2B5EF4-FFF2-40B4-BE49-F238E27FC236}">
                <a16:creationId xmlns:a16="http://schemas.microsoft.com/office/drawing/2014/main" id="{62CF8745-0084-4548-AB7D-84D9884B6680}"/>
              </a:ext>
            </a:extLst>
          </p:cNvPr>
          <p:cNvSpPr txBox="1"/>
          <p:nvPr/>
        </p:nvSpPr>
        <p:spPr>
          <a:xfrm>
            <a:off x="7412549" y="4181051"/>
            <a:ext cx="1972602"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56" name="テキスト ボックス 55">
            <a:extLst>
              <a:ext uri="{FF2B5EF4-FFF2-40B4-BE49-F238E27FC236}">
                <a16:creationId xmlns:a16="http://schemas.microsoft.com/office/drawing/2014/main" id="{D85BFDAC-3BA7-4528-B5F6-519286A38B13}"/>
              </a:ext>
            </a:extLst>
          </p:cNvPr>
          <p:cNvSpPr txBox="1"/>
          <p:nvPr/>
        </p:nvSpPr>
        <p:spPr>
          <a:xfrm>
            <a:off x="2914157" y="4170055"/>
            <a:ext cx="1972602"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57" name="テキスト ボックス 56">
            <a:extLst>
              <a:ext uri="{FF2B5EF4-FFF2-40B4-BE49-F238E27FC236}">
                <a16:creationId xmlns:a16="http://schemas.microsoft.com/office/drawing/2014/main" id="{2DE03FB6-5381-422F-8BF7-AB9C112C1CFA}"/>
              </a:ext>
            </a:extLst>
          </p:cNvPr>
          <p:cNvSpPr txBox="1"/>
          <p:nvPr/>
        </p:nvSpPr>
        <p:spPr>
          <a:xfrm>
            <a:off x="7157095" y="6571714"/>
            <a:ext cx="1972602"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Tree>
    <p:extLst>
      <p:ext uri="{BB962C8B-B14F-4D97-AF65-F5344CB8AC3E}">
        <p14:creationId xmlns:p14="http://schemas.microsoft.com/office/powerpoint/2010/main" val="408104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pic>
        <p:nvPicPr>
          <p:cNvPr id="15" name="図 14">
            <a:extLst>
              <a:ext uri="{FF2B5EF4-FFF2-40B4-BE49-F238E27FC236}">
                <a16:creationId xmlns:a16="http://schemas.microsoft.com/office/drawing/2014/main" id="{38952C51-7CDB-43C6-9EF2-89E4E7BFE414}"/>
              </a:ext>
            </a:extLst>
          </p:cNvPr>
          <p:cNvPicPr>
            <a:picLocks noChangeAspect="1"/>
          </p:cNvPicPr>
          <p:nvPr/>
        </p:nvPicPr>
        <p:blipFill>
          <a:blip r:embed="rId2"/>
          <a:stretch>
            <a:fillRect/>
          </a:stretch>
        </p:blipFill>
        <p:spPr>
          <a:xfrm>
            <a:off x="34984" y="3392095"/>
            <a:ext cx="2307600" cy="1241135"/>
          </a:xfrm>
          <a:prstGeom prst="rect">
            <a:avLst/>
          </a:prstGeom>
        </p:spPr>
      </p:pic>
      <p:pic>
        <p:nvPicPr>
          <p:cNvPr id="16" name="図 15">
            <a:extLst>
              <a:ext uri="{FF2B5EF4-FFF2-40B4-BE49-F238E27FC236}">
                <a16:creationId xmlns:a16="http://schemas.microsoft.com/office/drawing/2014/main" id="{7424CCDF-267D-49A3-9F8E-3C9F495D9075}"/>
              </a:ext>
            </a:extLst>
          </p:cNvPr>
          <p:cNvPicPr>
            <a:picLocks noChangeAspect="1"/>
          </p:cNvPicPr>
          <p:nvPr/>
        </p:nvPicPr>
        <p:blipFill>
          <a:blip r:embed="rId3"/>
          <a:stretch>
            <a:fillRect/>
          </a:stretch>
        </p:blipFill>
        <p:spPr>
          <a:xfrm>
            <a:off x="2331929" y="3394747"/>
            <a:ext cx="2307600" cy="1235830"/>
          </a:xfrm>
          <a:prstGeom prst="rect">
            <a:avLst/>
          </a:prstGeom>
        </p:spPr>
      </p:pic>
      <p:pic>
        <p:nvPicPr>
          <p:cNvPr id="19" name="図 18">
            <a:extLst>
              <a:ext uri="{FF2B5EF4-FFF2-40B4-BE49-F238E27FC236}">
                <a16:creationId xmlns:a16="http://schemas.microsoft.com/office/drawing/2014/main" id="{357D928D-E839-4F1E-A1F8-D349F468F73F}"/>
              </a:ext>
            </a:extLst>
          </p:cNvPr>
          <p:cNvPicPr>
            <a:picLocks noChangeAspect="1"/>
          </p:cNvPicPr>
          <p:nvPr/>
        </p:nvPicPr>
        <p:blipFill>
          <a:blip r:embed="rId4"/>
          <a:stretch>
            <a:fillRect/>
          </a:stretch>
        </p:blipFill>
        <p:spPr>
          <a:xfrm>
            <a:off x="6845365" y="3394747"/>
            <a:ext cx="2307600" cy="1235830"/>
          </a:xfrm>
          <a:prstGeom prst="rect">
            <a:avLst/>
          </a:prstGeom>
        </p:spPr>
      </p:pic>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103906" y="649143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15</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366F6129-49A4-7A83-A9D8-7C91E99376C1}"/>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5" name="タイトル 1">
            <a:extLst>
              <a:ext uri="{FF2B5EF4-FFF2-40B4-BE49-F238E27FC236}">
                <a16:creationId xmlns:a16="http://schemas.microsoft.com/office/drawing/2014/main" id="{3A80BAF2-A6D5-01ED-7EF7-CCEBE6962B61}"/>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154385" y="395999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31960" y="913410"/>
            <a:ext cx="8989615" cy="399250"/>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0" name="テキスト ボックス 19">
            <a:extLst>
              <a:ext uri="{FF2B5EF4-FFF2-40B4-BE49-F238E27FC236}">
                <a16:creationId xmlns:a16="http://schemas.microsoft.com/office/drawing/2014/main" id="{B449A5FE-8C0F-4153-BB48-D2E03D6B6F3C}"/>
              </a:ext>
            </a:extLst>
          </p:cNvPr>
          <p:cNvSpPr txBox="1"/>
          <p:nvPr/>
        </p:nvSpPr>
        <p:spPr>
          <a:xfrm>
            <a:off x="58663" y="1393095"/>
            <a:ext cx="8989615" cy="847279"/>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○令和７年度職員アンケートにおいて、「５年前と比較して、本府の女性活躍が進んでいる」と回答した女性職員の割合は、</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課長級以上で</a:t>
            </a:r>
            <a:r>
              <a:rPr kumimoji="1" lang="en-US" altLang="ja-JP" sz="1300" dirty="0">
                <a:latin typeface="UD デジタル 教科書体 NK-R" panose="02020400000000000000" pitchFamily="18" charset="-128"/>
                <a:ea typeface="UD デジタル 教科書体 NK-R" panose="02020400000000000000" pitchFamily="18" charset="-128"/>
              </a:rPr>
              <a:t>84.3</a:t>
            </a:r>
            <a:r>
              <a:rPr kumimoji="1" lang="ja-JP" altLang="en-US" sz="1300" dirty="0">
                <a:latin typeface="UD デジタル 教科書体 NK-R" panose="02020400000000000000" pitchFamily="18" charset="-128"/>
                <a:ea typeface="UD デジタル 教科書体 NK-R" panose="02020400000000000000" pitchFamily="18" charset="-128"/>
              </a:rPr>
              <a:t>％、課長補佐級以下で</a:t>
            </a:r>
            <a:r>
              <a:rPr kumimoji="1" lang="en-US" altLang="ja-JP" sz="1300" dirty="0">
                <a:latin typeface="UD デジタル 教科書体 NK-R" panose="02020400000000000000" pitchFamily="18" charset="-128"/>
                <a:ea typeface="UD デジタル 教科書体 NK-R" panose="02020400000000000000" pitchFamily="18" charset="-128"/>
              </a:rPr>
              <a:t>51.4</a:t>
            </a:r>
            <a:r>
              <a:rPr kumimoji="1" lang="ja-JP" altLang="en-US" sz="1300" dirty="0">
                <a:latin typeface="UD デジタル 教科書体 NK-R" panose="02020400000000000000" pitchFamily="18" charset="-128"/>
                <a:ea typeface="UD デジタル 教科書体 NK-R" panose="02020400000000000000" pitchFamily="18" charset="-128"/>
              </a:rPr>
              <a:t>％であった（図表</a:t>
            </a:r>
            <a:r>
              <a:rPr kumimoji="1" lang="en-US" altLang="ja-JP" sz="1300" dirty="0">
                <a:latin typeface="UD デジタル 教科書体 NK-R" panose="02020400000000000000" pitchFamily="18" charset="-128"/>
                <a:ea typeface="UD デジタル 教科書体 NK-R" panose="02020400000000000000" pitchFamily="18" charset="-128"/>
              </a:rPr>
              <a:t>28</a:t>
            </a:r>
            <a:r>
              <a:rPr kumimoji="1" lang="ja-JP" altLang="en-US" sz="1300" dirty="0">
                <a:latin typeface="UD デジタル 教科書体 NK-R" panose="02020400000000000000" pitchFamily="18" charset="-128"/>
                <a:ea typeface="UD デジタル 教科書体 NK-R" panose="02020400000000000000" pitchFamily="18" charset="-128"/>
              </a:rPr>
              <a:t>） </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en-US" altLang="ja-JP" sz="1300" dirty="0">
                <a:latin typeface="UD デジタル 教科書体 NK-R" panose="02020400000000000000" pitchFamily="18" charset="-128"/>
                <a:ea typeface="UD デジタル 教科書体 NK-R" panose="02020400000000000000" pitchFamily="18" charset="-128"/>
              </a:rPr>
              <a:t>  〔</a:t>
            </a:r>
            <a:r>
              <a:rPr kumimoji="1" lang="ja-JP" altLang="en-US" sz="1300" dirty="0">
                <a:latin typeface="UD デジタル 教科書体 NK-R" panose="02020400000000000000" pitchFamily="18" charset="-128"/>
                <a:ea typeface="UD デジタル 教科書体 NK-R" panose="02020400000000000000" pitchFamily="18" charset="-128"/>
              </a:rPr>
              <a:t>令和２年度は課長級以上：</a:t>
            </a:r>
            <a:r>
              <a:rPr kumimoji="1" lang="en-US" altLang="ja-JP" sz="1300" dirty="0">
                <a:latin typeface="UD デジタル 教科書体 NK-R" panose="02020400000000000000" pitchFamily="18" charset="-128"/>
                <a:ea typeface="UD デジタル 教科書体 NK-R" panose="02020400000000000000" pitchFamily="18" charset="-128"/>
              </a:rPr>
              <a:t>73.1</a:t>
            </a:r>
            <a:r>
              <a:rPr kumimoji="1" lang="ja-JP" altLang="en-US" sz="1300" dirty="0">
                <a:latin typeface="UD デジタル 教科書体 NK-R" panose="02020400000000000000" pitchFamily="18" charset="-128"/>
                <a:ea typeface="UD デジタル 教科書体 NK-R" panose="02020400000000000000" pitchFamily="18" charset="-128"/>
              </a:rPr>
              <a:t>％、課長補佐級以下：</a:t>
            </a:r>
            <a:r>
              <a:rPr kumimoji="1" lang="en-US" altLang="ja-JP" sz="1300" dirty="0">
                <a:latin typeface="UD デジタル 教科書体 NK-R" panose="02020400000000000000" pitchFamily="18" charset="-128"/>
                <a:ea typeface="UD デジタル 教科書体 NK-R" panose="02020400000000000000" pitchFamily="18" charset="-128"/>
              </a:rPr>
              <a:t>39.2</a:t>
            </a:r>
            <a:r>
              <a:rPr kumimoji="1" lang="ja-JP" altLang="en-US" sz="1300" dirty="0">
                <a:latin typeface="UD デジタル 教科書体 NK-R" panose="02020400000000000000" pitchFamily="18" charset="-128"/>
                <a:ea typeface="UD デジタル 教科書体 NK-R" panose="02020400000000000000" pitchFamily="18" charset="-128"/>
              </a:rPr>
              <a:t>％</a:t>
            </a:r>
            <a:r>
              <a:rPr kumimoji="1" lang="en-US" altLang="ja-JP" sz="1300" dirty="0">
                <a:latin typeface="UD デジタル 教科書体 NK-R" panose="02020400000000000000" pitchFamily="18" charset="-128"/>
                <a:ea typeface="UD デジタル 教科書体 NK-R" panose="02020400000000000000" pitchFamily="18" charset="-128"/>
              </a:rPr>
              <a:t>〕</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○女性活躍が進まない要因としては、「女性役職者の少なさ」「柔軟な働き方ができない」「ロールモデル不足」等となっている。</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7" name="タイトル 1">
            <a:extLst>
              <a:ext uri="{FF2B5EF4-FFF2-40B4-BE49-F238E27FC236}">
                <a16:creationId xmlns:a16="http://schemas.microsoft.com/office/drawing/2014/main" id="{7AA1E28B-9A8D-4B8E-8757-63FD7EEC7C4F}"/>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4712A111-E419-46EB-B632-3A089D954989}"/>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D4351F62-2509-4D5C-AD88-30805415E88C}"/>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3" name="タイトル 1">
            <a:extLst>
              <a:ext uri="{FF2B5EF4-FFF2-40B4-BE49-F238E27FC236}">
                <a16:creationId xmlns:a16="http://schemas.microsoft.com/office/drawing/2014/main" id="{37688585-9D5E-4CD3-83A0-8D045E5E3979}"/>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7763BACC-726E-445C-B863-96DE972A50DB}"/>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6" name="タイトル 1">
            <a:extLst>
              <a:ext uri="{FF2B5EF4-FFF2-40B4-BE49-F238E27FC236}">
                <a16:creationId xmlns:a16="http://schemas.microsoft.com/office/drawing/2014/main" id="{53EE9AEE-EFB8-41EA-94E3-AE6D1CBB0A9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93DB5C75-9974-455A-829D-ECF2071EE54B}"/>
              </a:ext>
            </a:extLst>
          </p:cNvPr>
          <p:cNvSpPr txBox="1">
            <a:spLocks/>
          </p:cNvSpPr>
          <p:nvPr/>
        </p:nvSpPr>
        <p:spPr>
          <a:xfrm>
            <a:off x="1729047" y="-5736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9" name="タイトル 1">
            <a:extLst>
              <a:ext uri="{FF2B5EF4-FFF2-40B4-BE49-F238E27FC236}">
                <a16:creationId xmlns:a16="http://schemas.microsoft.com/office/drawing/2014/main" id="{E952DB7E-CC77-46A2-A980-BD5CBEABCDA9}"/>
              </a:ext>
            </a:extLst>
          </p:cNvPr>
          <p:cNvSpPr txBox="1">
            <a:spLocks/>
          </p:cNvSpPr>
          <p:nvPr/>
        </p:nvSpPr>
        <p:spPr>
          <a:xfrm>
            <a:off x="-31960" y="-4269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59115DD-4CAE-4CF3-A2E1-39DA1D77B7CB}"/>
              </a:ext>
            </a:extLst>
          </p:cNvPr>
          <p:cNvSpPr/>
          <p:nvPr/>
        </p:nvSpPr>
        <p:spPr>
          <a:xfrm>
            <a:off x="421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6" name="テキスト ボックス 45">
            <a:extLst>
              <a:ext uri="{FF2B5EF4-FFF2-40B4-BE49-F238E27FC236}">
                <a16:creationId xmlns:a16="http://schemas.microsoft.com/office/drawing/2014/main" id="{4D57AB50-F95F-4BFC-BE5F-498209009F42}"/>
              </a:ext>
            </a:extLst>
          </p:cNvPr>
          <p:cNvSpPr txBox="1"/>
          <p:nvPr/>
        </p:nvSpPr>
        <p:spPr>
          <a:xfrm>
            <a:off x="97484" y="2393981"/>
            <a:ext cx="6383118" cy="443960"/>
          </a:xfrm>
          <a:prstGeom prst="rect">
            <a:avLst/>
          </a:prstGeom>
        </p:spPr>
        <p:txBody>
          <a:bodyPr vert="horz" wrap="square" lIns="91440" tIns="45720" rIns="91440" bIns="45720" rtlCol="0" anchor="ctr">
            <a:noAutofit/>
          </a:bodyPr>
          <a:lstStyle/>
          <a:p>
            <a:pPr algn="l"/>
            <a:r>
              <a:rPr kumimoji="1" lang="en-US" altLang="ja-JP" sz="1050" b="1" dirty="0">
                <a:latin typeface="BIZ UDPゴシック" panose="020B0400000000000000" pitchFamily="50" charset="-128"/>
                <a:ea typeface="BIZ UDPゴシック" panose="020B0400000000000000" pitchFamily="50" charset="-128"/>
              </a:rPr>
              <a:t>【</a:t>
            </a:r>
            <a:r>
              <a:rPr kumimoji="1" lang="ja-JP" altLang="en-US" sz="1050" b="1" dirty="0">
                <a:latin typeface="BIZ UDPゴシック" panose="020B0400000000000000" pitchFamily="50" charset="-128"/>
                <a:ea typeface="BIZ UDPゴシック" panose="020B0400000000000000" pitchFamily="50" charset="-128"/>
              </a:rPr>
              <a:t>図表</a:t>
            </a:r>
            <a:r>
              <a:rPr kumimoji="1" lang="en-US" altLang="ja-JP" sz="1050" b="1" dirty="0">
                <a:latin typeface="BIZ UDPゴシック" panose="020B0400000000000000" pitchFamily="50" charset="-128"/>
                <a:ea typeface="BIZ UDPゴシック" panose="020B0400000000000000" pitchFamily="50" charset="-128"/>
              </a:rPr>
              <a:t>28</a:t>
            </a:r>
            <a:r>
              <a:rPr kumimoji="1" lang="ja-JP" altLang="en-US" sz="1050" b="1" dirty="0">
                <a:latin typeface="BIZ UDPゴシック" panose="020B0400000000000000" pitchFamily="50" charset="-128"/>
                <a:ea typeface="BIZ UDPゴシック" panose="020B0400000000000000" pitchFamily="50" charset="-128"/>
              </a:rPr>
              <a:t>：「５年前と比較して、本府の女性活躍が進んでいるか」</a:t>
            </a:r>
            <a:r>
              <a:rPr kumimoji="1" lang="en-US" altLang="ja-JP" sz="1050" b="1" dirty="0">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p:txBody>
      </p:sp>
      <p:sp>
        <p:nvSpPr>
          <p:cNvPr id="63" name="テキスト ボックス 62">
            <a:extLst>
              <a:ext uri="{FF2B5EF4-FFF2-40B4-BE49-F238E27FC236}">
                <a16:creationId xmlns:a16="http://schemas.microsoft.com/office/drawing/2014/main" id="{E14C4443-F179-4BC4-93F1-A870C8091AA0}"/>
              </a:ext>
            </a:extLst>
          </p:cNvPr>
          <p:cNvSpPr txBox="1"/>
          <p:nvPr/>
        </p:nvSpPr>
        <p:spPr>
          <a:xfrm>
            <a:off x="4718957" y="2702379"/>
            <a:ext cx="1740169" cy="451248"/>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（課長補佐級以下）</a:t>
            </a:r>
          </a:p>
        </p:txBody>
      </p:sp>
      <p:sp>
        <p:nvSpPr>
          <p:cNvPr id="64" name="テキスト ボックス 63">
            <a:extLst>
              <a:ext uri="{FF2B5EF4-FFF2-40B4-BE49-F238E27FC236}">
                <a16:creationId xmlns:a16="http://schemas.microsoft.com/office/drawing/2014/main" id="{2E619CAB-49BF-44CA-88DF-B0840F581040}"/>
              </a:ext>
            </a:extLst>
          </p:cNvPr>
          <p:cNvSpPr txBox="1"/>
          <p:nvPr/>
        </p:nvSpPr>
        <p:spPr>
          <a:xfrm>
            <a:off x="97484" y="2790009"/>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（課長級以上）</a:t>
            </a:r>
          </a:p>
        </p:txBody>
      </p:sp>
      <p:sp>
        <p:nvSpPr>
          <p:cNvPr id="90" name="テキスト ボックス 89">
            <a:extLst>
              <a:ext uri="{FF2B5EF4-FFF2-40B4-BE49-F238E27FC236}">
                <a16:creationId xmlns:a16="http://schemas.microsoft.com/office/drawing/2014/main" id="{216E01B3-6B42-4AB5-99D8-12ED785CF3BB}"/>
              </a:ext>
            </a:extLst>
          </p:cNvPr>
          <p:cNvSpPr txBox="1"/>
          <p:nvPr/>
        </p:nvSpPr>
        <p:spPr>
          <a:xfrm>
            <a:off x="4735894" y="4668323"/>
            <a:ext cx="3387026" cy="440924"/>
          </a:xfrm>
          <a:prstGeom prst="rect">
            <a:avLst/>
          </a:prstGeom>
        </p:spPr>
        <p:txBody>
          <a:bodyPr vert="horz" wrap="square" lIns="91440" tIns="45720" rIns="91440" bIns="45720" rtlCol="0" anchor="ctr">
            <a:noAutofit/>
          </a:bodyPr>
          <a:lstStyle/>
          <a:p>
            <a:pPr algn="l"/>
            <a:endParaRPr kumimoji="1" lang="en-US" altLang="ja-JP" sz="1050" b="1" dirty="0">
              <a:latin typeface="BIZ UDPゴシック" panose="020B0400000000000000" pitchFamily="50" charset="-128"/>
              <a:ea typeface="BIZ UDPゴシック" panose="020B0400000000000000" pitchFamily="50" charset="-128"/>
            </a:endParaRPr>
          </a:p>
          <a:p>
            <a:pPr algn="l"/>
            <a:r>
              <a:rPr kumimoji="1" lang="ja-JP" altLang="en-US" sz="1050" b="1" dirty="0">
                <a:latin typeface="BIZ UDPゴシック" panose="020B0400000000000000" pitchFamily="50" charset="-128"/>
                <a:ea typeface="BIZ UDPゴシック" panose="020B0400000000000000" pitchFamily="50" charset="-128"/>
              </a:rPr>
              <a:t>■女性活躍が進んでいない要因（課長補佐級以下）</a:t>
            </a:r>
            <a:endParaRPr kumimoji="1" lang="en-US" altLang="ja-JP" sz="1050" b="1" dirty="0">
              <a:latin typeface="BIZ UDPゴシック" panose="020B0400000000000000" pitchFamily="50" charset="-128"/>
              <a:ea typeface="BIZ UDPゴシック" panose="020B0400000000000000" pitchFamily="50" charset="-128"/>
            </a:endParaRPr>
          </a:p>
        </p:txBody>
      </p:sp>
      <p:sp>
        <p:nvSpPr>
          <p:cNvPr id="91" name="テキスト ボックス 90">
            <a:extLst>
              <a:ext uri="{FF2B5EF4-FFF2-40B4-BE49-F238E27FC236}">
                <a16:creationId xmlns:a16="http://schemas.microsoft.com/office/drawing/2014/main" id="{C045B207-AA08-4407-AAAB-B0A5EE546704}"/>
              </a:ext>
            </a:extLst>
          </p:cNvPr>
          <p:cNvSpPr txBox="1"/>
          <p:nvPr/>
        </p:nvSpPr>
        <p:spPr>
          <a:xfrm>
            <a:off x="171942" y="4727706"/>
            <a:ext cx="3104657" cy="322158"/>
          </a:xfrm>
          <a:prstGeom prst="rect">
            <a:avLst/>
          </a:prstGeom>
        </p:spPr>
        <p:txBody>
          <a:bodyPr vert="horz" wrap="square" lIns="91440" tIns="45720" rIns="91440" bIns="45720" rtlCol="0" anchor="ctr">
            <a:noAutofit/>
          </a:bodyPr>
          <a:lstStyle/>
          <a:p>
            <a:pPr algn="l"/>
            <a:endParaRPr kumimoji="1" lang="en-US" altLang="ja-JP" sz="1050" b="1" dirty="0">
              <a:latin typeface="BIZ UDPゴシック" panose="020B0400000000000000" pitchFamily="50" charset="-128"/>
              <a:ea typeface="BIZ UDPゴシック" panose="020B0400000000000000" pitchFamily="50" charset="-128"/>
            </a:endParaRPr>
          </a:p>
          <a:p>
            <a:pPr algn="l"/>
            <a:r>
              <a:rPr kumimoji="1" lang="ja-JP" altLang="en-US" sz="1050" b="1" dirty="0">
                <a:latin typeface="BIZ UDPゴシック" panose="020B0400000000000000" pitchFamily="50" charset="-128"/>
                <a:ea typeface="BIZ UDPゴシック" panose="020B0400000000000000" pitchFamily="50" charset="-128"/>
              </a:rPr>
              <a:t>■女性活躍が進んでいない要因（課長級以上）</a:t>
            </a:r>
            <a:endParaRPr kumimoji="1" lang="en-US" altLang="ja-JP" sz="1050" b="1"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D077F5CD-A858-4854-BB6C-C4C414CC2B66}"/>
              </a:ext>
            </a:extLst>
          </p:cNvPr>
          <p:cNvSpPr txBox="1"/>
          <p:nvPr/>
        </p:nvSpPr>
        <p:spPr>
          <a:xfrm>
            <a:off x="3916377" y="2447567"/>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33" name="正方形/長方形 32">
            <a:extLst>
              <a:ext uri="{FF2B5EF4-FFF2-40B4-BE49-F238E27FC236}">
                <a16:creationId xmlns:a16="http://schemas.microsoft.com/office/drawing/2014/main" id="{76C71ED2-A96F-4A1A-BEFA-622B64DE21AD}"/>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36" name="テキスト ボックス 35">
            <a:extLst>
              <a:ext uri="{FF2B5EF4-FFF2-40B4-BE49-F238E27FC236}">
                <a16:creationId xmlns:a16="http://schemas.microsoft.com/office/drawing/2014/main" id="{44A7A54D-11A2-4E3C-A4BF-22D50F358391}"/>
              </a:ext>
            </a:extLst>
          </p:cNvPr>
          <p:cNvSpPr txBox="1"/>
          <p:nvPr/>
        </p:nvSpPr>
        <p:spPr>
          <a:xfrm>
            <a:off x="900064" y="3066498"/>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＜男性職員＞</a:t>
            </a:r>
          </a:p>
        </p:txBody>
      </p:sp>
      <p:sp>
        <p:nvSpPr>
          <p:cNvPr id="37" name="テキスト ボックス 36">
            <a:extLst>
              <a:ext uri="{FF2B5EF4-FFF2-40B4-BE49-F238E27FC236}">
                <a16:creationId xmlns:a16="http://schemas.microsoft.com/office/drawing/2014/main" id="{88C3EA90-3716-4B44-BBA6-5689D50AA297}"/>
              </a:ext>
            </a:extLst>
          </p:cNvPr>
          <p:cNvSpPr txBox="1"/>
          <p:nvPr/>
        </p:nvSpPr>
        <p:spPr>
          <a:xfrm>
            <a:off x="3035494" y="3066498"/>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＜女性職員＞</a:t>
            </a:r>
          </a:p>
        </p:txBody>
      </p:sp>
      <p:sp>
        <p:nvSpPr>
          <p:cNvPr id="76" name="テキスト ボックス 75">
            <a:extLst>
              <a:ext uri="{FF2B5EF4-FFF2-40B4-BE49-F238E27FC236}">
                <a16:creationId xmlns:a16="http://schemas.microsoft.com/office/drawing/2014/main" id="{C1E3F01D-F826-44C0-BBA6-3FB37C3E3AED}"/>
              </a:ext>
            </a:extLst>
          </p:cNvPr>
          <p:cNvSpPr txBox="1"/>
          <p:nvPr/>
        </p:nvSpPr>
        <p:spPr>
          <a:xfrm>
            <a:off x="135756" y="3366537"/>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77" name="テキスト ボックス 76">
            <a:extLst>
              <a:ext uri="{FF2B5EF4-FFF2-40B4-BE49-F238E27FC236}">
                <a16:creationId xmlns:a16="http://schemas.microsoft.com/office/drawing/2014/main" id="{B0AA9F01-9D60-41B5-A95E-E66D4F9D54A4}"/>
              </a:ext>
            </a:extLst>
          </p:cNvPr>
          <p:cNvSpPr txBox="1"/>
          <p:nvPr/>
        </p:nvSpPr>
        <p:spPr>
          <a:xfrm>
            <a:off x="2439298" y="3380293"/>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78" name="テキスト ボックス 77">
            <a:extLst>
              <a:ext uri="{FF2B5EF4-FFF2-40B4-BE49-F238E27FC236}">
                <a16:creationId xmlns:a16="http://schemas.microsoft.com/office/drawing/2014/main" id="{3510E89A-7FE1-4C50-B2EB-E9E6C692C17A}"/>
              </a:ext>
            </a:extLst>
          </p:cNvPr>
          <p:cNvSpPr txBox="1"/>
          <p:nvPr/>
        </p:nvSpPr>
        <p:spPr>
          <a:xfrm>
            <a:off x="4649192" y="3366537"/>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79" name="テキスト ボックス 78">
            <a:extLst>
              <a:ext uri="{FF2B5EF4-FFF2-40B4-BE49-F238E27FC236}">
                <a16:creationId xmlns:a16="http://schemas.microsoft.com/office/drawing/2014/main" id="{9AD11AD0-55AF-4F54-A4A0-56AE9745A33A}"/>
              </a:ext>
            </a:extLst>
          </p:cNvPr>
          <p:cNvSpPr txBox="1"/>
          <p:nvPr/>
        </p:nvSpPr>
        <p:spPr>
          <a:xfrm>
            <a:off x="6923939" y="3321821"/>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45" name="正方形/長方形 44">
            <a:extLst>
              <a:ext uri="{FF2B5EF4-FFF2-40B4-BE49-F238E27FC236}">
                <a16:creationId xmlns:a16="http://schemas.microsoft.com/office/drawing/2014/main" id="{08571DAA-D447-4863-AFA2-DAA5A3E3D462}"/>
              </a:ext>
            </a:extLst>
          </p:cNvPr>
          <p:cNvSpPr/>
          <p:nvPr/>
        </p:nvSpPr>
        <p:spPr>
          <a:xfrm>
            <a:off x="3658705" y="3379105"/>
            <a:ext cx="277797" cy="1108244"/>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3" name="テキスト ボックス 42">
            <a:extLst>
              <a:ext uri="{FF2B5EF4-FFF2-40B4-BE49-F238E27FC236}">
                <a16:creationId xmlns:a16="http://schemas.microsoft.com/office/drawing/2014/main" id="{2A694D46-72ED-4068-B486-E3F687BA7184}"/>
              </a:ext>
            </a:extLst>
          </p:cNvPr>
          <p:cNvSpPr txBox="1"/>
          <p:nvPr/>
        </p:nvSpPr>
        <p:spPr>
          <a:xfrm>
            <a:off x="185877" y="957283"/>
            <a:ext cx="2428236"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（１）女性職員の活躍について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pic>
        <p:nvPicPr>
          <p:cNvPr id="18" name="図 17">
            <a:extLst>
              <a:ext uri="{FF2B5EF4-FFF2-40B4-BE49-F238E27FC236}">
                <a16:creationId xmlns:a16="http://schemas.microsoft.com/office/drawing/2014/main" id="{763A0261-C412-4F8D-B02A-167E2B1EC1A5}"/>
              </a:ext>
            </a:extLst>
          </p:cNvPr>
          <p:cNvPicPr>
            <a:picLocks noChangeAspect="1"/>
          </p:cNvPicPr>
          <p:nvPr/>
        </p:nvPicPr>
        <p:blipFill>
          <a:blip r:embed="rId5"/>
          <a:stretch>
            <a:fillRect/>
          </a:stretch>
        </p:blipFill>
        <p:spPr>
          <a:xfrm>
            <a:off x="4575238" y="3394747"/>
            <a:ext cx="2307600" cy="1235831"/>
          </a:xfrm>
          <a:prstGeom prst="rect">
            <a:avLst/>
          </a:prstGeom>
        </p:spPr>
      </p:pic>
      <p:sp>
        <p:nvSpPr>
          <p:cNvPr id="65" name="正方形/長方形 64">
            <a:extLst>
              <a:ext uri="{FF2B5EF4-FFF2-40B4-BE49-F238E27FC236}">
                <a16:creationId xmlns:a16="http://schemas.microsoft.com/office/drawing/2014/main" id="{DCA85854-189B-401D-AD7B-D184FF89A87B}"/>
              </a:ext>
            </a:extLst>
          </p:cNvPr>
          <p:cNvSpPr/>
          <p:nvPr/>
        </p:nvSpPr>
        <p:spPr>
          <a:xfrm>
            <a:off x="8176576" y="3551658"/>
            <a:ext cx="277797" cy="93422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66" name="テキスト ボックス 65">
            <a:extLst>
              <a:ext uri="{FF2B5EF4-FFF2-40B4-BE49-F238E27FC236}">
                <a16:creationId xmlns:a16="http://schemas.microsoft.com/office/drawing/2014/main" id="{0750C13C-B997-4FD6-934C-19127023FE95}"/>
              </a:ext>
            </a:extLst>
          </p:cNvPr>
          <p:cNvSpPr txBox="1"/>
          <p:nvPr/>
        </p:nvSpPr>
        <p:spPr>
          <a:xfrm>
            <a:off x="5202496" y="3089027"/>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＜男性職員＞</a:t>
            </a:r>
          </a:p>
        </p:txBody>
      </p:sp>
      <p:sp>
        <p:nvSpPr>
          <p:cNvPr id="67" name="テキスト ボックス 66">
            <a:extLst>
              <a:ext uri="{FF2B5EF4-FFF2-40B4-BE49-F238E27FC236}">
                <a16:creationId xmlns:a16="http://schemas.microsoft.com/office/drawing/2014/main" id="{BE15C084-C196-4282-9FB1-20111D08606E}"/>
              </a:ext>
            </a:extLst>
          </p:cNvPr>
          <p:cNvSpPr txBox="1"/>
          <p:nvPr/>
        </p:nvSpPr>
        <p:spPr>
          <a:xfrm>
            <a:off x="7486427" y="3039179"/>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＜女性職員＞</a:t>
            </a:r>
          </a:p>
        </p:txBody>
      </p:sp>
      <p:pic>
        <p:nvPicPr>
          <p:cNvPr id="2" name="図 1">
            <a:extLst>
              <a:ext uri="{FF2B5EF4-FFF2-40B4-BE49-F238E27FC236}">
                <a16:creationId xmlns:a16="http://schemas.microsoft.com/office/drawing/2014/main" id="{B2CCD792-7604-4E36-9FF2-E42A0D394A94}"/>
              </a:ext>
            </a:extLst>
          </p:cNvPr>
          <p:cNvPicPr>
            <a:picLocks noChangeAspect="1"/>
          </p:cNvPicPr>
          <p:nvPr/>
        </p:nvPicPr>
        <p:blipFill>
          <a:blip r:embed="rId6"/>
          <a:stretch>
            <a:fillRect/>
          </a:stretch>
        </p:blipFill>
        <p:spPr>
          <a:xfrm>
            <a:off x="4853943" y="5091910"/>
            <a:ext cx="4172008" cy="1259782"/>
          </a:xfrm>
          <a:prstGeom prst="rect">
            <a:avLst/>
          </a:prstGeom>
        </p:spPr>
      </p:pic>
      <p:pic>
        <p:nvPicPr>
          <p:cNvPr id="3" name="図 2">
            <a:extLst>
              <a:ext uri="{FF2B5EF4-FFF2-40B4-BE49-F238E27FC236}">
                <a16:creationId xmlns:a16="http://schemas.microsoft.com/office/drawing/2014/main" id="{40357B89-54AB-4138-8722-CBD0DF4CEFE3}"/>
              </a:ext>
            </a:extLst>
          </p:cNvPr>
          <p:cNvPicPr>
            <a:picLocks noChangeAspect="1"/>
          </p:cNvPicPr>
          <p:nvPr/>
        </p:nvPicPr>
        <p:blipFill>
          <a:blip r:embed="rId7"/>
          <a:stretch>
            <a:fillRect/>
          </a:stretch>
        </p:blipFill>
        <p:spPr>
          <a:xfrm>
            <a:off x="256580" y="5105867"/>
            <a:ext cx="4172008" cy="1259782"/>
          </a:xfrm>
          <a:prstGeom prst="rect">
            <a:avLst/>
          </a:prstGeom>
        </p:spPr>
      </p:pic>
    </p:spTree>
    <p:extLst>
      <p:ext uri="{BB962C8B-B14F-4D97-AF65-F5344CB8AC3E}">
        <p14:creationId xmlns:p14="http://schemas.microsoft.com/office/powerpoint/2010/main" val="3032603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pic>
        <p:nvPicPr>
          <p:cNvPr id="8" name="図 7">
            <a:extLst>
              <a:ext uri="{FF2B5EF4-FFF2-40B4-BE49-F238E27FC236}">
                <a16:creationId xmlns:a16="http://schemas.microsoft.com/office/drawing/2014/main" id="{82F1A5B0-9B69-4270-95F6-E620DB4AC5B9}"/>
              </a:ext>
            </a:extLst>
          </p:cNvPr>
          <p:cNvPicPr>
            <a:picLocks noChangeAspect="1"/>
          </p:cNvPicPr>
          <p:nvPr/>
        </p:nvPicPr>
        <p:blipFill>
          <a:blip r:embed="rId2"/>
          <a:stretch>
            <a:fillRect/>
          </a:stretch>
        </p:blipFill>
        <p:spPr>
          <a:xfrm>
            <a:off x="6462090" y="5242169"/>
            <a:ext cx="2496175" cy="1411200"/>
          </a:xfrm>
          <a:prstGeom prst="rect">
            <a:avLst/>
          </a:prstGeom>
        </p:spPr>
      </p:pic>
      <p:pic>
        <p:nvPicPr>
          <p:cNvPr id="6" name="図 5">
            <a:extLst>
              <a:ext uri="{FF2B5EF4-FFF2-40B4-BE49-F238E27FC236}">
                <a16:creationId xmlns:a16="http://schemas.microsoft.com/office/drawing/2014/main" id="{A12A10BF-E86C-4AEF-912C-220F13F12C80}"/>
              </a:ext>
            </a:extLst>
          </p:cNvPr>
          <p:cNvPicPr>
            <a:picLocks noChangeAspect="1"/>
          </p:cNvPicPr>
          <p:nvPr/>
        </p:nvPicPr>
        <p:blipFill>
          <a:blip r:embed="rId3"/>
          <a:stretch>
            <a:fillRect/>
          </a:stretch>
        </p:blipFill>
        <p:spPr>
          <a:xfrm>
            <a:off x="6421653" y="3670191"/>
            <a:ext cx="2496175" cy="1411200"/>
          </a:xfrm>
          <a:prstGeom prst="rect">
            <a:avLst/>
          </a:prstGeom>
        </p:spPr>
      </p:pic>
      <p:pic>
        <p:nvPicPr>
          <p:cNvPr id="4" name="図 3">
            <a:extLst>
              <a:ext uri="{FF2B5EF4-FFF2-40B4-BE49-F238E27FC236}">
                <a16:creationId xmlns:a16="http://schemas.microsoft.com/office/drawing/2014/main" id="{B6E5EF01-91EA-4B05-B8D8-86B5420336ED}"/>
              </a:ext>
            </a:extLst>
          </p:cNvPr>
          <p:cNvPicPr>
            <a:picLocks noChangeAspect="1"/>
          </p:cNvPicPr>
          <p:nvPr/>
        </p:nvPicPr>
        <p:blipFill>
          <a:blip r:embed="rId4"/>
          <a:stretch>
            <a:fillRect/>
          </a:stretch>
        </p:blipFill>
        <p:spPr>
          <a:xfrm>
            <a:off x="2826288" y="3606870"/>
            <a:ext cx="3531744" cy="1991468"/>
          </a:xfrm>
          <a:prstGeom prst="rect">
            <a:avLst/>
          </a:prstGeom>
        </p:spPr>
      </p:pic>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16</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404433" y="395063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142285" y="1348406"/>
            <a:ext cx="8907867" cy="1423219"/>
          </a:xfrm>
          <a:prstGeom prst="rect">
            <a:avLst/>
          </a:prstGeom>
        </p:spPr>
        <p:txBody>
          <a:bodyPr vert="horz" wrap="square" lIns="91440" tIns="45720" rIns="91440" bIns="45720" rtlCol="0" anchor="ctr">
            <a:noAutofi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○人事配置の状況については、女性職員の方が男性職員よりも出先機関への配置割合が高い（図表</a:t>
            </a:r>
            <a:r>
              <a:rPr kumimoji="1" lang="en-US" altLang="ja-JP" sz="1300" dirty="0">
                <a:latin typeface="UD デジタル 教科書体 NK-R" panose="02020400000000000000" pitchFamily="18" charset="-128"/>
                <a:ea typeface="UD デジタル 教科書体 NK-R" panose="02020400000000000000" pitchFamily="18" charset="-128"/>
              </a:rPr>
              <a:t>29</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spcBef>
                <a:spcPts val="600"/>
              </a:spcBef>
            </a:pPr>
            <a:r>
              <a:rPr kumimoji="1" lang="ja-JP" altLang="en-US" sz="1300" dirty="0">
                <a:latin typeface="UD デジタル 教科書体 NK-R" panose="02020400000000000000" pitchFamily="18" charset="-128"/>
                <a:ea typeface="UD デジタル 教科書体 NK-R" panose="02020400000000000000" pitchFamily="18" charset="-128"/>
              </a:rPr>
              <a:t>○令和７年度の職員アンケートの結果、人事異動や業務分担の決定などにあたり、性別を理由に配慮をしたことが「ある」と回答</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した課長級以上の職員の割合は</a:t>
            </a:r>
            <a:r>
              <a:rPr kumimoji="1" lang="en-US" altLang="ja-JP" sz="1300" dirty="0">
                <a:latin typeface="UD デジタル 教科書体 NK-R" panose="02020400000000000000" pitchFamily="18" charset="-128"/>
                <a:ea typeface="UD デジタル 教科書体 NK-R" panose="02020400000000000000" pitchFamily="18" charset="-128"/>
              </a:rPr>
              <a:t>32.6</a:t>
            </a:r>
            <a:r>
              <a:rPr kumimoji="1" lang="ja-JP" altLang="en-US" sz="1300" dirty="0">
                <a:latin typeface="UD デジタル 教科書体 NK-R" panose="02020400000000000000" pitchFamily="18" charset="-128"/>
                <a:ea typeface="UD デジタル 教科書体 NK-R" panose="02020400000000000000" pitchFamily="18" charset="-128"/>
              </a:rPr>
              <a:t>％であった（図表</a:t>
            </a:r>
            <a:r>
              <a:rPr kumimoji="1" lang="en-US" altLang="ja-JP" sz="1300" dirty="0">
                <a:latin typeface="UD デジタル 教科書体 NK-R" panose="02020400000000000000" pitchFamily="18" charset="-128"/>
                <a:ea typeface="UD デジタル 教科書体 NK-R" panose="02020400000000000000" pitchFamily="18" charset="-128"/>
              </a:rPr>
              <a:t>30</a:t>
            </a:r>
            <a:r>
              <a:rPr kumimoji="1" lang="ja-JP" altLang="en-US" sz="1300" dirty="0">
                <a:latin typeface="UD デジタル 教科書体 NK-R" panose="02020400000000000000" pitchFamily="18" charset="-128"/>
                <a:ea typeface="UD デジタル 教科書体 NK-R" panose="02020400000000000000" pitchFamily="18" charset="-128"/>
              </a:rPr>
              <a:t>）。また、人事配置について、「男性の方がやりがいがある仕事を</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担っている」と回答した課長補佐級以下の職員の割合は、男性職員</a:t>
            </a:r>
            <a:r>
              <a:rPr kumimoji="1" lang="en-US" altLang="ja-JP" sz="1300" dirty="0">
                <a:latin typeface="UD デジタル 教科書体 NK-R" panose="02020400000000000000" pitchFamily="18" charset="-128"/>
                <a:ea typeface="UD デジタル 教科書体 NK-R" panose="02020400000000000000" pitchFamily="18" charset="-128"/>
              </a:rPr>
              <a:t>12.2</a:t>
            </a:r>
            <a:r>
              <a:rPr kumimoji="1" lang="ja-JP" altLang="en-US" sz="1300" dirty="0">
                <a:latin typeface="UD デジタル 教科書体 NK-R" panose="02020400000000000000" pitchFamily="18" charset="-128"/>
                <a:ea typeface="UD デジタル 教科書体 NK-R" panose="02020400000000000000" pitchFamily="18" charset="-128"/>
              </a:rPr>
              <a:t>％、女性職員</a:t>
            </a:r>
            <a:r>
              <a:rPr kumimoji="1" lang="en-US" altLang="ja-JP" sz="1300" dirty="0">
                <a:latin typeface="UD デジタル 教科書体 NK-R" panose="02020400000000000000" pitchFamily="18" charset="-128"/>
                <a:ea typeface="UD デジタル 教科書体 NK-R" panose="02020400000000000000" pitchFamily="18" charset="-128"/>
              </a:rPr>
              <a:t>20.1</a:t>
            </a:r>
            <a:r>
              <a:rPr kumimoji="1" lang="ja-JP" altLang="en-US" sz="1300" dirty="0">
                <a:latin typeface="UD デジタル 教科書体 NK-R" panose="02020400000000000000" pitchFamily="18" charset="-128"/>
                <a:ea typeface="UD デジタル 教科書体 NK-R" panose="02020400000000000000" pitchFamily="18" charset="-128"/>
              </a:rPr>
              <a:t>％で、以前と比べると減少傾向が</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みられた（図表</a:t>
            </a:r>
            <a:r>
              <a:rPr kumimoji="1" lang="en-US" altLang="ja-JP" sz="1300" dirty="0">
                <a:latin typeface="UD デジタル 教科書体 NK-R" panose="02020400000000000000" pitchFamily="18" charset="-128"/>
                <a:ea typeface="UD デジタル 教科書体 NK-R" panose="02020400000000000000" pitchFamily="18" charset="-128"/>
              </a:rPr>
              <a:t>31</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8" name="タイトル 1">
            <a:extLst>
              <a:ext uri="{FF2B5EF4-FFF2-40B4-BE49-F238E27FC236}">
                <a16:creationId xmlns:a16="http://schemas.microsoft.com/office/drawing/2014/main" id="{64B8B064-5955-43F4-975A-9FC20CF847FF}"/>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19" name="タイトル 1">
            <a:extLst>
              <a:ext uri="{FF2B5EF4-FFF2-40B4-BE49-F238E27FC236}">
                <a16:creationId xmlns:a16="http://schemas.microsoft.com/office/drawing/2014/main" id="{C40E1398-BA92-4CF7-81D6-420B49088A70}"/>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B1654760-CDBF-47C9-99A1-B8165C59C197}"/>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1" name="タイトル 1">
            <a:extLst>
              <a:ext uri="{FF2B5EF4-FFF2-40B4-BE49-F238E27FC236}">
                <a16:creationId xmlns:a16="http://schemas.microsoft.com/office/drawing/2014/main" id="{7FD2FEB7-F52C-4E4B-9523-EB1A1EC0E46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A18EDF67-7880-4093-8D5E-D594A4BBB812}"/>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3" name="タイトル 1">
            <a:extLst>
              <a:ext uri="{FF2B5EF4-FFF2-40B4-BE49-F238E27FC236}">
                <a16:creationId xmlns:a16="http://schemas.microsoft.com/office/drawing/2014/main" id="{6E9B18DE-1BFA-4BA2-BB5A-15B6C640E66E}"/>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B5A6349F-986B-472D-BBEB-A7F567115563}"/>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26" name="タイトル 1">
            <a:extLst>
              <a:ext uri="{FF2B5EF4-FFF2-40B4-BE49-F238E27FC236}">
                <a16:creationId xmlns:a16="http://schemas.microsoft.com/office/drawing/2014/main" id="{E2EC5576-E300-4FA0-9B21-B9A86FF03FDE}"/>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0C1647B2-8D5D-4058-AC87-9F4DA2AEB47B}"/>
              </a:ext>
            </a:extLst>
          </p:cNvPr>
          <p:cNvSpPr txBox="1">
            <a:spLocks/>
          </p:cNvSpPr>
          <p:nvPr/>
        </p:nvSpPr>
        <p:spPr>
          <a:xfrm>
            <a:off x="-31960" y="-50311"/>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第１章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EC3BEFC2-5F92-4750-96AF-E043B3B0FF86}"/>
              </a:ext>
            </a:extLst>
          </p:cNvPr>
          <p:cNvSpPr/>
          <p:nvPr/>
        </p:nvSpPr>
        <p:spPr>
          <a:xfrm>
            <a:off x="4215" y="56135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0" name="タイトル 1">
            <a:extLst>
              <a:ext uri="{FF2B5EF4-FFF2-40B4-BE49-F238E27FC236}">
                <a16:creationId xmlns:a16="http://schemas.microsoft.com/office/drawing/2014/main" id="{3871754C-F452-4666-867D-EF541F75AE6A}"/>
              </a:ext>
            </a:extLst>
          </p:cNvPr>
          <p:cNvSpPr txBox="1">
            <a:spLocks/>
          </p:cNvSpPr>
          <p:nvPr/>
        </p:nvSpPr>
        <p:spPr>
          <a:xfrm>
            <a:off x="1729047" y="-64983"/>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現状把握について</a:t>
            </a:r>
          </a:p>
        </p:txBody>
      </p:sp>
      <p:sp>
        <p:nvSpPr>
          <p:cNvPr id="31" name="テキスト ボックス 30">
            <a:extLst>
              <a:ext uri="{FF2B5EF4-FFF2-40B4-BE49-F238E27FC236}">
                <a16:creationId xmlns:a16="http://schemas.microsoft.com/office/drawing/2014/main" id="{0DB199DC-E7A0-42A1-8220-21EE511E4F02}"/>
              </a:ext>
            </a:extLst>
          </p:cNvPr>
          <p:cNvSpPr txBox="1"/>
          <p:nvPr/>
        </p:nvSpPr>
        <p:spPr>
          <a:xfrm>
            <a:off x="-31960" y="947005"/>
            <a:ext cx="8989615" cy="324936"/>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42" name="テキスト ボックス 41">
            <a:extLst>
              <a:ext uri="{FF2B5EF4-FFF2-40B4-BE49-F238E27FC236}">
                <a16:creationId xmlns:a16="http://schemas.microsoft.com/office/drawing/2014/main" id="{8FD998BB-A010-41E3-9515-04E55E7F2E9B}"/>
              </a:ext>
            </a:extLst>
          </p:cNvPr>
          <p:cNvSpPr txBox="1"/>
          <p:nvPr/>
        </p:nvSpPr>
        <p:spPr>
          <a:xfrm>
            <a:off x="69033" y="3014777"/>
            <a:ext cx="3019663" cy="652364"/>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29</a:t>
            </a:r>
            <a:r>
              <a:rPr kumimoji="1" lang="ja-JP" altLang="en-US" sz="1100" b="1" dirty="0">
                <a:latin typeface="BIZ UDPゴシック" panose="020B0400000000000000" pitchFamily="50" charset="-128"/>
                <a:ea typeface="BIZ UDPゴシック" panose="020B0400000000000000" pitchFamily="50" charset="-128"/>
              </a:rPr>
              <a:t>：本庁・出先別職員数</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（令和</a:t>
            </a:r>
            <a:r>
              <a:rPr kumimoji="1" lang="en-US" altLang="ja-JP" sz="1100" b="1" dirty="0">
                <a:latin typeface="BIZ UDPゴシック" panose="020B0400000000000000" pitchFamily="50" charset="-128"/>
                <a:ea typeface="BIZ UDPゴシック" panose="020B0400000000000000" pitchFamily="50" charset="-128"/>
              </a:rPr>
              <a:t>7</a:t>
            </a:r>
            <a:r>
              <a:rPr kumimoji="1" lang="ja-JP" altLang="en-US" sz="1100" b="1" dirty="0">
                <a:latin typeface="BIZ UDPゴシック" panose="020B0400000000000000" pitchFamily="50" charset="-128"/>
                <a:ea typeface="BIZ UDPゴシック" panose="020B0400000000000000" pitchFamily="50" charset="-128"/>
              </a:rPr>
              <a:t>年度４月時点）</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48" name="テキスト ボックス 47">
            <a:extLst>
              <a:ext uri="{FF2B5EF4-FFF2-40B4-BE49-F238E27FC236}">
                <a16:creationId xmlns:a16="http://schemas.microsoft.com/office/drawing/2014/main" id="{B24BD73F-C11F-4FB1-8B01-37E2BDC3432E}"/>
              </a:ext>
            </a:extLst>
          </p:cNvPr>
          <p:cNvSpPr txBox="1"/>
          <p:nvPr/>
        </p:nvSpPr>
        <p:spPr>
          <a:xfrm>
            <a:off x="2904334" y="3077964"/>
            <a:ext cx="3307583" cy="652364"/>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30</a:t>
            </a:r>
            <a:r>
              <a:rPr kumimoji="1" lang="ja-JP" altLang="en-US" sz="1100" b="1" dirty="0">
                <a:latin typeface="BIZ UDPゴシック" panose="020B0400000000000000" pitchFamily="50" charset="-128"/>
                <a:ea typeface="BIZ UDPゴシック" panose="020B0400000000000000" pitchFamily="50" charset="-128"/>
              </a:rPr>
              <a:t>：人事異動や業務分担の決定等にあたり、　</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　性別を理由に配慮した経験の有無（課長級以上）</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sp>
        <p:nvSpPr>
          <p:cNvPr id="49" name="テキスト ボックス 48">
            <a:extLst>
              <a:ext uri="{FF2B5EF4-FFF2-40B4-BE49-F238E27FC236}">
                <a16:creationId xmlns:a16="http://schemas.microsoft.com/office/drawing/2014/main" id="{D4252A75-C624-4B21-9D80-883D0EEFC2DD}"/>
              </a:ext>
            </a:extLst>
          </p:cNvPr>
          <p:cNvSpPr txBox="1"/>
          <p:nvPr/>
        </p:nvSpPr>
        <p:spPr>
          <a:xfrm>
            <a:off x="6211917" y="3044661"/>
            <a:ext cx="2872664" cy="526866"/>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a:t>
            </a:r>
            <a:r>
              <a:rPr kumimoji="1" lang="en-US" altLang="ja-JP" sz="1100" b="1" dirty="0">
                <a:latin typeface="BIZ UDPゴシック" panose="020B0400000000000000" pitchFamily="50" charset="-128"/>
                <a:ea typeface="BIZ UDPゴシック" panose="020B0400000000000000" pitchFamily="50" charset="-128"/>
              </a:rPr>
              <a:t>31</a:t>
            </a:r>
            <a:r>
              <a:rPr kumimoji="1" lang="ja-JP" altLang="en-US" sz="1100" b="1" dirty="0">
                <a:latin typeface="BIZ UDPゴシック" panose="020B0400000000000000" pitchFamily="50" charset="-128"/>
                <a:ea typeface="BIZ UDPゴシック" panose="020B0400000000000000" pitchFamily="50" charset="-128"/>
              </a:rPr>
              <a:t>：人事配置における性差の有無</a:t>
            </a:r>
            <a:endParaRPr kumimoji="1" lang="en-US" altLang="ja-JP" sz="1100" b="1" dirty="0">
              <a:latin typeface="BIZ UDPゴシック" panose="020B0400000000000000" pitchFamily="50" charset="-128"/>
              <a:ea typeface="BIZ UDPゴシック" panose="020B0400000000000000" pitchFamily="50" charset="-128"/>
            </a:endParaRPr>
          </a:p>
          <a:p>
            <a:pPr algn="l"/>
            <a:r>
              <a:rPr kumimoji="1" lang="ja-JP" altLang="en-US" sz="1100" b="1" dirty="0">
                <a:latin typeface="BIZ UDPゴシック" panose="020B0400000000000000" pitchFamily="50" charset="-128"/>
                <a:ea typeface="BIZ UDPゴシック" panose="020B0400000000000000" pitchFamily="50" charset="-128"/>
              </a:rPr>
              <a:t>（課長補佐級以下）</a:t>
            </a:r>
            <a:r>
              <a:rPr kumimoji="1" lang="en-US" altLang="ja-JP" sz="1100" b="1" dirty="0">
                <a:latin typeface="BIZ UDPゴシック" panose="020B0400000000000000" pitchFamily="50" charset="-128"/>
                <a:ea typeface="BIZ UDPゴシック" panose="020B0400000000000000" pitchFamily="50" charset="-128"/>
              </a:rPr>
              <a:t>】</a:t>
            </a:r>
            <a:endParaRPr kumimoji="1" lang="ja-JP" altLang="en-US" sz="1100" b="1" dirty="0">
              <a:latin typeface="BIZ UDPゴシック" panose="020B0400000000000000" pitchFamily="50" charset="-128"/>
              <a:ea typeface="BIZ UDPゴシック" panose="020B0400000000000000" pitchFamily="50" charset="-128"/>
            </a:endParaRPr>
          </a:p>
        </p:txBody>
      </p:sp>
      <p:graphicFrame>
        <p:nvGraphicFramePr>
          <p:cNvPr id="3" name="表 2">
            <a:extLst>
              <a:ext uri="{FF2B5EF4-FFF2-40B4-BE49-F238E27FC236}">
                <a16:creationId xmlns:a16="http://schemas.microsoft.com/office/drawing/2014/main" id="{DAFC06CD-2701-4F7F-9FE6-63D49AF36333}"/>
              </a:ext>
            </a:extLst>
          </p:cNvPr>
          <p:cNvGraphicFramePr>
            <a:graphicFrameLocks noGrp="1"/>
          </p:cNvGraphicFramePr>
          <p:nvPr>
            <p:extLst>
              <p:ext uri="{D42A27DB-BD31-4B8C-83A1-F6EECF244321}">
                <p14:modId xmlns:p14="http://schemas.microsoft.com/office/powerpoint/2010/main" val="2160362201"/>
              </p:ext>
            </p:extLst>
          </p:nvPr>
        </p:nvGraphicFramePr>
        <p:xfrm>
          <a:off x="170607" y="3545970"/>
          <a:ext cx="2560422" cy="2531840"/>
        </p:xfrm>
        <a:graphic>
          <a:graphicData uri="http://schemas.openxmlformats.org/drawingml/2006/table">
            <a:tbl>
              <a:tblPr firstRow="1" firstCol="1" bandRow="1">
                <a:tableStyleId>{5C22544A-7EE6-4342-B048-85BDC9FD1C3A}</a:tableStyleId>
              </a:tblPr>
              <a:tblGrid>
                <a:gridCol w="650698">
                  <a:extLst>
                    <a:ext uri="{9D8B030D-6E8A-4147-A177-3AD203B41FA5}">
                      <a16:colId xmlns:a16="http://schemas.microsoft.com/office/drawing/2014/main" val="1179909321"/>
                    </a:ext>
                  </a:extLst>
                </a:gridCol>
                <a:gridCol w="634756">
                  <a:extLst>
                    <a:ext uri="{9D8B030D-6E8A-4147-A177-3AD203B41FA5}">
                      <a16:colId xmlns:a16="http://schemas.microsoft.com/office/drawing/2014/main" val="400409783"/>
                    </a:ext>
                  </a:extLst>
                </a:gridCol>
                <a:gridCol w="637484">
                  <a:extLst>
                    <a:ext uri="{9D8B030D-6E8A-4147-A177-3AD203B41FA5}">
                      <a16:colId xmlns:a16="http://schemas.microsoft.com/office/drawing/2014/main" val="3115622583"/>
                    </a:ext>
                  </a:extLst>
                </a:gridCol>
                <a:gridCol w="637484">
                  <a:extLst>
                    <a:ext uri="{9D8B030D-6E8A-4147-A177-3AD203B41FA5}">
                      <a16:colId xmlns:a16="http://schemas.microsoft.com/office/drawing/2014/main" val="1541337368"/>
                    </a:ext>
                  </a:extLst>
                </a:gridCol>
              </a:tblGrid>
              <a:tr h="253184">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本庁</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出先</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976293"/>
                  </a:ext>
                </a:extLst>
              </a:tr>
              <a:tr h="253184">
                <a:tc rowSpan="3">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全職種</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sz="800" kern="100" dirty="0">
                          <a:solidFill>
                            <a:schemeClr val="tx1"/>
                          </a:solidFill>
                          <a:effectLst/>
                          <a:latin typeface="BIZ UDPゴシック" panose="020B0400000000000000" pitchFamily="50" charset="-128"/>
                          <a:ea typeface="BIZ UDPゴシック" panose="020B0400000000000000" pitchFamily="50" charset="-128"/>
                        </a:rPr>
                        <a:t>57.8%</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sz="800" kern="100" dirty="0">
                          <a:solidFill>
                            <a:schemeClr val="tx1"/>
                          </a:solidFill>
                          <a:effectLst/>
                          <a:latin typeface="BIZ UDPゴシック" panose="020B0400000000000000" pitchFamily="50" charset="-128"/>
                          <a:ea typeface="BIZ UDPゴシック" panose="020B0400000000000000" pitchFamily="50" charset="-128"/>
                        </a:rPr>
                        <a:t>42.2%</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1203526"/>
                  </a:ext>
                </a:extLst>
              </a:tr>
              <a:tr h="253184">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sz="800" kern="100" dirty="0">
                          <a:solidFill>
                            <a:schemeClr val="tx1"/>
                          </a:solidFill>
                          <a:effectLst/>
                          <a:latin typeface="BIZ UDPゴシック" panose="020B0400000000000000" pitchFamily="50" charset="-128"/>
                          <a:ea typeface="BIZ UDPゴシック" panose="020B0400000000000000" pitchFamily="50" charset="-128"/>
                        </a:rPr>
                        <a:t>49.5%</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sz="800" kern="100" dirty="0">
                          <a:solidFill>
                            <a:schemeClr val="tx1"/>
                          </a:solidFill>
                          <a:effectLst/>
                          <a:latin typeface="BIZ UDPゴシック" panose="020B0400000000000000" pitchFamily="50" charset="-128"/>
                          <a:ea typeface="BIZ UDPゴシック" panose="020B0400000000000000" pitchFamily="50" charset="-128"/>
                        </a:rPr>
                        <a:t>50.5%</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4192178"/>
                  </a:ext>
                </a:extLst>
              </a:tr>
              <a:tr h="253184">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54.5%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45.5%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236034"/>
                  </a:ext>
                </a:extLst>
              </a:tr>
              <a:tr h="253184">
                <a:tc rowSpan="3">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一般行政職</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70.4%</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29.6%</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0632836"/>
                  </a:ext>
                </a:extLst>
              </a:tr>
              <a:tr h="253184">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69.3%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30.7%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443681"/>
                  </a:ext>
                </a:extLst>
              </a:tr>
              <a:tr h="253184">
                <a:tc vMerge="1">
                  <a:txBody>
                    <a:bodyPr/>
                    <a:lstStyle/>
                    <a:p>
                      <a:pPr algn="ctr">
                        <a:lnSpc>
                          <a:spcPts val="1700"/>
                        </a:lnSpc>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70.0%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30.0%</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2545444"/>
                  </a:ext>
                </a:extLst>
              </a:tr>
              <a:tr h="253184">
                <a:tc rowSpan="3">
                  <a:txBody>
                    <a:bodyPr/>
                    <a:lstStyle/>
                    <a:p>
                      <a:pPr algn="ctr">
                        <a:lnSpc>
                          <a:spcPts val="1700"/>
                        </a:lnSpc>
                      </a:pPr>
                      <a:r>
                        <a:rPr lang="ja-JP" altLang="en-US"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技術職</a:t>
                      </a:r>
                      <a:endParaRPr lang="ja-JP" sz="8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男性職員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45.5%</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en-US" alt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54.5%</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0815626"/>
                  </a:ext>
                </a:extLst>
              </a:tr>
              <a:tr h="253184">
                <a:tc vMerge="1">
                  <a:txBody>
                    <a:bodyPr/>
                    <a:lstStyle/>
                    <a:p>
                      <a:pPr algn="ctr">
                        <a:lnSpc>
                          <a:spcPts val="1700"/>
                        </a:lnSpc>
                      </a:pPr>
                      <a:endParaRPr lang="ja-JP" sz="800" kern="10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女性職員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27.3%</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72.7%</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7633521"/>
                  </a:ext>
                </a:extLst>
              </a:tr>
              <a:tr h="253184">
                <a:tc vMerge="1">
                  <a:txBody>
                    <a:bodyPr/>
                    <a:lstStyle/>
                    <a:p>
                      <a:pPr algn="ctr">
                        <a:lnSpc>
                          <a:spcPts val="1700"/>
                        </a:lnSpc>
                      </a:pPr>
                      <a:endParaRPr lang="ja-JP" sz="800" kern="10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nchor="ctr"/>
                </a:tc>
                <a:tc>
                  <a:txBody>
                    <a:bodyPr/>
                    <a:lstStyle/>
                    <a:p>
                      <a:pPr algn="ctr">
                        <a:lnSpc>
                          <a:spcPts val="1700"/>
                        </a:lnSpc>
                      </a:pPr>
                      <a:r>
                        <a:rPr lang="ja-JP" altLang="en-US"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全職員</a:t>
                      </a:r>
                      <a:endParaRPr lang="ja-JP" sz="8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38.5%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61.5%</a:t>
                      </a:r>
                    </a:p>
                  </a:txBody>
                  <a:tcPr marL="7620" marR="7620" marT="762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4199772"/>
                  </a:ext>
                </a:extLst>
              </a:tr>
            </a:tbl>
          </a:graphicData>
        </a:graphic>
      </p:graphicFrame>
      <p:sp>
        <p:nvSpPr>
          <p:cNvPr id="33" name="テキスト ボックス 32">
            <a:extLst>
              <a:ext uri="{FF2B5EF4-FFF2-40B4-BE49-F238E27FC236}">
                <a16:creationId xmlns:a16="http://schemas.microsoft.com/office/drawing/2014/main" id="{F4811194-7546-4962-8189-FC4720AAE4EE}"/>
              </a:ext>
            </a:extLst>
          </p:cNvPr>
          <p:cNvSpPr txBox="1"/>
          <p:nvPr/>
        </p:nvSpPr>
        <p:spPr>
          <a:xfrm>
            <a:off x="3062754" y="5564966"/>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34" name="テキスト ボックス 33">
            <a:extLst>
              <a:ext uri="{FF2B5EF4-FFF2-40B4-BE49-F238E27FC236}">
                <a16:creationId xmlns:a16="http://schemas.microsoft.com/office/drawing/2014/main" id="{A22D671B-5675-4614-A80D-3FE973CA4CC5}"/>
              </a:ext>
            </a:extLst>
          </p:cNvPr>
          <p:cNvSpPr txBox="1"/>
          <p:nvPr/>
        </p:nvSpPr>
        <p:spPr>
          <a:xfrm>
            <a:off x="6551428" y="6525139"/>
            <a:ext cx="2057400" cy="400039"/>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37" name="正方形/長方形 36">
            <a:extLst>
              <a:ext uri="{FF2B5EF4-FFF2-40B4-BE49-F238E27FC236}">
                <a16:creationId xmlns:a16="http://schemas.microsoft.com/office/drawing/2014/main" id="{44253847-C366-4CDC-BEFB-C607B50006F0}"/>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　現状把握について</a:t>
            </a:r>
          </a:p>
        </p:txBody>
      </p:sp>
      <p:sp>
        <p:nvSpPr>
          <p:cNvPr id="45" name="テキスト ボックス 44">
            <a:extLst>
              <a:ext uri="{FF2B5EF4-FFF2-40B4-BE49-F238E27FC236}">
                <a16:creationId xmlns:a16="http://schemas.microsoft.com/office/drawing/2014/main" id="{1EBA9B20-103D-4909-97E8-9B6B96B385F3}"/>
              </a:ext>
            </a:extLst>
          </p:cNvPr>
          <p:cNvSpPr txBox="1"/>
          <p:nvPr/>
        </p:nvSpPr>
        <p:spPr>
          <a:xfrm>
            <a:off x="7225085" y="3417894"/>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＜男性職員＞</a:t>
            </a:r>
          </a:p>
        </p:txBody>
      </p:sp>
      <p:sp>
        <p:nvSpPr>
          <p:cNvPr id="46" name="テキスト ボックス 45">
            <a:extLst>
              <a:ext uri="{FF2B5EF4-FFF2-40B4-BE49-F238E27FC236}">
                <a16:creationId xmlns:a16="http://schemas.microsoft.com/office/drawing/2014/main" id="{DEBA37FE-B419-458F-A6AB-3B657DED633E}"/>
              </a:ext>
            </a:extLst>
          </p:cNvPr>
          <p:cNvSpPr txBox="1"/>
          <p:nvPr/>
        </p:nvSpPr>
        <p:spPr>
          <a:xfrm>
            <a:off x="7225085" y="5051529"/>
            <a:ext cx="1211042" cy="301479"/>
          </a:xfrm>
          <a:prstGeom prst="rect">
            <a:avLst/>
          </a:prstGeom>
        </p:spPr>
        <p:txBody>
          <a:bodyPr vert="horz" wrap="square" lIns="91440" tIns="45720" rIns="91440" bIns="45720" rtlCol="0" anchor="ctr">
            <a:noAutofit/>
          </a:bodyPr>
          <a:lstStyle/>
          <a:p>
            <a:pPr algn="l"/>
            <a:r>
              <a:rPr kumimoji="1" lang="ja-JP" altLang="en-US" sz="1050" b="1" dirty="0">
                <a:latin typeface="BIZ UDPゴシック" panose="020B0400000000000000" pitchFamily="50" charset="-128"/>
                <a:ea typeface="BIZ UDPゴシック" panose="020B0400000000000000" pitchFamily="50" charset="-128"/>
              </a:rPr>
              <a:t>＜女性職員＞</a:t>
            </a:r>
          </a:p>
        </p:txBody>
      </p:sp>
      <p:sp>
        <p:nvSpPr>
          <p:cNvPr id="50" name="テキスト ボックス 49">
            <a:extLst>
              <a:ext uri="{FF2B5EF4-FFF2-40B4-BE49-F238E27FC236}">
                <a16:creationId xmlns:a16="http://schemas.microsoft.com/office/drawing/2014/main" id="{4A4CD1DC-E92B-45CF-AB4A-A6988C6AC945}"/>
              </a:ext>
            </a:extLst>
          </p:cNvPr>
          <p:cNvSpPr txBox="1"/>
          <p:nvPr/>
        </p:nvSpPr>
        <p:spPr>
          <a:xfrm>
            <a:off x="2965494" y="3628951"/>
            <a:ext cx="442201" cy="137369"/>
          </a:xfrm>
          <a:prstGeom prst="rect">
            <a:avLst/>
          </a:prstGeom>
        </p:spPr>
        <p:txBody>
          <a:bodyPr vert="horz" wrap="square" lIns="91440" tIns="45720" rIns="91440" bIns="45720" rtlCol="0" anchor="ctr">
            <a:noAutofit/>
          </a:bodyPr>
          <a:lstStyle/>
          <a:p>
            <a:pPr algn="l"/>
            <a:r>
              <a:rPr kumimoji="1" lang="ja-JP" altLang="en-US" sz="600" dirty="0">
                <a:latin typeface="BIZ UDPゴシック" panose="020B0400000000000000" pitchFamily="50" charset="-128"/>
                <a:ea typeface="BIZ UDPゴシック" panose="020B0400000000000000" pitchFamily="50" charset="-128"/>
              </a:rPr>
              <a:t>（％）</a:t>
            </a:r>
          </a:p>
        </p:txBody>
      </p:sp>
      <p:sp>
        <p:nvSpPr>
          <p:cNvPr id="51" name="テキスト ボックス 50">
            <a:extLst>
              <a:ext uri="{FF2B5EF4-FFF2-40B4-BE49-F238E27FC236}">
                <a16:creationId xmlns:a16="http://schemas.microsoft.com/office/drawing/2014/main" id="{C51A69DB-9C58-4025-A23D-528F9F335F58}"/>
              </a:ext>
            </a:extLst>
          </p:cNvPr>
          <p:cNvSpPr txBox="1"/>
          <p:nvPr/>
        </p:nvSpPr>
        <p:spPr>
          <a:xfrm>
            <a:off x="6509450" y="3664762"/>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53" name="テキスト ボックス 52">
            <a:extLst>
              <a:ext uri="{FF2B5EF4-FFF2-40B4-BE49-F238E27FC236}">
                <a16:creationId xmlns:a16="http://schemas.microsoft.com/office/drawing/2014/main" id="{D814E0F5-3458-4EA9-842F-9E345E5A995F}"/>
              </a:ext>
            </a:extLst>
          </p:cNvPr>
          <p:cNvSpPr txBox="1"/>
          <p:nvPr/>
        </p:nvSpPr>
        <p:spPr>
          <a:xfrm>
            <a:off x="6555763" y="5225781"/>
            <a:ext cx="442201" cy="13736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a:t>
            </a:r>
          </a:p>
        </p:txBody>
      </p:sp>
      <p:sp>
        <p:nvSpPr>
          <p:cNvPr id="35" name="正方形/長方形 34">
            <a:extLst>
              <a:ext uri="{FF2B5EF4-FFF2-40B4-BE49-F238E27FC236}">
                <a16:creationId xmlns:a16="http://schemas.microsoft.com/office/drawing/2014/main" id="{9B1A8DB3-E350-4DEB-BF85-CBFF0DA3E217}"/>
              </a:ext>
            </a:extLst>
          </p:cNvPr>
          <p:cNvSpPr/>
          <p:nvPr/>
        </p:nvSpPr>
        <p:spPr>
          <a:xfrm>
            <a:off x="5232692" y="4427469"/>
            <a:ext cx="327175" cy="93568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8" name="正方形/長方形 37">
            <a:extLst>
              <a:ext uri="{FF2B5EF4-FFF2-40B4-BE49-F238E27FC236}">
                <a16:creationId xmlns:a16="http://schemas.microsoft.com/office/drawing/2014/main" id="{3F2B89BB-1754-4A8C-95FD-CAD85DDAA69A}"/>
              </a:ext>
            </a:extLst>
          </p:cNvPr>
          <p:cNvSpPr/>
          <p:nvPr/>
        </p:nvSpPr>
        <p:spPr>
          <a:xfrm>
            <a:off x="8068767" y="4539838"/>
            <a:ext cx="327175" cy="386977"/>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9" name="正方形/長方形 38">
            <a:extLst>
              <a:ext uri="{FF2B5EF4-FFF2-40B4-BE49-F238E27FC236}">
                <a16:creationId xmlns:a16="http://schemas.microsoft.com/office/drawing/2014/main" id="{658CFA47-371D-4863-89A8-280D93E53359}"/>
              </a:ext>
            </a:extLst>
          </p:cNvPr>
          <p:cNvSpPr/>
          <p:nvPr/>
        </p:nvSpPr>
        <p:spPr>
          <a:xfrm>
            <a:off x="8104326" y="6086214"/>
            <a:ext cx="327175" cy="386977"/>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0" name="テキスト ボックス 39">
            <a:extLst>
              <a:ext uri="{FF2B5EF4-FFF2-40B4-BE49-F238E27FC236}">
                <a16:creationId xmlns:a16="http://schemas.microsoft.com/office/drawing/2014/main" id="{6DF573ED-372E-4831-B658-ACF4BD7DF12E}"/>
              </a:ext>
            </a:extLst>
          </p:cNvPr>
          <p:cNvSpPr txBox="1"/>
          <p:nvPr/>
        </p:nvSpPr>
        <p:spPr>
          <a:xfrm>
            <a:off x="170607" y="949825"/>
            <a:ext cx="2428236"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（２）人事配置の状況について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0003468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4788</Words>
  <Application>Microsoft Office PowerPoint</Application>
  <PresentationFormat>画面に合わせる (4:3)</PresentationFormat>
  <Paragraphs>755</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UDPゴシック</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2026-03-30T14:51:53Z</dcterms:modified>
</cp:coreProperties>
</file>