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60" r:id="rId1"/>
  </p:sldMasterIdLst>
  <p:notesMasterIdLst>
    <p:notesMasterId r:id="rId3"/>
  </p:notesMasterIdLst>
  <p:sldIdLst>
    <p:sldId id="457" r:id="rId2"/>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35B3"/>
    <a:srgbClr val="75DDDD"/>
    <a:srgbClr val="E6B422"/>
    <a:srgbClr val="D4AF37"/>
    <a:srgbClr val="FFD700"/>
    <a:srgbClr val="37BEB0"/>
    <a:srgbClr val="BE4EAB"/>
    <a:srgbClr val="AA3E98"/>
    <a:srgbClr val="9368B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96" autoAdjust="0"/>
    <p:restoredTop sz="94568" autoAdjust="0"/>
  </p:normalViewPr>
  <p:slideViewPr>
    <p:cSldViewPr snapToGrid="0">
      <p:cViewPr varScale="1">
        <p:scale>
          <a:sx n="94" d="100"/>
          <a:sy n="94" d="100"/>
        </p:scale>
        <p:origin x="1200"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5659" cy="498056"/>
          </a:xfrm>
          <a:prstGeom prst="rect">
            <a:avLst/>
          </a:prstGeom>
        </p:spPr>
        <p:txBody>
          <a:bodyPr vert="horz" lIns="91276" tIns="45636" rIns="91276" bIns="4563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276" tIns="45636" rIns="91276" bIns="45636" rtlCol="0"/>
          <a:lstStyle>
            <a:lvl1pPr algn="r">
              <a:defRPr sz="1200"/>
            </a:lvl1pPr>
          </a:lstStyle>
          <a:p>
            <a:fld id="{B1BD095D-922F-4369-9927-6A38C09725A9}" type="datetimeFigureOut">
              <a:rPr kumimoji="1" lang="ja-JP" altLang="en-US" smtClean="0"/>
              <a:t>2026/3/30</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276" tIns="45636" rIns="91276" bIns="45636" rtlCol="0" anchor="ctr"/>
          <a:lstStyle/>
          <a:p>
            <a:endParaRPr lang="ja-JP" altLang="en-US"/>
          </a:p>
        </p:txBody>
      </p:sp>
      <p:sp>
        <p:nvSpPr>
          <p:cNvPr id="5" name="ノート プレースホルダー 4"/>
          <p:cNvSpPr>
            <a:spLocks noGrp="1"/>
          </p:cNvSpPr>
          <p:nvPr>
            <p:ph type="body" sz="quarter" idx="3"/>
          </p:nvPr>
        </p:nvSpPr>
        <p:spPr>
          <a:xfrm>
            <a:off x="679768" y="4777195"/>
            <a:ext cx="5438140" cy="3908613"/>
          </a:xfrm>
          <a:prstGeom prst="rect">
            <a:avLst/>
          </a:prstGeom>
        </p:spPr>
        <p:txBody>
          <a:bodyPr vert="horz" lIns="91276" tIns="45636" rIns="91276" bIns="4563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28584"/>
            <a:ext cx="2945659" cy="498055"/>
          </a:xfrm>
          <a:prstGeom prst="rect">
            <a:avLst/>
          </a:prstGeom>
        </p:spPr>
        <p:txBody>
          <a:bodyPr vert="horz" lIns="91276" tIns="45636" rIns="91276" bIns="4563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276" tIns="45636" rIns="91276" bIns="45636" rtlCol="0" anchor="b"/>
          <a:lstStyle>
            <a:lvl1pPr algn="r">
              <a:defRPr sz="1200"/>
            </a:lvl1pPr>
          </a:lstStyle>
          <a:p>
            <a:fld id="{CCABB1CC-10F2-426E-9D67-BE40EA865BEE}" type="slidenum">
              <a:rPr kumimoji="1" lang="ja-JP" altLang="en-US" smtClean="0"/>
              <a:t>‹#›</a:t>
            </a:fld>
            <a:endParaRPr kumimoji="1" lang="ja-JP" altLang="en-US"/>
          </a:p>
        </p:txBody>
      </p:sp>
    </p:spTree>
    <p:extLst>
      <p:ext uri="{BB962C8B-B14F-4D97-AF65-F5344CB8AC3E}">
        <p14:creationId xmlns:p14="http://schemas.microsoft.com/office/powerpoint/2010/main" val="16176675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3F2B7212-F4EF-44F9-97A7-811812A7AF7B}"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2398343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CDAD741-7D99-43C1-8C5F-A691DBD7EBC5}"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263000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29D9401-706E-4BDF-84E1-E61D343A9442}"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246788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1EC9EB-3E70-4212-8179-A34425725105}"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351506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53DC21A-CA87-42A8-B0C1-ADFF2F83A1D7}"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651381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9D406E7C-B171-423D-8E70-337B2B07D28A}"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2344491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06F3153-461A-475B-B27F-67B609E464AF}" type="datetime1">
              <a:rPr kumimoji="1" lang="ja-JP" altLang="en-US" smtClean="0"/>
              <a:t>2026/3/30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970591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29D2BE2-32A0-4ACA-9CB7-869A62002A6B}" type="datetime1">
              <a:rPr kumimoji="1" lang="ja-JP" altLang="en-US" smtClean="0"/>
              <a:t>2026/3/30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427302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5B43E1-C69C-4941-A5CD-7D1DA198DA9A}" type="datetime1">
              <a:rPr kumimoji="1" lang="ja-JP" altLang="en-US" smtClean="0"/>
              <a:t>2026/3/30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471532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FABE59-31BC-4121-B15F-C8030F4F1F6B}"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2384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560805E-95A0-4775-B8B2-0BA7AEE92421}"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4084549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998E8C-3672-403C-9B88-3151F8EF30D6}" type="datetime1">
              <a:rPr kumimoji="1" lang="ja-JP" altLang="en-US" smtClean="0"/>
              <a:t>2026/3/30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54014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a:extLst>
              <a:ext uri="{FF2B5EF4-FFF2-40B4-BE49-F238E27FC236}">
                <a16:creationId xmlns:a16="http://schemas.microsoft.com/office/drawing/2014/main" id="{3A036A77-3584-4532-8D28-586C69BE7611}"/>
              </a:ext>
            </a:extLst>
          </p:cNvPr>
          <p:cNvSpPr>
            <a:spLocks noGrp="1"/>
          </p:cNvSpPr>
          <p:nvPr>
            <p:ph type="sldNum" sz="quarter" idx="12"/>
          </p:nvPr>
        </p:nvSpPr>
        <p:spPr>
          <a:xfrm>
            <a:off x="7160880" y="6492482"/>
            <a:ext cx="2057400" cy="365125"/>
          </a:xfrm>
        </p:spPr>
        <p: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３</a:t>
            </a:r>
          </a:p>
        </p:txBody>
      </p:sp>
      <p:sp>
        <p:nvSpPr>
          <p:cNvPr id="9" name="テキスト ボックス 8">
            <a:extLst>
              <a:ext uri="{FF2B5EF4-FFF2-40B4-BE49-F238E27FC236}">
                <a16:creationId xmlns:a16="http://schemas.microsoft.com/office/drawing/2014/main" id="{A7604FD3-8AA4-44CA-8BC5-8EFF85533B0A}"/>
              </a:ext>
            </a:extLst>
          </p:cNvPr>
          <p:cNvSpPr txBox="1"/>
          <p:nvPr/>
        </p:nvSpPr>
        <p:spPr>
          <a:xfrm>
            <a:off x="155805" y="1462602"/>
            <a:ext cx="8761121" cy="1054337"/>
          </a:xfrm>
          <a:prstGeom prst="rect">
            <a:avLst/>
          </a:prstGeom>
        </p:spPr>
        <p:txBody>
          <a:bodyPr vert="horz" wrap="square" lIns="91440" tIns="45720" rIns="91440" bIns="45720" rtlCol="0" anchor="ctr">
            <a:noAutofit/>
          </a:bodyPr>
          <a:lstStyle/>
          <a:p>
            <a:pPr algn="l">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この計画は、法第</a:t>
            </a:r>
            <a:r>
              <a:rPr kumimoji="1" lang="en-US" altLang="ja-JP" sz="1400" b="1" dirty="0">
                <a:latin typeface="UD デジタル 教科書体 NK-R" panose="02020400000000000000" pitchFamily="18" charset="-128"/>
                <a:ea typeface="UD デジタル 教科書体 NK-R" panose="02020400000000000000" pitchFamily="18" charset="-128"/>
              </a:rPr>
              <a:t>19</a:t>
            </a:r>
            <a:r>
              <a:rPr kumimoji="1" lang="ja-JP" altLang="en-US" sz="1400" b="1" dirty="0">
                <a:latin typeface="UD デジタル 教科書体 NK-R" panose="02020400000000000000" pitchFamily="18" charset="-128"/>
                <a:ea typeface="UD デジタル 教科書体 NK-R" panose="02020400000000000000" pitchFamily="18" charset="-128"/>
              </a:rPr>
              <a:t>条に基づき、特定事業主である大阪府知事、大阪府議会議長、大阪府教育委員会、大阪府選挙管理委員会、大阪府代表監査委員、大阪府人事委員会及び大阪海区漁業調整委員会が、それぞれにおいて実施する女性職員の職業生活における活躍の推進に関する今後の取組等に関してとりまとめたもの。</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99E886B9-0303-4EF3-A117-A766E0CEABA5}"/>
              </a:ext>
            </a:extLst>
          </p:cNvPr>
          <p:cNvSpPr txBox="1"/>
          <p:nvPr/>
        </p:nvSpPr>
        <p:spPr>
          <a:xfrm>
            <a:off x="317195" y="3110981"/>
            <a:ext cx="8527541" cy="2217775"/>
          </a:xfrm>
          <a:prstGeom prst="rect">
            <a:avLst/>
          </a:prstGeom>
        </p:spPr>
        <p:txBody>
          <a:bodyPr vert="horz" wrap="square" lIns="91440" tIns="45720" rIns="91440" bIns="45720" rtlCol="0" anchor="ctr">
            <a:noAutofit/>
          </a:bodyPr>
          <a:lstStyle/>
          <a:p>
            <a:pPr algn="l">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この計画の対象となる職員は、</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l">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・大阪府知事</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l">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・大阪府議会議長</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l">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・大阪府教育委員会（ただし、府立学校の職員を除く。）</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l">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・大阪府選挙管理委員会</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l">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・大阪府代表監査委員</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l">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・大阪府人事委員会</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l">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・大阪海区漁業調整委員会</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l">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が任命する職員。</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4" name="テキスト ボックス 13">
            <a:extLst>
              <a:ext uri="{FF2B5EF4-FFF2-40B4-BE49-F238E27FC236}">
                <a16:creationId xmlns:a16="http://schemas.microsoft.com/office/drawing/2014/main" id="{09C3CB74-0F8E-4BE7-9EAF-5037A91ECE04}"/>
              </a:ext>
            </a:extLst>
          </p:cNvPr>
          <p:cNvSpPr txBox="1"/>
          <p:nvPr/>
        </p:nvSpPr>
        <p:spPr>
          <a:xfrm>
            <a:off x="317195" y="6003080"/>
            <a:ext cx="7354443" cy="532930"/>
          </a:xfrm>
          <a:prstGeom prst="rect">
            <a:avLst/>
          </a:prstGeom>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この計画の計画期間は、令和８年（</a:t>
            </a:r>
            <a:r>
              <a:rPr kumimoji="1" lang="en-US" altLang="ja-JP" sz="1400" b="1" dirty="0">
                <a:latin typeface="UD デジタル 教科書体 NK-R" panose="02020400000000000000" pitchFamily="18" charset="-128"/>
                <a:ea typeface="UD デジタル 教科書体 NK-R" panose="02020400000000000000" pitchFamily="18" charset="-128"/>
              </a:rPr>
              <a:t>2026</a:t>
            </a:r>
            <a:r>
              <a:rPr kumimoji="1" lang="ja-JP" altLang="en-US" sz="1400" b="1" dirty="0">
                <a:latin typeface="UD デジタル 教科書体 NK-R" panose="02020400000000000000" pitchFamily="18" charset="-128"/>
                <a:ea typeface="UD デジタル 教科書体 NK-R" panose="02020400000000000000" pitchFamily="18" charset="-128"/>
              </a:rPr>
              <a:t>年）４月から令和</a:t>
            </a:r>
            <a:r>
              <a:rPr kumimoji="1" lang="en-US" altLang="ja-JP" sz="1400" b="1" dirty="0">
                <a:latin typeface="UD デジタル 教科書体 NK-R" panose="02020400000000000000" pitchFamily="18" charset="-128"/>
                <a:ea typeface="UD デジタル 教科書体 NK-R" panose="02020400000000000000" pitchFamily="18" charset="-128"/>
              </a:rPr>
              <a:t>12</a:t>
            </a:r>
            <a:r>
              <a:rPr kumimoji="1" lang="ja-JP" altLang="en-US" sz="1400" b="1" dirty="0">
                <a:latin typeface="UD デジタル 教科書体 NK-R" panose="02020400000000000000" pitchFamily="18" charset="-128"/>
                <a:ea typeface="UD デジタル 教科書体 NK-R" panose="02020400000000000000" pitchFamily="18" charset="-128"/>
              </a:rPr>
              <a:t>年（</a:t>
            </a:r>
            <a:r>
              <a:rPr kumimoji="1" lang="en-US" altLang="ja-JP" sz="1400" b="1" dirty="0">
                <a:latin typeface="UD デジタル 教科書体 NK-R" panose="02020400000000000000" pitchFamily="18" charset="-128"/>
                <a:ea typeface="UD デジタル 教科書体 NK-R" panose="02020400000000000000" pitchFamily="18" charset="-128"/>
              </a:rPr>
              <a:t>2030</a:t>
            </a:r>
            <a:r>
              <a:rPr kumimoji="1" lang="ja-JP" altLang="en-US" sz="1400" b="1" dirty="0">
                <a:latin typeface="UD デジタル 教科書体 NK-R" panose="02020400000000000000" pitchFamily="18" charset="-128"/>
                <a:ea typeface="UD デジタル 教科書体 NK-R" panose="02020400000000000000" pitchFamily="18" charset="-128"/>
              </a:rPr>
              <a:t>年）３月までの４年間。</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5" name="正方形/長方形 14">
            <a:extLst>
              <a:ext uri="{FF2B5EF4-FFF2-40B4-BE49-F238E27FC236}">
                <a16:creationId xmlns:a16="http://schemas.microsoft.com/office/drawing/2014/main" id="{848D059D-814B-4963-9C20-3ADE869CAE3C}"/>
              </a:ext>
            </a:extLst>
          </p:cNvPr>
          <p:cNvSpPr/>
          <p:nvPr/>
        </p:nvSpPr>
        <p:spPr>
          <a:xfrm>
            <a:off x="17931" y="1153004"/>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１　計画の位置づけ</a:t>
            </a:r>
          </a:p>
        </p:txBody>
      </p:sp>
      <p:sp>
        <p:nvSpPr>
          <p:cNvPr id="16" name="正方形/長方形 15">
            <a:extLst>
              <a:ext uri="{FF2B5EF4-FFF2-40B4-BE49-F238E27FC236}">
                <a16:creationId xmlns:a16="http://schemas.microsoft.com/office/drawing/2014/main" id="{89B094EF-53BA-41C2-9965-6B0410F0E2C5}"/>
              </a:ext>
            </a:extLst>
          </p:cNvPr>
          <p:cNvSpPr/>
          <p:nvPr/>
        </p:nvSpPr>
        <p:spPr>
          <a:xfrm>
            <a:off x="8965" y="2601766"/>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２　計画の対象となる職員</a:t>
            </a:r>
          </a:p>
        </p:txBody>
      </p:sp>
      <p:sp>
        <p:nvSpPr>
          <p:cNvPr id="17" name="正方形/長方形 16">
            <a:extLst>
              <a:ext uri="{FF2B5EF4-FFF2-40B4-BE49-F238E27FC236}">
                <a16:creationId xmlns:a16="http://schemas.microsoft.com/office/drawing/2014/main" id="{FF2B5712-67F5-4C98-815B-2B1C26BEB913}"/>
              </a:ext>
            </a:extLst>
          </p:cNvPr>
          <p:cNvSpPr/>
          <p:nvPr/>
        </p:nvSpPr>
        <p:spPr>
          <a:xfrm>
            <a:off x="0" y="5597844"/>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３　計画の期間</a:t>
            </a:r>
          </a:p>
        </p:txBody>
      </p:sp>
      <p:sp>
        <p:nvSpPr>
          <p:cNvPr id="13" name="正方形/長方形 12">
            <a:extLst>
              <a:ext uri="{FF2B5EF4-FFF2-40B4-BE49-F238E27FC236}">
                <a16:creationId xmlns:a16="http://schemas.microsoft.com/office/drawing/2014/main" id="{560E15BA-A509-4DD7-BC4A-66EED3EF2A69}"/>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第１章　特定事業主行動計画について</a:t>
            </a:r>
          </a:p>
        </p:txBody>
      </p:sp>
      <p:sp>
        <p:nvSpPr>
          <p:cNvPr id="10" name="正方形/長方形 9">
            <a:extLst>
              <a:ext uri="{FF2B5EF4-FFF2-40B4-BE49-F238E27FC236}">
                <a16:creationId xmlns:a16="http://schemas.microsoft.com/office/drawing/2014/main" id="{9119A04C-6DF0-4E17-8EE6-5853506E10CD}"/>
              </a:ext>
            </a:extLst>
          </p:cNvPr>
          <p:cNvSpPr/>
          <p:nvPr/>
        </p:nvSpPr>
        <p:spPr>
          <a:xfrm>
            <a:off x="17931" y="773349"/>
            <a:ext cx="8898995" cy="1731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第１章では、本計画についての位置づけや対象となる職員、期間等を記載する。</a:t>
            </a:r>
          </a:p>
        </p:txBody>
      </p:sp>
    </p:spTree>
    <p:extLst>
      <p:ext uri="{BB962C8B-B14F-4D97-AF65-F5344CB8AC3E}">
        <p14:creationId xmlns:p14="http://schemas.microsoft.com/office/powerpoint/2010/main" val="98194820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lIns="0" tIns="0" rIns="0" bIns="0" rtlCol="0" anchor="ctr"/>
      <a:lstStyle>
        <a:defPPr algn="ctr">
          <a:defRPr kumimoji="1" sz="1200" dirty="0" smtClean="0"/>
        </a:defPPr>
      </a:lstStyle>
      <a:style>
        <a:lnRef idx="2">
          <a:schemeClr val="accent1">
            <a:shade val="50000"/>
          </a:schemeClr>
        </a:lnRef>
        <a:fillRef idx="1">
          <a:schemeClr val="accent1"/>
        </a:fillRef>
        <a:effectRef idx="0">
          <a:schemeClr val="accent1"/>
        </a:effectRef>
        <a:fontRef idx="minor">
          <a:schemeClr val="lt1"/>
        </a:fontRef>
      </a:style>
    </a:spDef>
    <a:txDef>
      <a:spPr/>
      <a:bodyPr vert="horz" lIns="91440" tIns="45720" rIns="91440" bIns="45720" rtlCol="0" anchor="ctr">
        <a:normAutofit/>
      </a:bodyPr>
      <a:lstStyle>
        <a:defPPr algn="l">
          <a:defRPr sz="1000" dirty="0" smtClean="0">
            <a:solidFill>
              <a:schemeClr val="bg1"/>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219</Words>
  <Application>Microsoft Office PowerPoint</Application>
  <PresentationFormat>画面に合わせる (4:3)</PresentationFormat>
  <Paragraphs>17</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UD デジタル 教科書体 NK-R</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2026-03-30T14:23:45Z</dcterms:created>
  <dcterms:modified xsi:type="dcterms:W3CDTF">2026-03-30T14:46:36Z</dcterms:modified>
</cp:coreProperties>
</file>