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141169632" r:id="rId2"/>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EDB3"/>
    <a:srgbClr val="FFE699"/>
    <a:srgbClr val="C0D4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9" autoAdjust="0"/>
    <p:restoredTop sz="94660"/>
  </p:normalViewPr>
  <p:slideViewPr>
    <p:cSldViewPr snapToGrid="0">
      <p:cViewPr varScale="1">
        <p:scale>
          <a:sx n="114" d="100"/>
          <a:sy n="114" d="100"/>
        </p:scale>
        <p:origin x="102" y="3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91E18CB6-4F5F-4201-94C0-C8AEA84BC935}" type="datetimeFigureOut">
              <a:rPr kumimoji="1" lang="ja-JP" altLang="en-US" smtClean="0"/>
              <a:t>2026/8/31</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4A36BD18-041F-4B42-97C1-BB103AAA04EA}" type="slidenum">
              <a:rPr kumimoji="1" lang="ja-JP" altLang="en-US" smtClean="0"/>
              <a:t>‹#›</a:t>
            </a:fld>
            <a:endParaRPr kumimoji="1" lang="ja-JP" altLang="en-US"/>
          </a:p>
        </p:txBody>
      </p:sp>
    </p:spTree>
    <p:extLst>
      <p:ext uri="{BB962C8B-B14F-4D97-AF65-F5344CB8AC3E}">
        <p14:creationId xmlns:p14="http://schemas.microsoft.com/office/powerpoint/2010/main" val="2336545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701AAA27-C6B8-454F-92B4-CA480EAB233B}" type="slidenum">
              <a:rPr kumimoji="1" lang="ja-JP" altLang="en-US" smtClean="0"/>
              <a:t>1</a:t>
            </a:fld>
            <a:endParaRPr kumimoji="1" lang="ja-JP" altLang="en-US"/>
          </a:p>
        </p:txBody>
      </p:sp>
    </p:spTree>
    <p:extLst>
      <p:ext uri="{BB962C8B-B14F-4D97-AF65-F5344CB8AC3E}">
        <p14:creationId xmlns:p14="http://schemas.microsoft.com/office/powerpoint/2010/main" val="459664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23704B-FE67-41BE-9F4A-471014746C84}"/>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45CD026B-0C2A-4C2D-BE66-824EFA3DB6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412CEDC7-2AAB-4C62-9886-9CDB06BFF85C}"/>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5" name="フッター プレースホルダー 4">
            <a:extLst>
              <a:ext uri="{FF2B5EF4-FFF2-40B4-BE49-F238E27FC236}">
                <a16:creationId xmlns:a16="http://schemas.microsoft.com/office/drawing/2014/main" id="{DE02A98D-BE9B-4730-94EE-96FA451C1FD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4758D59-16EF-4AA7-879B-2EA285DEB29B}"/>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214050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207686C-2B62-4CDA-8A43-639B1FE45F6C}"/>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3E00007-18A5-4C27-87CE-0C0B1707436A}"/>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9098F7EB-5F3A-4223-811F-0E9C2612F23B}"/>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5" name="フッター プレースホルダー 4">
            <a:extLst>
              <a:ext uri="{FF2B5EF4-FFF2-40B4-BE49-F238E27FC236}">
                <a16:creationId xmlns:a16="http://schemas.microsoft.com/office/drawing/2014/main" id="{9DE8CD92-7407-4C52-A113-263FA0AFFB7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04B39C1-8FBA-4CDB-8679-21EF66DFE2FD}"/>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2527258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254F4C-3A7E-4074-9D99-9C2B335AD74A}"/>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46DFCD3-812A-4B17-BDE3-82B17973F4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832252AB-7EFE-40AD-9105-287D11BB7E38}"/>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5" name="フッター プレースホルダー 4">
            <a:extLst>
              <a:ext uri="{FF2B5EF4-FFF2-40B4-BE49-F238E27FC236}">
                <a16:creationId xmlns:a16="http://schemas.microsoft.com/office/drawing/2014/main" id="{F1726D0B-7F0A-428E-98A0-03A9A0895AF7}"/>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D3A27FA-B3C4-4952-AD29-BCC963C93988}"/>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18730329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6B3FB3-FF82-4CC8-9B15-5A6E5B2D12EF}"/>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63C0D40-17E9-4337-8342-818A09EF5E18}"/>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591B8923-C444-424A-8DFC-1621C98D396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78DD8951-7753-433F-B865-DE4414019FB5}"/>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6" name="フッター プレースホルダー 5">
            <a:extLst>
              <a:ext uri="{FF2B5EF4-FFF2-40B4-BE49-F238E27FC236}">
                <a16:creationId xmlns:a16="http://schemas.microsoft.com/office/drawing/2014/main" id="{B91C981D-6024-4184-8BAB-3D3D41A176C6}"/>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F569ECC5-294B-4DC8-A91F-270A5562C675}"/>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4022329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BA8504-5AB2-4DFF-8186-2DA63AC94B36}"/>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B725996A-C46F-48E7-8055-039943DC46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B6868360-C098-463D-A6B2-F1F4141C3E54}"/>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76F0AFE0-A48F-44CC-97BB-376D46C43F6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F31DFAAF-C586-4347-A6CB-B2BEE4053D67}"/>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BB3DBEB8-BD4F-4167-8E8C-07C81070F8A6}"/>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8" name="フッター プレースホルダー 7">
            <a:extLst>
              <a:ext uri="{FF2B5EF4-FFF2-40B4-BE49-F238E27FC236}">
                <a16:creationId xmlns:a16="http://schemas.microsoft.com/office/drawing/2014/main" id="{216230A5-D837-4109-9C47-D554725283F4}"/>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44A887C7-38B0-4900-BEE8-CB80CE4CA0DB}"/>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990208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3F2CF5B-420F-4171-A39C-4474BEECE651}"/>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8BE70251-4955-4012-84BB-318F51D0C201}"/>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4" name="フッター プレースホルダー 3">
            <a:extLst>
              <a:ext uri="{FF2B5EF4-FFF2-40B4-BE49-F238E27FC236}">
                <a16:creationId xmlns:a16="http://schemas.microsoft.com/office/drawing/2014/main" id="{5016BB99-8B8C-48B7-BE28-22DC2E9EE02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7527991E-8BBC-4F26-82A7-7082311A2F42}"/>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2632449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CBE3E7E4-9618-4E5F-A24B-6B941F9C1630}"/>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3" name="フッター プレースホルダー 2">
            <a:extLst>
              <a:ext uri="{FF2B5EF4-FFF2-40B4-BE49-F238E27FC236}">
                <a16:creationId xmlns:a16="http://schemas.microsoft.com/office/drawing/2014/main" id="{B9365523-B7F2-4625-B217-D71E27132808}"/>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7108E492-69BE-4C79-963A-B146DFAC69E7}"/>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8142816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8337B8-F957-4014-81BD-80D24DAD1AE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72983D15-0231-4882-B3D6-CBE2B9C27D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B80939AB-2BF7-4E66-A600-EBAA27ABE3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12140A3F-91D6-4908-987B-7CB81689F720}"/>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6" name="フッター プレースホルダー 5">
            <a:extLst>
              <a:ext uri="{FF2B5EF4-FFF2-40B4-BE49-F238E27FC236}">
                <a16:creationId xmlns:a16="http://schemas.microsoft.com/office/drawing/2014/main" id="{4D47FD2C-6441-41B7-8B12-2160870B941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A300570-237D-4EBC-A60A-6C2128C5D2F6}"/>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3815676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8FC75C9-0196-408E-B080-09263530143D}"/>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1BFFBCC-59DF-42ED-B69B-A22A763AFF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00A8605D-A7AE-48AC-8623-C9F131ED0C3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80695134-E1A3-4B07-BF74-0A26F048D184}"/>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6" name="フッター プレースホルダー 5">
            <a:extLst>
              <a:ext uri="{FF2B5EF4-FFF2-40B4-BE49-F238E27FC236}">
                <a16:creationId xmlns:a16="http://schemas.microsoft.com/office/drawing/2014/main" id="{7A9040B4-A8CD-4CC8-A073-EE25EEB49BB5}"/>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6C9CE4DB-8520-448F-B9C7-E71184F363DE}"/>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3646975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53B640-DFC2-469C-952F-FB6E7CC1DFE1}"/>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F04ABDA1-4788-42B2-A90F-39DF4C6D54E1}"/>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5446A90-F7EA-4FF7-940C-A38464E4CBE9}"/>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5" name="フッター プレースホルダー 4">
            <a:extLst>
              <a:ext uri="{FF2B5EF4-FFF2-40B4-BE49-F238E27FC236}">
                <a16:creationId xmlns:a16="http://schemas.microsoft.com/office/drawing/2014/main" id="{10E872C2-0745-44D5-BAD5-AE81FD476FEC}"/>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87E540E-2070-4CB7-BF3C-5AF5132532DA}"/>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2020249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13C6A45C-B81F-4BA4-B349-8D1693ECAD7F}"/>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01E525D7-D46D-4B64-A9C9-782949DCAB0E}"/>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E5FDF56-57CF-402D-A55E-3DD8685F417D}"/>
              </a:ext>
            </a:extLst>
          </p:cNvPr>
          <p:cNvSpPr>
            <a:spLocks noGrp="1"/>
          </p:cNvSpPr>
          <p:nvPr>
            <p:ph type="dt" sz="half" idx="10"/>
          </p:nvPr>
        </p:nvSpPr>
        <p:spPr/>
        <p:txBody>
          <a:bodyPr/>
          <a:lstStyle/>
          <a:p>
            <a:fld id="{CF2D2DB9-A32F-42D0-BAE7-9B5CD76B9F1E}" type="datetimeFigureOut">
              <a:rPr kumimoji="1" lang="ja-JP" altLang="en-US" smtClean="0"/>
              <a:t>2026/8/31</a:t>
            </a:fld>
            <a:endParaRPr kumimoji="1" lang="ja-JP" altLang="en-US"/>
          </a:p>
        </p:txBody>
      </p:sp>
      <p:sp>
        <p:nvSpPr>
          <p:cNvPr id="5" name="フッター プレースホルダー 4">
            <a:extLst>
              <a:ext uri="{FF2B5EF4-FFF2-40B4-BE49-F238E27FC236}">
                <a16:creationId xmlns:a16="http://schemas.microsoft.com/office/drawing/2014/main" id="{CF9F407E-DE88-4D94-B79F-359D73E5A076}"/>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AEB025E-416D-4B3D-A8C9-511FAA759B85}"/>
              </a:ext>
            </a:extLst>
          </p:cNvPr>
          <p:cNvSpPr>
            <a:spLocks noGrp="1"/>
          </p:cNvSpPr>
          <p:nvPr>
            <p:ph type="sldNum" sz="quarter" idx="12"/>
          </p:nvPr>
        </p:nvSpPr>
        <p:spPr/>
        <p:txBody>
          <a:body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33318393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A1F06F57-58C2-4C20-878D-C9879B418B5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7A65916-0702-4C91-B9AC-8B935B6613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7537F31-49F7-4D89-B519-52061EEA169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2D2DB9-A32F-42D0-BAE7-9B5CD76B9F1E}" type="datetimeFigureOut">
              <a:rPr kumimoji="1" lang="ja-JP" altLang="en-US" smtClean="0"/>
              <a:t>2026/8/31</a:t>
            </a:fld>
            <a:endParaRPr kumimoji="1" lang="ja-JP" altLang="en-US"/>
          </a:p>
        </p:txBody>
      </p:sp>
      <p:sp>
        <p:nvSpPr>
          <p:cNvPr id="5" name="フッター プレースホルダー 4">
            <a:extLst>
              <a:ext uri="{FF2B5EF4-FFF2-40B4-BE49-F238E27FC236}">
                <a16:creationId xmlns:a16="http://schemas.microsoft.com/office/drawing/2014/main" id="{40921ED5-6583-4C13-BFF0-A3261513E6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5736A05D-5B05-4548-A541-23D57032E8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2E367E-B87B-4F9B-BF7E-B4EBE33DCD9B}" type="slidenum">
              <a:rPr kumimoji="1" lang="ja-JP" altLang="en-US" smtClean="0"/>
              <a:t>‹#›</a:t>
            </a:fld>
            <a:endParaRPr kumimoji="1" lang="ja-JP" altLang="en-US"/>
          </a:p>
        </p:txBody>
      </p:sp>
    </p:spTree>
    <p:extLst>
      <p:ext uri="{BB962C8B-B14F-4D97-AF65-F5344CB8AC3E}">
        <p14:creationId xmlns:p14="http://schemas.microsoft.com/office/powerpoint/2010/main" val="2841924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18" Type="http://schemas.openxmlformats.org/officeDocument/2006/relationships/image" Target="../media/image16.svg"/><Relationship Id="rId26" Type="http://schemas.openxmlformats.org/officeDocument/2006/relationships/image" Target="../media/image24.sv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svg"/><Relationship Id="rId17" Type="http://schemas.openxmlformats.org/officeDocument/2006/relationships/image" Target="../media/image15.png"/><Relationship Id="rId25" Type="http://schemas.openxmlformats.org/officeDocument/2006/relationships/image" Target="../media/image23.png"/><Relationship Id="rId2" Type="http://schemas.openxmlformats.org/officeDocument/2006/relationships/notesSlide" Target="../notesSlides/notesSlide1.xml"/><Relationship Id="rId16" Type="http://schemas.openxmlformats.org/officeDocument/2006/relationships/image" Target="../media/image14.svg"/><Relationship Id="rId20" Type="http://schemas.openxmlformats.org/officeDocument/2006/relationships/image" Target="../media/image18.svg"/><Relationship Id="rId1" Type="http://schemas.openxmlformats.org/officeDocument/2006/relationships/slideLayout" Target="../slideLayouts/slideLayout2.xml"/><Relationship Id="rId6" Type="http://schemas.openxmlformats.org/officeDocument/2006/relationships/image" Target="../media/image4.svg"/><Relationship Id="rId11" Type="http://schemas.openxmlformats.org/officeDocument/2006/relationships/image" Target="../media/image9.png"/><Relationship Id="rId24" Type="http://schemas.openxmlformats.org/officeDocument/2006/relationships/image" Target="../media/image22.sv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28" Type="http://schemas.openxmlformats.org/officeDocument/2006/relationships/image" Target="../media/image26.sv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svg"/><Relationship Id="rId22" Type="http://schemas.openxmlformats.org/officeDocument/2006/relationships/image" Target="../media/image20.svg"/><Relationship Id="rId27" Type="http://schemas.openxmlformats.org/officeDocument/2006/relationships/image" Target="../media/image2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 name="グラフィックス 171" descr="ハート 単色塗りつぶし">
            <a:extLst>
              <a:ext uri="{FF2B5EF4-FFF2-40B4-BE49-F238E27FC236}">
                <a16:creationId xmlns:a16="http://schemas.microsoft.com/office/drawing/2014/main" id="{9B2025A3-8DDF-4DE6-A0C2-2B185AA3E0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35561" y="2906465"/>
            <a:ext cx="709970" cy="709970"/>
          </a:xfrm>
          <a:prstGeom prst="rect">
            <a:avLst/>
          </a:prstGeom>
        </p:spPr>
      </p:pic>
      <p:pic>
        <p:nvPicPr>
          <p:cNvPr id="166" name="グラフィックス 165" descr="郊外の光景 単色塗りつぶし">
            <a:extLst>
              <a:ext uri="{FF2B5EF4-FFF2-40B4-BE49-F238E27FC236}">
                <a16:creationId xmlns:a16="http://schemas.microsoft.com/office/drawing/2014/main" id="{7E3E0A54-CE40-4676-BBC2-31B2EF0600A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2806090" y="2888331"/>
            <a:ext cx="669932" cy="669932"/>
          </a:xfrm>
          <a:prstGeom prst="rect">
            <a:avLst/>
          </a:prstGeom>
        </p:spPr>
      </p:pic>
      <p:pic>
        <p:nvPicPr>
          <p:cNvPr id="146" name="グラフィックス 145" descr="ユニバーサル アクセス 単色塗りつぶし">
            <a:extLst>
              <a:ext uri="{FF2B5EF4-FFF2-40B4-BE49-F238E27FC236}">
                <a16:creationId xmlns:a16="http://schemas.microsoft.com/office/drawing/2014/main" id="{17A3FECC-6FD9-4819-824E-44BF9558FD4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82403" y="2883137"/>
            <a:ext cx="715185" cy="715185"/>
          </a:xfrm>
          <a:prstGeom prst="rect">
            <a:avLst/>
          </a:prstGeom>
        </p:spPr>
      </p:pic>
      <p:pic>
        <p:nvPicPr>
          <p:cNvPr id="143" name="グラフィックス 142" descr="事業の成長 単色塗りつぶし">
            <a:extLst>
              <a:ext uri="{FF2B5EF4-FFF2-40B4-BE49-F238E27FC236}">
                <a16:creationId xmlns:a16="http://schemas.microsoft.com/office/drawing/2014/main" id="{990B0BCF-F35F-49BD-8550-FBB10A8C9A8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16289" y="2911913"/>
            <a:ext cx="691126" cy="698829"/>
          </a:xfrm>
          <a:prstGeom prst="rect">
            <a:avLst/>
          </a:prstGeom>
        </p:spPr>
      </p:pic>
      <p:sp>
        <p:nvSpPr>
          <p:cNvPr id="117" name="角丸四角形 65">
            <a:extLst>
              <a:ext uri="{FF2B5EF4-FFF2-40B4-BE49-F238E27FC236}">
                <a16:creationId xmlns:a16="http://schemas.microsoft.com/office/drawing/2014/main" id="{360746A6-9633-4D70-B738-D4BC85B25D90}"/>
              </a:ext>
            </a:extLst>
          </p:cNvPr>
          <p:cNvSpPr/>
          <p:nvPr/>
        </p:nvSpPr>
        <p:spPr>
          <a:xfrm>
            <a:off x="3561188" y="3195591"/>
            <a:ext cx="1080000" cy="550800"/>
          </a:xfrm>
          <a:prstGeom prst="roundRect">
            <a:avLst>
              <a:gd name="adj" fmla="val 7429"/>
            </a:avLst>
          </a:prstGeom>
          <a:solidFill>
            <a:srgbClr val="98DDD5"/>
          </a:solidFill>
          <a:ln w="38100">
            <a:solidFill>
              <a:schemeClr val="bg1"/>
            </a:solidFill>
          </a:ln>
          <a:effectLst/>
          <a:scene3d>
            <a:camera prst="orthographicFront">
              <a:rot lat="0" lon="0" rev="0"/>
            </a:camera>
            <a:lightRig rig="threePt" dir="t">
              <a:rot lat="0" lon="0" rev="1200000"/>
            </a:lightRig>
          </a:scene3d>
          <a:sp3d/>
        </p:spPr>
        <p:txBody>
          <a:bodyPr lIns="91430" tIns="45714" rIns="91430" bIns="45714" rtlCol="0" anchor="ctr"/>
          <a:lstStyle/>
          <a:p>
            <a:pPr algn="ctr" defTabSz="914290">
              <a:lnSpc>
                <a:spcPts val="1960"/>
              </a:lnSpc>
              <a:defRPr/>
            </a:pPr>
            <a:endParaRPr lang="ja-JP" altLang="en-US"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107" name="角丸四角形 65">
            <a:extLst>
              <a:ext uri="{FF2B5EF4-FFF2-40B4-BE49-F238E27FC236}">
                <a16:creationId xmlns:a16="http://schemas.microsoft.com/office/drawing/2014/main" id="{89A54EE4-CDFF-40E4-B1BB-2F7F62734BA6}"/>
              </a:ext>
            </a:extLst>
          </p:cNvPr>
          <p:cNvSpPr/>
          <p:nvPr/>
        </p:nvSpPr>
        <p:spPr>
          <a:xfrm>
            <a:off x="2416187" y="3195591"/>
            <a:ext cx="1080000" cy="550800"/>
          </a:xfrm>
          <a:prstGeom prst="roundRect">
            <a:avLst>
              <a:gd name="adj" fmla="val 7429"/>
            </a:avLst>
          </a:prstGeom>
          <a:solidFill>
            <a:srgbClr val="98DDD5"/>
          </a:solidFill>
          <a:ln w="38100">
            <a:solidFill>
              <a:schemeClr val="bg1"/>
            </a:solidFill>
          </a:ln>
          <a:effectLst/>
          <a:scene3d>
            <a:camera prst="orthographicFront">
              <a:rot lat="0" lon="0" rev="0"/>
            </a:camera>
            <a:lightRig rig="threePt" dir="t">
              <a:rot lat="0" lon="0" rev="1200000"/>
            </a:lightRig>
          </a:scene3d>
          <a:sp3d/>
        </p:spPr>
        <p:txBody>
          <a:bodyPr lIns="91430" tIns="45714" rIns="91430" bIns="45714" rtlCol="0" anchor="ctr"/>
          <a:lstStyle/>
          <a:p>
            <a:pPr algn="ctr" defTabSz="914290">
              <a:lnSpc>
                <a:spcPts val="1960"/>
              </a:lnSpc>
              <a:defRPr/>
            </a:pPr>
            <a:endParaRPr lang="ja-JP" altLang="en-US"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106" name="角丸四角形 65">
            <a:extLst>
              <a:ext uri="{FF2B5EF4-FFF2-40B4-BE49-F238E27FC236}">
                <a16:creationId xmlns:a16="http://schemas.microsoft.com/office/drawing/2014/main" id="{B72FBEA3-7041-4086-AE7E-40A02EC1E109}"/>
              </a:ext>
            </a:extLst>
          </p:cNvPr>
          <p:cNvSpPr/>
          <p:nvPr/>
        </p:nvSpPr>
        <p:spPr>
          <a:xfrm>
            <a:off x="1271187" y="3195591"/>
            <a:ext cx="1080000" cy="550800"/>
          </a:xfrm>
          <a:prstGeom prst="roundRect">
            <a:avLst>
              <a:gd name="adj" fmla="val 7429"/>
            </a:avLst>
          </a:prstGeom>
          <a:solidFill>
            <a:srgbClr val="98DDD5"/>
          </a:solidFill>
          <a:ln w="38100">
            <a:solidFill>
              <a:schemeClr val="bg1"/>
            </a:solidFill>
          </a:ln>
          <a:effectLst/>
          <a:scene3d>
            <a:camera prst="orthographicFront">
              <a:rot lat="0" lon="0" rev="0"/>
            </a:camera>
            <a:lightRig rig="threePt" dir="t">
              <a:rot lat="0" lon="0" rev="1200000"/>
            </a:lightRig>
          </a:scene3d>
          <a:sp3d/>
        </p:spPr>
        <p:txBody>
          <a:bodyPr lIns="91430" tIns="45714" rIns="91430" bIns="45714" rtlCol="0" anchor="ctr"/>
          <a:lstStyle/>
          <a:p>
            <a:pPr algn="ctr" defTabSz="914290">
              <a:lnSpc>
                <a:spcPts val="1960"/>
              </a:lnSpc>
              <a:defRPr/>
            </a:pPr>
            <a:endParaRPr lang="ja-JP" altLang="en-US"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102" name="角丸四角形 65">
            <a:extLst>
              <a:ext uri="{FF2B5EF4-FFF2-40B4-BE49-F238E27FC236}">
                <a16:creationId xmlns:a16="http://schemas.microsoft.com/office/drawing/2014/main" id="{199070B4-2C94-4A6F-8CB6-AA84C6C07DB9}"/>
              </a:ext>
            </a:extLst>
          </p:cNvPr>
          <p:cNvSpPr/>
          <p:nvPr/>
        </p:nvSpPr>
        <p:spPr>
          <a:xfrm>
            <a:off x="126187" y="3195591"/>
            <a:ext cx="1080000" cy="550800"/>
          </a:xfrm>
          <a:prstGeom prst="roundRect">
            <a:avLst>
              <a:gd name="adj" fmla="val 7429"/>
            </a:avLst>
          </a:prstGeom>
          <a:solidFill>
            <a:srgbClr val="98DDD5"/>
          </a:solidFill>
          <a:ln w="38100">
            <a:solidFill>
              <a:schemeClr val="bg1"/>
            </a:solidFill>
          </a:ln>
          <a:effectLst/>
          <a:scene3d>
            <a:camera prst="orthographicFront">
              <a:rot lat="0" lon="0" rev="0"/>
            </a:camera>
            <a:lightRig rig="threePt" dir="t">
              <a:rot lat="0" lon="0" rev="1200000"/>
            </a:lightRig>
          </a:scene3d>
          <a:sp3d/>
        </p:spPr>
        <p:txBody>
          <a:bodyPr lIns="91430" tIns="45714" rIns="91430" bIns="45714" rtlCol="0" anchor="ctr"/>
          <a:lstStyle/>
          <a:p>
            <a:pPr algn="ctr" defTabSz="914290">
              <a:lnSpc>
                <a:spcPts val="1960"/>
              </a:lnSpc>
              <a:defRPr/>
            </a:pPr>
            <a:endParaRPr lang="ja-JP" altLang="en-US"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105" name="四角形: 角を丸くする 104">
            <a:extLst>
              <a:ext uri="{FF2B5EF4-FFF2-40B4-BE49-F238E27FC236}">
                <a16:creationId xmlns:a16="http://schemas.microsoft.com/office/drawing/2014/main" id="{4497878E-88FB-4E85-9665-13EB99F65D1F}"/>
              </a:ext>
            </a:extLst>
          </p:cNvPr>
          <p:cNvSpPr/>
          <p:nvPr/>
        </p:nvSpPr>
        <p:spPr>
          <a:xfrm>
            <a:off x="75455" y="1446325"/>
            <a:ext cx="4630191" cy="5324328"/>
          </a:xfrm>
          <a:prstGeom prst="roundRect">
            <a:avLst>
              <a:gd name="adj" fmla="val 4969"/>
            </a:avLst>
          </a:prstGeom>
          <a:no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17000" rIns="0" bIns="0" rtlCol="0" anchor="ctr"/>
          <a:lstStyle/>
          <a:p>
            <a:pPr marL="197770" indent="-196050" algn="ctr" defTabSz="457200">
              <a:defRPr/>
            </a:pPr>
            <a:endParaRPr kumimoji="0" lang="ja-JP" altLang="en-US" sz="1137">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5" name="テキスト ボックス 14">
            <a:extLst>
              <a:ext uri="{FF2B5EF4-FFF2-40B4-BE49-F238E27FC236}">
                <a16:creationId xmlns:a16="http://schemas.microsoft.com/office/drawing/2014/main" id="{7D07CC5C-001D-4C20-9105-674D2CB2DE15}"/>
              </a:ext>
            </a:extLst>
          </p:cNvPr>
          <p:cNvSpPr txBox="1"/>
          <p:nvPr/>
        </p:nvSpPr>
        <p:spPr>
          <a:xfrm>
            <a:off x="150663" y="2865782"/>
            <a:ext cx="2160000" cy="184666"/>
          </a:xfrm>
          <a:prstGeom prst="rect">
            <a:avLst/>
          </a:prstGeom>
          <a:noFill/>
          <a:ln>
            <a:noFill/>
            <a:prstDash val="dash"/>
          </a:ln>
        </p:spPr>
        <p:txBody>
          <a:bodyPr wrap="square" lIns="0" tIns="0" rIns="0" bIns="0">
            <a:spAutoFit/>
          </a:bodyPr>
          <a:lstStyle/>
          <a:p>
            <a:pPr defTabSz="457200">
              <a:defRPr/>
            </a:pPr>
            <a:r>
              <a:rPr kumimoji="0" lang="ja-JP" altLang="en-US" sz="1200" b="1" kern="100" dirty="0">
                <a:solidFill>
                  <a:prstClr val="black"/>
                </a:solidFill>
                <a:latin typeface="UD デジタル 教科書体 NP-B" panose="02020700000000000000" pitchFamily="18" charset="-128"/>
                <a:ea typeface="UD デジタル 教科書体 NP-B" panose="02020700000000000000" pitchFamily="18" charset="-128"/>
                <a:cs typeface="Times New Roman"/>
              </a:rPr>
              <a:t>２</a:t>
            </a:r>
            <a:r>
              <a:rPr kumimoji="0" lang="en-US" altLang="ja-JP" sz="1200" b="1" kern="100" dirty="0">
                <a:solidFill>
                  <a:prstClr val="black"/>
                </a:solidFill>
                <a:latin typeface="UD デジタル 教科書体 NP-B" panose="02020700000000000000" pitchFamily="18" charset="-128"/>
                <a:ea typeface="UD デジタル 教科書体 NP-B" panose="02020700000000000000" pitchFamily="18" charset="-128"/>
                <a:cs typeface="Times New Roman"/>
              </a:rPr>
              <a:t>. </a:t>
            </a:r>
            <a:r>
              <a:rPr kumimoji="0" lang="ja-JP" altLang="en-US" sz="1200" b="1" kern="100" dirty="0">
                <a:solidFill>
                  <a:prstClr val="black"/>
                </a:solidFill>
                <a:latin typeface="UD デジタル 教科書体 NP-B" panose="02020700000000000000" pitchFamily="18" charset="-128"/>
                <a:ea typeface="UD デジタル 教科書体 NP-B" panose="02020700000000000000" pitchFamily="18" charset="-128"/>
                <a:cs typeface="Times New Roman"/>
              </a:rPr>
              <a:t>施策の柱</a:t>
            </a:r>
          </a:p>
        </p:txBody>
      </p:sp>
      <p:sp>
        <p:nvSpPr>
          <p:cNvPr id="16" name="テキスト ボックス 15">
            <a:extLst>
              <a:ext uri="{FF2B5EF4-FFF2-40B4-BE49-F238E27FC236}">
                <a16:creationId xmlns:a16="http://schemas.microsoft.com/office/drawing/2014/main" id="{E15E025E-4CC2-4C2E-9DFA-6E1FAA49B78C}"/>
              </a:ext>
            </a:extLst>
          </p:cNvPr>
          <p:cNvSpPr txBox="1"/>
          <p:nvPr/>
        </p:nvSpPr>
        <p:spPr>
          <a:xfrm>
            <a:off x="84806" y="3790044"/>
            <a:ext cx="2160000" cy="184666"/>
          </a:xfrm>
          <a:prstGeom prst="rect">
            <a:avLst/>
          </a:prstGeom>
          <a:noFill/>
        </p:spPr>
        <p:txBody>
          <a:bodyPr wrap="square" lIns="0" tIns="0" rIns="0" bIns="0">
            <a:spAutoFit/>
          </a:bodyPr>
          <a:lstStyle/>
          <a:p>
            <a:pPr defTabSz="457200">
              <a:defRPr/>
            </a:pPr>
            <a:r>
              <a:rPr kumimoji="0" lang="ja-JP" altLang="en-US" sz="1200" b="1" kern="100" dirty="0">
                <a:solidFill>
                  <a:prstClr val="black"/>
                </a:solidFill>
                <a:latin typeface="UD デジタル 教科書体 NP-B" panose="02020700000000000000" pitchFamily="18" charset="-128"/>
                <a:ea typeface="UD デジタル 教科書体 NP-B" panose="02020700000000000000" pitchFamily="18" charset="-128"/>
                <a:cs typeface="Times New Roman"/>
              </a:rPr>
              <a:t>３</a:t>
            </a:r>
            <a:r>
              <a:rPr kumimoji="0" lang="en-US" altLang="ja-JP" sz="1200" b="1" kern="100" dirty="0">
                <a:solidFill>
                  <a:prstClr val="black"/>
                </a:solidFill>
                <a:latin typeface="UD デジタル 教科書体 NP-B" panose="02020700000000000000" pitchFamily="18" charset="-128"/>
                <a:ea typeface="UD デジタル 教科書体 NP-B" panose="02020700000000000000" pitchFamily="18" charset="-128"/>
                <a:cs typeface="Times New Roman"/>
              </a:rPr>
              <a:t>. </a:t>
            </a:r>
            <a:r>
              <a:rPr kumimoji="0" lang="ja-JP" altLang="en-US" sz="1200" b="1" kern="100" dirty="0">
                <a:solidFill>
                  <a:prstClr val="black"/>
                </a:solidFill>
                <a:latin typeface="UD デジタル 教科書体 NP-B" panose="02020700000000000000" pitchFamily="18" charset="-128"/>
                <a:ea typeface="UD デジタル 教科書体 NP-B" panose="02020700000000000000" pitchFamily="18" charset="-128"/>
                <a:cs typeface="Times New Roman"/>
              </a:rPr>
              <a:t>施策展開の視点</a:t>
            </a:r>
          </a:p>
        </p:txBody>
      </p:sp>
      <p:sp>
        <p:nvSpPr>
          <p:cNvPr id="57" name="四角形: 角を丸くする 56">
            <a:extLst>
              <a:ext uri="{FF2B5EF4-FFF2-40B4-BE49-F238E27FC236}">
                <a16:creationId xmlns:a16="http://schemas.microsoft.com/office/drawing/2014/main" id="{C8D800D4-2CFF-4B35-9E95-7A9A481062CA}"/>
              </a:ext>
            </a:extLst>
          </p:cNvPr>
          <p:cNvSpPr/>
          <p:nvPr/>
        </p:nvSpPr>
        <p:spPr>
          <a:xfrm>
            <a:off x="147637" y="3994953"/>
            <a:ext cx="1440000" cy="615559"/>
          </a:xfrm>
          <a:prstGeom prst="roundRect">
            <a:avLst>
              <a:gd name="adj" fmla="val 50000"/>
            </a:avLst>
          </a:prstGeom>
          <a:solidFill>
            <a:srgbClr val="FFD3B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117000" rIns="0" bIns="0" rtlCol="0" anchor="ctr"/>
          <a:lstStyle/>
          <a:p>
            <a:pPr marL="197770" indent="-196050" algn="ctr" defTabSz="457200">
              <a:defRPr/>
            </a:pPr>
            <a:endParaRPr kumimoji="0" lang="ja-JP" altLang="en-US" sz="1137">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92" name="正方形/長方形 91">
            <a:extLst>
              <a:ext uri="{FF2B5EF4-FFF2-40B4-BE49-F238E27FC236}">
                <a16:creationId xmlns:a16="http://schemas.microsoft.com/office/drawing/2014/main" id="{46E94DBF-D914-47D4-AAA1-318B8B8241C1}"/>
              </a:ext>
            </a:extLst>
          </p:cNvPr>
          <p:cNvSpPr/>
          <p:nvPr/>
        </p:nvSpPr>
        <p:spPr>
          <a:xfrm>
            <a:off x="4883649" y="6157288"/>
            <a:ext cx="7071809" cy="576000"/>
          </a:xfrm>
          <a:prstGeom prst="rect">
            <a:avLst/>
          </a:prstGeom>
          <a:solidFill>
            <a:srgbClr val="FFED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kumimoji="0" lang="ja-JP" altLang="en-US" sz="1950">
              <a:solidFill>
                <a:prstClr val="white"/>
              </a:solidFill>
              <a:latin typeface="游ゴシック" panose="020F0502020204030204"/>
              <a:ea typeface="游ゴシック" panose="020B0400000000000000" pitchFamily="50" charset="-128"/>
            </a:endParaRPr>
          </a:p>
        </p:txBody>
      </p:sp>
      <p:sp>
        <p:nvSpPr>
          <p:cNvPr id="99" name="テキスト ボックス 98">
            <a:extLst>
              <a:ext uri="{FF2B5EF4-FFF2-40B4-BE49-F238E27FC236}">
                <a16:creationId xmlns:a16="http://schemas.microsoft.com/office/drawing/2014/main" id="{05B2AD1E-F3E7-4F82-86B4-D96AC64BC0D7}"/>
              </a:ext>
            </a:extLst>
          </p:cNvPr>
          <p:cNvSpPr txBox="1"/>
          <p:nvPr/>
        </p:nvSpPr>
        <p:spPr>
          <a:xfrm>
            <a:off x="5878549" y="6557329"/>
            <a:ext cx="5236327" cy="175176"/>
          </a:xfrm>
          <a:prstGeom prst="rect">
            <a:avLst/>
          </a:prstGeom>
          <a:noFill/>
        </p:spPr>
        <p:txBody>
          <a:bodyPr wrap="square" lIns="0" tIns="0" rIns="0" bIns="0" rtlCol="0">
            <a:spAutoFit/>
          </a:bodyPr>
          <a:lstStyle/>
          <a:p>
            <a:pPr marL="99745" defTabSz="353782">
              <a:lnSpc>
                <a:spcPts val="1408"/>
              </a:lnSpc>
              <a:defRPr/>
            </a:pPr>
            <a:r>
              <a:rPr kumimoji="0" lang="ja-JP" altLang="en-US" sz="1100">
                <a:solidFill>
                  <a:prstClr val="black"/>
                </a:solidFill>
                <a:latin typeface="UD デジタル 教科書体 N-B" panose="02020700000000000000" pitchFamily="17" charset="-128"/>
                <a:ea typeface="UD デジタル 教科書体 N-B" panose="02020700000000000000" pitchFamily="17" charset="-128"/>
              </a:rPr>
              <a:t>○ 多様な主体がつながり、連携する機会・場（プラットフォーム）の創出</a:t>
            </a:r>
          </a:p>
        </p:txBody>
      </p:sp>
      <p:sp>
        <p:nvSpPr>
          <p:cNvPr id="101" name="テキスト ボックス 100">
            <a:extLst>
              <a:ext uri="{FF2B5EF4-FFF2-40B4-BE49-F238E27FC236}">
                <a16:creationId xmlns:a16="http://schemas.microsoft.com/office/drawing/2014/main" id="{83E0C218-C9C1-431D-842E-4D803B0EAA00}"/>
              </a:ext>
            </a:extLst>
          </p:cNvPr>
          <p:cNvSpPr txBox="1"/>
          <p:nvPr/>
        </p:nvSpPr>
        <p:spPr>
          <a:xfrm>
            <a:off x="4796229" y="5993245"/>
            <a:ext cx="2444630" cy="169277"/>
          </a:xfrm>
          <a:prstGeom prst="rect">
            <a:avLst/>
          </a:prstGeom>
          <a:noFill/>
        </p:spPr>
        <p:txBody>
          <a:bodyPr wrap="square" lIns="0" tIns="0" rIns="0" bIns="0">
            <a:spAutoFit/>
          </a:bodyPr>
          <a:lstStyle/>
          <a:p>
            <a:pPr defTabSz="457200">
              <a:defRPr/>
            </a:pPr>
            <a:r>
              <a:rPr kumimoji="0" lang="en-US" altLang="ja-JP" sz="1100" spc="-150" dirty="0">
                <a:solidFill>
                  <a:prstClr val="black"/>
                </a:solidFill>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a:t>
            </a:r>
            <a:r>
              <a:rPr kumimoji="0" lang="ja-JP" altLang="ja-JP" sz="1100" spc="-150" dirty="0">
                <a:solidFill>
                  <a:prstClr val="black"/>
                </a:solidFill>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大阪府が</a:t>
            </a:r>
            <a:r>
              <a:rPr kumimoji="0" lang="ja-JP" altLang="en-US" sz="1100" spc="-150" dirty="0">
                <a:solidFill>
                  <a:prstClr val="black"/>
                </a:solidFill>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重点的に</a:t>
            </a:r>
            <a:r>
              <a:rPr kumimoji="0" lang="ja-JP" altLang="ja-JP" sz="1100" spc="-150" dirty="0">
                <a:solidFill>
                  <a:prstClr val="black"/>
                </a:solidFill>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取り組む施策</a:t>
            </a:r>
            <a:r>
              <a:rPr kumimoji="0" lang="en-US" altLang="ja-JP" sz="1100" spc="-150" dirty="0">
                <a:solidFill>
                  <a:prstClr val="black"/>
                </a:solidFill>
                <a:latin typeface="UD デジタル 教科書体 N-B" panose="02020700000000000000" pitchFamily="17" charset="-128"/>
                <a:ea typeface="UD デジタル 教科書体 N-B" panose="02020700000000000000" pitchFamily="17" charset="-128"/>
                <a:cs typeface="Times New Roman" panose="02020603050405020304" pitchFamily="18" charset="0"/>
              </a:rPr>
              <a:t>】</a:t>
            </a:r>
            <a:endParaRPr kumimoji="0" lang="ja-JP" altLang="en-US" sz="1100" spc="-150" dirty="0">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90" name="角丸四角形 65">
            <a:extLst>
              <a:ext uri="{FF2B5EF4-FFF2-40B4-BE49-F238E27FC236}">
                <a16:creationId xmlns:a16="http://schemas.microsoft.com/office/drawing/2014/main" id="{29ABCD89-E631-4955-B1AA-3DFF896EF4A4}"/>
              </a:ext>
            </a:extLst>
          </p:cNvPr>
          <p:cNvSpPr/>
          <p:nvPr/>
        </p:nvSpPr>
        <p:spPr>
          <a:xfrm>
            <a:off x="5029817" y="6215612"/>
            <a:ext cx="2160000" cy="288000"/>
          </a:xfrm>
          <a:prstGeom prst="roundRect">
            <a:avLst>
              <a:gd name="adj" fmla="val 7429"/>
            </a:avLst>
          </a:prstGeom>
          <a:solidFill>
            <a:schemeClr val="bg1">
              <a:alpha val="70000"/>
            </a:schemeClr>
          </a:solidFill>
          <a:ln>
            <a:noFill/>
          </a:ln>
          <a:effectLst/>
          <a:scene3d>
            <a:camera prst="orthographicFront">
              <a:rot lat="0" lon="0" rev="0"/>
            </a:camera>
            <a:lightRig rig="threePt" dir="t">
              <a:rot lat="0" lon="0" rev="1200000"/>
            </a:lightRig>
          </a:scene3d>
          <a:sp3d/>
        </p:spPr>
        <p:txBody>
          <a:bodyPr lIns="99049" tIns="49524" rIns="99049" bIns="49524" rtlCol="0" anchor="ctr"/>
          <a:lstStyle/>
          <a:p>
            <a:pPr algn="ctr" defTabSz="990450">
              <a:lnSpc>
                <a:spcPts val="2123"/>
              </a:lnSpc>
              <a:defRPr/>
            </a:pPr>
            <a:endParaRPr kumimoji="0" lang="ja-JP" altLang="en-US" sz="1950"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96" name="テキスト ボックス 95">
            <a:extLst>
              <a:ext uri="{FF2B5EF4-FFF2-40B4-BE49-F238E27FC236}">
                <a16:creationId xmlns:a16="http://schemas.microsoft.com/office/drawing/2014/main" id="{82F84F63-61D3-43DE-8910-676EFABEF046}"/>
              </a:ext>
            </a:extLst>
          </p:cNvPr>
          <p:cNvSpPr txBox="1"/>
          <p:nvPr/>
        </p:nvSpPr>
        <p:spPr>
          <a:xfrm>
            <a:off x="5288109" y="6274974"/>
            <a:ext cx="1643417" cy="169277"/>
          </a:xfrm>
          <a:prstGeom prst="rect">
            <a:avLst/>
          </a:prstGeom>
          <a:noFill/>
        </p:spPr>
        <p:txBody>
          <a:bodyPr wrap="square" lIns="0" tIns="0" rIns="0" bIns="0">
            <a:spAutoFit/>
          </a:bodyPr>
          <a:lstStyle/>
          <a:p>
            <a:pPr marL="133897" indent="-133897" defTabSz="353782">
              <a:defRPr/>
            </a:pPr>
            <a:r>
              <a:rPr kumimoji="0" lang="ja-JP" altLang="en-US" sz="1100" b="1" u="sng">
                <a:solidFill>
                  <a:prstClr val="black"/>
                </a:solidFill>
                <a:latin typeface="UD デジタル 教科書体 N-B" panose="02020700000000000000" pitchFamily="17" charset="-128"/>
                <a:ea typeface="UD デジタル 教科書体 N-B" panose="02020700000000000000" pitchFamily="17" charset="-128"/>
              </a:rPr>
              <a:t>○ 市町村支援の強化</a:t>
            </a:r>
            <a:endParaRPr kumimoji="0" lang="en-US" altLang="ja-JP" sz="1100" b="1" u="sng">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32" name="角丸四角形 65">
            <a:extLst>
              <a:ext uri="{FF2B5EF4-FFF2-40B4-BE49-F238E27FC236}">
                <a16:creationId xmlns:a16="http://schemas.microsoft.com/office/drawing/2014/main" id="{E07FE8EA-B6E2-4D01-80BE-BBD87F27DB5C}"/>
              </a:ext>
            </a:extLst>
          </p:cNvPr>
          <p:cNvSpPr/>
          <p:nvPr/>
        </p:nvSpPr>
        <p:spPr>
          <a:xfrm>
            <a:off x="7296949" y="6216628"/>
            <a:ext cx="2160000" cy="288000"/>
          </a:xfrm>
          <a:prstGeom prst="roundRect">
            <a:avLst>
              <a:gd name="adj" fmla="val 7429"/>
            </a:avLst>
          </a:prstGeom>
          <a:solidFill>
            <a:schemeClr val="bg1">
              <a:alpha val="70000"/>
            </a:schemeClr>
          </a:solidFill>
          <a:ln>
            <a:noFill/>
          </a:ln>
          <a:effectLst/>
          <a:scene3d>
            <a:camera prst="orthographicFront">
              <a:rot lat="0" lon="0" rev="0"/>
            </a:camera>
            <a:lightRig rig="threePt" dir="t">
              <a:rot lat="0" lon="0" rev="1200000"/>
            </a:lightRig>
          </a:scene3d>
          <a:sp3d/>
        </p:spPr>
        <p:txBody>
          <a:bodyPr lIns="99049" tIns="49524" rIns="99049" bIns="49524" rtlCol="0" anchor="ctr"/>
          <a:lstStyle/>
          <a:p>
            <a:pPr algn="ctr" defTabSz="990450">
              <a:lnSpc>
                <a:spcPts val="2123"/>
              </a:lnSpc>
              <a:defRPr/>
            </a:pPr>
            <a:endParaRPr kumimoji="0" lang="ja-JP" altLang="en-US" sz="1950"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97" name="テキスト ボックス 96">
            <a:extLst>
              <a:ext uri="{FF2B5EF4-FFF2-40B4-BE49-F238E27FC236}">
                <a16:creationId xmlns:a16="http://schemas.microsoft.com/office/drawing/2014/main" id="{A8F61C6F-224C-4B5D-B10C-F58E7F8867E5}"/>
              </a:ext>
            </a:extLst>
          </p:cNvPr>
          <p:cNvSpPr txBox="1"/>
          <p:nvPr/>
        </p:nvSpPr>
        <p:spPr>
          <a:xfrm>
            <a:off x="7329605" y="6276292"/>
            <a:ext cx="2094689" cy="175176"/>
          </a:xfrm>
          <a:prstGeom prst="rect">
            <a:avLst/>
          </a:prstGeom>
          <a:noFill/>
        </p:spPr>
        <p:txBody>
          <a:bodyPr wrap="square" lIns="0" tIns="0" rIns="0" bIns="0">
            <a:spAutoFit/>
          </a:bodyPr>
          <a:lstStyle/>
          <a:p>
            <a:pPr defTabSz="353782">
              <a:lnSpc>
                <a:spcPts val="1408"/>
              </a:lnSpc>
              <a:defRPr/>
            </a:pPr>
            <a:r>
              <a:rPr kumimoji="0" lang="ja-JP" altLang="en-US" sz="1100" b="1" u="sng">
                <a:solidFill>
                  <a:prstClr val="black"/>
                </a:solidFill>
                <a:latin typeface="UD デジタル 教科書体 N-B" panose="02020700000000000000" pitchFamily="17" charset="-128"/>
                <a:ea typeface="UD デジタル 教科書体 N-B" panose="02020700000000000000" pitchFamily="17" charset="-128"/>
              </a:rPr>
              <a:t>○ 民間の活躍を支える環境整備</a:t>
            </a:r>
          </a:p>
        </p:txBody>
      </p:sp>
      <p:sp>
        <p:nvSpPr>
          <p:cNvPr id="133" name="角丸四角形 65">
            <a:extLst>
              <a:ext uri="{FF2B5EF4-FFF2-40B4-BE49-F238E27FC236}">
                <a16:creationId xmlns:a16="http://schemas.microsoft.com/office/drawing/2014/main" id="{14A7589F-E0C8-4E8C-AF9C-8FC4B2A1CA4B}"/>
              </a:ext>
            </a:extLst>
          </p:cNvPr>
          <p:cNvSpPr/>
          <p:nvPr/>
        </p:nvSpPr>
        <p:spPr>
          <a:xfrm>
            <a:off x="9564081" y="6210556"/>
            <a:ext cx="2160000" cy="288000"/>
          </a:xfrm>
          <a:prstGeom prst="roundRect">
            <a:avLst>
              <a:gd name="adj" fmla="val 7429"/>
            </a:avLst>
          </a:prstGeom>
          <a:solidFill>
            <a:schemeClr val="bg1">
              <a:alpha val="70000"/>
            </a:schemeClr>
          </a:solidFill>
          <a:ln>
            <a:noFill/>
          </a:ln>
          <a:effectLst/>
          <a:scene3d>
            <a:camera prst="orthographicFront">
              <a:rot lat="0" lon="0" rev="0"/>
            </a:camera>
            <a:lightRig rig="threePt" dir="t">
              <a:rot lat="0" lon="0" rev="1200000"/>
            </a:lightRig>
          </a:scene3d>
          <a:sp3d/>
        </p:spPr>
        <p:txBody>
          <a:bodyPr lIns="99049" tIns="49524" rIns="99049" bIns="49524" rtlCol="0" anchor="ctr"/>
          <a:lstStyle/>
          <a:p>
            <a:pPr algn="ctr" defTabSz="990450">
              <a:lnSpc>
                <a:spcPts val="2123"/>
              </a:lnSpc>
              <a:defRPr/>
            </a:pPr>
            <a:endParaRPr kumimoji="0" lang="ja-JP" altLang="en-US" sz="1950"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98" name="テキスト ボックス 97">
            <a:extLst>
              <a:ext uri="{FF2B5EF4-FFF2-40B4-BE49-F238E27FC236}">
                <a16:creationId xmlns:a16="http://schemas.microsoft.com/office/drawing/2014/main" id="{DDF43F9F-36CE-4910-BBA4-794D9E0F82D2}"/>
              </a:ext>
            </a:extLst>
          </p:cNvPr>
          <p:cNvSpPr txBox="1"/>
          <p:nvPr/>
        </p:nvSpPr>
        <p:spPr>
          <a:xfrm>
            <a:off x="9624042" y="6275761"/>
            <a:ext cx="2040079" cy="175176"/>
          </a:xfrm>
          <a:prstGeom prst="rect">
            <a:avLst/>
          </a:prstGeom>
          <a:noFill/>
        </p:spPr>
        <p:txBody>
          <a:bodyPr wrap="square" lIns="0" tIns="0" rIns="0" bIns="0">
            <a:spAutoFit/>
          </a:bodyPr>
          <a:lstStyle/>
          <a:p>
            <a:pPr defTabSz="353782">
              <a:lnSpc>
                <a:spcPts val="1408"/>
              </a:lnSpc>
              <a:defRPr/>
            </a:pPr>
            <a:r>
              <a:rPr kumimoji="0" lang="ja-JP" altLang="en-US" sz="1100" b="1" u="sng">
                <a:solidFill>
                  <a:prstClr val="black"/>
                </a:solidFill>
                <a:latin typeface="UD デジタル 教科書体 N-B" panose="02020700000000000000" pitchFamily="17" charset="-128"/>
                <a:ea typeface="UD デジタル 教科書体 N-B" panose="02020700000000000000" pitchFamily="17" charset="-128"/>
              </a:rPr>
              <a:t>○ 公的賃貸住宅ストックの活用</a:t>
            </a:r>
          </a:p>
        </p:txBody>
      </p:sp>
      <p:sp>
        <p:nvSpPr>
          <p:cNvPr id="152" name="四角形: 角を丸くする 151">
            <a:extLst>
              <a:ext uri="{FF2B5EF4-FFF2-40B4-BE49-F238E27FC236}">
                <a16:creationId xmlns:a16="http://schemas.microsoft.com/office/drawing/2014/main" id="{2B34E518-E67B-4B16-8D02-B4D9873A56F2}"/>
              </a:ext>
            </a:extLst>
          </p:cNvPr>
          <p:cNvSpPr/>
          <p:nvPr/>
        </p:nvSpPr>
        <p:spPr>
          <a:xfrm>
            <a:off x="1657593" y="3994932"/>
            <a:ext cx="1440000" cy="615600"/>
          </a:xfrm>
          <a:prstGeom prst="roundRect">
            <a:avLst>
              <a:gd name="adj" fmla="val 50000"/>
            </a:avLst>
          </a:prstGeom>
          <a:solidFill>
            <a:srgbClr val="FFD3B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117000" rIns="0" bIns="0" rtlCol="0" anchor="ctr"/>
          <a:lstStyle/>
          <a:p>
            <a:pPr marL="197770" indent="-196050" algn="ctr" defTabSz="457200">
              <a:defRPr/>
            </a:pPr>
            <a:endParaRPr kumimoji="0" lang="ja-JP" altLang="en-US" sz="1137">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53" name="四角形: 角を丸くする 152">
            <a:extLst>
              <a:ext uri="{FF2B5EF4-FFF2-40B4-BE49-F238E27FC236}">
                <a16:creationId xmlns:a16="http://schemas.microsoft.com/office/drawing/2014/main" id="{9D722847-7438-44D8-88DE-5DA9793D4F73}"/>
              </a:ext>
            </a:extLst>
          </p:cNvPr>
          <p:cNvSpPr/>
          <p:nvPr/>
        </p:nvSpPr>
        <p:spPr>
          <a:xfrm>
            <a:off x="3155308" y="3994953"/>
            <a:ext cx="1440000" cy="615559"/>
          </a:xfrm>
          <a:prstGeom prst="roundRect">
            <a:avLst>
              <a:gd name="adj" fmla="val 50000"/>
            </a:avLst>
          </a:prstGeom>
          <a:solidFill>
            <a:srgbClr val="FFD3B4"/>
          </a:solid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117000" rIns="0" bIns="0" rtlCol="0" anchor="ctr"/>
          <a:lstStyle/>
          <a:p>
            <a:pPr marL="197770" indent="-196050" algn="ctr" defTabSz="457200">
              <a:defRPr/>
            </a:pPr>
            <a:endParaRPr kumimoji="0" lang="ja-JP" altLang="en-US" sz="1137">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55" name="正方形/長方形 154">
            <a:extLst>
              <a:ext uri="{FF2B5EF4-FFF2-40B4-BE49-F238E27FC236}">
                <a16:creationId xmlns:a16="http://schemas.microsoft.com/office/drawing/2014/main" id="{6691030C-D870-4074-BADB-538EED56ACB2}"/>
              </a:ext>
            </a:extLst>
          </p:cNvPr>
          <p:cNvSpPr/>
          <p:nvPr/>
        </p:nvSpPr>
        <p:spPr>
          <a:xfrm>
            <a:off x="5045779" y="4724134"/>
            <a:ext cx="3420000" cy="216000"/>
          </a:xfrm>
          <a:prstGeom prst="rect">
            <a:avLst/>
          </a:prstGeom>
          <a:solidFill>
            <a:srgbClr val="C0D4F5"/>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48332" indent="-147042" algn="ctr" defTabSz="742950">
              <a:defRPr/>
            </a:pPr>
            <a:r>
              <a:rPr lang="ja-JP" altLang="en-US" sz="1000" dirty="0">
                <a:solidFill>
                  <a:prstClr val="black"/>
                </a:solidFill>
                <a:latin typeface="UD デジタル 教科書体 N-B" panose="02020700000000000000" pitchFamily="17" charset="-128"/>
                <a:ea typeface="UD デジタル 教科書体 N-B" panose="02020700000000000000" pitchFamily="17" charset="-128"/>
              </a:rPr>
              <a:t>大阪都市圏の中心として多様な都市機能が集積する地域</a:t>
            </a:r>
          </a:p>
        </p:txBody>
      </p:sp>
      <p:sp>
        <p:nvSpPr>
          <p:cNvPr id="156" name="正方形/長方形 155">
            <a:extLst>
              <a:ext uri="{FF2B5EF4-FFF2-40B4-BE49-F238E27FC236}">
                <a16:creationId xmlns:a16="http://schemas.microsoft.com/office/drawing/2014/main" id="{4FE8DA8B-6C5C-4153-AF4E-BA146538E0D4}"/>
              </a:ext>
            </a:extLst>
          </p:cNvPr>
          <p:cNvSpPr/>
          <p:nvPr/>
        </p:nvSpPr>
        <p:spPr>
          <a:xfrm>
            <a:off x="5045779" y="4993889"/>
            <a:ext cx="3420000" cy="216000"/>
          </a:xfrm>
          <a:prstGeom prst="rect">
            <a:avLst/>
          </a:prstGeom>
          <a:solidFill>
            <a:srgbClr val="C0D4F5"/>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48332" indent="-147042" algn="ctr" defTabSz="742950">
              <a:defRPr/>
            </a:pPr>
            <a:r>
              <a:rPr lang="ja-JP" altLang="en-US" sz="1000">
                <a:solidFill>
                  <a:prstClr val="black"/>
                </a:solidFill>
                <a:latin typeface="UD デジタル 教科書体 N-B" panose="02020700000000000000" pitchFamily="17" charset="-128"/>
                <a:ea typeface="UD デジタル 教科書体 N-B" panose="02020700000000000000" pitchFamily="17" charset="-128"/>
              </a:rPr>
              <a:t>木造住宅が密集する地域</a:t>
            </a:r>
          </a:p>
        </p:txBody>
      </p:sp>
      <p:sp>
        <p:nvSpPr>
          <p:cNvPr id="158" name="正方形/長方形 157">
            <a:extLst>
              <a:ext uri="{FF2B5EF4-FFF2-40B4-BE49-F238E27FC236}">
                <a16:creationId xmlns:a16="http://schemas.microsoft.com/office/drawing/2014/main" id="{E60948F5-CE48-4696-B3B5-B3BEDF84C13C}"/>
              </a:ext>
            </a:extLst>
          </p:cNvPr>
          <p:cNvSpPr/>
          <p:nvPr/>
        </p:nvSpPr>
        <p:spPr>
          <a:xfrm>
            <a:off x="5045779" y="5263645"/>
            <a:ext cx="3420000" cy="216000"/>
          </a:xfrm>
          <a:prstGeom prst="rect">
            <a:avLst/>
          </a:prstGeom>
          <a:solidFill>
            <a:srgbClr val="C0D4F5"/>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48332" indent="-147042" algn="ctr" defTabSz="742950">
              <a:defRPr/>
            </a:pPr>
            <a:r>
              <a:rPr lang="ja-JP" altLang="en-US" sz="1000">
                <a:solidFill>
                  <a:prstClr val="black"/>
                </a:solidFill>
                <a:latin typeface="UD デジタル 教科書体 N-B" panose="02020700000000000000" pitchFamily="17" charset="-128"/>
                <a:ea typeface="UD デジタル 教科書体 N-B" panose="02020700000000000000" pitchFamily="17" charset="-128"/>
              </a:rPr>
              <a:t>公営・改良住宅など公的賃貸住宅を多く有する地域</a:t>
            </a:r>
          </a:p>
        </p:txBody>
      </p:sp>
      <p:sp>
        <p:nvSpPr>
          <p:cNvPr id="159" name="正方形/長方形 158">
            <a:extLst>
              <a:ext uri="{FF2B5EF4-FFF2-40B4-BE49-F238E27FC236}">
                <a16:creationId xmlns:a16="http://schemas.microsoft.com/office/drawing/2014/main" id="{C7D91122-3A62-4D59-8BCC-C24A87477A7E}"/>
              </a:ext>
            </a:extLst>
          </p:cNvPr>
          <p:cNvSpPr/>
          <p:nvPr/>
        </p:nvSpPr>
        <p:spPr>
          <a:xfrm>
            <a:off x="8526289" y="4724134"/>
            <a:ext cx="3420000" cy="216000"/>
          </a:xfrm>
          <a:prstGeom prst="rect">
            <a:avLst/>
          </a:prstGeom>
          <a:solidFill>
            <a:srgbClr val="C0D4F5"/>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48332" indent="-147042" algn="ctr" defTabSz="742950">
              <a:defRPr/>
            </a:pPr>
            <a:r>
              <a:rPr lang="ja-JP" altLang="en-US" sz="1000">
                <a:solidFill>
                  <a:prstClr val="black"/>
                </a:solidFill>
                <a:latin typeface="UD デジタル 教科書体 N-B" panose="02020700000000000000" pitchFamily="17" charset="-128"/>
                <a:ea typeface="UD デジタル 教科書体 N-B" panose="02020700000000000000" pitchFamily="17" charset="-128"/>
              </a:rPr>
              <a:t>歴史的まちなみなどの景観資源がある地域</a:t>
            </a:r>
          </a:p>
        </p:txBody>
      </p:sp>
      <p:sp>
        <p:nvSpPr>
          <p:cNvPr id="160" name="正方形/長方形 159">
            <a:extLst>
              <a:ext uri="{FF2B5EF4-FFF2-40B4-BE49-F238E27FC236}">
                <a16:creationId xmlns:a16="http://schemas.microsoft.com/office/drawing/2014/main" id="{8E6B5AC8-3C80-418D-8299-34EED697D1A7}"/>
              </a:ext>
            </a:extLst>
          </p:cNvPr>
          <p:cNvSpPr/>
          <p:nvPr/>
        </p:nvSpPr>
        <p:spPr>
          <a:xfrm>
            <a:off x="8526289" y="4993889"/>
            <a:ext cx="3420000" cy="216000"/>
          </a:xfrm>
          <a:prstGeom prst="rect">
            <a:avLst/>
          </a:prstGeom>
          <a:solidFill>
            <a:srgbClr val="C0D4F5"/>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48332" indent="-147042" algn="ctr" defTabSz="742950">
              <a:defRPr/>
            </a:pPr>
            <a:r>
              <a:rPr lang="ja-JP" altLang="en-US" sz="1000">
                <a:solidFill>
                  <a:prstClr val="black"/>
                </a:solidFill>
                <a:latin typeface="UD デジタル 教科書体 N-B" panose="02020700000000000000" pitchFamily="17" charset="-128"/>
                <a:ea typeface="UD デジタル 教科書体 N-B" panose="02020700000000000000" pitchFamily="17" charset="-128"/>
              </a:rPr>
              <a:t>ニュータウンをはじめ、郊外に整備された住宅地</a:t>
            </a:r>
          </a:p>
        </p:txBody>
      </p:sp>
      <p:sp>
        <p:nvSpPr>
          <p:cNvPr id="161" name="正方形/長方形 160">
            <a:extLst>
              <a:ext uri="{FF2B5EF4-FFF2-40B4-BE49-F238E27FC236}">
                <a16:creationId xmlns:a16="http://schemas.microsoft.com/office/drawing/2014/main" id="{65DA892A-6918-4105-87FF-5110579BD569}"/>
              </a:ext>
            </a:extLst>
          </p:cNvPr>
          <p:cNvSpPr/>
          <p:nvPr/>
        </p:nvSpPr>
        <p:spPr>
          <a:xfrm>
            <a:off x="8532507" y="5263645"/>
            <a:ext cx="3420000" cy="216000"/>
          </a:xfrm>
          <a:prstGeom prst="rect">
            <a:avLst/>
          </a:prstGeom>
          <a:solidFill>
            <a:srgbClr val="C0D4F5"/>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48332" indent="-147042" algn="ctr" defTabSz="742950">
              <a:defRPr/>
            </a:pPr>
            <a:r>
              <a:rPr lang="ja-JP" altLang="en-US" sz="1000">
                <a:solidFill>
                  <a:prstClr val="black"/>
                </a:solidFill>
                <a:latin typeface="UD デジタル 教科書体 N-B" panose="02020700000000000000" pitchFamily="17" charset="-128"/>
                <a:ea typeface="UD デジタル 教科書体 N-B" panose="02020700000000000000" pitchFamily="17" charset="-128"/>
              </a:rPr>
              <a:t>農山漁村など豊かな自然を有する地域</a:t>
            </a:r>
          </a:p>
        </p:txBody>
      </p:sp>
      <p:sp>
        <p:nvSpPr>
          <p:cNvPr id="162" name="テキスト ボックス 161">
            <a:extLst>
              <a:ext uri="{FF2B5EF4-FFF2-40B4-BE49-F238E27FC236}">
                <a16:creationId xmlns:a16="http://schemas.microsoft.com/office/drawing/2014/main" id="{AC2FA617-E7A0-4D9C-9105-7251F4B32BAB}"/>
              </a:ext>
            </a:extLst>
          </p:cNvPr>
          <p:cNvSpPr txBox="1"/>
          <p:nvPr/>
        </p:nvSpPr>
        <p:spPr>
          <a:xfrm>
            <a:off x="4917334" y="4555561"/>
            <a:ext cx="7200000" cy="153888"/>
          </a:xfrm>
          <a:prstGeom prst="rect">
            <a:avLst/>
          </a:prstGeom>
          <a:noFill/>
        </p:spPr>
        <p:txBody>
          <a:bodyPr wrap="square" lIns="0" tIns="0" rIns="0" bIns="0">
            <a:spAutoFit/>
          </a:bodyPr>
          <a:lstStyle/>
          <a:p>
            <a:pPr defTabSz="457200">
              <a:defRPr/>
            </a:pPr>
            <a:r>
              <a:rPr kumimoji="0" lang="ja-JP" altLang="en-US" sz="1000" spc="-50">
                <a:solidFill>
                  <a:prstClr val="black"/>
                </a:solidFill>
                <a:latin typeface="UD デジタル 教科書体 NP-R" panose="02020400000000000000" pitchFamily="18" charset="-128"/>
                <a:ea typeface="UD デジタル 教科書体 NP-R" panose="02020400000000000000" pitchFamily="18" charset="-128"/>
              </a:rPr>
              <a:t>まちのなりたちや変遷、特性を踏まえた６つの地域を取り上げ、大阪のそれぞれの地域において、その地域特性に応じた施策を展開</a:t>
            </a:r>
          </a:p>
        </p:txBody>
      </p:sp>
      <p:sp>
        <p:nvSpPr>
          <p:cNvPr id="164" name="四角形: 角を丸くする 163">
            <a:extLst>
              <a:ext uri="{FF2B5EF4-FFF2-40B4-BE49-F238E27FC236}">
                <a16:creationId xmlns:a16="http://schemas.microsoft.com/office/drawing/2014/main" id="{1323A63C-45FF-4675-A245-E2062DDABB32}"/>
              </a:ext>
            </a:extLst>
          </p:cNvPr>
          <p:cNvSpPr/>
          <p:nvPr/>
        </p:nvSpPr>
        <p:spPr>
          <a:xfrm>
            <a:off x="4776517" y="4356156"/>
            <a:ext cx="7296485" cy="1193816"/>
          </a:xfrm>
          <a:prstGeom prst="roundRect">
            <a:avLst>
              <a:gd name="adj" fmla="val 7391"/>
            </a:avLst>
          </a:prstGeom>
          <a:no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17000" rIns="0" bIns="0" rtlCol="0" anchor="ctr"/>
          <a:lstStyle/>
          <a:p>
            <a:pPr marL="197770" indent="-196050" algn="ctr" defTabSz="457200">
              <a:defRPr/>
            </a:pPr>
            <a:endParaRPr kumimoji="0" lang="ja-JP" altLang="en-US" sz="1137">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65" name="四角形: 角を丸くする 164">
            <a:extLst>
              <a:ext uri="{FF2B5EF4-FFF2-40B4-BE49-F238E27FC236}">
                <a16:creationId xmlns:a16="http://schemas.microsoft.com/office/drawing/2014/main" id="{2A6C0EEB-6E37-4704-92E3-537E945F721A}"/>
              </a:ext>
            </a:extLst>
          </p:cNvPr>
          <p:cNvSpPr/>
          <p:nvPr/>
        </p:nvSpPr>
        <p:spPr>
          <a:xfrm>
            <a:off x="4776517" y="5690652"/>
            <a:ext cx="7296485" cy="1080000"/>
          </a:xfrm>
          <a:prstGeom prst="roundRect">
            <a:avLst>
              <a:gd name="adj" fmla="val 7391"/>
            </a:avLst>
          </a:prstGeom>
          <a:no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17000" rIns="0" bIns="0" rtlCol="0" anchor="ctr"/>
          <a:lstStyle/>
          <a:p>
            <a:pPr marL="197770" indent="-196050" algn="ctr" defTabSz="457200">
              <a:defRPr/>
            </a:pPr>
            <a:endParaRPr kumimoji="0" lang="ja-JP" altLang="en-US" sz="1137">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91" name="四角形: 角を丸くする 90">
            <a:extLst>
              <a:ext uri="{FF2B5EF4-FFF2-40B4-BE49-F238E27FC236}">
                <a16:creationId xmlns:a16="http://schemas.microsoft.com/office/drawing/2014/main" id="{E9AC857D-37FF-4266-9A11-B734CC79396B}"/>
              </a:ext>
            </a:extLst>
          </p:cNvPr>
          <p:cNvSpPr/>
          <p:nvPr/>
        </p:nvSpPr>
        <p:spPr>
          <a:xfrm>
            <a:off x="4751125" y="5590792"/>
            <a:ext cx="1947119" cy="235714"/>
          </a:xfrm>
          <a:prstGeom prst="roundRect">
            <a:avLst>
              <a:gd name="adj" fmla="val 5000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a:defRPr/>
            </a:pPr>
            <a:r>
              <a:rPr kumimoji="0" lang="ja-JP" altLang="en-US" sz="1083">
                <a:solidFill>
                  <a:prstClr val="white"/>
                </a:solidFill>
                <a:latin typeface="UD デジタル 教科書体 N-B" panose="02020700000000000000" pitchFamily="17" charset="-128"/>
                <a:ea typeface="UD デジタル 教科書体 N-B" panose="02020700000000000000" pitchFamily="17" charset="-128"/>
              </a:rPr>
              <a:t>４章 各主体の役割と連携</a:t>
            </a:r>
            <a:endParaRPr kumimoji="0" lang="en-US" altLang="ja-JP" sz="1083" b="1" kern="100">
              <a:solidFill>
                <a:prstClr val="white"/>
              </a:solidFill>
              <a:latin typeface="UD デジタル 教科書体 NP-B" panose="02020700000000000000" pitchFamily="18" charset="-128"/>
              <a:ea typeface="UD デジタル 教科書体 NP-B" panose="02020700000000000000" pitchFamily="18" charset="-128"/>
              <a:cs typeface="Times New Roman"/>
            </a:endParaRPr>
          </a:p>
        </p:txBody>
      </p:sp>
      <p:sp>
        <p:nvSpPr>
          <p:cNvPr id="103" name="正方形/長方形 102">
            <a:extLst>
              <a:ext uri="{FF2B5EF4-FFF2-40B4-BE49-F238E27FC236}">
                <a16:creationId xmlns:a16="http://schemas.microsoft.com/office/drawing/2014/main" id="{74D170DE-AB55-4D7E-951F-9123AF4386DF}"/>
              </a:ext>
            </a:extLst>
          </p:cNvPr>
          <p:cNvSpPr>
            <a:spLocks/>
          </p:cNvSpPr>
          <p:nvPr/>
        </p:nvSpPr>
        <p:spPr>
          <a:xfrm>
            <a:off x="0" y="662"/>
            <a:ext cx="12193200" cy="540000"/>
          </a:xfrm>
          <a:prstGeom prst="rect">
            <a:avLst/>
          </a:prstGeom>
          <a:solidFill>
            <a:srgbClr val="DEEBF7"/>
          </a:solidFill>
          <a:ln w="9525" cmpd="dbl">
            <a:noFill/>
          </a:ln>
        </p:spPr>
        <p:style>
          <a:lnRef idx="1">
            <a:schemeClr val="accent5"/>
          </a:lnRef>
          <a:fillRef idx="2">
            <a:schemeClr val="accent5"/>
          </a:fillRef>
          <a:effectRef idx="1">
            <a:schemeClr val="accent5"/>
          </a:effectRef>
          <a:fontRef idx="minor">
            <a:schemeClr val="dk1"/>
          </a:fontRef>
        </p:style>
        <p:txBody>
          <a:bodyPr rot="0" spcFirstLastPara="0" vert="horz" wrap="square" lIns="0" tIns="0" rIns="0" bIns="0" numCol="1" spcCol="0" rtlCol="0" fromWordArt="0" anchor="ctr" anchorCtr="0" forceAA="0" compatLnSpc="1">
            <a:prstTxWarp prst="textNoShape">
              <a:avLst/>
            </a:prstTxWarp>
            <a:noAutofit/>
          </a:bodyPr>
          <a:lstStyle/>
          <a:p>
            <a:pPr marL="182563" marR="0" lvl="0" indent="0" algn="l" defTabSz="914400" rtl="0" eaLnBrk="1" fontAlgn="auto" latinLnBrk="0" hangingPunct="1">
              <a:lnSpc>
                <a:spcPct val="100000"/>
              </a:lnSpc>
              <a:spcBef>
                <a:spcPts val="0"/>
              </a:spcBef>
              <a:spcAft>
                <a:spcPts val="0"/>
              </a:spcAft>
              <a:buClrTx/>
              <a:buSzTx/>
              <a:buFontTx/>
              <a:buNone/>
              <a:tabLst/>
              <a:defRPr/>
            </a:pPr>
            <a:r>
              <a:rPr lang="ja-JP" altLang="en-US" sz="2800" b="1" kern="100" dirty="0">
                <a:solidFill>
                  <a:prstClr val="black"/>
                </a:solidFill>
                <a:latin typeface="UD デジタル 教科書体 NP-B" panose="02020700000000000000" pitchFamily="18" charset="-128"/>
                <a:ea typeface="UD デジタル 教科書体 NP-B" panose="02020700000000000000" pitchFamily="18" charset="-128"/>
                <a:cs typeface="Times New Roman"/>
              </a:rPr>
              <a:t>　「住まうビジョン・大阪」（案）　概要</a:t>
            </a:r>
            <a:endParaRPr kumimoji="1" lang="ja-JP" altLang="en-US" sz="2800" b="1" i="0" u="none" strike="noStrike" kern="100" cap="none" spc="0" normalizeH="0" baseline="0" noProof="0" dirty="0">
              <a:ln>
                <a:noFill/>
              </a:ln>
              <a:solidFill>
                <a:prstClr val="black"/>
              </a:solidFill>
              <a:effectLst/>
              <a:uLnTx/>
              <a:uFillTx/>
              <a:latin typeface="UD デジタル 教科書体 NP-B" panose="02020700000000000000" pitchFamily="18" charset="-128"/>
              <a:ea typeface="UD デジタル 教科書体 NP-B" panose="02020700000000000000" pitchFamily="18" charset="-128"/>
              <a:cs typeface="Times New Roman"/>
            </a:endParaRPr>
          </a:p>
        </p:txBody>
      </p:sp>
      <p:sp>
        <p:nvSpPr>
          <p:cNvPr id="163" name="四角形: 角を丸くする 162">
            <a:extLst>
              <a:ext uri="{FF2B5EF4-FFF2-40B4-BE49-F238E27FC236}">
                <a16:creationId xmlns:a16="http://schemas.microsoft.com/office/drawing/2014/main" id="{70AB549B-043B-4218-82A7-1B5AC1319041}"/>
              </a:ext>
            </a:extLst>
          </p:cNvPr>
          <p:cNvSpPr/>
          <p:nvPr/>
        </p:nvSpPr>
        <p:spPr>
          <a:xfrm>
            <a:off x="4776517" y="671865"/>
            <a:ext cx="7298669" cy="3564000"/>
          </a:xfrm>
          <a:prstGeom prst="roundRect">
            <a:avLst>
              <a:gd name="adj" fmla="val 2608"/>
            </a:avLst>
          </a:prstGeom>
          <a:no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17000" rIns="0" bIns="0" rtlCol="0" anchor="ctr"/>
          <a:lstStyle/>
          <a:p>
            <a:pPr marL="197770" indent="-196050" algn="ctr" defTabSz="457200">
              <a:defRPr/>
            </a:pPr>
            <a:endParaRPr kumimoji="0" lang="ja-JP" altLang="en-US" sz="1137">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14" name="正方形/長方形 113">
            <a:extLst>
              <a:ext uri="{FF2B5EF4-FFF2-40B4-BE49-F238E27FC236}">
                <a16:creationId xmlns:a16="http://schemas.microsoft.com/office/drawing/2014/main" id="{0644642A-BA8F-4ABE-BBE4-349A58B7BA25}"/>
              </a:ext>
            </a:extLst>
          </p:cNvPr>
          <p:cNvSpPr/>
          <p:nvPr/>
        </p:nvSpPr>
        <p:spPr>
          <a:xfrm>
            <a:off x="8480652" y="2525372"/>
            <a:ext cx="3492000" cy="1646205"/>
          </a:xfrm>
          <a:prstGeom prst="rect">
            <a:avLst/>
          </a:prstGeom>
          <a:solidFill>
            <a:srgbClr val="CBF1ED"/>
          </a:solidFill>
          <a:ln>
            <a:solidFill>
              <a:srgbClr val="CBF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kumimoji="0" lang="ja-JP" altLang="en-US" sz="1950">
              <a:solidFill>
                <a:prstClr val="white"/>
              </a:solidFill>
              <a:latin typeface="游ゴシック" panose="020F0502020204030204"/>
              <a:ea typeface="游ゴシック" panose="020B0400000000000000" pitchFamily="50" charset="-128"/>
            </a:endParaRPr>
          </a:p>
        </p:txBody>
      </p:sp>
      <p:sp>
        <p:nvSpPr>
          <p:cNvPr id="113" name="正方形/長方形 112">
            <a:extLst>
              <a:ext uri="{FF2B5EF4-FFF2-40B4-BE49-F238E27FC236}">
                <a16:creationId xmlns:a16="http://schemas.microsoft.com/office/drawing/2014/main" id="{C8C86880-DD8A-4337-A123-7AA12E3B8C41}"/>
              </a:ext>
            </a:extLst>
          </p:cNvPr>
          <p:cNvSpPr/>
          <p:nvPr/>
        </p:nvSpPr>
        <p:spPr>
          <a:xfrm>
            <a:off x="4870934" y="2528552"/>
            <a:ext cx="3492000" cy="1681649"/>
          </a:xfrm>
          <a:prstGeom prst="rect">
            <a:avLst/>
          </a:prstGeom>
          <a:solidFill>
            <a:srgbClr val="CBF1ED"/>
          </a:solidFill>
          <a:ln>
            <a:solidFill>
              <a:srgbClr val="CBF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kumimoji="0" lang="ja-JP" altLang="en-US" sz="1950">
              <a:solidFill>
                <a:prstClr val="white"/>
              </a:solidFill>
              <a:latin typeface="游ゴシック" panose="020F0502020204030204"/>
              <a:ea typeface="游ゴシック" panose="020B0400000000000000" pitchFamily="50" charset="-128"/>
            </a:endParaRPr>
          </a:p>
        </p:txBody>
      </p:sp>
      <p:sp>
        <p:nvSpPr>
          <p:cNvPr id="112" name="正方形/長方形 111">
            <a:extLst>
              <a:ext uri="{FF2B5EF4-FFF2-40B4-BE49-F238E27FC236}">
                <a16:creationId xmlns:a16="http://schemas.microsoft.com/office/drawing/2014/main" id="{FBFB6314-6238-4C70-9728-A0C6577A9988}"/>
              </a:ext>
            </a:extLst>
          </p:cNvPr>
          <p:cNvSpPr/>
          <p:nvPr/>
        </p:nvSpPr>
        <p:spPr>
          <a:xfrm>
            <a:off x="8480652" y="838839"/>
            <a:ext cx="3492000" cy="1647906"/>
          </a:xfrm>
          <a:prstGeom prst="rect">
            <a:avLst/>
          </a:prstGeom>
          <a:solidFill>
            <a:srgbClr val="CBF1ED"/>
          </a:solidFill>
          <a:ln>
            <a:solidFill>
              <a:srgbClr val="CBF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kumimoji="0" lang="ja-JP" altLang="en-US" sz="1950">
              <a:solidFill>
                <a:prstClr val="white"/>
              </a:solidFill>
              <a:latin typeface="游ゴシック" panose="020F0502020204030204"/>
              <a:ea typeface="游ゴシック" panose="020B0400000000000000" pitchFamily="50" charset="-128"/>
            </a:endParaRPr>
          </a:p>
        </p:txBody>
      </p:sp>
      <p:sp>
        <p:nvSpPr>
          <p:cNvPr id="111" name="正方形/長方形 110">
            <a:extLst>
              <a:ext uri="{FF2B5EF4-FFF2-40B4-BE49-F238E27FC236}">
                <a16:creationId xmlns:a16="http://schemas.microsoft.com/office/drawing/2014/main" id="{85D82020-AF0E-4E26-8FF0-80BC93B9208E}"/>
              </a:ext>
            </a:extLst>
          </p:cNvPr>
          <p:cNvSpPr/>
          <p:nvPr/>
        </p:nvSpPr>
        <p:spPr>
          <a:xfrm>
            <a:off x="4870934" y="838839"/>
            <a:ext cx="3492000" cy="1647906"/>
          </a:xfrm>
          <a:prstGeom prst="rect">
            <a:avLst/>
          </a:prstGeom>
          <a:solidFill>
            <a:srgbClr val="CBF1ED"/>
          </a:solidFill>
          <a:ln>
            <a:solidFill>
              <a:srgbClr val="CBF1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defRPr/>
            </a:pPr>
            <a:endParaRPr kumimoji="0" lang="ja-JP" altLang="en-US" sz="1950">
              <a:solidFill>
                <a:prstClr val="white"/>
              </a:solidFill>
              <a:latin typeface="游ゴシック" panose="020F0502020204030204"/>
              <a:ea typeface="游ゴシック" panose="020B0400000000000000" pitchFamily="50" charset="-128"/>
            </a:endParaRPr>
          </a:p>
        </p:txBody>
      </p:sp>
      <p:sp>
        <p:nvSpPr>
          <p:cNvPr id="2" name="四角形: 角を丸くする 1">
            <a:extLst>
              <a:ext uri="{FF2B5EF4-FFF2-40B4-BE49-F238E27FC236}">
                <a16:creationId xmlns:a16="http://schemas.microsoft.com/office/drawing/2014/main" id="{B5D761AA-64A0-4869-A451-31ED374C7CE1}"/>
              </a:ext>
            </a:extLst>
          </p:cNvPr>
          <p:cNvSpPr/>
          <p:nvPr/>
        </p:nvSpPr>
        <p:spPr>
          <a:xfrm>
            <a:off x="62582" y="1377248"/>
            <a:ext cx="2558883" cy="252000"/>
          </a:xfrm>
          <a:prstGeom prst="roundRect">
            <a:avLst>
              <a:gd name="adj" fmla="val 5000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a:defRPr/>
            </a:pPr>
            <a:r>
              <a:rPr kumimoji="0" lang="ja-JP" altLang="en-US" sz="1083">
                <a:solidFill>
                  <a:prstClr val="white"/>
                </a:solidFill>
                <a:latin typeface="UD デジタル 教科書体 N-B" panose="02020700000000000000" pitchFamily="17" charset="-128"/>
                <a:ea typeface="UD デジタル 教科書体 N-B" panose="02020700000000000000" pitchFamily="17" charset="-128"/>
              </a:rPr>
              <a:t>１章</a:t>
            </a:r>
            <a:r>
              <a:rPr kumimoji="0" lang="en-US" altLang="ja-JP" sz="1083">
                <a:solidFill>
                  <a:prstClr val="white"/>
                </a:solidFill>
                <a:latin typeface="UD デジタル 教科書体 N-B" panose="02020700000000000000" pitchFamily="17" charset="-128"/>
                <a:ea typeface="UD デジタル 教科書体 N-B" panose="02020700000000000000" pitchFamily="17" charset="-128"/>
              </a:rPr>
              <a:t> </a:t>
            </a:r>
            <a:r>
              <a:rPr kumimoji="0" lang="ja-JP" altLang="en-US" sz="1083">
                <a:solidFill>
                  <a:prstClr val="white"/>
                </a:solidFill>
                <a:latin typeface="UD デジタル 教科書体 N-B" panose="02020700000000000000" pitchFamily="17" charset="-128"/>
                <a:ea typeface="UD デジタル 教科書体 N-B" panose="02020700000000000000" pitchFamily="17" charset="-128"/>
              </a:rPr>
              <a:t>住宅・建築政策の基本的な方針</a:t>
            </a:r>
          </a:p>
        </p:txBody>
      </p:sp>
      <p:sp>
        <p:nvSpPr>
          <p:cNvPr id="13" name="テキスト ボックス 12">
            <a:extLst>
              <a:ext uri="{FF2B5EF4-FFF2-40B4-BE49-F238E27FC236}">
                <a16:creationId xmlns:a16="http://schemas.microsoft.com/office/drawing/2014/main" id="{CF0C5E53-DA38-403D-841D-0C00857116F9}"/>
              </a:ext>
            </a:extLst>
          </p:cNvPr>
          <p:cNvSpPr txBox="1"/>
          <p:nvPr/>
        </p:nvSpPr>
        <p:spPr>
          <a:xfrm>
            <a:off x="142746" y="1663542"/>
            <a:ext cx="2321526" cy="184666"/>
          </a:xfrm>
          <a:prstGeom prst="rect">
            <a:avLst/>
          </a:prstGeom>
          <a:noFill/>
        </p:spPr>
        <p:txBody>
          <a:bodyPr wrap="square" lIns="0" tIns="0" rIns="0" bIns="0">
            <a:spAutoFit/>
          </a:bodyPr>
          <a:lstStyle/>
          <a:p>
            <a:pPr marL="228600" indent="-228600" defTabSz="457200">
              <a:buAutoNum type="arabicPeriod"/>
              <a:defRPr/>
            </a:pPr>
            <a:r>
              <a:rPr kumimoji="0" lang="ja-JP" altLang="en-US" sz="1200" b="1" kern="100">
                <a:latin typeface="UD デジタル 教科書体 NP-B" panose="02020700000000000000" pitchFamily="18" charset="-128"/>
                <a:ea typeface="UD デジタル 教科書体 NP-B" panose="02020700000000000000" pitchFamily="18" charset="-128"/>
                <a:cs typeface="Times New Roman"/>
              </a:rPr>
              <a:t>基本目標と政策展開の方向性</a:t>
            </a:r>
            <a:endParaRPr kumimoji="0" lang="en-US" altLang="ja-JP" sz="1200" b="1" kern="100">
              <a:latin typeface="UD デジタル 教科書体 NP-B" panose="02020700000000000000" pitchFamily="18" charset="-128"/>
              <a:ea typeface="UD デジタル 教科書体 NP-B" panose="02020700000000000000" pitchFamily="18" charset="-128"/>
              <a:cs typeface="Times New Roman"/>
            </a:endParaRPr>
          </a:p>
        </p:txBody>
      </p:sp>
      <p:sp>
        <p:nvSpPr>
          <p:cNvPr id="78" name="四角形: 角を丸くする 77">
            <a:extLst>
              <a:ext uri="{FF2B5EF4-FFF2-40B4-BE49-F238E27FC236}">
                <a16:creationId xmlns:a16="http://schemas.microsoft.com/office/drawing/2014/main" id="{9176F0A6-F973-4573-8062-596B0475BFFA}"/>
              </a:ext>
            </a:extLst>
          </p:cNvPr>
          <p:cNvSpPr/>
          <p:nvPr/>
        </p:nvSpPr>
        <p:spPr>
          <a:xfrm>
            <a:off x="4734049" y="575972"/>
            <a:ext cx="2328169" cy="238684"/>
          </a:xfrm>
          <a:prstGeom prst="roundRect">
            <a:avLst>
              <a:gd name="adj" fmla="val 5000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a:defRPr/>
            </a:pPr>
            <a:r>
              <a:rPr kumimoji="0" lang="ja-JP" altLang="en-US" sz="1083" dirty="0">
                <a:solidFill>
                  <a:prstClr val="white"/>
                </a:solidFill>
                <a:latin typeface="UD デジタル 教科書体 N-B" panose="02020700000000000000" pitchFamily="17" charset="-128"/>
                <a:ea typeface="UD デジタル 教科書体 N-B" panose="02020700000000000000" pitchFamily="17" charset="-128"/>
              </a:rPr>
              <a:t>２章 </a:t>
            </a:r>
            <a:r>
              <a:rPr kumimoji="0" lang="ja-JP" altLang="en-US" sz="1083" b="1" kern="100" dirty="0">
                <a:solidFill>
                  <a:prstClr val="white"/>
                </a:solidFill>
                <a:latin typeface="UD デジタル 教科書体 NP-B" panose="02020700000000000000" pitchFamily="18" charset="-128"/>
                <a:ea typeface="UD デジタル 教科書体 NP-B" panose="02020700000000000000" pitchFamily="18" charset="-128"/>
                <a:cs typeface="Times New Roman"/>
              </a:rPr>
              <a:t>重点的に取り組む施策</a:t>
            </a:r>
            <a:endParaRPr kumimoji="0" lang="en-US" altLang="ja-JP" sz="1083" b="1" kern="100" dirty="0">
              <a:solidFill>
                <a:prstClr val="white"/>
              </a:solidFill>
              <a:latin typeface="UD デジタル 教科書体 NP-B" panose="02020700000000000000" pitchFamily="18" charset="-128"/>
              <a:ea typeface="UD デジタル 教科書体 NP-B" panose="02020700000000000000" pitchFamily="18" charset="-128"/>
              <a:cs typeface="Times New Roman"/>
            </a:endParaRPr>
          </a:p>
        </p:txBody>
      </p:sp>
      <p:sp>
        <p:nvSpPr>
          <p:cNvPr id="83" name="テキスト ボックス 82">
            <a:extLst>
              <a:ext uri="{FF2B5EF4-FFF2-40B4-BE49-F238E27FC236}">
                <a16:creationId xmlns:a16="http://schemas.microsoft.com/office/drawing/2014/main" id="{950DFBA5-F51E-426C-92B9-B4C5D06ED400}"/>
              </a:ext>
            </a:extLst>
          </p:cNvPr>
          <p:cNvSpPr txBox="1"/>
          <p:nvPr/>
        </p:nvSpPr>
        <p:spPr>
          <a:xfrm>
            <a:off x="8480652" y="1874497"/>
            <a:ext cx="3312000" cy="153888"/>
          </a:xfrm>
          <a:prstGeom prst="rect">
            <a:avLst/>
          </a:prstGeom>
          <a:noFill/>
        </p:spPr>
        <p:txBody>
          <a:bodyPr wrap="square" lIns="0" tIns="0" rIns="0" bIns="0">
            <a:spAutoFit/>
          </a:bodyPr>
          <a:lstStyle/>
          <a:p>
            <a:pPr marL="197770" indent="-197770" defTabSz="457200">
              <a:defRPr/>
            </a:pPr>
            <a:r>
              <a:rPr kumimoji="0" lang="ja-JP" altLang="en-US" sz="1000" dirty="0">
                <a:solidFill>
                  <a:prstClr val="black"/>
                </a:solidFill>
                <a:latin typeface="UD デジタル 教科書体 NP-B" panose="02020700000000000000" pitchFamily="18" charset="-128"/>
                <a:ea typeface="UD デジタル 教科書体 NP-B" panose="02020700000000000000" pitchFamily="18" charset="-128"/>
              </a:rPr>
              <a:t>（２）</a:t>
            </a:r>
            <a:r>
              <a:rPr kumimoji="0" lang="ja-JP" altLang="en-US" sz="1000" spc="-100" dirty="0">
                <a:solidFill>
                  <a:prstClr val="black"/>
                </a:solidFill>
                <a:latin typeface="UD デジタル 教科書体 NP-B" panose="02020700000000000000" pitchFamily="18" charset="-128"/>
                <a:ea typeface="UD デジタル 教科書体 NP-B" panose="02020700000000000000" pitchFamily="18" charset="-128"/>
              </a:rPr>
              <a:t>自分らしいくらしを選択・創造できる環境の整備</a:t>
            </a:r>
          </a:p>
        </p:txBody>
      </p:sp>
      <p:sp>
        <p:nvSpPr>
          <p:cNvPr id="145" name="テキスト ボックス 144">
            <a:extLst>
              <a:ext uri="{FF2B5EF4-FFF2-40B4-BE49-F238E27FC236}">
                <a16:creationId xmlns:a16="http://schemas.microsoft.com/office/drawing/2014/main" id="{6E120328-A331-469B-AE81-6BE21AE91BB0}"/>
              </a:ext>
            </a:extLst>
          </p:cNvPr>
          <p:cNvSpPr txBox="1"/>
          <p:nvPr/>
        </p:nvSpPr>
        <p:spPr>
          <a:xfrm>
            <a:off x="5043393" y="1981979"/>
            <a:ext cx="3240000" cy="465961"/>
          </a:xfrm>
          <a:prstGeom prst="rect">
            <a:avLst/>
          </a:prstGeom>
          <a:noFill/>
        </p:spPr>
        <p:txBody>
          <a:bodyPr wrap="square" lIns="0" tIns="0" rIns="0" bIns="0">
            <a:spAutoFit/>
          </a:bodyPr>
          <a:lstStyle/>
          <a:p>
            <a:pPr marL="88900" indent="-88900" defTabSz="457200">
              <a:lnSpc>
                <a:spcPts val="900"/>
              </a:lnSpc>
              <a:defRPr/>
            </a:pPr>
            <a:r>
              <a:rPr lang="ja-JP" altLang="en-US" sz="900" dirty="0">
                <a:solidFill>
                  <a:prstClr val="black"/>
                </a:solidFill>
                <a:latin typeface="UD デジタル 教科書体 NP-R" panose="02020400000000000000" pitchFamily="18" charset="-128"/>
                <a:ea typeface="UD デジタル 教科書体 NP-R" panose="02020400000000000000" pitchFamily="18" charset="-128"/>
              </a:rPr>
              <a:t>・新技術を取り入れた住まいの普及促進</a:t>
            </a:r>
            <a:endParaRPr lang="en-US" altLang="ja-JP" sz="900" dirty="0">
              <a:solidFill>
                <a:prstClr val="black"/>
              </a:solidFill>
              <a:latin typeface="UD デジタル 教科書体 NP-R" panose="02020400000000000000" pitchFamily="18" charset="-128"/>
              <a:ea typeface="UD デジタル 教科書体 NP-R" panose="02020400000000000000" pitchFamily="18" charset="-128"/>
            </a:endParaRPr>
          </a:p>
          <a:p>
            <a:pPr marL="88900" indent="-88900" defTabSz="457200">
              <a:lnSpc>
                <a:spcPts val="900"/>
              </a:lnSpc>
              <a:defRPr/>
            </a:pPr>
            <a:r>
              <a:rPr lang="ja-JP" altLang="en-US" sz="900" dirty="0">
                <a:solidFill>
                  <a:prstClr val="black"/>
                </a:solidFill>
                <a:latin typeface="UD デジタル 教科書体 NP-R" panose="02020400000000000000" pitchFamily="18" charset="-128"/>
                <a:ea typeface="UD デジタル 教科書体 NP-R" panose="02020400000000000000" pitchFamily="18" charset="-128"/>
              </a:rPr>
              <a:t>・住宅・建築物の脱炭素化・省エネルギー化の推進</a:t>
            </a:r>
            <a:endParaRPr lang="en-US" altLang="ja-JP" sz="900" dirty="0">
              <a:solidFill>
                <a:prstClr val="black"/>
              </a:solidFill>
              <a:latin typeface="UD デジタル 教科書体 NP-R" panose="02020400000000000000" pitchFamily="18" charset="-128"/>
              <a:ea typeface="UD デジタル 教科書体 NP-R" panose="02020400000000000000" pitchFamily="18" charset="-128"/>
            </a:endParaRPr>
          </a:p>
          <a:p>
            <a:pPr marL="88900" indent="-88900" defTabSz="457200">
              <a:lnSpc>
                <a:spcPts val="900"/>
              </a:lnSpc>
              <a:defRPr/>
            </a:pPr>
            <a:r>
              <a:rPr lang="ja-JP" altLang="en-US" sz="900" dirty="0">
                <a:solidFill>
                  <a:prstClr val="black"/>
                </a:solidFill>
                <a:latin typeface="UD デジタル 教科書体 NP-R" panose="02020400000000000000" pitchFamily="18" charset="-128"/>
                <a:ea typeface="UD デジタル 教科書体 NP-R" panose="02020400000000000000" pitchFamily="18" charset="-128"/>
              </a:rPr>
              <a:t>・木造建築物の普及促進</a:t>
            </a:r>
            <a:endParaRPr lang="en-US" altLang="ja-JP" sz="900" dirty="0">
              <a:solidFill>
                <a:prstClr val="black"/>
              </a:solidFill>
              <a:latin typeface="UD デジタル 教科書体 NP-R" panose="02020400000000000000" pitchFamily="18" charset="-128"/>
              <a:ea typeface="UD デジタル 教科書体 NP-R" panose="02020400000000000000" pitchFamily="18" charset="-128"/>
            </a:endParaRPr>
          </a:p>
          <a:p>
            <a:pPr marL="88900" indent="-88900" defTabSz="457200">
              <a:lnSpc>
                <a:spcPts val="900"/>
              </a:lnSpc>
              <a:defRPr/>
            </a:pPr>
            <a:r>
              <a:rPr lang="ja-JP" altLang="en-US" sz="900" dirty="0">
                <a:solidFill>
                  <a:prstClr val="black"/>
                </a:solidFill>
                <a:latin typeface="UD デジタル 教科書体 NP-R" panose="02020400000000000000" pitchFamily="18" charset="-128"/>
                <a:ea typeface="UD デジタル 教科書体 NP-R" panose="02020400000000000000" pitchFamily="18" charset="-128"/>
              </a:rPr>
              <a:t>・既存住宅流通・リフォーム市場の環境整備・活性化</a:t>
            </a:r>
            <a:endParaRPr lang="en-US" altLang="ja-JP" sz="900" dirty="0">
              <a:solidFill>
                <a:prstClr val="black"/>
              </a:solidFill>
              <a:latin typeface="UD デジタル 教科書体 NP-R" panose="02020400000000000000" pitchFamily="18" charset="-128"/>
              <a:ea typeface="UD デジタル 教科書体 NP-R" panose="02020400000000000000" pitchFamily="18" charset="-128"/>
            </a:endParaRPr>
          </a:p>
        </p:txBody>
      </p:sp>
      <p:sp>
        <p:nvSpPr>
          <p:cNvPr id="147" name="テキスト ボックス 146">
            <a:extLst>
              <a:ext uri="{FF2B5EF4-FFF2-40B4-BE49-F238E27FC236}">
                <a16:creationId xmlns:a16="http://schemas.microsoft.com/office/drawing/2014/main" id="{32B24331-836A-4CC8-BEE7-0C983280E87F}"/>
              </a:ext>
            </a:extLst>
          </p:cNvPr>
          <p:cNvSpPr txBox="1"/>
          <p:nvPr/>
        </p:nvSpPr>
        <p:spPr>
          <a:xfrm>
            <a:off x="8643600" y="1170756"/>
            <a:ext cx="3348000" cy="692497"/>
          </a:xfrm>
          <a:prstGeom prst="rect">
            <a:avLst/>
          </a:prstGeom>
          <a:noFill/>
        </p:spPr>
        <p:txBody>
          <a:bodyPr wrap="square" lIns="0" tIns="0" rIns="0" bIns="0">
            <a:spAutoFit/>
          </a:bodyPr>
          <a:lstStyle/>
          <a:p>
            <a:pPr marL="90488" indent="-90488" defTabSz="457200">
              <a:defRPr/>
            </a:pPr>
            <a:r>
              <a:rPr lang="ja-JP" altLang="en-US" sz="900" dirty="0">
                <a:latin typeface="UD デジタル 教科書体 NP-R" panose="02020400000000000000" pitchFamily="18" charset="-128"/>
                <a:ea typeface="UD デジタル 教科書体 NP-R" panose="02020400000000000000" pitchFamily="18" charset="-128"/>
              </a:rPr>
              <a:t>・子育て世帯にやさしい住まい・住環境の形成</a:t>
            </a:r>
            <a:endParaRPr lang="en-US" altLang="ja-JP" sz="900" dirty="0">
              <a:latin typeface="UD デジタル 教科書体 NP-R" panose="02020400000000000000" pitchFamily="18" charset="-128"/>
              <a:ea typeface="UD デジタル 教科書体 NP-R" panose="02020400000000000000" pitchFamily="18" charset="-128"/>
            </a:endParaRPr>
          </a:p>
          <a:p>
            <a:pPr marL="90488" indent="-90488" defTabSz="457200">
              <a:defRPr/>
            </a:pPr>
            <a:r>
              <a:rPr lang="ja-JP" altLang="en-US" sz="900" dirty="0">
                <a:latin typeface="UD デジタル 教科書体 NP-R" panose="02020400000000000000" pitchFamily="18" charset="-128"/>
                <a:ea typeface="UD デジタル 教科書体 NP-R" panose="02020400000000000000" pitchFamily="18" charset="-128"/>
              </a:rPr>
              <a:t>・若者世代の活躍を支える住まい・住環境の形成</a:t>
            </a:r>
            <a:endParaRPr lang="en-US" altLang="ja-JP" sz="900" dirty="0">
              <a:latin typeface="UD デジタル 教科書体 NP-R" panose="02020400000000000000" pitchFamily="18" charset="-128"/>
              <a:ea typeface="UD デジタル 教科書体 NP-R" panose="02020400000000000000" pitchFamily="18" charset="-128"/>
            </a:endParaRPr>
          </a:p>
          <a:p>
            <a:pPr marL="92075" indent="-92075" defTabSz="457200">
              <a:defRPr/>
            </a:pPr>
            <a:r>
              <a:rPr lang="ja-JP" altLang="en-US" sz="900" dirty="0">
                <a:latin typeface="UD デジタル 教科書体 NP-R" panose="02020400000000000000" pitchFamily="18" charset="-128"/>
                <a:ea typeface="UD デジタル 教科書体 NP-R" panose="02020400000000000000" pitchFamily="18" charset="-128"/>
              </a:rPr>
              <a:t>・高齢者が元気にくらすことができる住まい・住環境の形成</a:t>
            </a:r>
            <a:endParaRPr lang="en-US" altLang="ja-JP" sz="900" dirty="0">
              <a:latin typeface="UD デジタル 教科書体 NP-R" panose="02020400000000000000" pitchFamily="18" charset="-128"/>
              <a:ea typeface="UD デジタル 教科書体 NP-R" panose="02020400000000000000" pitchFamily="18" charset="-128"/>
            </a:endParaRPr>
          </a:p>
          <a:p>
            <a:pPr marL="92075" indent="-92075" defTabSz="457200">
              <a:defRPr/>
            </a:pPr>
            <a:r>
              <a:rPr lang="ja-JP" altLang="en-US" sz="900" dirty="0">
                <a:latin typeface="UD デジタル 教科書体 NP-R" panose="02020400000000000000" pitchFamily="18" charset="-128"/>
                <a:ea typeface="UD デジタル 教科書体 NP-R" panose="02020400000000000000" pitchFamily="18" charset="-128"/>
              </a:rPr>
              <a:t>・障がい者が安心してくらすことができる住まい・住環境の形成</a:t>
            </a:r>
            <a:endParaRPr lang="en-US" altLang="ja-JP" sz="900" dirty="0">
              <a:latin typeface="UD デジタル 教科書体 NP-R" panose="02020400000000000000" pitchFamily="18" charset="-128"/>
              <a:ea typeface="UD デジタル 教科書体 NP-R" panose="02020400000000000000" pitchFamily="18" charset="-128"/>
            </a:endParaRPr>
          </a:p>
          <a:p>
            <a:pPr marL="92075" indent="-92075" defTabSz="457200">
              <a:defRPr/>
            </a:pPr>
            <a:r>
              <a:rPr lang="ja-JP" altLang="en-US" sz="900" dirty="0">
                <a:latin typeface="UD デジタル 教科書体 NP-R" panose="02020400000000000000" pitchFamily="18" charset="-128"/>
                <a:ea typeface="UD デジタル 教科書体 NP-R" panose="02020400000000000000" pitchFamily="18" charset="-128"/>
              </a:rPr>
              <a:t>・人々のつながりや交流が生まれる環境づくり</a:t>
            </a:r>
          </a:p>
        </p:txBody>
      </p:sp>
      <p:sp>
        <p:nvSpPr>
          <p:cNvPr id="148" name="テキスト ボックス 147">
            <a:extLst>
              <a:ext uri="{FF2B5EF4-FFF2-40B4-BE49-F238E27FC236}">
                <a16:creationId xmlns:a16="http://schemas.microsoft.com/office/drawing/2014/main" id="{C0D17754-4BC7-4019-A68E-080110323253}"/>
              </a:ext>
            </a:extLst>
          </p:cNvPr>
          <p:cNvSpPr txBox="1"/>
          <p:nvPr/>
        </p:nvSpPr>
        <p:spPr>
          <a:xfrm>
            <a:off x="8643600" y="2042106"/>
            <a:ext cx="3240000" cy="465961"/>
          </a:xfrm>
          <a:prstGeom prst="rect">
            <a:avLst/>
          </a:prstGeom>
          <a:noFill/>
        </p:spPr>
        <p:txBody>
          <a:bodyPr wrap="square" lIns="0" tIns="0" rIns="0" bIns="0">
            <a:spAutoFit/>
          </a:bodyPr>
          <a:lstStyle/>
          <a:p>
            <a:pPr marL="92075" indent="-92075" defTabSz="457200">
              <a:lnSpc>
                <a:spcPts val="900"/>
              </a:lnSpc>
              <a:defRPr/>
            </a:pPr>
            <a:r>
              <a:rPr lang="ja-JP" altLang="en-US" sz="900" dirty="0">
                <a:solidFill>
                  <a:prstClr val="black"/>
                </a:solidFill>
                <a:latin typeface="UD デジタル 教科書体 NP-R" panose="02020400000000000000" pitchFamily="18" charset="-128"/>
                <a:ea typeface="UD デジタル 教科書体 NP-R" panose="02020400000000000000" pitchFamily="18" charset="-128"/>
              </a:rPr>
              <a:t>・</a:t>
            </a:r>
            <a:r>
              <a:rPr lang="ja-JP" altLang="en-US" sz="900" spc="-100" dirty="0">
                <a:solidFill>
                  <a:prstClr val="black"/>
                </a:solidFill>
                <a:latin typeface="UD デジタル 教科書体 NP-R" panose="02020400000000000000" pitchFamily="18" charset="-128"/>
                <a:ea typeface="UD デジタル 教科書体 NP-R" panose="02020400000000000000" pitchFamily="18" charset="-128"/>
              </a:rPr>
              <a:t>住情報の提供や住教育の推進等、住まいに関して学ぶ機会の創出</a:t>
            </a:r>
            <a:endParaRPr lang="en-US" altLang="ja-JP" sz="900" spc="-100" dirty="0">
              <a:solidFill>
                <a:prstClr val="black"/>
              </a:solidFill>
              <a:latin typeface="UD デジタル 教科書体 NP-R" panose="02020400000000000000" pitchFamily="18" charset="-128"/>
              <a:ea typeface="UD デジタル 教科書体 NP-R" panose="02020400000000000000" pitchFamily="18" charset="-128"/>
            </a:endParaRPr>
          </a:p>
          <a:p>
            <a:pPr marL="92075" indent="-92075" defTabSz="457200">
              <a:lnSpc>
                <a:spcPts val="900"/>
              </a:lnSpc>
              <a:defRPr/>
            </a:pPr>
            <a:r>
              <a:rPr lang="ja-JP" altLang="en-US" sz="900" dirty="0">
                <a:solidFill>
                  <a:prstClr val="black"/>
                </a:solidFill>
                <a:latin typeface="UD デジタル 教科書体 NP-R" panose="02020400000000000000" pitchFamily="18" charset="-128"/>
                <a:ea typeface="UD デジタル 教科書体 NP-R" panose="02020400000000000000" pitchFamily="18" charset="-128"/>
              </a:rPr>
              <a:t>・住まいに関する相談体制の充実</a:t>
            </a:r>
            <a:endParaRPr lang="en-US" altLang="ja-JP" sz="900" dirty="0">
              <a:solidFill>
                <a:prstClr val="black"/>
              </a:solidFill>
              <a:latin typeface="UD デジタル 教科書体 NP-R" panose="02020400000000000000" pitchFamily="18" charset="-128"/>
              <a:ea typeface="UD デジタル 教科書体 NP-R" panose="02020400000000000000" pitchFamily="18" charset="-128"/>
            </a:endParaRPr>
          </a:p>
          <a:p>
            <a:pPr marL="92075" indent="-92075" defTabSz="457200">
              <a:lnSpc>
                <a:spcPts val="900"/>
              </a:lnSpc>
              <a:defRPr/>
            </a:pPr>
            <a:r>
              <a:rPr lang="ja-JP" altLang="en-US" sz="900" dirty="0">
                <a:solidFill>
                  <a:prstClr val="black"/>
                </a:solidFill>
                <a:latin typeface="UD デジタル 教科書体 NP-R" panose="02020400000000000000" pitchFamily="18" charset="-128"/>
                <a:ea typeface="UD デジタル 教科書体 NP-R" panose="02020400000000000000" pitchFamily="18" charset="-128"/>
              </a:rPr>
              <a:t>・住生活関連産業やくらしを支える多様な担い手の確保と活動しやすい環境の整備</a:t>
            </a:r>
          </a:p>
        </p:txBody>
      </p:sp>
      <p:sp>
        <p:nvSpPr>
          <p:cNvPr id="149" name="テキスト ボックス 148">
            <a:extLst>
              <a:ext uri="{FF2B5EF4-FFF2-40B4-BE49-F238E27FC236}">
                <a16:creationId xmlns:a16="http://schemas.microsoft.com/office/drawing/2014/main" id="{EDA5924D-9B0D-4AAB-AE8B-D0210D2E0E69}"/>
              </a:ext>
            </a:extLst>
          </p:cNvPr>
          <p:cNvSpPr txBox="1"/>
          <p:nvPr/>
        </p:nvSpPr>
        <p:spPr>
          <a:xfrm>
            <a:off x="5034342" y="2937783"/>
            <a:ext cx="3240000" cy="465961"/>
          </a:xfrm>
          <a:prstGeom prst="rect">
            <a:avLst/>
          </a:prstGeom>
          <a:noFill/>
        </p:spPr>
        <p:txBody>
          <a:bodyPr wrap="square" lIns="0" tIns="0" rIns="0" bIns="0">
            <a:spAutoFit/>
          </a:bodyPr>
          <a:lstStyle/>
          <a:p>
            <a:pPr defTabSz="457200">
              <a:lnSpc>
                <a:spcPts val="900"/>
              </a:lnSpc>
              <a:defRPr/>
            </a:pPr>
            <a:r>
              <a:rPr lang="ja-JP" altLang="en-US" sz="900">
                <a:solidFill>
                  <a:prstClr val="black"/>
                </a:solidFill>
                <a:latin typeface="UD デジタル 教科書体 NP-R" panose="02020400000000000000" pitchFamily="18" charset="-128"/>
                <a:ea typeface="UD デジタル 教科書体 NP-R" panose="02020400000000000000" pitchFamily="18" charset="-128"/>
              </a:rPr>
              <a:t>・密集市街地の整備</a:t>
            </a:r>
            <a:endParaRPr lang="en-US" altLang="ja-JP" sz="900">
              <a:solidFill>
                <a:prstClr val="black"/>
              </a:solidFill>
              <a:latin typeface="UD デジタル 教科書体 NP-R" panose="02020400000000000000" pitchFamily="18" charset="-128"/>
              <a:ea typeface="UD デジタル 教科書体 NP-R" panose="02020400000000000000" pitchFamily="18" charset="-128"/>
            </a:endParaRPr>
          </a:p>
          <a:p>
            <a:pPr marL="92075" indent="-92075" defTabSz="457200">
              <a:lnSpc>
                <a:spcPts val="900"/>
              </a:lnSpc>
              <a:defRPr/>
            </a:pPr>
            <a:r>
              <a:rPr lang="ja-JP" altLang="en-US" sz="900">
                <a:solidFill>
                  <a:prstClr val="black"/>
                </a:solidFill>
                <a:latin typeface="UD デジタル 教科書体 NP-R" panose="02020400000000000000" pitchFamily="18" charset="-128"/>
                <a:ea typeface="UD デジタル 教科書体 NP-R" panose="02020400000000000000" pitchFamily="18" charset="-128"/>
              </a:rPr>
              <a:t>・広域緊急交通路沿道建築物の耐震化の推進</a:t>
            </a:r>
          </a:p>
          <a:p>
            <a:pPr marL="92075" indent="-92075" defTabSz="457200">
              <a:lnSpc>
                <a:spcPts val="900"/>
              </a:lnSpc>
              <a:defRPr/>
            </a:pPr>
            <a:r>
              <a:rPr lang="ja-JP" altLang="en-US" sz="900">
                <a:solidFill>
                  <a:prstClr val="black"/>
                </a:solidFill>
                <a:latin typeface="UD デジタル 教科書体 NP-R" panose="02020400000000000000" pitchFamily="18" charset="-128"/>
                <a:ea typeface="UD デジタル 教科書体 NP-R" panose="02020400000000000000" pitchFamily="18" charset="-128"/>
              </a:rPr>
              <a:t>・災害リスクを考慮したまちづくりの推進</a:t>
            </a:r>
            <a:endParaRPr lang="en-US" altLang="ja-JP" sz="900">
              <a:solidFill>
                <a:prstClr val="black"/>
              </a:solidFill>
              <a:latin typeface="UD デジタル 教科書体 NP-R" panose="02020400000000000000" pitchFamily="18" charset="-128"/>
              <a:ea typeface="UD デジタル 教科書体 NP-R" panose="02020400000000000000" pitchFamily="18" charset="-128"/>
            </a:endParaRPr>
          </a:p>
          <a:p>
            <a:pPr marL="92075" indent="-92075" defTabSz="457200">
              <a:lnSpc>
                <a:spcPts val="900"/>
              </a:lnSpc>
              <a:defRPr/>
            </a:pPr>
            <a:r>
              <a:rPr lang="ja-JP" altLang="en-US" sz="900">
                <a:solidFill>
                  <a:prstClr val="black"/>
                </a:solidFill>
                <a:latin typeface="UD デジタル 教科書体 NP-R" panose="02020400000000000000" pitchFamily="18" charset="-128"/>
                <a:ea typeface="UD デジタル 教科書体 NP-R" panose="02020400000000000000" pitchFamily="18" charset="-128"/>
              </a:rPr>
              <a:t>・災害復興までを見据えた平時からの体制整備</a:t>
            </a:r>
            <a:endParaRPr lang="en-US" altLang="ja-JP" sz="900">
              <a:solidFill>
                <a:prstClr val="black"/>
              </a:solidFill>
              <a:latin typeface="UD デジタル 教科書体 NP-R" panose="02020400000000000000" pitchFamily="18" charset="-128"/>
              <a:ea typeface="UD デジタル 教科書体 NP-R" panose="02020400000000000000" pitchFamily="18" charset="-128"/>
            </a:endParaRPr>
          </a:p>
        </p:txBody>
      </p:sp>
      <p:sp>
        <p:nvSpPr>
          <p:cNvPr id="150" name="テキスト ボックス 149">
            <a:extLst>
              <a:ext uri="{FF2B5EF4-FFF2-40B4-BE49-F238E27FC236}">
                <a16:creationId xmlns:a16="http://schemas.microsoft.com/office/drawing/2014/main" id="{33DC6761-FFA9-42C0-848E-EEB274E5DB56}"/>
              </a:ext>
            </a:extLst>
          </p:cNvPr>
          <p:cNvSpPr txBox="1"/>
          <p:nvPr/>
        </p:nvSpPr>
        <p:spPr>
          <a:xfrm>
            <a:off x="8643600" y="3081278"/>
            <a:ext cx="3097585" cy="415498"/>
          </a:xfrm>
          <a:prstGeom prst="rect">
            <a:avLst/>
          </a:prstGeom>
          <a:noFill/>
        </p:spPr>
        <p:txBody>
          <a:bodyPr wrap="square" lIns="0" tIns="0" rIns="0" bIns="0">
            <a:spAutoFit/>
          </a:bodyPr>
          <a:lstStyle/>
          <a:p>
            <a:pPr marL="92075" indent="-92075" defTabSz="457200">
              <a:defRPr/>
            </a:pPr>
            <a:r>
              <a:rPr lang="ja-JP" altLang="en-US" sz="900">
                <a:latin typeface="UD デジタル 教科書体 NP-R" panose="02020400000000000000" pitchFamily="18" charset="-128"/>
                <a:ea typeface="UD デジタル 教科書体 NP-R" panose="02020400000000000000" pitchFamily="18" charset="-128"/>
              </a:rPr>
              <a:t>・住宅ストック全体を活用した居住の安定確保</a:t>
            </a:r>
            <a:endParaRPr lang="en-US" altLang="ja-JP" sz="900">
              <a:latin typeface="UD デジタル 教科書体 NP-R" panose="02020400000000000000" pitchFamily="18" charset="-128"/>
              <a:ea typeface="UD デジタル 教科書体 NP-R" panose="02020400000000000000" pitchFamily="18" charset="-128"/>
            </a:endParaRPr>
          </a:p>
          <a:p>
            <a:pPr marL="92075" indent="-92075" defTabSz="457200">
              <a:defRPr/>
            </a:pPr>
            <a:r>
              <a:rPr lang="ja-JP" altLang="en-US" sz="900">
                <a:latin typeface="UD デジタル 教科書体 NP-R" panose="02020400000000000000" pitchFamily="18" charset="-128"/>
                <a:ea typeface="UD デジタル 教科書体 NP-R" panose="02020400000000000000" pitchFamily="18" charset="-128"/>
              </a:rPr>
              <a:t>・民間賃貸住宅における居住の安定確保</a:t>
            </a:r>
            <a:endParaRPr lang="en-US" altLang="ja-JP" sz="900">
              <a:latin typeface="UD デジタル 教科書体 NP-R" panose="02020400000000000000" pitchFamily="18" charset="-128"/>
              <a:ea typeface="UD デジタル 教科書体 NP-R" panose="02020400000000000000" pitchFamily="18" charset="-128"/>
            </a:endParaRPr>
          </a:p>
          <a:p>
            <a:pPr marL="92075" indent="-92075" defTabSz="457200">
              <a:defRPr/>
            </a:pPr>
            <a:r>
              <a:rPr lang="ja-JP" altLang="en-US" sz="900">
                <a:latin typeface="UD デジタル 教科書体 NP-R" panose="02020400000000000000" pitchFamily="18" charset="-128"/>
                <a:ea typeface="UD デジタル 教科書体 NP-R" panose="02020400000000000000" pitchFamily="18" charset="-128"/>
              </a:rPr>
              <a:t>・公的賃貸住宅の的確な供給とストックの有効活用</a:t>
            </a:r>
            <a:endParaRPr lang="en-US" altLang="ja-JP" sz="900">
              <a:latin typeface="UD デジタル 教科書体 NP-R" panose="02020400000000000000" pitchFamily="18" charset="-128"/>
              <a:ea typeface="UD デジタル 教科書体 NP-R" panose="02020400000000000000" pitchFamily="18" charset="-128"/>
            </a:endParaRPr>
          </a:p>
        </p:txBody>
      </p:sp>
      <p:sp>
        <p:nvSpPr>
          <p:cNvPr id="151" name="テキスト ボックス 150">
            <a:extLst>
              <a:ext uri="{FF2B5EF4-FFF2-40B4-BE49-F238E27FC236}">
                <a16:creationId xmlns:a16="http://schemas.microsoft.com/office/drawing/2014/main" id="{325CDAC9-F2B5-4AE3-BCAF-41BE0F06E76D}"/>
              </a:ext>
            </a:extLst>
          </p:cNvPr>
          <p:cNvSpPr txBox="1"/>
          <p:nvPr/>
        </p:nvSpPr>
        <p:spPr>
          <a:xfrm>
            <a:off x="8643600" y="3731137"/>
            <a:ext cx="2867392" cy="415498"/>
          </a:xfrm>
          <a:prstGeom prst="rect">
            <a:avLst/>
          </a:prstGeom>
          <a:noFill/>
        </p:spPr>
        <p:txBody>
          <a:bodyPr wrap="square" lIns="0" tIns="0" rIns="0" bIns="0">
            <a:spAutoFit/>
          </a:bodyPr>
          <a:lstStyle/>
          <a:p>
            <a:pPr marL="92075" indent="-92075" defTabSz="457200">
              <a:defRPr/>
            </a:pPr>
            <a:r>
              <a:rPr lang="ja-JP" altLang="en-US" sz="900">
                <a:solidFill>
                  <a:prstClr val="black"/>
                </a:solidFill>
                <a:latin typeface="UD デジタル 教科書体 NP-R" panose="02020400000000000000" pitchFamily="18" charset="-128"/>
                <a:ea typeface="UD デジタル 教科書体 NP-R" panose="02020400000000000000" pitchFamily="18" charset="-128"/>
              </a:rPr>
              <a:t>・住生活関連産業の振興に向けた環境整備</a:t>
            </a:r>
            <a:endParaRPr lang="en-US" altLang="ja-JP" sz="900">
              <a:solidFill>
                <a:prstClr val="black"/>
              </a:solidFill>
              <a:latin typeface="UD デジタル 教科書体 NP-R" panose="02020400000000000000" pitchFamily="18" charset="-128"/>
              <a:ea typeface="UD デジタル 教科書体 NP-R" panose="02020400000000000000" pitchFamily="18" charset="-128"/>
            </a:endParaRPr>
          </a:p>
          <a:p>
            <a:pPr marL="92075" indent="-92075" defTabSz="457200">
              <a:defRPr/>
            </a:pPr>
            <a:r>
              <a:rPr lang="ja-JP" altLang="en-US" sz="900">
                <a:solidFill>
                  <a:prstClr val="black"/>
                </a:solidFill>
                <a:latin typeface="UD デジタル 教科書体 NP-R" panose="02020400000000000000" pitchFamily="18" charset="-128"/>
                <a:ea typeface="UD デジタル 教科書体 NP-R" panose="02020400000000000000" pitchFamily="18" charset="-128"/>
              </a:rPr>
              <a:t>・建築分野における新技術の普及</a:t>
            </a:r>
            <a:endParaRPr lang="en-US" altLang="ja-JP" sz="900">
              <a:solidFill>
                <a:prstClr val="black"/>
              </a:solidFill>
              <a:latin typeface="UD デジタル 教科書体 NP-R" panose="02020400000000000000" pitchFamily="18" charset="-128"/>
              <a:ea typeface="UD デジタル 教科書体 NP-R" panose="02020400000000000000" pitchFamily="18" charset="-128"/>
            </a:endParaRPr>
          </a:p>
          <a:p>
            <a:pPr marL="92075" indent="-92075" defTabSz="457200">
              <a:defRPr/>
            </a:pPr>
            <a:r>
              <a:rPr lang="ja-JP" altLang="en-US" sz="900">
                <a:solidFill>
                  <a:prstClr val="black"/>
                </a:solidFill>
                <a:latin typeface="UD デジタル 教科書体 NP-R" panose="02020400000000000000" pitchFamily="18" charset="-128"/>
                <a:ea typeface="UD デジタル 教科書体 NP-R" panose="02020400000000000000" pitchFamily="18" charset="-128"/>
              </a:rPr>
              <a:t>・不動産取引等における差別の解消</a:t>
            </a:r>
            <a:endParaRPr lang="en-US" altLang="ja-JP" sz="900">
              <a:solidFill>
                <a:prstClr val="black"/>
              </a:solidFill>
              <a:latin typeface="UD デジタル 教科書体 NP-R" panose="02020400000000000000" pitchFamily="18" charset="-128"/>
              <a:ea typeface="UD デジタル 教科書体 NP-R" panose="02020400000000000000" pitchFamily="18" charset="-128"/>
            </a:endParaRPr>
          </a:p>
        </p:txBody>
      </p:sp>
      <p:sp>
        <p:nvSpPr>
          <p:cNvPr id="157" name="テキスト ボックス 156">
            <a:extLst>
              <a:ext uri="{FF2B5EF4-FFF2-40B4-BE49-F238E27FC236}">
                <a16:creationId xmlns:a16="http://schemas.microsoft.com/office/drawing/2014/main" id="{9DEFF338-0AAF-4F49-A34A-D91061FD33FA}"/>
              </a:ext>
            </a:extLst>
          </p:cNvPr>
          <p:cNvSpPr txBox="1"/>
          <p:nvPr/>
        </p:nvSpPr>
        <p:spPr>
          <a:xfrm>
            <a:off x="5034342" y="3587642"/>
            <a:ext cx="3240000" cy="642292"/>
          </a:xfrm>
          <a:prstGeom prst="rect">
            <a:avLst/>
          </a:prstGeom>
          <a:noFill/>
        </p:spPr>
        <p:txBody>
          <a:bodyPr wrap="square" lIns="0" tIns="0" rIns="0" bIns="0">
            <a:spAutoFit/>
          </a:bodyPr>
          <a:lstStyle/>
          <a:p>
            <a:pPr marL="92075" indent="-92075" defTabSz="457200">
              <a:lnSpc>
                <a:spcPts val="1000"/>
              </a:lnSpc>
              <a:defRPr/>
            </a:pPr>
            <a:r>
              <a:rPr lang="ja-JP" altLang="en-US" sz="900">
                <a:latin typeface="UD デジタル 教科書体 NP-R" panose="02020400000000000000" pitchFamily="18" charset="-128"/>
                <a:ea typeface="UD デジタル 教科書体 NP-R" panose="02020400000000000000" pitchFamily="18" charset="-128"/>
              </a:rPr>
              <a:t>・住宅・建築物の耐震化のさらなる推進</a:t>
            </a:r>
            <a:endParaRPr lang="en-US" altLang="ja-JP" sz="900">
              <a:latin typeface="UD デジタル 教科書体 NP-R" panose="02020400000000000000" pitchFamily="18" charset="-128"/>
              <a:ea typeface="UD デジタル 教科書体 NP-R" panose="02020400000000000000" pitchFamily="18" charset="-128"/>
            </a:endParaRPr>
          </a:p>
          <a:p>
            <a:pPr marL="92075" indent="-92075" defTabSz="457200">
              <a:lnSpc>
                <a:spcPts val="1000"/>
              </a:lnSpc>
              <a:defRPr/>
            </a:pPr>
            <a:r>
              <a:rPr lang="ja-JP" altLang="en-US" sz="900">
                <a:latin typeface="UD デジタル 教科書体 NP-R" panose="02020400000000000000" pitchFamily="18" charset="-128"/>
                <a:ea typeface="UD デジタル 教科書体 NP-R" panose="02020400000000000000" pitchFamily="18" charset="-128"/>
              </a:rPr>
              <a:t>・空家等の管理・除却の推進</a:t>
            </a:r>
            <a:endParaRPr lang="en-US" altLang="ja-JP" sz="900">
              <a:latin typeface="UD デジタル 教科書体 NP-R" panose="02020400000000000000" pitchFamily="18" charset="-128"/>
              <a:ea typeface="UD デジタル 教科書体 NP-R" panose="02020400000000000000" pitchFamily="18" charset="-128"/>
            </a:endParaRPr>
          </a:p>
          <a:p>
            <a:pPr marL="92075" indent="-92075" defTabSz="457200">
              <a:lnSpc>
                <a:spcPts val="1000"/>
              </a:lnSpc>
              <a:defRPr/>
            </a:pPr>
            <a:r>
              <a:rPr lang="ja-JP" altLang="en-US" sz="900">
                <a:latin typeface="UD デジタル 教科書体 NP-R" panose="02020400000000000000" pitchFamily="18" charset="-128"/>
                <a:ea typeface="UD デジタル 教科書体 NP-R" panose="02020400000000000000" pitchFamily="18" charset="-128"/>
              </a:rPr>
              <a:t>・分譲マンションの管理適正化・再生円滑化</a:t>
            </a:r>
            <a:endParaRPr lang="en-US" altLang="ja-JP" sz="900">
              <a:latin typeface="UD デジタル 教科書体 NP-R" panose="02020400000000000000" pitchFamily="18" charset="-128"/>
              <a:ea typeface="UD デジタル 教科書体 NP-R" panose="02020400000000000000" pitchFamily="18" charset="-128"/>
            </a:endParaRPr>
          </a:p>
          <a:p>
            <a:pPr marL="92075" indent="-92075" defTabSz="457200">
              <a:lnSpc>
                <a:spcPts val="1000"/>
              </a:lnSpc>
              <a:defRPr/>
            </a:pPr>
            <a:r>
              <a:rPr lang="ja-JP" altLang="en-US" sz="900">
                <a:latin typeface="UD デジタル 教科書体 NP-R" panose="02020400000000000000" pitchFamily="18" charset="-128"/>
                <a:ea typeface="UD デジタル 教科書体 NP-R" panose="02020400000000000000" pitchFamily="18" charset="-128"/>
              </a:rPr>
              <a:t>・防犯性が高い住まいづくりの推進</a:t>
            </a:r>
            <a:endParaRPr lang="en-US" altLang="ja-JP" sz="900">
              <a:latin typeface="UD デジタル 教科書体 NP-R" panose="02020400000000000000" pitchFamily="18" charset="-128"/>
              <a:ea typeface="UD デジタル 教科書体 NP-R" panose="02020400000000000000" pitchFamily="18" charset="-128"/>
            </a:endParaRPr>
          </a:p>
          <a:p>
            <a:pPr marL="92075" indent="-92075" defTabSz="457200">
              <a:lnSpc>
                <a:spcPts val="1000"/>
              </a:lnSpc>
              <a:defRPr/>
            </a:pPr>
            <a:r>
              <a:rPr lang="ja-JP" altLang="en-US" sz="900">
                <a:latin typeface="UD デジタル 教科書体 NP-R" panose="02020400000000000000" pitchFamily="18" charset="-128"/>
                <a:ea typeface="UD デジタル 教科書体 NP-R" panose="02020400000000000000" pitchFamily="18" charset="-128"/>
              </a:rPr>
              <a:t>・建築基準関連の法令順守の徹底</a:t>
            </a:r>
            <a:endParaRPr lang="en-US" altLang="ja-JP" sz="900">
              <a:latin typeface="UD デジタル 教科書体 NP-R" panose="02020400000000000000" pitchFamily="18" charset="-128"/>
              <a:ea typeface="UD デジタル 教科書体 NP-R" panose="02020400000000000000" pitchFamily="18" charset="-128"/>
            </a:endParaRPr>
          </a:p>
        </p:txBody>
      </p:sp>
      <p:sp>
        <p:nvSpPr>
          <p:cNvPr id="139" name="テキスト ボックス 138">
            <a:extLst>
              <a:ext uri="{FF2B5EF4-FFF2-40B4-BE49-F238E27FC236}">
                <a16:creationId xmlns:a16="http://schemas.microsoft.com/office/drawing/2014/main" id="{235FD186-F237-4A9F-8D87-28CD37A492AC}"/>
              </a:ext>
            </a:extLst>
          </p:cNvPr>
          <p:cNvSpPr txBox="1"/>
          <p:nvPr/>
        </p:nvSpPr>
        <p:spPr>
          <a:xfrm>
            <a:off x="5043393" y="1225506"/>
            <a:ext cx="3240000" cy="581378"/>
          </a:xfrm>
          <a:prstGeom prst="rect">
            <a:avLst/>
          </a:prstGeom>
          <a:noFill/>
        </p:spPr>
        <p:txBody>
          <a:bodyPr wrap="square" lIns="0" tIns="0" rIns="0" bIns="0">
            <a:spAutoFit/>
          </a:bodyPr>
          <a:lstStyle/>
          <a:p>
            <a:pPr marL="88900" indent="-88900" defTabSz="457200">
              <a:lnSpc>
                <a:spcPts val="900"/>
              </a:lnSpc>
              <a:defRPr/>
            </a:pPr>
            <a:r>
              <a:rPr lang="ja-JP" altLang="en-US" sz="900" dirty="0">
                <a:latin typeface="UD デジタル 教科書体 NP-R" panose="02020400000000000000" pitchFamily="18" charset="-128"/>
                <a:ea typeface="UD デジタル 教科書体 NP-R" panose="02020400000000000000" pitchFamily="18" charset="-128"/>
              </a:rPr>
              <a:t>・世界に誇れる景観づくり</a:t>
            </a:r>
            <a:endParaRPr lang="en-US" altLang="ja-JP" sz="900" dirty="0">
              <a:latin typeface="UD デジタル 教科書体 NP-R" panose="02020400000000000000" pitchFamily="18" charset="-128"/>
              <a:ea typeface="UD デジタル 教科書体 NP-R" panose="02020400000000000000" pitchFamily="18" charset="-128"/>
            </a:endParaRPr>
          </a:p>
          <a:p>
            <a:pPr marL="88900" indent="-88900" defTabSz="457200">
              <a:lnSpc>
                <a:spcPts val="900"/>
              </a:lnSpc>
              <a:defRPr/>
            </a:pPr>
            <a:r>
              <a:rPr lang="ja-JP" altLang="en-US" sz="900" dirty="0">
                <a:latin typeface="UD デジタル 教科書体 NP-R" panose="02020400000000000000" pitchFamily="18" charset="-128"/>
                <a:ea typeface="UD デジタル 教科書体 NP-R" panose="02020400000000000000" pitchFamily="18" charset="-128"/>
              </a:rPr>
              <a:t>・ユニバーサルデザインのまちづくりの推進</a:t>
            </a:r>
            <a:endParaRPr lang="en-US" altLang="ja-JP" sz="900" dirty="0">
              <a:latin typeface="UD デジタル 教科書体 NP-R" panose="02020400000000000000" pitchFamily="18" charset="-128"/>
              <a:ea typeface="UD デジタル 教科書体 NP-R" panose="02020400000000000000" pitchFamily="18" charset="-128"/>
            </a:endParaRPr>
          </a:p>
          <a:p>
            <a:pPr marL="90488" indent="-90488" defTabSz="457200">
              <a:lnSpc>
                <a:spcPts val="900"/>
              </a:lnSpc>
              <a:defRPr/>
            </a:pPr>
            <a:r>
              <a:rPr lang="ja-JP" altLang="en-US" sz="900" dirty="0">
                <a:latin typeface="UD デジタル 教科書体 NP-R" panose="02020400000000000000" pitchFamily="18" charset="-128"/>
                <a:ea typeface="UD デジタル 教科書体 NP-R" panose="02020400000000000000" pitchFamily="18" charset="-128"/>
              </a:rPr>
              <a:t>・快適で利便性の高いまちづくりの推進</a:t>
            </a:r>
            <a:endParaRPr lang="en-US" altLang="ja-JP" sz="900" dirty="0">
              <a:latin typeface="UD デジタル 教科書体 NP-R" panose="02020400000000000000" pitchFamily="18" charset="-128"/>
              <a:ea typeface="UD デジタル 教科書体 NP-R" panose="02020400000000000000" pitchFamily="18" charset="-128"/>
            </a:endParaRPr>
          </a:p>
          <a:p>
            <a:pPr marL="90488" indent="-90488" defTabSz="457200">
              <a:lnSpc>
                <a:spcPts val="900"/>
              </a:lnSpc>
              <a:defRPr/>
            </a:pPr>
            <a:r>
              <a:rPr lang="ja-JP" altLang="en-US" sz="900" dirty="0">
                <a:latin typeface="UD デジタル 教科書体 NP-R" panose="02020400000000000000" pitchFamily="18" charset="-128"/>
                <a:ea typeface="UD デジタル 教科書体 NP-R" panose="02020400000000000000" pitchFamily="18" charset="-128"/>
              </a:rPr>
              <a:t>・地域資源を活用したまちづくりの推進</a:t>
            </a:r>
            <a:endParaRPr lang="en-US" altLang="ja-JP" sz="900" dirty="0">
              <a:latin typeface="UD デジタル 教科書体 NP-R" panose="02020400000000000000" pitchFamily="18" charset="-128"/>
              <a:ea typeface="UD デジタル 教科書体 NP-R" panose="02020400000000000000" pitchFamily="18" charset="-128"/>
            </a:endParaRPr>
          </a:p>
          <a:p>
            <a:pPr marL="90488" indent="-90488" defTabSz="457200">
              <a:lnSpc>
                <a:spcPts val="900"/>
              </a:lnSpc>
              <a:defRPr/>
            </a:pPr>
            <a:r>
              <a:rPr lang="ja-JP" altLang="en-US" sz="900" dirty="0">
                <a:latin typeface="UD デジタル 教科書体 NP-R" panose="02020400000000000000" pitchFamily="18" charset="-128"/>
                <a:ea typeface="UD デジタル 教科書体 NP-R" panose="02020400000000000000" pitchFamily="18" charset="-128"/>
              </a:rPr>
              <a:t>・みどりあふれる住環境の形成</a:t>
            </a:r>
            <a:endParaRPr lang="en-US" altLang="ja-JP" sz="900" dirty="0">
              <a:latin typeface="UD デジタル 教科書体 NP-R" panose="02020400000000000000" pitchFamily="18" charset="-128"/>
              <a:ea typeface="UD デジタル 教科書体 NP-R" panose="02020400000000000000" pitchFamily="18" charset="-128"/>
            </a:endParaRPr>
          </a:p>
        </p:txBody>
      </p:sp>
      <p:sp>
        <p:nvSpPr>
          <p:cNvPr id="118" name="角丸四角形 65">
            <a:extLst>
              <a:ext uri="{FF2B5EF4-FFF2-40B4-BE49-F238E27FC236}">
                <a16:creationId xmlns:a16="http://schemas.microsoft.com/office/drawing/2014/main" id="{92A08431-57AC-47A6-ABC7-179C7AE761BF}"/>
              </a:ext>
            </a:extLst>
          </p:cNvPr>
          <p:cNvSpPr/>
          <p:nvPr/>
        </p:nvSpPr>
        <p:spPr>
          <a:xfrm>
            <a:off x="4870934" y="838839"/>
            <a:ext cx="2340000" cy="198000"/>
          </a:xfrm>
          <a:prstGeom prst="roundRect">
            <a:avLst>
              <a:gd name="adj" fmla="val 7429"/>
            </a:avLst>
          </a:prstGeom>
          <a:solidFill>
            <a:srgbClr val="98DDD5"/>
          </a:solidFill>
          <a:ln w="25400">
            <a:solidFill>
              <a:schemeClr val="bg1"/>
            </a:solidFill>
          </a:ln>
          <a:effectLst/>
          <a:scene3d>
            <a:camera prst="orthographicFront">
              <a:rot lat="0" lon="0" rev="0"/>
            </a:camera>
            <a:lightRig rig="threePt" dir="t">
              <a:rot lat="0" lon="0" rev="1200000"/>
            </a:lightRig>
          </a:scene3d>
          <a:sp3d/>
        </p:spPr>
        <p:txBody>
          <a:bodyPr lIns="91430" tIns="45714" rIns="91430" bIns="45714" rtlCol="0" anchor="ctr"/>
          <a:lstStyle/>
          <a:p>
            <a:pPr algn="ctr" defTabSz="914290">
              <a:lnSpc>
                <a:spcPts val="1960"/>
              </a:lnSpc>
              <a:defRPr/>
            </a:pPr>
            <a:endParaRPr lang="ja-JP" altLang="en-US"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71" name="テキスト ボックス 70">
            <a:extLst>
              <a:ext uri="{FF2B5EF4-FFF2-40B4-BE49-F238E27FC236}">
                <a16:creationId xmlns:a16="http://schemas.microsoft.com/office/drawing/2014/main" id="{9A3F762E-3081-4997-9492-86A38045A1AC}"/>
              </a:ext>
            </a:extLst>
          </p:cNvPr>
          <p:cNvSpPr txBox="1"/>
          <p:nvPr/>
        </p:nvSpPr>
        <p:spPr>
          <a:xfrm>
            <a:off x="4917334" y="858632"/>
            <a:ext cx="2055391" cy="169277"/>
          </a:xfrm>
          <a:prstGeom prst="rect">
            <a:avLst/>
          </a:prstGeom>
          <a:noFill/>
        </p:spPr>
        <p:txBody>
          <a:bodyPr wrap="square" lIns="0" tIns="0" rIns="0" bIns="0">
            <a:spAutoFit/>
          </a:bodyPr>
          <a:lstStyle/>
          <a:p>
            <a:pPr marL="197770" indent="-196050" defTabSz="457200">
              <a:defRPr/>
            </a:pPr>
            <a:r>
              <a:rPr kumimoji="0" lang="ja-JP" altLang="en-US" sz="1100" u="sng" dirty="0">
                <a:solidFill>
                  <a:prstClr val="black"/>
                </a:solidFill>
                <a:latin typeface="UD デジタル 教科書体 N-B" panose="02020700000000000000" pitchFamily="17" charset="-128"/>
                <a:ea typeface="UD デジタル 教科書体 N-B" panose="02020700000000000000" pitchFamily="17" charset="-128"/>
              </a:rPr>
              <a:t>１</a:t>
            </a:r>
            <a:r>
              <a:rPr kumimoji="0" lang="en-US" altLang="ja-JP" sz="1100" u="sng" dirty="0">
                <a:solidFill>
                  <a:prstClr val="black"/>
                </a:solidFill>
                <a:latin typeface="UD デジタル 教科書体 N-B" panose="02020700000000000000" pitchFamily="17" charset="-128"/>
                <a:ea typeface="UD デジタル 教科書体 N-B" panose="02020700000000000000" pitchFamily="17" charset="-128"/>
              </a:rPr>
              <a:t>.</a:t>
            </a:r>
            <a:r>
              <a:rPr kumimoji="0" lang="ja-JP" altLang="en-US" sz="1100" u="sng" dirty="0">
                <a:solidFill>
                  <a:prstClr val="black"/>
                </a:solidFill>
                <a:latin typeface="UD デジタル 教科書体 N-B" panose="02020700000000000000" pitchFamily="17" charset="-128"/>
                <a:ea typeface="UD デジタル 教科書体 N-B" panose="02020700000000000000" pitchFamily="17" charset="-128"/>
              </a:rPr>
              <a:t>国内外から人々を惹きつける</a:t>
            </a:r>
            <a:endParaRPr kumimoji="0" lang="en-US" altLang="ja-JP" sz="1100" u="sng" dirty="0">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20" name="角丸四角形 65">
            <a:extLst>
              <a:ext uri="{FF2B5EF4-FFF2-40B4-BE49-F238E27FC236}">
                <a16:creationId xmlns:a16="http://schemas.microsoft.com/office/drawing/2014/main" id="{548B901F-CF5E-4FC4-B58F-7440457F23C3}"/>
              </a:ext>
            </a:extLst>
          </p:cNvPr>
          <p:cNvSpPr/>
          <p:nvPr/>
        </p:nvSpPr>
        <p:spPr>
          <a:xfrm>
            <a:off x="8480652" y="815979"/>
            <a:ext cx="2196000" cy="198000"/>
          </a:xfrm>
          <a:prstGeom prst="roundRect">
            <a:avLst>
              <a:gd name="adj" fmla="val 7429"/>
            </a:avLst>
          </a:prstGeom>
          <a:solidFill>
            <a:srgbClr val="98DDD5"/>
          </a:solidFill>
          <a:ln w="25400">
            <a:solidFill>
              <a:schemeClr val="bg1"/>
            </a:solidFill>
          </a:ln>
          <a:effectLst/>
          <a:scene3d>
            <a:camera prst="orthographicFront">
              <a:rot lat="0" lon="0" rev="0"/>
            </a:camera>
            <a:lightRig rig="threePt" dir="t">
              <a:rot lat="0" lon="0" rev="1200000"/>
            </a:lightRig>
          </a:scene3d>
          <a:sp3d/>
        </p:spPr>
        <p:txBody>
          <a:bodyPr lIns="91430" tIns="45714" rIns="91430" bIns="45714" rtlCol="0" anchor="ctr"/>
          <a:lstStyle/>
          <a:p>
            <a:pPr algn="ctr" defTabSz="914290">
              <a:lnSpc>
                <a:spcPts val="1960"/>
              </a:lnSpc>
              <a:defRPr/>
            </a:pPr>
            <a:endParaRPr lang="ja-JP" altLang="en-US"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72" name="テキスト ボックス 71">
            <a:extLst>
              <a:ext uri="{FF2B5EF4-FFF2-40B4-BE49-F238E27FC236}">
                <a16:creationId xmlns:a16="http://schemas.microsoft.com/office/drawing/2014/main" id="{6085FFE0-AD99-486E-AE6C-7264FB493E7F}"/>
              </a:ext>
            </a:extLst>
          </p:cNvPr>
          <p:cNvSpPr txBox="1"/>
          <p:nvPr/>
        </p:nvSpPr>
        <p:spPr>
          <a:xfrm>
            <a:off x="8533250" y="835772"/>
            <a:ext cx="1931550" cy="169277"/>
          </a:xfrm>
          <a:prstGeom prst="rect">
            <a:avLst/>
          </a:prstGeom>
          <a:noFill/>
        </p:spPr>
        <p:txBody>
          <a:bodyPr wrap="square" lIns="0" tIns="0" rIns="0" bIns="0">
            <a:spAutoFit/>
          </a:bodyPr>
          <a:lstStyle/>
          <a:p>
            <a:pPr marL="197770" indent="-196050" defTabSz="457200">
              <a:defRPr/>
            </a:pPr>
            <a:r>
              <a:rPr kumimoji="0" lang="ja-JP" altLang="en-US" sz="1100" u="sng" dirty="0">
                <a:solidFill>
                  <a:prstClr val="black"/>
                </a:solidFill>
                <a:latin typeface="UD デジタル 教科書体 N-B" panose="02020700000000000000" pitchFamily="17" charset="-128"/>
                <a:ea typeface="UD デジタル 教科書体 N-B" panose="02020700000000000000" pitchFamily="17" charset="-128"/>
              </a:rPr>
              <a:t>２</a:t>
            </a:r>
            <a:r>
              <a:rPr kumimoji="0" lang="en-US" altLang="ja-JP" sz="1100" u="sng" dirty="0">
                <a:solidFill>
                  <a:prstClr val="black"/>
                </a:solidFill>
                <a:latin typeface="UD デジタル 教科書体 N-B" panose="02020700000000000000" pitchFamily="17" charset="-128"/>
                <a:ea typeface="UD デジタル 教科書体 N-B" panose="02020700000000000000" pitchFamily="17" charset="-128"/>
              </a:rPr>
              <a:t>.</a:t>
            </a:r>
            <a:r>
              <a:rPr kumimoji="0" lang="ja-JP" altLang="en-US" sz="1100" u="sng" dirty="0">
                <a:solidFill>
                  <a:prstClr val="black"/>
                </a:solidFill>
                <a:latin typeface="UD デジタル 教科書体 N-B" panose="02020700000000000000" pitchFamily="17" charset="-128"/>
                <a:ea typeface="UD デジタル 教科書体 N-B" panose="02020700000000000000" pitchFamily="17" charset="-128"/>
              </a:rPr>
              <a:t>多様なくらしを実現できる</a:t>
            </a:r>
            <a:endParaRPr kumimoji="0" lang="ja-JP" altLang="en-US" sz="1100" u="sng" dirty="0">
              <a:solidFill>
                <a:prstClr val="black"/>
              </a:solidFill>
              <a:latin typeface="游ゴシック" panose="020F0502020204030204"/>
              <a:ea typeface="游ゴシック" panose="020B0400000000000000" pitchFamily="50" charset="-128"/>
            </a:endParaRPr>
          </a:p>
        </p:txBody>
      </p:sp>
      <p:sp>
        <p:nvSpPr>
          <p:cNvPr id="122" name="角丸四角形 65">
            <a:extLst>
              <a:ext uri="{FF2B5EF4-FFF2-40B4-BE49-F238E27FC236}">
                <a16:creationId xmlns:a16="http://schemas.microsoft.com/office/drawing/2014/main" id="{0720BCD9-1145-4425-AA83-D90663141B91}"/>
              </a:ext>
            </a:extLst>
          </p:cNvPr>
          <p:cNvSpPr/>
          <p:nvPr/>
        </p:nvSpPr>
        <p:spPr>
          <a:xfrm>
            <a:off x="4870934" y="2528552"/>
            <a:ext cx="1980000" cy="198000"/>
          </a:xfrm>
          <a:prstGeom prst="roundRect">
            <a:avLst>
              <a:gd name="adj" fmla="val 7429"/>
            </a:avLst>
          </a:prstGeom>
          <a:solidFill>
            <a:srgbClr val="98DDD5"/>
          </a:solidFill>
          <a:ln w="25400">
            <a:solidFill>
              <a:schemeClr val="bg1"/>
            </a:solidFill>
          </a:ln>
          <a:effectLst/>
          <a:scene3d>
            <a:camera prst="orthographicFront">
              <a:rot lat="0" lon="0" rev="0"/>
            </a:camera>
            <a:lightRig rig="threePt" dir="t">
              <a:rot lat="0" lon="0" rev="1200000"/>
            </a:lightRig>
          </a:scene3d>
          <a:sp3d/>
        </p:spPr>
        <p:txBody>
          <a:bodyPr lIns="91430" tIns="45714" rIns="91430" bIns="45714" rtlCol="0" anchor="ctr"/>
          <a:lstStyle/>
          <a:p>
            <a:pPr algn="ctr" defTabSz="914290">
              <a:lnSpc>
                <a:spcPts val="1960"/>
              </a:lnSpc>
              <a:defRPr/>
            </a:pPr>
            <a:endParaRPr lang="ja-JP" altLang="en-US"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73" name="テキスト ボックス 72">
            <a:extLst>
              <a:ext uri="{FF2B5EF4-FFF2-40B4-BE49-F238E27FC236}">
                <a16:creationId xmlns:a16="http://schemas.microsoft.com/office/drawing/2014/main" id="{7B0EA0FA-F056-43AB-AE03-5A90EB1820C8}"/>
              </a:ext>
            </a:extLst>
          </p:cNvPr>
          <p:cNvSpPr txBox="1"/>
          <p:nvPr/>
        </p:nvSpPr>
        <p:spPr>
          <a:xfrm>
            <a:off x="4917334" y="2547640"/>
            <a:ext cx="1629516" cy="169277"/>
          </a:xfrm>
          <a:prstGeom prst="rect">
            <a:avLst/>
          </a:prstGeom>
          <a:noFill/>
        </p:spPr>
        <p:txBody>
          <a:bodyPr wrap="square" lIns="0" tIns="0" rIns="0" bIns="0">
            <a:spAutoFit/>
          </a:bodyPr>
          <a:lstStyle/>
          <a:p>
            <a:pPr marL="197770" indent="-196050" defTabSz="457200">
              <a:defRPr/>
            </a:pPr>
            <a:r>
              <a:rPr kumimoji="0" lang="ja-JP" altLang="en-US" sz="1100" u="sng" dirty="0">
                <a:solidFill>
                  <a:prstClr val="black"/>
                </a:solidFill>
                <a:latin typeface="UD デジタル 教科書体 N-B" panose="02020700000000000000" pitchFamily="17" charset="-128"/>
                <a:ea typeface="UD デジタル 教科書体 N-B" panose="02020700000000000000" pitchFamily="17" charset="-128"/>
              </a:rPr>
              <a:t>３</a:t>
            </a:r>
            <a:r>
              <a:rPr kumimoji="0" lang="en-US" altLang="ja-JP" sz="1100" u="sng" dirty="0">
                <a:solidFill>
                  <a:prstClr val="black"/>
                </a:solidFill>
                <a:latin typeface="UD デジタル 教科書体 N-B" panose="02020700000000000000" pitchFamily="17" charset="-128"/>
                <a:ea typeface="UD デジタル 教科書体 N-B" panose="02020700000000000000" pitchFamily="17" charset="-128"/>
              </a:rPr>
              <a:t>.</a:t>
            </a:r>
            <a:r>
              <a:rPr kumimoji="0" lang="ja-JP" altLang="en-US" sz="1100" u="sng" dirty="0">
                <a:solidFill>
                  <a:prstClr val="black"/>
                </a:solidFill>
                <a:latin typeface="UD デジタル 教科書体 N-B" panose="02020700000000000000" pitchFamily="17" charset="-128"/>
                <a:ea typeface="UD デジタル 教科書体 N-B" panose="02020700000000000000" pitchFamily="17" charset="-128"/>
              </a:rPr>
              <a:t>安全なくらしを支える</a:t>
            </a:r>
            <a:endParaRPr kumimoji="0" lang="en-US" altLang="ja-JP" sz="1100" u="sng" dirty="0">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27" name="角丸四角形 65">
            <a:extLst>
              <a:ext uri="{FF2B5EF4-FFF2-40B4-BE49-F238E27FC236}">
                <a16:creationId xmlns:a16="http://schemas.microsoft.com/office/drawing/2014/main" id="{C66A8180-D664-4445-9A4E-2FFE5FD3F76F}"/>
              </a:ext>
            </a:extLst>
          </p:cNvPr>
          <p:cNvSpPr/>
          <p:nvPr/>
        </p:nvSpPr>
        <p:spPr>
          <a:xfrm>
            <a:off x="8480652" y="2528552"/>
            <a:ext cx="2304000" cy="198000"/>
          </a:xfrm>
          <a:prstGeom prst="roundRect">
            <a:avLst>
              <a:gd name="adj" fmla="val 7429"/>
            </a:avLst>
          </a:prstGeom>
          <a:solidFill>
            <a:srgbClr val="98DDD5"/>
          </a:solidFill>
          <a:ln w="25400">
            <a:solidFill>
              <a:schemeClr val="bg1"/>
            </a:solidFill>
          </a:ln>
          <a:effectLst/>
          <a:scene3d>
            <a:camera prst="orthographicFront">
              <a:rot lat="0" lon="0" rev="0"/>
            </a:camera>
            <a:lightRig rig="threePt" dir="t">
              <a:rot lat="0" lon="0" rev="1200000"/>
            </a:lightRig>
          </a:scene3d>
          <a:sp3d/>
        </p:spPr>
        <p:txBody>
          <a:bodyPr lIns="91430" tIns="45714" rIns="91430" bIns="45714" rtlCol="0" anchor="ctr"/>
          <a:lstStyle/>
          <a:p>
            <a:pPr algn="ctr" defTabSz="914290">
              <a:lnSpc>
                <a:spcPts val="1960"/>
              </a:lnSpc>
              <a:defRPr/>
            </a:pPr>
            <a:endParaRPr lang="ja-JP" altLang="en-US" kern="0">
              <a:solidFill>
                <a:prstClr val="white"/>
              </a:solidFill>
              <a:latin typeface="UD デジタル 教科書体 NK-B" panose="02020700000000000000" pitchFamily="18" charset="-128"/>
              <a:ea typeface="UD デジタル 教科書体 NK-B" panose="02020700000000000000" pitchFamily="18" charset="-128"/>
              <a:cs typeface="Meiryo UI" panose="020B0604030504040204" pitchFamily="50" charset="-128"/>
            </a:endParaRPr>
          </a:p>
        </p:txBody>
      </p:sp>
      <p:sp>
        <p:nvSpPr>
          <p:cNvPr id="74" name="テキスト ボックス 73">
            <a:extLst>
              <a:ext uri="{FF2B5EF4-FFF2-40B4-BE49-F238E27FC236}">
                <a16:creationId xmlns:a16="http://schemas.microsoft.com/office/drawing/2014/main" id="{A188F9A3-0453-4091-A752-25DDBACE9A3F}"/>
              </a:ext>
            </a:extLst>
          </p:cNvPr>
          <p:cNvSpPr txBox="1"/>
          <p:nvPr/>
        </p:nvSpPr>
        <p:spPr>
          <a:xfrm>
            <a:off x="8533250" y="2547640"/>
            <a:ext cx="2077599" cy="169277"/>
          </a:xfrm>
          <a:prstGeom prst="rect">
            <a:avLst/>
          </a:prstGeom>
          <a:noFill/>
        </p:spPr>
        <p:txBody>
          <a:bodyPr wrap="square" lIns="0" tIns="0" rIns="0" bIns="0">
            <a:spAutoFit/>
          </a:bodyPr>
          <a:lstStyle/>
          <a:p>
            <a:pPr marL="197770" indent="-196050" defTabSz="457200">
              <a:defRPr/>
            </a:pPr>
            <a:r>
              <a:rPr kumimoji="0" lang="ja-JP" altLang="en-US" sz="1100" u="sng" dirty="0">
                <a:solidFill>
                  <a:prstClr val="black"/>
                </a:solidFill>
                <a:latin typeface="UD デジタル 教科書体 N-B" panose="02020700000000000000" pitchFamily="17" charset="-128"/>
                <a:ea typeface="UD デジタル 教科書体 N-B" panose="02020700000000000000" pitchFamily="17" charset="-128"/>
              </a:rPr>
              <a:t>４</a:t>
            </a:r>
            <a:r>
              <a:rPr kumimoji="0" lang="en-US" altLang="ja-JP" sz="1100" u="sng" dirty="0">
                <a:solidFill>
                  <a:prstClr val="black"/>
                </a:solidFill>
                <a:latin typeface="UD デジタル 教科書体 N-B" panose="02020700000000000000" pitchFamily="17" charset="-128"/>
                <a:ea typeface="UD デジタル 教科書体 N-B" panose="02020700000000000000" pitchFamily="17" charset="-128"/>
              </a:rPr>
              <a:t>.</a:t>
            </a:r>
            <a:r>
              <a:rPr kumimoji="0" lang="ja-JP" altLang="en-US" sz="1100" u="sng" dirty="0">
                <a:solidFill>
                  <a:prstClr val="black"/>
                </a:solidFill>
                <a:latin typeface="UD デジタル 教科書体 N-B" panose="02020700000000000000" pitchFamily="17" charset="-128"/>
                <a:ea typeface="UD デジタル 教科書体 N-B" panose="02020700000000000000" pitchFamily="17" charset="-128"/>
              </a:rPr>
              <a:t>安心してくらすことができる</a:t>
            </a:r>
            <a:endParaRPr kumimoji="0" lang="ja-JP" altLang="en-US" sz="1100" u="sng" dirty="0">
              <a:solidFill>
                <a:prstClr val="black"/>
              </a:solidFill>
              <a:latin typeface="游ゴシック" panose="020F0502020204030204"/>
              <a:ea typeface="游ゴシック" panose="020B0400000000000000" pitchFamily="50" charset="-128"/>
            </a:endParaRPr>
          </a:p>
        </p:txBody>
      </p:sp>
      <p:sp>
        <p:nvSpPr>
          <p:cNvPr id="110" name="四角形: 角を丸くする 109">
            <a:extLst>
              <a:ext uri="{FF2B5EF4-FFF2-40B4-BE49-F238E27FC236}">
                <a16:creationId xmlns:a16="http://schemas.microsoft.com/office/drawing/2014/main" id="{17341FE7-844D-46B4-90D1-9AD98820FEEB}"/>
              </a:ext>
            </a:extLst>
          </p:cNvPr>
          <p:cNvSpPr/>
          <p:nvPr/>
        </p:nvSpPr>
        <p:spPr>
          <a:xfrm>
            <a:off x="4734049" y="4269562"/>
            <a:ext cx="2328169" cy="259009"/>
          </a:xfrm>
          <a:prstGeom prst="roundRect">
            <a:avLst>
              <a:gd name="adj" fmla="val 5000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a:defRPr/>
            </a:pPr>
            <a:r>
              <a:rPr kumimoji="0" lang="ja-JP" altLang="en-US" sz="1083">
                <a:solidFill>
                  <a:prstClr val="white"/>
                </a:solidFill>
                <a:latin typeface="UD デジタル 教科書体 N-B" panose="02020700000000000000" pitchFamily="17" charset="-128"/>
                <a:ea typeface="UD デジタル 教科書体 N-B" panose="02020700000000000000" pitchFamily="17" charset="-128"/>
              </a:rPr>
              <a:t>３章 地域特性を踏まえた施策</a:t>
            </a:r>
            <a:endParaRPr kumimoji="0" lang="en-US" altLang="ja-JP" sz="1083" b="1" kern="100">
              <a:solidFill>
                <a:prstClr val="white"/>
              </a:solidFill>
              <a:latin typeface="UD デジタル 教科書体 NP-B" panose="02020700000000000000" pitchFamily="18" charset="-128"/>
              <a:ea typeface="UD デジタル 教科書体 NP-B" panose="02020700000000000000" pitchFamily="18" charset="-128"/>
              <a:cs typeface="Times New Roman"/>
            </a:endParaRPr>
          </a:p>
        </p:txBody>
      </p:sp>
      <p:sp>
        <p:nvSpPr>
          <p:cNvPr id="126" name="テキスト ボックス 125">
            <a:extLst>
              <a:ext uri="{FF2B5EF4-FFF2-40B4-BE49-F238E27FC236}">
                <a16:creationId xmlns:a16="http://schemas.microsoft.com/office/drawing/2014/main" id="{043CA164-5620-428F-A785-8EC521192763}"/>
              </a:ext>
            </a:extLst>
          </p:cNvPr>
          <p:cNvSpPr txBox="1"/>
          <p:nvPr/>
        </p:nvSpPr>
        <p:spPr>
          <a:xfrm>
            <a:off x="4917334" y="5839779"/>
            <a:ext cx="7200000" cy="153888"/>
          </a:xfrm>
          <a:prstGeom prst="rect">
            <a:avLst/>
          </a:prstGeom>
          <a:noFill/>
        </p:spPr>
        <p:txBody>
          <a:bodyPr wrap="square" lIns="0" tIns="0" rIns="0" bIns="0">
            <a:spAutoFit/>
          </a:bodyPr>
          <a:lstStyle/>
          <a:p>
            <a:pPr algn="just" defTabSz="457200">
              <a:defRPr/>
            </a:pPr>
            <a:r>
              <a:rPr kumimoji="0" lang="ja-JP" altLang="en-US" sz="1000" kern="100">
                <a:solidFill>
                  <a:prstClr val="black"/>
                </a:solidFill>
                <a:latin typeface="UD デジタル 教科書体 N-R" panose="02020400000000000000" pitchFamily="17" charset="-128"/>
                <a:ea typeface="UD デジタル 教科書体 N-R" panose="02020400000000000000" pitchFamily="17" charset="-128"/>
                <a:cs typeface="Times New Roman" panose="02020603050405020304" pitchFamily="18" charset="0"/>
              </a:rPr>
              <a:t>住まいまちづくりの主役である府民をはじめ、民間事業者、</a:t>
            </a:r>
            <a:r>
              <a:rPr kumimoji="0" lang="en-US" altLang="ja-JP" sz="1000" kern="100">
                <a:solidFill>
                  <a:prstClr val="black"/>
                </a:solidFill>
                <a:latin typeface="UD デジタル 教科書体 N-R" panose="02020400000000000000" pitchFamily="17" charset="-128"/>
                <a:ea typeface="UD デジタル 教科書体 N-R" panose="02020400000000000000" pitchFamily="17" charset="-128"/>
                <a:cs typeface="Times New Roman" panose="02020603050405020304" pitchFamily="18" charset="0"/>
              </a:rPr>
              <a:t>NPO</a:t>
            </a:r>
            <a:r>
              <a:rPr kumimoji="0" lang="ja-JP" altLang="en-US" sz="1000" kern="100">
                <a:solidFill>
                  <a:prstClr val="black"/>
                </a:solidFill>
                <a:latin typeface="UD デジタル 教科書体 N-R" panose="02020400000000000000" pitchFamily="17" charset="-128"/>
                <a:ea typeface="UD デジタル 教科書体 N-R" panose="02020400000000000000" pitchFamily="17" charset="-128"/>
                <a:cs typeface="Times New Roman" panose="02020603050405020304" pitchFamily="18" charset="0"/>
              </a:rPr>
              <a:t>、行政、公的団体等の役割分担と連携を位置づけ</a:t>
            </a:r>
            <a:endParaRPr kumimoji="0" lang="ja-JP" altLang="ja-JP" sz="1000" kern="100">
              <a:solidFill>
                <a:prstClr val="black"/>
              </a:solidFill>
              <a:latin typeface="UD デジタル 教科書体 N-R" panose="02020400000000000000" pitchFamily="17" charset="-128"/>
              <a:ea typeface="UD デジタル 教科書体 N-R" panose="02020400000000000000" pitchFamily="17" charset="-128"/>
              <a:cs typeface="Times New Roman" panose="02020603050405020304" pitchFamily="18" charset="0"/>
            </a:endParaRPr>
          </a:p>
        </p:txBody>
      </p:sp>
      <p:sp>
        <p:nvSpPr>
          <p:cNvPr id="79" name="テキスト ボックス 78">
            <a:extLst>
              <a:ext uri="{FF2B5EF4-FFF2-40B4-BE49-F238E27FC236}">
                <a16:creationId xmlns:a16="http://schemas.microsoft.com/office/drawing/2014/main" id="{0C6CA82E-5379-4BA0-A7AF-C0A2B63AE3CC}"/>
              </a:ext>
            </a:extLst>
          </p:cNvPr>
          <p:cNvSpPr txBox="1"/>
          <p:nvPr/>
        </p:nvSpPr>
        <p:spPr>
          <a:xfrm>
            <a:off x="4870933" y="1065660"/>
            <a:ext cx="3312000" cy="153888"/>
          </a:xfrm>
          <a:prstGeom prst="rect">
            <a:avLst/>
          </a:prstGeom>
          <a:noFill/>
        </p:spPr>
        <p:txBody>
          <a:bodyPr wrap="square" lIns="0" tIns="0" rIns="0" bIns="0">
            <a:spAutoFit/>
          </a:bodyPr>
          <a:lstStyle/>
          <a:p>
            <a:pPr marL="197770" indent="-197770" defTabSz="457200">
              <a:defRPr/>
            </a:pPr>
            <a:r>
              <a:rPr kumimoji="0" lang="ja-JP" altLang="en-US" sz="1000" dirty="0">
                <a:solidFill>
                  <a:prstClr val="black"/>
                </a:solidFill>
                <a:latin typeface="UD デジタル 教科書体 NP-B" panose="02020700000000000000" pitchFamily="18" charset="-128"/>
                <a:ea typeface="UD デジタル 教科書体 NP-B" panose="02020700000000000000" pitchFamily="18" charset="-128"/>
              </a:rPr>
              <a:t>（１）</a:t>
            </a:r>
            <a:r>
              <a:rPr kumimoji="0" lang="ja-JP" altLang="en-US" sz="1000" spc="-100" dirty="0">
                <a:solidFill>
                  <a:prstClr val="black"/>
                </a:solidFill>
                <a:latin typeface="UD デジタル 教科書体 NP-B" panose="02020700000000000000" pitchFamily="18" charset="-128"/>
                <a:ea typeface="UD デジタル 教科書体 NP-B" panose="02020700000000000000" pitchFamily="18" charset="-128"/>
              </a:rPr>
              <a:t>魅力的で居心地の良い住環境の形成とまちづくりの推進</a:t>
            </a:r>
          </a:p>
        </p:txBody>
      </p:sp>
      <p:sp>
        <p:nvSpPr>
          <p:cNvPr id="80" name="テキスト ボックス 79">
            <a:extLst>
              <a:ext uri="{FF2B5EF4-FFF2-40B4-BE49-F238E27FC236}">
                <a16:creationId xmlns:a16="http://schemas.microsoft.com/office/drawing/2014/main" id="{2402FE52-6CC3-466D-926E-DD07D2B8BDCE}"/>
              </a:ext>
            </a:extLst>
          </p:cNvPr>
          <p:cNvSpPr txBox="1"/>
          <p:nvPr/>
        </p:nvSpPr>
        <p:spPr>
          <a:xfrm>
            <a:off x="4870933" y="1812842"/>
            <a:ext cx="3312000" cy="153888"/>
          </a:xfrm>
          <a:prstGeom prst="rect">
            <a:avLst/>
          </a:prstGeom>
          <a:noFill/>
        </p:spPr>
        <p:txBody>
          <a:bodyPr wrap="square" lIns="0" tIns="0" rIns="0" bIns="0">
            <a:spAutoFit/>
          </a:bodyPr>
          <a:lstStyle/>
          <a:p>
            <a:pPr marL="197770" indent="-197770" defTabSz="457200">
              <a:defRPr/>
            </a:pPr>
            <a:r>
              <a:rPr kumimoji="0" lang="ja-JP" altLang="en-US" sz="1000" dirty="0">
                <a:solidFill>
                  <a:prstClr val="black"/>
                </a:solidFill>
                <a:latin typeface="UD デジタル 教科書体 NP-B" panose="02020700000000000000" pitchFamily="18" charset="-128"/>
                <a:ea typeface="UD デジタル 教科書体 NP-B" panose="02020700000000000000" pitchFamily="18" charset="-128"/>
              </a:rPr>
              <a:t>（２）</a:t>
            </a:r>
            <a:r>
              <a:rPr kumimoji="0" lang="ja-JP" altLang="en-US" sz="1000" spc="-100" dirty="0">
                <a:solidFill>
                  <a:prstClr val="black"/>
                </a:solidFill>
                <a:latin typeface="UD デジタル 教科書体 NP-B" panose="02020700000000000000" pitchFamily="18" charset="-128"/>
                <a:ea typeface="UD デジタル 教科書体 NP-B" panose="02020700000000000000" pitchFamily="18" charset="-128"/>
              </a:rPr>
              <a:t>良質で健康的な住まいの普及と循環型住宅市場の形成</a:t>
            </a:r>
          </a:p>
        </p:txBody>
      </p:sp>
      <p:sp>
        <p:nvSpPr>
          <p:cNvPr id="82" name="テキスト ボックス 81">
            <a:extLst>
              <a:ext uri="{FF2B5EF4-FFF2-40B4-BE49-F238E27FC236}">
                <a16:creationId xmlns:a16="http://schemas.microsoft.com/office/drawing/2014/main" id="{E1E80386-1D1F-4C7B-A58A-9C0D7C211B36}"/>
              </a:ext>
            </a:extLst>
          </p:cNvPr>
          <p:cNvSpPr txBox="1"/>
          <p:nvPr/>
        </p:nvSpPr>
        <p:spPr>
          <a:xfrm>
            <a:off x="8480652" y="1018221"/>
            <a:ext cx="3312000" cy="153888"/>
          </a:xfrm>
          <a:prstGeom prst="rect">
            <a:avLst/>
          </a:prstGeom>
          <a:noFill/>
        </p:spPr>
        <p:txBody>
          <a:bodyPr wrap="square" lIns="0" tIns="0" rIns="0" bIns="0">
            <a:spAutoFit/>
          </a:bodyPr>
          <a:lstStyle/>
          <a:p>
            <a:pPr marL="197770" indent="-197770" defTabSz="457200">
              <a:defRPr/>
            </a:pPr>
            <a:r>
              <a:rPr kumimoji="0" lang="ja-JP" altLang="en-US" sz="1000" dirty="0">
                <a:solidFill>
                  <a:prstClr val="black"/>
                </a:solidFill>
                <a:latin typeface="UD デジタル 教科書体 NP-B" panose="02020700000000000000" pitchFamily="18" charset="-128"/>
                <a:ea typeface="UD デジタル 教科書体 NP-B" panose="02020700000000000000" pitchFamily="18" charset="-128"/>
              </a:rPr>
              <a:t>（１）</a:t>
            </a:r>
            <a:r>
              <a:rPr kumimoji="0" lang="ja-JP" altLang="en-US" sz="1000" spc="-100" dirty="0">
                <a:solidFill>
                  <a:prstClr val="black"/>
                </a:solidFill>
                <a:latin typeface="UD デジタル 教科書体 NP-B" panose="02020700000000000000" pitchFamily="18" charset="-128"/>
                <a:ea typeface="UD デジタル 教科書体 NP-B" panose="02020700000000000000" pitchFamily="18" charset="-128"/>
              </a:rPr>
              <a:t>誰もが活き活きとくらすことができる環境の整備 </a:t>
            </a:r>
          </a:p>
        </p:txBody>
      </p:sp>
      <p:sp>
        <p:nvSpPr>
          <p:cNvPr id="84" name="テキスト ボックス 83">
            <a:extLst>
              <a:ext uri="{FF2B5EF4-FFF2-40B4-BE49-F238E27FC236}">
                <a16:creationId xmlns:a16="http://schemas.microsoft.com/office/drawing/2014/main" id="{8E213149-0787-47C7-8230-73D09104B569}"/>
              </a:ext>
            </a:extLst>
          </p:cNvPr>
          <p:cNvSpPr txBox="1"/>
          <p:nvPr/>
        </p:nvSpPr>
        <p:spPr>
          <a:xfrm>
            <a:off x="4870933" y="2773501"/>
            <a:ext cx="3312000" cy="153888"/>
          </a:xfrm>
          <a:prstGeom prst="rect">
            <a:avLst/>
          </a:prstGeom>
          <a:noFill/>
        </p:spPr>
        <p:txBody>
          <a:bodyPr wrap="square" lIns="0" tIns="0" rIns="0" bIns="0">
            <a:spAutoFit/>
          </a:bodyPr>
          <a:lstStyle/>
          <a:p>
            <a:pPr marL="197770" indent="-197770" defTabSz="457200">
              <a:defRPr/>
            </a:pPr>
            <a:r>
              <a:rPr kumimoji="0" lang="ja-JP" altLang="en-US" sz="1000">
                <a:solidFill>
                  <a:prstClr val="black"/>
                </a:solidFill>
                <a:latin typeface="UD デジタル 教科書体 NP-B" panose="02020700000000000000" pitchFamily="18" charset="-128"/>
                <a:ea typeface="UD デジタル 教科書体 NP-B" panose="02020700000000000000" pitchFamily="18" charset="-128"/>
              </a:rPr>
              <a:t>（１）</a:t>
            </a:r>
            <a:r>
              <a:rPr kumimoji="0" lang="ja-JP" altLang="en-US" sz="1000" spc="-100">
                <a:solidFill>
                  <a:prstClr val="black"/>
                </a:solidFill>
                <a:latin typeface="UD デジタル 教科書体 NP-B" panose="02020700000000000000" pitchFamily="18" charset="-128"/>
                <a:ea typeface="UD デジタル 教科書体 NP-B" panose="02020700000000000000" pitchFamily="18" charset="-128"/>
              </a:rPr>
              <a:t>災害に強いまちづくりの推進 </a:t>
            </a:r>
          </a:p>
        </p:txBody>
      </p:sp>
      <p:sp>
        <p:nvSpPr>
          <p:cNvPr id="85" name="テキスト ボックス 84">
            <a:extLst>
              <a:ext uri="{FF2B5EF4-FFF2-40B4-BE49-F238E27FC236}">
                <a16:creationId xmlns:a16="http://schemas.microsoft.com/office/drawing/2014/main" id="{E617A279-DB4C-4929-B4A9-B8FBDD01D594}"/>
              </a:ext>
            </a:extLst>
          </p:cNvPr>
          <p:cNvSpPr txBox="1"/>
          <p:nvPr/>
        </p:nvSpPr>
        <p:spPr>
          <a:xfrm>
            <a:off x="4870933" y="3430121"/>
            <a:ext cx="3312000" cy="153888"/>
          </a:xfrm>
          <a:prstGeom prst="rect">
            <a:avLst/>
          </a:prstGeom>
          <a:noFill/>
        </p:spPr>
        <p:txBody>
          <a:bodyPr wrap="square" lIns="0" tIns="0" rIns="0" bIns="0">
            <a:spAutoFit/>
          </a:bodyPr>
          <a:lstStyle/>
          <a:p>
            <a:pPr marL="197770" indent="-197770" defTabSz="457200">
              <a:defRPr/>
            </a:pPr>
            <a:r>
              <a:rPr kumimoji="0" lang="ja-JP" altLang="en-US" sz="1000">
                <a:solidFill>
                  <a:prstClr val="black"/>
                </a:solidFill>
                <a:latin typeface="UD デジタル 教科書体 NP-B" panose="02020700000000000000" pitchFamily="18" charset="-128"/>
                <a:ea typeface="UD デジタル 教科書体 NP-B" panose="02020700000000000000" pitchFamily="18" charset="-128"/>
              </a:rPr>
              <a:t>（２）</a:t>
            </a:r>
            <a:r>
              <a:rPr kumimoji="0" lang="ja-JP" altLang="en-US" sz="1000" spc="-100">
                <a:solidFill>
                  <a:prstClr val="black"/>
                </a:solidFill>
                <a:latin typeface="UD デジタル 教科書体 NP-B" panose="02020700000000000000" pitchFamily="18" charset="-128"/>
                <a:ea typeface="UD デジタル 教科書体 NP-B" panose="02020700000000000000" pitchFamily="18" charset="-128"/>
              </a:rPr>
              <a:t>住宅・建築物の安全性の確保 </a:t>
            </a:r>
          </a:p>
        </p:txBody>
      </p:sp>
      <p:sp>
        <p:nvSpPr>
          <p:cNvPr id="86" name="テキスト ボックス 85">
            <a:extLst>
              <a:ext uri="{FF2B5EF4-FFF2-40B4-BE49-F238E27FC236}">
                <a16:creationId xmlns:a16="http://schemas.microsoft.com/office/drawing/2014/main" id="{469A21FE-40E3-410E-B57A-E9CA0D5A86DB}"/>
              </a:ext>
            </a:extLst>
          </p:cNvPr>
          <p:cNvSpPr txBox="1"/>
          <p:nvPr/>
        </p:nvSpPr>
        <p:spPr>
          <a:xfrm>
            <a:off x="8480652" y="2773501"/>
            <a:ext cx="3312000" cy="307777"/>
          </a:xfrm>
          <a:prstGeom prst="rect">
            <a:avLst/>
          </a:prstGeom>
          <a:noFill/>
        </p:spPr>
        <p:txBody>
          <a:bodyPr wrap="square" lIns="0" tIns="0" rIns="0" bIns="0">
            <a:spAutoFit/>
          </a:bodyPr>
          <a:lstStyle/>
          <a:p>
            <a:pPr marL="197770" indent="-197770" defTabSz="457200">
              <a:defRPr/>
            </a:pPr>
            <a:r>
              <a:rPr kumimoji="0" lang="ja-JP" altLang="en-US" sz="1000">
                <a:latin typeface="UD デジタル 教科書体 NP-B" panose="02020700000000000000" pitchFamily="18" charset="-128"/>
                <a:ea typeface="UD デジタル 教科書体 NP-B" panose="02020700000000000000" pitchFamily="18" charset="-128"/>
              </a:rPr>
              <a:t>（１）住宅確保要配慮者をはじめ</a:t>
            </a:r>
            <a:r>
              <a:rPr kumimoji="0" lang="ja-JP" altLang="en-US" sz="1000" spc="-100">
                <a:latin typeface="UD デジタル 教科書体 NP-B" panose="02020700000000000000" pitchFamily="18" charset="-128"/>
                <a:ea typeface="UD デジタル 教科書体 NP-B" panose="02020700000000000000" pitchFamily="18" charset="-128"/>
              </a:rPr>
              <a:t>誰もが安心できる住まい・居住支援体制の整備</a:t>
            </a:r>
          </a:p>
        </p:txBody>
      </p:sp>
      <p:sp>
        <p:nvSpPr>
          <p:cNvPr id="88" name="テキスト ボックス 87">
            <a:extLst>
              <a:ext uri="{FF2B5EF4-FFF2-40B4-BE49-F238E27FC236}">
                <a16:creationId xmlns:a16="http://schemas.microsoft.com/office/drawing/2014/main" id="{01612A7C-35B2-412E-8075-9E42773C4A17}"/>
              </a:ext>
            </a:extLst>
          </p:cNvPr>
          <p:cNvSpPr txBox="1"/>
          <p:nvPr/>
        </p:nvSpPr>
        <p:spPr>
          <a:xfrm>
            <a:off x="8480652" y="3573616"/>
            <a:ext cx="3312000" cy="153888"/>
          </a:xfrm>
          <a:prstGeom prst="rect">
            <a:avLst/>
          </a:prstGeom>
          <a:noFill/>
        </p:spPr>
        <p:txBody>
          <a:bodyPr wrap="square" lIns="0" tIns="0" rIns="0" bIns="0">
            <a:spAutoFit/>
          </a:bodyPr>
          <a:lstStyle/>
          <a:p>
            <a:pPr marL="197770" indent="-197770" defTabSz="457200">
              <a:defRPr/>
            </a:pPr>
            <a:r>
              <a:rPr kumimoji="0" lang="ja-JP" altLang="en-US" sz="1000">
                <a:solidFill>
                  <a:prstClr val="black"/>
                </a:solidFill>
                <a:latin typeface="UD デジタル 教科書体 NP-B" panose="02020700000000000000" pitchFamily="18" charset="-128"/>
                <a:ea typeface="UD デジタル 教科書体 NP-B" panose="02020700000000000000" pitchFamily="18" charset="-128"/>
              </a:rPr>
              <a:t>（２）住生活関連産業の</a:t>
            </a:r>
            <a:r>
              <a:rPr kumimoji="0" lang="ja-JP" altLang="en-US" sz="1000">
                <a:latin typeface="UD デジタル 教科書体 NP-B" panose="02020700000000000000" pitchFamily="18" charset="-128"/>
                <a:ea typeface="UD デジタル 教科書体 NP-B" panose="02020700000000000000" pitchFamily="18" charset="-128"/>
              </a:rPr>
              <a:t>環境整備･活性化</a:t>
            </a:r>
          </a:p>
        </p:txBody>
      </p:sp>
      <p:sp>
        <p:nvSpPr>
          <p:cNvPr id="125" name="テキスト ボックス 124">
            <a:extLst>
              <a:ext uri="{FF2B5EF4-FFF2-40B4-BE49-F238E27FC236}">
                <a16:creationId xmlns:a16="http://schemas.microsoft.com/office/drawing/2014/main" id="{8C0093B3-97AF-4D94-BF00-CCF3CE2B605D}"/>
              </a:ext>
            </a:extLst>
          </p:cNvPr>
          <p:cNvSpPr txBox="1"/>
          <p:nvPr/>
        </p:nvSpPr>
        <p:spPr>
          <a:xfrm>
            <a:off x="125989" y="1791924"/>
            <a:ext cx="4572271" cy="7848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rPr>
              <a:t>住まう人々・訪れる人々の多様な幸せを実現することが住宅・建築政策の使命</a:t>
            </a:r>
            <a:endParaRPr kumimoji="0" lang="en-US" altLang="ja-JP"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900" dirty="0">
                <a:latin typeface="UD デジタル 教科書体 NP-R" panose="02020400000000000000" pitchFamily="18" charset="-128"/>
                <a:ea typeface="UD デジタル 教科書体 NP-R" panose="02020400000000000000" pitchFamily="18" charset="-128"/>
              </a:rPr>
              <a:t>大阪・関西万博の成果を起爆剤とした取組や「副首都・大阪」に向けた取組を推進していること等を踏まえ、住宅・建築政策においても、これまでの取組や万博を契機とした取組を進め、「</a:t>
            </a:r>
            <a:r>
              <a:rPr kumimoji="0" lang="ja-JP" altLang="en-US" sz="900" dirty="0">
                <a:solidFill>
                  <a:prstClr val="black"/>
                </a:solidFill>
                <a:latin typeface="UD デジタル 教科書体 NP-R" panose="02020400000000000000" pitchFamily="18" charset="-128"/>
                <a:ea typeface="UD デジタル 教科書体 NP-R" panose="02020400000000000000" pitchFamily="18" charset="-128"/>
              </a:rPr>
              <a:t>活力・魅力」と「安全・安心」の好循環を生み出す政策展開をめざす。</a:t>
            </a:r>
            <a:endParaRPr kumimoji="0" lang="ja-JP" altLang="en-US" sz="900" b="0" i="0" u="none" strike="noStrike" kern="1200" cap="none" spc="0" normalizeH="0" baseline="0" noProof="0" dirty="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cs typeface="+mn-cs"/>
            </a:endParaRPr>
          </a:p>
        </p:txBody>
      </p:sp>
      <p:pic>
        <p:nvPicPr>
          <p:cNvPr id="144" name="グラフィックス 143" descr="事業の成長 単色塗りつぶし">
            <a:extLst>
              <a:ext uri="{FF2B5EF4-FFF2-40B4-BE49-F238E27FC236}">
                <a16:creationId xmlns:a16="http://schemas.microsoft.com/office/drawing/2014/main" id="{312A7538-C5F8-4D82-903C-8DE7754A48FE}"/>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15678" y="2911394"/>
            <a:ext cx="691126" cy="698829"/>
          </a:xfrm>
          <a:prstGeom prst="rect">
            <a:avLst/>
          </a:prstGeom>
        </p:spPr>
      </p:pic>
      <p:sp>
        <p:nvSpPr>
          <p:cNvPr id="53" name="テキスト ボックス 52">
            <a:extLst>
              <a:ext uri="{FF2B5EF4-FFF2-40B4-BE49-F238E27FC236}">
                <a16:creationId xmlns:a16="http://schemas.microsoft.com/office/drawing/2014/main" id="{E4603ECF-4746-4BD3-B63C-216599C708BC}"/>
              </a:ext>
            </a:extLst>
          </p:cNvPr>
          <p:cNvSpPr txBox="1"/>
          <p:nvPr/>
        </p:nvSpPr>
        <p:spPr>
          <a:xfrm>
            <a:off x="144187" y="3332492"/>
            <a:ext cx="1044000" cy="276999"/>
          </a:xfrm>
          <a:prstGeom prst="rect">
            <a:avLst/>
          </a:prstGeom>
          <a:noFill/>
        </p:spPr>
        <p:txBody>
          <a:bodyPr wrap="square" lIns="0" tIns="0" rIns="0" bIns="0">
            <a:spAutoFit/>
          </a:bodyPr>
          <a:lstStyle/>
          <a:p>
            <a:pPr marL="197770" indent="-196050" algn="ctr" defTabSz="457200">
              <a:defRPr/>
            </a:pPr>
            <a:r>
              <a:rPr kumimoji="0" lang="ja-JP" altLang="en-US" sz="900">
                <a:solidFill>
                  <a:prstClr val="black"/>
                </a:solidFill>
                <a:latin typeface="UD デジタル 教科書体 N-B" panose="02020700000000000000" pitchFamily="17" charset="-128"/>
                <a:ea typeface="UD デジタル 教科書体 N-B" panose="02020700000000000000" pitchFamily="17" charset="-128"/>
              </a:rPr>
              <a:t>国内外から</a:t>
            </a:r>
            <a:endParaRPr kumimoji="0" lang="en-US" altLang="ja-JP" sz="900">
              <a:solidFill>
                <a:prstClr val="black"/>
              </a:solidFill>
              <a:latin typeface="UD デジタル 教科書体 N-B" panose="02020700000000000000" pitchFamily="17" charset="-128"/>
              <a:ea typeface="UD デジタル 教科書体 N-B" panose="02020700000000000000" pitchFamily="17" charset="-128"/>
            </a:endParaRPr>
          </a:p>
          <a:p>
            <a:pPr marL="197770" indent="-196050" algn="ctr" defTabSz="457200">
              <a:defRPr/>
            </a:pPr>
            <a:r>
              <a:rPr kumimoji="0" lang="ja-JP" altLang="en-US" sz="900">
                <a:solidFill>
                  <a:prstClr val="black"/>
                </a:solidFill>
                <a:latin typeface="UD デジタル 教科書体 N-B" panose="02020700000000000000" pitchFamily="17" charset="-128"/>
                <a:ea typeface="UD デジタル 教科書体 N-B" panose="02020700000000000000" pitchFamily="17" charset="-128"/>
              </a:rPr>
              <a:t>人々を惹きつける</a:t>
            </a:r>
            <a:endParaRPr kumimoji="0" lang="en-US" altLang="ja-JP" sz="900">
              <a:solidFill>
                <a:prstClr val="black"/>
              </a:solidFill>
              <a:latin typeface="UD デジタル 教科書体 N-B" panose="02020700000000000000" pitchFamily="17" charset="-128"/>
              <a:ea typeface="UD デジタル 教科書体 N-B" panose="02020700000000000000" pitchFamily="17" charset="-128"/>
            </a:endParaRPr>
          </a:p>
        </p:txBody>
      </p:sp>
      <p:pic>
        <p:nvPicPr>
          <p:cNvPr id="154" name="グラフィックス 153" descr="ユニバーサル アクセス 単色塗りつぶし">
            <a:extLst>
              <a:ext uri="{FF2B5EF4-FFF2-40B4-BE49-F238E27FC236}">
                <a16:creationId xmlns:a16="http://schemas.microsoft.com/office/drawing/2014/main" id="{E7E76746-91BE-4971-9E55-749CDA511A2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584196" y="2877668"/>
            <a:ext cx="715185" cy="715185"/>
          </a:xfrm>
          <a:prstGeom prst="rect">
            <a:avLst/>
          </a:prstGeom>
        </p:spPr>
      </p:pic>
      <p:sp>
        <p:nvSpPr>
          <p:cNvPr id="54" name="テキスト ボックス 53">
            <a:extLst>
              <a:ext uri="{FF2B5EF4-FFF2-40B4-BE49-F238E27FC236}">
                <a16:creationId xmlns:a16="http://schemas.microsoft.com/office/drawing/2014/main" id="{3F688CAC-981D-4B0E-A313-66C511E760C8}"/>
              </a:ext>
            </a:extLst>
          </p:cNvPr>
          <p:cNvSpPr txBox="1"/>
          <p:nvPr/>
        </p:nvSpPr>
        <p:spPr>
          <a:xfrm>
            <a:off x="1289187" y="3332492"/>
            <a:ext cx="1044000" cy="276999"/>
          </a:xfrm>
          <a:prstGeom prst="rect">
            <a:avLst/>
          </a:prstGeom>
          <a:noFill/>
        </p:spPr>
        <p:txBody>
          <a:bodyPr wrap="square" lIns="0" tIns="0" rIns="0" bIns="0">
            <a:spAutoFit/>
          </a:bodyPr>
          <a:lstStyle/>
          <a:p>
            <a:pPr marL="197770" indent="-196050" algn="ctr" defTabSz="457200">
              <a:defRPr/>
            </a:pPr>
            <a:r>
              <a:rPr kumimoji="0" lang="ja-JP" altLang="en-US" sz="900">
                <a:solidFill>
                  <a:prstClr val="black"/>
                </a:solidFill>
                <a:latin typeface="UD デジタル 教科書体 N-B" panose="02020700000000000000" pitchFamily="17" charset="-128"/>
                <a:ea typeface="UD デジタル 教科書体 N-B" panose="02020700000000000000" pitchFamily="17" charset="-128"/>
              </a:rPr>
              <a:t>多様なくらしを</a:t>
            </a:r>
          </a:p>
          <a:p>
            <a:pPr marL="197770" indent="-196050" algn="ctr" defTabSz="457200">
              <a:defRPr/>
            </a:pPr>
            <a:r>
              <a:rPr kumimoji="0" lang="ja-JP" altLang="en-US" sz="900">
                <a:solidFill>
                  <a:prstClr val="black"/>
                </a:solidFill>
                <a:latin typeface="UD デジタル 教科書体 N-B" panose="02020700000000000000" pitchFamily="17" charset="-128"/>
                <a:ea typeface="UD デジタル 教科書体 N-B" panose="02020700000000000000" pitchFamily="17" charset="-128"/>
              </a:rPr>
              <a:t>実現できる</a:t>
            </a:r>
            <a:endParaRPr kumimoji="0" lang="ja-JP" altLang="en-US" sz="900">
              <a:solidFill>
                <a:prstClr val="black"/>
              </a:solidFill>
              <a:latin typeface="游ゴシック" panose="020F0502020204030204"/>
              <a:ea typeface="游ゴシック" panose="020B0400000000000000" pitchFamily="50" charset="-128"/>
            </a:endParaRPr>
          </a:p>
        </p:txBody>
      </p:sp>
      <p:pic>
        <p:nvPicPr>
          <p:cNvPr id="167" name="グラフィックス 166" descr="郊外の光景 単色塗りつぶし">
            <a:extLst>
              <a:ext uri="{FF2B5EF4-FFF2-40B4-BE49-F238E27FC236}">
                <a16:creationId xmlns:a16="http://schemas.microsoft.com/office/drawing/2014/main" id="{92B943A5-CB90-4B4C-AD1D-BABB0FA28351}"/>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2808453" y="2888534"/>
            <a:ext cx="669932" cy="669932"/>
          </a:xfrm>
          <a:prstGeom prst="rect">
            <a:avLst/>
          </a:prstGeom>
        </p:spPr>
      </p:pic>
      <p:sp>
        <p:nvSpPr>
          <p:cNvPr id="55" name="テキスト ボックス 54">
            <a:extLst>
              <a:ext uri="{FF2B5EF4-FFF2-40B4-BE49-F238E27FC236}">
                <a16:creationId xmlns:a16="http://schemas.microsoft.com/office/drawing/2014/main" id="{4C28ED7B-EEA1-4E62-B350-E8DB6D90B40A}"/>
              </a:ext>
            </a:extLst>
          </p:cNvPr>
          <p:cNvSpPr txBox="1"/>
          <p:nvPr/>
        </p:nvSpPr>
        <p:spPr>
          <a:xfrm>
            <a:off x="2434187" y="3337572"/>
            <a:ext cx="1044000" cy="276999"/>
          </a:xfrm>
          <a:prstGeom prst="rect">
            <a:avLst/>
          </a:prstGeom>
          <a:noFill/>
        </p:spPr>
        <p:txBody>
          <a:bodyPr wrap="square" lIns="0" tIns="0" rIns="0" bIns="0">
            <a:spAutoFit/>
          </a:bodyPr>
          <a:lstStyle/>
          <a:p>
            <a:pPr marL="197770" indent="-196050" algn="ctr" defTabSz="457200">
              <a:defRPr/>
            </a:pPr>
            <a:r>
              <a:rPr kumimoji="0" lang="ja-JP" altLang="en-US" sz="900">
                <a:solidFill>
                  <a:prstClr val="black"/>
                </a:solidFill>
                <a:latin typeface="UD デジタル 教科書体 N-B" panose="02020700000000000000" pitchFamily="17" charset="-128"/>
                <a:ea typeface="UD デジタル 教科書体 N-B" panose="02020700000000000000" pitchFamily="17" charset="-128"/>
              </a:rPr>
              <a:t>安全なくらしを</a:t>
            </a:r>
            <a:endParaRPr kumimoji="0" lang="en-US" altLang="ja-JP" sz="900">
              <a:solidFill>
                <a:prstClr val="black"/>
              </a:solidFill>
              <a:latin typeface="UD デジタル 教科書体 N-B" panose="02020700000000000000" pitchFamily="17" charset="-128"/>
              <a:ea typeface="UD デジタル 教科書体 N-B" panose="02020700000000000000" pitchFamily="17" charset="-128"/>
            </a:endParaRPr>
          </a:p>
          <a:p>
            <a:pPr marL="197770" indent="-196050" algn="ctr" defTabSz="457200">
              <a:defRPr/>
            </a:pPr>
            <a:r>
              <a:rPr kumimoji="0" lang="ja-JP" altLang="en-US" sz="900">
                <a:solidFill>
                  <a:prstClr val="black"/>
                </a:solidFill>
                <a:latin typeface="UD デジタル 教科書体 N-B" panose="02020700000000000000" pitchFamily="17" charset="-128"/>
                <a:ea typeface="UD デジタル 教科書体 N-B" panose="02020700000000000000" pitchFamily="17" charset="-128"/>
              </a:rPr>
              <a:t>支える</a:t>
            </a:r>
            <a:endParaRPr kumimoji="0" lang="en-US" altLang="ja-JP" sz="900">
              <a:solidFill>
                <a:prstClr val="black"/>
              </a:solidFill>
              <a:latin typeface="UD デジタル 教科書体 N-B" panose="02020700000000000000" pitchFamily="17" charset="-128"/>
              <a:ea typeface="UD デジタル 教科書体 N-B" panose="02020700000000000000" pitchFamily="17" charset="-128"/>
            </a:endParaRPr>
          </a:p>
        </p:txBody>
      </p:sp>
      <p:pic>
        <p:nvPicPr>
          <p:cNvPr id="170" name="グラフィックス 169" descr="まつ毛 単色塗りつぶし">
            <a:extLst>
              <a:ext uri="{FF2B5EF4-FFF2-40B4-BE49-F238E27FC236}">
                <a16:creationId xmlns:a16="http://schemas.microsoft.com/office/drawing/2014/main" id="{9D94FA92-5250-4DA1-969F-5F244DA102A1}"/>
              </a:ext>
            </a:extLst>
          </p:cNvPr>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3662292" y="2932132"/>
            <a:ext cx="441248" cy="441248"/>
          </a:xfrm>
          <a:prstGeom prst="rect">
            <a:avLst/>
          </a:prstGeom>
        </p:spPr>
      </p:pic>
      <p:pic>
        <p:nvPicPr>
          <p:cNvPr id="171" name="グラフィックス 170" descr="まつ毛 単色塗りつぶし">
            <a:extLst>
              <a:ext uri="{FF2B5EF4-FFF2-40B4-BE49-F238E27FC236}">
                <a16:creationId xmlns:a16="http://schemas.microsoft.com/office/drawing/2014/main" id="{0BA084FB-29A3-4BCA-8E4B-C9E50D37E220}"/>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3658884" y="2927347"/>
            <a:ext cx="441248" cy="441248"/>
          </a:xfrm>
          <a:prstGeom prst="rect">
            <a:avLst/>
          </a:prstGeom>
        </p:spPr>
      </p:pic>
      <p:pic>
        <p:nvPicPr>
          <p:cNvPr id="173" name="グラフィックス 172" descr="ハート 単色塗りつぶし">
            <a:extLst>
              <a:ext uri="{FF2B5EF4-FFF2-40B4-BE49-F238E27FC236}">
                <a16:creationId xmlns:a16="http://schemas.microsoft.com/office/drawing/2014/main" id="{6F8D6283-1288-4033-BE13-B74E10C1D230}"/>
              </a:ext>
            </a:extLst>
          </p:cNvPr>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4033198" y="2911805"/>
            <a:ext cx="709970" cy="709970"/>
          </a:xfrm>
          <a:prstGeom prst="rect">
            <a:avLst/>
          </a:prstGeom>
        </p:spPr>
      </p:pic>
      <p:sp>
        <p:nvSpPr>
          <p:cNvPr id="56" name="テキスト ボックス 55">
            <a:extLst>
              <a:ext uri="{FF2B5EF4-FFF2-40B4-BE49-F238E27FC236}">
                <a16:creationId xmlns:a16="http://schemas.microsoft.com/office/drawing/2014/main" id="{8CDBAF3E-6F38-48FC-AF0D-839F13A0255C}"/>
              </a:ext>
            </a:extLst>
          </p:cNvPr>
          <p:cNvSpPr txBox="1"/>
          <p:nvPr/>
        </p:nvSpPr>
        <p:spPr>
          <a:xfrm>
            <a:off x="3579188" y="3332492"/>
            <a:ext cx="1044000" cy="276999"/>
          </a:xfrm>
          <a:prstGeom prst="rect">
            <a:avLst/>
          </a:prstGeom>
          <a:noFill/>
        </p:spPr>
        <p:txBody>
          <a:bodyPr wrap="square" lIns="0" tIns="0" rIns="0" bIns="0">
            <a:spAutoFit/>
          </a:bodyPr>
          <a:lstStyle/>
          <a:p>
            <a:pPr marL="197770" indent="-196050" algn="ctr" defTabSz="457200">
              <a:defRPr/>
            </a:pPr>
            <a:r>
              <a:rPr kumimoji="0" lang="ja-JP" altLang="en-US" sz="900">
                <a:solidFill>
                  <a:prstClr val="black"/>
                </a:solidFill>
                <a:latin typeface="UD デジタル 教科書体 N-B" panose="02020700000000000000" pitchFamily="17" charset="-128"/>
                <a:ea typeface="UD デジタル 教科書体 N-B" panose="02020700000000000000" pitchFamily="17" charset="-128"/>
              </a:rPr>
              <a:t>安心して</a:t>
            </a:r>
            <a:endParaRPr kumimoji="0" lang="en-US" altLang="ja-JP" sz="900">
              <a:solidFill>
                <a:prstClr val="black"/>
              </a:solidFill>
              <a:latin typeface="UD デジタル 教科書体 N-B" panose="02020700000000000000" pitchFamily="17" charset="-128"/>
              <a:ea typeface="UD デジタル 教科書体 N-B" panose="02020700000000000000" pitchFamily="17" charset="-128"/>
            </a:endParaRPr>
          </a:p>
          <a:p>
            <a:pPr marL="197770" indent="-196050" algn="ctr" defTabSz="457200">
              <a:defRPr/>
            </a:pPr>
            <a:r>
              <a:rPr kumimoji="0" lang="ja-JP" altLang="en-US" sz="900">
                <a:solidFill>
                  <a:prstClr val="black"/>
                </a:solidFill>
                <a:latin typeface="UD デジタル 教科書体 N-B" panose="02020700000000000000" pitchFamily="17" charset="-128"/>
                <a:ea typeface="UD デジタル 教科書体 N-B" panose="02020700000000000000" pitchFamily="17" charset="-128"/>
              </a:rPr>
              <a:t>くらすことができる</a:t>
            </a:r>
            <a:endParaRPr kumimoji="0" lang="ja-JP" altLang="en-US" sz="900">
              <a:solidFill>
                <a:prstClr val="black"/>
              </a:solidFill>
              <a:latin typeface="游ゴシック" panose="020F0502020204030204"/>
              <a:ea typeface="游ゴシック" panose="020B0400000000000000" pitchFamily="50" charset="-128"/>
            </a:endParaRPr>
          </a:p>
        </p:txBody>
      </p:sp>
      <p:pic>
        <p:nvPicPr>
          <p:cNvPr id="174" name="グラフィックス 173" descr="カスタマー レビュー 単色塗りつぶし">
            <a:extLst>
              <a:ext uri="{FF2B5EF4-FFF2-40B4-BE49-F238E27FC236}">
                <a16:creationId xmlns:a16="http://schemas.microsoft.com/office/drawing/2014/main" id="{F4957400-B6BE-41A7-BA73-94999E5B933D}"/>
              </a:ext>
            </a:extLst>
          </p:cNvPr>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159890" y="4099452"/>
            <a:ext cx="602701" cy="602701"/>
          </a:xfrm>
          <a:prstGeom prst="rect">
            <a:avLst/>
          </a:prstGeom>
        </p:spPr>
      </p:pic>
      <p:sp>
        <p:nvSpPr>
          <p:cNvPr id="61" name="正方形/長方形 60">
            <a:extLst>
              <a:ext uri="{FF2B5EF4-FFF2-40B4-BE49-F238E27FC236}">
                <a16:creationId xmlns:a16="http://schemas.microsoft.com/office/drawing/2014/main" id="{D248AA61-1FBC-4FDB-8FA6-3F12E97E8741}"/>
              </a:ext>
            </a:extLst>
          </p:cNvPr>
          <p:cNvSpPr/>
          <p:nvPr/>
        </p:nvSpPr>
        <p:spPr>
          <a:xfrm>
            <a:off x="194839" y="4158732"/>
            <a:ext cx="1345597" cy="2880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97770" indent="-196050" algn="ctr" defTabSz="457200">
              <a:defRPr/>
            </a:pPr>
            <a:r>
              <a:rPr kumimoji="0" lang="ja-JP" altLang="en-US" sz="1000">
                <a:solidFill>
                  <a:prstClr val="black"/>
                </a:solidFill>
                <a:latin typeface="UD デジタル 教科書体 N-B" panose="02020700000000000000" pitchFamily="17" charset="-128"/>
                <a:ea typeface="UD デジタル 教科書体 N-B" panose="02020700000000000000" pitchFamily="17" charset="-128"/>
              </a:rPr>
              <a:t>多様化するニーズへの</a:t>
            </a:r>
            <a:endParaRPr kumimoji="0" lang="en-US" altLang="ja-JP" sz="1000">
              <a:solidFill>
                <a:prstClr val="black"/>
              </a:solidFill>
              <a:latin typeface="UD デジタル 教科書体 N-B" panose="02020700000000000000" pitchFamily="17" charset="-128"/>
              <a:ea typeface="UD デジタル 教科書体 N-B" panose="02020700000000000000" pitchFamily="17" charset="-128"/>
            </a:endParaRPr>
          </a:p>
          <a:p>
            <a:pPr marL="197770" indent="-196050" algn="ctr" defTabSz="457200">
              <a:defRPr/>
            </a:pPr>
            <a:r>
              <a:rPr kumimoji="0" lang="ja-JP" altLang="en-US" sz="1000">
                <a:solidFill>
                  <a:prstClr val="black"/>
                </a:solidFill>
                <a:latin typeface="UD デジタル 教科書体 N-B" panose="02020700000000000000" pitchFamily="17" charset="-128"/>
                <a:ea typeface="UD デジタル 教科書体 N-B" panose="02020700000000000000" pitchFamily="17" charset="-128"/>
              </a:rPr>
              <a:t>きめ細やかな対応</a:t>
            </a:r>
            <a:endParaRPr kumimoji="0" lang="en-US" altLang="ja-JP" sz="1000">
              <a:solidFill>
                <a:prstClr val="black"/>
              </a:solidFill>
              <a:latin typeface="UD デジタル 教科書体 N-B" panose="02020700000000000000" pitchFamily="17" charset="-128"/>
              <a:ea typeface="UD デジタル 教科書体 N-B" panose="02020700000000000000" pitchFamily="17" charset="-128"/>
            </a:endParaRPr>
          </a:p>
        </p:txBody>
      </p:sp>
      <p:pic>
        <p:nvPicPr>
          <p:cNvPr id="176" name="グラフィックス 175" descr="接続 単色塗りつぶし">
            <a:extLst>
              <a:ext uri="{FF2B5EF4-FFF2-40B4-BE49-F238E27FC236}">
                <a16:creationId xmlns:a16="http://schemas.microsoft.com/office/drawing/2014/main" id="{4A68C770-232A-4FF8-B139-D0C88CF6CDD4}"/>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1588344" y="3783299"/>
            <a:ext cx="855914" cy="855914"/>
          </a:xfrm>
          <a:prstGeom prst="rect">
            <a:avLst/>
          </a:prstGeom>
        </p:spPr>
      </p:pic>
      <p:sp>
        <p:nvSpPr>
          <p:cNvPr id="60" name="正方形/長方形 59">
            <a:extLst>
              <a:ext uri="{FF2B5EF4-FFF2-40B4-BE49-F238E27FC236}">
                <a16:creationId xmlns:a16="http://schemas.microsoft.com/office/drawing/2014/main" id="{4998D38B-4CEF-4E02-BA38-AE9E14B87241}"/>
              </a:ext>
            </a:extLst>
          </p:cNvPr>
          <p:cNvSpPr/>
          <p:nvPr/>
        </p:nvSpPr>
        <p:spPr>
          <a:xfrm>
            <a:off x="1747593" y="4158732"/>
            <a:ext cx="1260000" cy="2880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97770" indent="-196050" algn="ctr" defTabSz="457200">
              <a:defRPr/>
            </a:pPr>
            <a:r>
              <a:rPr kumimoji="0" lang="ja-JP" altLang="en-US" sz="1000">
                <a:solidFill>
                  <a:prstClr val="black"/>
                </a:solidFill>
                <a:latin typeface="UD デジタル 教科書体 N-B" panose="02020700000000000000" pitchFamily="17" charset="-128"/>
                <a:ea typeface="UD デジタル 教科書体 N-B" panose="02020700000000000000" pitchFamily="17" charset="-128"/>
              </a:rPr>
              <a:t>様々な主体・分野の</a:t>
            </a:r>
            <a:endParaRPr kumimoji="0" lang="en-US" altLang="ja-JP" sz="1000">
              <a:solidFill>
                <a:prstClr val="black"/>
              </a:solidFill>
              <a:latin typeface="UD デジタル 教科書体 N-B" panose="02020700000000000000" pitchFamily="17" charset="-128"/>
              <a:ea typeface="UD デジタル 教科書体 N-B" panose="02020700000000000000" pitchFamily="17" charset="-128"/>
            </a:endParaRPr>
          </a:p>
          <a:p>
            <a:pPr marL="197770" indent="-196050" algn="ctr" defTabSz="457200">
              <a:defRPr/>
            </a:pPr>
            <a:r>
              <a:rPr kumimoji="0" lang="ja-JP" altLang="en-US" sz="1000">
                <a:solidFill>
                  <a:prstClr val="black"/>
                </a:solidFill>
                <a:latin typeface="UD デジタル 教科書体 N-B" panose="02020700000000000000" pitchFamily="17" charset="-128"/>
                <a:ea typeface="UD デジタル 教科書体 N-B" panose="02020700000000000000" pitchFamily="17" charset="-128"/>
              </a:rPr>
              <a:t>横断的な連携</a:t>
            </a:r>
            <a:endParaRPr kumimoji="0" lang="en-US" altLang="ja-JP" sz="1000">
              <a:solidFill>
                <a:prstClr val="black"/>
              </a:solidFill>
              <a:latin typeface="UD デジタル 教科書体 N-B" panose="02020700000000000000" pitchFamily="17" charset="-128"/>
              <a:ea typeface="UD デジタル 教科書体 N-B" panose="02020700000000000000" pitchFamily="17" charset="-128"/>
            </a:endParaRPr>
          </a:p>
        </p:txBody>
      </p:sp>
      <p:pic>
        <p:nvPicPr>
          <p:cNvPr id="177" name="グラフィックス 176" descr="環状の矢印 単色塗りつぶし">
            <a:extLst>
              <a:ext uri="{FF2B5EF4-FFF2-40B4-BE49-F238E27FC236}">
                <a16:creationId xmlns:a16="http://schemas.microsoft.com/office/drawing/2014/main" id="{CF0F3345-C9A6-428A-BB8F-E464B4BD7AFF}"/>
              </a:ext>
            </a:extLst>
          </p:cNvPr>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r:embed="rId28"/>
              </a:ext>
            </a:extLst>
          </a:blip>
          <a:stretch>
            <a:fillRect/>
          </a:stretch>
        </p:blipFill>
        <p:spPr>
          <a:xfrm>
            <a:off x="3836606" y="3715880"/>
            <a:ext cx="939910" cy="939910"/>
          </a:xfrm>
          <a:prstGeom prst="rect">
            <a:avLst/>
          </a:prstGeom>
        </p:spPr>
      </p:pic>
      <p:sp>
        <p:nvSpPr>
          <p:cNvPr id="62" name="正方形/長方形 61">
            <a:extLst>
              <a:ext uri="{FF2B5EF4-FFF2-40B4-BE49-F238E27FC236}">
                <a16:creationId xmlns:a16="http://schemas.microsoft.com/office/drawing/2014/main" id="{17129A68-5D09-40FF-81D1-677EF797A98C}"/>
              </a:ext>
            </a:extLst>
          </p:cNvPr>
          <p:cNvSpPr/>
          <p:nvPr/>
        </p:nvSpPr>
        <p:spPr>
          <a:xfrm>
            <a:off x="3191308" y="4068732"/>
            <a:ext cx="1368000" cy="46800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marL="197770" indent="-196050" algn="ctr" defTabSz="457200">
              <a:defRPr/>
            </a:pPr>
            <a:r>
              <a:rPr kumimoji="0" lang="ja-JP" altLang="en-US" sz="1000">
                <a:solidFill>
                  <a:prstClr val="black"/>
                </a:solidFill>
                <a:latin typeface="UD デジタル 教科書体 N-B" panose="02020700000000000000" pitchFamily="17" charset="-128"/>
                <a:ea typeface="UD デジタル 教科書体 N-B" panose="02020700000000000000" pitchFamily="17" charset="-128"/>
              </a:rPr>
              <a:t>大阪の</a:t>
            </a:r>
            <a:endParaRPr kumimoji="0" lang="en-US" altLang="ja-JP" sz="1000">
              <a:solidFill>
                <a:prstClr val="black"/>
              </a:solidFill>
              <a:latin typeface="UD デジタル 教科書体 N-B" panose="02020700000000000000" pitchFamily="17" charset="-128"/>
              <a:ea typeface="UD デジタル 教科書体 N-B" panose="02020700000000000000" pitchFamily="17" charset="-128"/>
            </a:endParaRPr>
          </a:p>
          <a:p>
            <a:pPr marL="197770" indent="-196050" algn="ctr" defTabSz="457200">
              <a:defRPr/>
            </a:pPr>
            <a:r>
              <a:rPr kumimoji="0" lang="ja-JP" altLang="en-US" sz="1000" spc="-120">
                <a:solidFill>
                  <a:prstClr val="black"/>
                </a:solidFill>
                <a:latin typeface="UD デジタル 教科書体 N-B" panose="02020700000000000000" pitchFamily="17" charset="-128"/>
                <a:ea typeface="UD デジタル 教科書体 N-B" panose="02020700000000000000" pitchFamily="17" charset="-128"/>
              </a:rPr>
              <a:t>ストック・ポテンシャル</a:t>
            </a:r>
            <a:r>
              <a:rPr kumimoji="0" lang="ja-JP" altLang="en-US" sz="1000">
                <a:solidFill>
                  <a:prstClr val="black"/>
                </a:solidFill>
                <a:latin typeface="UD デジタル 教科書体 N-B" panose="02020700000000000000" pitchFamily="17" charset="-128"/>
                <a:ea typeface="UD デジタル 教科書体 N-B" panose="02020700000000000000" pitchFamily="17" charset="-128"/>
              </a:rPr>
              <a:t>の</a:t>
            </a:r>
            <a:endParaRPr kumimoji="0" lang="en-US" altLang="ja-JP" sz="1000">
              <a:solidFill>
                <a:prstClr val="black"/>
              </a:solidFill>
              <a:latin typeface="UD デジタル 教科書体 N-B" panose="02020700000000000000" pitchFamily="17" charset="-128"/>
              <a:ea typeface="UD デジタル 教科書体 N-B" panose="02020700000000000000" pitchFamily="17" charset="-128"/>
            </a:endParaRPr>
          </a:p>
          <a:p>
            <a:pPr marL="197770" indent="-196050" algn="ctr" defTabSz="457200">
              <a:defRPr/>
            </a:pPr>
            <a:r>
              <a:rPr kumimoji="0" lang="ja-JP" altLang="en-US" sz="1000">
                <a:solidFill>
                  <a:prstClr val="black"/>
                </a:solidFill>
                <a:latin typeface="UD デジタル 教科書体 N-B" panose="02020700000000000000" pitchFamily="17" charset="-128"/>
                <a:ea typeface="UD デジタル 教科書体 N-B" panose="02020700000000000000" pitchFamily="17" charset="-128"/>
              </a:rPr>
              <a:t>継承と発展</a:t>
            </a:r>
            <a:endParaRPr kumimoji="0" lang="en-US" altLang="ja-JP" sz="1000">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16" name="楕円 7">
            <a:extLst>
              <a:ext uri="{FF2B5EF4-FFF2-40B4-BE49-F238E27FC236}">
                <a16:creationId xmlns:a16="http://schemas.microsoft.com/office/drawing/2014/main" id="{ABD549C7-21AF-4758-A458-FC7BDF015549}"/>
              </a:ext>
            </a:extLst>
          </p:cNvPr>
          <p:cNvSpPr/>
          <p:nvPr/>
        </p:nvSpPr>
        <p:spPr>
          <a:xfrm>
            <a:off x="360907" y="2556182"/>
            <a:ext cx="4178052" cy="262658"/>
          </a:xfrm>
          <a:custGeom>
            <a:avLst/>
            <a:gdLst>
              <a:gd name="connsiteX0" fmla="*/ 0 w 7394893"/>
              <a:gd name="connsiteY0" fmla="*/ 378661 h 757321"/>
              <a:gd name="connsiteX1" fmla="*/ 3697447 w 7394893"/>
              <a:gd name="connsiteY1" fmla="*/ 0 h 757321"/>
              <a:gd name="connsiteX2" fmla="*/ 7394894 w 7394893"/>
              <a:gd name="connsiteY2" fmla="*/ 378661 h 757321"/>
              <a:gd name="connsiteX3" fmla="*/ 3697447 w 7394893"/>
              <a:gd name="connsiteY3" fmla="*/ 757322 h 757321"/>
              <a:gd name="connsiteX4" fmla="*/ 0 w 7394893"/>
              <a:gd name="connsiteY4" fmla="*/ 378661 h 757321"/>
              <a:gd name="connsiteX0" fmla="*/ 26134 w 7421028"/>
              <a:gd name="connsiteY0" fmla="*/ 378661 h 757322"/>
              <a:gd name="connsiteX1" fmla="*/ 3723581 w 7421028"/>
              <a:gd name="connsiteY1" fmla="*/ 0 h 757322"/>
              <a:gd name="connsiteX2" fmla="*/ 7421028 w 7421028"/>
              <a:gd name="connsiteY2" fmla="*/ 378661 h 757322"/>
              <a:gd name="connsiteX3" fmla="*/ 3723581 w 7421028"/>
              <a:gd name="connsiteY3" fmla="*/ 757322 h 757322"/>
              <a:gd name="connsiteX4" fmla="*/ 26134 w 7421028"/>
              <a:gd name="connsiteY4" fmla="*/ 378661 h 757322"/>
              <a:gd name="connsiteX0" fmla="*/ 407 w 7395301"/>
              <a:gd name="connsiteY0" fmla="*/ 384695 h 769390"/>
              <a:gd name="connsiteX1" fmla="*/ 3697854 w 7395301"/>
              <a:gd name="connsiteY1" fmla="*/ 6034 h 769390"/>
              <a:gd name="connsiteX2" fmla="*/ 7395301 w 7395301"/>
              <a:gd name="connsiteY2" fmla="*/ 384695 h 769390"/>
              <a:gd name="connsiteX3" fmla="*/ 3697854 w 7395301"/>
              <a:gd name="connsiteY3" fmla="*/ 763356 h 769390"/>
              <a:gd name="connsiteX4" fmla="*/ 407 w 7395301"/>
              <a:gd name="connsiteY4" fmla="*/ 384695 h 769390"/>
              <a:gd name="connsiteX0" fmla="*/ 407 w 7395301"/>
              <a:gd name="connsiteY0" fmla="*/ 384695 h 769390"/>
              <a:gd name="connsiteX1" fmla="*/ 3697854 w 7395301"/>
              <a:gd name="connsiteY1" fmla="*/ 6034 h 769390"/>
              <a:gd name="connsiteX2" fmla="*/ 7395301 w 7395301"/>
              <a:gd name="connsiteY2" fmla="*/ 384695 h 769390"/>
              <a:gd name="connsiteX3" fmla="*/ 3697854 w 7395301"/>
              <a:gd name="connsiteY3" fmla="*/ 763356 h 769390"/>
              <a:gd name="connsiteX4" fmla="*/ 407 w 7395301"/>
              <a:gd name="connsiteY4" fmla="*/ 384695 h 769390"/>
              <a:gd name="connsiteX0" fmla="*/ 407 w 7395347"/>
              <a:gd name="connsiteY0" fmla="*/ 384695 h 769390"/>
              <a:gd name="connsiteX1" fmla="*/ 3697854 w 7395347"/>
              <a:gd name="connsiteY1" fmla="*/ 6034 h 769390"/>
              <a:gd name="connsiteX2" fmla="*/ 7395301 w 7395347"/>
              <a:gd name="connsiteY2" fmla="*/ 384695 h 769390"/>
              <a:gd name="connsiteX3" fmla="*/ 3697854 w 7395347"/>
              <a:gd name="connsiteY3" fmla="*/ 763356 h 769390"/>
              <a:gd name="connsiteX4" fmla="*/ 407 w 7395347"/>
              <a:gd name="connsiteY4" fmla="*/ 384695 h 769390"/>
              <a:gd name="connsiteX0" fmla="*/ 407 w 7395347"/>
              <a:gd name="connsiteY0" fmla="*/ 384695 h 769390"/>
              <a:gd name="connsiteX1" fmla="*/ 3697854 w 7395347"/>
              <a:gd name="connsiteY1" fmla="*/ 6034 h 769390"/>
              <a:gd name="connsiteX2" fmla="*/ 7395301 w 7395347"/>
              <a:gd name="connsiteY2" fmla="*/ 384695 h 769390"/>
              <a:gd name="connsiteX3" fmla="*/ 3697854 w 7395347"/>
              <a:gd name="connsiteY3" fmla="*/ 763356 h 769390"/>
              <a:gd name="connsiteX4" fmla="*/ 407 w 7395347"/>
              <a:gd name="connsiteY4" fmla="*/ 384695 h 769390"/>
              <a:gd name="connsiteX0" fmla="*/ 407 w 7395347"/>
              <a:gd name="connsiteY0" fmla="*/ 384695 h 769390"/>
              <a:gd name="connsiteX1" fmla="*/ 3697854 w 7395347"/>
              <a:gd name="connsiteY1" fmla="*/ 6034 h 769390"/>
              <a:gd name="connsiteX2" fmla="*/ 7395301 w 7395347"/>
              <a:gd name="connsiteY2" fmla="*/ 384695 h 769390"/>
              <a:gd name="connsiteX3" fmla="*/ 3697854 w 7395347"/>
              <a:gd name="connsiteY3" fmla="*/ 763356 h 769390"/>
              <a:gd name="connsiteX4" fmla="*/ 407 w 7395347"/>
              <a:gd name="connsiteY4" fmla="*/ 384695 h 769390"/>
              <a:gd name="connsiteX0" fmla="*/ 407 w 7395347"/>
              <a:gd name="connsiteY0" fmla="*/ 384695 h 769390"/>
              <a:gd name="connsiteX1" fmla="*/ 3697854 w 7395347"/>
              <a:gd name="connsiteY1" fmla="*/ 6034 h 769390"/>
              <a:gd name="connsiteX2" fmla="*/ 7395301 w 7395347"/>
              <a:gd name="connsiteY2" fmla="*/ 384695 h 769390"/>
              <a:gd name="connsiteX3" fmla="*/ 3697854 w 7395347"/>
              <a:gd name="connsiteY3" fmla="*/ 763356 h 769390"/>
              <a:gd name="connsiteX4" fmla="*/ 407 w 7395347"/>
              <a:gd name="connsiteY4" fmla="*/ 384695 h 769390"/>
              <a:gd name="connsiteX0" fmla="*/ 407 w 7395301"/>
              <a:gd name="connsiteY0" fmla="*/ 384695 h 769390"/>
              <a:gd name="connsiteX1" fmla="*/ 3697854 w 7395301"/>
              <a:gd name="connsiteY1" fmla="*/ 6034 h 769390"/>
              <a:gd name="connsiteX2" fmla="*/ 7395301 w 7395301"/>
              <a:gd name="connsiteY2" fmla="*/ 384695 h 769390"/>
              <a:gd name="connsiteX3" fmla="*/ 3697854 w 7395301"/>
              <a:gd name="connsiteY3" fmla="*/ 763356 h 769390"/>
              <a:gd name="connsiteX4" fmla="*/ 407 w 7395301"/>
              <a:gd name="connsiteY4" fmla="*/ 384695 h 7693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5301" h="769390">
                <a:moveTo>
                  <a:pt x="407" y="384695"/>
                </a:moveTo>
                <a:cubicBezTo>
                  <a:pt x="30887" y="-78434"/>
                  <a:pt x="1655810" y="6034"/>
                  <a:pt x="3697854" y="6034"/>
                </a:cubicBezTo>
                <a:cubicBezTo>
                  <a:pt x="5739898" y="6034"/>
                  <a:pt x="7385141" y="-68274"/>
                  <a:pt x="7395301" y="384695"/>
                </a:cubicBezTo>
                <a:cubicBezTo>
                  <a:pt x="7385141" y="817344"/>
                  <a:pt x="5739898" y="763356"/>
                  <a:pt x="3697854" y="763356"/>
                </a:cubicBezTo>
                <a:cubicBezTo>
                  <a:pt x="1655810" y="763356"/>
                  <a:pt x="-30073" y="847824"/>
                  <a:pt x="407" y="384695"/>
                </a:cubicBezTo>
                <a:close/>
              </a:path>
            </a:pathLst>
          </a:custGeom>
          <a:solidFill>
            <a:srgbClr val="6BC3BB"/>
          </a:solidFill>
          <a:ln>
            <a:solidFill>
              <a:srgbClr val="80CB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26578">
              <a:defRPr/>
            </a:pPr>
            <a:r>
              <a:rPr lang="ja-JP" altLang="en-US" sz="1400" b="1" kern="100" spc="-107">
                <a:solidFill>
                  <a:prstClr val="white"/>
                </a:solidFill>
                <a:effectLst>
                  <a:outerShdw blurRad="50800" dist="38100" dir="2700000" algn="tl" rotWithShape="0">
                    <a:prstClr val="black">
                      <a:alpha val="40000"/>
                    </a:prstClr>
                  </a:outerShdw>
                </a:effectLst>
                <a:latin typeface="UD デジタル 教科書体 NK-B" panose="02020700000000000000" pitchFamily="18" charset="-128"/>
                <a:ea typeface="UD デジタル 教科書体 NK-B" panose="02020700000000000000" pitchFamily="18" charset="-128"/>
                <a:cs typeface="Times New Roman"/>
              </a:rPr>
              <a:t>ともにつくろう、自分らしく幸せにくらす住まい・まち大阪</a:t>
            </a:r>
            <a:endParaRPr lang="en-US" altLang="ja-JP" sz="1400" b="1" kern="100" spc="-107">
              <a:solidFill>
                <a:prstClr val="white"/>
              </a:solidFill>
              <a:effectLst>
                <a:outerShdw blurRad="50800" dist="38100" dir="2700000" algn="tl" rotWithShape="0">
                  <a:prstClr val="black">
                    <a:alpha val="40000"/>
                  </a:prstClr>
                </a:outerShdw>
              </a:effectLst>
              <a:latin typeface="UD デジタル 教科書体 NK-B" panose="02020700000000000000" pitchFamily="18" charset="-128"/>
              <a:ea typeface="UD デジタル 教科書体 NK-B" panose="02020700000000000000" pitchFamily="18" charset="-128"/>
              <a:cs typeface="Times New Roman"/>
            </a:endParaRPr>
          </a:p>
        </p:txBody>
      </p:sp>
      <p:sp>
        <p:nvSpPr>
          <p:cNvPr id="119" name="テキスト ボックス 118">
            <a:extLst>
              <a:ext uri="{FF2B5EF4-FFF2-40B4-BE49-F238E27FC236}">
                <a16:creationId xmlns:a16="http://schemas.microsoft.com/office/drawing/2014/main" id="{EDE07556-FE88-4DE9-B271-3EB92B97C5D4}"/>
              </a:ext>
            </a:extLst>
          </p:cNvPr>
          <p:cNvSpPr txBox="1"/>
          <p:nvPr/>
        </p:nvSpPr>
        <p:spPr>
          <a:xfrm>
            <a:off x="135230" y="4719580"/>
            <a:ext cx="2321526" cy="184666"/>
          </a:xfrm>
          <a:prstGeom prst="rect">
            <a:avLst/>
          </a:prstGeom>
          <a:noFill/>
        </p:spPr>
        <p:txBody>
          <a:bodyPr wrap="square" lIns="0" tIns="0" rIns="0" bIns="0">
            <a:spAutoFit/>
          </a:bodyPr>
          <a:lstStyle/>
          <a:p>
            <a:pPr defTabSz="457200">
              <a:defRPr/>
            </a:pPr>
            <a:r>
              <a:rPr kumimoji="0" lang="ja-JP" altLang="en-US" sz="1200" b="1" kern="100" dirty="0">
                <a:latin typeface="UD デジタル 教科書体 NP-B" panose="02020700000000000000" pitchFamily="18" charset="-128"/>
                <a:ea typeface="UD デジタル 教科書体 NP-B" panose="02020700000000000000" pitchFamily="18" charset="-128"/>
                <a:cs typeface="Times New Roman"/>
              </a:rPr>
              <a:t>４．指標</a:t>
            </a:r>
            <a:endParaRPr kumimoji="0" lang="en-US" altLang="ja-JP" sz="1200" b="1" kern="100" dirty="0">
              <a:latin typeface="UD デジタル 教科書体 NP-B" panose="02020700000000000000" pitchFamily="18" charset="-128"/>
              <a:ea typeface="UD デジタル 教科書体 NP-B" panose="02020700000000000000" pitchFamily="18" charset="-128"/>
              <a:cs typeface="Times New Roman"/>
            </a:endParaRPr>
          </a:p>
        </p:txBody>
      </p:sp>
      <p:sp>
        <p:nvSpPr>
          <p:cNvPr id="123" name="テキスト ボックス 122">
            <a:extLst>
              <a:ext uri="{FF2B5EF4-FFF2-40B4-BE49-F238E27FC236}">
                <a16:creationId xmlns:a16="http://schemas.microsoft.com/office/drawing/2014/main" id="{425FC56D-4BDB-42A2-98FA-24E2932DA5A8}"/>
              </a:ext>
            </a:extLst>
          </p:cNvPr>
          <p:cNvSpPr txBox="1"/>
          <p:nvPr/>
        </p:nvSpPr>
        <p:spPr>
          <a:xfrm>
            <a:off x="118473" y="4847962"/>
            <a:ext cx="4572271" cy="36933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rPr>
              <a:t>多様な主体が連携・協働して達成すべき目標を分かりやすく提示するとともに、計画の進行管理を行うための指標を設定</a:t>
            </a:r>
            <a:endParaRPr kumimoji="0" lang="ja-JP" altLang="en-US" sz="900" b="0" i="0" u="none" strike="noStrike" kern="1200" cap="none" spc="0" normalizeH="0" baseline="0" noProof="0" dirty="0">
              <a:ln>
                <a:noFill/>
              </a:ln>
              <a:solidFill>
                <a:prstClr val="black"/>
              </a:solidFill>
              <a:effectLst/>
              <a:uLnTx/>
              <a:uFillTx/>
              <a:latin typeface="UD デジタル 教科書体 NP-R" panose="02020400000000000000" pitchFamily="18" charset="-128"/>
              <a:ea typeface="UD デジタル 教科書体 NP-R" panose="02020400000000000000" pitchFamily="18" charset="-128"/>
              <a:cs typeface="+mn-cs"/>
            </a:endParaRPr>
          </a:p>
        </p:txBody>
      </p:sp>
      <p:sp>
        <p:nvSpPr>
          <p:cNvPr id="129" name="正方形/長方形 128">
            <a:extLst>
              <a:ext uri="{FF2B5EF4-FFF2-40B4-BE49-F238E27FC236}">
                <a16:creationId xmlns:a16="http://schemas.microsoft.com/office/drawing/2014/main" id="{F0036AEF-7BC5-40A3-9312-03297DDD46B9}"/>
              </a:ext>
            </a:extLst>
          </p:cNvPr>
          <p:cNvSpPr/>
          <p:nvPr/>
        </p:nvSpPr>
        <p:spPr>
          <a:xfrm>
            <a:off x="194888" y="5227641"/>
            <a:ext cx="4400469" cy="1419974"/>
          </a:xfrm>
          <a:prstGeom prst="rect">
            <a:avLst/>
          </a:prstGeom>
          <a:solidFill>
            <a:schemeClr val="bg1">
              <a:lumMod val="85000"/>
            </a:schemeClr>
          </a:solid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148332" indent="-147042" algn="ctr" defTabSz="742950">
              <a:defRPr/>
            </a:pPr>
            <a:endParaRPr lang="ja-JP" altLang="en-US" sz="1000">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24" name="テキスト ボックス 123">
            <a:extLst>
              <a:ext uri="{FF2B5EF4-FFF2-40B4-BE49-F238E27FC236}">
                <a16:creationId xmlns:a16="http://schemas.microsoft.com/office/drawing/2014/main" id="{202E4938-DCA7-45B6-AE0E-7045787A703C}"/>
              </a:ext>
            </a:extLst>
          </p:cNvPr>
          <p:cNvSpPr txBox="1"/>
          <p:nvPr/>
        </p:nvSpPr>
        <p:spPr>
          <a:xfrm>
            <a:off x="236067" y="5252688"/>
            <a:ext cx="2111085" cy="1304641"/>
          </a:xfrm>
          <a:prstGeom prst="rect">
            <a:avLst/>
          </a:prstGeom>
          <a:noFill/>
          <a:ln w="12700">
            <a:noFill/>
            <a:prstDash val="solid"/>
          </a:ln>
        </p:spPr>
        <p:txBody>
          <a:bodyPr wrap="square" lIns="21772" tIns="21772" rIns="21772" bIns="0" rtlCol="0" anchor="t" anchorCtr="0">
            <a:noAutofit/>
          </a:bodyPr>
          <a:lstStyle/>
          <a:p>
            <a:pPr marL="51846" indent="-51846" defTabSz="914418">
              <a:spcBef>
                <a:spcPts val="214"/>
              </a:spcBef>
            </a:pPr>
            <a:r>
              <a:rPr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○住宅ストックに占める認定長期優良住宅等の割合</a:t>
            </a:r>
            <a:endParaRPr kumimoji="1"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spcBef>
                <a:spcPts val="429"/>
              </a:spcBef>
            </a:pPr>
            <a:r>
              <a:rPr kumimoji="1"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a:t>
            </a:r>
            <a:r>
              <a:rPr kumimoji="1"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1</a:t>
            </a:r>
            <a:r>
              <a:rPr kumimoji="1"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世帯あたりのエネルギー消費量</a:t>
            </a:r>
            <a:endParaRPr kumimoji="1"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spcBef>
                <a:spcPts val="429"/>
              </a:spcBef>
            </a:pPr>
            <a:r>
              <a:rPr kumimoji="1"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○高齢者の居住する住宅のうちバリアフリー性能及び断熱性能を有する住宅の割合</a:t>
            </a:r>
            <a:endParaRPr kumimoji="1"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spcBef>
                <a:spcPts val="429"/>
              </a:spcBef>
            </a:pPr>
            <a:r>
              <a:rPr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○居住支援協議会を設立した市町村の</a:t>
            </a:r>
            <a:endParaRPr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r>
              <a:rPr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  </a:t>
            </a:r>
            <a:r>
              <a:rPr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人口カバー率</a:t>
            </a:r>
          </a:p>
          <a:p>
            <a:pPr marL="51846" indent="-51846" defTabSz="914418">
              <a:spcBef>
                <a:spcPts val="429"/>
              </a:spcBef>
            </a:pPr>
            <a:r>
              <a:rPr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○地震時等に著しく危険な密集市街地の面積</a:t>
            </a:r>
            <a:endParaRPr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spcBef>
                <a:spcPts val="429"/>
              </a:spcBef>
            </a:pPr>
            <a:endParaRPr kumimoji="1"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p:txBody>
      </p:sp>
      <p:sp>
        <p:nvSpPr>
          <p:cNvPr id="128" name="テキスト ボックス 127">
            <a:extLst>
              <a:ext uri="{FF2B5EF4-FFF2-40B4-BE49-F238E27FC236}">
                <a16:creationId xmlns:a16="http://schemas.microsoft.com/office/drawing/2014/main" id="{7CA4D977-3BAC-4AC6-AA6C-78674E17FABB}"/>
              </a:ext>
            </a:extLst>
          </p:cNvPr>
          <p:cNvSpPr txBox="1"/>
          <p:nvPr/>
        </p:nvSpPr>
        <p:spPr>
          <a:xfrm>
            <a:off x="2379807" y="5272425"/>
            <a:ext cx="2172142" cy="1385536"/>
          </a:xfrm>
          <a:prstGeom prst="rect">
            <a:avLst/>
          </a:prstGeom>
          <a:noFill/>
          <a:ln w="12700">
            <a:noFill/>
            <a:prstDash val="solid"/>
          </a:ln>
        </p:spPr>
        <p:txBody>
          <a:bodyPr wrap="square" lIns="21772" tIns="21772" rIns="21772" bIns="0" rtlCol="0" anchor="t" anchorCtr="0">
            <a:noAutofit/>
          </a:bodyPr>
          <a:lstStyle/>
          <a:p>
            <a:pPr marL="51846" indent="-51846" defTabSz="914418">
              <a:spcBef>
                <a:spcPts val="363"/>
              </a:spcBef>
            </a:pPr>
            <a:r>
              <a:rPr kumimoji="1"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○住宅の耐震化率</a:t>
            </a:r>
            <a:endParaRPr kumimoji="1"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spcBef>
                <a:spcPts val="363"/>
              </a:spcBef>
            </a:pPr>
            <a:r>
              <a:rPr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○腐朽・破損がある使用目的のない空き家数</a:t>
            </a:r>
            <a:endParaRPr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spcBef>
                <a:spcPts val="363"/>
              </a:spcBef>
            </a:pPr>
            <a:r>
              <a:rPr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○マンション管理計画認定の取得割合</a:t>
            </a:r>
          </a:p>
          <a:p>
            <a:pPr marL="51846" indent="-51846" defTabSz="914418">
              <a:spcBef>
                <a:spcPts val="363"/>
              </a:spcBef>
            </a:pPr>
            <a:r>
              <a:rPr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○公的賃貸住宅全体のストック数</a:t>
            </a:r>
            <a:endParaRPr kumimoji="1"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spcBef>
                <a:spcPts val="363"/>
              </a:spcBef>
            </a:pPr>
            <a:r>
              <a:rPr kumimoji="1"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○賃貸住宅における入居差別の状況</a:t>
            </a:r>
            <a:endParaRPr kumimoji="1"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spcBef>
                <a:spcPts val="429"/>
              </a:spcBef>
            </a:pPr>
            <a:r>
              <a:rPr kumimoji="1"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○土地取引等における差別の状況</a:t>
            </a:r>
            <a:endParaRPr kumimoji="1"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a:p>
            <a:pPr marL="51846" indent="-51846" defTabSz="914418">
              <a:spcBef>
                <a:spcPts val="429"/>
              </a:spcBef>
            </a:pPr>
            <a:r>
              <a:rPr kumimoji="1" lang="ja-JP" altLang="en-US"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rPr>
              <a:t>○宅地建物取引業者の人権意識</a:t>
            </a:r>
            <a:endParaRPr kumimoji="1" lang="en-US" altLang="ja-JP" sz="900" spc="-110" dirty="0">
              <a:solidFill>
                <a:prstClr val="black"/>
              </a:solidFill>
              <a:latin typeface="UD デジタル 教科書体 N-R" panose="02020400000000000000" pitchFamily="17" charset="-128"/>
              <a:ea typeface="UD デジタル 教科書体 N-R" panose="02020400000000000000" pitchFamily="17" charset="-128"/>
              <a:cs typeface="Meiryo UI" panose="020B0604030504040204" pitchFamily="50" charset="-128"/>
            </a:endParaRPr>
          </a:p>
        </p:txBody>
      </p:sp>
      <p:sp>
        <p:nvSpPr>
          <p:cNvPr id="100" name="四角形: 角を丸くする 99">
            <a:extLst>
              <a:ext uri="{FF2B5EF4-FFF2-40B4-BE49-F238E27FC236}">
                <a16:creationId xmlns:a16="http://schemas.microsoft.com/office/drawing/2014/main" id="{3E81F628-13F0-424B-8EB4-C2B990B63E91}"/>
              </a:ext>
            </a:extLst>
          </p:cNvPr>
          <p:cNvSpPr/>
          <p:nvPr/>
        </p:nvSpPr>
        <p:spPr>
          <a:xfrm>
            <a:off x="70398" y="669488"/>
            <a:ext cx="4630191" cy="676517"/>
          </a:xfrm>
          <a:prstGeom prst="roundRect">
            <a:avLst>
              <a:gd name="adj" fmla="val 4969"/>
            </a:avLst>
          </a:prstGeom>
          <a:no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117000" rIns="0" bIns="0" rtlCol="0" anchor="ctr"/>
          <a:lstStyle/>
          <a:p>
            <a:pPr marL="197770" indent="-196050" algn="ctr" defTabSz="457200">
              <a:defRPr/>
            </a:pPr>
            <a:endParaRPr kumimoji="0" lang="ja-JP" altLang="en-US" sz="1137">
              <a:solidFill>
                <a:prstClr val="black"/>
              </a:solidFill>
              <a:latin typeface="UD デジタル 教科書体 N-B" panose="02020700000000000000" pitchFamily="17" charset="-128"/>
              <a:ea typeface="UD デジタル 教科書体 N-B" panose="02020700000000000000" pitchFamily="17" charset="-128"/>
            </a:endParaRPr>
          </a:p>
        </p:txBody>
      </p:sp>
      <p:sp>
        <p:nvSpPr>
          <p:cNvPr id="108" name="四角形: 角を丸くする 107">
            <a:extLst>
              <a:ext uri="{FF2B5EF4-FFF2-40B4-BE49-F238E27FC236}">
                <a16:creationId xmlns:a16="http://schemas.microsoft.com/office/drawing/2014/main" id="{42D7FF62-8E34-4B4B-9825-E0AC23BDC84F}"/>
              </a:ext>
            </a:extLst>
          </p:cNvPr>
          <p:cNvSpPr/>
          <p:nvPr/>
        </p:nvSpPr>
        <p:spPr>
          <a:xfrm>
            <a:off x="72189" y="569168"/>
            <a:ext cx="2558883" cy="252000"/>
          </a:xfrm>
          <a:prstGeom prst="roundRect">
            <a:avLst>
              <a:gd name="adj" fmla="val 5000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457200">
              <a:defRPr/>
            </a:pPr>
            <a:r>
              <a:rPr kumimoji="0" lang="ja-JP" altLang="en-US" sz="1083" dirty="0">
                <a:solidFill>
                  <a:prstClr val="white"/>
                </a:solidFill>
                <a:latin typeface="UD デジタル 教科書体 N-B" panose="02020700000000000000" pitchFamily="17" charset="-128"/>
                <a:ea typeface="UD デジタル 教科書体 N-B" panose="02020700000000000000" pitchFamily="17" charset="-128"/>
              </a:rPr>
              <a:t>「住まうビジョン・大阪」とは</a:t>
            </a:r>
          </a:p>
        </p:txBody>
      </p:sp>
      <p:sp>
        <p:nvSpPr>
          <p:cNvPr id="109" name="テキスト ボックス 108">
            <a:extLst>
              <a:ext uri="{FF2B5EF4-FFF2-40B4-BE49-F238E27FC236}">
                <a16:creationId xmlns:a16="http://schemas.microsoft.com/office/drawing/2014/main" id="{F75804C7-C88F-4117-8349-60E765FFB320}"/>
              </a:ext>
            </a:extLst>
          </p:cNvPr>
          <p:cNvSpPr txBox="1"/>
          <p:nvPr/>
        </p:nvSpPr>
        <p:spPr>
          <a:xfrm>
            <a:off x="99357" y="838174"/>
            <a:ext cx="4572271" cy="507831"/>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rPr>
              <a:t>住生活基本法に基づき定める計画で、中長期を見据えた住宅･建築政策がめざすべき基本目標や今後の施策の方向性等を示すもの。計画期間は、令和８年度から令和</a:t>
            </a:r>
            <a:r>
              <a:rPr kumimoji="0" lang="en-US" altLang="ja-JP"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rPr>
              <a:t>1</a:t>
            </a:r>
            <a:r>
              <a:rPr kumimoji="0" lang="ja-JP" altLang="en-US"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rPr>
              <a:t>７</a:t>
            </a:r>
            <a:r>
              <a:rPr kumimoji="0" lang="en-US" altLang="ja-JP"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rPr>
              <a:t> </a:t>
            </a:r>
            <a:r>
              <a:rPr kumimoji="0" lang="ja-JP" altLang="en-US"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rPr>
              <a:t>年度までの</a:t>
            </a:r>
            <a:r>
              <a:rPr kumimoji="0" lang="en-US" altLang="ja-JP"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rPr>
              <a:t>10</a:t>
            </a:r>
            <a:r>
              <a:rPr kumimoji="0" lang="ja-JP" altLang="en-US" sz="900" b="0" i="0" u="none" strike="noStrike" kern="1200" cap="none" spc="0" normalizeH="0" baseline="0" noProof="0" dirty="0">
                <a:ln>
                  <a:noFill/>
                </a:ln>
                <a:effectLst/>
                <a:uLnTx/>
                <a:uFillTx/>
                <a:latin typeface="UD デジタル 教科書体 NP-R" panose="02020400000000000000" pitchFamily="18" charset="-128"/>
                <a:ea typeface="UD デジタル 教科書体 NP-R" panose="02020400000000000000" pitchFamily="18" charset="-128"/>
                <a:cs typeface="+mn-cs"/>
              </a:rPr>
              <a:t>年間とし、概ね５年を基本として、必要に応じて計画の見直しを行う。</a:t>
            </a:r>
          </a:p>
        </p:txBody>
      </p:sp>
    </p:spTree>
    <p:extLst>
      <p:ext uri="{BB962C8B-B14F-4D97-AF65-F5344CB8AC3E}">
        <p14:creationId xmlns:p14="http://schemas.microsoft.com/office/powerpoint/2010/main" val="47289779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TotalTime>
  <Words>1062</Words>
  <PresentationFormat>ワイド画面</PresentationFormat>
  <Paragraphs>101</Paragraphs>
  <Slides>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UD デジタル 教科書体 N-B</vt:lpstr>
      <vt:lpstr>UD デジタル 教科書体 NK-B</vt:lpstr>
      <vt:lpstr>UD デジタル 教科書体 NP-B</vt:lpstr>
      <vt:lpstr>UD デジタル 教科書体 NP-R</vt:lpstr>
      <vt:lpstr>UD デジタル 教科書体 N-R</vt:lpstr>
      <vt:lpstr>游ゴシック</vt:lpstr>
      <vt:lpstr>游ゴシック Light</vt:lpstr>
      <vt:lpstr>Arial</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2026-08-31T05:55:33Z</cp:lastPrinted>
  <dcterms:created xsi:type="dcterms:W3CDTF">2026-08-27T13:07:35Z</dcterms:created>
  <dcterms:modified xsi:type="dcterms:W3CDTF">2026-08-31T10:46:55Z</dcterms:modified>
</cp:coreProperties>
</file>