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3CD_3ECA5D05.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Lst>
  <p:notesMasterIdLst>
    <p:notesMasterId r:id="rId39"/>
  </p:notesMasterIdLst>
  <p:sldIdLst>
    <p:sldId id="279" r:id="rId6"/>
    <p:sldId id="262" r:id="rId7"/>
    <p:sldId id="970" r:id="rId8"/>
    <p:sldId id="428" r:id="rId9"/>
    <p:sldId id="486" r:id="rId10"/>
    <p:sldId id="979" r:id="rId11"/>
    <p:sldId id="976" r:id="rId12"/>
    <p:sldId id="977" r:id="rId13"/>
    <p:sldId id="938" r:id="rId14"/>
    <p:sldId id="978" r:id="rId15"/>
    <p:sldId id="949" r:id="rId16"/>
    <p:sldId id="971" r:id="rId17"/>
    <p:sldId id="515" r:id="rId18"/>
    <p:sldId id="959" r:id="rId19"/>
    <p:sldId id="972" r:id="rId20"/>
    <p:sldId id="954" r:id="rId21"/>
    <p:sldId id="950" r:id="rId22"/>
    <p:sldId id="953" r:id="rId23"/>
    <p:sldId id="973" r:id="rId24"/>
    <p:sldId id="952" r:id="rId25"/>
    <p:sldId id="488" r:id="rId26"/>
    <p:sldId id="509" r:id="rId27"/>
    <p:sldId id="510" r:id="rId28"/>
    <p:sldId id="966" r:id="rId29"/>
    <p:sldId id="941" r:id="rId30"/>
    <p:sldId id="502" r:id="rId31"/>
    <p:sldId id="489" r:id="rId32"/>
    <p:sldId id="974" r:id="rId33"/>
    <p:sldId id="975" r:id="rId34"/>
    <p:sldId id="939" r:id="rId35"/>
    <p:sldId id="940" r:id="rId36"/>
    <p:sldId id="936" r:id="rId37"/>
    <p:sldId id="946" r:id="rId38"/>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67A5B8-2965-4562-1488-471BAF9C5996}" name="瀧藤　敬介" initials="瀧藤" userId="S::takifujik@lan.pref.osaka.jp::d9502852-aa5d-4862-95ac-5d6b6223724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552F78-C0A9-F15B-B4E7-0DFBB92ABF97}" v="155" dt="2026-07-27T09:01:16.287"/>
    <p1510:client id="{11B420DD-F73F-650A-3554-B9FC1EE0E95D}" v="98" dt="2026-07-27T06:03:34.432"/>
    <p1510:client id="{16B9D6B4-2BBD-C026-0575-F0341F229292}" v="99" dt="2026-07-27T05:34:33.496"/>
    <p1510:client id="{1778F8F3-95B5-FF12-9E58-DCE6765E8B0D}" v="30" dt="2026-07-28T04:32:02.818"/>
    <p1510:client id="{1B625C6F-3F0D-5B90-C068-9B1DA49BD9DD}" v="20" dt="2026-07-27T05:31:23.805"/>
    <p1510:client id="{1E71A773-CB68-D4EA-805C-062A9C06324B}" v="50" dt="2026-07-27T06:45:45.303"/>
    <p1510:client id="{2490BB3C-0A14-C057-8A81-2B0ED11D740A}" v="39" dt="2026-07-27T07:27:04.937"/>
    <p1510:client id="{2982FC9F-498A-FDF5-32B6-0899CF5A4A98}" v="23" dt="2026-07-27T02:09:20.302"/>
    <p1510:client id="{2BBE1CB0-C940-2026-759B-3C33F0DD3215}" v="17" dt="2026-07-27T06:01:24.062"/>
    <p1510:client id="{41CA07D6-0E77-65F7-1ECF-9EEFB619454F}" v="18" dt="2026-07-27T08:02:06.627"/>
    <p1510:client id="{54894110-83A1-9CD1-E9BC-D4B55DFA0465}" v="1" dt="2026-07-27T04:22:33.332"/>
    <p1510:client id="{56B1DD55-95BA-6E70-BF9C-53E874B4CEB9}" v="97" dt="2026-07-27T07:00:00.709"/>
    <p1510:client id="{5B99B044-422A-199F-7A02-513E93199EFB}" v="91" dt="2026-07-27T04:34:02.506"/>
    <p1510:client id="{6D66D5F8-50CD-A1FA-94CB-F937EF9EFAA6}" v="30" dt="2026-07-27T05:23:07.693"/>
    <p1510:client id="{6FA289FF-B7E1-5782-61D4-B6937683C872}" v="1" dt="2026-07-27T05:33:50.010"/>
    <p1510:client id="{72690F29-68C5-7416-A251-8BFBB4D782A8}" v="4" dt="2026-07-28T04:39:10.574"/>
    <p1510:client id="{7E68DDB8-4430-070D-2BA0-E237D8CD036B}" v="6" dt="2026-07-27T04:03:17.332"/>
    <p1510:client id="{7F0CEB54-6F44-5B7D-F1B1-5F5E42167E5C}" v="3" dt="2026-07-27T04:13:04.594"/>
    <p1510:client id="{7FC8138F-6DAE-4A8D-56E7-06F6E630A235}" v="12" dt="2026-07-27T05:35:49.075"/>
    <p1510:client id="{96DB5AAA-4355-2DF2-27C1-AC7B023AB527}" v="14" dt="2026-07-28T05:19:21.875"/>
    <p1510:client id="{A76AB439-DAFF-66E8-2BF0-C6C2BB68C017}" v="88" dt="2026-07-27T06:37:59.716"/>
    <p1510:client id="{ACFF5692-3E88-EB19-5B42-E274A824637D}" v="26" dt="2026-07-28T04:48:11.670"/>
    <p1510:client id="{EF9AFF0F-431D-36BF-37D0-E93761916794}" v="5" dt="2026-07-28T06:33:27.5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8" d="100"/>
          <a:sy n="118" d="100"/>
        </p:scale>
        <p:origin x="132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8/10/relationships/authors" Target="authors.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森井　凌" userId="S::moriir@lan.pref.osaka.jp::11aa4597-b630-44b8-8e21-983af2968896" providerId="AD" clId="Web-{2982FC9F-498A-FDF5-32B6-0899CF5A4A98}"/>
    <pc:docChg chg="modSld">
      <pc:chgData name="森井　凌" userId="S::moriir@lan.pref.osaka.jp::11aa4597-b630-44b8-8e21-983af2968896" providerId="AD" clId="Web-{2982FC9F-498A-FDF5-32B6-0899CF5A4A98}" dt="2026-07-27T02:09:13.302" v="14"/>
      <pc:docMkLst>
        <pc:docMk/>
      </pc:docMkLst>
      <pc:sldChg chg="modSp">
        <pc:chgData name="森井　凌" userId="S::moriir@lan.pref.osaka.jp::11aa4597-b630-44b8-8e21-983af2968896" providerId="AD" clId="Web-{2982FC9F-498A-FDF5-32B6-0899CF5A4A98}" dt="2026-07-27T02:08:55.161" v="10" actId="20577"/>
        <pc:sldMkLst>
          <pc:docMk/>
          <pc:sldMk cId="2158651584" sldId="262"/>
        </pc:sldMkLst>
        <pc:spChg chg="mod">
          <ac:chgData name="森井　凌" userId="S::moriir@lan.pref.osaka.jp::11aa4597-b630-44b8-8e21-983af2968896" providerId="AD" clId="Web-{2982FC9F-498A-FDF5-32B6-0899CF5A4A98}" dt="2026-07-27T02:08:55.161" v="10" actId="20577"/>
          <ac:spMkLst>
            <pc:docMk/>
            <pc:sldMk cId="2158651584" sldId="262"/>
            <ac:spMk id="80" creationId="{00000000-0000-0000-0000-000000000000}"/>
          </ac:spMkLst>
        </pc:spChg>
      </pc:sldChg>
      <pc:sldChg chg="modSp">
        <pc:chgData name="森井　凌" userId="S::moriir@lan.pref.osaka.jp::11aa4597-b630-44b8-8e21-983af2968896" providerId="AD" clId="Web-{2982FC9F-498A-FDF5-32B6-0899CF5A4A98}" dt="2026-07-27T02:09:13.302" v="14"/>
        <pc:sldMkLst>
          <pc:docMk/>
          <pc:sldMk cId="1612641527" sldId="970"/>
        </pc:sldMkLst>
        <pc:graphicFrameChg chg="mod modGraphic">
          <ac:chgData name="森井　凌" userId="S::moriir@lan.pref.osaka.jp::11aa4597-b630-44b8-8e21-983af2968896" providerId="AD" clId="Web-{2982FC9F-498A-FDF5-32B6-0899CF5A4A98}" dt="2026-07-27T02:09:13.302" v="14"/>
          <ac:graphicFrameMkLst>
            <pc:docMk/>
            <pc:sldMk cId="1612641527" sldId="970"/>
            <ac:graphicFrameMk id="3" creationId="{72981CFA-C4FB-4208-BF9B-EB0D2F4A939F}"/>
          </ac:graphicFrameMkLst>
        </pc:graphicFrameChg>
      </pc:sldChg>
    </pc:docChg>
  </pc:docChgLst>
  <pc:docChgLst>
    <pc:chgData name="藤戸　和久" userId="S::fujitok@lan.pref.osaka.jp::992f36cc-8d5d-487b-9099-43ebfb830f99" providerId="AD" clId="Web-{F9B87A5F-8B23-A87B-0DDD-2F7A3D1EDB4D}"/>
    <pc:docChg chg="modSld">
      <pc:chgData name="藤戸　和久" userId="S::fujitok@lan.pref.osaka.jp::992f36cc-8d5d-487b-9099-43ebfb830f99" providerId="AD" clId="Web-{F9B87A5F-8B23-A87B-0DDD-2F7A3D1EDB4D}" dt="2026-07-22T01:13:33.370" v="35" actId="1076"/>
      <pc:docMkLst>
        <pc:docMk/>
      </pc:docMkLst>
      <pc:sldChg chg="modSp">
        <pc:chgData name="藤戸　和久" userId="S::fujitok@lan.pref.osaka.jp::992f36cc-8d5d-487b-9099-43ebfb830f99" providerId="AD" clId="Web-{F9B87A5F-8B23-A87B-0DDD-2F7A3D1EDB4D}" dt="2026-07-22T01:13:33.370" v="35" actId="1076"/>
        <pc:sldMkLst>
          <pc:docMk/>
          <pc:sldMk cId="2308047492" sldId="966"/>
        </pc:sldMkLst>
        <pc:spChg chg="mod">
          <ac:chgData name="藤戸　和久" userId="S::fujitok@lan.pref.osaka.jp::992f36cc-8d5d-487b-9099-43ebfb830f99" providerId="AD" clId="Web-{F9B87A5F-8B23-A87B-0DDD-2F7A3D1EDB4D}" dt="2026-07-22T01:12:53.902" v="1" actId="1076"/>
          <ac:spMkLst>
            <pc:docMk/>
            <pc:sldMk cId="2308047492" sldId="966"/>
            <ac:spMk id="12" creationId="{DE6B6D1F-AD5A-5588-CFF5-5B61F8606951}"/>
          </ac:spMkLst>
        </pc:spChg>
        <pc:spChg chg="mod">
          <ac:chgData name="藤戸　和久" userId="S::fujitok@lan.pref.osaka.jp::992f36cc-8d5d-487b-9099-43ebfb830f99" providerId="AD" clId="Web-{F9B87A5F-8B23-A87B-0DDD-2F7A3D1EDB4D}" dt="2026-07-22T01:12:53.933" v="2" actId="1076"/>
          <ac:spMkLst>
            <pc:docMk/>
            <pc:sldMk cId="2308047492" sldId="966"/>
            <ac:spMk id="13" creationId="{00203FC1-C79D-76DD-2ABA-581837EDD0BA}"/>
          </ac:spMkLst>
        </pc:spChg>
        <pc:spChg chg="mod">
          <ac:chgData name="藤戸　和久" userId="S::fujitok@lan.pref.osaka.jp::992f36cc-8d5d-487b-9099-43ebfb830f99" providerId="AD" clId="Web-{F9B87A5F-8B23-A87B-0DDD-2F7A3D1EDB4D}" dt="2026-07-22T01:12:53.980" v="3" actId="1076"/>
          <ac:spMkLst>
            <pc:docMk/>
            <pc:sldMk cId="2308047492" sldId="966"/>
            <ac:spMk id="14" creationId="{2DCDC0D2-AB58-71CC-7C5D-7FDDE9161E35}"/>
          </ac:spMkLst>
        </pc:spChg>
        <pc:spChg chg="mod">
          <ac:chgData name="藤戸　和久" userId="S::fujitok@lan.pref.osaka.jp::992f36cc-8d5d-487b-9099-43ebfb830f99" providerId="AD" clId="Web-{F9B87A5F-8B23-A87B-0DDD-2F7A3D1EDB4D}" dt="2026-07-22T01:13:33.370" v="35" actId="1076"/>
          <ac:spMkLst>
            <pc:docMk/>
            <pc:sldMk cId="2308047492" sldId="966"/>
            <ac:spMk id="17" creationId="{067A7D7E-52C6-E55E-D325-A7B1A921E206}"/>
          </ac:spMkLst>
        </pc:spChg>
        <pc:spChg chg="mod">
          <ac:chgData name="藤戸　和久" userId="S::fujitok@lan.pref.osaka.jp::992f36cc-8d5d-487b-9099-43ebfb830f99" providerId="AD" clId="Web-{F9B87A5F-8B23-A87B-0DDD-2F7A3D1EDB4D}" dt="2026-07-22T01:13:03.745" v="15" actId="1076"/>
          <ac:spMkLst>
            <pc:docMk/>
            <pc:sldMk cId="2308047492" sldId="966"/>
            <ac:spMk id="19" creationId="{E0E7ADF9-3BA4-1FAD-85F4-B01013EDEB6A}"/>
          </ac:spMkLst>
        </pc:spChg>
        <pc:spChg chg="mod">
          <ac:chgData name="藤戸　和久" userId="S::fujitok@lan.pref.osaka.jp::992f36cc-8d5d-487b-9099-43ebfb830f99" providerId="AD" clId="Web-{F9B87A5F-8B23-A87B-0DDD-2F7A3D1EDB4D}" dt="2026-07-22T01:13:13.652" v="16" actId="1076"/>
          <ac:spMkLst>
            <pc:docMk/>
            <pc:sldMk cId="2308047492" sldId="966"/>
            <ac:spMk id="49" creationId="{05072FB7-A502-4276-BDA0-2B9C57507951}"/>
          </ac:spMkLst>
        </pc:spChg>
        <pc:spChg chg="mod">
          <ac:chgData name="藤戸　和久" userId="S::fujitok@lan.pref.osaka.jp::992f36cc-8d5d-487b-9099-43ebfb830f99" providerId="AD" clId="Web-{F9B87A5F-8B23-A87B-0DDD-2F7A3D1EDB4D}" dt="2026-07-22T01:13:13.698" v="17" actId="1076"/>
          <ac:spMkLst>
            <pc:docMk/>
            <pc:sldMk cId="2308047492" sldId="966"/>
            <ac:spMk id="50" creationId="{E34192C5-2D07-47FE-85C5-849974497714}"/>
          </ac:spMkLst>
        </pc:spChg>
        <pc:spChg chg="mod">
          <ac:chgData name="藤戸　和久" userId="S::fujitok@lan.pref.osaka.jp::992f36cc-8d5d-487b-9099-43ebfb830f99" providerId="AD" clId="Web-{F9B87A5F-8B23-A87B-0DDD-2F7A3D1EDB4D}" dt="2026-07-22T01:13:13.745" v="18" actId="1076"/>
          <ac:spMkLst>
            <pc:docMk/>
            <pc:sldMk cId="2308047492" sldId="966"/>
            <ac:spMk id="51" creationId="{C6BAD8F4-19CF-4DAD-A507-8D43EF1FC8B3}"/>
          </ac:spMkLst>
        </pc:spChg>
        <pc:spChg chg="mod">
          <ac:chgData name="藤戸　和久" userId="S::fujitok@lan.pref.osaka.jp::992f36cc-8d5d-487b-9099-43ebfb830f99" providerId="AD" clId="Web-{F9B87A5F-8B23-A87B-0DDD-2F7A3D1EDB4D}" dt="2026-07-22T01:13:13.792" v="19" actId="1076"/>
          <ac:spMkLst>
            <pc:docMk/>
            <pc:sldMk cId="2308047492" sldId="966"/>
            <ac:spMk id="52" creationId="{DE5B2DEF-544B-4DC6-BBF2-E8880D1F4E3E}"/>
          </ac:spMkLst>
        </pc:spChg>
        <pc:spChg chg="mod">
          <ac:chgData name="藤戸　和久" userId="S::fujitok@lan.pref.osaka.jp::992f36cc-8d5d-487b-9099-43ebfb830f99" providerId="AD" clId="Web-{F9B87A5F-8B23-A87B-0DDD-2F7A3D1EDB4D}" dt="2026-07-22T01:13:13.823" v="20" actId="1076"/>
          <ac:spMkLst>
            <pc:docMk/>
            <pc:sldMk cId="2308047492" sldId="966"/>
            <ac:spMk id="53" creationId="{3633F79C-9357-46DB-AFD9-095A1EC305DE}"/>
          </ac:spMkLst>
        </pc:spChg>
        <pc:spChg chg="mod">
          <ac:chgData name="藤戸　和久" userId="S::fujitok@lan.pref.osaka.jp::992f36cc-8d5d-487b-9099-43ebfb830f99" providerId="AD" clId="Web-{F9B87A5F-8B23-A87B-0DDD-2F7A3D1EDB4D}" dt="2026-07-22T01:13:03.323" v="4" actId="1076"/>
          <ac:spMkLst>
            <pc:docMk/>
            <pc:sldMk cId="2308047492" sldId="966"/>
            <ac:spMk id="54" creationId="{5F2A8507-787B-4F30-87ED-B9F5CE57EE8F}"/>
          </ac:spMkLst>
        </pc:spChg>
        <pc:spChg chg="mod">
          <ac:chgData name="藤戸　和久" userId="S::fujitok@lan.pref.osaka.jp::992f36cc-8d5d-487b-9099-43ebfb830f99" providerId="AD" clId="Web-{F9B87A5F-8B23-A87B-0DDD-2F7A3D1EDB4D}" dt="2026-07-22T01:13:03.355" v="5" actId="1076"/>
          <ac:spMkLst>
            <pc:docMk/>
            <pc:sldMk cId="2308047492" sldId="966"/>
            <ac:spMk id="55" creationId="{A4ACB60C-DAE4-46A6-AEF8-9CC56C7F2F87}"/>
          </ac:spMkLst>
        </pc:spChg>
        <pc:spChg chg="mod">
          <ac:chgData name="藤戸　和久" userId="S::fujitok@lan.pref.osaka.jp::992f36cc-8d5d-487b-9099-43ebfb830f99" providerId="AD" clId="Web-{F9B87A5F-8B23-A87B-0DDD-2F7A3D1EDB4D}" dt="2026-07-22T01:13:13.870" v="21" actId="1076"/>
          <ac:spMkLst>
            <pc:docMk/>
            <pc:sldMk cId="2308047492" sldId="966"/>
            <ac:spMk id="56" creationId="{F93839C4-F4E5-4589-B974-7B1AD666985B}"/>
          </ac:spMkLst>
        </pc:spChg>
        <pc:spChg chg="mod">
          <ac:chgData name="藤戸　和久" userId="S::fujitok@lan.pref.osaka.jp::992f36cc-8d5d-487b-9099-43ebfb830f99" providerId="AD" clId="Web-{F9B87A5F-8B23-A87B-0DDD-2F7A3D1EDB4D}" dt="2026-07-22T01:13:03.402" v="6" actId="1076"/>
          <ac:spMkLst>
            <pc:docMk/>
            <pc:sldMk cId="2308047492" sldId="966"/>
            <ac:spMk id="57" creationId="{BAD11C85-618A-4D6B-99AA-B49FB148533E}"/>
          </ac:spMkLst>
        </pc:spChg>
        <pc:spChg chg="mod">
          <ac:chgData name="藤戸　和久" userId="S::fujitok@lan.pref.osaka.jp::992f36cc-8d5d-487b-9099-43ebfb830f99" providerId="AD" clId="Web-{F9B87A5F-8B23-A87B-0DDD-2F7A3D1EDB4D}" dt="2026-07-22T01:13:13.964" v="22" actId="1076"/>
          <ac:spMkLst>
            <pc:docMk/>
            <pc:sldMk cId="2308047492" sldId="966"/>
            <ac:spMk id="58" creationId="{8E30C877-43FE-40B9-ADF6-FA75C4BC57AF}"/>
          </ac:spMkLst>
        </pc:spChg>
        <pc:spChg chg="mod">
          <ac:chgData name="藤戸　和久" userId="S::fujitok@lan.pref.osaka.jp::992f36cc-8d5d-487b-9099-43ebfb830f99" providerId="AD" clId="Web-{F9B87A5F-8B23-A87B-0DDD-2F7A3D1EDB4D}" dt="2026-07-22T01:13:14.011" v="23" actId="1076"/>
          <ac:spMkLst>
            <pc:docMk/>
            <pc:sldMk cId="2308047492" sldId="966"/>
            <ac:spMk id="59" creationId="{791DBA59-85D0-4286-A693-EA6D8CBCE7D2}"/>
          </ac:spMkLst>
        </pc:spChg>
        <pc:spChg chg="mod">
          <ac:chgData name="藤戸　和久" userId="S::fujitok@lan.pref.osaka.jp::992f36cc-8d5d-487b-9099-43ebfb830f99" providerId="AD" clId="Web-{F9B87A5F-8B23-A87B-0DDD-2F7A3D1EDB4D}" dt="2026-07-22T01:12:53.855" v="0" actId="1076"/>
          <ac:spMkLst>
            <pc:docMk/>
            <pc:sldMk cId="2308047492" sldId="966"/>
            <ac:spMk id="72" creationId="{A3424EBC-6DD3-42EC-A2AF-BECC1260FD66}"/>
          </ac:spMkLst>
        </pc:spChg>
        <pc:spChg chg="mod">
          <ac:chgData name="藤戸　和久" userId="S::fujitok@lan.pref.osaka.jp::992f36cc-8d5d-487b-9099-43ebfb830f99" providerId="AD" clId="Web-{F9B87A5F-8B23-A87B-0DDD-2F7A3D1EDB4D}" dt="2026-07-22T01:13:14.214" v="28" actId="1076"/>
          <ac:spMkLst>
            <pc:docMk/>
            <pc:sldMk cId="2308047492" sldId="966"/>
            <ac:spMk id="73" creationId="{F81B3A3C-112D-4D75-A480-6A15F98C2333}"/>
          </ac:spMkLst>
        </pc:spChg>
        <pc:spChg chg="mod">
          <ac:chgData name="藤戸　和久" userId="S::fujitok@lan.pref.osaka.jp::992f36cc-8d5d-487b-9099-43ebfb830f99" providerId="AD" clId="Web-{F9B87A5F-8B23-A87B-0DDD-2F7A3D1EDB4D}" dt="2026-07-22T01:13:21.167" v="34" actId="14100"/>
          <ac:spMkLst>
            <pc:docMk/>
            <pc:sldMk cId="2308047492" sldId="966"/>
            <ac:spMk id="76" creationId="{376C211C-8ED1-4835-917E-EEEACC15F285}"/>
          </ac:spMkLst>
        </pc:spChg>
        <pc:spChg chg="mod">
          <ac:chgData name="藤戸　和久" userId="S::fujitok@lan.pref.osaka.jp::992f36cc-8d5d-487b-9099-43ebfb830f99" providerId="AD" clId="Web-{F9B87A5F-8B23-A87B-0DDD-2F7A3D1EDB4D}" dt="2026-07-22T01:13:14.261" v="29" actId="1076"/>
          <ac:spMkLst>
            <pc:docMk/>
            <pc:sldMk cId="2308047492" sldId="966"/>
            <ac:spMk id="77" creationId="{0097F70A-44D1-4C42-8D7E-9A2A605F9DD3}"/>
          </ac:spMkLst>
        </pc:spChg>
        <pc:spChg chg="mod">
          <ac:chgData name="藤戸　和久" userId="S::fujitok@lan.pref.osaka.jp::992f36cc-8d5d-487b-9099-43ebfb830f99" providerId="AD" clId="Web-{F9B87A5F-8B23-A87B-0DDD-2F7A3D1EDB4D}" dt="2026-07-22T01:13:14.308" v="30" actId="1076"/>
          <ac:spMkLst>
            <pc:docMk/>
            <pc:sldMk cId="2308047492" sldId="966"/>
            <ac:spMk id="78" creationId="{205BCE16-8003-48D2-B784-E0DAF5135844}"/>
          </ac:spMkLst>
        </pc:spChg>
        <pc:spChg chg="mod">
          <ac:chgData name="藤戸　和久" userId="S::fujitok@lan.pref.osaka.jp::992f36cc-8d5d-487b-9099-43ebfb830f99" providerId="AD" clId="Web-{F9B87A5F-8B23-A87B-0DDD-2F7A3D1EDB4D}" dt="2026-07-22T01:13:14.339" v="31" actId="1076"/>
          <ac:spMkLst>
            <pc:docMk/>
            <pc:sldMk cId="2308047492" sldId="966"/>
            <ac:spMk id="79" creationId="{C30D02BA-96A9-4A12-B707-432968313688}"/>
          </ac:spMkLst>
        </pc:spChg>
        <pc:spChg chg="mod">
          <ac:chgData name="藤戸　和久" userId="S::fujitok@lan.pref.osaka.jp::992f36cc-8d5d-487b-9099-43ebfb830f99" providerId="AD" clId="Web-{F9B87A5F-8B23-A87B-0DDD-2F7A3D1EDB4D}" dt="2026-07-22T01:13:03.589" v="11" actId="1076"/>
          <ac:spMkLst>
            <pc:docMk/>
            <pc:sldMk cId="2308047492" sldId="966"/>
            <ac:spMk id="82" creationId="{36FB034E-23C6-4C01-A670-D71858FC5B03}"/>
          </ac:spMkLst>
        </pc:spChg>
        <pc:graphicFrameChg chg="mod">
          <ac:chgData name="藤戸　和久" userId="S::fujitok@lan.pref.osaka.jp::992f36cc-8d5d-487b-9099-43ebfb830f99" providerId="AD" clId="Web-{F9B87A5F-8B23-A87B-0DDD-2F7A3D1EDB4D}" dt="2026-07-22T01:13:03.714" v="14" actId="1076"/>
          <ac:graphicFrameMkLst>
            <pc:docMk/>
            <pc:sldMk cId="2308047492" sldId="966"/>
            <ac:graphicFrameMk id="18" creationId="{1DD5520D-6CC0-CC49-8778-CD601818CB5A}"/>
          </ac:graphicFrameMkLst>
        </pc:graphicFrameChg>
        <pc:graphicFrameChg chg="mod">
          <ac:chgData name="藤戸　和久" userId="S::fujitok@lan.pref.osaka.jp::992f36cc-8d5d-487b-9099-43ebfb830f99" providerId="AD" clId="Web-{F9B87A5F-8B23-A87B-0DDD-2F7A3D1EDB4D}" dt="2026-07-22T01:13:03.433" v="7" actId="1076"/>
          <ac:graphicFrameMkLst>
            <pc:docMk/>
            <pc:sldMk cId="2308047492" sldId="966"/>
            <ac:graphicFrameMk id="61" creationId="{4A2AA713-E0E4-4626-9B4A-A38393F58219}"/>
          </ac:graphicFrameMkLst>
        </pc:graphicFrameChg>
        <pc:graphicFrameChg chg="mod">
          <ac:chgData name="藤戸　和久" userId="S::fujitok@lan.pref.osaka.jp::992f36cc-8d5d-487b-9099-43ebfb830f99" providerId="AD" clId="Web-{F9B87A5F-8B23-A87B-0DDD-2F7A3D1EDB4D}" dt="2026-07-22T01:13:03.480" v="8" actId="1076"/>
          <ac:graphicFrameMkLst>
            <pc:docMk/>
            <pc:sldMk cId="2308047492" sldId="966"/>
            <ac:graphicFrameMk id="62" creationId="{374D67C6-719D-4366-9855-2AF44141D02F}"/>
          </ac:graphicFrameMkLst>
        </pc:graphicFrameChg>
        <pc:graphicFrameChg chg="mod">
          <ac:chgData name="藤戸　和久" userId="S::fujitok@lan.pref.osaka.jp::992f36cc-8d5d-487b-9099-43ebfb830f99" providerId="AD" clId="Web-{F9B87A5F-8B23-A87B-0DDD-2F7A3D1EDB4D}" dt="2026-07-22T01:13:03.511" v="9" actId="1076"/>
          <ac:graphicFrameMkLst>
            <pc:docMk/>
            <pc:sldMk cId="2308047492" sldId="966"/>
            <ac:graphicFrameMk id="63" creationId="{6606A280-CF58-4741-A982-C1EFCD54678F}"/>
          </ac:graphicFrameMkLst>
        </pc:graphicFrameChg>
        <pc:graphicFrameChg chg="mod">
          <ac:chgData name="藤戸　和久" userId="S::fujitok@lan.pref.osaka.jp::992f36cc-8d5d-487b-9099-43ebfb830f99" providerId="AD" clId="Web-{F9B87A5F-8B23-A87B-0DDD-2F7A3D1EDB4D}" dt="2026-07-22T01:13:14.042" v="24" actId="1076"/>
          <ac:graphicFrameMkLst>
            <pc:docMk/>
            <pc:sldMk cId="2308047492" sldId="966"/>
            <ac:graphicFrameMk id="64" creationId="{23E7C7A5-B12C-48DD-92B8-B3BECB09E78D}"/>
          </ac:graphicFrameMkLst>
        </pc:graphicFrameChg>
        <pc:graphicFrameChg chg="mod">
          <ac:chgData name="藤戸　和久" userId="S::fujitok@lan.pref.osaka.jp::992f36cc-8d5d-487b-9099-43ebfb830f99" providerId="AD" clId="Web-{F9B87A5F-8B23-A87B-0DDD-2F7A3D1EDB4D}" dt="2026-07-22T01:13:14.089" v="25" actId="1076"/>
          <ac:graphicFrameMkLst>
            <pc:docMk/>
            <pc:sldMk cId="2308047492" sldId="966"/>
            <ac:graphicFrameMk id="65" creationId="{2CE799C1-FB21-4529-9BE4-EC2FF3A544C7}"/>
          </ac:graphicFrameMkLst>
        </pc:graphicFrameChg>
        <pc:graphicFrameChg chg="mod">
          <ac:chgData name="藤戸　和久" userId="S::fujitok@lan.pref.osaka.jp::992f36cc-8d5d-487b-9099-43ebfb830f99" providerId="AD" clId="Web-{F9B87A5F-8B23-A87B-0DDD-2F7A3D1EDB4D}" dt="2026-07-22T01:13:14.136" v="26" actId="1076"/>
          <ac:graphicFrameMkLst>
            <pc:docMk/>
            <pc:sldMk cId="2308047492" sldId="966"/>
            <ac:graphicFrameMk id="66" creationId="{71471817-7BA0-48A6-85CA-499EE1F51CA2}"/>
          </ac:graphicFrameMkLst>
        </pc:graphicFrameChg>
        <pc:graphicFrameChg chg="mod">
          <ac:chgData name="藤戸　和久" userId="S::fujitok@lan.pref.osaka.jp::992f36cc-8d5d-487b-9099-43ebfb830f99" providerId="AD" clId="Web-{F9B87A5F-8B23-A87B-0DDD-2F7A3D1EDB4D}" dt="2026-07-22T01:13:14.167" v="27" actId="1076"/>
          <ac:graphicFrameMkLst>
            <pc:docMk/>
            <pc:sldMk cId="2308047492" sldId="966"/>
            <ac:graphicFrameMk id="67" creationId="{18741D2C-770A-4999-83EF-28F08A40AE7F}"/>
          </ac:graphicFrameMkLst>
        </pc:graphicFrameChg>
        <pc:graphicFrameChg chg="mod">
          <ac:chgData name="藤戸　和久" userId="S::fujitok@lan.pref.osaka.jp::992f36cc-8d5d-487b-9099-43ebfb830f99" providerId="AD" clId="Web-{F9B87A5F-8B23-A87B-0DDD-2F7A3D1EDB4D}" dt="2026-07-22T01:13:14.386" v="32" actId="1076"/>
          <ac:graphicFrameMkLst>
            <pc:docMk/>
            <pc:sldMk cId="2308047492" sldId="966"/>
            <ac:graphicFrameMk id="80" creationId="{2A32B24E-C5D8-401E-8C33-923436A6C165}"/>
          </ac:graphicFrameMkLst>
        </pc:graphicFrameChg>
        <pc:graphicFrameChg chg="mod">
          <ac:chgData name="藤戸　和久" userId="S::fujitok@lan.pref.osaka.jp::992f36cc-8d5d-487b-9099-43ebfb830f99" providerId="AD" clId="Web-{F9B87A5F-8B23-A87B-0DDD-2F7A3D1EDB4D}" dt="2026-07-22T01:13:14.417" v="33" actId="1076"/>
          <ac:graphicFrameMkLst>
            <pc:docMk/>
            <pc:sldMk cId="2308047492" sldId="966"/>
            <ac:graphicFrameMk id="81" creationId="{B85F0556-764C-4B6E-BC29-8293A7CC8C6F}"/>
          </ac:graphicFrameMkLst>
        </pc:graphicFrameChg>
        <pc:graphicFrameChg chg="mod">
          <ac:chgData name="藤戸　和久" userId="S::fujitok@lan.pref.osaka.jp::992f36cc-8d5d-487b-9099-43ebfb830f99" providerId="AD" clId="Web-{F9B87A5F-8B23-A87B-0DDD-2F7A3D1EDB4D}" dt="2026-07-22T01:13:03.636" v="12" actId="1076"/>
          <ac:graphicFrameMkLst>
            <pc:docMk/>
            <pc:sldMk cId="2308047492" sldId="966"/>
            <ac:graphicFrameMk id="83" creationId="{A1F3E3AC-68FA-4D5A-8C37-88129F210451}"/>
          </ac:graphicFrameMkLst>
        </pc:graphicFrameChg>
      </pc:sldChg>
    </pc:docChg>
  </pc:docChgLst>
  <pc:docChgLst>
    <pc:chgData name="小田川　泰彦" userId="S::odagaway@lan.pref.osaka.jp::c8c42bd7-2c4b-4d4e-a9d7-1fe491cbcaac" providerId="AD" clId="Web-{B45DBDA8-9FBD-6B57-50F3-341A6A208F66}"/>
    <pc:docChg chg="modSld">
      <pc:chgData name="小田川　泰彦" userId="S::odagaway@lan.pref.osaka.jp::c8c42bd7-2c4b-4d4e-a9d7-1fe491cbcaac" providerId="AD" clId="Web-{B45DBDA8-9FBD-6B57-50F3-341A6A208F66}" dt="2026-07-16T05:28:25.387" v="4" actId="20577"/>
      <pc:docMkLst>
        <pc:docMk/>
      </pc:docMkLst>
      <pc:sldChg chg="modSp">
        <pc:chgData name="小田川　泰彦" userId="S::odagaway@lan.pref.osaka.jp::c8c42bd7-2c4b-4d4e-a9d7-1fe491cbcaac" providerId="AD" clId="Web-{B45DBDA8-9FBD-6B57-50F3-341A6A208F66}" dt="2026-07-16T05:28:25.387" v="4" actId="20577"/>
        <pc:sldMkLst>
          <pc:docMk/>
          <pc:sldMk cId="2158651584" sldId="262"/>
        </pc:sldMkLst>
        <pc:spChg chg="mod">
          <ac:chgData name="小田川　泰彦" userId="S::odagaway@lan.pref.osaka.jp::c8c42bd7-2c4b-4d4e-a9d7-1fe491cbcaac" providerId="AD" clId="Web-{B45DBDA8-9FBD-6B57-50F3-341A6A208F66}" dt="2026-07-16T05:28:25.387" v="4" actId="20577"/>
          <ac:spMkLst>
            <pc:docMk/>
            <pc:sldMk cId="2158651584" sldId="262"/>
            <ac:spMk id="80" creationId="{00000000-0000-0000-0000-000000000000}"/>
          </ac:spMkLst>
        </pc:spChg>
      </pc:sldChg>
    </pc:docChg>
  </pc:docChgLst>
  <pc:docChgLst>
    <pc:chgData name="大橋　紗知" userId="S::ohashisa@lan.pref.osaka.jp::ca90d8ab-a816-4842-9f09-8743e25a8c16" providerId="AD" clId="Web-{16B9D6B4-2BBD-C026-0575-F0341F229292}"/>
    <pc:docChg chg="modSld">
      <pc:chgData name="大橋　紗知" userId="S::ohashisa@lan.pref.osaka.jp::ca90d8ab-a816-4842-9f09-8743e25a8c16" providerId="AD" clId="Web-{16B9D6B4-2BBD-C026-0575-F0341F229292}" dt="2026-07-27T05:34:33.496" v="56" actId="20577"/>
      <pc:docMkLst>
        <pc:docMk/>
      </pc:docMkLst>
      <pc:sldChg chg="modSp">
        <pc:chgData name="大橋　紗知" userId="S::ohashisa@lan.pref.osaka.jp::ca90d8ab-a816-4842-9f09-8743e25a8c16" providerId="AD" clId="Web-{16B9D6B4-2BBD-C026-0575-F0341F229292}" dt="2026-07-27T05:34:33.496" v="56" actId="20577"/>
        <pc:sldMkLst>
          <pc:docMk/>
          <pc:sldMk cId="660434016" sldId="953"/>
        </pc:sldMkLst>
        <pc:spChg chg="mod">
          <ac:chgData name="大橋　紗知" userId="S::ohashisa@lan.pref.osaka.jp::ca90d8ab-a816-4842-9f09-8743e25a8c16" providerId="AD" clId="Web-{16B9D6B4-2BBD-C026-0575-F0341F229292}" dt="2026-07-27T05:29:47.845" v="16" actId="1076"/>
          <ac:spMkLst>
            <pc:docMk/>
            <pc:sldMk cId="660434016" sldId="953"/>
            <ac:spMk id="7" creationId="{6AB1758E-AD7B-4208-89BC-01DBB1D5FED2}"/>
          </ac:spMkLst>
        </pc:spChg>
        <pc:spChg chg="mod">
          <ac:chgData name="大橋　紗知" userId="S::ohashisa@lan.pref.osaka.jp::ca90d8ab-a816-4842-9f09-8743e25a8c16" providerId="AD" clId="Web-{16B9D6B4-2BBD-C026-0575-F0341F229292}" dt="2026-07-27T05:34:33.496" v="56" actId="20577"/>
          <ac:spMkLst>
            <pc:docMk/>
            <pc:sldMk cId="660434016" sldId="953"/>
            <ac:spMk id="17" creationId="{00000000-0000-0000-0000-000000000000}"/>
          </ac:spMkLst>
        </pc:spChg>
        <pc:spChg chg="mod">
          <ac:chgData name="大橋　紗知" userId="S::ohashisa@lan.pref.osaka.jp::ca90d8ab-a816-4842-9f09-8743e25a8c16" providerId="AD" clId="Web-{16B9D6B4-2BBD-C026-0575-F0341F229292}" dt="2026-07-27T05:33:43.026" v="46" actId="20577"/>
          <ac:spMkLst>
            <pc:docMk/>
            <pc:sldMk cId="660434016" sldId="953"/>
            <ac:spMk id="46" creationId="{DCEA9E1F-E1D1-4CA7-8C4A-48388108DA62}"/>
          </ac:spMkLst>
        </pc:spChg>
      </pc:sldChg>
    </pc:docChg>
  </pc:docChgLst>
  <pc:docChgLst>
    <pc:chgData name="杉原　杏" userId="S::sugiharaan@lan.pref.osaka.jp::ff03768f-d57c-4059-a168-1a9dea1e4663" providerId="AD" clId="Web-{63E494CE-5362-16F6-1016-7807672E9EDB}"/>
    <pc:docChg chg="modSld">
      <pc:chgData name="杉原　杏" userId="S::sugiharaan@lan.pref.osaka.jp::ff03768f-d57c-4059-a168-1a9dea1e4663" providerId="AD" clId="Web-{63E494CE-5362-16F6-1016-7807672E9EDB}" dt="2026-07-16T00:30:10.597" v="2" actId="20577"/>
      <pc:docMkLst>
        <pc:docMk/>
      </pc:docMkLst>
      <pc:sldChg chg="modSp">
        <pc:chgData name="杉原　杏" userId="S::sugiharaan@lan.pref.osaka.jp::ff03768f-d57c-4059-a168-1a9dea1e4663" providerId="AD" clId="Web-{63E494CE-5362-16F6-1016-7807672E9EDB}" dt="2026-07-16T00:30:10.597" v="2" actId="20577"/>
        <pc:sldMkLst>
          <pc:docMk/>
          <pc:sldMk cId="1587489602" sldId="515"/>
        </pc:sldMkLst>
        <pc:spChg chg="mod">
          <ac:chgData name="杉原　杏" userId="S::sugiharaan@lan.pref.osaka.jp::ff03768f-d57c-4059-a168-1a9dea1e4663" providerId="AD" clId="Web-{63E494CE-5362-16F6-1016-7807672E9EDB}" dt="2026-07-16T00:30:10.597" v="2" actId="20577"/>
          <ac:spMkLst>
            <pc:docMk/>
            <pc:sldMk cId="1587489602" sldId="515"/>
            <ac:spMk id="35" creationId="{D720C005-2497-44D1-A7D3-F236E5575E7E}"/>
          </ac:spMkLst>
        </pc:spChg>
      </pc:sldChg>
    </pc:docChg>
  </pc:docChgLst>
  <pc:docChgLst>
    <pc:chgData name="上西　亮" userId="S::uenishir@lan.pref.osaka.jp::b5bdedc7-94db-42e7-92e6-258db69cf357" providerId="AD" clId="Web-{96DB5AAA-4355-2DF2-27C1-AC7B023AB527}"/>
    <pc:docChg chg="modSld">
      <pc:chgData name="上西　亮" userId="S::uenishir@lan.pref.osaka.jp::b5bdedc7-94db-42e7-92e6-258db69cf357" providerId="AD" clId="Web-{96DB5AAA-4355-2DF2-27C1-AC7B023AB527}" dt="2026-07-28T05:19:16.859" v="11"/>
      <pc:docMkLst>
        <pc:docMk/>
      </pc:docMkLst>
      <pc:sldChg chg="modSp">
        <pc:chgData name="上西　亮" userId="S::uenishir@lan.pref.osaka.jp::b5bdedc7-94db-42e7-92e6-258db69cf357" providerId="AD" clId="Web-{96DB5AAA-4355-2DF2-27C1-AC7B023AB527}" dt="2026-07-28T05:19:16.859" v="11"/>
        <pc:sldMkLst>
          <pc:docMk/>
          <pc:sldMk cId="1230173103" sldId="978"/>
        </pc:sldMkLst>
        <pc:graphicFrameChg chg="mod modGraphic">
          <ac:chgData name="上西　亮" userId="S::uenishir@lan.pref.osaka.jp::b5bdedc7-94db-42e7-92e6-258db69cf357" providerId="AD" clId="Web-{96DB5AAA-4355-2DF2-27C1-AC7B023AB527}" dt="2026-07-28T05:19:16.859" v="11"/>
          <ac:graphicFrameMkLst>
            <pc:docMk/>
            <pc:sldMk cId="1230173103" sldId="978"/>
            <ac:graphicFrameMk id="18" creationId="{49FFC392-EB25-03BD-8182-2DAE4285C96F}"/>
          </ac:graphicFrameMkLst>
        </pc:graphicFrameChg>
      </pc:sldChg>
    </pc:docChg>
  </pc:docChgLst>
  <pc:docChgLst>
    <pc:chgData name="瀧藤　敬介" userId="S::takifujik@lan.pref.osaka.jp::d9502852-aa5d-4862-95ac-5d6b62237241" providerId="AD" clId="Web-{09552F78-C0A9-F15B-B4E7-0DFBB92ABF97}"/>
    <pc:docChg chg="mod modSld">
      <pc:chgData name="瀧藤　敬介" userId="S::takifujik@lan.pref.osaka.jp::d9502852-aa5d-4862-95ac-5d6b62237241" providerId="AD" clId="Web-{09552F78-C0A9-F15B-B4E7-0DFBB92ABF97}" dt="2026-07-27T09:01:03.615" v="79" actId="20577"/>
      <pc:docMkLst>
        <pc:docMk/>
      </pc:docMkLst>
      <pc:sldChg chg="modSp">
        <pc:chgData name="瀧藤　敬介" userId="S::takifujik@lan.pref.osaka.jp::d9502852-aa5d-4862-95ac-5d6b62237241" providerId="AD" clId="Web-{09552F78-C0A9-F15B-B4E7-0DFBB92ABF97}" dt="2026-07-27T08:52:53.442" v="45" actId="20577"/>
        <pc:sldMkLst>
          <pc:docMk/>
          <pc:sldMk cId="1680489024" sldId="952"/>
        </pc:sldMkLst>
        <pc:spChg chg="mod">
          <ac:chgData name="瀧藤　敬介" userId="S::takifujik@lan.pref.osaka.jp::d9502852-aa5d-4862-95ac-5d6b62237241" providerId="AD" clId="Web-{09552F78-C0A9-F15B-B4E7-0DFBB92ABF97}" dt="2026-07-27T08:52:49.536" v="44" actId="20577"/>
          <ac:spMkLst>
            <pc:docMk/>
            <pc:sldMk cId="1680489024" sldId="952"/>
            <ac:spMk id="4" creationId="{00000000-0000-0000-0000-000000000000}"/>
          </ac:spMkLst>
        </pc:spChg>
        <pc:spChg chg="mod">
          <ac:chgData name="瀧藤　敬介" userId="S::takifujik@lan.pref.osaka.jp::d9502852-aa5d-4862-95ac-5d6b62237241" providerId="AD" clId="Web-{09552F78-C0A9-F15B-B4E7-0DFBB92ABF97}" dt="2026-07-27T08:52:53.442" v="45" actId="20577"/>
          <ac:spMkLst>
            <pc:docMk/>
            <pc:sldMk cId="1680489024" sldId="952"/>
            <ac:spMk id="26" creationId="{00000000-0000-0000-0000-000000000000}"/>
          </ac:spMkLst>
        </pc:spChg>
      </pc:sldChg>
      <pc:sldChg chg="modSp">
        <pc:chgData name="瀧藤　敬介" userId="S::takifujik@lan.pref.osaka.jp::d9502852-aa5d-4862-95ac-5d6b62237241" providerId="AD" clId="Web-{09552F78-C0A9-F15B-B4E7-0DFBB92ABF97}" dt="2026-07-27T09:01:03.615" v="79" actId="20577"/>
        <pc:sldMkLst>
          <pc:docMk/>
          <pc:sldMk cId="1016258328" sldId="972"/>
        </pc:sldMkLst>
        <pc:spChg chg="mod">
          <ac:chgData name="瀧藤　敬介" userId="S::takifujik@lan.pref.osaka.jp::d9502852-aa5d-4862-95ac-5d6b62237241" providerId="AD" clId="Web-{09552F78-C0A9-F15B-B4E7-0DFBB92ABF97}" dt="2026-07-27T09:01:03.615" v="79" actId="20577"/>
          <ac:spMkLst>
            <pc:docMk/>
            <pc:sldMk cId="1016258328" sldId="972"/>
            <ac:spMk id="5" creationId="{5276E7B0-A633-4DAC-BC80-32024EF19737}"/>
          </ac:spMkLst>
        </pc:spChg>
      </pc:sldChg>
      <pc:sldChg chg="modSp">
        <pc:chgData name="瀧藤　敬介" userId="S::takifujik@lan.pref.osaka.jp::d9502852-aa5d-4862-95ac-5d6b62237241" providerId="AD" clId="Web-{09552F78-C0A9-F15B-B4E7-0DFBB92ABF97}" dt="2026-07-27T08:51:50.645" v="40" actId="20577"/>
        <pc:sldMkLst>
          <pc:docMk/>
          <pc:sldMk cId="1053449477" sldId="973"/>
        </pc:sldMkLst>
        <pc:spChg chg="mod">
          <ac:chgData name="瀧藤　敬介" userId="S::takifujik@lan.pref.osaka.jp::d9502852-aa5d-4862-95ac-5d6b62237241" providerId="AD" clId="Web-{09552F78-C0A9-F15B-B4E7-0DFBB92ABF97}" dt="2026-07-27T08:45:44.659" v="12" actId="14100"/>
          <ac:spMkLst>
            <pc:docMk/>
            <pc:sldMk cId="1053449477" sldId="973"/>
            <ac:spMk id="580" creationId="{6B642B21-835B-4A84-949E-052700DDB342}"/>
          </ac:spMkLst>
        </pc:spChg>
        <pc:spChg chg="mod">
          <ac:chgData name="瀧藤　敬介" userId="S::takifujik@lan.pref.osaka.jp::d9502852-aa5d-4862-95ac-5d6b62237241" providerId="AD" clId="Web-{09552F78-C0A9-F15B-B4E7-0DFBB92ABF97}" dt="2026-07-27T08:44:35.550" v="7" actId="20577"/>
          <ac:spMkLst>
            <pc:docMk/>
            <pc:sldMk cId="1053449477" sldId="973"/>
            <ac:spMk id="581" creationId="{D7820BB3-4FDB-4E5F-A3A0-71182D19C7F4}"/>
          </ac:spMkLst>
        </pc:spChg>
        <pc:spChg chg="mod">
          <ac:chgData name="瀧藤　敬介" userId="S::takifujik@lan.pref.osaka.jp::d9502852-aa5d-4862-95ac-5d6b62237241" providerId="AD" clId="Web-{09552F78-C0A9-F15B-B4E7-0DFBB92ABF97}" dt="2026-07-27T08:51:50.645" v="40" actId="20577"/>
          <ac:spMkLst>
            <pc:docMk/>
            <pc:sldMk cId="1053449477" sldId="973"/>
            <ac:spMk id="582" creationId="{847A6781-A9FF-4B9C-AF00-138141B4C803}"/>
          </ac:spMkLst>
        </pc:spChg>
      </pc:sldChg>
    </pc:docChg>
  </pc:docChgLst>
  <pc:docChgLst>
    <pc:chgData name="安良岡　択哉" userId="c983dd9d-00a0-4474-a1ee-1513af97afa4" providerId="ADAL" clId="{BBFF6C14-1990-47DE-B17B-8B176399F050}"/>
    <pc:docChg chg="delSld modSld">
      <pc:chgData name="安良岡　択哉" userId="c983dd9d-00a0-4474-a1ee-1513af97afa4" providerId="ADAL" clId="{BBFF6C14-1990-47DE-B17B-8B176399F050}" dt="2026-07-27T05:58:58.183" v="2" actId="47"/>
      <pc:docMkLst>
        <pc:docMk/>
      </pc:docMkLst>
      <pc:sldChg chg="del">
        <pc:chgData name="安良岡　択哉" userId="c983dd9d-00a0-4474-a1ee-1513af97afa4" providerId="ADAL" clId="{BBFF6C14-1990-47DE-B17B-8B176399F050}" dt="2026-07-27T05:58:29.604" v="0" actId="47"/>
        <pc:sldMkLst>
          <pc:docMk/>
          <pc:sldMk cId="876159384" sldId="491"/>
        </pc:sldMkLst>
      </pc:sldChg>
      <pc:sldChg chg="del">
        <pc:chgData name="安良岡　択哉" userId="c983dd9d-00a0-4474-a1ee-1513af97afa4" providerId="ADAL" clId="{BBFF6C14-1990-47DE-B17B-8B176399F050}" dt="2026-07-27T05:58:58.183" v="2" actId="47"/>
        <pc:sldMkLst>
          <pc:docMk/>
          <pc:sldMk cId="2571889460" sldId="943"/>
        </pc:sldMkLst>
      </pc:sldChg>
      <pc:sldChg chg="del">
        <pc:chgData name="安良岡　択哉" userId="c983dd9d-00a0-4474-a1ee-1513af97afa4" providerId="ADAL" clId="{BBFF6C14-1990-47DE-B17B-8B176399F050}" dt="2026-07-27T05:58:46.763" v="1"/>
        <pc:sldMkLst>
          <pc:docMk/>
          <pc:sldMk cId="146645079" sldId="979"/>
        </pc:sldMkLst>
      </pc:sldChg>
    </pc:docChg>
  </pc:docChgLst>
  <pc:docChgLst>
    <pc:chgData name="杉原　杏" userId="S::sugiharaan@lan.pref.osaka.jp::ff03768f-d57c-4059-a168-1a9dea1e4663" providerId="AD" clId="Web-{7F0CEB54-6F44-5B7D-F1B1-5F5E42167E5C}"/>
    <pc:docChg chg="modSld">
      <pc:chgData name="杉原　杏" userId="S::sugiharaan@lan.pref.osaka.jp::ff03768f-d57c-4059-a168-1a9dea1e4663" providerId="AD" clId="Web-{7F0CEB54-6F44-5B7D-F1B1-5F5E42167E5C}" dt="2026-07-27T04:12:57.484" v="0" actId="20577"/>
      <pc:docMkLst>
        <pc:docMk/>
      </pc:docMkLst>
      <pc:sldChg chg="modSp">
        <pc:chgData name="杉原　杏" userId="S::sugiharaan@lan.pref.osaka.jp::ff03768f-d57c-4059-a168-1a9dea1e4663" providerId="AD" clId="Web-{7F0CEB54-6F44-5B7D-F1B1-5F5E42167E5C}" dt="2026-07-27T04:12:57.484" v="0" actId="20577"/>
        <pc:sldMkLst>
          <pc:docMk/>
          <pc:sldMk cId="1587489602" sldId="515"/>
        </pc:sldMkLst>
        <pc:spChg chg="mod">
          <ac:chgData name="杉原　杏" userId="S::sugiharaan@lan.pref.osaka.jp::ff03768f-d57c-4059-a168-1a9dea1e4663" providerId="AD" clId="Web-{7F0CEB54-6F44-5B7D-F1B1-5F5E42167E5C}" dt="2026-07-27T04:12:57.484" v="0" actId="20577"/>
          <ac:spMkLst>
            <pc:docMk/>
            <pc:sldMk cId="1587489602" sldId="515"/>
            <ac:spMk id="72" creationId="{B15D0FED-88A3-4562-B32F-F4AF3C16E2CC}"/>
          </ac:spMkLst>
        </pc:spChg>
      </pc:sldChg>
    </pc:docChg>
  </pc:docChgLst>
  <pc:docChgLst>
    <pc:chgData name="藤戸　和久" userId="S::fujitok@lan.pref.osaka.jp::992f36cc-8d5d-487b-9099-43ebfb830f99" providerId="AD" clId="Web-{0E3A6466-9820-3E12-2634-9B0CD608ECF6}"/>
    <pc:docChg chg="addSld delSld modSld">
      <pc:chgData name="藤戸　和久" userId="S::fujitok@lan.pref.osaka.jp::992f36cc-8d5d-487b-9099-43ebfb830f99" providerId="AD" clId="Web-{0E3A6466-9820-3E12-2634-9B0CD608ECF6}" dt="2026-07-22T01:12:18.518" v="121" actId="1076"/>
      <pc:docMkLst>
        <pc:docMk/>
      </pc:docMkLst>
      <pc:sldChg chg="modSp add del">
        <pc:chgData name="藤戸　和久" userId="S::fujitok@lan.pref.osaka.jp::992f36cc-8d5d-487b-9099-43ebfb830f99" providerId="AD" clId="Web-{0E3A6466-9820-3E12-2634-9B0CD608ECF6}" dt="2026-07-22T01:12:18.518" v="121" actId="1076"/>
        <pc:sldMkLst>
          <pc:docMk/>
          <pc:sldMk cId="2308047492" sldId="966"/>
        </pc:sldMkLst>
        <pc:spChg chg="mod">
          <ac:chgData name="藤戸　和久" userId="S::fujitok@lan.pref.osaka.jp::992f36cc-8d5d-487b-9099-43ebfb830f99" providerId="AD" clId="Web-{0E3A6466-9820-3E12-2634-9B0CD608ECF6}" dt="2026-07-22T01:12:18.424" v="119" actId="1076"/>
          <ac:spMkLst>
            <pc:docMk/>
            <pc:sldMk cId="2308047492" sldId="966"/>
            <ac:spMk id="17" creationId="{067A7D7E-52C6-E55E-D325-A7B1A921E206}"/>
          </ac:spMkLst>
        </pc:spChg>
        <pc:spChg chg="mod">
          <ac:chgData name="藤戸　和久" userId="S::fujitok@lan.pref.osaka.jp::992f36cc-8d5d-487b-9099-43ebfb830f99" providerId="AD" clId="Web-{0E3A6466-9820-3E12-2634-9B0CD608ECF6}" dt="2026-07-22T01:12:18.518" v="121" actId="1076"/>
          <ac:spMkLst>
            <pc:docMk/>
            <pc:sldMk cId="2308047492" sldId="966"/>
            <ac:spMk id="19" creationId="{E0E7ADF9-3BA4-1FAD-85F4-B01013EDEB6A}"/>
          </ac:spMkLst>
        </pc:spChg>
        <pc:spChg chg="mod">
          <ac:chgData name="藤戸　和久" userId="S::fujitok@lan.pref.osaka.jp::992f36cc-8d5d-487b-9099-43ebfb830f99" providerId="AD" clId="Web-{0E3A6466-9820-3E12-2634-9B0CD608ECF6}" dt="2026-07-22T01:12:17.721" v="108" actId="1076"/>
          <ac:spMkLst>
            <pc:docMk/>
            <pc:sldMk cId="2308047492" sldId="966"/>
            <ac:spMk id="54" creationId="{5F2A8507-787B-4F30-87ED-B9F5CE57EE8F}"/>
          </ac:spMkLst>
        </pc:spChg>
        <pc:spChg chg="mod">
          <ac:chgData name="藤戸　和久" userId="S::fujitok@lan.pref.osaka.jp::992f36cc-8d5d-487b-9099-43ebfb830f99" providerId="AD" clId="Web-{0E3A6466-9820-3E12-2634-9B0CD608ECF6}" dt="2026-07-22T01:12:17.783" v="109" actId="1076"/>
          <ac:spMkLst>
            <pc:docMk/>
            <pc:sldMk cId="2308047492" sldId="966"/>
            <ac:spMk id="55" creationId="{A4ACB60C-DAE4-46A6-AEF8-9CC56C7F2F87}"/>
          </ac:spMkLst>
        </pc:spChg>
        <pc:spChg chg="mod">
          <ac:chgData name="藤戸　和久" userId="S::fujitok@lan.pref.osaka.jp::992f36cc-8d5d-487b-9099-43ebfb830f99" providerId="AD" clId="Web-{0E3A6466-9820-3E12-2634-9B0CD608ECF6}" dt="2026-07-22T01:12:17.830" v="110" actId="1076"/>
          <ac:spMkLst>
            <pc:docMk/>
            <pc:sldMk cId="2308047492" sldId="966"/>
            <ac:spMk id="57" creationId="{BAD11C85-618A-4D6B-99AA-B49FB148533E}"/>
          </ac:spMkLst>
        </pc:spChg>
        <pc:spChg chg="mod">
          <ac:chgData name="藤戸　和久" userId="S::fujitok@lan.pref.osaka.jp::992f36cc-8d5d-487b-9099-43ebfb830f99" providerId="AD" clId="Web-{0E3A6466-9820-3E12-2634-9B0CD608ECF6}" dt="2026-07-22T01:12:17.893" v="111" actId="1076"/>
          <ac:spMkLst>
            <pc:docMk/>
            <pc:sldMk cId="2308047492" sldId="966"/>
            <ac:spMk id="60" creationId="{45DB9B0D-782E-4EDC-AC19-B818E105FC24}"/>
          </ac:spMkLst>
        </pc:spChg>
        <pc:spChg chg="mod">
          <ac:chgData name="藤戸　和久" userId="S::fujitok@lan.pref.osaka.jp::992f36cc-8d5d-487b-9099-43ebfb830f99" providerId="AD" clId="Web-{0E3A6466-9820-3E12-2634-9B0CD608ECF6}" dt="2026-07-22T01:12:18.189" v="115" actId="1076"/>
          <ac:spMkLst>
            <pc:docMk/>
            <pc:sldMk cId="2308047492" sldId="966"/>
            <ac:spMk id="68" creationId="{903F9F1E-2FDA-4023-AFCF-3513151DBA0F}"/>
          </ac:spMkLst>
        </pc:spChg>
        <pc:spChg chg="mod">
          <ac:chgData name="藤戸　和久" userId="S::fujitok@lan.pref.osaka.jp::992f36cc-8d5d-487b-9099-43ebfb830f99" providerId="AD" clId="Web-{0E3A6466-9820-3E12-2634-9B0CD608ECF6}" dt="2026-07-22T01:10:40.076" v="98" actId="14100"/>
          <ac:spMkLst>
            <pc:docMk/>
            <pc:sldMk cId="2308047492" sldId="966"/>
            <ac:spMk id="73" creationId="{F81B3A3C-112D-4D75-A480-6A15F98C2333}"/>
          </ac:spMkLst>
        </pc:spChg>
        <pc:spChg chg="mod">
          <ac:chgData name="藤戸　和久" userId="S::fujitok@lan.pref.osaka.jp::992f36cc-8d5d-487b-9099-43ebfb830f99" providerId="AD" clId="Web-{0E3A6466-9820-3E12-2634-9B0CD608ECF6}" dt="2026-07-22T01:12:18.252" v="116" actId="1076"/>
          <ac:spMkLst>
            <pc:docMk/>
            <pc:sldMk cId="2308047492" sldId="966"/>
            <ac:spMk id="76" creationId="{376C211C-8ED1-4835-917E-EEEACC15F285}"/>
          </ac:spMkLst>
        </pc:spChg>
        <pc:spChg chg="mod">
          <ac:chgData name="藤戸　和久" userId="S::fujitok@lan.pref.osaka.jp::992f36cc-8d5d-487b-9099-43ebfb830f99" providerId="AD" clId="Web-{0E3A6466-9820-3E12-2634-9B0CD608ECF6}" dt="2026-07-22T01:12:18.314" v="117" actId="1076"/>
          <ac:spMkLst>
            <pc:docMk/>
            <pc:sldMk cId="2308047492" sldId="966"/>
            <ac:spMk id="82" creationId="{36FB034E-23C6-4C01-A670-D71858FC5B03}"/>
          </ac:spMkLst>
        </pc:spChg>
        <pc:graphicFrameChg chg="mod">
          <ac:chgData name="藤戸　和久" userId="S::fujitok@lan.pref.osaka.jp::992f36cc-8d5d-487b-9099-43ebfb830f99" providerId="AD" clId="Web-{0E3A6466-9820-3E12-2634-9B0CD608ECF6}" dt="2026-07-22T01:12:18.471" v="120" actId="1076"/>
          <ac:graphicFrameMkLst>
            <pc:docMk/>
            <pc:sldMk cId="2308047492" sldId="966"/>
            <ac:graphicFrameMk id="18" creationId="{1DD5520D-6CC0-CC49-8778-CD601818CB5A}"/>
          </ac:graphicFrameMkLst>
        </pc:graphicFrameChg>
        <pc:graphicFrameChg chg="mod">
          <ac:chgData name="藤戸　和久" userId="S::fujitok@lan.pref.osaka.jp::992f36cc-8d5d-487b-9099-43ebfb830f99" providerId="AD" clId="Web-{0E3A6466-9820-3E12-2634-9B0CD608ECF6}" dt="2026-07-22T01:12:17.939" v="112" actId="1076"/>
          <ac:graphicFrameMkLst>
            <pc:docMk/>
            <pc:sldMk cId="2308047492" sldId="966"/>
            <ac:graphicFrameMk id="61" creationId="{4A2AA713-E0E4-4626-9B4A-A38393F58219}"/>
          </ac:graphicFrameMkLst>
        </pc:graphicFrameChg>
        <pc:graphicFrameChg chg="mod">
          <ac:chgData name="藤戸　和久" userId="S::fujitok@lan.pref.osaka.jp::992f36cc-8d5d-487b-9099-43ebfb830f99" providerId="AD" clId="Web-{0E3A6466-9820-3E12-2634-9B0CD608ECF6}" dt="2026-07-22T01:12:18.002" v="113" actId="1076"/>
          <ac:graphicFrameMkLst>
            <pc:docMk/>
            <pc:sldMk cId="2308047492" sldId="966"/>
            <ac:graphicFrameMk id="62" creationId="{374D67C6-719D-4366-9855-2AF44141D02F}"/>
          </ac:graphicFrameMkLst>
        </pc:graphicFrameChg>
        <pc:graphicFrameChg chg="mod">
          <ac:chgData name="藤戸　和久" userId="S::fujitok@lan.pref.osaka.jp::992f36cc-8d5d-487b-9099-43ebfb830f99" providerId="AD" clId="Web-{0E3A6466-9820-3E12-2634-9B0CD608ECF6}" dt="2026-07-22T01:12:18.111" v="114" actId="1076"/>
          <ac:graphicFrameMkLst>
            <pc:docMk/>
            <pc:sldMk cId="2308047492" sldId="966"/>
            <ac:graphicFrameMk id="63" creationId="{6606A280-CF58-4741-A982-C1EFCD54678F}"/>
          </ac:graphicFrameMkLst>
        </pc:graphicFrameChg>
        <pc:graphicFrameChg chg="mod modGraphic">
          <ac:chgData name="藤戸　和久" userId="S::fujitok@lan.pref.osaka.jp::992f36cc-8d5d-487b-9099-43ebfb830f99" providerId="AD" clId="Web-{0E3A6466-9820-3E12-2634-9B0CD608ECF6}" dt="2026-07-22T01:11:02.499" v="104"/>
          <ac:graphicFrameMkLst>
            <pc:docMk/>
            <pc:sldMk cId="2308047492" sldId="966"/>
            <ac:graphicFrameMk id="67" creationId="{18741D2C-770A-4999-83EF-28F08A40AE7F}"/>
          </ac:graphicFrameMkLst>
        </pc:graphicFrameChg>
        <pc:graphicFrameChg chg="mod">
          <ac:chgData name="藤戸　和久" userId="S::fujitok@lan.pref.osaka.jp::992f36cc-8d5d-487b-9099-43ebfb830f99" providerId="AD" clId="Web-{0E3A6466-9820-3E12-2634-9B0CD608ECF6}" dt="2026-07-22T01:12:18.361" v="118" actId="1076"/>
          <ac:graphicFrameMkLst>
            <pc:docMk/>
            <pc:sldMk cId="2308047492" sldId="966"/>
            <ac:graphicFrameMk id="83" creationId="{A1F3E3AC-68FA-4D5A-8C37-88129F210451}"/>
          </ac:graphicFrameMkLst>
        </pc:graphicFrameChg>
      </pc:sldChg>
      <pc:sldChg chg="modSp">
        <pc:chgData name="藤戸　和久" userId="S::fujitok@lan.pref.osaka.jp::992f36cc-8d5d-487b-9099-43ebfb830f99" providerId="AD" clId="Web-{0E3A6466-9820-3E12-2634-9B0CD608ECF6}" dt="2026-07-22T00:59:59.599" v="11"/>
        <pc:sldMkLst>
          <pc:docMk/>
          <pc:sldMk cId="1612641527" sldId="970"/>
        </pc:sldMkLst>
        <pc:graphicFrameChg chg="mod modGraphic">
          <ac:chgData name="藤戸　和久" userId="S::fujitok@lan.pref.osaka.jp::992f36cc-8d5d-487b-9099-43ebfb830f99" providerId="AD" clId="Web-{0E3A6466-9820-3E12-2634-9B0CD608ECF6}" dt="2026-07-22T00:59:59.599" v="11"/>
          <ac:graphicFrameMkLst>
            <pc:docMk/>
            <pc:sldMk cId="1612641527" sldId="970"/>
            <ac:graphicFrameMk id="3" creationId="{72981CFA-C4FB-4208-BF9B-EB0D2F4A939F}"/>
          </ac:graphicFrameMkLst>
        </pc:graphicFrameChg>
      </pc:sldChg>
    </pc:docChg>
  </pc:docChgLst>
  <pc:docChgLst>
    <pc:chgData name="大西　奏衣" userId="S::onishika@lan.pref.osaka.jp::d847a595-d8d6-4466-8081-ec4094294808" providerId="AD" clId="Web-{1E71A773-CB68-D4EA-805C-062A9C06324B}"/>
    <pc:docChg chg="modSld">
      <pc:chgData name="大西　奏衣" userId="S::onishika@lan.pref.osaka.jp::d847a595-d8d6-4466-8081-ec4094294808" providerId="AD" clId="Web-{1E71A773-CB68-D4EA-805C-062A9C06324B}" dt="2026-07-27T06:45:45.303" v="25" actId="1076"/>
      <pc:docMkLst>
        <pc:docMk/>
      </pc:docMkLst>
      <pc:sldChg chg="modSp">
        <pc:chgData name="大西　奏衣" userId="S::onishika@lan.pref.osaka.jp::d847a595-d8d6-4466-8081-ec4094294808" providerId="AD" clId="Web-{1E71A773-CB68-D4EA-805C-062A9C06324B}" dt="2026-07-27T06:45:45.303" v="25" actId="1076"/>
        <pc:sldMkLst>
          <pc:docMk/>
          <pc:sldMk cId="1053449477" sldId="973"/>
        </pc:sldMkLst>
        <pc:spChg chg="mod">
          <ac:chgData name="大西　奏衣" userId="S::onishika@lan.pref.osaka.jp::d847a595-d8d6-4466-8081-ec4094294808" providerId="AD" clId="Web-{1E71A773-CB68-D4EA-805C-062A9C06324B}" dt="2026-07-27T06:45:45.303" v="25" actId="1076"/>
          <ac:spMkLst>
            <pc:docMk/>
            <pc:sldMk cId="1053449477" sldId="973"/>
            <ac:spMk id="581" creationId="{D7820BB3-4FDB-4E5F-A3A0-71182D19C7F4}"/>
          </ac:spMkLst>
        </pc:spChg>
        <pc:spChg chg="mod">
          <ac:chgData name="大西　奏衣" userId="S::onishika@lan.pref.osaka.jp::d847a595-d8d6-4466-8081-ec4094294808" providerId="AD" clId="Web-{1E71A773-CB68-D4EA-805C-062A9C06324B}" dt="2026-07-27T06:44:57.708" v="24" actId="20577"/>
          <ac:spMkLst>
            <pc:docMk/>
            <pc:sldMk cId="1053449477" sldId="973"/>
            <ac:spMk id="582" creationId="{847A6781-A9FF-4B9C-AF00-138141B4C803}"/>
          </ac:spMkLst>
        </pc:spChg>
      </pc:sldChg>
    </pc:docChg>
  </pc:docChgLst>
  <pc:docChgLst>
    <pc:chgData name="杉原　杏" userId="S::sugiharaan@lan.pref.osaka.jp::ff03768f-d57c-4059-a168-1a9dea1e4663" providerId="AD" clId="Web-{96646F87-C4C5-A9D5-85D0-6FF043E73F23}"/>
    <pc:docChg chg="modSld">
      <pc:chgData name="杉原　杏" userId="S::sugiharaan@lan.pref.osaka.jp::ff03768f-d57c-4059-a168-1a9dea1e4663" providerId="AD" clId="Web-{96646F87-C4C5-A9D5-85D0-6FF043E73F23}" dt="2026-07-16T03:03:25.744" v="70" actId="20577"/>
      <pc:docMkLst>
        <pc:docMk/>
      </pc:docMkLst>
      <pc:sldChg chg="modSp">
        <pc:chgData name="杉原　杏" userId="S::sugiharaan@lan.pref.osaka.jp::ff03768f-d57c-4059-a168-1a9dea1e4663" providerId="AD" clId="Web-{96646F87-C4C5-A9D5-85D0-6FF043E73F23}" dt="2026-07-16T03:03:25.744" v="70" actId="20577"/>
        <pc:sldMkLst>
          <pc:docMk/>
          <pc:sldMk cId="1587489602" sldId="515"/>
        </pc:sldMkLst>
        <pc:spChg chg="mod">
          <ac:chgData name="杉原　杏" userId="S::sugiharaan@lan.pref.osaka.jp::ff03768f-d57c-4059-a168-1a9dea1e4663" providerId="AD" clId="Web-{96646F87-C4C5-A9D5-85D0-6FF043E73F23}" dt="2026-07-16T03:03:25.744" v="70" actId="20577"/>
          <ac:spMkLst>
            <pc:docMk/>
            <pc:sldMk cId="1587489602" sldId="515"/>
            <ac:spMk id="4" creationId="{00000000-0000-0000-0000-000000000000}"/>
          </ac:spMkLst>
        </pc:spChg>
        <pc:spChg chg="mod">
          <ac:chgData name="杉原　杏" userId="S::sugiharaan@lan.pref.osaka.jp::ff03768f-d57c-4059-a168-1a9dea1e4663" providerId="AD" clId="Web-{96646F87-C4C5-A9D5-85D0-6FF043E73F23}" dt="2026-07-16T03:01:18.478" v="39" actId="20577"/>
          <ac:spMkLst>
            <pc:docMk/>
            <pc:sldMk cId="1587489602" sldId="515"/>
            <ac:spMk id="32" creationId="{E4B3F942-73CD-4898-9E25-EE5A0A0A9FDA}"/>
          </ac:spMkLst>
        </pc:spChg>
        <pc:spChg chg="mod">
          <ac:chgData name="杉原　杏" userId="S::sugiharaan@lan.pref.osaka.jp::ff03768f-d57c-4059-a168-1a9dea1e4663" providerId="AD" clId="Web-{96646F87-C4C5-A9D5-85D0-6FF043E73F23}" dt="2026-07-16T03:02:47.525" v="61" actId="20577"/>
          <ac:spMkLst>
            <pc:docMk/>
            <pc:sldMk cId="1587489602" sldId="515"/>
            <ac:spMk id="72" creationId="{B15D0FED-88A3-4562-B32F-F4AF3C16E2CC}"/>
          </ac:spMkLst>
        </pc:spChg>
      </pc:sldChg>
      <pc:sldChg chg="modSp">
        <pc:chgData name="杉原　杏" userId="S::sugiharaan@lan.pref.osaka.jp::ff03768f-d57c-4059-a168-1a9dea1e4663" providerId="AD" clId="Web-{96646F87-C4C5-A9D5-85D0-6FF043E73F23}" dt="2026-07-16T03:03:12.916" v="66" actId="20577"/>
        <pc:sldMkLst>
          <pc:docMk/>
          <pc:sldMk cId="109127033" sldId="959"/>
        </pc:sldMkLst>
        <pc:spChg chg="mod">
          <ac:chgData name="杉原　杏" userId="S::sugiharaan@lan.pref.osaka.jp::ff03768f-d57c-4059-a168-1a9dea1e4663" providerId="AD" clId="Web-{96646F87-C4C5-A9D5-85D0-6FF043E73F23}" dt="2026-07-16T03:03:12.916" v="66" actId="20577"/>
          <ac:spMkLst>
            <pc:docMk/>
            <pc:sldMk cId="109127033" sldId="959"/>
            <ac:spMk id="31" creationId="{DC4DABF1-0253-4625-AEE4-71E9EB1328C0}"/>
          </ac:spMkLst>
        </pc:spChg>
        <pc:spChg chg="mod">
          <ac:chgData name="杉原　杏" userId="S::sugiharaan@lan.pref.osaka.jp::ff03768f-d57c-4059-a168-1a9dea1e4663" providerId="AD" clId="Web-{96646F87-C4C5-A9D5-85D0-6FF043E73F23}" dt="2026-07-16T03:03:10.134" v="65" actId="20577"/>
          <ac:spMkLst>
            <pc:docMk/>
            <pc:sldMk cId="109127033" sldId="959"/>
            <ac:spMk id="37" creationId="{00000000-0000-0000-0000-000000000000}"/>
          </ac:spMkLst>
        </pc:spChg>
        <pc:spChg chg="mod">
          <ac:chgData name="杉原　杏" userId="S::sugiharaan@lan.pref.osaka.jp::ff03768f-d57c-4059-a168-1a9dea1e4663" providerId="AD" clId="Web-{96646F87-C4C5-A9D5-85D0-6FF043E73F23}" dt="2026-07-16T03:03:02.916" v="63" actId="20577"/>
          <ac:spMkLst>
            <pc:docMk/>
            <pc:sldMk cId="109127033" sldId="959"/>
            <ac:spMk id="46" creationId="{7A4ABC1F-53F6-44FE-9240-B63AE3C51B9D}"/>
          </ac:spMkLst>
        </pc:spChg>
      </pc:sldChg>
    </pc:docChg>
  </pc:docChgLst>
  <pc:docChgLst>
    <pc:chgData name="田口　愛彩" userId="S::taguchias@lan.pref.osaka.jp::a45e9945-966f-45c2-9889-e8ee7c9628e6" providerId="AD" clId="Web-{A76AB439-DAFF-66E8-2BF0-C6C2BB68C017}"/>
    <pc:docChg chg="modSld">
      <pc:chgData name="田口　愛彩" userId="S::taguchias@lan.pref.osaka.jp::a45e9945-966f-45c2-9889-e8ee7c9628e6" providerId="AD" clId="Web-{A76AB439-DAFF-66E8-2BF0-C6C2BB68C017}" dt="2026-07-27T06:37:59.716" v="53" actId="1076"/>
      <pc:docMkLst>
        <pc:docMk/>
      </pc:docMkLst>
      <pc:sldChg chg="modSp">
        <pc:chgData name="田口　愛彩" userId="S::taguchias@lan.pref.osaka.jp::a45e9945-966f-45c2-9889-e8ee7c9628e6" providerId="AD" clId="Web-{A76AB439-DAFF-66E8-2BF0-C6C2BB68C017}" dt="2026-07-27T06:37:59.716" v="53" actId="1076"/>
        <pc:sldMkLst>
          <pc:docMk/>
          <pc:sldMk cId="1053449477" sldId="973"/>
        </pc:sldMkLst>
        <pc:spChg chg="mod">
          <ac:chgData name="田口　愛彩" userId="S::taguchias@lan.pref.osaka.jp::a45e9945-966f-45c2-9889-e8ee7c9628e6" providerId="AD" clId="Web-{A76AB439-DAFF-66E8-2BF0-C6C2BB68C017}" dt="2026-07-27T06:36:33.838" v="39" actId="1076"/>
          <ac:spMkLst>
            <pc:docMk/>
            <pc:sldMk cId="1053449477" sldId="973"/>
            <ac:spMk id="10" creationId="{5E1C2C1F-378A-46FF-8BF9-BF87BE65D1AC}"/>
          </ac:spMkLst>
        </pc:spChg>
        <pc:spChg chg="mod">
          <ac:chgData name="田口　愛彩" userId="S::taguchias@lan.pref.osaka.jp::a45e9945-966f-45c2-9889-e8ee7c9628e6" providerId="AD" clId="Web-{A76AB439-DAFF-66E8-2BF0-C6C2BB68C017}" dt="2026-07-27T06:36:43.729" v="41" actId="1076"/>
          <ac:spMkLst>
            <pc:docMk/>
            <pc:sldMk cId="1053449477" sldId="973"/>
            <ac:spMk id="11" creationId="{F4182C77-7B71-4343-9C2E-4771EC6609F9}"/>
          </ac:spMkLst>
        </pc:spChg>
        <pc:spChg chg="mod">
          <ac:chgData name="田口　愛彩" userId="S::taguchias@lan.pref.osaka.jp::a45e9945-966f-45c2-9889-e8ee7c9628e6" providerId="AD" clId="Web-{A76AB439-DAFF-66E8-2BF0-C6C2BB68C017}" dt="2026-07-27T06:36:36.432" v="40" actId="1076"/>
          <ac:spMkLst>
            <pc:docMk/>
            <pc:sldMk cId="1053449477" sldId="973"/>
            <ac:spMk id="29" creationId="{D96CD7AE-FEBE-484D-B964-D7E2B266CEE3}"/>
          </ac:spMkLst>
        </pc:spChg>
        <pc:spChg chg="mod">
          <ac:chgData name="田口　愛彩" userId="S::taguchias@lan.pref.osaka.jp::a45e9945-966f-45c2-9889-e8ee7c9628e6" providerId="AD" clId="Web-{A76AB439-DAFF-66E8-2BF0-C6C2BB68C017}" dt="2026-07-27T06:37:13.340" v="46" actId="1076"/>
          <ac:spMkLst>
            <pc:docMk/>
            <pc:sldMk cId="1053449477" sldId="973"/>
            <ac:spMk id="127" creationId="{FA08F93C-D93B-4974-9D8E-16C65A3EBB64}"/>
          </ac:spMkLst>
        </pc:spChg>
        <pc:spChg chg="mod">
          <ac:chgData name="田口　愛彩" userId="S::taguchias@lan.pref.osaka.jp::a45e9945-966f-45c2-9889-e8ee7c9628e6" providerId="AD" clId="Web-{A76AB439-DAFF-66E8-2BF0-C6C2BB68C017}" dt="2026-07-27T06:36:49.761" v="42" actId="1076"/>
          <ac:spMkLst>
            <pc:docMk/>
            <pc:sldMk cId="1053449477" sldId="973"/>
            <ac:spMk id="143" creationId="{3316F5B1-599E-43DE-9CE0-BAA3998691D9}"/>
          </ac:spMkLst>
        </pc:spChg>
        <pc:spChg chg="mod">
          <ac:chgData name="田口　愛彩" userId="S::taguchias@lan.pref.osaka.jp::a45e9945-966f-45c2-9889-e8ee7c9628e6" providerId="AD" clId="Web-{A76AB439-DAFF-66E8-2BF0-C6C2BB68C017}" dt="2026-07-27T06:36:57.542" v="43" actId="1076"/>
          <ac:spMkLst>
            <pc:docMk/>
            <pc:sldMk cId="1053449477" sldId="973"/>
            <ac:spMk id="144" creationId="{28A3EB30-89B8-4A72-BB4D-8C151955E0F4}"/>
          </ac:spMkLst>
        </pc:spChg>
        <pc:spChg chg="mod">
          <ac:chgData name="田口　愛彩" userId="S::taguchias@lan.pref.osaka.jp::a45e9945-966f-45c2-9889-e8ee7c9628e6" providerId="AD" clId="Web-{A76AB439-DAFF-66E8-2BF0-C6C2BB68C017}" dt="2026-07-27T06:37:48.591" v="51" actId="14100"/>
          <ac:spMkLst>
            <pc:docMk/>
            <pc:sldMk cId="1053449477" sldId="973"/>
            <ac:spMk id="580" creationId="{6B642B21-835B-4A84-949E-052700DDB342}"/>
          </ac:spMkLst>
        </pc:spChg>
        <pc:spChg chg="mod">
          <ac:chgData name="田口　愛彩" userId="S::taguchias@lan.pref.osaka.jp::a45e9945-966f-45c2-9889-e8ee7c9628e6" providerId="AD" clId="Web-{A76AB439-DAFF-66E8-2BF0-C6C2BB68C017}" dt="2026-07-27T06:37:51.778" v="52" actId="1076"/>
          <ac:spMkLst>
            <pc:docMk/>
            <pc:sldMk cId="1053449477" sldId="973"/>
            <ac:spMk id="581" creationId="{D7820BB3-4FDB-4E5F-A3A0-71182D19C7F4}"/>
          </ac:spMkLst>
        </pc:spChg>
        <pc:spChg chg="mod">
          <ac:chgData name="田口　愛彩" userId="S::taguchias@lan.pref.osaka.jp::a45e9945-966f-45c2-9889-e8ee7c9628e6" providerId="AD" clId="Web-{A76AB439-DAFF-66E8-2BF0-C6C2BB68C017}" dt="2026-07-27T06:37:59.716" v="53" actId="1076"/>
          <ac:spMkLst>
            <pc:docMk/>
            <pc:sldMk cId="1053449477" sldId="973"/>
            <ac:spMk id="582" creationId="{847A6781-A9FF-4B9C-AF00-138141B4C803}"/>
          </ac:spMkLst>
        </pc:spChg>
        <pc:picChg chg="mod">
          <ac:chgData name="田口　愛彩" userId="S::taguchias@lan.pref.osaka.jp::a45e9945-966f-45c2-9889-e8ee7c9628e6" providerId="AD" clId="Web-{A76AB439-DAFF-66E8-2BF0-C6C2BB68C017}" dt="2026-07-27T06:37:07.168" v="45" actId="1076"/>
          <ac:picMkLst>
            <pc:docMk/>
            <pc:sldMk cId="1053449477" sldId="973"/>
            <ac:picMk id="12" creationId="{F2425110-B815-46E2-95D5-C9613E5A5309}"/>
          </ac:picMkLst>
        </pc:picChg>
        <pc:picChg chg="mod">
          <ac:chgData name="田口　愛彩" userId="S::taguchias@lan.pref.osaka.jp::a45e9945-966f-45c2-9889-e8ee7c9628e6" providerId="AD" clId="Web-{A76AB439-DAFF-66E8-2BF0-C6C2BB68C017}" dt="2026-07-27T06:37:03.292" v="44" actId="1076"/>
          <ac:picMkLst>
            <pc:docMk/>
            <pc:sldMk cId="1053449477" sldId="973"/>
            <ac:picMk id="32" creationId="{659BBA44-7F17-4C70-983C-3F7E4EA22078}"/>
          </ac:picMkLst>
        </pc:picChg>
        <pc:picChg chg="mod">
          <ac:chgData name="田口　愛彩" userId="S::taguchias@lan.pref.osaka.jp::a45e9945-966f-45c2-9889-e8ee7c9628e6" providerId="AD" clId="Web-{A76AB439-DAFF-66E8-2BF0-C6C2BB68C017}" dt="2026-07-27T06:37:18.699" v="47" actId="1076"/>
          <ac:picMkLst>
            <pc:docMk/>
            <pc:sldMk cId="1053449477" sldId="973"/>
            <ac:picMk id="33" creationId="{E8B6CC1A-9334-4D63-ADAF-730DB99E4443}"/>
          </ac:picMkLst>
        </pc:picChg>
        <pc:picChg chg="mod">
          <ac:chgData name="田口　愛彩" userId="S::taguchias@lan.pref.osaka.jp::a45e9945-966f-45c2-9889-e8ee7c9628e6" providerId="AD" clId="Web-{A76AB439-DAFF-66E8-2BF0-C6C2BB68C017}" dt="2026-07-27T06:37:26.074" v="48" actId="1076"/>
          <ac:picMkLst>
            <pc:docMk/>
            <pc:sldMk cId="1053449477" sldId="973"/>
            <ac:picMk id="34" creationId="{4518A4A3-2E3F-4DC5-AD0A-0576820A9BE6}"/>
          </ac:picMkLst>
        </pc:picChg>
      </pc:sldChg>
    </pc:docChg>
  </pc:docChgLst>
  <pc:docChgLst>
    <pc:chgData name="杉原　杏" userId="S::sugiharaan@lan.pref.osaka.jp::ff03768f-d57c-4059-a168-1a9dea1e4663" providerId="AD" clId="Web-{7E68DDB8-4430-070D-2BA0-E237D8CD036B}"/>
    <pc:docChg chg="modSld">
      <pc:chgData name="杉原　杏" userId="S::sugiharaan@lan.pref.osaka.jp::ff03768f-d57c-4059-a168-1a9dea1e4663" providerId="AD" clId="Web-{7E68DDB8-4430-070D-2BA0-E237D8CD036B}" dt="2026-07-27T04:03:13.144" v="1" actId="20577"/>
      <pc:docMkLst>
        <pc:docMk/>
      </pc:docMkLst>
      <pc:sldChg chg="modSp">
        <pc:chgData name="杉原　杏" userId="S::sugiharaan@lan.pref.osaka.jp::ff03768f-d57c-4059-a168-1a9dea1e4663" providerId="AD" clId="Web-{7E68DDB8-4430-070D-2BA0-E237D8CD036B}" dt="2026-07-27T04:03:13.144" v="1" actId="20577"/>
        <pc:sldMkLst>
          <pc:docMk/>
          <pc:sldMk cId="1587489602" sldId="515"/>
        </pc:sldMkLst>
        <pc:spChg chg="mod">
          <ac:chgData name="杉原　杏" userId="S::sugiharaan@lan.pref.osaka.jp::ff03768f-d57c-4059-a168-1a9dea1e4663" providerId="AD" clId="Web-{7E68DDB8-4430-070D-2BA0-E237D8CD036B}" dt="2026-07-27T04:03:13.144" v="1" actId="20577"/>
          <ac:spMkLst>
            <pc:docMk/>
            <pc:sldMk cId="1587489602" sldId="515"/>
            <ac:spMk id="4" creationId="{00000000-0000-0000-0000-000000000000}"/>
          </ac:spMkLst>
        </pc:spChg>
      </pc:sldChg>
    </pc:docChg>
  </pc:docChgLst>
  <pc:docChgLst>
    <pc:chgData name="橋本　優大" userId="S::hashimotoyuto@lan.pref.osaka.jp::ceb1260a-75e0-4ddc-a277-e4e656e964d1" providerId="AD" clId="Web-{2490BB3C-0A14-C057-8A81-2B0ED11D740A}"/>
    <pc:docChg chg="modSld">
      <pc:chgData name="橋本　優大" userId="S::hashimotoyuto@lan.pref.osaka.jp::ceb1260a-75e0-4ddc-a277-e4e656e964d1" providerId="AD" clId="Web-{2490BB3C-0A14-C057-8A81-2B0ED11D740A}" dt="2026-07-27T07:27:03.562" v="19" actId="20577"/>
      <pc:docMkLst>
        <pc:docMk/>
      </pc:docMkLst>
      <pc:sldChg chg="modSp">
        <pc:chgData name="橋本　優大" userId="S::hashimotoyuto@lan.pref.osaka.jp::ceb1260a-75e0-4ddc-a277-e4e656e964d1" providerId="AD" clId="Web-{2490BB3C-0A14-C057-8A81-2B0ED11D740A}" dt="2026-07-27T07:27:03.562" v="19" actId="20577"/>
        <pc:sldMkLst>
          <pc:docMk/>
          <pc:sldMk cId="1680489024" sldId="952"/>
        </pc:sldMkLst>
        <pc:spChg chg="mod">
          <ac:chgData name="橋本　優大" userId="S::hashimotoyuto@lan.pref.osaka.jp::ceb1260a-75e0-4ddc-a277-e4e656e964d1" providerId="AD" clId="Web-{2490BB3C-0A14-C057-8A81-2B0ED11D740A}" dt="2026-07-27T07:27:03.562" v="19" actId="20577"/>
          <ac:spMkLst>
            <pc:docMk/>
            <pc:sldMk cId="1680489024" sldId="952"/>
            <ac:spMk id="26" creationId="{00000000-0000-0000-0000-000000000000}"/>
          </ac:spMkLst>
        </pc:spChg>
      </pc:sldChg>
    </pc:docChg>
  </pc:docChgLst>
  <pc:docChgLst>
    <pc:chgData name="瀧藤　敬介" userId="S::takifujik@lan.pref.osaka.jp::d9502852-aa5d-4862-95ac-5d6b62237241" providerId="AD" clId="Web-{EF9AFF0F-431D-36BF-37D0-E93761916794}"/>
    <pc:docChg chg="modSld">
      <pc:chgData name="瀧藤　敬介" userId="S::takifujik@lan.pref.osaka.jp::d9502852-aa5d-4862-95ac-5d6b62237241" providerId="AD" clId="Web-{EF9AFF0F-431D-36BF-37D0-E93761916794}" dt="2026-07-28T06:33:24.606" v="1" actId="20577"/>
      <pc:docMkLst>
        <pc:docMk/>
      </pc:docMkLst>
      <pc:sldChg chg="modSp">
        <pc:chgData name="瀧藤　敬介" userId="S::takifujik@lan.pref.osaka.jp::d9502852-aa5d-4862-95ac-5d6b62237241" providerId="AD" clId="Web-{EF9AFF0F-431D-36BF-37D0-E93761916794}" dt="2026-07-28T06:33:24.606" v="1" actId="20577"/>
        <pc:sldMkLst>
          <pc:docMk/>
          <pc:sldMk cId="1053449477" sldId="973"/>
        </pc:sldMkLst>
        <pc:spChg chg="mod">
          <ac:chgData name="瀧藤　敬介" userId="S::takifujik@lan.pref.osaka.jp::d9502852-aa5d-4862-95ac-5d6b62237241" providerId="AD" clId="Web-{EF9AFF0F-431D-36BF-37D0-E93761916794}" dt="2026-07-28T06:33:24.606" v="1" actId="20577"/>
          <ac:spMkLst>
            <pc:docMk/>
            <pc:sldMk cId="1053449477" sldId="973"/>
            <ac:spMk id="582" creationId="{847A6781-A9FF-4B9C-AF00-138141B4C803}"/>
          </ac:spMkLst>
        </pc:spChg>
      </pc:sldChg>
    </pc:docChg>
  </pc:docChgLst>
  <pc:docChgLst>
    <pc:chgData name="橋本　優大" userId="S::hashimotoyuto@lan.pref.osaka.jp::ceb1260a-75e0-4ddc-a277-e4e656e964d1" providerId="AD" clId="Web-{11B420DD-F73F-650A-3554-B9FC1EE0E95D}"/>
    <pc:docChg chg="modSld">
      <pc:chgData name="橋本　優大" userId="S::hashimotoyuto@lan.pref.osaka.jp::ceb1260a-75e0-4ddc-a277-e4e656e964d1" providerId="AD" clId="Web-{11B420DD-F73F-650A-3554-B9FC1EE0E95D}" dt="2026-07-27T06:03:33.995" v="51" actId="20577"/>
      <pc:docMkLst>
        <pc:docMk/>
      </pc:docMkLst>
      <pc:sldChg chg="modSp">
        <pc:chgData name="橋本　優大" userId="S::hashimotoyuto@lan.pref.osaka.jp::ceb1260a-75e0-4ddc-a277-e4e656e964d1" providerId="AD" clId="Web-{11B420DD-F73F-650A-3554-B9FC1EE0E95D}" dt="2026-07-27T06:03:33.995" v="51" actId="20577"/>
        <pc:sldMkLst>
          <pc:docMk/>
          <pc:sldMk cId="1053449477" sldId="973"/>
        </pc:sldMkLst>
        <pc:spChg chg="mod">
          <ac:chgData name="橋本　優大" userId="S::hashimotoyuto@lan.pref.osaka.jp::ceb1260a-75e0-4ddc-a277-e4e656e964d1" providerId="AD" clId="Web-{11B420DD-F73F-650A-3554-B9FC1EE0E95D}" dt="2026-07-27T06:03:11.447" v="49" actId="1076"/>
          <ac:spMkLst>
            <pc:docMk/>
            <pc:sldMk cId="1053449477" sldId="973"/>
            <ac:spMk id="581" creationId="{D7820BB3-4FDB-4E5F-A3A0-71182D19C7F4}"/>
          </ac:spMkLst>
        </pc:spChg>
        <pc:spChg chg="mod">
          <ac:chgData name="橋本　優大" userId="S::hashimotoyuto@lan.pref.osaka.jp::ceb1260a-75e0-4ddc-a277-e4e656e964d1" providerId="AD" clId="Web-{11B420DD-F73F-650A-3554-B9FC1EE0E95D}" dt="2026-07-27T06:03:33.995" v="51" actId="20577"/>
          <ac:spMkLst>
            <pc:docMk/>
            <pc:sldMk cId="1053449477" sldId="973"/>
            <ac:spMk id="582" creationId="{847A6781-A9FF-4B9C-AF00-138141B4C803}"/>
          </ac:spMkLst>
        </pc:spChg>
      </pc:sldChg>
    </pc:docChg>
  </pc:docChgLst>
  <pc:docChgLst>
    <pc:chgData name="杉原　杏" userId="S::sugiharaan@lan.pref.osaka.jp::ff03768f-d57c-4059-a168-1a9dea1e4663" providerId="AD" clId="Web-{94220C3A-9947-B378-979E-0F28AB3EFAA6}"/>
    <pc:docChg chg="modSld">
      <pc:chgData name="杉原　杏" userId="S::sugiharaan@lan.pref.osaka.jp::ff03768f-d57c-4059-a168-1a9dea1e4663" providerId="AD" clId="Web-{94220C3A-9947-B378-979E-0F28AB3EFAA6}" dt="2026-07-17T10:17:33.934" v="3" actId="20577"/>
      <pc:docMkLst>
        <pc:docMk/>
      </pc:docMkLst>
      <pc:sldChg chg="modSp">
        <pc:chgData name="杉原　杏" userId="S::sugiharaan@lan.pref.osaka.jp::ff03768f-d57c-4059-a168-1a9dea1e4663" providerId="AD" clId="Web-{94220C3A-9947-B378-979E-0F28AB3EFAA6}" dt="2026-07-17T10:17:33.934" v="3" actId="20577"/>
        <pc:sldMkLst>
          <pc:docMk/>
          <pc:sldMk cId="1587489602" sldId="515"/>
        </pc:sldMkLst>
        <pc:spChg chg="mod">
          <ac:chgData name="杉原　杏" userId="S::sugiharaan@lan.pref.osaka.jp::ff03768f-d57c-4059-a168-1a9dea1e4663" providerId="AD" clId="Web-{94220C3A-9947-B378-979E-0F28AB3EFAA6}" dt="2026-07-17T10:17:20.356" v="1" actId="20577"/>
          <ac:spMkLst>
            <pc:docMk/>
            <pc:sldMk cId="1587489602" sldId="515"/>
            <ac:spMk id="35" creationId="{D720C005-2497-44D1-A7D3-F236E5575E7E}"/>
          </ac:spMkLst>
        </pc:spChg>
        <pc:spChg chg="mod">
          <ac:chgData name="杉原　杏" userId="S::sugiharaan@lan.pref.osaka.jp::ff03768f-d57c-4059-a168-1a9dea1e4663" providerId="AD" clId="Web-{94220C3A-9947-B378-979E-0F28AB3EFAA6}" dt="2026-07-17T10:17:33.934" v="3" actId="20577"/>
          <ac:spMkLst>
            <pc:docMk/>
            <pc:sldMk cId="1587489602" sldId="515"/>
            <ac:spMk id="72" creationId="{B15D0FED-88A3-4562-B32F-F4AF3C16E2CC}"/>
          </ac:spMkLst>
        </pc:spChg>
      </pc:sldChg>
    </pc:docChg>
  </pc:docChgLst>
  <pc:docChgLst>
    <pc:chgData name="森井　凌" userId="S::moriir@lan.pref.osaka.jp::11aa4597-b630-44b8-8e21-983af2968896" providerId="AD" clId="Web-{0F31EB51-41A0-824E-2791-648DE4760847}"/>
    <pc:docChg chg="modSld">
      <pc:chgData name="森井　凌" userId="S::moriir@lan.pref.osaka.jp::11aa4597-b630-44b8-8e21-983af2968896" providerId="AD" clId="Web-{0F31EB51-41A0-824E-2791-648DE4760847}" dt="2026-07-24T08:53:53.608" v="25"/>
      <pc:docMkLst>
        <pc:docMk/>
      </pc:docMkLst>
      <pc:sldChg chg="modSp">
        <pc:chgData name="森井　凌" userId="S::moriir@lan.pref.osaka.jp::11aa4597-b630-44b8-8e21-983af2968896" providerId="AD" clId="Web-{0F31EB51-41A0-824E-2791-648DE4760847}" dt="2026-07-24T08:53:15.545" v="8" actId="20577"/>
        <pc:sldMkLst>
          <pc:docMk/>
          <pc:sldMk cId="2158651584" sldId="262"/>
        </pc:sldMkLst>
        <pc:spChg chg="mod">
          <ac:chgData name="森井　凌" userId="S::moriir@lan.pref.osaka.jp::11aa4597-b630-44b8-8e21-983af2968896" providerId="AD" clId="Web-{0F31EB51-41A0-824E-2791-648DE4760847}" dt="2026-07-24T08:53:15.545" v="8" actId="20577"/>
          <ac:spMkLst>
            <pc:docMk/>
            <pc:sldMk cId="2158651584" sldId="262"/>
            <ac:spMk id="80" creationId="{00000000-0000-0000-0000-000000000000}"/>
          </ac:spMkLst>
        </pc:spChg>
      </pc:sldChg>
      <pc:sldChg chg="modSp">
        <pc:chgData name="森井　凌" userId="S::moriir@lan.pref.osaka.jp::11aa4597-b630-44b8-8e21-983af2968896" providerId="AD" clId="Web-{0F31EB51-41A0-824E-2791-648DE4760847}" dt="2026-07-24T08:53:53.608" v="25"/>
        <pc:sldMkLst>
          <pc:docMk/>
          <pc:sldMk cId="1612641527" sldId="970"/>
        </pc:sldMkLst>
        <pc:graphicFrameChg chg="mod modGraphic">
          <ac:chgData name="森井　凌" userId="S::moriir@lan.pref.osaka.jp::11aa4597-b630-44b8-8e21-983af2968896" providerId="AD" clId="Web-{0F31EB51-41A0-824E-2791-648DE4760847}" dt="2026-07-24T08:53:53.608" v="25"/>
          <ac:graphicFrameMkLst>
            <pc:docMk/>
            <pc:sldMk cId="1612641527" sldId="970"/>
            <ac:graphicFrameMk id="3" creationId="{72981CFA-C4FB-4208-BF9B-EB0D2F4A939F}"/>
          </ac:graphicFrameMkLst>
        </pc:graphicFrameChg>
      </pc:sldChg>
    </pc:docChg>
  </pc:docChgLst>
  <pc:docChgLst>
    <pc:chgData name="森井　凌" userId="S::moriir@lan.pref.osaka.jp::11aa4597-b630-44b8-8e21-983af2968896" providerId="AD" clId="Web-{3147D70A-C668-4EE8-13A2-77D78C2572AF}"/>
    <pc:docChg chg="modSld">
      <pc:chgData name="森井　凌" userId="S::moriir@lan.pref.osaka.jp::11aa4597-b630-44b8-8e21-983af2968896" providerId="AD" clId="Web-{3147D70A-C668-4EE8-13A2-77D78C2572AF}" dt="2026-07-24T09:04:28.438" v="8" actId="20577"/>
      <pc:docMkLst>
        <pc:docMk/>
      </pc:docMkLst>
      <pc:sldChg chg="modSp">
        <pc:chgData name="森井　凌" userId="S::moriir@lan.pref.osaka.jp::11aa4597-b630-44b8-8e21-983af2968896" providerId="AD" clId="Web-{3147D70A-C668-4EE8-13A2-77D78C2572AF}" dt="2026-07-24T09:04:28.438" v="8" actId="20577"/>
        <pc:sldMkLst>
          <pc:docMk/>
          <pc:sldMk cId="2158651584" sldId="262"/>
        </pc:sldMkLst>
        <pc:spChg chg="mod">
          <ac:chgData name="森井　凌" userId="S::moriir@lan.pref.osaka.jp::11aa4597-b630-44b8-8e21-983af2968896" providerId="AD" clId="Web-{3147D70A-C668-4EE8-13A2-77D78C2572AF}" dt="2026-07-24T09:04:28.438" v="8" actId="20577"/>
          <ac:spMkLst>
            <pc:docMk/>
            <pc:sldMk cId="2158651584" sldId="262"/>
            <ac:spMk id="80" creationId="{00000000-0000-0000-0000-000000000000}"/>
          </ac:spMkLst>
        </pc:spChg>
      </pc:sldChg>
      <pc:sldChg chg="modSp">
        <pc:chgData name="森井　凌" userId="S::moriir@lan.pref.osaka.jp::11aa4597-b630-44b8-8e21-983af2968896" providerId="AD" clId="Web-{3147D70A-C668-4EE8-13A2-77D78C2572AF}" dt="2026-07-24T09:04:13.188" v="5"/>
        <pc:sldMkLst>
          <pc:docMk/>
          <pc:sldMk cId="1612641527" sldId="970"/>
        </pc:sldMkLst>
        <pc:graphicFrameChg chg="mod modGraphic">
          <ac:chgData name="森井　凌" userId="S::moriir@lan.pref.osaka.jp::11aa4597-b630-44b8-8e21-983af2968896" providerId="AD" clId="Web-{3147D70A-C668-4EE8-13A2-77D78C2572AF}" dt="2026-07-24T09:04:13.188" v="5"/>
          <ac:graphicFrameMkLst>
            <pc:docMk/>
            <pc:sldMk cId="1612641527" sldId="970"/>
            <ac:graphicFrameMk id="3" creationId="{72981CFA-C4FB-4208-BF9B-EB0D2F4A939F}"/>
          </ac:graphicFrameMkLst>
        </pc:graphicFrameChg>
      </pc:sldChg>
    </pc:docChg>
  </pc:docChgLst>
  <pc:docChgLst>
    <pc:chgData name="大橋　紗知" userId="S::ohashisa@lan.pref.osaka.jp::ca90d8ab-a816-4842-9f09-8743e25a8c16" providerId="AD" clId="Web-{6D66D5F8-50CD-A1FA-94CB-F937EF9EFAA6}"/>
    <pc:docChg chg="modSld">
      <pc:chgData name="大橋　紗知" userId="S::ohashisa@lan.pref.osaka.jp::ca90d8ab-a816-4842-9f09-8743e25a8c16" providerId="AD" clId="Web-{6D66D5F8-50CD-A1FA-94CB-F937EF9EFAA6}" dt="2026-07-27T05:23:07.693" v="22"/>
      <pc:docMkLst>
        <pc:docMk/>
      </pc:docMkLst>
      <pc:sldChg chg="addSp delSp modSp">
        <pc:chgData name="大橋　紗知" userId="S::ohashisa@lan.pref.osaka.jp::ca90d8ab-a816-4842-9f09-8743e25a8c16" providerId="AD" clId="Web-{6D66D5F8-50CD-A1FA-94CB-F937EF9EFAA6}" dt="2026-07-27T05:23:07.693" v="22"/>
        <pc:sldMkLst>
          <pc:docMk/>
          <pc:sldMk cId="660434016" sldId="953"/>
        </pc:sldMkLst>
        <pc:spChg chg="mod">
          <ac:chgData name="大橋　紗知" userId="S::ohashisa@lan.pref.osaka.jp::ca90d8ab-a816-4842-9f09-8743e25a8c16" providerId="AD" clId="Web-{6D66D5F8-50CD-A1FA-94CB-F937EF9EFAA6}" dt="2026-07-27T05:20:22.316" v="12" actId="20577"/>
          <ac:spMkLst>
            <pc:docMk/>
            <pc:sldMk cId="660434016" sldId="953"/>
            <ac:spMk id="4" creationId="{00000000-0000-0000-0000-000000000000}"/>
          </ac:spMkLst>
        </pc:spChg>
        <pc:spChg chg="add del mod">
          <ac:chgData name="大橋　紗知" userId="S::ohashisa@lan.pref.osaka.jp::ca90d8ab-a816-4842-9f09-8743e25a8c16" providerId="AD" clId="Web-{6D66D5F8-50CD-A1FA-94CB-F937EF9EFAA6}" dt="2026-07-27T05:22:54.677" v="20"/>
          <ac:spMkLst>
            <pc:docMk/>
            <pc:sldMk cId="660434016" sldId="953"/>
            <ac:spMk id="7" creationId="{6AB1758E-AD7B-4208-89BC-01DBB1D5FED2}"/>
          </ac:spMkLst>
        </pc:spChg>
        <pc:spChg chg="mod">
          <ac:chgData name="大橋　紗知" userId="S::ohashisa@lan.pref.osaka.jp::ca90d8ab-a816-4842-9f09-8743e25a8c16" providerId="AD" clId="Web-{6D66D5F8-50CD-A1FA-94CB-F937EF9EFAA6}" dt="2026-07-27T05:20:36.879" v="14" actId="20577"/>
          <ac:spMkLst>
            <pc:docMk/>
            <pc:sldMk cId="660434016" sldId="953"/>
            <ac:spMk id="17" creationId="{00000000-0000-0000-0000-000000000000}"/>
          </ac:spMkLst>
        </pc:spChg>
        <pc:spChg chg="mod">
          <ac:chgData name="大橋　紗知" userId="S::ohashisa@lan.pref.osaka.jp::ca90d8ab-a816-4842-9f09-8743e25a8c16" providerId="AD" clId="Web-{6D66D5F8-50CD-A1FA-94CB-F937EF9EFAA6}" dt="2026-07-27T05:23:07.693" v="22"/>
          <ac:spMkLst>
            <pc:docMk/>
            <pc:sldMk cId="660434016" sldId="953"/>
            <ac:spMk id="48" creationId="{2B25DFF0-B57A-46F0-86C5-FDBF160347B6}"/>
          </ac:spMkLst>
        </pc:spChg>
      </pc:sldChg>
    </pc:docChg>
  </pc:docChgLst>
  <pc:docChgLst>
    <pc:chgData name="上西　亮" userId="S::uenishir@lan.pref.osaka.jp::b5bdedc7-94db-42e7-92e6-258db69cf357" providerId="AD" clId="Web-{ACFF5692-3E88-EB19-5B42-E274A824637D}"/>
    <pc:docChg chg="modSld">
      <pc:chgData name="上西　亮" userId="S::uenishir@lan.pref.osaka.jp::b5bdedc7-94db-42e7-92e6-258db69cf357" providerId="AD" clId="Web-{ACFF5692-3E88-EB19-5B42-E274A824637D}" dt="2026-07-28T04:47:57.389" v="23"/>
      <pc:docMkLst>
        <pc:docMk/>
      </pc:docMkLst>
      <pc:sldChg chg="modSp">
        <pc:chgData name="上西　亮" userId="S::uenishir@lan.pref.osaka.jp::b5bdedc7-94db-42e7-92e6-258db69cf357" providerId="AD" clId="Web-{ACFF5692-3E88-EB19-5B42-E274A824637D}" dt="2026-07-28T04:47:57.389" v="23"/>
        <pc:sldMkLst>
          <pc:docMk/>
          <pc:sldMk cId="1230173103" sldId="978"/>
        </pc:sldMkLst>
        <pc:graphicFrameChg chg="mod modGraphic">
          <ac:chgData name="上西　亮" userId="S::uenishir@lan.pref.osaka.jp::b5bdedc7-94db-42e7-92e6-258db69cf357" providerId="AD" clId="Web-{ACFF5692-3E88-EB19-5B42-E274A824637D}" dt="2026-07-28T04:47:57.389" v="23"/>
          <ac:graphicFrameMkLst>
            <pc:docMk/>
            <pc:sldMk cId="1230173103" sldId="978"/>
            <ac:graphicFrameMk id="18" creationId="{49FFC392-EB25-03BD-8182-2DAE4285C96F}"/>
          </ac:graphicFrameMkLst>
        </pc:graphicFrameChg>
      </pc:sldChg>
    </pc:docChg>
  </pc:docChgLst>
  <pc:docChgLst>
    <pc:chgData name="廣瀬　達哉" userId="S::hiroseta@lan.pref.osaka.jp::64fc2337-96b2-4570-b39a-503a2cb1a002" providerId="AD" clId="Web-{6FA289FF-B7E1-5782-61D4-B6937683C872}"/>
    <pc:docChg chg="modSld">
      <pc:chgData name="廣瀬　達哉" userId="S::hiroseta@lan.pref.osaka.jp::64fc2337-96b2-4570-b39a-503a2cb1a002" providerId="AD" clId="Web-{6FA289FF-B7E1-5782-61D4-B6937683C872}" dt="2026-07-27T05:33:50.010" v="0"/>
      <pc:docMkLst>
        <pc:docMk/>
      </pc:docMkLst>
      <pc:sldChg chg="delSp">
        <pc:chgData name="廣瀬　達哉" userId="S::hiroseta@lan.pref.osaka.jp::64fc2337-96b2-4570-b39a-503a2cb1a002" providerId="AD" clId="Web-{6FA289FF-B7E1-5782-61D4-B6937683C872}" dt="2026-07-27T05:33:50.010" v="0"/>
        <pc:sldMkLst>
          <pc:docMk/>
          <pc:sldMk cId="148753352" sldId="938"/>
        </pc:sldMkLst>
        <pc:picChg chg="del">
          <ac:chgData name="廣瀬　達哉" userId="S::hiroseta@lan.pref.osaka.jp::64fc2337-96b2-4570-b39a-503a2cb1a002" providerId="AD" clId="Web-{6FA289FF-B7E1-5782-61D4-B6937683C872}" dt="2026-07-27T05:33:50.010" v="0"/>
          <ac:picMkLst>
            <pc:docMk/>
            <pc:sldMk cId="148753352" sldId="938"/>
            <ac:picMk id="4" creationId="{063D5D86-A008-5452-26BD-9335CD89F476}"/>
          </ac:picMkLst>
        </pc:picChg>
      </pc:sldChg>
    </pc:docChg>
  </pc:docChgLst>
  <pc:docChgLst>
    <pc:chgData name="廣瀬　達哉" userId="S::hiroseta@lan.pref.osaka.jp::64fc2337-96b2-4570-b39a-503a2cb1a002" providerId="AD" clId="Web-{2BBE1CB0-C940-2026-759B-3C33F0DD3215}"/>
    <pc:docChg chg="modSld">
      <pc:chgData name="廣瀬　達哉" userId="S::hiroseta@lan.pref.osaka.jp::64fc2337-96b2-4570-b39a-503a2cb1a002" providerId="AD" clId="Web-{2BBE1CB0-C940-2026-759B-3C33F0DD3215}" dt="2026-07-27T06:01:19.875" v="15" actId="20577"/>
      <pc:docMkLst>
        <pc:docMk/>
      </pc:docMkLst>
      <pc:sldChg chg="addSp delSp modSp">
        <pc:chgData name="廣瀬　達哉" userId="S::hiroseta@lan.pref.osaka.jp::64fc2337-96b2-4570-b39a-503a2cb1a002" providerId="AD" clId="Web-{2BBE1CB0-C940-2026-759B-3C33F0DD3215}" dt="2026-07-27T06:01:19.875" v="15" actId="20577"/>
        <pc:sldMkLst>
          <pc:docMk/>
          <pc:sldMk cId="148753352" sldId="938"/>
        </pc:sldMkLst>
        <pc:spChg chg="add mod">
          <ac:chgData name="廣瀬　達哉" userId="S::hiroseta@lan.pref.osaka.jp::64fc2337-96b2-4570-b39a-503a2cb1a002" providerId="AD" clId="Web-{2BBE1CB0-C940-2026-759B-3C33F0DD3215}" dt="2026-07-27T06:01:19.875" v="15" actId="20577"/>
          <ac:spMkLst>
            <pc:docMk/>
            <pc:sldMk cId="148753352" sldId="938"/>
            <ac:spMk id="3" creationId="{5AEEF151-F32C-9EAA-2FA7-4929D1924664}"/>
          </ac:spMkLst>
        </pc:spChg>
        <pc:picChg chg="add del mod">
          <ac:chgData name="廣瀬　達哉" userId="S::hiroseta@lan.pref.osaka.jp::64fc2337-96b2-4570-b39a-503a2cb1a002" providerId="AD" clId="Web-{2BBE1CB0-C940-2026-759B-3C33F0DD3215}" dt="2026-07-27T05:59:35.499" v="3"/>
          <ac:picMkLst>
            <pc:docMk/>
            <pc:sldMk cId="148753352" sldId="938"/>
            <ac:picMk id="2" creationId="{28660837-A3C7-74A1-5223-457FA64E1BD7}"/>
          </ac:picMkLst>
        </pc:picChg>
        <pc:picChg chg="del">
          <ac:chgData name="廣瀬　達哉" userId="S::hiroseta@lan.pref.osaka.jp::64fc2337-96b2-4570-b39a-503a2cb1a002" providerId="AD" clId="Web-{2BBE1CB0-C940-2026-759B-3C33F0DD3215}" dt="2026-07-27T05:59:09.577" v="0"/>
          <ac:picMkLst>
            <pc:docMk/>
            <pc:sldMk cId="148753352" sldId="938"/>
            <ac:picMk id="4" creationId="{C3B15457-62C9-2FF2-5B8E-F001180DFE0C}"/>
          </ac:picMkLst>
        </pc:picChg>
      </pc:sldChg>
    </pc:docChg>
  </pc:docChgLst>
  <pc:docChgLst>
    <pc:chgData name="松岡　義典" userId="S::matsuokayos@lan.pref.osaka.jp::f2b496e4-4304-42f4-8d5a-b8fc0a2eb6c4" providerId="AD" clId="Web-{E0BB6ED4-6C27-7B2F-85EA-92F89512AD88}"/>
    <pc:docChg chg="modSld">
      <pc:chgData name="松岡　義典" userId="S::matsuokayos@lan.pref.osaka.jp::f2b496e4-4304-42f4-8d5a-b8fc0a2eb6c4" providerId="AD" clId="Web-{E0BB6ED4-6C27-7B2F-85EA-92F89512AD88}" dt="2026-07-09T04:59:13.938" v="6" actId="20577"/>
      <pc:docMkLst>
        <pc:docMk/>
      </pc:docMkLst>
      <pc:sldChg chg="addSp delSp modSp">
        <pc:chgData name="松岡　義典" userId="S::matsuokayos@lan.pref.osaka.jp::f2b496e4-4304-42f4-8d5a-b8fc0a2eb6c4" providerId="AD" clId="Web-{E0BB6ED4-6C27-7B2F-85EA-92F89512AD88}" dt="2026-07-09T04:59:13.938" v="6" actId="20577"/>
        <pc:sldMkLst>
          <pc:docMk/>
          <pc:sldMk cId="2608411066" sldId="936"/>
        </pc:sldMkLst>
        <pc:spChg chg="mod">
          <ac:chgData name="松岡　義典" userId="S::matsuokayos@lan.pref.osaka.jp::f2b496e4-4304-42f4-8d5a-b8fc0a2eb6c4" providerId="AD" clId="Web-{E0BB6ED4-6C27-7B2F-85EA-92F89512AD88}" dt="2026-07-09T04:59:13.938" v="6" actId="20577"/>
          <ac:spMkLst>
            <pc:docMk/>
            <pc:sldMk cId="2608411066" sldId="936"/>
            <ac:spMk id="57" creationId="{4FFED8F7-766E-42C7-BE73-54C6A646CE6F}"/>
          </ac:spMkLst>
        </pc:spChg>
        <pc:picChg chg="add mod">
          <ac:chgData name="松岡　義典" userId="S::matsuokayos@lan.pref.osaka.jp::f2b496e4-4304-42f4-8d5a-b8fc0a2eb6c4" providerId="AD" clId="Web-{E0BB6ED4-6C27-7B2F-85EA-92F89512AD88}" dt="2026-07-09T04:59:02.954" v="4" actId="1076"/>
          <ac:picMkLst>
            <pc:docMk/>
            <pc:sldMk cId="2608411066" sldId="936"/>
            <ac:picMk id="2" creationId="{FC7986A2-AA4E-7428-CB22-E7E998A32D93}"/>
          </ac:picMkLst>
        </pc:picChg>
      </pc:sldChg>
    </pc:docChg>
  </pc:docChgLst>
  <pc:docChgLst>
    <pc:chgData name="橋本　優大" userId="S::hashimotoyuto@lan.pref.osaka.jp::ceb1260a-75e0-4ddc-a277-e4e656e964d1" providerId="AD" clId="Web-{56B1DD55-95BA-6E70-BF9C-53E874B4CEB9}"/>
    <pc:docChg chg="modSld">
      <pc:chgData name="橋本　優大" userId="S::hashimotoyuto@lan.pref.osaka.jp::ceb1260a-75e0-4ddc-a277-e4e656e964d1" providerId="AD" clId="Web-{56B1DD55-95BA-6E70-BF9C-53E874B4CEB9}" dt="2026-07-27T06:59:59.631" v="49" actId="20577"/>
      <pc:docMkLst>
        <pc:docMk/>
      </pc:docMkLst>
      <pc:sldChg chg="modSp">
        <pc:chgData name="橋本　優大" userId="S::hashimotoyuto@lan.pref.osaka.jp::ceb1260a-75e0-4ddc-a277-e4e656e964d1" providerId="AD" clId="Web-{56B1DD55-95BA-6E70-BF9C-53E874B4CEB9}" dt="2026-07-27T06:59:59.631" v="49" actId="20577"/>
        <pc:sldMkLst>
          <pc:docMk/>
          <pc:sldMk cId="1680489024" sldId="952"/>
        </pc:sldMkLst>
        <pc:spChg chg="mod">
          <ac:chgData name="橋本　優大" userId="S::hashimotoyuto@lan.pref.osaka.jp::ceb1260a-75e0-4ddc-a277-e4e656e964d1" providerId="AD" clId="Web-{56B1DD55-95BA-6E70-BF9C-53E874B4CEB9}" dt="2026-07-27T06:59:59.631" v="49" actId="20577"/>
          <ac:spMkLst>
            <pc:docMk/>
            <pc:sldMk cId="1680489024" sldId="952"/>
            <ac:spMk id="26" creationId="{00000000-0000-0000-0000-000000000000}"/>
          </ac:spMkLst>
        </pc:spChg>
      </pc:sldChg>
      <pc:sldChg chg="modSp">
        <pc:chgData name="橋本　優大" userId="S::hashimotoyuto@lan.pref.osaka.jp::ceb1260a-75e0-4ddc-a277-e4e656e964d1" providerId="AD" clId="Web-{56B1DD55-95BA-6E70-BF9C-53E874B4CEB9}" dt="2026-07-27T06:30:14.824" v="18" actId="20577"/>
        <pc:sldMkLst>
          <pc:docMk/>
          <pc:sldMk cId="1053449477" sldId="973"/>
        </pc:sldMkLst>
        <pc:spChg chg="mod">
          <ac:chgData name="橋本　優大" userId="S::hashimotoyuto@lan.pref.osaka.jp::ceb1260a-75e0-4ddc-a277-e4e656e964d1" providerId="AD" clId="Web-{56B1DD55-95BA-6E70-BF9C-53E874B4CEB9}" dt="2026-07-27T06:30:14.824" v="18" actId="20577"/>
          <ac:spMkLst>
            <pc:docMk/>
            <pc:sldMk cId="1053449477" sldId="973"/>
            <ac:spMk id="582" creationId="{847A6781-A9FF-4B9C-AF00-138141B4C803}"/>
          </ac:spMkLst>
        </pc:spChg>
      </pc:sldChg>
    </pc:docChg>
  </pc:docChgLst>
  <pc:docChgLst>
    <pc:chgData name="廣瀬　達哉" userId="S::hiroseta@lan.pref.osaka.jp::64fc2337-96b2-4570-b39a-503a2cb1a002" providerId="AD" clId="Web-{7FC8138F-6DAE-4A8D-56E7-06F6E630A235}"/>
    <pc:docChg chg="modSld">
      <pc:chgData name="廣瀬　達哉" userId="S::hiroseta@lan.pref.osaka.jp::64fc2337-96b2-4570-b39a-503a2cb1a002" providerId="AD" clId="Web-{7FC8138F-6DAE-4A8D-56E7-06F6E630A235}" dt="2026-07-27T05:35:49.075" v="11" actId="1076"/>
      <pc:docMkLst>
        <pc:docMk/>
      </pc:docMkLst>
      <pc:sldChg chg="addSp delSp modSp">
        <pc:chgData name="廣瀬　達哉" userId="S::hiroseta@lan.pref.osaka.jp::64fc2337-96b2-4570-b39a-503a2cb1a002" providerId="AD" clId="Web-{7FC8138F-6DAE-4A8D-56E7-06F6E630A235}" dt="2026-07-27T05:35:49.075" v="11" actId="1076"/>
        <pc:sldMkLst>
          <pc:docMk/>
          <pc:sldMk cId="148753352" sldId="938"/>
        </pc:sldMkLst>
        <pc:spChg chg="add del">
          <ac:chgData name="廣瀬　達哉" userId="S::hiroseta@lan.pref.osaka.jp::64fc2337-96b2-4570-b39a-503a2cb1a002" providerId="AD" clId="Web-{7FC8138F-6DAE-4A8D-56E7-06F6E630A235}" dt="2026-07-27T05:34:50.839" v="1"/>
          <ac:spMkLst>
            <pc:docMk/>
            <pc:sldMk cId="148753352" sldId="938"/>
            <ac:spMk id="2" creationId="{A81DCD7B-4469-CA95-A34F-CEDCF18F63EE}"/>
          </ac:spMkLst>
        </pc:spChg>
        <pc:picChg chg="add del mod modCrop">
          <ac:chgData name="廣瀬　達哉" userId="S::hiroseta@lan.pref.osaka.jp::64fc2337-96b2-4570-b39a-503a2cb1a002" providerId="AD" clId="Web-{7FC8138F-6DAE-4A8D-56E7-06F6E630A235}" dt="2026-07-27T05:35:26.605" v="6"/>
          <ac:picMkLst>
            <pc:docMk/>
            <pc:sldMk cId="148753352" sldId="938"/>
            <ac:picMk id="3" creationId="{C5B3ED21-1674-FC2C-161B-9C65C56F75F8}"/>
          </ac:picMkLst>
        </pc:picChg>
        <pc:picChg chg="add mod modCrop">
          <ac:chgData name="廣瀬　達哉" userId="S::hiroseta@lan.pref.osaka.jp::64fc2337-96b2-4570-b39a-503a2cb1a002" providerId="AD" clId="Web-{7FC8138F-6DAE-4A8D-56E7-06F6E630A235}" dt="2026-07-27T05:35:49.075" v="11" actId="1076"/>
          <ac:picMkLst>
            <pc:docMk/>
            <pc:sldMk cId="148753352" sldId="938"/>
            <ac:picMk id="4" creationId="{C3B15457-62C9-2FF2-5B8E-F001180DFE0C}"/>
          </ac:picMkLst>
        </pc:picChg>
      </pc:sldChg>
    </pc:docChg>
  </pc:docChgLst>
  <pc:docChgLst>
    <pc:chgData name="平井　悠貴" userId="S::hiraiyuki@lan.pref.osaka.jp::114a336c-f08e-4f63-9b4b-4e063a986d7a" providerId="AD" clId="Web-{54894110-83A1-9CD1-E9BC-D4B55DFA0465}"/>
    <pc:docChg chg="modSld">
      <pc:chgData name="平井　悠貴" userId="S::hiraiyuki@lan.pref.osaka.jp::114a336c-f08e-4f63-9b4b-4e063a986d7a" providerId="AD" clId="Web-{54894110-83A1-9CD1-E9BC-D4B55DFA0465}" dt="2026-07-27T04:22:33.332" v="0" actId="14100"/>
      <pc:docMkLst>
        <pc:docMk/>
      </pc:docMkLst>
      <pc:sldChg chg="modSp">
        <pc:chgData name="平井　悠貴" userId="S::hiraiyuki@lan.pref.osaka.jp::114a336c-f08e-4f63-9b4b-4e063a986d7a" providerId="AD" clId="Web-{54894110-83A1-9CD1-E9BC-D4B55DFA0465}" dt="2026-07-27T04:22:33.332" v="0" actId="14100"/>
        <pc:sldMkLst>
          <pc:docMk/>
          <pc:sldMk cId="660434016" sldId="953"/>
        </pc:sldMkLst>
        <pc:spChg chg="mod">
          <ac:chgData name="平井　悠貴" userId="S::hiraiyuki@lan.pref.osaka.jp::114a336c-f08e-4f63-9b4b-4e063a986d7a" providerId="AD" clId="Web-{54894110-83A1-9CD1-E9BC-D4B55DFA0465}" dt="2026-07-27T04:22:33.332" v="0" actId="14100"/>
          <ac:spMkLst>
            <pc:docMk/>
            <pc:sldMk cId="660434016" sldId="953"/>
            <ac:spMk id="45" creationId="{64B706F0-1719-4D76-97C1-DAD1BAFCA23C}"/>
          </ac:spMkLst>
        </pc:spChg>
      </pc:sldChg>
    </pc:docChg>
  </pc:docChgLst>
  <pc:docChgLst>
    <pc:chgData name="杉原　杏" userId="S::sugiharaan@lan.pref.osaka.jp::ff03768f-d57c-4059-a168-1a9dea1e4663" providerId="AD" clId="Web-{5B99B044-422A-199F-7A02-513E93199EFB}"/>
    <pc:docChg chg="modSld">
      <pc:chgData name="杉原　杏" userId="S::sugiharaan@lan.pref.osaka.jp::ff03768f-d57c-4059-a168-1a9dea1e4663" providerId="AD" clId="Web-{5B99B044-422A-199F-7A02-513E93199EFB}" dt="2026-07-27T04:33:52.349" v="45" actId="20577"/>
      <pc:docMkLst>
        <pc:docMk/>
      </pc:docMkLst>
      <pc:sldChg chg="modSp">
        <pc:chgData name="杉原　杏" userId="S::sugiharaan@lan.pref.osaka.jp::ff03768f-d57c-4059-a168-1a9dea1e4663" providerId="AD" clId="Web-{5B99B044-422A-199F-7A02-513E93199EFB}" dt="2026-07-27T04:33:52.349" v="45" actId="20577"/>
        <pc:sldMkLst>
          <pc:docMk/>
          <pc:sldMk cId="109127033" sldId="959"/>
        </pc:sldMkLst>
        <pc:spChg chg="mod">
          <ac:chgData name="杉原　杏" userId="S::sugiharaan@lan.pref.osaka.jp::ff03768f-d57c-4059-a168-1a9dea1e4663" providerId="AD" clId="Web-{5B99B044-422A-199F-7A02-513E93199EFB}" dt="2026-07-27T04:33:52.349" v="45" actId="20577"/>
          <ac:spMkLst>
            <pc:docMk/>
            <pc:sldMk cId="109127033" sldId="959"/>
            <ac:spMk id="31" creationId="{DC4DABF1-0253-4625-AEE4-71E9EB1328C0}"/>
          </ac:spMkLst>
        </pc:spChg>
        <pc:spChg chg="mod">
          <ac:chgData name="杉原　杏" userId="S::sugiharaan@lan.pref.osaka.jp::ff03768f-d57c-4059-a168-1a9dea1e4663" providerId="AD" clId="Web-{5B99B044-422A-199F-7A02-513E93199EFB}" dt="2026-07-27T04:25:40.126" v="3" actId="20577"/>
          <ac:spMkLst>
            <pc:docMk/>
            <pc:sldMk cId="109127033" sldId="959"/>
            <ac:spMk id="44" creationId="{E8F56EF9-336D-4DDB-AEC6-8152E1A1795A}"/>
          </ac:spMkLst>
        </pc:spChg>
        <pc:spChg chg="mod">
          <ac:chgData name="杉原　杏" userId="S::sugiharaan@lan.pref.osaka.jp::ff03768f-d57c-4059-a168-1a9dea1e4663" providerId="AD" clId="Web-{5B99B044-422A-199F-7A02-513E93199EFB}" dt="2026-07-27T04:27:57.881" v="7" actId="20577"/>
          <ac:spMkLst>
            <pc:docMk/>
            <pc:sldMk cId="109127033" sldId="959"/>
            <ac:spMk id="49" creationId="{4ED43FA1-7B8E-46BA-8333-46B9CEDC5A8B}"/>
          </ac:spMkLst>
        </pc:spChg>
      </pc:sldChg>
    </pc:docChg>
  </pc:docChgLst>
  <pc:docChgLst>
    <pc:chgData name="杉原　杏" userId="S::sugiharaan@lan.pref.osaka.jp::ff03768f-d57c-4059-a168-1a9dea1e4663" providerId="AD" clId="Web-{AA2EB982-8059-1C5B-9E9E-438E2D99F206}"/>
    <pc:docChg chg="modSld">
      <pc:chgData name="杉原　杏" userId="S::sugiharaan@lan.pref.osaka.jp::ff03768f-d57c-4059-a168-1a9dea1e4663" providerId="AD" clId="Web-{AA2EB982-8059-1C5B-9E9E-438E2D99F206}" dt="2026-07-17T10:15:16.275" v="98" actId="20577"/>
      <pc:docMkLst>
        <pc:docMk/>
      </pc:docMkLst>
      <pc:sldChg chg="modSp">
        <pc:chgData name="杉原　杏" userId="S::sugiharaan@lan.pref.osaka.jp::ff03768f-d57c-4059-a168-1a9dea1e4663" providerId="AD" clId="Web-{AA2EB982-8059-1C5B-9E9E-438E2D99F206}" dt="2026-07-17T10:14:52.868" v="97" actId="1076"/>
        <pc:sldMkLst>
          <pc:docMk/>
          <pc:sldMk cId="1587489602" sldId="515"/>
        </pc:sldMkLst>
        <pc:spChg chg="mod">
          <ac:chgData name="杉原　杏" userId="S::sugiharaan@lan.pref.osaka.jp::ff03768f-d57c-4059-a168-1a9dea1e4663" providerId="AD" clId="Web-{AA2EB982-8059-1C5B-9E9E-438E2D99F206}" dt="2026-07-17T10:14:38.649" v="95" actId="1076"/>
          <ac:spMkLst>
            <pc:docMk/>
            <pc:sldMk cId="1587489602" sldId="515"/>
            <ac:spMk id="2" creationId="{212CFAEE-490F-46CB-9FD9-B087399796C0}"/>
          </ac:spMkLst>
        </pc:spChg>
        <pc:spChg chg="mod">
          <ac:chgData name="杉原　杏" userId="S::sugiharaan@lan.pref.osaka.jp::ff03768f-d57c-4059-a168-1a9dea1e4663" providerId="AD" clId="Web-{AA2EB982-8059-1C5B-9E9E-438E2D99F206}" dt="2026-07-17T10:07:21.120" v="7" actId="20577"/>
          <ac:spMkLst>
            <pc:docMk/>
            <pc:sldMk cId="1587489602" sldId="515"/>
            <ac:spMk id="4" creationId="{00000000-0000-0000-0000-000000000000}"/>
          </ac:spMkLst>
        </pc:spChg>
        <pc:spChg chg="mod">
          <ac:chgData name="杉原　杏" userId="S::sugiharaan@lan.pref.osaka.jp::ff03768f-d57c-4059-a168-1a9dea1e4663" providerId="AD" clId="Web-{AA2EB982-8059-1C5B-9E9E-438E2D99F206}" dt="2026-07-17T10:14:44.821" v="96" actId="1076"/>
          <ac:spMkLst>
            <pc:docMk/>
            <pc:sldMk cId="1587489602" sldId="515"/>
            <ac:spMk id="32" creationId="{E4B3F942-73CD-4898-9E25-EE5A0A0A9FDA}"/>
          </ac:spMkLst>
        </pc:spChg>
        <pc:spChg chg="mod">
          <ac:chgData name="杉原　杏" userId="S::sugiharaan@lan.pref.osaka.jp::ff03768f-d57c-4059-a168-1a9dea1e4663" providerId="AD" clId="Web-{AA2EB982-8059-1C5B-9E9E-438E2D99F206}" dt="2026-07-17T10:14:52.868" v="97" actId="1076"/>
          <ac:spMkLst>
            <pc:docMk/>
            <pc:sldMk cId="1587489602" sldId="515"/>
            <ac:spMk id="33" creationId="{2681167E-1EDD-4EAC-A230-36335CAD9B77}"/>
          </ac:spMkLst>
        </pc:spChg>
        <pc:spChg chg="mod">
          <ac:chgData name="杉原　杏" userId="S::sugiharaan@lan.pref.osaka.jp::ff03768f-d57c-4059-a168-1a9dea1e4663" providerId="AD" clId="Web-{AA2EB982-8059-1C5B-9E9E-438E2D99F206}" dt="2026-07-17T10:14:13.258" v="92" actId="20577"/>
          <ac:spMkLst>
            <pc:docMk/>
            <pc:sldMk cId="1587489602" sldId="515"/>
            <ac:spMk id="35" creationId="{D720C005-2497-44D1-A7D3-F236E5575E7E}"/>
          </ac:spMkLst>
        </pc:spChg>
        <pc:spChg chg="mod">
          <ac:chgData name="杉原　杏" userId="S::sugiharaan@lan.pref.osaka.jp::ff03768f-d57c-4059-a168-1a9dea1e4663" providerId="AD" clId="Web-{AA2EB982-8059-1C5B-9E9E-438E2D99F206}" dt="2026-07-17T10:14:38.618" v="94" actId="1076"/>
          <ac:spMkLst>
            <pc:docMk/>
            <pc:sldMk cId="1587489602" sldId="515"/>
            <ac:spMk id="72" creationId="{B15D0FED-88A3-4562-B32F-F4AF3C16E2CC}"/>
          </ac:spMkLst>
        </pc:spChg>
      </pc:sldChg>
      <pc:sldChg chg="modSp">
        <pc:chgData name="杉原　杏" userId="S::sugiharaan@lan.pref.osaka.jp::ff03768f-d57c-4059-a168-1a9dea1e4663" providerId="AD" clId="Web-{AA2EB982-8059-1C5B-9E9E-438E2D99F206}" dt="2026-07-17T10:15:16.275" v="98" actId="20577"/>
        <pc:sldMkLst>
          <pc:docMk/>
          <pc:sldMk cId="109127033" sldId="959"/>
        </pc:sldMkLst>
        <pc:spChg chg="mod">
          <ac:chgData name="杉原　杏" userId="S::sugiharaan@lan.pref.osaka.jp::ff03768f-d57c-4059-a168-1a9dea1e4663" providerId="AD" clId="Web-{AA2EB982-8059-1C5B-9E9E-438E2D99F206}" dt="2026-07-17T10:15:16.275" v="98" actId="20577"/>
          <ac:spMkLst>
            <pc:docMk/>
            <pc:sldMk cId="109127033" sldId="959"/>
            <ac:spMk id="31" creationId="{DC4DABF1-0253-4625-AEE4-71E9EB1328C0}"/>
          </ac:spMkLst>
        </pc:spChg>
      </pc:sldChg>
    </pc:docChg>
  </pc:docChgLst>
  <pc:docChgLst>
    <pc:chgData name="小田川　泰彦" userId="S::odagaway@lan.pref.osaka.jp::c8c42bd7-2c4b-4d4e-a9d7-1fe491cbcaac" providerId="AD" clId="Web-{D2CEE88F-3172-11A5-7E8B-466C36B1772E}"/>
    <pc:docChg chg="modSld">
      <pc:chgData name="小田川　泰彦" userId="S::odagaway@lan.pref.osaka.jp::c8c42bd7-2c4b-4d4e-a9d7-1fe491cbcaac" providerId="AD" clId="Web-{D2CEE88F-3172-11A5-7E8B-466C36B1772E}" dt="2026-07-17T07:54:02.311" v="89" actId="20577"/>
      <pc:docMkLst>
        <pc:docMk/>
      </pc:docMkLst>
      <pc:sldChg chg="modSp">
        <pc:chgData name="小田川　泰彦" userId="S::odagaway@lan.pref.osaka.jp::c8c42bd7-2c4b-4d4e-a9d7-1fe491cbcaac" providerId="AD" clId="Web-{D2CEE88F-3172-11A5-7E8B-466C36B1772E}" dt="2026-07-17T07:45:53.267" v="5" actId="20577"/>
        <pc:sldMkLst>
          <pc:docMk/>
          <pc:sldMk cId="2158651584" sldId="262"/>
        </pc:sldMkLst>
        <pc:spChg chg="mod">
          <ac:chgData name="小田川　泰彦" userId="S::odagaway@lan.pref.osaka.jp::c8c42bd7-2c4b-4d4e-a9d7-1fe491cbcaac" providerId="AD" clId="Web-{D2CEE88F-3172-11A5-7E8B-466C36B1772E}" dt="2026-07-17T07:45:53.267" v="5" actId="20577"/>
          <ac:spMkLst>
            <pc:docMk/>
            <pc:sldMk cId="2158651584" sldId="262"/>
            <ac:spMk id="80" creationId="{00000000-0000-0000-0000-000000000000}"/>
          </ac:spMkLst>
        </pc:spChg>
      </pc:sldChg>
      <pc:sldChg chg="modSp">
        <pc:chgData name="小田川　泰彦" userId="S::odagaway@lan.pref.osaka.jp::c8c42bd7-2c4b-4d4e-a9d7-1fe491cbcaac" providerId="AD" clId="Web-{D2CEE88F-3172-11A5-7E8B-466C36B1772E}" dt="2026-07-17T07:49:33.860" v="36" actId="20577"/>
        <pc:sldMkLst>
          <pc:docMk/>
          <pc:sldMk cId="1438556042" sldId="488"/>
        </pc:sldMkLst>
        <pc:spChg chg="mod">
          <ac:chgData name="小田川　泰彦" userId="S::odagaway@lan.pref.osaka.jp::c8c42bd7-2c4b-4d4e-a9d7-1fe491cbcaac" providerId="AD" clId="Web-{D2CEE88F-3172-11A5-7E8B-466C36B1772E}" dt="2026-07-17T07:49:33.860" v="36" actId="20577"/>
          <ac:spMkLst>
            <pc:docMk/>
            <pc:sldMk cId="1438556042" sldId="488"/>
            <ac:spMk id="6" creationId="{A77139F4-1151-472D-9C4F-D22F46E01A03}"/>
          </ac:spMkLst>
        </pc:spChg>
      </pc:sldChg>
      <pc:sldChg chg="modSp">
        <pc:chgData name="小田川　泰彦" userId="S::odagaway@lan.pref.osaka.jp::c8c42bd7-2c4b-4d4e-a9d7-1fe491cbcaac" providerId="AD" clId="Web-{D2CEE88F-3172-11A5-7E8B-466C36B1772E}" dt="2026-07-17T07:51:57.890" v="68" actId="1076"/>
        <pc:sldMkLst>
          <pc:docMk/>
          <pc:sldMk cId="3699202772" sldId="509"/>
        </pc:sldMkLst>
        <pc:spChg chg="mod">
          <ac:chgData name="小田川　泰彦" userId="S::odagaway@lan.pref.osaka.jp::c8c42bd7-2c4b-4d4e-a9d7-1fe491cbcaac" providerId="AD" clId="Web-{D2CEE88F-3172-11A5-7E8B-466C36B1772E}" dt="2026-07-17T07:51:57.890" v="68" actId="1076"/>
          <ac:spMkLst>
            <pc:docMk/>
            <pc:sldMk cId="3699202772" sldId="509"/>
            <ac:spMk id="2" creationId="{00000000-0000-0000-0000-000000000000}"/>
          </ac:spMkLst>
        </pc:spChg>
        <pc:spChg chg="mod">
          <ac:chgData name="小田川　泰彦" userId="S::odagaway@lan.pref.osaka.jp::c8c42bd7-2c4b-4d4e-a9d7-1fe491cbcaac" providerId="AD" clId="Web-{D2CEE88F-3172-11A5-7E8B-466C36B1772E}" dt="2026-07-17T07:50:44.187" v="55" actId="1076"/>
          <ac:spMkLst>
            <pc:docMk/>
            <pc:sldMk cId="3699202772" sldId="509"/>
            <ac:spMk id="6" creationId="{00000000-0000-0000-0000-000000000000}"/>
          </ac:spMkLst>
        </pc:spChg>
        <pc:spChg chg="mod">
          <ac:chgData name="小田川　泰彦" userId="S::odagaway@lan.pref.osaka.jp::c8c42bd7-2c4b-4d4e-a9d7-1fe491cbcaac" providerId="AD" clId="Web-{D2CEE88F-3172-11A5-7E8B-466C36B1772E}" dt="2026-07-17T07:49:52.188" v="40" actId="20577"/>
          <ac:spMkLst>
            <pc:docMk/>
            <pc:sldMk cId="3699202772" sldId="509"/>
            <ac:spMk id="9" creationId="{00000000-0000-0000-0000-000000000000}"/>
          </ac:spMkLst>
        </pc:spChg>
        <pc:spChg chg="mod">
          <ac:chgData name="小田川　泰彦" userId="S::odagaway@lan.pref.osaka.jp::c8c42bd7-2c4b-4d4e-a9d7-1fe491cbcaac" providerId="AD" clId="Web-{D2CEE88F-3172-11A5-7E8B-466C36B1772E}" dt="2026-07-17T07:51:54.078" v="66" actId="1076"/>
          <ac:spMkLst>
            <pc:docMk/>
            <pc:sldMk cId="3699202772" sldId="509"/>
            <ac:spMk id="95" creationId="{B2214278-2596-4ED4-9E11-B8C83DB4BFF5}"/>
          </ac:spMkLst>
        </pc:spChg>
      </pc:sldChg>
      <pc:sldChg chg="modSp">
        <pc:chgData name="小田川　泰彦" userId="S::odagaway@lan.pref.osaka.jp::c8c42bd7-2c4b-4d4e-a9d7-1fe491cbcaac" providerId="AD" clId="Web-{D2CEE88F-3172-11A5-7E8B-466C36B1772E}" dt="2026-07-17T07:54:02.311" v="89" actId="20577"/>
        <pc:sldMkLst>
          <pc:docMk/>
          <pc:sldMk cId="1242354592" sldId="510"/>
        </pc:sldMkLst>
        <pc:spChg chg="mod">
          <ac:chgData name="小田川　泰彦" userId="S::odagaway@lan.pref.osaka.jp::c8c42bd7-2c4b-4d4e-a9d7-1fe491cbcaac" providerId="AD" clId="Web-{D2CEE88F-3172-11A5-7E8B-466C36B1772E}" dt="2026-07-17T07:54:02.311" v="89" actId="20577"/>
          <ac:spMkLst>
            <pc:docMk/>
            <pc:sldMk cId="1242354592" sldId="510"/>
            <ac:spMk id="4" creationId="{00000000-0000-0000-0000-000000000000}"/>
          </ac:spMkLst>
        </pc:spChg>
        <pc:spChg chg="mod">
          <ac:chgData name="小田川　泰彦" userId="S::odagaway@lan.pref.osaka.jp::c8c42bd7-2c4b-4d4e-a9d7-1fe491cbcaac" providerId="AD" clId="Web-{D2CEE88F-3172-11A5-7E8B-466C36B1772E}" dt="2026-07-17T07:52:37.265" v="77" actId="20577"/>
          <ac:spMkLst>
            <pc:docMk/>
            <pc:sldMk cId="1242354592" sldId="510"/>
            <ac:spMk id="56" creationId="{00000000-0000-0000-0000-000000000000}"/>
          </ac:spMkLst>
        </pc:spChg>
        <pc:spChg chg="mod">
          <ac:chgData name="小田川　泰彦" userId="S::odagaway@lan.pref.osaka.jp::c8c42bd7-2c4b-4d4e-a9d7-1fe491cbcaac" providerId="AD" clId="Web-{D2CEE88F-3172-11A5-7E8B-466C36B1772E}" dt="2026-07-17T07:53:10.093" v="83" actId="20577"/>
          <ac:spMkLst>
            <pc:docMk/>
            <pc:sldMk cId="1242354592" sldId="510"/>
            <ac:spMk id="81" creationId="{00000000-0000-0000-0000-000000000000}"/>
          </ac:spMkLst>
        </pc:spChg>
      </pc:sldChg>
      <pc:sldChg chg="modSp">
        <pc:chgData name="小田川　泰彦" userId="S::odagaway@lan.pref.osaka.jp::c8c42bd7-2c4b-4d4e-a9d7-1fe491cbcaac" providerId="AD" clId="Web-{D2CEE88F-3172-11A5-7E8B-466C36B1772E}" dt="2026-07-17T07:46:31.564" v="11"/>
        <pc:sldMkLst>
          <pc:docMk/>
          <pc:sldMk cId="1612641527" sldId="970"/>
        </pc:sldMkLst>
        <pc:graphicFrameChg chg="mod modGraphic">
          <ac:chgData name="小田川　泰彦" userId="S::odagaway@lan.pref.osaka.jp::c8c42bd7-2c4b-4d4e-a9d7-1fe491cbcaac" providerId="AD" clId="Web-{D2CEE88F-3172-11A5-7E8B-466C36B1772E}" dt="2026-07-17T07:46:31.564" v="11"/>
          <ac:graphicFrameMkLst>
            <pc:docMk/>
            <pc:sldMk cId="1612641527" sldId="970"/>
            <ac:graphicFrameMk id="3" creationId="{72981CFA-C4FB-4208-BF9B-EB0D2F4A939F}"/>
          </ac:graphicFrameMkLst>
        </pc:graphicFrameChg>
      </pc:sldChg>
    </pc:docChg>
  </pc:docChgLst>
  <pc:docChgLst>
    <pc:chgData name="橋本　優大" userId="S::hashimotoyuto@lan.pref.osaka.jp::ceb1260a-75e0-4ddc-a277-e4e656e964d1" providerId="AD" clId="Web-{1B625C6F-3F0D-5B90-C068-9B1DA49BD9DD}"/>
    <pc:docChg chg="modSld">
      <pc:chgData name="橋本　優大" userId="S::hashimotoyuto@lan.pref.osaka.jp::ceb1260a-75e0-4ddc-a277-e4e656e964d1" providerId="AD" clId="Web-{1B625C6F-3F0D-5B90-C068-9B1DA49BD9DD}" dt="2026-07-27T05:31:19.727" v="14" actId="20577"/>
      <pc:docMkLst>
        <pc:docMk/>
      </pc:docMkLst>
      <pc:sldChg chg="modSp">
        <pc:chgData name="橋本　優大" userId="S::hashimotoyuto@lan.pref.osaka.jp::ceb1260a-75e0-4ddc-a277-e4e656e964d1" providerId="AD" clId="Web-{1B625C6F-3F0D-5B90-C068-9B1DA49BD9DD}" dt="2026-07-27T05:31:19.727" v="14" actId="20577"/>
        <pc:sldMkLst>
          <pc:docMk/>
          <pc:sldMk cId="1680489024" sldId="952"/>
        </pc:sldMkLst>
        <pc:spChg chg="mod">
          <ac:chgData name="橋本　優大" userId="S::hashimotoyuto@lan.pref.osaka.jp::ceb1260a-75e0-4ddc-a277-e4e656e964d1" providerId="AD" clId="Web-{1B625C6F-3F0D-5B90-C068-9B1DA49BD9DD}" dt="2026-07-27T05:31:19.727" v="14" actId="20577"/>
          <ac:spMkLst>
            <pc:docMk/>
            <pc:sldMk cId="1680489024" sldId="952"/>
            <ac:spMk id="4" creationId="{00000000-0000-0000-0000-000000000000}"/>
          </ac:spMkLst>
        </pc:spChg>
      </pc:sldChg>
      <pc:sldChg chg="modSp">
        <pc:chgData name="橋本　優大" userId="S::hashimotoyuto@lan.pref.osaka.jp::ceb1260a-75e0-4ddc-a277-e4e656e964d1" providerId="AD" clId="Web-{1B625C6F-3F0D-5B90-C068-9B1DA49BD9DD}" dt="2026-07-27T05:30:06.992" v="9" actId="20577"/>
        <pc:sldMkLst>
          <pc:docMk/>
          <pc:sldMk cId="1053449477" sldId="973"/>
        </pc:sldMkLst>
        <pc:spChg chg="mod">
          <ac:chgData name="橋本　優大" userId="S::hashimotoyuto@lan.pref.osaka.jp::ceb1260a-75e0-4ddc-a277-e4e656e964d1" providerId="AD" clId="Web-{1B625C6F-3F0D-5B90-C068-9B1DA49BD9DD}" dt="2026-07-27T05:30:06.992" v="9" actId="20577"/>
          <ac:spMkLst>
            <pc:docMk/>
            <pc:sldMk cId="1053449477" sldId="973"/>
            <ac:spMk id="581" creationId="{D7820BB3-4FDB-4E5F-A3A0-71182D19C7F4}"/>
          </ac:spMkLst>
        </pc:spChg>
      </pc:sldChg>
    </pc:docChg>
  </pc:docChgLst>
  <pc:docChgLst>
    <pc:chgData name="橋本　優大" userId="S::hashimotoyuto@lan.pref.osaka.jp::ceb1260a-75e0-4ddc-a277-e4e656e964d1" providerId="AD" clId="Web-{41CA07D6-0E77-65F7-1ECF-9EEFB619454F}"/>
    <pc:docChg chg="modSld">
      <pc:chgData name="橋本　優大" userId="S::hashimotoyuto@lan.pref.osaka.jp::ceb1260a-75e0-4ddc-a277-e4e656e964d1" providerId="AD" clId="Web-{41CA07D6-0E77-65F7-1ECF-9EEFB619454F}" dt="2026-07-27T07:55:03.453" v="7" actId="20577"/>
      <pc:docMkLst>
        <pc:docMk/>
      </pc:docMkLst>
      <pc:sldChg chg="modSp">
        <pc:chgData name="橋本　優大" userId="S::hashimotoyuto@lan.pref.osaka.jp::ceb1260a-75e0-4ddc-a277-e4e656e964d1" providerId="AD" clId="Web-{41CA07D6-0E77-65F7-1ECF-9EEFB619454F}" dt="2026-07-27T07:55:03.453" v="7" actId="20577"/>
        <pc:sldMkLst>
          <pc:docMk/>
          <pc:sldMk cId="1680489024" sldId="952"/>
        </pc:sldMkLst>
        <pc:spChg chg="mod">
          <ac:chgData name="橋本　優大" userId="S::hashimotoyuto@lan.pref.osaka.jp::ceb1260a-75e0-4ddc-a277-e4e656e964d1" providerId="AD" clId="Web-{41CA07D6-0E77-65F7-1ECF-9EEFB619454F}" dt="2026-07-27T07:55:03.453" v="7" actId="20577"/>
          <ac:spMkLst>
            <pc:docMk/>
            <pc:sldMk cId="1680489024" sldId="952"/>
            <ac:spMk id="26" creationId="{00000000-0000-0000-0000-000000000000}"/>
          </ac:spMkLst>
        </pc:spChg>
      </pc:sldChg>
    </pc:docChg>
  </pc:docChgLst>
  <pc:docChgLst>
    <pc:chgData name="山本　剛士" userId="S::yamamototakeshi02@lan.pref.osaka.jp::3d4349f8-dedb-454d-87e8-89ea4a517b41" providerId="AD" clId="Web-{3A73575D-70E4-FEFF-534F-A85FC682C809}"/>
    <pc:docChg chg="modSld">
      <pc:chgData name="山本　剛士" userId="S::yamamototakeshi02@lan.pref.osaka.jp::3d4349f8-dedb-454d-87e8-89ea4a517b41" providerId="AD" clId="Web-{3A73575D-70E4-FEFF-534F-A85FC682C809}" dt="2026-07-17T08:28:23.467" v="1"/>
      <pc:docMkLst>
        <pc:docMk/>
      </pc:docMkLst>
      <pc:sldChg chg="modSp">
        <pc:chgData name="山本　剛士" userId="S::yamamototakeshi02@lan.pref.osaka.jp::3d4349f8-dedb-454d-87e8-89ea4a517b41" providerId="AD" clId="Web-{3A73575D-70E4-FEFF-534F-A85FC682C809}" dt="2026-07-17T08:28:23.467" v="1"/>
        <pc:sldMkLst>
          <pc:docMk/>
          <pc:sldMk cId="2308047492" sldId="966"/>
        </pc:sldMkLst>
        <pc:graphicFrameChg chg="mod modGraphic">
          <ac:chgData name="山本　剛士" userId="S::yamamototakeshi02@lan.pref.osaka.jp::3d4349f8-dedb-454d-87e8-89ea4a517b41" providerId="AD" clId="Web-{3A73575D-70E4-FEFF-534F-A85FC682C809}" dt="2026-07-17T08:28:23.467" v="1"/>
          <ac:graphicFrameMkLst>
            <pc:docMk/>
            <pc:sldMk cId="2308047492" sldId="966"/>
            <ac:graphicFrameMk id="18" creationId="{1DD5520D-6CC0-CC49-8778-CD601818CB5A}"/>
          </ac:graphicFrameMkLst>
        </pc:graphicFrameChg>
      </pc:sldChg>
    </pc:docChg>
  </pc:docChgLst>
  <pc:docChgLst>
    <pc:chgData name="檪原　佳代子" userId="S::ichiharaka@lan.pref.osaka.jp::29cdebcc-8da9-4158-9d97-a9921e41c4cf" providerId="AD" clId="Web-{1778F8F3-95B5-FF12-9E58-DCE6765E8B0D}"/>
    <pc:docChg chg="modSld">
      <pc:chgData name="檪原　佳代子" userId="S::ichiharaka@lan.pref.osaka.jp::29cdebcc-8da9-4158-9d97-a9921e41c4cf" providerId="AD" clId="Web-{1778F8F3-95B5-FF12-9E58-DCE6765E8B0D}" dt="2026-07-28T04:31:51.411" v="21"/>
      <pc:docMkLst>
        <pc:docMk/>
      </pc:docMkLst>
      <pc:sldChg chg="modSp">
        <pc:chgData name="檪原　佳代子" userId="S::ichiharaka@lan.pref.osaka.jp::29cdebcc-8da9-4158-9d97-a9921e41c4cf" providerId="AD" clId="Web-{1778F8F3-95B5-FF12-9E58-DCE6765E8B0D}" dt="2026-07-28T04:31:51.411" v="21"/>
        <pc:sldMkLst>
          <pc:docMk/>
          <pc:sldMk cId="1612641527" sldId="970"/>
        </pc:sldMkLst>
        <pc:graphicFrameChg chg="mod modGraphic">
          <ac:chgData name="檪原　佳代子" userId="S::ichiharaka@lan.pref.osaka.jp::29cdebcc-8da9-4158-9d97-a9921e41c4cf" providerId="AD" clId="Web-{1778F8F3-95B5-FF12-9E58-DCE6765E8B0D}" dt="2026-07-28T04:31:51.411" v="21"/>
          <ac:graphicFrameMkLst>
            <pc:docMk/>
            <pc:sldMk cId="1612641527" sldId="970"/>
            <ac:graphicFrameMk id="3" creationId="{72981CFA-C4FB-4208-BF9B-EB0D2F4A939F}"/>
          </ac:graphicFrameMkLst>
        </pc:graphicFrameChg>
      </pc:sldChg>
    </pc:docChg>
  </pc:docChgLst>
  <pc:docChgLst>
    <pc:chgData name="森井　凌" userId="S::moriir@lan.pref.osaka.jp::11aa4597-b630-44b8-8e21-983af2968896" providerId="AD" clId="Web-{72690F29-68C5-7416-A251-8BFBB4D782A8}"/>
    <pc:docChg chg="modSld">
      <pc:chgData name="森井　凌" userId="S::moriir@lan.pref.osaka.jp::11aa4597-b630-44b8-8e21-983af2968896" providerId="AD" clId="Web-{72690F29-68C5-7416-A251-8BFBB4D782A8}" dt="2026-07-28T04:39:10.574" v="3"/>
      <pc:docMkLst>
        <pc:docMk/>
      </pc:docMkLst>
      <pc:sldChg chg="modSp">
        <pc:chgData name="森井　凌" userId="S::moriir@lan.pref.osaka.jp::11aa4597-b630-44b8-8e21-983af2968896" providerId="AD" clId="Web-{72690F29-68C5-7416-A251-8BFBB4D782A8}" dt="2026-07-28T04:39:10.574" v="3"/>
        <pc:sldMkLst>
          <pc:docMk/>
          <pc:sldMk cId="1612641527" sldId="970"/>
        </pc:sldMkLst>
        <pc:graphicFrameChg chg="mod modGraphic">
          <ac:chgData name="森井　凌" userId="S::moriir@lan.pref.osaka.jp::11aa4597-b630-44b8-8e21-983af2968896" providerId="AD" clId="Web-{72690F29-68C5-7416-A251-8BFBB4D782A8}" dt="2026-07-28T04:39:10.574" v="3"/>
          <ac:graphicFrameMkLst>
            <pc:docMk/>
            <pc:sldMk cId="1612641527" sldId="970"/>
            <ac:graphicFrameMk id="3" creationId="{72981CFA-C4FB-4208-BF9B-EB0D2F4A939F}"/>
          </ac:graphicFrameMkLst>
        </pc:graphicFrameChg>
      </pc:sldChg>
    </pc:docChg>
  </pc:docChgLst>
</pc:chgInfo>
</file>

<file path=ppt/comments/modernComment_3CD_3ECA5D05.xml><?xml version="1.0" encoding="utf-8"?>
<p188:cmLst xmlns:a="http://schemas.openxmlformats.org/drawingml/2006/main" xmlns:r="http://schemas.openxmlformats.org/officeDocument/2006/relationships" xmlns:p188="http://schemas.microsoft.com/office/powerpoint/2018/8/main">
  <p188:cm id="{2E7AB694-6158-41F8-8513-E75B5D42400C}" authorId="{CE67A5B8-2965-4562-1488-471BAF9C5996}" created="2026-07-27T08:43:33.237">
    <pc:sldMkLst xmlns:pc="http://schemas.microsoft.com/office/powerpoint/2013/main/command">
      <pc:docMk/>
      <pc:sldMk cId="1053449477" sldId="973"/>
    </pc:sldMkLst>
    <p188:txBody>
      <a:bodyPr/>
      <a:lstStyle/>
      <a:p>
        <a:r>
          <a:rPr lang="en-US"/>
          <a:t>太字・下線・赤字</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C3B2D192-0294-4DE5-970F-1AFB8E247445}" type="datetimeFigureOut">
              <a:rPr kumimoji="1" lang="ja-JP" altLang="en-US" smtClean="0"/>
              <a:t>2026/9/1</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406697EC-10D4-4C16-819F-AB0ED270D716}" type="slidenum">
              <a:rPr kumimoji="1" lang="ja-JP" altLang="en-US" smtClean="0"/>
              <a:t>‹#›</a:t>
            </a:fld>
            <a:endParaRPr kumimoji="1" lang="ja-JP" altLang="en-US"/>
          </a:p>
        </p:txBody>
      </p:sp>
    </p:spTree>
    <p:extLst>
      <p:ext uri="{BB962C8B-B14F-4D97-AF65-F5344CB8AC3E}">
        <p14:creationId xmlns:p14="http://schemas.microsoft.com/office/powerpoint/2010/main" val="47459592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51300"/>
          </a:xfrm>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FCEDA7DA-0CE8-414B-8917-4A12BC0A41B3}"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254270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377504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56410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628359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709775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34287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644645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050930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65163" y="806450"/>
            <a:ext cx="5356225" cy="40179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607919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17590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071544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467876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39834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582747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1283081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563444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805353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
        <p:nvSpPr>
          <p:cNvPr id="6" name="スライド番号プレースホルダー 5"/>
          <p:cNvSpPr>
            <a:spLocks noGrp="1"/>
          </p:cNvSpPr>
          <p:nvPr>
            <p:ph type="sldNum" sz="quarter" idx="12"/>
          </p:nvPr>
        </p:nvSpPr>
        <p:spPr/>
        <p:txBody>
          <a:bodyPr/>
          <a:lstStyle/>
          <a:p>
            <a:fld id="{CE2F61C8-56B2-432A-BF71-F30109C7CF41}" type="slidenum">
              <a:rPr lang="ja-JP" altLang="en-US" smtClean="0">
                <a:solidFill>
                  <a:prstClr val="black"/>
                </a:solidFill>
              </a:rPr>
              <a:pPr/>
              <a:t>32</a:t>
            </a:fld>
            <a:endParaRPr lang="ja-JP" altLang="en-US">
              <a:solidFill>
                <a:prstClr val="black"/>
              </a:solidFill>
            </a:endParaRPr>
          </a:p>
        </p:txBody>
      </p:sp>
    </p:spTree>
    <p:extLst>
      <p:ext uri="{BB962C8B-B14F-4D97-AF65-F5344CB8AC3E}">
        <p14:creationId xmlns:p14="http://schemas.microsoft.com/office/powerpoint/2010/main" val="4129977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33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042077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771111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385148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436631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E462A-279E-5288-23C7-BD0E11B8A77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99D021A-24B0-D6D9-31D9-C0147AA469D6}"/>
              </a:ext>
            </a:extLst>
          </p:cNvPr>
          <p:cNvSpPr>
            <a:spLocks noGrp="1" noRot="1" noChangeAspect="1"/>
          </p:cNvSpPr>
          <p:nvPr>
            <p:ph type="sldImg"/>
          </p:nvPr>
        </p:nvSpPr>
        <p:spPr>
          <a:xfrm>
            <a:off x="679450" y="811213"/>
            <a:ext cx="5399088" cy="4049712"/>
          </a:xfrm>
        </p:spPr>
      </p:sp>
      <p:sp>
        <p:nvSpPr>
          <p:cNvPr id="3" name="ノート プレースホルダー 2">
            <a:extLst>
              <a:ext uri="{FF2B5EF4-FFF2-40B4-BE49-F238E27FC236}">
                <a16:creationId xmlns:a16="http://schemas.microsoft.com/office/drawing/2014/main" id="{2D6AF4D9-E61B-C691-9F42-005D61AC1B24}"/>
              </a:ext>
            </a:extLst>
          </p:cNvPr>
          <p:cNvSpPr>
            <a:spLocks noGrp="1"/>
          </p:cNvSpPr>
          <p:nvPr>
            <p:ph type="body" idx="1"/>
          </p:nvPr>
        </p:nvSpPr>
        <p:spPr/>
        <p:txBody>
          <a:bodyPr/>
          <a:lstStyle/>
          <a:p>
            <a:endParaRPr lang="ja-JP" altLang="en-US"/>
          </a:p>
        </p:txBody>
      </p:sp>
      <p:sp>
        <p:nvSpPr>
          <p:cNvPr id="4" name="ヘッダー プレースホルダー 3">
            <a:extLst>
              <a:ext uri="{FF2B5EF4-FFF2-40B4-BE49-F238E27FC236}">
                <a16:creationId xmlns:a16="http://schemas.microsoft.com/office/drawing/2014/main" id="{05204824-7E61-60E0-A387-0EEED2790D52}"/>
              </a:ext>
            </a:extLst>
          </p:cNvPr>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a:extLst>
              <a:ext uri="{FF2B5EF4-FFF2-40B4-BE49-F238E27FC236}">
                <a16:creationId xmlns:a16="http://schemas.microsoft.com/office/drawing/2014/main" id="{6D3E8CB5-A98E-9040-0BE8-55DDE32156E3}"/>
              </a:ext>
            </a:extLst>
          </p:cNvPr>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a:extLst>
              <a:ext uri="{FF2B5EF4-FFF2-40B4-BE49-F238E27FC236}">
                <a16:creationId xmlns:a16="http://schemas.microsoft.com/office/drawing/2014/main" id="{22003DEB-1B3D-44B1-BE37-0B3E6B283175}"/>
              </a:ext>
            </a:extLst>
          </p:cNvPr>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614831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92037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893211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49712"/>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601037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6"/>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1210429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15517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3916245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6"/>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9" indent="0" algn="ctr">
              <a:buNone/>
              <a:defRPr>
                <a:solidFill>
                  <a:schemeClr val="tx1">
                    <a:tint val="75000"/>
                  </a:schemeClr>
                </a:solidFill>
              </a:defRPr>
            </a:lvl2pPr>
            <a:lvl3pPr marL="914418" indent="0" algn="ctr">
              <a:buNone/>
              <a:defRPr>
                <a:solidFill>
                  <a:schemeClr val="tx1">
                    <a:tint val="75000"/>
                  </a:schemeClr>
                </a:solidFill>
              </a:defRPr>
            </a:lvl3pPr>
            <a:lvl4pPr marL="1371627" indent="0" algn="ctr">
              <a:buNone/>
              <a:defRPr>
                <a:solidFill>
                  <a:schemeClr val="tx1">
                    <a:tint val="75000"/>
                  </a:schemeClr>
                </a:solidFill>
              </a:defRPr>
            </a:lvl4pPr>
            <a:lvl5pPr marL="1828837" indent="0" algn="ctr">
              <a:buNone/>
              <a:defRPr>
                <a:solidFill>
                  <a:schemeClr val="tx1">
                    <a:tint val="75000"/>
                  </a:schemeClr>
                </a:solidFill>
              </a:defRPr>
            </a:lvl5pPr>
            <a:lvl6pPr marL="2286046" indent="0" algn="ctr">
              <a:buNone/>
              <a:defRPr>
                <a:solidFill>
                  <a:schemeClr val="tx1">
                    <a:tint val="75000"/>
                  </a:schemeClr>
                </a:solidFill>
              </a:defRPr>
            </a:lvl6pPr>
            <a:lvl7pPr marL="2743255" indent="0" algn="ctr">
              <a:buNone/>
              <a:defRPr>
                <a:solidFill>
                  <a:schemeClr val="tx1">
                    <a:tint val="75000"/>
                  </a:schemeClr>
                </a:solidFill>
              </a:defRPr>
            </a:lvl7pPr>
            <a:lvl8pPr marL="3200464" indent="0" algn="ctr">
              <a:buNone/>
              <a:defRPr>
                <a:solidFill>
                  <a:schemeClr val="tx1">
                    <a:tint val="75000"/>
                  </a:schemeClr>
                </a:solidFill>
              </a:defRPr>
            </a:lvl8pPr>
            <a:lvl9pPr marL="3657673"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15072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3586106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1"/>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9" indent="0">
              <a:buNone/>
              <a:defRPr sz="1786">
                <a:solidFill>
                  <a:schemeClr val="tx1">
                    <a:tint val="75000"/>
                  </a:schemeClr>
                </a:solidFill>
              </a:defRPr>
            </a:lvl2pPr>
            <a:lvl3pPr marL="914418" indent="0">
              <a:buNone/>
              <a:defRPr sz="1571">
                <a:solidFill>
                  <a:schemeClr val="tx1">
                    <a:tint val="75000"/>
                  </a:schemeClr>
                </a:solidFill>
              </a:defRPr>
            </a:lvl3pPr>
            <a:lvl4pPr marL="1371627" indent="0">
              <a:buNone/>
              <a:defRPr sz="1429">
                <a:solidFill>
                  <a:schemeClr val="tx1">
                    <a:tint val="75000"/>
                  </a:schemeClr>
                </a:solidFill>
              </a:defRPr>
            </a:lvl4pPr>
            <a:lvl5pPr marL="1828837" indent="0">
              <a:buNone/>
              <a:defRPr sz="1429">
                <a:solidFill>
                  <a:schemeClr val="tx1">
                    <a:tint val="75000"/>
                  </a:schemeClr>
                </a:solidFill>
              </a:defRPr>
            </a:lvl5pPr>
            <a:lvl6pPr marL="2286046" indent="0">
              <a:buNone/>
              <a:defRPr sz="1429">
                <a:solidFill>
                  <a:schemeClr val="tx1">
                    <a:tint val="75000"/>
                  </a:schemeClr>
                </a:solidFill>
              </a:defRPr>
            </a:lvl6pPr>
            <a:lvl7pPr marL="2743255" indent="0">
              <a:buNone/>
              <a:defRPr sz="1429">
                <a:solidFill>
                  <a:schemeClr val="tx1">
                    <a:tint val="75000"/>
                  </a:schemeClr>
                </a:solidFill>
              </a:defRPr>
            </a:lvl7pPr>
            <a:lvl8pPr marL="3200464" indent="0">
              <a:buNone/>
              <a:defRPr sz="1429">
                <a:solidFill>
                  <a:schemeClr val="tx1">
                    <a:tint val="75000"/>
                  </a:schemeClr>
                </a:solidFill>
              </a:defRPr>
            </a:lvl8pPr>
            <a:lvl9pPr marL="3657673" indent="0">
              <a:buNone/>
              <a:defRPr sz="1429">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12458846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1"/>
            <a:ext cx="4038600" cy="4525963"/>
          </a:xfrm>
        </p:spPr>
        <p:txBody>
          <a:bodyPr/>
          <a:lstStyle>
            <a:lvl1pPr>
              <a:defRPr sz="2786"/>
            </a:lvl1pPr>
            <a:lvl2pPr>
              <a:defRPr sz="2429"/>
            </a:lvl2pPr>
            <a:lvl3pPr>
              <a:defRPr sz="2000"/>
            </a:lvl3pPr>
            <a:lvl4pPr>
              <a:defRPr sz="1786"/>
            </a:lvl4pPr>
            <a:lvl5pPr>
              <a:defRPr sz="1786"/>
            </a:lvl5pPr>
            <a:lvl6pPr>
              <a:defRPr sz="1786"/>
            </a:lvl6pPr>
            <a:lvl7pPr>
              <a:defRPr sz="1786"/>
            </a:lvl7pPr>
            <a:lvl8pPr>
              <a:defRPr sz="1786"/>
            </a:lvl8pPr>
            <a:lvl9pPr>
              <a:defRPr sz="178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1"/>
            <a:ext cx="4038600" cy="4525963"/>
          </a:xfrm>
        </p:spPr>
        <p:txBody>
          <a:bodyPr/>
          <a:lstStyle>
            <a:lvl1pPr>
              <a:defRPr sz="2786"/>
            </a:lvl1pPr>
            <a:lvl2pPr>
              <a:defRPr sz="2429"/>
            </a:lvl2pPr>
            <a:lvl3pPr>
              <a:defRPr sz="2000"/>
            </a:lvl3pPr>
            <a:lvl4pPr>
              <a:defRPr sz="1786"/>
            </a:lvl4pPr>
            <a:lvl5pPr>
              <a:defRPr sz="1786"/>
            </a:lvl5pPr>
            <a:lvl6pPr>
              <a:defRPr sz="1786"/>
            </a:lvl6pPr>
            <a:lvl7pPr>
              <a:defRPr sz="1786"/>
            </a:lvl7pPr>
            <a:lvl8pPr>
              <a:defRPr sz="1786"/>
            </a:lvl8pPr>
            <a:lvl9pPr>
              <a:defRPr sz="178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3352213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29" b="1"/>
            </a:lvl1pPr>
            <a:lvl2pPr marL="457209" indent="0">
              <a:buNone/>
              <a:defRPr sz="2000" b="1"/>
            </a:lvl2pPr>
            <a:lvl3pPr marL="914418" indent="0">
              <a:buNone/>
              <a:defRPr sz="1786" b="1"/>
            </a:lvl3pPr>
            <a:lvl4pPr marL="1371627" indent="0">
              <a:buNone/>
              <a:defRPr sz="1571" b="1"/>
            </a:lvl4pPr>
            <a:lvl5pPr marL="1828837" indent="0">
              <a:buNone/>
              <a:defRPr sz="1571" b="1"/>
            </a:lvl5pPr>
            <a:lvl6pPr marL="2286046" indent="0">
              <a:buNone/>
              <a:defRPr sz="1571" b="1"/>
            </a:lvl6pPr>
            <a:lvl7pPr marL="2743255" indent="0">
              <a:buNone/>
              <a:defRPr sz="1571" b="1"/>
            </a:lvl7pPr>
            <a:lvl8pPr marL="3200464" indent="0">
              <a:buNone/>
              <a:defRPr sz="1571" b="1"/>
            </a:lvl8pPr>
            <a:lvl9pPr marL="3657673" indent="0">
              <a:buNone/>
              <a:defRPr sz="1571"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29"/>
            </a:lvl1pPr>
            <a:lvl2pPr>
              <a:defRPr sz="2000"/>
            </a:lvl2pPr>
            <a:lvl3pPr>
              <a:defRPr sz="1786"/>
            </a:lvl3pPr>
            <a:lvl4pPr>
              <a:defRPr sz="1571"/>
            </a:lvl4pPr>
            <a:lvl5pPr>
              <a:defRPr sz="1571"/>
            </a:lvl5pPr>
            <a:lvl6pPr>
              <a:defRPr sz="1571"/>
            </a:lvl6pPr>
            <a:lvl7pPr>
              <a:defRPr sz="1571"/>
            </a:lvl7pPr>
            <a:lvl8pPr>
              <a:defRPr sz="1571"/>
            </a:lvl8pPr>
            <a:lvl9pPr>
              <a:defRPr sz="157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6" y="1535113"/>
            <a:ext cx="4041775" cy="639762"/>
          </a:xfrm>
        </p:spPr>
        <p:txBody>
          <a:bodyPr anchor="b"/>
          <a:lstStyle>
            <a:lvl1pPr marL="0" indent="0">
              <a:buNone/>
              <a:defRPr sz="2429" b="1"/>
            </a:lvl1pPr>
            <a:lvl2pPr marL="457209" indent="0">
              <a:buNone/>
              <a:defRPr sz="2000" b="1"/>
            </a:lvl2pPr>
            <a:lvl3pPr marL="914418" indent="0">
              <a:buNone/>
              <a:defRPr sz="1786" b="1"/>
            </a:lvl3pPr>
            <a:lvl4pPr marL="1371627" indent="0">
              <a:buNone/>
              <a:defRPr sz="1571" b="1"/>
            </a:lvl4pPr>
            <a:lvl5pPr marL="1828837" indent="0">
              <a:buNone/>
              <a:defRPr sz="1571" b="1"/>
            </a:lvl5pPr>
            <a:lvl6pPr marL="2286046" indent="0">
              <a:buNone/>
              <a:defRPr sz="1571" b="1"/>
            </a:lvl6pPr>
            <a:lvl7pPr marL="2743255" indent="0">
              <a:buNone/>
              <a:defRPr sz="1571" b="1"/>
            </a:lvl7pPr>
            <a:lvl8pPr marL="3200464" indent="0">
              <a:buNone/>
              <a:defRPr sz="1571" b="1"/>
            </a:lvl8pPr>
            <a:lvl9pPr marL="3657673" indent="0">
              <a:buNone/>
              <a:defRPr sz="1571"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6" y="2174875"/>
            <a:ext cx="4041775" cy="3951288"/>
          </a:xfrm>
        </p:spPr>
        <p:txBody>
          <a:bodyPr/>
          <a:lstStyle>
            <a:lvl1pPr>
              <a:defRPr sz="2429"/>
            </a:lvl1pPr>
            <a:lvl2pPr>
              <a:defRPr sz="2000"/>
            </a:lvl2pPr>
            <a:lvl3pPr>
              <a:defRPr sz="1786"/>
            </a:lvl3pPr>
            <a:lvl4pPr>
              <a:defRPr sz="1571"/>
            </a:lvl4pPr>
            <a:lvl5pPr>
              <a:defRPr sz="1571"/>
            </a:lvl5pPr>
            <a:lvl6pPr>
              <a:defRPr sz="1571"/>
            </a:lvl6pPr>
            <a:lvl7pPr>
              <a:defRPr sz="1571"/>
            </a:lvl7pPr>
            <a:lvl8pPr>
              <a:defRPr sz="1571"/>
            </a:lvl8pPr>
            <a:lvl9pPr>
              <a:defRPr sz="157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559117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11891816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1047112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1"/>
            <a:ext cx="5111750" cy="5853113"/>
          </a:xfrm>
        </p:spPr>
        <p:txBody>
          <a:bodyPr/>
          <a:lstStyle>
            <a:lvl1pPr>
              <a:defRPr sz="3214"/>
            </a:lvl1pPr>
            <a:lvl2pPr>
              <a:defRPr sz="2786"/>
            </a:lvl2pPr>
            <a:lvl3pPr>
              <a:defRPr sz="2429"/>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1" y="1435101"/>
            <a:ext cx="3008313" cy="4691063"/>
          </a:xfrm>
        </p:spPr>
        <p:txBody>
          <a:bodyPr/>
          <a:lstStyle>
            <a:lvl1pPr marL="0" indent="0">
              <a:buNone/>
              <a:defRPr sz="1429"/>
            </a:lvl1pPr>
            <a:lvl2pPr marL="457209" indent="0">
              <a:buNone/>
              <a:defRPr sz="1214"/>
            </a:lvl2pPr>
            <a:lvl3pPr marL="914418" indent="0">
              <a:buNone/>
              <a:defRPr sz="1000"/>
            </a:lvl3pPr>
            <a:lvl4pPr marL="1371627" indent="0">
              <a:buNone/>
              <a:defRPr sz="929"/>
            </a:lvl4pPr>
            <a:lvl5pPr marL="1828837" indent="0">
              <a:buNone/>
              <a:defRPr sz="929"/>
            </a:lvl5pPr>
            <a:lvl6pPr marL="2286046" indent="0">
              <a:buNone/>
              <a:defRPr sz="929"/>
            </a:lvl6pPr>
            <a:lvl7pPr marL="2743255" indent="0">
              <a:buNone/>
              <a:defRPr sz="929"/>
            </a:lvl7pPr>
            <a:lvl8pPr marL="3200464" indent="0">
              <a:buNone/>
              <a:defRPr sz="929"/>
            </a:lvl8pPr>
            <a:lvl9pPr marL="3657673" indent="0">
              <a:buNone/>
              <a:defRPr sz="929"/>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679279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42447281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14"/>
            </a:lvl1pPr>
            <a:lvl2pPr marL="457209" indent="0">
              <a:buNone/>
              <a:defRPr sz="2786"/>
            </a:lvl2pPr>
            <a:lvl3pPr marL="914418" indent="0">
              <a:buNone/>
              <a:defRPr sz="2429"/>
            </a:lvl3pPr>
            <a:lvl4pPr marL="1371627" indent="0">
              <a:buNone/>
              <a:defRPr sz="2000"/>
            </a:lvl4pPr>
            <a:lvl5pPr marL="1828837" indent="0">
              <a:buNone/>
              <a:defRPr sz="2000"/>
            </a:lvl5pPr>
            <a:lvl6pPr marL="2286046" indent="0">
              <a:buNone/>
              <a:defRPr sz="2000"/>
            </a:lvl6pPr>
            <a:lvl7pPr marL="2743255" indent="0">
              <a:buNone/>
              <a:defRPr sz="2000"/>
            </a:lvl7pPr>
            <a:lvl8pPr marL="3200464" indent="0">
              <a:buNone/>
              <a:defRPr sz="2000"/>
            </a:lvl8pPr>
            <a:lvl9pPr marL="3657673"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29"/>
            </a:lvl1pPr>
            <a:lvl2pPr marL="457209" indent="0">
              <a:buNone/>
              <a:defRPr sz="1214"/>
            </a:lvl2pPr>
            <a:lvl3pPr marL="914418" indent="0">
              <a:buNone/>
              <a:defRPr sz="1000"/>
            </a:lvl3pPr>
            <a:lvl4pPr marL="1371627" indent="0">
              <a:buNone/>
              <a:defRPr sz="929"/>
            </a:lvl4pPr>
            <a:lvl5pPr marL="1828837" indent="0">
              <a:buNone/>
              <a:defRPr sz="929"/>
            </a:lvl5pPr>
            <a:lvl6pPr marL="2286046" indent="0">
              <a:buNone/>
              <a:defRPr sz="929"/>
            </a:lvl6pPr>
            <a:lvl7pPr marL="2743255" indent="0">
              <a:buNone/>
              <a:defRPr sz="929"/>
            </a:lvl7pPr>
            <a:lvl8pPr marL="3200464" indent="0">
              <a:buNone/>
              <a:defRPr sz="929"/>
            </a:lvl8pPr>
            <a:lvl9pPr marL="3657673" indent="0">
              <a:buNone/>
              <a:defRPr sz="929"/>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1889701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404089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5A48CC-28D5-4DB3-82F9-8A5F8BBEF9CC}"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490705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1"/>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3637647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4125592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1884321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1124988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2140856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1" y="1435101"/>
            <a:ext cx="3008313" cy="4691063"/>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362694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910C2DA-F3EB-48DD-B289-19C30F2D23C7}" type="datetimeFigureOut">
              <a:rPr kumimoji="1" lang="ja-JP" altLang="en-US" smtClean="0"/>
              <a:t>2026/9/1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1542452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29" tIns="45715" rIns="91429" bIns="45715"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1"/>
            <a:ext cx="8229600" cy="4525963"/>
          </a:xfrm>
          <a:prstGeom prst="rect">
            <a:avLst/>
          </a:prstGeom>
        </p:spPr>
        <p:txBody>
          <a:bodyPr vert="horz" lIns="91429" tIns="45715" rIns="91429" bIns="45715"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1"/>
            <a:ext cx="2133600" cy="365125"/>
          </a:xfrm>
          <a:prstGeom prst="rect">
            <a:avLst/>
          </a:prstGeom>
        </p:spPr>
        <p:txBody>
          <a:bodyPr vert="horz" lIns="91429" tIns="45715" rIns="91429" bIns="45715" rtlCol="0" anchor="ctr"/>
          <a:lstStyle>
            <a:lvl1pPr algn="l">
              <a:defRPr sz="1200">
                <a:solidFill>
                  <a:schemeClr val="tx1">
                    <a:tint val="75000"/>
                  </a:schemeClr>
                </a:solidFill>
              </a:defRPr>
            </a:lvl1pPr>
          </a:lstStyle>
          <a:p>
            <a:fld id="{7910C2DA-F3EB-48DD-B289-19C30F2D23C7}" type="datetimeFigureOut">
              <a:rPr kumimoji="1" lang="ja-JP" altLang="en-US" smtClean="0"/>
              <a:t>2026/9/1</a:t>
            </a:fld>
            <a:endParaRPr kumimoji="1" lang="ja-JP" altLang="en-US"/>
          </a:p>
        </p:txBody>
      </p:sp>
      <p:sp>
        <p:nvSpPr>
          <p:cNvPr id="5" name="フッター プレースホルダー 4"/>
          <p:cNvSpPr>
            <a:spLocks noGrp="1"/>
          </p:cNvSpPr>
          <p:nvPr>
            <p:ph type="ftr" sz="quarter" idx="3"/>
          </p:nvPr>
        </p:nvSpPr>
        <p:spPr>
          <a:xfrm>
            <a:off x="3124200" y="6356351"/>
            <a:ext cx="2895600" cy="365125"/>
          </a:xfrm>
          <a:prstGeom prst="rect">
            <a:avLst/>
          </a:prstGeom>
        </p:spPr>
        <p:txBody>
          <a:bodyPr vert="horz" lIns="91429" tIns="45715" rIns="91429" bIns="45715"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1"/>
            <a:ext cx="2133600" cy="365125"/>
          </a:xfrm>
          <a:prstGeom prst="rect">
            <a:avLst/>
          </a:prstGeom>
        </p:spPr>
        <p:txBody>
          <a:bodyPr vert="horz" lIns="91429" tIns="45715" rIns="91429" bIns="45715" rtlCol="0" anchor="ctr"/>
          <a:lstStyle>
            <a:lvl1pPr algn="r">
              <a:defRPr sz="1200">
                <a:solidFill>
                  <a:schemeClr val="tx1">
                    <a:tint val="75000"/>
                  </a:schemeClr>
                </a:solidFill>
              </a:defRPr>
            </a:lvl1p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30756095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290" rtl="0" eaLnBrk="1" latinLnBrk="0" hangingPunct="1">
        <a:spcBef>
          <a:spcPct val="0"/>
        </a:spcBef>
        <a:buNone/>
        <a:defRPr kumimoji="1" sz="4400" kern="1200">
          <a:solidFill>
            <a:schemeClr val="tx1"/>
          </a:solidFill>
          <a:latin typeface="+mj-lt"/>
          <a:ea typeface="+mj-ea"/>
          <a:cs typeface="+mj-cs"/>
        </a:defRPr>
      </a:lvl1pPr>
    </p:titleStyle>
    <p:bodyStyle>
      <a:lvl1pPr marL="342859" indent="-342859" algn="l" defTabSz="91429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861" indent="-285716" algn="l" defTabSz="91429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863" indent="-228573" algn="l" defTabSz="91429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008"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153"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298"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443"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589"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5734"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128016" tIns="64008" rIns="128016" bIns="64008"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1"/>
            <a:ext cx="8229600" cy="4525963"/>
          </a:xfrm>
          <a:prstGeom prst="rect">
            <a:avLst/>
          </a:prstGeom>
        </p:spPr>
        <p:txBody>
          <a:bodyPr vert="horz" lIns="128016" tIns="64008" rIns="128016" bIns="64008"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1"/>
            <a:ext cx="2133600" cy="365125"/>
          </a:xfrm>
          <a:prstGeom prst="rect">
            <a:avLst/>
          </a:prstGeom>
        </p:spPr>
        <p:txBody>
          <a:bodyPr vert="horz" lIns="128016" tIns="64008" rIns="128016" bIns="64008" rtlCol="0" anchor="ctr"/>
          <a:lstStyle>
            <a:lvl1pPr algn="l">
              <a:defRPr sz="1214">
                <a:solidFill>
                  <a:schemeClr val="tx1">
                    <a:tint val="75000"/>
                  </a:schemeClr>
                </a:solidFill>
              </a:defRPr>
            </a:lvl1pPr>
          </a:lstStyle>
          <a:p>
            <a:fld id="{E75A48CC-28D5-4DB3-82F9-8A5F8BBEF9CC}" type="datetimeFigureOut">
              <a:rPr kumimoji="1" lang="ja-JP" altLang="en-US" smtClean="0"/>
              <a:t>2026/9/1</a:t>
            </a:fld>
            <a:endParaRPr kumimoji="1" lang="ja-JP" altLang="en-US"/>
          </a:p>
        </p:txBody>
      </p:sp>
      <p:sp>
        <p:nvSpPr>
          <p:cNvPr id="5" name="フッター プレースホルダー 4"/>
          <p:cNvSpPr>
            <a:spLocks noGrp="1"/>
          </p:cNvSpPr>
          <p:nvPr>
            <p:ph type="ftr" sz="quarter" idx="3"/>
          </p:nvPr>
        </p:nvSpPr>
        <p:spPr>
          <a:xfrm>
            <a:off x="3124200" y="6356351"/>
            <a:ext cx="2895600" cy="365125"/>
          </a:xfrm>
          <a:prstGeom prst="rect">
            <a:avLst/>
          </a:prstGeom>
        </p:spPr>
        <p:txBody>
          <a:bodyPr vert="horz" lIns="128016" tIns="64008" rIns="128016" bIns="64008" rtlCol="0" anchor="ctr"/>
          <a:lstStyle>
            <a:lvl1pPr algn="ctr">
              <a:defRPr sz="1214">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1"/>
            <a:ext cx="2133600" cy="365125"/>
          </a:xfrm>
          <a:prstGeom prst="rect">
            <a:avLst/>
          </a:prstGeom>
        </p:spPr>
        <p:txBody>
          <a:bodyPr vert="horz" lIns="128016" tIns="64008" rIns="128016" bIns="64008" rtlCol="0" anchor="ctr"/>
          <a:lstStyle>
            <a:lvl1pPr algn="r">
              <a:defRPr sz="1214">
                <a:solidFill>
                  <a:schemeClr val="tx1">
                    <a:tint val="75000"/>
                  </a:schemeClr>
                </a:solidFill>
              </a:defRPr>
            </a:lvl1pPr>
          </a:lstStyle>
          <a:p>
            <a:fld id="{FFBD0A87-419F-4792-9DFA-8C0DC6CD75E0}" type="slidenum">
              <a:rPr kumimoji="1" lang="ja-JP" altLang="en-US" smtClean="0"/>
              <a:t>‹#›</a:t>
            </a:fld>
            <a:endParaRPr kumimoji="1" lang="ja-JP" altLang="en-US"/>
          </a:p>
        </p:txBody>
      </p:sp>
    </p:spTree>
    <p:extLst>
      <p:ext uri="{BB962C8B-B14F-4D97-AF65-F5344CB8AC3E}">
        <p14:creationId xmlns:p14="http://schemas.microsoft.com/office/powerpoint/2010/main" val="992815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18" rtl="0" eaLnBrk="1" latinLnBrk="0" hangingPunct="1">
        <a:spcBef>
          <a:spcPct val="0"/>
        </a:spcBef>
        <a:buNone/>
        <a:defRPr kumimoji="1" sz="4429" kern="1200">
          <a:solidFill>
            <a:schemeClr val="tx1"/>
          </a:solidFill>
          <a:latin typeface="+mj-lt"/>
          <a:ea typeface="+mj-ea"/>
          <a:cs typeface="+mj-cs"/>
        </a:defRPr>
      </a:lvl1pPr>
    </p:titleStyle>
    <p:bodyStyle>
      <a:lvl1pPr marL="342907" indent="-342907" algn="l" defTabSz="914418" rtl="0" eaLnBrk="1" latinLnBrk="0" hangingPunct="1">
        <a:spcBef>
          <a:spcPct val="20000"/>
        </a:spcBef>
        <a:buFont typeface="Arial" panose="020B0604020202020204" pitchFamily="34" charset="0"/>
        <a:buChar char="•"/>
        <a:defRPr kumimoji="1" sz="3214" kern="1200">
          <a:solidFill>
            <a:schemeClr val="tx1"/>
          </a:solidFill>
          <a:latin typeface="+mn-lt"/>
          <a:ea typeface="+mn-ea"/>
          <a:cs typeface="+mn-cs"/>
        </a:defRPr>
      </a:lvl1pPr>
      <a:lvl2pPr marL="742965" indent="-285756" algn="l" defTabSz="914418" rtl="0" eaLnBrk="1" latinLnBrk="0" hangingPunct="1">
        <a:spcBef>
          <a:spcPct val="20000"/>
        </a:spcBef>
        <a:buFont typeface="Arial" panose="020B0604020202020204" pitchFamily="34" charset="0"/>
        <a:buChar char="–"/>
        <a:defRPr kumimoji="1" sz="2786" kern="1200">
          <a:solidFill>
            <a:schemeClr val="tx1"/>
          </a:solidFill>
          <a:latin typeface="+mn-lt"/>
          <a:ea typeface="+mn-ea"/>
          <a:cs typeface="+mn-cs"/>
        </a:defRPr>
      </a:lvl2pPr>
      <a:lvl3pPr marL="1143023" indent="-228605" algn="l" defTabSz="914418" rtl="0" eaLnBrk="1" latinLnBrk="0" hangingPunct="1">
        <a:spcBef>
          <a:spcPct val="20000"/>
        </a:spcBef>
        <a:buFont typeface="Arial" panose="020B0604020202020204" pitchFamily="34" charset="0"/>
        <a:buChar char="•"/>
        <a:defRPr kumimoji="1" sz="2429" kern="1200">
          <a:solidFill>
            <a:schemeClr val="tx1"/>
          </a:solidFill>
          <a:latin typeface="+mn-lt"/>
          <a:ea typeface="+mn-ea"/>
          <a:cs typeface="+mn-cs"/>
        </a:defRPr>
      </a:lvl3pPr>
      <a:lvl4pPr marL="1600232"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41"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50"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59"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69"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78"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18" rtl="0" eaLnBrk="1" latinLnBrk="0" hangingPunct="1">
        <a:defRPr kumimoji="1" sz="1786" kern="1200">
          <a:solidFill>
            <a:schemeClr val="tx1"/>
          </a:solidFill>
          <a:latin typeface="+mn-lt"/>
          <a:ea typeface="+mn-ea"/>
          <a:cs typeface="+mn-cs"/>
        </a:defRPr>
      </a:lvl1pPr>
      <a:lvl2pPr marL="457209" algn="l" defTabSz="914418" rtl="0" eaLnBrk="1" latinLnBrk="0" hangingPunct="1">
        <a:defRPr kumimoji="1" sz="1786" kern="1200">
          <a:solidFill>
            <a:schemeClr val="tx1"/>
          </a:solidFill>
          <a:latin typeface="+mn-lt"/>
          <a:ea typeface="+mn-ea"/>
          <a:cs typeface="+mn-cs"/>
        </a:defRPr>
      </a:lvl2pPr>
      <a:lvl3pPr marL="914418" algn="l" defTabSz="914418" rtl="0" eaLnBrk="1" latinLnBrk="0" hangingPunct="1">
        <a:defRPr kumimoji="1" sz="1786" kern="1200">
          <a:solidFill>
            <a:schemeClr val="tx1"/>
          </a:solidFill>
          <a:latin typeface="+mn-lt"/>
          <a:ea typeface="+mn-ea"/>
          <a:cs typeface="+mn-cs"/>
        </a:defRPr>
      </a:lvl3pPr>
      <a:lvl4pPr marL="1371627" algn="l" defTabSz="914418" rtl="0" eaLnBrk="1" latinLnBrk="0" hangingPunct="1">
        <a:defRPr kumimoji="1" sz="1786" kern="1200">
          <a:solidFill>
            <a:schemeClr val="tx1"/>
          </a:solidFill>
          <a:latin typeface="+mn-lt"/>
          <a:ea typeface="+mn-ea"/>
          <a:cs typeface="+mn-cs"/>
        </a:defRPr>
      </a:lvl4pPr>
      <a:lvl5pPr marL="1828837" algn="l" defTabSz="914418" rtl="0" eaLnBrk="1" latinLnBrk="0" hangingPunct="1">
        <a:defRPr kumimoji="1" sz="1786" kern="1200">
          <a:solidFill>
            <a:schemeClr val="tx1"/>
          </a:solidFill>
          <a:latin typeface="+mn-lt"/>
          <a:ea typeface="+mn-ea"/>
          <a:cs typeface="+mn-cs"/>
        </a:defRPr>
      </a:lvl5pPr>
      <a:lvl6pPr marL="2286046" algn="l" defTabSz="914418" rtl="0" eaLnBrk="1" latinLnBrk="0" hangingPunct="1">
        <a:defRPr kumimoji="1" sz="1786" kern="1200">
          <a:solidFill>
            <a:schemeClr val="tx1"/>
          </a:solidFill>
          <a:latin typeface="+mn-lt"/>
          <a:ea typeface="+mn-ea"/>
          <a:cs typeface="+mn-cs"/>
        </a:defRPr>
      </a:lvl6pPr>
      <a:lvl7pPr marL="2743255" algn="l" defTabSz="914418" rtl="0" eaLnBrk="1" latinLnBrk="0" hangingPunct="1">
        <a:defRPr kumimoji="1" sz="1786" kern="1200">
          <a:solidFill>
            <a:schemeClr val="tx1"/>
          </a:solidFill>
          <a:latin typeface="+mn-lt"/>
          <a:ea typeface="+mn-ea"/>
          <a:cs typeface="+mn-cs"/>
        </a:defRPr>
      </a:lvl7pPr>
      <a:lvl8pPr marL="3200464" algn="l" defTabSz="914418" rtl="0" eaLnBrk="1" latinLnBrk="0" hangingPunct="1">
        <a:defRPr kumimoji="1" sz="1786" kern="1200">
          <a:solidFill>
            <a:schemeClr val="tx1"/>
          </a:solidFill>
          <a:latin typeface="+mn-lt"/>
          <a:ea typeface="+mn-ea"/>
          <a:cs typeface="+mn-cs"/>
        </a:defRPr>
      </a:lvl8pPr>
      <a:lvl9pPr marL="3657673" algn="l" defTabSz="914418" rtl="0" eaLnBrk="1" latinLnBrk="0" hangingPunct="1">
        <a:defRPr kumimoji="1" sz="178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emf"/><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jpe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3CD_3ECA5D05.xml"/><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11.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emf"/></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emf"/><Relationship Id="rId4" Type="http://schemas.openxmlformats.org/officeDocument/2006/relationships/image" Target="../media/image46.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701823" y="3032956"/>
            <a:ext cx="7740353"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正方形/長方形 9"/>
          <p:cNvSpPr/>
          <p:nvPr/>
        </p:nvSpPr>
        <p:spPr>
          <a:xfrm>
            <a:off x="642354" y="2666485"/>
            <a:ext cx="7740353"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Rectangle 1">
            <a:extLst>
              <a:ext uri="{FF2B5EF4-FFF2-40B4-BE49-F238E27FC236}">
                <a16:creationId xmlns:a16="http://schemas.microsoft.com/office/drawing/2014/main" id="{18128F91-59D5-4DE6-B5D9-8602A37298E2}"/>
              </a:ext>
            </a:extLst>
          </p:cNvPr>
          <p:cNvSpPr>
            <a:spLocks noChangeArrowheads="1"/>
          </p:cNvSpPr>
          <p:nvPr/>
        </p:nvSpPr>
        <p:spPr bwMode="auto">
          <a:xfrm>
            <a:off x="0" y="2849721"/>
            <a:ext cx="9144000" cy="792088"/>
          </a:xfrm>
          <a:prstGeom prst="rect">
            <a:avLst/>
          </a:prstGeom>
          <a:solidFill>
            <a:srgbClr val="99CC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algn="ctr" eaLnBrk="1" hangingPunct="1"/>
            <a:r>
              <a:rPr lang="ja-JP" altLang="en-US" sz="2400" b="1" spc="-12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r>
              <a:rPr lang="ja-JP" altLang="en-US"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住まうビジョン・大阪」</a:t>
            </a:r>
            <a:r>
              <a:rPr lang="en-US" altLang="ja-JP"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r>
              <a:rPr lang="ja-JP" altLang="en-US"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令和</a:t>
            </a:r>
            <a:r>
              <a:rPr lang="en-US" altLang="ja-JP"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3</a:t>
            </a:r>
            <a:r>
              <a:rPr lang="ja-JP" altLang="en-US"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年</a:t>
            </a:r>
            <a:r>
              <a:rPr lang="en-US" altLang="ja-JP"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12</a:t>
            </a:r>
            <a:r>
              <a:rPr lang="ja-JP" altLang="en-US"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月</a:t>
            </a:r>
            <a:r>
              <a:rPr lang="en-US" altLang="ja-JP"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r>
              <a:rPr lang="ja-JP" altLang="en-US"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の進捗状況</a:t>
            </a:r>
            <a:endParaRPr lang="en-US" altLang="ja-JP" sz="2400" b="1" spc="-12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p:txBody>
      </p:sp>
      <p:sp>
        <p:nvSpPr>
          <p:cNvPr id="8" name="Rectangle 1">
            <a:extLst>
              <a:ext uri="{FF2B5EF4-FFF2-40B4-BE49-F238E27FC236}">
                <a16:creationId xmlns:a16="http://schemas.microsoft.com/office/drawing/2014/main" id="{867B0D91-9AAB-4ED3-AB8F-F1A828395030}"/>
              </a:ext>
            </a:extLst>
          </p:cNvPr>
          <p:cNvSpPr>
            <a:spLocks noChangeArrowheads="1"/>
          </p:cNvSpPr>
          <p:nvPr/>
        </p:nvSpPr>
        <p:spPr bwMode="auto">
          <a:xfrm>
            <a:off x="1547663" y="5700787"/>
            <a:ext cx="6048672" cy="792088"/>
          </a:xfrm>
          <a:prstGeom prst="rect">
            <a:avLst/>
          </a:prstGeom>
          <a:noFill/>
          <a:ln>
            <a:noFill/>
          </a:ln>
          <a:effec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00" b="0" i="0" u="none" strike="noStrike" kern="1200" cap="none" spc="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令和８年７月</a:t>
            </a:r>
            <a:r>
              <a:rPr kumimoji="1" lang="en-US" altLang="ja-JP" sz="1800" dirty="0">
                <a:solidFill>
                  <a:schemeClr val="tx1"/>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31</a:t>
            </a:r>
            <a:r>
              <a:rPr kumimoji="1" lang="ja-JP" altLang="en-US" sz="1800" b="0" i="0" u="none" strike="noStrike" kern="1200" cap="none" spc="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日</a:t>
            </a:r>
            <a:endParaRPr kumimoji="1" lang="en-US" altLang="ja-JP" sz="1800" b="0" i="0" u="none" strike="noStrike" kern="1200" cap="none" spc="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zh-TW" altLang="en-US" sz="1800" b="0" i="0" u="none" strike="noStrike" kern="1200" cap="none" spc="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第</a:t>
            </a:r>
            <a:r>
              <a:rPr kumimoji="1" lang="ja-JP" altLang="en-US" sz="1800" dirty="0">
                <a:solidFill>
                  <a:schemeClr val="tx1"/>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７</a:t>
            </a:r>
            <a:r>
              <a:rPr kumimoji="1" lang="zh-TW" altLang="en-US" sz="1800" b="0" i="0" u="none" strike="noStrike" kern="1200" cap="none" spc="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回 </a:t>
            </a:r>
            <a:r>
              <a:rPr kumimoji="1" lang="ja-JP" altLang="en-US" sz="1800" b="0" i="0" u="none" strike="noStrike" kern="1200" cap="none" spc="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大阪府</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住生活審議会</a:t>
            </a:r>
            <a:r>
              <a:rPr kumimoji="1" lang="zh-TW"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 資料</a:t>
            </a:r>
            <a:endPar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B6BD564-7039-4D44-AE9F-600D7592DE53}"/>
              </a:ext>
            </a:extLst>
          </p:cNvPr>
          <p:cNvSpPr txBox="1"/>
          <p:nvPr/>
        </p:nvSpPr>
        <p:spPr>
          <a:xfrm>
            <a:off x="7464669" y="188640"/>
            <a:ext cx="1409514" cy="257369"/>
          </a:xfrm>
          <a:prstGeom prst="rect">
            <a:avLst/>
          </a:prstGeom>
          <a:noFill/>
          <a:ln>
            <a:solidFill>
              <a:schemeClr val="tx1"/>
            </a:solidFill>
          </a:ln>
        </p:spPr>
        <p:txBody>
          <a:bodyPr wrap="square" tIns="7200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kern="100" dirty="0">
                <a:solidFill>
                  <a:prstClr val="black"/>
                </a:solidFill>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参考資料１</a:t>
            </a:r>
            <a:endPar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3514142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765E2-1F64-77C3-8127-975FDB57475E}"/>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E52DF59D-08D6-9DFE-D6D7-85E3D0DCA8C2}"/>
              </a:ext>
            </a:extLst>
          </p:cNvPr>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安全を支える、４</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安心のくらしをつくる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a:extLst>
              <a:ext uri="{FF2B5EF4-FFF2-40B4-BE49-F238E27FC236}">
                <a16:creationId xmlns:a16="http://schemas.microsoft.com/office/drawing/2014/main" id="{AA007524-0381-CF98-79A7-CEE773CCFB3B}"/>
              </a:ext>
            </a:extLst>
          </p:cNvPr>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defTabSz="914290">
              <a:defRPr/>
            </a:pPr>
            <a:r>
              <a:rPr kumimoji="1" lang="ja-JP" altLang="en-US"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ja-JP" sz="1900" b="1" dirty="0">
                <a:solidFill>
                  <a:prstClr val="black"/>
                </a:solidFill>
                <a:latin typeface="Meiryo UI"/>
                <a:ea typeface="Meiryo UI"/>
                <a:cs typeface="Meiryo UI" panose="020B0604030504040204" pitchFamily="50" charset="-128"/>
              </a:rPr>
              <a:t>大阪府 </a:t>
            </a:r>
            <a:r>
              <a:rPr kumimoji="1" lang="ja-JP" sz="1900"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空家対策の取組方針</a:t>
            </a:r>
            <a:r>
              <a:rPr kumimoji="1" lang="ja-JP" altLang="en-US"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に基づく取組の推進</a:t>
            </a:r>
          </a:p>
        </p:txBody>
      </p:sp>
      <p:grpSp>
        <p:nvGrpSpPr>
          <p:cNvPr id="11" name="グループ化 32">
            <a:extLst>
              <a:ext uri="{FF2B5EF4-FFF2-40B4-BE49-F238E27FC236}">
                <a16:creationId xmlns:a16="http://schemas.microsoft.com/office/drawing/2014/main" id="{1B1A597E-6E74-2BA8-D53E-BF06E1FCCEEA}"/>
              </a:ext>
            </a:extLst>
          </p:cNvPr>
          <p:cNvGrpSpPr>
            <a:grpSpLocks/>
          </p:cNvGrpSpPr>
          <p:nvPr/>
        </p:nvGrpSpPr>
        <p:grpSpPr bwMode="auto">
          <a:xfrm>
            <a:off x="1686974" y="2311274"/>
            <a:ext cx="7348999" cy="401929"/>
            <a:chOff x="12909675" y="4074071"/>
            <a:chExt cx="4911344" cy="474662"/>
          </a:xfrm>
        </p:grpSpPr>
        <p:sp>
          <p:nvSpPr>
            <p:cNvPr id="12" name="角丸四角形 11">
              <a:extLst>
                <a:ext uri="{FF2B5EF4-FFF2-40B4-BE49-F238E27FC236}">
                  <a16:creationId xmlns:a16="http://schemas.microsoft.com/office/drawing/2014/main" id="{B6B1052D-0543-DEA5-B475-303365B3BA3B}"/>
                </a:ext>
              </a:extLst>
            </p:cNvPr>
            <p:cNvSpPr/>
            <p:nvPr/>
          </p:nvSpPr>
          <p:spPr bwMode="auto">
            <a:xfrm>
              <a:off x="12909675" y="4074071"/>
              <a:ext cx="4911344" cy="474662"/>
            </a:xfrm>
            <a:prstGeom prst="roundRect">
              <a:avLst/>
            </a:prstGeom>
            <a:ln/>
          </p:spPr>
          <p:style>
            <a:lnRef idx="0">
              <a:schemeClr val="accent2"/>
            </a:lnRef>
            <a:fillRef idx="3">
              <a:schemeClr val="accent2"/>
            </a:fillRef>
            <a:effectRef idx="3">
              <a:schemeClr val="accent2"/>
            </a:effectRef>
            <a:fontRef idx="minor">
              <a:schemeClr val="lt1"/>
            </a:fontRef>
          </p:style>
          <p:txBody>
            <a:bodyPr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3" name="正方形/長方形 34">
              <a:extLst>
                <a:ext uri="{FF2B5EF4-FFF2-40B4-BE49-F238E27FC236}">
                  <a16:creationId xmlns:a16="http://schemas.microsoft.com/office/drawing/2014/main" id="{0588B28C-7904-75D6-EC86-4AB760824BC5}"/>
                </a:ext>
              </a:extLst>
            </p:cNvPr>
            <p:cNvSpPr>
              <a:spLocks noChangeArrowheads="1"/>
            </p:cNvSpPr>
            <p:nvPr/>
          </p:nvSpPr>
          <p:spPr bwMode="auto">
            <a:xfrm>
              <a:off x="14704126" y="4142628"/>
              <a:ext cx="1322442" cy="33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空家対策の取組方針</a:t>
              </a:r>
            </a:p>
          </p:txBody>
        </p:sp>
      </p:grpSp>
      <p:grpSp>
        <p:nvGrpSpPr>
          <p:cNvPr id="14" name="グループ化 188">
            <a:extLst>
              <a:ext uri="{FF2B5EF4-FFF2-40B4-BE49-F238E27FC236}">
                <a16:creationId xmlns:a16="http://schemas.microsoft.com/office/drawing/2014/main" id="{2F3F127B-8F8C-9B0B-AB7B-851182A40DEA}"/>
              </a:ext>
            </a:extLst>
          </p:cNvPr>
          <p:cNvGrpSpPr>
            <a:grpSpLocks/>
          </p:cNvGrpSpPr>
          <p:nvPr/>
        </p:nvGrpSpPr>
        <p:grpSpPr bwMode="auto">
          <a:xfrm>
            <a:off x="130100" y="2311273"/>
            <a:ext cx="1806197" cy="401929"/>
            <a:chOff x="13065204" y="4287275"/>
            <a:chExt cx="11550828" cy="474662"/>
          </a:xfrm>
        </p:grpSpPr>
        <p:sp>
          <p:nvSpPr>
            <p:cNvPr id="15" name="角丸四角形 14">
              <a:extLst>
                <a:ext uri="{FF2B5EF4-FFF2-40B4-BE49-F238E27FC236}">
                  <a16:creationId xmlns:a16="http://schemas.microsoft.com/office/drawing/2014/main" id="{B596E60B-2905-2C84-F722-B3D70302DD9E}"/>
                </a:ext>
              </a:extLst>
            </p:cNvPr>
            <p:cNvSpPr/>
            <p:nvPr/>
          </p:nvSpPr>
          <p:spPr bwMode="auto">
            <a:xfrm>
              <a:off x="13065204" y="4287275"/>
              <a:ext cx="9659065" cy="474662"/>
            </a:xfrm>
            <a:prstGeom prst="roundRect">
              <a:avLst/>
            </a:prstGeom>
            <a:solidFill>
              <a:schemeClr val="accent3">
                <a:lumMod val="75000"/>
              </a:schemeClr>
            </a:solidFill>
            <a:ln/>
          </p:spPr>
          <p:style>
            <a:lnRef idx="0">
              <a:schemeClr val="accent2"/>
            </a:lnRef>
            <a:fillRef idx="3">
              <a:schemeClr val="accent2"/>
            </a:fillRef>
            <a:effectRef idx="3">
              <a:schemeClr val="accent2"/>
            </a:effectRef>
            <a:fontRef idx="minor">
              <a:schemeClr val="lt1"/>
            </a:fontRef>
          </p:style>
          <p:txBody>
            <a:bodyPr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29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6" name="正方形/長方形 34">
              <a:extLst>
                <a:ext uri="{FF2B5EF4-FFF2-40B4-BE49-F238E27FC236}">
                  <a16:creationId xmlns:a16="http://schemas.microsoft.com/office/drawing/2014/main" id="{366A11FF-42CA-60B6-F0AD-2D51DEA381FF}"/>
                </a:ext>
              </a:extLst>
            </p:cNvPr>
            <p:cNvSpPr>
              <a:spLocks noChangeArrowheads="1"/>
            </p:cNvSpPr>
            <p:nvPr/>
          </p:nvSpPr>
          <p:spPr bwMode="auto">
            <a:xfrm>
              <a:off x="13353918" y="4365687"/>
              <a:ext cx="11262114" cy="27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108"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住まうビジョン・大阪</a:t>
              </a:r>
            </a:p>
          </p:txBody>
        </p:sp>
      </p:grpSp>
      <p:graphicFrame>
        <p:nvGraphicFramePr>
          <p:cNvPr id="17" name="表 16">
            <a:extLst>
              <a:ext uri="{FF2B5EF4-FFF2-40B4-BE49-F238E27FC236}">
                <a16:creationId xmlns:a16="http://schemas.microsoft.com/office/drawing/2014/main" id="{CE8A7224-F587-77D5-C8BF-F5D91592A68E}"/>
              </a:ext>
            </a:extLst>
          </p:cNvPr>
          <p:cNvGraphicFramePr>
            <a:graphicFrameLocks noGrp="1"/>
          </p:cNvGraphicFramePr>
          <p:nvPr>
            <p:extLst>
              <p:ext uri="{D42A27DB-BD31-4B8C-83A1-F6EECF244321}">
                <p14:modId xmlns:p14="http://schemas.microsoft.com/office/powerpoint/2010/main" val="3422507484"/>
              </p:ext>
            </p:extLst>
          </p:nvPr>
        </p:nvGraphicFramePr>
        <p:xfrm>
          <a:off x="130100" y="2724818"/>
          <a:ext cx="1513074" cy="3687722"/>
        </p:xfrm>
        <a:graphic>
          <a:graphicData uri="http://schemas.openxmlformats.org/drawingml/2006/table">
            <a:tbl>
              <a:tblPr firstRow="1" bandRow="1">
                <a:tableStyleId>{F5AB1C69-6EDB-4FF4-983F-18BD219EF322}</a:tableStyleId>
              </a:tblPr>
              <a:tblGrid>
                <a:gridCol w="1513074">
                  <a:extLst>
                    <a:ext uri="{9D8B030D-6E8A-4147-A177-3AD203B41FA5}">
                      <a16:colId xmlns:a16="http://schemas.microsoft.com/office/drawing/2014/main" val="3161649188"/>
                    </a:ext>
                  </a:extLst>
                </a:gridCol>
              </a:tblGrid>
              <a:tr h="333608">
                <a:tc>
                  <a:txBody>
                    <a:bodyPr/>
                    <a:lstStyle/>
                    <a:p>
                      <a:pPr algn="ctr"/>
                      <a:r>
                        <a:rPr kumimoji="1" lang="ja-JP" altLang="en-US" sz="1100" b="0">
                          <a:latin typeface="UD デジタル 教科書体 NK-R" panose="02020400000000000000" pitchFamily="18" charset="-128"/>
                          <a:ea typeface="UD デジタル 教科書体 NK-R" panose="02020400000000000000" pitchFamily="18" charset="-128"/>
                        </a:rPr>
                        <a:t>施策名</a:t>
                      </a:r>
                    </a:p>
                  </a:txBody>
                  <a:tcPr marL="84413" marR="84413" marT="42181" marB="42181" anchor="ctr"/>
                </a:tc>
                <a:extLst>
                  <a:ext uri="{0D108BD9-81ED-4DB2-BD59-A6C34878D82A}">
                    <a16:rowId xmlns:a16="http://schemas.microsoft.com/office/drawing/2014/main" val="3209362858"/>
                  </a:ext>
                </a:extLst>
              </a:tr>
              <a:tr h="1145086">
                <a:tc>
                  <a:txBody>
                    <a:bodyPr/>
                    <a:lstStyle/>
                    <a:p>
                      <a:pPr algn="l"/>
                      <a:r>
                        <a:rPr kumimoji="1" lang="ja-JP" altLang="en-US" sz="1000">
                          <a:latin typeface="游ゴシック"/>
                          <a:ea typeface="游ゴシック"/>
                        </a:rPr>
                        <a:t>〇危険な空家の除却　</a:t>
                      </a:r>
                      <a:endParaRPr kumimoji="1" lang="en-US" altLang="ja-JP" sz="1000">
                        <a:latin typeface="游ゴシック"/>
                        <a:ea typeface="游ゴシック"/>
                      </a:endParaRPr>
                    </a:p>
                    <a:p>
                      <a:pPr algn="l"/>
                      <a:r>
                        <a:rPr kumimoji="1" lang="ja-JP" altLang="en-US" sz="1000">
                          <a:latin typeface="游ゴシック" panose="020B0400000000000000" pitchFamily="50" charset="-128"/>
                          <a:ea typeface="游ゴシック" panose="020B0400000000000000" pitchFamily="50" charset="-128"/>
                        </a:rPr>
                        <a:t>　等促進</a:t>
                      </a:r>
                    </a:p>
                  </a:txBody>
                  <a:tcPr marL="84413" marR="84413" marT="42181" marB="42181" anchor="ctr"/>
                </a:tc>
                <a:extLst>
                  <a:ext uri="{0D108BD9-81ED-4DB2-BD59-A6C34878D82A}">
                    <a16:rowId xmlns:a16="http://schemas.microsoft.com/office/drawing/2014/main" val="2804449307"/>
                  </a:ext>
                </a:extLst>
              </a:tr>
              <a:tr h="595085">
                <a:tc>
                  <a:txBody>
                    <a:bodyPr/>
                    <a:lstStyle/>
                    <a:p>
                      <a:pPr algn="l"/>
                      <a:r>
                        <a:rPr kumimoji="1" lang="ja-JP" altLang="en-US" sz="1000">
                          <a:latin typeface="游ゴシック" panose="020B0400000000000000" pitchFamily="50" charset="-128"/>
                          <a:ea typeface="游ゴシック" panose="020B0400000000000000" pitchFamily="50" charset="-128"/>
                        </a:rPr>
                        <a:t>〇空家等を活用した</a:t>
                      </a:r>
                      <a:endParaRPr kumimoji="1" lang="en-US" altLang="ja-JP" sz="1000">
                        <a:latin typeface="游ゴシック" panose="020B0400000000000000" pitchFamily="50" charset="-128"/>
                        <a:ea typeface="游ゴシック" panose="020B0400000000000000" pitchFamily="50" charset="-128"/>
                      </a:endParaRPr>
                    </a:p>
                    <a:p>
                      <a:pPr algn="l"/>
                      <a:r>
                        <a:rPr kumimoji="1" lang="ja-JP" altLang="en-US" sz="1000">
                          <a:latin typeface="游ゴシック" panose="020B0400000000000000" pitchFamily="50" charset="-128"/>
                          <a:ea typeface="游ゴシック" panose="020B0400000000000000" pitchFamily="50" charset="-128"/>
                        </a:rPr>
                        <a:t>　まちづくりの推進</a:t>
                      </a:r>
                      <a:endParaRPr kumimoji="1" lang="en-US" altLang="ja-JP" sz="1000">
                        <a:latin typeface="游ゴシック" panose="020B0400000000000000" pitchFamily="50" charset="-128"/>
                        <a:ea typeface="游ゴシック" panose="020B0400000000000000" pitchFamily="50" charset="-128"/>
                      </a:endParaRPr>
                    </a:p>
                  </a:txBody>
                  <a:tcPr marL="84413" marR="84413" marT="42181" marB="42181" anchor="ctr"/>
                </a:tc>
                <a:extLst>
                  <a:ext uri="{0D108BD9-81ED-4DB2-BD59-A6C34878D82A}">
                    <a16:rowId xmlns:a16="http://schemas.microsoft.com/office/drawing/2014/main" val="4237392521"/>
                  </a:ext>
                </a:extLst>
              </a:tr>
              <a:tr h="1613943">
                <a:tc>
                  <a:txBody>
                    <a:bodyPr/>
                    <a:lstStyle/>
                    <a:p>
                      <a:pPr algn="l"/>
                      <a:r>
                        <a:rPr kumimoji="1" lang="ja-JP" altLang="en-US" sz="1000">
                          <a:latin typeface="游ゴシック" panose="020B0400000000000000" pitchFamily="50" charset="-128"/>
                          <a:ea typeface="游ゴシック" panose="020B0400000000000000" pitchFamily="50" charset="-128"/>
                        </a:rPr>
                        <a:t>〇既存住宅流通・</a:t>
                      </a:r>
                      <a:endParaRPr kumimoji="1" lang="en-US" altLang="ja-JP" sz="1000">
                        <a:latin typeface="游ゴシック" panose="020B0400000000000000" pitchFamily="50" charset="-128"/>
                        <a:ea typeface="游ゴシック" panose="020B0400000000000000" pitchFamily="50" charset="-128"/>
                      </a:endParaRPr>
                    </a:p>
                    <a:p>
                      <a:pPr algn="l"/>
                      <a:r>
                        <a:rPr kumimoji="1" lang="ja-JP" altLang="en-US" sz="1000">
                          <a:latin typeface="游ゴシック" panose="020B0400000000000000" pitchFamily="50" charset="-128"/>
                          <a:ea typeface="游ゴシック" panose="020B0400000000000000" pitchFamily="50" charset="-128"/>
                        </a:rPr>
                        <a:t>　リフォーム市場の</a:t>
                      </a:r>
                      <a:endParaRPr kumimoji="1" lang="en-US" altLang="ja-JP" sz="1000">
                        <a:latin typeface="游ゴシック" panose="020B0400000000000000" pitchFamily="50" charset="-128"/>
                        <a:ea typeface="游ゴシック" panose="020B0400000000000000" pitchFamily="50" charset="-128"/>
                      </a:endParaRPr>
                    </a:p>
                    <a:p>
                      <a:pPr algn="l"/>
                      <a:r>
                        <a:rPr kumimoji="1" lang="ja-JP" altLang="en-US" sz="1000">
                          <a:latin typeface="游ゴシック" panose="020B0400000000000000" pitchFamily="50" charset="-128"/>
                          <a:ea typeface="游ゴシック" panose="020B0400000000000000" pitchFamily="50" charset="-128"/>
                        </a:rPr>
                        <a:t>　環境整備・活性化</a:t>
                      </a:r>
                      <a:endParaRPr kumimoji="1" lang="en-US" altLang="ja-JP" sz="1000">
                        <a:latin typeface="游ゴシック" panose="020B0400000000000000" pitchFamily="50" charset="-128"/>
                        <a:ea typeface="游ゴシック" panose="020B0400000000000000" pitchFamily="50" charset="-128"/>
                      </a:endParaRPr>
                    </a:p>
                  </a:txBody>
                  <a:tcPr marL="84413" marR="84413" marT="42181" marB="42181" anchor="ctr"/>
                </a:tc>
                <a:extLst>
                  <a:ext uri="{0D108BD9-81ED-4DB2-BD59-A6C34878D82A}">
                    <a16:rowId xmlns:a16="http://schemas.microsoft.com/office/drawing/2014/main" val="3446996346"/>
                  </a:ext>
                </a:extLst>
              </a:tr>
            </a:tbl>
          </a:graphicData>
        </a:graphic>
      </p:graphicFrame>
      <p:graphicFrame>
        <p:nvGraphicFramePr>
          <p:cNvPr id="18" name="表 17">
            <a:extLst>
              <a:ext uri="{FF2B5EF4-FFF2-40B4-BE49-F238E27FC236}">
                <a16:creationId xmlns:a16="http://schemas.microsoft.com/office/drawing/2014/main" id="{49FFC392-EB25-03BD-8182-2DAE4285C96F}"/>
              </a:ext>
            </a:extLst>
          </p:cNvPr>
          <p:cNvGraphicFramePr>
            <a:graphicFrameLocks noGrp="1"/>
          </p:cNvGraphicFramePr>
          <p:nvPr>
            <p:extLst>
              <p:ext uri="{D42A27DB-BD31-4B8C-83A1-F6EECF244321}">
                <p14:modId xmlns:p14="http://schemas.microsoft.com/office/powerpoint/2010/main" val="3627884754"/>
              </p:ext>
            </p:extLst>
          </p:nvPr>
        </p:nvGraphicFramePr>
        <p:xfrm>
          <a:off x="1676375" y="2724816"/>
          <a:ext cx="7349000" cy="3706229"/>
        </p:xfrm>
        <a:graphic>
          <a:graphicData uri="http://schemas.openxmlformats.org/drawingml/2006/table">
            <a:tbl>
              <a:tblPr firstRow="1" bandRow="1">
                <a:tableStyleId>{21E4AEA4-8DFA-4A89-87EB-49C32662AFE0}</a:tableStyleId>
              </a:tblPr>
              <a:tblGrid>
                <a:gridCol w="7349000">
                  <a:extLst>
                    <a:ext uri="{9D8B030D-6E8A-4147-A177-3AD203B41FA5}">
                      <a16:colId xmlns:a16="http://schemas.microsoft.com/office/drawing/2014/main" val="3461318524"/>
                    </a:ext>
                  </a:extLst>
                </a:gridCol>
              </a:tblGrid>
              <a:tr h="326571">
                <a:tc>
                  <a:txBody>
                    <a:bodyPr/>
                    <a:lstStyle/>
                    <a:p>
                      <a:pPr algn="ctr"/>
                      <a:r>
                        <a:rPr kumimoji="1" lang="ja-JP" altLang="en-US" sz="1500">
                          <a:latin typeface="UD デジタル 教科書体 NK-R" panose="02020400000000000000" pitchFamily="18" charset="-128"/>
                          <a:ea typeface="UD デジタル 教科書体 NK-R" panose="02020400000000000000" pitchFamily="18" charset="-128"/>
                        </a:rPr>
                        <a:t>主な取組</a:t>
                      </a:r>
                    </a:p>
                  </a:txBody>
                  <a:tcPr marL="84396" marR="84396" marT="42159" marB="42159" anchor="ctr"/>
                </a:tc>
                <a:extLst>
                  <a:ext uri="{0D108BD9-81ED-4DB2-BD59-A6C34878D82A}">
                    <a16:rowId xmlns:a16="http://schemas.microsoft.com/office/drawing/2014/main" val="1784705084"/>
                  </a:ext>
                </a:extLst>
              </a:tr>
              <a:tr h="1161142">
                <a:tc>
                  <a:txBody>
                    <a:bodyPr/>
                    <a:lstStyle/>
                    <a:p>
                      <a:pPr lvl="0" algn="l">
                        <a:lnSpc>
                          <a:spcPct val="100000"/>
                        </a:lnSpc>
                        <a:spcBef>
                          <a:spcPts val="0"/>
                        </a:spcBef>
                        <a:spcAft>
                          <a:spcPts val="0"/>
                        </a:spcAft>
                        <a:buNone/>
                      </a:pPr>
                      <a:r>
                        <a:rPr kumimoji="1" lang="ja-JP" sz="1200" b="0" i="0" u="none" strike="noStrike" spc="-60" baseline="0" noProof="0" dirty="0">
                          <a:solidFill>
                            <a:srgbClr val="000000"/>
                          </a:solidFill>
                          <a:latin typeface="游ゴシック"/>
                          <a:ea typeface="游ゴシック"/>
                        </a:rPr>
                        <a:t>・「空家等対策に係る各種制度運用マニュアル」の更新による技術的助言</a:t>
                      </a:r>
                      <a:endParaRPr kumimoji="1" lang="en-US" b="0" i="0" u="none" strike="noStrike" noProof="0" dirty="0">
                        <a:solidFill>
                          <a:srgbClr val="000000"/>
                        </a:solidFill>
                        <a:latin typeface="游ゴシック"/>
                        <a:ea typeface="游ゴシック"/>
                      </a:endParaRPr>
                    </a:p>
                    <a:p>
                      <a:pPr lvl="0" algn="l">
                        <a:lnSpc>
                          <a:spcPct val="100000"/>
                        </a:lnSpc>
                        <a:spcBef>
                          <a:spcPts val="0"/>
                        </a:spcBef>
                        <a:spcAft>
                          <a:spcPts val="0"/>
                        </a:spcAft>
                        <a:buNone/>
                      </a:pPr>
                      <a:r>
                        <a:rPr kumimoji="1" lang="ja-JP" sz="1200" b="0" i="0" u="none" strike="noStrike" spc="-60" baseline="0" noProof="0" dirty="0">
                          <a:solidFill>
                            <a:srgbClr val="000000"/>
                          </a:solidFill>
                          <a:latin typeface="游ゴシック"/>
                          <a:ea typeface="游ゴシック"/>
                        </a:rPr>
                        <a:t>・「大阪府空家等対策市町村連携協議会」の場を活用し、公民の先進事例を紹介</a:t>
                      </a:r>
                      <a:endParaRPr kumimoji="1" lang="en-US" b="0" i="0" u="none" strike="noStrike" spc="-60" baseline="0" noProof="0" dirty="0">
                        <a:solidFill>
                          <a:srgbClr val="000000"/>
                        </a:solidFill>
                        <a:latin typeface="游ゴシック"/>
                        <a:ea typeface="游ゴシック"/>
                      </a:endParaRPr>
                    </a:p>
                    <a:p>
                      <a:pPr lvl="0" algn="l">
                        <a:lnSpc>
                          <a:spcPct val="100000"/>
                        </a:lnSpc>
                        <a:spcBef>
                          <a:spcPts val="0"/>
                        </a:spcBef>
                        <a:spcAft>
                          <a:spcPts val="0"/>
                        </a:spcAft>
                        <a:buNone/>
                      </a:pPr>
                      <a:r>
                        <a:rPr kumimoji="1" lang="en-US" altLang="ja-JP" sz="1200" b="0" i="0" u="none" strike="noStrike" spc="-60" baseline="0" noProof="0" dirty="0">
                          <a:solidFill>
                            <a:srgbClr val="000000"/>
                          </a:solidFill>
                          <a:latin typeface="游ゴシック"/>
                          <a:ea typeface="游ゴシック"/>
                        </a:rPr>
                        <a:t>※</a:t>
                      </a:r>
                      <a:r>
                        <a:rPr kumimoji="1" lang="ja-JP" sz="1200" b="0" i="0" u="none" strike="noStrike" spc="-60" baseline="0" noProof="0" dirty="0">
                          <a:solidFill>
                            <a:srgbClr val="000000"/>
                          </a:solidFill>
                          <a:latin typeface="游ゴシック"/>
                          <a:ea typeface="游ゴシック"/>
                        </a:rPr>
                        <a:t>市町村の取組みにより除却等がなされた管理不全空き家数（累計）</a:t>
                      </a:r>
                      <a:endParaRPr kumimoji="1" lang="en-US" b="0" i="0" u="none" strike="noStrike" spc="-60" baseline="0" noProof="0" dirty="0">
                        <a:solidFill>
                          <a:srgbClr val="000000"/>
                        </a:solidFill>
                        <a:latin typeface="游ゴシック"/>
                        <a:ea typeface="游ゴシック"/>
                      </a:endParaRPr>
                    </a:p>
                    <a:p>
                      <a:pPr lvl="0" algn="l">
                        <a:lnSpc>
                          <a:spcPct val="100000"/>
                        </a:lnSpc>
                        <a:spcBef>
                          <a:spcPts val="0"/>
                        </a:spcBef>
                        <a:spcAft>
                          <a:spcPts val="0"/>
                        </a:spcAft>
                        <a:buNone/>
                      </a:pPr>
                      <a:r>
                        <a:rPr lang="ja-JP" sz="1200" b="0" i="0" u="none" strike="noStrike" spc="-60" baseline="0" noProof="0" dirty="0">
                          <a:solidFill>
                            <a:srgbClr val="000000"/>
                          </a:solidFill>
                          <a:latin typeface="游ゴシック"/>
                          <a:ea typeface="游ゴシック"/>
                        </a:rPr>
                        <a:t> 6,400件（R1）、7,</a:t>
                      </a:r>
                      <a:r>
                        <a:rPr lang="en-US" altLang="ja-JP" sz="1200" b="0" i="0" u="none" strike="noStrike" spc="-60" baseline="0" noProof="0" dirty="0">
                          <a:solidFill>
                            <a:srgbClr val="000000"/>
                          </a:solidFill>
                          <a:latin typeface="游ゴシック"/>
                          <a:ea typeface="游ゴシック"/>
                        </a:rPr>
                        <a:t>703</a:t>
                      </a:r>
                      <a:r>
                        <a:rPr kumimoji="1" lang="ja-JP" sz="1200" b="0" i="0" u="none" strike="noStrike" spc="-60" baseline="0" noProof="0" dirty="0">
                          <a:solidFill>
                            <a:srgbClr val="000000"/>
                          </a:solidFill>
                          <a:latin typeface="游ゴシック"/>
                          <a:ea typeface="游ゴシック"/>
                        </a:rPr>
                        <a:t>件（</a:t>
                      </a:r>
                      <a:r>
                        <a:rPr lang="en-US" altLang="ja-JP" sz="1200" b="0" i="0" u="none" strike="noStrike" spc="-60" baseline="0" noProof="0" dirty="0">
                          <a:solidFill>
                            <a:srgbClr val="000000"/>
                          </a:solidFill>
                          <a:latin typeface="游ゴシック"/>
                          <a:ea typeface="游ゴシック"/>
                        </a:rPr>
                        <a:t>R2</a:t>
                      </a:r>
                      <a:r>
                        <a:rPr kumimoji="1" lang="ja-JP" sz="1200" b="0" i="0" u="none" strike="noStrike" spc="-60" baseline="0" noProof="0" dirty="0">
                          <a:solidFill>
                            <a:srgbClr val="000000"/>
                          </a:solidFill>
                          <a:latin typeface="游ゴシック"/>
                          <a:ea typeface="游ゴシック"/>
                        </a:rPr>
                        <a:t>）、</a:t>
                      </a:r>
                      <a:r>
                        <a:rPr lang="en-US" altLang="ja-JP" sz="1200" b="0" i="0" u="none" strike="noStrike" spc="-60" baseline="0" noProof="0" dirty="0">
                          <a:solidFill>
                            <a:srgbClr val="000000"/>
                          </a:solidFill>
                          <a:latin typeface="游ゴシック"/>
                          <a:ea typeface="游ゴシック"/>
                        </a:rPr>
                        <a:t>9,293</a:t>
                      </a:r>
                      <a:r>
                        <a:rPr kumimoji="1" lang="ja-JP" sz="1200" b="0" i="0" u="none" strike="noStrike" spc="-60" baseline="0" noProof="0" dirty="0">
                          <a:solidFill>
                            <a:srgbClr val="000000"/>
                          </a:solidFill>
                          <a:latin typeface="游ゴシック"/>
                          <a:ea typeface="游ゴシック"/>
                        </a:rPr>
                        <a:t>件（</a:t>
                      </a:r>
                      <a:r>
                        <a:rPr lang="en-US" altLang="ja-JP" sz="1200" b="0" i="0" u="none" strike="noStrike" spc="-60" baseline="0" noProof="0" dirty="0">
                          <a:solidFill>
                            <a:srgbClr val="000000"/>
                          </a:solidFill>
                          <a:latin typeface="游ゴシック"/>
                          <a:ea typeface="游ゴシック"/>
                        </a:rPr>
                        <a:t>R3</a:t>
                      </a:r>
                      <a:r>
                        <a:rPr kumimoji="1" lang="ja-JP" sz="1200" b="0" i="0" u="none" strike="noStrike" spc="-60" baseline="0" noProof="0" dirty="0">
                          <a:solidFill>
                            <a:srgbClr val="000000"/>
                          </a:solidFill>
                          <a:latin typeface="游ゴシック"/>
                          <a:ea typeface="游ゴシック"/>
                        </a:rPr>
                        <a:t>）、</a:t>
                      </a:r>
                      <a:r>
                        <a:rPr lang="en-US" altLang="ja-JP" sz="1200" b="0" i="0" u="none" strike="noStrike" spc="-60" baseline="0" noProof="0" dirty="0">
                          <a:solidFill>
                            <a:srgbClr val="000000"/>
                          </a:solidFill>
                          <a:latin typeface="游ゴシック"/>
                          <a:ea typeface="游ゴシック"/>
                        </a:rPr>
                        <a:t>12,232</a:t>
                      </a:r>
                      <a:r>
                        <a:rPr kumimoji="1" lang="ja-JP" sz="1200" b="0" i="0" u="none" strike="noStrike" spc="-60" baseline="0" noProof="0" dirty="0">
                          <a:solidFill>
                            <a:srgbClr val="000000"/>
                          </a:solidFill>
                          <a:latin typeface="游ゴシック"/>
                          <a:ea typeface="游ゴシック"/>
                        </a:rPr>
                        <a:t>件（</a:t>
                      </a:r>
                      <a:r>
                        <a:rPr lang="en-US" altLang="ja-JP" sz="1200" b="0" i="0" u="none" strike="noStrike" spc="-60" baseline="0" noProof="0" dirty="0">
                          <a:solidFill>
                            <a:srgbClr val="000000"/>
                          </a:solidFill>
                          <a:latin typeface="游ゴシック"/>
                          <a:ea typeface="游ゴシック"/>
                        </a:rPr>
                        <a:t>R4</a:t>
                      </a:r>
                      <a:r>
                        <a:rPr kumimoji="1" lang="ja-JP" sz="1200" b="0" i="0" u="none" strike="noStrike" spc="-60" baseline="0" noProof="0" dirty="0">
                          <a:solidFill>
                            <a:srgbClr val="000000"/>
                          </a:solidFill>
                          <a:latin typeface="游ゴシック"/>
                          <a:ea typeface="游ゴシック"/>
                        </a:rPr>
                        <a:t>）、</a:t>
                      </a:r>
                      <a:r>
                        <a:rPr lang="en-US" altLang="ja-JP" sz="1200" b="0" i="0" u="none" strike="noStrike" spc="-60" baseline="0" noProof="0" dirty="0">
                          <a:solidFill>
                            <a:srgbClr val="000000"/>
                          </a:solidFill>
                          <a:latin typeface="游ゴシック"/>
                          <a:ea typeface="游ゴシック"/>
                        </a:rPr>
                        <a:t>13,919</a:t>
                      </a:r>
                      <a:r>
                        <a:rPr kumimoji="1" lang="ja-JP" sz="1200" b="0" i="0" u="none" strike="noStrike" spc="-60" baseline="0" noProof="0" dirty="0">
                          <a:solidFill>
                            <a:srgbClr val="000000"/>
                          </a:solidFill>
                          <a:latin typeface="游ゴシック"/>
                          <a:ea typeface="游ゴシック"/>
                        </a:rPr>
                        <a:t>件（</a:t>
                      </a:r>
                      <a:r>
                        <a:rPr lang="en-US" altLang="ja-JP" sz="1200" b="0" i="0" u="none" strike="noStrike" spc="-60" baseline="0" noProof="0" dirty="0">
                          <a:solidFill>
                            <a:srgbClr val="000000"/>
                          </a:solidFill>
                          <a:latin typeface="游ゴシック"/>
                          <a:ea typeface="游ゴシック"/>
                        </a:rPr>
                        <a:t>R5</a:t>
                      </a:r>
                      <a:r>
                        <a:rPr kumimoji="1" lang="ja-JP" sz="1200" b="0" i="0" u="none" strike="noStrike" spc="-60" baseline="0" noProof="0" dirty="0">
                          <a:solidFill>
                            <a:srgbClr val="000000"/>
                          </a:solidFill>
                          <a:latin typeface="游ゴシック"/>
                          <a:ea typeface="游ゴシック"/>
                        </a:rPr>
                        <a:t>）、</a:t>
                      </a:r>
                      <a:r>
                        <a:rPr lang="en-US" altLang="ja-JP" sz="1200" b="0" i="0" u="none" strike="noStrike" spc="-60" baseline="0" noProof="0" dirty="0">
                          <a:solidFill>
                            <a:srgbClr val="000000"/>
                          </a:solidFill>
                          <a:latin typeface="游ゴシック"/>
                          <a:ea typeface="游ゴシック"/>
                        </a:rPr>
                        <a:t>15,039</a:t>
                      </a:r>
                      <a:r>
                        <a:rPr kumimoji="1" lang="ja-JP" sz="1200" b="0" i="0" u="none" strike="noStrike" spc="-60" baseline="0" noProof="0" dirty="0">
                          <a:solidFill>
                            <a:srgbClr val="000000"/>
                          </a:solidFill>
                          <a:latin typeface="游ゴシック"/>
                          <a:ea typeface="游ゴシック"/>
                        </a:rPr>
                        <a:t>件（</a:t>
                      </a:r>
                      <a:r>
                        <a:rPr lang="en-US" altLang="ja-JP" sz="1200" b="0" i="0" u="none" strike="noStrike" spc="-60" baseline="0" noProof="0" dirty="0">
                          <a:solidFill>
                            <a:srgbClr val="000000"/>
                          </a:solidFill>
                          <a:latin typeface="游ゴシック"/>
                          <a:ea typeface="游ゴシック"/>
                        </a:rPr>
                        <a:t>R6</a:t>
                      </a:r>
                      <a:r>
                        <a:rPr kumimoji="1" lang="ja-JP" sz="1200" b="0" i="0" u="none" strike="noStrike" spc="-60" baseline="0" noProof="0" dirty="0">
                          <a:solidFill>
                            <a:srgbClr val="000000"/>
                          </a:solidFill>
                          <a:latin typeface="游ゴシック"/>
                          <a:ea typeface="游ゴシック"/>
                        </a:rPr>
                        <a:t>）</a:t>
                      </a:r>
                      <a:endParaRPr lang="ja-JP" b="0" i="0" u="none" strike="noStrike" spc="-60" baseline="0" noProof="0" dirty="0">
                        <a:solidFill>
                          <a:srgbClr val="000000"/>
                        </a:solidFill>
                      </a:endParaRPr>
                    </a:p>
                  </a:txBody>
                  <a:tcPr marL="84396" marR="84396" marT="42159" marB="42159" anchor="ctr"/>
                </a:tc>
                <a:extLst>
                  <a:ext uri="{0D108BD9-81ED-4DB2-BD59-A6C34878D82A}">
                    <a16:rowId xmlns:a16="http://schemas.microsoft.com/office/drawing/2014/main" val="1946334994"/>
                  </a:ext>
                </a:extLst>
              </a:tr>
              <a:tr h="580570">
                <a:tc>
                  <a:txBody>
                    <a:bodyPr/>
                    <a:lstStyle/>
                    <a:p>
                      <a:pPr algn="l"/>
                      <a:r>
                        <a:rPr kumimoji="1" lang="ja-JP" altLang="en-US" sz="1200">
                          <a:solidFill>
                            <a:schemeClr val="tx1"/>
                          </a:solidFill>
                          <a:latin typeface="游ゴシック" panose="020B0400000000000000" pitchFamily="50" charset="-128"/>
                          <a:ea typeface="游ゴシック" panose="020B0400000000000000" pitchFamily="50" charset="-128"/>
                        </a:rPr>
                        <a:t>・「大阪版・空家バンク」の運営による市町村の物件登録情報の発信、チラシ等による普及啓発の実施</a:t>
                      </a:r>
                      <a:endParaRPr kumimoji="1" lang="en-US" altLang="ja-JP" sz="1200">
                        <a:solidFill>
                          <a:schemeClr val="tx1"/>
                        </a:solidFill>
                        <a:latin typeface="游ゴシック" panose="020B0400000000000000" pitchFamily="50" charset="-128"/>
                        <a:ea typeface="游ゴシック" panose="020B0400000000000000" pitchFamily="50" charset="-128"/>
                      </a:endParaRPr>
                    </a:p>
                    <a:p>
                      <a:pPr algn="l"/>
                      <a:r>
                        <a:rPr kumimoji="1" lang="ja-JP" altLang="en-US" sz="1200" strike="noStrike">
                          <a:solidFill>
                            <a:schemeClr val="tx1"/>
                          </a:solidFill>
                          <a:latin typeface="游ゴシック"/>
                          <a:ea typeface="游ゴシック"/>
                        </a:rPr>
                        <a:t>・「空家等管理活用支援法人制度」の活用支援</a:t>
                      </a:r>
                    </a:p>
                  </a:txBody>
                  <a:tcPr marL="84396" marR="84396" marT="42159" marB="42159" anchor="ctr"/>
                </a:tc>
                <a:extLst>
                  <a:ext uri="{0D108BD9-81ED-4DB2-BD59-A6C34878D82A}">
                    <a16:rowId xmlns:a16="http://schemas.microsoft.com/office/drawing/2014/main" val="3476954162"/>
                  </a:ext>
                </a:extLst>
              </a:tr>
              <a:tr h="1637946">
                <a:tc>
                  <a:txBody>
                    <a:bodyPr/>
                    <a:lstStyle/>
                    <a:p>
                      <a:pPr lvl="0" algn="l">
                        <a:lnSpc>
                          <a:spcPct val="100000"/>
                        </a:lnSpc>
                        <a:spcBef>
                          <a:spcPts val="0"/>
                        </a:spcBef>
                        <a:spcAft>
                          <a:spcPts val="0"/>
                        </a:spcAft>
                        <a:buNone/>
                      </a:pPr>
                      <a:r>
                        <a:rPr kumimoji="1" lang="ja-JP" sz="1200" b="0" i="0" u="none" strike="noStrike" noProof="0" dirty="0">
                          <a:solidFill>
                            <a:srgbClr val="000000"/>
                          </a:solidFill>
                          <a:latin typeface="游ゴシック"/>
                          <a:ea typeface="游ゴシック"/>
                        </a:rPr>
                        <a:t>・インスペクションに関するガイドブックを活用し、事業者や利用者への制度の浸透を促進</a:t>
                      </a:r>
                    </a:p>
                    <a:p>
                      <a:pPr lvl="0" algn="l">
                        <a:lnSpc>
                          <a:spcPct val="100000"/>
                        </a:lnSpc>
                        <a:spcBef>
                          <a:spcPts val="0"/>
                        </a:spcBef>
                        <a:spcAft>
                          <a:spcPts val="0"/>
                        </a:spcAft>
                        <a:buNone/>
                      </a:pPr>
                      <a:r>
                        <a:rPr kumimoji="1" lang="ja-JP" sz="1200" b="0" i="0" u="none" strike="noStrike" noProof="0" dirty="0">
                          <a:solidFill>
                            <a:srgbClr val="000000"/>
                          </a:solidFill>
                          <a:latin typeface="游ゴシック"/>
                          <a:ea typeface="游ゴシック"/>
                        </a:rPr>
                        <a:t>・既存住宅の利活用を促進するため、「用途変更による住宅の利活用ガイドブック」を活用した</a:t>
                      </a:r>
                      <a:endParaRPr kumimoji="1" lang="en-US" b="0" i="0" u="none" noProof="0" dirty="0">
                        <a:solidFill>
                          <a:srgbClr val="000000"/>
                        </a:solidFill>
                        <a:latin typeface="游ゴシック"/>
                        <a:ea typeface="游ゴシック"/>
                      </a:endParaRPr>
                    </a:p>
                    <a:p>
                      <a:pPr lvl="0" algn="l">
                        <a:lnSpc>
                          <a:spcPct val="100000"/>
                        </a:lnSpc>
                        <a:spcBef>
                          <a:spcPts val="0"/>
                        </a:spcBef>
                        <a:spcAft>
                          <a:spcPts val="0"/>
                        </a:spcAft>
                        <a:buNone/>
                      </a:pPr>
                      <a:r>
                        <a:rPr kumimoji="1" lang="ja-JP" sz="1200" b="0" i="0" u="none" strike="noStrike" noProof="0" dirty="0">
                          <a:solidFill>
                            <a:srgbClr val="000000"/>
                          </a:solidFill>
                          <a:latin typeface="游ゴシック"/>
                          <a:ea typeface="游ゴシック"/>
                        </a:rPr>
                        <a:t>　普及啓発の実施</a:t>
                      </a:r>
                      <a:endParaRPr kumimoji="1" lang="en-US" b="0" i="0" u="none" noProof="0" dirty="0">
                        <a:solidFill>
                          <a:srgbClr val="000000"/>
                        </a:solidFill>
                        <a:latin typeface="游ゴシック"/>
                        <a:ea typeface="游ゴシック"/>
                      </a:endParaRPr>
                    </a:p>
                    <a:p>
                      <a:pPr lvl="0" algn="l" defTabSz="914290">
                        <a:lnSpc>
                          <a:spcPct val="100000"/>
                        </a:lnSpc>
                        <a:spcBef>
                          <a:spcPts val="0"/>
                        </a:spcBef>
                        <a:spcAft>
                          <a:spcPts val="0"/>
                        </a:spcAft>
                        <a:buNone/>
                        <a:tabLst/>
                        <a:defRPr/>
                      </a:pPr>
                      <a:r>
                        <a:rPr kumimoji="1" lang="ja-JP" sz="1200" b="0" i="0" u="none" strike="noStrike" noProof="0" dirty="0">
                          <a:solidFill>
                            <a:srgbClr val="000000"/>
                          </a:solidFill>
                          <a:latin typeface="游ゴシック"/>
                          <a:ea typeface="游ゴシック"/>
                        </a:rPr>
                        <a:t>・「大阪府版　すまいの終活ナビ」の運営</a:t>
                      </a:r>
                      <a:endParaRPr kumimoji="1" lang="ja-JP" b="0" i="0" u="none" noProof="0" dirty="0">
                        <a:solidFill>
                          <a:srgbClr val="000000"/>
                        </a:solidFill>
                        <a:latin typeface="游ゴシック"/>
                        <a:ea typeface="游ゴシック"/>
                      </a:endParaRPr>
                    </a:p>
                    <a:p>
                      <a:pPr lvl="0" algn="l">
                        <a:lnSpc>
                          <a:spcPct val="100000"/>
                        </a:lnSpc>
                        <a:spcBef>
                          <a:spcPts val="0"/>
                        </a:spcBef>
                        <a:spcAft>
                          <a:spcPts val="0"/>
                        </a:spcAft>
                        <a:buNone/>
                      </a:pPr>
                      <a:r>
                        <a:rPr kumimoji="1" lang="ja-JP" sz="1200" b="0" i="0" u="none" strike="noStrike" noProof="0" dirty="0">
                          <a:solidFill>
                            <a:srgbClr val="000000"/>
                          </a:solidFill>
                          <a:latin typeface="游ゴシック"/>
                          <a:ea typeface="游ゴシック"/>
                        </a:rPr>
                        <a:t>・「大阪の空き家コールセンター」の運営　</a:t>
                      </a:r>
                      <a:r>
                        <a:rPr kumimoji="1" lang="en-US" altLang="ja-JP" sz="1200" b="0" i="0" u="none" strike="noStrike" noProof="0" dirty="0">
                          <a:solidFill>
                            <a:srgbClr val="000000"/>
                          </a:solidFill>
                          <a:latin typeface="游ゴシック"/>
                          <a:ea typeface="游ゴシック"/>
                        </a:rPr>
                        <a:t>※</a:t>
                      </a:r>
                      <a:r>
                        <a:rPr lang="en-US" altLang="ja-JP" sz="1200" b="0" i="0" u="none" strike="noStrike" noProof="0" dirty="0">
                          <a:solidFill>
                            <a:srgbClr val="000000"/>
                          </a:solidFill>
                          <a:latin typeface="游ゴシック"/>
                          <a:ea typeface="游ゴシック"/>
                        </a:rPr>
                        <a:t>R7</a:t>
                      </a:r>
                      <a:r>
                        <a:rPr kumimoji="1" lang="ja-JP" sz="1200" b="0" i="0" u="none" strike="noStrike" noProof="0" dirty="0">
                          <a:solidFill>
                            <a:srgbClr val="000000"/>
                          </a:solidFill>
                          <a:latin typeface="游ゴシック"/>
                          <a:ea typeface="游ゴシック"/>
                        </a:rPr>
                        <a:t>相談件数　</a:t>
                      </a:r>
                      <a:r>
                        <a:rPr lang="ja-JP" sz="1200" b="0" i="0" u="none" strike="noStrike" noProof="0" dirty="0">
                          <a:solidFill>
                            <a:srgbClr val="000000"/>
                          </a:solidFill>
                          <a:latin typeface="游ゴシック"/>
                          <a:ea typeface="游ゴシック"/>
                        </a:rPr>
                        <a:t>  </a:t>
                      </a:r>
                      <a:r>
                        <a:rPr lang="en-US" altLang="ja-JP" sz="1200" b="0" i="0" u="none" strike="noStrike" noProof="0" dirty="0">
                          <a:solidFill>
                            <a:srgbClr val="000000"/>
                          </a:solidFill>
                          <a:latin typeface="游ゴシック"/>
                          <a:ea typeface="游ゴシック"/>
                        </a:rPr>
                        <a:t>7</a:t>
                      </a:r>
                      <a:r>
                        <a:rPr lang="ja-JP" sz="1200" b="0" i="0" u="none" strike="noStrike" noProof="0" dirty="0">
                          <a:solidFill>
                            <a:srgbClr val="000000"/>
                          </a:solidFill>
                          <a:latin typeface="游ゴシック"/>
                          <a:ea typeface="游ゴシック"/>
                        </a:rPr>
                        <a:t>8</a:t>
                      </a:r>
                      <a:r>
                        <a:rPr kumimoji="1" lang="ja-JP" sz="1200" b="0" i="0" u="none" strike="noStrike" noProof="0" dirty="0">
                          <a:solidFill>
                            <a:srgbClr val="000000"/>
                          </a:solidFill>
                          <a:latin typeface="游ゴシック"/>
                          <a:ea typeface="游ゴシック"/>
                        </a:rPr>
                        <a:t>件　</a:t>
                      </a:r>
                      <a:endParaRPr kumimoji="1" lang="en-US" b="0" i="0" u="none" noProof="0" dirty="0">
                        <a:solidFill>
                          <a:srgbClr val="000000"/>
                        </a:solidFill>
                        <a:latin typeface="游ゴシック"/>
                        <a:ea typeface="游ゴシック"/>
                      </a:endParaRPr>
                    </a:p>
                    <a:p>
                      <a:pPr lvl="0" algn="l">
                        <a:lnSpc>
                          <a:spcPct val="100000"/>
                        </a:lnSpc>
                        <a:spcBef>
                          <a:spcPts val="0"/>
                        </a:spcBef>
                        <a:spcAft>
                          <a:spcPts val="0"/>
                        </a:spcAft>
                        <a:buNone/>
                      </a:pPr>
                      <a:r>
                        <a:rPr kumimoji="1" lang="ja-JP" sz="1200" b="0" i="0" u="none" strike="noStrike" noProof="0" dirty="0">
                          <a:solidFill>
                            <a:srgbClr val="000000"/>
                          </a:solidFill>
                          <a:latin typeface="游ゴシック"/>
                          <a:ea typeface="游ゴシック"/>
                        </a:rPr>
                        <a:t>・「住まいの相談窓口」の運営　　　　　　</a:t>
                      </a:r>
                      <a:r>
                        <a:rPr kumimoji="1" lang="en-US" altLang="ja-JP" sz="1200" b="0" i="0" u="none" strike="noStrike" noProof="0" dirty="0">
                          <a:solidFill>
                            <a:srgbClr val="000000"/>
                          </a:solidFill>
                          <a:latin typeface="游ゴシック"/>
                          <a:ea typeface="游ゴシック"/>
                        </a:rPr>
                        <a:t>※</a:t>
                      </a:r>
                      <a:r>
                        <a:rPr lang="en-US" altLang="ja-JP" sz="1200" b="0" i="0" u="none" strike="noStrike" noProof="0" dirty="0">
                          <a:solidFill>
                            <a:srgbClr val="000000"/>
                          </a:solidFill>
                          <a:latin typeface="游ゴシック"/>
                          <a:ea typeface="游ゴシック"/>
                        </a:rPr>
                        <a:t>R7</a:t>
                      </a:r>
                      <a:r>
                        <a:rPr kumimoji="1" lang="ja-JP" sz="1200" b="0" i="0" u="none" strike="noStrike" noProof="0" dirty="0">
                          <a:solidFill>
                            <a:srgbClr val="000000"/>
                          </a:solidFill>
                          <a:latin typeface="游ゴシック"/>
                          <a:ea typeface="游ゴシック"/>
                        </a:rPr>
                        <a:t>相談件数　</a:t>
                      </a:r>
                      <a:r>
                        <a:rPr lang="ja-JP" sz="1200" b="0" i="0" u="none" strike="noStrike" noProof="0" dirty="0">
                          <a:solidFill>
                            <a:srgbClr val="000000"/>
                          </a:solidFill>
                          <a:latin typeface="游ゴシック"/>
                          <a:ea typeface="游ゴシック"/>
                        </a:rPr>
                        <a:t> </a:t>
                      </a:r>
                      <a:r>
                        <a:rPr lang="ja-JP" altLang="en-US" sz="1200" b="0" i="0" u="none" strike="noStrike" noProof="0" dirty="0">
                          <a:solidFill>
                            <a:srgbClr val="000000"/>
                          </a:solidFill>
                          <a:latin typeface="游ゴシック"/>
                          <a:ea typeface="游ゴシック"/>
                        </a:rPr>
                        <a:t> </a:t>
                      </a:r>
                      <a:r>
                        <a:rPr lang="en-US" altLang="ja-JP" sz="1200" b="0" i="0" u="none" strike="noStrike" noProof="0" dirty="0">
                          <a:solidFill>
                            <a:srgbClr val="000000"/>
                          </a:solidFill>
                          <a:latin typeface="游ゴシック"/>
                          <a:ea typeface="游ゴシック"/>
                        </a:rPr>
                        <a:t>76</a:t>
                      </a:r>
                      <a:r>
                        <a:rPr kumimoji="1" lang="ja-JP" sz="1200" b="0" i="0" u="none" strike="noStrike" noProof="0" dirty="0">
                          <a:solidFill>
                            <a:srgbClr val="000000"/>
                          </a:solidFill>
                          <a:latin typeface="游ゴシック"/>
                          <a:ea typeface="游ゴシック"/>
                        </a:rPr>
                        <a:t>件</a:t>
                      </a:r>
                      <a:r>
                        <a:rPr lang="ja-JP" sz="1200" b="0" i="0" u="none" strike="noStrike" noProof="0" dirty="0">
                          <a:solidFill>
                            <a:srgbClr val="000000"/>
                          </a:solidFill>
                          <a:latin typeface="游ゴシック"/>
                          <a:ea typeface="游ゴシック"/>
                        </a:rPr>
                        <a:t>　</a:t>
                      </a:r>
                      <a:r>
                        <a:rPr kumimoji="1" lang="ja-JP" altLang="en-US" sz="1200" strike="noStrike" dirty="0">
                          <a:solidFill>
                            <a:schemeClr val="tx1"/>
                          </a:solidFill>
                          <a:latin typeface="游ゴシック"/>
                          <a:ea typeface="游ゴシック"/>
                        </a:rPr>
                        <a:t>　</a:t>
                      </a:r>
                      <a:endParaRPr kumimoji="1" lang="en-US" altLang="ja-JP" sz="1200" strike="noStrike" dirty="0">
                        <a:solidFill>
                          <a:schemeClr val="tx1"/>
                        </a:solidFill>
                        <a:latin typeface="游ゴシック"/>
                        <a:ea typeface="游ゴシック"/>
                      </a:endParaRPr>
                    </a:p>
                  </a:txBody>
                  <a:tcPr marL="84396" marR="84396" marT="42159" marB="42159" anchor="ctr"/>
                </a:tc>
                <a:extLst>
                  <a:ext uri="{0D108BD9-81ED-4DB2-BD59-A6C34878D82A}">
                    <a16:rowId xmlns:a16="http://schemas.microsoft.com/office/drawing/2014/main" val="1934738551"/>
                  </a:ext>
                </a:extLst>
              </a:tr>
            </a:tbl>
          </a:graphicData>
        </a:graphic>
      </p:graphicFrame>
      <p:sp>
        <p:nvSpPr>
          <p:cNvPr id="19" name="正方形/長方形 18">
            <a:extLst>
              <a:ext uri="{FF2B5EF4-FFF2-40B4-BE49-F238E27FC236}">
                <a16:creationId xmlns:a16="http://schemas.microsoft.com/office/drawing/2014/main" id="{C06DD9FC-8C21-BFEE-8930-186F2AD674DA}"/>
              </a:ext>
            </a:extLst>
          </p:cNvPr>
          <p:cNvSpPr/>
          <p:nvPr/>
        </p:nvSpPr>
        <p:spPr bwMode="gray">
          <a:xfrm>
            <a:off x="88687" y="1211008"/>
            <a:ext cx="1860164" cy="313415"/>
          </a:xfrm>
          <a:prstGeom prst="rect">
            <a:avLst/>
          </a:prstGeom>
          <a:solidFill>
            <a:schemeClr val="accent6">
              <a:lumMod val="50000"/>
            </a:schemeClr>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方針の概要</a:t>
            </a:r>
            <a:endPar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スライド番号プレースホルダー 2">
            <a:extLst>
              <a:ext uri="{FF2B5EF4-FFF2-40B4-BE49-F238E27FC236}">
                <a16:creationId xmlns:a16="http://schemas.microsoft.com/office/drawing/2014/main" id="{55ED1EAD-F102-D2C7-AA7C-7B5F8D0A7081}"/>
              </a:ext>
            </a:extLst>
          </p:cNvPr>
          <p:cNvSpPr>
            <a:spLocks noGrp="1"/>
          </p:cNvSpPr>
          <p:nvPr>
            <p:ph type="sldNum" sz="quarter" idx="12"/>
          </p:nvPr>
        </p:nvSpPr>
        <p:spPr>
          <a:xfrm>
            <a:off x="8532440" y="6556656"/>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正方形/長方形 20">
            <a:extLst>
              <a:ext uri="{FF2B5EF4-FFF2-40B4-BE49-F238E27FC236}">
                <a16:creationId xmlns:a16="http://schemas.microsoft.com/office/drawing/2014/main" id="{D3B3AB69-830B-4CCE-9B7C-01A84F898EBA}"/>
              </a:ext>
            </a:extLst>
          </p:cNvPr>
          <p:cNvSpPr/>
          <p:nvPr/>
        </p:nvSpPr>
        <p:spPr>
          <a:xfrm>
            <a:off x="88687" y="1594269"/>
            <a:ext cx="8936162" cy="497998"/>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defTabSz="732411">
              <a:defRPr/>
            </a:pPr>
            <a:r>
              <a:rPr kumimoji="1" lang="ja-JP" sz="14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r>
              <a:rPr kumimoji="1" lang="ja-JP" sz="1400" dirty="0">
                <a:solidFill>
                  <a:prstClr val="black"/>
                </a:solidFill>
                <a:latin typeface="Meiryo UI"/>
                <a:ea typeface="Meiryo UI"/>
                <a:cs typeface="Meiryo UI" panose="020B0604030504040204" pitchFamily="50" charset="-128"/>
              </a:rPr>
              <a:t>空家対策の担い手である</a:t>
            </a:r>
            <a:r>
              <a:rPr kumimoji="1" lang="ja-JP" sz="14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市町村</a:t>
            </a:r>
            <a:r>
              <a:rPr kumimoji="1" lang="ja-JP" sz="1400" dirty="0">
                <a:solidFill>
                  <a:prstClr val="black"/>
                </a:solidFill>
                <a:latin typeface="Meiryo UI"/>
                <a:ea typeface="Meiryo UI"/>
                <a:cs typeface="Meiryo UI" panose="020B0604030504040204" pitchFamily="50" charset="-128"/>
              </a:rPr>
              <a:t>が</a:t>
            </a:r>
            <a:r>
              <a:rPr kumimoji="1" lang="ja-JP" sz="14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、民間事業者と連携</a:t>
            </a:r>
            <a:r>
              <a:rPr kumimoji="1" lang="ja-JP" sz="1400" dirty="0">
                <a:solidFill>
                  <a:prstClr val="black"/>
                </a:solidFill>
                <a:latin typeface="Meiryo UI"/>
                <a:ea typeface="Meiryo UI"/>
                <a:cs typeface="Meiryo UI" panose="020B0604030504040204" pitchFamily="50" charset="-128"/>
              </a:rPr>
              <a:t>しながら、地域の実情に応じた取組を着実</a:t>
            </a:r>
            <a:r>
              <a:rPr kumimoji="1" lang="ja-JP" sz="14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に</a:t>
            </a:r>
            <a:r>
              <a:rPr kumimoji="1" lang="ja-JP" sz="1400" dirty="0">
                <a:solidFill>
                  <a:prstClr val="black"/>
                </a:solidFill>
                <a:latin typeface="Meiryo UI"/>
                <a:ea typeface="Meiryo UI"/>
                <a:cs typeface="Meiryo UI" panose="020B0604030504040204" pitchFamily="50" charset="-128"/>
              </a:rPr>
              <a:t>進め</a:t>
            </a:r>
            <a:r>
              <a:rPr kumimoji="1" lang="ja-JP" altLang="en-US" sz="1400" dirty="0">
                <a:solidFill>
                  <a:prstClr val="black"/>
                </a:solidFill>
                <a:latin typeface="Meiryo UI"/>
                <a:ea typeface="Meiryo UI"/>
                <a:cs typeface="Meiryo UI" panose="020B0604030504040204" pitchFamily="50" charset="-128"/>
              </a:rPr>
              <a:t>られ</a:t>
            </a:r>
            <a:r>
              <a:rPr kumimoji="1" lang="ja-JP" sz="1400" dirty="0">
                <a:solidFill>
                  <a:prstClr val="black"/>
                </a:solidFill>
                <a:latin typeface="Meiryo UI"/>
                <a:ea typeface="Meiryo UI"/>
                <a:cs typeface="Meiryo UI" panose="020B0604030504040204" pitchFamily="50" charset="-128"/>
              </a:rPr>
              <a:t>る</a:t>
            </a:r>
            <a:r>
              <a:rPr kumimoji="1" lang="ja-JP" sz="14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よ</a:t>
            </a:r>
            <a:r>
              <a:rPr kumimoji="1" lang="ja-JP" sz="1400" dirty="0">
                <a:solidFill>
                  <a:prstClr val="black"/>
                </a:solidFill>
                <a:latin typeface="Meiryo UI"/>
                <a:ea typeface="Meiryo UI"/>
                <a:cs typeface="Meiryo UI" panose="020B0604030504040204" pitchFamily="50" charset="-128"/>
              </a:rPr>
              <a:t>う、</a:t>
            </a:r>
            <a:endParaRPr kumimoji="1" lang="en-US" altLang="ja-JP" dirty="0"/>
          </a:p>
          <a:p>
            <a:pPr defTabSz="732411">
              <a:defRPr/>
            </a:pPr>
            <a:r>
              <a:rPr kumimoji="1" lang="ja-JP" sz="1400" dirty="0">
                <a:solidFill>
                  <a:prstClr val="black"/>
                </a:solidFill>
                <a:latin typeface="Meiryo UI"/>
                <a:ea typeface="Meiryo UI"/>
                <a:cs typeface="Meiryo UI" panose="020B0604030504040204" pitchFamily="50" charset="-128"/>
              </a:rPr>
              <a:t>　大阪府として当面講じ</a:t>
            </a:r>
            <a:r>
              <a:rPr kumimoji="1" lang="ja-JP" sz="14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る</a:t>
            </a:r>
            <a:r>
              <a:rPr kumimoji="1" lang="ja-JP" sz="1400" dirty="0">
                <a:solidFill>
                  <a:prstClr val="black"/>
                </a:solidFill>
                <a:latin typeface="Meiryo UI"/>
                <a:ea typeface="Meiryo UI"/>
                <a:cs typeface="Meiryo UI" panose="020B0604030504040204" pitchFamily="50" charset="-128"/>
              </a:rPr>
              <a:t>具体的な</a:t>
            </a:r>
            <a:r>
              <a:rPr kumimoji="1" lang="ja-JP" sz="14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支援施</a:t>
            </a:r>
            <a:r>
              <a:rPr kumimoji="1" lang="ja-JP" sz="1400" dirty="0">
                <a:solidFill>
                  <a:prstClr val="black"/>
                </a:solidFill>
                <a:latin typeface="Meiryo UI"/>
                <a:ea typeface="Meiryo UI"/>
                <a:cs typeface="Meiryo UI" panose="020B0604030504040204" pitchFamily="50" charset="-128"/>
              </a:rPr>
              <a:t>策を整理したもの</a:t>
            </a:r>
            <a:endParaRPr kumimoji="1" lang="ja-JP" dirty="0"/>
          </a:p>
        </p:txBody>
      </p:sp>
      <p:sp>
        <p:nvSpPr>
          <p:cNvPr id="24" name="テキスト ボックス 23">
            <a:extLst>
              <a:ext uri="{FF2B5EF4-FFF2-40B4-BE49-F238E27FC236}">
                <a16:creationId xmlns:a16="http://schemas.microsoft.com/office/drawing/2014/main" id="{459E917A-5E38-63BB-B116-B1208677BB56}"/>
              </a:ext>
            </a:extLst>
          </p:cNvPr>
          <p:cNvSpPr txBox="1"/>
          <p:nvPr/>
        </p:nvSpPr>
        <p:spPr>
          <a:xfrm>
            <a:off x="7309443" y="357863"/>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sp>
        <p:nvSpPr>
          <p:cNvPr id="2" name="テキスト ボックス 1">
            <a:extLst>
              <a:ext uri="{FF2B5EF4-FFF2-40B4-BE49-F238E27FC236}">
                <a16:creationId xmlns:a16="http://schemas.microsoft.com/office/drawing/2014/main" id="{7883F397-A7A4-469F-95E8-36994CBA2B4E}"/>
              </a:ext>
            </a:extLst>
          </p:cNvPr>
          <p:cNvSpPr txBox="1"/>
          <p:nvPr/>
        </p:nvSpPr>
        <p:spPr>
          <a:xfrm>
            <a:off x="6479030" y="5757151"/>
            <a:ext cx="248843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ysClr val="windowText" lastClr="000000"/>
                </a:solidFill>
                <a:effectLst/>
                <a:uLnTx/>
                <a:uFillTx/>
                <a:latin typeface="游ゴシック" panose="020B0400000000000000" pitchFamily="50" charset="-128"/>
                <a:ea typeface="游ゴシック" panose="020B0400000000000000" pitchFamily="50" charset="-128"/>
                <a:cs typeface="+mn-cs"/>
              </a:rPr>
              <a:t>相続等の様々な課題のある物件の</a:t>
            </a:r>
            <a:endParaRPr kumimoji="1" lang="en-US" altLang="ja-JP" sz="1200" b="0" i="0" u="none" strike="noStrike" kern="1200" cap="none" spc="0" normalizeH="0" baseline="0" noProof="0">
              <a:ln>
                <a:noFill/>
              </a:ln>
              <a:solidFill>
                <a:sysClr val="windowText" lastClr="00000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ysClr val="windowText" lastClr="000000"/>
                </a:solidFill>
                <a:effectLst/>
                <a:uLnTx/>
                <a:uFillTx/>
                <a:latin typeface="游ゴシック" panose="020B0400000000000000" pitchFamily="50" charset="-128"/>
                <a:ea typeface="游ゴシック" panose="020B0400000000000000" pitchFamily="50" charset="-128"/>
                <a:cs typeface="+mn-cs"/>
              </a:rPr>
              <a:t>処分に関する相談が最多</a:t>
            </a:r>
            <a:endParaRPr kumimoji="1" lang="ja-JP" altLang="en-US" sz="120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3" name="右中かっこ 2">
            <a:extLst>
              <a:ext uri="{FF2B5EF4-FFF2-40B4-BE49-F238E27FC236}">
                <a16:creationId xmlns:a16="http://schemas.microsoft.com/office/drawing/2014/main" id="{1A94F4BC-D722-8469-95E6-82BAB84FBB0F}"/>
              </a:ext>
            </a:extLst>
          </p:cNvPr>
          <p:cNvSpPr/>
          <p:nvPr/>
        </p:nvSpPr>
        <p:spPr>
          <a:xfrm>
            <a:off x="6259771" y="5757151"/>
            <a:ext cx="186058" cy="424590"/>
          </a:xfrm>
          <a:prstGeom prst="rightBrace">
            <a:avLst/>
          </a:prstGeom>
          <a:l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230173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くらしの質を高める、３</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安全を支える、４</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安心のくらしをつくる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defTabSz="914290">
              <a:defRPr/>
            </a:pPr>
            <a:r>
              <a:rPr kumimoji="1" lang="ja-JP" altLang="en-US"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ja-JP" sz="1900" b="1" dirty="0">
                <a:solidFill>
                  <a:prstClr val="black"/>
                </a:solidFill>
                <a:latin typeface="Meiryo UI"/>
                <a:ea typeface="Meiryo UI"/>
                <a:cs typeface="Meiryo UI" panose="020B0604030504040204" pitchFamily="50" charset="-128"/>
              </a:rPr>
              <a:t>大阪府 </a:t>
            </a:r>
            <a:r>
              <a:rPr kumimoji="1" lang="ja-JP" sz="1900"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空家対策の取組方針</a:t>
            </a:r>
            <a:r>
              <a:rPr kumimoji="1" lang="ja-JP" altLang="en-US"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に基づく取組の推進</a:t>
            </a:r>
          </a:p>
        </p:txBody>
      </p:sp>
      <p:sp>
        <p:nvSpPr>
          <p:cNvPr id="3" name="角丸四角形 2"/>
          <p:cNvSpPr/>
          <p:nvPr/>
        </p:nvSpPr>
        <p:spPr>
          <a:xfrm>
            <a:off x="66193" y="1095984"/>
            <a:ext cx="8977838" cy="5571304"/>
          </a:xfrm>
          <a:prstGeom prst="roundRect">
            <a:avLst>
              <a:gd name="adj" fmla="val 326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62" b="0" i="0" u="none" strike="noStrike" kern="1200" cap="none" spc="0" normalizeH="0" baseline="0" noProof="0">
              <a:ln>
                <a:noFill/>
              </a:ln>
              <a:solidFill>
                <a:prstClr val="black"/>
              </a:solidFill>
              <a:effectLst/>
              <a:highlight>
                <a:srgbClr val="00FF00"/>
              </a:highlight>
              <a:uLnTx/>
              <a:uFillTx/>
              <a:latin typeface="Calibri"/>
              <a:ea typeface="ＭＳ Ｐゴシック" panose="020B0600070205080204"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62" b="0" i="0" u="none" strike="noStrike" kern="1200" cap="none" spc="0" normalizeH="0" baseline="0" noProof="0">
              <a:ln>
                <a:noFill/>
              </a:ln>
              <a:solidFill>
                <a:prstClr val="black"/>
              </a:solidFill>
              <a:effectLst/>
              <a:highlight>
                <a:srgbClr val="00FF00"/>
              </a:highlight>
              <a:uLnTx/>
              <a:uFillTx/>
              <a:latin typeface="Calibri"/>
              <a:ea typeface="ＭＳ Ｐゴシック" panose="020B0600070205080204"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62" b="0" i="0" u="none" strike="noStrike" kern="1200" cap="none" spc="0" normalizeH="0" baseline="0" noProof="0">
              <a:ln>
                <a:noFill/>
              </a:ln>
              <a:solidFill>
                <a:prstClr val="black"/>
              </a:solidFill>
              <a:effectLst/>
              <a:highlight>
                <a:srgbClr val="00FF00"/>
              </a:highlight>
              <a:uLnTx/>
              <a:uFillTx/>
              <a:latin typeface="Calibri"/>
              <a:ea typeface="ＭＳ Ｐゴシック" panose="020B0600070205080204"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62" b="0" i="0" u="none" strike="noStrike" kern="1200" cap="none" spc="0" normalizeH="0" baseline="0" noProof="0">
              <a:ln>
                <a:noFill/>
              </a:ln>
              <a:solidFill>
                <a:prstClr val="black"/>
              </a:solidFill>
              <a:effectLst/>
              <a:highlight>
                <a:srgbClr val="00FF00"/>
              </a:highlight>
              <a:uLnTx/>
              <a:uFillTx/>
              <a:latin typeface="Calibri"/>
              <a:ea typeface="ＭＳ Ｐゴシック" panose="020B0600070205080204"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highlight>
                <a:srgbClr val="00FF00"/>
              </a:highlight>
              <a:uLnTx/>
              <a:uFillTx/>
              <a:latin typeface="Calibri"/>
              <a:ea typeface="ＭＳ Ｐゴシック" panose="020B0600070205080204" pitchFamily="50" charset="-128"/>
              <a:cs typeface="+mn-cs"/>
            </a:endParaRPr>
          </a:p>
        </p:txBody>
      </p:sp>
      <p:sp>
        <p:nvSpPr>
          <p:cNvPr id="4" name="テキスト ボックス 3"/>
          <p:cNvSpPr txBox="1"/>
          <p:nvPr/>
        </p:nvSpPr>
        <p:spPr>
          <a:xfrm>
            <a:off x="173530" y="1156372"/>
            <a:ext cx="2646878" cy="353943"/>
          </a:xfrm>
          <a:prstGeom prst="rect">
            <a:avLst/>
          </a:prstGeom>
          <a:noFill/>
        </p:spPr>
        <p:txBody>
          <a:bodyPr wrap="non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50" b="1" i="0" u="none" strike="noStrike" kern="1200" cap="none" spc="0" normalizeH="0" baseline="0" noProof="0" dirty="0">
                <a:ln>
                  <a:noFill/>
                </a:ln>
                <a:solidFill>
                  <a:prstClr val="black"/>
                </a:solidFill>
                <a:effectLst/>
                <a:uLnTx/>
                <a:uFillTx/>
                <a:latin typeface="Meiryo UI"/>
                <a:ea typeface="Meiryo UI"/>
              </a:rPr>
              <a:t>【</a:t>
            </a:r>
            <a:r>
              <a:rPr kumimoji="1" lang="ja-JP" altLang="en-US" sz="1700" b="1" i="0" u="none" strike="noStrike" kern="1200" cap="none" spc="0" normalizeH="0" baseline="0" noProof="0" dirty="0">
                <a:ln>
                  <a:noFill/>
                </a:ln>
                <a:solidFill>
                  <a:prstClr val="black"/>
                </a:solidFill>
                <a:effectLst/>
                <a:uLnTx/>
                <a:uFillTx/>
                <a:latin typeface="Meiryo UI"/>
                <a:ea typeface="Meiryo UI"/>
              </a:rPr>
              <a:t>令和</a:t>
            </a:r>
            <a:r>
              <a:rPr kumimoji="1" lang="ja-JP" altLang="en-US" sz="1700" b="1" dirty="0">
                <a:solidFill>
                  <a:prstClr val="black"/>
                </a:solidFill>
                <a:latin typeface="Meiryo UI"/>
                <a:ea typeface="Meiryo UI"/>
              </a:rPr>
              <a:t>８</a:t>
            </a:r>
            <a:r>
              <a:rPr kumimoji="1" lang="ja-JP" altLang="en-US" sz="1700" b="1" i="0" u="none" strike="noStrike" kern="1200" cap="none" spc="0" normalizeH="0" baseline="0" noProof="0" dirty="0">
                <a:ln>
                  <a:noFill/>
                </a:ln>
                <a:solidFill>
                  <a:prstClr val="black"/>
                </a:solidFill>
                <a:effectLst/>
                <a:uLnTx/>
                <a:uFillTx/>
                <a:latin typeface="Meiryo UI"/>
                <a:ea typeface="Meiryo UI"/>
              </a:rPr>
              <a:t>年度</a:t>
            </a:r>
            <a:r>
              <a:rPr kumimoji="1" lang="ja-JP" altLang="en-US" sz="1650" b="1" i="0" u="none" strike="noStrike" kern="1200" cap="none" spc="0" normalizeH="0" baseline="0" noProof="0" dirty="0">
                <a:ln>
                  <a:noFill/>
                </a:ln>
                <a:solidFill>
                  <a:prstClr val="black"/>
                </a:solidFill>
                <a:effectLst/>
                <a:uLnTx/>
                <a:uFillTx/>
                <a:latin typeface="Meiryo UI"/>
                <a:ea typeface="Meiryo UI"/>
              </a:rPr>
              <a:t>の主な取組</a:t>
            </a:r>
            <a:r>
              <a:rPr kumimoji="1" lang="en-US" altLang="ja-JP" sz="1650" b="1" i="0" u="none" strike="noStrike" kern="1200" cap="none" spc="0" normalizeH="0" baseline="0" noProof="0" dirty="0">
                <a:ln>
                  <a:noFill/>
                </a:ln>
                <a:solidFill>
                  <a:prstClr val="black"/>
                </a:solidFill>
                <a:effectLst/>
                <a:uLnTx/>
                <a:uFillTx/>
                <a:latin typeface="Meiryo UI"/>
                <a:ea typeface="Meiryo UI"/>
              </a:rPr>
              <a:t>】</a:t>
            </a:r>
            <a:r>
              <a:rPr kumimoji="1" lang="ja-JP" altLang="en-US" sz="1650" b="1" i="0" u="none" strike="noStrike" kern="1200" cap="none" spc="0" normalizeH="0" baseline="0" noProof="0" dirty="0">
                <a:ln>
                  <a:noFill/>
                </a:ln>
                <a:solidFill>
                  <a:prstClr val="black"/>
                </a:solidFill>
                <a:effectLst/>
                <a:uLnTx/>
                <a:uFillTx/>
                <a:latin typeface="Meiryo UI"/>
                <a:ea typeface="Meiryo UI"/>
              </a:rPr>
              <a:t>　</a:t>
            </a:r>
          </a:p>
        </p:txBody>
      </p:sp>
      <p:sp>
        <p:nvSpPr>
          <p:cNvPr id="7" name="正方形/長方形 6"/>
          <p:cNvSpPr/>
          <p:nvPr/>
        </p:nvSpPr>
        <p:spPr>
          <a:xfrm>
            <a:off x="169819" y="3223014"/>
            <a:ext cx="8907987" cy="348109"/>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○制度改善を目的とした国家要望の実施</a:t>
            </a:r>
            <a:endPar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0" name="正方形/長方形 129"/>
          <p:cNvSpPr/>
          <p:nvPr/>
        </p:nvSpPr>
        <p:spPr>
          <a:xfrm>
            <a:off x="292757" y="3545070"/>
            <a:ext cx="8568606" cy="351635"/>
          </a:xfrm>
          <a:prstGeom prst="rect">
            <a:avLst/>
          </a:prstGeom>
        </p:spPr>
        <p:txBody>
          <a:bodyPr wrap="square">
            <a:spAutoFit/>
          </a:bodyPr>
          <a:lstStyle/>
          <a:p>
            <a:pPr marL="0" marR="0" lvl="0" indent="0" algn="l" defTabSz="914290" rtl="0" eaLnBrk="1" fontAlgn="auto" latinLnBrk="0" hangingPunct="1">
              <a:lnSpc>
                <a:spcPts val="1846"/>
              </a:lnSpc>
              <a:spcBef>
                <a:spcPts val="0"/>
              </a:spcBef>
              <a:spcAft>
                <a:spcPts val="0"/>
              </a:spcAft>
              <a:buClrTx/>
              <a:buSzTx/>
              <a:buFontTx/>
              <a:buNone/>
              <a:tabLst/>
              <a:defRPr/>
            </a:pPr>
            <a:r>
              <a:rPr kumimoji="1" lang="ja-JP" altLang="en-US" sz="1477" i="0"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・市町村が空家対策に関する取組を推進できるよう</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制度改正、国費の拡充などを要望</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85"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5" name="テキスト ボックス 44"/>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sp>
        <p:nvSpPr>
          <p:cNvPr id="46" name="正方形/長方形 45"/>
          <p:cNvSpPr/>
          <p:nvPr/>
        </p:nvSpPr>
        <p:spPr>
          <a:xfrm>
            <a:off x="169819" y="3881636"/>
            <a:ext cx="2379933" cy="369332"/>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○相談窓口の運営　</a:t>
            </a:r>
            <a:r>
              <a:rPr kumimoji="1" lang="en-US" altLang="ja-JP"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66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6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7" name="正方形/長方形 46"/>
          <p:cNvSpPr/>
          <p:nvPr/>
        </p:nvSpPr>
        <p:spPr>
          <a:xfrm>
            <a:off x="305749" y="4222674"/>
            <a:ext cx="8532472" cy="546945"/>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・「大阪の空き家コールセンター」：</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多岐に渡る空き家に関する相談に対応</a:t>
            </a:r>
            <a:endPar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・「住まいの相談窓口」：</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既存住宅売買・リフォーム等に関する相談に対応</a:t>
            </a:r>
            <a:endPar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4"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正方形/長方形 14"/>
          <p:cNvSpPr/>
          <p:nvPr/>
        </p:nvSpPr>
        <p:spPr>
          <a:xfrm>
            <a:off x="169820" y="1481954"/>
            <a:ext cx="8907987" cy="348109"/>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○「管理不全空家制度」に関する取組（市町村に対する技術的助言）</a:t>
            </a:r>
            <a:endParaRPr kumimoji="1" lang="en-US" altLang="ja-JP" sz="1662" b="1" i="0" u="none" strike="sng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4F160103-6188-4742-8283-B784AD6E4A11}"/>
              </a:ext>
            </a:extLst>
          </p:cNvPr>
          <p:cNvSpPr/>
          <p:nvPr/>
        </p:nvSpPr>
        <p:spPr>
          <a:xfrm>
            <a:off x="169819" y="4799316"/>
            <a:ext cx="4153047" cy="348109"/>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○「大阪府版　すまいの終活ナビ」の運営　</a:t>
            </a:r>
            <a:r>
              <a:rPr kumimoji="1" lang="en-US" altLang="ja-JP" sz="166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6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5AD92B48-60BE-4478-AF99-C946F003E330}"/>
              </a:ext>
            </a:extLst>
          </p:cNvPr>
          <p:cNvSpPr/>
          <p:nvPr/>
        </p:nvSpPr>
        <p:spPr>
          <a:xfrm>
            <a:off x="169820" y="2305553"/>
            <a:ext cx="7764163" cy="348109"/>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○「空家等管理活用支援法人制度」に関する取組（法人制度の活用支援）　</a:t>
            </a:r>
            <a:r>
              <a:rPr kumimoji="1" lang="en-US" altLang="ja-JP" sz="166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20" name="正方形/長方形 19">
            <a:extLst>
              <a:ext uri="{FF2B5EF4-FFF2-40B4-BE49-F238E27FC236}">
                <a16:creationId xmlns:a16="http://schemas.microsoft.com/office/drawing/2014/main" id="{0D23F7EC-E3F5-4DE3-9F12-84233685E498}"/>
              </a:ext>
            </a:extLst>
          </p:cNvPr>
          <p:cNvSpPr/>
          <p:nvPr/>
        </p:nvSpPr>
        <p:spPr>
          <a:xfrm>
            <a:off x="305749" y="5095588"/>
            <a:ext cx="8532472" cy="546945"/>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・スマートフォン等で、府の地域性を反映した建物の解体費用と解体後の土地売却査定価格の概算額を調べる</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ことができる</a:t>
            </a:r>
            <a:r>
              <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サービスの運営</a:t>
            </a:r>
            <a:endPar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2" name="正方形/長方形 21">
            <a:extLst>
              <a:ext uri="{FF2B5EF4-FFF2-40B4-BE49-F238E27FC236}">
                <a16:creationId xmlns:a16="http://schemas.microsoft.com/office/drawing/2014/main" id="{3CF5753E-93DA-4642-9253-9D4FE3C6B1B0}"/>
              </a:ext>
            </a:extLst>
          </p:cNvPr>
          <p:cNvSpPr/>
          <p:nvPr/>
        </p:nvSpPr>
        <p:spPr>
          <a:xfrm>
            <a:off x="5795804" y="6352173"/>
            <a:ext cx="3528392" cy="307777"/>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大阪の住まい活性化フォーラムの事業</a:t>
            </a:r>
            <a:endParaRPr kumimoji="1"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5" name="正方形/長方形 24">
            <a:extLst>
              <a:ext uri="{FF2B5EF4-FFF2-40B4-BE49-F238E27FC236}">
                <a16:creationId xmlns:a16="http://schemas.microsoft.com/office/drawing/2014/main" id="{E801D722-3414-4611-8A62-386FC583BC08}"/>
              </a:ext>
            </a:extLst>
          </p:cNvPr>
          <p:cNvSpPr/>
          <p:nvPr/>
        </p:nvSpPr>
        <p:spPr>
          <a:xfrm>
            <a:off x="282636" y="1782158"/>
            <a:ext cx="8578727" cy="582467"/>
          </a:xfrm>
          <a:prstGeom prst="rect">
            <a:avLst/>
          </a:prstGeom>
        </p:spPr>
        <p:txBody>
          <a:bodyPr wrap="square">
            <a:spAutoFit/>
          </a:bodyPr>
          <a:lstStyle/>
          <a:p>
            <a:pPr marL="0" marR="0" lvl="0" indent="0" algn="l" defTabSz="914290" rtl="0" eaLnBrk="1" fontAlgn="auto" latinLnBrk="0" hangingPunct="1">
              <a:lnSpc>
                <a:spcPts val="1846"/>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・「空家等対策に係る各種制度運用マニュアル」について、改正空家法で制度化された「管理不全空家」の判断</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ts val="1846"/>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や措置等の事例等に係る新しいノウハウを追加、更新</a:t>
            </a:r>
            <a:endPar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85" b="0" i="0" u="none" strike="noStrike" kern="1200" cap="none" spc="0" normalizeH="0" baseline="0" noProof="0">
              <a:ln>
                <a:noFill/>
              </a:ln>
              <a:solidFill>
                <a:prstClr val="black"/>
              </a:solidFill>
              <a:effectLst/>
              <a:highlight>
                <a:srgbClr val="00FF00"/>
              </a:highlight>
              <a:uLnTx/>
              <a:uFillTx/>
              <a:latin typeface="Meiryo UI" panose="020B0604030504040204" pitchFamily="50" charset="-128"/>
              <a:ea typeface="Meiryo UI" panose="020B0604030504040204" pitchFamily="50" charset="-128"/>
              <a:cs typeface="+mn-cs"/>
            </a:endParaRPr>
          </a:p>
        </p:txBody>
      </p:sp>
      <p:sp>
        <p:nvSpPr>
          <p:cNvPr id="26" name="正方形/長方形 25">
            <a:extLst>
              <a:ext uri="{FF2B5EF4-FFF2-40B4-BE49-F238E27FC236}">
                <a16:creationId xmlns:a16="http://schemas.microsoft.com/office/drawing/2014/main" id="{B4EF9B5F-97F0-4C19-BEAB-32867A292EB0}"/>
              </a:ext>
            </a:extLst>
          </p:cNvPr>
          <p:cNvSpPr/>
          <p:nvPr/>
        </p:nvSpPr>
        <p:spPr>
          <a:xfrm>
            <a:off x="282636" y="2665507"/>
            <a:ext cx="8568606" cy="582467"/>
          </a:xfrm>
          <a:prstGeom prst="rect">
            <a:avLst/>
          </a:prstGeom>
        </p:spPr>
        <p:txBody>
          <a:bodyPr wrap="square">
            <a:spAutoFit/>
          </a:bodyPr>
          <a:lstStyle/>
          <a:p>
            <a:pPr marL="0" marR="0" lvl="0" indent="0" algn="l" defTabSz="914290" rtl="0" eaLnBrk="1" fontAlgn="auto" latinLnBrk="0" hangingPunct="1">
              <a:lnSpc>
                <a:spcPts val="1846"/>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・改正空家法で制度化された「空家等管理活用支援法人制度」の活用を市町村が円滑に進められるよう</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ts val="1846"/>
              </a:lnSpc>
              <a:spcBef>
                <a:spcPts val="0"/>
              </a:spcBef>
              <a:spcAft>
                <a:spcPts val="0"/>
              </a:spcAft>
              <a:buClrTx/>
              <a:buSzTx/>
              <a:buFontTx/>
              <a:buNone/>
              <a:tabLst/>
              <a:defRPr/>
            </a:pPr>
            <a:r>
              <a:rPr kumimoji="1" lang="en-US" altLang="ja-JP" sz="1477">
                <a:solidFill>
                  <a:prstClr val="black"/>
                </a:solidFill>
                <a:latin typeface="Meiryo UI" panose="020B0604030504040204" pitchFamily="50" charset="-128"/>
                <a:ea typeface="Meiryo UI" panose="020B0604030504040204" pitchFamily="50" charset="-128"/>
              </a:rPr>
              <a:t>  </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市町村と同法人となり得る民間団体とのマッチング支援を実施</a:t>
            </a:r>
            <a:endPar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85" b="0" i="0" u="none" strike="noStrike" kern="1200" cap="none" spc="0" normalizeH="0" baseline="0" noProof="0">
              <a:ln>
                <a:noFill/>
              </a:ln>
              <a:solidFill>
                <a:prstClr val="black"/>
              </a:solidFill>
              <a:effectLst/>
              <a:highlight>
                <a:srgbClr val="00FF00"/>
              </a:highligh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F1A7A1A6-DBF3-4A54-B03C-635E518C5398}"/>
              </a:ext>
            </a:extLst>
          </p:cNvPr>
          <p:cNvSpPr/>
          <p:nvPr/>
        </p:nvSpPr>
        <p:spPr>
          <a:xfrm>
            <a:off x="169819" y="5610846"/>
            <a:ext cx="4153047" cy="353943"/>
          </a:xfrm>
          <a:prstGeom prst="rect">
            <a:avLst/>
          </a:prstGeom>
        </p:spPr>
        <p:txBody>
          <a:bodyPr wrap="square" lIns="91440" tIns="45720" rIns="91440" bIns="45720" anchor="t">
            <a:spAutoFit/>
          </a:bodyPr>
          <a:lstStyle/>
          <a:p>
            <a:pPr defTabSz="914290">
              <a:defRPr/>
            </a:pPr>
            <a:r>
              <a:rPr kumimoji="1" lang="ja-JP" sz="1700" b="1" i="0" u="none" strike="noStrike" kern="1200" cap="none" spc="0" normalizeH="0" baseline="0" noProof="0" dirty="0">
                <a:ln>
                  <a:noFill/>
                </a:ln>
                <a:effectLst/>
                <a:uLnTx/>
                <a:uFillTx/>
                <a:latin typeface="Meiryo UI"/>
                <a:ea typeface="Meiryo UI"/>
              </a:rPr>
              <a:t>○</a:t>
            </a:r>
            <a:r>
              <a:rPr kumimoji="1" lang="ja-JP" sz="1700" b="1" dirty="0">
                <a:latin typeface="Meiryo UI"/>
                <a:ea typeface="Meiryo UI"/>
              </a:rPr>
              <a:t>空家活用の新たな取組の検討</a:t>
            </a:r>
            <a:endParaRPr kumimoji="1" lang="en-US" altLang="ja-JP" dirty="0"/>
          </a:p>
        </p:txBody>
      </p:sp>
      <p:sp>
        <p:nvSpPr>
          <p:cNvPr id="23" name="正方形/長方形 22">
            <a:extLst>
              <a:ext uri="{FF2B5EF4-FFF2-40B4-BE49-F238E27FC236}">
                <a16:creationId xmlns:a16="http://schemas.microsoft.com/office/drawing/2014/main" id="{144C8F9E-7F3A-4FD6-98BF-179FB0F50D47}"/>
              </a:ext>
            </a:extLst>
          </p:cNvPr>
          <p:cNvSpPr/>
          <p:nvPr/>
        </p:nvSpPr>
        <p:spPr>
          <a:xfrm>
            <a:off x="296939" y="5967237"/>
            <a:ext cx="8640145" cy="777136"/>
          </a:xfrm>
          <a:prstGeom prst="rect">
            <a:avLst/>
          </a:prstGeom>
        </p:spPr>
        <p:txBody>
          <a:bodyPr wrap="square" lIns="91440" tIns="45720" rIns="91440" bIns="45720" anchor="t">
            <a:spAutoFit/>
          </a:bodyPr>
          <a:lstStyle/>
          <a:p>
            <a:pPr defTabSz="914290">
              <a:defRPr/>
            </a:pPr>
            <a:r>
              <a:rPr kumimoji="1" lang="ja-JP" sz="1500" b="0" i="0" u="none" strike="noStrike" kern="1200" cap="none" spc="0" normalizeH="0" baseline="0" noProof="0" dirty="0">
                <a:ln>
                  <a:noFill/>
                </a:ln>
                <a:effectLst/>
                <a:uLnTx/>
                <a:uFillTx/>
                <a:latin typeface="Meiryo UI"/>
                <a:ea typeface="Meiryo UI"/>
              </a:rPr>
              <a:t>・空家</a:t>
            </a:r>
            <a:r>
              <a:rPr kumimoji="1" lang="ja-JP" sz="1500" dirty="0">
                <a:latin typeface="Meiryo UI"/>
                <a:ea typeface="Meiryo UI"/>
              </a:rPr>
              <a:t>及び空家予備軍の活用促進に向けた国の「既成</a:t>
            </a:r>
            <a:r>
              <a:rPr kumimoji="1" lang="ja-JP" sz="1500" b="0" i="0" u="none" strike="noStrike" kern="1200" cap="none" spc="0" normalizeH="0" baseline="0" noProof="0" dirty="0">
                <a:ln>
                  <a:noFill/>
                </a:ln>
                <a:effectLst/>
                <a:uLnTx/>
                <a:uFillTx/>
                <a:latin typeface="Meiryo UI"/>
                <a:ea typeface="Meiryo UI"/>
              </a:rPr>
              <a:t>住宅地</a:t>
            </a:r>
            <a:r>
              <a:rPr kumimoji="1" lang="ja-JP" sz="1500" dirty="0">
                <a:latin typeface="Meiryo UI"/>
                <a:ea typeface="Meiryo UI"/>
              </a:rPr>
              <a:t>再生推進モデル事業」</a:t>
            </a:r>
            <a:r>
              <a:rPr kumimoji="1" lang="ja-JP" sz="1500" b="0" i="0" u="none" strike="noStrike" kern="1200" cap="none" spc="0" normalizeH="0" baseline="0" noProof="0" dirty="0">
                <a:ln>
                  <a:noFill/>
                </a:ln>
                <a:effectLst/>
                <a:uLnTx/>
                <a:uFillTx/>
                <a:latin typeface="Meiryo UI"/>
                <a:ea typeface="Meiryo UI"/>
              </a:rPr>
              <a:t>を</a:t>
            </a:r>
            <a:r>
              <a:rPr kumimoji="1" lang="ja-JP" sz="1500" dirty="0">
                <a:latin typeface="Meiryo UI"/>
                <a:ea typeface="Meiryo UI"/>
              </a:rPr>
              <a:t>市町村が活用する</a:t>
            </a:r>
            <a:r>
              <a:rPr kumimoji="1" lang="ja-JP" sz="1500" b="0" i="0" u="none" strike="noStrike" kern="1200" cap="none" spc="0" normalizeH="0" baseline="0" noProof="0" dirty="0">
                <a:ln>
                  <a:noFill/>
                </a:ln>
                <a:effectLst/>
                <a:uLnTx/>
                <a:uFillTx/>
                <a:latin typeface="Meiryo UI"/>
                <a:ea typeface="Meiryo UI"/>
              </a:rPr>
              <a:t>取組</a:t>
            </a:r>
            <a:endParaRPr kumimoji="1" lang="ja-JP" altLang="en-US" dirty="0">
              <a:latin typeface="Calibri"/>
              <a:ea typeface="ＭＳ Ｐゴシック"/>
              <a:cs typeface="Calibri"/>
            </a:endParaRPr>
          </a:p>
          <a:p>
            <a:pPr defTabSz="914290">
              <a:defRPr/>
            </a:pPr>
            <a:r>
              <a:rPr kumimoji="1" lang="ja-JP" altLang="en-US" sz="1500" dirty="0">
                <a:latin typeface="Meiryo UI"/>
                <a:ea typeface="Meiryo UI"/>
              </a:rPr>
              <a:t>　</a:t>
            </a:r>
            <a:r>
              <a:rPr kumimoji="1" lang="ja-JP" sz="1500" dirty="0">
                <a:latin typeface="Meiryo UI"/>
                <a:ea typeface="Meiryo UI"/>
              </a:rPr>
              <a:t>等を促進</a:t>
            </a:r>
            <a:endParaRPr lang="ja-JP" dirty="0">
              <a:ea typeface="ＭＳ Ｐゴシック"/>
              <a:cs typeface="Calibri"/>
            </a:endParaRPr>
          </a:p>
          <a:p>
            <a:pPr marL="0" marR="0" lvl="0" indent="0" algn="l" defTabSz="914290">
              <a:lnSpc>
                <a:spcPct val="100000"/>
              </a:lnSpc>
              <a:spcBef>
                <a:spcPts val="0"/>
              </a:spcBef>
              <a:spcAft>
                <a:spcPts val="0"/>
              </a:spcAft>
              <a:buClrTx/>
              <a:buSzTx/>
              <a:buFontTx/>
              <a:buNone/>
              <a:tabLst/>
              <a:defRPr/>
            </a:pPr>
            <a:endParaRPr lang="ja-JP" altLang="en-US" sz="1450" i="0"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31421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大阪府のマンション管理適正化及び再生円滑化の推進</a:t>
            </a:r>
            <a:endPar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48" name="フリーフォーム 1047"/>
          <p:cNvSpPr/>
          <p:nvPr/>
        </p:nvSpPr>
        <p:spPr>
          <a:xfrm>
            <a:off x="7976641" y="1870570"/>
            <a:ext cx="1059855" cy="318831"/>
          </a:xfrm>
          <a:custGeom>
            <a:avLst/>
            <a:gdLst>
              <a:gd name="connsiteX0" fmla="*/ 0 w 1066800"/>
              <a:gd name="connsiteY0" fmla="*/ 342900 h 342900"/>
              <a:gd name="connsiteX1" fmla="*/ 374650 w 1066800"/>
              <a:gd name="connsiteY1" fmla="*/ 0 h 342900"/>
              <a:gd name="connsiteX2" fmla="*/ 1066800 w 1066800"/>
              <a:gd name="connsiteY2" fmla="*/ 0 h 342900"/>
              <a:gd name="connsiteX3" fmla="*/ 812800 w 1066800"/>
              <a:gd name="connsiteY3" fmla="*/ 336550 h 342900"/>
              <a:gd name="connsiteX4" fmla="*/ 0 w 1066800"/>
              <a:gd name="connsiteY4" fmla="*/ 342900 h 342900"/>
              <a:gd name="connsiteX0" fmla="*/ 0 w 1121430"/>
              <a:gd name="connsiteY0" fmla="*/ 345443 h 345443"/>
              <a:gd name="connsiteX1" fmla="*/ 429280 w 1121430"/>
              <a:gd name="connsiteY1" fmla="*/ 0 h 345443"/>
              <a:gd name="connsiteX2" fmla="*/ 1121430 w 1121430"/>
              <a:gd name="connsiteY2" fmla="*/ 0 h 345443"/>
              <a:gd name="connsiteX3" fmla="*/ 867430 w 1121430"/>
              <a:gd name="connsiteY3" fmla="*/ 336550 h 345443"/>
              <a:gd name="connsiteX4" fmla="*/ 0 w 1121430"/>
              <a:gd name="connsiteY4" fmla="*/ 345443 h 345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430" h="345443">
                <a:moveTo>
                  <a:pt x="0" y="345443"/>
                </a:moveTo>
                <a:lnTo>
                  <a:pt x="429280" y="0"/>
                </a:lnTo>
                <a:lnTo>
                  <a:pt x="1121430" y="0"/>
                </a:lnTo>
                <a:lnTo>
                  <a:pt x="867430" y="336550"/>
                </a:lnTo>
                <a:lnTo>
                  <a:pt x="0" y="345443"/>
                </a:lnTo>
                <a:close/>
              </a:path>
            </a:pathLst>
          </a:custGeom>
          <a:solidFill>
            <a:srgbClr val="99FF66"/>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49" name="角丸四角形 1048"/>
          <p:cNvSpPr/>
          <p:nvPr/>
        </p:nvSpPr>
        <p:spPr>
          <a:xfrm>
            <a:off x="7631948" y="1794370"/>
            <a:ext cx="558535" cy="261543"/>
          </a:xfrm>
          <a:prstGeom prst="roundRect">
            <a:avLst/>
          </a:prstGeom>
          <a:solidFill>
            <a:sysClr val="window" lastClr="FFFFFF"/>
          </a:solidFill>
          <a:ln w="12700" cap="flat" cmpd="sng" algn="ctr">
            <a:solidFill>
              <a:srgbClr val="FF0000"/>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050" name="直線矢印コネクタ 1049"/>
          <p:cNvCxnSpPr/>
          <p:nvPr/>
        </p:nvCxnSpPr>
        <p:spPr>
          <a:xfrm>
            <a:off x="7418503" y="2677936"/>
            <a:ext cx="222443" cy="2839"/>
          </a:xfrm>
          <a:prstGeom prst="straightConnector1">
            <a:avLst/>
          </a:prstGeom>
          <a:noFill/>
          <a:ln w="57150" cap="flat" cmpd="sng" algn="ctr">
            <a:solidFill>
              <a:srgbClr val="00B0F0"/>
            </a:solidFill>
            <a:prstDash val="solid"/>
            <a:miter lim="800000"/>
            <a:tailEnd type="triangle"/>
          </a:ln>
          <a:effectLst/>
        </p:spPr>
      </p:cxnSp>
      <p:sp>
        <p:nvSpPr>
          <p:cNvPr id="1051" name="フリーフォーム 1050"/>
          <p:cNvSpPr/>
          <p:nvPr/>
        </p:nvSpPr>
        <p:spPr>
          <a:xfrm>
            <a:off x="4573114" y="2405877"/>
            <a:ext cx="1059855" cy="318831"/>
          </a:xfrm>
          <a:custGeom>
            <a:avLst/>
            <a:gdLst>
              <a:gd name="connsiteX0" fmla="*/ 0 w 1066800"/>
              <a:gd name="connsiteY0" fmla="*/ 342900 h 342900"/>
              <a:gd name="connsiteX1" fmla="*/ 374650 w 1066800"/>
              <a:gd name="connsiteY1" fmla="*/ 0 h 342900"/>
              <a:gd name="connsiteX2" fmla="*/ 1066800 w 1066800"/>
              <a:gd name="connsiteY2" fmla="*/ 0 h 342900"/>
              <a:gd name="connsiteX3" fmla="*/ 812800 w 1066800"/>
              <a:gd name="connsiteY3" fmla="*/ 336550 h 342900"/>
              <a:gd name="connsiteX4" fmla="*/ 0 w 1066800"/>
              <a:gd name="connsiteY4" fmla="*/ 342900 h 342900"/>
              <a:gd name="connsiteX0" fmla="*/ 0 w 1121430"/>
              <a:gd name="connsiteY0" fmla="*/ 345443 h 345443"/>
              <a:gd name="connsiteX1" fmla="*/ 429280 w 1121430"/>
              <a:gd name="connsiteY1" fmla="*/ 0 h 345443"/>
              <a:gd name="connsiteX2" fmla="*/ 1121430 w 1121430"/>
              <a:gd name="connsiteY2" fmla="*/ 0 h 345443"/>
              <a:gd name="connsiteX3" fmla="*/ 867430 w 1121430"/>
              <a:gd name="connsiteY3" fmla="*/ 336550 h 345443"/>
              <a:gd name="connsiteX4" fmla="*/ 0 w 1121430"/>
              <a:gd name="connsiteY4" fmla="*/ 345443 h 345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430" h="345443">
                <a:moveTo>
                  <a:pt x="0" y="345443"/>
                </a:moveTo>
                <a:lnTo>
                  <a:pt x="429280" y="0"/>
                </a:lnTo>
                <a:lnTo>
                  <a:pt x="1121430" y="0"/>
                </a:lnTo>
                <a:lnTo>
                  <a:pt x="867430" y="336550"/>
                </a:lnTo>
                <a:lnTo>
                  <a:pt x="0" y="345443"/>
                </a:lnTo>
                <a:close/>
              </a:path>
            </a:pathLst>
          </a:custGeom>
          <a:solidFill>
            <a:srgbClr val="99FF66"/>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52" name="フリーフォーム 1051"/>
          <p:cNvSpPr/>
          <p:nvPr/>
        </p:nvSpPr>
        <p:spPr>
          <a:xfrm>
            <a:off x="3625946" y="2405877"/>
            <a:ext cx="1059855" cy="318831"/>
          </a:xfrm>
          <a:custGeom>
            <a:avLst/>
            <a:gdLst>
              <a:gd name="connsiteX0" fmla="*/ 0 w 1066800"/>
              <a:gd name="connsiteY0" fmla="*/ 342900 h 342900"/>
              <a:gd name="connsiteX1" fmla="*/ 374650 w 1066800"/>
              <a:gd name="connsiteY1" fmla="*/ 0 h 342900"/>
              <a:gd name="connsiteX2" fmla="*/ 1066800 w 1066800"/>
              <a:gd name="connsiteY2" fmla="*/ 0 h 342900"/>
              <a:gd name="connsiteX3" fmla="*/ 812800 w 1066800"/>
              <a:gd name="connsiteY3" fmla="*/ 336550 h 342900"/>
              <a:gd name="connsiteX4" fmla="*/ 0 w 1066800"/>
              <a:gd name="connsiteY4" fmla="*/ 342900 h 342900"/>
              <a:gd name="connsiteX0" fmla="*/ 0 w 1121430"/>
              <a:gd name="connsiteY0" fmla="*/ 345443 h 345443"/>
              <a:gd name="connsiteX1" fmla="*/ 429280 w 1121430"/>
              <a:gd name="connsiteY1" fmla="*/ 0 h 345443"/>
              <a:gd name="connsiteX2" fmla="*/ 1121430 w 1121430"/>
              <a:gd name="connsiteY2" fmla="*/ 0 h 345443"/>
              <a:gd name="connsiteX3" fmla="*/ 867430 w 1121430"/>
              <a:gd name="connsiteY3" fmla="*/ 336550 h 345443"/>
              <a:gd name="connsiteX4" fmla="*/ 0 w 1121430"/>
              <a:gd name="connsiteY4" fmla="*/ 345443 h 345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430" h="345443">
                <a:moveTo>
                  <a:pt x="0" y="345443"/>
                </a:moveTo>
                <a:lnTo>
                  <a:pt x="429280" y="0"/>
                </a:lnTo>
                <a:lnTo>
                  <a:pt x="1121430" y="0"/>
                </a:lnTo>
                <a:lnTo>
                  <a:pt x="867430" y="336550"/>
                </a:lnTo>
                <a:lnTo>
                  <a:pt x="0" y="345443"/>
                </a:lnTo>
                <a:close/>
              </a:path>
            </a:pathLst>
          </a:custGeom>
          <a:solidFill>
            <a:srgbClr val="99FF66"/>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53" name="フリーフォーム 1052"/>
          <p:cNvSpPr/>
          <p:nvPr/>
        </p:nvSpPr>
        <p:spPr>
          <a:xfrm>
            <a:off x="5709177" y="2405877"/>
            <a:ext cx="1059855" cy="318831"/>
          </a:xfrm>
          <a:custGeom>
            <a:avLst/>
            <a:gdLst>
              <a:gd name="connsiteX0" fmla="*/ 0 w 1066800"/>
              <a:gd name="connsiteY0" fmla="*/ 342900 h 342900"/>
              <a:gd name="connsiteX1" fmla="*/ 374650 w 1066800"/>
              <a:gd name="connsiteY1" fmla="*/ 0 h 342900"/>
              <a:gd name="connsiteX2" fmla="*/ 1066800 w 1066800"/>
              <a:gd name="connsiteY2" fmla="*/ 0 h 342900"/>
              <a:gd name="connsiteX3" fmla="*/ 812800 w 1066800"/>
              <a:gd name="connsiteY3" fmla="*/ 336550 h 342900"/>
              <a:gd name="connsiteX4" fmla="*/ 0 w 1066800"/>
              <a:gd name="connsiteY4" fmla="*/ 342900 h 342900"/>
              <a:gd name="connsiteX0" fmla="*/ 0 w 1121430"/>
              <a:gd name="connsiteY0" fmla="*/ 345443 h 345443"/>
              <a:gd name="connsiteX1" fmla="*/ 429280 w 1121430"/>
              <a:gd name="connsiteY1" fmla="*/ 0 h 345443"/>
              <a:gd name="connsiteX2" fmla="*/ 1121430 w 1121430"/>
              <a:gd name="connsiteY2" fmla="*/ 0 h 345443"/>
              <a:gd name="connsiteX3" fmla="*/ 867430 w 1121430"/>
              <a:gd name="connsiteY3" fmla="*/ 336550 h 345443"/>
              <a:gd name="connsiteX4" fmla="*/ 0 w 1121430"/>
              <a:gd name="connsiteY4" fmla="*/ 345443 h 345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430" h="345443">
                <a:moveTo>
                  <a:pt x="0" y="345443"/>
                </a:moveTo>
                <a:lnTo>
                  <a:pt x="429280" y="0"/>
                </a:lnTo>
                <a:lnTo>
                  <a:pt x="1121430" y="0"/>
                </a:lnTo>
                <a:lnTo>
                  <a:pt x="867430" y="336550"/>
                </a:lnTo>
                <a:lnTo>
                  <a:pt x="0" y="345443"/>
                </a:lnTo>
                <a:close/>
              </a:path>
            </a:pathLst>
          </a:custGeom>
          <a:solidFill>
            <a:srgbClr val="99FF66"/>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54" name="フリーフォーム 1053"/>
          <p:cNvSpPr/>
          <p:nvPr/>
        </p:nvSpPr>
        <p:spPr>
          <a:xfrm>
            <a:off x="7976641" y="2534239"/>
            <a:ext cx="1059855" cy="318831"/>
          </a:xfrm>
          <a:custGeom>
            <a:avLst/>
            <a:gdLst>
              <a:gd name="connsiteX0" fmla="*/ 0 w 1066800"/>
              <a:gd name="connsiteY0" fmla="*/ 342900 h 342900"/>
              <a:gd name="connsiteX1" fmla="*/ 374650 w 1066800"/>
              <a:gd name="connsiteY1" fmla="*/ 0 h 342900"/>
              <a:gd name="connsiteX2" fmla="*/ 1066800 w 1066800"/>
              <a:gd name="connsiteY2" fmla="*/ 0 h 342900"/>
              <a:gd name="connsiteX3" fmla="*/ 812800 w 1066800"/>
              <a:gd name="connsiteY3" fmla="*/ 336550 h 342900"/>
              <a:gd name="connsiteX4" fmla="*/ 0 w 1066800"/>
              <a:gd name="connsiteY4" fmla="*/ 342900 h 342900"/>
              <a:gd name="connsiteX0" fmla="*/ 0 w 1121430"/>
              <a:gd name="connsiteY0" fmla="*/ 345443 h 345443"/>
              <a:gd name="connsiteX1" fmla="*/ 429280 w 1121430"/>
              <a:gd name="connsiteY1" fmla="*/ 0 h 345443"/>
              <a:gd name="connsiteX2" fmla="*/ 1121430 w 1121430"/>
              <a:gd name="connsiteY2" fmla="*/ 0 h 345443"/>
              <a:gd name="connsiteX3" fmla="*/ 867430 w 1121430"/>
              <a:gd name="connsiteY3" fmla="*/ 336550 h 345443"/>
              <a:gd name="connsiteX4" fmla="*/ 0 w 1121430"/>
              <a:gd name="connsiteY4" fmla="*/ 345443 h 345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430" h="345443">
                <a:moveTo>
                  <a:pt x="0" y="345443"/>
                </a:moveTo>
                <a:lnTo>
                  <a:pt x="429280" y="0"/>
                </a:lnTo>
                <a:lnTo>
                  <a:pt x="1121430" y="0"/>
                </a:lnTo>
                <a:lnTo>
                  <a:pt x="867430" y="336550"/>
                </a:lnTo>
                <a:lnTo>
                  <a:pt x="0" y="345443"/>
                </a:lnTo>
                <a:close/>
              </a:path>
            </a:pathLst>
          </a:custGeom>
          <a:solidFill>
            <a:srgbClr val="F5BD73"/>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55" name="角丸四角形 1054"/>
          <p:cNvSpPr/>
          <p:nvPr/>
        </p:nvSpPr>
        <p:spPr>
          <a:xfrm>
            <a:off x="4811566" y="1781355"/>
            <a:ext cx="637536" cy="270813"/>
          </a:xfrm>
          <a:prstGeom prst="roundRect">
            <a:avLst/>
          </a:prstGeom>
          <a:noFill/>
          <a:ln w="12700" cap="flat" cmpd="sng" algn="ctr">
            <a:solidFill>
              <a:srgbClr val="FF0000"/>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56" name="テキスト ボックス 1055"/>
          <p:cNvSpPr txBox="1"/>
          <p:nvPr/>
        </p:nvSpPr>
        <p:spPr>
          <a:xfrm>
            <a:off x="3935457" y="1820237"/>
            <a:ext cx="770276" cy="253916"/>
          </a:xfrm>
          <a:prstGeom prst="rect">
            <a:avLst/>
          </a:prstGeom>
          <a:noFill/>
        </p:spPr>
        <p:txBody>
          <a:bodyPr wrap="squar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入居</a:t>
            </a:r>
            <a:endParaRPr kumimoji="1" lang="en-US" altLang="ja-JP"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057" name="グループ化 1056">
            <a:extLst>
              <a:ext uri="{FF2B5EF4-FFF2-40B4-BE49-F238E27FC236}">
                <a16:creationId xmlns:a16="http://schemas.microsoft.com/office/drawing/2014/main" id="{7EC32914-7C3D-46E1-9AE9-EB372B3415F3}"/>
              </a:ext>
            </a:extLst>
          </p:cNvPr>
          <p:cNvGrpSpPr/>
          <p:nvPr/>
        </p:nvGrpSpPr>
        <p:grpSpPr>
          <a:xfrm>
            <a:off x="3768933" y="2083549"/>
            <a:ext cx="759910" cy="676444"/>
            <a:chOff x="173012" y="1880886"/>
            <a:chExt cx="1028080" cy="915160"/>
          </a:xfrm>
        </p:grpSpPr>
        <p:sp>
          <p:nvSpPr>
            <p:cNvPr id="1058" name="フリーフォーム 1135">
              <a:extLst>
                <a:ext uri="{FF2B5EF4-FFF2-40B4-BE49-F238E27FC236}">
                  <a16:creationId xmlns:a16="http://schemas.microsoft.com/office/drawing/2014/main" id="{E9ABE71B-4CF6-4D84-B8EF-A130449D2A8B}"/>
                </a:ext>
              </a:extLst>
            </p:cNvPr>
            <p:cNvSpPr/>
            <p:nvPr/>
          </p:nvSpPr>
          <p:spPr>
            <a:xfrm>
              <a:off x="305574" y="2066509"/>
              <a:ext cx="768673" cy="175463"/>
            </a:xfrm>
            <a:custGeom>
              <a:avLst/>
              <a:gdLst>
                <a:gd name="connsiteX0" fmla="*/ 0 w 908050"/>
                <a:gd name="connsiteY0" fmla="*/ 171450 h 177800"/>
                <a:gd name="connsiteX1" fmla="*/ 165100 w 908050"/>
                <a:gd name="connsiteY1" fmla="*/ 0 h 177800"/>
                <a:gd name="connsiteX2" fmla="*/ 908050 w 908050"/>
                <a:gd name="connsiteY2" fmla="*/ 0 h 177800"/>
                <a:gd name="connsiteX3" fmla="*/ 736600 w 908050"/>
                <a:gd name="connsiteY3" fmla="*/ 177800 h 177800"/>
                <a:gd name="connsiteX4" fmla="*/ 0 w 908050"/>
                <a:gd name="connsiteY4" fmla="*/ 171450 h 177800"/>
                <a:gd name="connsiteX0" fmla="*/ 0 w 908050"/>
                <a:gd name="connsiteY0" fmla="*/ 171450 h 249237"/>
                <a:gd name="connsiteX1" fmla="*/ 165100 w 908050"/>
                <a:gd name="connsiteY1" fmla="*/ 0 h 249237"/>
                <a:gd name="connsiteX2" fmla="*/ 908050 w 908050"/>
                <a:gd name="connsiteY2" fmla="*/ 0 h 249237"/>
                <a:gd name="connsiteX3" fmla="*/ 746125 w 908050"/>
                <a:gd name="connsiteY3" fmla="*/ 249237 h 249237"/>
                <a:gd name="connsiteX4" fmla="*/ 0 w 908050"/>
                <a:gd name="connsiteY4" fmla="*/ 171450 h 249237"/>
                <a:gd name="connsiteX0" fmla="*/ 0 w 917575"/>
                <a:gd name="connsiteY0" fmla="*/ 257175 h 257175"/>
                <a:gd name="connsiteX1" fmla="*/ 174625 w 917575"/>
                <a:gd name="connsiteY1" fmla="*/ 0 h 257175"/>
                <a:gd name="connsiteX2" fmla="*/ 917575 w 917575"/>
                <a:gd name="connsiteY2" fmla="*/ 0 h 257175"/>
                <a:gd name="connsiteX3" fmla="*/ 755650 w 917575"/>
                <a:gd name="connsiteY3" fmla="*/ 249237 h 257175"/>
                <a:gd name="connsiteX4" fmla="*/ 0 w 917575"/>
                <a:gd name="connsiteY4" fmla="*/ 257175 h 257175"/>
                <a:gd name="connsiteX0" fmla="*/ 0 w 927100"/>
                <a:gd name="connsiteY0" fmla="*/ 257175 h 257175"/>
                <a:gd name="connsiteX1" fmla="*/ 174625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257175 h 257175"/>
                <a:gd name="connsiteX1" fmla="*/ 128879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305752 h 305752"/>
                <a:gd name="connsiteX1" fmla="*/ 128879 w 927100"/>
                <a:gd name="connsiteY1" fmla="*/ 48577 h 305752"/>
                <a:gd name="connsiteX2" fmla="*/ 927100 w 927100"/>
                <a:gd name="connsiteY2" fmla="*/ 0 h 305752"/>
                <a:gd name="connsiteX3" fmla="*/ 755650 w 927100"/>
                <a:gd name="connsiteY3" fmla="*/ 297814 h 305752"/>
                <a:gd name="connsiteX4" fmla="*/ 0 w 927100"/>
                <a:gd name="connsiteY4" fmla="*/ 305752 h 305752"/>
                <a:gd name="connsiteX0" fmla="*/ 0 w 927100"/>
                <a:gd name="connsiteY0" fmla="*/ 310515 h 310515"/>
                <a:gd name="connsiteX1" fmla="*/ 161555 w 927100"/>
                <a:gd name="connsiteY1" fmla="*/ 0 h 310515"/>
                <a:gd name="connsiteX2" fmla="*/ 927100 w 927100"/>
                <a:gd name="connsiteY2" fmla="*/ 4763 h 310515"/>
                <a:gd name="connsiteX3" fmla="*/ 755650 w 927100"/>
                <a:gd name="connsiteY3" fmla="*/ 302577 h 310515"/>
                <a:gd name="connsiteX4" fmla="*/ 0 w 927100"/>
                <a:gd name="connsiteY4" fmla="*/ 310515 h 310515"/>
                <a:gd name="connsiteX0" fmla="*/ 0 w 927100"/>
                <a:gd name="connsiteY0" fmla="*/ 310515 h 310515"/>
                <a:gd name="connsiteX1" fmla="*/ 161555 w 927100"/>
                <a:gd name="connsiteY1" fmla="*/ 0 h 310515"/>
                <a:gd name="connsiteX2" fmla="*/ 927100 w 927100"/>
                <a:gd name="connsiteY2" fmla="*/ 4763 h 310515"/>
                <a:gd name="connsiteX3" fmla="*/ 769265 w 927100"/>
                <a:gd name="connsiteY3" fmla="*/ 302577 h 310515"/>
                <a:gd name="connsiteX4" fmla="*/ 0 w 927100"/>
                <a:gd name="connsiteY4" fmla="*/ 310515 h 310515"/>
                <a:gd name="connsiteX0" fmla="*/ 0 w 927100"/>
                <a:gd name="connsiteY0" fmla="*/ 305753 h 305753"/>
                <a:gd name="connsiteX1" fmla="*/ 222807 w 927100"/>
                <a:gd name="connsiteY1" fmla="*/ 15643 h 305753"/>
                <a:gd name="connsiteX2" fmla="*/ 927100 w 927100"/>
                <a:gd name="connsiteY2" fmla="*/ 1 h 305753"/>
                <a:gd name="connsiteX3" fmla="*/ 769265 w 927100"/>
                <a:gd name="connsiteY3" fmla="*/ 297815 h 305753"/>
                <a:gd name="connsiteX4" fmla="*/ 0 w 927100"/>
                <a:gd name="connsiteY4" fmla="*/ 305753 h 305753"/>
                <a:gd name="connsiteX0" fmla="*/ 0 w 927100"/>
                <a:gd name="connsiteY0" fmla="*/ 305751 h 305751"/>
                <a:gd name="connsiteX1" fmla="*/ 193275 w 927100"/>
                <a:gd name="connsiteY1" fmla="*/ 337 h 305751"/>
                <a:gd name="connsiteX2" fmla="*/ 927100 w 927100"/>
                <a:gd name="connsiteY2" fmla="*/ -1 h 305751"/>
                <a:gd name="connsiteX3" fmla="*/ 769265 w 927100"/>
                <a:gd name="connsiteY3" fmla="*/ 297813 h 305751"/>
                <a:gd name="connsiteX4" fmla="*/ 0 w 927100"/>
                <a:gd name="connsiteY4" fmla="*/ 305751 h 305751"/>
                <a:gd name="connsiteX0" fmla="*/ 0 w 1140388"/>
                <a:gd name="connsiteY0" fmla="*/ 305753 h 305753"/>
                <a:gd name="connsiteX1" fmla="*/ 193275 w 1140388"/>
                <a:gd name="connsiteY1" fmla="*/ 339 h 305753"/>
                <a:gd name="connsiteX2" fmla="*/ 1140388 w 1140388"/>
                <a:gd name="connsiteY2" fmla="*/ 0 h 305753"/>
                <a:gd name="connsiteX3" fmla="*/ 769265 w 1140388"/>
                <a:gd name="connsiteY3" fmla="*/ 297815 h 305753"/>
                <a:gd name="connsiteX4" fmla="*/ 0 w 1140388"/>
                <a:gd name="connsiteY4" fmla="*/ 305753 h 305753"/>
                <a:gd name="connsiteX0" fmla="*/ 0 w 1140388"/>
                <a:gd name="connsiteY0" fmla="*/ 305753 h 305753"/>
                <a:gd name="connsiteX1" fmla="*/ 193275 w 1140388"/>
                <a:gd name="connsiteY1" fmla="*/ 339 h 305753"/>
                <a:gd name="connsiteX2" fmla="*/ 1140388 w 1140388"/>
                <a:gd name="connsiteY2" fmla="*/ 0 h 305753"/>
                <a:gd name="connsiteX3" fmla="*/ 993218 w 1140388"/>
                <a:gd name="connsiteY3" fmla="*/ 301960 h 305753"/>
                <a:gd name="connsiteX4" fmla="*/ 0 w 1140388"/>
                <a:gd name="connsiteY4" fmla="*/ 305753 h 305753"/>
                <a:gd name="connsiteX0" fmla="*/ 0 w 1147497"/>
                <a:gd name="connsiteY0" fmla="*/ 305414 h 305414"/>
                <a:gd name="connsiteX1" fmla="*/ 193275 w 1147497"/>
                <a:gd name="connsiteY1" fmla="*/ 0 h 305414"/>
                <a:gd name="connsiteX2" fmla="*/ 1147497 w 1147497"/>
                <a:gd name="connsiteY2" fmla="*/ 3807 h 305414"/>
                <a:gd name="connsiteX3" fmla="*/ 993218 w 1147497"/>
                <a:gd name="connsiteY3" fmla="*/ 301621 h 305414"/>
                <a:gd name="connsiteX4" fmla="*/ 0 w 1147497"/>
                <a:gd name="connsiteY4" fmla="*/ 305414 h 30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497" h="305414">
                  <a:moveTo>
                    <a:pt x="0" y="305414"/>
                  </a:moveTo>
                  <a:lnTo>
                    <a:pt x="193275" y="0"/>
                  </a:lnTo>
                  <a:lnTo>
                    <a:pt x="1147497" y="3807"/>
                  </a:lnTo>
                  <a:lnTo>
                    <a:pt x="993218" y="301621"/>
                  </a:lnTo>
                  <a:lnTo>
                    <a:pt x="0" y="305414"/>
                  </a:lnTo>
                  <a:close/>
                </a:path>
              </a:pathLst>
            </a:custGeom>
            <a:solidFill>
              <a:sysClr val="window" lastClr="FFFFFF"/>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59" name="正方形/長方形 321">
              <a:extLst>
                <a:ext uri="{FF2B5EF4-FFF2-40B4-BE49-F238E27FC236}">
                  <a16:creationId xmlns:a16="http://schemas.microsoft.com/office/drawing/2014/main" id="{9283E3D3-F229-4BB4-ACB6-C6032302F297}"/>
                </a:ext>
              </a:extLst>
            </p:cNvPr>
            <p:cNvSpPr/>
            <p:nvPr/>
          </p:nvSpPr>
          <p:spPr>
            <a:xfrm>
              <a:off x="305574" y="2235369"/>
              <a:ext cx="676483" cy="410755"/>
            </a:xfrm>
            <a:custGeom>
              <a:avLst/>
              <a:gdLst>
                <a:gd name="connsiteX0" fmla="*/ 0 w 662196"/>
                <a:gd name="connsiteY0" fmla="*/ 0 h 408374"/>
                <a:gd name="connsiteX1" fmla="*/ 662196 w 662196"/>
                <a:gd name="connsiteY1" fmla="*/ 0 h 408374"/>
                <a:gd name="connsiteX2" fmla="*/ 662196 w 662196"/>
                <a:gd name="connsiteY2" fmla="*/ 408374 h 408374"/>
                <a:gd name="connsiteX3" fmla="*/ 0 w 662196"/>
                <a:gd name="connsiteY3" fmla="*/ 408374 h 408374"/>
                <a:gd name="connsiteX4" fmla="*/ 0 w 662196"/>
                <a:gd name="connsiteY4" fmla="*/ 0 h 408374"/>
                <a:gd name="connsiteX0" fmla="*/ 0 w 676483"/>
                <a:gd name="connsiteY0" fmla="*/ 0 h 410755"/>
                <a:gd name="connsiteX1" fmla="*/ 662196 w 676483"/>
                <a:gd name="connsiteY1" fmla="*/ 0 h 410755"/>
                <a:gd name="connsiteX2" fmla="*/ 676483 w 676483"/>
                <a:gd name="connsiteY2" fmla="*/ 410755 h 410755"/>
                <a:gd name="connsiteX3" fmla="*/ 0 w 676483"/>
                <a:gd name="connsiteY3" fmla="*/ 408374 h 410755"/>
                <a:gd name="connsiteX4" fmla="*/ 0 w 676483"/>
                <a:gd name="connsiteY4" fmla="*/ 0 h 410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483" h="410755">
                  <a:moveTo>
                    <a:pt x="0" y="0"/>
                  </a:moveTo>
                  <a:lnTo>
                    <a:pt x="662196" y="0"/>
                  </a:lnTo>
                  <a:lnTo>
                    <a:pt x="676483" y="410755"/>
                  </a:lnTo>
                  <a:lnTo>
                    <a:pt x="0" y="408374"/>
                  </a:lnTo>
                  <a:lnTo>
                    <a:pt x="0" y="0"/>
                  </a:lnTo>
                  <a:close/>
                </a:path>
              </a:pathLst>
            </a:custGeom>
            <a:solidFill>
              <a:sysClr val="window" lastClr="FFFFFF"/>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60" name="フリーフォーム 1137">
              <a:extLst>
                <a:ext uri="{FF2B5EF4-FFF2-40B4-BE49-F238E27FC236}">
                  <a16:creationId xmlns:a16="http://schemas.microsoft.com/office/drawing/2014/main" id="{925B890A-D68F-4D87-B07A-3A6BCEFEE999}"/>
                </a:ext>
              </a:extLst>
            </p:cNvPr>
            <p:cNvSpPr/>
            <p:nvPr/>
          </p:nvSpPr>
          <p:spPr>
            <a:xfrm>
              <a:off x="981209" y="2069235"/>
              <a:ext cx="103481" cy="578376"/>
            </a:xfrm>
            <a:custGeom>
              <a:avLst/>
              <a:gdLst>
                <a:gd name="connsiteX0" fmla="*/ 158750 w 177800"/>
                <a:gd name="connsiteY0" fmla="*/ 0 h 596900"/>
                <a:gd name="connsiteX1" fmla="*/ 0 w 177800"/>
                <a:gd name="connsiteY1" fmla="*/ 171450 h 596900"/>
                <a:gd name="connsiteX2" fmla="*/ 0 w 177800"/>
                <a:gd name="connsiteY2" fmla="*/ 596900 h 596900"/>
                <a:gd name="connsiteX3" fmla="*/ 177800 w 177800"/>
                <a:gd name="connsiteY3" fmla="*/ 412750 h 596900"/>
                <a:gd name="connsiteX4" fmla="*/ 158750 w 177800"/>
                <a:gd name="connsiteY4" fmla="*/ 0 h 596900"/>
                <a:gd name="connsiteX0" fmla="*/ 173038 w 177800"/>
                <a:gd name="connsiteY0" fmla="*/ 0 h 601662"/>
                <a:gd name="connsiteX1" fmla="*/ 0 w 177800"/>
                <a:gd name="connsiteY1" fmla="*/ 176212 h 601662"/>
                <a:gd name="connsiteX2" fmla="*/ 0 w 177800"/>
                <a:gd name="connsiteY2" fmla="*/ 601662 h 601662"/>
                <a:gd name="connsiteX3" fmla="*/ 177800 w 177800"/>
                <a:gd name="connsiteY3" fmla="*/ 417512 h 601662"/>
                <a:gd name="connsiteX4" fmla="*/ 173038 w 177800"/>
                <a:gd name="connsiteY4" fmla="*/ 0 h 601662"/>
                <a:gd name="connsiteX0" fmla="*/ 177800 w 182562"/>
                <a:gd name="connsiteY0" fmla="*/ 0 h 601662"/>
                <a:gd name="connsiteX1" fmla="*/ 0 w 182562"/>
                <a:gd name="connsiteY1" fmla="*/ 238125 h 601662"/>
                <a:gd name="connsiteX2" fmla="*/ 4762 w 182562"/>
                <a:gd name="connsiteY2" fmla="*/ 601662 h 601662"/>
                <a:gd name="connsiteX3" fmla="*/ 182562 w 182562"/>
                <a:gd name="connsiteY3" fmla="*/ 417512 h 601662"/>
                <a:gd name="connsiteX4" fmla="*/ 177800 w 182562"/>
                <a:gd name="connsiteY4" fmla="*/ 0 h 601662"/>
                <a:gd name="connsiteX0" fmla="*/ 178259 w 183021"/>
                <a:gd name="connsiteY0" fmla="*/ 0 h 673100"/>
                <a:gd name="connsiteX1" fmla="*/ 459 w 183021"/>
                <a:gd name="connsiteY1" fmla="*/ 238125 h 673100"/>
                <a:gd name="connsiteX2" fmla="*/ 458 w 183021"/>
                <a:gd name="connsiteY2" fmla="*/ 673100 h 673100"/>
                <a:gd name="connsiteX3" fmla="*/ 183021 w 183021"/>
                <a:gd name="connsiteY3" fmla="*/ 417512 h 673100"/>
                <a:gd name="connsiteX4" fmla="*/ 178259 w 183021"/>
                <a:gd name="connsiteY4" fmla="*/ 0 h 673100"/>
                <a:gd name="connsiteX0" fmla="*/ 178259 w 190641"/>
                <a:gd name="connsiteY0" fmla="*/ 0 h 673100"/>
                <a:gd name="connsiteX1" fmla="*/ 459 w 190641"/>
                <a:gd name="connsiteY1" fmla="*/ 238125 h 673100"/>
                <a:gd name="connsiteX2" fmla="*/ 458 w 190641"/>
                <a:gd name="connsiteY2" fmla="*/ 673100 h 673100"/>
                <a:gd name="connsiteX3" fmla="*/ 190641 w 190641"/>
                <a:gd name="connsiteY3" fmla="*/ 379412 h 673100"/>
                <a:gd name="connsiteX4" fmla="*/ 178259 w 190641"/>
                <a:gd name="connsiteY4" fmla="*/ 0 h 673100"/>
                <a:gd name="connsiteX0" fmla="*/ 178259 w 190641"/>
                <a:gd name="connsiteY0" fmla="*/ 0 h 734060"/>
                <a:gd name="connsiteX1" fmla="*/ 459 w 190641"/>
                <a:gd name="connsiteY1" fmla="*/ 299085 h 734060"/>
                <a:gd name="connsiteX2" fmla="*/ 458 w 190641"/>
                <a:gd name="connsiteY2" fmla="*/ 734060 h 734060"/>
                <a:gd name="connsiteX3" fmla="*/ 190641 w 190641"/>
                <a:gd name="connsiteY3" fmla="*/ 440372 h 734060"/>
                <a:gd name="connsiteX4" fmla="*/ 178259 w 190641"/>
                <a:gd name="connsiteY4" fmla="*/ 0 h 734060"/>
                <a:gd name="connsiteX0" fmla="*/ 181434 w 190641"/>
                <a:gd name="connsiteY0" fmla="*/ 0 h 718185"/>
                <a:gd name="connsiteX1" fmla="*/ 459 w 190641"/>
                <a:gd name="connsiteY1" fmla="*/ 283210 h 718185"/>
                <a:gd name="connsiteX2" fmla="*/ 458 w 190641"/>
                <a:gd name="connsiteY2" fmla="*/ 718185 h 718185"/>
                <a:gd name="connsiteX3" fmla="*/ 190641 w 190641"/>
                <a:gd name="connsiteY3" fmla="*/ 424497 h 718185"/>
                <a:gd name="connsiteX4" fmla="*/ 181434 w 190641"/>
                <a:gd name="connsiteY4" fmla="*/ 0 h 718185"/>
                <a:gd name="connsiteX0" fmla="*/ 181434 w 181680"/>
                <a:gd name="connsiteY0" fmla="*/ 0 h 718185"/>
                <a:gd name="connsiteX1" fmla="*/ 459 w 181680"/>
                <a:gd name="connsiteY1" fmla="*/ 283210 h 718185"/>
                <a:gd name="connsiteX2" fmla="*/ 458 w 181680"/>
                <a:gd name="connsiteY2" fmla="*/ 718185 h 718185"/>
                <a:gd name="connsiteX3" fmla="*/ 177941 w 181680"/>
                <a:gd name="connsiteY3" fmla="*/ 424497 h 718185"/>
                <a:gd name="connsiteX4" fmla="*/ 181434 w 181680"/>
                <a:gd name="connsiteY4" fmla="*/ 0 h 718185"/>
                <a:gd name="connsiteX0" fmla="*/ 180974 w 181220"/>
                <a:gd name="connsiteY0" fmla="*/ 0 h 1399216"/>
                <a:gd name="connsiteX1" fmla="*/ -1 w 181220"/>
                <a:gd name="connsiteY1" fmla="*/ 283210 h 1399216"/>
                <a:gd name="connsiteX2" fmla="*/ 22955 w 181220"/>
                <a:gd name="connsiteY2" fmla="*/ 1399216 h 1399216"/>
                <a:gd name="connsiteX3" fmla="*/ 177481 w 181220"/>
                <a:gd name="connsiteY3" fmla="*/ 424497 h 1399216"/>
                <a:gd name="connsiteX4" fmla="*/ 180974 w 181220"/>
                <a:gd name="connsiteY4" fmla="*/ 0 h 1399216"/>
                <a:gd name="connsiteX0" fmla="*/ 180976 w 215744"/>
                <a:gd name="connsiteY0" fmla="*/ 0 h 1399216"/>
                <a:gd name="connsiteX1" fmla="*/ 1 w 215744"/>
                <a:gd name="connsiteY1" fmla="*/ 283210 h 1399216"/>
                <a:gd name="connsiteX2" fmla="*/ 22957 w 215744"/>
                <a:gd name="connsiteY2" fmla="*/ 1399216 h 1399216"/>
                <a:gd name="connsiteX3" fmla="*/ 215744 w 215744"/>
                <a:gd name="connsiteY3" fmla="*/ 1136134 h 1399216"/>
                <a:gd name="connsiteX4" fmla="*/ 180976 w 215744"/>
                <a:gd name="connsiteY4" fmla="*/ 0 h 1399216"/>
                <a:gd name="connsiteX0" fmla="*/ 180974 w 215742"/>
                <a:gd name="connsiteY0" fmla="*/ 0 h 1136134"/>
                <a:gd name="connsiteX1" fmla="*/ -1 w 215742"/>
                <a:gd name="connsiteY1" fmla="*/ 283210 h 1136134"/>
                <a:gd name="connsiteX2" fmla="*/ 19129 w 215742"/>
                <a:gd name="connsiteY2" fmla="*/ 986007 h 1136134"/>
                <a:gd name="connsiteX3" fmla="*/ 215742 w 215742"/>
                <a:gd name="connsiteY3" fmla="*/ 1136134 h 1136134"/>
                <a:gd name="connsiteX4" fmla="*/ 180974 w 215742"/>
                <a:gd name="connsiteY4" fmla="*/ 0 h 1136134"/>
                <a:gd name="connsiteX0" fmla="*/ 180976 w 200440"/>
                <a:gd name="connsiteY0" fmla="*/ 0 h 986007"/>
                <a:gd name="connsiteX1" fmla="*/ 1 w 200440"/>
                <a:gd name="connsiteY1" fmla="*/ 283210 h 986007"/>
                <a:gd name="connsiteX2" fmla="*/ 19131 w 200440"/>
                <a:gd name="connsiteY2" fmla="*/ 986007 h 986007"/>
                <a:gd name="connsiteX3" fmla="*/ 200440 w 200440"/>
                <a:gd name="connsiteY3" fmla="*/ 699969 h 986007"/>
                <a:gd name="connsiteX4" fmla="*/ 180976 w 200440"/>
                <a:gd name="connsiteY4" fmla="*/ 0 h 986007"/>
                <a:gd name="connsiteX0" fmla="*/ 195106 w 214570"/>
                <a:gd name="connsiteY0" fmla="*/ 0 h 998442"/>
                <a:gd name="connsiteX1" fmla="*/ 14131 w 214570"/>
                <a:gd name="connsiteY1" fmla="*/ 283210 h 998442"/>
                <a:gd name="connsiteX2" fmla="*/ 102 w 214570"/>
                <a:gd name="connsiteY2" fmla="*/ 998442 h 998442"/>
                <a:gd name="connsiteX3" fmla="*/ 214570 w 214570"/>
                <a:gd name="connsiteY3" fmla="*/ 699969 h 998442"/>
                <a:gd name="connsiteX4" fmla="*/ 195106 w 214570"/>
                <a:gd name="connsiteY4" fmla="*/ 0 h 998442"/>
                <a:gd name="connsiteX0" fmla="*/ 180976 w 200440"/>
                <a:gd name="connsiteY0" fmla="*/ 0 h 990153"/>
                <a:gd name="connsiteX1" fmla="*/ 1 w 200440"/>
                <a:gd name="connsiteY1" fmla="*/ 283210 h 990153"/>
                <a:gd name="connsiteX2" fmla="*/ 14985 w 200440"/>
                <a:gd name="connsiteY2" fmla="*/ 990153 h 990153"/>
                <a:gd name="connsiteX3" fmla="*/ 200440 w 200440"/>
                <a:gd name="connsiteY3" fmla="*/ 699969 h 990153"/>
                <a:gd name="connsiteX4" fmla="*/ 180976 w 200440"/>
                <a:gd name="connsiteY4" fmla="*/ 0 h 990153"/>
                <a:gd name="connsiteX0" fmla="*/ 180974 w 200438"/>
                <a:gd name="connsiteY0" fmla="*/ 0 h 1006732"/>
                <a:gd name="connsiteX1" fmla="*/ -1 w 200438"/>
                <a:gd name="connsiteY1" fmla="*/ 283210 h 1006732"/>
                <a:gd name="connsiteX2" fmla="*/ 14983 w 200438"/>
                <a:gd name="connsiteY2" fmla="*/ 1006732 h 1006732"/>
                <a:gd name="connsiteX3" fmla="*/ 200438 w 200438"/>
                <a:gd name="connsiteY3" fmla="*/ 699969 h 1006732"/>
                <a:gd name="connsiteX4" fmla="*/ 180974 w 200438"/>
                <a:gd name="connsiteY4" fmla="*/ 0 h 1006732"/>
                <a:gd name="connsiteX0" fmla="*/ 180976 w 211493"/>
                <a:gd name="connsiteY0" fmla="*/ 0 h 1006732"/>
                <a:gd name="connsiteX1" fmla="*/ 1 w 211493"/>
                <a:gd name="connsiteY1" fmla="*/ 283210 h 1006732"/>
                <a:gd name="connsiteX2" fmla="*/ 14985 w 211493"/>
                <a:gd name="connsiteY2" fmla="*/ 1006732 h 1006732"/>
                <a:gd name="connsiteX3" fmla="*/ 211493 w 211493"/>
                <a:gd name="connsiteY3" fmla="*/ 744181 h 1006732"/>
                <a:gd name="connsiteX4" fmla="*/ 180976 w 211493"/>
                <a:gd name="connsiteY4" fmla="*/ 0 h 1006732"/>
                <a:gd name="connsiteX0" fmla="*/ 180974 w 194912"/>
                <a:gd name="connsiteY0" fmla="*/ 0 h 1006732"/>
                <a:gd name="connsiteX1" fmla="*/ -1 w 194912"/>
                <a:gd name="connsiteY1" fmla="*/ 283210 h 1006732"/>
                <a:gd name="connsiteX2" fmla="*/ 14983 w 194912"/>
                <a:gd name="connsiteY2" fmla="*/ 1006732 h 1006732"/>
                <a:gd name="connsiteX3" fmla="*/ 194912 w 194912"/>
                <a:gd name="connsiteY3" fmla="*/ 755234 h 1006732"/>
                <a:gd name="connsiteX4" fmla="*/ 180974 w 194912"/>
                <a:gd name="connsiteY4" fmla="*/ 0 h 1006732"/>
                <a:gd name="connsiteX0" fmla="*/ 166182 w 180120"/>
                <a:gd name="connsiteY0" fmla="*/ 0 h 1006732"/>
                <a:gd name="connsiteX1" fmla="*/ 5930 w 180120"/>
                <a:gd name="connsiteY1" fmla="*/ 274922 h 1006732"/>
                <a:gd name="connsiteX2" fmla="*/ 191 w 180120"/>
                <a:gd name="connsiteY2" fmla="*/ 1006732 h 1006732"/>
                <a:gd name="connsiteX3" fmla="*/ 180120 w 180120"/>
                <a:gd name="connsiteY3" fmla="*/ 755234 h 1006732"/>
                <a:gd name="connsiteX4" fmla="*/ 166182 w 180120"/>
                <a:gd name="connsiteY4" fmla="*/ 0 h 100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20" h="1006732">
                  <a:moveTo>
                    <a:pt x="166182" y="0"/>
                  </a:moveTo>
                  <a:lnTo>
                    <a:pt x="5930" y="274922"/>
                  </a:lnTo>
                  <a:cubicBezTo>
                    <a:pt x="7517" y="396101"/>
                    <a:pt x="-1396" y="885553"/>
                    <a:pt x="191" y="1006732"/>
                  </a:cubicBezTo>
                  <a:cubicBezTo>
                    <a:pt x="60627" y="911386"/>
                    <a:pt x="119684" y="850580"/>
                    <a:pt x="180120" y="755234"/>
                  </a:cubicBezTo>
                  <a:cubicBezTo>
                    <a:pt x="178533" y="616063"/>
                    <a:pt x="167769" y="139171"/>
                    <a:pt x="166182" y="0"/>
                  </a:cubicBezTo>
                  <a:close/>
                </a:path>
              </a:pathLst>
            </a:custGeom>
            <a:solidFill>
              <a:sysClr val="window" lastClr="FFFFFF"/>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061" name="グループ化 1060">
              <a:extLst>
                <a:ext uri="{FF2B5EF4-FFF2-40B4-BE49-F238E27FC236}">
                  <a16:creationId xmlns:a16="http://schemas.microsoft.com/office/drawing/2014/main" id="{E4EA752C-6D8B-4342-B9BB-33935FBF3E9B}"/>
                </a:ext>
              </a:extLst>
            </p:cNvPr>
            <p:cNvGrpSpPr/>
            <p:nvPr/>
          </p:nvGrpSpPr>
          <p:grpSpPr>
            <a:xfrm>
              <a:off x="509212" y="1991375"/>
              <a:ext cx="111379" cy="173372"/>
              <a:chOff x="859630" y="1699945"/>
              <a:chExt cx="404942" cy="630332"/>
            </a:xfrm>
          </p:grpSpPr>
          <p:sp>
            <p:nvSpPr>
              <p:cNvPr id="1157" name="正方形/長方形 1156">
                <a:extLst>
                  <a:ext uri="{FF2B5EF4-FFF2-40B4-BE49-F238E27FC236}">
                    <a16:creationId xmlns:a16="http://schemas.microsoft.com/office/drawing/2014/main" id="{29A33B91-1AA3-483A-A6B8-E962AA1CE495}"/>
                  </a:ext>
                </a:extLst>
              </p:cNvPr>
              <p:cNvSpPr/>
              <p:nvPr/>
            </p:nvSpPr>
            <p:spPr>
              <a:xfrm flipH="1">
                <a:off x="859630" y="1699945"/>
                <a:ext cx="404942" cy="325065"/>
              </a:xfrm>
              <a:prstGeom prst="rect">
                <a:avLst/>
              </a:prstGeom>
              <a:solidFill>
                <a:srgbClr val="DDDDDD"/>
              </a:solidFill>
              <a:ln w="1905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58" name="正方形/長方形 1157">
                <a:extLst>
                  <a:ext uri="{FF2B5EF4-FFF2-40B4-BE49-F238E27FC236}">
                    <a16:creationId xmlns:a16="http://schemas.microsoft.com/office/drawing/2014/main" id="{1BF5761A-BF42-4117-AECA-BC442635BDB6}"/>
                  </a:ext>
                </a:extLst>
              </p:cNvPr>
              <p:cNvSpPr/>
              <p:nvPr/>
            </p:nvSpPr>
            <p:spPr>
              <a:xfrm flipH="1">
                <a:off x="886089" y="2025010"/>
                <a:ext cx="331475" cy="297084"/>
              </a:xfrm>
              <a:prstGeom prst="rect">
                <a:avLst/>
              </a:prstGeom>
              <a:noFill/>
              <a:ln w="1905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59" name="直線コネクタ 1158">
                <a:extLst>
                  <a:ext uri="{FF2B5EF4-FFF2-40B4-BE49-F238E27FC236}">
                    <a16:creationId xmlns:a16="http://schemas.microsoft.com/office/drawing/2014/main" id="{F4482424-E6AB-4990-A3A5-5CDB44D1B7E6}"/>
                  </a:ext>
                </a:extLst>
              </p:cNvPr>
              <p:cNvCxnSpPr/>
              <p:nvPr/>
            </p:nvCxnSpPr>
            <p:spPr>
              <a:xfrm>
                <a:off x="881063" y="2017950"/>
                <a:ext cx="335756" cy="312327"/>
              </a:xfrm>
              <a:prstGeom prst="line">
                <a:avLst/>
              </a:prstGeom>
              <a:noFill/>
              <a:ln w="12700" cap="flat" cmpd="sng" algn="ctr">
                <a:solidFill>
                  <a:sysClr val="windowText" lastClr="000000">
                    <a:lumMod val="75000"/>
                    <a:lumOff val="25000"/>
                  </a:sysClr>
                </a:solidFill>
                <a:prstDash val="solid"/>
                <a:miter lim="800000"/>
              </a:ln>
              <a:effectLst/>
            </p:spPr>
          </p:cxnSp>
          <p:cxnSp>
            <p:nvCxnSpPr>
              <p:cNvPr id="1160" name="直線コネクタ 1159">
                <a:extLst>
                  <a:ext uri="{FF2B5EF4-FFF2-40B4-BE49-F238E27FC236}">
                    <a16:creationId xmlns:a16="http://schemas.microsoft.com/office/drawing/2014/main" id="{FF50DCB1-E820-48F9-867F-888D6FABD1CC}"/>
                  </a:ext>
                </a:extLst>
              </p:cNvPr>
              <p:cNvCxnSpPr>
                <a:cxnSpLocks/>
              </p:cNvCxnSpPr>
              <p:nvPr/>
            </p:nvCxnSpPr>
            <p:spPr>
              <a:xfrm flipV="1">
                <a:off x="884091" y="2024799"/>
                <a:ext cx="328150" cy="293700"/>
              </a:xfrm>
              <a:prstGeom prst="line">
                <a:avLst/>
              </a:prstGeom>
              <a:noFill/>
              <a:ln w="12700" cap="flat" cmpd="sng" algn="ctr">
                <a:solidFill>
                  <a:sysClr val="windowText" lastClr="000000">
                    <a:lumMod val="75000"/>
                    <a:lumOff val="25000"/>
                  </a:sysClr>
                </a:solidFill>
                <a:prstDash val="solid"/>
                <a:miter lim="800000"/>
              </a:ln>
              <a:effectLst/>
            </p:spPr>
          </p:cxnSp>
        </p:grpSp>
        <p:grpSp>
          <p:nvGrpSpPr>
            <p:cNvPr id="1062" name="グループ化 1061">
              <a:extLst>
                <a:ext uri="{FF2B5EF4-FFF2-40B4-BE49-F238E27FC236}">
                  <a16:creationId xmlns:a16="http://schemas.microsoft.com/office/drawing/2014/main" id="{357499D7-CB8B-4E50-95B5-B47E4D0A571E}"/>
                </a:ext>
              </a:extLst>
            </p:cNvPr>
            <p:cNvGrpSpPr/>
            <p:nvPr/>
          </p:nvGrpSpPr>
          <p:grpSpPr>
            <a:xfrm>
              <a:off x="318527" y="2268069"/>
              <a:ext cx="618401" cy="66332"/>
              <a:chOff x="318527" y="2268069"/>
              <a:chExt cx="618401" cy="66332"/>
            </a:xfrm>
          </p:grpSpPr>
          <p:sp>
            <p:nvSpPr>
              <p:cNvPr id="1153" name="正方形/長方形 1152">
                <a:extLst>
                  <a:ext uri="{FF2B5EF4-FFF2-40B4-BE49-F238E27FC236}">
                    <a16:creationId xmlns:a16="http://schemas.microsoft.com/office/drawing/2014/main" id="{57712E5C-7480-4D76-8CA0-39DADDD99888}"/>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54" name="正方形/長方形 1153">
                <a:extLst>
                  <a:ext uri="{FF2B5EF4-FFF2-40B4-BE49-F238E27FC236}">
                    <a16:creationId xmlns:a16="http://schemas.microsoft.com/office/drawing/2014/main" id="{792E0295-A506-4F02-85CD-FED03809B725}"/>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55" name="正方形/長方形 1154">
                <a:extLst>
                  <a:ext uri="{FF2B5EF4-FFF2-40B4-BE49-F238E27FC236}">
                    <a16:creationId xmlns:a16="http://schemas.microsoft.com/office/drawing/2014/main" id="{6BC62D7E-C82A-475A-B8AD-8069810E9E5F}"/>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56" name="正方形/長方形 1155">
                <a:extLst>
                  <a:ext uri="{FF2B5EF4-FFF2-40B4-BE49-F238E27FC236}">
                    <a16:creationId xmlns:a16="http://schemas.microsoft.com/office/drawing/2014/main" id="{A599E340-686C-4DA2-A507-E9A5A36664FB}"/>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063" name="グループ化 1062">
              <a:extLst>
                <a:ext uri="{FF2B5EF4-FFF2-40B4-BE49-F238E27FC236}">
                  <a16:creationId xmlns:a16="http://schemas.microsoft.com/office/drawing/2014/main" id="{76BA4271-151C-4397-A649-67CD6A76E0B9}"/>
                </a:ext>
              </a:extLst>
            </p:cNvPr>
            <p:cNvGrpSpPr/>
            <p:nvPr/>
          </p:nvGrpSpPr>
          <p:grpSpPr>
            <a:xfrm>
              <a:off x="318527" y="2370149"/>
              <a:ext cx="618401" cy="66332"/>
              <a:chOff x="318527" y="2268069"/>
              <a:chExt cx="618401" cy="66332"/>
            </a:xfrm>
          </p:grpSpPr>
          <p:sp>
            <p:nvSpPr>
              <p:cNvPr id="1149" name="正方形/長方形 1148">
                <a:extLst>
                  <a:ext uri="{FF2B5EF4-FFF2-40B4-BE49-F238E27FC236}">
                    <a16:creationId xmlns:a16="http://schemas.microsoft.com/office/drawing/2014/main" id="{AE31E067-1839-4CA4-A70A-E14F04648D22}"/>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50" name="正方形/長方形 1149">
                <a:extLst>
                  <a:ext uri="{FF2B5EF4-FFF2-40B4-BE49-F238E27FC236}">
                    <a16:creationId xmlns:a16="http://schemas.microsoft.com/office/drawing/2014/main" id="{6F84FD4D-E373-4C87-A7D2-4A7714211514}"/>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51" name="正方形/長方形 1150">
                <a:extLst>
                  <a:ext uri="{FF2B5EF4-FFF2-40B4-BE49-F238E27FC236}">
                    <a16:creationId xmlns:a16="http://schemas.microsoft.com/office/drawing/2014/main" id="{7239E3D0-4C60-4108-90FE-56A8C1687D07}"/>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52" name="正方形/長方形 1151">
                <a:extLst>
                  <a:ext uri="{FF2B5EF4-FFF2-40B4-BE49-F238E27FC236}">
                    <a16:creationId xmlns:a16="http://schemas.microsoft.com/office/drawing/2014/main" id="{8C14B240-6FC2-46D7-9CFB-5661A73D2DD3}"/>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064" name="グループ化 1063">
              <a:extLst>
                <a:ext uri="{FF2B5EF4-FFF2-40B4-BE49-F238E27FC236}">
                  <a16:creationId xmlns:a16="http://schemas.microsoft.com/office/drawing/2014/main" id="{F4C5E79B-75DA-4820-B41B-0ABCC8A350B2}"/>
                </a:ext>
              </a:extLst>
            </p:cNvPr>
            <p:cNvGrpSpPr/>
            <p:nvPr/>
          </p:nvGrpSpPr>
          <p:grpSpPr>
            <a:xfrm>
              <a:off x="318527" y="2474364"/>
              <a:ext cx="618401" cy="66332"/>
              <a:chOff x="318527" y="2268069"/>
              <a:chExt cx="618401" cy="66332"/>
            </a:xfrm>
          </p:grpSpPr>
          <p:sp>
            <p:nvSpPr>
              <p:cNvPr id="1145" name="正方形/長方形 1144">
                <a:extLst>
                  <a:ext uri="{FF2B5EF4-FFF2-40B4-BE49-F238E27FC236}">
                    <a16:creationId xmlns:a16="http://schemas.microsoft.com/office/drawing/2014/main" id="{9AA74E91-5CD4-407C-8E83-70E02D33D9D2}"/>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46" name="正方形/長方形 1145">
                <a:extLst>
                  <a:ext uri="{FF2B5EF4-FFF2-40B4-BE49-F238E27FC236}">
                    <a16:creationId xmlns:a16="http://schemas.microsoft.com/office/drawing/2014/main" id="{65262B38-47BD-4828-AF25-34722A719B81}"/>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47" name="正方形/長方形 1146">
                <a:extLst>
                  <a:ext uri="{FF2B5EF4-FFF2-40B4-BE49-F238E27FC236}">
                    <a16:creationId xmlns:a16="http://schemas.microsoft.com/office/drawing/2014/main" id="{02370607-B4E5-41C0-9C37-D623819AD88A}"/>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48" name="正方形/長方形 1147">
                <a:extLst>
                  <a:ext uri="{FF2B5EF4-FFF2-40B4-BE49-F238E27FC236}">
                    <a16:creationId xmlns:a16="http://schemas.microsoft.com/office/drawing/2014/main" id="{0D1CEDD3-45F5-4641-BC91-5A42F047CA49}"/>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065" name="グループ化 1064">
              <a:extLst>
                <a:ext uri="{FF2B5EF4-FFF2-40B4-BE49-F238E27FC236}">
                  <a16:creationId xmlns:a16="http://schemas.microsoft.com/office/drawing/2014/main" id="{F9D6051E-9EC7-42B1-BF63-8C17DBDBF1A8}"/>
                </a:ext>
              </a:extLst>
            </p:cNvPr>
            <p:cNvGrpSpPr/>
            <p:nvPr/>
          </p:nvGrpSpPr>
          <p:grpSpPr>
            <a:xfrm>
              <a:off x="318527" y="2572343"/>
              <a:ext cx="618401" cy="66332"/>
              <a:chOff x="318527" y="2268069"/>
              <a:chExt cx="618401" cy="66332"/>
            </a:xfrm>
          </p:grpSpPr>
          <p:sp>
            <p:nvSpPr>
              <p:cNvPr id="1141" name="正方形/長方形 1140">
                <a:extLst>
                  <a:ext uri="{FF2B5EF4-FFF2-40B4-BE49-F238E27FC236}">
                    <a16:creationId xmlns:a16="http://schemas.microsoft.com/office/drawing/2014/main" id="{CFAFC9FB-8939-4BA7-B35B-54CB6FF5D403}"/>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42" name="正方形/長方形 1141">
                <a:extLst>
                  <a:ext uri="{FF2B5EF4-FFF2-40B4-BE49-F238E27FC236}">
                    <a16:creationId xmlns:a16="http://schemas.microsoft.com/office/drawing/2014/main" id="{5BF3F0C7-BB1D-40F3-AD43-6FD9E98F3553}"/>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43" name="正方形/長方形 1142">
                <a:extLst>
                  <a:ext uri="{FF2B5EF4-FFF2-40B4-BE49-F238E27FC236}">
                    <a16:creationId xmlns:a16="http://schemas.microsoft.com/office/drawing/2014/main" id="{843FC53C-5E0C-4D80-BC93-73A24E99671F}"/>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44" name="正方形/長方形 1143">
                <a:extLst>
                  <a:ext uri="{FF2B5EF4-FFF2-40B4-BE49-F238E27FC236}">
                    <a16:creationId xmlns:a16="http://schemas.microsoft.com/office/drawing/2014/main" id="{19AB6386-D5BE-484F-80E1-4ADBE111006D}"/>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066" name="グループ化 1065">
              <a:extLst>
                <a:ext uri="{FF2B5EF4-FFF2-40B4-BE49-F238E27FC236}">
                  <a16:creationId xmlns:a16="http://schemas.microsoft.com/office/drawing/2014/main" id="{DEEA2CD0-70A3-42E9-A725-4338BAB9AE17}"/>
                </a:ext>
              </a:extLst>
            </p:cNvPr>
            <p:cNvGrpSpPr/>
            <p:nvPr/>
          </p:nvGrpSpPr>
          <p:grpSpPr>
            <a:xfrm>
              <a:off x="290060" y="2277630"/>
              <a:ext cx="672489" cy="376925"/>
              <a:chOff x="290060" y="2277630"/>
              <a:chExt cx="672489" cy="376925"/>
            </a:xfrm>
            <a:solidFill>
              <a:srgbClr val="E7E6E6">
                <a:lumMod val="20000"/>
                <a:lumOff val="80000"/>
              </a:srgbClr>
            </a:solidFill>
          </p:grpSpPr>
          <p:grpSp>
            <p:nvGrpSpPr>
              <p:cNvPr id="1073" name="グループ化 1072">
                <a:extLst>
                  <a:ext uri="{FF2B5EF4-FFF2-40B4-BE49-F238E27FC236}">
                    <a16:creationId xmlns:a16="http://schemas.microsoft.com/office/drawing/2014/main" id="{225F0470-70F8-4DA4-8293-A2189FC302C8}"/>
                  </a:ext>
                </a:extLst>
              </p:cNvPr>
              <p:cNvGrpSpPr/>
              <p:nvPr/>
            </p:nvGrpSpPr>
            <p:grpSpPr>
              <a:xfrm>
                <a:off x="290060" y="2277630"/>
                <a:ext cx="672489" cy="91913"/>
                <a:chOff x="290060" y="2277630"/>
                <a:chExt cx="672489" cy="91913"/>
              </a:xfrm>
              <a:grpFill/>
            </p:grpSpPr>
            <p:grpSp>
              <p:nvGrpSpPr>
                <p:cNvPr id="1125" name="グループ化 1124">
                  <a:extLst>
                    <a:ext uri="{FF2B5EF4-FFF2-40B4-BE49-F238E27FC236}">
                      <a16:creationId xmlns:a16="http://schemas.microsoft.com/office/drawing/2014/main" id="{1C50C0B7-2A7C-49CA-905D-F9111F3DD0EA}"/>
                    </a:ext>
                  </a:extLst>
                </p:cNvPr>
                <p:cNvGrpSpPr/>
                <p:nvPr/>
              </p:nvGrpSpPr>
              <p:grpSpPr>
                <a:xfrm>
                  <a:off x="290060" y="2277630"/>
                  <a:ext cx="151810" cy="91913"/>
                  <a:chOff x="6969110" y="3730368"/>
                  <a:chExt cx="667328" cy="86946"/>
                </a:xfrm>
                <a:grpFill/>
              </p:grpSpPr>
              <p:sp>
                <p:nvSpPr>
                  <p:cNvPr id="1138" name="正方形/長方形 1137">
                    <a:extLst>
                      <a:ext uri="{FF2B5EF4-FFF2-40B4-BE49-F238E27FC236}">
                        <a16:creationId xmlns:a16="http://schemas.microsoft.com/office/drawing/2014/main" id="{FAD90CB6-0805-4411-A38E-3E8A60C332D6}"/>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39" name="フリーフォーム 1152">
                    <a:extLst>
                      <a:ext uri="{FF2B5EF4-FFF2-40B4-BE49-F238E27FC236}">
                        <a16:creationId xmlns:a16="http://schemas.microsoft.com/office/drawing/2014/main" id="{A6678879-CE77-4AF0-94FA-EA73D7598FE2}"/>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40" name="直線コネクタ 1139">
                    <a:extLst>
                      <a:ext uri="{FF2B5EF4-FFF2-40B4-BE49-F238E27FC236}">
                        <a16:creationId xmlns:a16="http://schemas.microsoft.com/office/drawing/2014/main" id="{3E5869CD-AC51-4B90-B9FE-338C0D09A9B8}"/>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26" name="グループ化 1125">
                  <a:extLst>
                    <a:ext uri="{FF2B5EF4-FFF2-40B4-BE49-F238E27FC236}">
                      <a16:creationId xmlns:a16="http://schemas.microsoft.com/office/drawing/2014/main" id="{1C727C69-7425-4369-94FD-EB204CA4A435}"/>
                    </a:ext>
                  </a:extLst>
                </p:cNvPr>
                <p:cNvGrpSpPr/>
                <p:nvPr/>
              </p:nvGrpSpPr>
              <p:grpSpPr>
                <a:xfrm>
                  <a:off x="466227" y="2277630"/>
                  <a:ext cx="151810" cy="91913"/>
                  <a:chOff x="6969110" y="3730368"/>
                  <a:chExt cx="667328" cy="86946"/>
                </a:xfrm>
                <a:grpFill/>
              </p:grpSpPr>
              <p:sp>
                <p:nvSpPr>
                  <p:cNvPr id="1135" name="正方形/長方形 1134">
                    <a:extLst>
                      <a:ext uri="{FF2B5EF4-FFF2-40B4-BE49-F238E27FC236}">
                        <a16:creationId xmlns:a16="http://schemas.microsoft.com/office/drawing/2014/main" id="{737A049B-D411-48D3-ADF7-6305E2232E38}"/>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36" name="フリーフォーム 1152">
                    <a:extLst>
                      <a:ext uri="{FF2B5EF4-FFF2-40B4-BE49-F238E27FC236}">
                        <a16:creationId xmlns:a16="http://schemas.microsoft.com/office/drawing/2014/main" id="{1DE99354-82F8-4874-9B21-191A0AA70E87}"/>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37" name="直線コネクタ 1136">
                    <a:extLst>
                      <a:ext uri="{FF2B5EF4-FFF2-40B4-BE49-F238E27FC236}">
                        <a16:creationId xmlns:a16="http://schemas.microsoft.com/office/drawing/2014/main" id="{1CB71F7C-A7A6-4863-AC94-1378B114B32D}"/>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27" name="グループ化 1126">
                  <a:extLst>
                    <a:ext uri="{FF2B5EF4-FFF2-40B4-BE49-F238E27FC236}">
                      <a16:creationId xmlns:a16="http://schemas.microsoft.com/office/drawing/2014/main" id="{CCFCFA03-8CE7-4D06-BCD5-A28774598943}"/>
                    </a:ext>
                  </a:extLst>
                </p:cNvPr>
                <p:cNvGrpSpPr/>
                <p:nvPr/>
              </p:nvGrpSpPr>
              <p:grpSpPr>
                <a:xfrm>
                  <a:off x="640927" y="2277630"/>
                  <a:ext cx="151810" cy="91913"/>
                  <a:chOff x="6969110" y="3730368"/>
                  <a:chExt cx="667328" cy="86946"/>
                </a:xfrm>
                <a:grpFill/>
              </p:grpSpPr>
              <p:sp>
                <p:nvSpPr>
                  <p:cNvPr id="1132" name="正方形/長方形 1131">
                    <a:extLst>
                      <a:ext uri="{FF2B5EF4-FFF2-40B4-BE49-F238E27FC236}">
                        <a16:creationId xmlns:a16="http://schemas.microsoft.com/office/drawing/2014/main" id="{911EF17A-F9B1-4B8A-9601-D419B931F1B1}"/>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33" name="フリーフォーム 1152">
                    <a:extLst>
                      <a:ext uri="{FF2B5EF4-FFF2-40B4-BE49-F238E27FC236}">
                        <a16:creationId xmlns:a16="http://schemas.microsoft.com/office/drawing/2014/main" id="{FC821F97-252F-46D1-8D3A-CCE90F63F04D}"/>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34" name="直線コネクタ 1133">
                    <a:extLst>
                      <a:ext uri="{FF2B5EF4-FFF2-40B4-BE49-F238E27FC236}">
                        <a16:creationId xmlns:a16="http://schemas.microsoft.com/office/drawing/2014/main" id="{0BE54913-1653-45B8-945D-7E3BF0477314}"/>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28" name="グループ化 1127">
                  <a:extLst>
                    <a:ext uri="{FF2B5EF4-FFF2-40B4-BE49-F238E27FC236}">
                      <a16:creationId xmlns:a16="http://schemas.microsoft.com/office/drawing/2014/main" id="{90ED74B6-3653-4CDA-A160-F985F45D06DE}"/>
                    </a:ext>
                  </a:extLst>
                </p:cNvPr>
                <p:cNvGrpSpPr/>
                <p:nvPr/>
              </p:nvGrpSpPr>
              <p:grpSpPr>
                <a:xfrm>
                  <a:off x="810739" y="2277630"/>
                  <a:ext cx="151810" cy="91913"/>
                  <a:chOff x="6969110" y="3730368"/>
                  <a:chExt cx="667328" cy="86946"/>
                </a:xfrm>
                <a:grpFill/>
              </p:grpSpPr>
              <p:sp>
                <p:nvSpPr>
                  <p:cNvPr id="1129" name="正方形/長方形 1128">
                    <a:extLst>
                      <a:ext uri="{FF2B5EF4-FFF2-40B4-BE49-F238E27FC236}">
                        <a16:creationId xmlns:a16="http://schemas.microsoft.com/office/drawing/2014/main" id="{6F89A6D1-ECB9-481F-B694-E729430F66CF}"/>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30" name="フリーフォーム 1152">
                    <a:extLst>
                      <a:ext uri="{FF2B5EF4-FFF2-40B4-BE49-F238E27FC236}">
                        <a16:creationId xmlns:a16="http://schemas.microsoft.com/office/drawing/2014/main" id="{23121760-0509-4C03-89C3-92BE366BCEEC}"/>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31" name="直線コネクタ 1130">
                    <a:extLst>
                      <a:ext uri="{FF2B5EF4-FFF2-40B4-BE49-F238E27FC236}">
                        <a16:creationId xmlns:a16="http://schemas.microsoft.com/office/drawing/2014/main" id="{41838BD3-58FB-41AF-A833-E48F67CA70D6}"/>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074" name="グループ化 1073">
                <a:extLst>
                  <a:ext uri="{FF2B5EF4-FFF2-40B4-BE49-F238E27FC236}">
                    <a16:creationId xmlns:a16="http://schemas.microsoft.com/office/drawing/2014/main" id="{B55AF682-DDA6-4312-B4BF-D5C814D072F6}"/>
                  </a:ext>
                </a:extLst>
              </p:cNvPr>
              <p:cNvGrpSpPr/>
              <p:nvPr/>
            </p:nvGrpSpPr>
            <p:grpSpPr>
              <a:xfrm>
                <a:off x="290060" y="2372599"/>
                <a:ext cx="672489" cy="91913"/>
                <a:chOff x="290060" y="2277630"/>
                <a:chExt cx="672489" cy="91913"/>
              </a:xfrm>
              <a:grpFill/>
            </p:grpSpPr>
            <p:grpSp>
              <p:nvGrpSpPr>
                <p:cNvPr id="1109" name="グループ化 1108">
                  <a:extLst>
                    <a:ext uri="{FF2B5EF4-FFF2-40B4-BE49-F238E27FC236}">
                      <a16:creationId xmlns:a16="http://schemas.microsoft.com/office/drawing/2014/main" id="{C3A5BA5F-B8FC-470F-BCA0-B46E627D165D}"/>
                    </a:ext>
                  </a:extLst>
                </p:cNvPr>
                <p:cNvGrpSpPr/>
                <p:nvPr/>
              </p:nvGrpSpPr>
              <p:grpSpPr>
                <a:xfrm>
                  <a:off x="290060" y="2277630"/>
                  <a:ext cx="151810" cy="91913"/>
                  <a:chOff x="6969110" y="3730368"/>
                  <a:chExt cx="667328" cy="86946"/>
                </a:xfrm>
                <a:grpFill/>
              </p:grpSpPr>
              <p:sp>
                <p:nvSpPr>
                  <p:cNvPr id="1122" name="正方形/長方形 1121">
                    <a:extLst>
                      <a:ext uri="{FF2B5EF4-FFF2-40B4-BE49-F238E27FC236}">
                        <a16:creationId xmlns:a16="http://schemas.microsoft.com/office/drawing/2014/main" id="{9068249C-034F-46D5-B019-9CA370566C3B}"/>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23" name="フリーフォーム 1152">
                    <a:extLst>
                      <a:ext uri="{FF2B5EF4-FFF2-40B4-BE49-F238E27FC236}">
                        <a16:creationId xmlns:a16="http://schemas.microsoft.com/office/drawing/2014/main" id="{27456948-C79C-4D3A-B157-0E1716D43C8C}"/>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24" name="直線コネクタ 1123">
                    <a:extLst>
                      <a:ext uri="{FF2B5EF4-FFF2-40B4-BE49-F238E27FC236}">
                        <a16:creationId xmlns:a16="http://schemas.microsoft.com/office/drawing/2014/main" id="{EAB9C424-2CC9-4F79-9BB9-D4D5ABCACDCD}"/>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10" name="グループ化 1109">
                  <a:extLst>
                    <a:ext uri="{FF2B5EF4-FFF2-40B4-BE49-F238E27FC236}">
                      <a16:creationId xmlns:a16="http://schemas.microsoft.com/office/drawing/2014/main" id="{E978299F-7257-463F-BCEB-71EC1945B0F0}"/>
                    </a:ext>
                  </a:extLst>
                </p:cNvPr>
                <p:cNvGrpSpPr/>
                <p:nvPr/>
              </p:nvGrpSpPr>
              <p:grpSpPr>
                <a:xfrm>
                  <a:off x="466227" y="2277630"/>
                  <a:ext cx="151810" cy="91913"/>
                  <a:chOff x="6969110" y="3730368"/>
                  <a:chExt cx="667328" cy="86946"/>
                </a:xfrm>
                <a:grpFill/>
              </p:grpSpPr>
              <p:sp>
                <p:nvSpPr>
                  <p:cNvPr id="1119" name="正方形/長方形 1118">
                    <a:extLst>
                      <a:ext uri="{FF2B5EF4-FFF2-40B4-BE49-F238E27FC236}">
                        <a16:creationId xmlns:a16="http://schemas.microsoft.com/office/drawing/2014/main" id="{D2E4D357-4967-41A8-9452-943EA51C6828}"/>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20" name="フリーフォーム 1152">
                    <a:extLst>
                      <a:ext uri="{FF2B5EF4-FFF2-40B4-BE49-F238E27FC236}">
                        <a16:creationId xmlns:a16="http://schemas.microsoft.com/office/drawing/2014/main" id="{F7415FA0-9C64-414E-AA05-A52DE63889E4}"/>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21" name="直線コネクタ 1120">
                    <a:extLst>
                      <a:ext uri="{FF2B5EF4-FFF2-40B4-BE49-F238E27FC236}">
                        <a16:creationId xmlns:a16="http://schemas.microsoft.com/office/drawing/2014/main" id="{C4ED3AE3-F7A0-40F1-A60E-6D7A00A13A5A}"/>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11" name="グループ化 1110">
                  <a:extLst>
                    <a:ext uri="{FF2B5EF4-FFF2-40B4-BE49-F238E27FC236}">
                      <a16:creationId xmlns:a16="http://schemas.microsoft.com/office/drawing/2014/main" id="{08367E26-F9A9-429C-B687-9C1001EF9AA7}"/>
                    </a:ext>
                  </a:extLst>
                </p:cNvPr>
                <p:cNvGrpSpPr/>
                <p:nvPr/>
              </p:nvGrpSpPr>
              <p:grpSpPr>
                <a:xfrm>
                  <a:off x="640927" y="2277630"/>
                  <a:ext cx="151810" cy="91913"/>
                  <a:chOff x="6969110" y="3730368"/>
                  <a:chExt cx="667328" cy="86946"/>
                </a:xfrm>
                <a:grpFill/>
              </p:grpSpPr>
              <p:sp>
                <p:nvSpPr>
                  <p:cNvPr id="1116" name="正方形/長方形 1115">
                    <a:extLst>
                      <a:ext uri="{FF2B5EF4-FFF2-40B4-BE49-F238E27FC236}">
                        <a16:creationId xmlns:a16="http://schemas.microsoft.com/office/drawing/2014/main" id="{823294CA-FC9D-45B9-BED3-599F6C286612}"/>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17" name="フリーフォーム 1152">
                    <a:extLst>
                      <a:ext uri="{FF2B5EF4-FFF2-40B4-BE49-F238E27FC236}">
                        <a16:creationId xmlns:a16="http://schemas.microsoft.com/office/drawing/2014/main" id="{B704A7CB-10F2-47E4-9793-E66D23C12BBB}"/>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18" name="直線コネクタ 1117">
                    <a:extLst>
                      <a:ext uri="{FF2B5EF4-FFF2-40B4-BE49-F238E27FC236}">
                        <a16:creationId xmlns:a16="http://schemas.microsoft.com/office/drawing/2014/main" id="{527199F2-95D4-4E11-B92F-94BE2EFDE32E}"/>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12" name="グループ化 1111">
                  <a:extLst>
                    <a:ext uri="{FF2B5EF4-FFF2-40B4-BE49-F238E27FC236}">
                      <a16:creationId xmlns:a16="http://schemas.microsoft.com/office/drawing/2014/main" id="{4F050821-F726-48C6-8EC4-C50B03F4DA4B}"/>
                    </a:ext>
                  </a:extLst>
                </p:cNvPr>
                <p:cNvGrpSpPr/>
                <p:nvPr/>
              </p:nvGrpSpPr>
              <p:grpSpPr>
                <a:xfrm>
                  <a:off x="810739" y="2277630"/>
                  <a:ext cx="151810" cy="91913"/>
                  <a:chOff x="6969110" y="3730368"/>
                  <a:chExt cx="667328" cy="86946"/>
                </a:xfrm>
                <a:grpFill/>
              </p:grpSpPr>
              <p:sp>
                <p:nvSpPr>
                  <p:cNvPr id="1113" name="正方形/長方形 1112">
                    <a:extLst>
                      <a:ext uri="{FF2B5EF4-FFF2-40B4-BE49-F238E27FC236}">
                        <a16:creationId xmlns:a16="http://schemas.microsoft.com/office/drawing/2014/main" id="{8E5B03A9-F1E9-41B8-8250-C149AA81850F}"/>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14" name="フリーフォーム 1152">
                    <a:extLst>
                      <a:ext uri="{FF2B5EF4-FFF2-40B4-BE49-F238E27FC236}">
                        <a16:creationId xmlns:a16="http://schemas.microsoft.com/office/drawing/2014/main" id="{80B6D51F-0946-4CF6-BF76-355175A59916}"/>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15" name="直線コネクタ 1114">
                    <a:extLst>
                      <a:ext uri="{FF2B5EF4-FFF2-40B4-BE49-F238E27FC236}">
                        <a16:creationId xmlns:a16="http://schemas.microsoft.com/office/drawing/2014/main" id="{215D6205-EFA1-4D0C-B348-17CA7AE9F0E6}"/>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075" name="グループ化 1074">
                <a:extLst>
                  <a:ext uri="{FF2B5EF4-FFF2-40B4-BE49-F238E27FC236}">
                    <a16:creationId xmlns:a16="http://schemas.microsoft.com/office/drawing/2014/main" id="{B916B292-23E5-4FE0-8ADF-DAB423E3A006}"/>
                  </a:ext>
                </a:extLst>
              </p:cNvPr>
              <p:cNvGrpSpPr/>
              <p:nvPr/>
            </p:nvGrpSpPr>
            <p:grpSpPr>
              <a:xfrm>
                <a:off x="290060" y="2468292"/>
                <a:ext cx="672489" cy="91913"/>
                <a:chOff x="290060" y="2277630"/>
                <a:chExt cx="672489" cy="91913"/>
              </a:xfrm>
              <a:grpFill/>
            </p:grpSpPr>
            <p:grpSp>
              <p:nvGrpSpPr>
                <p:cNvPr id="1093" name="グループ化 1092">
                  <a:extLst>
                    <a:ext uri="{FF2B5EF4-FFF2-40B4-BE49-F238E27FC236}">
                      <a16:creationId xmlns:a16="http://schemas.microsoft.com/office/drawing/2014/main" id="{16BC8B8E-58A2-4F9F-98B1-32274BA536BF}"/>
                    </a:ext>
                  </a:extLst>
                </p:cNvPr>
                <p:cNvGrpSpPr/>
                <p:nvPr/>
              </p:nvGrpSpPr>
              <p:grpSpPr>
                <a:xfrm>
                  <a:off x="290060" y="2277630"/>
                  <a:ext cx="151810" cy="91913"/>
                  <a:chOff x="6969110" y="3730368"/>
                  <a:chExt cx="667328" cy="86946"/>
                </a:xfrm>
                <a:grpFill/>
              </p:grpSpPr>
              <p:sp>
                <p:nvSpPr>
                  <p:cNvPr id="1106" name="正方形/長方形 1105">
                    <a:extLst>
                      <a:ext uri="{FF2B5EF4-FFF2-40B4-BE49-F238E27FC236}">
                        <a16:creationId xmlns:a16="http://schemas.microsoft.com/office/drawing/2014/main" id="{CF6BF3E7-952A-42CE-854F-D8EE199183C5}"/>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07" name="フリーフォーム 1152">
                    <a:extLst>
                      <a:ext uri="{FF2B5EF4-FFF2-40B4-BE49-F238E27FC236}">
                        <a16:creationId xmlns:a16="http://schemas.microsoft.com/office/drawing/2014/main" id="{C8CCBFB7-8033-4F89-8712-5FD8F09AFDB6}"/>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08" name="直線コネクタ 1107">
                    <a:extLst>
                      <a:ext uri="{FF2B5EF4-FFF2-40B4-BE49-F238E27FC236}">
                        <a16:creationId xmlns:a16="http://schemas.microsoft.com/office/drawing/2014/main" id="{C1E1B21C-3600-4267-8D0D-EEA3BAF25212}"/>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094" name="グループ化 1093">
                  <a:extLst>
                    <a:ext uri="{FF2B5EF4-FFF2-40B4-BE49-F238E27FC236}">
                      <a16:creationId xmlns:a16="http://schemas.microsoft.com/office/drawing/2014/main" id="{02403602-C34F-4DA3-A91D-072D65995503}"/>
                    </a:ext>
                  </a:extLst>
                </p:cNvPr>
                <p:cNvGrpSpPr/>
                <p:nvPr/>
              </p:nvGrpSpPr>
              <p:grpSpPr>
                <a:xfrm>
                  <a:off x="466227" y="2277630"/>
                  <a:ext cx="151810" cy="91913"/>
                  <a:chOff x="6969110" y="3730368"/>
                  <a:chExt cx="667328" cy="86946"/>
                </a:xfrm>
                <a:grpFill/>
              </p:grpSpPr>
              <p:sp>
                <p:nvSpPr>
                  <p:cNvPr id="1103" name="正方形/長方形 1102">
                    <a:extLst>
                      <a:ext uri="{FF2B5EF4-FFF2-40B4-BE49-F238E27FC236}">
                        <a16:creationId xmlns:a16="http://schemas.microsoft.com/office/drawing/2014/main" id="{D90DF4B3-E441-4982-AEF5-B047B4DCD85B}"/>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04" name="フリーフォーム 1152">
                    <a:extLst>
                      <a:ext uri="{FF2B5EF4-FFF2-40B4-BE49-F238E27FC236}">
                        <a16:creationId xmlns:a16="http://schemas.microsoft.com/office/drawing/2014/main" id="{31BE756E-9FF3-41B4-9E4A-EE14B34A6419}"/>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05" name="直線コネクタ 1104">
                    <a:extLst>
                      <a:ext uri="{FF2B5EF4-FFF2-40B4-BE49-F238E27FC236}">
                        <a16:creationId xmlns:a16="http://schemas.microsoft.com/office/drawing/2014/main" id="{4F800DDA-9725-457F-A0C0-F35CDFF2D156}"/>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095" name="グループ化 1094">
                  <a:extLst>
                    <a:ext uri="{FF2B5EF4-FFF2-40B4-BE49-F238E27FC236}">
                      <a16:creationId xmlns:a16="http://schemas.microsoft.com/office/drawing/2014/main" id="{5B3A683B-AC25-4217-A680-60015C5723E7}"/>
                    </a:ext>
                  </a:extLst>
                </p:cNvPr>
                <p:cNvGrpSpPr/>
                <p:nvPr/>
              </p:nvGrpSpPr>
              <p:grpSpPr>
                <a:xfrm>
                  <a:off x="640927" y="2277630"/>
                  <a:ext cx="151810" cy="91913"/>
                  <a:chOff x="6969110" y="3730368"/>
                  <a:chExt cx="667328" cy="86946"/>
                </a:xfrm>
                <a:grpFill/>
              </p:grpSpPr>
              <p:sp>
                <p:nvSpPr>
                  <p:cNvPr id="1100" name="正方形/長方形 1099">
                    <a:extLst>
                      <a:ext uri="{FF2B5EF4-FFF2-40B4-BE49-F238E27FC236}">
                        <a16:creationId xmlns:a16="http://schemas.microsoft.com/office/drawing/2014/main" id="{2568352D-B4A0-4EA8-AAE6-DD9D2341DA1D}"/>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01" name="フリーフォーム 1152">
                    <a:extLst>
                      <a:ext uri="{FF2B5EF4-FFF2-40B4-BE49-F238E27FC236}">
                        <a16:creationId xmlns:a16="http://schemas.microsoft.com/office/drawing/2014/main" id="{A9637645-542F-4A78-BCF4-095C7766F4A5}"/>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02" name="直線コネクタ 1101">
                    <a:extLst>
                      <a:ext uri="{FF2B5EF4-FFF2-40B4-BE49-F238E27FC236}">
                        <a16:creationId xmlns:a16="http://schemas.microsoft.com/office/drawing/2014/main" id="{F5B7589F-A397-452A-80BE-E89AAC21ACEF}"/>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096" name="グループ化 1095">
                  <a:extLst>
                    <a:ext uri="{FF2B5EF4-FFF2-40B4-BE49-F238E27FC236}">
                      <a16:creationId xmlns:a16="http://schemas.microsoft.com/office/drawing/2014/main" id="{2E5F578F-34AF-4783-AEE4-AD94C74F8EAD}"/>
                    </a:ext>
                  </a:extLst>
                </p:cNvPr>
                <p:cNvGrpSpPr/>
                <p:nvPr/>
              </p:nvGrpSpPr>
              <p:grpSpPr>
                <a:xfrm>
                  <a:off x="810739" y="2277630"/>
                  <a:ext cx="151810" cy="91913"/>
                  <a:chOff x="6969110" y="3730368"/>
                  <a:chExt cx="667328" cy="86946"/>
                </a:xfrm>
                <a:grpFill/>
              </p:grpSpPr>
              <p:sp>
                <p:nvSpPr>
                  <p:cNvPr id="1097" name="正方形/長方形 1096">
                    <a:extLst>
                      <a:ext uri="{FF2B5EF4-FFF2-40B4-BE49-F238E27FC236}">
                        <a16:creationId xmlns:a16="http://schemas.microsoft.com/office/drawing/2014/main" id="{DD9A8B75-0196-4EA4-8DE9-1009774F205F}"/>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98" name="フリーフォーム 1152">
                    <a:extLst>
                      <a:ext uri="{FF2B5EF4-FFF2-40B4-BE49-F238E27FC236}">
                        <a16:creationId xmlns:a16="http://schemas.microsoft.com/office/drawing/2014/main" id="{7C3BE2CD-54B4-462A-B987-6AAF7584369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099" name="直線コネクタ 1098">
                    <a:extLst>
                      <a:ext uri="{FF2B5EF4-FFF2-40B4-BE49-F238E27FC236}">
                        <a16:creationId xmlns:a16="http://schemas.microsoft.com/office/drawing/2014/main" id="{A6F1189C-4C69-4ECB-A227-62AB3241FFA7}"/>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076" name="グループ化 1075">
                <a:extLst>
                  <a:ext uri="{FF2B5EF4-FFF2-40B4-BE49-F238E27FC236}">
                    <a16:creationId xmlns:a16="http://schemas.microsoft.com/office/drawing/2014/main" id="{F1478A40-0BAB-4E41-9896-C41C3CFD9432}"/>
                  </a:ext>
                </a:extLst>
              </p:cNvPr>
              <p:cNvGrpSpPr/>
              <p:nvPr/>
            </p:nvGrpSpPr>
            <p:grpSpPr>
              <a:xfrm>
                <a:off x="290060" y="2562642"/>
                <a:ext cx="672489" cy="91913"/>
                <a:chOff x="290060" y="2277630"/>
                <a:chExt cx="672489" cy="91913"/>
              </a:xfrm>
              <a:grpFill/>
            </p:grpSpPr>
            <p:grpSp>
              <p:nvGrpSpPr>
                <p:cNvPr id="1077" name="グループ化 1076">
                  <a:extLst>
                    <a:ext uri="{FF2B5EF4-FFF2-40B4-BE49-F238E27FC236}">
                      <a16:creationId xmlns:a16="http://schemas.microsoft.com/office/drawing/2014/main" id="{A0999663-48B3-4BC0-A31A-52F6996DF84E}"/>
                    </a:ext>
                  </a:extLst>
                </p:cNvPr>
                <p:cNvGrpSpPr/>
                <p:nvPr/>
              </p:nvGrpSpPr>
              <p:grpSpPr>
                <a:xfrm>
                  <a:off x="290060" y="2277630"/>
                  <a:ext cx="151810" cy="91913"/>
                  <a:chOff x="6969110" y="3730368"/>
                  <a:chExt cx="667328" cy="86946"/>
                </a:xfrm>
                <a:grpFill/>
              </p:grpSpPr>
              <p:sp>
                <p:nvSpPr>
                  <p:cNvPr id="1090" name="正方形/長方形 1089">
                    <a:extLst>
                      <a:ext uri="{FF2B5EF4-FFF2-40B4-BE49-F238E27FC236}">
                        <a16:creationId xmlns:a16="http://schemas.microsoft.com/office/drawing/2014/main" id="{78551FB8-A7BD-444A-A6E0-0365EC76EA71}"/>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91" name="フリーフォーム 1152">
                    <a:extLst>
                      <a:ext uri="{FF2B5EF4-FFF2-40B4-BE49-F238E27FC236}">
                        <a16:creationId xmlns:a16="http://schemas.microsoft.com/office/drawing/2014/main" id="{33843D6E-20C7-49CF-8B7B-7686D8CD5AB0}"/>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092" name="直線コネクタ 1091">
                    <a:extLst>
                      <a:ext uri="{FF2B5EF4-FFF2-40B4-BE49-F238E27FC236}">
                        <a16:creationId xmlns:a16="http://schemas.microsoft.com/office/drawing/2014/main" id="{AB5CDE96-CEE9-4B57-AE31-2AB880FC6C39}"/>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078" name="グループ化 1077">
                  <a:extLst>
                    <a:ext uri="{FF2B5EF4-FFF2-40B4-BE49-F238E27FC236}">
                      <a16:creationId xmlns:a16="http://schemas.microsoft.com/office/drawing/2014/main" id="{D45E2F4B-A10C-491F-A5B9-A470D01AFD72}"/>
                    </a:ext>
                  </a:extLst>
                </p:cNvPr>
                <p:cNvGrpSpPr/>
                <p:nvPr/>
              </p:nvGrpSpPr>
              <p:grpSpPr>
                <a:xfrm>
                  <a:off x="466227" y="2277630"/>
                  <a:ext cx="151810" cy="91913"/>
                  <a:chOff x="6969110" y="3730368"/>
                  <a:chExt cx="667328" cy="86946"/>
                </a:xfrm>
                <a:grpFill/>
              </p:grpSpPr>
              <p:sp>
                <p:nvSpPr>
                  <p:cNvPr id="1087" name="正方形/長方形 1086">
                    <a:extLst>
                      <a:ext uri="{FF2B5EF4-FFF2-40B4-BE49-F238E27FC236}">
                        <a16:creationId xmlns:a16="http://schemas.microsoft.com/office/drawing/2014/main" id="{EB8DA38C-BCB9-4378-90E3-B3EC2C82E4B3}"/>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88" name="フリーフォーム 1152">
                    <a:extLst>
                      <a:ext uri="{FF2B5EF4-FFF2-40B4-BE49-F238E27FC236}">
                        <a16:creationId xmlns:a16="http://schemas.microsoft.com/office/drawing/2014/main" id="{219C502F-6094-4AE2-9480-F49EBD3D02ED}"/>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089" name="直線コネクタ 1088">
                    <a:extLst>
                      <a:ext uri="{FF2B5EF4-FFF2-40B4-BE49-F238E27FC236}">
                        <a16:creationId xmlns:a16="http://schemas.microsoft.com/office/drawing/2014/main" id="{C96B3EC0-3BEE-45A3-A8A9-2C159EFF6540}"/>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079" name="グループ化 1078">
                  <a:extLst>
                    <a:ext uri="{FF2B5EF4-FFF2-40B4-BE49-F238E27FC236}">
                      <a16:creationId xmlns:a16="http://schemas.microsoft.com/office/drawing/2014/main" id="{FECE09AB-2AEA-41BE-8BCC-A4363BAA26DA}"/>
                    </a:ext>
                  </a:extLst>
                </p:cNvPr>
                <p:cNvGrpSpPr/>
                <p:nvPr/>
              </p:nvGrpSpPr>
              <p:grpSpPr>
                <a:xfrm>
                  <a:off x="640927" y="2277630"/>
                  <a:ext cx="151810" cy="91913"/>
                  <a:chOff x="6969110" y="3730368"/>
                  <a:chExt cx="667328" cy="86946"/>
                </a:xfrm>
                <a:grpFill/>
              </p:grpSpPr>
              <p:sp>
                <p:nvSpPr>
                  <p:cNvPr id="1084" name="正方形/長方形 1083">
                    <a:extLst>
                      <a:ext uri="{FF2B5EF4-FFF2-40B4-BE49-F238E27FC236}">
                        <a16:creationId xmlns:a16="http://schemas.microsoft.com/office/drawing/2014/main" id="{40AAEFFF-1EF0-4D6A-92EE-60CF7AC74546}"/>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85" name="フリーフォーム 1152">
                    <a:extLst>
                      <a:ext uri="{FF2B5EF4-FFF2-40B4-BE49-F238E27FC236}">
                        <a16:creationId xmlns:a16="http://schemas.microsoft.com/office/drawing/2014/main" id="{A9CCB673-0164-4244-9E63-B7594D8146E6}"/>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086" name="直線コネクタ 1085">
                    <a:extLst>
                      <a:ext uri="{FF2B5EF4-FFF2-40B4-BE49-F238E27FC236}">
                        <a16:creationId xmlns:a16="http://schemas.microsoft.com/office/drawing/2014/main" id="{D718D43D-958A-4593-8232-04C2B2240BA9}"/>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080" name="グループ化 1079">
                  <a:extLst>
                    <a:ext uri="{FF2B5EF4-FFF2-40B4-BE49-F238E27FC236}">
                      <a16:creationId xmlns:a16="http://schemas.microsoft.com/office/drawing/2014/main" id="{9E6228A3-2A74-49EC-8FA1-7D48241EACD6}"/>
                    </a:ext>
                  </a:extLst>
                </p:cNvPr>
                <p:cNvGrpSpPr/>
                <p:nvPr/>
              </p:nvGrpSpPr>
              <p:grpSpPr>
                <a:xfrm>
                  <a:off x="810739" y="2277630"/>
                  <a:ext cx="151810" cy="91913"/>
                  <a:chOff x="6969110" y="3730368"/>
                  <a:chExt cx="667328" cy="86946"/>
                </a:xfrm>
                <a:grpFill/>
              </p:grpSpPr>
              <p:sp>
                <p:nvSpPr>
                  <p:cNvPr id="1081" name="正方形/長方形 1080">
                    <a:extLst>
                      <a:ext uri="{FF2B5EF4-FFF2-40B4-BE49-F238E27FC236}">
                        <a16:creationId xmlns:a16="http://schemas.microsoft.com/office/drawing/2014/main" id="{E118A7EE-E82F-4943-A57A-4F40CEFF81BA}"/>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82" name="フリーフォーム 1152">
                    <a:extLst>
                      <a:ext uri="{FF2B5EF4-FFF2-40B4-BE49-F238E27FC236}">
                        <a16:creationId xmlns:a16="http://schemas.microsoft.com/office/drawing/2014/main" id="{8130EDDE-6D2C-4587-A310-4A65CD90C1C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083" name="直線コネクタ 1082">
                    <a:extLst>
                      <a:ext uri="{FF2B5EF4-FFF2-40B4-BE49-F238E27FC236}">
                        <a16:creationId xmlns:a16="http://schemas.microsoft.com/office/drawing/2014/main" id="{5DF29A6D-8489-4012-9C7F-7FA7FC97176F}"/>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sp>
          <p:nvSpPr>
            <p:cNvPr id="1067" name="フリーフォーム: 図形 291">
              <a:extLst>
                <a:ext uri="{FF2B5EF4-FFF2-40B4-BE49-F238E27FC236}">
                  <a16:creationId xmlns:a16="http://schemas.microsoft.com/office/drawing/2014/main" id="{1A2104D7-8E7B-4368-8AA9-B78CCA4EE5AB}"/>
                </a:ext>
              </a:extLst>
            </p:cNvPr>
            <p:cNvSpPr/>
            <p:nvPr/>
          </p:nvSpPr>
          <p:spPr>
            <a:xfrm>
              <a:off x="173012" y="2292207"/>
              <a:ext cx="78797" cy="103167"/>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68" name="フリーフォーム: 図形 293">
              <a:extLst>
                <a:ext uri="{FF2B5EF4-FFF2-40B4-BE49-F238E27FC236}">
                  <a16:creationId xmlns:a16="http://schemas.microsoft.com/office/drawing/2014/main" id="{3099035A-9309-4CEB-B198-26FE005EF505}"/>
                </a:ext>
              </a:extLst>
            </p:cNvPr>
            <p:cNvSpPr/>
            <p:nvPr/>
          </p:nvSpPr>
          <p:spPr>
            <a:xfrm rot="1750928">
              <a:off x="1078183" y="2287820"/>
              <a:ext cx="122909" cy="160922"/>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69" name="フリーフォーム: 図形 295">
              <a:extLst>
                <a:ext uri="{FF2B5EF4-FFF2-40B4-BE49-F238E27FC236}">
                  <a16:creationId xmlns:a16="http://schemas.microsoft.com/office/drawing/2014/main" id="{1CBA08ED-F878-44EA-A6E2-A5CFF8C82600}"/>
                </a:ext>
              </a:extLst>
            </p:cNvPr>
            <p:cNvSpPr/>
            <p:nvPr/>
          </p:nvSpPr>
          <p:spPr>
            <a:xfrm>
              <a:off x="620421" y="1880886"/>
              <a:ext cx="97744" cy="127973"/>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70" name="フリーフォーム: 図形 297">
              <a:extLst>
                <a:ext uri="{FF2B5EF4-FFF2-40B4-BE49-F238E27FC236}">
                  <a16:creationId xmlns:a16="http://schemas.microsoft.com/office/drawing/2014/main" id="{F4620BB2-F445-4D98-8AFF-BA405736212B}"/>
                </a:ext>
              </a:extLst>
            </p:cNvPr>
            <p:cNvSpPr/>
            <p:nvPr/>
          </p:nvSpPr>
          <p:spPr>
            <a:xfrm rot="949213">
              <a:off x="839651" y="2692879"/>
              <a:ext cx="78797" cy="103167"/>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071" name="フリーフォーム: 図形 110">
              <a:extLst>
                <a:ext uri="{FF2B5EF4-FFF2-40B4-BE49-F238E27FC236}">
                  <a16:creationId xmlns:a16="http://schemas.microsoft.com/office/drawing/2014/main" id="{9BF44963-8F15-4B53-AF85-870A2E420743}"/>
                </a:ext>
              </a:extLst>
            </p:cNvPr>
            <p:cNvSpPr/>
            <p:nvPr/>
          </p:nvSpPr>
          <p:spPr>
            <a:xfrm>
              <a:off x="799343" y="2016324"/>
              <a:ext cx="163206" cy="48220"/>
            </a:xfrm>
            <a:custGeom>
              <a:avLst/>
              <a:gdLst>
                <a:gd name="connsiteX0" fmla="*/ 0 w 209550"/>
                <a:gd name="connsiteY0" fmla="*/ 61913 h 61913"/>
                <a:gd name="connsiteX1" fmla="*/ 71438 w 209550"/>
                <a:gd name="connsiteY1" fmla="*/ 0 h 61913"/>
                <a:gd name="connsiteX2" fmla="*/ 209550 w 209550"/>
                <a:gd name="connsiteY2" fmla="*/ 0 h 61913"/>
                <a:gd name="connsiteX3" fmla="*/ 150019 w 209550"/>
                <a:gd name="connsiteY3" fmla="*/ 57150 h 61913"/>
              </a:gdLst>
              <a:ahLst/>
              <a:cxnLst>
                <a:cxn ang="0">
                  <a:pos x="connsiteX0" y="connsiteY0"/>
                </a:cxn>
                <a:cxn ang="0">
                  <a:pos x="connsiteX1" y="connsiteY1"/>
                </a:cxn>
                <a:cxn ang="0">
                  <a:pos x="connsiteX2" y="connsiteY2"/>
                </a:cxn>
                <a:cxn ang="0">
                  <a:pos x="connsiteX3" y="connsiteY3"/>
                </a:cxn>
              </a:cxnLst>
              <a:rect l="l" t="t" r="r" b="b"/>
              <a:pathLst>
                <a:path w="209550" h="61913">
                  <a:moveTo>
                    <a:pt x="0" y="61913"/>
                  </a:moveTo>
                  <a:lnTo>
                    <a:pt x="71438" y="0"/>
                  </a:lnTo>
                  <a:lnTo>
                    <a:pt x="209550" y="0"/>
                  </a:lnTo>
                  <a:lnTo>
                    <a:pt x="150019" y="57150"/>
                  </a:lnTo>
                </a:path>
              </a:pathLst>
            </a:custGeom>
            <a:noFill/>
            <a:ln w="12700" cap="flat" cmpd="sng" algn="ctr">
              <a:solidFill>
                <a:srgbClr val="44546A">
                  <a:lumMod val="75000"/>
                  <a:lumOff val="2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072" name="直線コネクタ 1071">
              <a:extLst>
                <a:ext uri="{FF2B5EF4-FFF2-40B4-BE49-F238E27FC236}">
                  <a16:creationId xmlns:a16="http://schemas.microsoft.com/office/drawing/2014/main" id="{15E2D62C-5585-47F3-A614-F011DE261C55}"/>
                </a:ext>
              </a:extLst>
            </p:cNvPr>
            <p:cNvCxnSpPr>
              <a:stCxn id="1071" idx="2"/>
            </p:cNvCxnSpPr>
            <p:nvPr/>
          </p:nvCxnSpPr>
          <p:spPr>
            <a:xfrm>
              <a:off x="962549" y="2016324"/>
              <a:ext cx="0" cy="52019"/>
            </a:xfrm>
            <a:prstGeom prst="line">
              <a:avLst/>
            </a:prstGeom>
            <a:noFill/>
            <a:ln w="12700" cap="flat" cmpd="sng" algn="ctr">
              <a:solidFill>
                <a:srgbClr val="44546A">
                  <a:lumMod val="75000"/>
                  <a:lumOff val="25000"/>
                </a:srgbClr>
              </a:solidFill>
              <a:prstDash val="solid"/>
              <a:miter lim="800000"/>
            </a:ln>
            <a:effectLst/>
          </p:spPr>
        </p:cxnSp>
      </p:grpSp>
      <p:grpSp>
        <p:nvGrpSpPr>
          <p:cNvPr id="1161" name="グループ化 1160">
            <a:extLst>
              <a:ext uri="{FF2B5EF4-FFF2-40B4-BE49-F238E27FC236}">
                <a16:creationId xmlns:a16="http://schemas.microsoft.com/office/drawing/2014/main" id="{9A462C8A-1AC3-4526-828A-4DB8FB8785D5}"/>
              </a:ext>
            </a:extLst>
          </p:cNvPr>
          <p:cNvGrpSpPr/>
          <p:nvPr/>
        </p:nvGrpSpPr>
        <p:grpSpPr>
          <a:xfrm>
            <a:off x="4826067" y="2165217"/>
            <a:ext cx="587355" cy="490192"/>
            <a:chOff x="2255417" y="1991375"/>
            <a:chExt cx="794630" cy="663180"/>
          </a:xfrm>
        </p:grpSpPr>
        <p:sp>
          <p:nvSpPr>
            <p:cNvPr id="1162" name="フリーフォーム 1135">
              <a:extLst>
                <a:ext uri="{FF2B5EF4-FFF2-40B4-BE49-F238E27FC236}">
                  <a16:creationId xmlns:a16="http://schemas.microsoft.com/office/drawing/2014/main" id="{F8250A8E-1EF4-40F5-8FF2-89B327DCA746}"/>
                </a:ext>
              </a:extLst>
            </p:cNvPr>
            <p:cNvSpPr/>
            <p:nvPr/>
          </p:nvSpPr>
          <p:spPr>
            <a:xfrm>
              <a:off x="2270931" y="2066509"/>
              <a:ext cx="768673" cy="175463"/>
            </a:xfrm>
            <a:custGeom>
              <a:avLst/>
              <a:gdLst>
                <a:gd name="connsiteX0" fmla="*/ 0 w 908050"/>
                <a:gd name="connsiteY0" fmla="*/ 171450 h 177800"/>
                <a:gd name="connsiteX1" fmla="*/ 165100 w 908050"/>
                <a:gd name="connsiteY1" fmla="*/ 0 h 177800"/>
                <a:gd name="connsiteX2" fmla="*/ 908050 w 908050"/>
                <a:gd name="connsiteY2" fmla="*/ 0 h 177800"/>
                <a:gd name="connsiteX3" fmla="*/ 736600 w 908050"/>
                <a:gd name="connsiteY3" fmla="*/ 177800 h 177800"/>
                <a:gd name="connsiteX4" fmla="*/ 0 w 908050"/>
                <a:gd name="connsiteY4" fmla="*/ 171450 h 177800"/>
                <a:gd name="connsiteX0" fmla="*/ 0 w 908050"/>
                <a:gd name="connsiteY0" fmla="*/ 171450 h 249237"/>
                <a:gd name="connsiteX1" fmla="*/ 165100 w 908050"/>
                <a:gd name="connsiteY1" fmla="*/ 0 h 249237"/>
                <a:gd name="connsiteX2" fmla="*/ 908050 w 908050"/>
                <a:gd name="connsiteY2" fmla="*/ 0 h 249237"/>
                <a:gd name="connsiteX3" fmla="*/ 746125 w 908050"/>
                <a:gd name="connsiteY3" fmla="*/ 249237 h 249237"/>
                <a:gd name="connsiteX4" fmla="*/ 0 w 908050"/>
                <a:gd name="connsiteY4" fmla="*/ 171450 h 249237"/>
                <a:gd name="connsiteX0" fmla="*/ 0 w 917575"/>
                <a:gd name="connsiteY0" fmla="*/ 257175 h 257175"/>
                <a:gd name="connsiteX1" fmla="*/ 174625 w 917575"/>
                <a:gd name="connsiteY1" fmla="*/ 0 h 257175"/>
                <a:gd name="connsiteX2" fmla="*/ 917575 w 917575"/>
                <a:gd name="connsiteY2" fmla="*/ 0 h 257175"/>
                <a:gd name="connsiteX3" fmla="*/ 755650 w 917575"/>
                <a:gd name="connsiteY3" fmla="*/ 249237 h 257175"/>
                <a:gd name="connsiteX4" fmla="*/ 0 w 917575"/>
                <a:gd name="connsiteY4" fmla="*/ 257175 h 257175"/>
                <a:gd name="connsiteX0" fmla="*/ 0 w 927100"/>
                <a:gd name="connsiteY0" fmla="*/ 257175 h 257175"/>
                <a:gd name="connsiteX1" fmla="*/ 174625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257175 h 257175"/>
                <a:gd name="connsiteX1" fmla="*/ 128879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305752 h 305752"/>
                <a:gd name="connsiteX1" fmla="*/ 128879 w 927100"/>
                <a:gd name="connsiteY1" fmla="*/ 48577 h 305752"/>
                <a:gd name="connsiteX2" fmla="*/ 927100 w 927100"/>
                <a:gd name="connsiteY2" fmla="*/ 0 h 305752"/>
                <a:gd name="connsiteX3" fmla="*/ 755650 w 927100"/>
                <a:gd name="connsiteY3" fmla="*/ 297814 h 305752"/>
                <a:gd name="connsiteX4" fmla="*/ 0 w 927100"/>
                <a:gd name="connsiteY4" fmla="*/ 305752 h 305752"/>
                <a:gd name="connsiteX0" fmla="*/ 0 w 927100"/>
                <a:gd name="connsiteY0" fmla="*/ 310515 h 310515"/>
                <a:gd name="connsiteX1" fmla="*/ 161555 w 927100"/>
                <a:gd name="connsiteY1" fmla="*/ 0 h 310515"/>
                <a:gd name="connsiteX2" fmla="*/ 927100 w 927100"/>
                <a:gd name="connsiteY2" fmla="*/ 4763 h 310515"/>
                <a:gd name="connsiteX3" fmla="*/ 755650 w 927100"/>
                <a:gd name="connsiteY3" fmla="*/ 302577 h 310515"/>
                <a:gd name="connsiteX4" fmla="*/ 0 w 927100"/>
                <a:gd name="connsiteY4" fmla="*/ 310515 h 310515"/>
                <a:gd name="connsiteX0" fmla="*/ 0 w 927100"/>
                <a:gd name="connsiteY0" fmla="*/ 310515 h 310515"/>
                <a:gd name="connsiteX1" fmla="*/ 161555 w 927100"/>
                <a:gd name="connsiteY1" fmla="*/ 0 h 310515"/>
                <a:gd name="connsiteX2" fmla="*/ 927100 w 927100"/>
                <a:gd name="connsiteY2" fmla="*/ 4763 h 310515"/>
                <a:gd name="connsiteX3" fmla="*/ 769265 w 927100"/>
                <a:gd name="connsiteY3" fmla="*/ 302577 h 310515"/>
                <a:gd name="connsiteX4" fmla="*/ 0 w 927100"/>
                <a:gd name="connsiteY4" fmla="*/ 310515 h 310515"/>
                <a:gd name="connsiteX0" fmla="*/ 0 w 927100"/>
                <a:gd name="connsiteY0" fmla="*/ 305753 h 305753"/>
                <a:gd name="connsiteX1" fmla="*/ 222807 w 927100"/>
                <a:gd name="connsiteY1" fmla="*/ 15643 h 305753"/>
                <a:gd name="connsiteX2" fmla="*/ 927100 w 927100"/>
                <a:gd name="connsiteY2" fmla="*/ 1 h 305753"/>
                <a:gd name="connsiteX3" fmla="*/ 769265 w 927100"/>
                <a:gd name="connsiteY3" fmla="*/ 297815 h 305753"/>
                <a:gd name="connsiteX4" fmla="*/ 0 w 927100"/>
                <a:gd name="connsiteY4" fmla="*/ 305753 h 305753"/>
                <a:gd name="connsiteX0" fmla="*/ 0 w 927100"/>
                <a:gd name="connsiteY0" fmla="*/ 305751 h 305751"/>
                <a:gd name="connsiteX1" fmla="*/ 193275 w 927100"/>
                <a:gd name="connsiteY1" fmla="*/ 337 h 305751"/>
                <a:gd name="connsiteX2" fmla="*/ 927100 w 927100"/>
                <a:gd name="connsiteY2" fmla="*/ -1 h 305751"/>
                <a:gd name="connsiteX3" fmla="*/ 769265 w 927100"/>
                <a:gd name="connsiteY3" fmla="*/ 297813 h 305751"/>
                <a:gd name="connsiteX4" fmla="*/ 0 w 927100"/>
                <a:gd name="connsiteY4" fmla="*/ 305751 h 305751"/>
                <a:gd name="connsiteX0" fmla="*/ 0 w 1140388"/>
                <a:gd name="connsiteY0" fmla="*/ 305753 h 305753"/>
                <a:gd name="connsiteX1" fmla="*/ 193275 w 1140388"/>
                <a:gd name="connsiteY1" fmla="*/ 339 h 305753"/>
                <a:gd name="connsiteX2" fmla="*/ 1140388 w 1140388"/>
                <a:gd name="connsiteY2" fmla="*/ 0 h 305753"/>
                <a:gd name="connsiteX3" fmla="*/ 769265 w 1140388"/>
                <a:gd name="connsiteY3" fmla="*/ 297815 h 305753"/>
                <a:gd name="connsiteX4" fmla="*/ 0 w 1140388"/>
                <a:gd name="connsiteY4" fmla="*/ 305753 h 305753"/>
                <a:gd name="connsiteX0" fmla="*/ 0 w 1140388"/>
                <a:gd name="connsiteY0" fmla="*/ 305753 h 305753"/>
                <a:gd name="connsiteX1" fmla="*/ 193275 w 1140388"/>
                <a:gd name="connsiteY1" fmla="*/ 339 h 305753"/>
                <a:gd name="connsiteX2" fmla="*/ 1140388 w 1140388"/>
                <a:gd name="connsiteY2" fmla="*/ 0 h 305753"/>
                <a:gd name="connsiteX3" fmla="*/ 993218 w 1140388"/>
                <a:gd name="connsiteY3" fmla="*/ 301960 h 305753"/>
                <a:gd name="connsiteX4" fmla="*/ 0 w 1140388"/>
                <a:gd name="connsiteY4" fmla="*/ 305753 h 305753"/>
                <a:gd name="connsiteX0" fmla="*/ 0 w 1147497"/>
                <a:gd name="connsiteY0" fmla="*/ 305414 h 305414"/>
                <a:gd name="connsiteX1" fmla="*/ 193275 w 1147497"/>
                <a:gd name="connsiteY1" fmla="*/ 0 h 305414"/>
                <a:gd name="connsiteX2" fmla="*/ 1147497 w 1147497"/>
                <a:gd name="connsiteY2" fmla="*/ 3807 h 305414"/>
                <a:gd name="connsiteX3" fmla="*/ 993218 w 1147497"/>
                <a:gd name="connsiteY3" fmla="*/ 301621 h 305414"/>
                <a:gd name="connsiteX4" fmla="*/ 0 w 1147497"/>
                <a:gd name="connsiteY4" fmla="*/ 305414 h 30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497" h="305414">
                  <a:moveTo>
                    <a:pt x="0" y="305414"/>
                  </a:moveTo>
                  <a:lnTo>
                    <a:pt x="193275" y="0"/>
                  </a:lnTo>
                  <a:lnTo>
                    <a:pt x="1147497" y="3807"/>
                  </a:lnTo>
                  <a:lnTo>
                    <a:pt x="993218" y="301621"/>
                  </a:lnTo>
                  <a:lnTo>
                    <a:pt x="0" y="305414"/>
                  </a:lnTo>
                  <a:close/>
                </a:path>
              </a:pathLst>
            </a:custGeom>
            <a:solidFill>
              <a:srgbClr val="E7E6E6">
                <a:lumMod val="20000"/>
                <a:lumOff val="80000"/>
              </a:srgbClr>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63" name="正方形/長方形 321">
              <a:extLst>
                <a:ext uri="{FF2B5EF4-FFF2-40B4-BE49-F238E27FC236}">
                  <a16:creationId xmlns:a16="http://schemas.microsoft.com/office/drawing/2014/main" id="{3ECE8A82-A038-4B8D-A84F-BA932481FC84}"/>
                </a:ext>
              </a:extLst>
            </p:cNvPr>
            <p:cNvSpPr/>
            <p:nvPr/>
          </p:nvSpPr>
          <p:spPr>
            <a:xfrm>
              <a:off x="2270931" y="2235369"/>
              <a:ext cx="676483" cy="410755"/>
            </a:xfrm>
            <a:custGeom>
              <a:avLst/>
              <a:gdLst>
                <a:gd name="connsiteX0" fmla="*/ 0 w 662196"/>
                <a:gd name="connsiteY0" fmla="*/ 0 h 408374"/>
                <a:gd name="connsiteX1" fmla="*/ 662196 w 662196"/>
                <a:gd name="connsiteY1" fmla="*/ 0 h 408374"/>
                <a:gd name="connsiteX2" fmla="*/ 662196 w 662196"/>
                <a:gd name="connsiteY2" fmla="*/ 408374 h 408374"/>
                <a:gd name="connsiteX3" fmla="*/ 0 w 662196"/>
                <a:gd name="connsiteY3" fmla="*/ 408374 h 408374"/>
                <a:gd name="connsiteX4" fmla="*/ 0 w 662196"/>
                <a:gd name="connsiteY4" fmla="*/ 0 h 408374"/>
                <a:gd name="connsiteX0" fmla="*/ 0 w 676483"/>
                <a:gd name="connsiteY0" fmla="*/ 0 h 410755"/>
                <a:gd name="connsiteX1" fmla="*/ 662196 w 676483"/>
                <a:gd name="connsiteY1" fmla="*/ 0 h 410755"/>
                <a:gd name="connsiteX2" fmla="*/ 676483 w 676483"/>
                <a:gd name="connsiteY2" fmla="*/ 410755 h 410755"/>
                <a:gd name="connsiteX3" fmla="*/ 0 w 676483"/>
                <a:gd name="connsiteY3" fmla="*/ 408374 h 410755"/>
                <a:gd name="connsiteX4" fmla="*/ 0 w 676483"/>
                <a:gd name="connsiteY4" fmla="*/ 0 h 410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483" h="410755">
                  <a:moveTo>
                    <a:pt x="0" y="0"/>
                  </a:moveTo>
                  <a:lnTo>
                    <a:pt x="662196" y="0"/>
                  </a:lnTo>
                  <a:lnTo>
                    <a:pt x="676483" y="410755"/>
                  </a:lnTo>
                  <a:lnTo>
                    <a:pt x="0" y="408374"/>
                  </a:lnTo>
                  <a:lnTo>
                    <a:pt x="0" y="0"/>
                  </a:lnTo>
                  <a:close/>
                </a:path>
              </a:pathLst>
            </a:custGeom>
            <a:solidFill>
              <a:srgbClr val="E7E6E6">
                <a:lumMod val="20000"/>
                <a:lumOff val="80000"/>
              </a:srgbClr>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64" name="フリーフォーム 1137">
              <a:extLst>
                <a:ext uri="{FF2B5EF4-FFF2-40B4-BE49-F238E27FC236}">
                  <a16:creationId xmlns:a16="http://schemas.microsoft.com/office/drawing/2014/main" id="{E3E51EDB-6B0C-4C09-8572-52A8E7C1C29F}"/>
                </a:ext>
              </a:extLst>
            </p:cNvPr>
            <p:cNvSpPr/>
            <p:nvPr/>
          </p:nvSpPr>
          <p:spPr>
            <a:xfrm>
              <a:off x="2946566" y="2069235"/>
              <a:ext cx="103481" cy="578376"/>
            </a:xfrm>
            <a:custGeom>
              <a:avLst/>
              <a:gdLst>
                <a:gd name="connsiteX0" fmla="*/ 158750 w 177800"/>
                <a:gd name="connsiteY0" fmla="*/ 0 h 596900"/>
                <a:gd name="connsiteX1" fmla="*/ 0 w 177800"/>
                <a:gd name="connsiteY1" fmla="*/ 171450 h 596900"/>
                <a:gd name="connsiteX2" fmla="*/ 0 w 177800"/>
                <a:gd name="connsiteY2" fmla="*/ 596900 h 596900"/>
                <a:gd name="connsiteX3" fmla="*/ 177800 w 177800"/>
                <a:gd name="connsiteY3" fmla="*/ 412750 h 596900"/>
                <a:gd name="connsiteX4" fmla="*/ 158750 w 177800"/>
                <a:gd name="connsiteY4" fmla="*/ 0 h 596900"/>
                <a:gd name="connsiteX0" fmla="*/ 173038 w 177800"/>
                <a:gd name="connsiteY0" fmla="*/ 0 h 601662"/>
                <a:gd name="connsiteX1" fmla="*/ 0 w 177800"/>
                <a:gd name="connsiteY1" fmla="*/ 176212 h 601662"/>
                <a:gd name="connsiteX2" fmla="*/ 0 w 177800"/>
                <a:gd name="connsiteY2" fmla="*/ 601662 h 601662"/>
                <a:gd name="connsiteX3" fmla="*/ 177800 w 177800"/>
                <a:gd name="connsiteY3" fmla="*/ 417512 h 601662"/>
                <a:gd name="connsiteX4" fmla="*/ 173038 w 177800"/>
                <a:gd name="connsiteY4" fmla="*/ 0 h 601662"/>
                <a:gd name="connsiteX0" fmla="*/ 177800 w 182562"/>
                <a:gd name="connsiteY0" fmla="*/ 0 h 601662"/>
                <a:gd name="connsiteX1" fmla="*/ 0 w 182562"/>
                <a:gd name="connsiteY1" fmla="*/ 238125 h 601662"/>
                <a:gd name="connsiteX2" fmla="*/ 4762 w 182562"/>
                <a:gd name="connsiteY2" fmla="*/ 601662 h 601662"/>
                <a:gd name="connsiteX3" fmla="*/ 182562 w 182562"/>
                <a:gd name="connsiteY3" fmla="*/ 417512 h 601662"/>
                <a:gd name="connsiteX4" fmla="*/ 177800 w 182562"/>
                <a:gd name="connsiteY4" fmla="*/ 0 h 601662"/>
                <a:gd name="connsiteX0" fmla="*/ 178259 w 183021"/>
                <a:gd name="connsiteY0" fmla="*/ 0 h 673100"/>
                <a:gd name="connsiteX1" fmla="*/ 459 w 183021"/>
                <a:gd name="connsiteY1" fmla="*/ 238125 h 673100"/>
                <a:gd name="connsiteX2" fmla="*/ 458 w 183021"/>
                <a:gd name="connsiteY2" fmla="*/ 673100 h 673100"/>
                <a:gd name="connsiteX3" fmla="*/ 183021 w 183021"/>
                <a:gd name="connsiteY3" fmla="*/ 417512 h 673100"/>
                <a:gd name="connsiteX4" fmla="*/ 178259 w 183021"/>
                <a:gd name="connsiteY4" fmla="*/ 0 h 673100"/>
                <a:gd name="connsiteX0" fmla="*/ 178259 w 190641"/>
                <a:gd name="connsiteY0" fmla="*/ 0 h 673100"/>
                <a:gd name="connsiteX1" fmla="*/ 459 w 190641"/>
                <a:gd name="connsiteY1" fmla="*/ 238125 h 673100"/>
                <a:gd name="connsiteX2" fmla="*/ 458 w 190641"/>
                <a:gd name="connsiteY2" fmla="*/ 673100 h 673100"/>
                <a:gd name="connsiteX3" fmla="*/ 190641 w 190641"/>
                <a:gd name="connsiteY3" fmla="*/ 379412 h 673100"/>
                <a:gd name="connsiteX4" fmla="*/ 178259 w 190641"/>
                <a:gd name="connsiteY4" fmla="*/ 0 h 673100"/>
                <a:gd name="connsiteX0" fmla="*/ 178259 w 190641"/>
                <a:gd name="connsiteY0" fmla="*/ 0 h 734060"/>
                <a:gd name="connsiteX1" fmla="*/ 459 w 190641"/>
                <a:gd name="connsiteY1" fmla="*/ 299085 h 734060"/>
                <a:gd name="connsiteX2" fmla="*/ 458 w 190641"/>
                <a:gd name="connsiteY2" fmla="*/ 734060 h 734060"/>
                <a:gd name="connsiteX3" fmla="*/ 190641 w 190641"/>
                <a:gd name="connsiteY3" fmla="*/ 440372 h 734060"/>
                <a:gd name="connsiteX4" fmla="*/ 178259 w 190641"/>
                <a:gd name="connsiteY4" fmla="*/ 0 h 734060"/>
                <a:gd name="connsiteX0" fmla="*/ 181434 w 190641"/>
                <a:gd name="connsiteY0" fmla="*/ 0 h 718185"/>
                <a:gd name="connsiteX1" fmla="*/ 459 w 190641"/>
                <a:gd name="connsiteY1" fmla="*/ 283210 h 718185"/>
                <a:gd name="connsiteX2" fmla="*/ 458 w 190641"/>
                <a:gd name="connsiteY2" fmla="*/ 718185 h 718185"/>
                <a:gd name="connsiteX3" fmla="*/ 190641 w 190641"/>
                <a:gd name="connsiteY3" fmla="*/ 424497 h 718185"/>
                <a:gd name="connsiteX4" fmla="*/ 181434 w 190641"/>
                <a:gd name="connsiteY4" fmla="*/ 0 h 718185"/>
                <a:gd name="connsiteX0" fmla="*/ 181434 w 181680"/>
                <a:gd name="connsiteY0" fmla="*/ 0 h 718185"/>
                <a:gd name="connsiteX1" fmla="*/ 459 w 181680"/>
                <a:gd name="connsiteY1" fmla="*/ 283210 h 718185"/>
                <a:gd name="connsiteX2" fmla="*/ 458 w 181680"/>
                <a:gd name="connsiteY2" fmla="*/ 718185 h 718185"/>
                <a:gd name="connsiteX3" fmla="*/ 177941 w 181680"/>
                <a:gd name="connsiteY3" fmla="*/ 424497 h 718185"/>
                <a:gd name="connsiteX4" fmla="*/ 181434 w 181680"/>
                <a:gd name="connsiteY4" fmla="*/ 0 h 718185"/>
                <a:gd name="connsiteX0" fmla="*/ 180974 w 181220"/>
                <a:gd name="connsiteY0" fmla="*/ 0 h 1399216"/>
                <a:gd name="connsiteX1" fmla="*/ -1 w 181220"/>
                <a:gd name="connsiteY1" fmla="*/ 283210 h 1399216"/>
                <a:gd name="connsiteX2" fmla="*/ 22955 w 181220"/>
                <a:gd name="connsiteY2" fmla="*/ 1399216 h 1399216"/>
                <a:gd name="connsiteX3" fmla="*/ 177481 w 181220"/>
                <a:gd name="connsiteY3" fmla="*/ 424497 h 1399216"/>
                <a:gd name="connsiteX4" fmla="*/ 180974 w 181220"/>
                <a:gd name="connsiteY4" fmla="*/ 0 h 1399216"/>
                <a:gd name="connsiteX0" fmla="*/ 180976 w 215744"/>
                <a:gd name="connsiteY0" fmla="*/ 0 h 1399216"/>
                <a:gd name="connsiteX1" fmla="*/ 1 w 215744"/>
                <a:gd name="connsiteY1" fmla="*/ 283210 h 1399216"/>
                <a:gd name="connsiteX2" fmla="*/ 22957 w 215744"/>
                <a:gd name="connsiteY2" fmla="*/ 1399216 h 1399216"/>
                <a:gd name="connsiteX3" fmla="*/ 215744 w 215744"/>
                <a:gd name="connsiteY3" fmla="*/ 1136134 h 1399216"/>
                <a:gd name="connsiteX4" fmla="*/ 180976 w 215744"/>
                <a:gd name="connsiteY4" fmla="*/ 0 h 1399216"/>
                <a:gd name="connsiteX0" fmla="*/ 180974 w 215742"/>
                <a:gd name="connsiteY0" fmla="*/ 0 h 1136134"/>
                <a:gd name="connsiteX1" fmla="*/ -1 w 215742"/>
                <a:gd name="connsiteY1" fmla="*/ 283210 h 1136134"/>
                <a:gd name="connsiteX2" fmla="*/ 19129 w 215742"/>
                <a:gd name="connsiteY2" fmla="*/ 986007 h 1136134"/>
                <a:gd name="connsiteX3" fmla="*/ 215742 w 215742"/>
                <a:gd name="connsiteY3" fmla="*/ 1136134 h 1136134"/>
                <a:gd name="connsiteX4" fmla="*/ 180974 w 215742"/>
                <a:gd name="connsiteY4" fmla="*/ 0 h 1136134"/>
                <a:gd name="connsiteX0" fmla="*/ 180976 w 200440"/>
                <a:gd name="connsiteY0" fmla="*/ 0 h 986007"/>
                <a:gd name="connsiteX1" fmla="*/ 1 w 200440"/>
                <a:gd name="connsiteY1" fmla="*/ 283210 h 986007"/>
                <a:gd name="connsiteX2" fmla="*/ 19131 w 200440"/>
                <a:gd name="connsiteY2" fmla="*/ 986007 h 986007"/>
                <a:gd name="connsiteX3" fmla="*/ 200440 w 200440"/>
                <a:gd name="connsiteY3" fmla="*/ 699969 h 986007"/>
                <a:gd name="connsiteX4" fmla="*/ 180976 w 200440"/>
                <a:gd name="connsiteY4" fmla="*/ 0 h 986007"/>
                <a:gd name="connsiteX0" fmla="*/ 195106 w 214570"/>
                <a:gd name="connsiteY0" fmla="*/ 0 h 998442"/>
                <a:gd name="connsiteX1" fmla="*/ 14131 w 214570"/>
                <a:gd name="connsiteY1" fmla="*/ 283210 h 998442"/>
                <a:gd name="connsiteX2" fmla="*/ 102 w 214570"/>
                <a:gd name="connsiteY2" fmla="*/ 998442 h 998442"/>
                <a:gd name="connsiteX3" fmla="*/ 214570 w 214570"/>
                <a:gd name="connsiteY3" fmla="*/ 699969 h 998442"/>
                <a:gd name="connsiteX4" fmla="*/ 195106 w 214570"/>
                <a:gd name="connsiteY4" fmla="*/ 0 h 998442"/>
                <a:gd name="connsiteX0" fmla="*/ 180976 w 200440"/>
                <a:gd name="connsiteY0" fmla="*/ 0 h 990153"/>
                <a:gd name="connsiteX1" fmla="*/ 1 w 200440"/>
                <a:gd name="connsiteY1" fmla="*/ 283210 h 990153"/>
                <a:gd name="connsiteX2" fmla="*/ 14985 w 200440"/>
                <a:gd name="connsiteY2" fmla="*/ 990153 h 990153"/>
                <a:gd name="connsiteX3" fmla="*/ 200440 w 200440"/>
                <a:gd name="connsiteY3" fmla="*/ 699969 h 990153"/>
                <a:gd name="connsiteX4" fmla="*/ 180976 w 200440"/>
                <a:gd name="connsiteY4" fmla="*/ 0 h 990153"/>
                <a:gd name="connsiteX0" fmla="*/ 180974 w 200438"/>
                <a:gd name="connsiteY0" fmla="*/ 0 h 1006732"/>
                <a:gd name="connsiteX1" fmla="*/ -1 w 200438"/>
                <a:gd name="connsiteY1" fmla="*/ 283210 h 1006732"/>
                <a:gd name="connsiteX2" fmla="*/ 14983 w 200438"/>
                <a:gd name="connsiteY2" fmla="*/ 1006732 h 1006732"/>
                <a:gd name="connsiteX3" fmla="*/ 200438 w 200438"/>
                <a:gd name="connsiteY3" fmla="*/ 699969 h 1006732"/>
                <a:gd name="connsiteX4" fmla="*/ 180974 w 200438"/>
                <a:gd name="connsiteY4" fmla="*/ 0 h 1006732"/>
                <a:gd name="connsiteX0" fmla="*/ 180976 w 211493"/>
                <a:gd name="connsiteY0" fmla="*/ 0 h 1006732"/>
                <a:gd name="connsiteX1" fmla="*/ 1 w 211493"/>
                <a:gd name="connsiteY1" fmla="*/ 283210 h 1006732"/>
                <a:gd name="connsiteX2" fmla="*/ 14985 w 211493"/>
                <a:gd name="connsiteY2" fmla="*/ 1006732 h 1006732"/>
                <a:gd name="connsiteX3" fmla="*/ 211493 w 211493"/>
                <a:gd name="connsiteY3" fmla="*/ 744181 h 1006732"/>
                <a:gd name="connsiteX4" fmla="*/ 180976 w 211493"/>
                <a:gd name="connsiteY4" fmla="*/ 0 h 1006732"/>
                <a:gd name="connsiteX0" fmla="*/ 180974 w 194912"/>
                <a:gd name="connsiteY0" fmla="*/ 0 h 1006732"/>
                <a:gd name="connsiteX1" fmla="*/ -1 w 194912"/>
                <a:gd name="connsiteY1" fmla="*/ 283210 h 1006732"/>
                <a:gd name="connsiteX2" fmla="*/ 14983 w 194912"/>
                <a:gd name="connsiteY2" fmla="*/ 1006732 h 1006732"/>
                <a:gd name="connsiteX3" fmla="*/ 194912 w 194912"/>
                <a:gd name="connsiteY3" fmla="*/ 755234 h 1006732"/>
                <a:gd name="connsiteX4" fmla="*/ 180974 w 194912"/>
                <a:gd name="connsiteY4" fmla="*/ 0 h 1006732"/>
                <a:gd name="connsiteX0" fmla="*/ 166182 w 180120"/>
                <a:gd name="connsiteY0" fmla="*/ 0 h 1006732"/>
                <a:gd name="connsiteX1" fmla="*/ 5930 w 180120"/>
                <a:gd name="connsiteY1" fmla="*/ 274922 h 1006732"/>
                <a:gd name="connsiteX2" fmla="*/ 191 w 180120"/>
                <a:gd name="connsiteY2" fmla="*/ 1006732 h 1006732"/>
                <a:gd name="connsiteX3" fmla="*/ 180120 w 180120"/>
                <a:gd name="connsiteY3" fmla="*/ 755234 h 1006732"/>
                <a:gd name="connsiteX4" fmla="*/ 166182 w 180120"/>
                <a:gd name="connsiteY4" fmla="*/ 0 h 100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20" h="1006732">
                  <a:moveTo>
                    <a:pt x="166182" y="0"/>
                  </a:moveTo>
                  <a:lnTo>
                    <a:pt x="5930" y="274922"/>
                  </a:lnTo>
                  <a:cubicBezTo>
                    <a:pt x="7517" y="396101"/>
                    <a:pt x="-1396" y="885553"/>
                    <a:pt x="191" y="1006732"/>
                  </a:cubicBezTo>
                  <a:cubicBezTo>
                    <a:pt x="60627" y="911386"/>
                    <a:pt x="119684" y="850580"/>
                    <a:pt x="180120" y="755234"/>
                  </a:cubicBezTo>
                  <a:cubicBezTo>
                    <a:pt x="178533" y="616063"/>
                    <a:pt x="167769" y="139171"/>
                    <a:pt x="166182" y="0"/>
                  </a:cubicBezTo>
                  <a:close/>
                </a:path>
              </a:pathLst>
            </a:custGeom>
            <a:solidFill>
              <a:srgbClr val="E7E6E6">
                <a:lumMod val="20000"/>
                <a:lumOff val="80000"/>
              </a:srgbClr>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165" name="グループ化 1164">
              <a:extLst>
                <a:ext uri="{FF2B5EF4-FFF2-40B4-BE49-F238E27FC236}">
                  <a16:creationId xmlns:a16="http://schemas.microsoft.com/office/drawing/2014/main" id="{442CE1DF-2FAB-4CF9-A94A-EAF47B1E5114}"/>
                </a:ext>
              </a:extLst>
            </p:cNvPr>
            <p:cNvGrpSpPr/>
            <p:nvPr/>
          </p:nvGrpSpPr>
          <p:grpSpPr>
            <a:xfrm>
              <a:off x="2474569" y="1991375"/>
              <a:ext cx="111379" cy="173372"/>
              <a:chOff x="859630" y="1699945"/>
              <a:chExt cx="404942" cy="630332"/>
            </a:xfrm>
          </p:grpSpPr>
          <p:sp>
            <p:nvSpPr>
              <p:cNvPr id="1257" name="正方形/長方形 1256">
                <a:extLst>
                  <a:ext uri="{FF2B5EF4-FFF2-40B4-BE49-F238E27FC236}">
                    <a16:creationId xmlns:a16="http://schemas.microsoft.com/office/drawing/2014/main" id="{989FA1F8-9BC8-4181-A955-AF5CF1F74227}"/>
                  </a:ext>
                </a:extLst>
              </p:cNvPr>
              <p:cNvSpPr/>
              <p:nvPr/>
            </p:nvSpPr>
            <p:spPr>
              <a:xfrm flipH="1">
                <a:off x="859630" y="1699945"/>
                <a:ext cx="404942" cy="325065"/>
              </a:xfrm>
              <a:prstGeom prst="rect">
                <a:avLst/>
              </a:prstGeom>
              <a:solidFill>
                <a:srgbClr val="E7E6E6">
                  <a:lumMod val="40000"/>
                  <a:lumOff val="60000"/>
                </a:srgbClr>
              </a:solidFill>
              <a:ln w="1905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58" name="正方形/長方形 1257">
                <a:extLst>
                  <a:ext uri="{FF2B5EF4-FFF2-40B4-BE49-F238E27FC236}">
                    <a16:creationId xmlns:a16="http://schemas.microsoft.com/office/drawing/2014/main" id="{5061D22E-0AAE-4F69-927F-E4227B654910}"/>
                  </a:ext>
                </a:extLst>
              </p:cNvPr>
              <p:cNvSpPr/>
              <p:nvPr/>
            </p:nvSpPr>
            <p:spPr>
              <a:xfrm flipH="1">
                <a:off x="886089" y="2025010"/>
                <a:ext cx="331475" cy="297084"/>
              </a:xfrm>
              <a:prstGeom prst="rect">
                <a:avLst/>
              </a:prstGeom>
              <a:noFill/>
              <a:ln w="1905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59" name="直線コネクタ 1258">
                <a:extLst>
                  <a:ext uri="{FF2B5EF4-FFF2-40B4-BE49-F238E27FC236}">
                    <a16:creationId xmlns:a16="http://schemas.microsoft.com/office/drawing/2014/main" id="{E8FC09A8-FC22-45AD-AC2B-283B2A15C8B3}"/>
                  </a:ext>
                </a:extLst>
              </p:cNvPr>
              <p:cNvCxnSpPr/>
              <p:nvPr/>
            </p:nvCxnSpPr>
            <p:spPr>
              <a:xfrm>
                <a:off x="881063" y="2017950"/>
                <a:ext cx="335756" cy="312327"/>
              </a:xfrm>
              <a:prstGeom prst="line">
                <a:avLst/>
              </a:prstGeom>
              <a:noFill/>
              <a:ln w="12700" cap="flat" cmpd="sng" algn="ctr">
                <a:solidFill>
                  <a:sysClr val="windowText" lastClr="000000">
                    <a:lumMod val="75000"/>
                    <a:lumOff val="25000"/>
                  </a:sysClr>
                </a:solidFill>
                <a:prstDash val="solid"/>
                <a:miter lim="800000"/>
              </a:ln>
              <a:effectLst/>
            </p:spPr>
          </p:cxnSp>
          <p:cxnSp>
            <p:nvCxnSpPr>
              <p:cNvPr id="1260" name="直線コネクタ 1259">
                <a:extLst>
                  <a:ext uri="{FF2B5EF4-FFF2-40B4-BE49-F238E27FC236}">
                    <a16:creationId xmlns:a16="http://schemas.microsoft.com/office/drawing/2014/main" id="{CFB02DE5-EC7C-4953-8FCC-FA01E3C5FC93}"/>
                  </a:ext>
                </a:extLst>
              </p:cNvPr>
              <p:cNvCxnSpPr>
                <a:cxnSpLocks/>
              </p:cNvCxnSpPr>
              <p:nvPr/>
            </p:nvCxnSpPr>
            <p:spPr>
              <a:xfrm flipV="1">
                <a:off x="884091" y="2024799"/>
                <a:ext cx="328150" cy="293700"/>
              </a:xfrm>
              <a:prstGeom prst="line">
                <a:avLst/>
              </a:prstGeom>
              <a:noFill/>
              <a:ln w="12700" cap="flat" cmpd="sng" algn="ctr">
                <a:solidFill>
                  <a:sysClr val="windowText" lastClr="000000">
                    <a:lumMod val="75000"/>
                    <a:lumOff val="25000"/>
                  </a:sysClr>
                </a:solidFill>
                <a:prstDash val="solid"/>
                <a:miter lim="800000"/>
              </a:ln>
              <a:effectLst/>
            </p:spPr>
          </p:cxnSp>
        </p:grpSp>
        <p:grpSp>
          <p:nvGrpSpPr>
            <p:cNvPr id="1166" name="グループ化 1165">
              <a:extLst>
                <a:ext uri="{FF2B5EF4-FFF2-40B4-BE49-F238E27FC236}">
                  <a16:creationId xmlns:a16="http://schemas.microsoft.com/office/drawing/2014/main" id="{70C3ADC8-795F-4EC1-AC66-D82F61214161}"/>
                </a:ext>
              </a:extLst>
            </p:cNvPr>
            <p:cNvGrpSpPr/>
            <p:nvPr/>
          </p:nvGrpSpPr>
          <p:grpSpPr>
            <a:xfrm>
              <a:off x="2283884" y="2268069"/>
              <a:ext cx="618401" cy="66332"/>
              <a:chOff x="318527" y="2268069"/>
              <a:chExt cx="618401" cy="66332"/>
            </a:xfrm>
          </p:grpSpPr>
          <p:sp>
            <p:nvSpPr>
              <p:cNvPr id="1253" name="正方形/長方形 1252">
                <a:extLst>
                  <a:ext uri="{FF2B5EF4-FFF2-40B4-BE49-F238E27FC236}">
                    <a16:creationId xmlns:a16="http://schemas.microsoft.com/office/drawing/2014/main" id="{7E9BB450-881E-4F2E-95CB-DC7050A26BC5}"/>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54" name="正方形/長方形 1253">
                <a:extLst>
                  <a:ext uri="{FF2B5EF4-FFF2-40B4-BE49-F238E27FC236}">
                    <a16:creationId xmlns:a16="http://schemas.microsoft.com/office/drawing/2014/main" id="{F95FB4E3-19E2-4C78-A4BF-54EBD7B4982B}"/>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55" name="正方形/長方形 1254">
                <a:extLst>
                  <a:ext uri="{FF2B5EF4-FFF2-40B4-BE49-F238E27FC236}">
                    <a16:creationId xmlns:a16="http://schemas.microsoft.com/office/drawing/2014/main" id="{7A24E524-01E9-4B49-879C-45DBA877D557}"/>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56" name="正方形/長方形 1255">
                <a:extLst>
                  <a:ext uri="{FF2B5EF4-FFF2-40B4-BE49-F238E27FC236}">
                    <a16:creationId xmlns:a16="http://schemas.microsoft.com/office/drawing/2014/main" id="{6AF34ECE-B574-4CF7-B3E1-0E8501ADCA70}"/>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167" name="グループ化 1166">
              <a:extLst>
                <a:ext uri="{FF2B5EF4-FFF2-40B4-BE49-F238E27FC236}">
                  <a16:creationId xmlns:a16="http://schemas.microsoft.com/office/drawing/2014/main" id="{C9297A7F-7282-4321-A017-C7BC7E205E24}"/>
                </a:ext>
              </a:extLst>
            </p:cNvPr>
            <p:cNvGrpSpPr/>
            <p:nvPr/>
          </p:nvGrpSpPr>
          <p:grpSpPr>
            <a:xfrm>
              <a:off x="2283884" y="2370149"/>
              <a:ext cx="618401" cy="66332"/>
              <a:chOff x="318527" y="2268069"/>
              <a:chExt cx="618401" cy="66332"/>
            </a:xfrm>
          </p:grpSpPr>
          <p:sp>
            <p:nvSpPr>
              <p:cNvPr id="1249" name="正方形/長方形 1248">
                <a:extLst>
                  <a:ext uri="{FF2B5EF4-FFF2-40B4-BE49-F238E27FC236}">
                    <a16:creationId xmlns:a16="http://schemas.microsoft.com/office/drawing/2014/main" id="{910A5C93-F694-4592-8780-3E2AB5DE8A6A}"/>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50" name="正方形/長方形 1249">
                <a:extLst>
                  <a:ext uri="{FF2B5EF4-FFF2-40B4-BE49-F238E27FC236}">
                    <a16:creationId xmlns:a16="http://schemas.microsoft.com/office/drawing/2014/main" id="{F5C65D18-3523-4D6E-8E91-6A973674139D}"/>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51" name="正方形/長方形 1250">
                <a:extLst>
                  <a:ext uri="{FF2B5EF4-FFF2-40B4-BE49-F238E27FC236}">
                    <a16:creationId xmlns:a16="http://schemas.microsoft.com/office/drawing/2014/main" id="{D810A858-70F6-49A4-8C31-C9DE3E59D028}"/>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52" name="正方形/長方形 1251">
                <a:extLst>
                  <a:ext uri="{FF2B5EF4-FFF2-40B4-BE49-F238E27FC236}">
                    <a16:creationId xmlns:a16="http://schemas.microsoft.com/office/drawing/2014/main" id="{D90BD94F-8F86-4A48-8F4A-9440C5200214}"/>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168" name="グループ化 1167">
              <a:extLst>
                <a:ext uri="{FF2B5EF4-FFF2-40B4-BE49-F238E27FC236}">
                  <a16:creationId xmlns:a16="http://schemas.microsoft.com/office/drawing/2014/main" id="{7AEEBBCC-C9CF-45A1-B1FD-57FFEE04CCE5}"/>
                </a:ext>
              </a:extLst>
            </p:cNvPr>
            <p:cNvGrpSpPr/>
            <p:nvPr/>
          </p:nvGrpSpPr>
          <p:grpSpPr>
            <a:xfrm>
              <a:off x="2283884" y="2474364"/>
              <a:ext cx="618401" cy="66332"/>
              <a:chOff x="318527" y="2268069"/>
              <a:chExt cx="618401" cy="66332"/>
            </a:xfrm>
          </p:grpSpPr>
          <p:sp>
            <p:nvSpPr>
              <p:cNvPr id="1245" name="正方形/長方形 1244">
                <a:extLst>
                  <a:ext uri="{FF2B5EF4-FFF2-40B4-BE49-F238E27FC236}">
                    <a16:creationId xmlns:a16="http://schemas.microsoft.com/office/drawing/2014/main" id="{8757F335-2438-49AC-951E-D48416CFDB1F}"/>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46" name="正方形/長方形 1245">
                <a:extLst>
                  <a:ext uri="{FF2B5EF4-FFF2-40B4-BE49-F238E27FC236}">
                    <a16:creationId xmlns:a16="http://schemas.microsoft.com/office/drawing/2014/main" id="{1FED0BCE-7CC9-4D1C-B9D3-DB0FED1E1078}"/>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47" name="正方形/長方形 1246">
                <a:extLst>
                  <a:ext uri="{FF2B5EF4-FFF2-40B4-BE49-F238E27FC236}">
                    <a16:creationId xmlns:a16="http://schemas.microsoft.com/office/drawing/2014/main" id="{5635D847-2202-41D2-8C95-B783D906E1BF}"/>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48" name="正方形/長方形 1247">
                <a:extLst>
                  <a:ext uri="{FF2B5EF4-FFF2-40B4-BE49-F238E27FC236}">
                    <a16:creationId xmlns:a16="http://schemas.microsoft.com/office/drawing/2014/main" id="{FCBC8A0E-BF78-46BD-BB78-D5747EC535F5}"/>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169" name="グループ化 1168">
              <a:extLst>
                <a:ext uri="{FF2B5EF4-FFF2-40B4-BE49-F238E27FC236}">
                  <a16:creationId xmlns:a16="http://schemas.microsoft.com/office/drawing/2014/main" id="{5C0764E8-AC4B-4EF1-BF13-BF153DFBD77E}"/>
                </a:ext>
              </a:extLst>
            </p:cNvPr>
            <p:cNvGrpSpPr/>
            <p:nvPr/>
          </p:nvGrpSpPr>
          <p:grpSpPr>
            <a:xfrm>
              <a:off x="2283884" y="2572343"/>
              <a:ext cx="618401" cy="66332"/>
              <a:chOff x="318527" y="2268069"/>
              <a:chExt cx="618401" cy="66332"/>
            </a:xfrm>
          </p:grpSpPr>
          <p:sp>
            <p:nvSpPr>
              <p:cNvPr id="1241" name="正方形/長方形 1240">
                <a:extLst>
                  <a:ext uri="{FF2B5EF4-FFF2-40B4-BE49-F238E27FC236}">
                    <a16:creationId xmlns:a16="http://schemas.microsoft.com/office/drawing/2014/main" id="{30BD057B-6B70-4859-B137-87394D7DA626}"/>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42" name="正方形/長方形 1241">
                <a:extLst>
                  <a:ext uri="{FF2B5EF4-FFF2-40B4-BE49-F238E27FC236}">
                    <a16:creationId xmlns:a16="http://schemas.microsoft.com/office/drawing/2014/main" id="{9694C568-EBCD-4920-BEA6-C458E75AD8A3}"/>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43" name="正方形/長方形 1242">
                <a:extLst>
                  <a:ext uri="{FF2B5EF4-FFF2-40B4-BE49-F238E27FC236}">
                    <a16:creationId xmlns:a16="http://schemas.microsoft.com/office/drawing/2014/main" id="{6C15AD49-DE7B-44BD-9E92-5CD600AD7D69}"/>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44" name="正方形/長方形 1243">
                <a:extLst>
                  <a:ext uri="{FF2B5EF4-FFF2-40B4-BE49-F238E27FC236}">
                    <a16:creationId xmlns:a16="http://schemas.microsoft.com/office/drawing/2014/main" id="{DF17187C-62EC-4628-8D2F-56073B687F8B}"/>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170" name="グループ化 1169">
              <a:extLst>
                <a:ext uri="{FF2B5EF4-FFF2-40B4-BE49-F238E27FC236}">
                  <a16:creationId xmlns:a16="http://schemas.microsoft.com/office/drawing/2014/main" id="{D54D853C-F339-4B48-8D46-4A1665D25C7F}"/>
                </a:ext>
              </a:extLst>
            </p:cNvPr>
            <p:cNvGrpSpPr/>
            <p:nvPr/>
          </p:nvGrpSpPr>
          <p:grpSpPr>
            <a:xfrm>
              <a:off x="2255417" y="2277630"/>
              <a:ext cx="672489" cy="376925"/>
              <a:chOff x="290060" y="2277630"/>
              <a:chExt cx="672489" cy="376925"/>
            </a:xfrm>
            <a:solidFill>
              <a:srgbClr val="E7E6E6">
                <a:lumMod val="40000"/>
                <a:lumOff val="60000"/>
              </a:srgbClr>
            </a:solidFill>
          </p:grpSpPr>
          <p:grpSp>
            <p:nvGrpSpPr>
              <p:cNvPr id="1173" name="グループ化 1172">
                <a:extLst>
                  <a:ext uri="{FF2B5EF4-FFF2-40B4-BE49-F238E27FC236}">
                    <a16:creationId xmlns:a16="http://schemas.microsoft.com/office/drawing/2014/main" id="{9EB2ABE2-628F-4FEE-9BC2-9E39C2A1EECF}"/>
                  </a:ext>
                </a:extLst>
              </p:cNvPr>
              <p:cNvGrpSpPr/>
              <p:nvPr/>
            </p:nvGrpSpPr>
            <p:grpSpPr>
              <a:xfrm>
                <a:off x="290060" y="2277630"/>
                <a:ext cx="672489" cy="91913"/>
                <a:chOff x="290060" y="2277630"/>
                <a:chExt cx="672489" cy="91913"/>
              </a:xfrm>
              <a:grpFill/>
            </p:grpSpPr>
            <p:grpSp>
              <p:nvGrpSpPr>
                <p:cNvPr id="1225" name="グループ化 1224">
                  <a:extLst>
                    <a:ext uri="{FF2B5EF4-FFF2-40B4-BE49-F238E27FC236}">
                      <a16:creationId xmlns:a16="http://schemas.microsoft.com/office/drawing/2014/main" id="{3F49B18F-6611-4A7E-918C-1482502BEBB7}"/>
                    </a:ext>
                  </a:extLst>
                </p:cNvPr>
                <p:cNvGrpSpPr/>
                <p:nvPr/>
              </p:nvGrpSpPr>
              <p:grpSpPr>
                <a:xfrm>
                  <a:off x="290060" y="2277630"/>
                  <a:ext cx="151810" cy="91913"/>
                  <a:chOff x="6969110" y="3730368"/>
                  <a:chExt cx="667328" cy="86946"/>
                </a:xfrm>
                <a:grpFill/>
              </p:grpSpPr>
              <p:sp>
                <p:nvSpPr>
                  <p:cNvPr id="1238" name="正方形/長方形 1237">
                    <a:extLst>
                      <a:ext uri="{FF2B5EF4-FFF2-40B4-BE49-F238E27FC236}">
                        <a16:creationId xmlns:a16="http://schemas.microsoft.com/office/drawing/2014/main" id="{8B9BF063-61AA-414F-AC5A-5CDD2A13BE3E}"/>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39" name="フリーフォーム 1152">
                    <a:extLst>
                      <a:ext uri="{FF2B5EF4-FFF2-40B4-BE49-F238E27FC236}">
                        <a16:creationId xmlns:a16="http://schemas.microsoft.com/office/drawing/2014/main" id="{00FAB22F-50B3-481E-8CE8-5F6D4E9B65C9}"/>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40" name="直線コネクタ 1239">
                    <a:extLst>
                      <a:ext uri="{FF2B5EF4-FFF2-40B4-BE49-F238E27FC236}">
                        <a16:creationId xmlns:a16="http://schemas.microsoft.com/office/drawing/2014/main" id="{53F4596D-8B4A-4707-AD5E-CBB46BD4D484}"/>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26" name="グループ化 1225">
                  <a:extLst>
                    <a:ext uri="{FF2B5EF4-FFF2-40B4-BE49-F238E27FC236}">
                      <a16:creationId xmlns:a16="http://schemas.microsoft.com/office/drawing/2014/main" id="{8855A1DC-AF7F-495F-8083-D9B7E6BD7F62}"/>
                    </a:ext>
                  </a:extLst>
                </p:cNvPr>
                <p:cNvGrpSpPr/>
                <p:nvPr/>
              </p:nvGrpSpPr>
              <p:grpSpPr>
                <a:xfrm>
                  <a:off x="466227" y="2277630"/>
                  <a:ext cx="151810" cy="91913"/>
                  <a:chOff x="6969110" y="3730368"/>
                  <a:chExt cx="667328" cy="86946"/>
                </a:xfrm>
                <a:grpFill/>
              </p:grpSpPr>
              <p:sp>
                <p:nvSpPr>
                  <p:cNvPr id="1235" name="正方形/長方形 1234">
                    <a:extLst>
                      <a:ext uri="{FF2B5EF4-FFF2-40B4-BE49-F238E27FC236}">
                        <a16:creationId xmlns:a16="http://schemas.microsoft.com/office/drawing/2014/main" id="{2216FBBC-DCAF-45EC-8771-630DFC3080B8}"/>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36" name="フリーフォーム 1152">
                    <a:extLst>
                      <a:ext uri="{FF2B5EF4-FFF2-40B4-BE49-F238E27FC236}">
                        <a16:creationId xmlns:a16="http://schemas.microsoft.com/office/drawing/2014/main" id="{AAEE7737-5C53-437E-B6B3-A590F455CB5C}"/>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37" name="直線コネクタ 1236">
                    <a:extLst>
                      <a:ext uri="{FF2B5EF4-FFF2-40B4-BE49-F238E27FC236}">
                        <a16:creationId xmlns:a16="http://schemas.microsoft.com/office/drawing/2014/main" id="{338C2383-F038-4040-8549-3B61E9E6CE09}"/>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27" name="グループ化 1226">
                  <a:extLst>
                    <a:ext uri="{FF2B5EF4-FFF2-40B4-BE49-F238E27FC236}">
                      <a16:creationId xmlns:a16="http://schemas.microsoft.com/office/drawing/2014/main" id="{45716D47-9114-4796-AF55-097E8132E88A}"/>
                    </a:ext>
                  </a:extLst>
                </p:cNvPr>
                <p:cNvGrpSpPr/>
                <p:nvPr/>
              </p:nvGrpSpPr>
              <p:grpSpPr>
                <a:xfrm>
                  <a:off x="640927" y="2277630"/>
                  <a:ext cx="151810" cy="91913"/>
                  <a:chOff x="6969110" y="3730368"/>
                  <a:chExt cx="667328" cy="86946"/>
                </a:xfrm>
                <a:grpFill/>
              </p:grpSpPr>
              <p:sp>
                <p:nvSpPr>
                  <p:cNvPr id="1232" name="正方形/長方形 1231">
                    <a:extLst>
                      <a:ext uri="{FF2B5EF4-FFF2-40B4-BE49-F238E27FC236}">
                        <a16:creationId xmlns:a16="http://schemas.microsoft.com/office/drawing/2014/main" id="{ABFAA415-465D-4C50-B81D-FD50C392268C}"/>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33" name="フリーフォーム 1152">
                    <a:extLst>
                      <a:ext uri="{FF2B5EF4-FFF2-40B4-BE49-F238E27FC236}">
                        <a16:creationId xmlns:a16="http://schemas.microsoft.com/office/drawing/2014/main" id="{D26892E8-4983-4317-83DE-ABDCA4BB1A36}"/>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34" name="直線コネクタ 1233">
                    <a:extLst>
                      <a:ext uri="{FF2B5EF4-FFF2-40B4-BE49-F238E27FC236}">
                        <a16:creationId xmlns:a16="http://schemas.microsoft.com/office/drawing/2014/main" id="{2E4D90C7-BCDB-4AA6-AE75-F768031D3202}"/>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28" name="グループ化 1227">
                  <a:extLst>
                    <a:ext uri="{FF2B5EF4-FFF2-40B4-BE49-F238E27FC236}">
                      <a16:creationId xmlns:a16="http://schemas.microsoft.com/office/drawing/2014/main" id="{160E7CBE-2D69-4372-9071-F424EF34957F}"/>
                    </a:ext>
                  </a:extLst>
                </p:cNvPr>
                <p:cNvGrpSpPr/>
                <p:nvPr/>
              </p:nvGrpSpPr>
              <p:grpSpPr>
                <a:xfrm>
                  <a:off x="810739" y="2277630"/>
                  <a:ext cx="151810" cy="91913"/>
                  <a:chOff x="6969110" y="3730368"/>
                  <a:chExt cx="667328" cy="86946"/>
                </a:xfrm>
                <a:grpFill/>
              </p:grpSpPr>
              <p:sp>
                <p:nvSpPr>
                  <p:cNvPr id="1229" name="正方形/長方形 1228">
                    <a:extLst>
                      <a:ext uri="{FF2B5EF4-FFF2-40B4-BE49-F238E27FC236}">
                        <a16:creationId xmlns:a16="http://schemas.microsoft.com/office/drawing/2014/main" id="{0276BFD6-A1E5-40C1-A122-72CCDF0055E3}"/>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30" name="フリーフォーム 1152">
                    <a:extLst>
                      <a:ext uri="{FF2B5EF4-FFF2-40B4-BE49-F238E27FC236}">
                        <a16:creationId xmlns:a16="http://schemas.microsoft.com/office/drawing/2014/main" id="{513EE6B6-A73E-4E47-AB9A-45E885FFBE08}"/>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31" name="直線コネクタ 1230">
                    <a:extLst>
                      <a:ext uri="{FF2B5EF4-FFF2-40B4-BE49-F238E27FC236}">
                        <a16:creationId xmlns:a16="http://schemas.microsoft.com/office/drawing/2014/main" id="{8850CF17-3E9D-42E5-AE8F-58BD60DD9231}"/>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174" name="グループ化 1173">
                <a:extLst>
                  <a:ext uri="{FF2B5EF4-FFF2-40B4-BE49-F238E27FC236}">
                    <a16:creationId xmlns:a16="http://schemas.microsoft.com/office/drawing/2014/main" id="{271A7F90-34BD-4BA1-942A-F06982B2E597}"/>
                  </a:ext>
                </a:extLst>
              </p:cNvPr>
              <p:cNvGrpSpPr/>
              <p:nvPr/>
            </p:nvGrpSpPr>
            <p:grpSpPr>
              <a:xfrm>
                <a:off x="290060" y="2372599"/>
                <a:ext cx="672489" cy="91913"/>
                <a:chOff x="290060" y="2277630"/>
                <a:chExt cx="672489" cy="91913"/>
              </a:xfrm>
              <a:grpFill/>
            </p:grpSpPr>
            <p:grpSp>
              <p:nvGrpSpPr>
                <p:cNvPr id="1209" name="グループ化 1208">
                  <a:extLst>
                    <a:ext uri="{FF2B5EF4-FFF2-40B4-BE49-F238E27FC236}">
                      <a16:creationId xmlns:a16="http://schemas.microsoft.com/office/drawing/2014/main" id="{33437136-968E-4D8E-8D7A-519BD4B51D77}"/>
                    </a:ext>
                  </a:extLst>
                </p:cNvPr>
                <p:cNvGrpSpPr/>
                <p:nvPr/>
              </p:nvGrpSpPr>
              <p:grpSpPr>
                <a:xfrm>
                  <a:off x="290060" y="2277630"/>
                  <a:ext cx="151810" cy="91913"/>
                  <a:chOff x="6969110" y="3730368"/>
                  <a:chExt cx="667328" cy="86946"/>
                </a:xfrm>
                <a:grpFill/>
              </p:grpSpPr>
              <p:sp>
                <p:nvSpPr>
                  <p:cNvPr id="1222" name="正方形/長方形 1221">
                    <a:extLst>
                      <a:ext uri="{FF2B5EF4-FFF2-40B4-BE49-F238E27FC236}">
                        <a16:creationId xmlns:a16="http://schemas.microsoft.com/office/drawing/2014/main" id="{5A4C1D15-F255-4698-A875-B404B9581F48}"/>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23" name="フリーフォーム 1152">
                    <a:extLst>
                      <a:ext uri="{FF2B5EF4-FFF2-40B4-BE49-F238E27FC236}">
                        <a16:creationId xmlns:a16="http://schemas.microsoft.com/office/drawing/2014/main" id="{EAFEEAA6-BCDF-44C9-86DA-D358252BC71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24" name="直線コネクタ 1223">
                    <a:extLst>
                      <a:ext uri="{FF2B5EF4-FFF2-40B4-BE49-F238E27FC236}">
                        <a16:creationId xmlns:a16="http://schemas.microsoft.com/office/drawing/2014/main" id="{03CFED72-E1F1-4488-BCB0-4BBFFC7C9633}"/>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10" name="グループ化 1209">
                  <a:extLst>
                    <a:ext uri="{FF2B5EF4-FFF2-40B4-BE49-F238E27FC236}">
                      <a16:creationId xmlns:a16="http://schemas.microsoft.com/office/drawing/2014/main" id="{9A3FB7F0-BD22-4F70-AA09-C9AEADA4F119}"/>
                    </a:ext>
                  </a:extLst>
                </p:cNvPr>
                <p:cNvGrpSpPr/>
                <p:nvPr/>
              </p:nvGrpSpPr>
              <p:grpSpPr>
                <a:xfrm>
                  <a:off x="466227" y="2277630"/>
                  <a:ext cx="151810" cy="91913"/>
                  <a:chOff x="6969110" y="3730368"/>
                  <a:chExt cx="667328" cy="86946"/>
                </a:xfrm>
                <a:grpFill/>
              </p:grpSpPr>
              <p:sp>
                <p:nvSpPr>
                  <p:cNvPr id="1219" name="正方形/長方形 1218">
                    <a:extLst>
                      <a:ext uri="{FF2B5EF4-FFF2-40B4-BE49-F238E27FC236}">
                        <a16:creationId xmlns:a16="http://schemas.microsoft.com/office/drawing/2014/main" id="{AE00B190-EE45-4461-8FC3-6E5AF1A1FF37}"/>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20" name="フリーフォーム 1152">
                    <a:extLst>
                      <a:ext uri="{FF2B5EF4-FFF2-40B4-BE49-F238E27FC236}">
                        <a16:creationId xmlns:a16="http://schemas.microsoft.com/office/drawing/2014/main" id="{E460F132-11CB-41DF-9C18-B54993BE8F1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21" name="直線コネクタ 1220">
                    <a:extLst>
                      <a:ext uri="{FF2B5EF4-FFF2-40B4-BE49-F238E27FC236}">
                        <a16:creationId xmlns:a16="http://schemas.microsoft.com/office/drawing/2014/main" id="{37CFCF18-B1C3-418A-B6D0-4AC538072A77}"/>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11" name="グループ化 1210">
                  <a:extLst>
                    <a:ext uri="{FF2B5EF4-FFF2-40B4-BE49-F238E27FC236}">
                      <a16:creationId xmlns:a16="http://schemas.microsoft.com/office/drawing/2014/main" id="{0CBDC4FE-B6EF-4664-BB62-AA5B3A484DF8}"/>
                    </a:ext>
                  </a:extLst>
                </p:cNvPr>
                <p:cNvGrpSpPr/>
                <p:nvPr/>
              </p:nvGrpSpPr>
              <p:grpSpPr>
                <a:xfrm>
                  <a:off x="640927" y="2277630"/>
                  <a:ext cx="151810" cy="91913"/>
                  <a:chOff x="6969110" y="3730368"/>
                  <a:chExt cx="667328" cy="86946"/>
                </a:xfrm>
                <a:grpFill/>
              </p:grpSpPr>
              <p:sp>
                <p:nvSpPr>
                  <p:cNvPr id="1216" name="正方形/長方形 1215">
                    <a:extLst>
                      <a:ext uri="{FF2B5EF4-FFF2-40B4-BE49-F238E27FC236}">
                        <a16:creationId xmlns:a16="http://schemas.microsoft.com/office/drawing/2014/main" id="{4D9B6368-0362-489C-9091-3002A8AB0022}"/>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17" name="フリーフォーム 1152">
                    <a:extLst>
                      <a:ext uri="{FF2B5EF4-FFF2-40B4-BE49-F238E27FC236}">
                        <a16:creationId xmlns:a16="http://schemas.microsoft.com/office/drawing/2014/main" id="{0547F8AE-C61B-4706-BA81-630D23CCD94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18" name="直線コネクタ 1217">
                    <a:extLst>
                      <a:ext uri="{FF2B5EF4-FFF2-40B4-BE49-F238E27FC236}">
                        <a16:creationId xmlns:a16="http://schemas.microsoft.com/office/drawing/2014/main" id="{F4BD6736-7FC2-4270-8FA1-30549EB60981}"/>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12" name="グループ化 1211">
                  <a:extLst>
                    <a:ext uri="{FF2B5EF4-FFF2-40B4-BE49-F238E27FC236}">
                      <a16:creationId xmlns:a16="http://schemas.microsoft.com/office/drawing/2014/main" id="{5E45D2E3-9D7D-470B-B71D-6F48D17DFD04}"/>
                    </a:ext>
                  </a:extLst>
                </p:cNvPr>
                <p:cNvGrpSpPr/>
                <p:nvPr/>
              </p:nvGrpSpPr>
              <p:grpSpPr>
                <a:xfrm>
                  <a:off x="810739" y="2277630"/>
                  <a:ext cx="151810" cy="91913"/>
                  <a:chOff x="6969110" y="3730368"/>
                  <a:chExt cx="667328" cy="86946"/>
                </a:xfrm>
                <a:grpFill/>
              </p:grpSpPr>
              <p:sp>
                <p:nvSpPr>
                  <p:cNvPr id="1213" name="正方形/長方形 1212">
                    <a:extLst>
                      <a:ext uri="{FF2B5EF4-FFF2-40B4-BE49-F238E27FC236}">
                        <a16:creationId xmlns:a16="http://schemas.microsoft.com/office/drawing/2014/main" id="{C47FB91A-F5FC-4121-A165-1AE198C4FA62}"/>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14" name="フリーフォーム 1152">
                    <a:extLst>
                      <a:ext uri="{FF2B5EF4-FFF2-40B4-BE49-F238E27FC236}">
                        <a16:creationId xmlns:a16="http://schemas.microsoft.com/office/drawing/2014/main" id="{FFD9D608-BD37-4C0D-81BF-1129E6C91138}"/>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15" name="直線コネクタ 1214">
                    <a:extLst>
                      <a:ext uri="{FF2B5EF4-FFF2-40B4-BE49-F238E27FC236}">
                        <a16:creationId xmlns:a16="http://schemas.microsoft.com/office/drawing/2014/main" id="{A2A5A29F-2FCF-4A3D-8173-70DA691061FF}"/>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175" name="グループ化 1174">
                <a:extLst>
                  <a:ext uri="{FF2B5EF4-FFF2-40B4-BE49-F238E27FC236}">
                    <a16:creationId xmlns:a16="http://schemas.microsoft.com/office/drawing/2014/main" id="{42136BCE-1AB3-4C94-8D3B-E3CDB4B925A5}"/>
                  </a:ext>
                </a:extLst>
              </p:cNvPr>
              <p:cNvGrpSpPr/>
              <p:nvPr/>
            </p:nvGrpSpPr>
            <p:grpSpPr>
              <a:xfrm>
                <a:off x="290060" y="2468292"/>
                <a:ext cx="672489" cy="91913"/>
                <a:chOff x="290060" y="2277630"/>
                <a:chExt cx="672489" cy="91913"/>
              </a:xfrm>
              <a:grpFill/>
            </p:grpSpPr>
            <p:grpSp>
              <p:nvGrpSpPr>
                <p:cNvPr id="1193" name="グループ化 1192">
                  <a:extLst>
                    <a:ext uri="{FF2B5EF4-FFF2-40B4-BE49-F238E27FC236}">
                      <a16:creationId xmlns:a16="http://schemas.microsoft.com/office/drawing/2014/main" id="{58A49B07-FAC0-4C36-9EDA-7B9A25DD87F4}"/>
                    </a:ext>
                  </a:extLst>
                </p:cNvPr>
                <p:cNvGrpSpPr/>
                <p:nvPr/>
              </p:nvGrpSpPr>
              <p:grpSpPr>
                <a:xfrm>
                  <a:off x="290060" y="2277630"/>
                  <a:ext cx="151810" cy="91913"/>
                  <a:chOff x="6969110" y="3730368"/>
                  <a:chExt cx="667328" cy="86946"/>
                </a:xfrm>
                <a:grpFill/>
              </p:grpSpPr>
              <p:sp>
                <p:nvSpPr>
                  <p:cNvPr id="1206" name="正方形/長方形 1205">
                    <a:extLst>
                      <a:ext uri="{FF2B5EF4-FFF2-40B4-BE49-F238E27FC236}">
                        <a16:creationId xmlns:a16="http://schemas.microsoft.com/office/drawing/2014/main" id="{98AF2AD5-ED22-476D-A541-A1B4640D5FA5}"/>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07" name="フリーフォーム 1152">
                    <a:extLst>
                      <a:ext uri="{FF2B5EF4-FFF2-40B4-BE49-F238E27FC236}">
                        <a16:creationId xmlns:a16="http://schemas.microsoft.com/office/drawing/2014/main" id="{65A9B6A0-5601-46C4-B3D4-F1E6DBC15C4C}"/>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08" name="直線コネクタ 1207">
                    <a:extLst>
                      <a:ext uri="{FF2B5EF4-FFF2-40B4-BE49-F238E27FC236}">
                        <a16:creationId xmlns:a16="http://schemas.microsoft.com/office/drawing/2014/main" id="{901E46C8-F498-4D4C-BC29-A33D65253667}"/>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94" name="グループ化 1193">
                  <a:extLst>
                    <a:ext uri="{FF2B5EF4-FFF2-40B4-BE49-F238E27FC236}">
                      <a16:creationId xmlns:a16="http://schemas.microsoft.com/office/drawing/2014/main" id="{224B1B23-9F80-4A56-9C97-C25A2A9DB732}"/>
                    </a:ext>
                  </a:extLst>
                </p:cNvPr>
                <p:cNvGrpSpPr/>
                <p:nvPr/>
              </p:nvGrpSpPr>
              <p:grpSpPr>
                <a:xfrm>
                  <a:off x="466227" y="2277630"/>
                  <a:ext cx="151810" cy="91913"/>
                  <a:chOff x="6969110" y="3730368"/>
                  <a:chExt cx="667328" cy="86946"/>
                </a:xfrm>
                <a:grpFill/>
              </p:grpSpPr>
              <p:sp>
                <p:nvSpPr>
                  <p:cNvPr id="1203" name="正方形/長方形 1202">
                    <a:extLst>
                      <a:ext uri="{FF2B5EF4-FFF2-40B4-BE49-F238E27FC236}">
                        <a16:creationId xmlns:a16="http://schemas.microsoft.com/office/drawing/2014/main" id="{55D74798-C21C-4C27-BB29-02D57E03C674}"/>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04" name="フリーフォーム 1152">
                    <a:extLst>
                      <a:ext uri="{FF2B5EF4-FFF2-40B4-BE49-F238E27FC236}">
                        <a16:creationId xmlns:a16="http://schemas.microsoft.com/office/drawing/2014/main" id="{49E97952-2691-4B6B-9690-31DC519202FC}"/>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05" name="直線コネクタ 1204">
                    <a:extLst>
                      <a:ext uri="{FF2B5EF4-FFF2-40B4-BE49-F238E27FC236}">
                        <a16:creationId xmlns:a16="http://schemas.microsoft.com/office/drawing/2014/main" id="{DD0FA653-953D-4856-8349-0BF2E5B977B9}"/>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95" name="グループ化 1194">
                  <a:extLst>
                    <a:ext uri="{FF2B5EF4-FFF2-40B4-BE49-F238E27FC236}">
                      <a16:creationId xmlns:a16="http://schemas.microsoft.com/office/drawing/2014/main" id="{FBEECF4F-3614-42CE-8832-8AD1B1D00E0C}"/>
                    </a:ext>
                  </a:extLst>
                </p:cNvPr>
                <p:cNvGrpSpPr/>
                <p:nvPr/>
              </p:nvGrpSpPr>
              <p:grpSpPr>
                <a:xfrm>
                  <a:off x="640927" y="2277630"/>
                  <a:ext cx="151810" cy="91913"/>
                  <a:chOff x="6969110" y="3730368"/>
                  <a:chExt cx="667328" cy="86946"/>
                </a:xfrm>
                <a:grpFill/>
              </p:grpSpPr>
              <p:sp>
                <p:nvSpPr>
                  <p:cNvPr id="1200" name="正方形/長方形 1199">
                    <a:extLst>
                      <a:ext uri="{FF2B5EF4-FFF2-40B4-BE49-F238E27FC236}">
                        <a16:creationId xmlns:a16="http://schemas.microsoft.com/office/drawing/2014/main" id="{6C432F3C-3349-45F0-8BB3-2B7ABAE92706}"/>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01" name="フリーフォーム 1152">
                    <a:extLst>
                      <a:ext uri="{FF2B5EF4-FFF2-40B4-BE49-F238E27FC236}">
                        <a16:creationId xmlns:a16="http://schemas.microsoft.com/office/drawing/2014/main" id="{32B30861-AB9B-48B9-A697-DE9B4ABF658F}"/>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02" name="直線コネクタ 1201">
                    <a:extLst>
                      <a:ext uri="{FF2B5EF4-FFF2-40B4-BE49-F238E27FC236}">
                        <a16:creationId xmlns:a16="http://schemas.microsoft.com/office/drawing/2014/main" id="{5C909EA7-3FA2-43AD-939F-531ACA356D15}"/>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96" name="グループ化 1195">
                  <a:extLst>
                    <a:ext uri="{FF2B5EF4-FFF2-40B4-BE49-F238E27FC236}">
                      <a16:creationId xmlns:a16="http://schemas.microsoft.com/office/drawing/2014/main" id="{7E5AE8E8-5D6B-4D1E-89AB-434543211D27}"/>
                    </a:ext>
                  </a:extLst>
                </p:cNvPr>
                <p:cNvGrpSpPr/>
                <p:nvPr/>
              </p:nvGrpSpPr>
              <p:grpSpPr>
                <a:xfrm>
                  <a:off x="810739" y="2277630"/>
                  <a:ext cx="151810" cy="91913"/>
                  <a:chOff x="6969110" y="3730368"/>
                  <a:chExt cx="667328" cy="86946"/>
                </a:xfrm>
                <a:grpFill/>
              </p:grpSpPr>
              <p:sp>
                <p:nvSpPr>
                  <p:cNvPr id="1197" name="正方形/長方形 1196">
                    <a:extLst>
                      <a:ext uri="{FF2B5EF4-FFF2-40B4-BE49-F238E27FC236}">
                        <a16:creationId xmlns:a16="http://schemas.microsoft.com/office/drawing/2014/main" id="{D9124AF6-31FD-42C6-AD1F-62E543237BBF}"/>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98" name="フリーフォーム 1152">
                    <a:extLst>
                      <a:ext uri="{FF2B5EF4-FFF2-40B4-BE49-F238E27FC236}">
                        <a16:creationId xmlns:a16="http://schemas.microsoft.com/office/drawing/2014/main" id="{FFD9C3F5-0D91-43D7-B079-2BF67096E652}"/>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99" name="直線コネクタ 1198">
                    <a:extLst>
                      <a:ext uri="{FF2B5EF4-FFF2-40B4-BE49-F238E27FC236}">
                        <a16:creationId xmlns:a16="http://schemas.microsoft.com/office/drawing/2014/main" id="{188B25C1-FF28-47BC-96BC-9C1C53FE3067}"/>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176" name="グループ化 1175">
                <a:extLst>
                  <a:ext uri="{FF2B5EF4-FFF2-40B4-BE49-F238E27FC236}">
                    <a16:creationId xmlns:a16="http://schemas.microsoft.com/office/drawing/2014/main" id="{95354972-E534-4E6A-955F-81B40E13129F}"/>
                  </a:ext>
                </a:extLst>
              </p:cNvPr>
              <p:cNvGrpSpPr/>
              <p:nvPr/>
            </p:nvGrpSpPr>
            <p:grpSpPr>
              <a:xfrm>
                <a:off x="290060" y="2562642"/>
                <a:ext cx="672489" cy="91913"/>
                <a:chOff x="290060" y="2277630"/>
                <a:chExt cx="672489" cy="91913"/>
              </a:xfrm>
              <a:grpFill/>
            </p:grpSpPr>
            <p:grpSp>
              <p:nvGrpSpPr>
                <p:cNvPr id="1177" name="グループ化 1176">
                  <a:extLst>
                    <a:ext uri="{FF2B5EF4-FFF2-40B4-BE49-F238E27FC236}">
                      <a16:creationId xmlns:a16="http://schemas.microsoft.com/office/drawing/2014/main" id="{509A4CCD-6165-4141-8307-B6302A42E7B6}"/>
                    </a:ext>
                  </a:extLst>
                </p:cNvPr>
                <p:cNvGrpSpPr/>
                <p:nvPr/>
              </p:nvGrpSpPr>
              <p:grpSpPr>
                <a:xfrm>
                  <a:off x="290060" y="2277630"/>
                  <a:ext cx="151810" cy="91913"/>
                  <a:chOff x="6969110" y="3730368"/>
                  <a:chExt cx="667328" cy="86946"/>
                </a:xfrm>
                <a:grpFill/>
              </p:grpSpPr>
              <p:sp>
                <p:nvSpPr>
                  <p:cNvPr id="1190" name="正方形/長方形 1189">
                    <a:extLst>
                      <a:ext uri="{FF2B5EF4-FFF2-40B4-BE49-F238E27FC236}">
                        <a16:creationId xmlns:a16="http://schemas.microsoft.com/office/drawing/2014/main" id="{6E1F96F7-0277-4B7F-9DE2-61D4E1BB4FEC}"/>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91" name="フリーフォーム 1152">
                    <a:extLst>
                      <a:ext uri="{FF2B5EF4-FFF2-40B4-BE49-F238E27FC236}">
                        <a16:creationId xmlns:a16="http://schemas.microsoft.com/office/drawing/2014/main" id="{727D42A9-F047-414C-8114-0929248BAB6E}"/>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92" name="直線コネクタ 1191">
                    <a:extLst>
                      <a:ext uri="{FF2B5EF4-FFF2-40B4-BE49-F238E27FC236}">
                        <a16:creationId xmlns:a16="http://schemas.microsoft.com/office/drawing/2014/main" id="{3B6BD774-1063-4AAC-89F0-A2B43AF2C842}"/>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78" name="グループ化 1177">
                  <a:extLst>
                    <a:ext uri="{FF2B5EF4-FFF2-40B4-BE49-F238E27FC236}">
                      <a16:creationId xmlns:a16="http://schemas.microsoft.com/office/drawing/2014/main" id="{EE06263A-D218-4B8D-8FEB-850C0FED91EF}"/>
                    </a:ext>
                  </a:extLst>
                </p:cNvPr>
                <p:cNvGrpSpPr/>
                <p:nvPr/>
              </p:nvGrpSpPr>
              <p:grpSpPr>
                <a:xfrm>
                  <a:off x="466227" y="2277630"/>
                  <a:ext cx="151810" cy="91913"/>
                  <a:chOff x="6969110" y="3730368"/>
                  <a:chExt cx="667328" cy="86946"/>
                </a:xfrm>
                <a:grpFill/>
              </p:grpSpPr>
              <p:sp>
                <p:nvSpPr>
                  <p:cNvPr id="1187" name="正方形/長方形 1186">
                    <a:extLst>
                      <a:ext uri="{FF2B5EF4-FFF2-40B4-BE49-F238E27FC236}">
                        <a16:creationId xmlns:a16="http://schemas.microsoft.com/office/drawing/2014/main" id="{33E35167-934C-4448-845B-6574A12B81C8}"/>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88" name="フリーフォーム 1152">
                    <a:extLst>
                      <a:ext uri="{FF2B5EF4-FFF2-40B4-BE49-F238E27FC236}">
                        <a16:creationId xmlns:a16="http://schemas.microsoft.com/office/drawing/2014/main" id="{1DF9883B-A34A-4BE9-93CE-2DBC7329C63F}"/>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89" name="直線コネクタ 1188">
                    <a:extLst>
                      <a:ext uri="{FF2B5EF4-FFF2-40B4-BE49-F238E27FC236}">
                        <a16:creationId xmlns:a16="http://schemas.microsoft.com/office/drawing/2014/main" id="{E45A67F1-789E-491E-8205-3F56AD2B4954}"/>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79" name="グループ化 1178">
                  <a:extLst>
                    <a:ext uri="{FF2B5EF4-FFF2-40B4-BE49-F238E27FC236}">
                      <a16:creationId xmlns:a16="http://schemas.microsoft.com/office/drawing/2014/main" id="{0A0AF507-9051-4CE0-A501-BCD0E9CEC6A4}"/>
                    </a:ext>
                  </a:extLst>
                </p:cNvPr>
                <p:cNvGrpSpPr/>
                <p:nvPr/>
              </p:nvGrpSpPr>
              <p:grpSpPr>
                <a:xfrm>
                  <a:off x="640927" y="2277630"/>
                  <a:ext cx="151810" cy="91913"/>
                  <a:chOff x="6969110" y="3730368"/>
                  <a:chExt cx="667328" cy="86946"/>
                </a:xfrm>
                <a:grpFill/>
              </p:grpSpPr>
              <p:sp>
                <p:nvSpPr>
                  <p:cNvPr id="1184" name="正方形/長方形 1183">
                    <a:extLst>
                      <a:ext uri="{FF2B5EF4-FFF2-40B4-BE49-F238E27FC236}">
                        <a16:creationId xmlns:a16="http://schemas.microsoft.com/office/drawing/2014/main" id="{D60085E3-9917-4856-8307-6732063E8482}"/>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85" name="フリーフォーム 1152">
                    <a:extLst>
                      <a:ext uri="{FF2B5EF4-FFF2-40B4-BE49-F238E27FC236}">
                        <a16:creationId xmlns:a16="http://schemas.microsoft.com/office/drawing/2014/main" id="{1E21AD25-F130-4EB3-A6B6-DCA6C6438370}"/>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86" name="直線コネクタ 1185">
                    <a:extLst>
                      <a:ext uri="{FF2B5EF4-FFF2-40B4-BE49-F238E27FC236}">
                        <a16:creationId xmlns:a16="http://schemas.microsoft.com/office/drawing/2014/main" id="{F83C99F6-6AD5-47C2-99F7-0415CBFD19AF}"/>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180" name="グループ化 1179">
                  <a:extLst>
                    <a:ext uri="{FF2B5EF4-FFF2-40B4-BE49-F238E27FC236}">
                      <a16:creationId xmlns:a16="http://schemas.microsoft.com/office/drawing/2014/main" id="{137BACC1-23AA-4A14-8878-B0E999C2FC76}"/>
                    </a:ext>
                  </a:extLst>
                </p:cNvPr>
                <p:cNvGrpSpPr/>
                <p:nvPr/>
              </p:nvGrpSpPr>
              <p:grpSpPr>
                <a:xfrm>
                  <a:off x="810739" y="2277630"/>
                  <a:ext cx="151810" cy="91913"/>
                  <a:chOff x="6969110" y="3730368"/>
                  <a:chExt cx="667328" cy="86946"/>
                </a:xfrm>
                <a:grpFill/>
              </p:grpSpPr>
              <p:sp>
                <p:nvSpPr>
                  <p:cNvPr id="1181" name="正方形/長方形 1180">
                    <a:extLst>
                      <a:ext uri="{FF2B5EF4-FFF2-40B4-BE49-F238E27FC236}">
                        <a16:creationId xmlns:a16="http://schemas.microsoft.com/office/drawing/2014/main" id="{EAE4EE0F-887B-46A7-A14F-1C1D2448C951}"/>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182" name="フリーフォーム 1152">
                    <a:extLst>
                      <a:ext uri="{FF2B5EF4-FFF2-40B4-BE49-F238E27FC236}">
                        <a16:creationId xmlns:a16="http://schemas.microsoft.com/office/drawing/2014/main" id="{01D5C339-47DD-46D1-9424-6442BFFBFE6A}"/>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83" name="直線コネクタ 1182">
                    <a:extLst>
                      <a:ext uri="{FF2B5EF4-FFF2-40B4-BE49-F238E27FC236}">
                        <a16:creationId xmlns:a16="http://schemas.microsoft.com/office/drawing/2014/main" id="{C03819BD-9069-4CA3-8153-F7FA4ED54578}"/>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sp>
          <p:nvSpPr>
            <p:cNvPr id="1171" name="フリーフォーム: 図形 597">
              <a:extLst>
                <a:ext uri="{FF2B5EF4-FFF2-40B4-BE49-F238E27FC236}">
                  <a16:creationId xmlns:a16="http://schemas.microsoft.com/office/drawing/2014/main" id="{157FDB30-F75D-43A5-A7E2-085775A79692}"/>
                </a:ext>
              </a:extLst>
            </p:cNvPr>
            <p:cNvSpPr/>
            <p:nvPr/>
          </p:nvSpPr>
          <p:spPr>
            <a:xfrm>
              <a:off x="2764700" y="2016324"/>
              <a:ext cx="163206" cy="48220"/>
            </a:xfrm>
            <a:custGeom>
              <a:avLst/>
              <a:gdLst>
                <a:gd name="connsiteX0" fmla="*/ 0 w 209550"/>
                <a:gd name="connsiteY0" fmla="*/ 61913 h 61913"/>
                <a:gd name="connsiteX1" fmla="*/ 71438 w 209550"/>
                <a:gd name="connsiteY1" fmla="*/ 0 h 61913"/>
                <a:gd name="connsiteX2" fmla="*/ 209550 w 209550"/>
                <a:gd name="connsiteY2" fmla="*/ 0 h 61913"/>
                <a:gd name="connsiteX3" fmla="*/ 150019 w 209550"/>
                <a:gd name="connsiteY3" fmla="*/ 57150 h 61913"/>
              </a:gdLst>
              <a:ahLst/>
              <a:cxnLst>
                <a:cxn ang="0">
                  <a:pos x="connsiteX0" y="connsiteY0"/>
                </a:cxn>
                <a:cxn ang="0">
                  <a:pos x="connsiteX1" y="connsiteY1"/>
                </a:cxn>
                <a:cxn ang="0">
                  <a:pos x="connsiteX2" y="connsiteY2"/>
                </a:cxn>
                <a:cxn ang="0">
                  <a:pos x="connsiteX3" y="connsiteY3"/>
                </a:cxn>
              </a:cxnLst>
              <a:rect l="l" t="t" r="r" b="b"/>
              <a:pathLst>
                <a:path w="209550" h="61913">
                  <a:moveTo>
                    <a:pt x="0" y="61913"/>
                  </a:moveTo>
                  <a:lnTo>
                    <a:pt x="71438" y="0"/>
                  </a:lnTo>
                  <a:lnTo>
                    <a:pt x="209550" y="0"/>
                  </a:lnTo>
                  <a:lnTo>
                    <a:pt x="150019" y="57150"/>
                  </a:lnTo>
                </a:path>
              </a:pathLst>
            </a:custGeom>
            <a:solidFill>
              <a:srgbClr val="E7E6E6">
                <a:lumMod val="60000"/>
                <a:lumOff val="40000"/>
              </a:srgbClr>
            </a:solidFill>
            <a:ln w="12700" cap="flat" cmpd="sng" algn="ctr">
              <a:solidFill>
                <a:srgbClr val="44546A">
                  <a:lumMod val="75000"/>
                  <a:lumOff val="2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172" name="直線コネクタ 1171">
              <a:extLst>
                <a:ext uri="{FF2B5EF4-FFF2-40B4-BE49-F238E27FC236}">
                  <a16:creationId xmlns:a16="http://schemas.microsoft.com/office/drawing/2014/main" id="{339E8D88-9CC3-424B-9601-6DBF04A19688}"/>
                </a:ext>
              </a:extLst>
            </p:cNvPr>
            <p:cNvCxnSpPr>
              <a:stCxn id="1171" idx="2"/>
            </p:cNvCxnSpPr>
            <p:nvPr/>
          </p:nvCxnSpPr>
          <p:spPr>
            <a:xfrm>
              <a:off x="2927906" y="2016324"/>
              <a:ext cx="0" cy="52019"/>
            </a:xfrm>
            <a:prstGeom prst="line">
              <a:avLst/>
            </a:prstGeom>
            <a:noFill/>
            <a:ln w="12700" cap="flat" cmpd="sng" algn="ctr">
              <a:solidFill>
                <a:srgbClr val="44546A">
                  <a:lumMod val="75000"/>
                  <a:lumOff val="25000"/>
                </a:srgbClr>
              </a:solidFill>
              <a:prstDash val="solid"/>
              <a:miter lim="800000"/>
            </a:ln>
            <a:effectLst/>
          </p:spPr>
        </p:cxnSp>
      </p:grpSp>
      <p:grpSp>
        <p:nvGrpSpPr>
          <p:cNvPr id="1261" name="グループ化 1260">
            <a:extLst>
              <a:ext uri="{FF2B5EF4-FFF2-40B4-BE49-F238E27FC236}">
                <a16:creationId xmlns:a16="http://schemas.microsoft.com/office/drawing/2014/main" id="{D0A0A88B-F58D-49FE-ACE3-6294B8B45B2E}"/>
              </a:ext>
            </a:extLst>
          </p:cNvPr>
          <p:cNvGrpSpPr/>
          <p:nvPr/>
        </p:nvGrpSpPr>
        <p:grpSpPr>
          <a:xfrm>
            <a:off x="5951103" y="2183660"/>
            <a:ext cx="587355" cy="471751"/>
            <a:chOff x="3014008" y="2016324"/>
            <a:chExt cx="794630" cy="638231"/>
          </a:xfrm>
        </p:grpSpPr>
        <p:sp>
          <p:nvSpPr>
            <p:cNvPr id="1262" name="フリーフォーム 1135">
              <a:extLst>
                <a:ext uri="{FF2B5EF4-FFF2-40B4-BE49-F238E27FC236}">
                  <a16:creationId xmlns:a16="http://schemas.microsoft.com/office/drawing/2014/main" id="{0329AF25-9D56-42FE-87A0-05F4FCE3AC61}"/>
                </a:ext>
              </a:extLst>
            </p:cNvPr>
            <p:cNvSpPr/>
            <p:nvPr/>
          </p:nvSpPr>
          <p:spPr>
            <a:xfrm>
              <a:off x="3029522" y="2066509"/>
              <a:ext cx="768673" cy="175463"/>
            </a:xfrm>
            <a:custGeom>
              <a:avLst/>
              <a:gdLst>
                <a:gd name="connsiteX0" fmla="*/ 0 w 908050"/>
                <a:gd name="connsiteY0" fmla="*/ 171450 h 177800"/>
                <a:gd name="connsiteX1" fmla="*/ 165100 w 908050"/>
                <a:gd name="connsiteY1" fmla="*/ 0 h 177800"/>
                <a:gd name="connsiteX2" fmla="*/ 908050 w 908050"/>
                <a:gd name="connsiteY2" fmla="*/ 0 h 177800"/>
                <a:gd name="connsiteX3" fmla="*/ 736600 w 908050"/>
                <a:gd name="connsiteY3" fmla="*/ 177800 h 177800"/>
                <a:gd name="connsiteX4" fmla="*/ 0 w 908050"/>
                <a:gd name="connsiteY4" fmla="*/ 171450 h 177800"/>
                <a:gd name="connsiteX0" fmla="*/ 0 w 908050"/>
                <a:gd name="connsiteY0" fmla="*/ 171450 h 249237"/>
                <a:gd name="connsiteX1" fmla="*/ 165100 w 908050"/>
                <a:gd name="connsiteY1" fmla="*/ 0 h 249237"/>
                <a:gd name="connsiteX2" fmla="*/ 908050 w 908050"/>
                <a:gd name="connsiteY2" fmla="*/ 0 h 249237"/>
                <a:gd name="connsiteX3" fmla="*/ 746125 w 908050"/>
                <a:gd name="connsiteY3" fmla="*/ 249237 h 249237"/>
                <a:gd name="connsiteX4" fmla="*/ 0 w 908050"/>
                <a:gd name="connsiteY4" fmla="*/ 171450 h 249237"/>
                <a:gd name="connsiteX0" fmla="*/ 0 w 917575"/>
                <a:gd name="connsiteY0" fmla="*/ 257175 h 257175"/>
                <a:gd name="connsiteX1" fmla="*/ 174625 w 917575"/>
                <a:gd name="connsiteY1" fmla="*/ 0 h 257175"/>
                <a:gd name="connsiteX2" fmla="*/ 917575 w 917575"/>
                <a:gd name="connsiteY2" fmla="*/ 0 h 257175"/>
                <a:gd name="connsiteX3" fmla="*/ 755650 w 917575"/>
                <a:gd name="connsiteY3" fmla="*/ 249237 h 257175"/>
                <a:gd name="connsiteX4" fmla="*/ 0 w 917575"/>
                <a:gd name="connsiteY4" fmla="*/ 257175 h 257175"/>
                <a:gd name="connsiteX0" fmla="*/ 0 w 927100"/>
                <a:gd name="connsiteY0" fmla="*/ 257175 h 257175"/>
                <a:gd name="connsiteX1" fmla="*/ 174625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257175 h 257175"/>
                <a:gd name="connsiteX1" fmla="*/ 128879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305752 h 305752"/>
                <a:gd name="connsiteX1" fmla="*/ 128879 w 927100"/>
                <a:gd name="connsiteY1" fmla="*/ 48577 h 305752"/>
                <a:gd name="connsiteX2" fmla="*/ 927100 w 927100"/>
                <a:gd name="connsiteY2" fmla="*/ 0 h 305752"/>
                <a:gd name="connsiteX3" fmla="*/ 755650 w 927100"/>
                <a:gd name="connsiteY3" fmla="*/ 297814 h 305752"/>
                <a:gd name="connsiteX4" fmla="*/ 0 w 927100"/>
                <a:gd name="connsiteY4" fmla="*/ 305752 h 305752"/>
                <a:gd name="connsiteX0" fmla="*/ 0 w 927100"/>
                <a:gd name="connsiteY0" fmla="*/ 310515 h 310515"/>
                <a:gd name="connsiteX1" fmla="*/ 161555 w 927100"/>
                <a:gd name="connsiteY1" fmla="*/ 0 h 310515"/>
                <a:gd name="connsiteX2" fmla="*/ 927100 w 927100"/>
                <a:gd name="connsiteY2" fmla="*/ 4763 h 310515"/>
                <a:gd name="connsiteX3" fmla="*/ 755650 w 927100"/>
                <a:gd name="connsiteY3" fmla="*/ 302577 h 310515"/>
                <a:gd name="connsiteX4" fmla="*/ 0 w 927100"/>
                <a:gd name="connsiteY4" fmla="*/ 310515 h 310515"/>
                <a:gd name="connsiteX0" fmla="*/ 0 w 927100"/>
                <a:gd name="connsiteY0" fmla="*/ 310515 h 310515"/>
                <a:gd name="connsiteX1" fmla="*/ 161555 w 927100"/>
                <a:gd name="connsiteY1" fmla="*/ 0 h 310515"/>
                <a:gd name="connsiteX2" fmla="*/ 927100 w 927100"/>
                <a:gd name="connsiteY2" fmla="*/ 4763 h 310515"/>
                <a:gd name="connsiteX3" fmla="*/ 769265 w 927100"/>
                <a:gd name="connsiteY3" fmla="*/ 302577 h 310515"/>
                <a:gd name="connsiteX4" fmla="*/ 0 w 927100"/>
                <a:gd name="connsiteY4" fmla="*/ 310515 h 310515"/>
                <a:gd name="connsiteX0" fmla="*/ 0 w 927100"/>
                <a:gd name="connsiteY0" fmla="*/ 305753 h 305753"/>
                <a:gd name="connsiteX1" fmla="*/ 222807 w 927100"/>
                <a:gd name="connsiteY1" fmla="*/ 15643 h 305753"/>
                <a:gd name="connsiteX2" fmla="*/ 927100 w 927100"/>
                <a:gd name="connsiteY2" fmla="*/ 1 h 305753"/>
                <a:gd name="connsiteX3" fmla="*/ 769265 w 927100"/>
                <a:gd name="connsiteY3" fmla="*/ 297815 h 305753"/>
                <a:gd name="connsiteX4" fmla="*/ 0 w 927100"/>
                <a:gd name="connsiteY4" fmla="*/ 305753 h 305753"/>
                <a:gd name="connsiteX0" fmla="*/ 0 w 927100"/>
                <a:gd name="connsiteY0" fmla="*/ 305751 h 305751"/>
                <a:gd name="connsiteX1" fmla="*/ 193275 w 927100"/>
                <a:gd name="connsiteY1" fmla="*/ 337 h 305751"/>
                <a:gd name="connsiteX2" fmla="*/ 927100 w 927100"/>
                <a:gd name="connsiteY2" fmla="*/ -1 h 305751"/>
                <a:gd name="connsiteX3" fmla="*/ 769265 w 927100"/>
                <a:gd name="connsiteY3" fmla="*/ 297813 h 305751"/>
                <a:gd name="connsiteX4" fmla="*/ 0 w 927100"/>
                <a:gd name="connsiteY4" fmla="*/ 305751 h 305751"/>
                <a:gd name="connsiteX0" fmla="*/ 0 w 1140388"/>
                <a:gd name="connsiteY0" fmla="*/ 305753 h 305753"/>
                <a:gd name="connsiteX1" fmla="*/ 193275 w 1140388"/>
                <a:gd name="connsiteY1" fmla="*/ 339 h 305753"/>
                <a:gd name="connsiteX2" fmla="*/ 1140388 w 1140388"/>
                <a:gd name="connsiteY2" fmla="*/ 0 h 305753"/>
                <a:gd name="connsiteX3" fmla="*/ 769265 w 1140388"/>
                <a:gd name="connsiteY3" fmla="*/ 297815 h 305753"/>
                <a:gd name="connsiteX4" fmla="*/ 0 w 1140388"/>
                <a:gd name="connsiteY4" fmla="*/ 305753 h 305753"/>
                <a:gd name="connsiteX0" fmla="*/ 0 w 1140388"/>
                <a:gd name="connsiteY0" fmla="*/ 305753 h 305753"/>
                <a:gd name="connsiteX1" fmla="*/ 193275 w 1140388"/>
                <a:gd name="connsiteY1" fmla="*/ 339 h 305753"/>
                <a:gd name="connsiteX2" fmla="*/ 1140388 w 1140388"/>
                <a:gd name="connsiteY2" fmla="*/ 0 h 305753"/>
                <a:gd name="connsiteX3" fmla="*/ 993218 w 1140388"/>
                <a:gd name="connsiteY3" fmla="*/ 301960 h 305753"/>
                <a:gd name="connsiteX4" fmla="*/ 0 w 1140388"/>
                <a:gd name="connsiteY4" fmla="*/ 305753 h 305753"/>
                <a:gd name="connsiteX0" fmla="*/ 0 w 1147497"/>
                <a:gd name="connsiteY0" fmla="*/ 305414 h 305414"/>
                <a:gd name="connsiteX1" fmla="*/ 193275 w 1147497"/>
                <a:gd name="connsiteY1" fmla="*/ 0 h 305414"/>
                <a:gd name="connsiteX2" fmla="*/ 1147497 w 1147497"/>
                <a:gd name="connsiteY2" fmla="*/ 3807 h 305414"/>
                <a:gd name="connsiteX3" fmla="*/ 993218 w 1147497"/>
                <a:gd name="connsiteY3" fmla="*/ 301621 h 305414"/>
                <a:gd name="connsiteX4" fmla="*/ 0 w 1147497"/>
                <a:gd name="connsiteY4" fmla="*/ 305414 h 30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497" h="305414">
                  <a:moveTo>
                    <a:pt x="0" y="305414"/>
                  </a:moveTo>
                  <a:lnTo>
                    <a:pt x="193275" y="0"/>
                  </a:lnTo>
                  <a:lnTo>
                    <a:pt x="1147497" y="3807"/>
                  </a:lnTo>
                  <a:lnTo>
                    <a:pt x="993218" y="301621"/>
                  </a:lnTo>
                  <a:lnTo>
                    <a:pt x="0" y="305414"/>
                  </a:lnTo>
                  <a:close/>
                </a:path>
              </a:pathLst>
            </a:custGeom>
            <a:solidFill>
              <a:sysClr val="window" lastClr="FFFFFF"/>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63" name="正方形/長方形 321">
              <a:extLst>
                <a:ext uri="{FF2B5EF4-FFF2-40B4-BE49-F238E27FC236}">
                  <a16:creationId xmlns:a16="http://schemas.microsoft.com/office/drawing/2014/main" id="{E165DFC6-9F1A-43CF-98E5-A194E15CEB0C}"/>
                </a:ext>
              </a:extLst>
            </p:cNvPr>
            <p:cNvSpPr/>
            <p:nvPr/>
          </p:nvSpPr>
          <p:spPr>
            <a:xfrm>
              <a:off x="3029522" y="2235369"/>
              <a:ext cx="676483" cy="410755"/>
            </a:xfrm>
            <a:custGeom>
              <a:avLst/>
              <a:gdLst>
                <a:gd name="connsiteX0" fmla="*/ 0 w 662196"/>
                <a:gd name="connsiteY0" fmla="*/ 0 h 408374"/>
                <a:gd name="connsiteX1" fmla="*/ 662196 w 662196"/>
                <a:gd name="connsiteY1" fmla="*/ 0 h 408374"/>
                <a:gd name="connsiteX2" fmla="*/ 662196 w 662196"/>
                <a:gd name="connsiteY2" fmla="*/ 408374 h 408374"/>
                <a:gd name="connsiteX3" fmla="*/ 0 w 662196"/>
                <a:gd name="connsiteY3" fmla="*/ 408374 h 408374"/>
                <a:gd name="connsiteX4" fmla="*/ 0 w 662196"/>
                <a:gd name="connsiteY4" fmla="*/ 0 h 408374"/>
                <a:gd name="connsiteX0" fmla="*/ 0 w 676483"/>
                <a:gd name="connsiteY0" fmla="*/ 0 h 410755"/>
                <a:gd name="connsiteX1" fmla="*/ 662196 w 676483"/>
                <a:gd name="connsiteY1" fmla="*/ 0 h 410755"/>
                <a:gd name="connsiteX2" fmla="*/ 676483 w 676483"/>
                <a:gd name="connsiteY2" fmla="*/ 410755 h 410755"/>
                <a:gd name="connsiteX3" fmla="*/ 0 w 676483"/>
                <a:gd name="connsiteY3" fmla="*/ 408374 h 410755"/>
                <a:gd name="connsiteX4" fmla="*/ 0 w 676483"/>
                <a:gd name="connsiteY4" fmla="*/ 0 h 410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483" h="410755">
                  <a:moveTo>
                    <a:pt x="0" y="0"/>
                  </a:moveTo>
                  <a:lnTo>
                    <a:pt x="662196" y="0"/>
                  </a:lnTo>
                  <a:lnTo>
                    <a:pt x="676483" y="410755"/>
                  </a:lnTo>
                  <a:lnTo>
                    <a:pt x="0" y="408374"/>
                  </a:lnTo>
                  <a:lnTo>
                    <a:pt x="0" y="0"/>
                  </a:lnTo>
                  <a:close/>
                </a:path>
              </a:pathLst>
            </a:custGeom>
            <a:solidFill>
              <a:sysClr val="window" lastClr="FFFFFF"/>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64" name="フリーフォーム 1137">
              <a:extLst>
                <a:ext uri="{FF2B5EF4-FFF2-40B4-BE49-F238E27FC236}">
                  <a16:creationId xmlns:a16="http://schemas.microsoft.com/office/drawing/2014/main" id="{253877F8-FAD5-4488-BCAA-1678AC50C11E}"/>
                </a:ext>
              </a:extLst>
            </p:cNvPr>
            <p:cNvSpPr/>
            <p:nvPr/>
          </p:nvSpPr>
          <p:spPr>
            <a:xfrm>
              <a:off x="3705157" y="2069235"/>
              <a:ext cx="103481" cy="578376"/>
            </a:xfrm>
            <a:custGeom>
              <a:avLst/>
              <a:gdLst>
                <a:gd name="connsiteX0" fmla="*/ 158750 w 177800"/>
                <a:gd name="connsiteY0" fmla="*/ 0 h 596900"/>
                <a:gd name="connsiteX1" fmla="*/ 0 w 177800"/>
                <a:gd name="connsiteY1" fmla="*/ 171450 h 596900"/>
                <a:gd name="connsiteX2" fmla="*/ 0 w 177800"/>
                <a:gd name="connsiteY2" fmla="*/ 596900 h 596900"/>
                <a:gd name="connsiteX3" fmla="*/ 177800 w 177800"/>
                <a:gd name="connsiteY3" fmla="*/ 412750 h 596900"/>
                <a:gd name="connsiteX4" fmla="*/ 158750 w 177800"/>
                <a:gd name="connsiteY4" fmla="*/ 0 h 596900"/>
                <a:gd name="connsiteX0" fmla="*/ 173038 w 177800"/>
                <a:gd name="connsiteY0" fmla="*/ 0 h 601662"/>
                <a:gd name="connsiteX1" fmla="*/ 0 w 177800"/>
                <a:gd name="connsiteY1" fmla="*/ 176212 h 601662"/>
                <a:gd name="connsiteX2" fmla="*/ 0 w 177800"/>
                <a:gd name="connsiteY2" fmla="*/ 601662 h 601662"/>
                <a:gd name="connsiteX3" fmla="*/ 177800 w 177800"/>
                <a:gd name="connsiteY3" fmla="*/ 417512 h 601662"/>
                <a:gd name="connsiteX4" fmla="*/ 173038 w 177800"/>
                <a:gd name="connsiteY4" fmla="*/ 0 h 601662"/>
                <a:gd name="connsiteX0" fmla="*/ 177800 w 182562"/>
                <a:gd name="connsiteY0" fmla="*/ 0 h 601662"/>
                <a:gd name="connsiteX1" fmla="*/ 0 w 182562"/>
                <a:gd name="connsiteY1" fmla="*/ 238125 h 601662"/>
                <a:gd name="connsiteX2" fmla="*/ 4762 w 182562"/>
                <a:gd name="connsiteY2" fmla="*/ 601662 h 601662"/>
                <a:gd name="connsiteX3" fmla="*/ 182562 w 182562"/>
                <a:gd name="connsiteY3" fmla="*/ 417512 h 601662"/>
                <a:gd name="connsiteX4" fmla="*/ 177800 w 182562"/>
                <a:gd name="connsiteY4" fmla="*/ 0 h 601662"/>
                <a:gd name="connsiteX0" fmla="*/ 178259 w 183021"/>
                <a:gd name="connsiteY0" fmla="*/ 0 h 673100"/>
                <a:gd name="connsiteX1" fmla="*/ 459 w 183021"/>
                <a:gd name="connsiteY1" fmla="*/ 238125 h 673100"/>
                <a:gd name="connsiteX2" fmla="*/ 458 w 183021"/>
                <a:gd name="connsiteY2" fmla="*/ 673100 h 673100"/>
                <a:gd name="connsiteX3" fmla="*/ 183021 w 183021"/>
                <a:gd name="connsiteY3" fmla="*/ 417512 h 673100"/>
                <a:gd name="connsiteX4" fmla="*/ 178259 w 183021"/>
                <a:gd name="connsiteY4" fmla="*/ 0 h 673100"/>
                <a:gd name="connsiteX0" fmla="*/ 178259 w 190641"/>
                <a:gd name="connsiteY0" fmla="*/ 0 h 673100"/>
                <a:gd name="connsiteX1" fmla="*/ 459 w 190641"/>
                <a:gd name="connsiteY1" fmla="*/ 238125 h 673100"/>
                <a:gd name="connsiteX2" fmla="*/ 458 w 190641"/>
                <a:gd name="connsiteY2" fmla="*/ 673100 h 673100"/>
                <a:gd name="connsiteX3" fmla="*/ 190641 w 190641"/>
                <a:gd name="connsiteY3" fmla="*/ 379412 h 673100"/>
                <a:gd name="connsiteX4" fmla="*/ 178259 w 190641"/>
                <a:gd name="connsiteY4" fmla="*/ 0 h 673100"/>
                <a:gd name="connsiteX0" fmla="*/ 178259 w 190641"/>
                <a:gd name="connsiteY0" fmla="*/ 0 h 734060"/>
                <a:gd name="connsiteX1" fmla="*/ 459 w 190641"/>
                <a:gd name="connsiteY1" fmla="*/ 299085 h 734060"/>
                <a:gd name="connsiteX2" fmla="*/ 458 w 190641"/>
                <a:gd name="connsiteY2" fmla="*/ 734060 h 734060"/>
                <a:gd name="connsiteX3" fmla="*/ 190641 w 190641"/>
                <a:gd name="connsiteY3" fmla="*/ 440372 h 734060"/>
                <a:gd name="connsiteX4" fmla="*/ 178259 w 190641"/>
                <a:gd name="connsiteY4" fmla="*/ 0 h 734060"/>
                <a:gd name="connsiteX0" fmla="*/ 181434 w 190641"/>
                <a:gd name="connsiteY0" fmla="*/ 0 h 718185"/>
                <a:gd name="connsiteX1" fmla="*/ 459 w 190641"/>
                <a:gd name="connsiteY1" fmla="*/ 283210 h 718185"/>
                <a:gd name="connsiteX2" fmla="*/ 458 w 190641"/>
                <a:gd name="connsiteY2" fmla="*/ 718185 h 718185"/>
                <a:gd name="connsiteX3" fmla="*/ 190641 w 190641"/>
                <a:gd name="connsiteY3" fmla="*/ 424497 h 718185"/>
                <a:gd name="connsiteX4" fmla="*/ 181434 w 190641"/>
                <a:gd name="connsiteY4" fmla="*/ 0 h 718185"/>
                <a:gd name="connsiteX0" fmla="*/ 181434 w 181680"/>
                <a:gd name="connsiteY0" fmla="*/ 0 h 718185"/>
                <a:gd name="connsiteX1" fmla="*/ 459 w 181680"/>
                <a:gd name="connsiteY1" fmla="*/ 283210 h 718185"/>
                <a:gd name="connsiteX2" fmla="*/ 458 w 181680"/>
                <a:gd name="connsiteY2" fmla="*/ 718185 h 718185"/>
                <a:gd name="connsiteX3" fmla="*/ 177941 w 181680"/>
                <a:gd name="connsiteY3" fmla="*/ 424497 h 718185"/>
                <a:gd name="connsiteX4" fmla="*/ 181434 w 181680"/>
                <a:gd name="connsiteY4" fmla="*/ 0 h 718185"/>
                <a:gd name="connsiteX0" fmla="*/ 180974 w 181220"/>
                <a:gd name="connsiteY0" fmla="*/ 0 h 1399216"/>
                <a:gd name="connsiteX1" fmla="*/ -1 w 181220"/>
                <a:gd name="connsiteY1" fmla="*/ 283210 h 1399216"/>
                <a:gd name="connsiteX2" fmla="*/ 22955 w 181220"/>
                <a:gd name="connsiteY2" fmla="*/ 1399216 h 1399216"/>
                <a:gd name="connsiteX3" fmla="*/ 177481 w 181220"/>
                <a:gd name="connsiteY3" fmla="*/ 424497 h 1399216"/>
                <a:gd name="connsiteX4" fmla="*/ 180974 w 181220"/>
                <a:gd name="connsiteY4" fmla="*/ 0 h 1399216"/>
                <a:gd name="connsiteX0" fmla="*/ 180976 w 215744"/>
                <a:gd name="connsiteY0" fmla="*/ 0 h 1399216"/>
                <a:gd name="connsiteX1" fmla="*/ 1 w 215744"/>
                <a:gd name="connsiteY1" fmla="*/ 283210 h 1399216"/>
                <a:gd name="connsiteX2" fmla="*/ 22957 w 215744"/>
                <a:gd name="connsiteY2" fmla="*/ 1399216 h 1399216"/>
                <a:gd name="connsiteX3" fmla="*/ 215744 w 215744"/>
                <a:gd name="connsiteY3" fmla="*/ 1136134 h 1399216"/>
                <a:gd name="connsiteX4" fmla="*/ 180976 w 215744"/>
                <a:gd name="connsiteY4" fmla="*/ 0 h 1399216"/>
                <a:gd name="connsiteX0" fmla="*/ 180974 w 215742"/>
                <a:gd name="connsiteY0" fmla="*/ 0 h 1136134"/>
                <a:gd name="connsiteX1" fmla="*/ -1 w 215742"/>
                <a:gd name="connsiteY1" fmla="*/ 283210 h 1136134"/>
                <a:gd name="connsiteX2" fmla="*/ 19129 w 215742"/>
                <a:gd name="connsiteY2" fmla="*/ 986007 h 1136134"/>
                <a:gd name="connsiteX3" fmla="*/ 215742 w 215742"/>
                <a:gd name="connsiteY3" fmla="*/ 1136134 h 1136134"/>
                <a:gd name="connsiteX4" fmla="*/ 180974 w 215742"/>
                <a:gd name="connsiteY4" fmla="*/ 0 h 1136134"/>
                <a:gd name="connsiteX0" fmla="*/ 180976 w 200440"/>
                <a:gd name="connsiteY0" fmla="*/ 0 h 986007"/>
                <a:gd name="connsiteX1" fmla="*/ 1 w 200440"/>
                <a:gd name="connsiteY1" fmla="*/ 283210 h 986007"/>
                <a:gd name="connsiteX2" fmla="*/ 19131 w 200440"/>
                <a:gd name="connsiteY2" fmla="*/ 986007 h 986007"/>
                <a:gd name="connsiteX3" fmla="*/ 200440 w 200440"/>
                <a:gd name="connsiteY3" fmla="*/ 699969 h 986007"/>
                <a:gd name="connsiteX4" fmla="*/ 180976 w 200440"/>
                <a:gd name="connsiteY4" fmla="*/ 0 h 986007"/>
                <a:gd name="connsiteX0" fmla="*/ 195106 w 214570"/>
                <a:gd name="connsiteY0" fmla="*/ 0 h 998442"/>
                <a:gd name="connsiteX1" fmla="*/ 14131 w 214570"/>
                <a:gd name="connsiteY1" fmla="*/ 283210 h 998442"/>
                <a:gd name="connsiteX2" fmla="*/ 102 w 214570"/>
                <a:gd name="connsiteY2" fmla="*/ 998442 h 998442"/>
                <a:gd name="connsiteX3" fmla="*/ 214570 w 214570"/>
                <a:gd name="connsiteY3" fmla="*/ 699969 h 998442"/>
                <a:gd name="connsiteX4" fmla="*/ 195106 w 214570"/>
                <a:gd name="connsiteY4" fmla="*/ 0 h 998442"/>
                <a:gd name="connsiteX0" fmla="*/ 180976 w 200440"/>
                <a:gd name="connsiteY0" fmla="*/ 0 h 990153"/>
                <a:gd name="connsiteX1" fmla="*/ 1 w 200440"/>
                <a:gd name="connsiteY1" fmla="*/ 283210 h 990153"/>
                <a:gd name="connsiteX2" fmla="*/ 14985 w 200440"/>
                <a:gd name="connsiteY2" fmla="*/ 990153 h 990153"/>
                <a:gd name="connsiteX3" fmla="*/ 200440 w 200440"/>
                <a:gd name="connsiteY3" fmla="*/ 699969 h 990153"/>
                <a:gd name="connsiteX4" fmla="*/ 180976 w 200440"/>
                <a:gd name="connsiteY4" fmla="*/ 0 h 990153"/>
                <a:gd name="connsiteX0" fmla="*/ 180974 w 200438"/>
                <a:gd name="connsiteY0" fmla="*/ 0 h 1006732"/>
                <a:gd name="connsiteX1" fmla="*/ -1 w 200438"/>
                <a:gd name="connsiteY1" fmla="*/ 283210 h 1006732"/>
                <a:gd name="connsiteX2" fmla="*/ 14983 w 200438"/>
                <a:gd name="connsiteY2" fmla="*/ 1006732 h 1006732"/>
                <a:gd name="connsiteX3" fmla="*/ 200438 w 200438"/>
                <a:gd name="connsiteY3" fmla="*/ 699969 h 1006732"/>
                <a:gd name="connsiteX4" fmla="*/ 180974 w 200438"/>
                <a:gd name="connsiteY4" fmla="*/ 0 h 1006732"/>
                <a:gd name="connsiteX0" fmla="*/ 180976 w 211493"/>
                <a:gd name="connsiteY0" fmla="*/ 0 h 1006732"/>
                <a:gd name="connsiteX1" fmla="*/ 1 w 211493"/>
                <a:gd name="connsiteY1" fmla="*/ 283210 h 1006732"/>
                <a:gd name="connsiteX2" fmla="*/ 14985 w 211493"/>
                <a:gd name="connsiteY2" fmla="*/ 1006732 h 1006732"/>
                <a:gd name="connsiteX3" fmla="*/ 211493 w 211493"/>
                <a:gd name="connsiteY3" fmla="*/ 744181 h 1006732"/>
                <a:gd name="connsiteX4" fmla="*/ 180976 w 211493"/>
                <a:gd name="connsiteY4" fmla="*/ 0 h 1006732"/>
                <a:gd name="connsiteX0" fmla="*/ 180974 w 194912"/>
                <a:gd name="connsiteY0" fmla="*/ 0 h 1006732"/>
                <a:gd name="connsiteX1" fmla="*/ -1 w 194912"/>
                <a:gd name="connsiteY1" fmla="*/ 283210 h 1006732"/>
                <a:gd name="connsiteX2" fmla="*/ 14983 w 194912"/>
                <a:gd name="connsiteY2" fmla="*/ 1006732 h 1006732"/>
                <a:gd name="connsiteX3" fmla="*/ 194912 w 194912"/>
                <a:gd name="connsiteY3" fmla="*/ 755234 h 1006732"/>
                <a:gd name="connsiteX4" fmla="*/ 180974 w 194912"/>
                <a:gd name="connsiteY4" fmla="*/ 0 h 1006732"/>
                <a:gd name="connsiteX0" fmla="*/ 166182 w 180120"/>
                <a:gd name="connsiteY0" fmla="*/ 0 h 1006732"/>
                <a:gd name="connsiteX1" fmla="*/ 5930 w 180120"/>
                <a:gd name="connsiteY1" fmla="*/ 274922 h 1006732"/>
                <a:gd name="connsiteX2" fmla="*/ 191 w 180120"/>
                <a:gd name="connsiteY2" fmla="*/ 1006732 h 1006732"/>
                <a:gd name="connsiteX3" fmla="*/ 180120 w 180120"/>
                <a:gd name="connsiteY3" fmla="*/ 755234 h 1006732"/>
                <a:gd name="connsiteX4" fmla="*/ 166182 w 180120"/>
                <a:gd name="connsiteY4" fmla="*/ 0 h 100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20" h="1006732">
                  <a:moveTo>
                    <a:pt x="166182" y="0"/>
                  </a:moveTo>
                  <a:lnTo>
                    <a:pt x="5930" y="274922"/>
                  </a:lnTo>
                  <a:cubicBezTo>
                    <a:pt x="7517" y="396101"/>
                    <a:pt x="-1396" y="885553"/>
                    <a:pt x="191" y="1006732"/>
                  </a:cubicBezTo>
                  <a:cubicBezTo>
                    <a:pt x="60627" y="911386"/>
                    <a:pt x="119684" y="850580"/>
                    <a:pt x="180120" y="755234"/>
                  </a:cubicBezTo>
                  <a:cubicBezTo>
                    <a:pt x="178533" y="616063"/>
                    <a:pt x="167769" y="139171"/>
                    <a:pt x="166182" y="0"/>
                  </a:cubicBezTo>
                  <a:close/>
                </a:path>
              </a:pathLst>
            </a:custGeom>
            <a:solidFill>
              <a:sysClr val="window" lastClr="FFFFFF"/>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265" name="グループ化 1264">
              <a:extLst>
                <a:ext uri="{FF2B5EF4-FFF2-40B4-BE49-F238E27FC236}">
                  <a16:creationId xmlns:a16="http://schemas.microsoft.com/office/drawing/2014/main" id="{8A32AE3E-00A7-45C3-B30D-02ACBB45885F}"/>
                </a:ext>
              </a:extLst>
            </p:cNvPr>
            <p:cNvGrpSpPr/>
            <p:nvPr/>
          </p:nvGrpSpPr>
          <p:grpSpPr>
            <a:xfrm>
              <a:off x="3042475" y="2268069"/>
              <a:ext cx="618401" cy="66332"/>
              <a:chOff x="318527" y="2268069"/>
              <a:chExt cx="618401" cy="66332"/>
            </a:xfrm>
          </p:grpSpPr>
          <p:sp>
            <p:nvSpPr>
              <p:cNvPr id="1352" name="正方形/長方形 1351">
                <a:extLst>
                  <a:ext uri="{FF2B5EF4-FFF2-40B4-BE49-F238E27FC236}">
                    <a16:creationId xmlns:a16="http://schemas.microsoft.com/office/drawing/2014/main" id="{2355B892-6F92-47E4-8FF9-682E0570F326}"/>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53" name="正方形/長方形 1352">
                <a:extLst>
                  <a:ext uri="{FF2B5EF4-FFF2-40B4-BE49-F238E27FC236}">
                    <a16:creationId xmlns:a16="http://schemas.microsoft.com/office/drawing/2014/main" id="{5B4012A3-9F39-45B7-95C7-B93DC04D56B6}"/>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54" name="正方形/長方形 1353">
                <a:extLst>
                  <a:ext uri="{FF2B5EF4-FFF2-40B4-BE49-F238E27FC236}">
                    <a16:creationId xmlns:a16="http://schemas.microsoft.com/office/drawing/2014/main" id="{4692E998-9103-4B03-B632-3E33113AD133}"/>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55" name="正方形/長方形 1354">
                <a:extLst>
                  <a:ext uri="{FF2B5EF4-FFF2-40B4-BE49-F238E27FC236}">
                    <a16:creationId xmlns:a16="http://schemas.microsoft.com/office/drawing/2014/main" id="{19CAC2F5-F35E-40E2-956C-E81BDE5C8253}"/>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266" name="グループ化 1265">
              <a:extLst>
                <a:ext uri="{FF2B5EF4-FFF2-40B4-BE49-F238E27FC236}">
                  <a16:creationId xmlns:a16="http://schemas.microsoft.com/office/drawing/2014/main" id="{3C524FF2-1769-4C6B-A77A-B5D8AB4DB33D}"/>
                </a:ext>
              </a:extLst>
            </p:cNvPr>
            <p:cNvGrpSpPr/>
            <p:nvPr/>
          </p:nvGrpSpPr>
          <p:grpSpPr>
            <a:xfrm>
              <a:off x="3042475" y="2370149"/>
              <a:ext cx="618401" cy="66332"/>
              <a:chOff x="318527" y="2268069"/>
              <a:chExt cx="618401" cy="66332"/>
            </a:xfrm>
          </p:grpSpPr>
          <p:sp>
            <p:nvSpPr>
              <p:cNvPr id="1348" name="正方形/長方形 1347">
                <a:extLst>
                  <a:ext uri="{FF2B5EF4-FFF2-40B4-BE49-F238E27FC236}">
                    <a16:creationId xmlns:a16="http://schemas.microsoft.com/office/drawing/2014/main" id="{E1994751-49BA-4BF9-AFBC-3FD098B44637}"/>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49" name="正方形/長方形 1348">
                <a:extLst>
                  <a:ext uri="{FF2B5EF4-FFF2-40B4-BE49-F238E27FC236}">
                    <a16:creationId xmlns:a16="http://schemas.microsoft.com/office/drawing/2014/main" id="{47A89B2D-AEED-41C3-A795-4653AB534B7F}"/>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50" name="正方形/長方形 1349">
                <a:extLst>
                  <a:ext uri="{FF2B5EF4-FFF2-40B4-BE49-F238E27FC236}">
                    <a16:creationId xmlns:a16="http://schemas.microsoft.com/office/drawing/2014/main" id="{11337CED-0916-4E24-94BE-B2C1A0BCF42C}"/>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51" name="正方形/長方形 1350">
                <a:extLst>
                  <a:ext uri="{FF2B5EF4-FFF2-40B4-BE49-F238E27FC236}">
                    <a16:creationId xmlns:a16="http://schemas.microsoft.com/office/drawing/2014/main" id="{08BBC58E-ABC6-4105-B5A6-409E76AB8916}"/>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267" name="グループ化 1266">
              <a:extLst>
                <a:ext uri="{FF2B5EF4-FFF2-40B4-BE49-F238E27FC236}">
                  <a16:creationId xmlns:a16="http://schemas.microsoft.com/office/drawing/2014/main" id="{66F1EC17-C9BD-4A39-BCF7-50EE3488D87C}"/>
                </a:ext>
              </a:extLst>
            </p:cNvPr>
            <p:cNvGrpSpPr/>
            <p:nvPr/>
          </p:nvGrpSpPr>
          <p:grpSpPr>
            <a:xfrm>
              <a:off x="3042475" y="2474364"/>
              <a:ext cx="618401" cy="66332"/>
              <a:chOff x="318527" y="2268069"/>
              <a:chExt cx="618401" cy="66332"/>
            </a:xfrm>
          </p:grpSpPr>
          <p:sp>
            <p:nvSpPr>
              <p:cNvPr id="1344" name="正方形/長方形 1343">
                <a:extLst>
                  <a:ext uri="{FF2B5EF4-FFF2-40B4-BE49-F238E27FC236}">
                    <a16:creationId xmlns:a16="http://schemas.microsoft.com/office/drawing/2014/main" id="{130E99A1-FD96-412A-88B4-727C75B3B9B4}"/>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45" name="正方形/長方形 1344">
                <a:extLst>
                  <a:ext uri="{FF2B5EF4-FFF2-40B4-BE49-F238E27FC236}">
                    <a16:creationId xmlns:a16="http://schemas.microsoft.com/office/drawing/2014/main" id="{B9B1327C-F2E5-4D31-A6FA-48319D51A4B1}"/>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46" name="正方形/長方形 1345">
                <a:extLst>
                  <a:ext uri="{FF2B5EF4-FFF2-40B4-BE49-F238E27FC236}">
                    <a16:creationId xmlns:a16="http://schemas.microsoft.com/office/drawing/2014/main" id="{196C5BBC-2192-4C20-8690-7B965D31AFE7}"/>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47" name="正方形/長方形 1346">
                <a:extLst>
                  <a:ext uri="{FF2B5EF4-FFF2-40B4-BE49-F238E27FC236}">
                    <a16:creationId xmlns:a16="http://schemas.microsoft.com/office/drawing/2014/main" id="{C286ECA7-327E-4C20-BED6-0CEE8E6E89BA}"/>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268" name="グループ化 1267">
              <a:extLst>
                <a:ext uri="{FF2B5EF4-FFF2-40B4-BE49-F238E27FC236}">
                  <a16:creationId xmlns:a16="http://schemas.microsoft.com/office/drawing/2014/main" id="{7430ADD5-54CA-4991-8AE0-1B2EA9350EF5}"/>
                </a:ext>
              </a:extLst>
            </p:cNvPr>
            <p:cNvGrpSpPr/>
            <p:nvPr/>
          </p:nvGrpSpPr>
          <p:grpSpPr>
            <a:xfrm>
              <a:off x="3042475" y="2572343"/>
              <a:ext cx="618401" cy="66332"/>
              <a:chOff x="318527" y="2268069"/>
              <a:chExt cx="618401" cy="66332"/>
            </a:xfrm>
          </p:grpSpPr>
          <p:sp>
            <p:nvSpPr>
              <p:cNvPr id="1340" name="正方形/長方形 1339">
                <a:extLst>
                  <a:ext uri="{FF2B5EF4-FFF2-40B4-BE49-F238E27FC236}">
                    <a16:creationId xmlns:a16="http://schemas.microsoft.com/office/drawing/2014/main" id="{B94B48A7-9980-451A-BA25-1C343F6C9A8E}"/>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41" name="正方形/長方形 1340">
                <a:extLst>
                  <a:ext uri="{FF2B5EF4-FFF2-40B4-BE49-F238E27FC236}">
                    <a16:creationId xmlns:a16="http://schemas.microsoft.com/office/drawing/2014/main" id="{BD1A4B85-83E0-429C-BFB2-134712C41F94}"/>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42" name="正方形/長方形 1341">
                <a:extLst>
                  <a:ext uri="{FF2B5EF4-FFF2-40B4-BE49-F238E27FC236}">
                    <a16:creationId xmlns:a16="http://schemas.microsoft.com/office/drawing/2014/main" id="{92C5EA3A-0117-4AFB-B3C5-5B560FA68477}"/>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43" name="正方形/長方形 1342">
                <a:extLst>
                  <a:ext uri="{FF2B5EF4-FFF2-40B4-BE49-F238E27FC236}">
                    <a16:creationId xmlns:a16="http://schemas.microsoft.com/office/drawing/2014/main" id="{33F13413-D0AF-480B-B903-DD05764EC69F}"/>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269" name="グループ化 1268">
              <a:extLst>
                <a:ext uri="{FF2B5EF4-FFF2-40B4-BE49-F238E27FC236}">
                  <a16:creationId xmlns:a16="http://schemas.microsoft.com/office/drawing/2014/main" id="{6A95DB7F-9619-4BCA-848E-9BCCF0748BA7}"/>
                </a:ext>
              </a:extLst>
            </p:cNvPr>
            <p:cNvGrpSpPr/>
            <p:nvPr/>
          </p:nvGrpSpPr>
          <p:grpSpPr>
            <a:xfrm>
              <a:off x="3014008" y="2277630"/>
              <a:ext cx="672489" cy="376925"/>
              <a:chOff x="290060" y="2277630"/>
              <a:chExt cx="672489" cy="376925"/>
            </a:xfrm>
            <a:solidFill>
              <a:srgbClr val="E7E6E6">
                <a:lumMod val="20000"/>
                <a:lumOff val="80000"/>
              </a:srgbClr>
            </a:solidFill>
          </p:grpSpPr>
          <p:grpSp>
            <p:nvGrpSpPr>
              <p:cNvPr id="1272" name="グループ化 1271">
                <a:extLst>
                  <a:ext uri="{FF2B5EF4-FFF2-40B4-BE49-F238E27FC236}">
                    <a16:creationId xmlns:a16="http://schemas.microsoft.com/office/drawing/2014/main" id="{6B1B4704-4B9E-42FD-9A8F-1856C7EF733F}"/>
                  </a:ext>
                </a:extLst>
              </p:cNvPr>
              <p:cNvGrpSpPr/>
              <p:nvPr/>
            </p:nvGrpSpPr>
            <p:grpSpPr>
              <a:xfrm>
                <a:off x="290060" y="2277630"/>
                <a:ext cx="672489" cy="91913"/>
                <a:chOff x="290060" y="2277630"/>
                <a:chExt cx="672489" cy="91913"/>
              </a:xfrm>
              <a:grpFill/>
            </p:grpSpPr>
            <p:grpSp>
              <p:nvGrpSpPr>
                <p:cNvPr id="1324" name="グループ化 1323">
                  <a:extLst>
                    <a:ext uri="{FF2B5EF4-FFF2-40B4-BE49-F238E27FC236}">
                      <a16:creationId xmlns:a16="http://schemas.microsoft.com/office/drawing/2014/main" id="{97B3C3E3-FBEF-40D8-8EC3-8E0FFC4E9588}"/>
                    </a:ext>
                  </a:extLst>
                </p:cNvPr>
                <p:cNvGrpSpPr/>
                <p:nvPr/>
              </p:nvGrpSpPr>
              <p:grpSpPr>
                <a:xfrm>
                  <a:off x="290060" y="2277630"/>
                  <a:ext cx="151810" cy="91913"/>
                  <a:chOff x="6969110" y="3730368"/>
                  <a:chExt cx="667328" cy="86946"/>
                </a:xfrm>
                <a:grpFill/>
              </p:grpSpPr>
              <p:sp>
                <p:nvSpPr>
                  <p:cNvPr id="1337" name="正方形/長方形 1336">
                    <a:extLst>
                      <a:ext uri="{FF2B5EF4-FFF2-40B4-BE49-F238E27FC236}">
                        <a16:creationId xmlns:a16="http://schemas.microsoft.com/office/drawing/2014/main" id="{5AF2C699-2F7E-4AB7-95C9-DF5253DE8650}"/>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38" name="フリーフォーム 1152">
                    <a:extLst>
                      <a:ext uri="{FF2B5EF4-FFF2-40B4-BE49-F238E27FC236}">
                        <a16:creationId xmlns:a16="http://schemas.microsoft.com/office/drawing/2014/main" id="{D5AF2B0F-6324-46D8-9A03-332DDFA99EAF}"/>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39" name="直線コネクタ 1338">
                    <a:extLst>
                      <a:ext uri="{FF2B5EF4-FFF2-40B4-BE49-F238E27FC236}">
                        <a16:creationId xmlns:a16="http://schemas.microsoft.com/office/drawing/2014/main" id="{603BB74F-AC1B-4AE6-8172-1219E0902B9C}"/>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325" name="グループ化 1324">
                  <a:extLst>
                    <a:ext uri="{FF2B5EF4-FFF2-40B4-BE49-F238E27FC236}">
                      <a16:creationId xmlns:a16="http://schemas.microsoft.com/office/drawing/2014/main" id="{A53A0FFF-762F-4C1E-8E04-AFE57C1FA839}"/>
                    </a:ext>
                  </a:extLst>
                </p:cNvPr>
                <p:cNvGrpSpPr/>
                <p:nvPr/>
              </p:nvGrpSpPr>
              <p:grpSpPr>
                <a:xfrm>
                  <a:off x="466227" y="2277630"/>
                  <a:ext cx="151810" cy="91913"/>
                  <a:chOff x="6969110" y="3730368"/>
                  <a:chExt cx="667328" cy="86946"/>
                </a:xfrm>
                <a:grpFill/>
              </p:grpSpPr>
              <p:sp>
                <p:nvSpPr>
                  <p:cNvPr id="1334" name="正方形/長方形 1333">
                    <a:extLst>
                      <a:ext uri="{FF2B5EF4-FFF2-40B4-BE49-F238E27FC236}">
                        <a16:creationId xmlns:a16="http://schemas.microsoft.com/office/drawing/2014/main" id="{31093E14-2C82-4969-824A-567384592670}"/>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35" name="フリーフォーム 1152">
                    <a:extLst>
                      <a:ext uri="{FF2B5EF4-FFF2-40B4-BE49-F238E27FC236}">
                        <a16:creationId xmlns:a16="http://schemas.microsoft.com/office/drawing/2014/main" id="{3A1CA65D-949E-41E8-B1BC-DC7799D25C9E}"/>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36" name="直線コネクタ 1335">
                    <a:extLst>
                      <a:ext uri="{FF2B5EF4-FFF2-40B4-BE49-F238E27FC236}">
                        <a16:creationId xmlns:a16="http://schemas.microsoft.com/office/drawing/2014/main" id="{4475CA75-1594-4E46-B29A-C38B2C33C96B}"/>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326" name="グループ化 1325">
                  <a:extLst>
                    <a:ext uri="{FF2B5EF4-FFF2-40B4-BE49-F238E27FC236}">
                      <a16:creationId xmlns:a16="http://schemas.microsoft.com/office/drawing/2014/main" id="{8C07115A-331E-4B6F-8C4E-F719F44BA195}"/>
                    </a:ext>
                  </a:extLst>
                </p:cNvPr>
                <p:cNvGrpSpPr/>
                <p:nvPr/>
              </p:nvGrpSpPr>
              <p:grpSpPr>
                <a:xfrm>
                  <a:off x="640927" y="2277630"/>
                  <a:ext cx="151810" cy="91913"/>
                  <a:chOff x="6969110" y="3730368"/>
                  <a:chExt cx="667328" cy="86946"/>
                </a:xfrm>
                <a:grpFill/>
              </p:grpSpPr>
              <p:sp>
                <p:nvSpPr>
                  <p:cNvPr id="1331" name="正方形/長方形 1330">
                    <a:extLst>
                      <a:ext uri="{FF2B5EF4-FFF2-40B4-BE49-F238E27FC236}">
                        <a16:creationId xmlns:a16="http://schemas.microsoft.com/office/drawing/2014/main" id="{AB92CC81-75BA-489C-80D3-AC963168D8B7}"/>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32" name="フリーフォーム 1152">
                    <a:extLst>
                      <a:ext uri="{FF2B5EF4-FFF2-40B4-BE49-F238E27FC236}">
                        <a16:creationId xmlns:a16="http://schemas.microsoft.com/office/drawing/2014/main" id="{E9A257DC-C6DA-4329-9118-BAD31793882C}"/>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33" name="直線コネクタ 1332">
                    <a:extLst>
                      <a:ext uri="{FF2B5EF4-FFF2-40B4-BE49-F238E27FC236}">
                        <a16:creationId xmlns:a16="http://schemas.microsoft.com/office/drawing/2014/main" id="{976B706B-EA98-49CE-8730-93CE1FEC7F7D}"/>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327" name="グループ化 1326">
                  <a:extLst>
                    <a:ext uri="{FF2B5EF4-FFF2-40B4-BE49-F238E27FC236}">
                      <a16:creationId xmlns:a16="http://schemas.microsoft.com/office/drawing/2014/main" id="{57489895-5B3F-4EB7-8FB3-00A92A7F5757}"/>
                    </a:ext>
                  </a:extLst>
                </p:cNvPr>
                <p:cNvGrpSpPr/>
                <p:nvPr/>
              </p:nvGrpSpPr>
              <p:grpSpPr>
                <a:xfrm>
                  <a:off x="810739" y="2277630"/>
                  <a:ext cx="151810" cy="91913"/>
                  <a:chOff x="6969110" y="3730368"/>
                  <a:chExt cx="667328" cy="86946"/>
                </a:xfrm>
                <a:grpFill/>
              </p:grpSpPr>
              <p:sp>
                <p:nvSpPr>
                  <p:cNvPr id="1328" name="正方形/長方形 1327">
                    <a:extLst>
                      <a:ext uri="{FF2B5EF4-FFF2-40B4-BE49-F238E27FC236}">
                        <a16:creationId xmlns:a16="http://schemas.microsoft.com/office/drawing/2014/main" id="{1918C676-96D1-4485-9FA2-AFF1AEAD5F0F}"/>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29" name="フリーフォーム 1152">
                    <a:extLst>
                      <a:ext uri="{FF2B5EF4-FFF2-40B4-BE49-F238E27FC236}">
                        <a16:creationId xmlns:a16="http://schemas.microsoft.com/office/drawing/2014/main" id="{685357EA-8486-4576-AA99-6C009BBE6D38}"/>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30" name="直線コネクタ 1329">
                    <a:extLst>
                      <a:ext uri="{FF2B5EF4-FFF2-40B4-BE49-F238E27FC236}">
                        <a16:creationId xmlns:a16="http://schemas.microsoft.com/office/drawing/2014/main" id="{98EEF68A-6948-4DF6-AA3D-D13BC4556341}"/>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273" name="グループ化 1272">
                <a:extLst>
                  <a:ext uri="{FF2B5EF4-FFF2-40B4-BE49-F238E27FC236}">
                    <a16:creationId xmlns:a16="http://schemas.microsoft.com/office/drawing/2014/main" id="{D77D9408-7CE2-47CB-8C17-66098AAD189E}"/>
                  </a:ext>
                </a:extLst>
              </p:cNvPr>
              <p:cNvGrpSpPr/>
              <p:nvPr/>
            </p:nvGrpSpPr>
            <p:grpSpPr>
              <a:xfrm>
                <a:off x="290060" y="2372599"/>
                <a:ext cx="672489" cy="91913"/>
                <a:chOff x="290060" y="2277630"/>
                <a:chExt cx="672489" cy="91913"/>
              </a:xfrm>
              <a:grpFill/>
            </p:grpSpPr>
            <p:grpSp>
              <p:nvGrpSpPr>
                <p:cNvPr id="1308" name="グループ化 1307">
                  <a:extLst>
                    <a:ext uri="{FF2B5EF4-FFF2-40B4-BE49-F238E27FC236}">
                      <a16:creationId xmlns:a16="http://schemas.microsoft.com/office/drawing/2014/main" id="{5A3A184B-0235-4B1A-BA89-999241174CB5}"/>
                    </a:ext>
                  </a:extLst>
                </p:cNvPr>
                <p:cNvGrpSpPr/>
                <p:nvPr/>
              </p:nvGrpSpPr>
              <p:grpSpPr>
                <a:xfrm>
                  <a:off x="290060" y="2277630"/>
                  <a:ext cx="151810" cy="91913"/>
                  <a:chOff x="6969110" y="3730368"/>
                  <a:chExt cx="667328" cy="86946"/>
                </a:xfrm>
                <a:grpFill/>
              </p:grpSpPr>
              <p:sp>
                <p:nvSpPr>
                  <p:cNvPr id="1321" name="正方形/長方形 1320">
                    <a:extLst>
                      <a:ext uri="{FF2B5EF4-FFF2-40B4-BE49-F238E27FC236}">
                        <a16:creationId xmlns:a16="http://schemas.microsoft.com/office/drawing/2014/main" id="{93E50F56-ED87-4E24-8285-8BE3533775A5}"/>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22" name="フリーフォーム 1152">
                    <a:extLst>
                      <a:ext uri="{FF2B5EF4-FFF2-40B4-BE49-F238E27FC236}">
                        <a16:creationId xmlns:a16="http://schemas.microsoft.com/office/drawing/2014/main" id="{388C8FB7-83CF-4A40-9990-B0DBF9E4C4A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23" name="直線コネクタ 1322">
                    <a:extLst>
                      <a:ext uri="{FF2B5EF4-FFF2-40B4-BE49-F238E27FC236}">
                        <a16:creationId xmlns:a16="http://schemas.microsoft.com/office/drawing/2014/main" id="{48234273-F068-4583-A3F8-58081585BBB1}"/>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309" name="グループ化 1308">
                  <a:extLst>
                    <a:ext uri="{FF2B5EF4-FFF2-40B4-BE49-F238E27FC236}">
                      <a16:creationId xmlns:a16="http://schemas.microsoft.com/office/drawing/2014/main" id="{421BCF95-D3CF-4F5A-9AEA-F275FFEBA2B2}"/>
                    </a:ext>
                  </a:extLst>
                </p:cNvPr>
                <p:cNvGrpSpPr/>
                <p:nvPr/>
              </p:nvGrpSpPr>
              <p:grpSpPr>
                <a:xfrm>
                  <a:off x="466227" y="2277630"/>
                  <a:ext cx="151810" cy="91913"/>
                  <a:chOff x="6969110" y="3730368"/>
                  <a:chExt cx="667328" cy="86946"/>
                </a:xfrm>
                <a:grpFill/>
              </p:grpSpPr>
              <p:sp>
                <p:nvSpPr>
                  <p:cNvPr id="1318" name="正方形/長方形 1317">
                    <a:extLst>
                      <a:ext uri="{FF2B5EF4-FFF2-40B4-BE49-F238E27FC236}">
                        <a16:creationId xmlns:a16="http://schemas.microsoft.com/office/drawing/2014/main" id="{F7CB5B4F-90BC-434E-9961-A4F795A57080}"/>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19" name="フリーフォーム 1152">
                    <a:extLst>
                      <a:ext uri="{FF2B5EF4-FFF2-40B4-BE49-F238E27FC236}">
                        <a16:creationId xmlns:a16="http://schemas.microsoft.com/office/drawing/2014/main" id="{8B7FBBA4-C18E-4554-99D5-C0EA754BD97A}"/>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20" name="直線コネクタ 1319">
                    <a:extLst>
                      <a:ext uri="{FF2B5EF4-FFF2-40B4-BE49-F238E27FC236}">
                        <a16:creationId xmlns:a16="http://schemas.microsoft.com/office/drawing/2014/main" id="{FBB1B784-9363-4E2A-A044-9F0182BEC128}"/>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310" name="グループ化 1309">
                  <a:extLst>
                    <a:ext uri="{FF2B5EF4-FFF2-40B4-BE49-F238E27FC236}">
                      <a16:creationId xmlns:a16="http://schemas.microsoft.com/office/drawing/2014/main" id="{744E28E4-DB2D-4113-8E65-B810DEEEE7BE}"/>
                    </a:ext>
                  </a:extLst>
                </p:cNvPr>
                <p:cNvGrpSpPr/>
                <p:nvPr/>
              </p:nvGrpSpPr>
              <p:grpSpPr>
                <a:xfrm>
                  <a:off x="640927" y="2277630"/>
                  <a:ext cx="151810" cy="91913"/>
                  <a:chOff x="6969110" y="3730368"/>
                  <a:chExt cx="667328" cy="86946"/>
                </a:xfrm>
                <a:grpFill/>
              </p:grpSpPr>
              <p:sp>
                <p:nvSpPr>
                  <p:cNvPr id="1315" name="正方形/長方形 1314">
                    <a:extLst>
                      <a:ext uri="{FF2B5EF4-FFF2-40B4-BE49-F238E27FC236}">
                        <a16:creationId xmlns:a16="http://schemas.microsoft.com/office/drawing/2014/main" id="{EB1A3F71-B05F-4DE7-AE9D-4F87E284F999}"/>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16" name="フリーフォーム 1152">
                    <a:extLst>
                      <a:ext uri="{FF2B5EF4-FFF2-40B4-BE49-F238E27FC236}">
                        <a16:creationId xmlns:a16="http://schemas.microsoft.com/office/drawing/2014/main" id="{80C63DAF-17A9-4085-8D2B-11E06BC56C7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17" name="直線コネクタ 1316">
                    <a:extLst>
                      <a:ext uri="{FF2B5EF4-FFF2-40B4-BE49-F238E27FC236}">
                        <a16:creationId xmlns:a16="http://schemas.microsoft.com/office/drawing/2014/main" id="{4A01F7F7-82B4-4058-B07E-14E4CEF26A01}"/>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311" name="グループ化 1310">
                  <a:extLst>
                    <a:ext uri="{FF2B5EF4-FFF2-40B4-BE49-F238E27FC236}">
                      <a16:creationId xmlns:a16="http://schemas.microsoft.com/office/drawing/2014/main" id="{88976D6A-D25E-48BB-8D0F-43CB5359F175}"/>
                    </a:ext>
                  </a:extLst>
                </p:cNvPr>
                <p:cNvGrpSpPr/>
                <p:nvPr/>
              </p:nvGrpSpPr>
              <p:grpSpPr>
                <a:xfrm>
                  <a:off x="810739" y="2277630"/>
                  <a:ext cx="151810" cy="91913"/>
                  <a:chOff x="6969110" y="3730368"/>
                  <a:chExt cx="667328" cy="86946"/>
                </a:xfrm>
                <a:grpFill/>
              </p:grpSpPr>
              <p:sp>
                <p:nvSpPr>
                  <p:cNvPr id="1312" name="正方形/長方形 1311">
                    <a:extLst>
                      <a:ext uri="{FF2B5EF4-FFF2-40B4-BE49-F238E27FC236}">
                        <a16:creationId xmlns:a16="http://schemas.microsoft.com/office/drawing/2014/main" id="{83EF1342-2434-4208-B94E-22CE47E7C5B4}"/>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13" name="フリーフォーム 1152">
                    <a:extLst>
                      <a:ext uri="{FF2B5EF4-FFF2-40B4-BE49-F238E27FC236}">
                        <a16:creationId xmlns:a16="http://schemas.microsoft.com/office/drawing/2014/main" id="{79C2947E-81A1-419C-B12C-4B3F4583DBC5}"/>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14" name="直線コネクタ 1313">
                    <a:extLst>
                      <a:ext uri="{FF2B5EF4-FFF2-40B4-BE49-F238E27FC236}">
                        <a16:creationId xmlns:a16="http://schemas.microsoft.com/office/drawing/2014/main" id="{95983F32-062E-48C6-BAC6-C3BD7232F1D2}"/>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274" name="グループ化 1273">
                <a:extLst>
                  <a:ext uri="{FF2B5EF4-FFF2-40B4-BE49-F238E27FC236}">
                    <a16:creationId xmlns:a16="http://schemas.microsoft.com/office/drawing/2014/main" id="{D128B775-79C4-4594-8FA9-A5CCE639DCF9}"/>
                  </a:ext>
                </a:extLst>
              </p:cNvPr>
              <p:cNvGrpSpPr/>
              <p:nvPr/>
            </p:nvGrpSpPr>
            <p:grpSpPr>
              <a:xfrm>
                <a:off x="290060" y="2468292"/>
                <a:ext cx="672489" cy="91913"/>
                <a:chOff x="290060" y="2277630"/>
                <a:chExt cx="672489" cy="91913"/>
              </a:xfrm>
              <a:grpFill/>
            </p:grpSpPr>
            <p:grpSp>
              <p:nvGrpSpPr>
                <p:cNvPr id="1292" name="グループ化 1291">
                  <a:extLst>
                    <a:ext uri="{FF2B5EF4-FFF2-40B4-BE49-F238E27FC236}">
                      <a16:creationId xmlns:a16="http://schemas.microsoft.com/office/drawing/2014/main" id="{D23246CB-1772-4BDA-82E1-22B8831342AC}"/>
                    </a:ext>
                  </a:extLst>
                </p:cNvPr>
                <p:cNvGrpSpPr/>
                <p:nvPr/>
              </p:nvGrpSpPr>
              <p:grpSpPr>
                <a:xfrm>
                  <a:off x="290060" y="2277630"/>
                  <a:ext cx="151810" cy="91913"/>
                  <a:chOff x="6969110" y="3730368"/>
                  <a:chExt cx="667328" cy="86946"/>
                </a:xfrm>
                <a:grpFill/>
              </p:grpSpPr>
              <p:sp>
                <p:nvSpPr>
                  <p:cNvPr id="1305" name="正方形/長方形 1304">
                    <a:extLst>
                      <a:ext uri="{FF2B5EF4-FFF2-40B4-BE49-F238E27FC236}">
                        <a16:creationId xmlns:a16="http://schemas.microsoft.com/office/drawing/2014/main" id="{430269A0-A415-46F6-A385-257501105C8C}"/>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06" name="フリーフォーム 1152">
                    <a:extLst>
                      <a:ext uri="{FF2B5EF4-FFF2-40B4-BE49-F238E27FC236}">
                        <a16:creationId xmlns:a16="http://schemas.microsoft.com/office/drawing/2014/main" id="{18C5FC55-431B-4F20-A2CE-DA899196EF10}"/>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07" name="直線コネクタ 1306">
                    <a:extLst>
                      <a:ext uri="{FF2B5EF4-FFF2-40B4-BE49-F238E27FC236}">
                        <a16:creationId xmlns:a16="http://schemas.microsoft.com/office/drawing/2014/main" id="{2DFE49A6-642F-4043-ACBF-748572F8F8AF}"/>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93" name="グループ化 1292">
                  <a:extLst>
                    <a:ext uri="{FF2B5EF4-FFF2-40B4-BE49-F238E27FC236}">
                      <a16:creationId xmlns:a16="http://schemas.microsoft.com/office/drawing/2014/main" id="{E23262D0-B67A-4DEA-B4FC-F5D704CFC1F7}"/>
                    </a:ext>
                  </a:extLst>
                </p:cNvPr>
                <p:cNvGrpSpPr/>
                <p:nvPr/>
              </p:nvGrpSpPr>
              <p:grpSpPr>
                <a:xfrm>
                  <a:off x="466227" y="2277630"/>
                  <a:ext cx="151810" cy="91913"/>
                  <a:chOff x="6969110" y="3730368"/>
                  <a:chExt cx="667328" cy="86946"/>
                </a:xfrm>
                <a:grpFill/>
              </p:grpSpPr>
              <p:sp>
                <p:nvSpPr>
                  <p:cNvPr id="1302" name="正方形/長方形 1301">
                    <a:extLst>
                      <a:ext uri="{FF2B5EF4-FFF2-40B4-BE49-F238E27FC236}">
                        <a16:creationId xmlns:a16="http://schemas.microsoft.com/office/drawing/2014/main" id="{80632C5A-0CFD-4ACD-811C-35A9275CA16F}"/>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03" name="フリーフォーム 1152">
                    <a:extLst>
                      <a:ext uri="{FF2B5EF4-FFF2-40B4-BE49-F238E27FC236}">
                        <a16:creationId xmlns:a16="http://schemas.microsoft.com/office/drawing/2014/main" id="{1B522F0B-3BA0-4970-B570-90A71AD35EDB}"/>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04" name="直線コネクタ 1303">
                    <a:extLst>
                      <a:ext uri="{FF2B5EF4-FFF2-40B4-BE49-F238E27FC236}">
                        <a16:creationId xmlns:a16="http://schemas.microsoft.com/office/drawing/2014/main" id="{82227C5A-ED57-4076-926E-1C675BA7BAB4}"/>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94" name="グループ化 1293">
                  <a:extLst>
                    <a:ext uri="{FF2B5EF4-FFF2-40B4-BE49-F238E27FC236}">
                      <a16:creationId xmlns:a16="http://schemas.microsoft.com/office/drawing/2014/main" id="{55DFB67C-6CA3-4799-8C67-0295E7875203}"/>
                    </a:ext>
                  </a:extLst>
                </p:cNvPr>
                <p:cNvGrpSpPr/>
                <p:nvPr/>
              </p:nvGrpSpPr>
              <p:grpSpPr>
                <a:xfrm>
                  <a:off x="640927" y="2277630"/>
                  <a:ext cx="151810" cy="91913"/>
                  <a:chOff x="6969110" y="3730368"/>
                  <a:chExt cx="667328" cy="86946"/>
                </a:xfrm>
                <a:grpFill/>
              </p:grpSpPr>
              <p:sp>
                <p:nvSpPr>
                  <p:cNvPr id="1299" name="正方形/長方形 1298">
                    <a:extLst>
                      <a:ext uri="{FF2B5EF4-FFF2-40B4-BE49-F238E27FC236}">
                        <a16:creationId xmlns:a16="http://schemas.microsoft.com/office/drawing/2014/main" id="{69F070DC-B666-4690-9688-F62CB8A0DF1D}"/>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00" name="フリーフォーム 1152">
                    <a:extLst>
                      <a:ext uri="{FF2B5EF4-FFF2-40B4-BE49-F238E27FC236}">
                        <a16:creationId xmlns:a16="http://schemas.microsoft.com/office/drawing/2014/main" id="{1D7C4685-10D2-4797-94BC-37DD91700D8F}"/>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01" name="直線コネクタ 1300">
                    <a:extLst>
                      <a:ext uri="{FF2B5EF4-FFF2-40B4-BE49-F238E27FC236}">
                        <a16:creationId xmlns:a16="http://schemas.microsoft.com/office/drawing/2014/main" id="{8A5EE13C-8B90-47CC-BF45-C2D4E4654DF6}"/>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95" name="グループ化 1294">
                  <a:extLst>
                    <a:ext uri="{FF2B5EF4-FFF2-40B4-BE49-F238E27FC236}">
                      <a16:creationId xmlns:a16="http://schemas.microsoft.com/office/drawing/2014/main" id="{CF5BB048-9EE2-49E4-9065-D3F8BBE3FDE8}"/>
                    </a:ext>
                  </a:extLst>
                </p:cNvPr>
                <p:cNvGrpSpPr/>
                <p:nvPr/>
              </p:nvGrpSpPr>
              <p:grpSpPr>
                <a:xfrm>
                  <a:off x="810739" y="2277630"/>
                  <a:ext cx="151810" cy="91913"/>
                  <a:chOff x="6969110" y="3730368"/>
                  <a:chExt cx="667328" cy="86946"/>
                </a:xfrm>
                <a:grpFill/>
              </p:grpSpPr>
              <p:sp>
                <p:nvSpPr>
                  <p:cNvPr id="1296" name="正方形/長方形 1295">
                    <a:extLst>
                      <a:ext uri="{FF2B5EF4-FFF2-40B4-BE49-F238E27FC236}">
                        <a16:creationId xmlns:a16="http://schemas.microsoft.com/office/drawing/2014/main" id="{A8F82301-2FB5-4DF5-8448-91F798ACE3C7}"/>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97" name="フリーフォーム 1296">
                    <a:extLst>
                      <a:ext uri="{FF2B5EF4-FFF2-40B4-BE49-F238E27FC236}">
                        <a16:creationId xmlns:a16="http://schemas.microsoft.com/office/drawing/2014/main" id="{1478F280-776A-433A-9E34-24C25EC8DB6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98" name="直線コネクタ 1297">
                    <a:extLst>
                      <a:ext uri="{FF2B5EF4-FFF2-40B4-BE49-F238E27FC236}">
                        <a16:creationId xmlns:a16="http://schemas.microsoft.com/office/drawing/2014/main" id="{9003BE4A-2255-415F-83E4-850AB6A26CAD}"/>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275" name="グループ化 1274">
                <a:extLst>
                  <a:ext uri="{FF2B5EF4-FFF2-40B4-BE49-F238E27FC236}">
                    <a16:creationId xmlns:a16="http://schemas.microsoft.com/office/drawing/2014/main" id="{4B77B61B-6220-4282-AD37-E82C46E0AFA1}"/>
                  </a:ext>
                </a:extLst>
              </p:cNvPr>
              <p:cNvGrpSpPr/>
              <p:nvPr/>
            </p:nvGrpSpPr>
            <p:grpSpPr>
              <a:xfrm>
                <a:off x="290060" y="2562642"/>
                <a:ext cx="672489" cy="91913"/>
                <a:chOff x="290060" y="2277630"/>
                <a:chExt cx="672489" cy="91913"/>
              </a:xfrm>
              <a:grpFill/>
            </p:grpSpPr>
            <p:grpSp>
              <p:nvGrpSpPr>
                <p:cNvPr id="1276" name="グループ化 1275">
                  <a:extLst>
                    <a:ext uri="{FF2B5EF4-FFF2-40B4-BE49-F238E27FC236}">
                      <a16:creationId xmlns:a16="http://schemas.microsoft.com/office/drawing/2014/main" id="{F91E6962-D3C9-4471-A309-714BCB78C38A}"/>
                    </a:ext>
                  </a:extLst>
                </p:cNvPr>
                <p:cNvGrpSpPr/>
                <p:nvPr/>
              </p:nvGrpSpPr>
              <p:grpSpPr>
                <a:xfrm>
                  <a:off x="290060" y="2277630"/>
                  <a:ext cx="151810" cy="91913"/>
                  <a:chOff x="6969110" y="3730368"/>
                  <a:chExt cx="667328" cy="86946"/>
                </a:xfrm>
                <a:grpFill/>
              </p:grpSpPr>
              <p:sp>
                <p:nvSpPr>
                  <p:cNvPr id="1289" name="正方形/長方形 1288">
                    <a:extLst>
                      <a:ext uri="{FF2B5EF4-FFF2-40B4-BE49-F238E27FC236}">
                        <a16:creationId xmlns:a16="http://schemas.microsoft.com/office/drawing/2014/main" id="{B26AEBAD-A73E-41D3-9D30-434D9B4091A0}"/>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90" name="フリーフォーム 1152">
                    <a:extLst>
                      <a:ext uri="{FF2B5EF4-FFF2-40B4-BE49-F238E27FC236}">
                        <a16:creationId xmlns:a16="http://schemas.microsoft.com/office/drawing/2014/main" id="{FC9B946E-7716-4035-AA72-C376E1DC2579}"/>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91" name="直線コネクタ 1290">
                    <a:extLst>
                      <a:ext uri="{FF2B5EF4-FFF2-40B4-BE49-F238E27FC236}">
                        <a16:creationId xmlns:a16="http://schemas.microsoft.com/office/drawing/2014/main" id="{B2CAE4A5-6576-4FF4-8A7A-69C99176423E}"/>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77" name="グループ化 1276">
                  <a:extLst>
                    <a:ext uri="{FF2B5EF4-FFF2-40B4-BE49-F238E27FC236}">
                      <a16:creationId xmlns:a16="http://schemas.microsoft.com/office/drawing/2014/main" id="{386FE05A-DCE7-487B-A834-036FD3B76FCA}"/>
                    </a:ext>
                  </a:extLst>
                </p:cNvPr>
                <p:cNvGrpSpPr/>
                <p:nvPr/>
              </p:nvGrpSpPr>
              <p:grpSpPr>
                <a:xfrm>
                  <a:off x="466227" y="2277630"/>
                  <a:ext cx="151810" cy="91913"/>
                  <a:chOff x="6969110" y="3730368"/>
                  <a:chExt cx="667328" cy="86946"/>
                </a:xfrm>
                <a:grpFill/>
              </p:grpSpPr>
              <p:sp>
                <p:nvSpPr>
                  <p:cNvPr id="1286" name="正方形/長方形 1285">
                    <a:extLst>
                      <a:ext uri="{FF2B5EF4-FFF2-40B4-BE49-F238E27FC236}">
                        <a16:creationId xmlns:a16="http://schemas.microsoft.com/office/drawing/2014/main" id="{6E9F6C56-033F-444E-B2EE-D761E86D5105}"/>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87" name="フリーフォーム 1152">
                    <a:extLst>
                      <a:ext uri="{FF2B5EF4-FFF2-40B4-BE49-F238E27FC236}">
                        <a16:creationId xmlns:a16="http://schemas.microsoft.com/office/drawing/2014/main" id="{A80A1686-272E-438F-8C11-F7BCB47DE46C}"/>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88" name="直線コネクタ 1287">
                    <a:extLst>
                      <a:ext uri="{FF2B5EF4-FFF2-40B4-BE49-F238E27FC236}">
                        <a16:creationId xmlns:a16="http://schemas.microsoft.com/office/drawing/2014/main" id="{FC7C7BD3-7FED-4A3E-A83B-18AC1FE57111}"/>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78" name="グループ化 1277">
                  <a:extLst>
                    <a:ext uri="{FF2B5EF4-FFF2-40B4-BE49-F238E27FC236}">
                      <a16:creationId xmlns:a16="http://schemas.microsoft.com/office/drawing/2014/main" id="{95ECE68C-6522-4FEA-B395-B284445EDFFC}"/>
                    </a:ext>
                  </a:extLst>
                </p:cNvPr>
                <p:cNvGrpSpPr/>
                <p:nvPr/>
              </p:nvGrpSpPr>
              <p:grpSpPr>
                <a:xfrm>
                  <a:off x="640927" y="2277630"/>
                  <a:ext cx="151810" cy="91913"/>
                  <a:chOff x="6969110" y="3730368"/>
                  <a:chExt cx="667328" cy="86946"/>
                </a:xfrm>
                <a:grpFill/>
              </p:grpSpPr>
              <p:sp>
                <p:nvSpPr>
                  <p:cNvPr id="1283" name="正方形/長方形 1282">
                    <a:extLst>
                      <a:ext uri="{FF2B5EF4-FFF2-40B4-BE49-F238E27FC236}">
                        <a16:creationId xmlns:a16="http://schemas.microsoft.com/office/drawing/2014/main" id="{BBF8CEFB-60D1-485A-B6E9-412672931B98}"/>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84" name="フリーフォーム 1152">
                    <a:extLst>
                      <a:ext uri="{FF2B5EF4-FFF2-40B4-BE49-F238E27FC236}">
                        <a16:creationId xmlns:a16="http://schemas.microsoft.com/office/drawing/2014/main" id="{4FC348AE-A7B2-4A71-BF15-9CB03E6F55DD}"/>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85" name="直線コネクタ 1284">
                    <a:extLst>
                      <a:ext uri="{FF2B5EF4-FFF2-40B4-BE49-F238E27FC236}">
                        <a16:creationId xmlns:a16="http://schemas.microsoft.com/office/drawing/2014/main" id="{A9D4E725-6E4F-4B7F-ABEB-EE2F45D6212F}"/>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279" name="グループ化 1278">
                  <a:extLst>
                    <a:ext uri="{FF2B5EF4-FFF2-40B4-BE49-F238E27FC236}">
                      <a16:creationId xmlns:a16="http://schemas.microsoft.com/office/drawing/2014/main" id="{6F37B31D-8163-46DD-9598-85F2652D1D0E}"/>
                    </a:ext>
                  </a:extLst>
                </p:cNvPr>
                <p:cNvGrpSpPr/>
                <p:nvPr/>
              </p:nvGrpSpPr>
              <p:grpSpPr>
                <a:xfrm>
                  <a:off x="810739" y="2277630"/>
                  <a:ext cx="151810" cy="91913"/>
                  <a:chOff x="6969110" y="3730368"/>
                  <a:chExt cx="667328" cy="86946"/>
                </a:xfrm>
                <a:grpFill/>
              </p:grpSpPr>
              <p:sp>
                <p:nvSpPr>
                  <p:cNvPr id="1280" name="正方形/長方形 1279">
                    <a:extLst>
                      <a:ext uri="{FF2B5EF4-FFF2-40B4-BE49-F238E27FC236}">
                        <a16:creationId xmlns:a16="http://schemas.microsoft.com/office/drawing/2014/main" id="{98AA533B-9701-4B4A-A1E2-E2361D85A633}"/>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281" name="フリーフォーム 1152">
                    <a:extLst>
                      <a:ext uri="{FF2B5EF4-FFF2-40B4-BE49-F238E27FC236}">
                        <a16:creationId xmlns:a16="http://schemas.microsoft.com/office/drawing/2014/main" id="{27345C5B-50C0-4843-8295-C46C59FBBBFF}"/>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82" name="直線コネクタ 1281">
                    <a:extLst>
                      <a:ext uri="{FF2B5EF4-FFF2-40B4-BE49-F238E27FC236}">
                        <a16:creationId xmlns:a16="http://schemas.microsoft.com/office/drawing/2014/main" id="{42793819-82FD-49AE-8926-7D50873B1BAA}"/>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sp>
          <p:nvSpPr>
            <p:cNvPr id="1270" name="フリーフォーム: 図形 830">
              <a:extLst>
                <a:ext uri="{FF2B5EF4-FFF2-40B4-BE49-F238E27FC236}">
                  <a16:creationId xmlns:a16="http://schemas.microsoft.com/office/drawing/2014/main" id="{86247371-FF84-4A9B-A0DC-8A665E3AF1C0}"/>
                </a:ext>
              </a:extLst>
            </p:cNvPr>
            <p:cNvSpPr/>
            <p:nvPr/>
          </p:nvSpPr>
          <p:spPr>
            <a:xfrm>
              <a:off x="3523291" y="2016324"/>
              <a:ext cx="163206" cy="48220"/>
            </a:xfrm>
            <a:custGeom>
              <a:avLst/>
              <a:gdLst>
                <a:gd name="connsiteX0" fmla="*/ 0 w 209550"/>
                <a:gd name="connsiteY0" fmla="*/ 61913 h 61913"/>
                <a:gd name="connsiteX1" fmla="*/ 71438 w 209550"/>
                <a:gd name="connsiteY1" fmla="*/ 0 h 61913"/>
                <a:gd name="connsiteX2" fmla="*/ 209550 w 209550"/>
                <a:gd name="connsiteY2" fmla="*/ 0 h 61913"/>
                <a:gd name="connsiteX3" fmla="*/ 150019 w 209550"/>
                <a:gd name="connsiteY3" fmla="*/ 57150 h 61913"/>
              </a:gdLst>
              <a:ahLst/>
              <a:cxnLst>
                <a:cxn ang="0">
                  <a:pos x="connsiteX0" y="connsiteY0"/>
                </a:cxn>
                <a:cxn ang="0">
                  <a:pos x="connsiteX1" y="connsiteY1"/>
                </a:cxn>
                <a:cxn ang="0">
                  <a:pos x="connsiteX2" y="connsiteY2"/>
                </a:cxn>
                <a:cxn ang="0">
                  <a:pos x="connsiteX3" y="connsiteY3"/>
                </a:cxn>
              </a:cxnLst>
              <a:rect l="l" t="t" r="r" b="b"/>
              <a:pathLst>
                <a:path w="209550" h="61913">
                  <a:moveTo>
                    <a:pt x="0" y="61913"/>
                  </a:moveTo>
                  <a:lnTo>
                    <a:pt x="71438" y="0"/>
                  </a:lnTo>
                  <a:lnTo>
                    <a:pt x="209550" y="0"/>
                  </a:lnTo>
                  <a:lnTo>
                    <a:pt x="150019" y="57150"/>
                  </a:lnTo>
                </a:path>
              </a:pathLst>
            </a:custGeom>
            <a:noFill/>
            <a:ln w="12700" cap="flat" cmpd="sng" algn="ctr">
              <a:solidFill>
                <a:srgbClr val="44546A">
                  <a:lumMod val="75000"/>
                  <a:lumOff val="2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271" name="直線コネクタ 1270">
              <a:extLst>
                <a:ext uri="{FF2B5EF4-FFF2-40B4-BE49-F238E27FC236}">
                  <a16:creationId xmlns:a16="http://schemas.microsoft.com/office/drawing/2014/main" id="{091AA084-1B6F-4569-9B5C-BB054867546D}"/>
                </a:ext>
              </a:extLst>
            </p:cNvPr>
            <p:cNvCxnSpPr>
              <a:stCxn id="1270" idx="2"/>
            </p:cNvCxnSpPr>
            <p:nvPr/>
          </p:nvCxnSpPr>
          <p:spPr>
            <a:xfrm>
              <a:off x="3686497" y="2016324"/>
              <a:ext cx="0" cy="52019"/>
            </a:xfrm>
            <a:prstGeom prst="line">
              <a:avLst/>
            </a:prstGeom>
            <a:noFill/>
            <a:ln w="12700" cap="flat" cmpd="sng" algn="ctr">
              <a:solidFill>
                <a:srgbClr val="44546A">
                  <a:lumMod val="75000"/>
                  <a:lumOff val="25000"/>
                </a:srgbClr>
              </a:solidFill>
              <a:prstDash val="solid"/>
              <a:miter lim="800000"/>
            </a:ln>
            <a:effectLst/>
          </p:spPr>
        </p:cxnSp>
      </p:grpSp>
      <p:grpSp>
        <p:nvGrpSpPr>
          <p:cNvPr id="1356" name="グループ化 1355">
            <a:extLst>
              <a:ext uri="{FF2B5EF4-FFF2-40B4-BE49-F238E27FC236}">
                <a16:creationId xmlns:a16="http://schemas.microsoft.com/office/drawing/2014/main" id="{AB30C942-53B9-46AE-8C29-EF19CE3E854E}"/>
              </a:ext>
            </a:extLst>
          </p:cNvPr>
          <p:cNvGrpSpPr/>
          <p:nvPr/>
        </p:nvGrpSpPr>
        <p:grpSpPr>
          <a:xfrm>
            <a:off x="5818398" y="2124189"/>
            <a:ext cx="775943" cy="433727"/>
            <a:chOff x="3039506" y="2120136"/>
            <a:chExt cx="1049772" cy="586787"/>
          </a:xfrm>
        </p:grpSpPr>
        <p:sp>
          <p:nvSpPr>
            <p:cNvPr id="1357" name="フリーフォーム: 図形 1529">
              <a:extLst>
                <a:ext uri="{FF2B5EF4-FFF2-40B4-BE49-F238E27FC236}">
                  <a16:creationId xmlns:a16="http://schemas.microsoft.com/office/drawing/2014/main" id="{190FDE7C-360D-474B-BB4D-D5898A8F9559}"/>
                </a:ext>
              </a:extLst>
            </p:cNvPr>
            <p:cNvSpPr/>
            <p:nvPr/>
          </p:nvSpPr>
          <p:spPr>
            <a:xfrm rot="1750928">
              <a:off x="3966369" y="2370609"/>
              <a:ext cx="122909" cy="160922"/>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58" name="フリーフォーム: 図形 1530">
              <a:extLst>
                <a:ext uri="{FF2B5EF4-FFF2-40B4-BE49-F238E27FC236}">
                  <a16:creationId xmlns:a16="http://schemas.microsoft.com/office/drawing/2014/main" id="{55C02AC7-AA69-4E0D-99C3-3981F9A9B07E}"/>
                </a:ext>
              </a:extLst>
            </p:cNvPr>
            <p:cNvSpPr/>
            <p:nvPr/>
          </p:nvSpPr>
          <p:spPr>
            <a:xfrm rot="949213">
              <a:off x="3336706" y="2120136"/>
              <a:ext cx="78797" cy="103167"/>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59" name="フリーフォーム: 図形 1531">
              <a:extLst>
                <a:ext uri="{FF2B5EF4-FFF2-40B4-BE49-F238E27FC236}">
                  <a16:creationId xmlns:a16="http://schemas.microsoft.com/office/drawing/2014/main" id="{18B4953B-CA02-4177-A9BA-88AB2544C0A0}"/>
                </a:ext>
              </a:extLst>
            </p:cNvPr>
            <p:cNvSpPr/>
            <p:nvPr/>
          </p:nvSpPr>
          <p:spPr>
            <a:xfrm>
              <a:off x="3039506" y="2603756"/>
              <a:ext cx="78797" cy="103167"/>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360" name="グループ化 1359"/>
          <p:cNvGrpSpPr/>
          <p:nvPr/>
        </p:nvGrpSpPr>
        <p:grpSpPr>
          <a:xfrm>
            <a:off x="8105450" y="1342122"/>
            <a:ext cx="775943" cy="762546"/>
            <a:chOff x="5784222" y="969601"/>
            <a:chExt cx="1049772" cy="1031646"/>
          </a:xfrm>
        </p:grpSpPr>
        <p:grpSp>
          <p:nvGrpSpPr>
            <p:cNvPr id="1361" name="グループ化 1360">
              <a:extLst>
                <a:ext uri="{FF2B5EF4-FFF2-40B4-BE49-F238E27FC236}">
                  <a16:creationId xmlns:a16="http://schemas.microsoft.com/office/drawing/2014/main" id="{6666F817-1DF4-4975-95F7-205468F11433}"/>
                </a:ext>
              </a:extLst>
            </p:cNvPr>
            <p:cNvGrpSpPr/>
            <p:nvPr/>
          </p:nvGrpSpPr>
          <p:grpSpPr>
            <a:xfrm>
              <a:off x="5959512" y="1072072"/>
              <a:ext cx="667645" cy="929175"/>
              <a:chOff x="10871951" y="1800558"/>
              <a:chExt cx="667645" cy="929175"/>
            </a:xfrm>
          </p:grpSpPr>
          <p:sp>
            <p:nvSpPr>
              <p:cNvPr id="1366" name="フリーフォーム 646">
                <a:extLst>
                  <a:ext uri="{FF2B5EF4-FFF2-40B4-BE49-F238E27FC236}">
                    <a16:creationId xmlns:a16="http://schemas.microsoft.com/office/drawing/2014/main" id="{CE58487F-02AC-4209-A533-0DAF1D3F86AA}"/>
                  </a:ext>
                </a:extLst>
              </p:cNvPr>
              <p:cNvSpPr/>
              <p:nvPr/>
            </p:nvSpPr>
            <p:spPr>
              <a:xfrm>
                <a:off x="10908796" y="1841747"/>
                <a:ext cx="610277" cy="172613"/>
              </a:xfrm>
              <a:custGeom>
                <a:avLst/>
                <a:gdLst>
                  <a:gd name="connsiteX0" fmla="*/ 0 w 908050"/>
                  <a:gd name="connsiteY0" fmla="*/ 171450 h 177800"/>
                  <a:gd name="connsiteX1" fmla="*/ 165100 w 908050"/>
                  <a:gd name="connsiteY1" fmla="*/ 0 h 177800"/>
                  <a:gd name="connsiteX2" fmla="*/ 908050 w 908050"/>
                  <a:gd name="connsiteY2" fmla="*/ 0 h 177800"/>
                  <a:gd name="connsiteX3" fmla="*/ 736600 w 908050"/>
                  <a:gd name="connsiteY3" fmla="*/ 177800 h 177800"/>
                  <a:gd name="connsiteX4" fmla="*/ 0 w 908050"/>
                  <a:gd name="connsiteY4" fmla="*/ 171450 h 177800"/>
                  <a:gd name="connsiteX0" fmla="*/ 0 w 908050"/>
                  <a:gd name="connsiteY0" fmla="*/ 171450 h 249237"/>
                  <a:gd name="connsiteX1" fmla="*/ 165100 w 908050"/>
                  <a:gd name="connsiteY1" fmla="*/ 0 h 249237"/>
                  <a:gd name="connsiteX2" fmla="*/ 908050 w 908050"/>
                  <a:gd name="connsiteY2" fmla="*/ 0 h 249237"/>
                  <a:gd name="connsiteX3" fmla="*/ 746125 w 908050"/>
                  <a:gd name="connsiteY3" fmla="*/ 249237 h 249237"/>
                  <a:gd name="connsiteX4" fmla="*/ 0 w 908050"/>
                  <a:gd name="connsiteY4" fmla="*/ 171450 h 249237"/>
                  <a:gd name="connsiteX0" fmla="*/ 0 w 917575"/>
                  <a:gd name="connsiteY0" fmla="*/ 257175 h 257175"/>
                  <a:gd name="connsiteX1" fmla="*/ 174625 w 917575"/>
                  <a:gd name="connsiteY1" fmla="*/ 0 h 257175"/>
                  <a:gd name="connsiteX2" fmla="*/ 917575 w 917575"/>
                  <a:gd name="connsiteY2" fmla="*/ 0 h 257175"/>
                  <a:gd name="connsiteX3" fmla="*/ 755650 w 917575"/>
                  <a:gd name="connsiteY3" fmla="*/ 249237 h 257175"/>
                  <a:gd name="connsiteX4" fmla="*/ 0 w 917575"/>
                  <a:gd name="connsiteY4" fmla="*/ 257175 h 257175"/>
                  <a:gd name="connsiteX0" fmla="*/ 0 w 927100"/>
                  <a:gd name="connsiteY0" fmla="*/ 257175 h 257175"/>
                  <a:gd name="connsiteX1" fmla="*/ 174625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257175 h 257175"/>
                  <a:gd name="connsiteX1" fmla="*/ 128879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305752 h 305752"/>
                  <a:gd name="connsiteX1" fmla="*/ 128879 w 927100"/>
                  <a:gd name="connsiteY1" fmla="*/ 48577 h 305752"/>
                  <a:gd name="connsiteX2" fmla="*/ 927100 w 927100"/>
                  <a:gd name="connsiteY2" fmla="*/ 0 h 305752"/>
                  <a:gd name="connsiteX3" fmla="*/ 755650 w 927100"/>
                  <a:gd name="connsiteY3" fmla="*/ 297814 h 305752"/>
                  <a:gd name="connsiteX4" fmla="*/ 0 w 927100"/>
                  <a:gd name="connsiteY4" fmla="*/ 305752 h 305752"/>
                  <a:gd name="connsiteX0" fmla="*/ 0 w 927100"/>
                  <a:gd name="connsiteY0" fmla="*/ 310515 h 310515"/>
                  <a:gd name="connsiteX1" fmla="*/ 161555 w 927100"/>
                  <a:gd name="connsiteY1" fmla="*/ 0 h 310515"/>
                  <a:gd name="connsiteX2" fmla="*/ 927100 w 927100"/>
                  <a:gd name="connsiteY2" fmla="*/ 4763 h 310515"/>
                  <a:gd name="connsiteX3" fmla="*/ 755650 w 927100"/>
                  <a:gd name="connsiteY3" fmla="*/ 302577 h 310515"/>
                  <a:gd name="connsiteX4" fmla="*/ 0 w 927100"/>
                  <a:gd name="connsiteY4" fmla="*/ 310515 h 310515"/>
                  <a:gd name="connsiteX0" fmla="*/ 0 w 927100"/>
                  <a:gd name="connsiteY0" fmla="*/ 310515 h 310515"/>
                  <a:gd name="connsiteX1" fmla="*/ 161555 w 927100"/>
                  <a:gd name="connsiteY1" fmla="*/ 0 h 310515"/>
                  <a:gd name="connsiteX2" fmla="*/ 927100 w 927100"/>
                  <a:gd name="connsiteY2" fmla="*/ 4763 h 310515"/>
                  <a:gd name="connsiteX3" fmla="*/ 769265 w 927100"/>
                  <a:gd name="connsiteY3" fmla="*/ 302577 h 310515"/>
                  <a:gd name="connsiteX4" fmla="*/ 0 w 927100"/>
                  <a:gd name="connsiteY4" fmla="*/ 310515 h 310515"/>
                  <a:gd name="connsiteX0" fmla="*/ 0 w 927100"/>
                  <a:gd name="connsiteY0" fmla="*/ 305753 h 305753"/>
                  <a:gd name="connsiteX1" fmla="*/ 222807 w 927100"/>
                  <a:gd name="connsiteY1" fmla="*/ 15643 h 305753"/>
                  <a:gd name="connsiteX2" fmla="*/ 927100 w 927100"/>
                  <a:gd name="connsiteY2" fmla="*/ 1 h 305753"/>
                  <a:gd name="connsiteX3" fmla="*/ 769265 w 927100"/>
                  <a:gd name="connsiteY3" fmla="*/ 297815 h 305753"/>
                  <a:gd name="connsiteX4" fmla="*/ 0 w 927100"/>
                  <a:gd name="connsiteY4" fmla="*/ 305753 h 305753"/>
                  <a:gd name="connsiteX0" fmla="*/ 0 w 927100"/>
                  <a:gd name="connsiteY0" fmla="*/ 305751 h 305751"/>
                  <a:gd name="connsiteX1" fmla="*/ 193275 w 927100"/>
                  <a:gd name="connsiteY1" fmla="*/ 337 h 305751"/>
                  <a:gd name="connsiteX2" fmla="*/ 927100 w 927100"/>
                  <a:gd name="connsiteY2" fmla="*/ -1 h 305751"/>
                  <a:gd name="connsiteX3" fmla="*/ 769265 w 927100"/>
                  <a:gd name="connsiteY3" fmla="*/ 297813 h 305751"/>
                  <a:gd name="connsiteX4" fmla="*/ 0 w 927100"/>
                  <a:gd name="connsiteY4" fmla="*/ 305751 h 305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00" h="305751">
                    <a:moveTo>
                      <a:pt x="0" y="305751"/>
                    </a:moveTo>
                    <a:lnTo>
                      <a:pt x="193275" y="337"/>
                    </a:lnTo>
                    <a:lnTo>
                      <a:pt x="927100" y="-1"/>
                    </a:lnTo>
                    <a:lnTo>
                      <a:pt x="769265" y="297813"/>
                    </a:lnTo>
                    <a:lnTo>
                      <a:pt x="0" y="305751"/>
                    </a:lnTo>
                    <a:close/>
                  </a:path>
                </a:pathLst>
              </a:custGeom>
              <a:solidFill>
                <a:srgbClr val="FBF2E5"/>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67" name="正方形/長方形 1366">
                <a:extLst>
                  <a:ext uri="{FF2B5EF4-FFF2-40B4-BE49-F238E27FC236}">
                    <a16:creationId xmlns:a16="http://schemas.microsoft.com/office/drawing/2014/main" id="{0325294C-75F7-4623-B5AC-07C1E68F71BA}"/>
                  </a:ext>
                </a:extLst>
              </p:cNvPr>
              <p:cNvSpPr/>
              <p:nvPr/>
            </p:nvSpPr>
            <p:spPr>
              <a:xfrm>
                <a:off x="10908796" y="2017818"/>
                <a:ext cx="515446" cy="704273"/>
              </a:xfrm>
              <a:prstGeom prst="rect">
                <a:avLst/>
              </a:prstGeom>
              <a:solidFill>
                <a:srgbClr val="FBF2E5"/>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68" name="フリーフォーム 648">
                <a:extLst>
                  <a:ext uri="{FF2B5EF4-FFF2-40B4-BE49-F238E27FC236}">
                    <a16:creationId xmlns:a16="http://schemas.microsoft.com/office/drawing/2014/main" id="{66378EBD-05A6-48A5-BC95-BD068B3A4196}"/>
                  </a:ext>
                </a:extLst>
              </p:cNvPr>
              <p:cNvSpPr/>
              <p:nvPr/>
            </p:nvSpPr>
            <p:spPr>
              <a:xfrm>
                <a:off x="11423557" y="1836118"/>
                <a:ext cx="116039" cy="893615"/>
              </a:xfrm>
              <a:custGeom>
                <a:avLst/>
                <a:gdLst>
                  <a:gd name="connsiteX0" fmla="*/ 158750 w 177800"/>
                  <a:gd name="connsiteY0" fmla="*/ 0 h 596900"/>
                  <a:gd name="connsiteX1" fmla="*/ 0 w 177800"/>
                  <a:gd name="connsiteY1" fmla="*/ 171450 h 596900"/>
                  <a:gd name="connsiteX2" fmla="*/ 0 w 177800"/>
                  <a:gd name="connsiteY2" fmla="*/ 596900 h 596900"/>
                  <a:gd name="connsiteX3" fmla="*/ 177800 w 177800"/>
                  <a:gd name="connsiteY3" fmla="*/ 412750 h 596900"/>
                  <a:gd name="connsiteX4" fmla="*/ 158750 w 177800"/>
                  <a:gd name="connsiteY4" fmla="*/ 0 h 596900"/>
                  <a:gd name="connsiteX0" fmla="*/ 173038 w 177800"/>
                  <a:gd name="connsiteY0" fmla="*/ 0 h 601662"/>
                  <a:gd name="connsiteX1" fmla="*/ 0 w 177800"/>
                  <a:gd name="connsiteY1" fmla="*/ 176212 h 601662"/>
                  <a:gd name="connsiteX2" fmla="*/ 0 w 177800"/>
                  <a:gd name="connsiteY2" fmla="*/ 601662 h 601662"/>
                  <a:gd name="connsiteX3" fmla="*/ 177800 w 177800"/>
                  <a:gd name="connsiteY3" fmla="*/ 417512 h 601662"/>
                  <a:gd name="connsiteX4" fmla="*/ 173038 w 177800"/>
                  <a:gd name="connsiteY4" fmla="*/ 0 h 601662"/>
                  <a:gd name="connsiteX0" fmla="*/ 177800 w 182562"/>
                  <a:gd name="connsiteY0" fmla="*/ 0 h 601662"/>
                  <a:gd name="connsiteX1" fmla="*/ 0 w 182562"/>
                  <a:gd name="connsiteY1" fmla="*/ 238125 h 601662"/>
                  <a:gd name="connsiteX2" fmla="*/ 4762 w 182562"/>
                  <a:gd name="connsiteY2" fmla="*/ 601662 h 601662"/>
                  <a:gd name="connsiteX3" fmla="*/ 182562 w 182562"/>
                  <a:gd name="connsiteY3" fmla="*/ 417512 h 601662"/>
                  <a:gd name="connsiteX4" fmla="*/ 177800 w 182562"/>
                  <a:gd name="connsiteY4" fmla="*/ 0 h 601662"/>
                  <a:gd name="connsiteX0" fmla="*/ 178259 w 183021"/>
                  <a:gd name="connsiteY0" fmla="*/ 0 h 673100"/>
                  <a:gd name="connsiteX1" fmla="*/ 459 w 183021"/>
                  <a:gd name="connsiteY1" fmla="*/ 238125 h 673100"/>
                  <a:gd name="connsiteX2" fmla="*/ 458 w 183021"/>
                  <a:gd name="connsiteY2" fmla="*/ 673100 h 673100"/>
                  <a:gd name="connsiteX3" fmla="*/ 183021 w 183021"/>
                  <a:gd name="connsiteY3" fmla="*/ 417512 h 673100"/>
                  <a:gd name="connsiteX4" fmla="*/ 178259 w 183021"/>
                  <a:gd name="connsiteY4" fmla="*/ 0 h 673100"/>
                  <a:gd name="connsiteX0" fmla="*/ 178259 w 190641"/>
                  <a:gd name="connsiteY0" fmla="*/ 0 h 673100"/>
                  <a:gd name="connsiteX1" fmla="*/ 459 w 190641"/>
                  <a:gd name="connsiteY1" fmla="*/ 238125 h 673100"/>
                  <a:gd name="connsiteX2" fmla="*/ 458 w 190641"/>
                  <a:gd name="connsiteY2" fmla="*/ 673100 h 673100"/>
                  <a:gd name="connsiteX3" fmla="*/ 190641 w 190641"/>
                  <a:gd name="connsiteY3" fmla="*/ 379412 h 673100"/>
                  <a:gd name="connsiteX4" fmla="*/ 178259 w 190641"/>
                  <a:gd name="connsiteY4" fmla="*/ 0 h 673100"/>
                  <a:gd name="connsiteX0" fmla="*/ 178259 w 190641"/>
                  <a:gd name="connsiteY0" fmla="*/ 0 h 734060"/>
                  <a:gd name="connsiteX1" fmla="*/ 459 w 190641"/>
                  <a:gd name="connsiteY1" fmla="*/ 299085 h 734060"/>
                  <a:gd name="connsiteX2" fmla="*/ 458 w 190641"/>
                  <a:gd name="connsiteY2" fmla="*/ 734060 h 734060"/>
                  <a:gd name="connsiteX3" fmla="*/ 190641 w 190641"/>
                  <a:gd name="connsiteY3" fmla="*/ 440372 h 734060"/>
                  <a:gd name="connsiteX4" fmla="*/ 178259 w 190641"/>
                  <a:gd name="connsiteY4" fmla="*/ 0 h 734060"/>
                  <a:gd name="connsiteX0" fmla="*/ 181434 w 190641"/>
                  <a:gd name="connsiteY0" fmla="*/ 0 h 718185"/>
                  <a:gd name="connsiteX1" fmla="*/ 459 w 190641"/>
                  <a:gd name="connsiteY1" fmla="*/ 283210 h 718185"/>
                  <a:gd name="connsiteX2" fmla="*/ 458 w 190641"/>
                  <a:gd name="connsiteY2" fmla="*/ 718185 h 718185"/>
                  <a:gd name="connsiteX3" fmla="*/ 190641 w 190641"/>
                  <a:gd name="connsiteY3" fmla="*/ 424497 h 718185"/>
                  <a:gd name="connsiteX4" fmla="*/ 181434 w 190641"/>
                  <a:gd name="connsiteY4" fmla="*/ 0 h 718185"/>
                  <a:gd name="connsiteX0" fmla="*/ 181434 w 181680"/>
                  <a:gd name="connsiteY0" fmla="*/ 0 h 718185"/>
                  <a:gd name="connsiteX1" fmla="*/ 459 w 181680"/>
                  <a:gd name="connsiteY1" fmla="*/ 283210 h 718185"/>
                  <a:gd name="connsiteX2" fmla="*/ 458 w 181680"/>
                  <a:gd name="connsiteY2" fmla="*/ 718185 h 718185"/>
                  <a:gd name="connsiteX3" fmla="*/ 177941 w 181680"/>
                  <a:gd name="connsiteY3" fmla="*/ 424497 h 718185"/>
                  <a:gd name="connsiteX4" fmla="*/ 181434 w 181680"/>
                  <a:gd name="connsiteY4" fmla="*/ 0 h 718185"/>
                  <a:gd name="connsiteX0" fmla="*/ 180974 w 181220"/>
                  <a:gd name="connsiteY0" fmla="*/ 0 h 1399216"/>
                  <a:gd name="connsiteX1" fmla="*/ -1 w 181220"/>
                  <a:gd name="connsiteY1" fmla="*/ 283210 h 1399216"/>
                  <a:gd name="connsiteX2" fmla="*/ 22955 w 181220"/>
                  <a:gd name="connsiteY2" fmla="*/ 1399216 h 1399216"/>
                  <a:gd name="connsiteX3" fmla="*/ 177481 w 181220"/>
                  <a:gd name="connsiteY3" fmla="*/ 424497 h 1399216"/>
                  <a:gd name="connsiteX4" fmla="*/ 180974 w 181220"/>
                  <a:gd name="connsiteY4" fmla="*/ 0 h 1399216"/>
                  <a:gd name="connsiteX0" fmla="*/ 180976 w 215744"/>
                  <a:gd name="connsiteY0" fmla="*/ 0 h 1399216"/>
                  <a:gd name="connsiteX1" fmla="*/ 1 w 215744"/>
                  <a:gd name="connsiteY1" fmla="*/ 283210 h 1399216"/>
                  <a:gd name="connsiteX2" fmla="*/ 22957 w 215744"/>
                  <a:gd name="connsiteY2" fmla="*/ 1399216 h 1399216"/>
                  <a:gd name="connsiteX3" fmla="*/ 215744 w 215744"/>
                  <a:gd name="connsiteY3" fmla="*/ 1136134 h 1399216"/>
                  <a:gd name="connsiteX4" fmla="*/ 180976 w 215744"/>
                  <a:gd name="connsiteY4" fmla="*/ 0 h 1399216"/>
                  <a:gd name="connsiteX0" fmla="*/ 186076 w 215742"/>
                  <a:gd name="connsiteY0" fmla="*/ 0 h 1593067"/>
                  <a:gd name="connsiteX1" fmla="*/ -1 w 215742"/>
                  <a:gd name="connsiteY1" fmla="*/ 477061 h 1593067"/>
                  <a:gd name="connsiteX2" fmla="*/ 22955 w 215742"/>
                  <a:gd name="connsiteY2" fmla="*/ 1593067 h 1593067"/>
                  <a:gd name="connsiteX3" fmla="*/ 215742 w 215742"/>
                  <a:gd name="connsiteY3" fmla="*/ 1329985 h 1593067"/>
                  <a:gd name="connsiteX4" fmla="*/ 186076 w 215742"/>
                  <a:gd name="connsiteY4" fmla="*/ 0 h 1593067"/>
                  <a:gd name="connsiteX0" fmla="*/ 175875 w 205541"/>
                  <a:gd name="connsiteY0" fmla="*/ 0 h 1593067"/>
                  <a:gd name="connsiteX1" fmla="*/ 0 w 205541"/>
                  <a:gd name="connsiteY1" fmla="*/ 298513 h 1593067"/>
                  <a:gd name="connsiteX2" fmla="*/ 12754 w 205541"/>
                  <a:gd name="connsiteY2" fmla="*/ 1593067 h 1593067"/>
                  <a:gd name="connsiteX3" fmla="*/ 205541 w 205541"/>
                  <a:gd name="connsiteY3" fmla="*/ 1329985 h 1593067"/>
                  <a:gd name="connsiteX4" fmla="*/ 175875 w 205541"/>
                  <a:gd name="connsiteY4" fmla="*/ 0 h 1593067"/>
                  <a:gd name="connsiteX0" fmla="*/ 175875 w 205541"/>
                  <a:gd name="connsiteY0" fmla="*/ 0 h 1582864"/>
                  <a:gd name="connsiteX1" fmla="*/ 0 w 205541"/>
                  <a:gd name="connsiteY1" fmla="*/ 288310 h 1582864"/>
                  <a:gd name="connsiteX2" fmla="*/ 12754 w 205541"/>
                  <a:gd name="connsiteY2" fmla="*/ 1582864 h 1582864"/>
                  <a:gd name="connsiteX3" fmla="*/ 205541 w 205541"/>
                  <a:gd name="connsiteY3" fmla="*/ 1319782 h 1582864"/>
                  <a:gd name="connsiteX4" fmla="*/ 175875 w 205541"/>
                  <a:gd name="connsiteY4" fmla="*/ 0 h 1582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41" h="1582864">
                    <a:moveTo>
                      <a:pt x="175875" y="0"/>
                    </a:moveTo>
                    <a:lnTo>
                      <a:pt x="0" y="288310"/>
                    </a:lnTo>
                    <a:cubicBezTo>
                      <a:pt x="1587" y="409489"/>
                      <a:pt x="11167" y="1461685"/>
                      <a:pt x="12754" y="1582864"/>
                    </a:cubicBezTo>
                    <a:lnTo>
                      <a:pt x="205541" y="1319782"/>
                    </a:lnTo>
                    <a:cubicBezTo>
                      <a:pt x="203954" y="1180611"/>
                      <a:pt x="177462" y="139171"/>
                      <a:pt x="175875" y="0"/>
                    </a:cubicBezTo>
                    <a:close/>
                  </a:path>
                </a:pathLst>
              </a:custGeom>
              <a:solidFill>
                <a:srgbClr val="FBF2E5"/>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369" name="グループ化 1368">
                <a:extLst>
                  <a:ext uri="{FF2B5EF4-FFF2-40B4-BE49-F238E27FC236}">
                    <a16:creationId xmlns:a16="http://schemas.microsoft.com/office/drawing/2014/main" id="{8F478CBA-A88E-45D4-80E6-06B728F3A15C}"/>
                  </a:ext>
                </a:extLst>
              </p:cNvPr>
              <p:cNvGrpSpPr/>
              <p:nvPr/>
            </p:nvGrpSpPr>
            <p:grpSpPr>
              <a:xfrm>
                <a:off x="10871951" y="2213354"/>
                <a:ext cx="550894" cy="85440"/>
                <a:chOff x="3929463" y="4950530"/>
                <a:chExt cx="607322" cy="94192"/>
              </a:xfrm>
            </p:grpSpPr>
            <p:sp>
              <p:nvSpPr>
                <p:cNvPr id="1399" name="正方形/長方形 1398">
                  <a:extLst>
                    <a:ext uri="{FF2B5EF4-FFF2-40B4-BE49-F238E27FC236}">
                      <a16:creationId xmlns:a16="http://schemas.microsoft.com/office/drawing/2014/main" id="{77D7FDB6-7EE9-462A-8473-E5A8C5E134CC}"/>
                    </a:ext>
                  </a:extLst>
                </p:cNvPr>
                <p:cNvSpPr/>
                <p:nvPr/>
              </p:nvSpPr>
              <p:spPr>
                <a:xfrm>
                  <a:off x="3929463" y="4990576"/>
                  <a:ext cx="564483" cy="5318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00" name="フリーフォーム 697">
                  <a:extLst>
                    <a:ext uri="{FF2B5EF4-FFF2-40B4-BE49-F238E27FC236}">
                      <a16:creationId xmlns:a16="http://schemas.microsoft.com/office/drawing/2014/main" id="{04E2A25B-0C72-418D-AB82-75481C64780B}"/>
                    </a:ext>
                  </a:extLst>
                </p:cNvPr>
                <p:cNvSpPr/>
                <p:nvPr/>
              </p:nvSpPr>
              <p:spPr>
                <a:xfrm>
                  <a:off x="4488685" y="4950530"/>
                  <a:ext cx="48100" cy="94192"/>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01" name="直線コネクタ 1400">
                  <a:extLst>
                    <a:ext uri="{FF2B5EF4-FFF2-40B4-BE49-F238E27FC236}">
                      <a16:creationId xmlns:a16="http://schemas.microsoft.com/office/drawing/2014/main" id="{48BF72A0-5223-474C-9916-4171E4C8B970}"/>
                    </a:ext>
                  </a:extLst>
                </p:cNvPr>
                <p:cNvCxnSpPr/>
                <p:nvPr/>
              </p:nvCxnSpPr>
              <p:spPr>
                <a:xfrm flipV="1">
                  <a:off x="3930377" y="4957759"/>
                  <a:ext cx="38785" cy="34740"/>
                </a:xfrm>
                <a:prstGeom prst="line">
                  <a:avLst/>
                </a:prstGeom>
                <a:noFill/>
                <a:ln w="12700" cap="flat" cmpd="sng" algn="ctr">
                  <a:solidFill>
                    <a:srgbClr val="ED7D31">
                      <a:lumMod val="40000"/>
                      <a:lumOff val="60000"/>
                    </a:srgbClr>
                  </a:solidFill>
                  <a:prstDash val="solid"/>
                  <a:miter lim="800000"/>
                </a:ln>
                <a:effectLst/>
              </p:spPr>
            </p:cxnSp>
          </p:grpSp>
          <p:grpSp>
            <p:nvGrpSpPr>
              <p:cNvPr id="1370" name="グループ化 1369">
                <a:extLst>
                  <a:ext uri="{FF2B5EF4-FFF2-40B4-BE49-F238E27FC236}">
                    <a16:creationId xmlns:a16="http://schemas.microsoft.com/office/drawing/2014/main" id="{C2590A89-FE90-472D-959F-4F249B73FDF4}"/>
                  </a:ext>
                </a:extLst>
              </p:cNvPr>
              <p:cNvGrpSpPr/>
              <p:nvPr/>
            </p:nvGrpSpPr>
            <p:grpSpPr>
              <a:xfrm>
                <a:off x="10871951" y="2310265"/>
                <a:ext cx="550894" cy="85440"/>
                <a:chOff x="3929463" y="5159785"/>
                <a:chExt cx="607322" cy="94192"/>
              </a:xfrm>
            </p:grpSpPr>
            <p:sp>
              <p:nvSpPr>
                <p:cNvPr id="1396" name="正方形/長方形 1395">
                  <a:extLst>
                    <a:ext uri="{FF2B5EF4-FFF2-40B4-BE49-F238E27FC236}">
                      <a16:creationId xmlns:a16="http://schemas.microsoft.com/office/drawing/2014/main" id="{7D455B50-2A09-4E15-979C-26ABBF4B96DA}"/>
                    </a:ext>
                  </a:extLst>
                </p:cNvPr>
                <p:cNvSpPr/>
                <p:nvPr/>
              </p:nvSpPr>
              <p:spPr>
                <a:xfrm>
                  <a:off x="3929463" y="5199102"/>
                  <a:ext cx="564483" cy="48717"/>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97" name="フリーフォーム 701">
                  <a:extLst>
                    <a:ext uri="{FF2B5EF4-FFF2-40B4-BE49-F238E27FC236}">
                      <a16:creationId xmlns:a16="http://schemas.microsoft.com/office/drawing/2014/main" id="{DA5A2DCA-E397-4177-A76C-A45B63448A7C}"/>
                    </a:ext>
                  </a:extLst>
                </p:cNvPr>
                <p:cNvSpPr/>
                <p:nvPr/>
              </p:nvSpPr>
              <p:spPr>
                <a:xfrm>
                  <a:off x="4488685" y="5159785"/>
                  <a:ext cx="48100" cy="94192"/>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98" name="直線コネクタ 1397">
                  <a:extLst>
                    <a:ext uri="{FF2B5EF4-FFF2-40B4-BE49-F238E27FC236}">
                      <a16:creationId xmlns:a16="http://schemas.microsoft.com/office/drawing/2014/main" id="{6743C1AE-0FBC-42E0-9E25-8B154C5DDF25}"/>
                    </a:ext>
                  </a:extLst>
                </p:cNvPr>
                <p:cNvCxnSpPr/>
                <p:nvPr/>
              </p:nvCxnSpPr>
              <p:spPr>
                <a:xfrm flipV="1">
                  <a:off x="3930377" y="5164717"/>
                  <a:ext cx="38785" cy="34740"/>
                </a:xfrm>
                <a:prstGeom prst="line">
                  <a:avLst/>
                </a:prstGeom>
                <a:noFill/>
                <a:ln w="12700" cap="flat" cmpd="sng" algn="ctr">
                  <a:solidFill>
                    <a:srgbClr val="ED7D31">
                      <a:lumMod val="40000"/>
                      <a:lumOff val="60000"/>
                    </a:srgbClr>
                  </a:solidFill>
                  <a:prstDash val="solid"/>
                  <a:miter lim="800000"/>
                </a:ln>
                <a:effectLst/>
              </p:spPr>
            </p:cxnSp>
          </p:grpSp>
          <p:grpSp>
            <p:nvGrpSpPr>
              <p:cNvPr id="1371" name="グループ化 1370">
                <a:extLst>
                  <a:ext uri="{FF2B5EF4-FFF2-40B4-BE49-F238E27FC236}">
                    <a16:creationId xmlns:a16="http://schemas.microsoft.com/office/drawing/2014/main" id="{58429A57-23CC-4BF3-A4BC-8B17A47E28FF}"/>
                  </a:ext>
                </a:extLst>
              </p:cNvPr>
              <p:cNvGrpSpPr/>
              <p:nvPr/>
            </p:nvGrpSpPr>
            <p:grpSpPr>
              <a:xfrm>
                <a:off x="10871953" y="2391439"/>
                <a:ext cx="550888" cy="89028"/>
                <a:chOff x="3929469" y="5250762"/>
                <a:chExt cx="607316" cy="98147"/>
              </a:xfrm>
            </p:grpSpPr>
            <p:sp>
              <p:nvSpPr>
                <p:cNvPr id="1393" name="正方形/長方形 1392">
                  <a:extLst>
                    <a:ext uri="{FF2B5EF4-FFF2-40B4-BE49-F238E27FC236}">
                      <a16:creationId xmlns:a16="http://schemas.microsoft.com/office/drawing/2014/main" id="{C9D5FB8F-89EF-4A5D-B145-71B3D361B3BC}"/>
                    </a:ext>
                  </a:extLst>
                </p:cNvPr>
                <p:cNvSpPr/>
                <p:nvPr/>
              </p:nvSpPr>
              <p:spPr>
                <a:xfrm>
                  <a:off x="3929469" y="5292649"/>
                  <a:ext cx="564484" cy="51009"/>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94" name="フリーフォーム 705">
                  <a:extLst>
                    <a:ext uri="{FF2B5EF4-FFF2-40B4-BE49-F238E27FC236}">
                      <a16:creationId xmlns:a16="http://schemas.microsoft.com/office/drawing/2014/main" id="{55A88872-A16D-4FC2-A17E-AC7935B98F78}"/>
                    </a:ext>
                  </a:extLst>
                </p:cNvPr>
                <p:cNvSpPr/>
                <p:nvPr/>
              </p:nvSpPr>
              <p:spPr>
                <a:xfrm>
                  <a:off x="4488685" y="5254717"/>
                  <a:ext cx="48100" cy="94192"/>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95" name="直線コネクタ 1394">
                  <a:extLst>
                    <a:ext uri="{FF2B5EF4-FFF2-40B4-BE49-F238E27FC236}">
                      <a16:creationId xmlns:a16="http://schemas.microsoft.com/office/drawing/2014/main" id="{D73E1C9F-B3E7-41F5-AA90-6E8C7ACFC816}"/>
                    </a:ext>
                  </a:extLst>
                </p:cNvPr>
                <p:cNvCxnSpPr/>
                <p:nvPr/>
              </p:nvCxnSpPr>
              <p:spPr>
                <a:xfrm flipV="1">
                  <a:off x="3930377" y="5250762"/>
                  <a:ext cx="38785" cy="34740"/>
                </a:xfrm>
                <a:prstGeom prst="line">
                  <a:avLst/>
                </a:prstGeom>
                <a:noFill/>
                <a:ln w="12700" cap="flat" cmpd="sng" algn="ctr">
                  <a:solidFill>
                    <a:srgbClr val="ED7D31">
                      <a:lumMod val="40000"/>
                      <a:lumOff val="60000"/>
                    </a:srgbClr>
                  </a:solidFill>
                  <a:prstDash val="solid"/>
                  <a:miter lim="800000"/>
                </a:ln>
                <a:effectLst/>
              </p:spPr>
            </p:cxnSp>
          </p:grpSp>
          <p:grpSp>
            <p:nvGrpSpPr>
              <p:cNvPr id="1372" name="グループ化 1371">
                <a:extLst>
                  <a:ext uri="{FF2B5EF4-FFF2-40B4-BE49-F238E27FC236}">
                    <a16:creationId xmlns:a16="http://schemas.microsoft.com/office/drawing/2014/main" id="{833BD081-8775-4223-8CE9-07B69EF5E053}"/>
                  </a:ext>
                </a:extLst>
              </p:cNvPr>
              <p:cNvGrpSpPr/>
              <p:nvPr/>
            </p:nvGrpSpPr>
            <p:grpSpPr>
              <a:xfrm>
                <a:off x="10871951" y="2482606"/>
                <a:ext cx="550894" cy="85440"/>
                <a:chOff x="3929463" y="5354284"/>
                <a:chExt cx="607322" cy="94192"/>
              </a:xfrm>
            </p:grpSpPr>
            <p:sp>
              <p:nvSpPr>
                <p:cNvPr id="1390" name="正方形/長方形 1389">
                  <a:extLst>
                    <a:ext uri="{FF2B5EF4-FFF2-40B4-BE49-F238E27FC236}">
                      <a16:creationId xmlns:a16="http://schemas.microsoft.com/office/drawing/2014/main" id="{61DB78AE-88D0-4708-94F1-76C965D420E7}"/>
                    </a:ext>
                  </a:extLst>
                </p:cNvPr>
                <p:cNvSpPr/>
                <p:nvPr/>
              </p:nvSpPr>
              <p:spPr>
                <a:xfrm>
                  <a:off x="3929463" y="5392644"/>
                  <a:ext cx="564482" cy="52222"/>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91" name="フリーフォーム 709">
                  <a:extLst>
                    <a:ext uri="{FF2B5EF4-FFF2-40B4-BE49-F238E27FC236}">
                      <a16:creationId xmlns:a16="http://schemas.microsoft.com/office/drawing/2014/main" id="{5D61E9E1-F92E-441D-B9B7-CAA9C5B35891}"/>
                    </a:ext>
                  </a:extLst>
                </p:cNvPr>
                <p:cNvSpPr/>
                <p:nvPr/>
              </p:nvSpPr>
              <p:spPr>
                <a:xfrm>
                  <a:off x="4488685" y="5354284"/>
                  <a:ext cx="48100" cy="94192"/>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92" name="直線コネクタ 1391">
                  <a:extLst>
                    <a:ext uri="{FF2B5EF4-FFF2-40B4-BE49-F238E27FC236}">
                      <a16:creationId xmlns:a16="http://schemas.microsoft.com/office/drawing/2014/main" id="{B27AC37C-37F4-445B-B564-B8CBC2C0565E}"/>
                    </a:ext>
                  </a:extLst>
                </p:cNvPr>
                <p:cNvCxnSpPr/>
                <p:nvPr/>
              </p:nvCxnSpPr>
              <p:spPr>
                <a:xfrm flipV="1">
                  <a:off x="3930377" y="5362778"/>
                  <a:ext cx="38785" cy="34740"/>
                </a:xfrm>
                <a:prstGeom prst="line">
                  <a:avLst/>
                </a:prstGeom>
                <a:noFill/>
                <a:ln w="12700" cap="flat" cmpd="sng" algn="ctr">
                  <a:solidFill>
                    <a:srgbClr val="ED7D31">
                      <a:lumMod val="40000"/>
                      <a:lumOff val="60000"/>
                    </a:srgbClr>
                  </a:solidFill>
                  <a:prstDash val="solid"/>
                  <a:miter lim="800000"/>
                </a:ln>
                <a:effectLst/>
              </p:spPr>
            </p:cxnSp>
          </p:grpSp>
          <p:grpSp>
            <p:nvGrpSpPr>
              <p:cNvPr id="1373" name="グループ化 1372">
                <a:extLst>
                  <a:ext uri="{FF2B5EF4-FFF2-40B4-BE49-F238E27FC236}">
                    <a16:creationId xmlns:a16="http://schemas.microsoft.com/office/drawing/2014/main" id="{E02AB818-D8F1-4005-AB50-126F70A48C7F}"/>
                  </a:ext>
                </a:extLst>
              </p:cNvPr>
              <p:cNvGrpSpPr/>
              <p:nvPr/>
            </p:nvGrpSpPr>
            <p:grpSpPr>
              <a:xfrm>
                <a:off x="11297000" y="1800558"/>
                <a:ext cx="153852" cy="122059"/>
                <a:chOff x="2098540" y="4715547"/>
                <a:chExt cx="695416" cy="874013"/>
              </a:xfrm>
            </p:grpSpPr>
            <p:sp>
              <p:nvSpPr>
                <p:cNvPr id="1387" name="フリーフォーム 728">
                  <a:extLst>
                    <a:ext uri="{FF2B5EF4-FFF2-40B4-BE49-F238E27FC236}">
                      <a16:creationId xmlns:a16="http://schemas.microsoft.com/office/drawing/2014/main" id="{EBBEE9D9-5250-404B-A54D-74803666B592}"/>
                    </a:ext>
                  </a:extLst>
                </p:cNvPr>
                <p:cNvSpPr/>
                <p:nvPr/>
              </p:nvSpPr>
              <p:spPr>
                <a:xfrm>
                  <a:off x="2098540" y="4715547"/>
                  <a:ext cx="672789" cy="190295"/>
                </a:xfrm>
                <a:custGeom>
                  <a:avLst/>
                  <a:gdLst>
                    <a:gd name="connsiteX0" fmla="*/ 0 w 908050"/>
                    <a:gd name="connsiteY0" fmla="*/ 171450 h 177800"/>
                    <a:gd name="connsiteX1" fmla="*/ 165100 w 908050"/>
                    <a:gd name="connsiteY1" fmla="*/ 0 h 177800"/>
                    <a:gd name="connsiteX2" fmla="*/ 908050 w 908050"/>
                    <a:gd name="connsiteY2" fmla="*/ 0 h 177800"/>
                    <a:gd name="connsiteX3" fmla="*/ 736600 w 908050"/>
                    <a:gd name="connsiteY3" fmla="*/ 177800 h 177800"/>
                    <a:gd name="connsiteX4" fmla="*/ 0 w 908050"/>
                    <a:gd name="connsiteY4" fmla="*/ 171450 h 177800"/>
                    <a:gd name="connsiteX0" fmla="*/ 0 w 908050"/>
                    <a:gd name="connsiteY0" fmla="*/ 171450 h 249237"/>
                    <a:gd name="connsiteX1" fmla="*/ 165100 w 908050"/>
                    <a:gd name="connsiteY1" fmla="*/ 0 h 249237"/>
                    <a:gd name="connsiteX2" fmla="*/ 908050 w 908050"/>
                    <a:gd name="connsiteY2" fmla="*/ 0 h 249237"/>
                    <a:gd name="connsiteX3" fmla="*/ 746125 w 908050"/>
                    <a:gd name="connsiteY3" fmla="*/ 249237 h 249237"/>
                    <a:gd name="connsiteX4" fmla="*/ 0 w 908050"/>
                    <a:gd name="connsiteY4" fmla="*/ 171450 h 249237"/>
                    <a:gd name="connsiteX0" fmla="*/ 0 w 917575"/>
                    <a:gd name="connsiteY0" fmla="*/ 257175 h 257175"/>
                    <a:gd name="connsiteX1" fmla="*/ 174625 w 917575"/>
                    <a:gd name="connsiteY1" fmla="*/ 0 h 257175"/>
                    <a:gd name="connsiteX2" fmla="*/ 917575 w 917575"/>
                    <a:gd name="connsiteY2" fmla="*/ 0 h 257175"/>
                    <a:gd name="connsiteX3" fmla="*/ 755650 w 917575"/>
                    <a:gd name="connsiteY3" fmla="*/ 249237 h 257175"/>
                    <a:gd name="connsiteX4" fmla="*/ 0 w 917575"/>
                    <a:gd name="connsiteY4" fmla="*/ 257175 h 257175"/>
                    <a:gd name="connsiteX0" fmla="*/ 0 w 927100"/>
                    <a:gd name="connsiteY0" fmla="*/ 257175 h 257175"/>
                    <a:gd name="connsiteX1" fmla="*/ 174625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257175 h 257175"/>
                    <a:gd name="connsiteX1" fmla="*/ 128879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305752 h 305752"/>
                    <a:gd name="connsiteX1" fmla="*/ 128879 w 927100"/>
                    <a:gd name="connsiteY1" fmla="*/ 48577 h 305752"/>
                    <a:gd name="connsiteX2" fmla="*/ 927100 w 927100"/>
                    <a:gd name="connsiteY2" fmla="*/ 0 h 305752"/>
                    <a:gd name="connsiteX3" fmla="*/ 755650 w 927100"/>
                    <a:gd name="connsiteY3" fmla="*/ 297814 h 305752"/>
                    <a:gd name="connsiteX4" fmla="*/ 0 w 927100"/>
                    <a:gd name="connsiteY4" fmla="*/ 305752 h 305752"/>
                    <a:gd name="connsiteX0" fmla="*/ 0 w 927100"/>
                    <a:gd name="connsiteY0" fmla="*/ 310515 h 310515"/>
                    <a:gd name="connsiteX1" fmla="*/ 161555 w 927100"/>
                    <a:gd name="connsiteY1" fmla="*/ 0 h 310515"/>
                    <a:gd name="connsiteX2" fmla="*/ 927100 w 927100"/>
                    <a:gd name="connsiteY2" fmla="*/ 4763 h 310515"/>
                    <a:gd name="connsiteX3" fmla="*/ 755650 w 927100"/>
                    <a:gd name="connsiteY3" fmla="*/ 302577 h 310515"/>
                    <a:gd name="connsiteX4" fmla="*/ 0 w 927100"/>
                    <a:gd name="connsiteY4" fmla="*/ 310515 h 310515"/>
                    <a:gd name="connsiteX0" fmla="*/ 0 w 927100"/>
                    <a:gd name="connsiteY0" fmla="*/ 310515 h 310515"/>
                    <a:gd name="connsiteX1" fmla="*/ 161555 w 927100"/>
                    <a:gd name="connsiteY1" fmla="*/ 0 h 310515"/>
                    <a:gd name="connsiteX2" fmla="*/ 927100 w 927100"/>
                    <a:gd name="connsiteY2" fmla="*/ 4763 h 310515"/>
                    <a:gd name="connsiteX3" fmla="*/ 769265 w 927100"/>
                    <a:gd name="connsiteY3" fmla="*/ 302577 h 310515"/>
                    <a:gd name="connsiteX4" fmla="*/ 0 w 927100"/>
                    <a:gd name="connsiteY4" fmla="*/ 310515 h 310515"/>
                    <a:gd name="connsiteX0" fmla="*/ 0 w 927100"/>
                    <a:gd name="connsiteY0" fmla="*/ 305753 h 305753"/>
                    <a:gd name="connsiteX1" fmla="*/ 222807 w 927100"/>
                    <a:gd name="connsiteY1" fmla="*/ 15643 h 305753"/>
                    <a:gd name="connsiteX2" fmla="*/ 927100 w 927100"/>
                    <a:gd name="connsiteY2" fmla="*/ 1 h 305753"/>
                    <a:gd name="connsiteX3" fmla="*/ 769265 w 927100"/>
                    <a:gd name="connsiteY3" fmla="*/ 297815 h 305753"/>
                    <a:gd name="connsiteX4" fmla="*/ 0 w 927100"/>
                    <a:gd name="connsiteY4" fmla="*/ 305753 h 305753"/>
                    <a:gd name="connsiteX0" fmla="*/ 0 w 927100"/>
                    <a:gd name="connsiteY0" fmla="*/ 305751 h 305751"/>
                    <a:gd name="connsiteX1" fmla="*/ 193275 w 927100"/>
                    <a:gd name="connsiteY1" fmla="*/ 337 h 305751"/>
                    <a:gd name="connsiteX2" fmla="*/ 927100 w 927100"/>
                    <a:gd name="connsiteY2" fmla="*/ -1 h 305751"/>
                    <a:gd name="connsiteX3" fmla="*/ 769265 w 927100"/>
                    <a:gd name="connsiteY3" fmla="*/ 297813 h 305751"/>
                    <a:gd name="connsiteX4" fmla="*/ 0 w 927100"/>
                    <a:gd name="connsiteY4" fmla="*/ 305751 h 305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00" h="305751">
                      <a:moveTo>
                        <a:pt x="0" y="305751"/>
                      </a:moveTo>
                      <a:lnTo>
                        <a:pt x="193275" y="337"/>
                      </a:lnTo>
                      <a:lnTo>
                        <a:pt x="927100" y="-1"/>
                      </a:lnTo>
                      <a:lnTo>
                        <a:pt x="769265" y="297813"/>
                      </a:lnTo>
                      <a:lnTo>
                        <a:pt x="0" y="305751"/>
                      </a:lnTo>
                      <a:close/>
                    </a:path>
                  </a:pathLst>
                </a:custGeom>
                <a:solidFill>
                  <a:srgbClr val="FBF2E5"/>
                </a:solidFill>
                <a:ln w="1905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88" name="正方形/長方形 1387">
                  <a:extLst>
                    <a:ext uri="{FF2B5EF4-FFF2-40B4-BE49-F238E27FC236}">
                      <a16:creationId xmlns:a16="http://schemas.microsoft.com/office/drawing/2014/main" id="{D82B1750-57EC-4DEE-9D34-7655BA6CF486}"/>
                    </a:ext>
                  </a:extLst>
                </p:cNvPr>
                <p:cNvSpPr/>
                <p:nvPr/>
              </p:nvSpPr>
              <p:spPr>
                <a:xfrm>
                  <a:off x="2098540" y="4898690"/>
                  <a:ext cx="568243" cy="682445"/>
                </a:xfrm>
                <a:prstGeom prst="rect">
                  <a:avLst/>
                </a:prstGeom>
                <a:solidFill>
                  <a:srgbClr val="FBF2E5"/>
                </a:solidFill>
                <a:ln w="1905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89" name="フリーフォーム 730">
                  <a:extLst>
                    <a:ext uri="{FF2B5EF4-FFF2-40B4-BE49-F238E27FC236}">
                      <a16:creationId xmlns:a16="http://schemas.microsoft.com/office/drawing/2014/main" id="{8DDD97BD-F51E-4515-A1DA-1A5552CE0CBC}"/>
                    </a:ext>
                  </a:extLst>
                </p:cNvPr>
                <p:cNvSpPr/>
                <p:nvPr/>
              </p:nvSpPr>
              <p:spPr>
                <a:xfrm>
                  <a:off x="2659680" y="4718710"/>
                  <a:ext cx="134276" cy="870850"/>
                </a:xfrm>
                <a:custGeom>
                  <a:avLst/>
                  <a:gdLst>
                    <a:gd name="connsiteX0" fmla="*/ 158750 w 177800"/>
                    <a:gd name="connsiteY0" fmla="*/ 0 h 596900"/>
                    <a:gd name="connsiteX1" fmla="*/ 0 w 177800"/>
                    <a:gd name="connsiteY1" fmla="*/ 171450 h 596900"/>
                    <a:gd name="connsiteX2" fmla="*/ 0 w 177800"/>
                    <a:gd name="connsiteY2" fmla="*/ 596900 h 596900"/>
                    <a:gd name="connsiteX3" fmla="*/ 177800 w 177800"/>
                    <a:gd name="connsiteY3" fmla="*/ 412750 h 596900"/>
                    <a:gd name="connsiteX4" fmla="*/ 158750 w 177800"/>
                    <a:gd name="connsiteY4" fmla="*/ 0 h 596900"/>
                    <a:gd name="connsiteX0" fmla="*/ 173038 w 177800"/>
                    <a:gd name="connsiteY0" fmla="*/ 0 h 601662"/>
                    <a:gd name="connsiteX1" fmla="*/ 0 w 177800"/>
                    <a:gd name="connsiteY1" fmla="*/ 176212 h 601662"/>
                    <a:gd name="connsiteX2" fmla="*/ 0 w 177800"/>
                    <a:gd name="connsiteY2" fmla="*/ 601662 h 601662"/>
                    <a:gd name="connsiteX3" fmla="*/ 177800 w 177800"/>
                    <a:gd name="connsiteY3" fmla="*/ 417512 h 601662"/>
                    <a:gd name="connsiteX4" fmla="*/ 173038 w 177800"/>
                    <a:gd name="connsiteY4" fmla="*/ 0 h 601662"/>
                    <a:gd name="connsiteX0" fmla="*/ 177800 w 182562"/>
                    <a:gd name="connsiteY0" fmla="*/ 0 h 601662"/>
                    <a:gd name="connsiteX1" fmla="*/ 0 w 182562"/>
                    <a:gd name="connsiteY1" fmla="*/ 238125 h 601662"/>
                    <a:gd name="connsiteX2" fmla="*/ 4762 w 182562"/>
                    <a:gd name="connsiteY2" fmla="*/ 601662 h 601662"/>
                    <a:gd name="connsiteX3" fmla="*/ 182562 w 182562"/>
                    <a:gd name="connsiteY3" fmla="*/ 417512 h 601662"/>
                    <a:gd name="connsiteX4" fmla="*/ 177800 w 182562"/>
                    <a:gd name="connsiteY4" fmla="*/ 0 h 601662"/>
                    <a:gd name="connsiteX0" fmla="*/ 178259 w 183021"/>
                    <a:gd name="connsiteY0" fmla="*/ 0 h 673100"/>
                    <a:gd name="connsiteX1" fmla="*/ 459 w 183021"/>
                    <a:gd name="connsiteY1" fmla="*/ 238125 h 673100"/>
                    <a:gd name="connsiteX2" fmla="*/ 458 w 183021"/>
                    <a:gd name="connsiteY2" fmla="*/ 673100 h 673100"/>
                    <a:gd name="connsiteX3" fmla="*/ 183021 w 183021"/>
                    <a:gd name="connsiteY3" fmla="*/ 417512 h 673100"/>
                    <a:gd name="connsiteX4" fmla="*/ 178259 w 183021"/>
                    <a:gd name="connsiteY4" fmla="*/ 0 h 673100"/>
                    <a:gd name="connsiteX0" fmla="*/ 178259 w 190641"/>
                    <a:gd name="connsiteY0" fmla="*/ 0 h 673100"/>
                    <a:gd name="connsiteX1" fmla="*/ 459 w 190641"/>
                    <a:gd name="connsiteY1" fmla="*/ 238125 h 673100"/>
                    <a:gd name="connsiteX2" fmla="*/ 458 w 190641"/>
                    <a:gd name="connsiteY2" fmla="*/ 673100 h 673100"/>
                    <a:gd name="connsiteX3" fmla="*/ 190641 w 190641"/>
                    <a:gd name="connsiteY3" fmla="*/ 379412 h 673100"/>
                    <a:gd name="connsiteX4" fmla="*/ 178259 w 190641"/>
                    <a:gd name="connsiteY4" fmla="*/ 0 h 673100"/>
                    <a:gd name="connsiteX0" fmla="*/ 178259 w 190641"/>
                    <a:gd name="connsiteY0" fmla="*/ 0 h 734060"/>
                    <a:gd name="connsiteX1" fmla="*/ 459 w 190641"/>
                    <a:gd name="connsiteY1" fmla="*/ 299085 h 734060"/>
                    <a:gd name="connsiteX2" fmla="*/ 458 w 190641"/>
                    <a:gd name="connsiteY2" fmla="*/ 734060 h 734060"/>
                    <a:gd name="connsiteX3" fmla="*/ 190641 w 190641"/>
                    <a:gd name="connsiteY3" fmla="*/ 440372 h 734060"/>
                    <a:gd name="connsiteX4" fmla="*/ 178259 w 190641"/>
                    <a:gd name="connsiteY4" fmla="*/ 0 h 734060"/>
                    <a:gd name="connsiteX0" fmla="*/ 181434 w 190641"/>
                    <a:gd name="connsiteY0" fmla="*/ 0 h 718185"/>
                    <a:gd name="connsiteX1" fmla="*/ 459 w 190641"/>
                    <a:gd name="connsiteY1" fmla="*/ 283210 h 718185"/>
                    <a:gd name="connsiteX2" fmla="*/ 458 w 190641"/>
                    <a:gd name="connsiteY2" fmla="*/ 718185 h 718185"/>
                    <a:gd name="connsiteX3" fmla="*/ 190641 w 190641"/>
                    <a:gd name="connsiteY3" fmla="*/ 424497 h 718185"/>
                    <a:gd name="connsiteX4" fmla="*/ 181434 w 190641"/>
                    <a:gd name="connsiteY4" fmla="*/ 0 h 718185"/>
                    <a:gd name="connsiteX0" fmla="*/ 181434 w 181680"/>
                    <a:gd name="connsiteY0" fmla="*/ 0 h 718185"/>
                    <a:gd name="connsiteX1" fmla="*/ 459 w 181680"/>
                    <a:gd name="connsiteY1" fmla="*/ 283210 h 718185"/>
                    <a:gd name="connsiteX2" fmla="*/ 458 w 181680"/>
                    <a:gd name="connsiteY2" fmla="*/ 718185 h 718185"/>
                    <a:gd name="connsiteX3" fmla="*/ 177941 w 181680"/>
                    <a:gd name="connsiteY3" fmla="*/ 424497 h 718185"/>
                    <a:gd name="connsiteX4" fmla="*/ 181434 w 181680"/>
                    <a:gd name="connsiteY4" fmla="*/ 0 h 718185"/>
                    <a:gd name="connsiteX0" fmla="*/ 180974 w 181220"/>
                    <a:gd name="connsiteY0" fmla="*/ 0 h 1399216"/>
                    <a:gd name="connsiteX1" fmla="*/ -1 w 181220"/>
                    <a:gd name="connsiteY1" fmla="*/ 283210 h 1399216"/>
                    <a:gd name="connsiteX2" fmla="*/ 22955 w 181220"/>
                    <a:gd name="connsiteY2" fmla="*/ 1399216 h 1399216"/>
                    <a:gd name="connsiteX3" fmla="*/ 177481 w 181220"/>
                    <a:gd name="connsiteY3" fmla="*/ 424497 h 1399216"/>
                    <a:gd name="connsiteX4" fmla="*/ 180974 w 181220"/>
                    <a:gd name="connsiteY4" fmla="*/ 0 h 1399216"/>
                    <a:gd name="connsiteX0" fmla="*/ 180976 w 215744"/>
                    <a:gd name="connsiteY0" fmla="*/ 0 h 1399216"/>
                    <a:gd name="connsiteX1" fmla="*/ 1 w 215744"/>
                    <a:gd name="connsiteY1" fmla="*/ 283210 h 1399216"/>
                    <a:gd name="connsiteX2" fmla="*/ 22957 w 215744"/>
                    <a:gd name="connsiteY2" fmla="*/ 1399216 h 1399216"/>
                    <a:gd name="connsiteX3" fmla="*/ 215744 w 215744"/>
                    <a:gd name="connsiteY3" fmla="*/ 1136134 h 1399216"/>
                    <a:gd name="connsiteX4" fmla="*/ 180976 w 215744"/>
                    <a:gd name="connsiteY4" fmla="*/ 0 h 1399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44" h="1399216">
                      <a:moveTo>
                        <a:pt x="180976" y="0"/>
                      </a:moveTo>
                      <a:lnTo>
                        <a:pt x="1" y="283210"/>
                      </a:lnTo>
                      <a:cubicBezTo>
                        <a:pt x="1588" y="404389"/>
                        <a:pt x="21370" y="1278037"/>
                        <a:pt x="22957" y="1399216"/>
                      </a:cubicBezTo>
                      <a:lnTo>
                        <a:pt x="215744" y="1136134"/>
                      </a:lnTo>
                      <a:cubicBezTo>
                        <a:pt x="214157" y="996963"/>
                        <a:pt x="182563" y="139171"/>
                        <a:pt x="180976" y="0"/>
                      </a:cubicBezTo>
                      <a:close/>
                    </a:path>
                  </a:pathLst>
                </a:custGeom>
                <a:solidFill>
                  <a:srgbClr val="FBF2E5"/>
                </a:solidFill>
                <a:ln w="1905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1374" name="フリーフォーム 735">
                <a:extLst>
                  <a:ext uri="{FF2B5EF4-FFF2-40B4-BE49-F238E27FC236}">
                    <a16:creationId xmlns:a16="http://schemas.microsoft.com/office/drawing/2014/main" id="{F1A87A27-D9B1-45D4-AB5F-1E1603B69BB3}"/>
                  </a:ext>
                </a:extLst>
              </p:cNvPr>
              <p:cNvSpPr/>
              <p:nvPr/>
            </p:nvSpPr>
            <p:spPr>
              <a:xfrm>
                <a:off x="10985565" y="1878576"/>
                <a:ext cx="303642" cy="94061"/>
              </a:xfrm>
              <a:custGeom>
                <a:avLst/>
                <a:gdLst>
                  <a:gd name="connsiteX0" fmla="*/ 0 w 397669"/>
                  <a:gd name="connsiteY0" fmla="*/ 190500 h 190500"/>
                  <a:gd name="connsiteX1" fmla="*/ 135731 w 397669"/>
                  <a:gd name="connsiteY1" fmla="*/ 0 h 190500"/>
                  <a:gd name="connsiteX2" fmla="*/ 397669 w 397669"/>
                  <a:gd name="connsiteY2" fmla="*/ 0 h 190500"/>
                  <a:gd name="connsiteX3" fmla="*/ 283369 w 397669"/>
                  <a:gd name="connsiteY3" fmla="*/ 188118 h 190500"/>
                  <a:gd name="connsiteX4" fmla="*/ 0 w 397669"/>
                  <a:gd name="connsiteY4" fmla="*/ 190500 h 190500"/>
                  <a:gd name="connsiteX0" fmla="*/ 0 w 397669"/>
                  <a:gd name="connsiteY0" fmla="*/ 190500 h 190500"/>
                  <a:gd name="connsiteX1" fmla="*/ 106449 w 397669"/>
                  <a:gd name="connsiteY1" fmla="*/ 0 h 190500"/>
                  <a:gd name="connsiteX2" fmla="*/ 397669 w 397669"/>
                  <a:gd name="connsiteY2" fmla="*/ 0 h 190500"/>
                  <a:gd name="connsiteX3" fmla="*/ 283369 w 397669"/>
                  <a:gd name="connsiteY3" fmla="*/ 188118 h 190500"/>
                  <a:gd name="connsiteX4" fmla="*/ 0 w 397669"/>
                  <a:gd name="connsiteY4" fmla="*/ 190500 h 190500"/>
                  <a:gd name="connsiteX0" fmla="*/ 0 w 397669"/>
                  <a:gd name="connsiteY0" fmla="*/ 194977 h 194977"/>
                  <a:gd name="connsiteX1" fmla="*/ 95133 w 397669"/>
                  <a:gd name="connsiteY1" fmla="*/ 0 h 194977"/>
                  <a:gd name="connsiteX2" fmla="*/ 397669 w 397669"/>
                  <a:gd name="connsiteY2" fmla="*/ 4477 h 194977"/>
                  <a:gd name="connsiteX3" fmla="*/ 283369 w 397669"/>
                  <a:gd name="connsiteY3" fmla="*/ 192595 h 194977"/>
                  <a:gd name="connsiteX4" fmla="*/ 0 w 397669"/>
                  <a:gd name="connsiteY4" fmla="*/ 194977 h 194977"/>
                  <a:gd name="connsiteX0" fmla="*/ 0 w 397669"/>
                  <a:gd name="connsiteY0" fmla="*/ 194977 h 194977"/>
                  <a:gd name="connsiteX1" fmla="*/ 95133 w 397669"/>
                  <a:gd name="connsiteY1" fmla="*/ 0 h 194977"/>
                  <a:gd name="connsiteX2" fmla="*/ 397669 w 397669"/>
                  <a:gd name="connsiteY2" fmla="*/ 4477 h 194977"/>
                  <a:gd name="connsiteX3" fmla="*/ 328631 w 397669"/>
                  <a:gd name="connsiteY3" fmla="*/ 192595 h 194977"/>
                  <a:gd name="connsiteX4" fmla="*/ 0 w 397669"/>
                  <a:gd name="connsiteY4" fmla="*/ 194977 h 194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669" h="194977">
                    <a:moveTo>
                      <a:pt x="0" y="194977"/>
                    </a:moveTo>
                    <a:lnTo>
                      <a:pt x="95133" y="0"/>
                    </a:lnTo>
                    <a:lnTo>
                      <a:pt x="397669" y="4477"/>
                    </a:lnTo>
                    <a:lnTo>
                      <a:pt x="328631" y="192595"/>
                    </a:lnTo>
                    <a:lnTo>
                      <a:pt x="0" y="194977"/>
                    </a:lnTo>
                    <a:close/>
                  </a:path>
                </a:pathLst>
              </a:custGeom>
              <a:solidFill>
                <a:srgbClr val="ABE68E"/>
              </a:solid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375" name="グループ化 1374">
                <a:extLst>
                  <a:ext uri="{FF2B5EF4-FFF2-40B4-BE49-F238E27FC236}">
                    <a16:creationId xmlns:a16="http://schemas.microsoft.com/office/drawing/2014/main" id="{235C94E2-83BD-4C02-873E-40F25BDEAAF4}"/>
                  </a:ext>
                </a:extLst>
              </p:cNvPr>
              <p:cNvGrpSpPr/>
              <p:nvPr/>
            </p:nvGrpSpPr>
            <p:grpSpPr>
              <a:xfrm>
                <a:off x="10871951" y="2044297"/>
                <a:ext cx="550894" cy="85440"/>
                <a:chOff x="3929463" y="4950530"/>
                <a:chExt cx="607322" cy="94192"/>
              </a:xfrm>
            </p:grpSpPr>
            <p:sp>
              <p:nvSpPr>
                <p:cNvPr id="1384" name="正方形/長方形 1383">
                  <a:extLst>
                    <a:ext uri="{FF2B5EF4-FFF2-40B4-BE49-F238E27FC236}">
                      <a16:creationId xmlns:a16="http://schemas.microsoft.com/office/drawing/2014/main" id="{2AC02AC6-6001-4E5E-9A60-CD6060B9EB88}"/>
                    </a:ext>
                  </a:extLst>
                </p:cNvPr>
                <p:cNvSpPr/>
                <p:nvPr/>
              </p:nvSpPr>
              <p:spPr>
                <a:xfrm>
                  <a:off x="3929463" y="4990576"/>
                  <a:ext cx="564483" cy="5318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85" name="フリーフォーム 738">
                  <a:extLst>
                    <a:ext uri="{FF2B5EF4-FFF2-40B4-BE49-F238E27FC236}">
                      <a16:creationId xmlns:a16="http://schemas.microsoft.com/office/drawing/2014/main" id="{E4C8D2FB-D2FE-4956-9A6F-DBA0E84DDCF5}"/>
                    </a:ext>
                  </a:extLst>
                </p:cNvPr>
                <p:cNvSpPr/>
                <p:nvPr/>
              </p:nvSpPr>
              <p:spPr>
                <a:xfrm>
                  <a:off x="4488685" y="4950530"/>
                  <a:ext cx="48100" cy="94192"/>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86" name="直線コネクタ 1385">
                  <a:extLst>
                    <a:ext uri="{FF2B5EF4-FFF2-40B4-BE49-F238E27FC236}">
                      <a16:creationId xmlns:a16="http://schemas.microsoft.com/office/drawing/2014/main" id="{BFA24CEA-B511-4087-9823-03691DCB955A}"/>
                    </a:ext>
                  </a:extLst>
                </p:cNvPr>
                <p:cNvCxnSpPr/>
                <p:nvPr/>
              </p:nvCxnSpPr>
              <p:spPr>
                <a:xfrm flipV="1">
                  <a:off x="3930377" y="4957759"/>
                  <a:ext cx="38785" cy="34740"/>
                </a:xfrm>
                <a:prstGeom prst="line">
                  <a:avLst/>
                </a:prstGeom>
                <a:noFill/>
                <a:ln w="12700" cap="flat" cmpd="sng" algn="ctr">
                  <a:solidFill>
                    <a:srgbClr val="ED7D31">
                      <a:lumMod val="40000"/>
                      <a:lumOff val="60000"/>
                    </a:srgbClr>
                  </a:solidFill>
                  <a:prstDash val="solid"/>
                  <a:miter lim="800000"/>
                </a:ln>
                <a:effectLst/>
              </p:spPr>
            </p:cxnSp>
          </p:grpSp>
          <p:grpSp>
            <p:nvGrpSpPr>
              <p:cNvPr id="1376" name="グループ化 1375">
                <a:extLst>
                  <a:ext uri="{FF2B5EF4-FFF2-40B4-BE49-F238E27FC236}">
                    <a16:creationId xmlns:a16="http://schemas.microsoft.com/office/drawing/2014/main" id="{F0485CB7-766C-4C98-8F7B-2FD850717078}"/>
                  </a:ext>
                </a:extLst>
              </p:cNvPr>
              <p:cNvGrpSpPr/>
              <p:nvPr/>
            </p:nvGrpSpPr>
            <p:grpSpPr>
              <a:xfrm>
                <a:off x="10871951" y="2129609"/>
                <a:ext cx="550894" cy="85440"/>
                <a:chOff x="3929463" y="4950530"/>
                <a:chExt cx="607322" cy="94192"/>
              </a:xfrm>
            </p:grpSpPr>
            <p:sp>
              <p:nvSpPr>
                <p:cNvPr id="1381" name="正方形/長方形 1380">
                  <a:extLst>
                    <a:ext uri="{FF2B5EF4-FFF2-40B4-BE49-F238E27FC236}">
                      <a16:creationId xmlns:a16="http://schemas.microsoft.com/office/drawing/2014/main" id="{EC004FE6-AA22-4E9B-A6FD-0B7970569F5D}"/>
                    </a:ext>
                  </a:extLst>
                </p:cNvPr>
                <p:cNvSpPr/>
                <p:nvPr/>
              </p:nvSpPr>
              <p:spPr>
                <a:xfrm>
                  <a:off x="3929463" y="4990576"/>
                  <a:ext cx="564483" cy="5318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82" name="フリーフォーム 767">
                  <a:extLst>
                    <a:ext uri="{FF2B5EF4-FFF2-40B4-BE49-F238E27FC236}">
                      <a16:creationId xmlns:a16="http://schemas.microsoft.com/office/drawing/2014/main" id="{5A7A7D8A-61C2-4BE5-AF99-191927F66E01}"/>
                    </a:ext>
                  </a:extLst>
                </p:cNvPr>
                <p:cNvSpPr/>
                <p:nvPr/>
              </p:nvSpPr>
              <p:spPr>
                <a:xfrm>
                  <a:off x="4488685" y="4950530"/>
                  <a:ext cx="48100" cy="94192"/>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83" name="直線コネクタ 1382">
                  <a:extLst>
                    <a:ext uri="{FF2B5EF4-FFF2-40B4-BE49-F238E27FC236}">
                      <a16:creationId xmlns:a16="http://schemas.microsoft.com/office/drawing/2014/main" id="{5C60A7F3-92F6-497C-8B8F-43AC5A780D4A}"/>
                    </a:ext>
                  </a:extLst>
                </p:cNvPr>
                <p:cNvCxnSpPr/>
                <p:nvPr/>
              </p:nvCxnSpPr>
              <p:spPr>
                <a:xfrm flipV="1">
                  <a:off x="3930377" y="4957759"/>
                  <a:ext cx="38785" cy="34740"/>
                </a:xfrm>
                <a:prstGeom prst="line">
                  <a:avLst/>
                </a:prstGeom>
                <a:noFill/>
                <a:ln w="12700" cap="flat" cmpd="sng" algn="ctr">
                  <a:solidFill>
                    <a:srgbClr val="ED7D31">
                      <a:lumMod val="40000"/>
                      <a:lumOff val="60000"/>
                    </a:srgbClr>
                  </a:solidFill>
                  <a:prstDash val="solid"/>
                  <a:miter lim="800000"/>
                </a:ln>
                <a:effectLst/>
              </p:spPr>
            </p:cxnSp>
          </p:grpSp>
          <p:grpSp>
            <p:nvGrpSpPr>
              <p:cNvPr id="1377" name="グループ化 1376">
                <a:extLst>
                  <a:ext uri="{FF2B5EF4-FFF2-40B4-BE49-F238E27FC236}">
                    <a16:creationId xmlns:a16="http://schemas.microsoft.com/office/drawing/2014/main" id="{FED5580E-43BE-4086-AFF8-C32910ECDAB0}"/>
                  </a:ext>
                </a:extLst>
              </p:cNvPr>
              <p:cNvGrpSpPr/>
              <p:nvPr/>
            </p:nvGrpSpPr>
            <p:grpSpPr>
              <a:xfrm>
                <a:off x="10871951" y="2568755"/>
                <a:ext cx="550894" cy="85440"/>
                <a:chOff x="3929463" y="5354284"/>
                <a:chExt cx="607322" cy="94192"/>
              </a:xfrm>
            </p:grpSpPr>
            <p:sp>
              <p:nvSpPr>
                <p:cNvPr id="1378" name="正方形/長方形 1377">
                  <a:extLst>
                    <a:ext uri="{FF2B5EF4-FFF2-40B4-BE49-F238E27FC236}">
                      <a16:creationId xmlns:a16="http://schemas.microsoft.com/office/drawing/2014/main" id="{24BAA3EF-5CBA-4D9A-89EC-50DC71D58529}"/>
                    </a:ext>
                  </a:extLst>
                </p:cNvPr>
                <p:cNvSpPr/>
                <p:nvPr/>
              </p:nvSpPr>
              <p:spPr>
                <a:xfrm>
                  <a:off x="3929463" y="5392644"/>
                  <a:ext cx="564483" cy="52222"/>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79" name="フリーフォーム 709">
                  <a:extLst>
                    <a:ext uri="{FF2B5EF4-FFF2-40B4-BE49-F238E27FC236}">
                      <a16:creationId xmlns:a16="http://schemas.microsoft.com/office/drawing/2014/main" id="{82283557-30BB-4591-AA2F-013902532CF7}"/>
                    </a:ext>
                  </a:extLst>
                </p:cNvPr>
                <p:cNvSpPr/>
                <p:nvPr/>
              </p:nvSpPr>
              <p:spPr>
                <a:xfrm>
                  <a:off x="4488685" y="5354284"/>
                  <a:ext cx="48100" cy="94192"/>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33"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380" name="直線コネクタ 1379">
                  <a:extLst>
                    <a:ext uri="{FF2B5EF4-FFF2-40B4-BE49-F238E27FC236}">
                      <a16:creationId xmlns:a16="http://schemas.microsoft.com/office/drawing/2014/main" id="{7DD57998-824E-4093-B006-0E403AA4E8AF}"/>
                    </a:ext>
                  </a:extLst>
                </p:cNvPr>
                <p:cNvCxnSpPr/>
                <p:nvPr/>
              </p:nvCxnSpPr>
              <p:spPr>
                <a:xfrm flipV="1">
                  <a:off x="3930377" y="5362778"/>
                  <a:ext cx="38785" cy="34740"/>
                </a:xfrm>
                <a:prstGeom prst="line">
                  <a:avLst/>
                </a:prstGeom>
                <a:noFill/>
                <a:ln w="12700" cap="flat" cmpd="sng" algn="ctr">
                  <a:solidFill>
                    <a:srgbClr val="ED7D31">
                      <a:lumMod val="40000"/>
                      <a:lumOff val="60000"/>
                    </a:srgbClr>
                  </a:solidFill>
                  <a:prstDash val="solid"/>
                  <a:miter lim="800000"/>
                </a:ln>
                <a:effectLst/>
              </p:spPr>
            </p:cxnSp>
          </p:grpSp>
        </p:grpSp>
        <p:grpSp>
          <p:nvGrpSpPr>
            <p:cNvPr id="1362" name="グループ化 1361">
              <a:extLst>
                <a:ext uri="{FF2B5EF4-FFF2-40B4-BE49-F238E27FC236}">
                  <a16:creationId xmlns:a16="http://schemas.microsoft.com/office/drawing/2014/main" id="{3F83D3B9-A9D6-4E7F-BED9-586E79D194CF}"/>
                </a:ext>
              </a:extLst>
            </p:cNvPr>
            <p:cNvGrpSpPr/>
            <p:nvPr/>
          </p:nvGrpSpPr>
          <p:grpSpPr>
            <a:xfrm>
              <a:off x="5784222" y="969601"/>
              <a:ext cx="1049772" cy="586787"/>
              <a:chOff x="3039506" y="2120136"/>
              <a:chExt cx="1049772" cy="586787"/>
            </a:xfrm>
          </p:grpSpPr>
          <p:sp>
            <p:nvSpPr>
              <p:cNvPr id="1363" name="フリーフォーム: 図形 1648">
                <a:extLst>
                  <a:ext uri="{FF2B5EF4-FFF2-40B4-BE49-F238E27FC236}">
                    <a16:creationId xmlns:a16="http://schemas.microsoft.com/office/drawing/2014/main" id="{CD091F2C-6077-4F8D-892C-72C074F1F362}"/>
                  </a:ext>
                </a:extLst>
              </p:cNvPr>
              <p:cNvSpPr/>
              <p:nvPr/>
            </p:nvSpPr>
            <p:spPr>
              <a:xfrm rot="1750928">
                <a:off x="3966369" y="2370609"/>
                <a:ext cx="122909" cy="160922"/>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64" name="フリーフォーム: 図形 1649">
                <a:extLst>
                  <a:ext uri="{FF2B5EF4-FFF2-40B4-BE49-F238E27FC236}">
                    <a16:creationId xmlns:a16="http://schemas.microsoft.com/office/drawing/2014/main" id="{C5F38B5B-B3E9-4601-AB01-19EC109EB2DC}"/>
                  </a:ext>
                </a:extLst>
              </p:cNvPr>
              <p:cNvSpPr/>
              <p:nvPr/>
            </p:nvSpPr>
            <p:spPr>
              <a:xfrm rot="949213">
                <a:off x="3336706" y="2120136"/>
                <a:ext cx="78797" cy="103167"/>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365" name="フリーフォーム: 図形 1650">
                <a:extLst>
                  <a:ext uri="{FF2B5EF4-FFF2-40B4-BE49-F238E27FC236}">
                    <a16:creationId xmlns:a16="http://schemas.microsoft.com/office/drawing/2014/main" id="{288AED9B-B508-47C9-AB49-711451C41483}"/>
                  </a:ext>
                </a:extLst>
              </p:cNvPr>
              <p:cNvSpPr/>
              <p:nvPr/>
            </p:nvSpPr>
            <p:spPr>
              <a:xfrm>
                <a:off x="3039506" y="2603756"/>
                <a:ext cx="78797" cy="103167"/>
              </a:xfrm>
              <a:custGeom>
                <a:avLst/>
                <a:gdLst>
                  <a:gd name="connsiteX0" fmla="*/ 127000 w 307975"/>
                  <a:gd name="connsiteY0" fmla="*/ 0 h 403225"/>
                  <a:gd name="connsiteX1" fmla="*/ 123825 w 307975"/>
                  <a:gd name="connsiteY1" fmla="*/ 22225 h 403225"/>
                  <a:gd name="connsiteX2" fmla="*/ 120650 w 307975"/>
                  <a:gd name="connsiteY2" fmla="*/ 31750 h 403225"/>
                  <a:gd name="connsiteX3" fmla="*/ 117475 w 307975"/>
                  <a:gd name="connsiteY3" fmla="*/ 44450 h 403225"/>
                  <a:gd name="connsiteX4" fmla="*/ 111125 w 307975"/>
                  <a:gd name="connsiteY4" fmla="*/ 63500 h 403225"/>
                  <a:gd name="connsiteX5" fmla="*/ 104775 w 307975"/>
                  <a:gd name="connsiteY5" fmla="*/ 73025 h 403225"/>
                  <a:gd name="connsiteX6" fmla="*/ 101600 w 307975"/>
                  <a:gd name="connsiteY6" fmla="*/ 82550 h 403225"/>
                  <a:gd name="connsiteX7" fmla="*/ 79375 w 307975"/>
                  <a:gd name="connsiteY7" fmla="*/ 107950 h 403225"/>
                  <a:gd name="connsiteX8" fmla="*/ 73025 w 307975"/>
                  <a:gd name="connsiteY8" fmla="*/ 117475 h 403225"/>
                  <a:gd name="connsiteX9" fmla="*/ 53975 w 307975"/>
                  <a:gd name="connsiteY9" fmla="*/ 136525 h 403225"/>
                  <a:gd name="connsiteX10" fmla="*/ 28575 w 307975"/>
                  <a:gd name="connsiteY10" fmla="*/ 168275 h 403225"/>
                  <a:gd name="connsiteX11" fmla="*/ 19050 w 307975"/>
                  <a:gd name="connsiteY11" fmla="*/ 174625 h 403225"/>
                  <a:gd name="connsiteX12" fmla="*/ 0 w 307975"/>
                  <a:gd name="connsiteY12" fmla="*/ 190500 h 403225"/>
                  <a:gd name="connsiteX13" fmla="*/ 22225 w 307975"/>
                  <a:gd name="connsiteY13" fmla="*/ 200025 h 403225"/>
                  <a:gd name="connsiteX14" fmla="*/ 53975 w 307975"/>
                  <a:gd name="connsiteY14" fmla="*/ 219075 h 403225"/>
                  <a:gd name="connsiteX15" fmla="*/ 76200 w 307975"/>
                  <a:gd name="connsiteY15" fmla="*/ 231775 h 403225"/>
                  <a:gd name="connsiteX16" fmla="*/ 88900 w 307975"/>
                  <a:gd name="connsiteY16" fmla="*/ 238125 h 403225"/>
                  <a:gd name="connsiteX17" fmla="*/ 107950 w 307975"/>
                  <a:gd name="connsiteY17" fmla="*/ 257175 h 403225"/>
                  <a:gd name="connsiteX18" fmla="*/ 117475 w 307975"/>
                  <a:gd name="connsiteY18" fmla="*/ 263525 h 403225"/>
                  <a:gd name="connsiteX19" fmla="*/ 133350 w 307975"/>
                  <a:gd name="connsiteY19" fmla="*/ 285750 h 403225"/>
                  <a:gd name="connsiteX20" fmla="*/ 146050 w 307975"/>
                  <a:gd name="connsiteY20" fmla="*/ 304800 h 403225"/>
                  <a:gd name="connsiteX21" fmla="*/ 155575 w 307975"/>
                  <a:gd name="connsiteY21" fmla="*/ 323850 h 403225"/>
                  <a:gd name="connsiteX22" fmla="*/ 171450 w 307975"/>
                  <a:gd name="connsiteY22" fmla="*/ 346075 h 403225"/>
                  <a:gd name="connsiteX23" fmla="*/ 177800 w 307975"/>
                  <a:gd name="connsiteY23" fmla="*/ 355600 h 403225"/>
                  <a:gd name="connsiteX24" fmla="*/ 184150 w 307975"/>
                  <a:gd name="connsiteY24" fmla="*/ 374650 h 403225"/>
                  <a:gd name="connsiteX25" fmla="*/ 196850 w 307975"/>
                  <a:gd name="connsiteY25" fmla="*/ 403225 h 403225"/>
                  <a:gd name="connsiteX26" fmla="*/ 193675 w 307975"/>
                  <a:gd name="connsiteY26" fmla="*/ 393700 h 403225"/>
                  <a:gd name="connsiteX27" fmla="*/ 200025 w 307975"/>
                  <a:gd name="connsiteY27" fmla="*/ 339725 h 403225"/>
                  <a:gd name="connsiteX28" fmla="*/ 206375 w 307975"/>
                  <a:gd name="connsiteY28" fmla="*/ 314325 h 403225"/>
                  <a:gd name="connsiteX29" fmla="*/ 212725 w 307975"/>
                  <a:gd name="connsiteY29" fmla="*/ 304800 h 403225"/>
                  <a:gd name="connsiteX30" fmla="*/ 219075 w 307975"/>
                  <a:gd name="connsiteY30" fmla="*/ 285750 h 403225"/>
                  <a:gd name="connsiteX31" fmla="*/ 222250 w 307975"/>
                  <a:gd name="connsiteY31" fmla="*/ 276225 h 403225"/>
                  <a:gd name="connsiteX32" fmla="*/ 228600 w 307975"/>
                  <a:gd name="connsiteY32" fmla="*/ 266700 h 403225"/>
                  <a:gd name="connsiteX33" fmla="*/ 238125 w 307975"/>
                  <a:gd name="connsiteY33" fmla="*/ 241300 h 403225"/>
                  <a:gd name="connsiteX34" fmla="*/ 241300 w 307975"/>
                  <a:gd name="connsiteY34" fmla="*/ 231775 h 403225"/>
                  <a:gd name="connsiteX35" fmla="*/ 254000 w 307975"/>
                  <a:gd name="connsiteY35" fmla="*/ 212725 h 403225"/>
                  <a:gd name="connsiteX36" fmla="*/ 260350 w 307975"/>
                  <a:gd name="connsiteY36" fmla="*/ 200025 h 403225"/>
                  <a:gd name="connsiteX37" fmla="*/ 269875 w 307975"/>
                  <a:gd name="connsiteY37" fmla="*/ 180975 h 403225"/>
                  <a:gd name="connsiteX38" fmla="*/ 279400 w 307975"/>
                  <a:gd name="connsiteY38" fmla="*/ 174625 h 403225"/>
                  <a:gd name="connsiteX39" fmla="*/ 288925 w 307975"/>
                  <a:gd name="connsiteY39" fmla="*/ 165100 h 403225"/>
                  <a:gd name="connsiteX40" fmla="*/ 307975 w 307975"/>
                  <a:gd name="connsiteY40" fmla="*/ 152400 h 403225"/>
                  <a:gd name="connsiteX41" fmla="*/ 304800 w 307975"/>
                  <a:gd name="connsiteY41" fmla="*/ 142875 h 403225"/>
                  <a:gd name="connsiteX42" fmla="*/ 288925 w 307975"/>
                  <a:gd name="connsiteY42" fmla="*/ 139700 h 403225"/>
                  <a:gd name="connsiteX43" fmla="*/ 269875 w 307975"/>
                  <a:gd name="connsiteY43" fmla="*/ 133350 h 403225"/>
                  <a:gd name="connsiteX44" fmla="*/ 257175 w 307975"/>
                  <a:gd name="connsiteY44" fmla="*/ 127000 h 403225"/>
                  <a:gd name="connsiteX45" fmla="*/ 247650 w 307975"/>
                  <a:gd name="connsiteY45" fmla="*/ 123825 h 403225"/>
                  <a:gd name="connsiteX46" fmla="*/ 238125 w 307975"/>
                  <a:gd name="connsiteY46" fmla="*/ 117475 h 403225"/>
                  <a:gd name="connsiteX47" fmla="*/ 212725 w 307975"/>
                  <a:gd name="connsiteY47" fmla="*/ 107950 h 403225"/>
                  <a:gd name="connsiteX48" fmla="*/ 193675 w 307975"/>
                  <a:gd name="connsiteY48" fmla="*/ 95250 h 403225"/>
                  <a:gd name="connsiteX49" fmla="*/ 174625 w 307975"/>
                  <a:gd name="connsiteY49" fmla="*/ 79375 h 403225"/>
                  <a:gd name="connsiteX50" fmla="*/ 168275 w 307975"/>
                  <a:gd name="connsiteY50" fmla="*/ 69850 h 403225"/>
                  <a:gd name="connsiteX51" fmla="*/ 146050 w 307975"/>
                  <a:gd name="connsiteY51" fmla="*/ 41275 h 403225"/>
                  <a:gd name="connsiteX52" fmla="*/ 142875 w 307975"/>
                  <a:gd name="connsiteY52" fmla="*/ 31750 h 403225"/>
                  <a:gd name="connsiteX53" fmla="*/ 130175 w 307975"/>
                  <a:gd name="connsiteY53" fmla="*/ 12700 h 403225"/>
                  <a:gd name="connsiteX54" fmla="*/ 127000 w 307975"/>
                  <a:gd name="connsiteY54" fmla="*/ 0 h 40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7975" h="403225">
                    <a:moveTo>
                      <a:pt x="127000" y="0"/>
                    </a:moveTo>
                    <a:cubicBezTo>
                      <a:pt x="125942" y="7408"/>
                      <a:pt x="125293" y="14887"/>
                      <a:pt x="123825" y="22225"/>
                    </a:cubicBezTo>
                    <a:cubicBezTo>
                      <a:pt x="123169" y="25507"/>
                      <a:pt x="121569" y="28532"/>
                      <a:pt x="120650" y="31750"/>
                    </a:cubicBezTo>
                    <a:cubicBezTo>
                      <a:pt x="119451" y="35946"/>
                      <a:pt x="118729" y="40270"/>
                      <a:pt x="117475" y="44450"/>
                    </a:cubicBezTo>
                    <a:cubicBezTo>
                      <a:pt x="115552" y="50861"/>
                      <a:pt x="114838" y="57931"/>
                      <a:pt x="111125" y="63500"/>
                    </a:cubicBezTo>
                    <a:cubicBezTo>
                      <a:pt x="109008" y="66675"/>
                      <a:pt x="106482" y="69612"/>
                      <a:pt x="104775" y="73025"/>
                    </a:cubicBezTo>
                    <a:cubicBezTo>
                      <a:pt x="103278" y="76018"/>
                      <a:pt x="103225" y="79624"/>
                      <a:pt x="101600" y="82550"/>
                    </a:cubicBezTo>
                    <a:cubicBezTo>
                      <a:pt x="90705" y="102160"/>
                      <a:pt x="93289" y="98674"/>
                      <a:pt x="79375" y="107950"/>
                    </a:cubicBezTo>
                    <a:cubicBezTo>
                      <a:pt x="77258" y="111125"/>
                      <a:pt x="75560" y="114623"/>
                      <a:pt x="73025" y="117475"/>
                    </a:cubicBezTo>
                    <a:cubicBezTo>
                      <a:pt x="67059" y="124187"/>
                      <a:pt x="58956" y="129053"/>
                      <a:pt x="53975" y="136525"/>
                    </a:cubicBezTo>
                    <a:cubicBezTo>
                      <a:pt x="46452" y="147809"/>
                      <a:pt x="39125" y="159483"/>
                      <a:pt x="28575" y="168275"/>
                    </a:cubicBezTo>
                    <a:cubicBezTo>
                      <a:pt x="25644" y="170718"/>
                      <a:pt x="21981" y="172182"/>
                      <a:pt x="19050" y="174625"/>
                    </a:cubicBezTo>
                    <a:cubicBezTo>
                      <a:pt x="-5396" y="194997"/>
                      <a:pt x="23649" y="174734"/>
                      <a:pt x="0" y="190500"/>
                    </a:cubicBezTo>
                    <a:cubicBezTo>
                      <a:pt x="19303" y="203369"/>
                      <a:pt x="-1206" y="191238"/>
                      <a:pt x="22225" y="200025"/>
                    </a:cubicBezTo>
                    <a:cubicBezTo>
                      <a:pt x="41234" y="207153"/>
                      <a:pt x="31821" y="207998"/>
                      <a:pt x="53975" y="219075"/>
                    </a:cubicBezTo>
                    <a:cubicBezTo>
                      <a:pt x="92353" y="238264"/>
                      <a:pt x="44786" y="213824"/>
                      <a:pt x="76200" y="231775"/>
                    </a:cubicBezTo>
                    <a:cubicBezTo>
                      <a:pt x="80309" y="234123"/>
                      <a:pt x="85204" y="235168"/>
                      <a:pt x="88900" y="238125"/>
                    </a:cubicBezTo>
                    <a:cubicBezTo>
                      <a:pt x="95912" y="243735"/>
                      <a:pt x="100478" y="252194"/>
                      <a:pt x="107950" y="257175"/>
                    </a:cubicBezTo>
                    <a:lnTo>
                      <a:pt x="117475" y="263525"/>
                    </a:lnTo>
                    <a:cubicBezTo>
                      <a:pt x="131260" y="291096"/>
                      <a:pt x="115330" y="262581"/>
                      <a:pt x="133350" y="285750"/>
                    </a:cubicBezTo>
                    <a:cubicBezTo>
                      <a:pt x="138035" y="291774"/>
                      <a:pt x="141817" y="298450"/>
                      <a:pt x="146050" y="304800"/>
                    </a:cubicBezTo>
                    <a:cubicBezTo>
                      <a:pt x="164248" y="332097"/>
                      <a:pt x="142430" y="297560"/>
                      <a:pt x="155575" y="323850"/>
                    </a:cubicBezTo>
                    <a:cubicBezTo>
                      <a:pt x="158069" y="328838"/>
                      <a:pt x="169053" y="342719"/>
                      <a:pt x="171450" y="346075"/>
                    </a:cubicBezTo>
                    <a:cubicBezTo>
                      <a:pt x="173668" y="349180"/>
                      <a:pt x="176250" y="352113"/>
                      <a:pt x="177800" y="355600"/>
                    </a:cubicBezTo>
                    <a:cubicBezTo>
                      <a:pt x="180518" y="361717"/>
                      <a:pt x="180437" y="369081"/>
                      <a:pt x="184150" y="374650"/>
                    </a:cubicBezTo>
                    <a:cubicBezTo>
                      <a:pt x="194213" y="389744"/>
                      <a:pt x="189293" y="380555"/>
                      <a:pt x="196850" y="403225"/>
                    </a:cubicBezTo>
                    <a:lnTo>
                      <a:pt x="193675" y="393700"/>
                    </a:lnTo>
                    <a:cubicBezTo>
                      <a:pt x="198398" y="332303"/>
                      <a:pt x="193120" y="370799"/>
                      <a:pt x="200025" y="339725"/>
                    </a:cubicBezTo>
                    <a:cubicBezTo>
                      <a:pt x="201474" y="333204"/>
                      <a:pt x="202971" y="321133"/>
                      <a:pt x="206375" y="314325"/>
                    </a:cubicBezTo>
                    <a:cubicBezTo>
                      <a:pt x="208082" y="310912"/>
                      <a:pt x="211175" y="308287"/>
                      <a:pt x="212725" y="304800"/>
                    </a:cubicBezTo>
                    <a:cubicBezTo>
                      <a:pt x="215443" y="298683"/>
                      <a:pt x="216958" y="292100"/>
                      <a:pt x="219075" y="285750"/>
                    </a:cubicBezTo>
                    <a:cubicBezTo>
                      <a:pt x="220133" y="282575"/>
                      <a:pt x="220394" y="279010"/>
                      <a:pt x="222250" y="276225"/>
                    </a:cubicBezTo>
                    <a:lnTo>
                      <a:pt x="228600" y="266700"/>
                    </a:lnTo>
                    <a:cubicBezTo>
                      <a:pt x="234454" y="243285"/>
                      <a:pt x="228163" y="264544"/>
                      <a:pt x="238125" y="241300"/>
                    </a:cubicBezTo>
                    <a:cubicBezTo>
                      <a:pt x="239443" y="238224"/>
                      <a:pt x="239675" y="234701"/>
                      <a:pt x="241300" y="231775"/>
                    </a:cubicBezTo>
                    <a:cubicBezTo>
                      <a:pt x="245006" y="225104"/>
                      <a:pt x="250587" y="219551"/>
                      <a:pt x="254000" y="212725"/>
                    </a:cubicBezTo>
                    <a:cubicBezTo>
                      <a:pt x="256117" y="208492"/>
                      <a:pt x="258486" y="204375"/>
                      <a:pt x="260350" y="200025"/>
                    </a:cubicBezTo>
                    <a:cubicBezTo>
                      <a:pt x="264223" y="190987"/>
                      <a:pt x="262248" y="188602"/>
                      <a:pt x="269875" y="180975"/>
                    </a:cubicBezTo>
                    <a:cubicBezTo>
                      <a:pt x="272573" y="178277"/>
                      <a:pt x="276469" y="177068"/>
                      <a:pt x="279400" y="174625"/>
                    </a:cubicBezTo>
                    <a:cubicBezTo>
                      <a:pt x="282849" y="171750"/>
                      <a:pt x="285381" y="167857"/>
                      <a:pt x="288925" y="165100"/>
                    </a:cubicBezTo>
                    <a:cubicBezTo>
                      <a:pt x="294949" y="160415"/>
                      <a:pt x="307975" y="152400"/>
                      <a:pt x="307975" y="152400"/>
                    </a:cubicBezTo>
                    <a:cubicBezTo>
                      <a:pt x="306917" y="149225"/>
                      <a:pt x="307585" y="144731"/>
                      <a:pt x="304800" y="142875"/>
                    </a:cubicBezTo>
                    <a:cubicBezTo>
                      <a:pt x="300310" y="139882"/>
                      <a:pt x="294131" y="141120"/>
                      <a:pt x="288925" y="139700"/>
                    </a:cubicBezTo>
                    <a:cubicBezTo>
                      <a:pt x="282467" y="137939"/>
                      <a:pt x="275862" y="136343"/>
                      <a:pt x="269875" y="133350"/>
                    </a:cubicBezTo>
                    <a:cubicBezTo>
                      <a:pt x="265642" y="131233"/>
                      <a:pt x="261525" y="128864"/>
                      <a:pt x="257175" y="127000"/>
                    </a:cubicBezTo>
                    <a:cubicBezTo>
                      <a:pt x="254099" y="125682"/>
                      <a:pt x="250643" y="125322"/>
                      <a:pt x="247650" y="123825"/>
                    </a:cubicBezTo>
                    <a:cubicBezTo>
                      <a:pt x="244237" y="122118"/>
                      <a:pt x="241632" y="118978"/>
                      <a:pt x="238125" y="117475"/>
                    </a:cubicBezTo>
                    <a:cubicBezTo>
                      <a:pt x="211750" y="106172"/>
                      <a:pt x="239180" y="123823"/>
                      <a:pt x="212725" y="107950"/>
                    </a:cubicBezTo>
                    <a:cubicBezTo>
                      <a:pt x="206181" y="104023"/>
                      <a:pt x="200025" y="99483"/>
                      <a:pt x="193675" y="95250"/>
                    </a:cubicBezTo>
                    <a:cubicBezTo>
                      <a:pt x="184309" y="89006"/>
                      <a:pt x="182265" y="88542"/>
                      <a:pt x="174625" y="79375"/>
                    </a:cubicBezTo>
                    <a:cubicBezTo>
                      <a:pt x="172182" y="76444"/>
                      <a:pt x="170718" y="72781"/>
                      <a:pt x="168275" y="69850"/>
                    </a:cubicBezTo>
                    <a:cubicBezTo>
                      <a:pt x="159143" y="58892"/>
                      <a:pt x="151400" y="57324"/>
                      <a:pt x="146050" y="41275"/>
                    </a:cubicBezTo>
                    <a:cubicBezTo>
                      <a:pt x="144992" y="38100"/>
                      <a:pt x="144500" y="34676"/>
                      <a:pt x="142875" y="31750"/>
                    </a:cubicBezTo>
                    <a:cubicBezTo>
                      <a:pt x="139169" y="25079"/>
                      <a:pt x="133588" y="19526"/>
                      <a:pt x="130175" y="12700"/>
                    </a:cubicBezTo>
                    <a:lnTo>
                      <a:pt x="127000" y="0"/>
                    </a:lnTo>
                    <a:close/>
                  </a:path>
                </a:pathLst>
              </a:custGeom>
              <a:solidFill>
                <a:srgbClr val="FFFF00"/>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sp>
        <p:nvSpPr>
          <p:cNvPr id="1402" name="テキスト ボックス 1401"/>
          <p:cNvSpPr txBox="1"/>
          <p:nvPr/>
        </p:nvSpPr>
        <p:spPr>
          <a:xfrm>
            <a:off x="4888879" y="1812247"/>
            <a:ext cx="620711" cy="253916"/>
          </a:xfrm>
          <a:prstGeom prst="rect">
            <a:avLst/>
          </a:prstGeom>
          <a:noFill/>
        </p:spPr>
        <p:txBody>
          <a:bodyPr wrap="squar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管理</a:t>
            </a:r>
            <a:endParaRPr kumimoji="1" lang="en-US" altLang="ja-JP"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403" name="テキスト ボックス 1402"/>
          <p:cNvSpPr txBox="1"/>
          <p:nvPr/>
        </p:nvSpPr>
        <p:spPr>
          <a:xfrm>
            <a:off x="5756671" y="1804314"/>
            <a:ext cx="1103802" cy="253916"/>
          </a:xfrm>
          <a:prstGeom prst="rect">
            <a:avLst/>
          </a:prstGeom>
          <a:noFill/>
        </p:spPr>
        <p:txBody>
          <a:bodyPr wrap="squar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修繕・改良</a:t>
            </a:r>
            <a:endParaRPr kumimoji="1" lang="en-US" altLang="ja-JP"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404" name="テキスト ボックス 1403"/>
          <p:cNvSpPr txBox="1"/>
          <p:nvPr/>
        </p:nvSpPr>
        <p:spPr>
          <a:xfrm>
            <a:off x="7644713" y="1789803"/>
            <a:ext cx="607798" cy="253916"/>
          </a:xfrm>
          <a:prstGeom prst="rect">
            <a:avLst/>
          </a:prstGeom>
          <a:noFill/>
        </p:spPr>
        <p:txBody>
          <a:bodyPr wrap="squar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建替え</a:t>
            </a:r>
            <a:endParaRPr kumimoji="1" lang="en-US" altLang="ja-JP"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405" name="角丸四角形 1404"/>
          <p:cNvSpPr/>
          <p:nvPr/>
        </p:nvSpPr>
        <p:spPr>
          <a:xfrm>
            <a:off x="3785661" y="1793572"/>
            <a:ext cx="729231" cy="271305"/>
          </a:xfrm>
          <a:prstGeom prst="roundRect">
            <a:avLst/>
          </a:prstGeom>
          <a:noFill/>
          <a:ln w="12700" cap="flat" cmpd="sng" algn="ctr">
            <a:solidFill>
              <a:srgbClr val="FF0000"/>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06" name="角丸四角形 1405"/>
          <p:cNvSpPr/>
          <p:nvPr/>
        </p:nvSpPr>
        <p:spPr>
          <a:xfrm>
            <a:off x="5722363" y="1780849"/>
            <a:ext cx="894300" cy="274265"/>
          </a:xfrm>
          <a:prstGeom prst="roundRect">
            <a:avLst/>
          </a:prstGeom>
          <a:noFill/>
          <a:ln w="12700" cap="flat" cmpd="sng" algn="ctr">
            <a:solidFill>
              <a:srgbClr val="FF0000"/>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07" name="フリーフォーム 1406"/>
          <p:cNvSpPr/>
          <p:nvPr/>
        </p:nvSpPr>
        <p:spPr>
          <a:xfrm>
            <a:off x="8225749" y="2632739"/>
            <a:ext cx="601610" cy="118453"/>
          </a:xfrm>
          <a:custGeom>
            <a:avLst/>
            <a:gdLst>
              <a:gd name="connsiteX0" fmla="*/ 0 w 641350"/>
              <a:gd name="connsiteY0" fmla="*/ 152400 h 152400"/>
              <a:gd name="connsiteX1" fmla="*/ 184150 w 641350"/>
              <a:gd name="connsiteY1" fmla="*/ 0 h 152400"/>
              <a:gd name="connsiteX2" fmla="*/ 641350 w 641350"/>
              <a:gd name="connsiteY2" fmla="*/ 0 h 152400"/>
              <a:gd name="connsiteX3" fmla="*/ 527050 w 641350"/>
              <a:gd name="connsiteY3" fmla="*/ 146050 h 152400"/>
              <a:gd name="connsiteX4" fmla="*/ 0 w 641350"/>
              <a:gd name="connsiteY4" fmla="*/ 1524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350" h="152400">
                <a:moveTo>
                  <a:pt x="0" y="152400"/>
                </a:moveTo>
                <a:lnTo>
                  <a:pt x="184150" y="0"/>
                </a:lnTo>
                <a:lnTo>
                  <a:pt x="641350" y="0"/>
                </a:lnTo>
                <a:lnTo>
                  <a:pt x="527050" y="146050"/>
                </a:lnTo>
                <a:lnTo>
                  <a:pt x="0" y="152400"/>
                </a:lnTo>
                <a:close/>
              </a:path>
            </a:pathLst>
          </a:custGeom>
          <a:noFill/>
          <a:ln w="12700" cap="flat" cmpd="sng" algn="ctr">
            <a:solidFill>
              <a:sysClr val="windowText" lastClr="000000">
                <a:lumMod val="85000"/>
                <a:lumOff val="15000"/>
              </a:sysClr>
            </a:solidFill>
            <a:prstDash val="dash"/>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08" name="角丸四角形 1407"/>
          <p:cNvSpPr/>
          <p:nvPr/>
        </p:nvSpPr>
        <p:spPr>
          <a:xfrm>
            <a:off x="7641780" y="2547774"/>
            <a:ext cx="677314" cy="261543"/>
          </a:xfrm>
          <a:prstGeom prst="roundRect">
            <a:avLst/>
          </a:prstGeom>
          <a:solidFill>
            <a:sysClr val="window" lastClr="FFFFFF"/>
          </a:solidFill>
          <a:ln w="12700" cap="flat" cmpd="sng" algn="ctr">
            <a:solidFill>
              <a:srgbClr val="FF0000"/>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09" name="直線矢印コネクタ 1408"/>
          <p:cNvCxnSpPr/>
          <p:nvPr/>
        </p:nvCxnSpPr>
        <p:spPr>
          <a:xfrm flipV="1">
            <a:off x="5491355" y="1909981"/>
            <a:ext cx="256566" cy="1745"/>
          </a:xfrm>
          <a:prstGeom prst="straightConnector1">
            <a:avLst/>
          </a:prstGeom>
          <a:noFill/>
          <a:ln w="57150" cap="flat" cmpd="sng" algn="ctr">
            <a:solidFill>
              <a:srgbClr val="00B0F0"/>
            </a:solidFill>
            <a:prstDash val="solid"/>
            <a:miter lim="800000"/>
            <a:tailEnd type="triangle"/>
          </a:ln>
          <a:effectLst/>
        </p:spPr>
      </p:cxnSp>
      <p:cxnSp>
        <p:nvCxnSpPr>
          <p:cNvPr id="1410" name="直線矢印コネクタ 1409"/>
          <p:cNvCxnSpPr/>
          <p:nvPr/>
        </p:nvCxnSpPr>
        <p:spPr>
          <a:xfrm flipV="1">
            <a:off x="7310332" y="1905631"/>
            <a:ext cx="324664" cy="4350"/>
          </a:xfrm>
          <a:prstGeom prst="straightConnector1">
            <a:avLst/>
          </a:prstGeom>
          <a:noFill/>
          <a:ln w="57150" cap="flat" cmpd="sng" algn="ctr">
            <a:solidFill>
              <a:srgbClr val="00B0F0"/>
            </a:solidFill>
            <a:prstDash val="solid"/>
            <a:miter lim="800000"/>
            <a:tailEnd type="triangle"/>
          </a:ln>
          <a:effectLst/>
        </p:spPr>
      </p:cxnSp>
      <p:cxnSp>
        <p:nvCxnSpPr>
          <p:cNvPr id="1411" name="直線コネクタ 1410"/>
          <p:cNvCxnSpPr/>
          <p:nvPr/>
        </p:nvCxnSpPr>
        <p:spPr>
          <a:xfrm flipV="1">
            <a:off x="7391953" y="1901568"/>
            <a:ext cx="4603" cy="799683"/>
          </a:xfrm>
          <a:prstGeom prst="line">
            <a:avLst/>
          </a:prstGeom>
          <a:noFill/>
          <a:ln w="57150" cap="flat" cmpd="sng" algn="ctr">
            <a:solidFill>
              <a:srgbClr val="00B0F0"/>
            </a:solidFill>
            <a:prstDash val="solid"/>
            <a:miter lim="800000"/>
          </a:ln>
          <a:effectLst/>
        </p:spPr>
      </p:cxnSp>
      <p:sp>
        <p:nvSpPr>
          <p:cNvPr id="1412" name="フリーフォーム 1411"/>
          <p:cNvSpPr/>
          <p:nvPr/>
        </p:nvSpPr>
        <p:spPr>
          <a:xfrm>
            <a:off x="5169027" y="1558146"/>
            <a:ext cx="1553468" cy="272275"/>
          </a:xfrm>
          <a:custGeom>
            <a:avLst/>
            <a:gdLst>
              <a:gd name="connsiteX0" fmla="*/ 2971800 w 3200400"/>
              <a:gd name="connsiteY0" fmla="*/ 259080 h 259080"/>
              <a:gd name="connsiteX1" fmla="*/ 3200400 w 3200400"/>
              <a:gd name="connsiteY1" fmla="*/ 259080 h 259080"/>
              <a:gd name="connsiteX2" fmla="*/ 3200400 w 3200400"/>
              <a:gd name="connsiteY2" fmla="*/ 0 h 259080"/>
              <a:gd name="connsiteX3" fmla="*/ 0 w 3200400"/>
              <a:gd name="connsiteY3" fmla="*/ 0 h 259080"/>
              <a:gd name="connsiteX4" fmla="*/ 0 w 3200400"/>
              <a:gd name="connsiteY4" fmla="*/ 114300 h 259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400" h="259080">
                <a:moveTo>
                  <a:pt x="2971800" y="259080"/>
                </a:moveTo>
                <a:lnTo>
                  <a:pt x="3200400" y="259080"/>
                </a:lnTo>
                <a:lnTo>
                  <a:pt x="3200400" y="0"/>
                </a:lnTo>
                <a:lnTo>
                  <a:pt x="0" y="0"/>
                </a:lnTo>
                <a:lnTo>
                  <a:pt x="0" y="114300"/>
                </a:lnTo>
              </a:path>
            </a:pathLst>
          </a:custGeom>
          <a:noFill/>
          <a:ln w="38100" cap="flat" cmpd="sng" algn="ctr">
            <a:solidFill>
              <a:srgbClr val="00B0F0"/>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13" name="直線矢印コネクタ 1412"/>
          <p:cNvCxnSpPr/>
          <p:nvPr/>
        </p:nvCxnSpPr>
        <p:spPr>
          <a:xfrm>
            <a:off x="5167669" y="1764432"/>
            <a:ext cx="307" cy="65240"/>
          </a:xfrm>
          <a:prstGeom prst="straightConnector1">
            <a:avLst/>
          </a:prstGeom>
          <a:noFill/>
          <a:ln w="57150" cap="flat" cmpd="sng" algn="ctr">
            <a:solidFill>
              <a:srgbClr val="00B0F0"/>
            </a:solidFill>
            <a:prstDash val="solid"/>
            <a:miter lim="800000"/>
            <a:tailEnd type="triangle"/>
          </a:ln>
          <a:effectLst/>
        </p:spPr>
      </p:cxnSp>
      <p:cxnSp>
        <p:nvCxnSpPr>
          <p:cNvPr id="1414" name="直線矢印コネクタ 1413"/>
          <p:cNvCxnSpPr/>
          <p:nvPr/>
        </p:nvCxnSpPr>
        <p:spPr>
          <a:xfrm>
            <a:off x="4554080" y="1909981"/>
            <a:ext cx="263441" cy="0"/>
          </a:xfrm>
          <a:prstGeom prst="straightConnector1">
            <a:avLst/>
          </a:prstGeom>
          <a:noFill/>
          <a:ln w="57150" cap="flat" cmpd="sng" algn="ctr">
            <a:solidFill>
              <a:srgbClr val="00B0F0"/>
            </a:solidFill>
            <a:prstDash val="solid"/>
            <a:miter lim="800000"/>
            <a:tailEnd type="triangle"/>
          </a:ln>
          <a:effectLst/>
        </p:spPr>
      </p:cxnSp>
      <p:sp>
        <p:nvSpPr>
          <p:cNvPr id="1415" name="フリーフォーム 1414"/>
          <p:cNvSpPr/>
          <p:nvPr/>
        </p:nvSpPr>
        <p:spPr>
          <a:xfrm>
            <a:off x="3141881" y="1372295"/>
            <a:ext cx="4786060" cy="387046"/>
          </a:xfrm>
          <a:custGeom>
            <a:avLst/>
            <a:gdLst>
              <a:gd name="connsiteX0" fmla="*/ 6400800 w 6400800"/>
              <a:gd name="connsiteY0" fmla="*/ 482600 h 482600"/>
              <a:gd name="connsiteX1" fmla="*/ 6400800 w 6400800"/>
              <a:gd name="connsiteY1" fmla="*/ 0 h 482600"/>
              <a:gd name="connsiteX2" fmla="*/ 0 w 6400800"/>
              <a:gd name="connsiteY2" fmla="*/ 0 h 482600"/>
              <a:gd name="connsiteX3" fmla="*/ 0 w 6400800"/>
              <a:gd name="connsiteY3" fmla="*/ 444500 h 482600"/>
            </a:gdLst>
            <a:ahLst/>
            <a:cxnLst>
              <a:cxn ang="0">
                <a:pos x="connsiteX0" y="connsiteY0"/>
              </a:cxn>
              <a:cxn ang="0">
                <a:pos x="connsiteX1" y="connsiteY1"/>
              </a:cxn>
              <a:cxn ang="0">
                <a:pos x="connsiteX2" y="connsiteY2"/>
              </a:cxn>
              <a:cxn ang="0">
                <a:pos x="connsiteX3" y="connsiteY3"/>
              </a:cxn>
            </a:cxnLst>
            <a:rect l="l" t="t" r="r" b="b"/>
            <a:pathLst>
              <a:path w="6400800" h="482600">
                <a:moveTo>
                  <a:pt x="6400800" y="482600"/>
                </a:moveTo>
                <a:lnTo>
                  <a:pt x="6400800" y="0"/>
                </a:lnTo>
                <a:lnTo>
                  <a:pt x="0" y="0"/>
                </a:lnTo>
                <a:lnTo>
                  <a:pt x="0" y="444500"/>
                </a:lnTo>
              </a:path>
            </a:pathLst>
          </a:custGeom>
          <a:noFill/>
          <a:ln w="57150" cap="flat" cmpd="sng" algn="ctr">
            <a:solidFill>
              <a:srgbClr val="00B0F0"/>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16" name="直線矢印コネクタ 1415"/>
          <p:cNvCxnSpPr/>
          <p:nvPr/>
        </p:nvCxnSpPr>
        <p:spPr>
          <a:xfrm>
            <a:off x="3141880" y="1642861"/>
            <a:ext cx="0" cy="141329"/>
          </a:xfrm>
          <a:prstGeom prst="straightConnector1">
            <a:avLst/>
          </a:prstGeom>
          <a:noFill/>
          <a:ln w="57150" cap="flat" cmpd="sng" algn="ctr">
            <a:solidFill>
              <a:srgbClr val="00B0F0"/>
            </a:solidFill>
            <a:prstDash val="solid"/>
            <a:miter lim="800000"/>
            <a:tailEnd type="triangle"/>
          </a:ln>
          <a:effectLst/>
        </p:spPr>
      </p:cxnSp>
      <p:sp>
        <p:nvSpPr>
          <p:cNvPr id="1417" name="テキスト ボックス 1416"/>
          <p:cNvSpPr txBox="1"/>
          <p:nvPr/>
        </p:nvSpPr>
        <p:spPr>
          <a:xfrm>
            <a:off x="3924125" y="2749420"/>
            <a:ext cx="444352" cy="248530"/>
          </a:xfrm>
          <a:prstGeom prst="rect">
            <a:avLst/>
          </a:prstGeom>
          <a:noFill/>
        </p:spPr>
        <p:txBody>
          <a:bodyPr wrap="non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新築</a:t>
            </a:r>
            <a:endParaRPr kumimoji="1" lang="en-US" altLang="ja-JP"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418" name="テキスト ボックス 1417"/>
          <p:cNvSpPr txBox="1"/>
          <p:nvPr/>
        </p:nvSpPr>
        <p:spPr>
          <a:xfrm>
            <a:off x="4657495" y="2706582"/>
            <a:ext cx="1252266" cy="376385"/>
          </a:xfrm>
          <a:prstGeom prst="rect">
            <a:avLst/>
          </a:prstGeom>
          <a:noFill/>
        </p:spPr>
        <p:txBody>
          <a:bodyPr wrap="non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補修点検等を行い、</a:t>
            </a:r>
            <a:endParaRPr kumimoji="1" lang="en-US" altLang="ja-JP"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日常管理を実施</a:t>
            </a:r>
            <a:endParaRPr kumimoji="1" lang="en-US" altLang="ja-JP"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419" name="テキスト ボックス 1418"/>
          <p:cNvSpPr txBox="1"/>
          <p:nvPr/>
        </p:nvSpPr>
        <p:spPr>
          <a:xfrm>
            <a:off x="5809798" y="2715207"/>
            <a:ext cx="1133644" cy="376385"/>
          </a:xfrm>
          <a:prstGeom prst="rect">
            <a:avLst/>
          </a:prstGeom>
          <a:noFill/>
        </p:spPr>
        <p:txBody>
          <a:bodyPr wrap="non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適時適切な時期に</a:t>
            </a:r>
            <a:endParaRPr kumimoji="1" lang="en-US" altLang="ja-JP"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計画修繕を実施</a:t>
            </a:r>
            <a:endParaRPr kumimoji="1" lang="en-US" altLang="ja-JP"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420" name="テキスト ボックス 1419"/>
          <p:cNvSpPr txBox="1"/>
          <p:nvPr/>
        </p:nvSpPr>
        <p:spPr>
          <a:xfrm>
            <a:off x="7826954" y="2149069"/>
            <a:ext cx="1353256" cy="404726"/>
          </a:xfrm>
          <a:prstGeom prst="rect">
            <a:avLst/>
          </a:prstGeom>
          <a:noFill/>
        </p:spPr>
        <p:txBody>
          <a:bodyPr wrap="non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建替えにより新たな</a:t>
            </a:r>
            <a:endParaRPr kumimoji="1" lang="en-US" altLang="ja-JP"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マンションを建設</a:t>
            </a:r>
            <a:endParaRPr kumimoji="1" lang="en-US" altLang="ja-JP"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421" name="テキスト ボックス 1420"/>
          <p:cNvSpPr txBox="1"/>
          <p:nvPr/>
        </p:nvSpPr>
        <p:spPr>
          <a:xfrm>
            <a:off x="7798189" y="2879441"/>
            <a:ext cx="1223412" cy="248530"/>
          </a:xfrm>
          <a:prstGeom prst="rect">
            <a:avLst/>
          </a:prstGeom>
          <a:noFill/>
        </p:spPr>
        <p:txBody>
          <a:bodyPr wrap="non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売却により更地化</a:t>
            </a:r>
            <a:endParaRPr kumimoji="1" lang="en-US" altLang="ja-JP"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22" name="直線矢印コネクタ 1421"/>
          <p:cNvCxnSpPr>
            <a:stCxn id="1406" idx="3"/>
          </p:cNvCxnSpPr>
          <p:nvPr/>
        </p:nvCxnSpPr>
        <p:spPr>
          <a:xfrm>
            <a:off x="6616663" y="1917982"/>
            <a:ext cx="550634" cy="2439"/>
          </a:xfrm>
          <a:prstGeom prst="straightConnector1">
            <a:avLst/>
          </a:prstGeom>
          <a:noFill/>
          <a:ln w="66675" cap="flat" cmpd="sng" algn="ctr">
            <a:solidFill>
              <a:srgbClr val="00B0F0"/>
            </a:solidFill>
            <a:prstDash val="sysDot"/>
            <a:miter lim="800000"/>
            <a:tailEnd type="none"/>
          </a:ln>
          <a:effectLst/>
        </p:spPr>
      </p:cxnSp>
      <p:sp>
        <p:nvSpPr>
          <p:cNvPr id="1423" name="角丸四角形 1422"/>
          <p:cNvSpPr/>
          <p:nvPr/>
        </p:nvSpPr>
        <p:spPr>
          <a:xfrm>
            <a:off x="6820475" y="1575897"/>
            <a:ext cx="490080" cy="918322"/>
          </a:xfrm>
          <a:prstGeom prst="roundRect">
            <a:avLst/>
          </a:prstGeom>
          <a:solidFill>
            <a:sysClr val="window" lastClr="FFFFFF"/>
          </a:solidFill>
          <a:ln w="12700" cap="flat" cmpd="dbl" algn="ctr">
            <a:solidFill>
              <a:srgbClr val="002060"/>
            </a:solidFill>
            <a:prstDash val="dash"/>
            <a:miter lim="800000"/>
          </a:ln>
          <a:effectLst/>
        </p:spPr>
        <p:txBody>
          <a:bodyPr lIns="33231" rIns="33231"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0" lang="ja-JP" altLang="en-US" sz="6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修繕・改良が困難な場合など</a:t>
            </a:r>
            <a:endParaRPr kumimoji="0" lang="en-US" altLang="ja-JP" sz="6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en-US" altLang="ja-JP" sz="6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844083" rtl="0" eaLnBrk="0" fontAlgn="base" latinLnBrk="0" hangingPunct="0">
              <a:lnSpc>
                <a:spcPct val="100000"/>
              </a:lnSpc>
              <a:spcBef>
                <a:spcPct val="0"/>
              </a:spcBef>
              <a:spcAft>
                <a:spcPct val="0"/>
              </a:spcAft>
              <a:buClrTx/>
              <a:buSzTx/>
              <a:buFontTx/>
              <a:buNone/>
              <a:tabLst/>
              <a:defRPr/>
            </a:pPr>
            <a:r>
              <a:rPr kumimoji="0" lang="ja-JP" altLang="en-US" sz="6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endParaRPr kumimoji="0" lang="en-US" altLang="ja-JP" sz="6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844083" rtl="0" eaLnBrk="0" fontAlgn="base" latinLnBrk="0" hangingPunct="0">
              <a:lnSpc>
                <a:spcPct val="100000"/>
              </a:lnSpc>
              <a:spcBef>
                <a:spcPct val="0"/>
              </a:spcBef>
              <a:spcAft>
                <a:spcPct val="0"/>
              </a:spcAft>
              <a:buClrTx/>
              <a:buSzTx/>
              <a:buFontTx/>
              <a:buNone/>
              <a:tabLst/>
              <a:defRPr/>
            </a:pPr>
            <a:r>
              <a:rPr kumimoji="0" lang="ja-JP" altLang="en-US" sz="6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耐震性不足老朽化　等</a:t>
            </a:r>
            <a:endParaRPr kumimoji="0" lang="en-US" altLang="ja-JP" sz="6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24" name="直線矢印コネクタ 1423"/>
          <p:cNvCxnSpPr/>
          <p:nvPr/>
        </p:nvCxnSpPr>
        <p:spPr>
          <a:xfrm>
            <a:off x="3470385" y="1909981"/>
            <a:ext cx="263441" cy="0"/>
          </a:xfrm>
          <a:prstGeom prst="straightConnector1">
            <a:avLst/>
          </a:prstGeom>
          <a:noFill/>
          <a:ln w="57150" cap="flat" cmpd="sng" algn="ctr">
            <a:solidFill>
              <a:srgbClr val="00B0F0"/>
            </a:solidFill>
            <a:prstDash val="solid"/>
            <a:miter lim="800000"/>
            <a:tailEnd type="triangle"/>
          </a:ln>
          <a:effectLst/>
        </p:spPr>
      </p:cxnSp>
      <p:sp>
        <p:nvSpPr>
          <p:cNvPr id="1425" name="角丸四角形 1424"/>
          <p:cNvSpPr/>
          <p:nvPr/>
        </p:nvSpPr>
        <p:spPr>
          <a:xfrm>
            <a:off x="2688687" y="1793572"/>
            <a:ext cx="729231" cy="271305"/>
          </a:xfrm>
          <a:prstGeom prst="roundRect">
            <a:avLst/>
          </a:prstGeom>
          <a:noFill/>
          <a:ln w="12700" cap="flat" cmpd="sng" algn="ctr">
            <a:solidFill>
              <a:srgbClr val="FF0000"/>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26" name="テキスト ボックス 1425"/>
          <p:cNvSpPr txBox="1"/>
          <p:nvPr/>
        </p:nvSpPr>
        <p:spPr>
          <a:xfrm>
            <a:off x="2728639" y="1820237"/>
            <a:ext cx="605621" cy="253916"/>
          </a:xfrm>
          <a:prstGeom prst="rect">
            <a:avLst/>
          </a:prstGeom>
          <a:noFill/>
        </p:spPr>
        <p:txBody>
          <a:bodyPr wrap="squar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分譲前</a:t>
            </a:r>
            <a:endParaRPr kumimoji="1" lang="en-US" altLang="ja-JP"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427" name="テキスト ボックス 1426"/>
          <p:cNvSpPr txBox="1"/>
          <p:nvPr/>
        </p:nvSpPr>
        <p:spPr>
          <a:xfrm>
            <a:off x="2716478" y="2749419"/>
            <a:ext cx="444352" cy="248530"/>
          </a:xfrm>
          <a:prstGeom prst="rect">
            <a:avLst/>
          </a:prstGeom>
          <a:noFill/>
        </p:spPr>
        <p:txBody>
          <a:bodyPr wrap="non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建築</a:t>
            </a:r>
            <a:endParaRPr kumimoji="1" lang="en-US" altLang="ja-JP" sz="1015"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428" name="グループ化 1427"/>
          <p:cNvGrpSpPr/>
          <p:nvPr/>
        </p:nvGrpSpPr>
        <p:grpSpPr>
          <a:xfrm>
            <a:off x="2368599" y="2148590"/>
            <a:ext cx="1059855" cy="576118"/>
            <a:chOff x="314786" y="5033963"/>
            <a:chExt cx="1433875" cy="779429"/>
          </a:xfrm>
        </p:grpSpPr>
        <p:sp>
          <p:nvSpPr>
            <p:cNvPr id="1429" name="フリーフォーム 1428"/>
            <p:cNvSpPr/>
            <p:nvPr/>
          </p:nvSpPr>
          <p:spPr>
            <a:xfrm>
              <a:off x="314786" y="5382047"/>
              <a:ext cx="1433875" cy="431345"/>
            </a:xfrm>
            <a:custGeom>
              <a:avLst/>
              <a:gdLst>
                <a:gd name="connsiteX0" fmla="*/ 0 w 1066800"/>
                <a:gd name="connsiteY0" fmla="*/ 342900 h 342900"/>
                <a:gd name="connsiteX1" fmla="*/ 374650 w 1066800"/>
                <a:gd name="connsiteY1" fmla="*/ 0 h 342900"/>
                <a:gd name="connsiteX2" fmla="*/ 1066800 w 1066800"/>
                <a:gd name="connsiteY2" fmla="*/ 0 h 342900"/>
                <a:gd name="connsiteX3" fmla="*/ 812800 w 1066800"/>
                <a:gd name="connsiteY3" fmla="*/ 336550 h 342900"/>
                <a:gd name="connsiteX4" fmla="*/ 0 w 1066800"/>
                <a:gd name="connsiteY4" fmla="*/ 342900 h 342900"/>
                <a:gd name="connsiteX0" fmla="*/ 0 w 1121430"/>
                <a:gd name="connsiteY0" fmla="*/ 345443 h 345443"/>
                <a:gd name="connsiteX1" fmla="*/ 429280 w 1121430"/>
                <a:gd name="connsiteY1" fmla="*/ 0 h 345443"/>
                <a:gd name="connsiteX2" fmla="*/ 1121430 w 1121430"/>
                <a:gd name="connsiteY2" fmla="*/ 0 h 345443"/>
                <a:gd name="connsiteX3" fmla="*/ 867430 w 1121430"/>
                <a:gd name="connsiteY3" fmla="*/ 336550 h 345443"/>
                <a:gd name="connsiteX4" fmla="*/ 0 w 1121430"/>
                <a:gd name="connsiteY4" fmla="*/ 345443 h 345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430" h="345443">
                  <a:moveTo>
                    <a:pt x="0" y="345443"/>
                  </a:moveTo>
                  <a:lnTo>
                    <a:pt x="429280" y="0"/>
                  </a:lnTo>
                  <a:lnTo>
                    <a:pt x="1121430" y="0"/>
                  </a:lnTo>
                  <a:lnTo>
                    <a:pt x="867430" y="336550"/>
                  </a:lnTo>
                  <a:lnTo>
                    <a:pt x="0" y="345443"/>
                  </a:lnTo>
                  <a:close/>
                </a:path>
              </a:pathLst>
            </a:custGeom>
            <a:solidFill>
              <a:srgbClr val="99FF66"/>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430" name="グループ化 1429">
              <a:extLst>
                <a:ext uri="{FF2B5EF4-FFF2-40B4-BE49-F238E27FC236}">
                  <a16:creationId xmlns:a16="http://schemas.microsoft.com/office/drawing/2014/main" id="{7EC32914-7C3D-46E1-9AE9-EB372B3415F3}"/>
                </a:ext>
              </a:extLst>
            </p:cNvPr>
            <p:cNvGrpSpPr/>
            <p:nvPr/>
          </p:nvGrpSpPr>
          <p:grpSpPr>
            <a:xfrm>
              <a:off x="688467" y="5131592"/>
              <a:ext cx="794630" cy="588046"/>
              <a:chOff x="290060" y="2066509"/>
              <a:chExt cx="794630" cy="588046"/>
            </a:xfrm>
          </p:grpSpPr>
          <p:sp>
            <p:nvSpPr>
              <p:cNvPr id="1437" name="フリーフォーム 1135">
                <a:extLst>
                  <a:ext uri="{FF2B5EF4-FFF2-40B4-BE49-F238E27FC236}">
                    <a16:creationId xmlns:a16="http://schemas.microsoft.com/office/drawing/2014/main" id="{E9ABE71B-4CF6-4D84-B8EF-A130449D2A8B}"/>
                  </a:ext>
                </a:extLst>
              </p:cNvPr>
              <p:cNvSpPr/>
              <p:nvPr/>
            </p:nvSpPr>
            <p:spPr>
              <a:xfrm>
                <a:off x="305574" y="2066509"/>
                <a:ext cx="768673" cy="175463"/>
              </a:xfrm>
              <a:custGeom>
                <a:avLst/>
                <a:gdLst>
                  <a:gd name="connsiteX0" fmla="*/ 0 w 908050"/>
                  <a:gd name="connsiteY0" fmla="*/ 171450 h 177800"/>
                  <a:gd name="connsiteX1" fmla="*/ 165100 w 908050"/>
                  <a:gd name="connsiteY1" fmla="*/ 0 h 177800"/>
                  <a:gd name="connsiteX2" fmla="*/ 908050 w 908050"/>
                  <a:gd name="connsiteY2" fmla="*/ 0 h 177800"/>
                  <a:gd name="connsiteX3" fmla="*/ 736600 w 908050"/>
                  <a:gd name="connsiteY3" fmla="*/ 177800 h 177800"/>
                  <a:gd name="connsiteX4" fmla="*/ 0 w 908050"/>
                  <a:gd name="connsiteY4" fmla="*/ 171450 h 177800"/>
                  <a:gd name="connsiteX0" fmla="*/ 0 w 908050"/>
                  <a:gd name="connsiteY0" fmla="*/ 171450 h 249237"/>
                  <a:gd name="connsiteX1" fmla="*/ 165100 w 908050"/>
                  <a:gd name="connsiteY1" fmla="*/ 0 h 249237"/>
                  <a:gd name="connsiteX2" fmla="*/ 908050 w 908050"/>
                  <a:gd name="connsiteY2" fmla="*/ 0 h 249237"/>
                  <a:gd name="connsiteX3" fmla="*/ 746125 w 908050"/>
                  <a:gd name="connsiteY3" fmla="*/ 249237 h 249237"/>
                  <a:gd name="connsiteX4" fmla="*/ 0 w 908050"/>
                  <a:gd name="connsiteY4" fmla="*/ 171450 h 249237"/>
                  <a:gd name="connsiteX0" fmla="*/ 0 w 917575"/>
                  <a:gd name="connsiteY0" fmla="*/ 257175 h 257175"/>
                  <a:gd name="connsiteX1" fmla="*/ 174625 w 917575"/>
                  <a:gd name="connsiteY1" fmla="*/ 0 h 257175"/>
                  <a:gd name="connsiteX2" fmla="*/ 917575 w 917575"/>
                  <a:gd name="connsiteY2" fmla="*/ 0 h 257175"/>
                  <a:gd name="connsiteX3" fmla="*/ 755650 w 917575"/>
                  <a:gd name="connsiteY3" fmla="*/ 249237 h 257175"/>
                  <a:gd name="connsiteX4" fmla="*/ 0 w 917575"/>
                  <a:gd name="connsiteY4" fmla="*/ 257175 h 257175"/>
                  <a:gd name="connsiteX0" fmla="*/ 0 w 927100"/>
                  <a:gd name="connsiteY0" fmla="*/ 257175 h 257175"/>
                  <a:gd name="connsiteX1" fmla="*/ 174625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257175 h 257175"/>
                  <a:gd name="connsiteX1" fmla="*/ 128879 w 927100"/>
                  <a:gd name="connsiteY1" fmla="*/ 0 h 257175"/>
                  <a:gd name="connsiteX2" fmla="*/ 927100 w 927100"/>
                  <a:gd name="connsiteY2" fmla="*/ 4763 h 257175"/>
                  <a:gd name="connsiteX3" fmla="*/ 755650 w 927100"/>
                  <a:gd name="connsiteY3" fmla="*/ 249237 h 257175"/>
                  <a:gd name="connsiteX4" fmla="*/ 0 w 927100"/>
                  <a:gd name="connsiteY4" fmla="*/ 257175 h 257175"/>
                  <a:gd name="connsiteX0" fmla="*/ 0 w 927100"/>
                  <a:gd name="connsiteY0" fmla="*/ 305752 h 305752"/>
                  <a:gd name="connsiteX1" fmla="*/ 128879 w 927100"/>
                  <a:gd name="connsiteY1" fmla="*/ 48577 h 305752"/>
                  <a:gd name="connsiteX2" fmla="*/ 927100 w 927100"/>
                  <a:gd name="connsiteY2" fmla="*/ 0 h 305752"/>
                  <a:gd name="connsiteX3" fmla="*/ 755650 w 927100"/>
                  <a:gd name="connsiteY3" fmla="*/ 297814 h 305752"/>
                  <a:gd name="connsiteX4" fmla="*/ 0 w 927100"/>
                  <a:gd name="connsiteY4" fmla="*/ 305752 h 305752"/>
                  <a:gd name="connsiteX0" fmla="*/ 0 w 927100"/>
                  <a:gd name="connsiteY0" fmla="*/ 310515 h 310515"/>
                  <a:gd name="connsiteX1" fmla="*/ 161555 w 927100"/>
                  <a:gd name="connsiteY1" fmla="*/ 0 h 310515"/>
                  <a:gd name="connsiteX2" fmla="*/ 927100 w 927100"/>
                  <a:gd name="connsiteY2" fmla="*/ 4763 h 310515"/>
                  <a:gd name="connsiteX3" fmla="*/ 755650 w 927100"/>
                  <a:gd name="connsiteY3" fmla="*/ 302577 h 310515"/>
                  <a:gd name="connsiteX4" fmla="*/ 0 w 927100"/>
                  <a:gd name="connsiteY4" fmla="*/ 310515 h 310515"/>
                  <a:gd name="connsiteX0" fmla="*/ 0 w 927100"/>
                  <a:gd name="connsiteY0" fmla="*/ 310515 h 310515"/>
                  <a:gd name="connsiteX1" fmla="*/ 161555 w 927100"/>
                  <a:gd name="connsiteY1" fmla="*/ 0 h 310515"/>
                  <a:gd name="connsiteX2" fmla="*/ 927100 w 927100"/>
                  <a:gd name="connsiteY2" fmla="*/ 4763 h 310515"/>
                  <a:gd name="connsiteX3" fmla="*/ 769265 w 927100"/>
                  <a:gd name="connsiteY3" fmla="*/ 302577 h 310515"/>
                  <a:gd name="connsiteX4" fmla="*/ 0 w 927100"/>
                  <a:gd name="connsiteY4" fmla="*/ 310515 h 310515"/>
                  <a:gd name="connsiteX0" fmla="*/ 0 w 927100"/>
                  <a:gd name="connsiteY0" fmla="*/ 305753 h 305753"/>
                  <a:gd name="connsiteX1" fmla="*/ 222807 w 927100"/>
                  <a:gd name="connsiteY1" fmla="*/ 15643 h 305753"/>
                  <a:gd name="connsiteX2" fmla="*/ 927100 w 927100"/>
                  <a:gd name="connsiteY2" fmla="*/ 1 h 305753"/>
                  <a:gd name="connsiteX3" fmla="*/ 769265 w 927100"/>
                  <a:gd name="connsiteY3" fmla="*/ 297815 h 305753"/>
                  <a:gd name="connsiteX4" fmla="*/ 0 w 927100"/>
                  <a:gd name="connsiteY4" fmla="*/ 305753 h 305753"/>
                  <a:gd name="connsiteX0" fmla="*/ 0 w 927100"/>
                  <a:gd name="connsiteY0" fmla="*/ 305751 h 305751"/>
                  <a:gd name="connsiteX1" fmla="*/ 193275 w 927100"/>
                  <a:gd name="connsiteY1" fmla="*/ 337 h 305751"/>
                  <a:gd name="connsiteX2" fmla="*/ 927100 w 927100"/>
                  <a:gd name="connsiteY2" fmla="*/ -1 h 305751"/>
                  <a:gd name="connsiteX3" fmla="*/ 769265 w 927100"/>
                  <a:gd name="connsiteY3" fmla="*/ 297813 h 305751"/>
                  <a:gd name="connsiteX4" fmla="*/ 0 w 927100"/>
                  <a:gd name="connsiteY4" fmla="*/ 305751 h 305751"/>
                  <a:gd name="connsiteX0" fmla="*/ 0 w 1140388"/>
                  <a:gd name="connsiteY0" fmla="*/ 305753 h 305753"/>
                  <a:gd name="connsiteX1" fmla="*/ 193275 w 1140388"/>
                  <a:gd name="connsiteY1" fmla="*/ 339 h 305753"/>
                  <a:gd name="connsiteX2" fmla="*/ 1140388 w 1140388"/>
                  <a:gd name="connsiteY2" fmla="*/ 0 h 305753"/>
                  <a:gd name="connsiteX3" fmla="*/ 769265 w 1140388"/>
                  <a:gd name="connsiteY3" fmla="*/ 297815 h 305753"/>
                  <a:gd name="connsiteX4" fmla="*/ 0 w 1140388"/>
                  <a:gd name="connsiteY4" fmla="*/ 305753 h 305753"/>
                  <a:gd name="connsiteX0" fmla="*/ 0 w 1140388"/>
                  <a:gd name="connsiteY0" fmla="*/ 305753 h 305753"/>
                  <a:gd name="connsiteX1" fmla="*/ 193275 w 1140388"/>
                  <a:gd name="connsiteY1" fmla="*/ 339 h 305753"/>
                  <a:gd name="connsiteX2" fmla="*/ 1140388 w 1140388"/>
                  <a:gd name="connsiteY2" fmla="*/ 0 h 305753"/>
                  <a:gd name="connsiteX3" fmla="*/ 993218 w 1140388"/>
                  <a:gd name="connsiteY3" fmla="*/ 301960 h 305753"/>
                  <a:gd name="connsiteX4" fmla="*/ 0 w 1140388"/>
                  <a:gd name="connsiteY4" fmla="*/ 305753 h 305753"/>
                  <a:gd name="connsiteX0" fmla="*/ 0 w 1147497"/>
                  <a:gd name="connsiteY0" fmla="*/ 305414 h 305414"/>
                  <a:gd name="connsiteX1" fmla="*/ 193275 w 1147497"/>
                  <a:gd name="connsiteY1" fmla="*/ 0 h 305414"/>
                  <a:gd name="connsiteX2" fmla="*/ 1147497 w 1147497"/>
                  <a:gd name="connsiteY2" fmla="*/ 3807 h 305414"/>
                  <a:gd name="connsiteX3" fmla="*/ 993218 w 1147497"/>
                  <a:gd name="connsiteY3" fmla="*/ 301621 h 305414"/>
                  <a:gd name="connsiteX4" fmla="*/ 0 w 1147497"/>
                  <a:gd name="connsiteY4" fmla="*/ 305414 h 30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497" h="305414">
                    <a:moveTo>
                      <a:pt x="0" y="305414"/>
                    </a:moveTo>
                    <a:lnTo>
                      <a:pt x="193275" y="0"/>
                    </a:lnTo>
                    <a:lnTo>
                      <a:pt x="1147497" y="3807"/>
                    </a:lnTo>
                    <a:lnTo>
                      <a:pt x="993218" y="301621"/>
                    </a:lnTo>
                    <a:lnTo>
                      <a:pt x="0" y="305414"/>
                    </a:lnTo>
                    <a:close/>
                  </a:path>
                </a:pathLst>
              </a:custGeom>
              <a:solidFill>
                <a:sysClr val="window" lastClr="FFFFFF"/>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38" name="正方形/長方形 321">
                <a:extLst>
                  <a:ext uri="{FF2B5EF4-FFF2-40B4-BE49-F238E27FC236}">
                    <a16:creationId xmlns:a16="http://schemas.microsoft.com/office/drawing/2014/main" id="{9283E3D3-F229-4BB4-ACB6-C6032302F297}"/>
                  </a:ext>
                </a:extLst>
              </p:cNvPr>
              <p:cNvSpPr/>
              <p:nvPr/>
            </p:nvSpPr>
            <p:spPr>
              <a:xfrm>
                <a:off x="305574" y="2235369"/>
                <a:ext cx="676483" cy="410755"/>
              </a:xfrm>
              <a:custGeom>
                <a:avLst/>
                <a:gdLst>
                  <a:gd name="connsiteX0" fmla="*/ 0 w 662196"/>
                  <a:gd name="connsiteY0" fmla="*/ 0 h 408374"/>
                  <a:gd name="connsiteX1" fmla="*/ 662196 w 662196"/>
                  <a:gd name="connsiteY1" fmla="*/ 0 h 408374"/>
                  <a:gd name="connsiteX2" fmla="*/ 662196 w 662196"/>
                  <a:gd name="connsiteY2" fmla="*/ 408374 h 408374"/>
                  <a:gd name="connsiteX3" fmla="*/ 0 w 662196"/>
                  <a:gd name="connsiteY3" fmla="*/ 408374 h 408374"/>
                  <a:gd name="connsiteX4" fmla="*/ 0 w 662196"/>
                  <a:gd name="connsiteY4" fmla="*/ 0 h 408374"/>
                  <a:gd name="connsiteX0" fmla="*/ 0 w 676483"/>
                  <a:gd name="connsiteY0" fmla="*/ 0 h 410755"/>
                  <a:gd name="connsiteX1" fmla="*/ 662196 w 676483"/>
                  <a:gd name="connsiteY1" fmla="*/ 0 h 410755"/>
                  <a:gd name="connsiteX2" fmla="*/ 676483 w 676483"/>
                  <a:gd name="connsiteY2" fmla="*/ 410755 h 410755"/>
                  <a:gd name="connsiteX3" fmla="*/ 0 w 676483"/>
                  <a:gd name="connsiteY3" fmla="*/ 408374 h 410755"/>
                  <a:gd name="connsiteX4" fmla="*/ 0 w 676483"/>
                  <a:gd name="connsiteY4" fmla="*/ 0 h 410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483" h="410755">
                    <a:moveTo>
                      <a:pt x="0" y="0"/>
                    </a:moveTo>
                    <a:lnTo>
                      <a:pt x="662196" y="0"/>
                    </a:lnTo>
                    <a:lnTo>
                      <a:pt x="676483" y="410755"/>
                    </a:lnTo>
                    <a:lnTo>
                      <a:pt x="0" y="408374"/>
                    </a:lnTo>
                    <a:lnTo>
                      <a:pt x="0" y="0"/>
                    </a:lnTo>
                    <a:close/>
                  </a:path>
                </a:pathLst>
              </a:custGeom>
              <a:solidFill>
                <a:sysClr val="window" lastClr="FFFFFF"/>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39" name="フリーフォーム 1137">
                <a:extLst>
                  <a:ext uri="{FF2B5EF4-FFF2-40B4-BE49-F238E27FC236}">
                    <a16:creationId xmlns:a16="http://schemas.microsoft.com/office/drawing/2014/main" id="{925B890A-D68F-4D87-B07A-3A6BCEFEE999}"/>
                  </a:ext>
                </a:extLst>
              </p:cNvPr>
              <p:cNvSpPr/>
              <p:nvPr/>
            </p:nvSpPr>
            <p:spPr>
              <a:xfrm>
                <a:off x="981209" y="2069235"/>
                <a:ext cx="103481" cy="578376"/>
              </a:xfrm>
              <a:custGeom>
                <a:avLst/>
                <a:gdLst>
                  <a:gd name="connsiteX0" fmla="*/ 158750 w 177800"/>
                  <a:gd name="connsiteY0" fmla="*/ 0 h 596900"/>
                  <a:gd name="connsiteX1" fmla="*/ 0 w 177800"/>
                  <a:gd name="connsiteY1" fmla="*/ 171450 h 596900"/>
                  <a:gd name="connsiteX2" fmla="*/ 0 w 177800"/>
                  <a:gd name="connsiteY2" fmla="*/ 596900 h 596900"/>
                  <a:gd name="connsiteX3" fmla="*/ 177800 w 177800"/>
                  <a:gd name="connsiteY3" fmla="*/ 412750 h 596900"/>
                  <a:gd name="connsiteX4" fmla="*/ 158750 w 177800"/>
                  <a:gd name="connsiteY4" fmla="*/ 0 h 596900"/>
                  <a:gd name="connsiteX0" fmla="*/ 173038 w 177800"/>
                  <a:gd name="connsiteY0" fmla="*/ 0 h 601662"/>
                  <a:gd name="connsiteX1" fmla="*/ 0 w 177800"/>
                  <a:gd name="connsiteY1" fmla="*/ 176212 h 601662"/>
                  <a:gd name="connsiteX2" fmla="*/ 0 w 177800"/>
                  <a:gd name="connsiteY2" fmla="*/ 601662 h 601662"/>
                  <a:gd name="connsiteX3" fmla="*/ 177800 w 177800"/>
                  <a:gd name="connsiteY3" fmla="*/ 417512 h 601662"/>
                  <a:gd name="connsiteX4" fmla="*/ 173038 w 177800"/>
                  <a:gd name="connsiteY4" fmla="*/ 0 h 601662"/>
                  <a:gd name="connsiteX0" fmla="*/ 177800 w 182562"/>
                  <a:gd name="connsiteY0" fmla="*/ 0 h 601662"/>
                  <a:gd name="connsiteX1" fmla="*/ 0 w 182562"/>
                  <a:gd name="connsiteY1" fmla="*/ 238125 h 601662"/>
                  <a:gd name="connsiteX2" fmla="*/ 4762 w 182562"/>
                  <a:gd name="connsiteY2" fmla="*/ 601662 h 601662"/>
                  <a:gd name="connsiteX3" fmla="*/ 182562 w 182562"/>
                  <a:gd name="connsiteY3" fmla="*/ 417512 h 601662"/>
                  <a:gd name="connsiteX4" fmla="*/ 177800 w 182562"/>
                  <a:gd name="connsiteY4" fmla="*/ 0 h 601662"/>
                  <a:gd name="connsiteX0" fmla="*/ 178259 w 183021"/>
                  <a:gd name="connsiteY0" fmla="*/ 0 h 673100"/>
                  <a:gd name="connsiteX1" fmla="*/ 459 w 183021"/>
                  <a:gd name="connsiteY1" fmla="*/ 238125 h 673100"/>
                  <a:gd name="connsiteX2" fmla="*/ 458 w 183021"/>
                  <a:gd name="connsiteY2" fmla="*/ 673100 h 673100"/>
                  <a:gd name="connsiteX3" fmla="*/ 183021 w 183021"/>
                  <a:gd name="connsiteY3" fmla="*/ 417512 h 673100"/>
                  <a:gd name="connsiteX4" fmla="*/ 178259 w 183021"/>
                  <a:gd name="connsiteY4" fmla="*/ 0 h 673100"/>
                  <a:gd name="connsiteX0" fmla="*/ 178259 w 190641"/>
                  <a:gd name="connsiteY0" fmla="*/ 0 h 673100"/>
                  <a:gd name="connsiteX1" fmla="*/ 459 w 190641"/>
                  <a:gd name="connsiteY1" fmla="*/ 238125 h 673100"/>
                  <a:gd name="connsiteX2" fmla="*/ 458 w 190641"/>
                  <a:gd name="connsiteY2" fmla="*/ 673100 h 673100"/>
                  <a:gd name="connsiteX3" fmla="*/ 190641 w 190641"/>
                  <a:gd name="connsiteY3" fmla="*/ 379412 h 673100"/>
                  <a:gd name="connsiteX4" fmla="*/ 178259 w 190641"/>
                  <a:gd name="connsiteY4" fmla="*/ 0 h 673100"/>
                  <a:gd name="connsiteX0" fmla="*/ 178259 w 190641"/>
                  <a:gd name="connsiteY0" fmla="*/ 0 h 734060"/>
                  <a:gd name="connsiteX1" fmla="*/ 459 w 190641"/>
                  <a:gd name="connsiteY1" fmla="*/ 299085 h 734060"/>
                  <a:gd name="connsiteX2" fmla="*/ 458 w 190641"/>
                  <a:gd name="connsiteY2" fmla="*/ 734060 h 734060"/>
                  <a:gd name="connsiteX3" fmla="*/ 190641 w 190641"/>
                  <a:gd name="connsiteY3" fmla="*/ 440372 h 734060"/>
                  <a:gd name="connsiteX4" fmla="*/ 178259 w 190641"/>
                  <a:gd name="connsiteY4" fmla="*/ 0 h 734060"/>
                  <a:gd name="connsiteX0" fmla="*/ 181434 w 190641"/>
                  <a:gd name="connsiteY0" fmla="*/ 0 h 718185"/>
                  <a:gd name="connsiteX1" fmla="*/ 459 w 190641"/>
                  <a:gd name="connsiteY1" fmla="*/ 283210 h 718185"/>
                  <a:gd name="connsiteX2" fmla="*/ 458 w 190641"/>
                  <a:gd name="connsiteY2" fmla="*/ 718185 h 718185"/>
                  <a:gd name="connsiteX3" fmla="*/ 190641 w 190641"/>
                  <a:gd name="connsiteY3" fmla="*/ 424497 h 718185"/>
                  <a:gd name="connsiteX4" fmla="*/ 181434 w 190641"/>
                  <a:gd name="connsiteY4" fmla="*/ 0 h 718185"/>
                  <a:gd name="connsiteX0" fmla="*/ 181434 w 181680"/>
                  <a:gd name="connsiteY0" fmla="*/ 0 h 718185"/>
                  <a:gd name="connsiteX1" fmla="*/ 459 w 181680"/>
                  <a:gd name="connsiteY1" fmla="*/ 283210 h 718185"/>
                  <a:gd name="connsiteX2" fmla="*/ 458 w 181680"/>
                  <a:gd name="connsiteY2" fmla="*/ 718185 h 718185"/>
                  <a:gd name="connsiteX3" fmla="*/ 177941 w 181680"/>
                  <a:gd name="connsiteY3" fmla="*/ 424497 h 718185"/>
                  <a:gd name="connsiteX4" fmla="*/ 181434 w 181680"/>
                  <a:gd name="connsiteY4" fmla="*/ 0 h 718185"/>
                  <a:gd name="connsiteX0" fmla="*/ 180974 w 181220"/>
                  <a:gd name="connsiteY0" fmla="*/ 0 h 1399216"/>
                  <a:gd name="connsiteX1" fmla="*/ -1 w 181220"/>
                  <a:gd name="connsiteY1" fmla="*/ 283210 h 1399216"/>
                  <a:gd name="connsiteX2" fmla="*/ 22955 w 181220"/>
                  <a:gd name="connsiteY2" fmla="*/ 1399216 h 1399216"/>
                  <a:gd name="connsiteX3" fmla="*/ 177481 w 181220"/>
                  <a:gd name="connsiteY3" fmla="*/ 424497 h 1399216"/>
                  <a:gd name="connsiteX4" fmla="*/ 180974 w 181220"/>
                  <a:gd name="connsiteY4" fmla="*/ 0 h 1399216"/>
                  <a:gd name="connsiteX0" fmla="*/ 180976 w 215744"/>
                  <a:gd name="connsiteY0" fmla="*/ 0 h 1399216"/>
                  <a:gd name="connsiteX1" fmla="*/ 1 w 215744"/>
                  <a:gd name="connsiteY1" fmla="*/ 283210 h 1399216"/>
                  <a:gd name="connsiteX2" fmla="*/ 22957 w 215744"/>
                  <a:gd name="connsiteY2" fmla="*/ 1399216 h 1399216"/>
                  <a:gd name="connsiteX3" fmla="*/ 215744 w 215744"/>
                  <a:gd name="connsiteY3" fmla="*/ 1136134 h 1399216"/>
                  <a:gd name="connsiteX4" fmla="*/ 180976 w 215744"/>
                  <a:gd name="connsiteY4" fmla="*/ 0 h 1399216"/>
                  <a:gd name="connsiteX0" fmla="*/ 180974 w 215742"/>
                  <a:gd name="connsiteY0" fmla="*/ 0 h 1136134"/>
                  <a:gd name="connsiteX1" fmla="*/ -1 w 215742"/>
                  <a:gd name="connsiteY1" fmla="*/ 283210 h 1136134"/>
                  <a:gd name="connsiteX2" fmla="*/ 19129 w 215742"/>
                  <a:gd name="connsiteY2" fmla="*/ 986007 h 1136134"/>
                  <a:gd name="connsiteX3" fmla="*/ 215742 w 215742"/>
                  <a:gd name="connsiteY3" fmla="*/ 1136134 h 1136134"/>
                  <a:gd name="connsiteX4" fmla="*/ 180974 w 215742"/>
                  <a:gd name="connsiteY4" fmla="*/ 0 h 1136134"/>
                  <a:gd name="connsiteX0" fmla="*/ 180976 w 200440"/>
                  <a:gd name="connsiteY0" fmla="*/ 0 h 986007"/>
                  <a:gd name="connsiteX1" fmla="*/ 1 w 200440"/>
                  <a:gd name="connsiteY1" fmla="*/ 283210 h 986007"/>
                  <a:gd name="connsiteX2" fmla="*/ 19131 w 200440"/>
                  <a:gd name="connsiteY2" fmla="*/ 986007 h 986007"/>
                  <a:gd name="connsiteX3" fmla="*/ 200440 w 200440"/>
                  <a:gd name="connsiteY3" fmla="*/ 699969 h 986007"/>
                  <a:gd name="connsiteX4" fmla="*/ 180976 w 200440"/>
                  <a:gd name="connsiteY4" fmla="*/ 0 h 986007"/>
                  <a:gd name="connsiteX0" fmla="*/ 195106 w 214570"/>
                  <a:gd name="connsiteY0" fmla="*/ 0 h 998442"/>
                  <a:gd name="connsiteX1" fmla="*/ 14131 w 214570"/>
                  <a:gd name="connsiteY1" fmla="*/ 283210 h 998442"/>
                  <a:gd name="connsiteX2" fmla="*/ 102 w 214570"/>
                  <a:gd name="connsiteY2" fmla="*/ 998442 h 998442"/>
                  <a:gd name="connsiteX3" fmla="*/ 214570 w 214570"/>
                  <a:gd name="connsiteY3" fmla="*/ 699969 h 998442"/>
                  <a:gd name="connsiteX4" fmla="*/ 195106 w 214570"/>
                  <a:gd name="connsiteY4" fmla="*/ 0 h 998442"/>
                  <a:gd name="connsiteX0" fmla="*/ 180976 w 200440"/>
                  <a:gd name="connsiteY0" fmla="*/ 0 h 990153"/>
                  <a:gd name="connsiteX1" fmla="*/ 1 w 200440"/>
                  <a:gd name="connsiteY1" fmla="*/ 283210 h 990153"/>
                  <a:gd name="connsiteX2" fmla="*/ 14985 w 200440"/>
                  <a:gd name="connsiteY2" fmla="*/ 990153 h 990153"/>
                  <a:gd name="connsiteX3" fmla="*/ 200440 w 200440"/>
                  <a:gd name="connsiteY3" fmla="*/ 699969 h 990153"/>
                  <a:gd name="connsiteX4" fmla="*/ 180976 w 200440"/>
                  <a:gd name="connsiteY4" fmla="*/ 0 h 990153"/>
                  <a:gd name="connsiteX0" fmla="*/ 180974 w 200438"/>
                  <a:gd name="connsiteY0" fmla="*/ 0 h 1006732"/>
                  <a:gd name="connsiteX1" fmla="*/ -1 w 200438"/>
                  <a:gd name="connsiteY1" fmla="*/ 283210 h 1006732"/>
                  <a:gd name="connsiteX2" fmla="*/ 14983 w 200438"/>
                  <a:gd name="connsiteY2" fmla="*/ 1006732 h 1006732"/>
                  <a:gd name="connsiteX3" fmla="*/ 200438 w 200438"/>
                  <a:gd name="connsiteY3" fmla="*/ 699969 h 1006732"/>
                  <a:gd name="connsiteX4" fmla="*/ 180974 w 200438"/>
                  <a:gd name="connsiteY4" fmla="*/ 0 h 1006732"/>
                  <a:gd name="connsiteX0" fmla="*/ 180976 w 211493"/>
                  <a:gd name="connsiteY0" fmla="*/ 0 h 1006732"/>
                  <a:gd name="connsiteX1" fmla="*/ 1 w 211493"/>
                  <a:gd name="connsiteY1" fmla="*/ 283210 h 1006732"/>
                  <a:gd name="connsiteX2" fmla="*/ 14985 w 211493"/>
                  <a:gd name="connsiteY2" fmla="*/ 1006732 h 1006732"/>
                  <a:gd name="connsiteX3" fmla="*/ 211493 w 211493"/>
                  <a:gd name="connsiteY3" fmla="*/ 744181 h 1006732"/>
                  <a:gd name="connsiteX4" fmla="*/ 180976 w 211493"/>
                  <a:gd name="connsiteY4" fmla="*/ 0 h 1006732"/>
                  <a:gd name="connsiteX0" fmla="*/ 180974 w 194912"/>
                  <a:gd name="connsiteY0" fmla="*/ 0 h 1006732"/>
                  <a:gd name="connsiteX1" fmla="*/ -1 w 194912"/>
                  <a:gd name="connsiteY1" fmla="*/ 283210 h 1006732"/>
                  <a:gd name="connsiteX2" fmla="*/ 14983 w 194912"/>
                  <a:gd name="connsiteY2" fmla="*/ 1006732 h 1006732"/>
                  <a:gd name="connsiteX3" fmla="*/ 194912 w 194912"/>
                  <a:gd name="connsiteY3" fmla="*/ 755234 h 1006732"/>
                  <a:gd name="connsiteX4" fmla="*/ 180974 w 194912"/>
                  <a:gd name="connsiteY4" fmla="*/ 0 h 1006732"/>
                  <a:gd name="connsiteX0" fmla="*/ 166182 w 180120"/>
                  <a:gd name="connsiteY0" fmla="*/ 0 h 1006732"/>
                  <a:gd name="connsiteX1" fmla="*/ 5930 w 180120"/>
                  <a:gd name="connsiteY1" fmla="*/ 274922 h 1006732"/>
                  <a:gd name="connsiteX2" fmla="*/ 191 w 180120"/>
                  <a:gd name="connsiteY2" fmla="*/ 1006732 h 1006732"/>
                  <a:gd name="connsiteX3" fmla="*/ 180120 w 180120"/>
                  <a:gd name="connsiteY3" fmla="*/ 755234 h 1006732"/>
                  <a:gd name="connsiteX4" fmla="*/ 166182 w 180120"/>
                  <a:gd name="connsiteY4" fmla="*/ 0 h 100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20" h="1006732">
                    <a:moveTo>
                      <a:pt x="166182" y="0"/>
                    </a:moveTo>
                    <a:lnTo>
                      <a:pt x="5930" y="274922"/>
                    </a:lnTo>
                    <a:cubicBezTo>
                      <a:pt x="7517" y="396101"/>
                      <a:pt x="-1396" y="885553"/>
                      <a:pt x="191" y="1006732"/>
                    </a:cubicBezTo>
                    <a:cubicBezTo>
                      <a:pt x="60627" y="911386"/>
                      <a:pt x="119684" y="850580"/>
                      <a:pt x="180120" y="755234"/>
                    </a:cubicBezTo>
                    <a:cubicBezTo>
                      <a:pt x="178533" y="616063"/>
                      <a:pt x="167769" y="139171"/>
                      <a:pt x="166182" y="0"/>
                    </a:cubicBezTo>
                    <a:close/>
                  </a:path>
                </a:pathLst>
              </a:custGeom>
              <a:solidFill>
                <a:sysClr val="window" lastClr="FFFFFF"/>
              </a:solidFill>
              <a:ln w="12700" cap="flat" cmpd="sng" algn="ctr">
                <a:solidFill>
                  <a:srgbClr val="E7E6E6">
                    <a:lumMod val="50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440" name="グループ化 1439">
                <a:extLst>
                  <a:ext uri="{FF2B5EF4-FFF2-40B4-BE49-F238E27FC236}">
                    <a16:creationId xmlns:a16="http://schemas.microsoft.com/office/drawing/2014/main" id="{357499D7-CB8B-4E50-95B5-B47E4D0A571E}"/>
                  </a:ext>
                </a:extLst>
              </p:cNvPr>
              <p:cNvGrpSpPr/>
              <p:nvPr/>
            </p:nvGrpSpPr>
            <p:grpSpPr>
              <a:xfrm>
                <a:off x="318527" y="2268069"/>
                <a:ext cx="618401" cy="66332"/>
                <a:chOff x="318527" y="2268069"/>
                <a:chExt cx="618401" cy="66332"/>
              </a:xfrm>
            </p:grpSpPr>
            <p:sp>
              <p:nvSpPr>
                <p:cNvPr id="1525" name="正方形/長方形 1524">
                  <a:extLst>
                    <a:ext uri="{FF2B5EF4-FFF2-40B4-BE49-F238E27FC236}">
                      <a16:creationId xmlns:a16="http://schemas.microsoft.com/office/drawing/2014/main" id="{57712E5C-7480-4D76-8CA0-39DADDD99888}"/>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26" name="正方形/長方形 1525">
                  <a:extLst>
                    <a:ext uri="{FF2B5EF4-FFF2-40B4-BE49-F238E27FC236}">
                      <a16:creationId xmlns:a16="http://schemas.microsoft.com/office/drawing/2014/main" id="{792E0295-A506-4F02-85CD-FED03809B725}"/>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27" name="正方形/長方形 1526">
                  <a:extLst>
                    <a:ext uri="{FF2B5EF4-FFF2-40B4-BE49-F238E27FC236}">
                      <a16:creationId xmlns:a16="http://schemas.microsoft.com/office/drawing/2014/main" id="{6BC62D7E-C82A-475A-B8AD-8069810E9E5F}"/>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28" name="正方形/長方形 1527">
                  <a:extLst>
                    <a:ext uri="{FF2B5EF4-FFF2-40B4-BE49-F238E27FC236}">
                      <a16:creationId xmlns:a16="http://schemas.microsoft.com/office/drawing/2014/main" id="{A599E340-686C-4DA2-A507-E9A5A36664FB}"/>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441" name="グループ化 1440">
                <a:extLst>
                  <a:ext uri="{FF2B5EF4-FFF2-40B4-BE49-F238E27FC236}">
                    <a16:creationId xmlns:a16="http://schemas.microsoft.com/office/drawing/2014/main" id="{76BA4271-151C-4397-A649-67CD6A76E0B9}"/>
                  </a:ext>
                </a:extLst>
              </p:cNvPr>
              <p:cNvGrpSpPr/>
              <p:nvPr/>
            </p:nvGrpSpPr>
            <p:grpSpPr>
              <a:xfrm>
                <a:off x="318527" y="2370149"/>
                <a:ext cx="618401" cy="66332"/>
                <a:chOff x="318527" y="2268069"/>
                <a:chExt cx="618401" cy="66332"/>
              </a:xfrm>
            </p:grpSpPr>
            <p:sp>
              <p:nvSpPr>
                <p:cNvPr id="1521" name="正方形/長方形 1520">
                  <a:extLst>
                    <a:ext uri="{FF2B5EF4-FFF2-40B4-BE49-F238E27FC236}">
                      <a16:creationId xmlns:a16="http://schemas.microsoft.com/office/drawing/2014/main" id="{AE31E067-1839-4CA4-A70A-E14F04648D22}"/>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22" name="正方形/長方形 1521">
                  <a:extLst>
                    <a:ext uri="{FF2B5EF4-FFF2-40B4-BE49-F238E27FC236}">
                      <a16:creationId xmlns:a16="http://schemas.microsoft.com/office/drawing/2014/main" id="{6F84FD4D-E373-4C87-A7D2-4A7714211514}"/>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23" name="正方形/長方形 1522">
                  <a:extLst>
                    <a:ext uri="{FF2B5EF4-FFF2-40B4-BE49-F238E27FC236}">
                      <a16:creationId xmlns:a16="http://schemas.microsoft.com/office/drawing/2014/main" id="{7239E3D0-4C60-4108-90FE-56A8C1687D07}"/>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24" name="正方形/長方形 1523">
                  <a:extLst>
                    <a:ext uri="{FF2B5EF4-FFF2-40B4-BE49-F238E27FC236}">
                      <a16:creationId xmlns:a16="http://schemas.microsoft.com/office/drawing/2014/main" id="{8C14B240-6FC2-46D7-9CFB-5661A73D2DD3}"/>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442" name="グループ化 1441">
                <a:extLst>
                  <a:ext uri="{FF2B5EF4-FFF2-40B4-BE49-F238E27FC236}">
                    <a16:creationId xmlns:a16="http://schemas.microsoft.com/office/drawing/2014/main" id="{F4C5E79B-75DA-4820-B41B-0ABCC8A350B2}"/>
                  </a:ext>
                </a:extLst>
              </p:cNvPr>
              <p:cNvGrpSpPr/>
              <p:nvPr/>
            </p:nvGrpSpPr>
            <p:grpSpPr>
              <a:xfrm>
                <a:off x="318527" y="2474364"/>
                <a:ext cx="618401" cy="66332"/>
                <a:chOff x="318527" y="2268069"/>
                <a:chExt cx="618401" cy="66332"/>
              </a:xfrm>
            </p:grpSpPr>
            <p:sp>
              <p:nvSpPr>
                <p:cNvPr id="1517" name="正方形/長方形 1516">
                  <a:extLst>
                    <a:ext uri="{FF2B5EF4-FFF2-40B4-BE49-F238E27FC236}">
                      <a16:creationId xmlns:a16="http://schemas.microsoft.com/office/drawing/2014/main" id="{9AA74E91-5CD4-407C-8E83-70E02D33D9D2}"/>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18" name="正方形/長方形 1517">
                  <a:extLst>
                    <a:ext uri="{FF2B5EF4-FFF2-40B4-BE49-F238E27FC236}">
                      <a16:creationId xmlns:a16="http://schemas.microsoft.com/office/drawing/2014/main" id="{65262B38-47BD-4828-AF25-34722A719B81}"/>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19" name="正方形/長方形 1518">
                  <a:extLst>
                    <a:ext uri="{FF2B5EF4-FFF2-40B4-BE49-F238E27FC236}">
                      <a16:creationId xmlns:a16="http://schemas.microsoft.com/office/drawing/2014/main" id="{02370607-B4E5-41C0-9C37-D623819AD88A}"/>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20" name="正方形/長方形 1519">
                  <a:extLst>
                    <a:ext uri="{FF2B5EF4-FFF2-40B4-BE49-F238E27FC236}">
                      <a16:creationId xmlns:a16="http://schemas.microsoft.com/office/drawing/2014/main" id="{0D1CEDD3-45F5-4641-BC91-5A42F047CA49}"/>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443" name="グループ化 1442">
                <a:extLst>
                  <a:ext uri="{FF2B5EF4-FFF2-40B4-BE49-F238E27FC236}">
                    <a16:creationId xmlns:a16="http://schemas.microsoft.com/office/drawing/2014/main" id="{F9D6051E-9EC7-42B1-BF63-8C17DBDBF1A8}"/>
                  </a:ext>
                </a:extLst>
              </p:cNvPr>
              <p:cNvGrpSpPr/>
              <p:nvPr/>
            </p:nvGrpSpPr>
            <p:grpSpPr>
              <a:xfrm>
                <a:off x="318527" y="2572343"/>
                <a:ext cx="618401" cy="66332"/>
                <a:chOff x="318527" y="2268069"/>
                <a:chExt cx="618401" cy="66332"/>
              </a:xfrm>
            </p:grpSpPr>
            <p:sp>
              <p:nvSpPr>
                <p:cNvPr id="1513" name="正方形/長方形 1512">
                  <a:extLst>
                    <a:ext uri="{FF2B5EF4-FFF2-40B4-BE49-F238E27FC236}">
                      <a16:creationId xmlns:a16="http://schemas.microsoft.com/office/drawing/2014/main" id="{CFAFC9FB-8939-4BA7-B35B-54CB6FF5D403}"/>
                    </a:ext>
                  </a:extLst>
                </p:cNvPr>
                <p:cNvSpPr/>
                <p:nvPr/>
              </p:nvSpPr>
              <p:spPr>
                <a:xfrm>
                  <a:off x="318527"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14" name="正方形/長方形 1513">
                  <a:extLst>
                    <a:ext uri="{FF2B5EF4-FFF2-40B4-BE49-F238E27FC236}">
                      <a16:creationId xmlns:a16="http://schemas.microsoft.com/office/drawing/2014/main" id="{5BF3F0C7-BB1D-40F3-AD43-6FD9E98F3553}"/>
                    </a:ext>
                  </a:extLst>
                </p:cNvPr>
                <p:cNvSpPr/>
                <p:nvPr/>
              </p:nvSpPr>
              <p:spPr>
                <a:xfrm>
                  <a:off x="491901"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15" name="正方形/長方形 1514">
                  <a:extLst>
                    <a:ext uri="{FF2B5EF4-FFF2-40B4-BE49-F238E27FC236}">
                      <a16:creationId xmlns:a16="http://schemas.microsoft.com/office/drawing/2014/main" id="{843FC53C-5E0C-4D80-BC93-73A24E99671F}"/>
                    </a:ext>
                  </a:extLst>
                </p:cNvPr>
                <p:cNvSpPr/>
                <p:nvPr/>
              </p:nvSpPr>
              <p:spPr>
                <a:xfrm>
                  <a:off x="668625"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16" name="正方形/長方形 1515">
                  <a:extLst>
                    <a:ext uri="{FF2B5EF4-FFF2-40B4-BE49-F238E27FC236}">
                      <a16:creationId xmlns:a16="http://schemas.microsoft.com/office/drawing/2014/main" id="{19AB6386-D5BE-484F-80E1-4ADBE111006D}"/>
                    </a:ext>
                  </a:extLst>
                </p:cNvPr>
                <p:cNvSpPr/>
                <p:nvPr/>
              </p:nvSpPr>
              <p:spPr>
                <a:xfrm>
                  <a:off x="831054" y="2268069"/>
                  <a:ext cx="105874" cy="66332"/>
                </a:xfrm>
                <a:prstGeom prst="rect">
                  <a:avLst/>
                </a:prstGeom>
                <a:noFill/>
                <a:ln w="6350" cap="flat" cmpd="sng" algn="ctr">
                  <a:solidFill>
                    <a:sysClr val="windowText" lastClr="000000">
                      <a:lumMod val="50000"/>
                      <a:lumOff val="50000"/>
                    </a:sys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29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1444" name="グループ化 1443">
                <a:extLst>
                  <a:ext uri="{FF2B5EF4-FFF2-40B4-BE49-F238E27FC236}">
                    <a16:creationId xmlns:a16="http://schemas.microsoft.com/office/drawing/2014/main" id="{DEEA2CD0-70A3-42E9-A725-4338BAB9AE17}"/>
                  </a:ext>
                </a:extLst>
              </p:cNvPr>
              <p:cNvGrpSpPr/>
              <p:nvPr/>
            </p:nvGrpSpPr>
            <p:grpSpPr>
              <a:xfrm>
                <a:off x="290060" y="2277630"/>
                <a:ext cx="672489" cy="376925"/>
                <a:chOff x="290060" y="2277630"/>
                <a:chExt cx="672489" cy="376925"/>
              </a:xfrm>
              <a:solidFill>
                <a:srgbClr val="E7E6E6">
                  <a:lumMod val="20000"/>
                  <a:lumOff val="80000"/>
                </a:srgbClr>
              </a:solidFill>
            </p:grpSpPr>
            <p:grpSp>
              <p:nvGrpSpPr>
                <p:cNvPr id="1445" name="グループ化 1444">
                  <a:extLst>
                    <a:ext uri="{FF2B5EF4-FFF2-40B4-BE49-F238E27FC236}">
                      <a16:creationId xmlns:a16="http://schemas.microsoft.com/office/drawing/2014/main" id="{225F0470-70F8-4DA4-8293-A2189FC302C8}"/>
                    </a:ext>
                  </a:extLst>
                </p:cNvPr>
                <p:cNvGrpSpPr/>
                <p:nvPr/>
              </p:nvGrpSpPr>
              <p:grpSpPr>
                <a:xfrm>
                  <a:off x="290060" y="2277630"/>
                  <a:ext cx="672489" cy="91913"/>
                  <a:chOff x="290060" y="2277630"/>
                  <a:chExt cx="672489" cy="91913"/>
                </a:xfrm>
                <a:grpFill/>
              </p:grpSpPr>
              <p:grpSp>
                <p:nvGrpSpPr>
                  <p:cNvPr id="1497" name="グループ化 1496">
                    <a:extLst>
                      <a:ext uri="{FF2B5EF4-FFF2-40B4-BE49-F238E27FC236}">
                        <a16:creationId xmlns:a16="http://schemas.microsoft.com/office/drawing/2014/main" id="{1C50C0B7-2A7C-49CA-905D-F9111F3DD0EA}"/>
                      </a:ext>
                    </a:extLst>
                  </p:cNvPr>
                  <p:cNvGrpSpPr/>
                  <p:nvPr/>
                </p:nvGrpSpPr>
                <p:grpSpPr>
                  <a:xfrm>
                    <a:off x="290060" y="2277630"/>
                    <a:ext cx="151810" cy="91913"/>
                    <a:chOff x="6969110" y="3730368"/>
                    <a:chExt cx="667328" cy="86946"/>
                  </a:xfrm>
                  <a:grpFill/>
                </p:grpSpPr>
                <p:sp>
                  <p:nvSpPr>
                    <p:cNvPr id="1510" name="正方形/長方形 1509">
                      <a:extLst>
                        <a:ext uri="{FF2B5EF4-FFF2-40B4-BE49-F238E27FC236}">
                          <a16:creationId xmlns:a16="http://schemas.microsoft.com/office/drawing/2014/main" id="{FAD90CB6-0805-4411-A38E-3E8A60C332D6}"/>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11" name="フリーフォーム 1152">
                      <a:extLst>
                        <a:ext uri="{FF2B5EF4-FFF2-40B4-BE49-F238E27FC236}">
                          <a16:creationId xmlns:a16="http://schemas.microsoft.com/office/drawing/2014/main" id="{A6678879-CE77-4AF0-94FA-EA73D7598FE2}"/>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512" name="直線コネクタ 1511">
                      <a:extLst>
                        <a:ext uri="{FF2B5EF4-FFF2-40B4-BE49-F238E27FC236}">
                          <a16:creationId xmlns:a16="http://schemas.microsoft.com/office/drawing/2014/main" id="{3E5869CD-AC51-4B90-B9FE-338C0D09A9B8}"/>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98" name="グループ化 1497">
                    <a:extLst>
                      <a:ext uri="{FF2B5EF4-FFF2-40B4-BE49-F238E27FC236}">
                        <a16:creationId xmlns:a16="http://schemas.microsoft.com/office/drawing/2014/main" id="{1C727C69-7425-4369-94FD-EB204CA4A435}"/>
                      </a:ext>
                    </a:extLst>
                  </p:cNvPr>
                  <p:cNvGrpSpPr/>
                  <p:nvPr/>
                </p:nvGrpSpPr>
                <p:grpSpPr>
                  <a:xfrm>
                    <a:off x="466227" y="2277630"/>
                    <a:ext cx="151810" cy="91913"/>
                    <a:chOff x="6969110" y="3730368"/>
                    <a:chExt cx="667328" cy="86946"/>
                  </a:xfrm>
                  <a:grpFill/>
                </p:grpSpPr>
                <p:sp>
                  <p:nvSpPr>
                    <p:cNvPr id="1507" name="正方形/長方形 1506">
                      <a:extLst>
                        <a:ext uri="{FF2B5EF4-FFF2-40B4-BE49-F238E27FC236}">
                          <a16:creationId xmlns:a16="http://schemas.microsoft.com/office/drawing/2014/main" id="{737A049B-D411-48D3-ADF7-6305E2232E38}"/>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08" name="フリーフォーム 1152">
                      <a:extLst>
                        <a:ext uri="{FF2B5EF4-FFF2-40B4-BE49-F238E27FC236}">
                          <a16:creationId xmlns:a16="http://schemas.microsoft.com/office/drawing/2014/main" id="{1DE99354-82F8-4874-9B21-191A0AA70E87}"/>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509" name="直線コネクタ 1508">
                      <a:extLst>
                        <a:ext uri="{FF2B5EF4-FFF2-40B4-BE49-F238E27FC236}">
                          <a16:creationId xmlns:a16="http://schemas.microsoft.com/office/drawing/2014/main" id="{1CB71F7C-A7A6-4863-AC94-1378B114B32D}"/>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99" name="グループ化 1498">
                    <a:extLst>
                      <a:ext uri="{FF2B5EF4-FFF2-40B4-BE49-F238E27FC236}">
                        <a16:creationId xmlns:a16="http://schemas.microsoft.com/office/drawing/2014/main" id="{CCFCFA03-8CE7-4D06-BCD5-A28774598943}"/>
                      </a:ext>
                    </a:extLst>
                  </p:cNvPr>
                  <p:cNvGrpSpPr/>
                  <p:nvPr/>
                </p:nvGrpSpPr>
                <p:grpSpPr>
                  <a:xfrm>
                    <a:off x="640927" y="2277630"/>
                    <a:ext cx="151810" cy="91913"/>
                    <a:chOff x="6969110" y="3730368"/>
                    <a:chExt cx="667328" cy="86946"/>
                  </a:xfrm>
                  <a:grpFill/>
                </p:grpSpPr>
                <p:sp>
                  <p:nvSpPr>
                    <p:cNvPr id="1504" name="正方形/長方形 1503">
                      <a:extLst>
                        <a:ext uri="{FF2B5EF4-FFF2-40B4-BE49-F238E27FC236}">
                          <a16:creationId xmlns:a16="http://schemas.microsoft.com/office/drawing/2014/main" id="{911EF17A-F9B1-4B8A-9601-D419B931F1B1}"/>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05" name="フリーフォーム 1152">
                      <a:extLst>
                        <a:ext uri="{FF2B5EF4-FFF2-40B4-BE49-F238E27FC236}">
                          <a16:creationId xmlns:a16="http://schemas.microsoft.com/office/drawing/2014/main" id="{FC821F97-252F-46D1-8D3A-CCE90F63F04D}"/>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506" name="直線コネクタ 1505">
                      <a:extLst>
                        <a:ext uri="{FF2B5EF4-FFF2-40B4-BE49-F238E27FC236}">
                          <a16:creationId xmlns:a16="http://schemas.microsoft.com/office/drawing/2014/main" id="{0BE54913-1653-45B8-945D-7E3BF0477314}"/>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500" name="グループ化 1499">
                    <a:extLst>
                      <a:ext uri="{FF2B5EF4-FFF2-40B4-BE49-F238E27FC236}">
                        <a16:creationId xmlns:a16="http://schemas.microsoft.com/office/drawing/2014/main" id="{90ED74B6-3653-4CDA-A160-F985F45D06DE}"/>
                      </a:ext>
                    </a:extLst>
                  </p:cNvPr>
                  <p:cNvGrpSpPr/>
                  <p:nvPr/>
                </p:nvGrpSpPr>
                <p:grpSpPr>
                  <a:xfrm>
                    <a:off x="810739" y="2277630"/>
                    <a:ext cx="151810" cy="91913"/>
                    <a:chOff x="6969110" y="3730368"/>
                    <a:chExt cx="667328" cy="86946"/>
                  </a:xfrm>
                  <a:grpFill/>
                </p:grpSpPr>
                <p:sp>
                  <p:nvSpPr>
                    <p:cNvPr id="1501" name="正方形/長方形 1500">
                      <a:extLst>
                        <a:ext uri="{FF2B5EF4-FFF2-40B4-BE49-F238E27FC236}">
                          <a16:creationId xmlns:a16="http://schemas.microsoft.com/office/drawing/2014/main" id="{6F89A6D1-ECB9-481F-B694-E729430F66CF}"/>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502" name="フリーフォーム 1152">
                      <a:extLst>
                        <a:ext uri="{FF2B5EF4-FFF2-40B4-BE49-F238E27FC236}">
                          <a16:creationId xmlns:a16="http://schemas.microsoft.com/office/drawing/2014/main" id="{23121760-0509-4C03-89C3-92BE366BCEEC}"/>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503" name="直線コネクタ 1502">
                      <a:extLst>
                        <a:ext uri="{FF2B5EF4-FFF2-40B4-BE49-F238E27FC236}">
                          <a16:creationId xmlns:a16="http://schemas.microsoft.com/office/drawing/2014/main" id="{41838BD3-58FB-41AF-A833-E48F67CA70D6}"/>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446" name="グループ化 1445">
                  <a:extLst>
                    <a:ext uri="{FF2B5EF4-FFF2-40B4-BE49-F238E27FC236}">
                      <a16:creationId xmlns:a16="http://schemas.microsoft.com/office/drawing/2014/main" id="{B55AF682-DDA6-4312-B4BF-D5C814D072F6}"/>
                    </a:ext>
                  </a:extLst>
                </p:cNvPr>
                <p:cNvGrpSpPr/>
                <p:nvPr/>
              </p:nvGrpSpPr>
              <p:grpSpPr>
                <a:xfrm>
                  <a:off x="290060" y="2372599"/>
                  <a:ext cx="672489" cy="91913"/>
                  <a:chOff x="290060" y="2277630"/>
                  <a:chExt cx="672489" cy="91913"/>
                </a:xfrm>
                <a:grpFill/>
              </p:grpSpPr>
              <p:grpSp>
                <p:nvGrpSpPr>
                  <p:cNvPr id="1481" name="グループ化 1480">
                    <a:extLst>
                      <a:ext uri="{FF2B5EF4-FFF2-40B4-BE49-F238E27FC236}">
                        <a16:creationId xmlns:a16="http://schemas.microsoft.com/office/drawing/2014/main" id="{C3A5BA5F-B8FC-470F-BCA0-B46E627D165D}"/>
                      </a:ext>
                    </a:extLst>
                  </p:cNvPr>
                  <p:cNvGrpSpPr/>
                  <p:nvPr/>
                </p:nvGrpSpPr>
                <p:grpSpPr>
                  <a:xfrm>
                    <a:off x="290060" y="2277630"/>
                    <a:ext cx="151810" cy="91913"/>
                    <a:chOff x="6969110" y="3730368"/>
                    <a:chExt cx="667328" cy="86946"/>
                  </a:xfrm>
                  <a:grpFill/>
                </p:grpSpPr>
                <p:sp>
                  <p:nvSpPr>
                    <p:cNvPr id="1494" name="正方形/長方形 1493">
                      <a:extLst>
                        <a:ext uri="{FF2B5EF4-FFF2-40B4-BE49-F238E27FC236}">
                          <a16:creationId xmlns:a16="http://schemas.microsoft.com/office/drawing/2014/main" id="{9068249C-034F-46D5-B019-9CA370566C3B}"/>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95" name="フリーフォーム 1152">
                      <a:extLst>
                        <a:ext uri="{FF2B5EF4-FFF2-40B4-BE49-F238E27FC236}">
                          <a16:creationId xmlns:a16="http://schemas.microsoft.com/office/drawing/2014/main" id="{27456948-C79C-4D3A-B157-0E1716D43C8C}"/>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96" name="直線コネクタ 1495">
                      <a:extLst>
                        <a:ext uri="{FF2B5EF4-FFF2-40B4-BE49-F238E27FC236}">
                          <a16:creationId xmlns:a16="http://schemas.microsoft.com/office/drawing/2014/main" id="{EAB9C424-2CC9-4F79-9BB9-D4D5ABCACDCD}"/>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82" name="グループ化 1481">
                    <a:extLst>
                      <a:ext uri="{FF2B5EF4-FFF2-40B4-BE49-F238E27FC236}">
                        <a16:creationId xmlns:a16="http://schemas.microsoft.com/office/drawing/2014/main" id="{E978299F-7257-463F-BCEB-71EC1945B0F0}"/>
                      </a:ext>
                    </a:extLst>
                  </p:cNvPr>
                  <p:cNvGrpSpPr/>
                  <p:nvPr/>
                </p:nvGrpSpPr>
                <p:grpSpPr>
                  <a:xfrm>
                    <a:off x="466227" y="2277630"/>
                    <a:ext cx="151810" cy="91913"/>
                    <a:chOff x="6969110" y="3730368"/>
                    <a:chExt cx="667328" cy="86946"/>
                  </a:xfrm>
                  <a:grpFill/>
                </p:grpSpPr>
                <p:sp>
                  <p:nvSpPr>
                    <p:cNvPr id="1491" name="正方形/長方形 1490">
                      <a:extLst>
                        <a:ext uri="{FF2B5EF4-FFF2-40B4-BE49-F238E27FC236}">
                          <a16:creationId xmlns:a16="http://schemas.microsoft.com/office/drawing/2014/main" id="{D2E4D357-4967-41A8-9452-943EA51C6828}"/>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92" name="フリーフォーム 1152">
                      <a:extLst>
                        <a:ext uri="{FF2B5EF4-FFF2-40B4-BE49-F238E27FC236}">
                          <a16:creationId xmlns:a16="http://schemas.microsoft.com/office/drawing/2014/main" id="{F7415FA0-9C64-414E-AA05-A52DE63889E4}"/>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93" name="直線コネクタ 1492">
                      <a:extLst>
                        <a:ext uri="{FF2B5EF4-FFF2-40B4-BE49-F238E27FC236}">
                          <a16:creationId xmlns:a16="http://schemas.microsoft.com/office/drawing/2014/main" id="{C4ED3AE3-F7A0-40F1-A60E-6D7A00A13A5A}"/>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83" name="グループ化 1482">
                    <a:extLst>
                      <a:ext uri="{FF2B5EF4-FFF2-40B4-BE49-F238E27FC236}">
                        <a16:creationId xmlns:a16="http://schemas.microsoft.com/office/drawing/2014/main" id="{08367E26-F9A9-429C-B687-9C1001EF9AA7}"/>
                      </a:ext>
                    </a:extLst>
                  </p:cNvPr>
                  <p:cNvGrpSpPr/>
                  <p:nvPr/>
                </p:nvGrpSpPr>
                <p:grpSpPr>
                  <a:xfrm>
                    <a:off x="640927" y="2277630"/>
                    <a:ext cx="151810" cy="91913"/>
                    <a:chOff x="6969110" y="3730368"/>
                    <a:chExt cx="667328" cy="86946"/>
                  </a:xfrm>
                  <a:grpFill/>
                </p:grpSpPr>
                <p:sp>
                  <p:nvSpPr>
                    <p:cNvPr id="1488" name="正方形/長方形 1487">
                      <a:extLst>
                        <a:ext uri="{FF2B5EF4-FFF2-40B4-BE49-F238E27FC236}">
                          <a16:creationId xmlns:a16="http://schemas.microsoft.com/office/drawing/2014/main" id="{823294CA-FC9D-45B9-BED3-599F6C286612}"/>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89" name="フリーフォーム 1152">
                      <a:extLst>
                        <a:ext uri="{FF2B5EF4-FFF2-40B4-BE49-F238E27FC236}">
                          <a16:creationId xmlns:a16="http://schemas.microsoft.com/office/drawing/2014/main" id="{B704A7CB-10F2-47E4-9793-E66D23C12BBB}"/>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90" name="直線コネクタ 1489">
                      <a:extLst>
                        <a:ext uri="{FF2B5EF4-FFF2-40B4-BE49-F238E27FC236}">
                          <a16:creationId xmlns:a16="http://schemas.microsoft.com/office/drawing/2014/main" id="{527199F2-95D4-4E11-B92F-94BE2EFDE32E}"/>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84" name="グループ化 1483">
                    <a:extLst>
                      <a:ext uri="{FF2B5EF4-FFF2-40B4-BE49-F238E27FC236}">
                        <a16:creationId xmlns:a16="http://schemas.microsoft.com/office/drawing/2014/main" id="{4F050821-F726-48C6-8EC4-C50B03F4DA4B}"/>
                      </a:ext>
                    </a:extLst>
                  </p:cNvPr>
                  <p:cNvGrpSpPr/>
                  <p:nvPr/>
                </p:nvGrpSpPr>
                <p:grpSpPr>
                  <a:xfrm>
                    <a:off x="810739" y="2277630"/>
                    <a:ext cx="151810" cy="91913"/>
                    <a:chOff x="6969110" y="3730368"/>
                    <a:chExt cx="667328" cy="86946"/>
                  </a:xfrm>
                  <a:grpFill/>
                </p:grpSpPr>
                <p:sp>
                  <p:nvSpPr>
                    <p:cNvPr id="1485" name="正方形/長方形 1484">
                      <a:extLst>
                        <a:ext uri="{FF2B5EF4-FFF2-40B4-BE49-F238E27FC236}">
                          <a16:creationId xmlns:a16="http://schemas.microsoft.com/office/drawing/2014/main" id="{8E5B03A9-F1E9-41B8-8250-C149AA81850F}"/>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86" name="フリーフォーム 1152">
                      <a:extLst>
                        <a:ext uri="{FF2B5EF4-FFF2-40B4-BE49-F238E27FC236}">
                          <a16:creationId xmlns:a16="http://schemas.microsoft.com/office/drawing/2014/main" id="{80B6D51F-0946-4CF6-BF76-355175A59916}"/>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87" name="直線コネクタ 1486">
                      <a:extLst>
                        <a:ext uri="{FF2B5EF4-FFF2-40B4-BE49-F238E27FC236}">
                          <a16:creationId xmlns:a16="http://schemas.microsoft.com/office/drawing/2014/main" id="{215D6205-EFA1-4D0C-B348-17CA7AE9F0E6}"/>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447" name="グループ化 1446">
                  <a:extLst>
                    <a:ext uri="{FF2B5EF4-FFF2-40B4-BE49-F238E27FC236}">
                      <a16:creationId xmlns:a16="http://schemas.microsoft.com/office/drawing/2014/main" id="{B916B292-23E5-4FE0-8ADF-DAB423E3A006}"/>
                    </a:ext>
                  </a:extLst>
                </p:cNvPr>
                <p:cNvGrpSpPr/>
                <p:nvPr/>
              </p:nvGrpSpPr>
              <p:grpSpPr>
                <a:xfrm>
                  <a:off x="290060" y="2468292"/>
                  <a:ext cx="672489" cy="91913"/>
                  <a:chOff x="290060" y="2277630"/>
                  <a:chExt cx="672489" cy="91913"/>
                </a:xfrm>
                <a:grpFill/>
              </p:grpSpPr>
              <p:grpSp>
                <p:nvGrpSpPr>
                  <p:cNvPr id="1465" name="グループ化 1464">
                    <a:extLst>
                      <a:ext uri="{FF2B5EF4-FFF2-40B4-BE49-F238E27FC236}">
                        <a16:creationId xmlns:a16="http://schemas.microsoft.com/office/drawing/2014/main" id="{16BC8B8E-58A2-4F9F-98B1-32274BA536BF}"/>
                      </a:ext>
                    </a:extLst>
                  </p:cNvPr>
                  <p:cNvGrpSpPr/>
                  <p:nvPr/>
                </p:nvGrpSpPr>
                <p:grpSpPr>
                  <a:xfrm>
                    <a:off x="290060" y="2277630"/>
                    <a:ext cx="151810" cy="91913"/>
                    <a:chOff x="6969110" y="3730368"/>
                    <a:chExt cx="667328" cy="86946"/>
                  </a:xfrm>
                  <a:grpFill/>
                </p:grpSpPr>
                <p:sp>
                  <p:nvSpPr>
                    <p:cNvPr id="1478" name="正方形/長方形 1477">
                      <a:extLst>
                        <a:ext uri="{FF2B5EF4-FFF2-40B4-BE49-F238E27FC236}">
                          <a16:creationId xmlns:a16="http://schemas.microsoft.com/office/drawing/2014/main" id="{CF6BF3E7-952A-42CE-854F-D8EE199183C5}"/>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79" name="フリーフォーム 1152">
                      <a:extLst>
                        <a:ext uri="{FF2B5EF4-FFF2-40B4-BE49-F238E27FC236}">
                          <a16:creationId xmlns:a16="http://schemas.microsoft.com/office/drawing/2014/main" id="{C8CCBFB7-8033-4F89-8712-5FD8F09AFDB6}"/>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80" name="直線コネクタ 1479">
                      <a:extLst>
                        <a:ext uri="{FF2B5EF4-FFF2-40B4-BE49-F238E27FC236}">
                          <a16:creationId xmlns:a16="http://schemas.microsoft.com/office/drawing/2014/main" id="{C1E1B21C-3600-4267-8D0D-EEA3BAF25212}"/>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66" name="グループ化 1465">
                    <a:extLst>
                      <a:ext uri="{FF2B5EF4-FFF2-40B4-BE49-F238E27FC236}">
                        <a16:creationId xmlns:a16="http://schemas.microsoft.com/office/drawing/2014/main" id="{02403602-C34F-4DA3-A91D-072D65995503}"/>
                      </a:ext>
                    </a:extLst>
                  </p:cNvPr>
                  <p:cNvGrpSpPr/>
                  <p:nvPr/>
                </p:nvGrpSpPr>
                <p:grpSpPr>
                  <a:xfrm>
                    <a:off x="466227" y="2277630"/>
                    <a:ext cx="151810" cy="91913"/>
                    <a:chOff x="6969110" y="3730368"/>
                    <a:chExt cx="667328" cy="86946"/>
                  </a:xfrm>
                  <a:grpFill/>
                </p:grpSpPr>
                <p:sp>
                  <p:nvSpPr>
                    <p:cNvPr id="1475" name="正方形/長方形 1474">
                      <a:extLst>
                        <a:ext uri="{FF2B5EF4-FFF2-40B4-BE49-F238E27FC236}">
                          <a16:creationId xmlns:a16="http://schemas.microsoft.com/office/drawing/2014/main" id="{D90DF4B3-E441-4982-AEF5-B047B4DCD85B}"/>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76" name="フリーフォーム 1152">
                      <a:extLst>
                        <a:ext uri="{FF2B5EF4-FFF2-40B4-BE49-F238E27FC236}">
                          <a16:creationId xmlns:a16="http://schemas.microsoft.com/office/drawing/2014/main" id="{31BE756E-9FF3-41B4-9E4A-EE14B34A6419}"/>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77" name="直線コネクタ 1476">
                      <a:extLst>
                        <a:ext uri="{FF2B5EF4-FFF2-40B4-BE49-F238E27FC236}">
                          <a16:creationId xmlns:a16="http://schemas.microsoft.com/office/drawing/2014/main" id="{4F800DDA-9725-457F-A0C0-F35CDFF2D156}"/>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67" name="グループ化 1466">
                    <a:extLst>
                      <a:ext uri="{FF2B5EF4-FFF2-40B4-BE49-F238E27FC236}">
                        <a16:creationId xmlns:a16="http://schemas.microsoft.com/office/drawing/2014/main" id="{5B3A683B-AC25-4217-A680-60015C5723E7}"/>
                      </a:ext>
                    </a:extLst>
                  </p:cNvPr>
                  <p:cNvGrpSpPr/>
                  <p:nvPr/>
                </p:nvGrpSpPr>
                <p:grpSpPr>
                  <a:xfrm>
                    <a:off x="640927" y="2277630"/>
                    <a:ext cx="151810" cy="91913"/>
                    <a:chOff x="6969110" y="3730368"/>
                    <a:chExt cx="667328" cy="86946"/>
                  </a:xfrm>
                  <a:grpFill/>
                </p:grpSpPr>
                <p:sp>
                  <p:nvSpPr>
                    <p:cNvPr id="1472" name="正方形/長方形 1471">
                      <a:extLst>
                        <a:ext uri="{FF2B5EF4-FFF2-40B4-BE49-F238E27FC236}">
                          <a16:creationId xmlns:a16="http://schemas.microsoft.com/office/drawing/2014/main" id="{2568352D-B4A0-4EA8-AAE6-DD9D2341DA1D}"/>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73" name="フリーフォーム 1152">
                      <a:extLst>
                        <a:ext uri="{FF2B5EF4-FFF2-40B4-BE49-F238E27FC236}">
                          <a16:creationId xmlns:a16="http://schemas.microsoft.com/office/drawing/2014/main" id="{A9637645-542F-4A78-BCF4-095C7766F4A5}"/>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74" name="直線コネクタ 1473">
                      <a:extLst>
                        <a:ext uri="{FF2B5EF4-FFF2-40B4-BE49-F238E27FC236}">
                          <a16:creationId xmlns:a16="http://schemas.microsoft.com/office/drawing/2014/main" id="{F5B7589F-A397-452A-80BE-E89AAC21ACEF}"/>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68" name="グループ化 1467">
                    <a:extLst>
                      <a:ext uri="{FF2B5EF4-FFF2-40B4-BE49-F238E27FC236}">
                        <a16:creationId xmlns:a16="http://schemas.microsoft.com/office/drawing/2014/main" id="{2E5F578F-34AF-4783-AEE4-AD94C74F8EAD}"/>
                      </a:ext>
                    </a:extLst>
                  </p:cNvPr>
                  <p:cNvGrpSpPr/>
                  <p:nvPr/>
                </p:nvGrpSpPr>
                <p:grpSpPr>
                  <a:xfrm>
                    <a:off x="810739" y="2277630"/>
                    <a:ext cx="151810" cy="91913"/>
                    <a:chOff x="6969110" y="3730368"/>
                    <a:chExt cx="667328" cy="86946"/>
                  </a:xfrm>
                  <a:grpFill/>
                </p:grpSpPr>
                <p:sp>
                  <p:nvSpPr>
                    <p:cNvPr id="1469" name="正方形/長方形 1468">
                      <a:extLst>
                        <a:ext uri="{FF2B5EF4-FFF2-40B4-BE49-F238E27FC236}">
                          <a16:creationId xmlns:a16="http://schemas.microsoft.com/office/drawing/2014/main" id="{DD9A8B75-0196-4EA4-8DE9-1009774F205F}"/>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70" name="フリーフォーム 1152">
                      <a:extLst>
                        <a:ext uri="{FF2B5EF4-FFF2-40B4-BE49-F238E27FC236}">
                          <a16:creationId xmlns:a16="http://schemas.microsoft.com/office/drawing/2014/main" id="{7C3BE2CD-54B4-462A-B987-6AAF7584369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71" name="直線コネクタ 1470">
                      <a:extLst>
                        <a:ext uri="{FF2B5EF4-FFF2-40B4-BE49-F238E27FC236}">
                          <a16:creationId xmlns:a16="http://schemas.microsoft.com/office/drawing/2014/main" id="{A6F1189C-4C69-4ECB-A227-62AB3241FFA7}"/>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nvGrpSpPr>
                <p:cNvPr id="1448" name="グループ化 1447">
                  <a:extLst>
                    <a:ext uri="{FF2B5EF4-FFF2-40B4-BE49-F238E27FC236}">
                      <a16:creationId xmlns:a16="http://schemas.microsoft.com/office/drawing/2014/main" id="{F1478A40-0BAB-4E41-9896-C41C3CFD9432}"/>
                    </a:ext>
                  </a:extLst>
                </p:cNvPr>
                <p:cNvGrpSpPr/>
                <p:nvPr/>
              </p:nvGrpSpPr>
              <p:grpSpPr>
                <a:xfrm>
                  <a:off x="290060" y="2562642"/>
                  <a:ext cx="672489" cy="91913"/>
                  <a:chOff x="290060" y="2277630"/>
                  <a:chExt cx="672489" cy="91913"/>
                </a:xfrm>
                <a:grpFill/>
              </p:grpSpPr>
              <p:grpSp>
                <p:nvGrpSpPr>
                  <p:cNvPr id="1449" name="グループ化 1448">
                    <a:extLst>
                      <a:ext uri="{FF2B5EF4-FFF2-40B4-BE49-F238E27FC236}">
                        <a16:creationId xmlns:a16="http://schemas.microsoft.com/office/drawing/2014/main" id="{A0999663-48B3-4BC0-A31A-52F6996DF84E}"/>
                      </a:ext>
                    </a:extLst>
                  </p:cNvPr>
                  <p:cNvGrpSpPr/>
                  <p:nvPr/>
                </p:nvGrpSpPr>
                <p:grpSpPr>
                  <a:xfrm>
                    <a:off x="290060" y="2277630"/>
                    <a:ext cx="151810" cy="91913"/>
                    <a:chOff x="6969110" y="3730368"/>
                    <a:chExt cx="667328" cy="86946"/>
                  </a:xfrm>
                  <a:grpFill/>
                </p:grpSpPr>
                <p:sp>
                  <p:nvSpPr>
                    <p:cNvPr id="1462" name="正方形/長方形 1461">
                      <a:extLst>
                        <a:ext uri="{FF2B5EF4-FFF2-40B4-BE49-F238E27FC236}">
                          <a16:creationId xmlns:a16="http://schemas.microsoft.com/office/drawing/2014/main" id="{78551FB8-A7BD-444A-A6E0-0365EC76EA71}"/>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63" name="フリーフォーム 1152">
                      <a:extLst>
                        <a:ext uri="{FF2B5EF4-FFF2-40B4-BE49-F238E27FC236}">
                          <a16:creationId xmlns:a16="http://schemas.microsoft.com/office/drawing/2014/main" id="{33843D6E-20C7-49CF-8B7B-7686D8CD5AB0}"/>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64" name="直線コネクタ 1463">
                      <a:extLst>
                        <a:ext uri="{FF2B5EF4-FFF2-40B4-BE49-F238E27FC236}">
                          <a16:creationId xmlns:a16="http://schemas.microsoft.com/office/drawing/2014/main" id="{AB5CDE96-CEE9-4B57-AE31-2AB880FC6C39}"/>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50" name="グループ化 1449">
                    <a:extLst>
                      <a:ext uri="{FF2B5EF4-FFF2-40B4-BE49-F238E27FC236}">
                        <a16:creationId xmlns:a16="http://schemas.microsoft.com/office/drawing/2014/main" id="{D45E2F4B-A10C-491F-A5B9-A470D01AFD72}"/>
                      </a:ext>
                    </a:extLst>
                  </p:cNvPr>
                  <p:cNvGrpSpPr/>
                  <p:nvPr/>
                </p:nvGrpSpPr>
                <p:grpSpPr>
                  <a:xfrm>
                    <a:off x="466227" y="2277630"/>
                    <a:ext cx="151810" cy="91913"/>
                    <a:chOff x="6969110" y="3730368"/>
                    <a:chExt cx="667328" cy="86946"/>
                  </a:xfrm>
                  <a:grpFill/>
                </p:grpSpPr>
                <p:sp>
                  <p:nvSpPr>
                    <p:cNvPr id="1459" name="正方形/長方形 1458">
                      <a:extLst>
                        <a:ext uri="{FF2B5EF4-FFF2-40B4-BE49-F238E27FC236}">
                          <a16:creationId xmlns:a16="http://schemas.microsoft.com/office/drawing/2014/main" id="{EB8DA38C-BCB9-4378-90E3-B3EC2C82E4B3}"/>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60" name="フリーフォーム 1152">
                      <a:extLst>
                        <a:ext uri="{FF2B5EF4-FFF2-40B4-BE49-F238E27FC236}">
                          <a16:creationId xmlns:a16="http://schemas.microsoft.com/office/drawing/2014/main" id="{219C502F-6094-4AE2-9480-F49EBD3D02ED}"/>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61" name="直線コネクタ 1460">
                      <a:extLst>
                        <a:ext uri="{FF2B5EF4-FFF2-40B4-BE49-F238E27FC236}">
                          <a16:creationId xmlns:a16="http://schemas.microsoft.com/office/drawing/2014/main" id="{C96B3EC0-3BEE-45A3-A8A9-2C159EFF6540}"/>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51" name="グループ化 1450">
                    <a:extLst>
                      <a:ext uri="{FF2B5EF4-FFF2-40B4-BE49-F238E27FC236}">
                        <a16:creationId xmlns:a16="http://schemas.microsoft.com/office/drawing/2014/main" id="{FECE09AB-2AEA-41BE-8BCC-A4363BAA26DA}"/>
                      </a:ext>
                    </a:extLst>
                  </p:cNvPr>
                  <p:cNvGrpSpPr/>
                  <p:nvPr/>
                </p:nvGrpSpPr>
                <p:grpSpPr>
                  <a:xfrm>
                    <a:off x="640927" y="2277630"/>
                    <a:ext cx="151810" cy="91913"/>
                    <a:chOff x="6969110" y="3730368"/>
                    <a:chExt cx="667328" cy="86946"/>
                  </a:xfrm>
                  <a:grpFill/>
                </p:grpSpPr>
                <p:sp>
                  <p:nvSpPr>
                    <p:cNvPr id="1456" name="正方形/長方形 1455">
                      <a:extLst>
                        <a:ext uri="{FF2B5EF4-FFF2-40B4-BE49-F238E27FC236}">
                          <a16:creationId xmlns:a16="http://schemas.microsoft.com/office/drawing/2014/main" id="{40AAEFFF-1EF0-4D6A-92EE-60CF7AC74546}"/>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57" name="フリーフォーム 1152">
                      <a:extLst>
                        <a:ext uri="{FF2B5EF4-FFF2-40B4-BE49-F238E27FC236}">
                          <a16:creationId xmlns:a16="http://schemas.microsoft.com/office/drawing/2014/main" id="{A9CCB673-0164-4244-9E63-B7594D8146E6}"/>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58" name="直線コネクタ 1457">
                      <a:extLst>
                        <a:ext uri="{FF2B5EF4-FFF2-40B4-BE49-F238E27FC236}">
                          <a16:creationId xmlns:a16="http://schemas.microsoft.com/office/drawing/2014/main" id="{D718D43D-958A-4593-8232-04C2B2240BA9}"/>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nvGrpSpPr>
                  <p:cNvPr id="1452" name="グループ化 1451">
                    <a:extLst>
                      <a:ext uri="{FF2B5EF4-FFF2-40B4-BE49-F238E27FC236}">
                        <a16:creationId xmlns:a16="http://schemas.microsoft.com/office/drawing/2014/main" id="{9E6228A3-2A74-49EC-8FA1-7D48241EACD6}"/>
                      </a:ext>
                    </a:extLst>
                  </p:cNvPr>
                  <p:cNvGrpSpPr/>
                  <p:nvPr/>
                </p:nvGrpSpPr>
                <p:grpSpPr>
                  <a:xfrm>
                    <a:off x="810739" y="2277630"/>
                    <a:ext cx="151810" cy="91913"/>
                    <a:chOff x="6969110" y="3730368"/>
                    <a:chExt cx="667328" cy="86946"/>
                  </a:xfrm>
                  <a:grpFill/>
                </p:grpSpPr>
                <p:sp>
                  <p:nvSpPr>
                    <p:cNvPr id="1453" name="正方形/長方形 1452">
                      <a:extLst>
                        <a:ext uri="{FF2B5EF4-FFF2-40B4-BE49-F238E27FC236}">
                          <a16:creationId xmlns:a16="http://schemas.microsoft.com/office/drawing/2014/main" id="{E118A7EE-E82F-4943-A57A-4F40CEFF81BA}"/>
                        </a:ext>
                      </a:extLst>
                    </p:cNvPr>
                    <p:cNvSpPr/>
                    <p:nvPr/>
                  </p:nvSpPr>
                  <p:spPr>
                    <a:xfrm>
                      <a:off x="6977431" y="3768722"/>
                      <a:ext cx="614343" cy="45719"/>
                    </a:xfrm>
                    <a:prstGeom prst="rect">
                      <a:avLst/>
                    </a:pr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1454" name="フリーフォーム 1152">
                      <a:extLst>
                        <a:ext uri="{FF2B5EF4-FFF2-40B4-BE49-F238E27FC236}">
                          <a16:creationId xmlns:a16="http://schemas.microsoft.com/office/drawing/2014/main" id="{8130EDDE-6D2C-4587-A310-4A65CD90C1C1}"/>
                        </a:ext>
                      </a:extLst>
                    </p:cNvPr>
                    <p:cNvSpPr/>
                    <p:nvPr/>
                  </p:nvSpPr>
                  <p:spPr>
                    <a:xfrm>
                      <a:off x="7592038" y="3730368"/>
                      <a:ext cx="44400" cy="86946"/>
                    </a:xfrm>
                    <a:custGeom>
                      <a:avLst/>
                      <a:gdLst>
                        <a:gd name="connsiteX0" fmla="*/ 0 w 83344"/>
                        <a:gd name="connsiteY0" fmla="*/ 73819 h 264319"/>
                        <a:gd name="connsiteX1" fmla="*/ 0 w 83344"/>
                        <a:gd name="connsiteY1" fmla="*/ 264319 h 264319"/>
                        <a:gd name="connsiteX2" fmla="*/ 83344 w 83344"/>
                        <a:gd name="connsiteY2" fmla="*/ 178594 h 264319"/>
                        <a:gd name="connsiteX3" fmla="*/ 83344 w 83344"/>
                        <a:gd name="connsiteY3" fmla="*/ 0 h 264319"/>
                        <a:gd name="connsiteX4" fmla="*/ 0 w 83344"/>
                        <a:gd name="connsiteY4" fmla="*/ 73819 h 264319"/>
                        <a:gd name="connsiteX0" fmla="*/ 0 w 83344"/>
                        <a:gd name="connsiteY0" fmla="*/ 73819 h 264319"/>
                        <a:gd name="connsiteX1" fmla="*/ 0 w 83344"/>
                        <a:gd name="connsiteY1" fmla="*/ 264319 h 264319"/>
                        <a:gd name="connsiteX2" fmla="*/ 61640 w 83344"/>
                        <a:gd name="connsiteY2" fmla="*/ 218640 h 264319"/>
                        <a:gd name="connsiteX3" fmla="*/ 83344 w 83344"/>
                        <a:gd name="connsiteY3" fmla="*/ 0 h 264319"/>
                        <a:gd name="connsiteX4" fmla="*/ 0 w 83344"/>
                        <a:gd name="connsiteY4" fmla="*/ 73819 h 264319"/>
                        <a:gd name="connsiteX0" fmla="*/ 0 w 74661"/>
                        <a:gd name="connsiteY0" fmla="*/ 33770 h 224270"/>
                        <a:gd name="connsiteX1" fmla="*/ 0 w 74661"/>
                        <a:gd name="connsiteY1" fmla="*/ 224270 h 224270"/>
                        <a:gd name="connsiteX2" fmla="*/ 61640 w 74661"/>
                        <a:gd name="connsiteY2" fmla="*/ 178591 h 224270"/>
                        <a:gd name="connsiteX3" fmla="*/ 74661 w 74661"/>
                        <a:gd name="connsiteY3" fmla="*/ 0 h 224270"/>
                        <a:gd name="connsiteX4" fmla="*/ 0 w 74661"/>
                        <a:gd name="connsiteY4" fmla="*/ 33770 h 224270"/>
                        <a:gd name="connsiteX0" fmla="*/ 0 w 61640"/>
                        <a:gd name="connsiteY0" fmla="*/ 57799 h 248299"/>
                        <a:gd name="connsiteX1" fmla="*/ 0 w 61640"/>
                        <a:gd name="connsiteY1" fmla="*/ 248299 h 248299"/>
                        <a:gd name="connsiteX2" fmla="*/ 61640 w 61640"/>
                        <a:gd name="connsiteY2" fmla="*/ 202620 h 248299"/>
                        <a:gd name="connsiteX3" fmla="*/ 61640 w 61640"/>
                        <a:gd name="connsiteY3" fmla="*/ 0 h 248299"/>
                        <a:gd name="connsiteX4" fmla="*/ 0 w 61640"/>
                        <a:gd name="connsiteY4" fmla="*/ 57799 h 248299"/>
                        <a:gd name="connsiteX0" fmla="*/ 0 w 64850"/>
                        <a:gd name="connsiteY0" fmla="*/ 57799 h 248299"/>
                        <a:gd name="connsiteX1" fmla="*/ 0 w 64850"/>
                        <a:gd name="connsiteY1" fmla="*/ 248299 h 248299"/>
                        <a:gd name="connsiteX2" fmla="*/ 64850 w 64850"/>
                        <a:gd name="connsiteY2" fmla="*/ 141605 h 248299"/>
                        <a:gd name="connsiteX3" fmla="*/ 61640 w 64850"/>
                        <a:gd name="connsiteY3" fmla="*/ 0 h 248299"/>
                        <a:gd name="connsiteX4" fmla="*/ 0 w 64850"/>
                        <a:gd name="connsiteY4" fmla="*/ 57799 h 248299"/>
                        <a:gd name="connsiteX0" fmla="*/ 0 w 64850"/>
                        <a:gd name="connsiteY0" fmla="*/ 111184 h 301684"/>
                        <a:gd name="connsiteX1" fmla="*/ 0 w 64850"/>
                        <a:gd name="connsiteY1" fmla="*/ 301684 h 301684"/>
                        <a:gd name="connsiteX2" fmla="*/ 64850 w 64850"/>
                        <a:gd name="connsiteY2" fmla="*/ 194990 h 301684"/>
                        <a:gd name="connsiteX3" fmla="*/ 61640 w 64850"/>
                        <a:gd name="connsiteY3" fmla="*/ 0 h 301684"/>
                        <a:gd name="connsiteX4" fmla="*/ 0 w 64850"/>
                        <a:gd name="connsiteY4" fmla="*/ 111184 h 301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0" h="301684">
                          <a:moveTo>
                            <a:pt x="0" y="111184"/>
                          </a:moveTo>
                          <a:lnTo>
                            <a:pt x="0" y="301684"/>
                          </a:lnTo>
                          <a:lnTo>
                            <a:pt x="64850" y="194990"/>
                          </a:lnTo>
                          <a:lnTo>
                            <a:pt x="61640" y="0"/>
                          </a:lnTo>
                          <a:lnTo>
                            <a:pt x="0" y="111184"/>
                          </a:lnTo>
                          <a:close/>
                        </a:path>
                      </a:pathLst>
                    </a:custGeom>
                    <a:grpFill/>
                    <a:ln w="12700" cap="flat" cmpd="sng" algn="ctr">
                      <a:solidFill>
                        <a:srgbClr val="E7E6E6">
                          <a:lumMod val="75000"/>
                        </a:srgbClr>
                      </a:solidFill>
                      <a:prstDash val="solid"/>
                      <a:miter lim="800000"/>
                    </a:ln>
                    <a:effectLst/>
                  </p:spPr>
                  <p:txBody>
                    <a:bodyPr rtlCol="0" anchor="ctr"/>
                    <a:lstStyle/>
                    <a:p>
                      <a:pPr marL="0" marR="0" lvl="0" indent="0" algn="l" defTabSz="844083" rtl="0" eaLnBrk="0" fontAlgn="base" latinLnBrk="0" hangingPunct="0">
                        <a:lnSpc>
                          <a:spcPct val="100000"/>
                        </a:lnSpc>
                        <a:spcBef>
                          <a:spcPct val="0"/>
                        </a:spcBef>
                        <a:spcAft>
                          <a:spcPct val="0"/>
                        </a:spcAft>
                        <a:buClrTx/>
                        <a:buSzTx/>
                        <a:buFontTx/>
                        <a:buNone/>
                        <a:tabLst/>
                        <a:defRPr/>
                      </a:pPr>
                      <a:endParaRPr kumimoji="0" lang="ja-JP" altLang="en-US" sz="1662" b="0" i="0" u="none" strike="noStrike" kern="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cxnSp>
                  <p:nvCxnSpPr>
                    <p:cNvPr id="1455" name="直線コネクタ 1454">
                      <a:extLst>
                        <a:ext uri="{FF2B5EF4-FFF2-40B4-BE49-F238E27FC236}">
                          <a16:creationId xmlns:a16="http://schemas.microsoft.com/office/drawing/2014/main" id="{5DF29A6D-8489-4012-9C7F-7FA7FC97176F}"/>
                        </a:ext>
                      </a:extLst>
                    </p:cNvPr>
                    <p:cNvCxnSpPr/>
                    <p:nvPr/>
                  </p:nvCxnSpPr>
                  <p:spPr>
                    <a:xfrm flipV="1">
                      <a:off x="6969110" y="3739342"/>
                      <a:ext cx="35802" cy="32068"/>
                    </a:xfrm>
                    <a:prstGeom prst="line">
                      <a:avLst/>
                    </a:prstGeom>
                    <a:grpFill/>
                    <a:ln w="12700" cap="flat" cmpd="sng" algn="ctr">
                      <a:solidFill>
                        <a:srgbClr val="E7E6E6">
                          <a:lumMod val="75000"/>
                        </a:srgbClr>
                      </a:solidFill>
                      <a:prstDash val="solid"/>
                      <a:miter lim="800000"/>
                    </a:ln>
                    <a:effectLst/>
                  </p:spPr>
                </p:cxnSp>
              </p:grpSp>
            </p:grpSp>
          </p:grpSp>
        </p:grpSp>
        <p:sp>
          <p:nvSpPr>
            <p:cNvPr id="1431" name="フリーフォーム 1430"/>
            <p:cNvSpPr/>
            <p:nvPr/>
          </p:nvSpPr>
          <p:spPr>
            <a:xfrm>
              <a:off x="1403508" y="5036820"/>
              <a:ext cx="135731" cy="707231"/>
            </a:xfrm>
            <a:custGeom>
              <a:avLst/>
              <a:gdLst>
                <a:gd name="connsiteX0" fmla="*/ 0 w 121920"/>
                <a:gd name="connsiteY0" fmla="*/ 685800 h 685800"/>
                <a:gd name="connsiteX1" fmla="*/ 0 w 121920"/>
                <a:gd name="connsiteY1" fmla="*/ 685800 h 685800"/>
                <a:gd name="connsiteX2" fmla="*/ 121920 w 121920"/>
                <a:gd name="connsiteY2" fmla="*/ 502920 h 685800"/>
                <a:gd name="connsiteX3" fmla="*/ 106680 w 121920"/>
                <a:gd name="connsiteY3" fmla="*/ 0 h 685800"/>
                <a:gd name="connsiteX4" fmla="*/ 7620 w 121920"/>
                <a:gd name="connsiteY4" fmla="*/ 220980 h 685800"/>
                <a:gd name="connsiteX0" fmla="*/ 0 w 121920"/>
                <a:gd name="connsiteY0" fmla="*/ 685800 h 707231"/>
                <a:gd name="connsiteX1" fmla="*/ 2382 w 121920"/>
                <a:gd name="connsiteY1" fmla="*/ 707231 h 707231"/>
                <a:gd name="connsiteX2" fmla="*/ 121920 w 121920"/>
                <a:gd name="connsiteY2" fmla="*/ 502920 h 707231"/>
                <a:gd name="connsiteX3" fmla="*/ 106680 w 121920"/>
                <a:gd name="connsiteY3" fmla="*/ 0 h 707231"/>
                <a:gd name="connsiteX4" fmla="*/ 7620 w 121920"/>
                <a:gd name="connsiteY4" fmla="*/ 220980 h 707231"/>
                <a:gd name="connsiteX0" fmla="*/ 13811 w 135731"/>
                <a:gd name="connsiteY0" fmla="*/ 685800 h 707231"/>
                <a:gd name="connsiteX1" fmla="*/ 16193 w 135731"/>
                <a:gd name="connsiteY1" fmla="*/ 707231 h 707231"/>
                <a:gd name="connsiteX2" fmla="*/ 135731 w 135731"/>
                <a:gd name="connsiteY2" fmla="*/ 502920 h 707231"/>
                <a:gd name="connsiteX3" fmla="*/ 120491 w 135731"/>
                <a:gd name="connsiteY3" fmla="*/ 0 h 707231"/>
                <a:gd name="connsiteX4" fmla="*/ 0 w 135731"/>
                <a:gd name="connsiteY4" fmla="*/ 213836 h 707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731" h="707231">
                  <a:moveTo>
                    <a:pt x="13811" y="685800"/>
                  </a:moveTo>
                  <a:lnTo>
                    <a:pt x="16193" y="707231"/>
                  </a:lnTo>
                  <a:lnTo>
                    <a:pt x="135731" y="502920"/>
                  </a:lnTo>
                  <a:lnTo>
                    <a:pt x="120491" y="0"/>
                  </a:lnTo>
                  <a:lnTo>
                    <a:pt x="0" y="213836"/>
                  </a:lnTo>
                </a:path>
              </a:pathLst>
            </a:custGeom>
            <a:solidFill>
              <a:sysClr val="window" lastClr="FFFFFF">
                <a:lumMod val="75000"/>
              </a:sysClr>
            </a:solidFill>
            <a:ln w="12700" cap="flat" cmpd="sng" algn="ctr">
              <a:solidFill>
                <a:sysClr val="window" lastClr="FFFFFF">
                  <a:lumMod val="50000"/>
                </a:sysClr>
              </a:solidFill>
              <a:prstDash val="solid"/>
              <a:miter lim="800000"/>
            </a:ln>
            <a:effectLst/>
          </p:spPr>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432" name="正方形/長方形 1431"/>
            <p:cNvSpPr/>
            <p:nvPr/>
          </p:nvSpPr>
          <p:spPr>
            <a:xfrm>
              <a:off x="640326" y="5250488"/>
              <a:ext cx="769620" cy="502152"/>
            </a:xfrm>
            <a:prstGeom prst="rect">
              <a:avLst/>
            </a:prstGeom>
            <a:solidFill>
              <a:sysClr val="window" lastClr="FFFFFF">
                <a:lumMod val="75000"/>
              </a:sysClr>
            </a:solidFill>
            <a:ln w="12700" cap="flat" cmpd="sng" algn="ctr">
              <a:solidFill>
                <a:sysClr val="window" lastClr="FFFFFF">
                  <a:lumMod val="50000"/>
                </a:sysClr>
              </a:solidFill>
              <a:prstDash val="solid"/>
              <a:miter lim="800000"/>
            </a:ln>
            <a:effectLst/>
          </p:spPr>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433" name="フリーフォーム 1432"/>
            <p:cNvSpPr/>
            <p:nvPr/>
          </p:nvSpPr>
          <p:spPr>
            <a:xfrm>
              <a:off x="640556" y="5043488"/>
              <a:ext cx="192882" cy="207168"/>
            </a:xfrm>
            <a:custGeom>
              <a:avLst/>
              <a:gdLst>
                <a:gd name="connsiteX0" fmla="*/ 0 w 192882"/>
                <a:gd name="connsiteY0" fmla="*/ 207168 h 207168"/>
                <a:gd name="connsiteX1" fmla="*/ 192882 w 192882"/>
                <a:gd name="connsiteY1" fmla="*/ 0 h 207168"/>
                <a:gd name="connsiteX2" fmla="*/ 185738 w 192882"/>
                <a:gd name="connsiteY2" fmla="*/ 88106 h 207168"/>
                <a:gd name="connsiteX3" fmla="*/ 97632 w 192882"/>
                <a:gd name="connsiteY3" fmla="*/ 202406 h 207168"/>
                <a:gd name="connsiteX4" fmla="*/ 0 w 192882"/>
                <a:gd name="connsiteY4" fmla="*/ 207168 h 207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82" h="207168">
                  <a:moveTo>
                    <a:pt x="0" y="207168"/>
                  </a:moveTo>
                  <a:lnTo>
                    <a:pt x="192882" y="0"/>
                  </a:lnTo>
                  <a:lnTo>
                    <a:pt x="185738" y="88106"/>
                  </a:lnTo>
                  <a:lnTo>
                    <a:pt x="97632" y="202406"/>
                  </a:lnTo>
                  <a:lnTo>
                    <a:pt x="0" y="207168"/>
                  </a:lnTo>
                  <a:close/>
                </a:path>
              </a:pathLst>
            </a:custGeom>
            <a:solidFill>
              <a:sysClr val="window" lastClr="FFFFFF">
                <a:lumMod val="75000"/>
              </a:sysClr>
            </a:solidFill>
            <a:ln w="12700" cap="flat" cmpd="sng" algn="ctr">
              <a:solidFill>
                <a:sysClr val="window" lastClr="FFFFFF">
                  <a:lumMod val="50000"/>
                </a:sysClr>
              </a:solidFill>
              <a:prstDash val="solid"/>
              <a:miter lim="800000"/>
            </a:ln>
            <a:effectLst/>
          </p:spPr>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434" name="フリーフォーム 1433"/>
            <p:cNvSpPr/>
            <p:nvPr/>
          </p:nvSpPr>
          <p:spPr>
            <a:xfrm>
              <a:off x="833438" y="5033963"/>
              <a:ext cx="685800" cy="95250"/>
            </a:xfrm>
            <a:custGeom>
              <a:avLst/>
              <a:gdLst>
                <a:gd name="connsiteX0" fmla="*/ 0 w 685800"/>
                <a:gd name="connsiteY0" fmla="*/ 0 h 95250"/>
                <a:gd name="connsiteX1" fmla="*/ 0 w 685800"/>
                <a:gd name="connsiteY1" fmla="*/ 0 h 95250"/>
                <a:gd name="connsiteX2" fmla="*/ 83343 w 685800"/>
                <a:gd name="connsiteY2" fmla="*/ 4762 h 95250"/>
                <a:gd name="connsiteX3" fmla="*/ 197643 w 685800"/>
                <a:gd name="connsiteY3" fmla="*/ 4762 h 95250"/>
                <a:gd name="connsiteX4" fmla="*/ 685800 w 685800"/>
                <a:gd name="connsiteY4" fmla="*/ 2381 h 95250"/>
                <a:gd name="connsiteX5" fmla="*/ 628650 w 685800"/>
                <a:gd name="connsiteY5" fmla="*/ 95250 h 95250"/>
                <a:gd name="connsiteX6" fmla="*/ 4762 w 685800"/>
                <a:gd name="connsiteY6" fmla="*/ 9525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 h="95250">
                  <a:moveTo>
                    <a:pt x="0" y="0"/>
                  </a:moveTo>
                  <a:lnTo>
                    <a:pt x="0" y="0"/>
                  </a:lnTo>
                  <a:lnTo>
                    <a:pt x="83343" y="4762"/>
                  </a:lnTo>
                  <a:cubicBezTo>
                    <a:pt x="121439" y="5331"/>
                    <a:pt x="159543" y="4762"/>
                    <a:pt x="197643" y="4762"/>
                  </a:cubicBezTo>
                  <a:lnTo>
                    <a:pt x="685800" y="2381"/>
                  </a:lnTo>
                  <a:lnTo>
                    <a:pt x="628650" y="95250"/>
                  </a:lnTo>
                  <a:lnTo>
                    <a:pt x="4762" y="95250"/>
                  </a:lnTo>
                </a:path>
              </a:pathLst>
            </a:custGeom>
            <a:solidFill>
              <a:sysClr val="window" lastClr="FFFFFF">
                <a:lumMod val="75000"/>
              </a:sysClr>
            </a:solidFill>
            <a:ln w="12700" cap="flat" cmpd="sng" algn="ctr">
              <a:solidFill>
                <a:sysClr val="window" lastClr="FFFFFF">
                  <a:lumMod val="50000"/>
                </a:sysClr>
              </a:solidFill>
              <a:prstDash val="solid"/>
              <a:miter lim="800000"/>
            </a:ln>
            <a:effectLst/>
          </p:spPr>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435" name="正方形/長方形 1434"/>
            <p:cNvSpPr/>
            <p:nvPr/>
          </p:nvSpPr>
          <p:spPr>
            <a:xfrm>
              <a:off x="314786" y="5628670"/>
              <a:ext cx="1116570" cy="180875"/>
            </a:xfrm>
            <a:prstGeom prst="rect">
              <a:avLst/>
            </a:prstGeom>
            <a:solidFill>
              <a:sysClr val="window" lastClr="FFFFFF"/>
            </a:solidFill>
            <a:ln w="3175" cap="flat" cmpd="sng" algn="ctr">
              <a:solidFill>
                <a:sysClr val="windowText" lastClr="000000"/>
              </a:solidFill>
              <a:prstDash val="solid"/>
              <a:miter lim="800000"/>
            </a:ln>
            <a:effectLst/>
          </p:spPr>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436" name="フリーフォーム 1435"/>
            <p:cNvSpPr/>
            <p:nvPr/>
          </p:nvSpPr>
          <p:spPr>
            <a:xfrm>
              <a:off x="1431131" y="5231606"/>
              <a:ext cx="316707" cy="573882"/>
            </a:xfrm>
            <a:custGeom>
              <a:avLst/>
              <a:gdLst>
                <a:gd name="connsiteX0" fmla="*/ 0 w 316707"/>
                <a:gd name="connsiteY0" fmla="*/ 573882 h 573882"/>
                <a:gd name="connsiteX1" fmla="*/ 316707 w 316707"/>
                <a:gd name="connsiteY1" fmla="*/ 150019 h 573882"/>
                <a:gd name="connsiteX2" fmla="*/ 311944 w 316707"/>
                <a:gd name="connsiteY2" fmla="*/ 0 h 573882"/>
                <a:gd name="connsiteX3" fmla="*/ 4763 w 316707"/>
                <a:gd name="connsiteY3" fmla="*/ 397669 h 573882"/>
                <a:gd name="connsiteX4" fmla="*/ 4763 w 316707"/>
                <a:gd name="connsiteY4" fmla="*/ 397669 h 57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707" h="573882">
                  <a:moveTo>
                    <a:pt x="0" y="573882"/>
                  </a:moveTo>
                  <a:lnTo>
                    <a:pt x="316707" y="150019"/>
                  </a:lnTo>
                  <a:lnTo>
                    <a:pt x="311944" y="0"/>
                  </a:lnTo>
                  <a:lnTo>
                    <a:pt x="4763" y="397669"/>
                  </a:lnTo>
                  <a:lnTo>
                    <a:pt x="4763" y="397669"/>
                  </a:lnTo>
                </a:path>
              </a:pathLst>
            </a:custGeom>
            <a:solidFill>
              <a:sysClr val="window" lastClr="FFFFFF"/>
            </a:solidFill>
            <a:ln w="3175" cap="flat" cmpd="sng" algn="ctr">
              <a:solidFill>
                <a:sysClr val="windowText" lastClr="000000"/>
              </a:solidFill>
              <a:prstDash val="solid"/>
              <a:miter lim="800000"/>
            </a:ln>
            <a:effectLst/>
          </p:spPr>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1529" name="テキスト ボックス 1528">
            <a:extLst>
              <a:ext uri="{FF2B5EF4-FFF2-40B4-BE49-F238E27FC236}">
                <a16:creationId xmlns:a16="http://schemas.microsoft.com/office/drawing/2014/main" id="{B42C2E5D-3466-4225-98E1-307841C88E35}"/>
              </a:ext>
            </a:extLst>
          </p:cNvPr>
          <p:cNvSpPr txBox="1"/>
          <p:nvPr/>
        </p:nvSpPr>
        <p:spPr>
          <a:xfrm>
            <a:off x="7631883" y="2558652"/>
            <a:ext cx="785314" cy="253916"/>
          </a:xfrm>
          <a:prstGeom prst="rect">
            <a:avLst/>
          </a:prstGeom>
          <a:noFill/>
        </p:spPr>
        <p:txBody>
          <a:bodyPr wrap="squar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敷地売却</a:t>
            </a:r>
            <a:endParaRPr kumimoji="1" lang="en-US" altLang="ja-JP" sz="105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532" name="テキスト ボックス 1531"/>
          <p:cNvSpPr txBox="1"/>
          <p:nvPr/>
        </p:nvSpPr>
        <p:spPr>
          <a:xfrm>
            <a:off x="5668722" y="1514261"/>
            <a:ext cx="682260" cy="234360"/>
          </a:xfrm>
          <a:prstGeom prst="rect">
            <a:avLst/>
          </a:prstGeom>
          <a:noFill/>
        </p:spPr>
        <p:txBody>
          <a:bodyPr wrap="square" rtlCol="0">
            <a:spAutoFit/>
          </a:body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rPr>
              <a:t>繰り返し</a:t>
            </a:r>
            <a:endParaRPr kumimoji="1" lang="en-US" altLang="ja-JP" sz="923"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1572" name="テキスト ボックス 1571"/>
          <p:cNvSpPr txBox="1"/>
          <p:nvPr/>
        </p:nvSpPr>
        <p:spPr>
          <a:xfrm>
            <a:off x="111349" y="3314971"/>
            <a:ext cx="9068861" cy="400238"/>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601"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4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大阪府分譲マンション管理適正化及び再生円滑化基本計画</a:t>
            </a:r>
            <a:r>
              <a:rPr kumimoji="1" lang="en-US" altLang="ja-JP" sz="14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4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（令和４年策定）の</a:t>
            </a:r>
            <a:r>
              <a:rPr kumimoji="1" lang="en-US" altLang="ja-JP" sz="14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4</a:t>
            </a:r>
            <a:r>
              <a:rPr kumimoji="1" lang="ja-JP" altLang="en-US" sz="1400" b="1" i="0" u="none" strike="noStrike" kern="1200" cap="none" spc="0" normalizeH="0" baseline="0" noProof="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つの</a:t>
            </a:r>
            <a:r>
              <a:rPr kumimoji="1" lang="en-US" altLang="ja-JP" sz="14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Point</a:t>
            </a:r>
            <a:endParaRPr kumimoji="1" lang="ja-JP" altLang="en-US" sz="14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577" name="二等辺三角形 1576"/>
          <p:cNvSpPr/>
          <p:nvPr/>
        </p:nvSpPr>
        <p:spPr>
          <a:xfrm rot="10800000">
            <a:off x="177431" y="2441598"/>
            <a:ext cx="2068751" cy="26029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578" name="正方形/長方形 1577"/>
          <p:cNvSpPr/>
          <p:nvPr/>
        </p:nvSpPr>
        <p:spPr>
          <a:xfrm>
            <a:off x="180968" y="1450992"/>
            <a:ext cx="2156764" cy="932823"/>
          </a:xfrm>
          <a:prstGeom prst="rect">
            <a:avLst/>
          </a:prstGeom>
          <a:noFill/>
          <a:ln w="12700" cap="flat" cmpd="sng" algn="ctr">
            <a:solidFill>
              <a:srgbClr val="4472C4">
                <a:lumMod val="60000"/>
                <a:lumOff val="40000"/>
              </a:srgbClr>
            </a:solidFill>
            <a:prstDash val="solid"/>
            <a:miter lim="800000"/>
          </a:ln>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79" name="テキスト ボックス 1578"/>
          <p:cNvSpPr txBox="1"/>
          <p:nvPr/>
        </p:nvSpPr>
        <p:spPr>
          <a:xfrm>
            <a:off x="134726" y="1418768"/>
            <a:ext cx="2288530" cy="946413"/>
          </a:xfrm>
          <a:prstGeom prst="rect">
            <a:avLst/>
          </a:prstGeom>
          <a:noFill/>
          <a:ln w="28575">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〇背景</a:t>
            </a:r>
            <a:endParaRPr kumimoji="1" lang="en-US" altLang="ja-JP" sz="105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87925" marR="0" lvl="0" indent="0" algn="l" defTabSz="732411" rtl="0" eaLnBrk="1" fontAlgn="auto" latinLnBrk="0" hangingPunct="1">
              <a:lnSpc>
                <a:spcPct val="100000"/>
              </a:lnSpc>
              <a:spcBef>
                <a:spcPts val="277"/>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a:t>
            </a:r>
            <a:r>
              <a:rPr kumimoji="1" lang="ja-JP" altLang="en-US" sz="10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分譲マンションの</a:t>
            </a:r>
            <a:r>
              <a:rPr kumimoji="1" lang="ja-JP" altLang="en-US" sz="1000" b="0" i="0" u="sng" strike="noStrike" kern="1200" cap="none" spc="-92"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高経年化と世帯主の高齢化</a:t>
            </a:r>
            <a:r>
              <a:rPr kumimoji="1" lang="en-US" altLang="ja-JP" sz="10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a:t>
            </a:r>
            <a:r>
              <a:rPr kumimoji="1" lang="ja-JP" altLang="en-US" sz="10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２つの老い</a:t>
            </a:r>
            <a:r>
              <a:rPr kumimoji="1" lang="en-US" altLang="ja-JP" sz="10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a:t>
            </a:r>
            <a:r>
              <a:rPr kumimoji="1" lang="ja-JP" altLang="en-US" sz="10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・賃貸化</a:t>
            </a:r>
            <a:endParaRPr kumimoji="1" lang="en-US" altLang="ja-JP" sz="1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a:p>
            <a:pPr marL="87925" marR="0" lvl="0" indent="0" algn="l" defTabSz="732411" rtl="0" eaLnBrk="1" fontAlgn="auto" latinLnBrk="0" hangingPunct="1">
              <a:lnSpc>
                <a:spcPct val="100000"/>
              </a:lnSpc>
              <a:spcBef>
                <a:spcPts val="277"/>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a:t>
            </a:r>
            <a:r>
              <a:rPr kumimoji="1" lang="ja-JP" altLang="en-US" sz="10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府内分譲マンションのストック数は約</a:t>
            </a:r>
            <a:r>
              <a:rPr kumimoji="1" lang="en-US" altLang="ja-JP" sz="10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82</a:t>
            </a:r>
            <a:r>
              <a:rPr kumimoji="1" lang="ja-JP" altLang="en-US" sz="10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万戸うち、</a:t>
            </a:r>
            <a:r>
              <a:rPr kumimoji="1" lang="ja-JP" altLang="en-US" sz="1000" b="0" i="0" u="sng" strike="noStrike" kern="1200" cap="none" spc="-92"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築</a:t>
            </a:r>
            <a:r>
              <a:rPr kumimoji="1" lang="en-US" altLang="ja-JP" sz="1000" b="0" i="0" u="sng" strike="noStrike" kern="1200" cap="none" spc="-92"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40</a:t>
            </a:r>
            <a:r>
              <a:rPr kumimoji="1" lang="ja-JP" altLang="en-US" sz="1000" b="0" i="0" u="sng" strike="noStrike" kern="1200" cap="none" spc="-92"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年以上は約</a:t>
            </a:r>
            <a:r>
              <a:rPr kumimoji="1" lang="en-US" altLang="ja-JP" sz="1000" b="0" i="0" u="sng" strike="noStrike" kern="1200" cap="none" spc="-92"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18</a:t>
            </a:r>
            <a:r>
              <a:rPr kumimoji="1" lang="ja-JP" altLang="en-US" sz="1000" b="0" i="0" u="sng" strike="noStrike" kern="1200" cap="none" spc="-92"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万戸</a:t>
            </a:r>
            <a:endParaRPr kumimoji="1" lang="en-US" altLang="ja-JP" sz="100" b="0" i="0" u="none" strike="noStrike" kern="1200" cap="none" spc="-92"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p:txBody>
      </p:sp>
      <p:sp>
        <p:nvSpPr>
          <p:cNvPr id="1582" name="正方形/長方形 1581">
            <a:extLst>
              <a:ext uri="{FF2B5EF4-FFF2-40B4-BE49-F238E27FC236}">
                <a16:creationId xmlns:a16="http://schemas.microsoft.com/office/drawing/2014/main" id="{B2214278-2596-4ED4-9E11-B8C83DB4BFF5}"/>
              </a:ext>
            </a:extLst>
          </p:cNvPr>
          <p:cNvSpPr/>
          <p:nvPr/>
        </p:nvSpPr>
        <p:spPr bwMode="gray">
          <a:xfrm>
            <a:off x="167220" y="1138341"/>
            <a:ext cx="2793712" cy="273128"/>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■管理適正化及び再生円滑化の考え方</a:t>
            </a:r>
          </a:p>
        </p:txBody>
      </p:sp>
      <p:grpSp>
        <p:nvGrpSpPr>
          <p:cNvPr id="3" name="グループ化 2"/>
          <p:cNvGrpSpPr/>
          <p:nvPr/>
        </p:nvGrpSpPr>
        <p:grpSpPr>
          <a:xfrm>
            <a:off x="149342" y="4261503"/>
            <a:ext cx="5682771" cy="2545255"/>
            <a:chOff x="151069" y="3686400"/>
            <a:chExt cx="5128264" cy="3157978"/>
          </a:xfrm>
        </p:grpSpPr>
        <p:sp>
          <p:nvSpPr>
            <p:cNvPr id="1592" name="正方形/長方形 1591"/>
            <p:cNvSpPr/>
            <p:nvPr/>
          </p:nvSpPr>
          <p:spPr>
            <a:xfrm>
              <a:off x="167055" y="3686400"/>
              <a:ext cx="5001339" cy="2964092"/>
            </a:xfrm>
            <a:prstGeom prst="rect">
              <a:avLst/>
            </a:prstGeom>
            <a:noFill/>
            <a:ln w="12700" cap="flat" cmpd="sng" algn="ctr">
              <a:solidFill>
                <a:srgbClr val="4472C4">
                  <a:lumMod val="60000"/>
                  <a:lumOff val="40000"/>
                </a:srgbClr>
              </a:solidFill>
              <a:prstDash val="solid"/>
              <a:miter lim="800000"/>
            </a:ln>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81" name="テキスト ボックス 1580"/>
            <p:cNvSpPr txBox="1"/>
            <p:nvPr/>
          </p:nvSpPr>
          <p:spPr>
            <a:xfrm>
              <a:off x="151069" y="4037647"/>
              <a:ext cx="5128264" cy="2806731"/>
            </a:xfrm>
            <a:prstGeom prst="rect">
              <a:avLst/>
            </a:prstGeom>
            <a:noFill/>
            <a:ln>
              <a:noFill/>
            </a:ln>
          </p:spPr>
          <p:txBody>
            <a:bodyPr wrap="square" rtlCol="0">
              <a:spAutoFit/>
            </a:bodyPr>
            <a:lstStyle/>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・マンション管理適正化推進計画の策定推進：府内全域策定済（</a:t>
              </a:r>
              <a:r>
                <a:rPr kumimoji="0" lang="en-US" altLang="ja-JP"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33</a:t>
              </a: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市、</a:t>
              </a:r>
              <a:r>
                <a:rPr kumimoji="0" lang="en-US" altLang="ja-JP"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10</a:t>
              </a: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町村）</a:t>
              </a:r>
              <a:endParaRPr kumimoji="0" lang="en-US" altLang="ja-JP"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・分譲マンションの実態調査の実施推進</a:t>
              </a:r>
              <a:endParaRPr kumimoji="0" lang="en-US" altLang="ja-JP"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市域　（市所管</a:t>
              </a: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）実施済：</a:t>
              </a:r>
              <a:r>
                <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19</a:t>
              </a: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市（</a:t>
              </a:r>
              <a:r>
                <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R7.6</a:t>
              </a: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月時点）</a:t>
              </a:r>
              <a:endPar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　町村域（府所管）</a:t>
              </a:r>
              <a:r>
                <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R5</a:t>
              </a: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a:t>
              </a:r>
              <a:r>
                <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R6</a:t>
              </a: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実施済（回答率</a:t>
              </a:r>
              <a:r>
                <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87.2</a:t>
              </a: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a:t>
              </a:r>
              <a:r>
                <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41/47</a:t>
              </a: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管理組合）</a:t>
              </a:r>
              <a:endPar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・管理計画認定制度の運用（認定実績：全国</a:t>
              </a:r>
              <a:r>
                <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2,496</a:t>
              </a: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件</a:t>
              </a:r>
              <a:r>
                <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a:t>
              </a:r>
              <a:r>
                <a:rPr kumimoji="0" lang="ja-JP" altLang="en-US" sz="1200" b="0" i="0" u="sng"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府内</a:t>
              </a:r>
              <a:r>
                <a:rPr kumimoji="0" lang="en-US" altLang="ja-JP" sz="1200" b="0" i="0" u="sng"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219</a:t>
              </a:r>
              <a:r>
                <a:rPr kumimoji="0" lang="ja-JP" altLang="en-US" sz="1200" b="0" i="0" u="sng"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件</a:t>
              </a:r>
              <a:r>
                <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)R7.6</a:t>
              </a:r>
              <a:r>
                <a:rPr kumimoji="0" lang="ja-JP" altLang="en-US"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末現在）</a:t>
              </a:r>
              <a:endParaRPr kumimoji="0" lang="en-US" altLang="ja-JP" sz="1200" b="0" i="0" u="none" strike="noStrike" kern="0" cap="none" spc="0" normalizeH="0" baseline="0" noProof="0">
                <a:ln>
                  <a:noFill/>
                </a:ln>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・専門家派遣事業の実施（管理適正化：５件、再生円滑化：１件）</a:t>
              </a:r>
              <a:endParaRPr kumimoji="0" lang="en-US" altLang="ja-JP"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・市町村向け意見交換会等の実施による市町村への技術支援</a:t>
              </a:r>
              <a:endParaRPr kumimoji="0" lang="en-US" altLang="ja-JP"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・協議会</a:t>
              </a:r>
              <a:r>
                <a:rPr kumimoji="0" lang="en-US" altLang="ja-JP" sz="8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における会員向け研修会、府民向けセミナーの開催、登録マンション</a:t>
              </a:r>
              <a:endParaRPr kumimoji="0" lang="en-US" altLang="ja-JP"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へのアドバイザー派遣等の適正化推進支援</a:t>
              </a:r>
              <a:endParaRPr kumimoji="0" lang="en-US" altLang="ja-JP"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0" lang="en-US" altLang="ja-JP"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0" lang="en-US" altLang="ja-JP" sz="9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0" lang="ja-JP" altLang="en-US" sz="9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大阪府分譲マンション管理・建替えサポートシステム推進協議会</a:t>
              </a:r>
              <a:endParaRPr kumimoji="0" lang="en-US" altLang="ja-JP" sz="9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endParaRPr kumimoji="0" lang="en-US" altLang="ja-JP" sz="1200" b="0" i="0" u="none" strike="noStrike" kern="0" cap="none" spc="0"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108002" marR="0" lvl="0" indent="-457209" algn="l" defTabSz="914418" rtl="0" eaLnBrk="0" fontAlgn="base" latinLnBrk="0" hangingPunct="0">
                <a:lnSpc>
                  <a:spcPct val="100000"/>
                </a:lnSpc>
                <a:spcBef>
                  <a:spcPct val="0"/>
                </a:spcBef>
                <a:spcAft>
                  <a:spcPct val="0"/>
                </a:spcAft>
                <a:buClrTx/>
                <a:buSzTx/>
                <a:buFontTx/>
                <a:buNone/>
                <a:tabLst/>
                <a:defRPr/>
              </a:pPr>
              <a:endParaRPr kumimoji="0" lang="en-US" altLang="ja-JP" sz="9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584" name="正方形/長方形 1583">
              <a:extLst>
                <a:ext uri="{FF2B5EF4-FFF2-40B4-BE49-F238E27FC236}">
                  <a16:creationId xmlns:a16="http://schemas.microsoft.com/office/drawing/2014/main" id="{B2214278-2596-4ED4-9E11-B8C83DB4BFF5}"/>
                </a:ext>
              </a:extLst>
            </p:cNvPr>
            <p:cNvSpPr/>
            <p:nvPr/>
          </p:nvSpPr>
          <p:spPr bwMode="gray">
            <a:xfrm>
              <a:off x="237812" y="3757003"/>
              <a:ext cx="4861811" cy="280645"/>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■これまでの取組</a:t>
              </a:r>
            </a:p>
          </p:txBody>
        </p:sp>
      </p:grpSp>
      <p:sp>
        <p:nvSpPr>
          <p:cNvPr id="1580" name="テキスト ボックス 1579"/>
          <p:cNvSpPr txBox="1"/>
          <p:nvPr/>
        </p:nvSpPr>
        <p:spPr>
          <a:xfrm>
            <a:off x="5810652" y="4524505"/>
            <a:ext cx="3052624" cy="553998"/>
          </a:xfrm>
          <a:prstGeom prst="rect">
            <a:avLst/>
          </a:prstGeom>
          <a:noFill/>
        </p:spPr>
        <p:txBody>
          <a:bodyPr wrap="square" rtlCol="0">
            <a:spAutoFit/>
          </a:bodyPr>
          <a:lstStyle/>
          <a:p>
            <a:pPr marL="57151" marR="0" lvl="0" indent="-57151" algn="l" defTabSz="914418" rtl="0" eaLnBrk="0" fontAlgn="base" latinLnBrk="0" hangingPunct="0">
              <a:lnSpc>
                <a:spcPct val="100000"/>
              </a:lnSpc>
              <a:spcBef>
                <a:spcPct val="0"/>
              </a:spcBef>
              <a:spcAft>
                <a:spcPct val="0"/>
              </a:spcAft>
              <a:buClrTx/>
              <a:buSzTx/>
              <a:buFontTx/>
              <a:buNone/>
              <a:tabLst/>
              <a:defRPr/>
            </a:pPr>
            <a:r>
              <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25</a:t>
            </a:r>
            <a:r>
              <a:rPr kumimoji="0" lang="ja-JP" altLang="en-US"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年以上の長期修繕計画に基づく修  繕積立金額</a:t>
            </a:r>
            <a:endPar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57151" marR="0" lvl="0" indent="-57151" algn="l" defTabSz="914418" rtl="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を設定している分譲マンションの管理組合の割合　</a:t>
            </a:r>
            <a:r>
              <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60</a:t>
            </a:r>
            <a:r>
              <a:rPr kumimoji="0" lang="ja-JP" altLang="en-US"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％（平成</a:t>
            </a:r>
            <a:r>
              <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30</a:t>
            </a:r>
            <a:r>
              <a:rPr kumimoji="0" lang="ja-JP" altLang="en-US"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75</a:t>
            </a:r>
            <a:r>
              <a:rPr kumimoji="0" lang="ja-JP" altLang="en-US"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％（令和</a:t>
            </a:r>
            <a:r>
              <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12</a:t>
            </a:r>
            <a:r>
              <a:rPr kumimoji="0" lang="ja-JP" altLang="en-US"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590" name="正方形/長方形 1589">
            <a:extLst>
              <a:ext uri="{FF2B5EF4-FFF2-40B4-BE49-F238E27FC236}">
                <a16:creationId xmlns:a16="http://schemas.microsoft.com/office/drawing/2014/main" id="{B2214278-2596-4ED4-9E11-B8C83DB4BFF5}"/>
              </a:ext>
            </a:extLst>
          </p:cNvPr>
          <p:cNvSpPr/>
          <p:nvPr/>
        </p:nvSpPr>
        <p:spPr bwMode="gray">
          <a:xfrm>
            <a:off x="5876642" y="4331214"/>
            <a:ext cx="2863212" cy="209955"/>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■目標</a:t>
            </a:r>
          </a:p>
        </p:txBody>
      </p:sp>
      <p:sp>
        <p:nvSpPr>
          <p:cNvPr id="1594" name="正方形/長方形 1593"/>
          <p:cNvSpPr/>
          <p:nvPr/>
        </p:nvSpPr>
        <p:spPr>
          <a:xfrm>
            <a:off x="5787586" y="4254858"/>
            <a:ext cx="3052624" cy="823645"/>
          </a:xfrm>
          <a:prstGeom prst="rect">
            <a:avLst/>
          </a:prstGeom>
          <a:noFill/>
          <a:ln w="12700" cap="flat" cmpd="sng" algn="ctr">
            <a:solidFill>
              <a:srgbClr val="4472C4">
                <a:lumMod val="60000"/>
                <a:lumOff val="40000"/>
              </a:srgbClr>
            </a:solidFill>
            <a:prstDash val="solid"/>
            <a:miter lim="800000"/>
          </a:ln>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509" name="テキスト ボックス 508"/>
          <p:cNvSpPr txBox="1"/>
          <p:nvPr/>
        </p:nvSpPr>
        <p:spPr>
          <a:xfrm>
            <a:off x="945610" y="2399721"/>
            <a:ext cx="1072328" cy="267636"/>
          </a:xfrm>
          <a:prstGeom prst="rect">
            <a:avLst/>
          </a:prstGeom>
          <a:noFill/>
          <a:ln w="28575">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法改正</a:t>
            </a:r>
            <a:endParaRPr kumimoji="1" lang="en-US" altLang="ja-JP" sz="11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14" name="テキスト ボックス 513"/>
          <p:cNvSpPr txBox="1"/>
          <p:nvPr/>
        </p:nvSpPr>
        <p:spPr>
          <a:xfrm>
            <a:off x="116437" y="2793068"/>
            <a:ext cx="2234032" cy="553998"/>
          </a:xfrm>
          <a:prstGeom prst="rect">
            <a:avLst/>
          </a:prstGeom>
          <a:noFill/>
          <a:ln w="28575">
            <a:noFill/>
          </a:ln>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〇マンション関連法が改正（令和４</a:t>
            </a:r>
            <a:endParaRPr kumimoji="1" lang="en-US" altLang="ja-JP"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年４月施行）され、法第</a:t>
            </a:r>
            <a:r>
              <a:rPr kumimoji="1" lang="en-US" altLang="ja-JP"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3</a:t>
            </a:r>
            <a:r>
              <a:rPr kumimoji="1" lang="ja-JP" altLang="en-US"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条</a:t>
            </a:r>
            <a:r>
              <a:rPr kumimoji="1" lang="en-US" altLang="ja-JP"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1</a:t>
            </a:r>
            <a:r>
              <a:rPr kumimoji="1" lang="ja-JP" altLang="en-US"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項の</a:t>
            </a:r>
            <a:endParaRPr kumimoji="1" lang="en-US" altLang="ja-JP"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規定に基づき国が基本方針を策定</a:t>
            </a:r>
            <a:endParaRPr kumimoji="1" lang="en-US" altLang="ja-JP" sz="10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15" name="正方形/長方形 514"/>
          <p:cNvSpPr/>
          <p:nvPr/>
        </p:nvSpPr>
        <p:spPr>
          <a:xfrm>
            <a:off x="177431" y="2766487"/>
            <a:ext cx="2112044" cy="568703"/>
          </a:xfrm>
          <a:prstGeom prst="rect">
            <a:avLst/>
          </a:prstGeom>
          <a:noFill/>
          <a:ln w="12700" cap="flat" cmpd="sng" algn="ctr">
            <a:solidFill>
              <a:srgbClr val="4472C4">
                <a:lumMod val="60000"/>
                <a:lumOff val="40000"/>
              </a:srgbClr>
            </a:solidFill>
            <a:prstDash val="solid"/>
            <a:miter lim="800000"/>
          </a:ln>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516" name="山形 515"/>
          <p:cNvSpPr/>
          <p:nvPr/>
        </p:nvSpPr>
        <p:spPr>
          <a:xfrm>
            <a:off x="2397785" y="3181311"/>
            <a:ext cx="2117108" cy="151171"/>
          </a:xfrm>
          <a:prstGeom prst="chevron">
            <a:avLst/>
          </a:prstGeom>
          <a:solidFill>
            <a:schemeClr val="accent1">
              <a:lumMod val="60000"/>
              <a:lumOff val="40000"/>
            </a:scheme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17" name="山形 516"/>
          <p:cNvSpPr/>
          <p:nvPr/>
        </p:nvSpPr>
        <p:spPr>
          <a:xfrm>
            <a:off x="4589081" y="3181311"/>
            <a:ext cx="2431192" cy="159289"/>
          </a:xfrm>
          <a:prstGeom prst="chevron">
            <a:avLst/>
          </a:prstGeom>
          <a:solidFill>
            <a:srgbClr val="5B9BD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18" name="山形 517"/>
          <p:cNvSpPr/>
          <p:nvPr/>
        </p:nvSpPr>
        <p:spPr>
          <a:xfrm>
            <a:off x="7094462" y="3181311"/>
            <a:ext cx="1871008" cy="155703"/>
          </a:xfrm>
          <a:prstGeom prst="chevron">
            <a:avLst/>
          </a:prstGeom>
          <a:no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519" name="グループ化 518"/>
          <p:cNvGrpSpPr/>
          <p:nvPr/>
        </p:nvGrpSpPr>
        <p:grpSpPr>
          <a:xfrm>
            <a:off x="5718190" y="5129316"/>
            <a:ext cx="3247280" cy="1661765"/>
            <a:chOff x="5129657" y="3608693"/>
            <a:chExt cx="3956728" cy="1134433"/>
          </a:xfrm>
        </p:grpSpPr>
        <p:sp>
          <p:nvSpPr>
            <p:cNvPr id="520" name="テキスト ボックス 519"/>
            <p:cNvSpPr txBox="1"/>
            <p:nvPr/>
          </p:nvSpPr>
          <p:spPr>
            <a:xfrm>
              <a:off x="5129657" y="3776624"/>
              <a:ext cx="3956728" cy="966502"/>
            </a:xfrm>
            <a:prstGeom prst="rect">
              <a:avLst/>
            </a:prstGeom>
            <a:noFill/>
          </p:spPr>
          <p:txBody>
            <a:bodyPr wrap="square" rtlCol="0">
              <a:spAutoFit/>
            </a:bodyPr>
            <a:lstStyle/>
            <a:p>
              <a:pPr marL="57151" marR="0" lvl="0" indent="-57151" algn="l" defTabSz="914418" rtl="0" eaLnBrk="0" fontAlgn="base" latinLnBrk="0" hangingPunct="0">
                <a:lnSpc>
                  <a:spcPct val="100000"/>
                </a:lnSpc>
                <a:spcBef>
                  <a:spcPct val="0"/>
                </a:spcBef>
                <a:spcAft>
                  <a:spcPct val="0"/>
                </a:spcAft>
                <a:buClrTx/>
                <a:buSzTx/>
                <a:buFontTx/>
                <a:buNone/>
                <a:tabLst/>
                <a:defRPr/>
              </a:pPr>
              <a:r>
                <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「老朽化マンション等の管理及び再生の円滑化等を図るための建物の区分所有等に関する法律等の一部を改正する法律」</a:t>
              </a:r>
              <a:endPar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57151" marR="0" lvl="0" indent="-57151" algn="l" defTabSz="914418"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R7.5.30 </a:t>
              </a:r>
              <a:r>
                <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公布 </a:t>
              </a:r>
              <a:endPar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57151" marR="0" lvl="0" indent="-57151" algn="l" defTabSz="914418" rtl="0" eaLnBrk="0" fontAlgn="base" latinLnBrk="0" hangingPunct="0">
                <a:lnSpc>
                  <a:spcPct val="100000"/>
                </a:lnSpc>
                <a:spcBef>
                  <a:spcPct val="0"/>
                </a:spcBef>
                <a:spcAft>
                  <a:spcPct val="0"/>
                </a:spcAft>
                <a:buClrTx/>
                <a:buSzTx/>
                <a:buFontTx/>
                <a:buNone/>
                <a:tabLst/>
                <a:defRPr/>
              </a:pPr>
              <a:r>
                <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➤公布から</a:t>
              </a:r>
              <a:r>
                <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6</a:t>
              </a:r>
              <a:r>
                <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月以内 施行（地公体の取組の充実）</a:t>
              </a:r>
              <a:endPar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57151" marR="0" lvl="0" indent="-57151" algn="l" defTabSz="914418" rtl="0" eaLnBrk="0" fontAlgn="base" latinLnBrk="0" hangingPunct="0">
                <a:lnSpc>
                  <a:spcPct val="100000"/>
                </a:lnSpc>
                <a:spcBef>
                  <a:spcPct val="0"/>
                </a:spcBef>
                <a:spcAft>
                  <a:spcPct val="0"/>
                </a:spcAft>
                <a:buClrTx/>
                <a:buSzTx/>
                <a:buFontTx/>
                <a:buNone/>
                <a:tabLst/>
                <a:defRPr/>
              </a:pPr>
              <a:r>
                <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R8.4.1 </a:t>
              </a:r>
              <a:r>
                <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施行（再生の円滑化等）</a:t>
              </a:r>
              <a:endPar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57151" marR="0" lvl="0" indent="-57151" algn="l" defTabSz="914418" rtl="0" eaLnBrk="0" fontAlgn="base" latinLnBrk="0" hangingPunct="0">
                <a:lnSpc>
                  <a:spcPct val="100000"/>
                </a:lnSpc>
                <a:spcBef>
                  <a:spcPct val="0"/>
                </a:spcBef>
                <a:spcAft>
                  <a:spcPct val="0"/>
                </a:spcAft>
                <a:buClrTx/>
                <a:buSzTx/>
                <a:buFontTx/>
                <a:buNone/>
                <a:tabLst/>
                <a:defRPr/>
              </a:pPr>
              <a:r>
                <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➤公布から</a:t>
              </a:r>
              <a:r>
                <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2</a:t>
              </a:r>
              <a:r>
                <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年以内 施行（管理計画認定の拡充）</a:t>
              </a:r>
              <a:endParaRPr kumimoji="0" lang="en-US" altLang="ja-JP"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57151" marR="0" lvl="0" indent="-57151" algn="l" defTabSz="914418" rtl="0" eaLnBrk="0" fontAlgn="base" latinLnBrk="0" hangingPunct="0">
                <a:lnSpc>
                  <a:spcPct val="100000"/>
                </a:lnSpc>
                <a:spcBef>
                  <a:spcPct val="0"/>
                </a:spcBef>
                <a:spcAft>
                  <a:spcPct val="0"/>
                </a:spcAft>
                <a:buClrTx/>
                <a:buSzTx/>
                <a:buFontTx/>
                <a:buNone/>
                <a:tabLst/>
                <a:defRPr/>
              </a:pPr>
              <a:endParaRPr kumimoji="0" lang="ja-JP" altLang="en-US" sz="11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21" name="正方形/長方形 520">
              <a:extLst>
                <a:ext uri="{FF2B5EF4-FFF2-40B4-BE49-F238E27FC236}">
                  <a16:creationId xmlns:a16="http://schemas.microsoft.com/office/drawing/2014/main" id="{B2214278-2596-4ED4-9E11-B8C83DB4BFF5}"/>
                </a:ext>
              </a:extLst>
            </p:cNvPr>
            <p:cNvSpPr/>
            <p:nvPr/>
          </p:nvSpPr>
          <p:spPr bwMode="gray">
            <a:xfrm>
              <a:off x="5325610" y="3638696"/>
              <a:ext cx="3488752" cy="148938"/>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■令和７年度の国の動き</a:t>
              </a:r>
            </a:p>
          </p:txBody>
        </p:sp>
        <p:sp>
          <p:nvSpPr>
            <p:cNvPr id="522" name="正方形/長方形 521"/>
            <p:cNvSpPr/>
            <p:nvPr/>
          </p:nvSpPr>
          <p:spPr>
            <a:xfrm>
              <a:off x="5214215" y="3608693"/>
              <a:ext cx="3719543" cy="1043163"/>
            </a:xfrm>
            <a:prstGeom prst="rect">
              <a:avLst/>
            </a:prstGeom>
            <a:noFill/>
            <a:ln w="12700" cap="flat" cmpd="sng" algn="ctr">
              <a:solidFill>
                <a:srgbClr val="4472C4">
                  <a:lumMod val="60000"/>
                  <a:lumOff val="40000"/>
                </a:srgbClr>
              </a:solidFill>
              <a:prstDash val="solid"/>
              <a:miter lim="800000"/>
            </a:ln>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FF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FF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srgbClr val="FF0000"/>
                </a:solidFill>
                <a:effectLst/>
                <a:uLnTx/>
                <a:uFillTx/>
                <a:latin typeface="Calibri" panose="020F0502020204030204"/>
                <a:ea typeface="游ゴシック" panose="020B0400000000000000" pitchFamily="50" charset="-128"/>
                <a:cs typeface="+mn-cs"/>
              </a:endParaRPr>
            </a:p>
          </p:txBody>
        </p:sp>
      </p:grpSp>
      <p:grpSp>
        <p:nvGrpSpPr>
          <p:cNvPr id="2" name="グループ化 1">
            <a:extLst>
              <a:ext uri="{FF2B5EF4-FFF2-40B4-BE49-F238E27FC236}">
                <a16:creationId xmlns:a16="http://schemas.microsoft.com/office/drawing/2014/main" id="{25238591-8092-4720-9B80-3A2D91F18E9D}"/>
              </a:ext>
            </a:extLst>
          </p:cNvPr>
          <p:cNvGrpSpPr/>
          <p:nvPr/>
        </p:nvGrpSpPr>
        <p:grpSpPr>
          <a:xfrm>
            <a:off x="183387" y="3734936"/>
            <a:ext cx="8784945" cy="429967"/>
            <a:chOff x="183387" y="3787643"/>
            <a:chExt cx="8784945" cy="453270"/>
          </a:xfrm>
        </p:grpSpPr>
        <p:sp>
          <p:nvSpPr>
            <p:cNvPr id="1538" name="山形 1537"/>
            <p:cNvSpPr/>
            <p:nvPr/>
          </p:nvSpPr>
          <p:spPr>
            <a:xfrm>
              <a:off x="4612600" y="3790525"/>
              <a:ext cx="2516877" cy="450388"/>
            </a:xfrm>
            <a:prstGeom prst="chevron">
              <a:avLst/>
            </a:prstGeom>
            <a:solidFill>
              <a:srgbClr val="5B9BD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539" name="山形 1538"/>
            <p:cNvSpPr/>
            <p:nvPr/>
          </p:nvSpPr>
          <p:spPr>
            <a:xfrm>
              <a:off x="7111207" y="3792118"/>
              <a:ext cx="1857125" cy="431833"/>
            </a:xfrm>
            <a:prstGeom prst="chevron">
              <a:avLst/>
            </a:prstGeom>
            <a:no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569" name="ホームベース 1568"/>
            <p:cNvSpPr/>
            <p:nvPr/>
          </p:nvSpPr>
          <p:spPr>
            <a:xfrm>
              <a:off x="183387" y="3787643"/>
              <a:ext cx="1862689" cy="440397"/>
            </a:xfrm>
            <a:prstGeom prst="homePlate">
              <a:avLst/>
            </a:prstGeom>
            <a:solidFill>
              <a:schemeClr val="accent1">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rPr>
                <a:t>１実態調査</a:t>
              </a:r>
            </a:p>
          </p:txBody>
        </p:sp>
        <p:sp>
          <p:nvSpPr>
            <p:cNvPr id="1570" name="山形 1569"/>
            <p:cNvSpPr/>
            <p:nvPr/>
          </p:nvSpPr>
          <p:spPr>
            <a:xfrm>
              <a:off x="1979409" y="3790984"/>
              <a:ext cx="2670709" cy="448642"/>
            </a:xfrm>
            <a:prstGeom prst="chevron">
              <a:avLst/>
            </a:prstGeom>
            <a:solidFill>
              <a:schemeClr val="accent1">
                <a:lumMod val="60000"/>
                <a:lumOff val="40000"/>
              </a:scheme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23" name="テキスト ボックス 522"/>
            <p:cNvSpPr txBox="1"/>
            <p:nvPr/>
          </p:nvSpPr>
          <p:spPr>
            <a:xfrm>
              <a:off x="2192542" y="3891565"/>
              <a:ext cx="2236510" cy="24622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2.</a:t>
              </a:r>
              <a:r>
                <a:rPr kumimoji="0" lang="ja-JP" altLang="en-US"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分譲時点からの適切な管理の推進</a:t>
              </a:r>
            </a:p>
          </p:txBody>
        </p:sp>
        <p:sp>
          <p:nvSpPr>
            <p:cNvPr id="524" name="テキスト ボックス 523"/>
            <p:cNvSpPr txBox="1"/>
            <p:nvPr/>
          </p:nvSpPr>
          <p:spPr>
            <a:xfrm>
              <a:off x="7355001" y="3874959"/>
              <a:ext cx="1467068" cy="24622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4.</a:t>
              </a:r>
              <a:r>
                <a:rPr kumimoji="0" lang="ja-JP" altLang="en-US"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再生の円滑化の推進</a:t>
              </a:r>
            </a:p>
          </p:txBody>
        </p:sp>
        <p:sp>
          <p:nvSpPr>
            <p:cNvPr id="525" name="テキスト ボックス 524"/>
            <p:cNvSpPr txBox="1"/>
            <p:nvPr/>
          </p:nvSpPr>
          <p:spPr>
            <a:xfrm>
              <a:off x="4846769" y="3818362"/>
              <a:ext cx="1922263"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3.</a:t>
              </a:r>
              <a:r>
                <a:rPr kumimoji="0" lang="ja-JP" altLang="en-US" sz="1000" b="0" i="0" u="none" strike="noStrike" kern="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管理組合の自律的で適正な管理の推進</a:t>
              </a:r>
            </a:p>
          </p:txBody>
        </p:sp>
      </p:grpSp>
      <p:sp>
        <p:nvSpPr>
          <p:cNvPr id="527"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28" name="テキスト ボックス 527">
            <a:extLst>
              <a:ext uri="{FF2B5EF4-FFF2-40B4-BE49-F238E27FC236}">
                <a16:creationId xmlns:a16="http://schemas.microsoft.com/office/drawing/2014/main" id="{CB1D5EFF-72AC-4E9A-BFF0-2DCAEA054D56}"/>
              </a:ext>
            </a:extLst>
          </p:cNvPr>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spTree>
    <p:extLst>
      <p:ext uri="{BB962C8B-B14F-4D97-AF65-F5344CB8AC3E}">
        <p14:creationId xmlns:p14="http://schemas.microsoft.com/office/powerpoint/2010/main" val="752958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大阪府のマンション管理適正化及び再生円滑化の推進（府内全域）</a:t>
            </a:r>
          </a:p>
        </p:txBody>
      </p:sp>
      <p:sp>
        <p:nvSpPr>
          <p:cNvPr id="3" name="角丸四角形 2"/>
          <p:cNvSpPr/>
          <p:nvPr/>
        </p:nvSpPr>
        <p:spPr>
          <a:xfrm>
            <a:off x="109677" y="4071204"/>
            <a:ext cx="8851358" cy="2627081"/>
          </a:xfrm>
          <a:prstGeom prst="roundRect">
            <a:avLst>
              <a:gd name="adj" fmla="val 26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テキスト ボックス 3"/>
          <p:cNvSpPr txBox="1"/>
          <p:nvPr/>
        </p:nvSpPr>
        <p:spPr>
          <a:xfrm>
            <a:off x="143085" y="4077063"/>
            <a:ext cx="2473754" cy="346249"/>
          </a:xfrm>
          <a:prstGeom prst="rect">
            <a:avLst/>
          </a:prstGeom>
          <a:noFill/>
        </p:spPr>
        <p:txBody>
          <a:bodyPr wrap="none" lIns="91440" tIns="45720" rIns="91440" bIns="45720" rtlCol="0" anchor="t">
            <a:spAutoFit/>
          </a:bodyPr>
          <a:lstStyle/>
          <a:p>
            <a:pPr defTabSz="914290">
              <a:defRPr/>
            </a:pPr>
            <a:r>
              <a:rPr kumimoji="1" lang="en-US" altLang="ja-JP" sz="1650" b="1" i="0" u="none" strike="noStrike" kern="1200" cap="none" spc="0" normalizeH="0" baseline="0" noProof="0">
                <a:ln>
                  <a:noFill/>
                </a:ln>
                <a:solidFill>
                  <a:prstClr val="black"/>
                </a:solidFill>
                <a:effectLst/>
                <a:uLnTx/>
                <a:uFillTx/>
                <a:latin typeface="Meiryo UI"/>
                <a:ea typeface="Meiryo UI"/>
              </a:rPr>
              <a:t>【</a:t>
            </a:r>
            <a:r>
              <a:rPr kumimoji="1" lang="ja-JP" altLang="en-US" sz="1650" b="1" i="0" u="none" strike="noStrike" kern="1200" cap="none" spc="0" normalizeH="0" baseline="0" noProof="0">
                <a:ln>
                  <a:noFill/>
                </a:ln>
                <a:solidFill>
                  <a:prstClr val="black"/>
                </a:solidFill>
                <a:effectLst/>
                <a:uLnTx/>
                <a:uFillTx/>
                <a:latin typeface="Meiryo UI"/>
                <a:ea typeface="Meiryo UI"/>
              </a:rPr>
              <a:t>令和</a:t>
            </a:r>
            <a:r>
              <a:rPr kumimoji="1" lang="ja-JP" altLang="en-US" sz="1650" b="1">
                <a:solidFill>
                  <a:prstClr val="black"/>
                </a:solidFill>
                <a:latin typeface="Meiryo UI"/>
                <a:ea typeface="Meiryo UI"/>
              </a:rPr>
              <a:t>8</a:t>
            </a:r>
            <a:r>
              <a:rPr kumimoji="1" lang="ja-JP" altLang="en-US" sz="1650" b="1" i="0" u="none" strike="noStrike" kern="1200" cap="none" spc="0" normalizeH="0" baseline="0" noProof="0">
                <a:ln>
                  <a:noFill/>
                </a:ln>
                <a:solidFill>
                  <a:prstClr val="black"/>
                </a:solidFill>
                <a:effectLst/>
                <a:uLnTx/>
                <a:uFillTx/>
                <a:latin typeface="Meiryo UI"/>
                <a:ea typeface="Meiryo UI"/>
              </a:rPr>
              <a:t>年度の主な取組</a:t>
            </a:r>
            <a:r>
              <a:rPr kumimoji="1" lang="en-US" altLang="ja-JP" sz="1650" b="1" i="0" u="none" strike="noStrike" kern="1200" cap="none" spc="0" normalizeH="0" baseline="0" noProof="0">
                <a:ln>
                  <a:noFill/>
                </a:ln>
                <a:solidFill>
                  <a:prstClr val="black"/>
                </a:solidFill>
                <a:effectLst/>
                <a:uLnTx/>
                <a:uFillTx/>
                <a:latin typeface="Meiryo UI"/>
                <a:ea typeface="Meiryo UI"/>
              </a:rPr>
              <a:t>】</a:t>
            </a:r>
            <a:endParaRPr lang="ja-JP" altLang="en-US" sz="1650" b="1" i="0" u="none" strike="noStrike" kern="1200" cap="none" spc="0" normalizeH="0" baseline="0" noProof="0">
              <a:ln>
                <a:noFill/>
              </a:ln>
              <a:solidFill>
                <a:prstClr val="black"/>
              </a:solidFill>
              <a:effectLst/>
              <a:uLnTx/>
              <a:uFillTx/>
              <a:latin typeface="Meiryo UI"/>
              <a:ea typeface="Meiryo UI"/>
            </a:endParaRPr>
          </a:p>
        </p:txBody>
      </p:sp>
      <p:sp>
        <p:nvSpPr>
          <p:cNvPr id="26"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9C86F289-C175-466C-8F27-DFF939BA3AE2}"/>
              </a:ext>
            </a:extLst>
          </p:cNvPr>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sp>
        <p:nvSpPr>
          <p:cNvPr id="32" name="テキスト ボックス 31">
            <a:extLst>
              <a:ext uri="{FF2B5EF4-FFF2-40B4-BE49-F238E27FC236}">
                <a16:creationId xmlns:a16="http://schemas.microsoft.com/office/drawing/2014/main" id="{E4B3F942-73CD-4898-9E25-EE5A0A0A9FDA}"/>
              </a:ext>
            </a:extLst>
          </p:cNvPr>
          <p:cNvSpPr txBox="1"/>
          <p:nvPr/>
        </p:nvSpPr>
        <p:spPr>
          <a:xfrm>
            <a:off x="248242" y="5802271"/>
            <a:ext cx="3992525" cy="892552"/>
          </a:xfrm>
          <a:prstGeom prst="rect">
            <a:avLst/>
          </a:prstGeom>
          <a:noFill/>
        </p:spPr>
        <p:txBody>
          <a:bodyPr wrap="square" lIns="91440" tIns="45720" rIns="91440" bIns="45720" rtlCol="0" anchor="t">
            <a:spAutoFit/>
          </a:bodyPr>
          <a:lstStyle/>
          <a:p>
            <a:pPr marL="107950" indent="-457200" defTabSz="914418" eaLnBrk="0" fontAlgn="base" hangingPunct="0">
              <a:spcBef>
                <a:spcPct val="0"/>
              </a:spcBef>
              <a:spcAft>
                <a:spcPct val="0"/>
              </a:spcAft>
              <a:defRPr/>
            </a:pPr>
            <a:r>
              <a:rPr lang="ja-JP" altLang="en-US" sz="1600" b="1" kern="0">
                <a:solidFill>
                  <a:prstClr val="black"/>
                </a:solidFill>
                <a:latin typeface="BIZ UDゴシック" panose="020B0400000000000000" pitchFamily="49" charset="-128"/>
                <a:ea typeface="BIZ UDゴシック" panose="020B0400000000000000" pitchFamily="49" charset="-128"/>
              </a:rPr>
              <a:t>〇</a:t>
            </a:r>
            <a:r>
              <a:rPr kumimoji="0" lang="ja-JP" altLang="en-US" sz="1600" b="1" kern="0">
                <a:solidFill>
                  <a:prstClr val="black"/>
                </a:solidFill>
                <a:latin typeface="BIZ UDゴシック" panose="020B0400000000000000" pitchFamily="49" charset="-128"/>
                <a:ea typeface="BIZ UDゴシック" panose="020B0400000000000000" pitchFamily="49" charset="-128"/>
              </a:rPr>
              <a:t>その他各市への支援等</a:t>
            </a:r>
            <a:endParaRPr lang="en-US" altLang="ja-JP" sz="1600" b="1" kern="0">
              <a:solidFill>
                <a:prstClr val="black"/>
              </a:solidFill>
              <a:latin typeface="BIZ UDゴシック" panose="020B0400000000000000" pitchFamily="49" charset="-128"/>
              <a:ea typeface="BIZ UDゴシック" panose="020B0400000000000000" pitchFamily="49" charset="-128"/>
            </a:endParaRPr>
          </a:p>
          <a:p>
            <a:pPr marL="107950" indent="-457200" defTabSz="914418" eaLnBrk="0" fontAlgn="base" hangingPunct="0">
              <a:spcBef>
                <a:spcPct val="0"/>
              </a:spcBef>
              <a:spcAft>
                <a:spcPct val="0"/>
              </a:spcAft>
              <a:defRPr/>
            </a:pPr>
            <a:r>
              <a:rPr kumimoji="0" lang="ja-JP" altLang="en-US" sz="1200" kern="0">
                <a:solidFill>
                  <a:prstClr val="black"/>
                </a:solidFill>
                <a:latin typeface="BIZ UDゴシック" panose="020B0400000000000000" pitchFamily="49" charset="-128"/>
                <a:ea typeface="BIZ UDゴシック" panose="020B0400000000000000" pitchFamily="49" charset="-128"/>
              </a:rPr>
              <a:t>（市支援）</a:t>
            </a:r>
            <a:endParaRPr lang="en-US" altLang="ja-JP" sz="1200" kern="0">
              <a:solidFill>
                <a:prstClr val="black"/>
              </a:solidFill>
              <a:latin typeface="BIZ UDゴシック" panose="020B0400000000000000" pitchFamily="49" charset="-128"/>
              <a:ea typeface="BIZ UDゴシック" panose="020B0400000000000000" pitchFamily="49" charset="-128"/>
            </a:endParaRPr>
          </a:p>
          <a:p>
            <a:pPr marL="107950" indent="-457200" defTabSz="914418" eaLnBrk="0" fontAlgn="base" hangingPunct="0">
              <a:spcBef>
                <a:spcPct val="0"/>
              </a:spcBef>
              <a:spcAft>
                <a:spcPct val="0"/>
              </a:spcAft>
              <a:defRPr/>
            </a:pPr>
            <a:r>
              <a:rPr lang="ja-JP" altLang="en-US" sz="1200" kern="0">
                <a:solidFill>
                  <a:prstClr val="black"/>
                </a:solidFill>
                <a:latin typeface="BIZ UDゴシック" panose="020B0400000000000000" pitchFamily="49" charset="-128"/>
                <a:ea typeface="BIZ UDゴシック"/>
              </a:rPr>
              <a:t>　・各市ヒアリング訪問や</a:t>
            </a:r>
            <a:r>
              <a:rPr kumimoji="0" lang="ja-JP" altLang="en-US" sz="1200" kern="0">
                <a:solidFill>
                  <a:prstClr val="black"/>
                </a:solidFill>
                <a:latin typeface="BIZ UDゴシック" panose="020B0400000000000000" pitchFamily="49" charset="-128"/>
                <a:ea typeface="BIZ UDゴシック"/>
              </a:rPr>
              <a:t>市との意見交換会等を通じ、実態調査実施支援や情報提供など技術支援を実施</a:t>
            </a:r>
            <a:endParaRPr lang="en-US" altLang="ja-JP" sz="1200" kern="0">
              <a:solidFill>
                <a:prstClr val="black"/>
              </a:solidFill>
              <a:latin typeface="BIZ UDゴシック" panose="020B0400000000000000" pitchFamily="49" charset="-128"/>
              <a:ea typeface="BIZ UDゴシック"/>
            </a:endParaRPr>
          </a:p>
        </p:txBody>
      </p:sp>
      <p:sp>
        <p:nvSpPr>
          <p:cNvPr id="33" name="テキスト ボックス 32">
            <a:extLst>
              <a:ext uri="{FF2B5EF4-FFF2-40B4-BE49-F238E27FC236}">
                <a16:creationId xmlns:a16="http://schemas.microsoft.com/office/drawing/2014/main" id="{2681167E-1EDD-4EAC-A230-36335CAD9B77}"/>
              </a:ext>
            </a:extLst>
          </p:cNvPr>
          <p:cNvSpPr txBox="1"/>
          <p:nvPr/>
        </p:nvSpPr>
        <p:spPr>
          <a:xfrm>
            <a:off x="4381172" y="5719107"/>
            <a:ext cx="4986816" cy="1015663"/>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kumimoji="0" lang="ja-JP" altLang="en-US" sz="1200" kern="0">
                <a:solidFill>
                  <a:prstClr val="black"/>
                </a:solidFill>
                <a:latin typeface="BIZ UDゴシック" panose="020B0400000000000000" pitchFamily="49" charset="-128"/>
                <a:ea typeface="BIZ UDゴシック" panose="020B0400000000000000" pitchFamily="49" charset="-128"/>
              </a:rPr>
              <a:t>（協議会</a:t>
            </a:r>
            <a:r>
              <a:rPr kumimoji="0" lang="en-US" altLang="ja-JP" sz="800" kern="0">
                <a:solidFill>
                  <a:prstClr val="black"/>
                </a:solidFill>
                <a:latin typeface="BIZ UDゴシック" panose="020B0400000000000000" pitchFamily="49" charset="-128"/>
                <a:ea typeface="BIZ UDゴシック" panose="020B0400000000000000" pitchFamily="49" charset="-128"/>
              </a:rPr>
              <a:t>※</a:t>
            </a:r>
            <a:r>
              <a:rPr kumimoji="0" lang="ja-JP" altLang="en-US" sz="1200" kern="0">
                <a:solidFill>
                  <a:prstClr val="black"/>
                </a:solidFill>
                <a:latin typeface="BIZ UDゴシック" panose="020B0400000000000000" pitchFamily="49" charset="-128"/>
                <a:ea typeface="BIZ UDゴシック" panose="020B0400000000000000" pitchFamily="49" charset="-128"/>
              </a:rPr>
              <a:t>での取り組み）</a:t>
            </a:r>
            <a:r>
              <a:rPr kumimoji="0" lang="en-US" altLang="ja-JP" sz="1200" kern="0">
                <a:latin typeface="BIZ UDゴシック" panose="020B0400000000000000" pitchFamily="49" charset="-128"/>
                <a:ea typeface="BIZ UDゴシック" panose="020B0400000000000000" pitchFamily="49" charset="-128"/>
              </a:rPr>
              <a:t> </a:t>
            </a:r>
          </a:p>
          <a:p>
            <a:pPr marL="108002" indent="-457209" defTabSz="914418" eaLnBrk="0" fontAlgn="base" hangingPunct="0">
              <a:spcBef>
                <a:spcPct val="0"/>
              </a:spcBef>
              <a:spcAft>
                <a:spcPct val="0"/>
              </a:spcAft>
              <a:defRPr/>
            </a:pPr>
            <a:r>
              <a:rPr lang="ja-JP" altLang="en-US" sz="1200" kern="0">
                <a:solidFill>
                  <a:prstClr val="black"/>
                </a:solidFill>
                <a:latin typeface="BIZ UDゴシック" panose="020B0400000000000000" pitchFamily="49" charset="-128"/>
                <a:ea typeface="BIZ UDゴシック" panose="020B0400000000000000" pitchFamily="49" charset="-128"/>
              </a:rPr>
              <a:t>　</a:t>
            </a:r>
            <a:r>
              <a:rPr kumimoji="0" lang="ja-JP" altLang="en-US" sz="1200" kern="0">
                <a:solidFill>
                  <a:prstClr val="black"/>
                </a:solidFill>
                <a:latin typeface="BIZ UDゴシック" panose="020B0400000000000000" pitchFamily="49" charset="-128"/>
                <a:ea typeface="BIZ UDゴシック" panose="020B0400000000000000" pitchFamily="49" charset="-128"/>
              </a:rPr>
              <a:t>・管理組合向けセミナー</a:t>
            </a:r>
            <a:endParaRPr kumimoji="0" lang="en-US" altLang="ja-JP" sz="12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kumimoji="0" lang="ja-JP" altLang="en-US" sz="1200" kern="0">
                <a:solidFill>
                  <a:prstClr val="black"/>
                </a:solidFill>
                <a:latin typeface="BIZ UDゴシック" panose="020B0400000000000000" pitchFamily="49" charset="-128"/>
                <a:ea typeface="BIZ UDゴシック" panose="020B0400000000000000" pitchFamily="49" charset="-128"/>
              </a:rPr>
              <a:t>　・協議会会員向け研修会</a:t>
            </a:r>
            <a:endParaRPr kumimoji="0" lang="en-US" altLang="ja-JP" sz="12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kumimoji="0" lang="ja-JP" altLang="en-US" sz="1200" kern="0">
                <a:solidFill>
                  <a:prstClr val="black"/>
                </a:solidFill>
                <a:latin typeface="BIZ UDゴシック" panose="020B0400000000000000" pitchFamily="49" charset="-128"/>
                <a:ea typeface="BIZ UDゴシック" panose="020B0400000000000000" pitchFamily="49" charset="-128"/>
              </a:rPr>
              <a:t>　・登録マンションへのアドバイザー派遣</a:t>
            </a:r>
            <a:r>
              <a:rPr lang="ja-JP" altLang="en-US" sz="1200" kern="0">
                <a:solidFill>
                  <a:prstClr val="black"/>
                </a:solidFill>
                <a:latin typeface="BIZ UDゴシック" panose="020B0400000000000000" pitchFamily="49" charset="-128"/>
                <a:ea typeface="BIZ UDゴシック" panose="020B0400000000000000" pitchFamily="49" charset="-128"/>
              </a:rPr>
              <a:t>　　等の</a:t>
            </a:r>
            <a:r>
              <a:rPr kumimoji="0" lang="ja-JP" altLang="en-US" sz="1200" kern="0">
                <a:solidFill>
                  <a:prstClr val="black"/>
                </a:solidFill>
                <a:latin typeface="BIZ UDゴシック" panose="020B0400000000000000" pitchFamily="49" charset="-128"/>
                <a:ea typeface="BIZ UDゴシック" panose="020B0400000000000000" pitchFamily="49" charset="-128"/>
              </a:rPr>
              <a:t>実施</a:t>
            </a:r>
            <a:endParaRPr kumimoji="0" lang="en-US" altLang="ja-JP" sz="12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kumimoji="0" lang="ja-JP" altLang="en-US" sz="900" kern="0">
                <a:latin typeface="BIZ UDゴシック" panose="020B0400000000000000" pitchFamily="49" charset="-128"/>
                <a:ea typeface="BIZ UDゴシック" panose="020B0400000000000000" pitchFamily="49" charset="-128"/>
              </a:rPr>
              <a:t>　　　　　</a:t>
            </a:r>
            <a:r>
              <a:rPr kumimoji="0" lang="en-US" altLang="ja-JP" sz="900" kern="0">
                <a:latin typeface="BIZ UDゴシック" panose="020B0400000000000000" pitchFamily="49" charset="-128"/>
                <a:ea typeface="BIZ UDゴシック" panose="020B0400000000000000" pitchFamily="49" charset="-128"/>
              </a:rPr>
              <a:t>※</a:t>
            </a:r>
            <a:r>
              <a:rPr kumimoji="0" lang="ja-JP" altLang="en-US" sz="900" kern="0">
                <a:latin typeface="BIZ UDゴシック" panose="020B0400000000000000" pitchFamily="49" charset="-128"/>
                <a:ea typeface="BIZ UDゴシック" panose="020B0400000000000000" pitchFamily="49" charset="-128"/>
              </a:rPr>
              <a:t>大阪府分譲マンション管理・建替えサポートシステム推進協議会</a:t>
            </a:r>
            <a:r>
              <a:rPr kumimoji="0" lang="ja-JP" altLang="en-US" sz="1200" kern="0">
                <a:latin typeface="BIZ UDゴシック" panose="020B0400000000000000" pitchFamily="49" charset="-128"/>
                <a:ea typeface="BIZ UDゴシック" panose="020B0400000000000000" pitchFamily="49" charset="-128"/>
              </a:rPr>
              <a:t>　　　　　　　　　　　</a:t>
            </a:r>
            <a:endParaRPr kumimoji="0" lang="en-US" altLang="ja-JP" sz="1200" kern="0">
              <a:solidFill>
                <a:prstClr val="black"/>
              </a:solidFill>
              <a:latin typeface="BIZ UDゴシック" panose="020B0400000000000000" pitchFamily="49" charset="-128"/>
              <a:ea typeface="BIZ UDゴシック" panose="020B0400000000000000" pitchFamily="49" charset="-128"/>
            </a:endParaRPr>
          </a:p>
        </p:txBody>
      </p:sp>
      <p:sp>
        <p:nvSpPr>
          <p:cNvPr id="35" name="正方形/長方形 34">
            <a:extLst>
              <a:ext uri="{FF2B5EF4-FFF2-40B4-BE49-F238E27FC236}">
                <a16:creationId xmlns:a16="http://schemas.microsoft.com/office/drawing/2014/main" id="{D720C005-2497-44D1-A7D3-F236E5575E7E}"/>
              </a:ext>
            </a:extLst>
          </p:cNvPr>
          <p:cNvSpPr/>
          <p:nvPr/>
        </p:nvSpPr>
        <p:spPr>
          <a:xfrm>
            <a:off x="81232" y="4675146"/>
            <a:ext cx="4299940" cy="1056636"/>
          </a:xfrm>
          <a:prstGeom prst="rect">
            <a:avLst/>
          </a:prstGeom>
        </p:spPr>
        <p:txBody>
          <a:bodyPr wrap="square" lIns="91440" tIns="45720" rIns="91440" bIns="45720" anchor="t">
            <a:spAutoFit/>
          </a:bodyPr>
          <a:lstStyle/>
          <a:p>
            <a:pPr marL="0" marR="0" lvl="0" indent="0" algn="l" defTabSz="914290" rtl="0" eaLnBrk="1" fontAlgn="auto" latinLnBrk="0" hangingPunct="1">
              <a:lnSpc>
                <a:spcPts val="1500"/>
              </a:lnSpc>
              <a:spcBef>
                <a:spcPts val="0"/>
              </a:spcBef>
              <a:spcAft>
                <a:spcPts val="0"/>
              </a:spcAft>
              <a:buClrTx/>
              <a:buSzTx/>
              <a:buFontTx/>
              <a:buNone/>
              <a:tabLst/>
              <a:defRPr/>
            </a:pPr>
            <a:r>
              <a:rPr kumimoji="1" lang="ja-JP" altLang="en-US" sz="1400" dirty="0">
                <a:solidFill>
                  <a:srgbClr val="FF0000"/>
                </a:solidFill>
                <a:latin typeface="BIZ UDゴシック" panose="020B0400000000000000" pitchFamily="49" charset="-128"/>
                <a:ea typeface="BIZ UDゴシック"/>
              </a:rPr>
              <a:t>　　</a:t>
            </a:r>
            <a:r>
              <a:rPr kumimoji="1" lang="ja-JP" altLang="en-US" sz="1400" u="sng" dirty="0">
                <a:solidFill>
                  <a:srgbClr val="FF0000"/>
                </a:solidFill>
                <a:latin typeface="BIZ UDゴシック" panose="020B0400000000000000" pitchFamily="49" charset="-128"/>
                <a:ea typeface="BIZ UDゴシック"/>
              </a:rPr>
              <a:t>府・市の</a:t>
            </a:r>
            <a:r>
              <a:rPr kumimoji="1" lang="ja-JP" altLang="en-US" sz="140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実態調査結果</a:t>
            </a:r>
            <a:r>
              <a:rPr kumimoji="1" lang="ja-JP" altLang="en-US" sz="1400" i="0"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　　　　　　　　　　　　</a:t>
            </a:r>
            <a:r>
              <a:rPr kumimoji="1" lang="ja-JP" altLang="en-US" sz="1400" b="0" i="0"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 </a:t>
            </a:r>
            <a:r>
              <a:rPr kumimoji="1" lang="ja-JP" altLang="en-US" sz="140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　</a:t>
            </a:r>
            <a:endParaRPr kumimoji="1" lang="en-US" altLang="ja-JP" sz="140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endParaRPr>
          </a:p>
          <a:p>
            <a:pPr defTabSz="914290">
              <a:lnSpc>
                <a:spcPts val="1500"/>
              </a:lnSpc>
              <a:defRPr/>
            </a:pPr>
            <a:r>
              <a:rPr kumimoji="1" lang="ja-JP" altLang="en-US" sz="1400" i="0"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　　</a:t>
            </a:r>
            <a:r>
              <a:rPr kumimoji="1" lang="ja-JP" altLang="en-US" sz="140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区分所有法やマンション関連法の改正</a:t>
            </a:r>
            <a:endParaRPr kumimoji="1" lang="en-US" altLang="ja-JP" sz="1400" dirty="0">
              <a:solidFill>
                <a:srgbClr val="FF0000"/>
              </a:solidFill>
              <a:latin typeface="BIZ UDゴシック" panose="020B0400000000000000" pitchFamily="49" charset="-128"/>
              <a:ea typeface="BIZ UDゴシック"/>
            </a:endParaRPr>
          </a:p>
          <a:p>
            <a:pPr defTabSz="914290">
              <a:lnSpc>
                <a:spcPts val="1500"/>
              </a:lnSpc>
              <a:defRPr/>
            </a:pPr>
            <a:r>
              <a:rPr kumimoji="1" lang="ja-JP" altLang="en-US" sz="1400" dirty="0">
                <a:solidFill>
                  <a:srgbClr val="FF0000"/>
                </a:solidFill>
                <a:latin typeface="BIZ UDゴシック"/>
                <a:ea typeface="BIZ UDゴシック"/>
              </a:rPr>
              <a:t>　　マンション施策懇話会での意見交換</a:t>
            </a:r>
            <a:endParaRPr lang="en-US" altLang="ja-JP" sz="1400" dirty="0">
              <a:solidFill>
                <a:srgbClr val="FF0000"/>
              </a:solidFill>
              <a:latin typeface="BIZ UDゴシック"/>
              <a:ea typeface="BIZ UDゴシック"/>
            </a:endParaRPr>
          </a:p>
          <a:p>
            <a:pPr defTabSz="914290">
              <a:lnSpc>
                <a:spcPts val="1500"/>
              </a:lnSpc>
              <a:defRPr/>
            </a:pPr>
            <a:r>
              <a:rPr kumimoji="1" lang="ja-JP" altLang="en-US" sz="1400" dirty="0">
                <a:solidFill>
                  <a:srgbClr val="FF0000"/>
                </a:solidFill>
                <a:latin typeface="BIZ UDゴシック"/>
                <a:ea typeface="BIZ UDゴシック"/>
              </a:rPr>
              <a:t>　　国の管理計画認定の新基準　　　　　　　</a:t>
            </a:r>
            <a:endParaRPr lang="en-US" altLang="ja-JP" sz="1400" dirty="0">
              <a:solidFill>
                <a:srgbClr val="FF0000"/>
              </a:solidFill>
              <a:latin typeface="BIZ UDゴシック"/>
              <a:ea typeface="BIZ UDゴシック"/>
            </a:endParaRPr>
          </a:p>
          <a:p>
            <a:pPr defTabSz="914290">
              <a:lnSpc>
                <a:spcPts val="1500"/>
              </a:lnSpc>
              <a:defRPr/>
            </a:pPr>
            <a:r>
              <a:rPr kumimoji="1" lang="ja-JP" altLang="en-US" sz="1400" dirty="0">
                <a:solidFill>
                  <a:srgbClr val="FF0000"/>
                </a:solidFill>
                <a:latin typeface="BIZ UDゴシック"/>
                <a:ea typeface="BIZ UDゴシック"/>
              </a:rPr>
              <a:t>　　他自治体の状況調査　 </a:t>
            </a:r>
            <a:endParaRPr lang="en-US" altLang="ja-JP" sz="1400" b="0" i="0" u="none" strike="noStrike" kern="1200" cap="none" spc="0" normalizeH="0" baseline="0" noProof="0" dirty="0">
              <a:ln>
                <a:noFill/>
              </a:ln>
              <a:solidFill>
                <a:srgbClr val="FF0000"/>
              </a:solidFill>
              <a:effectLst/>
              <a:uLnTx/>
              <a:uFillTx/>
              <a:latin typeface="BIZ UDゴシック"/>
              <a:ea typeface="BIZ UDゴシック"/>
            </a:endParaRPr>
          </a:p>
        </p:txBody>
      </p:sp>
      <p:sp>
        <p:nvSpPr>
          <p:cNvPr id="38" name="角丸四角形 11">
            <a:extLst>
              <a:ext uri="{FF2B5EF4-FFF2-40B4-BE49-F238E27FC236}">
                <a16:creationId xmlns:a16="http://schemas.microsoft.com/office/drawing/2014/main" id="{37C8A9AD-FAB6-4CDA-8F63-36EE282E7583}"/>
              </a:ext>
            </a:extLst>
          </p:cNvPr>
          <p:cNvSpPr/>
          <p:nvPr/>
        </p:nvSpPr>
        <p:spPr>
          <a:xfrm>
            <a:off x="128928" y="1122222"/>
            <a:ext cx="8886144" cy="2578097"/>
          </a:xfrm>
          <a:prstGeom prst="roundRect">
            <a:avLst>
              <a:gd name="adj" fmla="val 3707"/>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0" name="二等辺三角形 39">
            <a:extLst>
              <a:ext uri="{FF2B5EF4-FFF2-40B4-BE49-F238E27FC236}">
                <a16:creationId xmlns:a16="http://schemas.microsoft.com/office/drawing/2014/main" id="{2CBDCBE1-11A0-4BA9-8F16-316EA7541F74}"/>
              </a:ext>
            </a:extLst>
          </p:cNvPr>
          <p:cNvSpPr/>
          <p:nvPr/>
        </p:nvSpPr>
        <p:spPr>
          <a:xfrm rot="10800000">
            <a:off x="2284164" y="3758011"/>
            <a:ext cx="4502383" cy="279040"/>
          </a:xfrm>
          <a:prstGeom prst="triangle">
            <a:avLst>
              <a:gd name="adj" fmla="val 50000"/>
            </a:avLst>
          </a:prstGeom>
          <a:solidFill>
            <a:schemeClr val="bg1">
              <a:lumMod val="8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92"/>
          </a:p>
        </p:txBody>
      </p:sp>
      <p:sp>
        <p:nvSpPr>
          <p:cNvPr id="14" name="正方形/長方形 13">
            <a:extLst>
              <a:ext uri="{FF2B5EF4-FFF2-40B4-BE49-F238E27FC236}">
                <a16:creationId xmlns:a16="http://schemas.microsoft.com/office/drawing/2014/main" id="{A3DF0F19-C480-41C7-A1B4-D47DD9AC1AA2}"/>
              </a:ext>
            </a:extLst>
          </p:cNvPr>
          <p:cNvSpPr/>
          <p:nvPr/>
        </p:nvSpPr>
        <p:spPr>
          <a:xfrm>
            <a:off x="89169" y="1517660"/>
            <a:ext cx="2317792" cy="307777"/>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1" u="sng"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○区分所有法制の見直し</a:t>
            </a:r>
            <a:endParaRPr kumimoji="1" lang="en-US" altLang="ja-JP" sz="200" b="1" u="sng"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5" name="正方形/長方形 14">
            <a:extLst>
              <a:ext uri="{FF2B5EF4-FFF2-40B4-BE49-F238E27FC236}">
                <a16:creationId xmlns:a16="http://schemas.microsoft.com/office/drawing/2014/main" id="{D0E4EB8F-3F94-4250-96E6-E59D6F161AF0}"/>
              </a:ext>
            </a:extLst>
          </p:cNvPr>
          <p:cNvSpPr/>
          <p:nvPr/>
        </p:nvSpPr>
        <p:spPr>
          <a:xfrm>
            <a:off x="196392" y="1185072"/>
            <a:ext cx="8737539" cy="307777"/>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200" b="1" i="0" u="none"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200" b="0" i="0"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a:t>
            </a:r>
            <a:r>
              <a:rPr kumimoji="1" lang="ja-JP" altLang="en-US" sz="1200" b="0" i="0"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背景</a:t>
            </a:r>
            <a:r>
              <a:rPr kumimoji="1" lang="en-US" altLang="ja-JP" sz="1200" b="0" i="0"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a:t>
            </a:r>
            <a:r>
              <a:rPr kumimoji="1" lang="ja-JP" altLang="en-US" sz="1200" b="0" i="0" strike="noStrike" kern="1200" cap="none" spc="0"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200" b="0" i="0" u="sng" strike="noStrike" kern="1200" cap="none" spc="0"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n-cs"/>
              </a:rPr>
              <a:t>高経年区分所有建物の増加</a:t>
            </a:r>
            <a:r>
              <a:rPr kumimoji="1" lang="ja-JP" altLang="en-US" sz="1200" b="0" i="0" u="none"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と</a:t>
            </a:r>
            <a:r>
              <a:rPr kumimoji="1" lang="ja-JP" altLang="en-US" sz="1200" b="0" i="0" u="sng" strike="noStrike" kern="1200" cap="none" spc="0"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n-cs"/>
              </a:rPr>
              <a:t>区分所有者の高齢化</a:t>
            </a:r>
            <a:r>
              <a:rPr kumimoji="1" lang="ja-JP" altLang="en-US" sz="1200" b="0" i="0" strike="noStrike" kern="1200" cap="none" spc="0" normalizeH="0" baseline="0" noProof="0">
                <a:ln>
                  <a:noFill/>
                </a:ln>
                <a:solidFill>
                  <a:srgbClr val="FF0000"/>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200" b="0" i="0"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　</a:t>
            </a:r>
            <a:endParaRPr kumimoji="1" lang="ja-JP" altLang="en-US" sz="1200" b="0" i="0" u="none"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endParaRPr>
          </a:p>
        </p:txBody>
      </p:sp>
      <p:sp>
        <p:nvSpPr>
          <p:cNvPr id="36" name="正方形/長方形 35">
            <a:extLst>
              <a:ext uri="{FF2B5EF4-FFF2-40B4-BE49-F238E27FC236}">
                <a16:creationId xmlns:a16="http://schemas.microsoft.com/office/drawing/2014/main" id="{C14A000A-470B-41E9-A24F-EC71A03A34CD}"/>
              </a:ext>
            </a:extLst>
          </p:cNvPr>
          <p:cNvSpPr/>
          <p:nvPr/>
        </p:nvSpPr>
        <p:spPr>
          <a:xfrm>
            <a:off x="92339" y="2557002"/>
            <a:ext cx="2768332" cy="307777"/>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〇マンション関連法の見直し</a:t>
            </a:r>
            <a:endParaRPr kumimoji="1" lang="en-US" altLang="ja-JP" sz="200" b="1" i="0" u="sng"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9" name="正方形/長方形 38">
            <a:extLst>
              <a:ext uri="{FF2B5EF4-FFF2-40B4-BE49-F238E27FC236}">
                <a16:creationId xmlns:a16="http://schemas.microsoft.com/office/drawing/2014/main" id="{69F77B93-5B6F-4864-9BA7-22E4CF94C6DA}"/>
              </a:ext>
            </a:extLst>
          </p:cNvPr>
          <p:cNvSpPr/>
          <p:nvPr/>
        </p:nvSpPr>
        <p:spPr>
          <a:xfrm>
            <a:off x="4640328" y="1122222"/>
            <a:ext cx="4511283" cy="492443"/>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200" b="1" i="0" u="none"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・区分所有建物の</a:t>
            </a:r>
            <a:r>
              <a:rPr kumimoji="1" lang="ja-JP" altLang="en-US" sz="1200" b="0" i="0"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所有者不明化　・区分</a:t>
            </a:r>
            <a:r>
              <a:rPr kumimoji="1" lang="ja-JP" altLang="en-US" sz="1200">
                <a:latin typeface="BIZ UDゴシック" panose="020B0400000000000000" pitchFamily="49" charset="-128"/>
                <a:ea typeface="BIZ UDゴシック" panose="020B0400000000000000" pitchFamily="49" charset="-128"/>
              </a:rPr>
              <a:t>所有者の非居住化</a:t>
            </a:r>
            <a:endParaRPr kumimoji="1" lang="en-US" altLang="ja-JP" sz="1200">
              <a:latin typeface="BIZ UDゴシック" panose="020B0400000000000000" pitchFamily="49" charset="-128"/>
              <a:ea typeface="BIZ UDゴシック" panose="020B0400000000000000" pitchFamily="49"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a:latin typeface="BIZ UDゴシック" panose="020B0400000000000000" pitchFamily="49" charset="-128"/>
                <a:ea typeface="BIZ UDゴシック" panose="020B0400000000000000" pitchFamily="49" charset="-128"/>
              </a:rPr>
              <a:t>・</a:t>
            </a:r>
            <a:r>
              <a:rPr kumimoji="1" lang="ja-JP" altLang="en-US" sz="1200" b="0" i="0" u="none" strike="noStrike" kern="1200" cap="none" spc="0" normalizeH="0" baseline="0" noProof="0">
                <a:ln>
                  <a:noFill/>
                </a:ln>
                <a:effectLst/>
                <a:uLnTx/>
                <a:uFillTx/>
                <a:latin typeface="BIZ UDゴシック" panose="020B0400000000000000" pitchFamily="49" charset="-128"/>
                <a:ea typeface="BIZ UDゴシック" panose="020B0400000000000000" pitchFamily="49" charset="-128"/>
                <a:cs typeface="+mn-cs"/>
              </a:rPr>
              <a:t>区分所有建物の管理不全化　・</a:t>
            </a:r>
            <a:r>
              <a:rPr kumimoji="1" lang="ja-JP" altLang="en-US" sz="1200">
                <a:latin typeface="BIZ UDゴシック" panose="020B0400000000000000" pitchFamily="49" charset="-128"/>
                <a:ea typeface="BIZ UDゴシック" panose="020B0400000000000000" pitchFamily="49" charset="-128"/>
              </a:rPr>
              <a:t>集会議決の困難化　</a:t>
            </a:r>
            <a:endParaRPr kumimoji="1" lang="en-US" altLang="ja-JP" sz="1200">
              <a:latin typeface="BIZ UDゴシック" panose="020B0400000000000000" pitchFamily="49" charset="-128"/>
              <a:ea typeface="BIZ UDゴシック" panose="020B0400000000000000" pitchFamily="49" charset="-128"/>
            </a:endParaRPr>
          </a:p>
        </p:txBody>
      </p:sp>
      <p:grpSp>
        <p:nvGrpSpPr>
          <p:cNvPr id="42" name="グループ化 41">
            <a:extLst>
              <a:ext uri="{FF2B5EF4-FFF2-40B4-BE49-F238E27FC236}">
                <a16:creationId xmlns:a16="http://schemas.microsoft.com/office/drawing/2014/main" id="{B295A8D8-F3EE-473B-9C77-F1FBCE49C883}"/>
              </a:ext>
            </a:extLst>
          </p:cNvPr>
          <p:cNvGrpSpPr/>
          <p:nvPr/>
        </p:nvGrpSpPr>
        <p:grpSpPr>
          <a:xfrm>
            <a:off x="196392" y="2829530"/>
            <a:ext cx="4284657" cy="894701"/>
            <a:chOff x="197657" y="2161814"/>
            <a:chExt cx="4398163" cy="894701"/>
          </a:xfrm>
        </p:grpSpPr>
        <p:sp>
          <p:nvSpPr>
            <p:cNvPr id="45" name="正方形/長方形 44">
              <a:extLst>
                <a:ext uri="{FF2B5EF4-FFF2-40B4-BE49-F238E27FC236}">
                  <a16:creationId xmlns:a16="http://schemas.microsoft.com/office/drawing/2014/main" id="{8C0B431C-E265-48D6-8931-4C2DECD717B1}"/>
                </a:ext>
              </a:extLst>
            </p:cNvPr>
            <p:cNvSpPr/>
            <p:nvPr/>
          </p:nvSpPr>
          <p:spPr>
            <a:xfrm>
              <a:off x="238469" y="2195404"/>
              <a:ext cx="4357350" cy="19828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6" name="正方形/長方形 45">
              <a:extLst>
                <a:ext uri="{FF2B5EF4-FFF2-40B4-BE49-F238E27FC236}">
                  <a16:creationId xmlns:a16="http://schemas.microsoft.com/office/drawing/2014/main" id="{321BC491-8E52-428F-87AA-72340A7446BB}"/>
                </a:ext>
              </a:extLst>
            </p:cNvPr>
            <p:cNvSpPr/>
            <p:nvPr/>
          </p:nvSpPr>
          <p:spPr>
            <a:xfrm>
              <a:off x="238470" y="2195404"/>
              <a:ext cx="4357350" cy="767252"/>
            </a:xfrm>
            <a:prstGeom prst="rect">
              <a:avLst/>
            </a:prstGeom>
            <a:no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9" name="テキスト ボックス 48">
              <a:extLst>
                <a:ext uri="{FF2B5EF4-FFF2-40B4-BE49-F238E27FC236}">
                  <a16:creationId xmlns:a16="http://schemas.microsoft.com/office/drawing/2014/main" id="{B12362ED-95FF-441A-84A4-96956F0F6A84}"/>
                </a:ext>
              </a:extLst>
            </p:cNvPr>
            <p:cNvSpPr txBox="1"/>
            <p:nvPr/>
          </p:nvSpPr>
          <p:spPr>
            <a:xfrm>
              <a:off x="238470" y="2161814"/>
              <a:ext cx="3183869" cy="261610"/>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lang="ja-JP" altLang="en-US" sz="1100" kern="0">
                  <a:solidFill>
                    <a:prstClr val="black"/>
                  </a:solidFill>
                  <a:latin typeface="BIZ UDゴシック" panose="020B0400000000000000" pitchFamily="49" charset="-128"/>
                  <a:ea typeface="BIZ UDゴシック" panose="020B0400000000000000" pitchFamily="49" charset="-128"/>
                </a:rPr>
                <a:t>◆マンションの管理・修繕の適正化</a:t>
              </a:r>
              <a:endParaRPr kumimoji="0" lang="en-US" altLang="ja-JP" sz="1100" kern="0">
                <a:solidFill>
                  <a:prstClr val="black"/>
                </a:solidFill>
                <a:latin typeface="BIZ UDゴシック" panose="020B0400000000000000" pitchFamily="49" charset="-128"/>
                <a:ea typeface="BIZ UDゴシック" panose="020B0400000000000000" pitchFamily="49" charset="-128"/>
              </a:endParaRPr>
            </a:p>
          </p:txBody>
        </p:sp>
        <p:sp>
          <p:nvSpPr>
            <p:cNvPr id="52" name="テキスト ボックス 51">
              <a:extLst>
                <a:ext uri="{FF2B5EF4-FFF2-40B4-BE49-F238E27FC236}">
                  <a16:creationId xmlns:a16="http://schemas.microsoft.com/office/drawing/2014/main" id="{87B21099-3523-4ABC-9E60-E588C86E17CA}"/>
                </a:ext>
              </a:extLst>
            </p:cNvPr>
            <p:cNvSpPr txBox="1"/>
            <p:nvPr/>
          </p:nvSpPr>
          <p:spPr>
            <a:xfrm>
              <a:off x="197657" y="2379407"/>
              <a:ext cx="4355971" cy="677108"/>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・地方公共団体の権限強化</a:t>
              </a:r>
            </a:p>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a:t>
              </a:r>
              <a:r>
                <a:rPr kumimoji="0" lang="ja-JP" altLang="en-US" sz="1000" kern="0">
                  <a:solidFill>
                    <a:prstClr val="black"/>
                  </a:solidFill>
                  <a:latin typeface="BIZ UDゴシック" panose="020B0400000000000000" pitchFamily="49" charset="-128"/>
                  <a:ea typeface="BIZ UDゴシック" panose="020B0400000000000000" pitchFamily="49" charset="-128"/>
                </a:rPr>
                <a:t>外部管理者方式等の実効性を高めるための法的措置</a:t>
              </a:r>
              <a:endParaRPr kumimoji="0" lang="en-US" altLang="ja-JP" sz="10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・管理計画認定制度の認定基準の見直し　　　　　　　　　など</a:t>
              </a:r>
            </a:p>
            <a:p>
              <a:pPr marL="108002" indent="-457209" defTabSz="914418" eaLnBrk="0" fontAlgn="base" hangingPunct="0">
                <a:spcBef>
                  <a:spcPct val="0"/>
                </a:spcBef>
                <a:spcAft>
                  <a:spcPct val="0"/>
                </a:spcAft>
                <a:defRPr/>
              </a:pPr>
              <a:endParaRPr kumimoji="0" lang="en-US" altLang="ja-JP" sz="800" kern="0">
                <a:solidFill>
                  <a:prstClr val="black"/>
                </a:solidFill>
                <a:latin typeface="BIZ UDゴシック" panose="020B0400000000000000" pitchFamily="49" charset="-128"/>
                <a:ea typeface="BIZ UDゴシック" panose="020B0400000000000000" pitchFamily="49" charset="-128"/>
              </a:endParaRPr>
            </a:p>
          </p:txBody>
        </p:sp>
      </p:grpSp>
      <p:grpSp>
        <p:nvGrpSpPr>
          <p:cNvPr id="76" name="グループ化 75">
            <a:extLst>
              <a:ext uri="{FF2B5EF4-FFF2-40B4-BE49-F238E27FC236}">
                <a16:creationId xmlns:a16="http://schemas.microsoft.com/office/drawing/2014/main" id="{D557BAC7-4013-40A4-958F-A5229E886205}"/>
              </a:ext>
            </a:extLst>
          </p:cNvPr>
          <p:cNvGrpSpPr/>
          <p:nvPr/>
        </p:nvGrpSpPr>
        <p:grpSpPr>
          <a:xfrm>
            <a:off x="4559014" y="2822164"/>
            <a:ext cx="4352210" cy="810084"/>
            <a:chOff x="183391" y="2146049"/>
            <a:chExt cx="4467506" cy="810084"/>
          </a:xfrm>
        </p:grpSpPr>
        <p:sp>
          <p:nvSpPr>
            <p:cNvPr id="77" name="正方形/長方形 76">
              <a:extLst>
                <a:ext uri="{FF2B5EF4-FFF2-40B4-BE49-F238E27FC236}">
                  <a16:creationId xmlns:a16="http://schemas.microsoft.com/office/drawing/2014/main" id="{844E6892-B0CC-4F9A-B9F8-2CFFECD212FD}"/>
                </a:ext>
              </a:extLst>
            </p:cNvPr>
            <p:cNvSpPr/>
            <p:nvPr/>
          </p:nvSpPr>
          <p:spPr>
            <a:xfrm>
              <a:off x="238469" y="2187005"/>
              <a:ext cx="4357350" cy="20280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8" name="正方形/長方形 77">
              <a:extLst>
                <a:ext uri="{FF2B5EF4-FFF2-40B4-BE49-F238E27FC236}">
                  <a16:creationId xmlns:a16="http://schemas.microsoft.com/office/drawing/2014/main" id="{0181E48D-CAFE-4DFC-A0EA-FF3B4C19DA26}"/>
                </a:ext>
              </a:extLst>
            </p:cNvPr>
            <p:cNvSpPr/>
            <p:nvPr/>
          </p:nvSpPr>
          <p:spPr>
            <a:xfrm>
              <a:off x="238470" y="2174248"/>
              <a:ext cx="4357350" cy="781885"/>
            </a:xfrm>
            <a:prstGeom prst="rect">
              <a:avLst/>
            </a:prstGeom>
            <a:no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9" name="テキスト ボックス 78">
              <a:extLst>
                <a:ext uri="{FF2B5EF4-FFF2-40B4-BE49-F238E27FC236}">
                  <a16:creationId xmlns:a16="http://schemas.microsoft.com/office/drawing/2014/main" id="{080AD047-BECD-4498-B853-568C7D5309FE}"/>
                </a:ext>
              </a:extLst>
            </p:cNvPr>
            <p:cNvSpPr txBox="1"/>
            <p:nvPr/>
          </p:nvSpPr>
          <p:spPr>
            <a:xfrm>
              <a:off x="222205" y="2146049"/>
              <a:ext cx="2837027" cy="261610"/>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lang="ja-JP" altLang="en-US" sz="1100" kern="0">
                  <a:solidFill>
                    <a:prstClr val="black"/>
                  </a:solidFill>
                  <a:latin typeface="BIZ UDゴシック" panose="020B0400000000000000" pitchFamily="49" charset="-128"/>
                  <a:ea typeface="BIZ UDゴシック" panose="020B0400000000000000" pitchFamily="49" charset="-128"/>
                </a:rPr>
                <a:t>◆マンションの建替え等の円滑化</a:t>
              </a:r>
              <a:endParaRPr kumimoji="0" lang="en-US" altLang="ja-JP" sz="1100" kern="0">
                <a:solidFill>
                  <a:prstClr val="black"/>
                </a:solidFill>
                <a:latin typeface="BIZ UDゴシック" panose="020B0400000000000000" pitchFamily="49" charset="-128"/>
                <a:ea typeface="BIZ UDゴシック" panose="020B0400000000000000" pitchFamily="49" charset="-128"/>
              </a:endParaRPr>
            </a:p>
          </p:txBody>
        </p:sp>
        <p:sp>
          <p:nvSpPr>
            <p:cNvPr id="80" name="テキスト ボックス 79">
              <a:extLst>
                <a:ext uri="{FF2B5EF4-FFF2-40B4-BE49-F238E27FC236}">
                  <a16:creationId xmlns:a16="http://schemas.microsoft.com/office/drawing/2014/main" id="{507F85A1-E5D2-41C3-886C-AD3E195D09C8}"/>
                </a:ext>
              </a:extLst>
            </p:cNvPr>
            <p:cNvSpPr txBox="1"/>
            <p:nvPr/>
          </p:nvSpPr>
          <p:spPr>
            <a:xfrm>
              <a:off x="183391" y="2395525"/>
              <a:ext cx="4467506" cy="553998"/>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・区分所有法における新たな仕組に対応した事業手続きの整備</a:t>
              </a:r>
              <a:endParaRPr lang="en-US" altLang="ja-JP" sz="10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a:t>
              </a:r>
              <a:r>
                <a:rPr kumimoji="0" lang="ja-JP" altLang="en-US" sz="1000" kern="0">
                  <a:solidFill>
                    <a:prstClr val="black"/>
                  </a:solidFill>
                  <a:latin typeface="BIZ UDゴシック" panose="020B0400000000000000" pitchFamily="49" charset="-128"/>
                  <a:ea typeface="BIZ UDゴシック" panose="020B0400000000000000" pitchFamily="49" charset="-128"/>
                </a:rPr>
                <a:t>面積基準の引下げや基準の</a:t>
              </a:r>
              <a:r>
                <a:rPr lang="ja-JP" altLang="en-US" sz="1000" kern="0">
                  <a:solidFill>
                    <a:prstClr val="black"/>
                  </a:solidFill>
                  <a:latin typeface="BIZ UDゴシック" panose="020B0400000000000000" pitchFamily="49" charset="-128"/>
                  <a:ea typeface="BIZ UDゴシック" panose="020B0400000000000000" pitchFamily="49" charset="-128"/>
                </a:rPr>
                <a:t>設定　　　　　　　　　　　　　　</a:t>
              </a:r>
              <a:endParaRPr lang="en-US" altLang="ja-JP" sz="10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　　　　　　　　　　　　　　　　　　　　　　　　　　　　など</a:t>
              </a:r>
              <a:endParaRPr kumimoji="0" lang="en-US" altLang="ja-JP" sz="1000" kern="0">
                <a:solidFill>
                  <a:prstClr val="black"/>
                </a:solidFill>
                <a:latin typeface="BIZ UDゴシック" panose="020B0400000000000000" pitchFamily="49" charset="-128"/>
                <a:ea typeface="BIZ UDゴシック" panose="020B0400000000000000" pitchFamily="49" charset="-128"/>
              </a:endParaRPr>
            </a:p>
          </p:txBody>
        </p:sp>
      </p:grpSp>
      <p:grpSp>
        <p:nvGrpSpPr>
          <p:cNvPr id="59" name="グループ化 58">
            <a:extLst>
              <a:ext uri="{FF2B5EF4-FFF2-40B4-BE49-F238E27FC236}">
                <a16:creationId xmlns:a16="http://schemas.microsoft.com/office/drawing/2014/main" id="{11D26C7C-9237-4A9D-9057-F9608C58A352}"/>
              </a:ext>
            </a:extLst>
          </p:cNvPr>
          <p:cNvGrpSpPr/>
          <p:nvPr/>
        </p:nvGrpSpPr>
        <p:grpSpPr>
          <a:xfrm>
            <a:off x="143085" y="1787202"/>
            <a:ext cx="8886144" cy="769801"/>
            <a:chOff x="166905" y="2076122"/>
            <a:chExt cx="8886144" cy="864209"/>
          </a:xfrm>
        </p:grpSpPr>
        <p:sp>
          <p:nvSpPr>
            <p:cNvPr id="60" name="正方形/長方形 59">
              <a:extLst>
                <a:ext uri="{FF2B5EF4-FFF2-40B4-BE49-F238E27FC236}">
                  <a16:creationId xmlns:a16="http://schemas.microsoft.com/office/drawing/2014/main" id="{5955ED5D-7BE7-4581-BADE-A21D7CA59F73}"/>
                </a:ext>
              </a:extLst>
            </p:cNvPr>
            <p:cNvSpPr/>
            <p:nvPr/>
          </p:nvSpPr>
          <p:spPr>
            <a:xfrm>
              <a:off x="6338624" y="2128197"/>
              <a:ext cx="2573228" cy="18888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1" name="正方形/長方形 60">
              <a:extLst>
                <a:ext uri="{FF2B5EF4-FFF2-40B4-BE49-F238E27FC236}">
                  <a16:creationId xmlns:a16="http://schemas.microsoft.com/office/drawing/2014/main" id="{3D392EC4-8DCF-4D6C-B307-56F12B484B58}"/>
                </a:ext>
              </a:extLst>
            </p:cNvPr>
            <p:cNvSpPr/>
            <p:nvPr/>
          </p:nvSpPr>
          <p:spPr>
            <a:xfrm>
              <a:off x="3255576" y="2128198"/>
              <a:ext cx="2983472" cy="19661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2" name="正方形/長方形 61">
              <a:extLst>
                <a:ext uri="{FF2B5EF4-FFF2-40B4-BE49-F238E27FC236}">
                  <a16:creationId xmlns:a16="http://schemas.microsoft.com/office/drawing/2014/main" id="{7022048E-0586-41B3-B486-791D7199A476}"/>
                </a:ext>
              </a:extLst>
            </p:cNvPr>
            <p:cNvSpPr/>
            <p:nvPr/>
          </p:nvSpPr>
          <p:spPr>
            <a:xfrm>
              <a:off x="238469" y="2141019"/>
              <a:ext cx="2897784" cy="19828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3" name="正方形/長方形 62">
              <a:extLst>
                <a:ext uri="{FF2B5EF4-FFF2-40B4-BE49-F238E27FC236}">
                  <a16:creationId xmlns:a16="http://schemas.microsoft.com/office/drawing/2014/main" id="{4791A1E5-08FA-467B-81A9-3437DE65BB58}"/>
                </a:ext>
              </a:extLst>
            </p:cNvPr>
            <p:cNvSpPr/>
            <p:nvPr/>
          </p:nvSpPr>
          <p:spPr>
            <a:xfrm>
              <a:off x="238470" y="2128198"/>
              <a:ext cx="2897784" cy="803543"/>
            </a:xfrm>
            <a:prstGeom prst="rect">
              <a:avLst/>
            </a:prstGeom>
            <a:no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4" name="正方形/長方形 63">
              <a:extLst>
                <a:ext uri="{FF2B5EF4-FFF2-40B4-BE49-F238E27FC236}">
                  <a16:creationId xmlns:a16="http://schemas.microsoft.com/office/drawing/2014/main" id="{55199D9E-F4C7-49E4-8D49-D5154927E4F2}"/>
                </a:ext>
              </a:extLst>
            </p:cNvPr>
            <p:cNvSpPr/>
            <p:nvPr/>
          </p:nvSpPr>
          <p:spPr>
            <a:xfrm>
              <a:off x="3261898" y="2141019"/>
              <a:ext cx="2983472" cy="790722"/>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5" name="正方形/長方形 64">
              <a:extLst>
                <a:ext uri="{FF2B5EF4-FFF2-40B4-BE49-F238E27FC236}">
                  <a16:creationId xmlns:a16="http://schemas.microsoft.com/office/drawing/2014/main" id="{41CF930E-7E64-4345-B47A-710919FAD476}"/>
                </a:ext>
              </a:extLst>
            </p:cNvPr>
            <p:cNvSpPr/>
            <p:nvPr/>
          </p:nvSpPr>
          <p:spPr>
            <a:xfrm>
              <a:off x="6346350" y="2128198"/>
              <a:ext cx="2559180" cy="812133"/>
            </a:xfrm>
            <a:prstGeom prst="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6" name="テキスト ボックス 65">
              <a:extLst>
                <a:ext uri="{FF2B5EF4-FFF2-40B4-BE49-F238E27FC236}">
                  <a16:creationId xmlns:a16="http://schemas.microsoft.com/office/drawing/2014/main" id="{846EB908-815D-4C99-8863-243FE645DD87}"/>
                </a:ext>
              </a:extLst>
            </p:cNvPr>
            <p:cNvSpPr txBox="1"/>
            <p:nvPr/>
          </p:nvSpPr>
          <p:spPr>
            <a:xfrm>
              <a:off x="215611" y="2076123"/>
              <a:ext cx="2192310" cy="261610"/>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lang="ja-JP" altLang="en-US" sz="1100" kern="0">
                  <a:solidFill>
                    <a:prstClr val="black"/>
                  </a:solidFill>
                  <a:latin typeface="BIZ UDゴシック" panose="020B0400000000000000" pitchFamily="49" charset="-128"/>
                  <a:ea typeface="BIZ UDゴシック" panose="020B0400000000000000" pitchFamily="49" charset="-128"/>
                </a:rPr>
                <a:t>◆</a:t>
              </a:r>
              <a:r>
                <a:rPr kumimoji="0" lang="ja-JP" altLang="en-US" sz="1100" kern="0">
                  <a:solidFill>
                    <a:prstClr val="black"/>
                  </a:solidFill>
                  <a:latin typeface="BIZ UDゴシック" panose="020B0400000000000000" pitchFamily="49" charset="-128"/>
                  <a:ea typeface="BIZ UDゴシック" panose="020B0400000000000000" pitchFamily="49" charset="-128"/>
                </a:rPr>
                <a:t>区分所有建物の管理の円滑化</a:t>
              </a:r>
              <a:endParaRPr kumimoji="0" lang="en-US" altLang="ja-JP" sz="1100" kern="0">
                <a:solidFill>
                  <a:prstClr val="black"/>
                </a:solidFill>
                <a:latin typeface="BIZ UDゴシック" panose="020B0400000000000000" pitchFamily="49" charset="-128"/>
                <a:ea typeface="BIZ UDゴシック" panose="020B0400000000000000" pitchFamily="49" charset="-128"/>
              </a:endParaRPr>
            </a:p>
          </p:txBody>
        </p:sp>
        <p:sp>
          <p:nvSpPr>
            <p:cNvPr id="67" name="テキスト ボックス 66">
              <a:extLst>
                <a:ext uri="{FF2B5EF4-FFF2-40B4-BE49-F238E27FC236}">
                  <a16:creationId xmlns:a16="http://schemas.microsoft.com/office/drawing/2014/main" id="{BF0AC4CE-E227-42D3-8D59-900B7FDA8AFE}"/>
                </a:ext>
              </a:extLst>
            </p:cNvPr>
            <p:cNvSpPr txBox="1"/>
            <p:nvPr/>
          </p:nvSpPr>
          <p:spPr>
            <a:xfrm>
              <a:off x="3246232" y="2076123"/>
              <a:ext cx="2271800" cy="261610"/>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kumimoji="0" lang="ja-JP" altLang="en-US" sz="1100" kern="0">
                  <a:solidFill>
                    <a:prstClr val="black"/>
                  </a:solidFill>
                  <a:latin typeface="BIZ UDゴシック" panose="020B0400000000000000" pitchFamily="49" charset="-128"/>
                  <a:ea typeface="BIZ UDゴシック" panose="020B0400000000000000" pitchFamily="49" charset="-128"/>
                </a:rPr>
                <a:t>◆区分所有建物の再生の円滑化</a:t>
              </a:r>
              <a:endParaRPr kumimoji="0" lang="en-US" altLang="ja-JP" sz="1100" kern="0">
                <a:solidFill>
                  <a:prstClr val="black"/>
                </a:solidFill>
                <a:latin typeface="BIZ UDゴシック" panose="020B0400000000000000" pitchFamily="49" charset="-128"/>
                <a:ea typeface="BIZ UDゴシック" panose="020B0400000000000000" pitchFamily="49" charset="-128"/>
              </a:endParaRPr>
            </a:p>
          </p:txBody>
        </p:sp>
        <p:sp>
          <p:nvSpPr>
            <p:cNvPr id="68" name="テキスト ボックス 67">
              <a:extLst>
                <a:ext uri="{FF2B5EF4-FFF2-40B4-BE49-F238E27FC236}">
                  <a16:creationId xmlns:a16="http://schemas.microsoft.com/office/drawing/2014/main" id="{CF7556F8-D88A-4ADB-A616-5CE9D720471C}"/>
                </a:ext>
              </a:extLst>
            </p:cNvPr>
            <p:cNvSpPr txBox="1"/>
            <p:nvPr/>
          </p:nvSpPr>
          <p:spPr>
            <a:xfrm>
              <a:off x="6317062" y="2076122"/>
              <a:ext cx="2492618" cy="293694"/>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kumimoji="0" lang="ja-JP" altLang="en-US" sz="1100" kern="0">
                  <a:solidFill>
                    <a:prstClr val="black"/>
                  </a:solidFill>
                  <a:latin typeface="BIZ UDゴシック" panose="020B0400000000000000" pitchFamily="49" charset="-128"/>
                  <a:ea typeface="BIZ UDゴシック" panose="020B0400000000000000" pitchFamily="49" charset="-128"/>
                </a:rPr>
                <a:t>◆被災区分所有建物の再生の円滑化</a:t>
              </a:r>
              <a:endParaRPr kumimoji="0" lang="en-US" altLang="ja-JP" sz="1100" kern="0">
                <a:solidFill>
                  <a:prstClr val="black"/>
                </a:solidFill>
                <a:latin typeface="BIZ UDゴシック" panose="020B0400000000000000" pitchFamily="49" charset="-128"/>
                <a:ea typeface="BIZ UDゴシック" panose="020B0400000000000000" pitchFamily="49" charset="-128"/>
              </a:endParaRPr>
            </a:p>
          </p:txBody>
        </p:sp>
        <p:sp>
          <p:nvSpPr>
            <p:cNvPr id="69" name="テキスト ボックス 68">
              <a:extLst>
                <a:ext uri="{FF2B5EF4-FFF2-40B4-BE49-F238E27FC236}">
                  <a16:creationId xmlns:a16="http://schemas.microsoft.com/office/drawing/2014/main" id="{9E1C7202-3082-41DD-8CB3-15EC4CCF7B0E}"/>
                </a:ext>
              </a:extLst>
            </p:cNvPr>
            <p:cNvSpPr txBox="1"/>
            <p:nvPr/>
          </p:nvSpPr>
          <p:spPr>
            <a:xfrm>
              <a:off x="166905" y="2309802"/>
              <a:ext cx="3031381" cy="621939"/>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〇集会の決議を円滑化するための仕組</a:t>
              </a:r>
              <a:endParaRPr lang="en-US" altLang="ja-JP" sz="10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kumimoji="0" lang="ja-JP" altLang="en-US" sz="1000" kern="0">
                  <a:solidFill>
                    <a:prstClr val="black"/>
                  </a:solidFill>
                  <a:latin typeface="BIZ UDゴシック" panose="020B0400000000000000" pitchFamily="49" charset="-128"/>
                  <a:ea typeface="BIZ UDゴシック" panose="020B0400000000000000" pitchFamily="49" charset="-128"/>
                </a:rPr>
                <a:t>〇区分所有建物の管理に特化した財産管理制度</a:t>
              </a:r>
              <a:r>
                <a:rPr lang="ja-JP" altLang="en-US" sz="1000" kern="0">
                  <a:solidFill>
                    <a:prstClr val="black"/>
                  </a:solidFill>
                  <a:latin typeface="BIZ UDゴシック" panose="020B0400000000000000" pitchFamily="49" charset="-128"/>
                  <a:ea typeface="BIZ UDゴシック" panose="020B0400000000000000" pitchFamily="49" charset="-128"/>
                </a:rPr>
                <a:t>　</a:t>
              </a:r>
              <a:endParaRPr lang="en-US" altLang="ja-JP" sz="10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kumimoji="0" lang="ja-JP" altLang="en-US" sz="1000" kern="0">
                  <a:solidFill>
                    <a:prstClr val="black"/>
                  </a:solidFill>
                  <a:latin typeface="BIZ UDゴシック" panose="020B0400000000000000" pitchFamily="49" charset="-128"/>
                  <a:ea typeface="BIZ UDゴシック" panose="020B0400000000000000" pitchFamily="49" charset="-128"/>
                </a:rPr>
                <a:t>　　　　　　　　　　　　　　　　　　　　など</a:t>
              </a:r>
              <a:endParaRPr kumimoji="0" lang="en-US" altLang="ja-JP" sz="1000" kern="0">
                <a:solidFill>
                  <a:prstClr val="black"/>
                </a:solidFill>
                <a:latin typeface="BIZ UDゴシック" panose="020B0400000000000000" pitchFamily="49" charset="-128"/>
                <a:ea typeface="BIZ UDゴシック" panose="020B0400000000000000" pitchFamily="49" charset="-128"/>
              </a:endParaRPr>
            </a:p>
          </p:txBody>
        </p:sp>
        <p:sp>
          <p:nvSpPr>
            <p:cNvPr id="70" name="テキスト ボックス 69">
              <a:extLst>
                <a:ext uri="{FF2B5EF4-FFF2-40B4-BE49-F238E27FC236}">
                  <a16:creationId xmlns:a16="http://schemas.microsoft.com/office/drawing/2014/main" id="{ACA3D82B-2021-46AB-B258-D8D7B581CEBA}"/>
                </a:ext>
              </a:extLst>
            </p:cNvPr>
            <p:cNvSpPr txBox="1"/>
            <p:nvPr/>
          </p:nvSpPr>
          <p:spPr>
            <a:xfrm>
              <a:off x="3204608" y="2303040"/>
              <a:ext cx="3159674" cy="621940"/>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〇建替えを円滑化するための仕組</a:t>
              </a:r>
              <a:endParaRPr lang="en-US" altLang="ja-JP" sz="10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kumimoji="0" lang="ja-JP" altLang="en-US" sz="1000" kern="0">
                  <a:solidFill>
                    <a:prstClr val="black"/>
                  </a:solidFill>
                  <a:latin typeface="BIZ UDゴシック" panose="020B0400000000000000" pitchFamily="49" charset="-128"/>
                  <a:ea typeface="BIZ UDゴシック" panose="020B0400000000000000" pitchFamily="49" charset="-128"/>
                </a:rPr>
                <a:t>〇区分所有関係の解消・再生のための新たな仕組　　　　　　</a:t>
              </a:r>
              <a:endParaRPr kumimoji="0" lang="en-US" altLang="ja-JP" sz="10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　　　　　　　　　　　　　　　　　　　　　</a:t>
              </a:r>
              <a:r>
                <a:rPr kumimoji="0" lang="ja-JP" altLang="en-US" sz="1000" kern="0">
                  <a:solidFill>
                    <a:prstClr val="black"/>
                  </a:solidFill>
                  <a:latin typeface="BIZ UDゴシック" panose="020B0400000000000000" pitchFamily="49" charset="-128"/>
                  <a:ea typeface="BIZ UDゴシック" panose="020B0400000000000000" pitchFamily="49" charset="-128"/>
                </a:rPr>
                <a:t>など</a:t>
              </a:r>
              <a:endParaRPr kumimoji="0" lang="en-US" altLang="ja-JP" sz="1000" kern="0">
                <a:solidFill>
                  <a:prstClr val="black"/>
                </a:solidFill>
                <a:latin typeface="BIZ UDゴシック" panose="020B0400000000000000" pitchFamily="49" charset="-128"/>
                <a:ea typeface="BIZ UDゴシック" panose="020B0400000000000000" pitchFamily="49" charset="-128"/>
              </a:endParaRPr>
            </a:p>
          </p:txBody>
        </p:sp>
        <p:sp>
          <p:nvSpPr>
            <p:cNvPr id="71" name="テキスト ボックス 70">
              <a:extLst>
                <a:ext uri="{FF2B5EF4-FFF2-40B4-BE49-F238E27FC236}">
                  <a16:creationId xmlns:a16="http://schemas.microsoft.com/office/drawing/2014/main" id="{2B34FC4E-E284-4B79-9147-E99AF784BA03}"/>
                </a:ext>
              </a:extLst>
            </p:cNvPr>
            <p:cNvSpPr txBox="1"/>
            <p:nvPr/>
          </p:nvSpPr>
          <p:spPr>
            <a:xfrm>
              <a:off x="6302250" y="2291996"/>
              <a:ext cx="2750799" cy="621940"/>
            </a:xfrm>
            <a:prstGeom prst="rect">
              <a:avLst/>
            </a:prstGeom>
            <a:noFill/>
          </p:spPr>
          <p:txBody>
            <a:bodyPr wrap="square" rtlCol="0">
              <a:spAutoFit/>
            </a:bodyPr>
            <a:lstStyle/>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〇建替え決議等の多数決要因の緩和</a:t>
              </a:r>
              <a:endParaRPr lang="en-US" altLang="ja-JP" sz="10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〇大規模一部滅失時の決議可能期間の延長</a:t>
              </a:r>
              <a:endParaRPr lang="en-US" altLang="ja-JP" sz="1000" kern="0">
                <a:solidFill>
                  <a:prstClr val="black"/>
                </a:solidFill>
                <a:latin typeface="BIZ UDゴシック" panose="020B0400000000000000" pitchFamily="49" charset="-128"/>
                <a:ea typeface="BIZ UDゴシック" panose="020B0400000000000000" pitchFamily="49" charset="-128"/>
              </a:endParaRPr>
            </a:p>
            <a:p>
              <a:pPr marL="108002" indent="-457209" defTabSz="914418" eaLnBrk="0" fontAlgn="base" hangingPunct="0">
                <a:spcBef>
                  <a:spcPct val="0"/>
                </a:spcBef>
                <a:spcAft>
                  <a:spcPct val="0"/>
                </a:spcAft>
                <a:defRPr/>
              </a:pPr>
              <a:r>
                <a:rPr lang="ja-JP" altLang="en-US" sz="1000" kern="0">
                  <a:solidFill>
                    <a:prstClr val="black"/>
                  </a:solidFill>
                  <a:latin typeface="BIZ UDゴシック" panose="020B0400000000000000" pitchFamily="49" charset="-128"/>
                  <a:ea typeface="BIZ UDゴシック" panose="020B0400000000000000" pitchFamily="49" charset="-128"/>
                </a:rPr>
                <a:t>　　　　　　　　　　　　　　　　　</a:t>
              </a:r>
              <a:r>
                <a:rPr kumimoji="0" lang="ja-JP" altLang="en-US" sz="1000" kern="0">
                  <a:solidFill>
                    <a:prstClr val="black"/>
                  </a:solidFill>
                  <a:latin typeface="BIZ UDゴシック" panose="020B0400000000000000" pitchFamily="49" charset="-128"/>
                  <a:ea typeface="BIZ UDゴシック" panose="020B0400000000000000" pitchFamily="49" charset="-128"/>
                </a:rPr>
                <a:t>など</a:t>
              </a:r>
              <a:endParaRPr kumimoji="0" lang="en-US" altLang="ja-JP" sz="1000" kern="0">
                <a:solidFill>
                  <a:prstClr val="black"/>
                </a:solidFill>
                <a:latin typeface="BIZ UDゴシック" panose="020B0400000000000000" pitchFamily="49" charset="-128"/>
                <a:ea typeface="BIZ UDゴシック" panose="020B0400000000000000" pitchFamily="49" charset="-128"/>
              </a:endParaRPr>
            </a:p>
          </p:txBody>
        </p:sp>
      </p:grpSp>
      <p:sp>
        <p:nvSpPr>
          <p:cNvPr id="72" name="正方形/長方形 71">
            <a:extLst>
              <a:ext uri="{FF2B5EF4-FFF2-40B4-BE49-F238E27FC236}">
                <a16:creationId xmlns:a16="http://schemas.microsoft.com/office/drawing/2014/main" id="{B15D0FED-88A3-4562-B32F-F4AF3C16E2CC}"/>
              </a:ext>
            </a:extLst>
          </p:cNvPr>
          <p:cNvSpPr/>
          <p:nvPr/>
        </p:nvSpPr>
        <p:spPr>
          <a:xfrm>
            <a:off x="4897126" y="4965630"/>
            <a:ext cx="3960442" cy="523220"/>
          </a:xfrm>
          <a:prstGeom prst="rect">
            <a:avLst/>
          </a:prstGeom>
        </p:spPr>
        <p:txBody>
          <a:bodyPr wrap="square" lIns="91440" tIns="45720" rIns="91440" bIns="45720" anchor="t">
            <a:spAutoFit/>
          </a:bodyPr>
          <a:lstStyle/>
          <a:p>
            <a:pPr defTabSz="914290">
              <a:defRPr/>
            </a:pPr>
            <a:r>
              <a:rPr kumimoji="1" lang="ja-JP" altLang="en-US" sz="1400" i="0" u="sng" strike="noStrike" kern="1200" cap="none" spc="0" normalizeH="0" baseline="0" noProof="0" dirty="0">
                <a:ln>
                  <a:noFill/>
                </a:ln>
                <a:solidFill>
                  <a:srgbClr val="FF0000"/>
                </a:solidFill>
                <a:effectLst/>
                <a:uLnTx/>
                <a:uFillTx/>
                <a:latin typeface="BIZ UDゴシック"/>
                <a:ea typeface="BIZ UDゴシック"/>
              </a:rPr>
              <a:t>今後の取組の方向性を検討し</a:t>
            </a:r>
            <a:r>
              <a:rPr kumimoji="1" lang="ja-JP" altLang="en-US" sz="1400" u="sng" dirty="0">
                <a:solidFill>
                  <a:srgbClr val="FF0000"/>
                </a:solidFill>
                <a:latin typeface="BIZ UDゴシック"/>
                <a:ea typeface="BIZ UDゴシック"/>
              </a:rPr>
              <a:t>、</a:t>
            </a:r>
            <a:r>
              <a:rPr kumimoji="1" lang="ja-JP" altLang="en-US" sz="1400" b="0" i="0" strike="noStrike" kern="1200" cap="none" spc="0" normalizeH="0" baseline="0" noProof="0" dirty="0">
                <a:ln>
                  <a:noFill/>
                </a:ln>
                <a:solidFill>
                  <a:srgbClr val="FF0000"/>
                </a:solidFill>
                <a:effectLst/>
                <a:uLnTx/>
                <a:uFillTx/>
                <a:latin typeface="BIZ UDゴシック"/>
                <a:ea typeface="BIZ UDゴシック"/>
              </a:rPr>
              <a:t>府</a:t>
            </a:r>
            <a:r>
              <a:rPr kumimoji="1" lang="ja-JP" altLang="en-US" sz="1400" dirty="0">
                <a:solidFill>
                  <a:srgbClr val="FF0000"/>
                </a:solidFill>
                <a:latin typeface="BIZ UDゴシック"/>
                <a:ea typeface="BIZ UDゴシック"/>
              </a:rPr>
              <a:t>の管理計画認定基準及び計画目標</a:t>
            </a:r>
            <a:r>
              <a:rPr kumimoji="1" lang="ja-JP" altLang="en-US" sz="1400" i="0" strike="noStrike" kern="1200" cap="none" spc="0" normalizeH="0" baseline="0" noProof="0" dirty="0">
                <a:ln>
                  <a:noFill/>
                </a:ln>
                <a:solidFill>
                  <a:srgbClr val="FF0000"/>
                </a:solidFill>
                <a:effectLst/>
                <a:uLnTx/>
                <a:uFillTx/>
                <a:latin typeface="BIZ UDゴシック"/>
                <a:ea typeface="BIZ UDゴシック"/>
              </a:rPr>
              <a:t>を</a:t>
            </a:r>
            <a:r>
              <a:rPr kumimoji="1" lang="ja-JP" altLang="en-US" sz="1400" dirty="0">
                <a:solidFill>
                  <a:srgbClr val="FF0000"/>
                </a:solidFill>
                <a:latin typeface="BIZ UDゴシック"/>
                <a:ea typeface="BIZ UDゴシック"/>
              </a:rPr>
              <a:t>含む見直し</a:t>
            </a:r>
            <a:r>
              <a:rPr kumimoji="1" lang="ja-JP" altLang="en-US" sz="1400" i="0" strike="noStrike" kern="1200" cap="none" spc="0" normalizeH="0" baseline="0" noProof="0" dirty="0">
                <a:ln>
                  <a:noFill/>
                </a:ln>
                <a:solidFill>
                  <a:srgbClr val="FF0000"/>
                </a:solidFill>
                <a:effectLst/>
                <a:uLnTx/>
                <a:uFillTx/>
                <a:latin typeface="BIZ UDゴシック"/>
                <a:ea typeface="BIZ UDゴシック"/>
              </a:rPr>
              <a:t>予定</a:t>
            </a:r>
            <a:r>
              <a:rPr kumimoji="1" lang="ja-JP" altLang="en-US" sz="1400" dirty="0">
                <a:solidFill>
                  <a:srgbClr val="FF0000"/>
                </a:solidFill>
                <a:latin typeface="BIZ UDゴシック"/>
                <a:ea typeface="BIZ UDゴシック"/>
              </a:rPr>
              <a:t>　</a:t>
            </a:r>
            <a:endParaRPr lang="en-US" altLang="ja-JP" sz="1400" dirty="0">
              <a:solidFill>
                <a:srgbClr val="FF0000"/>
              </a:solidFill>
              <a:latin typeface="BIZ UDゴシック"/>
              <a:ea typeface="BIZ UDゴシック"/>
            </a:endParaRPr>
          </a:p>
        </p:txBody>
      </p:sp>
      <p:sp>
        <p:nvSpPr>
          <p:cNvPr id="73" name="正方形/長方形 72">
            <a:extLst>
              <a:ext uri="{FF2B5EF4-FFF2-40B4-BE49-F238E27FC236}">
                <a16:creationId xmlns:a16="http://schemas.microsoft.com/office/drawing/2014/main" id="{703D7346-55D1-45E7-83BB-DF1867F89F60}"/>
              </a:ext>
            </a:extLst>
          </p:cNvPr>
          <p:cNvSpPr/>
          <p:nvPr/>
        </p:nvSpPr>
        <p:spPr>
          <a:xfrm>
            <a:off x="248242" y="4388302"/>
            <a:ext cx="2697953" cy="338554"/>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○府計画改定に向けた検討</a:t>
            </a:r>
            <a:endParaRPr kumimoji="1" lang="en-US" altLang="ja-JP" sz="16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 name="矢印: 右 1">
            <a:extLst>
              <a:ext uri="{FF2B5EF4-FFF2-40B4-BE49-F238E27FC236}">
                <a16:creationId xmlns:a16="http://schemas.microsoft.com/office/drawing/2014/main" id="{212CFAEE-490F-46CB-9FD9-B087399796C0}"/>
              </a:ext>
            </a:extLst>
          </p:cNvPr>
          <p:cNvSpPr/>
          <p:nvPr/>
        </p:nvSpPr>
        <p:spPr>
          <a:xfrm>
            <a:off x="4481048" y="4959085"/>
            <a:ext cx="281782" cy="516621"/>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587489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大阪府のマンション管理適正化及び再生円滑化の推進（町村域）</a:t>
            </a:r>
          </a:p>
        </p:txBody>
      </p:sp>
      <p:sp>
        <p:nvSpPr>
          <p:cNvPr id="3" name="角丸四角形 2"/>
          <p:cNvSpPr/>
          <p:nvPr/>
        </p:nvSpPr>
        <p:spPr>
          <a:xfrm>
            <a:off x="204972" y="3760231"/>
            <a:ext cx="8734056" cy="2737769"/>
          </a:xfrm>
          <a:prstGeom prst="roundRect">
            <a:avLst>
              <a:gd name="adj" fmla="val 26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7" name="正方形/長方形 36"/>
          <p:cNvSpPr/>
          <p:nvPr/>
        </p:nvSpPr>
        <p:spPr>
          <a:xfrm>
            <a:off x="204972" y="4235849"/>
            <a:ext cx="5273545" cy="1190775"/>
          </a:xfrm>
          <a:prstGeom prst="rect">
            <a:avLst/>
          </a:prstGeom>
        </p:spPr>
        <p:txBody>
          <a:bodyPr wrap="square" lIns="91440" tIns="45720" rIns="91440" bIns="4572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a:t>
            </a:r>
            <a:r>
              <a:rPr kumimoji="1" lang="ja-JP" altLang="en-US" sz="16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マンション管理適正化専門家派遣事業（</a:t>
            </a:r>
            <a:r>
              <a:rPr kumimoji="1" lang="en-US" altLang="ja-JP" sz="16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R</a:t>
            </a:r>
            <a:r>
              <a:rPr kumimoji="1" lang="en-US" altLang="ja-JP" sz="1600" b="1" dirty="0">
                <a:solidFill>
                  <a:prstClr val="black"/>
                </a:solidFill>
                <a:latin typeface="BIZ UDゴシック" panose="020B0400000000000000" pitchFamily="49" charset="-128"/>
                <a:ea typeface="BIZ UDゴシック"/>
              </a:rPr>
              <a:t>7</a:t>
            </a:r>
            <a:r>
              <a:rPr kumimoji="1" lang="ja-JP" altLang="en-US" sz="16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a:t>
            </a:r>
            <a:r>
              <a:rPr kumimoji="1" lang="ja-JP" altLang="en-US" sz="1600" b="1" dirty="0">
                <a:latin typeface="BIZ UDゴシック" panose="020B0400000000000000" pitchFamily="49" charset="-128"/>
                <a:ea typeface="BIZ UDゴシック"/>
              </a:rPr>
              <a:t>継続</a:t>
            </a:r>
            <a:r>
              <a:rPr kumimoji="1" lang="ja-JP" altLang="en-US" sz="16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a:t>
            </a:r>
            <a:endParaRPr kumimoji="1" lang="en-US" altLang="ja-JP" sz="16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対象：町村域の分譲マンションの実態把握調査で明らかになった</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ゴシック" panose="020B0400000000000000" pitchFamily="49" charset="-128"/>
                <a:ea typeface="BIZ UDゴシック"/>
              </a:rPr>
              <a:t>　　　　　</a:t>
            </a:r>
            <a:r>
              <a:rPr kumimoji="1" lang="ja-JP" altLang="en-US" sz="1200" b="1" i="0" u="sng" strike="noStrike" kern="1200" cap="none" spc="-92" normalizeH="0" baseline="0" noProof="0" dirty="0">
                <a:ln>
                  <a:noFill/>
                </a:ln>
                <a:solidFill>
                  <a:srgbClr val="FF0000"/>
                </a:solidFill>
                <a:effectLst/>
                <a:uLnTx/>
                <a:uFillTx/>
                <a:latin typeface="BIZ UDゴシック" panose="020B0400000000000000" pitchFamily="49" charset="-128"/>
                <a:ea typeface="BIZ UDゴシック"/>
              </a:rPr>
              <a:t>管理組合が適正に運営されていない分譲マンション</a:t>
            </a:r>
            <a:br>
              <a:rPr lang="en-US" altLang="ja-JP" sz="1100" b="1" i="0" u="sng" strike="noStrike" kern="1200" cap="none" spc="-92" normalizeH="0" baseline="0" noProof="0" dirty="0">
                <a:ln>
                  <a:noFill/>
                </a:ln>
                <a:effectLst/>
                <a:uLnTx/>
                <a:uFillTx/>
                <a:latin typeface="BIZ UDゴシック" panose="020B0400000000000000" pitchFamily="49" charset="-128"/>
                <a:ea typeface="BIZ UDゴシック" panose="020B0400000000000000" pitchFamily="49" charset="-128"/>
              </a:rPr>
            </a:br>
            <a:r>
              <a:rPr kumimoji="1" lang="en-US" altLang="ja-JP" sz="1100" b="1" i="0" u="none" strike="noStrike" kern="1200" cap="none" spc="-92" normalizeH="0" baseline="0" noProof="0" dirty="0">
                <a:ln>
                  <a:noFill/>
                </a:ln>
                <a:solidFill>
                  <a:srgbClr val="FF0000"/>
                </a:solidFill>
                <a:effectLst/>
                <a:uLnTx/>
                <a:uFillTx/>
                <a:latin typeface="BIZ UDゴシック" panose="020B0400000000000000" pitchFamily="49" charset="-128"/>
                <a:ea typeface="BIZ UDゴシック"/>
              </a:rPr>
              <a:t>   </a:t>
            </a:r>
            <a:r>
              <a:rPr kumimoji="1" lang="ja-JP" altLang="en-US" sz="1100" b="1" i="0" u="none" strike="noStrike" kern="1200" cap="none" spc="-92" normalizeH="0" baseline="0" noProof="0" dirty="0">
                <a:ln>
                  <a:noFill/>
                </a:ln>
                <a:solidFill>
                  <a:srgbClr val="FF0000"/>
                </a:solidFill>
                <a:effectLst/>
                <a:uLnTx/>
                <a:uFillTx/>
                <a:latin typeface="BIZ UDゴシック" panose="020B0400000000000000" pitchFamily="49" charset="-128"/>
                <a:ea typeface="BIZ UDゴシック"/>
              </a:rPr>
              <a:t>　</a:t>
            </a: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概要：</a:t>
            </a:r>
            <a:r>
              <a:rPr kumimoji="1" lang="ja-JP" altLang="en-US" sz="12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プッシュ型の支援</a:t>
            </a: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により、管理適正化に向けマンション管理士</a:t>
            </a:r>
            <a:br>
              <a:rPr lang="en-US" altLang="ja-JP" sz="1200" b="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br>
            <a:r>
              <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         </a:t>
            </a: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 を派遣し、</a:t>
            </a:r>
            <a:r>
              <a:rPr kumimoji="1" lang="ja-JP" altLang="en-US" sz="12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マンションの適切な管理に必要な支援</a:t>
            </a: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rPr>
              <a:t>を実施</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738"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9C86F289-C175-466C-8F27-DFF939BA3AE2}"/>
              </a:ext>
            </a:extLst>
          </p:cNvPr>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grpSp>
        <p:nvGrpSpPr>
          <p:cNvPr id="6" name="グループ化 5">
            <a:extLst>
              <a:ext uri="{FF2B5EF4-FFF2-40B4-BE49-F238E27FC236}">
                <a16:creationId xmlns:a16="http://schemas.microsoft.com/office/drawing/2014/main" id="{6158F3B8-B698-4967-9FA8-FAB3FCFAA023}"/>
              </a:ext>
            </a:extLst>
          </p:cNvPr>
          <p:cNvGrpSpPr/>
          <p:nvPr/>
        </p:nvGrpSpPr>
        <p:grpSpPr>
          <a:xfrm>
            <a:off x="5478517" y="4303532"/>
            <a:ext cx="3268843" cy="923488"/>
            <a:chOff x="5429167" y="4486945"/>
            <a:chExt cx="3268843" cy="923488"/>
          </a:xfrm>
        </p:grpSpPr>
        <p:sp>
          <p:nvSpPr>
            <p:cNvPr id="19" name="角丸四角形 51">
              <a:extLst>
                <a:ext uri="{FF2B5EF4-FFF2-40B4-BE49-F238E27FC236}">
                  <a16:creationId xmlns:a16="http://schemas.microsoft.com/office/drawing/2014/main" id="{43CD395F-CD2E-4C97-9952-EEE65A8C4BEC}"/>
                </a:ext>
              </a:extLst>
            </p:cNvPr>
            <p:cNvSpPr/>
            <p:nvPr/>
          </p:nvSpPr>
          <p:spPr>
            <a:xfrm>
              <a:off x="5514793" y="4515953"/>
              <a:ext cx="706154" cy="194792"/>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900" kern="10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大阪府</a:t>
              </a:r>
              <a:endParaRPr lang="ja-JP" altLang="en-US" sz="500" kern="10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0" name="右矢印 54">
              <a:extLst>
                <a:ext uri="{FF2B5EF4-FFF2-40B4-BE49-F238E27FC236}">
                  <a16:creationId xmlns:a16="http://schemas.microsoft.com/office/drawing/2014/main" id="{975B96A4-1866-4C08-93E3-EAD4F00943EA}"/>
                </a:ext>
              </a:extLst>
            </p:cNvPr>
            <p:cNvSpPr/>
            <p:nvPr/>
          </p:nvSpPr>
          <p:spPr>
            <a:xfrm rot="5400000">
              <a:off x="5754995" y="4817112"/>
              <a:ext cx="259735" cy="143782"/>
            </a:xfrm>
            <a:prstGeom prst="rightArrow">
              <a:avLst/>
            </a:prstGeom>
            <a:solidFill>
              <a:schemeClr val="bg1">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sz="1100">
                <a:latin typeface="BIZ UDゴシック" panose="020B0400000000000000" pitchFamily="49" charset="-128"/>
                <a:ea typeface="BIZ UDゴシック" panose="020B0400000000000000" pitchFamily="49" charset="-128"/>
              </a:endParaRPr>
            </a:p>
          </p:txBody>
        </p:sp>
        <p:sp>
          <p:nvSpPr>
            <p:cNvPr id="21" name="テキスト ボックス 20">
              <a:extLst>
                <a:ext uri="{FF2B5EF4-FFF2-40B4-BE49-F238E27FC236}">
                  <a16:creationId xmlns:a16="http://schemas.microsoft.com/office/drawing/2014/main" id="{318C38B0-AD1B-43FE-9F7B-46ED285494A3}"/>
                </a:ext>
              </a:extLst>
            </p:cNvPr>
            <p:cNvSpPr txBox="1"/>
            <p:nvPr/>
          </p:nvSpPr>
          <p:spPr>
            <a:xfrm>
              <a:off x="5429167" y="4748460"/>
              <a:ext cx="381157" cy="239030"/>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000" kern="100">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ja-JP" altLang="en-US" sz="900" kern="10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2" name="右矢印 57">
              <a:extLst>
                <a:ext uri="{FF2B5EF4-FFF2-40B4-BE49-F238E27FC236}">
                  <a16:creationId xmlns:a16="http://schemas.microsoft.com/office/drawing/2014/main" id="{126C194A-A28B-4BAF-B715-B8B20CE67B27}"/>
                </a:ext>
              </a:extLst>
            </p:cNvPr>
            <p:cNvSpPr/>
            <p:nvPr/>
          </p:nvSpPr>
          <p:spPr>
            <a:xfrm rot="752415">
              <a:off x="6408002" y="4842227"/>
              <a:ext cx="1236372" cy="149064"/>
            </a:xfrm>
            <a:prstGeom prst="rightArrow">
              <a:avLst/>
            </a:prstGeom>
            <a:solidFill>
              <a:schemeClr val="bg1">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sz="1100">
                <a:latin typeface="BIZ UDゴシック" panose="020B0400000000000000" pitchFamily="49" charset="-128"/>
                <a:ea typeface="BIZ UDゴシック" panose="020B0400000000000000" pitchFamily="49" charset="-128"/>
              </a:endParaRPr>
            </a:p>
          </p:txBody>
        </p:sp>
        <p:sp>
          <p:nvSpPr>
            <p:cNvPr id="23" name="角丸四角形 58">
              <a:extLst>
                <a:ext uri="{FF2B5EF4-FFF2-40B4-BE49-F238E27FC236}">
                  <a16:creationId xmlns:a16="http://schemas.microsoft.com/office/drawing/2014/main" id="{1B866FF7-A934-41D7-BD33-37F78425DCD0}"/>
                </a:ext>
              </a:extLst>
            </p:cNvPr>
            <p:cNvSpPr/>
            <p:nvPr/>
          </p:nvSpPr>
          <p:spPr>
            <a:xfrm>
              <a:off x="7701114" y="5050251"/>
              <a:ext cx="996896" cy="360182"/>
            </a:xfrm>
            <a:prstGeom prst="roundRect">
              <a:avLst/>
            </a:prstGeom>
            <a:solidFill>
              <a:schemeClr val="accent2">
                <a:lumMod val="20000"/>
                <a:lumOff val="80000"/>
              </a:schemeClr>
            </a:solidFill>
            <a:ln w="19050">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lnSpc>
                  <a:spcPts val="1477"/>
                </a:lnSpc>
              </a:pPr>
              <a:r>
                <a:rPr lang="ja-JP" altLang="en-US" sz="900" kern="10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分譲マンション</a:t>
              </a:r>
              <a:endParaRPr lang="en-US" altLang="ja-JP" sz="900" kern="10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477"/>
                </a:lnSpc>
              </a:pPr>
              <a:r>
                <a:rPr lang="ja-JP" altLang="en-US" sz="900" kern="10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の区分所有者等</a:t>
              </a:r>
              <a:endParaRPr lang="en-US" altLang="ja-JP" sz="900" kern="10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4" name="角丸四角形 59">
              <a:extLst>
                <a:ext uri="{FF2B5EF4-FFF2-40B4-BE49-F238E27FC236}">
                  <a16:creationId xmlns:a16="http://schemas.microsoft.com/office/drawing/2014/main" id="{8A788A3E-FC79-4E49-A071-680100D43B40}"/>
                </a:ext>
              </a:extLst>
            </p:cNvPr>
            <p:cNvSpPr/>
            <p:nvPr/>
          </p:nvSpPr>
          <p:spPr>
            <a:xfrm>
              <a:off x="5496748" y="5050251"/>
              <a:ext cx="776231" cy="360182"/>
            </a:xfrm>
            <a:prstGeom prst="roundRect">
              <a:avLst/>
            </a:prstGeom>
            <a:solidFill>
              <a:srgbClr val="00B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900" kern="10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委託事業者</a:t>
              </a:r>
              <a:endParaRPr lang="en-US" altLang="ja-JP" sz="900" kern="10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5" name="右矢印 60">
              <a:extLst>
                <a:ext uri="{FF2B5EF4-FFF2-40B4-BE49-F238E27FC236}">
                  <a16:creationId xmlns:a16="http://schemas.microsoft.com/office/drawing/2014/main" id="{5B55898D-DDC4-4F78-88D2-63568865C7ED}"/>
                </a:ext>
              </a:extLst>
            </p:cNvPr>
            <p:cNvSpPr/>
            <p:nvPr/>
          </p:nvSpPr>
          <p:spPr>
            <a:xfrm>
              <a:off x="6382361" y="5216830"/>
              <a:ext cx="1231082" cy="150734"/>
            </a:xfrm>
            <a:prstGeom prst="rightArrow">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sz="1100">
                <a:latin typeface="BIZ UDゴシック" panose="020B0400000000000000" pitchFamily="49" charset="-128"/>
                <a:ea typeface="BIZ UDゴシック" panose="020B0400000000000000" pitchFamily="49" charset="-128"/>
              </a:endParaRPr>
            </a:p>
          </p:txBody>
        </p:sp>
        <p:sp>
          <p:nvSpPr>
            <p:cNvPr id="28" name="テキスト ボックス 23">
              <a:extLst>
                <a:ext uri="{FF2B5EF4-FFF2-40B4-BE49-F238E27FC236}">
                  <a16:creationId xmlns:a16="http://schemas.microsoft.com/office/drawing/2014/main" id="{535A32AE-C4F9-4144-A98B-A07E09E1C059}"/>
                </a:ext>
              </a:extLst>
            </p:cNvPr>
            <p:cNvSpPr txBox="1"/>
            <p:nvPr/>
          </p:nvSpPr>
          <p:spPr>
            <a:xfrm>
              <a:off x="6246949" y="5067646"/>
              <a:ext cx="1520261" cy="217634"/>
            </a:xfrm>
            <a:prstGeom prst="rect">
              <a:avLst/>
            </a:prstGeom>
            <a:noFill/>
            <a:ln w="6350">
              <a:noFill/>
            </a:ln>
          </p:spPr>
          <p:txBody>
            <a:bodyPr rot="0" spcFirstLastPara="0" vert="horz" wrap="square" lIns="63305" tIns="31652" rIns="63305" bIns="31652" numCol="1" spcCol="0" rtlCol="0" fromWordArt="0" anchor="t" anchorCtr="0" forceAA="0" compatLnSpc="1">
              <a:prstTxWarp prst="textNoShape">
                <a:avLst/>
              </a:prstTxWarp>
              <a:noAutofit/>
            </a:bodyPr>
            <a:lstStyle/>
            <a:p>
              <a:pPr algn="just">
                <a:lnSpc>
                  <a:spcPts val="1038"/>
                </a:lnSpc>
              </a:pPr>
              <a:r>
                <a:rPr lang="ja-JP" altLang="en-US" sz="900" b="1" kern="100">
                  <a:latin typeface="BIZ UDゴシック" panose="020B0400000000000000" pitchFamily="49" charset="-128"/>
                  <a:ea typeface="BIZ UDゴシック" panose="020B0400000000000000" pitchFamily="49" charset="-128"/>
                  <a:cs typeface="Times New Roman" panose="02020603050405020304" pitchFamily="18" charset="0"/>
                </a:rPr>
                <a:t>マンション管理士を派遣</a:t>
              </a:r>
              <a:endParaRPr lang="ja-JP" altLang="en-US" sz="800" kern="10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0" name="テキスト ボックス 29">
              <a:extLst>
                <a:ext uri="{FF2B5EF4-FFF2-40B4-BE49-F238E27FC236}">
                  <a16:creationId xmlns:a16="http://schemas.microsoft.com/office/drawing/2014/main" id="{C225C6F7-6EF8-42F0-9DC4-A7D38806ACEA}"/>
                </a:ext>
              </a:extLst>
            </p:cNvPr>
            <p:cNvSpPr txBox="1"/>
            <p:nvPr/>
          </p:nvSpPr>
          <p:spPr>
            <a:xfrm>
              <a:off x="6324217" y="4860330"/>
              <a:ext cx="1318165" cy="170934"/>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r">
                <a:lnSpc>
                  <a:spcPts val="646"/>
                </a:lnSpc>
              </a:pPr>
              <a:r>
                <a:rPr lang="ja-JP" altLang="en-US" sz="1000" kern="100">
                  <a:latin typeface="BIZ UDゴシック" panose="020B0400000000000000" pitchFamily="49" charset="-128"/>
                  <a:ea typeface="BIZ UDゴシック" panose="020B0400000000000000" pitchFamily="49" charset="-128"/>
                  <a:cs typeface="Times New Roman" panose="02020603050405020304" pitchFamily="18" charset="0"/>
                </a:rPr>
                <a:t>連絡、助言、指導  等</a:t>
              </a:r>
            </a:p>
          </p:txBody>
        </p:sp>
        <p:sp>
          <p:nvSpPr>
            <p:cNvPr id="27" name="角丸四角形 51">
              <a:extLst>
                <a:ext uri="{FF2B5EF4-FFF2-40B4-BE49-F238E27FC236}">
                  <a16:creationId xmlns:a16="http://schemas.microsoft.com/office/drawing/2014/main" id="{02F6045F-ADFD-492C-8802-E9BDDA3AB6D6}"/>
                </a:ext>
              </a:extLst>
            </p:cNvPr>
            <p:cNvSpPr/>
            <p:nvPr/>
          </p:nvSpPr>
          <p:spPr>
            <a:xfrm>
              <a:off x="7826287" y="4547843"/>
              <a:ext cx="758704" cy="188729"/>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900" kern="10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町村</a:t>
              </a:r>
              <a:endParaRPr lang="ja-JP" altLang="en-US" sz="500" kern="10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9" name="テキスト ボックス 28">
              <a:extLst>
                <a:ext uri="{FF2B5EF4-FFF2-40B4-BE49-F238E27FC236}">
                  <a16:creationId xmlns:a16="http://schemas.microsoft.com/office/drawing/2014/main" id="{C28205F7-5DAE-4FD7-986B-3FC554ED3465}"/>
                </a:ext>
              </a:extLst>
            </p:cNvPr>
            <p:cNvSpPr txBox="1"/>
            <p:nvPr/>
          </p:nvSpPr>
          <p:spPr>
            <a:xfrm>
              <a:off x="6806932" y="4486945"/>
              <a:ext cx="400294" cy="112742"/>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r">
                <a:lnSpc>
                  <a:spcPts val="646"/>
                </a:lnSpc>
              </a:pPr>
              <a:r>
                <a:rPr lang="ja-JP" altLang="en-US" sz="1000" kern="100">
                  <a:latin typeface="BIZ UDゴシック" panose="020B0400000000000000" pitchFamily="49" charset="-128"/>
                  <a:ea typeface="BIZ UDゴシック" panose="020B0400000000000000" pitchFamily="49" charset="-128"/>
                  <a:cs typeface="Times New Roman" panose="02020603050405020304" pitchFamily="18" charset="0"/>
                </a:rPr>
                <a:t>連携</a:t>
              </a:r>
            </a:p>
          </p:txBody>
        </p:sp>
      </p:grpSp>
      <p:sp>
        <p:nvSpPr>
          <p:cNvPr id="31" name="正方形/長方形 30">
            <a:extLst>
              <a:ext uri="{FF2B5EF4-FFF2-40B4-BE49-F238E27FC236}">
                <a16:creationId xmlns:a16="http://schemas.microsoft.com/office/drawing/2014/main" id="{DC4DABF1-0253-4625-AEE4-71E9EB1328C0}"/>
              </a:ext>
            </a:extLst>
          </p:cNvPr>
          <p:cNvSpPr/>
          <p:nvPr/>
        </p:nvSpPr>
        <p:spPr>
          <a:xfrm>
            <a:off x="204972" y="5455966"/>
            <a:ext cx="8664708" cy="892552"/>
          </a:xfrm>
          <a:prstGeom prst="rect">
            <a:avLst/>
          </a:prstGeom>
        </p:spPr>
        <p:txBody>
          <a:bodyPr wrap="square" lIns="91440" tIns="45720" rIns="91440" bIns="4572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a:rPr>
              <a:t>○個別相談</a:t>
            </a:r>
            <a:r>
              <a:rPr kumimoji="1" lang="ja-JP" altLang="en-US" sz="1600" b="1">
                <a:solidFill>
                  <a:prstClr val="black"/>
                </a:solidFill>
                <a:latin typeface="BIZ UDゴシック" panose="020B0400000000000000" pitchFamily="49" charset="-128"/>
                <a:ea typeface="BIZ UDゴシック"/>
              </a:rPr>
              <a:t>体制の整備</a:t>
            </a:r>
            <a:endParaRPr kumimoji="1" lang="en-US" altLang="ja-JP" sz="1600" b="1" i="0" u="none" strike="noStrike" kern="1200" cap="none" spc="0" normalizeH="0" baseline="0" noProof="0">
              <a:ln>
                <a:noFill/>
              </a:ln>
              <a:solidFill>
                <a:prstClr val="black"/>
              </a:solidFill>
              <a:effectLst/>
              <a:uLnTx/>
              <a:uFillTx/>
              <a:latin typeface="BIZ UDゴシック" panose="020B0400000000000000" pitchFamily="49" charset="-128"/>
              <a:ea typeface="BIZ UDゴシック"/>
            </a:endParaRPr>
          </a:p>
          <a:p>
            <a:pPr defTabSz="914290">
              <a:defRPr/>
            </a:pPr>
            <a:r>
              <a:rPr kumimoji="1" lang="ja-JP" altLang="en-US" sz="1200" b="0" i="0" u="none" strike="noStrike" kern="1200" cap="none" spc="0" normalizeH="0" baseline="0" noProof="0">
                <a:ln>
                  <a:noFill/>
                </a:ln>
                <a:solidFill>
                  <a:prstClr val="black"/>
                </a:solidFill>
                <a:effectLst/>
                <a:uLnTx/>
                <a:uFillTx/>
                <a:latin typeface="BIZ UDゴシック"/>
                <a:ea typeface="BIZ UDゴシック"/>
              </a:rPr>
              <a:t>　　対象：町村域の分譲マンション</a:t>
            </a:r>
            <a:br>
              <a:rPr lang="en-US" altLang="ja-JP" sz="1100" b="1" i="0" u="sng" strike="noStrike" kern="1200" cap="none" spc="-92" normalizeH="0" baseline="0" noProof="0">
                <a:ln>
                  <a:noFill/>
                </a:ln>
                <a:effectLst/>
                <a:uLnTx/>
                <a:uFillTx/>
                <a:latin typeface="BIZ UDゴシック" panose="020B0400000000000000" pitchFamily="49" charset="-128"/>
                <a:ea typeface="BIZ UDゴシック" panose="020B0400000000000000" pitchFamily="49" charset="-128"/>
              </a:rPr>
            </a:br>
            <a:r>
              <a:rPr kumimoji="1" lang="en-US" altLang="ja-JP" sz="1100" b="1" i="0" u="none" strike="noStrike" kern="1200" cap="none" spc="-92" normalizeH="0" baseline="0" noProof="0">
                <a:ln>
                  <a:noFill/>
                </a:ln>
                <a:solidFill>
                  <a:srgbClr val="FF0000"/>
                </a:solidFill>
                <a:effectLst/>
                <a:uLnTx/>
                <a:uFillTx/>
                <a:latin typeface="BIZ UDゴシック"/>
                <a:ea typeface="BIZ UDゴシック"/>
              </a:rPr>
              <a:t>   </a:t>
            </a:r>
            <a:r>
              <a:rPr kumimoji="1" lang="ja-JP" altLang="en-US" sz="1100" b="1" i="0" u="none" strike="noStrike" kern="1200" cap="none" spc="-92" normalizeH="0" baseline="0" noProof="0">
                <a:ln>
                  <a:noFill/>
                </a:ln>
                <a:solidFill>
                  <a:srgbClr val="FF0000"/>
                </a:solidFill>
                <a:effectLst/>
                <a:uLnTx/>
                <a:uFillTx/>
                <a:latin typeface="BIZ UDゴシック"/>
                <a:ea typeface="BIZ UDゴシック"/>
              </a:rPr>
              <a:t>　</a:t>
            </a:r>
            <a:r>
              <a:rPr kumimoji="1" lang="ja-JP" altLang="en-US" sz="1200" b="0" i="0" u="none" strike="noStrike" kern="1200" cap="none" spc="0" normalizeH="0" baseline="0" noProof="0">
                <a:ln>
                  <a:noFill/>
                </a:ln>
                <a:solidFill>
                  <a:prstClr val="black"/>
                </a:solidFill>
                <a:effectLst/>
                <a:uLnTx/>
                <a:uFillTx/>
                <a:latin typeface="BIZ UDゴシック"/>
                <a:ea typeface="BIZ UDゴシック"/>
              </a:rPr>
              <a:t>概要：</a:t>
            </a:r>
            <a:r>
              <a:rPr kumimoji="1" lang="ja-JP" altLang="ja-JP" sz="1200">
                <a:solidFill>
                  <a:prstClr val="black"/>
                </a:solidFill>
                <a:latin typeface="BIZ UDゴシック"/>
                <a:ea typeface="BIZ UDゴシック"/>
              </a:rPr>
              <a:t>府から管理組合の</a:t>
            </a:r>
            <a:r>
              <a:rPr kumimoji="1" lang="ja-JP" altLang="ja-JP" sz="1200" b="1" u="sng">
                <a:solidFill>
                  <a:srgbClr val="FF0000"/>
                </a:solidFill>
                <a:latin typeface="BIZ UDゴシック"/>
                <a:ea typeface="BIZ UDゴシック"/>
              </a:rPr>
              <a:t>管理適正化に係る情報提供や助言等</a:t>
            </a:r>
            <a:r>
              <a:rPr kumimoji="1" lang="ja-JP" altLang="ja-JP" sz="1200">
                <a:solidFill>
                  <a:prstClr val="black"/>
                </a:solidFill>
                <a:latin typeface="BIZ UDゴシック"/>
                <a:ea typeface="BIZ UDゴシック"/>
              </a:rPr>
              <a:t>を行うとともに、個々の</a:t>
            </a:r>
            <a:r>
              <a:rPr kumimoji="1" lang="ja-JP" altLang="ja-JP" sz="1200" b="1" u="sng">
                <a:solidFill>
                  <a:srgbClr val="FF0000"/>
                </a:solidFill>
                <a:latin typeface="BIZ UDゴシック"/>
                <a:ea typeface="BIZ UDゴシック"/>
              </a:rPr>
              <a:t>管理組合が抱える課題</a:t>
            </a:r>
            <a:r>
              <a:rPr kumimoji="1" lang="ja-JP" altLang="ja-JP" sz="1200">
                <a:solidFill>
                  <a:prstClr val="black"/>
                </a:solidFill>
                <a:latin typeface="BIZ UDゴシック"/>
                <a:ea typeface="BIZ UDゴシック"/>
              </a:rPr>
              <a:t>などについ</a:t>
            </a:r>
            <a:endParaRPr kumimoji="1" lang="en-US" altLang="ja-JP" sz="1200">
              <a:solidFill>
                <a:prstClr val="black"/>
              </a:solidFill>
              <a:latin typeface="BIZ UDゴシック"/>
              <a:ea typeface="BIZ UDゴシック"/>
            </a:endParaRPr>
          </a:p>
          <a:p>
            <a:pPr defTabSz="914290">
              <a:defRPr/>
            </a:pPr>
            <a:r>
              <a:rPr kumimoji="1" lang="ja-JP" altLang="ja-JP" sz="1200">
                <a:solidFill>
                  <a:prstClr val="black"/>
                </a:solidFill>
                <a:latin typeface="BIZ UDゴシック"/>
                <a:ea typeface="BIZ UDゴシック"/>
              </a:rPr>
              <a:t>　　　　　て</a:t>
            </a:r>
            <a:r>
              <a:rPr kumimoji="1" lang="ja-JP" altLang="en-US" sz="1200">
                <a:solidFill>
                  <a:prstClr val="black"/>
                </a:solidFill>
                <a:latin typeface="BIZ UDゴシック"/>
                <a:ea typeface="BIZ UDゴシック"/>
              </a:rPr>
              <a:t>適切な</a:t>
            </a:r>
            <a:r>
              <a:rPr kumimoji="1" lang="ja-JP" altLang="ja-JP" sz="1200">
                <a:solidFill>
                  <a:prstClr val="black"/>
                </a:solidFill>
                <a:latin typeface="BIZ UDゴシック"/>
                <a:ea typeface="BIZ UDゴシック"/>
              </a:rPr>
              <a:t>専門家に相談</a:t>
            </a:r>
            <a:r>
              <a:rPr kumimoji="1" lang="ja-JP" altLang="en-US" sz="1200">
                <a:solidFill>
                  <a:prstClr val="black"/>
                </a:solidFill>
                <a:latin typeface="BIZ UDゴシック"/>
                <a:ea typeface="BIZ UDゴシック"/>
              </a:rPr>
              <a:t>できる体制を整え、管理適正化及び管理計画認定取得を推進</a:t>
            </a:r>
            <a:endParaRPr lang="en-US" altLang="ja-JP" sz="1200">
              <a:solidFill>
                <a:prstClr val="black"/>
              </a:solidFill>
              <a:latin typeface="BIZ UDゴシック"/>
              <a:ea typeface="BIZ UDゴシック"/>
            </a:endParaRPr>
          </a:p>
        </p:txBody>
      </p:sp>
      <p:sp>
        <p:nvSpPr>
          <p:cNvPr id="38" name="角丸四角形 11">
            <a:extLst>
              <a:ext uri="{FF2B5EF4-FFF2-40B4-BE49-F238E27FC236}">
                <a16:creationId xmlns:a16="http://schemas.microsoft.com/office/drawing/2014/main" id="{8F1AA9B7-FF69-4C8D-8999-D0704EEB2A14}"/>
              </a:ext>
            </a:extLst>
          </p:cNvPr>
          <p:cNvSpPr/>
          <p:nvPr/>
        </p:nvSpPr>
        <p:spPr>
          <a:xfrm>
            <a:off x="128928" y="1251959"/>
            <a:ext cx="8886144" cy="1818548"/>
          </a:xfrm>
          <a:prstGeom prst="roundRect">
            <a:avLst>
              <a:gd name="adj" fmla="val 3707"/>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4" name="テキスト ボックス 43">
            <a:extLst>
              <a:ext uri="{FF2B5EF4-FFF2-40B4-BE49-F238E27FC236}">
                <a16:creationId xmlns:a16="http://schemas.microsoft.com/office/drawing/2014/main" id="{E8F56EF9-336D-4DDB-AEC6-8152E1A1795A}"/>
              </a:ext>
            </a:extLst>
          </p:cNvPr>
          <p:cNvSpPr txBox="1"/>
          <p:nvPr/>
        </p:nvSpPr>
        <p:spPr>
          <a:xfrm>
            <a:off x="204972" y="3843917"/>
            <a:ext cx="2404826" cy="346249"/>
          </a:xfrm>
          <a:prstGeom prst="rect">
            <a:avLst/>
          </a:prstGeom>
          <a:noFill/>
        </p:spPr>
        <p:txBody>
          <a:bodyPr wrap="non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50" b="1" i="0" u="none" strike="noStrike" kern="1200" cap="none" spc="0" normalizeH="0" baseline="0" noProof="0">
                <a:ln>
                  <a:noFill/>
                </a:ln>
                <a:solidFill>
                  <a:prstClr val="black"/>
                </a:solidFill>
                <a:effectLst/>
                <a:uLnTx/>
                <a:uFillTx/>
                <a:latin typeface="Meiryo UI"/>
                <a:ea typeface="Meiryo UI"/>
              </a:rPr>
              <a:t>【</a:t>
            </a:r>
            <a:r>
              <a:rPr kumimoji="1" lang="ja-JP" altLang="en-US" sz="1650" b="1" i="0" u="none" strike="noStrike" kern="1200" cap="none" spc="0" normalizeH="0" baseline="0" noProof="0">
                <a:ln>
                  <a:noFill/>
                </a:ln>
                <a:solidFill>
                  <a:prstClr val="black"/>
                </a:solidFill>
                <a:effectLst/>
                <a:uLnTx/>
                <a:uFillTx/>
                <a:latin typeface="Meiryo UI"/>
                <a:ea typeface="Meiryo UI"/>
              </a:rPr>
              <a:t>令和</a:t>
            </a:r>
            <a:r>
              <a:rPr kumimoji="1" lang="ja-JP" altLang="en-US" sz="1650" b="1">
                <a:solidFill>
                  <a:prstClr val="black"/>
                </a:solidFill>
                <a:latin typeface="Meiryo UI"/>
                <a:ea typeface="Meiryo UI"/>
              </a:rPr>
              <a:t>8</a:t>
            </a:r>
            <a:r>
              <a:rPr kumimoji="1" lang="ja-JP" altLang="en-US" sz="1650" b="1" i="0" u="none" strike="noStrike" kern="1200" cap="none" spc="0" normalizeH="0" baseline="0" noProof="0">
                <a:ln>
                  <a:noFill/>
                </a:ln>
                <a:solidFill>
                  <a:prstClr val="black"/>
                </a:solidFill>
                <a:effectLst/>
                <a:uLnTx/>
                <a:uFillTx/>
                <a:latin typeface="Meiryo UI"/>
                <a:ea typeface="Meiryo UI"/>
              </a:rPr>
              <a:t>年度の主な取組</a:t>
            </a:r>
            <a:r>
              <a:rPr kumimoji="1" lang="en-US" altLang="ja-JP" sz="1650" b="1" i="0" u="none" strike="noStrike" kern="1200" cap="none" spc="0" normalizeH="0" baseline="0" noProof="0">
                <a:ln>
                  <a:noFill/>
                </a:ln>
                <a:solidFill>
                  <a:prstClr val="black"/>
                </a:solidFill>
                <a:effectLst/>
                <a:uLnTx/>
                <a:uFillTx/>
                <a:latin typeface="Meiryo UI"/>
                <a:ea typeface="Meiryo UI"/>
              </a:rPr>
              <a:t>】</a:t>
            </a:r>
            <a:endParaRPr kumimoji="1" lang="ja-JP" altLang="en-US" sz="1650" b="1" i="0" u="none" strike="noStrike" kern="1200" cap="none" spc="0" normalizeH="0" baseline="0" noProof="0">
              <a:ln>
                <a:noFill/>
              </a:ln>
              <a:solidFill>
                <a:prstClr val="black"/>
              </a:solidFill>
              <a:effectLst/>
              <a:uLnTx/>
              <a:uFillTx/>
              <a:latin typeface="Meiryo UI"/>
              <a:ea typeface="Meiryo UI"/>
            </a:endParaRPr>
          </a:p>
        </p:txBody>
      </p:sp>
      <p:sp>
        <p:nvSpPr>
          <p:cNvPr id="46" name="正方形/長方形 45">
            <a:extLst>
              <a:ext uri="{FF2B5EF4-FFF2-40B4-BE49-F238E27FC236}">
                <a16:creationId xmlns:a16="http://schemas.microsoft.com/office/drawing/2014/main" id="{7A4ABC1F-53F6-44FE-9240-B63AE3C51B9D}"/>
              </a:ext>
            </a:extLst>
          </p:cNvPr>
          <p:cNvSpPr/>
          <p:nvPr/>
        </p:nvSpPr>
        <p:spPr>
          <a:xfrm>
            <a:off x="162800" y="1275993"/>
            <a:ext cx="8749052" cy="1826526"/>
          </a:xfrm>
          <a:prstGeom prst="rect">
            <a:avLst/>
          </a:prstGeom>
        </p:spPr>
        <p:txBody>
          <a:bodyPr wrap="square" lIns="91440" tIns="45720" rIns="91440" bIns="45720" anchor="t">
            <a:spAutoFit/>
          </a:bodyPr>
          <a:lstStyle/>
          <a:p>
            <a:pPr marL="0" marR="0" lvl="0" indent="0" algn="l" defTabSz="914290" rtl="0" eaLnBrk="1" fontAlgn="auto" latinLnBrk="0" hangingPunct="1">
              <a:lnSpc>
                <a:spcPct val="15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○町村域</a:t>
            </a:r>
            <a:r>
              <a:rPr kumimoji="1" lang="ja-JP" altLang="en-US" sz="1400" b="1" dirty="0">
                <a:solidFill>
                  <a:prstClr val="black"/>
                </a:solidFill>
                <a:latin typeface="BIZ UDゴシック" panose="020B0400000000000000" pitchFamily="49" charset="-128"/>
                <a:ea typeface="BIZ UDゴシック" panose="020B0400000000000000" pitchFamily="49" charset="-128"/>
              </a:rPr>
              <a:t>分譲マンション</a:t>
            </a:r>
            <a:r>
              <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実態調査結果</a:t>
            </a:r>
            <a:endParaRPr kumimoji="1" lang="en-US" altLang="ja-JP"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290" rtl="0" eaLnBrk="1" fontAlgn="auto" latinLnBrk="0" hangingPunct="1">
              <a:lnSpc>
                <a:spcPct val="150000"/>
              </a:lnSpc>
              <a:spcBef>
                <a:spcPts val="0"/>
              </a:spcBef>
              <a:spcAft>
                <a:spcPts val="0"/>
              </a:spcAft>
              <a:buClrTx/>
              <a:buSzTx/>
              <a:buFontTx/>
              <a:buNone/>
              <a:tabLst/>
              <a:defRPr/>
            </a:pPr>
            <a:endParaRPr kumimoji="1" lang="en-US" altLang="ja-JP" sz="2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defTabSz="914290" rtl="0" eaLnBrk="1" fontAlgn="auto" latinLnBrk="0" hangingPunct="1">
              <a:lnSpc>
                <a:spcPts val="19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　</a:t>
            </a:r>
            <a:r>
              <a:rPr kumimoji="1" lang="en-US" altLang="ja-JP" sz="1200" dirty="0">
                <a:solidFill>
                  <a:prstClr val="black"/>
                </a:solidFill>
                <a:latin typeface="BIZ UDゴシック" panose="020B0400000000000000" pitchFamily="49" charset="-128"/>
                <a:ea typeface="BIZ UDゴシック"/>
              </a:rPr>
              <a:t>【</a:t>
            </a:r>
            <a:r>
              <a:rPr kumimoji="1" lang="ja-JP" altLang="en-US" sz="1200" dirty="0">
                <a:solidFill>
                  <a:prstClr val="black"/>
                </a:solidFill>
                <a:latin typeface="BIZ UDゴシック" panose="020B0400000000000000" pitchFamily="49" charset="-128"/>
                <a:ea typeface="BIZ UDゴシック"/>
              </a:rPr>
              <a:t>調査実施期間</a:t>
            </a:r>
            <a:r>
              <a:rPr kumimoji="1" lang="en-US" altLang="ja-JP" sz="1200" dirty="0">
                <a:solidFill>
                  <a:prstClr val="black"/>
                </a:solidFill>
                <a:latin typeface="BIZ UDゴシック" panose="020B0400000000000000" pitchFamily="49" charset="-128"/>
                <a:ea typeface="BIZ UDゴシック"/>
              </a:rPr>
              <a:t>】</a:t>
            </a:r>
            <a:r>
              <a:rPr kumimoji="1" lang="ja-JP" altLang="en-US" sz="1200" dirty="0">
                <a:solidFill>
                  <a:prstClr val="black"/>
                </a:solidFill>
                <a:latin typeface="BIZ UDゴシック" panose="020B0400000000000000" pitchFamily="49" charset="-128"/>
                <a:ea typeface="BIZ UDゴシック"/>
              </a:rPr>
              <a:t>令和</a:t>
            </a:r>
            <a:r>
              <a:rPr kumimoji="1" lang="en-US" altLang="ja-JP" sz="1200" dirty="0">
                <a:solidFill>
                  <a:prstClr val="black"/>
                </a:solidFill>
                <a:latin typeface="BIZ UDゴシック" panose="020B0400000000000000" pitchFamily="49" charset="-128"/>
                <a:ea typeface="BIZ UDゴシック"/>
              </a:rPr>
              <a:t>5</a:t>
            </a:r>
            <a:r>
              <a:rPr kumimoji="1" lang="ja-JP" altLang="en-US" sz="1200" dirty="0">
                <a:solidFill>
                  <a:prstClr val="black"/>
                </a:solidFill>
                <a:latin typeface="BIZ UDゴシック" panose="020B0400000000000000" pitchFamily="49" charset="-128"/>
                <a:ea typeface="BIZ UDゴシック"/>
              </a:rPr>
              <a:t>年</a:t>
            </a:r>
            <a:r>
              <a:rPr kumimoji="1" lang="en-US" altLang="ja-JP" sz="1200" dirty="0">
                <a:solidFill>
                  <a:prstClr val="black"/>
                </a:solidFill>
                <a:latin typeface="BIZ UDゴシック" panose="020B0400000000000000" pitchFamily="49" charset="-128"/>
                <a:ea typeface="BIZ UDゴシック"/>
              </a:rPr>
              <a:t>10</a:t>
            </a:r>
            <a:r>
              <a:rPr kumimoji="1" lang="ja-JP" altLang="en-US" sz="1200" dirty="0">
                <a:solidFill>
                  <a:prstClr val="black"/>
                </a:solidFill>
                <a:latin typeface="BIZ UDゴシック" panose="020B0400000000000000" pitchFamily="49" charset="-128"/>
                <a:ea typeface="BIZ UDゴシック"/>
              </a:rPr>
              <a:t>月～令和</a:t>
            </a:r>
            <a:r>
              <a:rPr kumimoji="1" lang="en-US" altLang="ja-JP" sz="1200" dirty="0">
                <a:solidFill>
                  <a:prstClr val="black"/>
                </a:solidFill>
                <a:latin typeface="BIZ UDゴシック" panose="020B0400000000000000" pitchFamily="49" charset="-128"/>
                <a:ea typeface="BIZ UDゴシック"/>
              </a:rPr>
              <a:t>6</a:t>
            </a:r>
            <a:r>
              <a:rPr kumimoji="1" lang="ja-JP" altLang="en-US" sz="1200" dirty="0">
                <a:solidFill>
                  <a:prstClr val="black"/>
                </a:solidFill>
                <a:latin typeface="BIZ UDゴシック" panose="020B0400000000000000" pitchFamily="49" charset="-128"/>
                <a:ea typeface="BIZ UDゴシック"/>
              </a:rPr>
              <a:t>年</a:t>
            </a:r>
            <a:r>
              <a:rPr kumimoji="1" lang="en-US" altLang="ja-JP" sz="1200" dirty="0">
                <a:solidFill>
                  <a:prstClr val="black"/>
                </a:solidFill>
                <a:latin typeface="BIZ UDゴシック" panose="020B0400000000000000" pitchFamily="49" charset="-128"/>
                <a:ea typeface="BIZ UDゴシック"/>
              </a:rPr>
              <a:t>6</a:t>
            </a:r>
            <a:r>
              <a:rPr kumimoji="1" lang="ja-JP" altLang="en-US" sz="1200" dirty="0">
                <a:solidFill>
                  <a:prstClr val="black"/>
                </a:solidFill>
                <a:latin typeface="BIZ UDゴシック" panose="020B0400000000000000" pitchFamily="49" charset="-128"/>
                <a:ea typeface="BIZ UDゴシック"/>
              </a:rPr>
              <a:t>月　　　　</a:t>
            </a:r>
            <a:endParaRPr kumimoji="1" lang="en-US" altLang="ja-JP" sz="1200" dirty="0">
              <a:solidFill>
                <a:prstClr val="black"/>
              </a:solidFill>
              <a:latin typeface="BIZ UDゴシック" panose="020B0400000000000000" pitchFamily="49" charset="-128"/>
              <a:ea typeface="BIZ UDゴシック"/>
            </a:endParaRPr>
          </a:p>
          <a:p>
            <a:pPr marL="0" marR="0" lvl="0" indent="0" defTabSz="914290" rtl="0" eaLnBrk="1" fontAlgn="auto" latinLnBrk="0" hangingPunct="1">
              <a:lnSpc>
                <a:spcPts val="1900"/>
              </a:lnSpc>
              <a:spcBef>
                <a:spcPts val="0"/>
              </a:spcBef>
              <a:spcAft>
                <a:spcPts val="0"/>
              </a:spcAft>
              <a:buClrTx/>
              <a:buSzTx/>
              <a:buFontTx/>
              <a:buNone/>
              <a:tabLst/>
              <a:defRPr/>
            </a:pPr>
            <a:r>
              <a:rPr kumimoji="1" lang="ja-JP" altLang="en-US" sz="1200" dirty="0">
                <a:solidFill>
                  <a:prstClr val="black"/>
                </a:solidFill>
                <a:latin typeface="BIZ UDゴシック" panose="020B0400000000000000" pitchFamily="49" charset="-128"/>
                <a:ea typeface="BIZ UDゴシック"/>
              </a:rPr>
              <a:t>　</a:t>
            </a:r>
            <a:r>
              <a:rPr kumimoji="1" lang="en-US" altLang="ja-JP" sz="1200" dirty="0">
                <a:solidFill>
                  <a:prstClr val="black"/>
                </a:solidFill>
                <a:latin typeface="BIZ UDゴシック" panose="020B0400000000000000" pitchFamily="49" charset="-128"/>
                <a:ea typeface="BIZ UDゴシック"/>
              </a:rPr>
              <a:t>【</a:t>
            </a:r>
            <a:r>
              <a:rPr kumimoji="1" lang="ja-JP" altLang="en-US" sz="1200" dirty="0">
                <a:solidFill>
                  <a:prstClr val="black"/>
                </a:solidFill>
                <a:latin typeface="BIZ UDゴシック" panose="020B0400000000000000" pitchFamily="49" charset="-128"/>
                <a:ea typeface="BIZ UDゴシック"/>
              </a:rPr>
              <a:t>調査対象</a:t>
            </a:r>
            <a:r>
              <a:rPr kumimoji="1" lang="en-US" altLang="ja-JP" sz="1200" dirty="0">
                <a:solidFill>
                  <a:prstClr val="black"/>
                </a:solidFill>
                <a:latin typeface="BIZ UDゴシック" panose="020B0400000000000000" pitchFamily="49" charset="-128"/>
                <a:ea typeface="BIZ UDゴシック"/>
              </a:rPr>
              <a:t>】    </a:t>
            </a:r>
            <a:r>
              <a:rPr kumimoji="1" lang="ja-JP" altLang="en-US" sz="1200" dirty="0">
                <a:solidFill>
                  <a:prstClr val="black"/>
                </a:solidFill>
                <a:latin typeface="BIZ UDゴシック" panose="020B0400000000000000" pitchFamily="49" charset="-128"/>
                <a:ea typeface="BIZ UDゴシック"/>
              </a:rPr>
              <a:t>町村域の分譲マンションの全管理組合（</a:t>
            </a:r>
            <a:r>
              <a:rPr kumimoji="1" lang="en-US" altLang="ja-JP" sz="1200" dirty="0">
                <a:solidFill>
                  <a:prstClr val="black"/>
                </a:solidFill>
                <a:latin typeface="BIZ UDゴシック" panose="020B0400000000000000" pitchFamily="49" charset="-128"/>
                <a:ea typeface="BIZ UDゴシック"/>
              </a:rPr>
              <a:t>R4.10</a:t>
            </a:r>
            <a:r>
              <a:rPr kumimoji="1" lang="ja-JP" altLang="en-US" sz="1200" dirty="0">
                <a:solidFill>
                  <a:prstClr val="black"/>
                </a:solidFill>
                <a:latin typeface="BIZ UDゴシック" panose="020B0400000000000000" pitchFamily="49" charset="-128"/>
                <a:ea typeface="BIZ UDゴシック"/>
              </a:rPr>
              <a:t>時点）</a:t>
            </a:r>
            <a:endParaRPr lang="en-US" altLang="ja-JP" sz="1200" dirty="0">
              <a:solidFill>
                <a:prstClr val="black"/>
              </a:solidFill>
              <a:latin typeface="BIZ UDゴシック" panose="020B0400000000000000" pitchFamily="49" charset="-128"/>
              <a:ea typeface="BIZ UDゴシック"/>
            </a:endParaRPr>
          </a:p>
          <a:p>
            <a:pPr defTabSz="914290">
              <a:lnSpc>
                <a:spcPts val="1900"/>
              </a:lnSpc>
              <a:defRPr/>
            </a:pPr>
            <a:r>
              <a:rPr kumimoji="1" lang="ja-JP" altLang="en-US" sz="1200" b="0" i="0" u="none" strike="noStrike" kern="1200" cap="none" spc="0" normalizeH="0" baseline="0" noProof="0" dirty="0">
                <a:ln>
                  <a:noFill/>
                </a:ln>
                <a:solidFill>
                  <a:prstClr val="black"/>
                </a:solidFill>
                <a:effectLst/>
                <a:uLnTx/>
                <a:uFillTx/>
                <a:latin typeface="BIZ UDゴシック"/>
                <a:ea typeface="BIZ UDゴシック"/>
              </a:rPr>
              <a:t>　</a:t>
            </a:r>
            <a:r>
              <a:rPr kumimoji="1" lang="en-US" altLang="ja-JP" sz="1200" dirty="0">
                <a:solidFill>
                  <a:prstClr val="black"/>
                </a:solidFill>
                <a:latin typeface="BIZ UDゴシック"/>
                <a:ea typeface="BIZ UDゴシック"/>
              </a:rPr>
              <a:t>【</a:t>
            </a:r>
            <a:r>
              <a:rPr kumimoji="1" lang="ja-JP" altLang="en-US" sz="1200" dirty="0">
                <a:solidFill>
                  <a:prstClr val="black"/>
                </a:solidFill>
                <a:latin typeface="BIZ UDゴシック"/>
                <a:ea typeface="BIZ UDゴシック"/>
              </a:rPr>
              <a:t>回収状況</a:t>
            </a:r>
            <a:r>
              <a:rPr kumimoji="1" lang="en-US" altLang="ja-JP" sz="1200" dirty="0">
                <a:solidFill>
                  <a:prstClr val="black"/>
                </a:solidFill>
                <a:latin typeface="BIZ UDゴシック"/>
                <a:ea typeface="BIZ UDゴシック"/>
              </a:rPr>
              <a:t>】</a:t>
            </a:r>
            <a:r>
              <a:rPr kumimoji="1" lang="ja-JP" altLang="en-US" sz="1200" dirty="0">
                <a:solidFill>
                  <a:prstClr val="black"/>
                </a:solidFill>
                <a:latin typeface="BIZ UDゴシック"/>
                <a:ea typeface="BIZ UDゴシック"/>
              </a:rPr>
              <a:t>　　</a:t>
            </a:r>
            <a:r>
              <a:rPr kumimoji="1" lang="zh-TW" altLang="en-US" sz="1200" dirty="0">
                <a:solidFill>
                  <a:prstClr val="black"/>
                </a:solidFill>
                <a:latin typeface="BIZ UDゴシック"/>
                <a:ea typeface="BIZ UDゴシック" panose="020B0400000000000000" pitchFamily="49" charset="-128"/>
              </a:rPr>
              <a:t>回収率：</a:t>
            </a:r>
            <a:r>
              <a:rPr kumimoji="1" lang="zh-TW" altLang="en-US" sz="1200" dirty="0">
                <a:latin typeface="BIZ UDゴシック"/>
                <a:ea typeface="BIZ UDゴシック" panose="020B0400000000000000" pitchFamily="49" charset="-128"/>
              </a:rPr>
              <a:t>92</a:t>
            </a:r>
            <a:r>
              <a:rPr kumimoji="1" lang="en-US" altLang="zh-TW" sz="1200" dirty="0">
                <a:latin typeface="BIZ UDゴシック"/>
                <a:ea typeface="BIZ UDゴシック"/>
              </a:rPr>
              <a:t>.0</a:t>
            </a:r>
            <a:r>
              <a:rPr kumimoji="1" lang="zh-TW" altLang="en-US" sz="1200" dirty="0">
                <a:latin typeface="BIZ UDゴシック"/>
                <a:ea typeface="BIZ UDゴシック" panose="020B0400000000000000" pitchFamily="49" charset="-128"/>
              </a:rPr>
              <a:t>％（</a:t>
            </a:r>
            <a:r>
              <a:rPr kumimoji="1" lang="en-US" altLang="zh-TW" sz="1200" dirty="0">
                <a:latin typeface="BIZ UDゴシック"/>
                <a:ea typeface="BIZ UDゴシック"/>
              </a:rPr>
              <a:t>46/50</a:t>
            </a:r>
            <a:r>
              <a:rPr kumimoji="1" lang="zh-TW" altLang="en-US" sz="1200" dirty="0">
                <a:solidFill>
                  <a:prstClr val="black"/>
                </a:solidFill>
                <a:latin typeface="BIZ UDゴシック"/>
                <a:ea typeface="BIZ UDゴシック" panose="020B0400000000000000" pitchFamily="49" charset="-128"/>
              </a:rPr>
              <a:t>管理組合）</a:t>
            </a:r>
            <a:endParaRPr lang="en-US" altLang="zh-TW" sz="1200" dirty="0">
              <a:solidFill>
                <a:prstClr val="black"/>
              </a:solidFill>
              <a:latin typeface="BIZ UDゴシック"/>
              <a:ea typeface="BIZ UDゴシック"/>
            </a:endParaRPr>
          </a:p>
          <a:p>
            <a:pPr marL="0" marR="0" lvl="0" indent="0" algn="l" defTabSz="914290" rtl="0" eaLnBrk="1" fontAlgn="auto" latinLnBrk="0" hangingPunct="1">
              <a:lnSpc>
                <a:spcPts val="1900"/>
              </a:lnSpc>
              <a:spcBef>
                <a:spcPts val="0"/>
              </a:spcBef>
              <a:spcAft>
                <a:spcPts val="0"/>
              </a:spcAft>
              <a:buClrTx/>
              <a:buSzTx/>
              <a:buFontTx/>
              <a:buNone/>
              <a:tabLst/>
              <a:defRPr/>
            </a:pPr>
            <a:r>
              <a:rPr kumimoji="1" lang="ja-JP" altLang="en-US" sz="1200" b="0" i="0" u="none" strike="noStrike" kern="1200" cap="none" spc="0" normalizeH="0" baseline="0" noProof="0" dirty="0">
                <a:ln>
                  <a:noFill/>
                </a:ln>
                <a:effectLst/>
                <a:uLnTx/>
                <a:uFillTx/>
                <a:latin typeface="BIZ UDゴシック" panose="020B0400000000000000" pitchFamily="49" charset="-128"/>
                <a:ea typeface="BIZ UDゴシック"/>
              </a:rPr>
              <a:t>　</a:t>
            </a:r>
            <a:r>
              <a:rPr kumimoji="1" lang="en-US" altLang="ja-JP" sz="1200" b="0" i="0" u="none" strike="noStrike" kern="1200" cap="none" spc="0" normalizeH="0" baseline="0" noProof="0" dirty="0">
                <a:ln>
                  <a:noFill/>
                </a:ln>
                <a:effectLst/>
                <a:uLnTx/>
                <a:uFillTx/>
                <a:latin typeface="BIZ UDゴシック" panose="020B0400000000000000" pitchFamily="49" charset="-128"/>
                <a:ea typeface="BIZ UDゴシック"/>
              </a:rPr>
              <a:t>【</a:t>
            </a:r>
            <a:r>
              <a:rPr kumimoji="1" lang="ja-JP" altLang="en-US" sz="1200" b="0" i="0" u="none" strike="noStrike" kern="1200" cap="none" spc="0" normalizeH="0" baseline="0" noProof="0" dirty="0">
                <a:ln>
                  <a:noFill/>
                </a:ln>
                <a:effectLst/>
                <a:uLnTx/>
                <a:uFillTx/>
                <a:latin typeface="BIZ UDゴシック" panose="020B0400000000000000" pitchFamily="49" charset="-128"/>
                <a:ea typeface="BIZ UDゴシック"/>
              </a:rPr>
              <a:t>調査結果</a:t>
            </a:r>
            <a:r>
              <a:rPr kumimoji="1" lang="en-US" altLang="ja-JP" sz="1200" b="0" i="0" u="none" strike="noStrike" kern="1200" cap="none" spc="0" normalizeH="0" baseline="0" noProof="0" dirty="0">
                <a:ln>
                  <a:noFill/>
                </a:ln>
                <a:effectLst/>
                <a:uLnTx/>
                <a:uFillTx/>
                <a:latin typeface="BIZ UDゴシック" panose="020B0400000000000000" pitchFamily="49" charset="-128"/>
                <a:ea typeface="BIZ UDゴシック"/>
              </a:rPr>
              <a:t>】</a:t>
            </a:r>
            <a:r>
              <a:rPr kumimoji="1" lang="ja-JP" altLang="en-US" sz="1200" dirty="0">
                <a:latin typeface="BIZ UDゴシック" panose="020B0400000000000000" pitchFamily="49" charset="-128"/>
                <a:ea typeface="BIZ UDゴシック"/>
              </a:rPr>
              <a:t>　  ・</a:t>
            </a:r>
            <a:r>
              <a:rPr kumimoji="1" lang="ja-JP" altLang="en-US" sz="12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計画期間</a:t>
            </a:r>
            <a:r>
              <a:rPr kumimoji="1" lang="en-US" altLang="ja-JP" sz="12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25</a:t>
            </a:r>
            <a:r>
              <a:rPr kumimoji="1" lang="ja-JP" altLang="en-US" sz="12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年以上の長期修繕計画に基づき修繕積立金を設定している管理組合の割合　：　</a:t>
            </a:r>
            <a:r>
              <a:rPr kumimoji="1" lang="ja-JP" altLang="en-US" sz="1200" u="sng" dirty="0">
                <a:solidFill>
                  <a:srgbClr val="FF0000"/>
                </a:solidFill>
                <a:latin typeface="BIZ UDゴシック" panose="020B0400000000000000" pitchFamily="49" charset="-128"/>
                <a:ea typeface="BIZ UDゴシック"/>
              </a:rPr>
              <a:t>56.5</a:t>
            </a:r>
            <a:r>
              <a:rPr kumimoji="1" lang="ja-JP" altLang="en-US" sz="12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a:t>
            </a:r>
            <a:endParaRPr lang="en-US" altLang="ja-JP" sz="12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a:endParaRPr>
          </a:p>
          <a:p>
            <a:pPr defTabSz="914290">
              <a:lnSpc>
                <a:spcPts val="1900"/>
              </a:lnSpc>
              <a:defRPr/>
            </a:pPr>
            <a:r>
              <a:rPr kumimoji="1" lang="ja-JP" altLang="en-US" sz="120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a:rPr>
              <a:t>　　　</a:t>
            </a:r>
            <a:r>
              <a:rPr kumimoji="1" lang="ja-JP" altLang="en-US" sz="1200" dirty="0">
                <a:solidFill>
                  <a:srgbClr val="FF0000"/>
                </a:solidFill>
                <a:latin typeface="BIZ UDゴシック" panose="020B0400000000000000" pitchFamily="49" charset="-128"/>
                <a:ea typeface="BIZ UDゴシック"/>
              </a:rPr>
              <a:t>            </a:t>
            </a:r>
            <a:r>
              <a:rPr kumimoji="1" lang="ja-JP" altLang="en-US" sz="1200" dirty="0">
                <a:latin typeface="BIZ UDゴシック" panose="020B0400000000000000" pitchFamily="49" charset="-128"/>
                <a:ea typeface="BIZ UDゴシック"/>
              </a:rPr>
              <a:t>・</a:t>
            </a:r>
            <a:r>
              <a:rPr kumimoji="1" lang="ja-JP" altLang="en-US" sz="1200" b="0" i="0" strike="noStrike" kern="1200" cap="none" spc="0" normalizeH="0" baseline="0" noProof="0" dirty="0">
                <a:ln>
                  <a:noFill/>
                </a:ln>
                <a:effectLst/>
                <a:uLnTx/>
                <a:uFillTx/>
                <a:latin typeface="BIZ UDゴシック" panose="020B0400000000000000" pitchFamily="49" charset="-128"/>
                <a:ea typeface="BIZ UDゴシック"/>
              </a:rPr>
              <a:t>「管理規約がない」「長期修繕計画がない」</a:t>
            </a:r>
            <a:r>
              <a:rPr kumimoji="1" lang="ja-JP" altLang="en-US" sz="1200" b="0" i="0" u="none" strike="noStrike" kern="1200" cap="none" spc="0" normalizeH="0" baseline="0" noProof="0" dirty="0">
                <a:ln>
                  <a:noFill/>
                </a:ln>
                <a:effectLst/>
                <a:uLnTx/>
                <a:uFillTx/>
                <a:latin typeface="BIZ UDゴシック" panose="020B0400000000000000" pitchFamily="49" charset="-128"/>
                <a:ea typeface="BIZ UDゴシック"/>
              </a:rPr>
              <a:t>などの</a:t>
            </a:r>
            <a:r>
              <a:rPr kumimoji="1" lang="ja-JP" altLang="en-US" sz="1200" b="1" i="0" u="sng" strike="noStrike" kern="1200" cap="none" spc="0" normalizeH="0" baseline="0" noProof="0" dirty="0">
                <a:ln>
                  <a:noFill/>
                </a:ln>
                <a:effectLst/>
                <a:uLnTx/>
                <a:uFillTx/>
                <a:latin typeface="BIZ UDゴシック" panose="020B0400000000000000" pitchFamily="49" charset="-128"/>
                <a:ea typeface="BIZ UDゴシック"/>
              </a:rPr>
              <a:t>管理不全の兆候が見られるマンションが存在</a:t>
            </a:r>
            <a:endParaRPr kumimoji="1" lang="ja-JP" altLang="en-US" sz="1200" b="0" i="0" u="none" strike="noStrike" kern="1200" cap="none" spc="0" normalizeH="0" baseline="0" noProof="0" dirty="0">
              <a:ln>
                <a:noFill/>
              </a:ln>
              <a:effectLst/>
              <a:uLnTx/>
              <a:uFillTx/>
              <a:latin typeface="BIZ UDゴシック" panose="020B0400000000000000" pitchFamily="49" charset="-128"/>
              <a:ea typeface="BIZ UDゴシック"/>
            </a:endParaRPr>
          </a:p>
          <a:p>
            <a:pPr marL="0" marR="0" lvl="0" indent="0" algn="l" defTabSz="914290" rtl="0" eaLnBrk="1" fontAlgn="auto" latinLnBrk="0" hangingPunct="1">
              <a:lnSpc>
                <a:spcPct val="150000"/>
              </a:lnSpc>
              <a:spcBef>
                <a:spcPts val="0"/>
              </a:spcBef>
              <a:spcAft>
                <a:spcPts val="0"/>
              </a:spcAft>
              <a:buClrTx/>
              <a:buSzTx/>
              <a:buFontTx/>
              <a:buNone/>
              <a:tabLst/>
              <a:defRPr/>
            </a:pPr>
            <a:endParaRPr kumimoji="1" lang="en-US" altLang="ja-JP" sz="738"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 name="矢印: 下 6">
            <a:extLst>
              <a:ext uri="{FF2B5EF4-FFF2-40B4-BE49-F238E27FC236}">
                <a16:creationId xmlns:a16="http://schemas.microsoft.com/office/drawing/2014/main" id="{A9B5BE08-8C5A-44A6-AE91-CEF60B7CAAE3}"/>
              </a:ext>
            </a:extLst>
          </p:cNvPr>
          <p:cNvSpPr/>
          <p:nvPr/>
        </p:nvSpPr>
        <p:spPr>
          <a:xfrm>
            <a:off x="3661037" y="3094541"/>
            <a:ext cx="1491298" cy="746740"/>
          </a:xfrm>
          <a:prstGeom prst="downArrow">
            <a:avLst>
              <a:gd name="adj1" fmla="val 50000"/>
              <a:gd name="adj2" fmla="val 28294"/>
            </a:avLst>
          </a:prstGeom>
          <a:solidFill>
            <a:schemeClr val="bg1">
              <a:lumMod val="8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92"/>
          </a:p>
        </p:txBody>
      </p:sp>
      <p:sp>
        <p:nvSpPr>
          <p:cNvPr id="49" name="テキスト ボックス 48">
            <a:extLst>
              <a:ext uri="{FF2B5EF4-FFF2-40B4-BE49-F238E27FC236}">
                <a16:creationId xmlns:a16="http://schemas.microsoft.com/office/drawing/2014/main" id="{4ED43FA1-7B8E-46BA-8333-46B9CEDC5A8B}"/>
              </a:ext>
            </a:extLst>
          </p:cNvPr>
          <p:cNvSpPr txBox="1"/>
          <p:nvPr/>
        </p:nvSpPr>
        <p:spPr>
          <a:xfrm>
            <a:off x="2187031" y="3232036"/>
            <a:ext cx="4571999" cy="307777"/>
          </a:xfrm>
          <a:prstGeom prst="rect">
            <a:avLst/>
          </a:prstGeom>
          <a:solidFill>
            <a:schemeClr val="bg1"/>
          </a:solidFill>
          <a:ln>
            <a:solidFill>
              <a:schemeClr val="tx1"/>
            </a:solidFill>
          </a:ln>
        </p:spPr>
        <p:txBody>
          <a:bodyPr wrap="square" lIns="91440" tIns="45720" rIns="91440" bIns="4572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effectLst/>
                <a:uLnTx/>
                <a:uFillTx/>
                <a:latin typeface="BIZ UDゴシック" panose="020B0400000000000000" pitchFamily="49" charset="-128"/>
                <a:ea typeface="BIZ UDゴシック"/>
              </a:rPr>
              <a:t>令和</a:t>
            </a:r>
            <a:r>
              <a:rPr kumimoji="1" lang="ja-JP" altLang="en-US" sz="1400">
                <a:latin typeface="BIZ UDゴシック" panose="020B0400000000000000" pitchFamily="49" charset="-128"/>
                <a:ea typeface="BIZ UDゴシック"/>
              </a:rPr>
              <a:t>８</a:t>
            </a:r>
            <a:r>
              <a:rPr kumimoji="1" lang="ja-JP" altLang="en-US" sz="1400" b="0" i="0" u="none" strike="noStrike" kern="1200" cap="none" spc="0" normalizeH="0" baseline="0" noProof="0">
                <a:ln>
                  <a:noFill/>
                </a:ln>
                <a:effectLst/>
                <a:uLnTx/>
                <a:uFillTx/>
                <a:latin typeface="BIZ UDゴシック" panose="020B0400000000000000" pitchFamily="49" charset="-128"/>
                <a:ea typeface="BIZ UDゴシック"/>
              </a:rPr>
              <a:t>年度以降管理適正化に向けた新たな支援を実施</a:t>
            </a:r>
          </a:p>
        </p:txBody>
      </p:sp>
      <p:sp>
        <p:nvSpPr>
          <p:cNvPr id="2" name="矢印: 左右 1">
            <a:extLst>
              <a:ext uri="{FF2B5EF4-FFF2-40B4-BE49-F238E27FC236}">
                <a16:creationId xmlns:a16="http://schemas.microsoft.com/office/drawing/2014/main" id="{5DA6C8DA-2CC1-4E79-8AFE-5074D89EE3EA}"/>
              </a:ext>
            </a:extLst>
          </p:cNvPr>
          <p:cNvSpPr/>
          <p:nvPr/>
        </p:nvSpPr>
        <p:spPr>
          <a:xfrm>
            <a:off x="6451048" y="4395138"/>
            <a:ext cx="1233064" cy="148719"/>
          </a:xfrm>
          <a:prstGeom prst="leftRightArrow">
            <a:avLst/>
          </a:prstGeom>
          <a:solidFill>
            <a:schemeClr val="bg1">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sz="110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09127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AFBDCB-4E7F-462B-A029-AD6EF2499C86}"/>
              </a:ext>
            </a:extLst>
          </p:cNvPr>
          <p:cNvSpPr>
            <a:spLocks noChangeArrowheads="1"/>
          </p:cNvSpPr>
          <p:nvPr/>
        </p:nvSpPr>
        <p:spPr bwMode="auto">
          <a:xfrm>
            <a:off x="252152" y="526355"/>
            <a:ext cx="337348" cy="1876529"/>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457200" eaLnBrk="1" hangingPunct="1">
              <a:lnSpc>
                <a:spcPts val="1200"/>
              </a:lnSpc>
              <a:spcBef>
                <a:spcPts val="0"/>
              </a:spcBef>
            </a:pPr>
            <a:r>
              <a:rPr kumimoji="0" lang="ja-JP" altLang="en-US" sz="120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rPr>
              <a:t>施策の方向性</a:t>
            </a:r>
            <a:endParaRPr kumimoji="0" lang="en-US" altLang="ja-JP" sz="120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endParaRPr>
          </a:p>
        </p:txBody>
      </p:sp>
      <p:sp>
        <p:nvSpPr>
          <p:cNvPr id="4" name="Rectangle 2">
            <a:extLst>
              <a:ext uri="{FF2B5EF4-FFF2-40B4-BE49-F238E27FC236}">
                <a16:creationId xmlns:a16="http://schemas.microsoft.com/office/drawing/2014/main" id="{BF87DFC2-31BF-4EFD-A51D-38FA3C49C7F3}"/>
              </a:ext>
            </a:extLst>
          </p:cNvPr>
          <p:cNvSpPr>
            <a:spLocks noChangeArrowheads="1"/>
          </p:cNvSpPr>
          <p:nvPr/>
        </p:nvSpPr>
        <p:spPr bwMode="auto">
          <a:xfrm>
            <a:off x="263751" y="2686485"/>
            <a:ext cx="337348" cy="4068501"/>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457200" eaLnBrk="1" hangingPunct="1">
              <a:lnSpc>
                <a:spcPts val="1200"/>
              </a:lnSpc>
              <a:spcBef>
                <a:spcPts val="0"/>
              </a:spcBef>
            </a:pPr>
            <a:r>
              <a:rPr kumimoji="0" lang="ja-JP" altLang="en-US" sz="135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rPr>
              <a:t>主な取組内容</a:t>
            </a:r>
            <a:endParaRPr kumimoji="0" lang="en-US" altLang="ja-JP" sz="135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endParaRPr>
          </a:p>
        </p:txBody>
      </p:sp>
      <p:sp>
        <p:nvSpPr>
          <p:cNvPr id="5" name="テキスト ボックス 4">
            <a:extLst>
              <a:ext uri="{FF2B5EF4-FFF2-40B4-BE49-F238E27FC236}">
                <a16:creationId xmlns:a16="http://schemas.microsoft.com/office/drawing/2014/main" id="{5276E7B0-A633-4DAC-BC80-32024EF19737}"/>
              </a:ext>
            </a:extLst>
          </p:cNvPr>
          <p:cNvSpPr txBox="1"/>
          <p:nvPr/>
        </p:nvSpPr>
        <p:spPr>
          <a:xfrm>
            <a:off x="672968" y="2774937"/>
            <a:ext cx="6337111" cy="4174797"/>
          </a:xfrm>
          <a:prstGeom prst="rect">
            <a:avLst/>
          </a:prstGeom>
          <a:noFill/>
          <a:ln w="79375" cmpd="dbl">
            <a:noFill/>
          </a:ln>
        </p:spPr>
        <p:txBody>
          <a:bodyPr wrap="square" lIns="91440" tIns="45720" rIns="91440" bIns="45720" rtlCol="0" anchor="t">
            <a:spAutoFit/>
          </a:bodyPr>
          <a:lstStyle/>
          <a:p>
            <a:pPr marL="185420" indent="-185420" defTabSz="457200">
              <a:lnSpc>
                <a:spcPts val="1650"/>
              </a:lnSpc>
              <a:spcBef>
                <a:spcPts val="600"/>
              </a:spcBef>
            </a:pPr>
            <a:r>
              <a:rPr kumimoji="0" lang="ja-JP" altLang="en-US" sz="1400" b="1" dirty="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大阪のまちづくりグランドデザイン（</a:t>
            </a:r>
            <a:r>
              <a:rPr kumimoji="0" lang="en-US" altLang="ja-JP" sz="1400" b="1" dirty="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R4.12</a:t>
            </a:r>
            <a:r>
              <a:rPr kumimoji="0" lang="ja-JP" altLang="en-US" sz="1400" b="1" dirty="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策定）に基づき、大阪全体のまちづくりを推進</a:t>
            </a:r>
            <a:endParaRPr lang="en-US" altLang="ja-JP" dirty="0"/>
          </a:p>
          <a:p>
            <a:pPr marL="269875">
              <a:lnSpc>
                <a:spcPts val="1650"/>
              </a:lnSpc>
            </a:pPr>
            <a:r>
              <a:rPr kumimoji="0" lang="ja-JP" altLang="en-US" sz="1200" dirty="0">
                <a:solidFill>
                  <a:prstClr val="black"/>
                </a:solidFill>
                <a:latin typeface="UD デジタル 教科書体 N-R"/>
                <a:ea typeface="UD デジタル 教科書体 N-R"/>
                <a:cs typeface="Meiryo UI" panose="020B0604030504040204" pitchFamily="50" charset="-128"/>
              </a:rPr>
              <a:t>うめきた</a:t>
            </a:r>
            <a:r>
              <a:rPr kumimoji="0" lang="en-US" altLang="ja-JP" sz="1200" dirty="0">
                <a:solidFill>
                  <a:prstClr val="black"/>
                </a:solidFill>
                <a:latin typeface="UD デジタル 教科書体 N-R"/>
                <a:ea typeface="UD デジタル 教科書体 N-R"/>
                <a:cs typeface="Meiryo UI" panose="020B0604030504040204" pitchFamily="50" charset="-128"/>
              </a:rPr>
              <a:t>2</a:t>
            </a:r>
            <a:r>
              <a:rPr kumimoji="0" lang="ja-JP" altLang="en-US" sz="1200" dirty="0">
                <a:solidFill>
                  <a:prstClr val="black"/>
                </a:solidFill>
                <a:latin typeface="UD デジタル 教科書体 N-R"/>
                <a:ea typeface="UD デジタル 教科書体 N-R"/>
                <a:cs typeface="Meiryo UI" panose="020B0604030504040204" pitchFamily="50" charset="-128"/>
              </a:rPr>
              <a:t>期地区、新大阪駅周辺地域、大阪城東部地区、</a:t>
            </a:r>
            <a:r>
              <a:rPr kumimoji="0" lang="ja-JP" sz="1200" dirty="0">
                <a:solidFill>
                  <a:prstClr val="black"/>
                </a:solidFill>
                <a:latin typeface="UD デジタル 教科書体 N-R"/>
                <a:ea typeface="UD デジタル 教科書体 N-R"/>
                <a:cs typeface="Meiryo UI" panose="020B0604030504040204" pitchFamily="50" charset="-128"/>
              </a:rPr>
              <a:t>夢洲地区などの国際競争力を持った都心部の拠点</a:t>
            </a:r>
            <a:r>
              <a:rPr lang="ja-JP" sz="1200" dirty="0">
                <a:solidFill>
                  <a:prstClr val="black"/>
                </a:solidFill>
                <a:latin typeface="UD デジタル 教科書体 N-R"/>
                <a:ea typeface="UD デジタル 教科書体 N-R"/>
                <a:cs typeface="Meiryo UI" panose="020B0604030504040204" pitchFamily="50" charset="-128"/>
              </a:rPr>
              <a:t>及び</a:t>
            </a:r>
            <a:r>
              <a:rPr kumimoji="0" lang="ja-JP" sz="1200" dirty="0">
                <a:solidFill>
                  <a:prstClr val="black"/>
                </a:solidFill>
                <a:latin typeface="UD デジタル 教科書体 N-R"/>
                <a:ea typeface="UD デジタル 教科書体 N-R"/>
                <a:cs typeface="Meiryo UI" panose="020B0604030504040204" pitchFamily="50" charset="-128"/>
              </a:rPr>
              <a:t>府内各地域</a:t>
            </a:r>
            <a:r>
              <a:rPr lang="ja-JP" sz="1200" dirty="0">
                <a:solidFill>
                  <a:prstClr val="black"/>
                </a:solidFill>
                <a:latin typeface="UD デジタル 教科書体 N-R"/>
                <a:ea typeface="UD デジタル 教科書体 N-R"/>
                <a:cs typeface="Meiryo UI" panose="020B0604030504040204" pitchFamily="50" charset="-128"/>
              </a:rPr>
              <a:t>の拠点形成。</a:t>
            </a:r>
            <a:r>
              <a:rPr kumimoji="0" lang="ja-JP" sz="1200" dirty="0">
                <a:solidFill>
                  <a:prstClr val="black"/>
                </a:solidFill>
                <a:latin typeface="UD デジタル 教科書体 N-R"/>
                <a:ea typeface="UD デジタル 教科書体 N-R"/>
                <a:cs typeface="Meiryo UI" panose="020B0604030504040204" pitchFamily="50" charset="-128"/>
              </a:rPr>
              <a:t>ベイエリアの活性化や淀川舟運</a:t>
            </a:r>
            <a:r>
              <a:rPr lang="ja-JP" sz="1200" dirty="0">
                <a:solidFill>
                  <a:prstClr val="black"/>
                </a:solidFill>
                <a:latin typeface="UD デジタル 教科書体 N-R"/>
                <a:ea typeface="UD デジタル 教科書体 N-R"/>
                <a:cs typeface="Meiryo UI" panose="020B0604030504040204" pitchFamily="50" charset="-128"/>
              </a:rPr>
              <a:t>、</a:t>
            </a:r>
            <a:r>
              <a:rPr kumimoji="0" lang="ja-JP" sz="1200" dirty="0">
                <a:solidFill>
                  <a:prstClr val="black"/>
                </a:solidFill>
                <a:latin typeface="UD デジタル 教科書体 N-R"/>
                <a:ea typeface="UD デジタル 教科書体 N-R"/>
                <a:cs typeface="Meiryo UI" panose="020B0604030504040204" pitchFamily="50" charset="-128"/>
              </a:rPr>
              <a:t>サイクルルート、周辺山系等を活かした広域連携によるまちづくりを推進。</a:t>
            </a:r>
            <a:endParaRPr lang="en-US" sz="1100" dirty="0">
              <a:solidFill>
                <a:prstClr val="black"/>
              </a:solidFill>
              <a:latin typeface="UD デジタル 教科書体 N-R"/>
              <a:ea typeface="UD デジタル 教科書体 N-R"/>
              <a:cs typeface="Meiryo UI" panose="020B0604030504040204" pitchFamily="50" charset="-128"/>
            </a:endParaRPr>
          </a:p>
          <a:p>
            <a:pPr defTabSz="457200">
              <a:lnSpc>
                <a:spcPts val="1650"/>
              </a:lnSpc>
              <a:spcBef>
                <a:spcPts val="600"/>
              </a:spcBef>
            </a:pPr>
            <a:r>
              <a:rPr kumimoji="0" lang="ja-JP" altLang="en-US" sz="1600" b="1" dirty="0">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都市景観ビジョン・大阪（</a:t>
            </a:r>
            <a:r>
              <a:rPr kumimoji="0" lang="en-US" altLang="ja-JP" sz="1600" b="1" dirty="0">
                <a:latin typeface="UD デジタル 教科書体 NP-B" panose="02020700000000000000" pitchFamily="18" charset="-128"/>
                <a:ea typeface="UD デジタル 教科書体 NP-B" panose="02020700000000000000" pitchFamily="18" charset="-128"/>
                <a:cs typeface="Meiryo UI" panose="020B0604030504040204" pitchFamily="50" charset="-128"/>
              </a:rPr>
              <a:t>H30.1</a:t>
            </a:r>
            <a:r>
              <a:rPr kumimoji="0" lang="ja-JP" altLang="en-US" sz="1600" b="1" dirty="0">
                <a:latin typeface="UD デジタル 教科書体 NP-B" panose="02020700000000000000" pitchFamily="18" charset="-128"/>
                <a:ea typeface="UD デジタル 教科書体 NP-B" panose="02020700000000000000" pitchFamily="18" charset="-128"/>
                <a:cs typeface="Meiryo UI" panose="020B0604030504040204" pitchFamily="50" charset="-128"/>
              </a:rPr>
              <a:t>策定）に基づく取組の推進</a:t>
            </a:r>
            <a:endParaRPr kumimoji="0" lang="en-US" altLang="ja-JP" sz="1600" b="1" dirty="0">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269875" defTabSz="457200">
              <a:lnSpc>
                <a:spcPts val="1650"/>
              </a:lnSpc>
              <a:defRPr/>
            </a:pPr>
            <a:r>
              <a:rPr kumimoji="0" lang="ja-JP" altLang="en-US" sz="12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公共事業に対する有識者による助言や評価の仕組み「公共事業における景観面での</a:t>
            </a:r>
            <a:r>
              <a:rPr kumimoji="0" lang="en-US" altLang="ja-JP" sz="12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kumimoji="0" lang="ja-JP" altLang="en-US" sz="12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制度」の導入、運用や、大阪の景観を美しく眺めることができる場所「ビュースポットおおさか」の選定、国内外への魅力発信、市町村等関係者が一体となって景観資源の魅力を発信する「映える大阪プロジェクト」の展開など、良好な景観形成に向けた取組を推進。</a:t>
            </a:r>
            <a:endParaRPr kumimoji="0" lang="en-US" altLang="ja-JP" sz="12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defTabSz="457200">
              <a:lnSpc>
                <a:spcPts val="1650"/>
              </a:lnSpc>
              <a:spcBef>
                <a:spcPts val="600"/>
              </a:spcBef>
            </a:pPr>
            <a:r>
              <a:rPr kumimoji="0" lang="ja-JP" altLang="en-US" sz="1600" b="1" dirty="0">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ユニバーサルデザインのまちづくりの推進</a:t>
            </a:r>
          </a:p>
          <a:p>
            <a:pPr marL="269875" defTabSz="457200">
              <a:lnSpc>
                <a:spcPts val="1650"/>
              </a:lnSpc>
              <a:defRPr/>
            </a:pPr>
            <a:r>
              <a:rPr kumimoji="0" lang="ja-JP" altLang="en-US" sz="1200" dirty="0">
                <a:latin typeface="UD デジタル 教科書体 N-R"/>
                <a:ea typeface="UD デジタル 教科書体 N-R"/>
                <a:cs typeface="Meiryo UI" panose="020B0604030504040204" pitchFamily="50" charset="-128"/>
              </a:rPr>
              <a:t>「大阪府福祉のまちづくり条例」に基づくバリアフリー基準の整備や施設のバリアフリー情報発信、道路や駅など面的・一体的なまちのバリアフリー化の推進など、誰もが出かけやすいまちづくり、使いやすい施設づくりを推進。とりわけ大阪・関西万博</a:t>
            </a:r>
            <a:r>
              <a:rPr lang="ja-JP" altLang="en-US" sz="1200" dirty="0">
                <a:latin typeface="UD デジタル 教科書体 N-R"/>
                <a:ea typeface="UD デジタル 教科書体 N-R"/>
                <a:cs typeface="Meiryo UI" panose="020B0604030504040204" pitchFamily="50" charset="-128"/>
              </a:rPr>
              <a:t>を契機とした</a:t>
            </a:r>
            <a:r>
              <a:rPr kumimoji="0" lang="ja-JP" altLang="en-US" sz="1200" dirty="0">
                <a:latin typeface="UD デジタル 教科書体 N-R"/>
                <a:ea typeface="UD デジタル 教科書体 N-R"/>
                <a:cs typeface="Meiryo UI" panose="020B0604030504040204" pitchFamily="50" charset="-128"/>
              </a:rPr>
              <a:t>、条例改正やガイドラインの改訂</a:t>
            </a:r>
            <a:r>
              <a:rPr lang="ja-JP" altLang="en-US" sz="1200" dirty="0">
                <a:latin typeface="UD デジタル 教科書体 N-R"/>
                <a:ea typeface="UD デジタル 教科書体 N-R"/>
                <a:cs typeface="Meiryo UI" panose="020B0604030504040204" pitchFamily="50" charset="-128"/>
              </a:rPr>
              <a:t>、既存ストックのバリアフリー化促進のための補助制度の創設、バリアフリー情報を一元的に発信する「おおさかユニバーサルデザインマップ」の構築</a:t>
            </a:r>
            <a:r>
              <a:rPr kumimoji="0" lang="ja-JP" altLang="en-US" sz="1200" dirty="0">
                <a:latin typeface="UD デジタル 教科書体 N-R"/>
                <a:ea typeface="UD デジタル 教科書体 N-R"/>
                <a:cs typeface="Meiryo UI" panose="020B0604030504040204" pitchFamily="50" charset="-128"/>
              </a:rPr>
              <a:t>等の取組を展開。</a:t>
            </a:r>
            <a:endParaRPr lang="ja-JP" altLang="en-US" sz="1200" dirty="0">
              <a:latin typeface="UD デジタル 教科書体 N-R"/>
              <a:ea typeface="UD デジタル 教科書体 N-R"/>
              <a:cs typeface="Meiryo UI" panose="020B0604030504040204" pitchFamily="50" charset="-128"/>
            </a:endParaRPr>
          </a:p>
        </p:txBody>
      </p:sp>
      <p:sp>
        <p:nvSpPr>
          <p:cNvPr id="6" name="角丸四角形 3">
            <a:extLst>
              <a:ext uri="{FF2B5EF4-FFF2-40B4-BE49-F238E27FC236}">
                <a16:creationId xmlns:a16="http://schemas.microsoft.com/office/drawing/2014/main" id="{331A18ED-5EEF-440A-956B-756895AFF603}"/>
              </a:ext>
            </a:extLst>
          </p:cNvPr>
          <p:cNvSpPr/>
          <p:nvPr/>
        </p:nvSpPr>
        <p:spPr>
          <a:xfrm>
            <a:off x="0" y="0"/>
            <a:ext cx="9144000" cy="372855"/>
          </a:xfrm>
          <a:prstGeom prst="roundRect">
            <a:avLst>
              <a:gd name="adj" fmla="val 7429"/>
            </a:avLst>
          </a:prstGeom>
          <a:solidFill>
            <a:schemeClr val="accent6">
              <a:lumMod val="75000"/>
            </a:schemeClr>
          </a:solidFill>
          <a:ln/>
        </p:spPr>
        <p:style>
          <a:lnRef idx="0">
            <a:schemeClr val="accent1"/>
          </a:lnRef>
          <a:fillRef idx="3">
            <a:schemeClr val="accent1"/>
          </a:fillRef>
          <a:effectRef idx="3">
            <a:schemeClr val="accent1"/>
          </a:effectRef>
          <a:fontRef idx="minor">
            <a:schemeClr val="lt1"/>
          </a:fontRef>
        </p:style>
        <p:txBody>
          <a:bodyPr lIns="84397" tIns="42198" rIns="84397" bIns="42198" rtlCol="0" anchor="ctr"/>
          <a:lstStyle/>
          <a:p>
            <a:pPr algn="ctr" defTabSz="914290">
              <a:defRPr/>
            </a:pPr>
            <a:r>
              <a:rPr lang="ja-JP" altLang="en-US" b="1" spc="-52">
                <a:solidFill>
                  <a:prstClr val="white"/>
                </a:solidFill>
                <a:latin typeface="Meiryo UI" panose="020B0604030504040204" pitchFamily="50" charset="-128"/>
                <a:ea typeface="Meiryo UI" panose="020B0604030504040204" pitchFamily="50" charset="-128"/>
                <a:cs typeface="Meiryo UI" panose="020B0604030504040204" pitchFamily="50" charset="-128"/>
              </a:rPr>
              <a:t>２．都市の魅力を育む</a:t>
            </a:r>
          </a:p>
        </p:txBody>
      </p:sp>
      <p:grpSp>
        <p:nvGrpSpPr>
          <p:cNvPr id="7" name="グループ化 6">
            <a:extLst>
              <a:ext uri="{FF2B5EF4-FFF2-40B4-BE49-F238E27FC236}">
                <a16:creationId xmlns:a16="http://schemas.microsoft.com/office/drawing/2014/main" id="{C283F21B-5CD8-4D93-9B29-4D119F7E5464}"/>
              </a:ext>
            </a:extLst>
          </p:cNvPr>
          <p:cNvGrpSpPr/>
          <p:nvPr/>
        </p:nvGrpSpPr>
        <p:grpSpPr>
          <a:xfrm>
            <a:off x="672968" y="756815"/>
            <a:ext cx="8042942" cy="1780122"/>
            <a:chOff x="694657" y="767893"/>
            <a:chExt cx="8042942" cy="1780122"/>
          </a:xfrm>
        </p:grpSpPr>
        <p:sp>
          <p:nvSpPr>
            <p:cNvPr id="8" name="テキスト ボックス 7">
              <a:extLst>
                <a:ext uri="{FF2B5EF4-FFF2-40B4-BE49-F238E27FC236}">
                  <a16:creationId xmlns:a16="http://schemas.microsoft.com/office/drawing/2014/main" id="{100146FC-426F-4BD6-BFF8-DAAC448BC1AF}"/>
                </a:ext>
              </a:extLst>
            </p:cNvPr>
            <p:cNvSpPr txBox="1"/>
            <p:nvPr/>
          </p:nvSpPr>
          <p:spPr>
            <a:xfrm>
              <a:off x="694657" y="767893"/>
              <a:ext cx="8019796" cy="1780122"/>
            </a:xfrm>
            <a:prstGeom prst="rect">
              <a:avLst/>
            </a:prstGeom>
            <a:noFill/>
            <a:ln w="9525">
              <a:noFill/>
              <a:prstDash val="solid"/>
            </a:ln>
          </p:spPr>
          <p:txBody>
            <a:bodyPr wrap="square" lIns="37800" tIns="0" rIns="37800" bIns="0" rtlCol="0" anchor="t" anchorCtr="0">
              <a:noAutofit/>
            </a:bodyPr>
            <a:lstStyle/>
            <a:p>
              <a:pPr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活力と魅力ある都市空間の創造</a:t>
              </a:r>
              <a:r>
                <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a:t>
              </a: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重点取組</a:t>
              </a:r>
              <a:r>
                <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a:t>
              </a: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世界に誇れる景観づくり</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ユニバーサルデザインのまちづくりの推進</a:t>
              </a:r>
              <a:r>
                <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a:t>
              </a: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重点取組</a:t>
              </a:r>
              <a:r>
                <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a:t>
              </a:r>
            </a:p>
          </p:txBody>
        </p:sp>
        <p:sp>
          <p:nvSpPr>
            <p:cNvPr id="9" name="テキスト ボックス 8">
              <a:extLst>
                <a:ext uri="{FF2B5EF4-FFF2-40B4-BE49-F238E27FC236}">
                  <a16:creationId xmlns:a16="http://schemas.microsoft.com/office/drawing/2014/main" id="{2D82D6F1-FC8B-48C1-ACDB-7536A648D8CD}"/>
                </a:ext>
              </a:extLst>
            </p:cNvPr>
            <p:cNvSpPr txBox="1"/>
            <p:nvPr/>
          </p:nvSpPr>
          <p:spPr>
            <a:xfrm>
              <a:off x="889108" y="1540454"/>
              <a:ext cx="7825345" cy="284307"/>
            </a:xfrm>
            <a:prstGeom prst="rect">
              <a:avLst/>
            </a:prstGeom>
            <a:noFill/>
            <a:ln w="3175">
              <a:solidFill>
                <a:schemeClr val="tx2"/>
              </a:solidFill>
              <a:prstDash val="dash"/>
            </a:ln>
          </p:spPr>
          <p:txBody>
            <a:bodyPr wrap="square" lIns="36000" tIns="0" rIns="36000" bIns="0" rtlCol="0" anchor="ctr" anchorCtr="0">
              <a:noAutofit/>
            </a:bodyPr>
            <a:lstStyle/>
            <a:p>
              <a:pPr marL="85725" indent="-85725" defTabSz="457200"/>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広域的観点からの景観形成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ビュースポット（視点場）の活用</a:t>
              </a:r>
            </a:p>
          </p:txBody>
        </p:sp>
        <p:sp>
          <p:nvSpPr>
            <p:cNvPr id="10" name="テキスト ボックス 9">
              <a:extLst>
                <a:ext uri="{FF2B5EF4-FFF2-40B4-BE49-F238E27FC236}">
                  <a16:creationId xmlns:a16="http://schemas.microsoft.com/office/drawing/2014/main" id="{BCCBAB0A-518D-4769-BE89-B0D89EC6D6CF}"/>
                </a:ext>
              </a:extLst>
            </p:cNvPr>
            <p:cNvSpPr txBox="1"/>
            <p:nvPr/>
          </p:nvSpPr>
          <p:spPr>
            <a:xfrm>
              <a:off x="900681" y="2145856"/>
              <a:ext cx="7836918" cy="268106"/>
            </a:xfrm>
            <a:prstGeom prst="rect">
              <a:avLst/>
            </a:prstGeom>
            <a:noFill/>
            <a:ln w="3175">
              <a:solidFill>
                <a:schemeClr val="tx2"/>
              </a:solidFill>
              <a:prstDash val="dash"/>
            </a:ln>
          </p:spPr>
          <p:txBody>
            <a:bodyPr wrap="square" lIns="50400" tIns="50400" rIns="50400" bIns="50400" rtlCol="0" anchor="ctr" anchorCtr="0">
              <a:noAutofit/>
            </a:bodyPr>
            <a:lstStyle/>
            <a:p>
              <a:pPr marL="85725" indent="-85725" defTabSz="457200">
                <a:spcBef>
                  <a:spcPts val="280"/>
                </a:spcBef>
              </a:pP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建築物のバリアフリー化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福祉のまちづくりの推進</a:t>
              </a:r>
            </a:p>
          </p:txBody>
        </p:sp>
        <p:sp>
          <p:nvSpPr>
            <p:cNvPr id="11" name="テキスト ボックス 10">
              <a:extLst>
                <a:ext uri="{FF2B5EF4-FFF2-40B4-BE49-F238E27FC236}">
                  <a16:creationId xmlns:a16="http://schemas.microsoft.com/office/drawing/2014/main" id="{3338F727-34FC-4C9B-B752-0A45F8941708}"/>
                </a:ext>
              </a:extLst>
            </p:cNvPr>
            <p:cNvSpPr txBox="1"/>
            <p:nvPr/>
          </p:nvSpPr>
          <p:spPr>
            <a:xfrm>
              <a:off x="889107" y="980833"/>
              <a:ext cx="7825345" cy="284307"/>
            </a:xfrm>
            <a:prstGeom prst="rect">
              <a:avLst/>
            </a:prstGeom>
            <a:noFill/>
            <a:ln w="3175">
              <a:solidFill>
                <a:schemeClr val="tx2"/>
              </a:solidFill>
              <a:prstDash val="dash"/>
            </a:ln>
          </p:spPr>
          <p:txBody>
            <a:bodyPr wrap="square" lIns="36000" tIns="36000" rIns="0" bIns="36000" rtlCol="0" anchor="ctr" anchorCtr="0">
              <a:noAutofit/>
            </a:bodyPr>
            <a:lstStyle/>
            <a:p>
              <a:pPr marL="92075" indent="-92075" defTabSz="457200"/>
              <a:r>
                <a:rPr kumimoji="0" lang="ja-JP" altLang="en-US" sz="1000" spc="-30">
                  <a:solidFill>
                    <a:prstClr val="black"/>
                  </a:solidFill>
                  <a:latin typeface="Meiryo UI" panose="020B0604030504040204" pitchFamily="50" charset="-128"/>
                  <a:ea typeface="Meiryo UI" panose="020B0604030504040204" pitchFamily="50" charset="-128"/>
                  <a:cs typeface="Meiryo UI" panose="020B0604030504040204" pitchFamily="50" charset="-128"/>
                </a:rPr>
                <a:t>　都心部の象徴的なエリアのまちづくり </a:t>
              </a:r>
              <a:r>
                <a:rPr kumimoji="0" lang="en-US" altLang="ja-JP" sz="1000" spc="-3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広域的な都市間連携等による地域価値の創造</a:t>
              </a:r>
              <a:endParaRPr kumimoji="0" lang="en-US" altLang="ja-JP" sz="1000" spc="-42">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3" name="スライド番号プレースホルダー 1">
            <a:extLst>
              <a:ext uri="{FF2B5EF4-FFF2-40B4-BE49-F238E27FC236}">
                <a16:creationId xmlns:a16="http://schemas.microsoft.com/office/drawing/2014/main" id="{3B633F41-D8EE-4BB2-A05D-E8F5B898C679}"/>
              </a:ext>
            </a:extLst>
          </p:cNvPr>
          <p:cNvSpPr>
            <a:spLocks noGrp="1"/>
          </p:cNvSpPr>
          <p:nvPr>
            <p:ph type="sldNum" sz="quarter" idx="12"/>
          </p:nvPr>
        </p:nvSpPr>
        <p:spPr>
          <a:xfrm>
            <a:off x="7072197"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15</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452A13EE-FF30-4D0D-B071-DC23F5781BBF}"/>
              </a:ext>
            </a:extLst>
          </p:cNvPr>
          <p:cNvSpPr txBox="1"/>
          <p:nvPr/>
        </p:nvSpPr>
        <p:spPr>
          <a:xfrm>
            <a:off x="7010076" y="4274151"/>
            <a:ext cx="1793855" cy="372855"/>
          </a:xfrm>
          <a:prstGeom prst="rect">
            <a:avLst/>
          </a:prstGeom>
          <a:noFill/>
          <a:ln w="3175">
            <a:noFill/>
            <a:prstDash val="dash"/>
          </a:ln>
        </p:spPr>
        <p:txBody>
          <a:bodyPr wrap="square" lIns="36000" tIns="0" rIns="36000" bIns="0" rtlCol="0" anchor="ctr" anchorCtr="0">
            <a:noAutofit/>
          </a:bodyPr>
          <a:lstStyle/>
          <a:p>
            <a:pPr marL="85725" indent="-85725" algn="ctr" defTabSz="457200"/>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ビュースポットおおさか</a:t>
            </a:r>
            <a:endPar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5" indent="-85725" algn="ctr" defTabSz="457200"/>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「千里川土手（豊中市）」</a:t>
            </a:r>
            <a:endPar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B3A055F6-C882-491E-B63B-867B8802CF6D}"/>
              </a:ext>
            </a:extLst>
          </p:cNvPr>
          <p:cNvSpPr txBox="1"/>
          <p:nvPr/>
        </p:nvSpPr>
        <p:spPr>
          <a:xfrm>
            <a:off x="6895408" y="6227219"/>
            <a:ext cx="2057400" cy="372855"/>
          </a:xfrm>
          <a:prstGeom prst="rect">
            <a:avLst/>
          </a:prstGeom>
          <a:noFill/>
          <a:ln w="3175">
            <a:noFill/>
            <a:prstDash val="dash"/>
          </a:ln>
        </p:spPr>
        <p:txBody>
          <a:bodyPr wrap="square" lIns="36000" tIns="0" rIns="36000" bIns="0" rtlCol="0" anchor="ctr" anchorCtr="0">
            <a:noAutofit/>
          </a:bodyPr>
          <a:lstStyle/>
          <a:p>
            <a:pPr marL="85725" indent="-85725" algn="ctr" defTabSz="457200"/>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福祉</a:t>
            </a:r>
            <a:r>
              <a:rPr kumimoji="0"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のまちづくりのための施設整備</a:t>
            </a:r>
            <a:endParaRPr kumimoji="0"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5" indent="-85725" algn="ctr" defTabSz="457200"/>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バリアフリー</a:t>
            </a:r>
            <a:r>
              <a:rPr kumimoji="0"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ガイドライン</a:t>
            </a:r>
            <a:endParaRPr kumimoji="0"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5" indent="-85725" algn="ctr" defTabSz="457200"/>
            <a:r>
              <a:rPr kumimoji="0"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（令和８年</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0"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月改訂）</a:t>
            </a:r>
            <a:endParaRPr kumimoji="0"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6" name="図 15">
            <a:extLst>
              <a:ext uri="{FF2B5EF4-FFF2-40B4-BE49-F238E27FC236}">
                <a16:creationId xmlns:a16="http://schemas.microsoft.com/office/drawing/2014/main" id="{A63BF63A-2D82-46F1-939A-BD08703D066A}"/>
              </a:ext>
            </a:extLst>
          </p:cNvPr>
          <p:cNvPicPr>
            <a:picLocks noChangeAspect="1"/>
          </p:cNvPicPr>
          <p:nvPr/>
        </p:nvPicPr>
        <p:blipFill>
          <a:blip r:embed="rId2"/>
          <a:stretch>
            <a:fillRect/>
          </a:stretch>
        </p:blipFill>
        <p:spPr>
          <a:xfrm>
            <a:off x="7010077" y="3078248"/>
            <a:ext cx="1793855" cy="1195903"/>
          </a:xfrm>
          <a:prstGeom prst="rect">
            <a:avLst/>
          </a:prstGeom>
        </p:spPr>
      </p:pic>
      <p:pic>
        <p:nvPicPr>
          <p:cNvPr id="18" name="図 17">
            <a:extLst>
              <a:ext uri="{FF2B5EF4-FFF2-40B4-BE49-F238E27FC236}">
                <a16:creationId xmlns:a16="http://schemas.microsoft.com/office/drawing/2014/main" id="{9833B5F0-FD56-4CCE-88F8-269CB95478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50" t="794" r="-119" b="743"/>
          <a:stretch/>
        </p:blipFill>
        <p:spPr>
          <a:xfrm>
            <a:off x="7415287" y="4745957"/>
            <a:ext cx="1008800" cy="1417122"/>
          </a:xfrm>
          <a:prstGeom prst="rect">
            <a:avLst/>
          </a:prstGeom>
          <a:effectLst/>
        </p:spPr>
      </p:pic>
    </p:spTree>
    <p:extLst>
      <p:ext uri="{BB962C8B-B14F-4D97-AF65-F5344CB8AC3E}">
        <p14:creationId xmlns:p14="http://schemas.microsoft.com/office/powerpoint/2010/main" val="1016258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32"/>
          <p:cNvSpPr/>
          <p:nvPr/>
        </p:nvSpPr>
        <p:spPr>
          <a:xfrm>
            <a:off x="5877705" y="1165315"/>
            <a:ext cx="3157895" cy="25252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うめきた</a:t>
            </a:r>
            <a:r>
              <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期地区</a:t>
            </a:r>
          </a:p>
        </p:txBody>
      </p:sp>
      <p:sp>
        <p:nvSpPr>
          <p:cNvPr id="21" name="角丸四角形 20"/>
          <p:cNvSpPr/>
          <p:nvPr/>
        </p:nvSpPr>
        <p:spPr>
          <a:xfrm>
            <a:off x="100484" y="1146562"/>
            <a:ext cx="5684654" cy="5666814"/>
          </a:xfrm>
          <a:prstGeom prst="roundRect">
            <a:avLst>
              <a:gd name="adj" fmla="val 263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2" name="テキスト ボックス 21"/>
          <p:cNvSpPr txBox="1"/>
          <p:nvPr/>
        </p:nvSpPr>
        <p:spPr>
          <a:xfrm>
            <a:off x="108400" y="1165315"/>
            <a:ext cx="2589126"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令和７年度の主な取組</a:t>
            </a: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２</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都市の魅力を育む</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89"/>
            <a:ext cx="9144000" cy="354251"/>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ts val="2031"/>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846" b="1" i="0" u="none" strike="noStrike" kern="1200" cap="none" spc="-74"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大阪のまちづくりグランドデザイン（</a:t>
            </a:r>
            <a:r>
              <a:rPr kumimoji="1" lang="en-US" altLang="ja-JP" sz="1846" b="1" i="0" u="none" strike="noStrike" kern="1200" cap="none" spc="-74"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R4.12</a:t>
            </a:r>
            <a:r>
              <a:rPr kumimoji="1" lang="ja-JP" altLang="en-US" sz="1846" b="1" i="0" u="none" strike="noStrike" kern="1200" cap="none" spc="-74"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策定）に基づき、大阪全体のまちづくりを推進</a:t>
            </a:r>
          </a:p>
        </p:txBody>
      </p:sp>
      <p:sp>
        <p:nvSpPr>
          <p:cNvPr id="12" name="角丸四角形 11"/>
          <p:cNvSpPr/>
          <p:nvPr/>
        </p:nvSpPr>
        <p:spPr>
          <a:xfrm>
            <a:off x="200966" y="3666796"/>
            <a:ext cx="8842550" cy="280713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 name="正方形/長方形 13"/>
          <p:cNvSpPr/>
          <p:nvPr/>
        </p:nvSpPr>
        <p:spPr>
          <a:xfrm>
            <a:off x="-74338" y="1484784"/>
            <a:ext cx="5944127" cy="5065980"/>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87925" marR="0" lvl="0" indent="0" algn="l" defTabSz="732411" rtl="0" eaLnBrk="1" fontAlgn="auto" latinLnBrk="0" hangingPunct="1">
              <a:lnSpc>
                <a:spcPct val="100000"/>
              </a:lnSpc>
              <a:spcBef>
                <a:spcPts val="277"/>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6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大阪のまちづくりグランドデザインの推進</a:t>
            </a:r>
            <a:endParaRPr kumimoji="1" lang="en-US" altLang="ja-JP" sz="166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0363" marR="0" lvl="0" indent="-128588" algn="l" defTabSz="732411" rtl="0" eaLnBrk="1" fontAlgn="auto" latinLnBrk="0" hangingPunct="1">
              <a:lnSpc>
                <a:spcPct val="100000"/>
              </a:lnSpc>
              <a:spcBef>
                <a:spcPts val="277"/>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292" b="0" i="0" u="none" strike="noStrike" kern="1200" cap="none" spc="-138"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大阪全体のまちづくりを推進するため、構築した推進体制のもと、まちづくりの主体的な役割を担う市町村と緊密に連携し、</a:t>
            </a:r>
            <a:r>
              <a:rPr kumimoji="1" lang="ja-JP" altLang="en-US" sz="1292" b="1" i="0" u="sng" strike="noStrike" kern="1200" cap="none" spc="-138"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「戦略的な情報発信によるまちづくりの機運醸成」や「市町村等との自律的なまちづくりの支援」</a:t>
            </a:r>
            <a:r>
              <a:rPr kumimoji="1" lang="ja-JP" altLang="en-US" sz="1292" b="0" i="0" u="none" strike="noStrike" kern="1200" cap="none" spc="-138"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に取り組む</a:t>
            </a:r>
            <a:endPar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87925" marR="0" lvl="0" indent="0" algn="l" defTabSz="732411" rtl="0" eaLnBrk="1" fontAlgn="auto" latinLnBrk="0" hangingPunct="1">
              <a:lnSpc>
                <a:spcPct val="100000"/>
              </a:lnSpc>
              <a:spcBef>
                <a:spcPts val="277"/>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○国際競争力を持った都心部の拠点形成</a:t>
            </a:r>
          </a:p>
          <a:p>
            <a:pPr marL="398779" marR="0" lvl="0" indent="-166158" algn="l" defTabSz="732411" rtl="0" eaLnBrk="1" fontAlgn="auto" latinLnBrk="0" hangingPunct="1">
              <a:lnSpc>
                <a:spcPct val="100000"/>
              </a:lnSpc>
              <a:spcBef>
                <a:spcPts val="277"/>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・うめきた２期地区</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98779" marR="0" lvl="0" indent="-166158" algn="l" defTabSz="732411" rtl="0" eaLnBrk="1" fontAlgn="auto" latinLnBrk="0" hangingPunct="1">
              <a:lnSpc>
                <a:spcPct val="100000"/>
              </a:lnSpc>
              <a:spcBef>
                <a:spcPts val="277"/>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「みどりとイノベーションの融合拠点」の実現</a:t>
            </a:r>
            <a:r>
              <a:rPr kumimoji="1" lang="ja-JP" altLang="en-US" sz="1292"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のため、</a:t>
            </a:r>
            <a:r>
              <a:rPr kumimoji="1" lang="ja-JP" altLang="en-US" sz="1292" b="1" i="0" u="sng"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うめきたの</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魅力を国内外に発信していくとともに、</a:t>
            </a:r>
            <a:r>
              <a:rPr kumimoji="1" lang="en-US" altLang="ja-JP"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2027</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年度の全体まちびらきに向け、関係者との連携のもと、まちづくりを推進</a:t>
            </a:r>
          </a:p>
          <a:p>
            <a:pPr marL="398779" marR="0" lvl="0" indent="-166158" algn="l" defTabSz="732411" rtl="0" eaLnBrk="1" fontAlgn="auto" latinLnBrk="0" hangingPunct="1">
              <a:lnSpc>
                <a:spcPct val="100000"/>
              </a:lnSpc>
              <a:spcBef>
                <a:spcPts val="277"/>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・新大阪駅周辺地域</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98779" marR="0" lvl="0" indent="-166158" algn="l" defTabSz="732411" rtl="0" eaLnBrk="1" fontAlgn="auto" latinLnBrk="0" hangingPunct="1">
              <a:lnSpc>
                <a:spcPct val="100000"/>
              </a:lnSpc>
              <a:spcBef>
                <a:spcPts val="277"/>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「新大阪駅周辺地域まちづくり方針（</a:t>
            </a:r>
            <a:r>
              <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７</a:t>
            </a:r>
            <a:r>
              <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92">
                <a:solidFill>
                  <a:prstClr val="black"/>
                </a:solidFill>
                <a:latin typeface="Meiryo UI" panose="020B0604030504040204" pitchFamily="50" charset="-128"/>
                <a:ea typeface="Meiryo UI" panose="020B0604030504040204" pitchFamily="50" charset="-128"/>
                <a:cs typeface="Meiryo UI" panose="020B0604030504040204" pitchFamily="50" charset="-128"/>
              </a:rPr>
              <a:t>６</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策定）」を踏まえ、</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駅とまちが一体となった世界有数の広域交通ターミナルのまちづくりの実現に向け検討</a:t>
            </a:r>
            <a:endParaRPr kumimoji="1" lang="en-US" altLang="ja-JP" sz="1292" b="0" i="0" u="none" strike="sng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98779" marR="0" lvl="0" indent="-166158" algn="l" defTabSz="732411" rtl="0" eaLnBrk="1" fontAlgn="auto" latinLnBrk="0" hangingPunct="1">
              <a:lnSpc>
                <a:spcPct val="100000"/>
              </a:lnSpc>
              <a:spcBef>
                <a:spcPts val="277"/>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・大阪城東部地区</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98779" marR="0" lvl="0" indent="-166158" algn="l" defTabSz="732411" rtl="0" eaLnBrk="1" fontAlgn="auto" latinLnBrk="0" hangingPunct="1">
              <a:lnSpc>
                <a:spcPct val="100000"/>
              </a:lnSpc>
              <a:spcBef>
                <a:spcPts val="277"/>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「大阪城東部地区のまちづくりの方向性」を踏まえ、</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大阪公立大学を先導役とした</a:t>
            </a:r>
            <a:br>
              <a:rPr kumimoji="1" lang="en-US" altLang="ja-JP"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b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まちづくりの実現に向け取組を推進</a:t>
            </a:r>
          </a:p>
          <a:p>
            <a:pPr marL="398779" marR="0" lvl="0" indent="-166158" algn="l" defTabSz="732411" rtl="0" eaLnBrk="1" fontAlgn="auto" latinLnBrk="0" hangingPunct="1">
              <a:lnSpc>
                <a:spcPct val="100000"/>
              </a:lnSpc>
              <a:spcBef>
                <a:spcPts val="277"/>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・夢洲地区</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98779" marR="0" lvl="0" indent="-166158" algn="l" defTabSz="732411" rtl="0" eaLnBrk="1" fontAlgn="auto" latinLnBrk="0" hangingPunct="1">
              <a:lnSpc>
                <a:spcPct val="100000"/>
              </a:lnSpc>
              <a:spcBef>
                <a:spcPts val="277"/>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国際観光拠点の形成を推進</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98779" marR="0" lvl="0" indent="-166158" algn="l" defTabSz="732411" rtl="0" eaLnBrk="1" fontAlgn="auto" latinLnBrk="0" hangingPunct="1">
              <a:lnSpc>
                <a:spcPct val="100000"/>
              </a:lnSpc>
              <a:spcBef>
                <a:spcPts val="277"/>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大阪・関西万博の跡地となる夢洲第２期区域のまちづくりに向け取組を推進</a:t>
            </a:r>
            <a:endParaRPr kumimoji="1" lang="en-US" altLang="ja-JP"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87925" marR="0" lvl="0" indent="0" algn="l" defTabSz="732411" rtl="0" eaLnBrk="1" fontAlgn="auto" latinLnBrk="0" hangingPunct="1">
              <a:lnSpc>
                <a:spcPct val="100000"/>
              </a:lnSpc>
              <a:spcBef>
                <a:spcPts val="277"/>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○府内各地域における拠点形成と広域連携によるまちづくり</a:t>
            </a:r>
            <a:endParaRPr kumimoji="1" lang="ja-JP" altLang="en-US"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232621" marR="0" lvl="0" indent="0" algn="l" defTabSz="732411" rtl="0" eaLnBrk="1" fontAlgn="auto" latinLnBrk="0" hangingPunct="1">
              <a:lnSpc>
                <a:spcPct val="100000"/>
              </a:lnSpc>
              <a:spcBef>
                <a:spcPts val="277"/>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ベイエリアの活性化に取り組むとともに、淀川舟運やサイクルルート、周辺山系</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232621" marR="0" lvl="0" indent="0" algn="l" defTabSz="732411" rtl="0" eaLnBrk="1" fontAlgn="auto" latinLnBrk="0" hangingPunct="1">
              <a:lnSpc>
                <a:spcPct val="100000"/>
              </a:lnSpc>
              <a:spcBef>
                <a:spcPts val="277"/>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等を活かした広域連携によるまちづくりを推進</a:t>
            </a:r>
          </a:p>
        </p:txBody>
      </p:sp>
      <p:sp>
        <p:nvSpPr>
          <p:cNvPr id="17" name="角丸四角形 16"/>
          <p:cNvSpPr/>
          <p:nvPr/>
        </p:nvSpPr>
        <p:spPr>
          <a:xfrm>
            <a:off x="5877705" y="3908520"/>
            <a:ext cx="3073244" cy="25252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淀川舟運を活かした賑わいづくり</a:t>
            </a:r>
          </a:p>
        </p:txBody>
      </p:sp>
      <p:sp>
        <p:nvSpPr>
          <p:cNvPr id="19" name="正方形/長方形 18"/>
          <p:cNvSpPr/>
          <p:nvPr/>
        </p:nvSpPr>
        <p:spPr>
          <a:xfrm>
            <a:off x="6790890" y="6333781"/>
            <a:ext cx="1517841" cy="170496"/>
          </a:xfrm>
          <a:prstGeom prst="rect">
            <a:avLst/>
          </a:prstGeom>
          <a:noFill/>
          <a:ln w="25400" cap="flat" cmpd="sng" algn="ctr">
            <a:noFill/>
            <a:prstDash val="solid"/>
          </a:ln>
          <a:effectLst/>
        </p:spPr>
        <p:txBody>
          <a:bodyPr wrap="square" lIns="0" tIns="0" rIns="0" bIns="0" rtlCol="0" anchor="ctr">
            <a:spAutoFit/>
          </a:bodyPr>
          <a:lstStyle/>
          <a:p>
            <a:pPr marL="0" marR="0" lvl="0" indent="0" algn="ctr" defTabSz="766908" rtl="0" eaLnBrk="1" fontAlgn="base" latinLnBrk="0" hangingPunct="1">
              <a:lnSpc>
                <a:spcPct val="100000"/>
              </a:lnSpc>
              <a:spcBef>
                <a:spcPct val="0"/>
              </a:spcBef>
              <a:spcAft>
                <a:spcPct val="0"/>
              </a:spcAft>
              <a:buClrTx/>
              <a:buSzTx/>
              <a:buFontTx/>
              <a:buNone/>
              <a:tabLst/>
              <a:defRPr/>
            </a:pPr>
            <a:r>
              <a:rPr kumimoji="0" lang="ja-JP" altLang="en-US" sz="1108"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淀川を航行する観光船</a:t>
            </a:r>
          </a:p>
        </p:txBody>
      </p:sp>
      <p:sp>
        <p:nvSpPr>
          <p:cNvPr id="20" name="正方形/長方形 19"/>
          <p:cNvSpPr/>
          <p:nvPr/>
        </p:nvSpPr>
        <p:spPr>
          <a:xfrm>
            <a:off x="7725057" y="6536223"/>
            <a:ext cx="1310543" cy="99386"/>
          </a:xfrm>
          <a:prstGeom prst="rect">
            <a:avLst/>
          </a:prstGeom>
          <a:noFill/>
          <a:ln w="25400" cap="flat" cmpd="sng" algn="ctr">
            <a:noFill/>
            <a:prstDash val="solid"/>
          </a:ln>
          <a:effectLst/>
        </p:spPr>
        <p:txBody>
          <a:bodyPr wrap="square" lIns="0" tIns="0" rIns="0" bIns="0" rtlCol="0" anchor="ctr">
            <a:spAutoFit/>
          </a:bodyPr>
          <a:lstStyle/>
          <a:p>
            <a:pPr marL="0" marR="0" lvl="0" indent="0" algn="ctr" defTabSz="766908" rtl="0" eaLnBrk="1" fontAlgn="base" latinLnBrk="0" hangingPunct="1">
              <a:lnSpc>
                <a:spcPct val="100000"/>
              </a:lnSpc>
              <a:spcBef>
                <a:spcPct val="0"/>
              </a:spcBef>
              <a:spcAft>
                <a:spcPct val="0"/>
              </a:spcAft>
              <a:buClrTx/>
              <a:buSzTx/>
              <a:buFontTx/>
              <a:buNone/>
              <a:tabLst/>
              <a:defRPr/>
            </a:pPr>
            <a:r>
              <a:rPr kumimoji="0" lang="ja-JP" altLang="en-US" sz="646"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出典：淀川河川事務所ホームページ</a:t>
            </a:r>
            <a:endParaRPr kumimoji="0" lang="en-US" altLang="ja-JP" sz="646"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正方形/長方形 33"/>
          <p:cNvSpPr/>
          <p:nvPr/>
        </p:nvSpPr>
        <p:spPr>
          <a:xfrm>
            <a:off x="7701571" y="3665403"/>
            <a:ext cx="1310543" cy="99386"/>
          </a:xfrm>
          <a:prstGeom prst="rect">
            <a:avLst/>
          </a:prstGeom>
          <a:noFill/>
          <a:ln w="25400" cap="flat" cmpd="sng" algn="ctr">
            <a:noFill/>
            <a:prstDash val="solid"/>
          </a:ln>
          <a:effectLst/>
        </p:spPr>
        <p:txBody>
          <a:bodyPr wrap="square" lIns="0" tIns="0" rIns="0" bIns="0" rtlCol="0" anchor="ctr">
            <a:spAutoFit/>
          </a:bodyPr>
          <a:lstStyle/>
          <a:p>
            <a:pPr marL="0" marR="0" lvl="0" indent="0" algn="ctr" defTabSz="766908" rtl="0" eaLnBrk="1" fontAlgn="base" latinLnBrk="0" hangingPunct="1">
              <a:lnSpc>
                <a:spcPct val="100000"/>
              </a:lnSpc>
              <a:spcBef>
                <a:spcPct val="0"/>
              </a:spcBef>
              <a:spcAft>
                <a:spcPct val="0"/>
              </a:spcAft>
              <a:buClrTx/>
              <a:buSzTx/>
              <a:buFontTx/>
              <a:buNone/>
              <a:tabLst/>
              <a:defRPr/>
            </a:pPr>
            <a:r>
              <a:rPr kumimoji="0" lang="ja-JP" altLang="en-US" sz="646" b="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eiryo UI" panose="020B0604030504040204" pitchFamily="50" charset="-128"/>
              </a:rPr>
              <a:t>提供：グラングリーン大阪開発事業者</a:t>
            </a:r>
            <a:endParaRPr kumimoji="0" lang="en-US" altLang="ja-JP" sz="646" b="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ED2329EC-4816-4398-BB99-6907FAD68177}"/>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prstClr val="white"/>
                </a:solidFill>
                <a:latin typeface="Meiryo UI" panose="020B0604030504040204" pitchFamily="50" charset="-128"/>
                <a:ea typeface="Meiryo UI" panose="020B0604030504040204" pitchFamily="50" charset="-128"/>
              </a:rPr>
              <a:t>大阪都市計画局</a:t>
            </a: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5" name="正方形/長方形 24">
            <a:extLst>
              <a:ext uri="{FF2B5EF4-FFF2-40B4-BE49-F238E27FC236}">
                <a16:creationId xmlns:a16="http://schemas.microsoft.com/office/drawing/2014/main" id="{92F57CB8-A690-4F93-A7A9-1EDC242C7947}"/>
              </a:ext>
            </a:extLst>
          </p:cNvPr>
          <p:cNvSpPr/>
          <p:nvPr/>
        </p:nvSpPr>
        <p:spPr>
          <a:xfrm>
            <a:off x="5959960" y="3494444"/>
            <a:ext cx="3025884" cy="170496"/>
          </a:xfrm>
          <a:prstGeom prst="rect">
            <a:avLst/>
          </a:prstGeom>
          <a:noFill/>
          <a:ln w="25400" cap="flat" cmpd="sng" algn="ctr">
            <a:noFill/>
            <a:prstDash val="solid"/>
          </a:ln>
          <a:effectLst/>
        </p:spPr>
        <p:txBody>
          <a:bodyPr wrap="square" lIns="0" tIns="0" rIns="0" bIns="0" rtlCol="0" anchor="ctr">
            <a:spAutoFit/>
          </a:bodyPr>
          <a:lstStyle/>
          <a:p>
            <a:pPr marL="0" marR="0" lvl="0" indent="0" algn="ctr" defTabSz="766908" rtl="0" eaLnBrk="1" fontAlgn="base" latinLnBrk="0" hangingPunct="1">
              <a:lnSpc>
                <a:spcPct val="100000"/>
              </a:lnSpc>
              <a:spcBef>
                <a:spcPct val="0"/>
              </a:spcBef>
              <a:spcAft>
                <a:spcPct val="0"/>
              </a:spcAft>
              <a:buClrTx/>
              <a:buSzTx/>
              <a:buFontTx/>
              <a:buNone/>
              <a:tabLst/>
              <a:defRPr/>
            </a:pPr>
            <a:r>
              <a:rPr kumimoji="0" lang="ja-JP" altLang="en-US" sz="1108" b="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eiryo UI" panose="020B0604030504040204" pitchFamily="50" charset="-128"/>
              </a:rPr>
              <a:t>先行まちびらきの様子</a:t>
            </a:r>
            <a:endParaRPr kumimoji="0" lang="ja-JP" altLang="en-US" sz="1108" b="0" i="0" u="none" strike="sngStrike" kern="0" cap="none" spc="0" normalizeH="0" baseline="0" noProof="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786AF005-B911-499D-847F-87A373B5CFAF}"/>
              </a:ext>
            </a:extLst>
          </p:cNvPr>
          <p:cNvPicPr>
            <a:picLocks noChangeAspect="1"/>
          </p:cNvPicPr>
          <p:nvPr/>
        </p:nvPicPr>
        <p:blipFill>
          <a:blip r:embed="rId3"/>
          <a:stretch>
            <a:fillRect/>
          </a:stretch>
        </p:blipFill>
        <p:spPr>
          <a:xfrm>
            <a:off x="5913194" y="1425094"/>
            <a:ext cx="3072650" cy="2048434"/>
          </a:xfrm>
          <a:prstGeom prst="rect">
            <a:avLst/>
          </a:prstGeom>
        </p:spPr>
      </p:pic>
      <p:pic>
        <p:nvPicPr>
          <p:cNvPr id="27" name="Picture 2" descr="淀川を航行する観光船">
            <a:extLst>
              <a:ext uri="{FF2B5EF4-FFF2-40B4-BE49-F238E27FC236}">
                <a16:creationId xmlns:a16="http://schemas.microsoft.com/office/drawing/2014/main" id="{5C8F3D9D-65BC-4143-BD35-4C34DD781B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16784" y="4161048"/>
            <a:ext cx="3073244" cy="2044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020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テキスト ボックス 45">
            <a:extLst>
              <a:ext uri="{FF2B5EF4-FFF2-40B4-BE49-F238E27FC236}">
                <a16:creationId xmlns:a16="http://schemas.microsoft.com/office/drawing/2014/main" id="{864218B1-4833-456B-B738-07A62E28C7B2}"/>
              </a:ext>
            </a:extLst>
          </p:cNvPr>
          <p:cNvSpPr txBox="1"/>
          <p:nvPr/>
        </p:nvSpPr>
        <p:spPr>
          <a:xfrm>
            <a:off x="228601" y="1909203"/>
            <a:ext cx="4882279" cy="3665905"/>
          </a:xfrm>
          <a:prstGeom prst="rect">
            <a:avLst/>
          </a:prstGeom>
          <a:solidFill>
            <a:schemeClr val="bg1">
              <a:lumMod val="85000"/>
            </a:schemeClr>
          </a:solidFill>
          <a:ln w="6350" cap="rnd">
            <a:noFill/>
          </a:ln>
        </p:spPr>
        <p:txBody>
          <a:bodyPr wrap="square" rtlCol="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PDCA</a:t>
            </a:r>
            <a:r>
              <a:rPr kumimoji="1" lang="ja-JP" altLang="en-US" sz="1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サイクル制度のイメージ</a:t>
            </a:r>
            <a:endParaRPr kumimoji="1" lang="en-US" altLang="ja-JP" sz="1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52" name="図 51">
            <a:extLst>
              <a:ext uri="{FF2B5EF4-FFF2-40B4-BE49-F238E27FC236}">
                <a16:creationId xmlns:a16="http://schemas.microsoft.com/office/drawing/2014/main" id="{F1A1E7E8-CDF5-41CD-A86F-0A6497B7A68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59287" y="2995321"/>
            <a:ext cx="3745008" cy="2108766"/>
          </a:xfrm>
          <a:prstGeom prst="rect">
            <a:avLst/>
          </a:prstGeom>
        </p:spPr>
      </p:pic>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２</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都市の魅力を育む</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良好な景観形成の推進</a:t>
            </a:r>
          </a:p>
        </p:txBody>
      </p:sp>
      <p:sp>
        <p:nvSpPr>
          <p:cNvPr id="3" name="角丸四角形 2"/>
          <p:cNvSpPr/>
          <p:nvPr/>
        </p:nvSpPr>
        <p:spPr>
          <a:xfrm>
            <a:off x="228601" y="5657161"/>
            <a:ext cx="8507845" cy="112192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テキスト ボックス 3"/>
          <p:cNvSpPr txBox="1"/>
          <p:nvPr/>
        </p:nvSpPr>
        <p:spPr>
          <a:xfrm>
            <a:off x="315358" y="5681278"/>
            <a:ext cx="2473754" cy="346249"/>
          </a:xfrm>
          <a:prstGeom prst="rect">
            <a:avLst/>
          </a:prstGeom>
          <a:noFill/>
        </p:spPr>
        <p:txBody>
          <a:bodyPr wrap="none" lIns="91440" tIns="45720" rIns="91440" bIns="45720" rtlCol="0" anchor="t">
            <a:spAutoFit/>
          </a:bodyPr>
          <a:lstStyle/>
          <a:p>
            <a:pPr defTabSz="914290">
              <a:defRPr/>
            </a:pPr>
            <a:r>
              <a:rPr kumimoji="1" lang="en-US" altLang="ja-JP" sz="1650" b="1" i="0" u="none" strike="noStrike" kern="1200" cap="none" spc="0" normalizeH="0" baseline="0" noProof="0" dirty="0">
                <a:ln>
                  <a:noFill/>
                </a:ln>
                <a:solidFill>
                  <a:prstClr val="black"/>
                </a:solidFill>
                <a:effectLst/>
                <a:uLnTx/>
                <a:uFillTx/>
                <a:latin typeface="Meiryo UI"/>
                <a:ea typeface="Meiryo UI"/>
              </a:rPr>
              <a:t>【</a:t>
            </a:r>
            <a:r>
              <a:rPr kumimoji="1" lang="ja-JP" altLang="en-US" sz="1650" b="1" i="0" u="none" strike="noStrike" kern="1200" cap="none" spc="0" normalizeH="0" baseline="0" noProof="0" dirty="0">
                <a:ln>
                  <a:noFill/>
                </a:ln>
                <a:solidFill>
                  <a:prstClr val="black"/>
                </a:solidFill>
                <a:effectLst/>
                <a:uLnTx/>
                <a:uFillTx/>
                <a:latin typeface="Meiryo UI"/>
                <a:ea typeface="Meiryo UI"/>
              </a:rPr>
              <a:t>令和</a:t>
            </a:r>
            <a:r>
              <a:rPr kumimoji="1" lang="ja-JP" altLang="en-US" sz="1650" b="1" dirty="0">
                <a:solidFill>
                  <a:prstClr val="black"/>
                </a:solidFill>
                <a:latin typeface="Meiryo UI"/>
                <a:ea typeface="Meiryo UI"/>
              </a:rPr>
              <a:t>８</a:t>
            </a:r>
            <a:r>
              <a:rPr kumimoji="1" lang="ja-JP" altLang="en-US" sz="1650" b="1" i="0" u="none" strike="noStrike" kern="1200" cap="none" spc="0" normalizeH="0" baseline="0" noProof="0" dirty="0">
                <a:ln>
                  <a:noFill/>
                </a:ln>
                <a:solidFill>
                  <a:prstClr val="black"/>
                </a:solidFill>
                <a:effectLst/>
                <a:uLnTx/>
                <a:uFillTx/>
                <a:latin typeface="Meiryo UI"/>
                <a:ea typeface="Meiryo UI"/>
              </a:rPr>
              <a:t>年度の主な取組</a:t>
            </a:r>
            <a:r>
              <a:rPr kumimoji="1" lang="en-US" altLang="ja-JP" sz="1650" b="1" i="0" u="none" strike="noStrike" kern="1200" cap="none" spc="0" normalizeH="0" baseline="0" noProof="0" dirty="0">
                <a:ln>
                  <a:noFill/>
                </a:ln>
                <a:solidFill>
                  <a:prstClr val="black"/>
                </a:solidFill>
                <a:effectLst/>
                <a:uLnTx/>
                <a:uFillTx/>
                <a:latin typeface="Meiryo UI"/>
                <a:ea typeface="Meiryo UI"/>
              </a:rPr>
              <a:t>】</a:t>
            </a:r>
            <a:endParaRPr lang="ja-JP" altLang="en-US" sz="1650" b="1" i="0" u="none" strike="noStrike" kern="1200" cap="none" spc="0" normalizeH="0" baseline="0" noProof="0" dirty="0">
              <a:ln>
                <a:noFill/>
              </a:ln>
              <a:solidFill>
                <a:prstClr val="black"/>
              </a:solidFill>
              <a:effectLst/>
              <a:uLnTx/>
              <a:uFillTx/>
              <a:latin typeface="Meiryo UI"/>
              <a:ea typeface="Meiryo UI"/>
            </a:endParaRPr>
          </a:p>
        </p:txBody>
      </p:sp>
      <p:sp>
        <p:nvSpPr>
          <p:cNvPr id="12" name="正方形/長方形 11"/>
          <p:cNvSpPr/>
          <p:nvPr/>
        </p:nvSpPr>
        <p:spPr>
          <a:xfrm>
            <a:off x="292771" y="1476293"/>
            <a:ext cx="8675382" cy="5175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92"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有識者による助言や景観面からの評価の仕組み等</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により、公共事業における景観への配慮を適正に行う</a:t>
            </a:r>
          </a:p>
        </p:txBody>
      </p:sp>
      <p:sp>
        <p:nvSpPr>
          <p:cNvPr id="13" name="正方形/長方形 12"/>
          <p:cNvSpPr/>
          <p:nvPr/>
        </p:nvSpPr>
        <p:spPr>
          <a:xfrm>
            <a:off x="5004111" y="1939310"/>
            <a:ext cx="4445156" cy="405665"/>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令和７年度アドバイス部会対象事業</a:t>
            </a:r>
            <a:endParaRPr kumimoji="1" lang="en-US" altLang="ja-JP" sz="1100" b="0" i="0" u="sng" strike="sng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（大阪府池田保健所新築工事（</a:t>
            </a:r>
            <a:r>
              <a:rPr kumimoji="1" lang="en-US" altLang="ja-JP" sz="11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Plan:</a:t>
            </a:r>
            <a:r>
              <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景観形成の目標設定等</a:t>
            </a:r>
            <a:r>
              <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正方形/長方形 16"/>
          <p:cNvSpPr/>
          <p:nvPr/>
        </p:nvSpPr>
        <p:spPr>
          <a:xfrm>
            <a:off x="466883" y="6012480"/>
            <a:ext cx="6963358" cy="6604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○景観面での</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PDCA</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サイクル制度の運用（有識者からの助言等）</a:t>
            </a: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＜景観審議会公共事業アドバイス部会対象事業予定＞</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rPr>
              <a:t>　・寝屋川高校、府営住宅建替事業、モノレール駅舎</a:t>
            </a:r>
            <a:endParaRPr kumimoji="1" lang="zh-TW" altLang="en-US" sz="1200" b="0" i="0" u="none" strike="noStrike" kern="1200" cap="none" spc="0" normalizeH="0" baseline="0" noProof="0">
              <a:ln>
                <a:noFill/>
              </a:ln>
              <a:solidFill>
                <a:prstClr val="black"/>
              </a:solidFill>
              <a:effectLst/>
              <a:uLnTx/>
              <a:uFillTx/>
              <a:latin typeface="Meiryo UI"/>
              <a:ea typeface="Meiryo UI"/>
            </a:endParaRPr>
          </a:p>
        </p:txBody>
      </p:sp>
      <p:sp>
        <p:nvSpPr>
          <p:cNvPr id="18" name="正方形/長方形 17">
            <a:extLst>
              <a:ext uri="{FF2B5EF4-FFF2-40B4-BE49-F238E27FC236}">
                <a16:creationId xmlns:a16="http://schemas.microsoft.com/office/drawing/2014/main" id="{B2214278-2596-4ED4-9E11-B8C83DB4BFF5}"/>
              </a:ext>
            </a:extLst>
          </p:cNvPr>
          <p:cNvSpPr/>
          <p:nvPr/>
        </p:nvSpPr>
        <p:spPr bwMode="gray">
          <a:xfrm>
            <a:off x="251520" y="1154236"/>
            <a:ext cx="5049079"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公共事業における景観面での</a:t>
            </a:r>
            <a:r>
              <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PDCA</a:t>
            </a: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サイクル制度</a:t>
            </a:r>
          </a:p>
        </p:txBody>
      </p:sp>
      <p:sp>
        <p:nvSpPr>
          <p:cNvPr id="21"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正方形/長方形 19">
            <a:extLst>
              <a:ext uri="{FF2B5EF4-FFF2-40B4-BE49-F238E27FC236}">
                <a16:creationId xmlns:a16="http://schemas.microsoft.com/office/drawing/2014/main" id="{1937E99D-8D55-4510-9393-F3DB542A1C75}"/>
              </a:ext>
            </a:extLst>
          </p:cNvPr>
          <p:cNvSpPr/>
          <p:nvPr/>
        </p:nvSpPr>
        <p:spPr>
          <a:xfrm>
            <a:off x="315464" y="2313710"/>
            <a:ext cx="2339349" cy="1371473"/>
          </a:xfrm>
          <a:prstGeom prst="rect">
            <a:avLst/>
          </a:prstGeom>
          <a:solidFill>
            <a:schemeClr val="bg1"/>
          </a:solidFill>
          <a:ln w="12700" cap="flat" cmpd="sng" algn="ctr">
            <a:solidFill>
              <a:srgbClr val="5B9BD5">
                <a:shade val="50000"/>
              </a:srgbClr>
            </a:solidFill>
            <a:prstDash val="dashDot"/>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0BC63533-F39E-4ECF-A043-C90B9144D6A5}"/>
              </a:ext>
            </a:extLst>
          </p:cNvPr>
          <p:cNvSpPr txBox="1"/>
          <p:nvPr/>
        </p:nvSpPr>
        <p:spPr>
          <a:xfrm>
            <a:off x="332529" y="2307494"/>
            <a:ext cx="94462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Plan 】</a:t>
            </a:r>
            <a:endPar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正方形/長方形 25">
            <a:extLst>
              <a:ext uri="{FF2B5EF4-FFF2-40B4-BE49-F238E27FC236}">
                <a16:creationId xmlns:a16="http://schemas.microsoft.com/office/drawing/2014/main" id="{94FB6DE8-7C84-4111-BA9D-5FD2B7509F57}"/>
              </a:ext>
            </a:extLst>
          </p:cNvPr>
          <p:cNvSpPr/>
          <p:nvPr/>
        </p:nvSpPr>
        <p:spPr>
          <a:xfrm>
            <a:off x="2894664" y="2313710"/>
            <a:ext cx="2174200" cy="1371473"/>
          </a:xfrm>
          <a:prstGeom prst="rect">
            <a:avLst/>
          </a:prstGeom>
          <a:solidFill>
            <a:schemeClr val="bg1"/>
          </a:solidFill>
          <a:ln w="12700" cap="flat" cmpd="sng" algn="ctr">
            <a:solidFill>
              <a:srgbClr val="5B9BD5">
                <a:shade val="50000"/>
              </a:srgbClr>
            </a:solidFill>
            <a:prstDash val="dashDot"/>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7" name="テキスト ボックス 26">
            <a:extLst>
              <a:ext uri="{FF2B5EF4-FFF2-40B4-BE49-F238E27FC236}">
                <a16:creationId xmlns:a16="http://schemas.microsoft.com/office/drawing/2014/main" id="{981C4E0E-8E92-43E2-910D-3A7B91E1E94F}"/>
              </a:ext>
            </a:extLst>
          </p:cNvPr>
          <p:cNvSpPr txBox="1"/>
          <p:nvPr/>
        </p:nvSpPr>
        <p:spPr>
          <a:xfrm>
            <a:off x="2887957" y="2309105"/>
            <a:ext cx="94462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Do 】</a:t>
            </a:r>
            <a:endPar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正方形/長方形 27">
            <a:extLst>
              <a:ext uri="{FF2B5EF4-FFF2-40B4-BE49-F238E27FC236}">
                <a16:creationId xmlns:a16="http://schemas.microsoft.com/office/drawing/2014/main" id="{5936A675-6D1A-4346-8369-B098FCF6CE4F}"/>
              </a:ext>
            </a:extLst>
          </p:cNvPr>
          <p:cNvSpPr/>
          <p:nvPr/>
        </p:nvSpPr>
        <p:spPr>
          <a:xfrm>
            <a:off x="2907816" y="4045223"/>
            <a:ext cx="2161048" cy="1255985"/>
          </a:xfrm>
          <a:prstGeom prst="rect">
            <a:avLst/>
          </a:prstGeom>
          <a:solidFill>
            <a:schemeClr val="bg1"/>
          </a:solidFill>
          <a:ln w="12700" cap="flat" cmpd="sng" algn="ctr">
            <a:solidFill>
              <a:srgbClr val="5B9BD5">
                <a:shade val="50000"/>
              </a:srgbClr>
            </a:solidFill>
            <a:prstDash val="dashDot"/>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9" name="テキスト ボックス 28">
            <a:extLst>
              <a:ext uri="{FF2B5EF4-FFF2-40B4-BE49-F238E27FC236}">
                <a16:creationId xmlns:a16="http://schemas.microsoft.com/office/drawing/2014/main" id="{8352DACB-41B2-455B-AB22-A3377E2D2379}"/>
              </a:ext>
            </a:extLst>
          </p:cNvPr>
          <p:cNvSpPr txBox="1"/>
          <p:nvPr/>
        </p:nvSpPr>
        <p:spPr>
          <a:xfrm>
            <a:off x="2916443" y="4030257"/>
            <a:ext cx="106094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Check 】</a:t>
            </a:r>
            <a:endPar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正方形/長方形 29">
            <a:extLst>
              <a:ext uri="{FF2B5EF4-FFF2-40B4-BE49-F238E27FC236}">
                <a16:creationId xmlns:a16="http://schemas.microsoft.com/office/drawing/2014/main" id="{A39D9B18-5ACC-4B1F-ABA1-81F3033671B6}"/>
              </a:ext>
            </a:extLst>
          </p:cNvPr>
          <p:cNvSpPr/>
          <p:nvPr/>
        </p:nvSpPr>
        <p:spPr>
          <a:xfrm>
            <a:off x="321918" y="4045223"/>
            <a:ext cx="2339349" cy="1255985"/>
          </a:xfrm>
          <a:prstGeom prst="rect">
            <a:avLst/>
          </a:prstGeom>
          <a:solidFill>
            <a:schemeClr val="bg1"/>
          </a:solidFill>
          <a:ln w="12700" cap="flat" cmpd="sng" algn="ctr">
            <a:solidFill>
              <a:srgbClr val="5B9BD5">
                <a:shade val="50000"/>
              </a:srgbClr>
            </a:solidFill>
            <a:prstDash val="dashDot"/>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31" name="テキスト ボックス 30">
            <a:extLst>
              <a:ext uri="{FF2B5EF4-FFF2-40B4-BE49-F238E27FC236}">
                <a16:creationId xmlns:a16="http://schemas.microsoft.com/office/drawing/2014/main" id="{67BCFEA1-1E76-4171-AA4C-971255AE52B2}"/>
              </a:ext>
            </a:extLst>
          </p:cNvPr>
          <p:cNvSpPr txBox="1"/>
          <p:nvPr/>
        </p:nvSpPr>
        <p:spPr>
          <a:xfrm>
            <a:off x="330545" y="4030257"/>
            <a:ext cx="1153738"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Action 】</a:t>
            </a:r>
            <a:endPar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3" name="テキスト ボックス 32">
            <a:extLst>
              <a:ext uri="{FF2B5EF4-FFF2-40B4-BE49-F238E27FC236}">
                <a16:creationId xmlns:a16="http://schemas.microsoft.com/office/drawing/2014/main" id="{3667547D-6136-4947-96BE-952762F56D90}"/>
              </a:ext>
            </a:extLst>
          </p:cNvPr>
          <p:cNvSpPr txBox="1"/>
          <p:nvPr/>
        </p:nvSpPr>
        <p:spPr>
          <a:xfrm>
            <a:off x="494363" y="2806899"/>
            <a:ext cx="1917395" cy="809717"/>
          </a:xfrm>
          <a:prstGeom prst="rect">
            <a:avLst/>
          </a:prstGeom>
          <a:solidFill>
            <a:srgbClr val="FFE285"/>
          </a:solidFill>
          <a:ln>
            <a:noFill/>
          </a:ln>
        </p:spPr>
        <p:txBody>
          <a:bodyPr wrap="square" lIns="0" tIns="36000" rIns="0" bIns="0" rtlCol="0" anchor="t">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景観形成の目標等の設定</a:t>
            </a:r>
            <a:endParaRPr kumimoji="0" lang="en-US" altLang="ja-JP"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32" name="テキスト ボックス 31">
            <a:extLst>
              <a:ext uri="{FF2B5EF4-FFF2-40B4-BE49-F238E27FC236}">
                <a16:creationId xmlns:a16="http://schemas.microsoft.com/office/drawing/2014/main" id="{5F1BC693-2F81-4AEB-9289-F25012704335}"/>
              </a:ext>
            </a:extLst>
          </p:cNvPr>
          <p:cNvSpPr txBox="1"/>
          <p:nvPr/>
        </p:nvSpPr>
        <p:spPr>
          <a:xfrm>
            <a:off x="575658" y="3037895"/>
            <a:ext cx="1754803" cy="517577"/>
          </a:xfrm>
          <a:prstGeom prst="rect">
            <a:avLst/>
          </a:prstGeom>
          <a:solidFill>
            <a:schemeClr val="bg1"/>
          </a:solidFill>
          <a:ln>
            <a:solidFill>
              <a:schemeClr val="tx1"/>
            </a:solidFill>
          </a:ln>
        </p:spPr>
        <p:txBody>
          <a:bodyPr wrap="square" lIns="0" tIns="0" rIns="0" bIns="0" rtlCol="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公共事業アドバイス部会</a:t>
            </a:r>
            <a:endParaRPr kumimoji="0" lang="en-US" altLang="ja-JP" sz="1200" b="1"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354" rtl="0" eaLnBrk="1" fontAlgn="auto" latinLnBrk="0" hangingPunct="1">
              <a:lnSpc>
                <a:spcPts val="1800"/>
              </a:lnSpc>
              <a:spcBef>
                <a:spcPts val="0"/>
              </a:spcBef>
              <a:spcAft>
                <a:spcPts val="0"/>
              </a:spcAft>
              <a:buClrTx/>
              <a:buSzTx/>
              <a:buFontTx/>
              <a:buNone/>
              <a:tabLst/>
              <a:defRPr/>
            </a:pPr>
            <a:r>
              <a:rPr kumimoji="1" lang="ja-JP" altLang="en-US"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（景観面についての助言）</a:t>
            </a:r>
            <a:endParaRPr kumimoji="0" lang="en-US" altLang="ja-JP"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35" name="テキスト ボックス 34">
            <a:extLst>
              <a:ext uri="{FF2B5EF4-FFF2-40B4-BE49-F238E27FC236}">
                <a16:creationId xmlns:a16="http://schemas.microsoft.com/office/drawing/2014/main" id="{5D636501-DB15-4F45-8743-61A9056BB18C}"/>
              </a:ext>
            </a:extLst>
          </p:cNvPr>
          <p:cNvSpPr txBox="1"/>
          <p:nvPr/>
        </p:nvSpPr>
        <p:spPr>
          <a:xfrm>
            <a:off x="251520" y="2533055"/>
            <a:ext cx="2397047" cy="253916"/>
          </a:xfrm>
          <a:prstGeom prst="rect">
            <a:avLst/>
          </a:prstGeom>
          <a:noFill/>
        </p:spPr>
        <p:txBody>
          <a:bodyPr wrap="square"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○景観形成の目標に沿った計画・設計</a:t>
            </a:r>
          </a:p>
        </p:txBody>
      </p:sp>
      <p:sp>
        <p:nvSpPr>
          <p:cNvPr id="36" name="テキスト ボックス 35">
            <a:extLst>
              <a:ext uri="{FF2B5EF4-FFF2-40B4-BE49-F238E27FC236}">
                <a16:creationId xmlns:a16="http://schemas.microsoft.com/office/drawing/2014/main" id="{2293175B-1467-4790-A5AE-B84E612924E7}"/>
              </a:ext>
            </a:extLst>
          </p:cNvPr>
          <p:cNvSpPr txBox="1"/>
          <p:nvPr/>
        </p:nvSpPr>
        <p:spPr>
          <a:xfrm>
            <a:off x="2828003" y="2832345"/>
            <a:ext cx="2320061" cy="430887"/>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○景観形成の目標の達成に向けた</a:t>
            </a:r>
            <a:endParaRPr kumimoji="0" lang="en-US" altLang="ja-JP"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公共事業の実施</a:t>
            </a:r>
          </a:p>
        </p:txBody>
      </p:sp>
      <p:sp>
        <p:nvSpPr>
          <p:cNvPr id="37" name="テキスト ボックス 36">
            <a:extLst>
              <a:ext uri="{FF2B5EF4-FFF2-40B4-BE49-F238E27FC236}">
                <a16:creationId xmlns:a16="http://schemas.microsoft.com/office/drawing/2014/main" id="{A7275942-1138-40A3-B397-1859EDFBCB71}"/>
              </a:ext>
            </a:extLst>
          </p:cNvPr>
          <p:cNvSpPr txBox="1"/>
          <p:nvPr/>
        </p:nvSpPr>
        <p:spPr>
          <a:xfrm>
            <a:off x="2893013" y="4430374"/>
            <a:ext cx="2111098"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○竣工後、景観形成の目標達成</a:t>
            </a:r>
            <a:endParaRPr kumimoji="0" lang="en-US" altLang="ja-JP"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0" lang="ja-JP" altLang="en-US"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の状況を自己評価</a:t>
            </a:r>
          </a:p>
        </p:txBody>
      </p:sp>
      <p:sp>
        <p:nvSpPr>
          <p:cNvPr id="38" name="テキスト ボックス 37">
            <a:extLst>
              <a:ext uri="{FF2B5EF4-FFF2-40B4-BE49-F238E27FC236}">
                <a16:creationId xmlns:a16="http://schemas.microsoft.com/office/drawing/2014/main" id="{43127A34-36A9-42C7-96C5-3D1390A84A01}"/>
              </a:ext>
            </a:extLst>
          </p:cNvPr>
          <p:cNvSpPr txBox="1"/>
          <p:nvPr/>
        </p:nvSpPr>
        <p:spPr>
          <a:xfrm>
            <a:off x="2883920" y="4887738"/>
            <a:ext cx="144887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○部会へ報告</a:t>
            </a:r>
          </a:p>
        </p:txBody>
      </p:sp>
      <p:sp>
        <p:nvSpPr>
          <p:cNvPr id="39" name="テキスト ボックス 38">
            <a:extLst>
              <a:ext uri="{FF2B5EF4-FFF2-40B4-BE49-F238E27FC236}">
                <a16:creationId xmlns:a16="http://schemas.microsoft.com/office/drawing/2014/main" id="{FE9FE072-A014-4F05-8E28-109EDD8F50F4}"/>
              </a:ext>
            </a:extLst>
          </p:cNvPr>
          <p:cNvSpPr txBox="1"/>
          <p:nvPr/>
        </p:nvSpPr>
        <p:spPr>
          <a:xfrm>
            <a:off x="322657" y="4426724"/>
            <a:ext cx="2339349" cy="430887"/>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○景観形成に寄与した公共事業の</a:t>
            </a:r>
            <a:endParaRPr kumimoji="0" lang="en-US" altLang="ja-JP"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事例を蓄積し、活用</a:t>
            </a:r>
          </a:p>
        </p:txBody>
      </p:sp>
      <p:sp>
        <p:nvSpPr>
          <p:cNvPr id="40" name="テキスト ボックス 39">
            <a:extLst>
              <a:ext uri="{FF2B5EF4-FFF2-40B4-BE49-F238E27FC236}">
                <a16:creationId xmlns:a16="http://schemas.microsoft.com/office/drawing/2014/main" id="{8347AFBA-9E0B-41F5-AAAD-D71C61B09965}"/>
              </a:ext>
            </a:extLst>
          </p:cNvPr>
          <p:cNvSpPr txBox="1"/>
          <p:nvPr/>
        </p:nvSpPr>
        <p:spPr>
          <a:xfrm>
            <a:off x="315358" y="4921158"/>
            <a:ext cx="2312426" cy="261610"/>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○職員の景観に関する技術力向上</a:t>
            </a:r>
          </a:p>
        </p:txBody>
      </p:sp>
      <p:sp>
        <p:nvSpPr>
          <p:cNvPr id="41" name="右矢印 68">
            <a:extLst>
              <a:ext uri="{FF2B5EF4-FFF2-40B4-BE49-F238E27FC236}">
                <a16:creationId xmlns:a16="http://schemas.microsoft.com/office/drawing/2014/main" id="{50F49B58-B456-429A-8959-C10576CDF94B}"/>
              </a:ext>
            </a:extLst>
          </p:cNvPr>
          <p:cNvSpPr/>
          <p:nvPr/>
        </p:nvSpPr>
        <p:spPr>
          <a:xfrm rot="10800000">
            <a:off x="2676069" y="4625086"/>
            <a:ext cx="199001" cy="261610"/>
          </a:xfrm>
          <a:prstGeom prst="rightArrow">
            <a:avLst>
              <a:gd name="adj1" fmla="val 44033"/>
              <a:gd name="adj2" fmla="val 69017"/>
            </a:avLst>
          </a:prstGeom>
          <a:solidFill>
            <a:srgbClr val="F4B183"/>
          </a:solidFill>
          <a:ln w="3175" cap="flat" cmpd="sng" algn="ctr">
            <a:solidFill>
              <a:schemeClr val="bg1">
                <a:lumMod val="50000"/>
              </a:schemeClr>
            </a:solid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43" name="右矢印 68">
            <a:extLst>
              <a:ext uri="{FF2B5EF4-FFF2-40B4-BE49-F238E27FC236}">
                <a16:creationId xmlns:a16="http://schemas.microsoft.com/office/drawing/2014/main" id="{952DC493-9FD1-42EA-91CA-0E90F7D066CC}"/>
              </a:ext>
            </a:extLst>
          </p:cNvPr>
          <p:cNvSpPr/>
          <p:nvPr/>
        </p:nvSpPr>
        <p:spPr>
          <a:xfrm>
            <a:off x="2676069" y="2884191"/>
            <a:ext cx="199001" cy="261610"/>
          </a:xfrm>
          <a:prstGeom prst="rightArrow">
            <a:avLst>
              <a:gd name="adj1" fmla="val 44033"/>
              <a:gd name="adj2" fmla="val 69017"/>
            </a:avLst>
          </a:prstGeom>
          <a:solidFill>
            <a:srgbClr val="F4B183"/>
          </a:solidFill>
          <a:ln w="3175" cap="flat" cmpd="sng" algn="ctr">
            <a:solidFill>
              <a:schemeClr val="bg1">
                <a:lumMod val="50000"/>
              </a:schemeClr>
            </a:solid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44" name="右矢印 68">
            <a:extLst>
              <a:ext uri="{FF2B5EF4-FFF2-40B4-BE49-F238E27FC236}">
                <a16:creationId xmlns:a16="http://schemas.microsoft.com/office/drawing/2014/main" id="{F28C0A2A-6FA7-49A4-A907-DCC3CE402033}"/>
              </a:ext>
            </a:extLst>
          </p:cNvPr>
          <p:cNvSpPr/>
          <p:nvPr/>
        </p:nvSpPr>
        <p:spPr>
          <a:xfrm rot="16200000">
            <a:off x="1385637" y="3737023"/>
            <a:ext cx="199001" cy="261610"/>
          </a:xfrm>
          <a:prstGeom prst="rightArrow">
            <a:avLst>
              <a:gd name="adj1" fmla="val 44033"/>
              <a:gd name="adj2" fmla="val 69017"/>
            </a:avLst>
          </a:prstGeom>
          <a:solidFill>
            <a:srgbClr val="F4B183"/>
          </a:solidFill>
          <a:ln w="3175" cap="flat" cmpd="sng" algn="ctr">
            <a:solidFill>
              <a:schemeClr val="bg1">
                <a:lumMod val="50000"/>
              </a:schemeClr>
            </a:solid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45" name="右矢印 68">
            <a:extLst>
              <a:ext uri="{FF2B5EF4-FFF2-40B4-BE49-F238E27FC236}">
                <a16:creationId xmlns:a16="http://schemas.microsoft.com/office/drawing/2014/main" id="{E66F6E37-0D82-4825-AA49-012AA0B48D13}"/>
              </a:ext>
            </a:extLst>
          </p:cNvPr>
          <p:cNvSpPr/>
          <p:nvPr/>
        </p:nvSpPr>
        <p:spPr>
          <a:xfrm rot="5400000">
            <a:off x="3895501" y="3737023"/>
            <a:ext cx="199001" cy="261610"/>
          </a:xfrm>
          <a:prstGeom prst="rightArrow">
            <a:avLst>
              <a:gd name="adj1" fmla="val 44033"/>
              <a:gd name="adj2" fmla="val 69017"/>
            </a:avLst>
          </a:prstGeom>
          <a:solidFill>
            <a:srgbClr val="F4B183"/>
          </a:solidFill>
          <a:ln w="3175" cap="flat" cmpd="sng" algn="ctr">
            <a:solidFill>
              <a:schemeClr val="bg1">
                <a:lumMod val="50000"/>
              </a:schemeClr>
            </a:solid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42" name="テキスト ボックス 41">
            <a:extLst>
              <a:ext uri="{FF2B5EF4-FFF2-40B4-BE49-F238E27FC236}">
                <a16:creationId xmlns:a16="http://schemas.microsoft.com/office/drawing/2014/main" id="{902CAE42-5AE0-4FF2-90EA-E741E7BB7A0B}"/>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建築環境課</a:t>
            </a:r>
          </a:p>
        </p:txBody>
      </p:sp>
      <p:sp>
        <p:nvSpPr>
          <p:cNvPr id="47" name="矢印: 左右 46">
            <a:extLst>
              <a:ext uri="{FF2B5EF4-FFF2-40B4-BE49-F238E27FC236}">
                <a16:creationId xmlns:a16="http://schemas.microsoft.com/office/drawing/2014/main" id="{B9B0E7F4-D071-49B8-A4FF-848A26D2D1CA}"/>
              </a:ext>
            </a:extLst>
          </p:cNvPr>
          <p:cNvSpPr/>
          <p:nvPr/>
        </p:nvSpPr>
        <p:spPr>
          <a:xfrm rot="3080119">
            <a:off x="6938200" y="4677458"/>
            <a:ext cx="883211" cy="270425"/>
          </a:xfrm>
          <a:prstGeom prst="leftRightArrow">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9" name="正方形/長方形 48">
            <a:extLst>
              <a:ext uri="{FF2B5EF4-FFF2-40B4-BE49-F238E27FC236}">
                <a16:creationId xmlns:a16="http://schemas.microsoft.com/office/drawing/2014/main" id="{D6C26A50-23A2-4037-9B9E-3CCD6D0FE8F0}"/>
              </a:ext>
            </a:extLst>
          </p:cNvPr>
          <p:cNvSpPr/>
          <p:nvPr/>
        </p:nvSpPr>
        <p:spPr>
          <a:xfrm>
            <a:off x="5367470" y="4806402"/>
            <a:ext cx="2208723" cy="313332"/>
          </a:xfrm>
          <a:prstGeom prst="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○南北軸</a:t>
            </a: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：山並みと周辺の植栽と併せた</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a:t>
            </a:r>
            <a:r>
              <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緑の軸</a:t>
            </a:r>
            <a:r>
              <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となるように植栽を計画</a:t>
            </a:r>
            <a:endParaRPr kumimoji="1" lang="en-US" altLang="ja-JP" sz="800" b="0" i="0" u="sng" strike="sng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p:txBody>
      </p:sp>
      <p:sp>
        <p:nvSpPr>
          <p:cNvPr id="51" name="正方形/長方形 50">
            <a:extLst>
              <a:ext uri="{FF2B5EF4-FFF2-40B4-BE49-F238E27FC236}">
                <a16:creationId xmlns:a16="http://schemas.microsoft.com/office/drawing/2014/main" id="{584F215F-D779-43C6-9CB7-A8B7873DAEC0}"/>
              </a:ext>
            </a:extLst>
          </p:cNvPr>
          <p:cNvSpPr/>
          <p:nvPr/>
        </p:nvSpPr>
        <p:spPr>
          <a:xfrm>
            <a:off x="7476062" y="4432643"/>
            <a:ext cx="1147676" cy="559554"/>
          </a:xfrm>
          <a:prstGeom prst="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○道路沿</a:t>
            </a: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歩行者へ配慮した</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豊かな外構</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空間の創出を計画</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p:txBody>
      </p:sp>
      <p:sp>
        <p:nvSpPr>
          <p:cNvPr id="53" name="正方形/長方形 52">
            <a:extLst>
              <a:ext uri="{FF2B5EF4-FFF2-40B4-BE49-F238E27FC236}">
                <a16:creationId xmlns:a16="http://schemas.microsoft.com/office/drawing/2014/main" id="{51D917BC-1975-44A3-AA95-621663344992}"/>
              </a:ext>
            </a:extLst>
          </p:cNvPr>
          <p:cNvSpPr/>
          <p:nvPr/>
        </p:nvSpPr>
        <p:spPr>
          <a:xfrm>
            <a:off x="7762656" y="3180585"/>
            <a:ext cx="1268165" cy="1298217"/>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○外装デザイン：</a:t>
            </a:r>
            <a:endParaRPr kumimoji="1" lang="en-US" altLang="ja-JP" sz="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背景となる明るい青空や、　</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近隣光明公園からの</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連続した緑を意識して、　</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アイボリー系や茶系を</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外壁の配色とし、五月山</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などの自然景観や周辺</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の緑と調和した施設とな</a:t>
            </a: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るよう計画</a:t>
            </a: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p:txBody>
      </p:sp>
      <p:sp>
        <p:nvSpPr>
          <p:cNvPr id="54" name="矢印: 左右 53">
            <a:extLst>
              <a:ext uri="{FF2B5EF4-FFF2-40B4-BE49-F238E27FC236}">
                <a16:creationId xmlns:a16="http://schemas.microsoft.com/office/drawing/2014/main" id="{F2E4B07D-260C-47A8-BDB3-84C2A31CEFE5}"/>
              </a:ext>
            </a:extLst>
          </p:cNvPr>
          <p:cNvSpPr/>
          <p:nvPr/>
        </p:nvSpPr>
        <p:spPr>
          <a:xfrm>
            <a:off x="7589595" y="5094022"/>
            <a:ext cx="1492902" cy="270425"/>
          </a:xfrm>
          <a:prstGeom prst="leftRightArrow">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5" name="正方形/長方形 54">
            <a:extLst>
              <a:ext uri="{FF2B5EF4-FFF2-40B4-BE49-F238E27FC236}">
                <a16:creationId xmlns:a16="http://schemas.microsoft.com/office/drawing/2014/main" id="{3FED9FAD-FE84-4F24-9393-F39E6B114C9A}"/>
              </a:ext>
            </a:extLst>
          </p:cNvPr>
          <p:cNvSpPr/>
          <p:nvPr/>
        </p:nvSpPr>
        <p:spPr>
          <a:xfrm>
            <a:off x="5167837" y="2318643"/>
            <a:ext cx="4117704" cy="482609"/>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a:rPr>
              <a:t>＜令和</a:t>
            </a:r>
            <a:r>
              <a:rPr kumimoji="1" lang="ja-JP" altLang="en-US" sz="900" dirty="0">
                <a:solidFill>
                  <a:prstClr val="black"/>
                </a:solidFill>
                <a:latin typeface="Meiryo UI"/>
                <a:ea typeface="Meiryo UI"/>
              </a:rPr>
              <a:t>７</a:t>
            </a:r>
            <a:r>
              <a:rPr kumimoji="1" lang="ja-JP" altLang="en-US" sz="900" b="0" i="0" u="none" strike="noStrike" kern="1200" cap="none" spc="0" normalizeH="0" baseline="0" noProof="0" dirty="0">
                <a:ln>
                  <a:noFill/>
                </a:ln>
                <a:solidFill>
                  <a:prstClr val="black"/>
                </a:solidFill>
                <a:effectLst/>
                <a:uLnTx/>
                <a:uFillTx/>
                <a:latin typeface="Meiryo UI"/>
                <a:ea typeface="Meiryo UI"/>
              </a:rPr>
              <a:t>年度部会での主な意見＞</a:t>
            </a:r>
            <a:endParaRPr kumimoji="1" lang="en-US" altLang="ja-JP" sz="9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背景となる視点場からの景観を意識し、外壁の配色を検討すること。</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山並みと周辺の植栽と併せ、八王子川沿いの緑の連続性に寄与する植栽計画とすること。</a:t>
            </a:r>
          </a:p>
        </p:txBody>
      </p:sp>
      <p:sp>
        <p:nvSpPr>
          <p:cNvPr id="48" name="正方形/長方形 47">
            <a:extLst>
              <a:ext uri="{FF2B5EF4-FFF2-40B4-BE49-F238E27FC236}">
                <a16:creationId xmlns:a16="http://schemas.microsoft.com/office/drawing/2014/main" id="{794BAD5D-265C-4D98-90D4-C7B2B64F2A77}"/>
              </a:ext>
            </a:extLst>
          </p:cNvPr>
          <p:cNvSpPr/>
          <p:nvPr/>
        </p:nvSpPr>
        <p:spPr>
          <a:xfrm>
            <a:off x="7537259" y="4990772"/>
            <a:ext cx="1713098" cy="31333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○東西軸</a:t>
            </a:r>
            <a:r>
              <a:rPr kumimoji="1" lang="ja-JP" altLang="en-US" sz="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：光明公園から続く緑を</a:t>
            </a:r>
            <a:endParaRPr kumimoji="1" lang="en-US" altLang="ja-JP" sz="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　　　　　　 　意識した植栽を計画</a:t>
            </a:r>
            <a:endParaRPr kumimoji="1" lang="en-US" altLang="ja-JP" sz="800" b="0" i="0" u="sng" strike="sngStrike" kern="1200" cap="none" spc="0" normalizeH="0" baseline="0" noProof="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p:txBody>
      </p:sp>
      <p:sp>
        <p:nvSpPr>
          <p:cNvPr id="56" name="テキスト ボックス 55">
            <a:extLst>
              <a:ext uri="{FF2B5EF4-FFF2-40B4-BE49-F238E27FC236}">
                <a16:creationId xmlns:a16="http://schemas.microsoft.com/office/drawing/2014/main" id="{35B52A05-CE83-4C17-B5FA-F572019D3ADC}"/>
              </a:ext>
            </a:extLst>
          </p:cNvPr>
          <p:cNvSpPr txBox="1"/>
          <p:nvPr/>
        </p:nvSpPr>
        <p:spPr>
          <a:xfrm>
            <a:off x="6149965" y="2759946"/>
            <a:ext cx="229315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助言を受けて検討した主な内容</a:t>
            </a:r>
            <a:r>
              <a:rPr kumimoji="0"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7" name="テキスト ボックス 56">
            <a:extLst>
              <a:ext uri="{FF2B5EF4-FFF2-40B4-BE49-F238E27FC236}">
                <a16:creationId xmlns:a16="http://schemas.microsoft.com/office/drawing/2014/main" id="{3E251C11-3786-4DC8-A508-07D5B6AF03FB}"/>
              </a:ext>
            </a:extLst>
          </p:cNvPr>
          <p:cNvSpPr txBox="1"/>
          <p:nvPr/>
        </p:nvSpPr>
        <p:spPr>
          <a:xfrm>
            <a:off x="5182904" y="2964053"/>
            <a:ext cx="2293158" cy="22313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5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rPr>
              <a:t>○視点場からの景観を再確認</a:t>
            </a:r>
            <a:endParaRPr kumimoji="0" lang="en-US" altLang="ja-JP" sz="85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n-cs"/>
            </a:endParaRPr>
          </a:p>
        </p:txBody>
      </p:sp>
      <p:sp>
        <p:nvSpPr>
          <p:cNvPr id="58" name="テキスト ボックス 57">
            <a:extLst>
              <a:ext uri="{FF2B5EF4-FFF2-40B4-BE49-F238E27FC236}">
                <a16:creationId xmlns:a16="http://schemas.microsoft.com/office/drawing/2014/main" id="{E3DD08B8-8C23-4BA6-9125-FB13D5486876}"/>
              </a:ext>
            </a:extLst>
          </p:cNvPr>
          <p:cNvSpPr txBox="1"/>
          <p:nvPr/>
        </p:nvSpPr>
        <p:spPr>
          <a:xfrm>
            <a:off x="5174005" y="5213318"/>
            <a:ext cx="3971408" cy="35394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8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助言の効果</a:t>
            </a:r>
            <a:r>
              <a:rPr kumimoji="0" lang="en-US" altLang="ja-JP" sz="8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設計者及び職員が周辺のまちづくりに良い影響を与える施設となるよう意識をして設計</a:t>
            </a:r>
          </a:p>
        </p:txBody>
      </p:sp>
      <p:sp>
        <p:nvSpPr>
          <p:cNvPr id="22" name="正方形/長方形 21">
            <a:extLst>
              <a:ext uri="{FF2B5EF4-FFF2-40B4-BE49-F238E27FC236}">
                <a16:creationId xmlns:a16="http://schemas.microsoft.com/office/drawing/2014/main" id="{0C36BA8F-6151-4FCF-A30B-BD9CB4742DF3}"/>
              </a:ext>
            </a:extLst>
          </p:cNvPr>
          <p:cNvSpPr/>
          <p:nvPr/>
        </p:nvSpPr>
        <p:spPr>
          <a:xfrm>
            <a:off x="5167837" y="1900089"/>
            <a:ext cx="3952250" cy="3668305"/>
          </a:xfrm>
          <a:prstGeom prst="rect">
            <a:avLst/>
          </a:prstGeom>
          <a:no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678844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２</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都市の魅力を育む</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3" name="角丸四角形 2"/>
          <p:cNvSpPr/>
          <p:nvPr/>
        </p:nvSpPr>
        <p:spPr>
          <a:xfrm>
            <a:off x="406262" y="5812770"/>
            <a:ext cx="8331475" cy="93453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テキスト ボックス 3"/>
          <p:cNvSpPr txBox="1"/>
          <p:nvPr/>
        </p:nvSpPr>
        <p:spPr>
          <a:xfrm>
            <a:off x="498067" y="5823127"/>
            <a:ext cx="2473754" cy="346249"/>
          </a:xfrm>
          <a:prstGeom prst="rect">
            <a:avLst/>
          </a:prstGeom>
          <a:noFill/>
        </p:spPr>
        <p:txBody>
          <a:bodyPr wrap="non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50" b="1" i="0" u="none" strike="noStrike" kern="1200" cap="none" spc="0" normalizeH="0" baseline="0" noProof="0" dirty="0">
                <a:ln>
                  <a:noFill/>
                </a:ln>
                <a:solidFill>
                  <a:prstClr val="black"/>
                </a:solidFill>
                <a:effectLst/>
                <a:uLnTx/>
                <a:uFillTx/>
                <a:latin typeface="Meiryo UI"/>
                <a:ea typeface="Meiryo UI"/>
              </a:rPr>
              <a:t>【</a:t>
            </a:r>
            <a:r>
              <a:rPr kumimoji="1" lang="ja-JP" altLang="en-US" sz="1650" b="1" i="0" u="none" strike="noStrike" kern="1200" cap="none" spc="0" normalizeH="0" baseline="0" noProof="0" dirty="0">
                <a:ln>
                  <a:noFill/>
                </a:ln>
                <a:solidFill>
                  <a:prstClr val="black"/>
                </a:solidFill>
                <a:effectLst/>
                <a:uLnTx/>
                <a:uFillTx/>
                <a:latin typeface="Meiryo UI"/>
                <a:ea typeface="Meiryo UI"/>
              </a:rPr>
              <a:t>令和</a:t>
            </a:r>
            <a:r>
              <a:rPr kumimoji="1" lang="ja-JP" altLang="en-US" sz="1650" b="1" dirty="0">
                <a:latin typeface="Meiryo UI"/>
                <a:ea typeface="Meiryo UI"/>
              </a:rPr>
              <a:t>８</a:t>
            </a:r>
            <a:r>
              <a:rPr kumimoji="1" lang="ja-JP" altLang="en-US" sz="1650" b="1" i="0" u="none" strike="noStrike" kern="1200" cap="none" spc="0" normalizeH="0" baseline="0" noProof="0" dirty="0">
                <a:ln>
                  <a:noFill/>
                </a:ln>
                <a:solidFill>
                  <a:prstClr val="black"/>
                </a:solidFill>
                <a:effectLst/>
                <a:uLnTx/>
                <a:uFillTx/>
                <a:latin typeface="Meiryo UI"/>
                <a:ea typeface="Meiryo UI"/>
              </a:rPr>
              <a:t>年度の主な取組</a:t>
            </a:r>
            <a:r>
              <a:rPr kumimoji="1" lang="en-US" altLang="ja-JP" sz="1650" b="1" i="0" u="none" strike="noStrike" kern="1200" cap="none" spc="0" normalizeH="0" baseline="0" noProof="0" dirty="0">
                <a:ln>
                  <a:noFill/>
                </a:ln>
                <a:solidFill>
                  <a:prstClr val="black"/>
                </a:solidFill>
                <a:effectLst/>
                <a:uLnTx/>
                <a:uFillTx/>
                <a:latin typeface="Meiryo UI"/>
                <a:ea typeface="Meiryo UI"/>
              </a:rPr>
              <a:t>】</a:t>
            </a:r>
            <a:endParaRPr kumimoji="1" lang="ja-JP" altLang="en-US" sz="1650" b="1" i="0" u="none" strike="noStrike" kern="1200" cap="none" spc="0" normalizeH="0" baseline="0" noProof="0" dirty="0">
              <a:ln>
                <a:noFill/>
              </a:ln>
              <a:solidFill>
                <a:prstClr val="black"/>
              </a:solidFill>
              <a:effectLst/>
              <a:uLnTx/>
              <a:uFillTx/>
              <a:latin typeface="Meiryo UI"/>
              <a:ea typeface="Meiryo UI"/>
            </a:endParaRPr>
          </a:p>
        </p:txBody>
      </p:sp>
      <p:sp>
        <p:nvSpPr>
          <p:cNvPr id="17" name="正方形/長方形 16"/>
          <p:cNvSpPr/>
          <p:nvPr/>
        </p:nvSpPr>
        <p:spPr>
          <a:xfrm>
            <a:off x="498067" y="6134799"/>
            <a:ext cx="8626774" cy="612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179070" marR="0" lvl="0" indent="-179070" algn="l" defTabSz="914290" rtl="0" eaLnBrk="1" fontAlgn="auto" latinLnBrk="0" hangingPunct="1">
              <a:lnSpc>
                <a:spcPct val="100000"/>
              </a:lnSpc>
              <a:spcBef>
                <a:spcPts val="0"/>
              </a:spcBef>
              <a:spcAft>
                <a:spcPts val="0"/>
              </a:spcAft>
              <a:buClrTx/>
              <a:buSzTx/>
              <a:buFontTx/>
              <a:buNone/>
              <a:tabLst/>
              <a:defRPr/>
            </a:pPr>
            <a:r>
              <a:rPr kumimoji="1" lang="ja-JP" altLang="en-US" sz="1450" b="0" i="0" u="none" strike="noStrike" kern="1200" cap="none" spc="0" normalizeH="0" baseline="0" noProof="0" dirty="0">
                <a:ln>
                  <a:noFill/>
                </a:ln>
                <a:solidFill>
                  <a:prstClr val="black"/>
                </a:solidFill>
                <a:effectLst/>
                <a:uLnTx/>
                <a:uFillTx/>
                <a:latin typeface="Meiryo UI"/>
                <a:ea typeface="Meiryo UI"/>
              </a:rPr>
              <a:t>○民間企業や市町村、関係機関との連携のもと、</a:t>
            </a:r>
            <a:r>
              <a:rPr kumimoji="1" lang="ja-JP" altLang="en-US" sz="1450" b="0" i="0" u="none" kern="1200" cap="none" spc="0" normalizeH="0" baseline="0" noProof="0" dirty="0">
                <a:ln>
                  <a:noFill/>
                </a:ln>
                <a:solidFill>
                  <a:schemeClr val="tx1"/>
                </a:solidFill>
                <a:effectLst/>
                <a:uLnTx/>
                <a:uFillTx/>
                <a:latin typeface="Meiryo UI"/>
                <a:ea typeface="Meiryo UI"/>
              </a:rPr>
              <a:t>大阪</a:t>
            </a:r>
            <a:r>
              <a:rPr kumimoji="1" lang="ja-JP" altLang="en-US" sz="1450" dirty="0">
                <a:solidFill>
                  <a:schemeClr val="tx1"/>
                </a:solidFill>
                <a:latin typeface="Meiryo UI"/>
                <a:ea typeface="Meiryo UI"/>
              </a:rPr>
              <a:t>を訪れる</a:t>
            </a:r>
            <a:r>
              <a:rPr kumimoji="1" lang="ja-JP" altLang="en-US" sz="1450" b="0" i="0" u="none" strike="noStrike" kern="1200" cap="none" spc="0" normalizeH="0" baseline="0" noProof="0" dirty="0">
                <a:ln>
                  <a:noFill/>
                </a:ln>
                <a:solidFill>
                  <a:prstClr val="black"/>
                </a:solidFill>
                <a:effectLst/>
                <a:uLnTx/>
                <a:uFillTx/>
                <a:latin typeface="Meiryo UI"/>
                <a:ea typeface="Meiryo UI"/>
              </a:rPr>
              <a:t>国内外からの来訪者、</a:t>
            </a:r>
            <a:endParaRPr lang="en-US" altLang="ja-JP" sz="1450" b="0" i="0" u="none" strike="noStrike" kern="1200" cap="none" spc="0" normalizeH="0" baseline="0" noProof="0" dirty="0">
              <a:ln>
                <a:noFill/>
              </a:ln>
              <a:solidFill>
                <a:prstClr val="black"/>
              </a:solidFill>
              <a:effectLst/>
              <a:uLnTx/>
              <a:uFillTx/>
              <a:latin typeface="Meiryo UI"/>
              <a:ea typeface="Meiryo UI"/>
            </a:endParaRPr>
          </a:p>
          <a:p>
            <a:pPr marL="179070" marR="0" lvl="0" indent="-179070" algn="l" defTabSz="914290" rtl="0" eaLnBrk="1" fontAlgn="auto" latinLnBrk="0" hangingPunct="1">
              <a:lnSpc>
                <a:spcPct val="100000"/>
              </a:lnSpc>
              <a:spcBef>
                <a:spcPts val="0"/>
              </a:spcBef>
              <a:spcAft>
                <a:spcPts val="0"/>
              </a:spcAft>
              <a:buClrTx/>
              <a:buSzTx/>
              <a:buFontTx/>
              <a:buNone/>
              <a:tabLst/>
              <a:defRPr/>
            </a:pPr>
            <a:r>
              <a:rPr kumimoji="1" lang="ja-JP" altLang="en-US" sz="1477" dirty="0">
                <a:solidFill>
                  <a:prstClr val="black"/>
                </a:solidFill>
                <a:latin typeface="Meiryo UI" panose="020B0604030504040204" pitchFamily="50" charset="-128"/>
                <a:ea typeface="Meiryo UI" panose="020B0604030504040204" pitchFamily="50" charset="-128"/>
              </a:rPr>
              <a:t>　 府内にお住まいの方に</a:t>
            </a:r>
            <a:r>
              <a:rPr kumimoji="1" lang="ja-JP" altLang="en-US" sz="1477"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ビュースポットおおさか等の景観資源の魅力を発信</a:t>
            </a:r>
            <a:endParaRPr lang="ja-JP" altLang="en-US" sz="1477"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p:txBody>
      </p:sp>
      <p:sp>
        <p:nvSpPr>
          <p:cNvPr id="21" name="正方形/長方形 20"/>
          <p:cNvSpPr/>
          <p:nvPr/>
        </p:nvSpPr>
        <p:spPr>
          <a:xfrm>
            <a:off x="131886" y="3668097"/>
            <a:ext cx="8626774" cy="575414"/>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世界に誇れる個性豊かで多彩な大阪の</a:t>
            </a:r>
            <a:r>
              <a:rPr kumimoji="1" lang="ja-JP" altLang="en-US" sz="1400"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魅力ある景観を眺めることのできる場所を発掘</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し、「ビュースポットおおさか」　　</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として選定、情報発信することで、景観への興味・関心の向上を図る。</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34" name="図 33"/>
          <p:cNvPicPr>
            <a:picLocks noChangeAspect="1"/>
          </p:cNvPicPr>
          <p:nvPr/>
        </p:nvPicPr>
        <p:blipFill>
          <a:blip r:embed="rId3"/>
          <a:stretch>
            <a:fillRect/>
          </a:stretch>
        </p:blipFill>
        <p:spPr>
          <a:xfrm>
            <a:off x="4589858" y="4664822"/>
            <a:ext cx="1061390" cy="1030154"/>
          </a:xfrm>
          <a:prstGeom prst="rect">
            <a:avLst/>
          </a:prstGeom>
        </p:spPr>
      </p:pic>
      <p:sp>
        <p:nvSpPr>
          <p:cNvPr id="36" name="正方形/長方形 35"/>
          <p:cNvSpPr/>
          <p:nvPr/>
        </p:nvSpPr>
        <p:spPr>
          <a:xfrm>
            <a:off x="4627288" y="4353960"/>
            <a:ext cx="986529" cy="253037"/>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831"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選定スポット一覧</a:t>
            </a:r>
            <a:endParaRPr kumimoji="1" lang="en-US" altLang="ja-JP" sz="831"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正方形/長方形 28">
            <a:extLst>
              <a:ext uri="{FF2B5EF4-FFF2-40B4-BE49-F238E27FC236}">
                <a16:creationId xmlns:a16="http://schemas.microsoft.com/office/drawing/2014/main" id="{B2214278-2596-4ED4-9E11-B8C83DB4BFF5}"/>
              </a:ext>
            </a:extLst>
          </p:cNvPr>
          <p:cNvSpPr/>
          <p:nvPr/>
        </p:nvSpPr>
        <p:spPr bwMode="gray">
          <a:xfrm>
            <a:off x="251520" y="3271215"/>
            <a:ext cx="3907012"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ビュースポットおおさか</a:t>
            </a:r>
            <a:r>
              <a:rPr kumimoji="1" lang="en-US" altLang="ja-JP" sz="11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〔R6.3</a:t>
            </a:r>
            <a:r>
              <a:rPr kumimoji="1" lang="ja-JP" altLang="en-US" sz="11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に</a:t>
            </a:r>
            <a:r>
              <a:rPr kumimoji="1" lang="en-US" altLang="ja-JP" sz="11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11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か所選定</a:t>
            </a:r>
            <a:r>
              <a:rPr kumimoji="1" lang="en-US" altLang="ja-JP" sz="11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良好な景観形成の推進</a:t>
            </a:r>
          </a:p>
        </p:txBody>
      </p:sp>
      <p:sp>
        <p:nvSpPr>
          <p:cNvPr id="40" name="正方形/長方形 39"/>
          <p:cNvSpPr/>
          <p:nvPr/>
        </p:nvSpPr>
        <p:spPr>
          <a:xfrm>
            <a:off x="3072637" y="5453795"/>
            <a:ext cx="1433728" cy="369332"/>
          </a:xfrm>
          <a:prstGeom prst="rect">
            <a:avLst/>
          </a:prstGeom>
        </p:spPr>
        <p:txBody>
          <a:bodyPr wrap="square">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000000"/>
                </a:solidFill>
                <a:effectLst/>
                <a:uLnTx/>
                <a:uFillTx/>
                <a:latin typeface="Meiryo" panose="020B0604030504040204" pitchFamily="50" charset="-128"/>
                <a:ea typeface="Meiryo" panose="020B0604030504040204" pitchFamily="50" charset="-128"/>
                <a:cs typeface="+mn-cs"/>
              </a:rPr>
              <a:t>木津川水門を眺める</a:t>
            </a:r>
            <a:endParaRPr kumimoji="1" lang="en-US" altLang="ja-JP" sz="900" b="1" i="0" u="none" strike="noStrike" kern="1200" cap="none" spc="0" normalizeH="0" baseline="0" noProof="0">
              <a:ln>
                <a:noFill/>
              </a:ln>
              <a:solidFill>
                <a:srgbClr val="000000"/>
              </a:solidFill>
              <a:effectLst/>
              <a:uLnTx/>
              <a:uFillTx/>
              <a:latin typeface="Meiryo" panose="020B0604030504040204" pitchFamily="50" charset="-128"/>
              <a:ea typeface="Meiryo" panose="020B0604030504040204"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000000"/>
                </a:solidFill>
                <a:effectLst/>
                <a:uLnTx/>
                <a:uFillTx/>
                <a:latin typeface="Meiryo" panose="020B0604030504040204" pitchFamily="50" charset="-128"/>
                <a:ea typeface="Meiryo" panose="020B0604030504040204" pitchFamily="50" charset="-128"/>
                <a:cs typeface="+mn-cs"/>
              </a:rPr>
              <a:t>落合上渡船</a:t>
            </a:r>
          </a:p>
        </p:txBody>
      </p:sp>
      <p:sp>
        <p:nvSpPr>
          <p:cNvPr id="42" name="正方形/長方形 41"/>
          <p:cNvSpPr/>
          <p:nvPr/>
        </p:nvSpPr>
        <p:spPr>
          <a:xfrm>
            <a:off x="1169103" y="5453795"/>
            <a:ext cx="1634355" cy="369332"/>
          </a:xfrm>
          <a:prstGeom prst="rect">
            <a:avLst/>
          </a:prstGeom>
        </p:spPr>
        <p:txBody>
          <a:bodyPr wrap="square">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勝ちダルマと大自然を</a:t>
            </a:r>
            <a:endParaRPr kumimoji="1" lang="en-US" altLang="ja-JP" sz="9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眺める勝尾寺</a:t>
            </a:r>
          </a:p>
        </p:txBody>
      </p:sp>
      <p:sp>
        <p:nvSpPr>
          <p:cNvPr id="2" name="テキスト ボックス 1"/>
          <p:cNvSpPr txBox="1"/>
          <p:nvPr/>
        </p:nvSpPr>
        <p:spPr>
          <a:xfrm>
            <a:off x="130195" y="4617185"/>
            <a:ext cx="1127232" cy="461665"/>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ビュースポット</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おおさか（例）</a:t>
            </a:r>
          </a:p>
        </p:txBody>
      </p:sp>
      <p:sp>
        <p:nvSpPr>
          <p:cNvPr id="35"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1026" name="Picture 2">
            <a:extLst>
              <a:ext uri="{FF2B5EF4-FFF2-40B4-BE49-F238E27FC236}">
                <a16:creationId xmlns:a16="http://schemas.microsoft.com/office/drawing/2014/main" id="{69CD6F23-F675-4FD7-BBAD-AEB957525FB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427" y="4355633"/>
            <a:ext cx="1433728" cy="10752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B522FDD-3D04-4243-855F-170FA58A6A1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2637" y="4350434"/>
            <a:ext cx="1433728" cy="1075296"/>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a:extLst>
              <a:ext uri="{FF2B5EF4-FFF2-40B4-BE49-F238E27FC236}">
                <a16:creationId xmlns:a16="http://schemas.microsoft.com/office/drawing/2014/main" id="{27BA25B3-9720-4ABB-85A2-029B743F408D}"/>
              </a:ext>
            </a:extLst>
          </p:cNvPr>
          <p:cNvGrpSpPr/>
          <p:nvPr/>
        </p:nvGrpSpPr>
        <p:grpSpPr>
          <a:xfrm>
            <a:off x="6097896" y="3994332"/>
            <a:ext cx="2498570" cy="1372055"/>
            <a:chOff x="5599945" y="2202774"/>
            <a:chExt cx="3009285" cy="1652507"/>
          </a:xfrm>
        </p:grpSpPr>
        <p:pic>
          <p:nvPicPr>
            <p:cNvPr id="37" name="図 36">
              <a:extLst>
                <a:ext uri="{FF2B5EF4-FFF2-40B4-BE49-F238E27FC236}">
                  <a16:creationId xmlns:a16="http://schemas.microsoft.com/office/drawing/2014/main" id="{36435600-905B-4096-BD5A-DBD5E5B3CE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9356">
              <a:off x="7573425" y="2351670"/>
              <a:ext cx="1035805" cy="1399706"/>
            </a:xfrm>
            <a:prstGeom prst="rect">
              <a:avLst/>
            </a:prstGeom>
            <a:solidFill>
              <a:schemeClr val="bg1"/>
            </a:solidFill>
          </p:spPr>
        </p:pic>
        <p:pic>
          <p:nvPicPr>
            <p:cNvPr id="38" name="図 37">
              <a:extLst>
                <a:ext uri="{FF2B5EF4-FFF2-40B4-BE49-F238E27FC236}">
                  <a16:creationId xmlns:a16="http://schemas.microsoft.com/office/drawing/2014/main" id="{0235A5AD-7A2A-4A02-8051-4D5D666D69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9356">
              <a:off x="6543772" y="2202774"/>
              <a:ext cx="1063758" cy="1396257"/>
            </a:xfrm>
            <a:prstGeom prst="rect">
              <a:avLst/>
            </a:prstGeom>
            <a:solidFill>
              <a:schemeClr val="bg1"/>
            </a:solidFill>
          </p:spPr>
        </p:pic>
        <p:pic>
          <p:nvPicPr>
            <p:cNvPr id="39" name="図 38">
              <a:extLst>
                <a:ext uri="{FF2B5EF4-FFF2-40B4-BE49-F238E27FC236}">
                  <a16:creationId xmlns:a16="http://schemas.microsoft.com/office/drawing/2014/main" id="{938764CC-3FEB-4A46-B593-1EDBF15A3B4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rot="20975347">
              <a:off x="5599945" y="2293261"/>
              <a:ext cx="1120650" cy="1562020"/>
            </a:xfrm>
            <a:prstGeom prst="rect">
              <a:avLst/>
            </a:prstGeom>
          </p:spPr>
        </p:pic>
      </p:grpSp>
      <p:sp>
        <p:nvSpPr>
          <p:cNvPr id="41" name="テキスト ボックス 40">
            <a:extLst>
              <a:ext uri="{FF2B5EF4-FFF2-40B4-BE49-F238E27FC236}">
                <a16:creationId xmlns:a16="http://schemas.microsoft.com/office/drawing/2014/main" id="{67998E0E-53B9-466D-8CB7-BFF0802AF8F2}"/>
              </a:ext>
            </a:extLst>
          </p:cNvPr>
          <p:cNvSpPr txBox="1"/>
          <p:nvPr/>
        </p:nvSpPr>
        <p:spPr>
          <a:xfrm>
            <a:off x="6147092" y="5417932"/>
            <a:ext cx="2507418" cy="276999"/>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ビュースポットおおさか　公式ガイドブック</a:t>
            </a:r>
          </a:p>
        </p:txBody>
      </p:sp>
      <p:sp>
        <p:nvSpPr>
          <p:cNvPr id="43" name="テキスト ボックス 42">
            <a:extLst>
              <a:ext uri="{FF2B5EF4-FFF2-40B4-BE49-F238E27FC236}">
                <a16:creationId xmlns:a16="http://schemas.microsoft.com/office/drawing/2014/main" id="{786C124F-5DD5-488E-9499-EBBDB19A80B2}"/>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prstClr val="white"/>
                </a:solidFill>
                <a:latin typeface="Meiryo UI" panose="020B0604030504040204" pitchFamily="50" charset="-128"/>
                <a:ea typeface="Meiryo UI" panose="020B0604030504040204" pitchFamily="50" charset="-128"/>
              </a:rPr>
              <a:t>建築環境</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課</a:t>
            </a:r>
          </a:p>
        </p:txBody>
      </p:sp>
      <p:sp>
        <p:nvSpPr>
          <p:cNvPr id="45" name="正方形/長方形 44">
            <a:extLst>
              <a:ext uri="{FF2B5EF4-FFF2-40B4-BE49-F238E27FC236}">
                <a16:creationId xmlns:a16="http://schemas.microsoft.com/office/drawing/2014/main" id="{64B706F0-1719-4D76-97C1-DAD1BAFCA23C}"/>
              </a:ext>
            </a:extLst>
          </p:cNvPr>
          <p:cNvSpPr/>
          <p:nvPr/>
        </p:nvSpPr>
        <p:spPr bwMode="gray">
          <a:xfrm>
            <a:off x="207976" y="1173393"/>
            <a:ext cx="2584779"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映え</a:t>
            </a:r>
            <a:r>
              <a:rPr kumimoji="1" lang="ja-JP" altLang="en-US" sz="1600" b="1">
                <a:solidFill>
                  <a:prstClr val="white"/>
                </a:solidFill>
                <a:latin typeface="Meiryo UI" panose="020B0604030504040204" pitchFamily="50" charset="-128"/>
                <a:ea typeface="Meiryo UI" panose="020B0604030504040204" pitchFamily="50" charset="-128"/>
                <a:cs typeface="Meiryo UI" panose="020B0604030504040204" pitchFamily="50" charset="-128"/>
              </a:rPr>
              <a:t>る大阪プロジェクト</a:t>
            </a:r>
            <a:endPar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a:extLst>
              <a:ext uri="{FF2B5EF4-FFF2-40B4-BE49-F238E27FC236}">
                <a16:creationId xmlns:a16="http://schemas.microsoft.com/office/drawing/2014/main" id="{DCEA9E1F-E1D1-4CA7-8C4A-48388108DA62}"/>
              </a:ext>
            </a:extLst>
          </p:cNvPr>
          <p:cNvSpPr/>
          <p:nvPr/>
        </p:nvSpPr>
        <p:spPr>
          <a:xfrm>
            <a:off x="199728" y="1642136"/>
            <a:ext cx="5462378" cy="738664"/>
          </a:xfrm>
          <a:prstGeom prst="rect">
            <a:avLst/>
          </a:prstGeom>
        </p:spPr>
        <p:txBody>
          <a:bodyPr wrap="square" lIns="91440" tIns="45720" rIns="91440" bIns="4572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400" dirty="0">
                <a:solidFill>
                  <a:prstClr val="black"/>
                </a:solidFill>
                <a:latin typeface="Meiryo UI"/>
                <a:ea typeface="Meiryo UI"/>
              </a:rPr>
              <a:t>2025</a:t>
            </a:r>
            <a:r>
              <a:rPr kumimoji="1" lang="ja-JP" altLang="en-US" sz="1400" b="0" i="0" u="none" strike="noStrike" kern="1200" cap="none" spc="0" normalizeH="0" baseline="0" noProof="0" dirty="0">
                <a:ln>
                  <a:noFill/>
                </a:ln>
                <a:solidFill>
                  <a:prstClr val="black"/>
                </a:solidFill>
                <a:effectLst/>
                <a:uLnTx/>
                <a:uFillTx/>
                <a:latin typeface="Meiryo UI"/>
                <a:ea typeface="Meiryo UI"/>
              </a:rPr>
              <a:t>大阪・関西万博を契機として、府や市町村、関係団体が一体となり、</a:t>
            </a:r>
            <a:r>
              <a:rPr kumimoji="1" lang="ja-JP" altLang="en-US" sz="1400" b="1" i="0" u="sng" strike="noStrike" kern="1200" cap="none" spc="0" normalizeH="0" baseline="0" noProof="0" dirty="0">
                <a:ln>
                  <a:noFill/>
                </a:ln>
                <a:solidFill>
                  <a:srgbClr val="FF0000"/>
                </a:solidFill>
                <a:effectLst/>
                <a:uLnTx/>
                <a:uFillTx/>
                <a:latin typeface="Meiryo UI"/>
                <a:ea typeface="Meiryo UI"/>
              </a:rPr>
              <a:t>大阪の景観魅力を知り・体感できる取組を展開・発信</a:t>
            </a:r>
            <a:r>
              <a:rPr kumimoji="1" lang="ja-JP" altLang="en-US" sz="1400" b="0" i="0" u="none" strike="noStrike" kern="1200" cap="none" spc="0" normalizeH="0" baseline="0" noProof="0" dirty="0">
                <a:ln>
                  <a:noFill/>
                </a:ln>
                <a:solidFill>
                  <a:prstClr val="black"/>
                </a:solidFill>
                <a:effectLst/>
                <a:uLnTx/>
                <a:uFillTx/>
                <a:latin typeface="Meiryo UI"/>
                <a:ea typeface="Meiryo UI"/>
              </a:rPr>
              <a:t>するプ</a:t>
            </a:r>
            <a:r>
              <a:rPr kumimoji="1" lang="ja-JP" altLang="en-US" sz="1400" b="0" i="0" u="none" strike="noStrike" kern="1200" cap="none" spc="0" normalizeH="0" baseline="0" noProof="0" dirty="0">
                <a:ln>
                  <a:noFill/>
                </a:ln>
                <a:effectLst/>
                <a:uLnTx/>
                <a:uFillTx/>
                <a:latin typeface="Meiryo UI"/>
                <a:ea typeface="Meiryo UI"/>
              </a:rPr>
              <a:t>ロジェクト</a:t>
            </a:r>
            <a:r>
              <a:rPr kumimoji="1" lang="ja-JP" altLang="en-US" sz="1400" dirty="0">
                <a:latin typeface="Meiryo UI"/>
                <a:ea typeface="Meiryo UI"/>
              </a:rPr>
              <a:t>を実施（令和６年10月１日～令和７年10月13日）</a:t>
            </a:r>
            <a:endParaRPr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pic>
        <p:nvPicPr>
          <p:cNvPr id="49" name="図 48">
            <a:extLst>
              <a:ext uri="{FF2B5EF4-FFF2-40B4-BE49-F238E27FC236}">
                <a16:creationId xmlns:a16="http://schemas.microsoft.com/office/drawing/2014/main" id="{598E5DD2-E82E-4ED3-9C68-E9F1EBA20DCF}"/>
              </a:ext>
            </a:extLst>
          </p:cNvPr>
          <p:cNvPicPr>
            <a:picLocks noChangeAspect="1"/>
          </p:cNvPicPr>
          <p:nvPr/>
        </p:nvPicPr>
        <p:blipFill>
          <a:blip r:embed="rId9"/>
          <a:stretch>
            <a:fillRect/>
          </a:stretch>
        </p:blipFill>
        <p:spPr>
          <a:xfrm>
            <a:off x="5639757" y="1341547"/>
            <a:ext cx="1195653" cy="1683838"/>
          </a:xfrm>
          <a:prstGeom prst="rect">
            <a:avLst/>
          </a:prstGeom>
          <a:ln>
            <a:solidFill>
              <a:schemeClr val="bg2">
                <a:lumMod val="75000"/>
              </a:schemeClr>
            </a:solidFill>
          </a:ln>
          <a:effectLst>
            <a:outerShdw blurRad="50800" dist="38100" dir="2700000" algn="tl" rotWithShape="0">
              <a:prstClr val="black">
                <a:alpha val="40000"/>
              </a:prstClr>
            </a:outerShdw>
          </a:effectLst>
        </p:spPr>
      </p:pic>
      <p:pic>
        <p:nvPicPr>
          <p:cNvPr id="50" name="図 49">
            <a:extLst>
              <a:ext uri="{FF2B5EF4-FFF2-40B4-BE49-F238E27FC236}">
                <a16:creationId xmlns:a16="http://schemas.microsoft.com/office/drawing/2014/main" id="{10FC84C7-2DBC-4BB3-8B54-711E5773BC0F}"/>
              </a:ext>
            </a:extLst>
          </p:cNvPr>
          <p:cNvPicPr>
            <a:picLocks noChangeAspect="1"/>
          </p:cNvPicPr>
          <p:nvPr/>
        </p:nvPicPr>
        <p:blipFill>
          <a:blip r:embed="rId10"/>
          <a:stretch>
            <a:fillRect/>
          </a:stretch>
        </p:blipFill>
        <p:spPr>
          <a:xfrm>
            <a:off x="6901067" y="2020144"/>
            <a:ext cx="2098933" cy="1005241"/>
          </a:xfrm>
          <a:prstGeom prst="rect">
            <a:avLst/>
          </a:prstGeom>
          <a:effectLst>
            <a:outerShdw blurRad="50800" dist="38100" dir="2700000" algn="tl" rotWithShape="0">
              <a:prstClr val="black">
                <a:alpha val="40000"/>
              </a:prstClr>
            </a:outerShdw>
          </a:effectLst>
        </p:spPr>
      </p:pic>
      <p:pic>
        <p:nvPicPr>
          <p:cNvPr id="51" name="図 50">
            <a:extLst>
              <a:ext uri="{FF2B5EF4-FFF2-40B4-BE49-F238E27FC236}">
                <a16:creationId xmlns:a16="http://schemas.microsoft.com/office/drawing/2014/main" id="{3CC4EA53-1BA9-4458-85AE-F95943ACD476}"/>
              </a:ext>
            </a:extLst>
          </p:cNvPr>
          <p:cNvPicPr>
            <a:picLocks noChangeAspect="1"/>
          </p:cNvPicPr>
          <p:nvPr/>
        </p:nvPicPr>
        <p:blipFill>
          <a:blip r:embed="rId11"/>
          <a:stretch>
            <a:fillRect/>
          </a:stretch>
        </p:blipFill>
        <p:spPr>
          <a:xfrm rot="940695">
            <a:off x="7835173" y="1466631"/>
            <a:ext cx="1075734" cy="1522510"/>
          </a:xfrm>
          <a:prstGeom prst="rect">
            <a:avLst/>
          </a:prstGeom>
          <a:effectLst>
            <a:outerShdw blurRad="50800" dist="38100" dir="2700000" algn="tl" rotWithShape="0">
              <a:prstClr val="black">
                <a:alpha val="40000"/>
              </a:prstClr>
            </a:outerShdw>
          </a:effectLst>
        </p:spPr>
      </p:pic>
      <p:sp>
        <p:nvSpPr>
          <p:cNvPr id="52" name="テキスト ボックス 51">
            <a:extLst>
              <a:ext uri="{FF2B5EF4-FFF2-40B4-BE49-F238E27FC236}">
                <a16:creationId xmlns:a16="http://schemas.microsoft.com/office/drawing/2014/main" id="{3088AC9B-50B5-4AA8-A5C0-6FE2965A4170}"/>
              </a:ext>
            </a:extLst>
          </p:cNvPr>
          <p:cNvSpPr txBox="1"/>
          <p:nvPr/>
        </p:nvSpPr>
        <p:spPr>
          <a:xfrm>
            <a:off x="5864835" y="3121882"/>
            <a:ext cx="2872902" cy="276999"/>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映える大阪プロジェクト　ポスター・リーフレット</a:t>
            </a:r>
          </a:p>
        </p:txBody>
      </p:sp>
      <p:pic>
        <p:nvPicPr>
          <p:cNvPr id="53" name="図 52">
            <a:extLst>
              <a:ext uri="{FF2B5EF4-FFF2-40B4-BE49-F238E27FC236}">
                <a16:creationId xmlns:a16="http://schemas.microsoft.com/office/drawing/2014/main" id="{BEB1DF73-F439-4765-84B1-F3A7F15AD31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41392" y="2562468"/>
            <a:ext cx="968617" cy="614219"/>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660434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四角形: 角を丸くする 28">
            <a:extLst>
              <a:ext uri="{FF2B5EF4-FFF2-40B4-BE49-F238E27FC236}">
                <a16:creationId xmlns:a16="http://schemas.microsoft.com/office/drawing/2014/main" id="{D96CD7AE-FEBE-484D-B964-D7E2B266CEE3}"/>
              </a:ext>
            </a:extLst>
          </p:cNvPr>
          <p:cNvSpPr/>
          <p:nvPr/>
        </p:nvSpPr>
        <p:spPr>
          <a:xfrm>
            <a:off x="4572000" y="1876078"/>
            <a:ext cx="4400209" cy="3450847"/>
          </a:xfrm>
          <a:prstGeom prst="roundRect">
            <a:avLst>
              <a:gd name="adj" fmla="val 201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3" name="四角形: 角を丸くする 142">
            <a:extLst>
              <a:ext uri="{FF2B5EF4-FFF2-40B4-BE49-F238E27FC236}">
                <a16:creationId xmlns:a16="http://schemas.microsoft.com/office/drawing/2014/main" id="{3316F5B1-599E-43DE-9CE0-BAA3998691D9}"/>
              </a:ext>
            </a:extLst>
          </p:cNvPr>
          <p:cNvSpPr/>
          <p:nvPr/>
        </p:nvSpPr>
        <p:spPr>
          <a:xfrm>
            <a:off x="181862" y="2322685"/>
            <a:ext cx="4199987" cy="2997141"/>
          </a:xfrm>
          <a:prstGeom prst="roundRect">
            <a:avLst>
              <a:gd name="adj" fmla="val 201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四角形: 角を丸くする 9">
            <a:extLst>
              <a:ext uri="{FF2B5EF4-FFF2-40B4-BE49-F238E27FC236}">
                <a16:creationId xmlns:a16="http://schemas.microsoft.com/office/drawing/2014/main" id="{5E1C2C1F-378A-46FF-8BF9-BF87BE65D1AC}"/>
              </a:ext>
            </a:extLst>
          </p:cNvPr>
          <p:cNvSpPr/>
          <p:nvPr/>
        </p:nvSpPr>
        <p:spPr>
          <a:xfrm>
            <a:off x="181862" y="1878768"/>
            <a:ext cx="4199987" cy="390534"/>
          </a:xfrm>
          <a:prstGeom prst="roundRect">
            <a:avLst>
              <a:gd name="adj" fmla="val 372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２</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都市の魅力を育む</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ユニバーサルデザインのまちづくりの推進</a:t>
            </a:r>
          </a:p>
        </p:txBody>
      </p:sp>
      <p:sp>
        <p:nvSpPr>
          <p:cNvPr id="31" name="テキスト ボックス 30">
            <a:extLst>
              <a:ext uri="{FF2B5EF4-FFF2-40B4-BE49-F238E27FC236}">
                <a16:creationId xmlns:a16="http://schemas.microsoft.com/office/drawing/2014/main" id="{3F902F8C-0335-42B6-940A-5D2126BC1572}"/>
              </a:ext>
            </a:extLst>
          </p:cNvPr>
          <p:cNvSpPr txBox="1"/>
          <p:nvPr/>
        </p:nvSpPr>
        <p:spPr>
          <a:xfrm>
            <a:off x="303380" y="1529478"/>
            <a:ext cx="8781868" cy="351571"/>
          </a:xfrm>
          <a:prstGeom prst="rect">
            <a:avLst/>
          </a:prstGeom>
          <a:noFill/>
        </p:spPr>
        <p:txBody>
          <a:bodyPr wrap="square" rtlCol="0">
            <a:spAutoFit/>
          </a:bodyPr>
          <a:lstStyle/>
          <a:p>
            <a:pPr marL="0" marR="0" lvl="0" indent="0" algn="l" defTabSz="914290" rtl="0" eaLnBrk="1" fontAlgn="auto" latinLnBrk="0" hangingPunct="1">
              <a:lnSpc>
                <a:spcPct val="13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・「大阪府福祉のまちづくり条例」に基づき、</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誰もが出かけやすいまちづくり、使いやすい施設づくりを推進</a:t>
            </a:r>
            <a:endPar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6" name="正方形/長方形 45">
            <a:extLst>
              <a:ext uri="{FF2B5EF4-FFF2-40B4-BE49-F238E27FC236}">
                <a16:creationId xmlns:a16="http://schemas.microsoft.com/office/drawing/2014/main" id="{B2214278-2596-4ED4-9E11-B8C83DB4BFF5}"/>
              </a:ext>
            </a:extLst>
          </p:cNvPr>
          <p:cNvSpPr/>
          <p:nvPr/>
        </p:nvSpPr>
        <p:spPr bwMode="gray">
          <a:xfrm>
            <a:off x="275918" y="1130582"/>
            <a:ext cx="4666081"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建築物のバリアフリー化の促進</a:t>
            </a:r>
          </a:p>
        </p:txBody>
      </p:sp>
      <p:sp>
        <p:nvSpPr>
          <p:cNvPr id="580" name="角丸四角形 72">
            <a:extLst>
              <a:ext uri="{FF2B5EF4-FFF2-40B4-BE49-F238E27FC236}">
                <a16:creationId xmlns:a16="http://schemas.microsoft.com/office/drawing/2014/main" id="{6B642B21-835B-4A84-949E-052700DDB342}"/>
              </a:ext>
            </a:extLst>
          </p:cNvPr>
          <p:cNvSpPr/>
          <p:nvPr/>
        </p:nvSpPr>
        <p:spPr>
          <a:xfrm>
            <a:off x="187715" y="5395922"/>
            <a:ext cx="8784494" cy="1390845"/>
          </a:xfrm>
          <a:prstGeom prst="roundRect">
            <a:avLst>
              <a:gd name="adj" fmla="val 149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846"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81" name="テキスト ボックス 580">
            <a:extLst>
              <a:ext uri="{FF2B5EF4-FFF2-40B4-BE49-F238E27FC236}">
                <a16:creationId xmlns:a16="http://schemas.microsoft.com/office/drawing/2014/main" id="{D7820BB3-4FDB-4E5F-A3A0-71182D19C7F4}"/>
              </a:ext>
            </a:extLst>
          </p:cNvPr>
          <p:cNvSpPr txBox="1"/>
          <p:nvPr/>
        </p:nvSpPr>
        <p:spPr>
          <a:xfrm>
            <a:off x="171791" y="5431447"/>
            <a:ext cx="2473754" cy="346249"/>
          </a:xfrm>
          <a:prstGeom prst="rect">
            <a:avLst/>
          </a:prstGeom>
          <a:noFill/>
        </p:spPr>
        <p:txBody>
          <a:bodyPr wrap="none" lIns="91440" tIns="45720" rIns="91440" bIns="45720" rtlCol="0" anchor="t">
            <a:spAutoFit/>
          </a:bodyPr>
          <a:lstStyle/>
          <a:p>
            <a:pPr defTabSz="914290">
              <a:defRPr/>
            </a:pPr>
            <a:r>
              <a:rPr kumimoji="1" lang="en-US" altLang="ja-JP" sz="1650" b="1" i="0" u="none" strike="noStrike" kern="1200" cap="none" spc="0" normalizeH="0" baseline="0" noProof="0" dirty="0">
                <a:ln>
                  <a:noFill/>
                </a:ln>
                <a:solidFill>
                  <a:prstClr val="black"/>
                </a:solidFill>
                <a:effectLst/>
                <a:uLnTx/>
                <a:uFillTx/>
                <a:latin typeface="Meiryo UI"/>
                <a:ea typeface="Meiryo UI"/>
              </a:rPr>
              <a:t>【</a:t>
            </a:r>
            <a:r>
              <a:rPr kumimoji="1" lang="ja-JP" altLang="en-US" sz="1650" b="1" i="0" u="none" strike="noStrike" kern="1200" cap="none" spc="0" normalizeH="0" baseline="0" noProof="0" dirty="0">
                <a:ln>
                  <a:noFill/>
                </a:ln>
                <a:solidFill>
                  <a:prstClr val="black"/>
                </a:solidFill>
                <a:effectLst/>
                <a:uLnTx/>
                <a:uFillTx/>
                <a:latin typeface="Meiryo UI"/>
                <a:ea typeface="Meiryo UI"/>
              </a:rPr>
              <a:t>令和</a:t>
            </a:r>
            <a:r>
              <a:rPr kumimoji="1" lang="ja-JP" altLang="en-US" sz="1650" b="1" dirty="0">
                <a:latin typeface="Meiryo UI"/>
                <a:ea typeface="Meiryo UI"/>
              </a:rPr>
              <a:t>８</a:t>
            </a:r>
            <a:r>
              <a:rPr kumimoji="1" lang="ja-JP" altLang="en-US" sz="1650" b="1" i="0" u="none" strike="noStrike" kern="1200" cap="none" spc="0" normalizeH="0" baseline="0" noProof="0" dirty="0">
                <a:ln>
                  <a:noFill/>
                </a:ln>
                <a:solidFill>
                  <a:prstClr val="black"/>
                </a:solidFill>
                <a:effectLst/>
                <a:uLnTx/>
                <a:uFillTx/>
                <a:latin typeface="Meiryo UI"/>
                <a:ea typeface="Meiryo UI"/>
              </a:rPr>
              <a:t>年度の主な取組</a:t>
            </a:r>
            <a:r>
              <a:rPr kumimoji="1" lang="en-US" altLang="ja-JP" sz="1650" b="1" i="0" u="none" strike="noStrike" kern="1200" cap="none" spc="0" normalizeH="0" baseline="0" noProof="0" dirty="0">
                <a:ln>
                  <a:noFill/>
                </a:ln>
                <a:solidFill>
                  <a:prstClr val="black"/>
                </a:solidFill>
                <a:effectLst/>
                <a:uLnTx/>
                <a:uFillTx/>
                <a:latin typeface="Meiryo UI"/>
                <a:ea typeface="Meiryo UI"/>
              </a:rPr>
              <a:t>】</a:t>
            </a:r>
            <a:endParaRPr lang="en-US" altLang="ja-JP" dirty="0">
              <a:solidFill>
                <a:prstClr val="black"/>
              </a:solidFill>
              <a:ea typeface="ＭＳ Ｐゴシック"/>
              <a:cs typeface="Calibri"/>
            </a:endParaRPr>
          </a:p>
        </p:txBody>
      </p:sp>
      <p:sp>
        <p:nvSpPr>
          <p:cNvPr id="582" name="正方形/長方形 581">
            <a:extLst>
              <a:ext uri="{FF2B5EF4-FFF2-40B4-BE49-F238E27FC236}">
                <a16:creationId xmlns:a16="http://schemas.microsoft.com/office/drawing/2014/main" id="{847A6781-A9FF-4B9C-AF00-138141B4C803}"/>
              </a:ext>
            </a:extLst>
          </p:cNvPr>
          <p:cNvSpPr/>
          <p:nvPr/>
        </p:nvSpPr>
        <p:spPr>
          <a:xfrm>
            <a:off x="181862" y="5718735"/>
            <a:ext cx="8713333" cy="984885"/>
          </a:xfrm>
          <a:prstGeom prst="rect">
            <a:avLst/>
          </a:prstGeom>
        </p:spPr>
        <p:txBody>
          <a:bodyPr wrap="square" lIns="91440" tIns="45720" rIns="91440" bIns="45720" anchor="t">
            <a:spAutoFit/>
          </a:bodyPr>
          <a:lstStyle/>
          <a:p>
            <a:pPr marL="179070" indent="-179070" defTabSz="914290">
              <a:defRPr/>
            </a:pPr>
            <a:r>
              <a:rPr kumimoji="1" lang="ja-JP" altLang="en-US" sz="1450" dirty="0">
                <a:latin typeface="Meiryo UI"/>
                <a:ea typeface="Meiryo UI"/>
              </a:rPr>
              <a:t>○先導的なバリアフリー基準等の一般化に向けて改訂した</a:t>
            </a:r>
            <a:r>
              <a:rPr kumimoji="1" lang="ja-JP" altLang="en-US" sz="1450" b="1" i="0" u="sng" strike="noStrike" kern="1200" cap="none" spc="0" normalizeH="0" baseline="0" noProof="0" dirty="0">
                <a:ln>
                  <a:noFill/>
                </a:ln>
                <a:solidFill>
                  <a:srgbClr val="FF0000"/>
                </a:solidFill>
                <a:effectLst/>
                <a:uLnTx/>
                <a:uFillTx/>
                <a:latin typeface="Meiryo UI"/>
                <a:ea typeface="Meiryo UI"/>
              </a:rPr>
              <a:t>ガイドラインの</a:t>
            </a:r>
            <a:r>
              <a:rPr kumimoji="1" lang="ja-JP" altLang="en-US" sz="1450" b="1" u="sng" dirty="0">
                <a:solidFill>
                  <a:srgbClr val="FF0000"/>
                </a:solidFill>
                <a:latin typeface="Meiryo UI"/>
                <a:ea typeface="Meiryo UI"/>
              </a:rPr>
              <a:t>普及啓発</a:t>
            </a:r>
            <a:endParaRPr lang="en-US" altLang="ja-JP" sz="1450" b="1" u="sng" dirty="0">
              <a:solidFill>
                <a:srgbClr val="FF0000"/>
              </a:solidFill>
              <a:latin typeface="Meiryo UI"/>
              <a:ea typeface="Meiryo UI"/>
            </a:endParaRPr>
          </a:p>
          <a:p>
            <a:pPr marL="179070" marR="0" lvl="0" indent="-179070" algn="l" defTabSz="914290">
              <a:lnSpc>
                <a:spcPct val="100000"/>
              </a:lnSpc>
              <a:spcBef>
                <a:spcPts val="0"/>
              </a:spcBef>
              <a:spcAft>
                <a:spcPts val="0"/>
              </a:spcAft>
              <a:buClrTx/>
              <a:buSzTx/>
              <a:buFontTx/>
              <a:buNone/>
              <a:tabLst/>
              <a:defRPr/>
            </a:pPr>
            <a:r>
              <a:rPr kumimoji="1" lang="ja-JP" altLang="en-US" sz="1450" b="0" i="0" u="none" strike="noStrike" kern="1200" cap="none" spc="0" normalizeH="0" baseline="0" noProof="0" dirty="0">
                <a:ln>
                  <a:noFill/>
                </a:ln>
                <a:solidFill>
                  <a:prstClr val="black"/>
                </a:solidFill>
                <a:effectLst/>
                <a:uLnTx/>
                <a:uFillTx/>
                <a:latin typeface="Meiryo UI"/>
                <a:ea typeface="Meiryo UI"/>
              </a:rPr>
              <a:t>○観光客の拠点となる</a:t>
            </a:r>
            <a:r>
              <a:rPr kumimoji="1" lang="ja-JP" altLang="en-US" sz="1450" b="1" i="0" u="sng" strike="noStrike" kern="1200" cap="none" spc="0" normalizeH="0" baseline="0" noProof="0" dirty="0">
                <a:ln>
                  <a:noFill/>
                </a:ln>
                <a:solidFill>
                  <a:srgbClr val="FF0000"/>
                </a:solidFill>
                <a:effectLst/>
                <a:uLnTx/>
                <a:uFillTx/>
                <a:latin typeface="Meiryo UI"/>
                <a:ea typeface="Meiryo UI"/>
              </a:rPr>
              <a:t>ホテル・旅館のバリアフリー改修に対する補助制度</a:t>
            </a:r>
            <a:r>
              <a:rPr lang="ja-JP" altLang="en-US" sz="1450" dirty="0">
                <a:latin typeface="Meiryo UI"/>
                <a:ea typeface="Meiryo UI"/>
              </a:rPr>
              <a:t>や、</a:t>
            </a:r>
            <a:r>
              <a:rPr lang="ja-JP" altLang="en-US" sz="1400" dirty="0">
                <a:latin typeface="Meiryo UI"/>
                <a:ea typeface="Meiryo UI"/>
              </a:rPr>
              <a:t>万博会場で設置が進められた</a:t>
            </a:r>
            <a:r>
              <a:rPr lang="ja-JP" altLang="en-US" sz="1400" b="1" u="sng" dirty="0">
                <a:solidFill>
                  <a:srgbClr val="FF0000"/>
                </a:solidFill>
                <a:latin typeface="Meiryo UI"/>
                <a:ea typeface="Meiryo UI"/>
              </a:rPr>
              <a:t>先導的設備の設置に対する補助制度の活用によるバリアフリー化の促進</a:t>
            </a:r>
            <a:endParaRPr lang="ja-JP" altLang="en-US" sz="1400" b="1" u="sng" dirty="0">
              <a:solidFill>
                <a:srgbClr val="FF0000"/>
              </a:solidFill>
              <a:latin typeface="Meiryo UI"/>
              <a:ea typeface="Meiryo UI"/>
              <a:cs typeface="Calibri"/>
            </a:endParaRPr>
          </a:p>
          <a:p>
            <a:pPr defTabSz="914290">
              <a:defRPr/>
            </a:pPr>
            <a:r>
              <a:rPr kumimoji="1" lang="ja-JP" altLang="en-US" sz="1450" dirty="0">
                <a:latin typeface="Meiryo UI"/>
                <a:ea typeface="Meiryo UI"/>
              </a:rPr>
              <a:t>○施設のバリアフリー情報をウェブ上で確認できる</a:t>
            </a:r>
            <a:r>
              <a:rPr kumimoji="1" lang="ja-JP" altLang="en-US" sz="1450" b="1" u="sng" dirty="0">
                <a:solidFill>
                  <a:srgbClr val="FF0000"/>
                </a:solidFill>
                <a:latin typeface="Meiryo UI"/>
                <a:ea typeface="Meiryo UI"/>
              </a:rPr>
              <a:t>「ユニバーサルデザインマップ」の情報の充実化・普及啓発</a:t>
            </a:r>
            <a:endParaRPr lang="en-US" altLang="ja-JP" sz="1450" b="1" i="0" u="sng" strike="noStrike" kern="1200" cap="none" spc="0" normalizeH="0" baseline="0" noProof="0" dirty="0">
              <a:ln>
                <a:noFill/>
              </a:ln>
              <a:solidFill>
                <a:srgbClr val="FF0000"/>
              </a:solidFill>
              <a:effectLst/>
              <a:uLnTx/>
              <a:uFillTx/>
              <a:latin typeface="Meiryo UI"/>
              <a:ea typeface="Meiryo UI"/>
            </a:endParaRPr>
          </a:p>
        </p:txBody>
      </p:sp>
      <p:sp>
        <p:nvSpPr>
          <p:cNvPr id="127" name="テキスト ボックス 126">
            <a:extLst>
              <a:ext uri="{FF2B5EF4-FFF2-40B4-BE49-F238E27FC236}">
                <a16:creationId xmlns:a16="http://schemas.microsoft.com/office/drawing/2014/main" id="{FA08F93C-D93B-4974-9D8E-16C65A3EBB64}"/>
              </a:ext>
            </a:extLst>
          </p:cNvPr>
          <p:cNvSpPr txBox="1"/>
          <p:nvPr/>
        </p:nvSpPr>
        <p:spPr>
          <a:xfrm>
            <a:off x="2277236" y="4916146"/>
            <a:ext cx="2015254" cy="365613"/>
          </a:xfrm>
          <a:prstGeom prst="rect">
            <a:avLst/>
          </a:prstGeom>
          <a:noFill/>
        </p:spPr>
        <p:txBody>
          <a:bodyPr wrap="square" rtlCol="0">
            <a:spAutoFit/>
          </a:bodyPr>
          <a:lstStyle/>
          <a:p>
            <a:pPr marL="0" marR="0" lvl="0" indent="0" algn="l" defTabSz="914290" rtl="0" eaLnBrk="1" fontAlgn="auto" latinLnBrk="0" hangingPunct="1">
              <a:lnSpc>
                <a:spcPct val="12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↑図、写真、事例等を活用し、望ましい</a:t>
            </a:r>
            <a:endParaRPr kumimoji="1" lang="en-US" altLang="ja-JP" sz="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290" rtl="0" eaLnBrk="1" fontAlgn="auto" latinLnBrk="0" hangingPunct="1">
              <a:lnSpc>
                <a:spcPct val="12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基準等を解説（例：便所の設置）</a:t>
            </a:r>
          </a:p>
        </p:txBody>
      </p:sp>
      <p:sp>
        <p:nvSpPr>
          <p:cNvPr id="11" name="テキスト ボックス 10">
            <a:extLst>
              <a:ext uri="{FF2B5EF4-FFF2-40B4-BE49-F238E27FC236}">
                <a16:creationId xmlns:a16="http://schemas.microsoft.com/office/drawing/2014/main" id="{F4182C77-7B71-4343-9C2E-4771EC6609F9}"/>
              </a:ext>
            </a:extLst>
          </p:cNvPr>
          <p:cNvSpPr txBox="1"/>
          <p:nvPr/>
        </p:nvSpPr>
        <p:spPr>
          <a:xfrm>
            <a:off x="218146" y="1917511"/>
            <a:ext cx="3847528" cy="276999"/>
          </a:xfrm>
          <a:prstGeom prst="rect">
            <a:avLst/>
          </a:prstGeom>
          <a:noFill/>
        </p:spPr>
        <p:txBody>
          <a:bodyPr wrap="none" rtlCol="0">
            <a:spAutoFit/>
          </a:bodyPr>
          <a:lstStyle/>
          <a:p>
            <a:pPr marL="285750" marR="0" lvl="0" indent="-285750" algn="l" defTabSz="91429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1" i="0" u="sng"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条例に基づき、バリアフリー基準への適合を義務化</a:t>
            </a:r>
          </a:p>
        </p:txBody>
      </p:sp>
      <p:sp>
        <p:nvSpPr>
          <p:cNvPr id="144" name="テキスト ボックス 143">
            <a:extLst>
              <a:ext uri="{FF2B5EF4-FFF2-40B4-BE49-F238E27FC236}">
                <a16:creationId xmlns:a16="http://schemas.microsoft.com/office/drawing/2014/main" id="{28A3EB30-89B8-4A72-BB4D-8C151955E0F4}"/>
              </a:ext>
            </a:extLst>
          </p:cNvPr>
          <p:cNvSpPr txBox="1"/>
          <p:nvPr/>
        </p:nvSpPr>
        <p:spPr>
          <a:xfrm>
            <a:off x="213956" y="2427078"/>
            <a:ext cx="4139275" cy="276999"/>
          </a:xfrm>
          <a:prstGeom prst="rect">
            <a:avLst/>
          </a:prstGeom>
          <a:noFill/>
        </p:spPr>
        <p:txBody>
          <a:bodyPr wrap="none" rtlCol="0">
            <a:spAutoFit/>
          </a:bodyPr>
          <a:lstStyle/>
          <a:p>
            <a:pPr marL="285750" marR="0" lvl="0" indent="-285750" algn="l" defTabSz="91429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ガイドラインの普及（望ましい</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配慮事項（推奨基準）</a:t>
            </a:r>
            <a:r>
              <a:rPr kumimoji="1" lang="ja-JP" altLang="en-US" sz="120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等）</a:t>
            </a:r>
          </a:p>
        </p:txBody>
      </p:sp>
      <p:pic>
        <p:nvPicPr>
          <p:cNvPr id="12" name="図 11">
            <a:extLst>
              <a:ext uri="{FF2B5EF4-FFF2-40B4-BE49-F238E27FC236}">
                <a16:creationId xmlns:a16="http://schemas.microsoft.com/office/drawing/2014/main" id="{F2425110-B815-46E2-95D5-C9613E5A5309}"/>
              </a:ext>
            </a:extLst>
          </p:cNvPr>
          <p:cNvPicPr>
            <a:picLocks noChangeAspect="1"/>
          </p:cNvPicPr>
          <p:nvPr/>
        </p:nvPicPr>
        <p:blipFill>
          <a:blip r:embed="rId4"/>
          <a:stretch>
            <a:fillRect/>
          </a:stretch>
        </p:blipFill>
        <p:spPr>
          <a:xfrm>
            <a:off x="2364322" y="2742946"/>
            <a:ext cx="1662554" cy="2180716"/>
          </a:xfrm>
          <a:prstGeom prst="rect">
            <a:avLst/>
          </a:prstGeom>
          <a:effectLst>
            <a:outerShdw blurRad="50800" dist="38100" dir="2700000" algn="tl" rotWithShape="0">
              <a:prstClr val="black">
                <a:alpha val="40000"/>
              </a:prstClr>
            </a:outerShdw>
          </a:effectLst>
        </p:spPr>
      </p:pic>
      <p:pic>
        <p:nvPicPr>
          <p:cNvPr id="32" name="図 31">
            <a:extLst>
              <a:ext uri="{FF2B5EF4-FFF2-40B4-BE49-F238E27FC236}">
                <a16:creationId xmlns:a16="http://schemas.microsoft.com/office/drawing/2014/main" id="{659BBA44-7F17-4C70-983C-3F7E4EA2207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50" t="794" r="-119" b="743"/>
          <a:stretch/>
        </p:blipFill>
        <p:spPr>
          <a:xfrm>
            <a:off x="494472" y="2735689"/>
            <a:ext cx="1647247" cy="2313988"/>
          </a:xfrm>
          <a:prstGeom prst="rect">
            <a:avLst/>
          </a:prstGeom>
          <a:effectLst>
            <a:outerShdw blurRad="50800" dist="38100" dir="2700000" algn="tl" rotWithShape="0">
              <a:prstClr val="black">
                <a:alpha val="40000"/>
              </a:prstClr>
            </a:outerShdw>
          </a:effectLst>
        </p:spPr>
      </p:pic>
      <p:sp>
        <p:nvSpPr>
          <p:cNvPr id="128" name="テキスト ボックス 127">
            <a:extLst>
              <a:ext uri="{FF2B5EF4-FFF2-40B4-BE49-F238E27FC236}">
                <a16:creationId xmlns:a16="http://schemas.microsoft.com/office/drawing/2014/main" id="{3559FA7A-2308-4D41-9EDF-CDACAA5C8D83}"/>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prstClr val="white"/>
                </a:solidFill>
                <a:latin typeface="Meiryo UI" panose="020B0604030504040204" pitchFamily="50" charset="-128"/>
                <a:ea typeface="Meiryo UI" panose="020B0604030504040204" pitchFamily="50" charset="-128"/>
              </a:rPr>
              <a:t>建築環境</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課</a:t>
            </a:r>
          </a:p>
        </p:txBody>
      </p:sp>
      <p:sp>
        <p:nvSpPr>
          <p:cNvPr id="20" name="スライド番号プレースホルダー 2">
            <a:extLst>
              <a:ext uri="{FF2B5EF4-FFF2-40B4-BE49-F238E27FC236}">
                <a16:creationId xmlns:a16="http://schemas.microsoft.com/office/drawing/2014/main" id="{594AF72A-02E0-4457-8531-C1D502EE92A5}"/>
              </a:ext>
            </a:extLst>
          </p:cNvPr>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
            <a:extLst>
              <a:ext uri="{FF2B5EF4-FFF2-40B4-BE49-F238E27FC236}">
                <a16:creationId xmlns:a16="http://schemas.microsoft.com/office/drawing/2014/main" id="{8E300296-B6BD-4E0A-AEE4-5A3BEA88BAC0}"/>
              </a:ext>
            </a:extLst>
          </p:cNvPr>
          <p:cNvSpPr txBox="1">
            <a:spLocks noChangeAspect="1" noChangeArrowheads="1"/>
          </p:cNvSpPr>
          <p:nvPr/>
        </p:nvSpPr>
        <p:spPr bwMode="auto">
          <a:xfrm>
            <a:off x="4287894" y="4891354"/>
            <a:ext cx="3275991" cy="247952"/>
          </a:xfrm>
          <a:prstGeom prst="rect">
            <a:avLst/>
          </a:prstGeom>
          <a:noFill/>
          <a:ln w="9525">
            <a:noFill/>
            <a:miter lim="800000"/>
            <a:headEnd/>
            <a:tailEnd/>
          </a:ln>
        </p:spPr>
        <p:txBody>
          <a:bodyPr rot="0" vert="horz" wrap="square" lIns="77913" tIns="38957" rIns="77913" bIns="38957" anchor="t" anchorCtr="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ユニバーサルデザイン</a:t>
            </a:r>
            <a:r>
              <a:rPr kumimoji="1"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マップ）</a:t>
            </a:r>
          </a:p>
        </p:txBody>
      </p:sp>
      <p:sp>
        <p:nvSpPr>
          <p:cNvPr id="30" name="テキスト ボックス 29">
            <a:extLst>
              <a:ext uri="{FF2B5EF4-FFF2-40B4-BE49-F238E27FC236}">
                <a16:creationId xmlns:a16="http://schemas.microsoft.com/office/drawing/2014/main" id="{018DEF2F-28F4-408A-A618-C2B75D91ED07}"/>
              </a:ext>
            </a:extLst>
          </p:cNvPr>
          <p:cNvSpPr txBox="1"/>
          <p:nvPr/>
        </p:nvSpPr>
        <p:spPr>
          <a:xfrm>
            <a:off x="4572000" y="2056080"/>
            <a:ext cx="1954381" cy="276999"/>
          </a:xfrm>
          <a:prstGeom prst="rect">
            <a:avLst/>
          </a:prstGeom>
          <a:noFill/>
        </p:spPr>
        <p:txBody>
          <a:bodyPr wrap="none" rtlCol="0">
            <a:spAutoFit/>
          </a:bodyPr>
          <a:lstStyle/>
          <a:p>
            <a:pPr marL="285750" marR="0" lvl="0" indent="-285750" algn="l" defTabSz="91429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1" i="0" u="sng"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バリアフリー情報の発信</a:t>
            </a:r>
            <a:endParaRPr kumimoji="1" lang="ja-JP" altLang="en-US" sz="1200" b="1" i="0" u="sng"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33" name="図 32">
            <a:extLst>
              <a:ext uri="{FF2B5EF4-FFF2-40B4-BE49-F238E27FC236}">
                <a16:creationId xmlns:a16="http://schemas.microsoft.com/office/drawing/2014/main" id="{E8B6CC1A-9334-4D63-ADAF-730DB99E4443}"/>
              </a:ext>
            </a:extLst>
          </p:cNvPr>
          <p:cNvPicPr>
            <a:picLocks noChangeAspect="1"/>
          </p:cNvPicPr>
          <p:nvPr/>
        </p:nvPicPr>
        <p:blipFill rotWithShape="1">
          <a:blip r:embed="rId6"/>
          <a:srcRect l="37297" t="10053" r="16987" b="15688"/>
          <a:stretch/>
        </p:blipFill>
        <p:spPr>
          <a:xfrm>
            <a:off x="4693576" y="2357683"/>
            <a:ext cx="2722096" cy="2492367"/>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34" name="図 33">
            <a:extLst>
              <a:ext uri="{FF2B5EF4-FFF2-40B4-BE49-F238E27FC236}">
                <a16:creationId xmlns:a16="http://schemas.microsoft.com/office/drawing/2014/main" id="{4518A4A3-2E3F-4DC5-AD0A-0576820A9BE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26983"/>
          <a:stretch/>
        </p:blipFill>
        <p:spPr>
          <a:xfrm>
            <a:off x="6824157" y="2772401"/>
            <a:ext cx="2007906" cy="2363187"/>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28" name="矢印: 右 5">
            <a:extLst>
              <a:ext uri="{FF2B5EF4-FFF2-40B4-BE49-F238E27FC236}">
                <a16:creationId xmlns:a16="http://schemas.microsoft.com/office/drawing/2014/main" id="{7A089157-ABEA-4BAF-A5EF-0AEBB1D1DBEE}"/>
              </a:ext>
            </a:extLst>
          </p:cNvPr>
          <p:cNvSpPr/>
          <p:nvPr/>
        </p:nvSpPr>
        <p:spPr>
          <a:xfrm rot="1800000">
            <a:off x="6259448" y="2711930"/>
            <a:ext cx="628870" cy="378960"/>
          </a:xfrm>
          <a:custGeom>
            <a:avLst/>
            <a:gdLst>
              <a:gd name="connsiteX0" fmla="*/ 0 w 978408"/>
              <a:gd name="connsiteY0" fmla="*/ 121158 h 484632"/>
              <a:gd name="connsiteX1" fmla="*/ 736092 w 978408"/>
              <a:gd name="connsiteY1" fmla="*/ 121158 h 484632"/>
              <a:gd name="connsiteX2" fmla="*/ 736092 w 978408"/>
              <a:gd name="connsiteY2" fmla="*/ 0 h 484632"/>
              <a:gd name="connsiteX3" fmla="*/ 978408 w 978408"/>
              <a:gd name="connsiteY3" fmla="*/ 242316 h 484632"/>
              <a:gd name="connsiteX4" fmla="*/ 736092 w 978408"/>
              <a:gd name="connsiteY4" fmla="*/ 484632 h 484632"/>
              <a:gd name="connsiteX5" fmla="*/ 736092 w 978408"/>
              <a:gd name="connsiteY5" fmla="*/ 363474 h 484632"/>
              <a:gd name="connsiteX6" fmla="*/ 0 w 978408"/>
              <a:gd name="connsiteY6" fmla="*/ 363474 h 484632"/>
              <a:gd name="connsiteX7" fmla="*/ 0 w 978408"/>
              <a:gd name="connsiteY7" fmla="*/ 121158 h 484632"/>
              <a:gd name="connsiteX0" fmla="*/ 7620 w 978408"/>
              <a:gd name="connsiteY0" fmla="*/ 230378 h 484632"/>
              <a:gd name="connsiteX1" fmla="*/ 736092 w 978408"/>
              <a:gd name="connsiteY1" fmla="*/ 121158 h 484632"/>
              <a:gd name="connsiteX2" fmla="*/ 736092 w 978408"/>
              <a:gd name="connsiteY2" fmla="*/ 0 h 484632"/>
              <a:gd name="connsiteX3" fmla="*/ 978408 w 978408"/>
              <a:gd name="connsiteY3" fmla="*/ 242316 h 484632"/>
              <a:gd name="connsiteX4" fmla="*/ 736092 w 978408"/>
              <a:gd name="connsiteY4" fmla="*/ 484632 h 484632"/>
              <a:gd name="connsiteX5" fmla="*/ 736092 w 978408"/>
              <a:gd name="connsiteY5" fmla="*/ 363474 h 484632"/>
              <a:gd name="connsiteX6" fmla="*/ 0 w 978408"/>
              <a:gd name="connsiteY6" fmla="*/ 363474 h 484632"/>
              <a:gd name="connsiteX7" fmla="*/ 7620 w 978408"/>
              <a:gd name="connsiteY7" fmla="*/ 230378 h 484632"/>
              <a:gd name="connsiteX0" fmla="*/ 2540 w 973328"/>
              <a:gd name="connsiteY0" fmla="*/ 230378 h 484632"/>
              <a:gd name="connsiteX1" fmla="*/ 731012 w 973328"/>
              <a:gd name="connsiteY1" fmla="*/ 121158 h 484632"/>
              <a:gd name="connsiteX2" fmla="*/ 731012 w 973328"/>
              <a:gd name="connsiteY2" fmla="*/ 0 h 484632"/>
              <a:gd name="connsiteX3" fmla="*/ 973328 w 973328"/>
              <a:gd name="connsiteY3" fmla="*/ 242316 h 484632"/>
              <a:gd name="connsiteX4" fmla="*/ 731012 w 973328"/>
              <a:gd name="connsiteY4" fmla="*/ 484632 h 484632"/>
              <a:gd name="connsiteX5" fmla="*/ 731012 w 973328"/>
              <a:gd name="connsiteY5" fmla="*/ 363474 h 484632"/>
              <a:gd name="connsiteX6" fmla="*/ 0 w 973328"/>
              <a:gd name="connsiteY6" fmla="*/ 239014 h 484632"/>
              <a:gd name="connsiteX7" fmla="*/ 2540 w 973328"/>
              <a:gd name="connsiteY7" fmla="*/ 230378 h 484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328" h="484632">
                <a:moveTo>
                  <a:pt x="2540" y="230378"/>
                </a:moveTo>
                <a:lnTo>
                  <a:pt x="731012" y="121158"/>
                </a:lnTo>
                <a:lnTo>
                  <a:pt x="731012" y="0"/>
                </a:lnTo>
                <a:lnTo>
                  <a:pt x="973328" y="242316"/>
                </a:lnTo>
                <a:lnTo>
                  <a:pt x="731012" y="484632"/>
                </a:lnTo>
                <a:lnTo>
                  <a:pt x="731012" y="363474"/>
                </a:lnTo>
                <a:lnTo>
                  <a:pt x="0" y="239014"/>
                </a:lnTo>
                <a:lnTo>
                  <a:pt x="2540" y="230378"/>
                </a:lnTo>
                <a:close/>
              </a:path>
            </a:pathLst>
          </a:cu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53449477"/>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8" name="直線コネクタ 287"/>
          <p:cNvCxnSpPr/>
          <p:nvPr/>
        </p:nvCxnSpPr>
        <p:spPr>
          <a:xfrm>
            <a:off x="5623151" y="1139810"/>
            <a:ext cx="0" cy="288384"/>
          </a:xfrm>
          <a:prstGeom prst="line">
            <a:avLst/>
          </a:prstGeom>
          <a:ln w="19050">
            <a:solidFill>
              <a:schemeClr val="accent1"/>
            </a:solidFill>
            <a:headEnd type="none" w="med" len="med"/>
          </a:ln>
        </p:spPr>
        <p:style>
          <a:lnRef idx="1">
            <a:schemeClr val="accent1"/>
          </a:lnRef>
          <a:fillRef idx="0">
            <a:schemeClr val="accent1"/>
          </a:fillRef>
          <a:effectRef idx="0">
            <a:schemeClr val="accent1"/>
          </a:effectRef>
          <a:fontRef idx="minor">
            <a:schemeClr val="tx1"/>
          </a:fontRef>
        </p:style>
      </p:cxnSp>
      <p:sp>
        <p:nvSpPr>
          <p:cNvPr id="83" name="テキスト ボックス 82"/>
          <p:cNvSpPr txBox="1"/>
          <p:nvPr/>
        </p:nvSpPr>
        <p:spPr>
          <a:xfrm>
            <a:off x="1419737" y="5808604"/>
            <a:ext cx="7661931" cy="1012943"/>
          </a:xfrm>
          <a:prstGeom prst="rect">
            <a:avLst/>
          </a:prstGeom>
          <a:noFill/>
          <a:ln w="12700">
            <a:solidFill>
              <a:schemeClr val="tx2"/>
            </a:solidFill>
            <a:prstDash val="sysDash"/>
          </a:ln>
        </p:spPr>
        <p:txBody>
          <a:bodyPr wrap="square" lIns="36000" tIns="72000" rIns="36000" bIns="36000" rtlCol="0" anchor="t" anchorCtr="0">
            <a:noAutofit/>
          </a:bodyPr>
          <a:lstStyle/>
          <a:p>
            <a:pPr defTabSz="914418">
              <a:lnSpc>
                <a:spcPts val="1000"/>
              </a:lnSpc>
              <a:spcBef>
                <a:spcPts val="200"/>
              </a:spcBef>
            </a:pPr>
            <a:endParaRPr kumimoji="1" lang="ja-JP" altLang="en-US" sz="786"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p:cNvSpPr/>
          <p:nvPr/>
        </p:nvSpPr>
        <p:spPr>
          <a:xfrm>
            <a:off x="27215" y="426592"/>
            <a:ext cx="1925199" cy="1157470"/>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5302" tIns="32651" rIns="65302" bIns="32651" rtlCol="0" anchor="ctr"/>
          <a:lstStyle/>
          <a:p>
            <a:pPr algn="ctr" defTabSz="914418"/>
            <a:endParaRPr kumimoji="1" lang="ja-JP" altLang="en-US" sz="1786">
              <a:solidFill>
                <a:prstClr val="white"/>
              </a:solidFill>
              <a:latin typeface="Calibri"/>
              <a:ea typeface="ＭＳ Ｐゴシック" panose="020B0600070205080204" pitchFamily="50" charset="-128"/>
            </a:endParaRPr>
          </a:p>
        </p:txBody>
      </p:sp>
      <p:sp>
        <p:nvSpPr>
          <p:cNvPr id="42" name="テキスト ボックス 41"/>
          <p:cNvSpPr txBox="1"/>
          <p:nvPr/>
        </p:nvSpPr>
        <p:spPr>
          <a:xfrm>
            <a:off x="90935" y="573061"/>
            <a:ext cx="1839115" cy="1002857"/>
          </a:xfrm>
          <a:prstGeom prst="rect">
            <a:avLst/>
          </a:prstGeom>
          <a:noFill/>
          <a:ln>
            <a:noFill/>
          </a:ln>
        </p:spPr>
        <p:txBody>
          <a:bodyPr wrap="square" lIns="0" tIns="0" rIns="25709" bIns="0" rtlCol="0" anchor="t" anchorCtr="0">
            <a:noAutofit/>
          </a:bodyPr>
          <a:lstStyle/>
          <a:p>
            <a:pPr marL="124712" indent="-124712" defTabSz="914418">
              <a:lnSpc>
                <a:spcPts val="1000"/>
              </a:lnSpc>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今後、住生活に関する政策がめざすべき目標、政策の枠組みや施策展開の方向性を示すもの。</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24712" indent="-124712" defTabSz="914418">
              <a:lnSpc>
                <a:spcPts val="1000"/>
              </a:lnSpc>
              <a:spcBef>
                <a:spcPts val="214"/>
              </a:spcBef>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住生活基本法に基づく、「大阪府住生活基本計画」として策定。</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24712" indent="-124712" defTabSz="914418">
              <a:lnSpc>
                <a:spcPts val="1000"/>
              </a:lnSpc>
              <a:spcBef>
                <a:spcPts val="214"/>
              </a:spcBef>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計画期間は、令和３年度から令和</a:t>
            </a:r>
            <a:r>
              <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12 </a:t>
            </a: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年度までの</a:t>
            </a:r>
            <a:r>
              <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年間とする。おおむね５年を基本として、必要に応じて計画の見直しを行う。</a:t>
            </a:r>
          </a:p>
          <a:p>
            <a:pPr marL="124712" indent="-124712" defTabSz="914418">
              <a:lnSpc>
                <a:spcPts val="1000"/>
              </a:lnSpc>
              <a:spcBef>
                <a:spcPts val="214"/>
              </a:spcBef>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テキスト ボックス 43"/>
          <p:cNvSpPr txBox="1"/>
          <p:nvPr/>
        </p:nvSpPr>
        <p:spPr>
          <a:xfrm>
            <a:off x="145272" y="341031"/>
            <a:ext cx="1697143" cy="180000"/>
          </a:xfrm>
          <a:prstGeom prst="roundRect">
            <a:avLst/>
          </a:prstGeom>
          <a:solidFill>
            <a:srgbClr val="00B0F0"/>
          </a:solidFill>
          <a:ln>
            <a:solidFill>
              <a:schemeClr val="tx2"/>
            </a:solidFill>
          </a:ln>
        </p:spPr>
        <p:txBody>
          <a:bodyPr wrap="square" lIns="0" tIns="0" rIns="0" bIns="0" rtlCol="0" anchor="ctr" anchorCtr="0">
            <a:noAutofit/>
          </a:bodyPr>
          <a:lstStyle/>
          <a:p>
            <a:pPr algn="ctr" defTabSz="914418"/>
            <a:r>
              <a:rPr kumimoji="1" lang="ja-JP" altLang="en-US" sz="929" spc="-21">
                <a:solidFill>
                  <a:prstClr val="white"/>
                </a:solidFill>
                <a:latin typeface="Meiryo UI" panose="020B0604030504040204" pitchFamily="50" charset="-128"/>
                <a:ea typeface="Meiryo UI" panose="020B0604030504040204" pitchFamily="50" charset="-128"/>
                <a:cs typeface="Meiryo UI" panose="020B0604030504040204" pitchFamily="50" charset="-128"/>
              </a:rPr>
              <a:t>「住まうビジョン・大阪」とは</a:t>
            </a:r>
            <a:endParaRPr kumimoji="1" lang="en-US" altLang="ja-JP" sz="929" spc="-21">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タイトル 16"/>
          <p:cNvSpPr>
            <a:spLocks noGrp="1"/>
          </p:cNvSpPr>
          <p:nvPr>
            <p:ph type="ctrTitle"/>
          </p:nvPr>
        </p:nvSpPr>
        <p:spPr>
          <a:xfrm>
            <a:off x="0" y="-22051"/>
            <a:ext cx="9144000" cy="293718"/>
          </a:xfrm>
          <a:solidFill>
            <a:srgbClr val="00B0F0"/>
          </a:solidFill>
          <a:ln w="12700">
            <a:noFill/>
          </a:ln>
        </p:spPr>
        <p:txBody>
          <a:bodyPr>
            <a:noAutofit/>
          </a:bodyPr>
          <a:lstStyle/>
          <a:p>
            <a:r>
              <a:rPr lang="ja-JP" altLang="en-US" sz="1714" b="1">
                <a:solidFill>
                  <a:schemeClr val="bg1"/>
                </a:solidFill>
                <a:latin typeface="Meiryo UI" panose="020B0604030504040204" pitchFamily="50" charset="-128"/>
                <a:ea typeface="Meiryo UI" panose="020B0604030504040204" pitchFamily="50" charset="-128"/>
                <a:cs typeface="Meiryo UI" panose="020B0604030504040204" pitchFamily="50" charset="-128"/>
              </a:rPr>
              <a:t>住まうビジョン・大阪（大阪府住生活基本計画）の概要</a:t>
            </a:r>
          </a:p>
        </p:txBody>
      </p:sp>
      <p:grpSp>
        <p:nvGrpSpPr>
          <p:cNvPr id="350" name="グループ化 349"/>
          <p:cNvGrpSpPr/>
          <p:nvPr/>
        </p:nvGrpSpPr>
        <p:grpSpPr>
          <a:xfrm>
            <a:off x="1976034" y="2578573"/>
            <a:ext cx="263669" cy="540000"/>
            <a:chOff x="64096" y="3538203"/>
            <a:chExt cx="468000" cy="756000"/>
          </a:xfrm>
        </p:grpSpPr>
        <p:sp>
          <p:nvSpPr>
            <p:cNvPr id="351" name="円/楕円 350"/>
            <p:cNvSpPr/>
            <p:nvPr/>
          </p:nvSpPr>
          <p:spPr>
            <a:xfrm>
              <a:off x="64096" y="3538203"/>
              <a:ext cx="468000" cy="756000"/>
            </a:xfrm>
            <a:prstGeom prst="ellipse">
              <a:avLst/>
            </a:pr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18"/>
              <a:endParaRPr kumimoji="1" lang="ja-JP" altLang="en-US" sz="1786">
                <a:solidFill>
                  <a:prstClr val="white"/>
                </a:solidFill>
                <a:latin typeface="HGPｺﾞｼｯｸM" panose="020B0600000000000000" pitchFamily="50" charset="-128"/>
                <a:ea typeface="HGPｺﾞｼｯｸM" panose="020B0600000000000000" pitchFamily="50" charset="-128"/>
              </a:endParaRPr>
            </a:p>
          </p:txBody>
        </p:sp>
        <p:sp>
          <p:nvSpPr>
            <p:cNvPr id="352" name="Rectangle 2"/>
            <p:cNvSpPr>
              <a:spLocks noChangeArrowheads="1"/>
            </p:cNvSpPr>
            <p:nvPr/>
          </p:nvSpPr>
          <p:spPr bwMode="auto">
            <a:xfrm>
              <a:off x="89577" y="3587947"/>
              <a:ext cx="366239" cy="688457"/>
            </a:xfrm>
            <a:prstGeom prst="rect">
              <a:avLst/>
            </a:prstGeom>
            <a:noFill/>
            <a:ln w="9525">
              <a:noFill/>
              <a:prstDash val="solid"/>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914418" eaLnBrk="1" hangingPunct="1">
                <a:lnSpc>
                  <a:spcPts val="900"/>
                </a:lnSpc>
                <a:spcBef>
                  <a:spcPts val="0"/>
                </a:spcBef>
                <a:tabLst>
                  <a:tab pos="714389" algn="l"/>
                </a:tabLst>
              </a:pPr>
              <a:r>
                <a:rPr kumimoji="1" lang="ja-JP" altLang="en-US" sz="714">
                  <a:solidFill>
                    <a:prstClr val="black"/>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施策展開の</a:t>
              </a:r>
              <a:endParaRPr kumimoji="1" lang="en-US" altLang="ja-JP" sz="714">
                <a:solidFill>
                  <a:prstClr val="black"/>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a:p>
              <a:pPr algn="ctr" defTabSz="914418" eaLnBrk="1" hangingPunct="1">
                <a:lnSpc>
                  <a:spcPts val="900"/>
                </a:lnSpc>
                <a:spcBef>
                  <a:spcPts val="0"/>
                </a:spcBef>
                <a:tabLst>
                  <a:tab pos="714389" algn="l"/>
                </a:tabLst>
              </a:pPr>
              <a:r>
                <a:rPr kumimoji="1" lang="ja-JP" altLang="en-US" sz="714">
                  <a:solidFill>
                    <a:prstClr val="black"/>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視点</a:t>
              </a:r>
              <a:endParaRPr kumimoji="1" lang="en-US" altLang="ja-JP" sz="714">
                <a:solidFill>
                  <a:prstClr val="black"/>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p:txBody>
        </p:sp>
      </p:grpSp>
      <p:sp>
        <p:nvSpPr>
          <p:cNvPr id="283" name="テキスト ボックス 282"/>
          <p:cNvSpPr txBox="1"/>
          <p:nvPr/>
        </p:nvSpPr>
        <p:spPr>
          <a:xfrm>
            <a:off x="5743712" y="2251014"/>
            <a:ext cx="1614261" cy="3518000"/>
          </a:xfrm>
          <a:prstGeom prst="rect">
            <a:avLst/>
          </a:prstGeom>
          <a:solidFill>
            <a:schemeClr val="bg1"/>
          </a:solidFill>
          <a:ln w="9525">
            <a:solidFill>
              <a:schemeClr val="tx2"/>
            </a:solidFill>
            <a:prstDash val="solid"/>
          </a:ln>
        </p:spPr>
        <p:txBody>
          <a:bodyPr wrap="square" lIns="36000" tIns="72000" rIns="36000" bIns="36000" rtlCol="0" anchor="t" anchorCtr="0">
            <a:noAutofit/>
          </a:bodyPr>
          <a:lstStyle/>
          <a:p>
            <a:pPr defTabSz="914418">
              <a:lnSpc>
                <a:spcPts val="1000"/>
              </a:lnSpc>
              <a:spcBef>
                <a:spcPts val="200"/>
              </a:spcBef>
            </a:pPr>
            <a:endParaRPr kumimoji="1" lang="ja-JP" altLang="en-US" sz="786"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84" name="テキスト ボックス 283"/>
          <p:cNvSpPr txBox="1"/>
          <p:nvPr/>
        </p:nvSpPr>
        <p:spPr>
          <a:xfrm>
            <a:off x="7481023" y="2244831"/>
            <a:ext cx="1600645" cy="3524184"/>
          </a:xfrm>
          <a:prstGeom prst="rect">
            <a:avLst/>
          </a:prstGeom>
          <a:solidFill>
            <a:schemeClr val="bg1"/>
          </a:solidFill>
          <a:ln w="9525">
            <a:solidFill>
              <a:schemeClr val="tx2"/>
            </a:solidFill>
            <a:prstDash val="solid"/>
          </a:ln>
        </p:spPr>
        <p:txBody>
          <a:bodyPr wrap="square" lIns="36000" tIns="72000" rIns="36000" bIns="36000" rtlCol="0" anchor="t" anchorCtr="0">
            <a:noAutofit/>
          </a:bodyPr>
          <a:lstStyle/>
          <a:p>
            <a:pPr defTabSz="914418">
              <a:lnSpc>
                <a:spcPts val="1000"/>
              </a:lnSpc>
              <a:spcBef>
                <a:spcPts val="200"/>
              </a:spcBef>
            </a:pPr>
            <a:endParaRPr kumimoji="1" lang="ja-JP" altLang="en-US" sz="786"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85" name="テキスト ボックス 284"/>
          <p:cNvSpPr txBox="1"/>
          <p:nvPr/>
        </p:nvSpPr>
        <p:spPr>
          <a:xfrm>
            <a:off x="4016421" y="2251014"/>
            <a:ext cx="1603606" cy="3518000"/>
          </a:xfrm>
          <a:prstGeom prst="rect">
            <a:avLst/>
          </a:prstGeom>
          <a:solidFill>
            <a:schemeClr val="bg1"/>
          </a:solidFill>
          <a:ln w="9525">
            <a:solidFill>
              <a:schemeClr val="tx2"/>
            </a:solidFill>
            <a:prstDash val="solid"/>
          </a:ln>
        </p:spPr>
        <p:txBody>
          <a:bodyPr wrap="square" lIns="36000" tIns="72000" rIns="36000" bIns="36000" rtlCol="0" anchor="t" anchorCtr="0">
            <a:noAutofit/>
          </a:bodyPr>
          <a:lstStyle/>
          <a:p>
            <a:pPr defTabSz="914418">
              <a:lnSpc>
                <a:spcPts val="1000"/>
              </a:lnSpc>
              <a:spcBef>
                <a:spcPts val="200"/>
              </a:spcBef>
            </a:pPr>
            <a:endParaRPr kumimoji="1" lang="ja-JP" altLang="en-US" sz="786"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86" name="テキスト ボックス 285"/>
          <p:cNvSpPr txBox="1"/>
          <p:nvPr/>
        </p:nvSpPr>
        <p:spPr>
          <a:xfrm>
            <a:off x="2276792" y="2251014"/>
            <a:ext cx="1606957" cy="3518000"/>
          </a:xfrm>
          <a:prstGeom prst="rect">
            <a:avLst/>
          </a:prstGeom>
          <a:solidFill>
            <a:schemeClr val="bg1"/>
          </a:solidFill>
          <a:ln w="9525">
            <a:solidFill>
              <a:schemeClr val="tx2"/>
            </a:solidFill>
            <a:prstDash val="solid"/>
          </a:ln>
        </p:spPr>
        <p:txBody>
          <a:bodyPr wrap="square" lIns="36000" tIns="72000" rIns="36000" bIns="36000" rtlCol="0" anchor="t" anchorCtr="0">
            <a:noAutofit/>
          </a:bodyPr>
          <a:lstStyle/>
          <a:p>
            <a:pPr defTabSz="914418">
              <a:lnSpc>
                <a:spcPts val="1000"/>
              </a:lnSpc>
              <a:spcBef>
                <a:spcPts val="200"/>
              </a:spcBef>
            </a:pPr>
            <a:endParaRPr kumimoji="1" lang="ja-JP" altLang="en-US" sz="786"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89" name="フリーフォーム 288"/>
          <p:cNvSpPr/>
          <p:nvPr/>
        </p:nvSpPr>
        <p:spPr>
          <a:xfrm>
            <a:off x="4308702" y="1437368"/>
            <a:ext cx="2727226" cy="360000"/>
          </a:xfrm>
          <a:custGeom>
            <a:avLst/>
            <a:gdLst>
              <a:gd name="connsiteX0" fmla="*/ 0 w 2603500"/>
              <a:gd name="connsiteY0" fmla="*/ 292100 h 292100"/>
              <a:gd name="connsiteX1" fmla="*/ 0 w 2603500"/>
              <a:gd name="connsiteY1" fmla="*/ 0 h 292100"/>
              <a:gd name="connsiteX2" fmla="*/ 2590800 w 2603500"/>
              <a:gd name="connsiteY2" fmla="*/ 0 h 292100"/>
              <a:gd name="connsiteX3" fmla="*/ 2590800 w 2603500"/>
              <a:gd name="connsiteY3" fmla="*/ 228600 h 292100"/>
              <a:gd name="connsiteX4" fmla="*/ 2603500 w 2603500"/>
              <a:gd name="connsiteY4" fmla="*/ 228600 h 292100"/>
              <a:gd name="connsiteX0" fmla="*/ 0 w 2590800"/>
              <a:gd name="connsiteY0" fmla="*/ 292100 h 292100"/>
              <a:gd name="connsiteX1" fmla="*/ 0 w 2590800"/>
              <a:gd name="connsiteY1" fmla="*/ 0 h 292100"/>
              <a:gd name="connsiteX2" fmla="*/ 2590800 w 2590800"/>
              <a:gd name="connsiteY2" fmla="*/ 0 h 292100"/>
              <a:gd name="connsiteX3" fmla="*/ 2590800 w 2590800"/>
              <a:gd name="connsiteY3" fmla="*/ 228600 h 292100"/>
              <a:gd name="connsiteX0" fmla="*/ 0 w 2590800"/>
              <a:gd name="connsiteY0" fmla="*/ 292100 h 292100"/>
              <a:gd name="connsiteX1" fmla="*/ 0 w 2590800"/>
              <a:gd name="connsiteY1" fmla="*/ 0 h 292100"/>
              <a:gd name="connsiteX2" fmla="*/ 2590800 w 2590800"/>
              <a:gd name="connsiteY2" fmla="*/ 0 h 292100"/>
              <a:gd name="connsiteX3" fmla="*/ 2590800 w 2590800"/>
              <a:gd name="connsiteY3" fmla="*/ 261458 h 292100"/>
            </a:gdLst>
            <a:ahLst/>
            <a:cxnLst>
              <a:cxn ang="0">
                <a:pos x="connsiteX0" y="connsiteY0"/>
              </a:cxn>
              <a:cxn ang="0">
                <a:pos x="connsiteX1" y="connsiteY1"/>
              </a:cxn>
              <a:cxn ang="0">
                <a:pos x="connsiteX2" y="connsiteY2"/>
              </a:cxn>
              <a:cxn ang="0">
                <a:pos x="connsiteX3" y="connsiteY3"/>
              </a:cxn>
            </a:cxnLst>
            <a:rect l="l" t="t" r="r" b="b"/>
            <a:pathLst>
              <a:path w="2590800" h="292100">
                <a:moveTo>
                  <a:pt x="0" y="292100"/>
                </a:moveTo>
                <a:lnTo>
                  <a:pt x="0" y="0"/>
                </a:lnTo>
                <a:lnTo>
                  <a:pt x="2590800" y="0"/>
                </a:lnTo>
                <a:lnTo>
                  <a:pt x="2590800" y="261458"/>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8161" tIns="49080" rIns="98161" bIns="49080" rtlCol="0" anchor="ctr"/>
          <a:lstStyle/>
          <a:p>
            <a:pPr algn="ctr" defTabSz="914418"/>
            <a:endParaRPr kumimoji="1" lang="ja-JP" altLang="en-US" sz="1786">
              <a:solidFill>
                <a:prstClr val="white"/>
              </a:solidFill>
              <a:latin typeface="Calibri"/>
              <a:ea typeface="ＭＳ Ｐゴシック" panose="020B0600070205080204" pitchFamily="50" charset="-128"/>
            </a:endParaRPr>
          </a:p>
        </p:txBody>
      </p:sp>
      <p:sp>
        <p:nvSpPr>
          <p:cNvPr id="290" name="フリーフォーム 289"/>
          <p:cNvSpPr/>
          <p:nvPr/>
        </p:nvSpPr>
        <p:spPr>
          <a:xfrm>
            <a:off x="3045427" y="1942537"/>
            <a:ext cx="5238951" cy="360000"/>
          </a:xfrm>
          <a:custGeom>
            <a:avLst/>
            <a:gdLst>
              <a:gd name="connsiteX0" fmla="*/ 0 w 2603500"/>
              <a:gd name="connsiteY0" fmla="*/ 292100 h 292100"/>
              <a:gd name="connsiteX1" fmla="*/ 0 w 2603500"/>
              <a:gd name="connsiteY1" fmla="*/ 0 h 292100"/>
              <a:gd name="connsiteX2" fmla="*/ 2590800 w 2603500"/>
              <a:gd name="connsiteY2" fmla="*/ 0 h 292100"/>
              <a:gd name="connsiteX3" fmla="*/ 2590800 w 2603500"/>
              <a:gd name="connsiteY3" fmla="*/ 228600 h 292100"/>
              <a:gd name="connsiteX4" fmla="*/ 2603500 w 2603500"/>
              <a:gd name="connsiteY4" fmla="*/ 228600 h 292100"/>
              <a:gd name="connsiteX0" fmla="*/ 0 w 2590800"/>
              <a:gd name="connsiteY0" fmla="*/ 292100 h 292100"/>
              <a:gd name="connsiteX1" fmla="*/ 0 w 2590800"/>
              <a:gd name="connsiteY1" fmla="*/ 0 h 292100"/>
              <a:gd name="connsiteX2" fmla="*/ 2590800 w 2590800"/>
              <a:gd name="connsiteY2" fmla="*/ 0 h 292100"/>
              <a:gd name="connsiteX3" fmla="*/ 2590800 w 2590800"/>
              <a:gd name="connsiteY3" fmla="*/ 228600 h 292100"/>
              <a:gd name="connsiteX0" fmla="*/ 0 w 2590800"/>
              <a:gd name="connsiteY0" fmla="*/ 292100 h 292100"/>
              <a:gd name="connsiteX1" fmla="*/ 0 w 2590800"/>
              <a:gd name="connsiteY1" fmla="*/ 0 h 292100"/>
              <a:gd name="connsiteX2" fmla="*/ 2590800 w 2590800"/>
              <a:gd name="connsiteY2" fmla="*/ 0 h 292100"/>
              <a:gd name="connsiteX3" fmla="*/ 2590800 w 2590800"/>
              <a:gd name="connsiteY3" fmla="*/ 261458 h 292100"/>
            </a:gdLst>
            <a:ahLst/>
            <a:cxnLst>
              <a:cxn ang="0">
                <a:pos x="connsiteX0" y="connsiteY0"/>
              </a:cxn>
              <a:cxn ang="0">
                <a:pos x="connsiteX1" y="connsiteY1"/>
              </a:cxn>
              <a:cxn ang="0">
                <a:pos x="connsiteX2" y="connsiteY2"/>
              </a:cxn>
              <a:cxn ang="0">
                <a:pos x="connsiteX3" y="connsiteY3"/>
              </a:cxn>
            </a:cxnLst>
            <a:rect l="l" t="t" r="r" b="b"/>
            <a:pathLst>
              <a:path w="2590800" h="292100">
                <a:moveTo>
                  <a:pt x="0" y="292100"/>
                </a:moveTo>
                <a:lnTo>
                  <a:pt x="0" y="0"/>
                </a:lnTo>
                <a:lnTo>
                  <a:pt x="2590800" y="0"/>
                </a:lnTo>
                <a:lnTo>
                  <a:pt x="2590800" y="261458"/>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8161" tIns="49080" rIns="98161" bIns="49080" rtlCol="0" anchor="ctr"/>
          <a:lstStyle/>
          <a:p>
            <a:pPr algn="ctr" defTabSz="914418"/>
            <a:endParaRPr kumimoji="1" lang="ja-JP" altLang="en-US" sz="1786">
              <a:solidFill>
                <a:prstClr val="white"/>
              </a:solidFill>
              <a:latin typeface="Calibri"/>
              <a:ea typeface="ＭＳ Ｐゴシック" panose="020B0600070205080204" pitchFamily="50" charset="-128"/>
            </a:endParaRPr>
          </a:p>
        </p:txBody>
      </p:sp>
      <p:sp>
        <p:nvSpPr>
          <p:cNvPr id="291" name="フリーフォーム 290"/>
          <p:cNvSpPr/>
          <p:nvPr/>
        </p:nvSpPr>
        <p:spPr>
          <a:xfrm>
            <a:off x="4780389" y="1942537"/>
            <a:ext cx="1767784" cy="360000"/>
          </a:xfrm>
          <a:custGeom>
            <a:avLst/>
            <a:gdLst>
              <a:gd name="connsiteX0" fmla="*/ 0 w 2603500"/>
              <a:gd name="connsiteY0" fmla="*/ 292100 h 292100"/>
              <a:gd name="connsiteX1" fmla="*/ 0 w 2603500"/>
              <a:gd name="connsiteY1" fmla="*/ 0 h 292100"/>
              <a:gd name="connsiteX2" fmla="*/ 2590800 w 2603500"/>
              <a:gd name="connsiteY2" fmla="*/ 0 h 292100"/>
              <a:gd name="connsiteX3" fmla="*/ 2590800 w 2603500"/>
              <a:gd name="connsiteY3" fmla="*/ 228600 h 292100"/>
              <a:gd name="connsiteX4" fmla="*/ 2603500 w 2603500"/>
              <a:gd name="connsiteY4" fmla="*/ 228600 h 292100"/>
              <a:gd name="connsiteX0" fmla="*/ 0 w 2590800"/>
              <a:gd name="connsiteY0" fmla="*/ 292100 h 292100"/>
              <a:gd name="connsiteX1" fmla="*/ 0 w 2590800"/>
              <a:gd name="connsiteY1" fmla="*/ 0 h 292100"/>
              <a:gd name="connsiteX2" fmla="*/ 2590800 w 2590800"/>
              <a:gd name="connsiteY2" fmla="*/ 0 h 292100"/>
              <a:gd name="connsiteX3" fmla="*/ 2590800 w 2590800"/>
              <a:gd name="connsiteY3" fmla="*/ 228600 h 292100"/>
              <a:gd name="connsiteX0" fmla="*/ 0 w 2590800"/>
              <a:gd name="connsiteY0" fmla="*/ 292100 h 292100"/>
              <a:gd name="connsiteX1" fmla="*/ 0 w 2590800"/>
              <a:gd name="connsiteY1" fmla="*/ 0 h 292100"/>
              <a:gd name="connsiteX2" fmla="*/ 2590800 w 2590800"/>
              <a:gd name="connsiteY2" fmla="*/ 0 h 292100"/>
              <a:gd name="connsiteX3" fmla="*/ 2590800 w 2590800"/>
              <a:gd name="connsiteY3" fmla="*/ 261458 h 292100"/>
            </a:gdLst>
            <a:ahLst/>
            <a:cxnLst>
              <a:cxn ang="0">
                <a:pos x="connsiteX0" y="connsiteY0"/>
              </a:cxn>
              <a:cxn ang="0">
                <a:pos x="connsiteX1" y="connsiteY1"/>
              </a:cxn>
              <a:cxn ang="0">
                <a:pos x="connsiteX2" y="connsiteY2"/>
              </a:cxn>
              <a:cxn ang="0">
                <a:pos x="connsiteX3" y="connsiteY3"/>
              </a:cxn>
            </a:cxnLst>
            <a:rect l="l" t="t" r="r" b="b"/>
            <a:pathLst>
              <a:path w="2590800" h="292100">
                <a:moveTo>
                  <a:pt x="0" y="292100"/>
                </a:moveTo>
                <a:lnTo>
                  <a:pt x="0" y="0"/>
                </a:lnTo>
                <a:lnTo>
                  <a:pt x="2590800" y="0"/>
                </a:lnTo>
                <a:lnTo>
                  <a:pt x="2590800" y="261458"/>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8161" tIns="49080" rIns="98161" bIns="49080" rtlCol="0" anchor="ctr"/>
          <a:lstStyle/>
          <a:p>
            <a:pPr algn="ctr" defTabSz="914418"/>
            <a:endParaRPr kumimoji="1" lang="ja-JP" altLang="en-US" sz="1786">
              <a:solidFill>
                <a:prstClr val="white"/>
              </a:solidFill>
              <a:latin typeface="Calibri"/>
              <a:ea typeface="ＭＳ Ｐゴシック" panose="020B0600070205080204" pitchFamily="50" charset="-128"/>
            </a:endParaRPr>
          </a:p>
        </p:txBody>
      </p:sp>
      <p:cxnSp>
        <p:nvCxnSpPr>
          <p:cNvPr id="292" name="直線コネクタ 291"/>
          <p:cNvCxnSpPr/>
          <p:nvPr/>
        </p:nvCxnSpPr>
        <p:spPr>
          <a:xfrm>
            <a:off x="4308701" y="1745031"/>
            <a:ext cx="0" cy="197506"/>
          </a:xfrm>
          <a:prstGeom prst="line">
            <a:avLst/>
          </a:prstGeom>
          <a:ln w="19050">
            <a:solidFill>
              <a:schemeClr val="accent1"/>
            </a:solidFill>
            <a:headEnd type="oval" w="med" len="med"/>
          </a:ln>
        </p:spPr>
        <p:style>
          <a:lnRef idx="1">
            <a:schemeClr val="accent1"/>
          </a:lnRef>
          <a:fillRef idx="0">
            <a:schemeClr val="accent1"/>
          </a:fillRef>
          <a:effectRef idx="0">
            <a:schemeClr val="accent1"/>
          </a:effectRef>
          <a:fontRef idx="minor">
            <a:schemeClr val="tx1"/>
          </a:fontRef>
        </p:style>
      </p:cxnSp>
      <p:cxnSp>
        <p:nvCxnSpPr>
          <p:cNvPr id="293" name="直線コネクタ 292"/>
          <p:cNvCxnSpPr/>
          <p:nvPr/>
        </p:nvCxnSpPr>
        <p:spPr>
          <a:xfrm>
            <a:off x="7043064" y="1768180"/>
            <a:ext cx="0" cy="174357"/>
          </a:xfrm>
          <a:prstGeom prst="line">
            <a:avLst/>
          </a:prstGeom>
          <a:ln w="19050">
            <a:solidFill>
              <a:schemeClr val="accent1"/>
            </a:solidFill>
            <a:headEnd type="oval" w="med" len="med"/>
          </a:ln>
        </p:spPr>
        <p:style>
          <a:lnRef idx="1">
            <a:schemeClr val="accent1"/>
          </a:lnRef>
          <a:fillRef idx="0">
            <a:schemeClr val="accent1"/>
          </a:fillRef>
          <a:effectRef idx="0">
            <a:schemeClr val="accent1"/>
          </a:effectRef>
          <a:fontRef idx="minor">
            <a:schemeClr val="tx1"/>
          </a:fontRef>
        </p:style>
      </p:cxnSp>
      <p:sp>
        <p:nvSpPr>
          <p:cNvPr id="295" name="角丸四角形 294"/>
          <p:cNvSpPr/>
          <p:nvPr/>
        </p:nvSpPr>
        <p:spPr>
          <a:xfrm>
            <a:off x="4012327" y="2055067"/>
            <a:ext cx="1611900" cy="437143"/>
          </a:xfrm>
          <a:prstGeom prst="roundRect">
            <a:avLst>
              <a:gd name="adj" fmla="val 7429"/>
            </a:avLst>
          </a:prstGeom>
          <a:solidFill>
            <a:schemeClr val="accent6">
              <a:lumMod val="75000"/>
            </a:schemeClr>
          </a:solidFill>
          <a:ln/>
        </p:spPr>
        <p:style>
          <a:lnRef idx="0">
            <a:schemeClr val="accent1"/>
          </a:lnRef>
          <a:fillRef idx="3">
            <a:schemeClr val="accent1"/>
          </a:fillRef>
          <a:effectRef idx="3">
            <a:schemeClr val="accent1"/>
          </a:effectRef>
          <a:fontRef idx="minor">
            <a:schemeClr val="lt1"/>
          </a:fontRef>
        </p:style>
        <p:txBody>
          <a:bodyPr lIns="0" tIns="32653" rIns="0" bIns="32653" rtlCol="0" anchor="ctr"/>
          <a:lstStyle/>
          <a:p>
            <a:pPr algn="ctr" defTabSz="914418">
              <a:spcBef>
                <a:spcPts val="200"/>
              </a:spcBef>
            </a:pPr>
            <a:r>
              <a:rPr kumimoji="1" lang="ja-JP" altLang="en-US" sz="1000" b="1">
                <a:solidFill>
                  <a:prstClr val="white"/>
                </a:solidFill>
                <a:latin typeface="Meiryo UI" panose="020B0604030504040204" pitchFamily="50" charset="-128"/>
                <a:ea typeface="Meiryo UI" panose="020B0604030504040204" pitchFamily="50" charset="-128"/>
                <a:cs typeface="Meiryo UI" panose="020B0604030504040204" pitchFamily="50" charset="-128"/>
              </a:rPr>
              <a:t>都市の魅力を育む</a:t>
            </a:r>
          </a:p>
        </p:txBody>
      </p:sp>
      <p:sp>
        <p:nvSpPr>
          <p:cNvPr id="296" name="角丸四角形 295"/>
          <p:cNvSpPr/>
          <p:nvPr/>
        </p:nvSpPr>
        <p:spPr>
          <a:xfrm>
            <a:off x="2277379" y="2055578"/>
            <a:ext cx="1611900" cy="437143"/>
          </a:xfrm>
          <a:prstGeom prst="roundRect">
            <a:avLst>
              <a:gd name="adj" fmla="val 7429"/>
            </a:avLst>
          </a:prstGeom>
          <a:solidFill>
            <a:schemeClr val="accent6">
              <a:lumMod val="75000"/>
            </a:schemeClr>
          </a:solidFill>
          <a:ln/>
        </p:spPr>
        <p:style>
          <a:lnRef idx="0">
            <a:schemeClr val="accent1"/>
          </a:lnRef>
          <a:fillRef idx="3">
            <a:schemeClr val="accent1"/>
          </a:fillRef>
          <a:effectRef idx="3">
            <a:schemeClr val="accent1"/>
          </a:effectRef>
          <a:fontRef idx="minor">
            <a:schemeClr val="lt1"/>
          </a:fontRef>
        </p:style>
        <p:txBody>
          <a:bodyPr lIns="65307" tIns="32653" rIns="65307" bIns="32653" rtlCol="0" anchor="ctr"/>
          <a:lstStyle/>
          <a:p>
            <a:pPr algn="ctr" defTabSz="914418"/>
            <a:r>
              <a:rPr kumimoji="1" lang="ja-JP" altLang="en-US" sz="1000" b="1" spc="-40">
                <a:solidFill>
                  <a:prstClr val="white"/>
                </a:solidFill>
                <a:latin typeface="Meiryo UI" panose="020B0604030504040204" pitchFamily="50" charset="-128"/>
                <a:ea typeface="Meiryo UI" panose="020B0604030504040204" pitchFamily="50" charset="-128"/>
                <a:cs typeface="Meiryo UI" panose="020B0604030504040204" pitchFamily="50" charset="-128"/>
              </a:rPr>
              <a:t>くらしの質を高める</a:t>
            </a:r>
            <a:endParaRPr kumimoji="1" lang="en-US" altLang="ja-JP" sz="1000" b="1" spc="-4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97" name="角丸四角形 296"/>
          <p:cNvSpPr/>
          <p:nvPr/>
        </p:nvSpPr>
        <p:spPr>
          <a:xfrm>
            <a:off x="5747276" y="2066534"/>
            <a:ext cx="1610698" cy="437143"/>
          </a:xfrm>
          <a:prstGeom prst="roundRect">
            <a:avLst>
              <a:gd name="adj" fmla="val 7429"/>
            </a:avLst>
          </a:prstGeom>
          <a:solidFill>
            <a:schemeClr val="accent6">
              <a:lumMod val="75000"/>
            </a:schemeClr>
          </a:solidFill>
          <a:ln/>
        </p:spPr>
        <p:style>
          <a:lnRef idx="0">
            <a:schemeClr val="accent1"/>
          </a:lnRef>
          <a:fillRef idx="3">
            <a:schemeClr val="accent1"/>
          </a:fillRef>
          <a:effectRef idx="3">
            <a:schemeClr val="accent1"/>
          </a:effectRef>
          <a:fontRef idx="minor">
            <a:schemeClr val="lt1"/>
          </a:fontRef>
        </p:style>
        <p:txBody>
          <a:bodyPr lIns="65307" tIns="32653" rIns="65307" bIns="32653" rtlCol="0" anchor="ctr"/>
          <a:lstStyle/>
          <a:p>
            <a:pPr algn="ctr" defTabSz="914418">
              <a:spcBef>
                <a:spcPts val="200"/>
              </a:spcBef>
            </a:pPr>
            <a:r>
              <a:rPr kumimoji="1" lang="ja-JP" altLang="en-US" sz="1000" b="1">
                <a:solidFill>
                  <a:prstClr val="white"/>
                </a:solidFill>
                <a:latin typeface="Meiryo UI" panose="020B0604030504040204" pitchFamily="50" charset="-128"/>
                <a:ea typeface="Meiryo UI" panose="020B0604030504040204" pitchFamily="50" charset="-128"/>
                <a:cs typeface="Meiryo UI" panose="020B0604030504040204" pitchFamily="50" charset="-128"/>
              </a:rPr>
              <a:t>安全を支える</a:t>
            </a:r>
          </a:p>
        </p:txBody>
      </p:sp>
      <p:sp>
        <p:nvSpPr>
          <p:cNvPr id="298" name="角丸四角形 297"/>
          <p:cNvSpPr/>
          <p:nvPr/>
        </p:nvSpPr>
        <p:spPr>
          <a:xfrm>
            <a:off x="7481023" y="2064939"/>
            <a:ext cx="1616290" cy="437143"/>
          </a:xfrm>
          <a:prstGeom prst="roundRect">
            <a:avLst>
              <a:gd name="adj" fmla="val 7429"/>
            </a:avLst>
          </a:prstGeom>
          <a:solidFill>
            <a:schemeClr val="accent6">
              <a:lumMod val="75000"/>
            </a:schemeClr>
          </a:solidFill>
          <a:ln/>
        </p:spPr>
        <p:style>
          <a:lnRef idx="0">
            <a:schemeClr val="accent1"/>
          </a:lnRef>
          <a:fillRef idx="3">
            <a:schemeClr val="accent1"/>
          </a:fillRef>
          <a:effectRef idx="3">
            <a:schemeClr val="accent1"/>
          </a:effectRef>
          <a:fontRef idx="minor">
            <a:schemeClr val="lt1"/>
          </a:fontRef>
        </p:style>
        <p:txBody>
          <a:bodyPr lIns="36000" tIns="32653" rIns="36000" bIns="32653" rtlCol="0" anchor="ctr"/>
          <a:lstStyle/>
          <a:p>
            <a:pPr algn="ctr" defTabSz="914418">
              <a:spcBef>
                <a:spcPts val="200"/>
              </a:spcBef>
            </a:pPr>
            <a:r>
              <a:rPr kumimoji="1" lang="ja-JP" altLang="en-US" sz="1000" b="1">
                <a:solidFill>
                  <a:prstClr val="white"/>
                </a:solidFill>
                <a:latin typeface="Meiryo UI" panose="020B0604030504040204" pitchFamily="50" charset="-128"/>
                <a:ea typeface="Meiryo UI" panose="020B0604030504040204" pitchFamily="50" charset="-128"/>
                <a:cs typeface="Meiryo UI" panose="020B0604030504040204" pitchFamily="50" charset="-128"/>
              </a:rPr>
              <a:t>安心のくらしをつくる</a:t>
            </a:r>
            <a:endParaRPr kumimoji="1" lang="en-US" altLang="ja-JP" sz="1000" b="1">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99" name="角丸四角形 298"/>
          <p:cNvSpPr/>
          <p:nvPr/>
        </p:nvSpPr>
        <p:spPr>
          <a:xfrm>
            <a:off x="5793541" y="1526626"/>
            <a:ext cx="2653591" cy="324315"/>
          </a:xfrm>
          <a:prstGeom prst="roundRect">
            <a:avLst>
              <a:gd name="adj" fmla="val 7429"/>
            </a:avLst>
          </a:prstGeom>
          <a:gradFill>
            <a:gsLst>
              <a:gs pos="0">
                <a:srgbClr val="FFC000"/>
              </a:gs>
              <a:gs pos="80000">
                <a:schemeClr val="accent6">
                  <a:lumMod val="40000"/>
                  <a:lumOff val="60000"/>
                </a:schemeClr>
              </a:gs>
              <a:gs pos="100000">
                <a:schemeClr val="accent6">
                  <a:lumMod val="75000"/>
                </a:schemeClr>
              </a:gs>
            </a:gsLst>
          </a:gradFill>
          <a:ln/>
          <a:effectLst>
            <a:outerShdw blurRad="40000" dist="114300" dir="3000000" rotWithShape="0">
              <a:srgbClr val="000000">
                <a:alpha val="35000"/>
              </a:srgbClr>
            </a:outerShdw>
          </a:effectLst>
        </p:spPr>
        <p:style>
          <a:lnRef idx="0">
            <a:schemeClr val="accent6"/>
          </a:lnRef>
          <a:fillRef idx="3">
            <a:schemeClr val="accent6"/>
          </a:fillRef>
          <a:effectRef idx="3">
            <a:schemeClr val="accent6"/>
          </a:effectRef>
          <a:fontRef idx="minor">
            <a:schemeClr val="lt1"/>
          </a:fontRef>
        </p:style>
        <p:txBody>
          <a:bodyPr lIns="65307" tIns="32653" rIns="65307" bIns="32653" rtlCol="0" anchor="ctr"/>
          <a:lstStyle/>
          <a:p>
            <a:pPr algn="ctr" defTabSz="914418">
              <a:lnSpc>
                <a:spcPts val="1400"/>
              </a:lnSpc>
            </a:pPr>
            <a:r>
              <a:rPr kumimoji="1" lang="ja-JP" altLang="en-US" sz="1143">
                <a:solidFill>
                  <a:prstClr val="black"/>
                </a:solidFill>
                <a:latin typeface="Meiryo UI" panose="020B0604030504040204" pitchFamily="50" charset="-128"/>
                <a:ea typeface="Meiryo UI" panose="020B0604030504040204" pitchFamily="50" charset="-128"/>
                <a:cs typeface="Meiryo UI" panose="020B0604030504040204" pitchFamily="50" charset="-128"/>
              </a:rPr>
              <a:t>安全・安心にくらすことができる住まいと都市</a:t>
            </a:r>
          </a:p>
        </p:txBody>
      </p:sp>
      <p:sp>
        <p:nvSpPr>
          <p:cNvPr id="300" name="角丸四角形 299"/>
          <p:cNvSpPr/>
          <p:nvPr/>
        </p:nvSpPr>
        <p:spPr>
          <a:xfrm>
            <a:off x="3010785" y="1528664"/>
            <a:ext cx="2441978" cy="324315"/>
          </a:xfrm>
          <a:prstGeom prst="roundRect">
            <a:avLst>
              <a:gd name="adj" fmla="val 7429"/>
            </a:avLst>
          </a:prstGeom>
          <a:gradFill>
            <a:gsLst>
              <a:gs pos="0">
                <a:srgbClr val="FFC000"/>
              </a:gs>
              <a:gs pos="80000">
                <a:schemeClr val="accent6">
                  <a:lumMod val="40000"/>
                  <a:lumOff val="60000"/>
                </a:schemeClr>
              </a:gs>
              <a:gs pos="100000">
                <a:schemeClr val="accent6">
                  <a:lumMod val="75000"/>
                </a:schemeClr>
              </a:gs>
            </a:gsLst>
          </a:gradFill>
          <a:ln/>
          <a:effectLst>
            <a:outerShdw blurRad="40000" dist="114300" dir="3000000" rotWithShape="0">
              <a:srgbClr val="000000">
                <a:alpha val="35000"/>
              </a:srgbClr>
            </a:outerShdw>
          </a:effectLst>
        </p:spPr>
        <p:style>
          <a:lnRef idx="0">
            <a:schemeClr val="accent6"/>
          </a:lnRef>
          <a:fillRef idx="3">
            <a:schemeClr val="accent6"/>
          </a:fillRef>
          <a:effectRef idx="3">
            <a:schemeClr val="accent6"/>
          </a:effectRef>
          <a:fontRef idx="minor">
            <a:schemeClr val="lt1"/>
          </a:fontRef>
        </p:style>
        <p:txBody>
          <a:bodyPr lIns="65307" tIns="32653" rIns="65307" bIns="32653" rtlCol="0" anchor="ctr"/>
          <a:lstStyle/>
          <a:p>
            <a:pPr algn="ctr" defTabSz="914418">
              <a:lnSpc>
                <a:spcPts val="1400"/>
              </a:lnSpc>
            </a:pPr>
            <a:r>
              <a:rPr kumimoji="1" lang="ja-JP" altLang="en-US" sz="1143">
                <a:solidFill>
                  <a:prstClr val="black"/>
                </a:solidFill>
                <a:latin typeface="Meiryo UI" panose="020B0604030504040204" pitchFamily="50" charset="-128"/>
                <a:ea typeface="Meiryo UI" panose="020B0604030504040204" pitchFamily="50" charset="-128"/>
                <a:cs typeface="Meiryo UI" panose="020B0604030504040204" pitchFamily="50" charset="-128"/>
              </a:rPr>
              <a:t>活力と魅力あふれる住まいと都市</a:t>
            </a:r>
          </a:p>
        </p:txBody>
      </p:sp>
      <p:sp>
        <p:nvSpPr>
          <p:cNvPr id="302" name="Rectangle 2"/>
          <p:cNvSpPr>
            <a:spLocks noChangeArrowheads="1"/>
          </p:cNvSpPr>
          <p:nvPr/>
        </p:nvSpPr>
        <p:spPr bwMode="auto">
          <a:xfrm>
            <a:off x="2009024" y="1346012"/>
            <a:ext cx="226602" cy="1143589"/>
          </a:xfrm>
          <a:prstGeom prst="roundRect">
            <a:avLst/>
          </a:prstGeom>
          <a:solidFill>
            <a:srgbClr val="00B0F0"/>
          </a:solidFill>
          <a:ln w="9525">
            <a:solidFill>
              <a:schemeClr val="tx2"/>
            </a:solidFill>
            <a:prstDash val="solid"/>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914418" eaLnBrk="1" hangingPunct="1">
              <a:lnSpc>
                <a:spcPts val="786"/>
              </a:lnSpc>
              <a:spcBef>
                <a:spcPts val="0"/>
              </a:spcBef>
              <a:tabLst>
                <a:tab pos="714389" algn="l"/>
              </a:tabLst>
            </a:pPr>
            <a:r>
              <a:rPr kumimoji="1" lang="ja-JP" altLang="en-US"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政策及び施策の方向性</a:t>
            </a:r>
            <a:endParaRPr kumimoji="1" lang="en-US" altLang="ja-JP"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p:txBody>
      </p:sp>
      <p:sp>
        <p:nvSpPr>
          <p:cNvPr id="303" name="テキスト ボックス 302"/>
          <p:cNvSpPr txBox="1"/>
          <p:nvPr/>
        </p:nvSpPr>
        <p:spPr>
          <a:xfrm>
            <a:off x="2276792" y="3156694"/>
            <a:ext cx="1606957" cy="2057143"/>
          </a:xfrm>
          <a:prstGeom prst="rect">
            <a:avLst/>
          </a:prstGeom>
          <a:noFill/>
          <a:ln w="9525">
            <a:noFill/>
            <a:prstDash val="solid"/>
          </a:ln>
        </p:spPr>
        <p:txBody>
          <a:bodyPr wrap="square" lIns="36000" tIns="0" rIns="36000" bIns="0" rtlCol="0" anchor="t" anchorCtr="0">
            <a:noAutofit/>
          </a:bodyPr>
          <a:lstStyle/>
          <a:p>
            <a:pPr defTabSz="914418">
              <a:lnSpc>
                <a:spcPts val="1000"/>
              </a:lnSpc>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○新たなライフスタイルを支える身近な</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914418">
              <a:lnSpc>
                <a:spcPts val="1000"/>
              </a:lnSpc>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まちづくり</a:t>
            </a:r>
            <a:r>
              <a:rPr kumimoji="1" lang="ja-JP" altLang="en-US"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rPr>
              <a:t>　</a:t>
            </a: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ct val="150000"/>
              </a:lnSpc>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○健康でいきいきとくらせる住まい・まちづくり</a:t>
            </a: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spcBef>
                <a:spcPts val="429"/>
              </a:spcBef>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spcBef>
                <a:spcPts val="429"/>
              </a:spcBef>
            </a:pPr>
            <a:endParaRPr kumimoji="1" lang="en-US" altLang="ja-JP" sz="429"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spcBef>
                <a:spcPts val="429"/>
              </a:spcBef>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spcBef>
                <a:spcPts val="429"/>
              </a:spcBef>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○多様なニーズに対応した良質なストック</a:t>
            </a:r>
            <a:r>
              <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形成</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04" name="テキスト ボックス 303"/>
          <p:cNvSpPr txBox="1"/>
          <p:nvPr/>
        </p:nvSpPr>
        <p:spPr>
          <a:xfrm>
            <a:off x="2324204" y="3414089"/>
            <a:ext cx="1524000" cy="462909"/>
          </a:xfrm>
          <a:prstGeom prst="rect">
            <a:avLst/>
          </a:prstGeom>
          <a:solidFill>
            <a:schemeClr val="bg1"/>
          </a:solidFill>
          <a:ln w="3175">
            <a:solidFill>
              <a:schemeClr val="tx2"/>
            </a:solidFill>
            <a:prstDash val="dash"/>
          </a:ln>
        </p:spPr>
        <p:txBody>
          <a:bodyPr wrap="square" lIns="25714" tIns="0" rIns="25714" bIns="0" rtlCol="0" anchor="ctr" anchorCtr="0">
            <a:noAutofit/>
          </a:bodyPr>
          <a:lstStyle/>
          <a:p>
            <a:pPr marL="61233" indent="-61233" defTabSz="914418">
              <a:lnSpc>
                <a:spcPct val="150000"/>
              </a:lnSpc>
            </a:pPr>
            <a:r>
              <a:rPr kumimoji="1" lang="ja-JP" altLang="en-US" sz="57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・スマートシティ等による個性のあるまちづくりの推進　</a:t>
            </a:r>
            <a:r>
              <a:rPr kumimoji="1" lang="en-US" altLang="ja-JP" sz="57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57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57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61233" indent="-61233" defTabSz="914418">
              <a:lnSpc>
                <a:spcPct val="150000"/>
              </a:lnSpc>
            </a:pPr>
            <a:r>
              <a:rPr kumimoji="1" lang="ja-JP" altLang="en-US" sz="57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・郊外住宅地（ニュータウン）の再生、活性化</a:t>
            </a:r>
            <a:endParaRPr kumimoji="1" lang="en-US" altLang="ja-JP" sz="57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05" name="テキスト ボックス 304"/>
          <p:cNvSpPr txBox="1"/>
          <p:nvPr/>
        </p:nvSpPr>
        <p:spPr>
          <a:xfrm>
            <a:off x="2320841" y="4092513"/>
            <a:ext cx="1527362" cy="652821"/>
          </a:xfrm>
          <a:prstGeom prst="rect">
            <a:avLst/>
          </a:prstGeom>
          <a:solidFill>
            <a:schemeClr val="bg1"/>
          </a:solidFill>
          <a:ln w="3175">
            <a:solidFill>
              <a:schemeClr val="tx2"/>
            </a:solidFill>
            <a:prstDash val="dash"/>
          </a:ln>
        </p:spPr>
        <p:txBody>
          <a:bodyPr wrap="square" lIns="25714" tIns="25714" rIns="25714" bIns="25714" rtlCol="0" anchor="ctr" anchorCtr="0">
            <a:noAutofit/>
          </a:bodyPr>
          <a:lstStyle/>
          <a:p>
            <a:pPr defTabSz="914418">
              <a:lnSpc>
                <a:spcPct val="150000"/>
              </a:lnSpc>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・新たな日常に対応した質の高い住まいの普及　</a:t>
            </a:r>
            <a:endPar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914418">
              <a:lnSpc>
                <a:spcPct val="150000"/>
              </a:lnSpc>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914418">
              <a:lnSpc>
                <a:spcPct val="150000"/>
              </a:lnSpc>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・建築物の省エネルギー化の推進</a:t>
            </a:r>
            <a:endPar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914418">
              <a:lnSpc>
                <a:spcPct val="150000"/>
              </a:lnSpc>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・みどりあふれる居住空間の形成</a:t>
            </a:r>
            <a:endPar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06" name="テキスト ボックス 305"/>
          <p:cNvSpPr txBox="1"/>
          <p:nvPr/>
        </p:nvSpPr>
        <p:spPr>
          <a:xfrm>
            <a:off x="2325832" y="5084786"/>
            <a:ext cx="1522371" cy="648933"/>
          </a:xfrm>
          <a:prstGeom prst="rect">
            <a:avLst/>
          </a:prstGeom>
          <a:solidFill>
            <a:schemeClr val="bg1"/>
          </a:solidFill>
          <a:ln w="3175">
            <a:solidFill>
              <a:schemeClr val="tx2"/>
            </a:solidFill>
            <a:prstDash val="dash"/>
          </a:ln>
        </p:spPr>
        <p:txBody>
          <a:bodyPr wrap="square" lIns="36000" tIns="36000" rIns="36000" bIns="36000" rtlCol="0" anchor="ctr" anchorCtr="0">
            <a:noAutofit/>
          </a:bodyPr>
          <a:lstStyle/>
          <a:p>
            <a:pPr marL="61233" indent="-61233" defTabSz="914418">
              <a:lnSpc>
                <a:spcPts val="714"/>
              </a:lnSpc>
              <a:spcBef>
                <a:spcPts val="200"/>
              </a:spcBef>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・空家等を活用したまちづくりの推進</a:t>
            </a:r>
            <a:endPar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1233" indent="-61233" defTabSz="914418">
              <a:lnSpc>
                <a:spcPts val="714"/>
              </a:lnSpc>
              <a:spcBef>
                <a:spcPts val="200"/>
              </a:spcBef>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61233" indent="-61233" defTabSz="914418">
              <a:lnSpc>
                <a:spcPts val="714"/>
              </a:lnSpc>
              <a:spcBef>
                <a:spcPts val="200"/>
              </a:spcBef>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・分譲マンションの管理適正化・再生推進</a:t>
            </a:r>
            <a:endPar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1233" indent="-61233" defTabSz="914418">
              <a:lnSpc>
                <a:spcPts val="714"/>
              </a:lnSpc>
              <a:spcBef>
                <a:spcPts val="200"/>
              </a:spcBef>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307" name="テキスト ボックス 306"/>
          <p:cNvSpPr txBox="1"/>
          <p:nvPr/>
        </p:nvSpPr>
        <p:spPr>
          <a:xfrm>
            <a:off x="4022712" y="3153131"/>
            <a:ext cx="1572026" cy="2594496"/>
          </a:xfrm>
          <a:prstGeom prst="rect">
            <a:avLst/>
          </a:prstGeom>
          <a:noFill/>
          <a:ln w="9525">
            <a:noFill/>
            <a:prstDash val="solid"/>
          </a:ln>
        </p:spPr>
        <p:txBody>
          <a:bodyPr wrap="square" lIns="36000" tIns="0" rIns="36000" bIns="0" rtlCol="0" anchor="t" anchorCtr="0">
            <a:noAutofit/>
          </a:bodyPr>
          <a:lstStyle/>
          <a:p>
            <a:pPr marL="92077" indent="-92077" defTabSz="914418">
              <a:lnSpc>
                <a:spcPts val="1000"/>
              </a:lnSpc>
            </a:pPr>
            <a:r>
              <a:rPr kumimoji="1" lang="ja-JP" altLang="en-US"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○活力と魅力ある都市空間の創造</a:t>
            </a:r>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r>
              <a:rPr kumimoji="1" lang="ja-JP" altLang="en-US"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92077" indent="-92077" defTabSz="914418">
              <a:lnSpc>
                <a:spcPts val="1000"/>
              </a:lnSpc>
            </a:pPr>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endParaRPr kumimoji="1" lang="en-US" altLang="ja-JP" sz="714" spc="-21" dirty="0">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85727" indent="-85727" defTabSz="914418">
              <a:lnSpc>
                <a:spcPts val="1000"/>
              </a:lnSpc>
            </a:pPr>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7" indent="-85727" defTabSz="914418">
              <a:lnSpc>
                <a:spcPts val="1000"/>
              </a:lnSpc>
            </a:pPr>
            <a:r>
              <a:rPr kumimoji="1" lang="ja-JP" altLang="en-US"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○世界に誇れる景観づくり</a:t>
            </a:r>
            <a:r>
              <a:rPr kumimoji="1" lang="ja-JP" altLang="en-US" sz="714" spc="-40" dirty="0">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rPr>
              <a:t>　</a:t>
            </a:r>
            <a:endParaRPr kumimoji="1" lang="en-US" altLang="ja-JP" sz="714" spc="-40" dirty="0">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85727" indent="-85727" defTabSz="914418">
              <a:lnSpc>
                <a:spcPts val="1000"/>
              </a:lnSpc>
            </a:pPr>
            <a:endParaRPr kumimoji="1" lang="en-US" altLang="ja-JP" sz="714" spc="-40" dirty="0">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85727" indent="-85727" defTabSz="914418">
              <a:lnSpc>
                <a:spcPts val="1000"/>
              </a:lnSpc>
            </a:pPr>
            <a:endParaRPr kumimoji="1" lang="en-US" altLang="ja-JP" sz="714" spc="-40" dirty="0">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85727" indent="-85727" defTabSz="914418">
              <a:lnSpc>
                <a:spcPts val="1000"/>
              </a:lnSpc>
            </a:pPr>
            <a:endParaRPr kumimoji="1" lang="en-US" altLang="ja-JP" sz="714" spc="-40" dirty="0">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85727" indent="-85727" defTabSz="914418"/>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7" indent="-85727" defTabSz="914418"/>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7" indent="-85727" defTabSz="914418"/>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r>
              <a:rPr kumimoji="1" lang="ja-JP" altLang="en-US"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○ユニバーサルデザインのまちづくりの推進</a:t>
            </a:r>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r>
              <a:rPr kumimoji="1" lang="ja-JP" altLang="en-US"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85727" indent="-85727" defTabSz="914418"/>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7" indent="-85727" defTabSz="914418"/>
            <a:endParaRPr kumimoji="1" lang="en-US" altLang="ja-JP" sz="714" spc="-2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08" name="テキスト ボックス 307"/>
          <p:cNvSpPr txBox="1"/>
          <p:nvPr/>
        </p:nvSpPr>
        <p:spPr>
          <a:xfrm>
            <a:off x="4070012" y="3423163"/>
            <a:ext cx="1524726" cy="447674"/>
          </a:xfrm>
          <a:prstGeom prst="rect">
            <a:avLst/>
          </a:prstGeom>
          <a:solidFill>
            <a:schemeClr val="bg1"/>
          </a:solidFill>
          <a:ln w="3175">
            <a:solidFill>
              <a:schemeClr val="tx2"/>
            </a:solidFill>
            <a:prstDash val="dash"/>
          </a:ln>
        </p:spPr>
        <p:txBody>
          <a:bodyPr wrap="square" lIns="25714" tIns="25714" rIns="0" bIns="25714" rtlCol="0" anchor="ctr" anchorCtr="0">
            <a:noAutofit/>
          </a:bodyPr>
          <a:lstStyle/>
          <a:p>
            <a:pPr marL="65769" indent="-65769"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・都心部の象徴的なエリアのまちづくり</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1233" indent="-61233" defTabSz="914418">
              <a:lnSpc>
                <a:spcPct val="150000"/>
              </a:lnSpc>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・広域的な都市間連携等による地域価値の創造</a:t>
            </a:r>
            <a:endParaRPr kumimoji="1" lang="en-US" altLang="ja-JP" sz="571" spc="-3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09" name="テキスト ボックス 308"/>
          <p:cNvSpPr txBox="1"/>
          <p:nvPr/>
        </p:nvSpPr>
        <p:spPr>
          <a:xfrm>
            <a:off x="4059488" y="4203183"/>
            <a:ext cx="1524726" cy="438471"/>
          </a:xfrm>
          <a:prstGeom prst="rect">
            <a:avLst/>
          </a:prstGeom>
          <a:solidFill>
            <a:schemeClr val="bg1"/>
          </a:solidFill>
          <a:ln w="3175">
            <a:solidFill>
              <a:schemeClr val="tx2"/>
            </a:solidFill>
            <a:prstDash val="dash"/>
          </a:ln>
        </p:spPr>
        <p:txBody>
          <a:bodyPr wrap="square" lIns="25714" tIns="25714" rIns="25714" bIns="25714" rtlCol="0" anchor="ctr" anchorCtr="0">
            <a:noAutofit/>
          </a:bodyPr>
          <a:lstStyle/>
          <a:p>
            <a:pPr marL="65769" indent="-65769" defTabSz="914418">
              <a:lnSpc>
                <a:spcPct val="150000"/>
              </a:lnSpc>
            </a:pPr>
            <a:r>
              <a:rPr kumimoji="1" lang="ja-JP" altLang="en-US" sz="571" spc="-20">
                <a:solidFill>
                  <a:prstClr val="black"/>
                </a:solidFill>
                <a:latin typeface="Meiryo UI" panose="020B0604030504040204" pitchFamily="50" charset="-128"/>
                <a:ea typeface="Meiryo UI" panose="020B0604030504040204" pitchFamily="50" charset="-128"/>
                <a:cs typeface="Meiryo UI" panose="020B0604030504040204" pitchFamily="50" charset="-128"/>
              </a:rPr>
              <a:t>・広域的観点からの景観形成</a:t>
            </a:r>
            <a:endParaRPr kumimoji="1" lang="en-US" altLang="ja-JP" sz="571" spc="-2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lnSpc>
                <a:spcPct val="150000"/>
              </a:lnSpc>
            </a:pPr>
            <a:r>
              <a:rPr kumimoji="1" lang="ja-JP" altLang="en-US" sz="571" spc="-30">
                <a:solidFill>
                  <a:prstClr val="black"/>
                </a:solidFill>
                <a:latin typeface="Meiryo UI" panose="020B0604030504040204" pitchFamily="50" charset="-128"/>
                <a:ea typeface="Meiryo UI" panose="020B0604030504040204" pitchFamily="50" charset="-128"/>
                <a:cs typeface="Meiryo UI" panose="020B0604030504040204" pitchFamily="50" charset="-128"/>
              </a:rPr>
              <a:t>・ビュースポット（視点場）の活用</a:t>
            </a:r>
            <a:endParaRPr kumimoji="1" lang="en-US" altLang="ja-JP" sz="571" spc="-3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0" name="テキスト ボックス 309"/>
          <p:cNvSpPr txBox="1"/>
          <p:nvPr/>
        </p:nvSpPr>
        <p:spPr>
          <a:xfrm>
            <a:off x="4059488" y="5152556"/>
            <a:ext cx="1524726" cy="376641"/>
          </a:xfrm>
          <a:prstGeom prst="rect">
            <a:avLst/>
          </a:prstGeom>
          <a:solidFill>
            <a:schemeClr val="bg1"/>
          </a:solidFill>
          <a:ln w="3175">
            <a:solidFill>
              <a:schemeClr val="tx2"/>
            </a:solidFill>
            <a:prstDash val="dash"/>
          </a:ln>
        </p:spPr>
        <p:txBody>
          <a:bodyPr wrap="square" lIns="25714" tIns="25714" rIns="25714" bIns="25714" rtlCol="0" anchor="t" anchorCtr="0">
            <a:noAutofit/>
          </a:bodyPr>
          <a:lstStyle/>
          <a:p>
            <a:pPr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・建築物のバリアフリー化</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・福祉のまちづくりの推進</a:t>
            </a:r>
            <a:endPar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1" name="テキスト ボックス 310"/>
          <p:cNvSpPr txBox="1"/>
          <p:nvPr/>
        </p:nvSpPr>
        <p:spPr>
          <a:xfrm>
            <a:off x="5745202" y="3149663"/>
            <a:ext cx="1582958" cy="2399492"/>
          </a:xfrm>
          <a:prstGeom prst="rect">
            <a:avLst/>
          </a:prstGeom>
          <a:noFill/>
          <a:ln w="9525">
            <a:noFill/>
            <a:prstDash val="solid"/>
          </a:ln>
        </p:spPr>
        <p:txBody>
          <a:bodyPr wrap="square" lIns="36000" tIns="0" rIns="36000" bIns="0" rtlCol="0" anchor="t" anchorCtr="0">
            <a:noAutofit/>
          </a:bodyPr>
          <a:lstStyle/>
          <a:p>
            <a:pPr defTabSz="914418">
              <a:lnSpc>
                <a:spcPts val="929"/>
              </a:lnSpc>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○災害に強い都市の形成</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914418">
              <a:lnSpc>
                <a:spcPts val="929"/>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defTabSz="914418">
              <a:lnSpc>
                <a:spcPts val="929"/>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defTabSz="914418">
              <a:lnSpc>
                <a:spcPts val="929"/>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defTabSz="914418">
              <a:lnSpc>
                <a:spcPts val="929"/>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defTabSz="914418">
              <a:lnSpc>
                <a:spcPts val="929"/>
              </a:lnSpc>
              <a:spcBef>
                <a:spcPts val="429"/>
              </a:spcBef>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914418">
              <a:lnSpc>
                <a:spcPct val="200000"/>
              </a:lnSpc>
              <a:spcBef>
                <a:spcPts val="1286"/>
              </a:spcBef>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○住宅・建築物の安全性の確保</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914418">
              <a:lnSpc>
                <a:spcPts val="929"/>
              </a:lnSpc>
              <a:spcBef>
                <a:spcPts val="429"/>
              </a:spcBef>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914418">
              <a:lnSpc>
                <a:spcPts val="929"/>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defTabSz="914418">
              <a:lnSpc>
                <a:spcPts val="929"/>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defTabSz="914418">
              <a:lnSpc>
                <a:spcPts val="929"/>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defTabSz="914418">
              <a:lnSpc>
                <a:spcPts val="929"/>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85727" indent="-85727" defTabSz="914418">
              <a:lnSpc>
                <a:spcPct val="150000"/>
              </a:lnSpc>
              <a:spcBef>
                <a:spcPts val="857"/>
              </a:spcBef>
            </a:pPr>
            <a:r>
              <a:rPr kumimoji="1" lang="ja-JP" altLang="en-US" sz="714">
                <a:solidFill>
                  <a:prstClr val="black"/>
                </a:solidFill>
                <a:latin typeface="Meiryo UI" panose="020B0604030504040204" pitchFamily="50" charset="-128"/>
                <a:ea typeface="Meiryo UI" panose="020B0604030504040204" pitchFamily="50" charset="-128"/>
                <a:cs typeface="Meiryo UI" panose="020B0604030504040204" pitchFamily="50" charset="-128"/>
              </a:rPr>
              <a:t>○危機事象への備え</a:t>
            </a:r>
            <a:endParaRPr kumimoji="1" lang="en-US" altLang="ja-JP" sz="714">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7" indent="-85727" defTabSz="914418">
              <a:lnSpc>
                <a:spcPts val="929"/>
              </a:lnSpc>
              <a:spcBef>
                <a:spcPts val="429"/>
              </a:spcBef>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7" indent="-85727" defTabSz="914418">
              <a:lnSpc>
                <a:spcPts val="929"/>
              </a:lnSpc>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2" name="テキスト ボックス 311"/>
          <p:cNvSpPr txBox="1"/>
          <p:nvPr/>
        </p:nvSpPr>
        <p:spPr>
          <a:xfrm>
            <a:off x="5793541" y="3298917"/>
            <a:ext cx="1532296" cy="693254"/>
          </a:xfrm>
          <a:prstGeom prst="rect">
            <a:avLst/>
          </a:prstGeom>
          <a:solidFill>
            <a:schemeClr val="bg1"/>
          </a:solidFill>
          <a:ln w="3175">
            <a:solidFill>
              <a:schemeClr val="tx2"/>
            </a:solidFill>
            <a:prstDash val="dash"/>
          </a:ln>
        </p:spPr>
        <p:txBody>
          <a:bodyPr wrap="square" lIns="25714" tIns="25714" rIns="25714" bIns="25714" rtlCol="0" anchor="ctr" anchorCtr="0">
            <a:noAutofit/>
          </a:bodyPr>
          <a:lstStyle/>
          <a:p>
            <a:pPr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・密集市街地の整備</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・広域緊急交通路沿道の建築物等の耐震化</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・災害リスクを考慮したまちづくりの推進</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3501" indent="-63501"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・危険な空家の除却等促進</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3" name="テキスト ボックス 312"/>
          <p:cNvSpPr txBox="1"/>
          <p:nvPr/>
        </p:nvSpPr>
        <p:spPr>
          <a:xfrm>
            <a:off x="5794025" y="4303508"/>
            <a:ext cx="1534016" cy="578575"/>
          </a:xfrm>
          <a:prstGeom prst="rect">
            <a:avLst/>
          </a:prstGeom>
          <a:solidFill>
            <a:schemeClr val="bg1"/>
          </a:solidFill>
          <a:ln w="3175">
            <a:solidFill>
              <a:schemeClr val="tx2"/>
            </a:solidFill>
            <a:prstDash val="dash"/>
          </a:ln>
        </p:spPr>
        <p:txBody>
          <a:bodyPr wrap="square" lIns="25714" tIns="25714" rIns="25714" bIns="25714" rtlCol="0" anchor="ctr" anchorCtr="0">
            <a:noAutofit/>
          </a:bodyPr>
          <a:lstStyle/>
          <a:p>
            <a:pPr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・民間住宅・建築物の耐震化</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・公的賃貸住宅、公共施設の耐震化</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・建築基準関連の法令順守の徹底</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5" name="テキスト ボックス 314"/>
          <p:cNvSpPr txBox="1"/>
          <p:nvPr/>
        </p:nvSpPr>
        <p:spPr>
          <a:xfrm>
            <a:off x="7480902" y="3149662"/>
            <a:ext cx="1616291" cy="1958214"/>
          </a:xfrm>
          <a:prstGeom prst="rect">
            <a:avLst/>
          </a:prstGeom>
          <a:noFill/>
          <a:ln w="9525">
            <a:noFill/>
            <a:prstDash val="solid"/>
          </a:ln>
        </p:spPr>
        <p:txBody>
          <a:bodyPr wrap="square" lIns="36000" tIns="0" rIns="36000" bIns="0" rtlCol="0" anchor="t" anchorCtr="0">
            <a:noAutofit/>
          </a:bodyPr>
          <a:lstStyle/>
          <a:p>
            <a:pPr marL="92077" indent="-92077" defTabSz="914418">
              <a:lnSpc>
                <a:spcPts val="1000"/>
              </a:lnSpc>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○誰もがくらしやすい環境整備</a:t>
            </a: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algn="dist" defTabSz="914418">
              <a:lnSpc>
                <a:spcPts val="1429"/>
              </a:lnSpc>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○多様な住まいを選択できる市場環境整備</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ＭＳ Ｐ明朝" panose="02020600040205080304" pitchFamily="18" charset="-128"/>
              <a:ea typeface="ＭＳ Ｐ明朝" panose="02020600040205080304" pitchFamily="18" charset="-128"/>
              <a:cs typeface="Meiryo UI" panose="020B0604030504040204" pitchFamily="50" charset="-128"/>
            </a:endParaRPr>
          </a:p>
          <a:p>
            <a:pPr marL="92077" indent="-92077" defTabSz="914418">
              <a:lnSpc>
                <a:spcPts val="1000"/>
              </a:lnSpc>
            </a:pP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ct val="200000"/>
              </a:lnSpc>
              <a:spcBef>
                <a:spcPts val="429"/>
              </a:spcBef>
            </a:pP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○健全な住宅関連産業の育成</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7" name="テキスト ボックス 316"/>
          <p:cNvSpPr txBox="1"/>
          <p:nvPr/>
        </p:nvSpPr>
        <p:spPr>
          <a:xfrm>
            <a:off x="7515929" y="3298917"/>
            <a:ext cx="1537095" cy="971300"/>
          </a:xfrm>
          <a:prstGeom prst="rect">
            <a:avLst/>
          </a:prstGeom>
          <a:solidFill>
            <a:schemeClr val="bg1"/>
          </a:solidFill>
          <a:ln w="3175">
            <a:solidFill>
              <a:schemeClr val="tx2"/>
            </a:solidFill>
            <a:prstDash val="dash"/>
          </a:ln>
        </p:spPr>
        <p:txBody>
          <a:bodyPr wrap="square" lIns="25714" tIns="25714" rIns="25714" bIns="25714" rtlCol="0" anchor="ctr" anchorCtr="0">
            <a:noAutofit/>
          </a:bodyPr>
          <a:lstStyle/>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・世帯の多様化や社会情勢の急激な変化に対応</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した住まいの確保</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・民間賃貸住宅を活用した居住の安定確保</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ct val="150000"/>
              </a:lnSpc>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・公的賃貸住宅ストックの有効活用</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・同和地区を含む旧地域改善向け公営・改良住宅</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を活用したまちづくり</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8" name="テキスト ボックス 317"/>
          <p:cNvSpPr txBox="1"/>
          <p:nvPr/>
        </p:nvSpPr>
        <p:spPr>
          <a:xfrm>
            <a:off x="7515929" y="5387618"/>
            <a:ext cx="1537094" cy="346218"/>
          </a:xfrm>
          <a:prstGeom prst="rect">
            <a:avLst/>
          </a:prstGeom>
          <a:solidFill>
            <a:schemeClr val="bg1"/>
          </a:solidFill>
          <a:ln w="3175">
            <a:solidFill>
              <a:schemeClr val="tx2"/>
            </a:solidFill>
            <a:prstDash val="dash"/>
          </a:ln>
        </p:spPr>
        <p:txBody>
          <a:bodyPr wrap="square" lIns="25714" tIns="25714" rIns="25714" bIns="25714" rtlCol="0" anchor="ctr" anchorCtr="0">
            <a:noAutofit/>
          </a:bodyPr>
          <a:lstStyle/>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・住まいに関する相談体制の充実</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・建設産業の振興に向けた人材育成・環境整備</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9" name="Rectangle 2"/>
          <p:cNvSpPr>
            <a:spLocks noChangeArrowheads="1"/>
          </p:cNvSpPr>
          <p:nvPr/>
        </p:nvSpPr>
        <p:spPr bwMode="auto">
          <a:xfrm>
            <a:off x="2012540" y="3174460"/>
            <a:ext cx="227163" cy="2594554"/>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914418" eaLnBrk="1" hangingPunct="1">
              <a:lnSpc>
                <a:spcPts val="857"/>
              </a:lnSpc>
              <a:spcBef>
                <a:spcPts val="0"/>
              </a:spcBef>
            </a:pPr>
            <a:r>
              <a:rPr kumimoji="1" lang="ja-JP" altLang="en-US"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基本目標の実現に向けた施策の方向性</a:t>
            </a:r>
            <a:endParaRPr kumimoji="1" lang="en-US" altLang="ja-JP"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p:txBody>
      </p:sp>
      <p:sp>
        <p:nvSpPr>
          <p:cNvPr id="320" name="角丸四角形 319"/>
          <p:cNvSpPr/>
          <p:nvPr/>
        </p:nvSpPr>
        <p:spPr>
          <a:xfrm>
            <a:off x="2260693" y="2578837"/>
            <a:ext cx="6874275" cy="504418"/>
          </a:xfrm>
          <a:prstGeom prst="roundRect">
            <a:avLst>
              <a:gd name="adj" fmla="val 6605"/>
            </a:avLst>
          </a:prstGeom>
          <a:solidFill>
            <a:schemeClr val="bg1"/>
          </a:solidFill>
          <a:ln w="19050">
            <a:solidFill>
              <a:schemeClr val="tx1">
                <a:lumMod val="50000"/>
                <a:lumOff val="50000"/>
              </a:schemeClr>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65307" tIns="36000" rIns="65307" bIns="0" numCol="1" spcCol="0" rtlCol="0" fromWordArt="0" anchor="t" anchorCtr="0" forceAA="0" compatLnSpc="1">
            <a:prstTxWarp prst="textNoShape">
              <a:avLst/>
            </a:prstTxWarp>
            <a:noAutofit/>
          </a:bodyPr>
          <a:lstStyle/>
          <a:p>
            <a:pPr algn="ctr" defTabSz="914418">
              <a:lnSpc>
                <a:spcPts val="1100"/>
              </a:lnSpc>
            </a:pPr>
            <a:endParaRPr kumimoji="1" lang="en-US" altLang="ja-JP" sz="1000" kern="1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21" name="円/楕円 320"/>
          <p:cNvSpPr/>
          <p:nvPr/>
        </p:nvSpPr>
        <p:spPr>
          <a:xfrm rot="5400000">
            <a:off x="3253052" y="1859183"/>
            <a:ext cx="244928" cy="210935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18"/>
            <a:endParaRPr kumimoji="1" lang="ja-JP" altLang="en-US" sz="1000">
              <a:solidFill>
                <a:prstClr val="black"/>
              </a:solidFill>
              <a:latin typeface="Calibri"/>
              <a:ea typeface="ＭＳ Ｐゴシック" panose="020B0600070205080204" pitchFamily="50" charset="-128"/>
            </a:endParaRPr>
          </a:p>
        </p:txBody>
      </p:sp>
      <p:sp>
        <p:nvSpPr>
          <p:cNvPr id="322" name="角丸四角形 321"/>
          <p:cNvSpPr/>
          <p:nvPr/>
        </p:nvSpPr>
        <p:spPr>
          <a:xfrm>
            <a:off x="2499565" y="2736674"/>
            <a:ext cx="2101237" cy="354367"/>
          </a:xfrm>
          <a:prstGeom prst="roundRect">
            <a:avLst>
              <a:gd name="adj" fmla="val 7429"/>
            </a:avLst>
          </a:prstGeom>
          <a:noFill/>
          <a:ln>
            <a:noFill/>
          </a:ln>
        </p:spPr>
        <p:style>
          <a:lnRef idx="2">
            <a:schemeClr val="dk1"/>
          </a:lnRef>
          <a:fillRef idx="1">
            <a:schemeClr val="lt1"/>
          </a:fillRef>
          <a:effectRef idx="0">
            <a:schemeClr val="dk1"/>
          </a:effectRef>
          <a:fontRef idx="minor">
            <a:schemeClr val="dk1"/>
          </a:fontRef>
        </p:style>
        <p:txBody>
          <a:bodyPr lIns="46648" tIns="23324" rIns="46648" bIns="23324" rtlCol="0" anchor="ctr"/>
          <a:lstStyle/>
          <a:p>
            <a:pPr algn="ctr" defTabSz="914418"/>
            <a:endParaRPr kumimoji="1" lang="en-US" altLang="ja-JP" sz="750" b="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23" name="円/楕円 322"/>
          <p:cNvSpPr/>
          <p:nvPr/>
        </p:nvSpPr>
        <p:spPr>
          <a:xfrm rot="5400000">
            <a:off x="5532350" y="1821815"/>
            <a:ext cx="236924" cy="2184085"/>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18"/>
            <a:endParaRPr kumimoji="1" lang="ja-JP" altLang="en-US" sz="1000">
              <a:solidFill>
                <a:prstClr val="black"/>
              </a:solidFill>
              <a:latin typeface="Calibri"/>
              <a:ea typeface="ＭＳ Ｐゴシック" panose="020B0600070205080204" pitchFamily="50" charset="-128"/>
            </a:endParaRPr>
          </a:p>
        </p:txBody>
      </p:sp>
      <p:sp>
        <p:nvSpPr>
          <p:cNvPr id="324" name="角丸四角形 323"/>
          <p:cNvSpPr/>
          <p:nvPr/>
        </p:nvSpPr>
        <p:spPr>
          <a:xfrm>
            <a:off x="4637561" y="2815920"/>
            <a:ext cx="2101237" cy="195878"/>
          </a:xfrm>
          <a:prstGeom prst="roundRect">
            <a:avLst>
              <a:gd name="adj" fmla="val 7429"/>
            </a:avLst>
          </a:prstGeom>
          <a:noFill/>
          <a:ln>
            <a:noFill/>
          </a:ln>
        </p:spPr>
        <p:style>
          <a:lnRef idx="2">
            <a:schemeClr val="dk1"/>
          </a:lnRef>
          <a:fillRef idx="1">
            <a:schemeClr val="lt1"/>
          </a:fillRef>
          <a:effectRef idx="0">
            <a:schemeClr val="dk1"/>
          </a:effectRef>
          <a:fontRef idx="minor">
            <a:schemeClr val="dk1"/>
          </a:fontRef>
        </p:style>
        <p:txBody>
          <a:bodyPr lIns="46648" tIns="23324" rIns="46648" bIns="23324" rtlCol="0" anchor="ctr"/>
          <a:lstStyle/>
          <a:p>
            <a:pPr algn="ctr" defTabSz="914418"/>
            <a:r>
              <a:rPr kumimoji="1" lang="ja-JP" altLang="en-US" sz="857" b="1">
                <a:solidFill>
                  <a:prstClr val="black"/>
                </a:solidFill>
                <a:latin typeface="Meiryo UI" panose="020B0604030504040204" pitchFamily="50" charset="-128"/>
                <a:ea typeface="Meiryo UI" panose="020B0604030504040204" pitchFamily="50" charset="-128"/>
                <a:cs typeface="Meiryo UI" panose="020B0604030504040204" pitchFamily="50" charset="-128"/>
              </a:rPr>
              <a:t>共創（コ・クリエーション）</a:t>
            </a:r>
          </a:p>
        </p:txBody>
      </p:sp>
      <p:sp>
        <p:nvSpPr>
          <p:cNvPr id="325" name="円/楕円 324"/>
          <p:cNvSpPr/>
          <p:nvPr/>
        </p:nvSpPr>
        <p:spPr>
          <a:xfrm rot="5400000">
            <a:off x="7879887" y="1859183"/>
            <a:ext cx="236924" cy="210935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18"/>
            <a:endParaRPr kumimoji="1" lang="ja-JP" altLang="en-US" sz="1000">
              <a:solidFill>
                <a:prstClr val="black"/>
              </a:solidFill>
              <a:latin typeface="Calibri"/>
              <a:ea typeface="ＭＳ Ｐゴシック" panose="020B0600070205080204" pitchFamily="50" charset="-128"/>
            </a:endParaRPr>
          </a:p>
        </p:txBody>
      </p:sp>
      <p:sp>
        <p:nvSpPr>
          <p:cNvPr id="326" name="角丸四角形 325"/>
          <p:cNvSpPr/>
          <p:nvPr/>
        </p:nvSpPr>
        <p:spPr>
          <a:xfrm>
            <a:off x="6974097" y="2815919"/>
            <a:ext cx="2048504" cy="195879"/>
          </a:xfrm>
          <a:prstGeom prst="roundRect">
            <a:avLst>
              <a:gd name="adj" fmla="val 7429"/>
            </a:avLst>
          </a:prstGeom>
          <a:noFill/>
          <a:ln>
            <a:noFill/>
          </a:ln>
        </p:spPr>
        <p:style>
          <a:lnRef idx="2">
            <a:schemeClr val="dk1"/>
          </a:lnRef>
          <a:fillRef idx="1">
            <a:schemeClr val="lt1"/>
          </a:fillRef>
          <a:effectRef idx="0">
            <a:schemeClr val="dk1"/>
          </a:effectRef>
          <a:fontRef idx="minor">
            <a:schemeClr val="dk1"/>
          </a:fontRef>
        </p:style>
        <p:txBody>
          <a:bodyPr lIns="46648" tIns="23324" rIns="46648" bIns="23324" rtlCol="0" anchor="ctr"/>
          <a:lstStyle/>
          <a:p>
            <a:pPr algn="ctr" defTabSz="914418"/>
            <a:r>
              <a:rPr kumimoji="1" lang="ja-JP" altLang="en-US" sz="857" b="1">
                <a:solidFill>
                  <a:prstClr val="black"/>
                </a:solidFill>
                <a:latin typeface="Meiryo UI" panose="020B0604030504040204" pitchFamily="50" charset="-128"/>
                <a:ea typeface="Meiryo UI" panose="020B0604030504040204" pitchFamily="50" charset="-128"/>
                <a:cs typeface="Meiryo UI" panose="020B0604030504040204" pitchFamily="50" charset="-128"/>
              </a:rPr>
              <a:t>資源の活用（リソース）</a:t>
            </a:r>
          </a:p>
        </p:txBody>
      </p:sp>
      <p:sp>
        <p:nvSpPr>
          <p:cNvPr id="327" name="角丸四角形 326"/>
          <p:cNvSpPr/>
          <p:nvPr/>
        </p:nvSpPr>
        <p:spPr>
          <a:xfrm>
            <a:off x="2442495" y="2565682"/>
            <a:ext cx="6531651" cy="205714"/>
          </a:xfrm>
          <a:prstGeom prst="roundRect">
            <a:avLst/>
          </a:prstGeom>
          <a:noFill/>
          <a:ln w="9525">
            <a:noFill/>
          </a:ln>
        </p:spPr>
        <p:style>
          <a:lnRef idx="2">
            <a:schemeClr val="accent6"/>
          </a:lnRef>
          <a:fillRef idx="1">
            <a:schemeClr val="lt1"/>
          </a:fillRef>
          <a:effectRef idx="0">
            <a:schemeClr val="accent6"/>
          </a:effectRef>
          <a:fontRef idx="minor">
            <a:schemeClr val="dk1"/>
          </a:fontRef>
        </p:style>
        <p:txBody>
          <a:bodyPr rot="0" spcFirstLastPara="0" vert="horz" wrap="square" lIns="65307" tIns="0" rIns="65307" bIns="0" numCol="1" spcCol="0" rtlCol="0" fromWordArt="0" anchor="ctr" anchorCtr="0" forceAA="0" compatLnSpc="1">
            <a:prstTxWarp prst="textNoShape">
              <a:avLst/>
            </a:prstTxWarp>
            <a:noAutofit/>
          </a:bodyPr>
          <a:lstStyle/>
          <a:p>
            <a:pPr marL="88902" indent="-88902" algn="ctr" defTabSz="914418">
              <a:lnSpc>
                <a:spcPts val="1500"/>
              </a:lnSpc>
            </a:pPr>
            <a:r>
              <a:rPr kumimoji="1" lang="ja-JP" altLang="en-US" sz="857" b="1" kern="100">
                <a:solidFill>
                  <a:prstClr val="black"/>
                </a:solidFill>
                <a:latin typeface="Meiryo UI" panose="020B0604030504040204" pitchFamily="50" charset="-128"/>
                <a:ea typeface="Meiryo UI" panose="020B0604030504040204" pitchFamily="50" charset="-128"/>
                <a:cs typeface="Meiryo UI" panose="020B0604030504040204" pitchFamily="50" charset="-128"/>
              </a:rPr>
              <a:t>好循環を生み出すため、３つの視点を踏まえた様々な施策を構築・推進</a:t>
            </a:r>
            <a:endParaRPr kumimoji="1" lang="en-US" altLang="ja-JP" sz="857" b="1" kern="1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47" name="Rectangle 2"/>
          <p:cNvSpPr>
            <a:spLocks noChangeArrowheads="1"/>
          </p:cNvSpPr>
          <p:nvPr/>
        </p:nvSpPr>
        <p:spPr bwMode="auto">
          <a:xfrm>
            <a:off x="1999745" y="644284"/>
            <a:ext cx="235881" cy="576057"/>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914418" eaLnBrk="1" hangingPunct="1">
              <a:lnSpc>
                <a:spcPts val="929"/>
              </a:lnSpc>
              <a:spcBef>
                <a:spcPts val="0"/>
              </a:spcBef>
            </a:pPr>
            <a:r>
              <a:rPr kumimoji="1" lang="ja-JP" altLang="en-US"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基本目標</a:t>
            </a:r>
            <a:endParaRPr kumimoji="1" lang="en-US" altLang="ja-JP"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p:txBody>
      </p:sp>
      <p:sp>
        <p:nvSpPr>
          <p:cNvPr id="348" name="テキスト ボックス 347"/>
          <p:cNvSpPr txBox="1"/>
          <p:nvPr/>
        </p:nvSpPr>
        <p:spPr>
          <a:xfrm>
            <a:off x="7502072" y="4480738"/>
            <a:ext cx="1551214" cy="646785"/>
          </a:xfrm>
          <a:prstGeom prst="rect">
            <a:avLst/>
          </a:prstGeom>
          <a:solidFill>
            <a:schemeClr val="bg1"/>
          </a:solidFill>
          <a:ln w="3175">
            <a:solidFill>
              <a:schemeClr val="tx2"/>
            </a:solidFill>
            <a:prstDash val="dash"/>
          </a:ln>
        </p:spPr>
        <p:txBody>
          <a:bodyPr wrap="square" lIns="25714" tIns="25714" rIns="25714" bIns="25714" rtlCol="0" anchor="ctr" anchorCtr="0">
            <a:noAutofit/>
          </a:bodyPr>
          <a:lstStyle/>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・賃貸住宅市場の形成</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algn="dist"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536" kern="0" spc="-7">
                <a:solidFill>
                  <a:prstClr val="black"/>
                </a:solidFill>
                <a:latin typeface="Meiryo UI" panose="020B0604030504040204" pitchFamily="50" charset="-128"/>
                <a:ea typeface="Meiryo UI" panose="020B0604030504040204" pitchFamily="50" charset="-128"/>
                <a:cs typeface="Meiryo UI" panose="020B0604030504040204" pitchFamily="50" charset="-128"/>
              </a:rPr>
              <a:t>既存住宅流通・リフォーム市場の環境整備・活性化</a:t>
            </a:r>
            <a:endParaRPr kumimoji="1" lang="en-US" altLang="ja-JP" sz="536" kern="0" spc="-7">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・住情報の提供や住まい・まちづくり学習（住教育</a:t>
            </a:r>
            <a:r>
              <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の推進</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7" indent="-92077"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・不動産取引等における差別の解消</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9" name="角丸四角形 358"/>
          <p:cNvSpPr/>
          <p:nvPr/>
        </p:nvSpPr>
        <p:spPr>
          <a:xfrm>
            <a:off x="2324897" y="2815920"/>
            <a:ext cx="2101237" cy="195878"/>
          </a:xfrm>
          <a:prstGeom prst="roundRect">
            <a:avLst>
              <a:gd name="adj" fmla="val 7429"/>
            </a:avLst>
          </a:prstGeom>
          <a:noFill/>
          <a:ln>
            <a:noFill/>
          </a:ln>
        </p:spPr>
        <p:style>
          <a:lnRef idx="2">
            <a:schemeClr val="dk1"/>
          </a:lnRef>
          <a:fillRef idx="1">
            <a:schemeClr val="lt1"/>
          </a:fillRef>
          <a:effectRef idx="0">
            <a:schemeClr val="dk1"/>
          </a:effectRef>
          <a:fontRef idx="minor">
            <a:schemeClr val="dk1"/>
          </a:fontRef>
        </p:style>
        <p:txBody>
          <a:bodyPr lIns="46648" tIns="23324" rIns="46648" bIns="23324" rtlCol="0" anchor="ctr"/>
          <a:lstStyle/>
          <a:p>
            <a:pPr algn="ctr" defTabSz="914418"/>
            <a:r>
              <a:rPr kumimoji="1" lang="ja-JP" altLang="en-US" sz="857" b="1">
                <a:solidFill>
                  <a:prstClr val="black"/>
                </a:solidFill>
                <a:latin typeface="Meiryo UI" panose="020B0604030504040204" pitchFamily="50" charset="-128"/>
                <a:ea typeface="Meiryo UI" panose="020B0604030504040204" pitchFamily="50" charset="-128"/>
                <a:cs typeface="Meiryo UI" panose="020B0604030504040204" pitchFamily="50" charset="-128"/>
              </a:rPr>
              <a:t>多様性（ダイバーシティ）</a:t>
            </a:r>
            <a:endParaRPr kumimoji="1" lang="en-US" altLang="ja-JP" sz="857" b="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1" name="テキスト ボックス 360"/>
          <p:cNvSpPr txBox="1"/>
          <p:nvPr/>
        </p:nvSpPr>
        <p:spPr>
          <a:xfrm>
            <a:off x="5794025" y="5232392"/>
            <a:ext cx="1535452" cy="501326"/>
          </a:xfrm>
          <a:prstGeom prst="rect">
            <a:avLst/>
          </a:prstGeom>
          <a:solidFill>
            <a:schemeClr val="bg1"/>
          </a:solidFill>
          <a:ln w="3175">
            <a:solidFill>
              <a:schemeClr val="tx2"/>
            </a:solidFill>
            <a:prstDash val="dash"/>
          </a:ln>
        </p:spPr>
        <p:txBody>
          <a:bodyPr wrap="square" lIns="25714" tIns="25714" rIns="25714" bIns="25714" rtlCol="0" anchor="ctr" anchorCtr="0">
            <a:noAutofit/>
          </a:bodyPr>
          <a:lstStyle/>
          <a:p>
            <a:pPr marL="63501" indent="-63501" defTabSz="914418">
              <a:lnSpc>
                <a:spcPct val="150000"/>
              </a:lnSpc>
            </a:pPr>
            <a:r>
              <a:rPr kumimoji="1" lang="ja-JP" altLang="en-US" sz="571"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・大規模災害時等の体制整備</a:t>
            </a:r>
            <a:endParaRPr kumimoji="1" lang="en-US" altLang="ja-JP" sz="571"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3" name="下カーブ矢印 362"/>
          <p:cNvSpPr/>
          <p:nvPr/>
        </p:nvSpPr>
        <p:spPr>
          <a:xfrm>
            <a:off x="5380714" y="1485307"/>
            <a:ext cx="484874" cy="180022"/>
          </a:xfrm>
          <a:prstGeom prst="curvedDownArrow">
            <a:avLst>
              <a:gd name="adj1" fmla="val 25000"/>
              <a:gd name="adj2" fmla="val 50000"/>
              <a:gd name="adj3" fmla="val 43521"/>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914418"/>
            <a:endParaRPr kumimoji="1" lang="ja-JP" altLang="en-US" sz="1786">
              <a:solidFill>
                <a:prstClr val="black"/>
              </a:solidFill>
              <a:latin typeface="Calibri"/>
              <a:ea typeface="ＭＳ Ｐゴシック" panose="020B0600070205080204" pitchFamily="50" charset="-128"/>
            </a:endParaRPr>
          </a:p>
        </p:txBody>
      </p:sp>
      <p:sp>
        <p:nvSpPr>
          <p:cNvPr id="364" name="下カーブ矢印 363"/>
          <p:cNvSpPr/>
          <p:nvPr/>
        </p:nvSpPr>
        <p:spPr>
          <a:xfrm flipH="1" flipV="1">
            <a:off x="5354890" y="1755692"/>
            <a:ext cx="484874" cy="180022"/>
          </a:xfrm>
          <a:prstGeom prst="curvedDownArrow">
            <a:avLst>
              <a:gd name="adj1" fmla="val 25000"/>
              <a:gd name="adj2" fmla="val 50000"/>
              <a:gd name="adj3" fmla="val 43521"/>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914418"/>
            <a:endParaRPr kumimoji="1" lang="ja-JP" altLang="en-US" sz="1786">
              <a:solidFill>
                <a:prstClr val="black"/>
              </a:solidFill>
              <a:latin typeface="Calibri"/>
              <a:ea typeface="ＭＳ Ｐゴシック" panose="020B0600070205080204" pitchFamily="50" charset="-128"/>
            </a:endParaRPr>
          </a:p>
        </p:txBody>
      </p:sp>
      <p:sp>
        <p:nvSpPr>
          <p:cNvPr id="365" name="テキスト ボックス 364"/>
          <p:cNvSpPr txBox="1"/>
          <p:nvPr/>
        </p:nvSpPr>
        <p:spPr>
          <a:xfrm>
            <a:off x="5287132" y="1634351"/>
            <a:ext cx="665478" cy="133829"/>
          </a:xfrm>
          <a:prstGeom prst="rect">
            <a:avLst/>
          </a:prstGeom>
          <a:noFill/>
        </p:spPr>
        <p:txBody>
          <a:bodyPr wrap="square" rtlCol="0" anchor="ctr" anchorCtr="0">
            <a:noAutofit/>
          </a:bodyPr>
          <a:lstStyle/>
          <a:p>
            <a:pPr algn="ctr" defTabSz="914418"/>
            <a:r>
              <a:rPr kumimoji="1" lang="ja-JP" altLang="en-US" sz="1000" b="1">
                <a:solidFill>
                  <a:srgbClr val="C00000"/>
                </a:solidFill>
                <a:latin typeface="HG丸ｺﾞｼｯｸM-PRO" panose="020F0600000000000000" pitchFamily="50" charset="-128"/>
                <a:ea typeface="HG丸ｺﾞｼｯｸM-PRO" panose="020F0600000000000000" pitchFamily="50" charset="-128"/>
                <a:cs typeface="Meiryo UI" panose="020B0604030504040204" pitchFamily="50" charset="-128"/>
              </a:rPr>
              <a:t>好循環</a:t>
            </a:r>
            <a:endParaRPr kumimoji="1" lang="en-US" altLang="ja-JP" sz="1000" b="1">
              <a:solidFill>
                <a:srgbClr val="C00000"/>
              </a:solidFill>
              <a:latin typeface="HG丸ｺﾞｼｯｸM-PRO" panose="020F0600000000000000" pitchFamily="50" charset="-128"/>
              <a:ea typeface="HG丸ｺﾞｼｯｸM-PRO" panose="020F0600000000000000" pitchFamily="50" charset="-128"/>
              <a:cs typeface="Meiryo UI" panose="020B0604030504040204" pitchFamily="50" charset="-128"/>
            </a:endParaRPr>
          </a:p>
        </p:txBody>
      </p:sp>
      <p:sp>
        <p:nvSpPr>
          <p:cNvPr id="106" name="正方形/長方形 105"/>
          <p:cNvSpPr/>
          <p:nvPr/>
        </p:nvSpPr>
        <p:spPr>
          <a:xfrm>
            <a:off x="27214" y="1699485"/>
            <a:ext cx="1927804" cy="4069529"/>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5302" tIns="32651" rIns="65302" bIns="32651" rtlCol="0" anchor="ctr"/>
          <a:lstStyle/>
          <a:p>
            <a:pPr algn="ctr" defTabSz="914418"/>
            <a:endParaRPr kumimoji="1" lang="ja-JP" altLang="en-US" sz="1786">
              <a:solidFill>
                <a:prstClr val="white"/>
              </a:solidFill>
              <a:latin typeface="Calibri"/>
              <a:ea typeface="ＭＳ Ｐゴシック" panose="020B0600070205080204" pitchFamily="50" charset="-128"/>
            </a:endParaRPr>
          </a:p>
        </p:txBody>
      </p:sp>
      <p:sp>
        <p:nvSpPr>
          <p:cNvPr id="107" name="テキスト ボックス 106"/>
          <p:cNvSpPr txBox="1"/>
          <p:nvPr/>
        </p:nvSpPr>
        <p:spPr>
          <a:xfrm>
            <a:off x="37614" y="2022928"/>
            <a:ext cx="1892436" cy="154286"/>
          </a:xfrm>
          <a:prstGeom prst="rect">
            <a:avLst/>
          </a:prstGeom>
          <a:solidFill>
            <a:schemeClr val="bg1"/>
          </a:solidFill>
          <a:ln>
            <a:solidFill>
              <a:schemeClr val="tx2"/>
            </a:solidFill>
          </a:ln>
          <a:effectLst>
            <a:outerShdw blurRad="50800" dist="38100" dir="2700000" algn="tl" rotWithShape="0">
              <a:prstClr val="black">
                <a:alpha val="80000"/>
              </a:prstClr>
            </a:outerShdw>
          </a:effectLst>
        </p:spPr>
        <p:txBody>
          <a:bodyPr wrap="square" lIns="0" tIns="0" rIns="25709" bIns="0" rtlCol="0" anchor="ctr" anchorCtr="0">
            <a:noAutofit/>
          </a:bodyPr>
          <a:lstStyle/>
          <a:p>
            <a:pPr marL="124712" indent="-124712"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第１章　基本的な方針</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3" name="テキスト ボックス 112"/>
          <p:cNvSpPr txBox="1"/>
          <p:nvPr/>
        </p:nvSpPr>
        <p:spPr>
          <a:xfrm>
            <a:off x="141242" y="1607697"/>
            <a:ext cx="1697143" cy="180000"/>
          </a:xfrm>
          <a:prstGeom prst="roundRect">
            <a:avLst/>
          </a:prstGeom>
          <a:solidFill>
            <a:srgbClr val="00B0F0"/>
          </a:solidFill>
          <a:ln>
            <a:solidFill>
              <a:schemeClr val="tx2"/>
            </a:solidFill>
          </a:ln>
        </p:spPr>
        <p:txBody>
          <a:bodyPr wrap="square" lIns="0" tIns="0" rIns="0" bIns="0" rtlCol="0" anchor="ctr" anchorCtr="0">
            <a:noAutofit/>
          </a:bodyPr>
          <a:lstStyle/>
          <a:p>
            <a:pPr algn="ctr" defTabSz="914418"/>
            <a:r>
              <a:rPr kumimoji="1" lang="ja-JP" altLang="en-US" sz="929" spc="-21">
                <a:solidFill>
                  <a:prstClr val="white"/>
                </a:solidFill>
                <a:latin typeface="Meiryo UI" panose="020B0604030504040204" pitchFamily="50" charset="-128"/>
                <a:ea typeface="Meiryo UI" panose="020B0604030504040204" pitchFamily="50" charset="-128"/>
                <a:cs typeface="Meiryo UI" panose="020B0604030504040204" pitchFamily="50" charset="-128"/>
              </a:rPr>
              <a:t>ビジョンの構成</a:t>
            </a:r>
            <a:endParaRPr kumimoji="1" lang="en-US" altLang="ja-JP" sz="929" spc="-21">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4" name="テキスト ボックス 113"/>
          <p:cNvSpPr txBox="1"/>
          <p:nvPr/>
        </p:nvSpPr>
        <p:spPr>
          <a:xfrm>
            <a:off x="37614" y="2881391"/>
            <a:ext cx="1892436" cy="154286"/>
          </a:xfrm>
          <a:prstGeom prst="rect">
            <a:avLst/>
          </a:prstGeom>
          <a:solidFill>
            <a:schemeClr val="bg1"/>
          </a:solidFill>
          <a:ln>
            <a:solidFill>
              <a:schemeClr val="tx2"/>
            </a:solidFill>
          </a:ln>
          <a:effectLst>
            <a:outerShdw blurRad="50800" dist="38100" dir="2700000" algn="tl" rotWithShape="0">
              <a:prstClr val="black">
                <a:alpha val="80000"/>
              </a:prstClr>
            </a:outerShdw>
          </a:effectLst>
        </p:spPr>
        <p:txBody>
          <a:bodyPr wrap="square" lIns="0" tIns="0" rIns="25709" bIns="0" rtlCol="0" anchor="ctr" anchorCtr="0">
            <a:noAutofit/>
          </a:bodyPr>
          <a:lstStyle/>
          <a:p>
            <a:pPr marL="124712" indent="-124712"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第２章　基本目標の実現に向けた施策の方向性</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7" name="テキスト ボックス 116"/>
          <p:cNvSpPr txBox="1"/>
          <p:nvPr/>
        </p:nvSpPr>
        <p:spPr>
          <a:xfrm>
            <a:off x="135421" y="3095031"/>
            <a:ext cx="1876437" cy="248360"/>
          </a:xfrm>
          <a:prstGeom prst="rect">
            <a:avLst/>
          </a:prstGeom>
          <a:noFill/>
          <a:ln>
            <a:noFill/>
          </a:ln>
        </p:spPr>
        <p:txBody>
          <a:bodyPr wrap="square" lIns="0" tIns="0" rIns="25709" bIns="0" rtlCol="0" anchor="t" anchorCtr="0">
            <a:noAutofit/>
          </a:bodyPr>
          <a:lstStyle/>
          <a:p>
            <a:pPr marL="65769" indent="-65769" defTabSz="914418"/>
            <a:r>
              <a:rPr kumimoji="1" lang="ja-JP" altLang="en-US" sz="714" spc="-29">
                <a:solidFill>
                  <a:prstClr val="black"/>
                </a:solidFill>
                <a:latin typeface="Meiryo UI" panose="020B0604030504040204" pitchFamily="50" charset="-128"/>
                <a:ea typeface="Meiryo UI" panose="020B0604030504040204" pitchFamily="50" charset="-128"/>
                <a:cs typeface="Meiryo UI" panose="020B0604030504040204" pitchFamily="50" charset="-128"/>
              </a:rPr>
              <a:t>〇</a:t>
            </a: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基本目標の実現に向け、施策の方向性と取組みを提示</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endParaRPr kumimoji="1" lang="en-US" altLang="ja-JP" sz="286"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くらしの質を高める</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「新たな日常」に対応し、大阪に住む人々が、</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いきいきと快適にくらすことができる住まいやまち</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を実現</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都市の魅力を育む</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大阪・関西万博やその後も見据え、国内外から</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多様な人々が住み、訪れる都市を実現</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安全を支える</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大規模な地震や、台風、集中豪雨による被害</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が最小限に抑えられ、人命が守られる住まいと</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まちを実現</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安心のくらしをつくる</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子どもから高齢者、</a:t>
            </a:r>
            <a:r>
              <a:rPr kumimoji="1" lang="ja-JP" altLang="en-US" sz="714" spc="-21" err="1">
                <a:solidFill>
                  <a:prstClr val="black"/>
                </a:solidFill>
                <a:latin typeface="Meiryo UI" panose="020B0604030504040204" pitchFamily="50" charset="-128"/>
                <a:ea typeface="Meiryo UI" panose="020B0604030504040204" pitchFamily="50" charset="-128"/>
                <a:cs typeface="Meiryo UI" panose="020B0604030504040204" pitchFamily="50" charset="-128"/>
              </a:rPr>
              <a:t>障がい</a:t>
            </a: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者、外国人をはじめ、</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大阪に新たに住む人、住み続ける人などが安心・</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快適にくらすことができる住まいと都市を実現</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1" name="テキスト ボックス 120"/>
          <p:cNvSpPr txBox="1"/>
          <p:nvPr/>
        </p:nvSpPr>
        <p:spPr>
          <a:xfrm>
            <a:off x="1987055" y="342943"/>
            <a:ext cx="1697143" cy="180000"/>
          </a:xfrm>
          <a:prstGeom prst="roundRect">
            <a:avLst/>
          </a:prstGeom>
          <a:solidFill>
            <a:srgbClr val="00B0F0"/>
          </a:solidFill>
          <a:ln>
            <a:solidFill>
              <a:schemeClr val="tx2"/>
            </a:solidFill>
          </a:ln>
        </p:spPr>
        <p:txBody>
          <a:bodyPr wrap="square" lIns="0" tIns="0" rIns="0" bIns="0" rtlCol="0" anchor="ctr" anchorCtr="0">
            <a:noAutofit/>
          </a:bodyPr>
          <a:lstStyle/>
          <a:p>
            <a:pPr algn="ctr" defTabSz="914418"/>
            <a:r>
              <a:rPr kumimoji="1" lang="ja-JP" altLang="en-US" sz="929" spc="-21">
                <a:solidFill>
                  <a:prstClr val="white"/>
                </a:solidFill>
                <a:latin typeface="Meiryo UI" panose="020B0604030504040204" pitchFamily="50" charset="-128"/>
                <a:ea typeface="Meiryo UI" panose="020B0604030504040204" pitchFamily="50" charset="-128"/>
                <a:cs typeface="Meiryo UI" panose="020B0604030504040204" pitchFamily="50" charset="-128"/>
              </a:rPr>
              <a:t>ビジョンの概要</a:t>
            </a:r>
            <a:endParaRPr kumimoji="1" lang="en-US" altLang="ja-JP" sz="929" spc="-21">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0" name="テキスト ボックス 129"/>
          <p:cNvSpPr txBox="1"/>
          <p:nvPr/>
        </p:nvSpPr>
        <p:spPr>
          <a:xfrm>
            <a:off x="37614" y="5044158"/>
            <a:ext cx="1892436" cy="154286"/>
          </a:xfrm>
          <a:prstGeom prst="rect">
            <a:avLst/>
          </a:prstGeom>
          <a:solidFill>
            <a:schemeClr val="bg1"/>
          </a:solidFill>
          <a:ln>
            <a:solidFill>
              <a:schemeClr val="tx2"/>
            </a:solidFill>
          </a:ln>
          <a:effectLst>
            <a:outerShdw blurRad="50800" dist="38100" dir="2700000" algn="tl" rotWithShape="0">
              <a:prstClr val="black">
                <a:alpha val="80000"/>
              </a:prstClr>
            </a:outerShdw>
          </a:effectLst>
        </p:spPr>
        <p:txBody>
          <a:bodyPr wrap="square" lIns="0" tIns="0" rIns="25709" bIns="0" rtlCol="0" anchor="ctr" anchorCtr="0">
            <a:noAutofit/>
          </a:bodyPr>
          <a:lstStyle/>
          <a:p>
            <a:pPr marL="124712" indent="-124712"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第３章　実効性を持った計画の推進</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テキスト ボックス 130"/>
          <p:cNvSpPr txBox="1"/>
          <p:nvPr/>
        </p:nvSpPr>
        <p:spPr>
          <a:xfrm>
            <a:off x="148267" y="5263826"/>
            <a:ext cx="1645714" cy="334286"/>
          </a:xfrm>
          <a:prstGeom prst="rect">
            <a:avLst/>
          </a:prstGeom>
          <a:noFill/>
          <a:ln>
            <a:noFill/>
          </a:ln>
        </p:spPr>
        <p:txBody>
          <a:bodyPr wrap="square" lIns="0" tIns="0" rIns="25709" bIns="0" rtlCol="0" anchor="t" anchorCtr="0">
            <a:noAutofit/>
          </a:bodyPr>
          <a:lstStyle/>
          <a:p>
            <a:pPr marL="65769" indent="-65769" defTabSz="914418"/>
            <a:r>
              <a:rPr kumimoji="1" lang="ja-JP" altLang="en-US" sz="714" spc="-29">
                <a:solidFill>
                  <a:prstClr val="black"/>
                </a:solidFill>
                <a:latin typeface="Meiryo UI" panose="020B0604030504040204" pitchFamily="50" charset="-128"/>
                <a:ea typeface="Meiryo UI" panose="020B0604030504040204" pitchFamily="50" charset="-128"/>
                <a:cs typeface="Meiryo UI" panose="020B0604030504040204" pitchFamily="50" charset="-128"/>
              </a:rPr>
              <a:t>〇</a:t>
            </a: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各主体の役割と連携</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5769" indent="-65769" defTabSz="914418">
              <a:spcBef>
                <a:spcPts val="214"/>
              </a:spcBef>
            </a:pPr>
            <a:r>
              <a:rPr kumimoji="1" lang="ja-JP" altLang="en-US" sz="714" spc="-29">
                <a:solidFill>
                  <a:prstClr val="black"/>
                </a:solidFill>
                <a:latin typeface="Meiryo UI" panose="020B0604030504040204" pitchFamily="50" charset="-128"/>
                <a:ea typeface="Meiryo UI" panose="020B0604030504040204" pitchFamily="50" charset="-128"/>
                <a:cs typeface="Meiryo UI" panose="020B0604030504040204" pitchFamily="50" charset="-128"/>
              </a:rPr>
              <a:t>〇</a:t>
            </a:r>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施策の適切な進行管理</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0" name="テキスト ボックス 99"/>
          <p:cNvSpPr txBox="1"/>
          <p:nvPr/>
        </p:nvSpPr>
        <p:spPr>
          <a:xfrm>
            <a:off x="128994" y="2198563"/>
            <a:ext cx="1620000" cy="538111"/>
          </a:xfrm>
          <a:prstGeom prst="rect">
            <a:avLst/>
          </a:prstGeom>
          <a:noFill/>
          <a:ln>
            <a:noFill/>
          </a:ln>
        </p:spPr>
        <p:txBody>
          <a:bodyPr wrap="square" lIns="0" tIns="0" rIns="25709" bIns="0" rtlCol="0" anchor="t" anchorCtr="0">
            <a:noAutofit/>
          </a:bodyPr>
          <a:lstStyle/>
          <a:p>
            <a:pPr marL="61233" indent="-61233" defTabSz="914418">
              <a:lnSpc>
                <a:spcPct val="150000"/>
              </a:lnSpc>
            </a:pPr>
            <a:r>
              <a:rPr kumimoji="1" lang="ja-JP" altLang="en-US" sz="714" spc="-29">
                <a:solidFill>
                  <a:prstClr val="black"/>
                </a:solidFill>
                <a:latin typeface="Meiryo UI" panose="020B0604030504040204" pitchFamily="50" charset="-128"/>
                <a:ea typeface="Meiryo UI" panose="020B0604030504040204" pitchFamily="50" charset="-128"/>
                <a:cs typeface="Meiryo UI" panose="020B0604030504040204" pitchFamily="50" charset="-128"/>
              </a:rPr>
              <a:t>〇基本目標</a:t>
            </a:r>
            <a:endParaRPr kumimoji="1" lang="en-US" altLang="ja-JP" sz="714" spc="-29">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1233" indent="-61233" defTabSz="914418">
              <a:lnSpc>
                <a:spcPct val="150000"/>
              </a:lnSpc>
            </a:pPr>
            <a:r>
              <a:rPr kumimoji="1" lang="ja-JP" altLang="en-US" sz="714" spc="-29">
                <a:solidFill>
                  <a:prstClr val="black"/>
                </a:solidFill>
                <a:latin typeface="Meiryo UI" panose="020B0604030504040204" pitchFamily="50" charset="-128"/>
                <a:ea typeface="Meiryo UI" panose="020B0604030504040204" pitchFamily="50" charset="-128"/>
                <a:cs typeface="Meiryo UI" panose="020B0604030504040204" pitchFamily="50" charset="-128"/>
              </a:rPr>
              <a:t>〇政策の方向性</a:t>
            </a:r>
            <a:endParaRPr kumimoji="1" lang="en-US" altLang="ja-JP" sz="714" spc="-29">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1233" indent="-61233" defTabSz="914418">
              <a:lnSpc>
                <a:spcPct val="150000"/>
              </a:lnSpc>
            </a:pPr>
            <a:r>
              <a:rPr kumimoji="1" lang="ja-JP" altLang="en-US" sz="714" spc="-29">
                <a:solidFill>
                  <a:prstClr val="black"/>
                </a:solidFill>
                <a:latin typeface="Meiryo UI" panose="020B0604030504040204" pitchFamily="50" charset="-128"/>
                <a:ea typeface="Meiryo UI" panose="020B0604030504040204" pitchFamily="50" charset="-128"/>
                <a:cs typeface="Meiryo UI" panose="020B0604030504040204" pitchFamily="50" charset="-128"/>
              </a:rPr>
              <a:t>〇施策展開の視点</a:t>
            </a:r>
            <a:endParaRPr kumimoji="1" lang="en-US" altLang="ja-JP" sz="714" spc="-29">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61233" indent="-61233" defTabSz="914418">
              <a:lnSpc>
                <a:spcPct val="150000"/>
              </a:lnSpc>
            </a:pPr>
            <a:r>
              <a:rPr kumimoji="1" lang="ja-JP" altLang="en-US" sz="714" spc="-29">
                <a:solidFill>
                  <a:prstClr val="black"/>
                </a:solidFill>
                <a:latin typeface="Meiryo UI" panose="020B0604030504040204" pitchFamily="50" charset="-128"/>
                <a:ea typeface="Meiryo UI" panose="020B0604030504040204" pitchFamily="50" charset="-128"/>
                <a:cs typeface="Meiryo UI" panose="020B0604030504040204" pitchFamily="50" charset="-128"/>
              </a:rPr>
              <a:t>〇基本目標の達成状況把握のための指標</a:t>
            </a:r>
            <a:endParaRPr kumimoji="1" lang="en-US" altLang="ja-JP" sz="714" spc="-29">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2" name="テキスト ボックス 101"/>
          <p:cNvSpPr txBox="1"/>
          <p:nvPr/>
        </p:nvSpPr>
        <p:spPr>
          <a:xfrm>
            <a:off x="37614" y="1822548"/>
            <a:ext cx="1892436" cy="154286"/>
          </a:xfrm>
          <a:prstGeom prst="rect">
            <a:avLst/>
          </a:prstGeom>
          <a:solidFill>
            <a:schemeClr val="bg1"/>
          </a:solidFill>
          <a:ln>
            <a:solidFill>
              <a:schemeClr val="tx2"/>
            </a:solidFill>
          </a:ln>
          <a:effectLst>
            <a:outerShdw blurRad="50800" dist="38100" dir="2700000" algn="tl" rotWithShape="0">
              <a:prstClr val="black">
                <a:alpha val="80000"/>
              </a:prstClr>
            </a:outerShdw>
          </a:effectLst>
        </p:spPr>
        <p:txBody>
          <a:bodyPr wrap="square" lIns="0" tIns="0" rIns="25709" bIns="0" rtlCol="0" anchor="ctr" anchorCtr="0">
            <a:noAutofit/>
          </a:bodyPr>
          <a:lstStyle/>
          <a:p>
            <a:pPr marL="124712" indent="-124712"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目的、位置付け及び期間</a:t>
            </a:r>
            <a:endParaRPr kumimoji="1" lang="en-US" altLang="ja-JP" sz="714"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29" name="正方形/長方形 328"/>
          <p:cNvSpPr>
            <a:spLocks/>
          </p:cNvSpPr>
          <p:nvPr/>
        </p:nvSpPr>
        <p:spPr>
          <a:xfrm>
            <a:off x="2279078" y="644283"/>
            <a:ext cx="6818115" cy="564299"/>
          </a:xfrm>
          <a:prstGeom prst="rect">
            <a:avLst/>
          </a:prstGeom>
          <a:solidFill>
            <a:srgbClr val="92D050"/>
          </a:solidFill>
          <a:ln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defTabSz="914418"/>
            <a:r>
              <a:rPr kumimoji="1" lang="ja-JP" altLang="en-US" sz="1429" b="1" kern="100" spc="-107">
                <a:solidFill>
                  <a:prstClr val="white"/>
                </a:solidFill>
                <a:latin typeface="Calibri"/>
                <a:ea typeface="Meiryo UI"/>
                <a:cs typeface="Times New Roman"/>
              </a:rPr>
              <a:t>多様な人々がいきいきとくらし、誰もが住みたい、訪れたいと感じる、居住魅力あふれる都市の実現</a:t>
            </a:r>
            <a:endParaRPr kumimoji="1" lang="ja-JP" altLang="en-US" sz="1429" b="1" kern="100" spc="-107">
              <a:solidFill>
                <a:prstClr val="white"/>
              </a:solidFill>
              <a:latin typeface="Calibri"/>
              <a:ea typeface="ＭＳ 明朝"/>
              <a:cs typeface="Times New Roman"/>
            </a:endParaRPr>
          </a:p>
        </p:txBody>
      </p:sp>
      <p:sp>
        <p:nvSpPr>
          <p:cNvPr id="77" name="テキスト ボックス 76"/>
          <p:cNvSpPr txBox="1"/>
          <p:nvPr/>
        </p:nvSpPr>
        <p:spPr>
          <a:xfrm>
            <a:off x="1480049" y="5872163"/>
            <a:ext cx="2583681" cy="828789"/>
          </a:xfrm>
          <a:prstGeom prst="rect">
            <a:avLst/>
          </a:prstGeom>
          <a:noFill/>
          <a:ln w="12700">
            <a:noFill/>
            <a:prstDash val="solid"/>
          </a:ln>
        </p:spPr>
        <p:txBody>
          <a:bodyPr wrap="square" lIns="21772" tIns="21772" rIns="21772" bIns="0" rtlCol="0" anchor="t" anchorCtr="0">
            <a:noAutofit/>
          </a:bodyPr>
          <a:lstStyle/>
          <a:p>
            <a:pPr marL="51435" indent="-51435" defTabSz="914418">
              <a:spcBef>
                <a:spcPts val="214"/>
              </a:spcBef>
            </a:pPr>
            <a:r>
              <a:rPr kumimoji="1" lang="ja-JP" altLang="en-US"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○新たな日常に対応した質の高い住まい環境であると感じている府民の割合</a:t>
            </a:r>
            <a:endParaRPr lang="en-US" altLang="ja-JP"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435" indent="-51435" defTabSz="914418">
              <a:spcBef>
                <a:spcPts val="214"/>
              </a:spcBef>
            </a:pPr>
            <a:r>
              <a:rPr kumimoji="1" lang="ja-JP" altLang="en-US" sz="650" dirty="0">
                <a:solidFill>
                  <a:prstClr val="black"/>
                </a:solidFill>
                <a:latin typeface="Meiryo UI"/>
                <a:ea typeface="Meiryo UI"/>
                <a:cs typeface="Meiryo UI" panose="020B0604030504040204" pitchFamily="50" charset="-128"/>
              </a:rPr>
              <a:t>　</a:t>
            </a:r>
            <a:r>
              <a:rPr kumimoji="1" lang="en-US" altLang="ja-JP" sz="650" dirty="0">
                <a:solidFill>
                  <a:prstClr val="black"/>
                </a:solidFill>
                <a:latin typeface="Meiryo UI"/>
                <a:ea typeface="Meiryo UI"/>
                <a:cs typeface="Meiryo UI" panose="020B0604030504040204" pitchFamily="50" charset="-128"/>
              </a:rPr>
              <a:t>【57%(H30)</a:t>
            </a:r>
            <a:r>
              <a:rPr kumimoji="1" lang="ja-JP" altLang="en-US" sz="650" dirty="0">
                <a:solidFill>
                  <a:prstClr val="black"/>
                </a:solidFill>
                <a:latin typeface="Meiryo UI"/>
                <a:ea typeface="Meiryo UI"/>
                <a:cs typeface="Meiryo UI" panose="020B0604030504040204" pitchFamily="50" charset="-128"/>
              </a:rPr>
              <a:t>→</a:t>
            </a:r>
            <a:r>
              <a:rPr kumimoji="1" lang="en-US" altLang="ja-JP" sz="650" dirty="0">
                <a:solidFill>
                  <a:prstClr val="black"/>
                </a:solidFill>
                <a:latin typeface="Meiryo UI"/>
                <a:ea typeface="Meiryo UI"/>
                <a:cs typeface="Meiryo UI" panose="020B0604030504040204" pitchFamily="50" charset="-128"/>
              </a:rPr>
              <a:t>67%(R12)】</a:t>
            </a:r>
            <a:endParaRPr lang="en-US" altLang="ja-JP" sz="650" dirty="0">
              <a:solidFill>
                <a:prstClr val="black"/>
              </a:solidFill>
              <a:latin typeface="Meiryo UI"/>
              <a:ea typeface="Meiryo UI"/>
              <a:cs typeface="Meiryo UI" panose="020B0604030504040204" pitchFamily="50" charset="-128"/>
            </a:endParaRPr>
          </a:p>
          <a:p>
            <a:pPr marL="51435" indent="-51435" defTabSz="914418">
              <a:spcBef>
                <a:spcPts val="429"/>
              </a:spcBef>
            </a:pPr>
            <a:r>
              <a:rPr kumimoji="1" lang="ja-JP" altLang="en-US"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○市町村の取組みにより除却等がなされた管理不全空き家数</a:t>
            </a:r>
            <a:endParaRPr lang="en-US" altLang="ja-JP"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435" indent="-51435" defTabSz="914418">
              <a:spcBef>
                <a:spcPts val="214"/>
              </a:spcBef>
            </a:pPr>
            <a:r>
              <a:rPr kumimoji="1" lang="ja-JP" altLang="en-US" sz="650" dirty="0">
                <a:solidFill>
                  <a:prstClr val="black"/>
                </a:solidFill>
                <a:latin typeface="Meiryo UI"/>
                <a:ea typeface="Meiryo UI"/>
                <a:cs typeface="Meiryo UI" panose="020B0604030504040204" pitchFamily="50" charset="-128"/>
              </a:rPr>
              <a:t>　</a:t>
            </a:r>
            <a:r>
              <a:rPr kumimoji="1" lang="en-US" altLang="ja-JP" sz="650" dirty="0">
                <a:solidFill>
                  <a:prstClr val="black"/>
                </a:solidFill>
                <a:latin typeface="Meiryo UI"/>
                <a:ea typeface="Meiryo UI"/>
                <a:cs typeface="Meiryo UI" panose="020B0604030504040204" pitchFamily="50" charset="-128"/>
              </a:rPr>
              <a:t>【6,400</a:t>
            </a:r>
            <a:r>
              <a:rPr kumimoji="1" lang="ja-JP" altLang="en-US" sz="650" dirty="0">
                <a:solidFill>
                  <a:prstClr val="black"/>
                </a:solidFill>
                <a:latin typeface="Meiryo UI"/>
                <a:ea typeface="Meiryo UI"/>
                <a:cs typeface="Meiryo UI" panose="020B0604030504040204" pitchFamily="50" charset="-128"/>
              </a:rPr>
              <a:t>件</a:t>
            </a:r>
            <a:r>
              <a:rPr kumimoji="1" lang="en-US" altLang="ja-JP" sz="650" dirty="0">
                <a:solidFill>
                  <a:prstClr val="black"/>
                </a:solidFill>
                <a:latin typeface="Meiryo UI"/>
                <a:ea typeface="Meiryo UI"/>
                <a:cs typeface="Meiryo UI" panose="020B0604030504040204" pitchFamily="50" charset="-128"/>
              </a:rPr>
              <a:t>(R1)</a:t>
            </a:r>
            <a:r>
              <a:rPr kumimoji="1" lang="ja-JP" altLang="en-US" sz="650" dirty="0">
                <a:solidFill>
                  <a:prstClr val="black"/>
                </a:solidFill>
                <a:latin typeface="Meiryo UI"/>
                <a:ea typeface="Meiryo UI"/>
                <a:cs typeface="Meiryo UI" panose="020B0604030504040204" pitchFamily="50" charset="-128"/>
              </a:rPr>
              <a:t>→</a:t>
            </a:r>
            <a:r>
              <a:rPr kumimoji="1" lang="en-US" altLang="ja-JP" sz="650" dirty="0">
                <a:solidFill>
                  <a:prstClr val="black"/>
                </a:solidFill>
                <a:latin typeface="Meiryo UI"/>
                <a:ea typeface="Meiryo UI"/>
                <a:cs typeface="Meiryo UI" panose="020B0604030504040204" pitchFamily="50" charset="-128"/>
              </a:rPr>
              <a:t>14,000</a:t>
            </a:r>
            <a:r>
              <a:rPr kumimoji="1" lang="ja-JP" altLang="en-US" sz="650" dirty="0">
                <a:solidFill>
                  <a:prstClr val="black"/>
                </a:solidFill>
                <a:latin typeface="Meiryo UI"/>
                <a:ea typeface="Meiryo UI"/>
                <a:cs typeface="Meiryo UI" panose="020B0604030504040204" pitchFamily="50" charset="-128"/>
              </a:rPr>
              <a:t>件</a:t>
            </a:r>
            <a:r>
              <a:rPr kumimoji="1" lang="en-US" altLang="ja-JP" sz="700" dirty="0">
                <a:solidFill>
                  <a:prstClr val="black"/>
                </a:solidFill>
                <a:latin typeface="Meiryo UI"/>
                <a:ea typeface="Meiryo UI"/>
                <a:cs typeface="Meiryo UI" panose="020B0604030504040204" pitchFamily="50" charset="-128"/>
              </a:rPr>
              <a:t>(</a:t>
            </a:r>
            <a:r>
              <a:rPr kumimoji="1" lang="en-US" altLang="ja-JP" sz="700" dirty="0">
                <a:latin typeface="Meiryo UI"/>
                <a:ea typeface="Meiryo UI"/>
                <a:cs typeface="Meiryo UI" panose="020B0604030504040204" pitchFamily="50" charset="-128"/>
              </a:rPr>
              <a:t>R3</a:t>
            </a:r>
            <a:r>
              <a:rPr kumimoji="1" lang="ja-JP" altLang="en-US" sz="700" dirty="0">
                <a:latin typeface="Meiryo UI"/>
                <a:ea typeface="Meiryo UI"/>
                <a:cs typeface="Meiryo UI" panose="020B0604030504040204" pitchFamily="50" charset="-128"/>
              </a:rPr>
              <a:t>～</a:t>
            </a:r>
            <a:r>
              <a:rPr kumimoji="1" lang="en-US" altLang="ja-JP" sz="700" dirty="0">
                <a:latin typeface="Meiryo UI"/>
                <a:ea typeface="Meiryo UI"/>
                <a:cs typeface="Meiryo UI" panose="020B0604030504040204" pitchFamily="50" charset="-128"/>
              </a:rPr>
              <a:t>R12</a:t>
            </a:r>
            <a:r>
              <a:rPr kumimoji="1" lang="en-US" altLang="ja-JP" sz="700" dirty="0">
                <a:solidFill>
                  <a:prstClr val="black"/>
                </a:solidFill>
                <a:latin typeface="Meiryo UI"/>
                <a:ea typeface="Meiryo UI"/>
                <a:cs typeface="Meiryo UI" panose="020B0604030504040204" pitchFamily="50" charset="-128"/>
              </a:rPr>
              <a:t>)</a:t>
            </a:r>
            <a:r>
              <a:rPr kumimoji="1" lang="en-US" altLang="ja-JP" sz="650" dirty="0">
                <a:solidFill>
                  <a:prstClr val="black"/>
                </a:solidFill>
                <a:latin typeface="Meiryo UI"/>
                <a:ea typeface="Meiryo UI"/>
                <a:cs typeface="Meiryo UI" panose="020B0604030504040204" pitchFamily="50" charset="-128"/>
              </a:rPr>
              <a:t>】</a:t>
            </a:r>
            <a:endParaRPr lang="en-US" altLang="ja-JP" sz="650" dirty="0">
              <a:solidFill>
                <a:prstClr val="black"/>
              </a:solidFill>
              <a:latin typeface="Meiryo UI"/>
              <a:ea typeface="Meiryo UI"/>
              <a:cs typeface="Meiryo UI" panose="020B0604030504040204" pitchFamily="50" charset="-128"/>
            </a:endParaRPr>
          </a:p>
          <a:p>
            <a:pPr marL="51435" indent="-51435" defTabSz="914418">
              <a:spcBef>
                <a:spcPts val="429"/>
              </a:spcBef>
            </a:pPr>
            <a:r>
              <a:rPr kumimoji="1" lang="ja-JP" altLang="en-US"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25</a:t>
            </a:r>
            <a:r>
              <a:rPr kumimoji="1" lang="ja-JP" altLang="en-US"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年以上の長期修繕計画に基づく修繕積立金額を設定している</a:t>
            </a:r>
            <a:endParaRPr lang="en-US" altLang="ja-JP"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435" indent="-51435" defTabSz="914418">
              <a:spcBef>
                <a:spcPts val="214"/>
              </a:spcBef>
            </a:pPr>
            <a:r>
              <a:rPr kumimoji="1" lang="ja-JP" altLang="en-US"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分譲ﾏﾝｼｮﾝ管理組合の割合　</a:t>
            </a:r>
            <a:r>
              <a:rPr kumimoji="1" lang="en-US" altLang="ja-JP"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【60%(H30)</a:t>
            </a:r>
            <a:r>
              <a:rPr kumimoji="1" lang="ja-JP" altLang="en-US"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75%(R12)】</a:t>
            </a:r>
            <a:endParaRPr lang="ja-JP" altLang="en-US" sz="665"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テキスト ボックス 77"/>
          <p:cNvSpPr txBox="1"/>
          <p:nvPr/>
        </p:nvSpPr>
        <p:spPr>
          <a:xfrm>
            <a:off x="5960218" y="5872163"/>
            <a:ext cx="1557159" cy="867006"/>
          </a:xfrm>
          <a:prstGeom prst="rect">
            <a:avLst/>
          </a:prstGeom>
          <a:noFill/>
          <a:ln w="12700">
            <a:noFill/>
            <a:prstDash val="solid"/>
          </a:ln>
        </p:spPr>
        <p:txBody>
          <a:bodyPr wrap="square" lIns="21772" tIns="21772" rIns="21772" bIns="0" rtlCol="0" anchor="t" anchorCtr="0">
            <a:noAutofit/>
          </a:bodyPr>
          <a:lstStyle/>
          <a:p>
            <a:pPr marL="51846" indent="-51846" defTabSz="914418">
              <a:spcBef>
                <a:spcPts val="242"/>
              </a:spcBef>
            </a:pP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○居住支援協議会を設立した市区町村の</a:t>
            </a:r>
            <a:endPar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846" indent="-51846" defTabSz="914418"/>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   人口カバー率</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  【6.7%(R2)</a:t>
            </a: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50%(R12)】</a:t>
            </a:r>
          </a:p>
          <a:p>
            <a:pPr marL="51846" indent="-51846" defTabSz="914418">
              <a:spcBef>
                <a:spcPts val="429"/>
              </a:spcBef>
            </a:pP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○公的賃貸住宅全体の戸数</a:t>
            </a:r>
            <a:endPar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846" indent="-51846" defTabSz="914418"/>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【39.2</a:t>
            </a: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万戸</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(R2)</a:t>
            </a: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31.0</a:t>
            </a: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万戸</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(R32</a:t>
            </a:r>
            <a:r>
              <a:rPr kumimoji="1" lang="en-US" altLang="ja-JP" sz="665" baseline="30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51846" indent="-51846" defTabSz="914418">
              <a:lnSpc>
                <a:spcPts val="846"/>
              </a:lnSpc>
            </a:pP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571">
                <a:solidFill>
                  <a:prstClr val="black"/>
                </a:solidFill>
                <a:latin typeface="Meiryo UI" panose="020B0604030504040204" pitchFamily="50" charset="-128"/>
                <a:ea typeface="Meiryo UI" panose="020B0604030504040204" pitchFamily="50" charset="-128"/>
                <a:cs typeface="Meiryo UI" panose="020B0604030504040204" pitchFamily="50" charset="-128"/>
              </a:rPr>
              <a:t>年後の戸数として設定、５年ごとに検証。</a:t>
            </a:r>
            <a:endParaRPr kumimoji="1" lang="en-US" altLang="ja-JP" sz="57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9" name="テキスト ボックス 78"/>
          <p:cNvSpPr txBox="1"/>
          <p:nvPr/>
        </p:nvSpPr>
        <p:spPr>
          <a:xfrm>
            <a:off x="7693177" y="5872164"/>
            <a:ext cx="1507909" cy="836064"/>
          </a:xfrm>
          <a:prstGeom prst="rect">
            <a:avLst/>
          </a:prstGeom>
          <a:noFill/>
          <a:ln w="12700">
            <a:noFill/>
            <a:prstDash val="solid"/>
          </a:ln>
        </p:spPr>
        <p:txBody>
          <a:bodyPr wrap="square" lIns="21772" tIns="21772" rIns="21772" bIns="0" rtlCol="0" anchor="t" anchorCtr="0">
            <a:noAutofit/>
          </a:bodyPr>
          <a:lstStyle/>
          <a:p>
            <a:pPr marL="51846" indent="-51846" defTabSz="914418">
              <a:spcBef>
                <a:spcPts val="363"/>
              </a:spcBef>
            </a:pP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○賃貸住宅における入居差別の状況</a:t>
            </a:r>
            <a:endPar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846" indent="-51846" defTabSz="914418"/>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解消</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(R7)】</a:t>
            </a:r>
          </a:p>
          <a:p>
            <a:pPr marL="51846" indent="-51846" defTabSz="914418">
              <a:spcBef>
                <a:spcPts val="429"/>
              </a:spcBef>
            </a:pP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○土地取引等における差別の状況</a:t>
            </a:r>
            <a:endPar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846" indent="-51846" defTabSz="914418"/>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解消</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(R7)】</a:t>
            </a:r>
          </a:p>
          <a:p>
            <a:pPr marL="51846" indent="-51846" defTabSz="914418">
              <a:spcBef>
                <a:spcPts val="429"/>
              </a:spcBef>
            </a:pP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○宅地建物取引業者の人権意識</a:t>
            </a:r>
            <a:endPar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846" indent="-51846" defTabSz="914418"/>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rPr>
              <a:t>【100%(R7)】</a:t>
            </a:r>
          </a:p>
        </p:txBody>
      </p:sp>
      <p:sp>
        <p:nvSpPr>
          <p:cNvPr id="80" name="テキスト ボックス 79"/>
          <p:cNvSpPr txBox="1"/>
          <p:nvPr/>
        </p:nvSpPr>
        <p:spPr>
          <a:xfrm>
            <a:off x="4081805" y="5872164"/>
            <a:ext cx="1936077" cy="900065"/>
          </a:xfrm>
          <a:prstGeom prst="rect">
            <a:avLst/>
          </a:prstGeom>
          <a:noFill/>
          <a:ln w="12700">
            <a:noFill/>
            <a:prstDash val="solid"/>
          </a:ln>
        </p:spPr>
        <p:txBody>
          <a:bodyPr wrap="square" lIns="21772" tIns="21772" rIns="21772" bIns="0" rtlCol="0" anchor="t" anchorCtr="0">
            <a:noAutofit/>
          </a:bodyPr>
          <a:lstStyle/>
          <a:p>
            <a:pPr marL="51435" indent="-51435" defTabSz="914418">
              <a:spcBef>
                <a:spcPts val="429"/>
              </a:spcBef>
            </a:pP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○高齢者の居住する住宅のバリアフリー化率</a:t>
            </a:r>
            <a:endParaRPr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435" indent="-51435" defTabSz="914418"/>
            <a:r>
              <a:rPr kumimoji="1" lang="ja-JP" altLang="en-US" sz="650">
                <a:solidFill>
                  <a:prstClr val="black"/>
                </a:solidFill>
                <a:latin typeface="Meiryo UI"/>
                <a:ea typeface="Meiryo UI"/>
                <a:cs typeface="Meiryo UI" panose="020B0604030504040204" pitchFamily="50" charset="-128"/>
              </a:rPr>
              <a:t>　</a:t>
            </a:r>
            <a:r>
              <a:rPr kumimoji="1" lang="en-US" altLang="ja-JP" sz="650">
                <a:solidFill>
                  <a:prstClr val="black"/>
                </a:solidFill>
                <a:latin typeface="Meiryo UI"/>
                <a:ea typeface="Meiryo UI"/>
                <a:cs typeface="Meiryo UI" panose="020B0604030504040204" pitchFamily="50" charset="-128"/>
              </a:rPr>
              <a:t>【60.9%(H30)→75%(R12)】</a:t>
            </a:r>
            <a:endParaRPr lang="en-US" altLang="ja-JP" sz="650">
              <a:solidFill>
                <a:prstClr val="black"/>
              </a:solidFill>
              <a:latin typeface="Meiryo UI"/>
              <a:ea typeface="Meiryo UI"/>
              <a:cs typeface="Meiryo UI" panose="020B0604030504040204" pitchFamily="50" charset="-128"/>
            </a:endParaRPr>
          </a:p>
          <a:p>
            <a:pPr marL="51435" indent="-51435" defTabSz="914418">
              <a:spcBef>
                <a:spcPts val="429"/>
              </a:spcBef>
            </a:pPr>
            <a:r>
              <a:rPr kumimoji="1" lang="ja-JP" altLang="en-US" sz="665">
                <a:solidFill>
                  <a:prstClr val="black"/>
                </a:solidFill>
                <a:latin typeface="Meiryo UI" panose="020B0604030504040204" pitchFamily="50" charset="-128"/>
                <a:ea typeface="Meiryo UI" panose="020B0604030504040204" pitchFamily="50" charset="-128"/>
                <a:cs typeface="Meiryo UI" panose="020B0604030504040204" pitchFamily="50" charset="-128"/>
              </a:rPr>
              <a:t>○地震時等に著しく危険な密集市街地の面積</a:t>
            </a:r>
            <a:endParaRPr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435" indent="-51435" defTabSz="914418"/>
            <a:r>
              <a:rPr kumimoji="1" lang="ja-JP" altLang="en-US" sz="650">
                <a:solidFill>
                  <a:prstClr val="black"/>
                </a:solidFill>
                <a:latin typeface="Meiryo UI"/>
                <a:ea typeface="Meiryo UI"/>
                <a:cs typeface="Meiryo UI" panose="020B0604030504040204" pitchFamily="50" charset="-128"/>
              </a:rPr>
              <a:t>　</a:t>
            </a:r>
            <a:r>
              <a:rPr kumimoji="1" lang="en-US" altLang="ja-JP" sz="650">
                <a:solidFill>
                  <a:prstClr val="black"/>
                </a:solidFill>
                <a:latin typeface="Meiryo UI"/>
                <a:ea typeface="Meiryo UI"/>
                <a:cs typeface="Meiryo UI" panose="020B0604030504040204" pitchFamily="50" charset="-128"/>
              </a:rPr>
              <a:t>【1,014ha(R2)</a:t>
            </a:r>
            <a:r>
              <a:rPr kumimoji="1" lang="ja-JP" altLang="en-US" sz="650">
                <a:solidFill>
                  <a:prstClr val="black"/>
                </a:solidFill>
                <a:latin typeface="Meiryo UI"/>
                <a:ea typeface="Meiryo UI"/>
                <a:cs typeface="Meiryo UI" panose="020B0604030504040204" pitchFamily="50" charset="-128"/>
              </a:rPr>
              <a:t>→解消</a:t>
            </a:r>
            <a:r>
              <a:rPr kumimoji="1" lang="en-US" altLang="ja-JP" sz="650">
                <a:solidFill>
                  <a:prstClr val="black"/>
                </a:solidFill>
                <a:latin typeface="Meiryo UI"/>
                <a:ea typeface="Meiryo UI"/>
                <a:cs typeface="Meiryo UI" panose="020B0604030504040204" pitchFamily="50" charset="-128"/>
              </a:rPr>
              <a:t>(R12)】</a:t>
            </a:r>
            <a:endParaRPr lang="en-US" altLang="ja-JP" sz="650">
              <a:solidFill>
                <a:prstClr val="black"/>
              </a:solidFill>
              <a:latin typeface="Meiryo UI"/>
              <a:ea typeface="Meiryo UI"/>
              <a:cs typeface="Meiryo UI" panose="020B0604030504040204" pitchFamily="50" charset="-128"/>
            </a:endParaRPr>
          </a:p>
          <a:p>
            <a:pPr marL="51435" indent="-51435" defTabSz="914418">
              <a:spcBef>
                <a:spcPts val="363"/>
              </a:spcBef>
            </a:pPr>
            <a:r>
              <a:rPr kumimoji="1" lang="ja-JP" altLang="en-US" sz="665" spc="-6">
                <a:solidFill>
                  <a:prstClr val="black"/>
                </a:solidFill>
                <a:latin typeface="Meiryo UI" panose="020B0604030504040204" pitchFamily="50" charset="-128"/>
                <a:ea typeface="Meiryo UI" panose="020B0604030504040204" pitchFamily="50" charset="-128"/>
                <a:cs typeface="Meiryo UI" panose="020B0604030504040204" pitchFamily="50" charset="-128"/>
              </a:rPr>
              <a:t>○住宅の耐震化率</a:t>
            </a:r>
            <a:endParaRPr lang="en-US" altLang="ja-JP" sz="665" spc="-6">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435" indent="-51435" defTabSz="914418"/>
            <a:r>
              <a:rPr kumimoji="1" lang="ja-JP" altLang="en-US" sz="650">
                <a:solidFill>
                  <a:prstClr val="black"/>
                </a:solidFill>
                <a:latin typeface="Meiryo UI"/>
                <a:ea typeface="Meiryo UI"/>
                <a:cs typeface="Meiryo UI" panose="020B0604030504040204" pitchFamily="50" charset="-128"/>
              </a:rPr>
              <a:t>　</a:t>
            </a:r>
            <a:r>
              <a:rPr kumimoji="1" lang="en-US" altLang="ja-JP" sz="700">
                <a:solidFill>
                  <a:prstClr val="black"/>
                </a:solidFill>
                <a:latin typeface="Meiryo UI"/>
                <a:ea typeface="Meiryo UI"/>
                <a:cs typeface="Meiryo UI" panose="020B0604030504040204" pitchFamily="50" charset="-128"/>
              </a:rPr>
              <a:t>【88.7%(R2)</a:t>
            </a:r>
            <a:r>
              <a:rPr kumimoji="1" lang="ja-JP" sz="700">
                <a:solidFill>
                  <a:prstClr val="black"/>
                </a:solidFill>
                <a:latin typeface="Meiryo UI"/>
                <a:ea typeface="Meiryo UI"/>
                <a:cs typeface="Meiryo UI" panose="020B0604030504040204" pitchFamily="50" charset="-128"/>
              </a:rPr>
              <a:t>→</a:t>
            </a:r>
            <a:r>
              <a:rPr kumimoji="1" lang="en-US" altLang="ja-JP" sz="700">
                <a:solidFill>
                  <a:prstClr val="black"/>
                </a:solidFill>
                <a:latin typeface="Meiryo UI"/>
                <a:ea typeface="Meiryo UI"/>
                <a:cs typeface="Meiryo UI" panose="020B0604030504040204" pitchFamily="50" charset="-128"/>
              </a:rPr>
              <a:t>95％(R7)】</a:t>
            </a:r>
            <a:endParaRPr lang="ja-JP" altLang="en-US" sz="700">
              <a:solidFill>
                <a:prstClr val="black"/>
              </a:solidFill>
              <a:latin typeface="Meiryo UI"/>
              <a:ea typeface="Meiryo UI"/>
              <a:cs typeface="Meiryo UI" panose="020B0604030504040204" pitchFamily="50" charset="-128"/>
            </a:endParaRPr>
          </a:p>
          <a:p>
            <a:pPr marL="51846" indent="-51846" defTabSz="914418"/>
            <a:endPar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846" indent="-51846" defTabSz="914418"/>
            <a:endParaRPr kumimoji="1" lang="en-US" altLang="ja-JP" sz="665">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1" name="片側の 2 つの角を丸めた四角形 80"/>
          <p:cNvSpPr/>
          <p:nvPr/>
        </p:nvSpPr>
        <p:spPr bwMode="blackGray">
          <a:xfrm rot="16200000">
            <a:off x="225926" y="5633406"/>
            <a:ext cx="1014019" cy="1355310"/>
          </a:xfrm>
          <a:prstGeom prst="round2SameRect">
            <a:avLst/>
          </a:prstGeom>
          <a:solidFill>
            <a:srgbClr val="00B0F0"/>
          </a:solidFill>
          <a:ln>
            <a:solidFill>
              <a:srgbClr val="0070C0"/>
            </a:solidFill>
          </a:ln>
        </p:spPr>
        <p:style>
          <a:lnRef idx="1">
            <a:schemeClr val="accent1"/>
          </a:lnRef>
          <a:fillRef idx="3">
            <a:schemeClr val="accent1"/>
          </a:fillRef>
          <a:effectRef idx="2">
            <a:schemeClr val="accent1"/>
          </a:effectRef>
          <a:fontRef idx="minor">
            <a:schemeClr val="lt1"/>
          </a:fontRef>
        </p:style>
        <p:txBody>
          <a:bodyPr vert="eaVert" lIns="0" tIns="0" rIns="0" bIns="0" rtlCol="0" anchor="ctr" anchorCtr="0"/>
          <a:lstStyle/>
          <a:p>
            <a:pPr algn="ctr" defTabSz="914418">
              <a:tabLst>
                <a:tab pos="846823" algn="l"/>
              </a:tabLst>
            </a:pPr>
            <a:r>
              <a:rPr kumimoji="1" lang="ja-JP" altLang="en-US"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みんなで</a:t>
            </a:r>
            <a:r>
              <a:rPr kumimoji="1" lang="ja-JP" altLang="en-US" sz="714" err="1">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めざ</a:t>
            </a:r>
            <a:r>
              <a:rPr kumimoji="1" lang="ja-JP" altLang="en-US"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そう値</a:t>
            </a:r>
            <a:endParaRPr kumimoji="1" lang="en-US" altLang="ja-JP"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a:p>
            <a:pPr algn="ctr" defTabSz="914418">
              <a:tabLst>
                <a:tab pos="846823" algn="l"/>
              </a:tabLst>
            </a:pPr>
            <a:endParaRPr kumimoji="1" lang="en-US" altLang="ja-JP" sz="714">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a:p>
            <a:pPr defTabSz="914418">
              <a:lnSpc>
                <a:spcPts val="214"/>
              </a:lnSpc>
              <a:spcBef>
                <a:spcPts val="857"/>
              </a:spcBef>
              <a:tabLst>
                <a:tab pos="846823" algn="l"/>
              </a:tabLst>
            </a:pPr>
            <a:r>
              <a:rPr kumimoji="1" lang="ja-JP" altLang="en-US" sz="571">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　多様な主体が連携・協働し達成すべき</a:t>
            </a:r>
            <a:endParaRPr kumimoji="1" lang="en-US" altLang="ja-JP" sz="571">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a:p>
            <a:pPr defTabSz="914418">
              <a:lnSpc>
                <a:spcPts val="214"/>
              </a:lnSpc>
              <a:spcBef>
                <a:spcPts val="429"/>
              </a:spcBef>
              <a:tabLst>
                <a:tab pos="846823" algn="l"/>
              </a:tabLst>
            </a:pPr>
            <a:r>
              <a:rPr kumimoji="1" lang="ja-JP" altLang="en-US" sz="571">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　　　目標をわかりやすく提示するもの</a:t>
            </a:r>
            <a:endParaRPr kumimoji="1" lang="en-US" altLang="ja-JP" sz="571">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a:p>
            <a:pPr defTabSz="914418">
              <a:lnSpc>
                <a:spcPts val="214"/>
              </a:lnSpc>
              <a:spcBef>
                <a:spcPts val="429"/>
              </a:spcBef>
              <a:tabLst>
                <a:tab pos="846823" algn="l"/>
              </a:tabLst>
            </a:pPr>
            <a:endParaRPr kumimoji="1" lang="en-US" altLang="ja-JP" sz="571">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a:p>
            <a:pPr defTabSz="914418">
              <a:tabLst>
                <a:tab pos="846823" algn="l"/>
              </a:tabLst>
            </a:pPr>
            <a:r>
              <a:rPr kumimoji="1" lang="ja-JP" altLang="en-US" sz="571">
                <a:solidFill>
                  <a:prstClr val="white"/>
                </a:solidFill>
                <a:latin typeface="HGPｺﾞｼｯｸM" panose="020B0600000000000000" pitchFamily="50" charset="-128"/>
                <a:ea typeface="HGPｺﾞｼｯｸM" panose="020B0600000000000000" pitchFamily="50" charset="-128"/>
                <a:cs typeface="Meiryo UI" panose="020B0604030504040204" pitchFamily="50" charset="-128"/>
                <a:sym typeface="Wingdings 2"/>
              </a:rPr>
              <a:t>　  点検・評価は、審議会において実施</a:t>
            </a:r>
          </a:p>
        </p:txBody>
      </p:sp>
      <p:sp>
        <p:nvSpPr>
          <p:cNvPr id="82" name="大かっこ 81"/>
          <p:cNvSpPr/>
          <p:nvPr/>
        </p:nvSpPr>
        <p:spPr>
          <a:xfrm>
            <a:off x="96850" y="6229645"/>
            <a:ext cx="1272171" cy="452771"/>
          </a:xfrm>
          <a:prstGeom prst="bracketPair">
            <a:avLst>
              <a:gd name="adj" fmla="val 7651"/>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418"/>
            <a:endParaRPr kumimoji="1" lang="ja-JP" altLang="en-US" sz="1512">
              <a:solidFill>
                <a:prstClr val="black"/>
              </a:solidFill>
              <a:latin typeface="Calibri"/>
              <a:ea typeface="ＭＳ Ｐゴシック" panose="020B0600070205080204" pitchFamily="50" charset="-128"/>
            </a:endParaRPr>
          </a:p>
        </p:txBody>
      </p:sp>
      <p:sp>
        <p:nvSpPr>
          <p:cNvPr id="75" name="テキスト ボックス 74"/>
          <p:cNvSpPr txBox="1"/>
          <p:nvPr/>
        </p:nvSpPr>
        <p:spPr>
          <a:xfrm>
            <a:off x="37615" y="5542597"/>
            <a:ext cx="1895342" cy="142441"/>
          </a:xfrm>
          <a:prstGeom prst="rect">
            <a:avLst/>
          </a:prstGeom>
          <a:solidFill>
            <a:schemeClr val="bg1"/>
          </a:solidFill>
          <a:ln>
            <a:solidFill>
              <a:schemeClr val="tx2"/>
            </a:solidFill>
          </a:ln>
          <a:effectLst>
            <a:outerShdw blurRad="50800" dist="38100" dir="2700000" algn="tl" rotWithShape="0">
              <a:prstClr val="black">
                <a:alpha val="80000"/>
              </a:prstClr>
            </a:outerShdw>
          </a:effectLst>
        </p:spPr>
        <p:txBody>
          <a:bodyPr wrap="square" lIns="0" tIns="0" rIns="25709" bIns="0" rtlCol="0" anchor="ctr" anchorCtr="0">
            <a:noAutofit/>
          </a:bodyPr>
          <a:lstStyle/>
          <a:p>
            <a:pPr marL="124712" indent="-124712" defTabSz="914418"/>
            <a:r>
              <a:rPr kumimoji="1" lang="ja-JP" altLang="en-US" sz="714" spc="-21">
                <a:solidFill>
                  <a:prstClr val="black"/>
                </a:solidFill>
                <a:latin typeface="Meiryo UI" panose="020B0604030504040204" pitchFamily="50" charset="-128"/>
                <a:ea typeface="Meiryo UI" panose="020B0604030504040204" pitchFamily="50" charset="-128"/>
                <a:cs typeface="Meiryo UI" panose="020B0604030504040204" pitchFamily="50" charset="-128"/>
              </a:rPr>
              <a:t> 第４章　</a:t>
            </a:r>
            <a:r>
              <a:rPr kumimoji="1" lang="ja-JP" altLang="en-US" sz="679" spc="-21">
                <a:solidFill>
                  <a:prstClr val="black"/>
                </a:solidFill>
                <a:latin typeface="Meiryo UI" panose="020B0604030504040204" pitchFamily="50" charset="-128"/>
                <a:ea typeface="Meiryo UI" panose="020B0604030504040204" pitchFamily="50" charset="-128"/>
                <a:cs typeface="Meiryo UI" panose="020B0604030504040204" pitchFamily="50" charset="-128"/>
              </a:rPr>
              <a:t>その他住生活基本法に基づき定めるべき事項</a:t>
            </a:r>
            <a:endParaRPr kumimoji="1" lang="en-US" altLang="ja-JP" sz="679" spc="-21">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6" name="スライド番号プレースホルダー 1">
            <a:extLst>
              <a:ext uri="{FF2B5EF4-FFF2-40B4-BE49-F238E27FC236}">
                <a16:creationId xmlns:a16="http://schemas.microsoft.com/office/drawing/2014/main" id="{55D9DD33-9294-471D-B7C5-D3BE94A3C907}"/>
              </a:ext>
            </a:extLst>
          </p:cNvPr>
          <p:cNvSpPr>
            <a:spLocks noGrp="1"/>
          </p:cNvSpPr>
          <p:nvPr>
            <p:ph type="sldNum" sz="quarter" idx="12"/>
          </p:nvPr>
        </p:nvSpPr>
        <p:spPr>
          <a:xfrm>
            <a:off x="7070384" y="6572844"/>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2</a:t>
            </a:fld>
            <a:endParaRPr lang="ja-JP" altLang="en-US">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58651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２</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都市の魅力を育む</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ユニバーサルデザインのまちづくりの推進</a:t>
            </a:r>
          </a:p>
        </p:txBody>
      </p:sp>
      <p:sp>
        <p:nvSpPr>
          <p:cNvPr id="13" name="テキスト ボックス 12">
            <a:extLst>
              <a:ext uri="{FF2B5EF4-FFF2-40B4-BE49-F238E27FC236}">
                <a16:creationId xmlns:a16="http://schemas.microsoft.com/office/drawing/2014/main" id="{3F902F8C-0335-42B6-940A-5D2126BC1572}"/>
              </a:ext>
            </a:extLst>
          </p:cNvPr>
          <p:cNvSpPr txBox="1"/>
          <p:nvPr/>
        </p:nvSpPr>
        <p:spPr>
          <a:xfrm>
            <a:off x="323664" y="1508453"/>
            <a:ext cx="8544417" cy="546945"/>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・マスタープラン及び</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バリアフリー基本構想等の作成</a:t>
            </a: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及び</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継続的な見直し</a:t>
            </a: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を行う協議会の設置促進</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鉄道駅のバリアフリー化</a:t>
            </a: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の推進</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4" name="図 13"/>
          <p:cNvPicPr>
            <a:picLocks noChangeAspect="1"/>
          </p:cNvPicPr>
          <p:nvPr/>
        </p:nvPicPr>
        <p:blipFill>
          <a:blip r:embed="rId3"/>
          <a:stretch>
            <a:fillRect/>
          </a:stretch>
        </p:blipFill>
        <p:spPr>
          <a:xfrm>
            <a:off x="924132" y="2559594"/>
            <a:ext cx="3597296" cy="1895982"/>
          </a:xfrm>
          <a:prstGeom prst="rect">
            <a:avLst/>
          </a:prstGeom>
        </p:spPr>
      </p:pic>
      <p:sp>
        <p:nvSpPr>
          <p:cNvPr id="15" name="テキスト ボックス 2"/>
          <p:cNvSpPr txBox="1">
            <a:spLocks noChangeAspect="1" noChangeArrowheads="1"/>
          </p:cNvSpPr>
          <p:nvPr/>
        </p:nvSpPr>
        <p:spPr bwMode="auto">
          <a:xfrm>
            <a:off x="1407490" y="4608810"/>
            <a:ext cx="2730822" cy="277512"/>
          </a:xfrm>
          <a:prstGeom prst="rect">
            <a:avLst/>
          </a:prstGeom>
          <a:noFill/>
          <a:ln w="9525">
            <a:noFill/>
            <a:miter lim="800000"/>
            <a:headEnd/>
            <a:tailEnd/>
          </a:ln>
        </p:spPr>
        <p:txBody>
          <a:bodyPr rot="0" vert="horz" wrap="square" lIns="77913" tIns="38957" rIns="77913" bIns="38957" anchor="t" anchorCtr="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1292"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292"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バリアフリールートの複数化の例</a:t>
            </a:r>
            <a:r>
              <a:rPr kumimoji="1" lang="en-US" altLang="ja-JP" sz="1292"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endParaRPr kumimoji="1" lang="ja-JP" altLang="en-US" sz="1292"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正方形/長方形 26">
            <a:extLst>
              <a:ext uri="{FF2B5EF4-FFF2-40B4-BE49-F238E27FC236}">
                <a16:creationId xmlns:a16="http://schemas.microsoft.com/office/drawing/2014/main" id="{B2214278-2596-4ED4-9E11-B8C83DB4BFF5}"/>
              </a:ext>
            </a:extLst>
          </p:cNvPr>
          <p:cNvSpPr/>
          <p:nvPr/>
        </p:nvSpPr>
        <p:spPr bwMode="gray">
          <a:xfrm>
            <a:off x="275918" y="1130582"/>
            <a:ext cx="4666081"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面的・一体的なまちのバリアフリー化の推進</a:t>
            </a:r>
          </a:p>
        </p:txBody>
      </p:sp>
      <p:sp>
        <p:nvSpPr>
          <p:cNvPr id="87"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3" name="テキスト ボックス 2">
            <a:extLst>
              <a:ext uri="{FF2B5EF4-FFF2-40B4-BE49-F238E27FC236}">
                <a16:creationId xmlns:a16="http://schemas.microsoft.com/office/drawing/2014/main" id="{5F389287-E6C0-4560-9B7F-E572D9B9E16F}"/>
              </a:ext>
            </a:extLst>
          </p:cNvPr>
          <p:cNvSpPr txBox="1">
            <a:spLocks noChangeAspect="1" noChangeArrowheads="1"/>
          </p:cNvSpPr>
          <p:nvPr/>
        </p:nvSpPr>
        <p:spPr bwMode="auto">
          <a:xfrm>
            <a:off x="5516559" y="5822445"/>
            <a:ext cx="3275991" cy="446789"/>
          </a:xfrm>
          <a:prstGeom prst="rect">
            <a:avLst/>
          </a:prstGeom>
          <a:noFill/>
          <a:ln w="9525">
            <a:noFill/>
            <a:miter lim="800000"/>
            <a:headEnd/>
            <a:tailEnd/>
          </a:ln>
        </p:spPr>
        <p:txBody>
          <a:bodyPr rot="0" vert="horz" wrap="square" lIns="77913" tIns="38957" rIns="77913" bIns="38957" anchor="t" anchorCtr="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1292"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292"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面的・一体的なまちのバリアフリー化</a:t>
            </a:r>
            <a:r>
              <a:rPr kumimoji="1" lang="en-US" altLang="ja-JP" sz="1292"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1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（池田市バリアフリー基本構想</a:t>
            </a: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en-US"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R6.3</a:t>
            </a: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改訂）</a:t>
            </a:r>
            <a:r>
              <a:rPr kumimoji="1" lang="ja-JP" altLang="en-US" sz="11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p>
        </p:txBody>
      </p:sp>
      <p:sp>
        <p:nvSpPr>
          <p:cNvPr id="16" name="テキスト ボックス 15">
            <a:extLst>
              <a:ext uri="{FF2B5EF4-FFF2-40B4-BE49-F238E27FC236}">
                <a16:creationId xmlns:a16="http://schemas.microsoft.com/office/drawing/2014/main" id="{DAC2583C-93B8-4E7B-B609-D1CFFDD8A54F}"/>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prstClr val="white"/>
                </a:solidFill>
                <a:latin typeface="Meiryo UI" panose="020B0604030504040204" pitchFamily="50" charset="-128"/>
                <a:ea typeface="Meiryo UI" panose="020B0604030504040204" pitchFamily="50" charset="-128"/>
              </a:rPr>
              <a:t>建築環境</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課</a:t>
            </a:r>
          </a:p>
        </p:txBody>
      </p:sp>
      <p:pic>
        <p:nvPicPr>
          <p:cNvPr id="2" name="図 1">
            <a:extLst>
              <a:ext uri="{FF2B5EF4-FFF2-40B4-BE49-F238E27FC236}">
                <a16:creationId xmlns:a16="http://schemas.microsoft.com/office/drawing/2014/main" id="{431EEA60-5789-4F32-B99D-D0C25B554308}"/>
              </a:ext>
            </a:extLst>
          </p:cNvPr>
          <p:cNvPicPr>
            <a:picLocks noChangeAspect="1"/>
          </p:cNvPicPr>
          <p:nvPr/>
        </p:nvPicPr>
        <p:blipFill>
          <a:blip r:embed="rId4"/>
          <a:stretch>
            <a:fillRect/>
          </a:stretch>
        </p:blipFill>
        <p:spPr>
          <a:xfrm>
            <a:off x="5165111" y="2132449"/>
            <a:ext cx="3978889" cy="3531614"/>
          </a:xfrm>
          <a:prstGeom prst="rect">
            <a:avLst/>
          </a:prstGeom>
        </p:spPr>
      </p:pic>
      <p:sp>
        <p:nvSpPr>
          <p:cNvPr id="3" name="角丸四角形 2"/>
          <p:cNvSpPr/>
          <p:nvPr/>
        </p:nvSpPr>
        <p:spPr>
          <a:xfrm>
            <a:off x="209421" y="5349547"/>
            <a:ext cx="5235130" cy="1007192"/>
          </a:xfrm>
          <a:prstGeom prst="roundRect">
            <a:avLst>
              <a:gd name="adj" fmla="val 999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テキスト ボックス 3"/>
          <p:cNvSpPr txBox="1"/>
          <p:nvPr/>
        </p:nvSpPr>
        <p:spPr>
          <a:xfrm>
            <a:off x="223649" y="5403301"/>
            <a:ext cx="2473754" cy="346249"/>
          </a:xfrm>
          <a:prstGeom prst="rect">
            <a:avLst/>
          </a:prstGeom>
          <a:noFill/>
        </p:spPr>
        <p:txBody>
          <a:bodyPr wrap="none" lIns="91440" tIns="45720" rIns="91440" bIns="45720" rtlCol="0" anchor="t">
            <a:spAutoFit/>
          </a:bodyPr>
          <a:lstStyle/>
          <a:p>
            <a:pPr defTabSz="914290">
              <a:defRPr/>
            </a:pPr>
            <a:r>
              <a:rPr kumimoji="1" lang="en-US" altLang="ja-JP" sz="1650" b="1" i="0" u="none" strike="noStrike" kern="1200" cap="none" spc="0" normalizeH="0" baseline="0" noProof="0" dirty="0">
                <a:ln>
                  <a:noFill/>
                </a:ln>
                <a:solidFill>
                  <a:prstClr val="black"/>
                </a:solidFill>
                <a:effectLst/>
                <a:uLnTx/>
                <a:uFillTx/>
                <a:latin typeface="Meiryo UI"/>
                <a:ea typeface="Meiryo UI"/>
              </a:rPr>
              <a:t>【</a:t>
            </a:r>
            <a:r>
              <a:rPr kumimoji="1" lang="ja-JP" altLang="en-US" sz="1650" b="1" i="0" u="none" strike="noStrike" kern="1200" cap="none" spc="0" normalizeH="0" baseline="0" noProof="0" dirty="0">
                <a:ln>
                  <a:noFill/>
                </a:ln>
                <a:solidFill>
                  <a:prstClr val="black"/>
                </a:solidFill>
                <a:effectLst/>
                <a:uLnTx/>
                <a:uFillTx/>
                <a:latin typeface="Meiryo UI"/>
                <a:ea typeface="Meiryo UI"/>
              </a:rPr>
              <a:t>令和</a:t>
            </a:r>
            <a:r>
              <a:rPr kumimoji="1" lang="ja-JP" altLang="en-US" sz="1650" b="1" dirty="0">
                <a:latin typeface="Meiryo UI"/>
                <a:ea typeface="Meiryo UI"/>
              </a:rPr>
              <a:t>８</a:t>
            </a:r>
            <a:r>
              <a:rPr kumimoji="1" lang="ja-JP" altLang="en-US" sz="1650" b="1" i="0" u="none" strike="noStrike" kern="1200" cap="none" spc="0" normalizeH="0" baseline="0" noProof="0" dirty="0">
                <a:ln>
                  <a:noFill/>
                </a:ln>
                <a:solidFill>
                  <a:prstClr val="black"/>
                </a:solidFill>
                <a:effectLst/>
                <a:uLnTx/>
                <a:uFillTx/>
                <a:latin typeface="Meiryo UI"/>
                <a:ea typeface="Meiryo UI"/>
              </a:rPr>
              <a:t>年度の主な取組</a:t>
            </a:r>
            <a:r>
              <a:rPr kumimoji="1" lang="en-US" altLang="ja-JP" sz="1650" b="1" i="0" u="none" strike="noStrike" kern="1200" cap="none" spc="0" normalizeH="0" baseline="0" noProof="0" dirty="0">
                <a:ln>
                  <a:noFill/>
                </a:ln>
                <a:solidFill>
                  <a:prstClr val="black"/>
                </a:solidFill>
                <a:effectLst/>
                <a:uLnTx/>
                <a:uFillTx/>
                <a:latin typeface="Meiryo UI"/>
                <a:ea typeface="Meiryo UI"/>
              </a:rPr>
              <a:t>】</a:t>
            </a:r>
            <a:endParaRPr lang="ja-JP" altLang="en-US" sz="1650" b="1" i="0" u="none" strike="noStrike" kern="1200" cap="none" spc="0" normalizeH="0" baseline="0" noProof="0" dirty="0">
              <a:ln>
                <a:noFill/>
              </a:ln>
              <a:solidFill>
                <a:prstClr val="black"/>
              </a:solidFill>
              <a:effectLst/>
              <a:uLnTx/>
              <a:uFillTx/>
              <a:latin typeface="Meiryo UI"/>
              <a:ea typeface="Meiryo UI"/>
            </a:endParaRPr>
          </a:p>
        </p:txBody>
      </p:sp>
      <p:sp>
        <p:nvSpPr>
          <p:cNvPr id="26" name="正方形/長方形 25"/>
          <p:cNvSpPr/>
          <p:nvPr/>
        </p:nvSpPr>
        <p:spPr>
          <a:xfrm>
            <a:off x="209422" y="5705042"/>
            <a:ext cx="5307137" cy="523220"/>
          </a:xfrm>
          <a:prstGeom prst="rect">
            <a:avLst/>
          </a:prstGeom>
        </p:spPr>
        <p:txBody>
          <a:bodyPr wrap="square" lIns="91440" tIns="45720" rIns="91440" bIns="4572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rPr>
              <a:t>〇 市町村による</a:t>
            </a:r>
            <a:r>
              <a:rPr kumimoji="1" lang="ja-JP" altLang="en-US" sz="1600" b="1" i="0" u="sng"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メイリオ" panose="020B0604030504040204" pitchFamily="50" charset="-128"/>
              </a:rPr>
              <a:t>バリアフリー基本構想の作成・見直し</a:t>
            </a:r>
            <a:r>
              <a:rPr kumimoji="1" lang="ja-JP" altLang="en-US" sz="1600" b="0"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rPr>
              <a:t>の促進</a:t>
            </a:r>
            <a:endParaRPr kumimoji="1"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a:p>
            <a:pPr defTabSz="914290">
              <a:defRPr/>
            </a:pPr>
            <a:r>
              <a:rPr kumimoji="1" lang="ja-JP" altLang="en-US" sz="1200" b="0" i="0" u="none" strike="noStrike" kern="100" cap="none" spc="0" normalizeH="0" baseline="0" noProof="0" dirty="0">
                <a:ln>
                  <a:noFill/>
                </a:ln>
                <a:solidFill>
                  <a:prstClr val="black"/>
                </a:solidFill>
                <a:effectLst/>
                <a:uLnTx/>
                <a:uFillTx/>
                <a:latin typeface="Meiryo UI"/>
                <a:ea typeface="Meiryo UI"/>
                <a:cs typeface="メイリオ" panose="020B0604030504040204" pitchFamily="50" charset="-128"/>
              </a:rPr>
              <a:t>　（大阪市、</a:t>
            </a:r>
            <a:r>
              <a:rPr kumimoji="1" lang="ja-JP" altLang="en-US" sz="1200" b="0" i="0" u="none" kern="100" cap="none" spc="0" normalizeH="0" baseline="0" noProof="0" dirty="0">
                <a:ln>
                  <a:noFill/>
                </a:ln>
                <a:solidFill>
                  <a:prstClr val="black"/>
                </a:solidFill>
                <a:effectLst/>
                <a:uLnTx/>
                <a:uFillTx/>
                <a:latin typeface="Meiryo UI"/>
                <a:ea typeface="Meiryo UI"/>
                <a:cs typeface="メイリオ" panose="020B0604030504040204" pitchFamily="50" charset="-128"/>
              </a:rPr>
              <a:t>堺市</a:t>
            </a:r>
            <a:r>
              <a:rPr kumimoji="1" lang="ja-JP" altLang="en-US" sz="1200" b="0" i="0" u="none" strike="noStrike" kern="100" cap="none" spc="0" normalizeH="0" baseline="0" noProof="0" dirty="0">
                <a:ln>
                  <a:noFill/>
                </a:ln>
                <a:solidFill>
                  <a:prstClr val="black"/>
                </a:solidFill>
                <a:effectLst/>
                <a:uLnTx/>
                <a:uFillTx/>
                <a:latin typeface="Meiryo UI"/>
                <a:ea typeface="Meiryo UI"/>
                <a:cs typeface="メイリオ" panose="020B0604030504040204" pitchFamily="50" charset="-128"/>
              </a:rPr>
              <a:t>、泉南市</a:t>
            </a:r>
            <a:r>
              <a:rPr kumimoji="1" lang="ja-JP" altLang="en-US" sz="1200" kern="100" dirty="0">
                <a:solidFill>
                  <a:prstClr val="black"/>
                </a:solidFill>
                <a:latin typeface="Meiryo UI"/>
                <a:ea typeface="Meiryo UI"/>
                <a:cs typeface="メイリオ" panose="020B0604030504040204" pitchFamily="50" charset="-128"/>
              </a:rPr>
              <a:t>、</a:t>
            </a:r>
            <a:r>
              <a:rPr kumimoji="1" lang="ja-JP" altLang="en-US" sz="1200" kern="100" dirty="0">
                <a:latin typeface="Meiryo UI"/>
                <a:ea typeface="Meiryo UI"/>
                <a:cs typeface="メイリオ" panose="020B0604030504040204" pitchFamily="50" charset="-128"/>
              </a:rPr>
              <a:t>茨木市</a:t>
            </a:r>
            <a:r>
              <a:rPr kumimoji="1" lang="ja-JP" altLang="en-US" sz="1200" b="0" i="0" u="none" strike="noStrike" kern="100" cap="none" spc="-46" normalizeH="0" baseline="0" noProof="0" dirty="0">
                <a:ln>
                  <a:noFill/>
                </a:ln>
                <a:solidFill>
                  <a:prstClr val="black"/>
                </a:solidFill>
                <a:effectLst/>
                <a:uLnTx/>
                <a:uFillTx/>
                <a:latin typeface="Meiryo UI"/>
                <a:ea typeface="Meiryo UI"/>
                <a:cs typeface="メイリオ" panose="020B0604030504040204" pitchFamily="50" charset="-128"/>
              </a:rPr>
              <a:t>）</a:t>
            </a:r>
            <a:endParaRPr lang="en-US" altLang="ja-JP" sz="1200" b="0" i="0" u="none" strike="noStrike" kern="100" cap="none" spc="-46" normalizeH="0" baseline="0" noProof="0" dirty="0">
              <a:ln>
                <a:noFill/>
              </a:ln>
              <a:solidFill>
                <a:prstClr val="black"/>
              </a:solidFill>
              <a:effectLst/>
              <a:uLnTx/>
              <a:uFillTx/>
              <a:latin typeface="Meiryo UI"/>
              <a:ea typeface="Meiryo UI"/>
              <a:cs typeface="メイリオ" panose="020B0604030504040204" pitchFamily="50" charset="-128"/>
            </a:endParaRPr>
          </a:p>
        </p:txBody>
      </p:sp>
    </p:spTree>
    <p:extLst>
      <p:ext uri="{BB962C8B-B14F-4D97-AF65-F5344CB8AC3E}">
        <p14:creationId xmlns:p14="http://schemas.microsoft.com/office/powerpoint/2010/main" val="1680489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1">
            <a:extLst>
              <a:ext uri="{FF2B5EF4-FFF2-40B4-BE49-F238E27FC236}">
                <a16:creationId xmlns:a16="http://schemas.microsoft.com/office/drawing/2014/main" id="{26E64F4B-9051-4FBB-95C6-BB00DD29EC7E}"/>
              </a:ext>
            </a:extLst>
          </p:cNvPr>
          <p:cNvSpPr>
            <a:spLocks noGrp="1"/>
          </p:cNvSpPr>
          <p:nvPr>
            <p:ph type="sldNum" sz="quarter" idx="12"/>
          </p:nvPr>
        </p:nvSpPr>
        <p:spPr>
          <a:xfrm>
            <a:off x="7065753" y="6580361"/>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21</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4" name="Rectangle 2">
            <a:extLst>
              <a:ext uri="{FF2B5EF4-FFF2-40B4-BE49-F238E27FC236}">
                <a16:creationId xmlns:a16="http://schemas.microsoft.com/office/drawing/2014/main" id="{27C81878-8BE9-4CB7-9B52-79673464EF75}"/>
              </a:ext>
            </a:extLst>
          </p:cNvPr>
          <p:cNvSpPr>
            <a:spLocks noChangeArrowheads="1"/>
          </p:cNvSpPr>
          <p:nvPr/>
        </p:nvSpPr>
        <p:spPr bwMode="auto">
          <a:xfrm>
            <a:off x="248294" y="528400"/>
            <a:ext cx="337348" cy="2068349"/>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457200" eaLnBrk="1" hangingPunct="1">
              <a:lnSpc>
                <a:spcPts val="1200"/>
              </a:lnSpc>
              <a:spcBef>
                <a:spcPts val="0"/>
              </a:spcBef>
            </a:pPr>
            <a:r>
              <a:rPr kumimoji="0" lang="ja-JP" altLang="en-US" sz="120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rPr>
              <a:t>施策の方向性</a:t>
            </a:r>
            <a:endParaRPr kumimoji="0" lang="en-US" altLang="ja-JP" sz="120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endParaRPr>
          </a:p>
        </p:txBody>
      </p:sp>
      <p:sp>
        <p:nvSpPr>
          <p:cNvPr id="5" name="Rectangle 2">
            <a:extLst>
              <a:ext uri="{FF2B5EF4-FFF2-40B4-BE49-F238E27FC236}">
                <a16:creationId xmlns:a16="http://schemas.microsoft.com/office/drawing/2014/main" id="{B5F7033B-9F20-4226-A4DB-7958FF1E805E}"/>
              </a:ext>
            </a:extLst>
          </p:cNvPr>
          <p:cNvSpPr>
            <a:spLocks noChangeArrowheads="1"/>
          </p:cNvSpPr>
          <p:nvPr/>
        </p:nvSpPr>
        <p:spPr bwMode="auto">
          <a:xfrm>
            <a:off x="259893" y="2943088"/>
            <a:ext cx="337348" cy="3667262"/>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457200" eaLnBrk="1" hangingPunct="1">
              <a:lnSpc>
                <a:spcPts val="1200"/>
              </a:lnSpc>
              <a:spcBef>
                <a:spcPts val="0"/>
              </a:spcBef>
            </a:pPr>
            <a:r>
              <a:rPr kumimoji="0" lang="ja-JP" altLang="en-US" sz="135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rPr>
              <a:t>主な取組内容</a:t>
            </a:r>
            <a:endParaRPr kumimoji="0" lang="en-US" altLang="ja-JP" sz="135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endParaRPr>
          </a:p>
        </p:txBody>
      </p:sp>
      <p:sp>
        <p:nvSpPr>
          <p:cNvPr id="6" name="テキスト ボックス 5">
            <a:extLst>
              <a:ext uri="{FF2B5EF4-FFF2-40B4-BE49-F238E27FC236}">
                <a16:creationId xmlns:a16="http://schemas.microsoft.com/office/drawing/2014/main" id="{A77139F4-1151-472D-9C4F-D22F46E01A03}"/>
              </a:ext>
            </a:extLst>
          </p:cNvPr>
          <p:cNvSpPr txBox="1"/>
          <p:nvPr/>
        </p:nvSpPr>
        <p:spPr>
          <a:xfrm>
            <a:off x="702373" y="2943088"/>
            <a:ext cx="6303847" cy="3480376"/>
          </a:xfrm>
          <a:prstGeom prst="rect">
            <a:avLst/>
          </a:prstGeom>
          <a:noFill/>
          <a:ln w="79375" cmpd="dbl">
            <a:noFill/>
          </a:ln>
        </p:spPr>
        <p:txBody>
          <a:bodyPr wrap="square" lIns="91440" tIns="45720" rIns="91440" bIns="45720" rtlCol="0" anchor="t">
            <a:spAutoFit/>
          </a:bodyPr>
          <a:lstStyle/>
          <a:p>
            <a:pPr defTabSz="457200">
              <a:lnSpc>
                <a:spcPts val="1650"/>
              </a:lnSpc>
              <a:spcBef>
                <a:spcPts val="600"/>
              </a:spcBef>
            </a:pPr>
            <a:r>
              <a:rPr kumimoji="0" lang="ja-JP" altLang="en-US" sz="1400" b="1" dirty="0">
                <a:solidFill>
                  <a:prstClr val="black"/>
                </a:solidFill>
                <a:latin typeface="UD デジタル 教科書体 NP-B"/>
                <a:ea typeface="UD デジタル 教科書体 NP-B"/>
                <a:cs typeface="Meiryo UI" panose="020B0604030504040204" pitchFamily="50" charset="-128"/>
              </a:rPr>
              <a:t>○ 大阪府密集市街地整備方針</a:t>
            </a:r>
            <a:r>
              <a:rPr kumimoji="0" lang="ja-JP" altLang="en-US" sz="1400" b="1" dirty="0">
                <a:latin typeface="UD デジタル 教科書体 NP-B"/>
                <a:ea typeface="UD デジタル 教科書体 NP-B"/>
                <a:cs typeface="Meiryo UI" panose="020B0604030504040204" pitchFamily="50" charset="-128"/>
              </a:rPr>
              <a:t>（</a:t>
            </a:r>
            <a:r>
              <a:rPr lang="en-US" altLang="ja-JP" sz="1400" b="1" dirty="0">
                <a:latin typeface="UD デジタル 教科書体 NP-B"/>
                <a:ea typeface="UD デジタル 教科書体 NP-B"/>
                <a:cs typeface="Meiryo UI" panose="020B0604030504040204" pitchFamily="50" charset="-128"/>
              </a:rPr>
              <a:t>R8.3</a:t>
            </a:r>
            <a:r>
              <a:rPr kumimoji="0" lang="ja-JP" altLang="en-US" sz="1400" b="1" dirty="0">
                <a:latin typeface="UD デジタル 教科書体 NP-B"/>
                <a:ea typeface="UD デジタル 教科書体 NP-B"/>
                <a:cs typeface="Meiryo UI" panose="020B0604030504040204" pitchFamily="50" charset="-128"/>
              </a:rPr>
              <a:t>改定）に基づく取組の推進</a:t>
            </a:r>
            <a:endParaRPr kumimoji="0" lang="en-US" altLang="ja-JP" sz="1400" b="1" dirty="0">
              <a:latin typeface="UD デジタル 教科書体 NP-B"/>
              <a:ea typeface="UD デジタル 教科書体 NP-B"/>
              <a:cs typeface="Meiryo UI" panose="020B0604030504040204" pitchFamily="50" charset="-128"/>
            </a:endParaRPr>
          </a:p>
          <a:p>
            <a:pPr marL="269875" defTabSz="457200">
              <a:lnSpc>
                <a:spcPts val="1650"/>
              </a:lnSpc>
            </a:pPr>
            <a:r>
              <a:rPr kumimoji="0" lang="ja-JP" altLang="en-US" sz="1200" dirty="0">
                <a:latin typeface="UD デジタル 教科書体 N-R"/>
                <a:ea typeface="UD デジタル 教科書体 N-R"/>
                <a:cs typeface="Meiryo UI" panose="020B0604030504040204" pitchFamily="50" charset="-128"/>
              </a:rPr>
              <a:t>地震時等に著しく危険な密集市街地については、密集市街地整備方針に基づき、令和</a:t>
            </a:r>
            <a:r>
              <a:rPr kumimoji="0" lang="en-US" altLang="ja-JP" sz="1200" dirty="0">
                <a:latin typeface="UD デジタル 教科書体 N-R"/>
                <a:ea typeface="UD デジタル 教科書体 N-R"/>
                <a:cs typeface="Meiryo UI" panose="020B0604030504040204" pitchFamily="50" charset="-128"/>
              </a:rPr>
              <a:t>12</a:t>
            </a:r>
            <a:r>
              <a:rPr kumimoji="0" lang="ja-JP" altLang="en-US" sz="1200" dirty="0">
                <a:latin typeface="UD デジタル 教科書体 N-R"/>
                <a:ea typeface="UD デジタル 教科書体 N-R"/>
                <a:cs typeface="Meiryo UI" panose="020B0604030504040204" pitchFamily="50" charset="-128"/>
              </a:rPr>
              <a:t>年度末までに全域を解消することを目標に、「まちの防災性の向上」「地域防災力のさらなる向上」「</a:t>
            </a:r>
            <a:r>
              <a:rPr lang="ja-JP" altLang="en-US" sz="1200" dirty="0">
                <a:latin typeface="UD デジタル 教科書体 N-R"/>
                <a:ea typeface="UD デジタル 教科書体 N-R"/>
                <a:cs typeface="Meiryo UI" panose="020B0604030504040204" pitchFamily="50" charset="-128"/>
              </a:rPr>
              <a:t>民間活力を誘発する</a:t>
            </a:r>
            <a:r>
              <a:rPr kumimoji="0" lang="ja-JP" altLang="en-US" sz="1200" dirty="0">
                <a:solidFill>
                  <a:prstClr val="black"/>
                </a:solidFill>
                <a:latin typeface="UD デジタル 教科書体 N-R"/>
                <a:ea typeface="UD デジタル 教科書体 N-R"/>
                <a:cs typeface="Meiryo UI" panose="020B0604030504040204" pitchFamily="50" charset="-128"/>
              </a:rPr>
              <a:t>まちづくり」の３本柱で取組を推進</a:t>
            </a:r>
            <a:endParaRPr kumimoji="0" lang="en-US" altLang="ja-JP" sz="1100" dirty="0">
              <a:solidFill>
                <a:prstClr val="black"/>
              </a:solidFill>
              <a:latin typeface="UD デジタル 教科書体 N-R"/>
              <a:ea typeface="UD デジタル 教科書体 N-R"/>
              <a:cs typeface="Meiryo UI" panose="020B0604030504040204" pitchFamily="50" charset="-128"/>
            </a:endParaRPr>
          </a:p>
          <a:p>
            <a:r>
              <a:rPr kumimoji="0" lang="ja-JP" altLang="en-US" sz="1400" b="1" dirty="0">
                <a:latin typeface="UD デジタル 教科書体 NP-B"/>
                <a:ea typeface="UD デジタル 教科書体 NP-B"/>
                <a:cs typeface="Meiryo UI" panose="020B0604030504040204" pitchFamily="50" charset="-128"/>
              </a:rPr>
              <a:t>○ </a:t>
            </a:r>
            <a:r>
              <a:rPr lang="ja-JP" sz="1400" b="1" dirty="0">
                <a:latin typeface="UD デジタル 教科書体 NP-B"/>
                <a:ea typeface="UD デジタル 教科書体 NP-B"/>
                <a:cs typeface="Meiryo UI" panose="020B0604030504040204" pitchFamily="50" charset="-128"/>
              </a:rPr>
              <a:t>新 </a:t>
            </a:r>
            <a:r>
              <a:rPr kumimoji="0" lang="ja-JP" sz="1400" b="1" dirty="0">
                <a:latin typeface="UD デジタル 教科書体 NP-B"/>
                <a:ea typeface="UD デジタル 教科書体 NP-B"/>
                <a:cs typeface="Meiryo UI" panose="020B0604030504040204" pitchFamily="50" charset="-128"/>
              </a:rPr>
              <a:t>住宅建築物耐震</a:t>
            </a:r>
            <a:r>
              <a:rPr lang="ja-JP" sz="1400" b="1" dirty="0">
                <a:latin typeface="UD デジタル 教科書体 NP-B"/>
                <a:ea typeface="UD デジタル 教科書体 NP-B"/>
                <a:cs typeface="Meiryo UI" panose="020B0604030504040204" pitchFamily="50" charset="-128"/>
              </a:rPr>
              <a:t>10</a:t>
            </a:r>
            <a:r>
              <a:rPr kumimoji="0" lang="ja-JP" sz="1400" b="1" dirty="0">
                <a:latin typeface="UD デジタル 教科書体 NP-B"/>
                <a:ea typeface="UD デジタル 教科書体 NP-B"/>
                <a:cs typeface="Meiryo UI" panose="020B0604030504040204" pitchFamily="50" charset="-128"/>
              </a:rPr>
              <a:t>ヵ年戦略・大阪</a:t>
            </a:r>
            <a:r>
              <a:rPr kumimoji="0" lang="en-US" altLang="ja-JP" sz="1400" b="1" dirty="0">
                <a:latin typeface="UD デジタル 教科書体 NP-B"/>
                <a:ea typeface="UD デジタル 教科書体 NP-B"/>
                <a:cs typeface="Meiryo UI" panose="020B0604030504040204" pitchFamily="50" charset="-128"/>
              </a:rPr>
              <a:t>(</a:t>
            </a:r>
            <a:r>
              <a:rPr lang="ja-JP" sz="1400" b="1" dirty="0">
                <a:latin typeface="UD デジタル 教科書体 NP-B"/>
                <a:ea typeface="UD デジタル 教科書体 NP-B"/>
                <a:cs typeface="Meiryo UI" panose="020B0604030504040204" pitchFamily="50" charset="-128"/>
              </a:rPr>
              <a:t>R8.3</a:t>
            </a:r>
            <a:r>
              <a:rPr kumimoji="0" lang="ja-JP" sz="1400" b="1" dirty="0">
                <a:latin typeface="UD デジタル 教科書体 NP-B"/>
                <a:ea typeface="UD デジタル 教科書体 NP-B"/>
                <a:cs typeface="Meiryo UI" panose="020B0604030504040204" pitchFamily="50" charset="-128"/>
              </a:rPr>
              <a:t>改定</a:t>
            </a:r>
            <a:r>
              <a:rPr kumimoji="0" lang="en-US" altLang="ja-JP" sz="1400" b="1" dirty="0">
                <a:latin typeface="UD デジタル 教科書体 NP-B"/>
                <a:ea typeface="UD デジタル 教科書体 NP-B"/>
                <a:cs typeface="Meiryo UI" panose="020B0604030504040204" pitchFamily="50" charset="-128"/>
              </a:rPr>
              <a:t>)</a:t>
            </a:r>
            <a:r>
              <a:rPr kumimoji="0" lang="ja-JP" altLang="en-US" sz="1400" b="1" dirty="0">
                <a:latin typeface="UD デジタル 教科書体 NP-B"/>
                <a:ea typeface="UD デジタル 教科書体 NP-B"/>
                <a:cs typeface="Meiryo UI" panose="020B0604030504040204" pitchFamily="50" charset="-128"/>
              </a:rPr>
              <a:t> </a:t>
            </a:r>
            <a:r>
              <a:rPr kumimoji="0" lang="ja-JP" sz="1400" b="1" dirty="0">
                <a:latin typeface="UD デジタル 教科書体 NP-B"/>
                <a:ea typeface="UD デジタル 教科書体 NP-B"/>
                <a:cs typeface="Meiryo UI" panose="020B0604030504040204" pitchFamily="50" charset="-128"/>
              </a:rPr>
              <a:t>に基づく取組の推進</a:t>
            </a:r>
            <a:endParaRPr lang="en-US" sz="1400" b="1" dirty="0">
              <a:latin typeface="UD デジタル 教科書体 NP-B"/>
              <a:ea typeface="UD デジタル 教科書体 NP-B"/>
              <a:cs typeface="Meiryo UI" panose="020B0604030504040204" pitchFamily="50" charset="-128"/>
            </a:endParaRPr>
          </a:p>
          <a:p>
            <a:pPr>
              <a:defRPr/>
            </a:pPr>
            <a:r>
              <a:rPr lang="ja-JP" altLang="en-US" sz="1200" dirty="0">
                <a:latin typeface="UD デジタル 教科書体 N-R"/>
                <a:ea typeface="UD デジタル 教科書体 N-R"/>
              </a:rPr>
              <a:t>　　</a:t>
            </a:r>
            <a:r>
              <a:rPr lang="ja-JP" sz="1200" dirty="0">
                <a:latin typeface="UD デジタル 教科書体 N-R"/>
                <a:ea typeface="UD デジタル 教科書体 N-R"/>
              </a:rPr>
              <a:t>新 住宅建築物耐震１０ヵ年戦略・大阪では、既存の耐震化の取組を継続しつつ、旧</a:t>
            </a:r>
            <a:endParaRPr lang="ja-JP" altLang="en-US" sz="1200" dirty="0">
              <a:latin typeface="UD デジタル 教科書体 N-R"/>
              <a:ea typeface="UD デジタル 教科書体 N-R"/>
            </a:endParaRPr>
          </a:p>
          <a:p>
            <a:pPr>
              <a:defRPr/>
            </a:pPr>
            <a:r>
              <a:rPr lang="ja-JP" sz="1200" dirty="0">
                <a:latin typeface="UD デジタル 教科書体 N-R"/>
                <a:ea typeface="UD デジタル 教科書体 N-R"/>
              </a:rPr>
              <a:t>　　耐震基準の建築物の状況を把握、地域や建物、世帯の特性に応じた新たな施策を展開</a:t>
            </a:r>
            <a:endParaRPr lang="ja-JP" dirty="0">
              <a:latin typeface="Calibri"/>
              <a:ea typeface="ＭＳ Ｐゴシック" panose="020B0600070205080204" pitchFamily="34" charset="-128"/>
              <a:cs typeface="Calibri"/>
            </a:endParaRPr>
          </a:p>
          <a:p>
            <a:pPr>
              <a:defRPr/>
            </a:pPr>
            <a:r>
              <a:rPr lang="ja-JP" altLang="en-US" sz="1200" dirty="0">
                <a:latin typeface="UD デジタル 教科書体 N-R"/>
                <a:ea typeface="UD デジタル 教科書体 N-R"/>
              </a:rPr>
              <a:t>　　</a:t>
            </a:r>
            <a:r>
              <a:rPr lang="ja-JP" sz="1200" dirty="0">
                <a:latin typeface="UD デジタル 教科書体 N-R"/>
                <a:ea typeface="UD デジタル 教科書体 N-R"/>
              </a:rPr>
              <a:t>し、耐震化を促進します。</a:t>
            </a:r>
            <a:endParaRPr lang="ja-JP" dirty="0">
              <a:ea typeface="ＭＳ Ｐゴシック"/>
              <a:cs typeface="Calibri"/>
            </a:endParaRPr>
          </a:p>
          <a:p>
            <a:pPr defTabSz="457200">
              <a:lnSpc>
                <a:spcPts val="1650"/>
              </a:lnSpc>
              <a:spcBef>
                <a:spcPts val="600"/>
              </a:spcBef>
              <a:defRPr/>
            </a:pPr>
            <a:endParaRPr lang="ja-JP" altLang="en-US" sz="1400" b="1" dirty="0">
              <a:solidFill>
                <a:prstClr val="black"/>
              </a:solidFill>
              <a:latin typeface="UD デジタル 教科書体 NP-B"/>
              <a:ea typeface="UD デジタル 教科書体 NP-B"/>
            </a:endParaRPr>
          </a:p>
          <a:p>
            <a:pPr defTabSz="457200">
              <a:lnSpc>
                <a:spcPts val="1650"/>
              </a:lnSpc>
              <a:spcBef>
                <a:spcPts val="600"/>
              </a:spcBef>
            </a:pPr>
            <a:r>
              <a:rPr kumimoji="0" lang="ja-JP" altLang="en-US" sz="1400" b="1" dirty="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宅地造成及び特定盛土等の規制による災害防止</a:t>
            </a:r>
          </a:p>
          <a:p>
            <a:pPr marL="269875" defTabSz="457200">
              <a:lnSpc>
                <a:spcPts val="1650"/>
              </a:lnSpc>
              <a:defRPr/>
            </a:pPr>
            <a:r>
              <a:rPr kumimoji="0" lang="ja-JP" altLang="en-US" sz="12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「宅地造成及び特定盛土等規制法」に基づき、規制区域の指定や安全な盛土等の造成、盛土等を安全に保つ責務、実効性のある罰則により取組を推進</a:t>
            </a:r>
            <a:endParaRPr kumimoji="0" lang="en-US" altLang="ja-JP" sz="11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defTabSz="457200">
              <a:lnSpc>
                <a:spcPts val="1650"/>
              </a:lnSpc>
              <a:spcBef>
                <a:spcPts val="600"/>
              </a:spcBef>
            </a:pPr>
            <a:r>
              <a:rPr kumimoji="0" lang="ja-JP" altLang="en-US" sz="1400" b="1" dirty="0">
                <a:solidFill>
                  <a:prstClr val="black"/>
                </a:solidFill>
                <a:latin typeface="UD デジタル 教科書体 NP-B"/>
                <a:ea typeface="UD デジタル 教科書体 NP-B"/>
                <a:cs typeface="Meiryo UI" panose="020B0604030504040204" pitchFamily="50" charset="-128"/>
              </a:rPr>
              <a:t>○ 危険な空家の除却等促進</a:t>
            </a:r>
            <a:r>
              <a:rPr kumimoji="0" lang="ja-JP" altLang="en-US" sz="1050" b="1" dirty="0">
                <a:solidFill>
                  <a:prstClr val="black"/>
                </a:solidFill>
                <a:latin typeface="UD デジタル 教科書体 NP-B"/>
                <a:ea typeface="UD デジタル 教科書体 NP-B"/>
                <a:cs typeface="Meiryo UI" panose="020B0604030504040204" pitchFamily="50" charset="-128"/>
              </a:rPr>
              <a:t>（「１．くらしの質を高める」「４．安心のくらしをつくる」）</a:t>
            </a:r>
            <a:endParaRPr kumimoji="0" lang="en-US" altLang="ja-JP" sz="1050" b="1" dirty="0">
              <a:solidFill>
                <a:prstClr val="black"/>
              </a:solidFill>
              <a:latin typeface="UD デジタル 教科書体 NP-B"/>
              <a:ea typeface="UD デジタル 教科書体 NP-B"/>
              <a:cs typeface="Meiryo UI" panose="020B0604030504040204" pitchFamily="50" charset="-128"/>
            </a:endParaRPr>
          </a:p>
          <a:p>
            <a:pPr marL="269875" defTabSz="457200">
              <a:lnSpc>
                <a:spcPts val="1650"/>
              </a:lnSpc>
              <a:defRPr/>
            </a:pPr>
            <a:r>
              <a:rPr kumimoji="0" lang="ja-JP" altLang="en-US" sz="1200" dirty="0">
                <a:latin typeface="UD デジタル 教科書体 N-R"/>
                <a:ea typeface="UD デジタル 教科書体 N-R"/>
                <a:cs typeface="Meiryo UI" panose="020B0604030504040204" pitchFamily="50" charset="-128"/>
              </a:rPr>
              <a:t>市町村に向け、マニュアルの作成による技術的助言、公民の先進事例の紹介、「管理不全空家制度」の活用支援など、危険な空家の除却等を促進する取組を推進</a:t>
            </a:r>
            <a:endParaRPr kumimoji="0" lang="en-US" altLang="ja-JP" sz="1100" dirty="0">
              <a:latin typeface="UD デジタル 教科書体 N-R"/>
              <a:ea typeface="UD デジタル 教科書体 N-R"/>
              <a:cs typeface="Meiryo UI" panose="020B0604030504040204" pitchFamily="50" charset="-128"/>
            </a:endParaRPr>
          </a:p>
        </p:txBody>
      </p:sp>
      <p:sp>
        <p:nvSpPr>
          <p:cNvPr id="7" name="角丸四角形 3">
            <a:extLst>
              <a:ext uri="{FF2B5EF4-FFF2-40B4-BE49-F238E27FC236}">
                <a16:creationId xmlns:a16="http://schemas.microsoft.com/office/drawing/2014/main" id="{78609720-15B1-457F-9D98-0A087CC4FEB2}"/>
              </a:ext>
            </a:extLst>
          </p:cNvPr>
          <p:cNvSpPr/>
          <p:nvPr/>
        </p:nvSpPr>
        <p:spPr>
          <a:xfrm>
            <a:off x="-3858" y="11571"/>
            <a:ext cx="9144000" cy="372855"/>
          </a:xfrm>
          <a:prstGeom prst="roundRect">
            <a:avLst>
              <a:gd name="adj" fmla="val 7429"/>
            </a:avLst>
          </a:prstGeom>
          <a:solidFill>
            <a:schemeClr val="accent6">
              <a:lumMod val="75000"/>
            </a:schemeClr>
          </a:solidFill>
          <a:ln/>
        </p:spPr>
        <p:style>
          <a:lnRef idx="0">
            <a:schemeClr val="accent1"/>
          </a:lnRef>
          <a:fillRef idx="3">
            <a:schemeClr val="accent1"/>
          </a:fillRef>
          <a:effectRef idx="3">
            <a:schemeClr val="accent1"/>
          </a:effectRef>
          <a:fontRef idx="minor">
            <a:schemeClr val="lt1"/>
          </a:fontRef>
        </p:style>
        <p:txBody>
          <a:bodyPr lIns="84397" tIns="42198" rIns="84397" bIns="42198" rtlCol="0" anchor="ctr"/>
          <a:lstStyle/>
          <a:p>
            <a:pPr algn="ctr" defTabSz="914290">
              <a:defRPr/>
            </a:pPr>
            <a:r>
              <a:rPr lang="ja-JP" altLang="en-US" b="1" spc="-52">
                <a:solidFill>
                  <a:prstClr val="white"/>
                </a:solidFill>
                <a:latin typeface="Meiryo UI" panose="020B0604030504040204" pitchFamily="50" charset="-128"/>
                <a:ea typeface="Meiryo UI" panose="020B0604030504040204" pitchFamily="50" charset="-128"/>
                <a:cs typeface="Meiryo UI" panose="020B0604030504040204" pitchFamily="50" charset="-128"/>
              </a:rPr>
              <a:t>３．安全を支える</a:t>
            </a:r>
          </a:p>
        </p:txBody>
      </p:sp>
      <p:grpSp>
        <p:nvGrpSpPr>
          <p:cNvPr id="8" name="グループ化 7">
            <a:extLst>
              <a:ext uri="{FF2B5EF4-FFF2-40B4-BE49-F238E27FC236}">
                <a16:creationId xmlns:a16="http://schemas.microsoft.com/office/drawing/2014/main" id="{5202A47B-A425-4158-B744-10046B15DBC2}"/>
              </a:ext>
            </a:extLst>
          </p:cNvPr>
          <p:cNvGrpSpPr/>
          <p:nvPr/>
        </p:nvGrpSpPr>
        <p:grpSpPr>
          <a:xfrm>
            <a:off x="702373" y="736192"/>
            <a:ext cx="8031368" cy="1780122"/>
            <a:chOff x="706231" y="686806"/>
            <a:chExt cx="8031368" cy="1780122"/>
          </a:xfrm>
        </p:grpSpPr>
        <p:sp>
          <p:nvSpPr>
            <p:cNvPr id="9" name="テキスト ボックス 8">
              <a:extLst>
                <a:ext uri="{FF2B5EF4-FFF2-40B4-BE49-F238E27FC236}">
                  <a16:creationId xmlns:a16="http://schemas.microsoft.com/office/drawing/2014/main" id="{ED9621D4-66CB-4D38-A2B8-8DF88155664E}"/>
                </a:ext>
              </a:extLst>
            </p:cNvPr>
            <p:cNvSpPr txBox="1"/>
            <p:nvPr/>
          </p:nvSpPr>
          <p:spPr>
            <a:xfrm>
              <a:off x="706231" y="686806"/>
              <a:ext cx="8019796" cy="1780122"/>
            </a:xfrm>
            <a:prstGeom prst="rect">
              <a:avLst/>
            </a:prstGeom>
            <a:noFill/>
            <a:ln w="9525">
              <a:noFill/>
              <a:prstDash val="solid"/>
            </a:ln>
          </p:spPr>
          <p:txBody>
            <a:bodyPr wrap="square" lIns="37800" tIns="0" rIns="37800" bIns="0" rtlCol="0" anchor="t" anchorCtr="0">
              <a:noAutofit/>
            </a:bodyPr>
            <a:lstStyle/>
            <a:p>
              <a:pPr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災害に強い都市の形成　</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住宅・建築物の安全性の確保</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○危機事象への備え</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347113A3-E3BD-4C8D-A5FF-2CBC74049DAB}"/>
                </a:ext>
              </a:extLst>
            </p:cNvPr>
            <p:cNvSpPr txBox="1"/>
            <p:nvPr/>
          </p:nvSpPr>
          <p:spPr>
            <a:xfrm>
              <a:off x="900681" y="1470040"/>
              <a:ext cx="7825345" cy="284307"/>
            </a:xfrm>
            <a:prstGeom prst="rect">
              <a:avLst/>
            </a:prstGeom>
            <a:noFill/>
            <a:ln w="3175">
              <a:solidFill>
                <a:schemeClr val="tx2"/>
              </a:solidFill>
              <a:prstDash val="dash"/>
            </a:ln>
          </p:spPr>
          <p:txBody>
            <a:bodyPr wrap="square" lIns="36000" tIns="0" rIns="36000" bIns="0" rtlCol="0" anchor="ctr" anchorCtr="0">
              <a:noAutofit/>
            </a:bodyPr>
            <a:lstStyle/>
            <a:p>
              <a:pPr marL="85725" indent="-85725" defTabSz="457200"/>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民間住宅・建築物の耐震化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公的賃貸住宅、公共施設の耐震化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建築基準関連の法令順守の徹底</a:t>
              </a:r>
            </a:p>
          </p:txBody>
        </p:sp>
        <p:sp>
          <p:nvSpPr>
            <p:cNvPr id="11" name="テキスト ボックス 10">
              <a:extLst>
                <a:ext uri="{FF2B5EF4-FFF2-40B4-BE49-F238E27FC236}">
                  <a16:creationId xmlns:a16="http://schemas.microsoft.com/office/drawing/2014/main" id="{56A6E8B9-568D-4C1F-A4FC-472A6E92090C}"/>
                </a:ext>
              </a:extLst>
            </p:cNvPr>
            <p:cNvSpPr txBox="1"/>
            <p:nvPr/>
          </p:nvSpPr>
          <p:spPr>
            <a:xfrm>
              <a:off x="889108" y="932980"/>
              <a:ext cx="7825345" cy="284307"/>
            </a:xfrm>
            <a:prstGeom prst="rect">
              <a:avLst/>
            </a:prstGeom>
            <a:noFill/>
            <a:ln w="3175">
              <a:solidFill>
                <a:schemeClr val="tx2"/>
              </a:solidFill>
              <a:prstDash val="dash"/>
            </a:ln>
          </p:spPr>
          <p:txBody>
            <a:bodyPr wrap="square" lIns="36000" tIns="36000" rIns="36000" bIns="36000" rtlCol="0" anchor="ctr" anchorCtr="0">
              <a:noAutofit/>
            </a:bodyPr>
            <a:lstStyle/>
            <a:p>
              <a:pPr defTabSz="457200"/>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密集市街地の整備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広域緊急交通路沿道の建築物等の耐震化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災害リスクを考慮したまちづくりの推進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危険な空家の除却等促進</a:t>
              </a:r>
            </a:p>
          </p:txBody>
        </p:sp>
        <p:sp>
          <p:nvSpPr>
            <p:cNvPr id="12" name="テキスト ボックス 11">
              <a:extLst>
                <a:ext uri="{FF2B5EF4-FFF2-40B4-BE49-F238E27FC236}">
                  <a16:creationId xmlns:a16="http://schemas.microsoft.com/office/drawing/2014/main" id="{B7F9E509-A346-4E28-8624-3E2E0FC52F27}"/>
                </a:ext>
              </a:extLst>
            </p:cNvPr>
            <p:cNvSpPr txBox="1"/>
            <p:nvPr/>
          </p:nvSpPr>
          <p:spPr>
            <a:xfrm>
              <a:off x="900681" y="2104634"/>
              <a:ext cx="7836918" cy="268106"/>
            </a:xfrm>
            <a:prstGeom prst="rect">
              <a:avLst/>
            </a:prstGeom>
            <a:noFill/>
            <a:ln w="3175">
              <a:solidFill>
                <a:schemeClr val="tx2"/>
              </a:solidFill>
              <a:prstDash val="dash"/>
            </a:ln>
          </p:spPr>
          <p:txBody>
            <a:bodyPr wrap="square" lIns="50400" tIns="50400" rIns="50400" bIns="50400" rtlCol="0" anchor="ctr" anchorCtr="0">
              <a:noAutofit/>
            </a:bodyPr>
            <a:lstStyle/>
            <a:p>
              <a:pPr marL="85725" indent="-85725" defTabSz="457200">
                <a:spcBef>
                  <a:spcPts val="280"/>
                </a:spcBef>
              </a:pP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大規模災害時等の体制整備</a:t>
              </a:r>
              <a:endPar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4" name="テキスト ボックス 13">
            <a:extLst>
              <a:ext uri="{FF2B5EF4-FFF2-40B4-BE49-F238E27FC236}">
                <a16:creationId xmlns:a16="http://schemas.microsoft.com/office/drawing/2014/main" id="{529C68BB-0DF7-4E8B-896D-143C2EA78A51}"/>
              </a:ext>
            </a:extLst>
          </p:cNvPr>
          <p:cNvSpPr txBox="1"/>
          <p:nvPr/>
        </p:nvSpPr>
        <p:spPr>
          <a:xfrm>
            <a:off x="6680139" y="4810290"/>
            <a:ext cx="2565739" cy="415498"/>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lang="ja-JP" altLang="en-US" sz="1050">
                <a:solidFill>
                  <a:prstClr val="black"/>
                </a:solidFill>
                <a:latin typeface="Meiryo UI" panose="020B0604030504040204" pitchFamily="50" charset="-128"/>
                <a:ea typeface="Meiryo UI" panose="020B0604030504040204" pitchFamily="50" charset="-128"/>
              </a:rPr>
              <a:t>密集市街地整備事業における</a:t>
            </a:r>
            <a:endParaRPr lang="en-US" altLang="ja-JP" sz="1050">
              <a:solidFill>
                <a:prstClr val="black"/>
              </a:solidFill>
              <a:latin typeface="Meiryo UI" panose="020B0604030504040204" pitchFamily="50" charset="-128"/>
              <a:ea typeface="Meiryo UI" panose="020B0604030504040204" pitchFamily="50" charset="-128"/>
            </a:endParaRPr>
          </a:p>
          <a:p>
            <a:pPr marL="0" marR="0" lvl="0" indent="0" algn="ctr" defTabSz="914290" rtl="0" eaLnBrk="1" fontAlgn="auto" latinLnBrk="0" hangingPunct="1">
              <a:lnSpc>
                <a:spcPct val="100000"/>
              </a:lnSpc>
              <a:spcBef>
                <a:spcPts val="0"/>
              </a:spcBef>
              <a:spcAft>
                <a:spcPts val="0"/>
              </a:spcAft>
              <a:buClrTx/>
              <a:buSzTx/>
              <a:buFontTx/>
              <a:buNone/>
              <a:tabLst/>
              <a:defRPr/>
            </a:pPr>
            <a:r>
              <a:rPr lang="ja-JP" altLang="en-US" sz="1050">
                <a:solidFill>
                  <a:prstClr val="black"/>
                </a:solidFill>
                <a:latin typeface="Meiryo UI" panose="020B0604030504040204" pitchFamily="50" charset="-128"/>
                <a:ea typeface="Meiryo UI" panose="020B0604030504040204" pitchFamily="50" charset="-128"/>
              </a:rPr>
              <a:t>主要生活道路の整備</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5" name="Picture 42">
            <a:extLst>
              <a:ext uri="{FF2B5EF4-FFF2-40B4-BE49-F238E27FC236}">
                <a16:creationId xmlns:a16="http://schemas.microsoft.com/office/drawing/2014/main" id="{62228C60-D388-404D-AD06-41EAEFCD650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799" t="14791" r="4085" b="8766"/>
          <a:stretch/>
        </p:blipFill>
        <p:spPr bwMode="auto">
          <a:xfrm>
            <a:off x="6958351" y="5240907"/>
            <a:ext cx="2181791" cy="1095817"/>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テキスト ボックス 15">
            <a:extLst>
              <a:ext uri="{FF2B5EF4-FFF2-40B4-BE49-F238E27FC236}">
                <a16:creationId xmlns:a16="http://schemas.microsoft.com/office/drawing/2014/main" id="{A97E95A9-9661-410E-81E9-609B02EF58B5}"/>
              </a:ext>
            </a:extLst>
          </p:cNvPr>
          <p:cNvSpPr txBox="1"/>
          <p:nvPr/>
        </p:nvSpPr>
        <p:spPr>
          <a:xfrm>
            <a:off x="7346504" y="6269498"/>
            <a:ext cx="1355482" cy="372855"/>
          </a:xfrm>
          <a:prstGeom prst="rect">
            <a:avLst/>
          </a:prstGeom>
          <a:noFill/>
          <a:ln w="3175">
            <a:noFill/>
            <a:prstDash val="dash"/>
          </a:ln>
        </p:spPr>
        <p:txBody>
          <a:bodyPr wrap="square" lIns="36000" tIns="0" rIns="36000" bIns="0" rtlCol="0" anchor="ctr" anchorCtr="0">
            <a:noAutofit/>
          </a:bodyPr>
          <a:lstStyle/>
          <a:p>
            <a:pPr marL="85725" indent="-85725" algn="ctr" defTabSz="457200"/>
            <a:r>
              <a:rPr kumimoji="0" lang="ja-JP" altLang="en-US" sz="1050">
                <a:latin typeface="Meiryo UI" panose="020B0604030504040204" pitchFamily="50" charset="-128"/>
                <a:ea typeface="Meiryo UI" panose="020B0604030504040204" pitchFamily="50" charset="-128"/>
                <a:cs typeface="Meiryo UI" panose="020B0604030504040204" pitchFamily="50" charset="-128"/>
              </a:rPr>
              <a:t>耐震改修イメージ</a:t>
            </a:r>
            <a:endParaRPr kumimoji="0" lang="en-US" altLang="ja-JP" sz="1050">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7B29F215-39A2-43D1-A7CD-36B16BF5EFF2}"/>
              </a:ext>
            </a:extLst>
          </p:cNvPr>
          <p:cNvPicPr>
            <a:picLocks noChangeAspect="1"/>
          </p:cNvPicPr>
          <p:nvPr/>
        </p:nvPicPr>
        <p:blipFill>
          <a:blip r:embed="rId3"/>
          <a:stretch>
            <a:fillRect/>
          </a:stretch>
        </p:blipFill>
        <p:spPr>
          <a:xfrm>
            <a:off x="7282734" y="2678402"/>
            <a:ext cx="1370924" cy="1020952"/>
          </a:xfrm>
          <a:prstGeom prst="rect">
            <a:avLst/>
          </a:prstGeom>
        </p:spPr>
      </p:pic>
      <p:pic>
        <p:nvPicPr>
          <p:cNvPr id="18" name="図 17">
            <a:extLst>
              <a:ext uri="{FF2B5EF4-FFF2-40B4-BE49-F238E27FC236}">
                <a16:creationId xmlns:a16="http://schemas.microsoft.com/office/drawing/2014/main" id="{2B323BEF-B070-4E16-8B8B-32CCAEFA86B0}"/>
              </a:ext>
            </a:extLst>
          </p:cNvPr>
          <p:cNvPicPr>
            <a:picLocks noChangeAspect="1"/>
          </p:cNvPicPr>
          <p:nvPr/>
        </p:nvPicPr>
        <p:blipFill>
          <a:blip r:embed="rId4"/>
          <a:stretch>
            <a:fillRect/>
          </a:stretch>
        </p:blipFill>
        <p:spPr>
          <a:xfrm>
            <a:off x="7282734" y="3798649"/>
            <a:ext cx="1370924" cy="1020952"/>
          </a:xfrm>
          <a:prstGeom prst="rect">
            <a:avLst/>
          </a:prstGeom>
        </p:spPr>
      </p:pic>
      <p:sp>
        <p:nvSpPr>
          <p:cNvPr id="19" name="テキスト ボックス 18">
            <a:extLst>
              <a:ext uri="{FF2B5EF4-FFF2-40B4-BE49-F238E27FC236}">
                <a16:creationId xmlns:a16="http://schemas.microsoft.com/office/drawing/2014/main" id="{ADC9CD64-98CD-4072-89D7-BE87FF2739F4}"/>
              </a:ext>
            </a:extLst>
          </p:cNvPr>
          <p:cNvSpPr txBox="1"/>
          <p:nvPr/>
        </p:nvSpPr>
        <p:spPr>
          <a:xfrm>
            <a:off x="8157487" y="2654566"/>
            <a:ext cx="544499" cy="230832"/>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lang="ja-JP" altLang="en-US" sz="900" b="1">
                <a:solidFill>
                  <a:schemeClr val="bg1"/>
                </a:solidFill>
                <a:latin typeface="Meiryo UI" panose="020B0604030504040204" pitchFamily="50" charset="-128"/>
                <a:ea typeface="Meiryo UI" panose="020B0604030504040204" pitchFamily="50" charset="-128"/>
              </a:rPr>
              <a:t>整備前</a:t>
            </a:r>
            <a:endParaRPr kumimoji="1" lang="en-US" altLang="ja-JP" sz="105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6135395D-780D-474D-B8D0-78DC5E31A04B}"/>
              </a:ext>
            </a:extLst>
          </p:cNvPr>
          <p:cNvSpPr txBox="1"/>
          <p:nvPr/>
        </p:nvSpPr>
        <p:spPr>
          <a:xfrm>
            <a:off x="8195380" y="3774911"/>
            <a:ext cx="538403" cy="230832"/>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lang="ja-JP" altLang="en-US" sz="900" b="1">
                <a:solidFill>
                  <a:schemeClr val="bg1"/>
                </a:solidFill>
                <a:latin typeface="Meiryo UI" panose="020B0604030504040204" pitchFamily="50" charset="-128"/>
                <a:ea typeface="Meiryo UI" panose="020B0604030504040204" pitchFamily="50" charset="-128"/>
              </a:rPr>
              <a:t>整備後</a:t>
            </a:r>
            <a:endParaRPr kumimoji="1" lang="en-US" altLang="ja-JP" sz="9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
        <p:nvSpPr>
          <p:cNvPr id="21" name="矢印: 下 20">
            <a:extLst>
              <a:ext uri="{FF2B5EF4-FFF2-40B4-BE49-F238E27FC236}">
                <a16:creationId xmlns:a16="http://schemas.microsoft.com/office/drawing/2014/main" id="{670AAC92-DAC8-4B81-A5AE-A77FCEFE0930}"/>
              </a:ext>
            </a:extLst>
          </p:cNvPr>
          <p:cNvSpPr/>
          <p:nvPr/>
        </p:nvSpPr>
        <p:spPr>
          <a:xfrm>
            <a:off x="7784100" y="3622227"/>
            <a:ext cx="352892" cy="184475"/>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438556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３</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安全を支える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大阪府密集市街地整備方針（</a:t>
            </a:r>
            <a:r>
              <a:rPr kumimoji="1" lang="en-US" altLang="ja-JP" b="1" dirty="0">
                <a:solidFill>
                  <a:prstClr val="black"/>
                </a:solidFill>
                <a:latin typeface="Meiryo UI"/>
                <a:ea typeface="Meiryo UI"/>
                <a:cs typeface="Meiryo UI" panose="020B0604030504040204" pitchFamily="50" charset="-128"/>
              </a:rPr>
              <a:t>R</a:t>
            </a:r>
            <a:r>
              <a:rPr kumimoji="1" lang="en-US" altLang="ja-JP" b="1" dirty="0">
                <a:latin typeface="Meiryo UI"/>
                <a:ea typeface="Meiryo UI"/>
                <a:cs typeface="Meiryo UI" panose="020B0604030504040204" pitchFamily="50" charset="-128"/>
              </a:rPr>
              <a:t>8</a:t>
            </a:r>
            <a:r>
              <a:rPr kumimoji="1" lang="en-US" altLang="ja-JP" b="1" dirty="0">
                <a:solidFill>
                  <a:prstClr val="black"/>
                </a:solidFill>
                <a:latin typeface="Meiryo UI"/>
                <a:ea typeface="Meiryo UI"/>
                <a:cs typeface="Meiryo UI" panose="020B0604030504040204" pitchFamily="50" charset="-128"/>
              </a:rPr>
              <a:t>.3</a:t>
            </a:r>
            <a:r>
              <a:rPr kumimoji="1" lang="ja-JP" altLang="en-US"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改定）に基づく取組の推進</a:t>
            </a:r>
          </a:p>
        </p:txBody>
      </p:sp>
      <p:sp>
        <p:nvSpPr>
          <p:cNvPr id="6" name="正方形/長方形 5"/>
          <p:cNvSpPr/>
          <p:nvPr/>
        </p:nvSpPr>
        <p:spPr>
          <a:xfrm>
            <a:off x="-3206" y="1071538"/>
            <a:ext cx="9147206" cy="520761"/>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81915" marR="0" lvl="0" indent="-81915" algn="l" defTabSz="914290" rtl="0" eaLnBrk="1" fontAlgn="auto" latinLnBrk="0" hangingPunct="1">
              <a:lnSpc>
                <a:spcPts val="1846"/>
              </a:lnSpc>
              <a:spcBef>
                <a:spcPts val="92"/>
              </a:spcBef>
              <a:spcAft>
                <a:spcPts val="0"/>
              </a:spcAft>
              <a:buClrTx/>
              <a:buSzTx/>
              <a:buFontTx/>
              <a:buNone/>
              <a:tabLst/>
              <a:defRPr/>
            </a:pP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77" b="0" i="0" u="none" strike="noStrike" kern="1200" cap="none" spc="-55"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大阪の成長を支えるまちづくりをめざし、</a:t>
            </a:r>
            <a:r>
              <a:rPr kumimoji="1" lang="ja-JP" altLang="en-US" sz="1477" b="1" i="0" u="sng" strike="noStrike" kern="1200" cap="none" spc="-55"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「災害に強いまちづくり」</a:t>
            </a:r>
            <a:r>
              <a:rPr kumimoji="1" lang="ja-JP" altLang="en-US" sz="1477" b="0" i="0" u="none" strike="noStrike" kern="1200" cap="none" spc="-55"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a:t>
            </a:r>
            <a:r>
              <a:rPr kumimoji="1" lang="ja-JP" altLang="en-US" sz="1477" b="1" i="0" u="sng" strike="noStrike" kern="1200" cap="none" spc="-55"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「活力と魅力あふれるまちづくり」</a:t>
            </a:r>
            <a:r>
              <a:rPr kumimoji="1" lang="ja-JP" altLang="en-US" sz="1477" b="0" i="0" u="none" strike="noStrike" kern="1200" cap="none" spc="-55"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の両輪で取組を展開</a:t>
            </a:r>
            <a:endParaRPr lang="en-US" altLang="ja-JP" sz="1477" b="0" i="0" u="none" strike="noStrike" kern="1200" cap="none" spc="-55"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81915" marR="0" lvl="0" indent="-81915" algn="l" defTabSz="914290" rtl="0" eaLnBrk="1" fontAlgn="auto" latinLnBrk="0" hangingPunct="1">
              <a:lnSpc>
                <a:spcPts val="1846"/>
              </a:lnSpc>
              <a:spcBef>
                <a:spcPts val="92"/>
              </a:spcBef>
              <a:spcAft>
                <a:spcPts val="0"/>
              </a:spcAft>
              <a:buClrTx/>
              <a:buSzTx/>
              <a:buFontTx/>
              <a:buNone/>
              <a:tabLst/>
              <a:defRPr/>
            </a:pPr>
            <a:r>
              <a:rPr kumimoji="1" lang="ja-JP" altLang="en-US" sz="1450" b="0" i="0" u="none" strike="noStrike" kern="1200" cap="none" spc="0" normalizeH="0" baseline="0" noProof="0" dirty="0">
                <a:ln>
                  <a:noFill/>
                </a:ln>
                <a:solidFill>
                  <a:prstClr val="black"/>
                </a:solidFill>
                <a:effectLst/>
                <a:uLnTx/>
                <a:uFillTx/>
                <a:latin typeface="Meiryo UI"/>
                <a:ea typeface="Meiryo UI"/>
              </a:rPr>
              <a:t>・</a:t>
            </a:r>
            <a:r>
              <a:rPr kumimoji="1" lang="ja-JP" altLang="en-US" sz="1450" b="1" i="0" u="sng" strike="noStrike" kern="1200" cap="none" spc="0" normalizeH="0" baseline="0" noProof="0" dirty="0">
                <a:ln>
                  <a:noFill/>
                </a:ln>
                <a:solidFill>
                  <a:srgbClr val="FF0000"/>
                </a:solidFill>
                <a:effectLst/>
                <a:uLnTx/>
                <a:uFillTx/>
                <a:latin typeface="Meiryo UI"/>
                <a:ea typeface="Meiryo UI"/>
              </a:rPr>
              <a:t>「まちの防災性の向上」「地域防災力のさらなる向上」「</a:t>
            </a:r>
            <a:r>
              <a:rPr kumimoji="1" lang="ja-JP" altLang="en-US" sz="1450" b="1" u="sng" dirty="0">
                <a:solidFill>
                  <a:srgbClr val="FF0000"/>
                </a:solidFill>
                <a:latin typeface="Meiryo UI"/>
                <a:ea typeface="Meiryo UI"/>
              </a:rPr>
              <a:t>民間活力を誘発する</a:t>
            </a:r>
            <a:r>
              <a:rPr kumimoji="1" lang="ja-JP" altLang="en-US" sz="1450" b="1" i="0" u="sng" strike="noStrike" kern="1200" cap="none" spc="0" normalizeH="0" baseline="0" noProof="0" dirty="0">
                <a:ln>
                  <a:noFill/>
                </a:ln>
                <a:solidFill>
                  <a:srgbClr val="FF0000"/>
                </a:solidFill>
                <a:effectLst/>
                <a:uLnTx/>
                <a:uFillTx/>
                <a:latin typeface="Meiryo UI"/>
                <a:ea typeface="Meiryo UI"/>
              </a:rPr>
              <a:t>まちづくり」</a:t>
            </a:r>
            <a:r>
              <a:rPr kumimoji="1" lang="ja-JP" altLang="en-US" sz="1450" b="0" i="0" u="none" strike="noStrike" kern="1200" cap="none" spc="0" normalizeH="0" baseline="0" noProof="0" dirty="0">
                <a:ln>
                  <a:noFill/>
                </a:ln>
                <a:solidFill>
                  <a:prstClr val="black"/>
                </a:solidFill>
                <a:effectLst/>
                <a:uLnTx/>
                <a:uFillTx/>
                <a:latin typeface="Meiryo UI"/>
                <a:ea typeface="Meiryo UI"/>
              </a:rPr>
              <a:t>の３本柱で</a:t>
            </a:r>
            <a:r>
              <a:rPr kumimoji="1" lang="ja-JP" altLang="en-US" sz="1450" dirty="0">
                <a:solidFill>
                  <a:prstClr val="black"/>
                </a:solidFill>
                <a:latin typeface="Meiryo UI"/>
                <a:ea typeface="Meiryo UI"/>
              </a:rPr>
              <a:t>具体的な</a:t>
            </a:r>
            <a:r>
              <a:rPr kumimoji="1" lang="ja-JP" altLang="en-US" sz="1450" b="0" i="0" u="none" strike="noStrike" kern="1200" cap="none" spc="0" normalizeH="0" baseline="0" noProof="0" dirty="0">
                <a:ln>
                  <a:noFill/>
                </a:ln>
                <a:solidFill>
                  <a:prstClr val="black"/>
                </a:solidFill>
                <a:effectLst/>
                <a:uLnTx/>
                <a:uFillTx/>
                <a:latin typeface="Meiryo UI"/>
                <a:ea typeface="Meiryo UI"/>
              </a:rPr>
              <a:t>取組を推進</a:t>
            </a:r>
            <a:endParaRPr lang="en-US" altLang="ja-JP" sz="1450" b="0" i="0" u="none" strike="noStrike" kern="1200" cap="none" spc="0" normalizeH="0" baseline="0" noProof="0" dirty="0">
              <a:ln>
                <a:noFill/>
              </a:ln>
              <a:solidFill>
                <a:prstClr val="black"/>
              </a:solidFill>
              <a:effectLst/>
              <a:uLnTx/>
              <a:uFillTx/>
              <a:latin typeface="Meiryo UI"/>
              <a:ea typeface="Meiryo UI"/>
            </a:endParaRPr>
          </a:p>
        </p:txBody>
      </p:sp>
      <p:graphicFrame>
        <p:nvGraphicFramePr>
          <p:cNvPr id="7" name="表 6"/>
          <p:cNvGraphicFramePr>
            <a:graphicFrameLocks noGrp="1"/>
          </p:cNvGraphicFramePr>
          <p:nvPr>
            <p:extLst>
              <p:ext uri="{D42A27DB-BD31-4B8C-83A1-F6EECF244321}">
                <p14:modId xmlns:p14="http://schemas.microsoft.com/office/powerpoint/2010/main" val="630167916"/>
              </p:ext>
            </p:extLst>
          </p:nvPr>
        </p:nvGraphicFramePr>
        <p:xfrm>
          <a:off x="3974025" y="2137051"/>
          <a:ext cx="4565919" cy="3998372"/>
        </p:xfrm>
        <a:graphic>
          <a:graphicData uri="http://schemas.openxmlformats.org/drawingml/2006/table">
            <a:tbl>
              <a:tblPr firstRow="1" bandRow="1">
                <a:tableStyleId>{5C22544A-7EE6-4342-B048-85BDC9FD1C3A}</a:tableStyleId>
              </a:tblPr>
              <a:tblGrid>
                <a:gridCol w="1037295">
                  <a:extLst>
                    <a:ext uri="{9D8B030D-6E8A-4147-A177-3AD203B41FA5}">
                      <a16:colId xmlns:a16="http://schemas.microsoft.com/office/drawing/2014/main" val="3502158026"/>
                    </a:ext>
                  </a:extLst>
                </a:gridCol>
                <a:gridCol w="1150765">
                  <a:extLst>
                    <a:ext uri="{9D8B030D-6E8A-4147-A177-3AD203B41FA5}">
                      <a16:colId xmlns:a16="http://schemas.microsoft.com/office/drawing/2014/main" val="2287450414"/>
                    </a:ext>
                  </a:extLst>
                </a:gridCol>
                <a:gridCol w="1236379">
                  <a:extLst>
                    <a:ext uri="{9D8B030D-6E8A-4147-A177-3AD203B41FA5}">
                      <a16:colId xmlns:a16="http://schemas.microsoft.com/office/drawing/2014/main" val="1671434419"/>
                    </a:ext>
                  </a:extLst>
                </a:gridCol>
                <a:gridCol w="1141480">
                  <a:extLst>
                    <a:ext uri="{9D8B030D-6E8A-4147-A177-3AD203B41FA5}">
                      <a16:colId xmlns:a16="http://schemas.microsoft.com/office/drawing/2014/main" val="1750879440"/>
                    </a:ext>
                  </a:extLst>
                </a:gridCol>
              </a:tblGrid>
              <a:tr h="207708">
                <a:tc rowSpan="2">
                  <a:txBody>
                    <a:bodyPr/>
                    <a:lstStyle/>
                    <a:p>
                      <a:pPr algn="ctr"/>
                      <a:r>
                        <a:rPr kumimoji="1" lang="ja-JP" altLang="en-US" sz="1300" b="0">
                          <a:solidFill>
                            <a:schemeClr val="tx1"/>
                          </a:solidFill>
                          <a:latin typeface="Meiryo UI" panose="020B0604030504040204" pitchFamily="50" charset="-128"/>
                          <a:ea typeface="Meiryo UI" panose="020B0604030504040204" pitchFamily="50" charset="-128"/>
                        </a:rPr>
                        <a:t>市</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2">
                        <a:lumMod val="60000"/>
                        <a:lumOff val="40000"/>
                      </a:schemeClr>
                    </a:solidFill>
                  </a:tcPr>
                </a:tc>
                <a:tc rowSpan="2">
                  <a:txBody>
                    <a:bodyPr/>
                    <a:lstStyle/>
                    <a:p>
                      <a:pPr algn="ctr"/>
                      <a:r>
                        <a:rPr kumimoji="1" lang="en-US" altLang="ja-JP" sz="1300" b="0">
                          <a:solidFill>
                            <a:schemeClr val="tx1"/>
                          </a:solidFill>
                          <a:latin typeface="Meiryo UI" panose="020B0604030504040204" pitchFamily="50" charset="-128"/>
                          <a:ea typeface="Meiryo UI" panose="020B0604030504040204" pitchFamily="50" charset="-128"/>
                        </a:rPr>
                        <a:t>H24</a:t>
                      </a:r>
                      <a:r>
                        <a:rPr kumimoji="1" lang="ja-JP" altLang="en-US" sz="1300" b="0">
                          <a:solidFill>
                            <a:schemeClr val="tx1"/>
                          </a:solidFill>
                          <a:latin typeface="Meiryo UI" panose="020B0604030504040204" pitchFamily="50" charset="-128"/>
                          <a:ea typeface="Meiryo UI" panose="020B0604030504040204" pitchFamily="50" charset="-128"/>
                        </a:rPr>
                        <a:t>年</a:t>
                      </a:r>
                      <a:endParaRPr kumimoji="1" lang="en-US" altLang="ja-JP" sz="1300" b="0">
                        <a:solidFill>
                          <a:schemeClr val="tx1"/>
                        </a:solidFill>
                        <a:latin typeface="Meiryo UI" panose="020B0604030504040204" pitchFamily="50" charset="-128"/>
                        <a:ea typeface="Meiryo UI" panose="020B0604030504040204" pitchFamily="50" charset="-128"/>
                      </a:endParaRPr>
                    </a:p>
                    <a:p>
                      <a:pPr algn="ctr"/>
                      <a:r>
                        <a:rPr kumimoji="1" lang="ja-JP" altLang="en-US" sz="1300" b="0">
                          <a:solidFill>
                            <a:schemeClr val="tx1"/>
                          </a:solidFill>
                          <a:latin typeface="Meiryo UI" panose="020B0604030504040204" pitchFamily="50" charset="-128"/>
                          <a:ea typeface="Meiryo UI" panose="020B0604030504040204" pitchFamily="50" charset="-128"/>
                        </a:rPr>
                        <a:t>設定時</a:t>
                      </a:r>
                      <a:endParaRPr kumimoji="1" lang="en-US" altLang="ja-JP" sz="1300" b="0">
                        <a:solidFill>
                          <a:schemeClr val="tx1"/>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2">
                        <a:lumMod val="60000"/>
                        <a:lumOff val="40000"/>
                      </a:schemeClr>
                    </a:solidFill>
                  </a:tcPr>
                </a:tc>
                <a:tc gridSpan="2">
                  <a:txBody>
                    <a:bodyPr/>
                    <a:lstStyle/>
                    <a:p>
                      <a:pPr algn="ctr"/>
                      <a:r>
                        <a:rPr lang="en-US" altLang="ja-JP" sz="1300" b="0">
                          <a:solidFill>
                            <a:schemeClr val="tx1"/>
                          </a:solidFill>
                          <a:latin typeface="Meiryo UI"/>
                          <a:ea typeface="Meiryo UI"/>
                        </a:rPr>
                        <a:t>R７</a:t>
                      </a:r>
                      <a:r>
                        <a:rPr kumimoji="1" lang="ja-JP" altLang="en-US" sz="1300" b="0">
                          <a:solidFill>
                            <a:schemeClr val="tx1"/>
                          </a:solidFill>
                          <a:latin typeface="Meiryo UI"/>
                          <a:ea typeface="Meiryo UI"/>
                        </a:rPr>
                        <a:t>年度末</a:t>
                      </a:r>
                      <a:endParaRPr kumimoji="1" lang="en-US" altLang="ja-JP" sz="1300" b="0">
                        <a:solidFill>
                          <a:schemeClr val="tx1"/>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2">
                        <a:lumMod val="60000"/>
                        <a:lumOff val="40000"/>
                      </a:schemeClr>
                    </a:solidFill>
                  </a:tcPr>
                </a:tc>
                <a:tc hMerge="1">
                  <a:txBody>
                    <a:bodyPr/>
                    <a:lstStyle/>
                    <a:p>
                      <a:pPr algn="ctr"/>
                      <a:endParaRPr kumimoji="1" lang="ja-JP" altLang="en-US" sz="1000" b="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126155231"/>
                  </a:ext>
                </a:extLst>
              </a:tr>
              <a:tr h="376470">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1300" b="0">
                          <a:solidFill>
                            <a:schemeClr val="tx1"/>
                          </a:solidFill>
                          <a:latin typeface="Meiryo UI" panose="020B0604030504040204" pitchFamily="50" charset="-128"/>
                          <a:ea typeface="Meiryo UI" panose="020B0604030504040204" pitchFamily="50" charset="-128"/>
                        </a:rPr>
                        <a:t>解消</a:t>
                      </a:r>
                      <a:endParaRPr kumimoji="1" lang="en-US" altLang="ja-JP" sz="1300" b="0">
                        <a:solidFill>
                          <a:schemeClr val="tx1"/>
                        </a:solidFill>
                        <a:latin typeface="Meiryo UI" panose="020B0604030504040204" pitchFamily="50" charset="-128"/>
                        <a:ea typeface="Meiryo UI" panose="020B0604030504040204" pitchFamily="50" charset="-128"/>
                      </a:endParaRPr>
                    </a:p>
                    <a:p>
                      <a:pPr algn="ctr"/>
                      <a:r>
                        <a:rPr kumimoji="1" lang="en-US" altLang="ja-JP" sz="1100" b="0">
                          <a:solidFill>
                            <a:schemeClr val="tx1"/>
                          </a:solidFill>
                          <a:latin typeface="Meiryo UI"/>
                          <a:ea typeface="Meiryo UI"/>
                        </a:rPr>
                        <a:t>(</a:t>
                      </a:r>
                      <a:r>
                        <a:rPr kumimoji="1" lang="ja-JP" altLang="en-US" sz="1100" b="0">
                          <a:solidFill>
                            <a:schemeClr val="tx1"/>
                          </a:solidFill>
                          <a:latin typeface="Meiryo UI"/>
                          <a:ea typeface="Meiryo UI"/>
                        </a:rPr>
                        <a:t>うち、</a:t>
                      </a:r>
                      <a:r>
                        <a:rPr lang="en-US" altLang="ja-JP" sz="1100" b="0">
                          <a:solidFill>
                            <a:schemeClr val="tx1"/>
                          </a:solidFill>
                          <a:latin typeface="Meiryo UI"/>
                          <a:ea typeface="Meiryo UI"/>
                        </a:rPr>
                        <a:t>R７</a:t>
                      </a:r>
                      <a:r>
                        <a:rPr kumimoji="1" lang="ja-JP" altLang="en-US" sz="1100" b="0">
                          <a:solidFill>
                            <a:schemeClr val="tx1"/>
                          </a:solidFill>
                          <a:latin typeface="Meiryo UI"/>
                          <a:ea typeface="Meiryo UI"/>
                        </a:rPr>
                        <a:t>年度解消</a:t>
                      </a:r>
                      <a:r>
                        <a:rPr kumimoji="1" lang="en-US" altLang="ja-JP" sz="1100" b="0">
                          <a:solidFill>
                            <a:schemeClr val="tx1"/>
                          </a:solidFill>
                          <a:latin typeface="Meiryo UI"/>
                          <a:ea typeface="Meiryo UI"/>
                        </a:rPr>
                        <a:t>)</a:t>
                      </a:r>
                      <a:endParaRPr kumimoji="1" lang="ja-JP" altLang="en-US" sz="1100" b="0">
                        <a:solidFill>
                          <a:schemeClr val="tx1"/>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2">
                        <a:lumMod val="60000"/>
                        <a:lumOff val="40000"/>
                      </a:schemeClr>
                    </a:solidFill>
                  </a:tcPr>
                </a:tc>
                <a:tc>
                  <a:txBody>
                    <a:bodyPr/>
                    <a:lstStyle/>
                    <a:p>
                      <a:pPr algn="ctr"/>
                      <a:r>
                        <a:rPr kumimoji="1" lang="ja-JP" altLang="en-US" sz="1300" b="0">
                          <a:solidFill>
                            <a:schemeClr val="tx1"/>
                          </a:solidFill>
                          <a:latin typeface="Meiryo UI" panose="020B0604030504040204" pitchFamily="50" charset="-128"/>
                          <a:ea typeface="Meiryo UI" panose="020B0604030504040204" pitchFamily="50" charset="-128"/>
                        </a:rPr>
                        <a:t>未解消</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2046326330"/>
                  </a:ext>
                </a:extLst>
              </a:tr>
              <a:tr h="376470">
                <a:tc>
                  <a:txBody>
                    <a:bodyPr/>
                    <a:lstStyle/>
                    <a:p>
                      <a:pPr algn="ctr"/>
                      <a:r>
                        <a:rPr kumimoji="1" lang="ja-JP" altLang="en-US" sz="1500" b="0">
                          <a:solidFill>
                            <a:schemeClr val="tx1"/>
                          </a:solidFill>
                          <a:latin typeface="Meiryo UI" panose="020B0604030504040204" pitchFamily="50" charset="-128"/>
                          <a:ea typeface="Meiryo UI" panose="020B0604030504040204" pitchFamily="50" charset="-128"/>
                        </a:rPr>
                        <a:t>大阪市</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1,333ha</a:t>
                      </a:r>
                      <a:endParaRPr kumimoji="1" lang="ja-JP" altLang="en-US"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en-US" altLang="ja-JP" sz="1300" b="0">
                          <a:solidFill>
                            <a:schemeClr val="tx1"/>
                          </a:solidFill>
                          <a:latin typeface="Meiryo UI"/>
                          <a:ea typeface="Meiryo UI"/>
                        </a:rPr>
                        <a:t>1,244ha</a:t>
                      </a:r>
                      <a:endParaRPr kumimoji="1" lang="en-US"/>
                    </a:p>
                    <a:p>
                      <a:pPr marL="0" marR="0" lvl="0" indent="0" algn="r" defTabSz="914290" rtl="0" eaLnBrk="1" fontAlgn="auto" latinLnBrk="0" hangingPunct="1">
                        <a:lnSpc>
                          <a:spcPct val="100000"/>
                        </a:lnSpc>
                        <a:spcBef>
                          <a:spcPts val="0"/>
                        </a:spcBef>
                        <a:spcAft>
                          <a:spcPts val="0"/>
                        </a:spcAft>
                        <a:buClrTx/>
                        <a:buSzTx/>
                        <a:buFontTx/>
                        <a:buNone/>
                        <a:tabLst/>
                        <a:defRPr/>
                      </a:pPr>
                      <a:r>
                        <a:rPr kumimoji="1" lang="en-US" altLang="ja-JP" sz="1100" b="0">
                          <a:solidFill>
                            <a:schemeClr val="tx1"/>
                          </a:solidFill>
                          <a:latin typeface="Meiryo UI"/>
                          <a:ea typeface="Meiryo UI"/>
                        </a:rPr>
                        <a:t>(</a:t>
                      </a:r>
                      <a:r>
                        <a:rPr lang="en-US" altLang="ja-JP" sz="1100" b="0">
                          <a:solidFill>
                            <a:schemeClr val="tx1"/>
                          </a:solidFill>
                          <a:latin typeface="Meiryo UI"/>
                          <a:ea typeface="Meiryo UI"/>
                        </a:rPr>
                        <a:t>125ha</a:t>
                      </a:r>
                      <a:r>
                        <a:rPr kumimoji="1" lang="en-US" altLang="ja-JP" sz="1100" b="0">
                          <a:solidFill>
                            <a:schemeClr val="tx1"/>
                          </a:solidFill>
                          <a:latin typeface="Meiryo UI"/>
                          <a:ea typeface="Meiryo UI"/>
                        </a:rPr>
                        <a:t>)</a:t>
                      </a:r>
                      <a:endParaRPr kumimoji="1" lang="ja-JP" altLang="en-US" sz="1100" b="0">
                        <a:solidFill>
                          <a:schemeClr val="tx1"/>
                        </a:solidFill>
                        <a:latin typeface="Meiryo UI"/>
                        <a:ea typeface="Meiryo UI"/>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en-US" altLang="ja-JP" sz="1300" b="0">
                          <a:solidFill>
                            <a:schemeClr val="tx1"/>
                          </a:solidFill>
                          <a:latin typeface="Meiryo UI"/>
                          <a:ea typeface="Meiryo UI"/>
                        </a:rPr>
                        <a:t>89ha</a:t>
                      </a:r>
                      <a:endParaRPr kumimoji="1" lang="ja-JP" altLang="en-US" sz="1300" b="0">
                        <a:solidFill>
                          <a:schemeClr val="tx1"/>
                        </a:solidFill>
                        <a:latin typeface="Meiryo UI"/>
                        <a:ea typeface="Meiryo UI"/>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27844003"/>
                  </a:ext>
                </a:extLst>
              </a:tr>
              <a:tr h="441378">
                <a:tc>
                  <a:txBody>
                    <a:bodyPr/>
                    <a:lstStyle/>
                    <a:p>
                      <a:pPr algn="ctr"/>
                      <a:r>
                        <a:rPr kumimoji="1" lang="ja-JP" altLang="en-US" sz="1500" b="0">
                          <a:solidFill>
                            <a:schemeClr val="tx1"/>
                          </a:solidFill>
                          <a:latin typeface="Meiryo UI" panose="020B0604030504040204" pitchFamily="50" charset="-128"/>
                          <a:ea typeface="Meiryo UI" panose="020B0604030504040204" pitchFamily="50" charset="-128"/>
                        </a:rPr>
                        <a:t>堺市</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54ha</a:t>
                      </a:r>
                      <a:endParaRPr kumimoji="1" lang="ja-JP" altLang="en-US"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54ha</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0ha</a:t>
                      </a:r>
                      <a:endParaRPr kumimoji="1" lang="ja-JP" altLang="en-US"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10335028"/>
                  </a:ext>
                </a:extLst>
              </a:tr>
              <a:tr h="337525">
                <a:tc>
                  <a:txBody>
                    <a:bodyPr/>
                    <a:lstStyle/>
                    <a:p>
                      <a:pPr algn="ctr"/>
                      <a:r>
                        <a:rPr kumimoji="1" lang="ja-JP" altLang="en-US" sz="1500" b="0">
                          <a:solidFill>
                            <a:schemeClr val="tx1"/>
                          </a:solidFill>
                          <a:latin typeface="Meiryo UI" panose="020B0604030504040204" pitchFamily="50" charset="-128"/>
                          <a:ea typeface="Meiryo UI" panose="020B0604030504040204" pitchFamily="50" charset="-128"/>
                        </a:rPr>
                        <a:t>豊中市</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246ha</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174ha</a:t>
                      </a:r>
                      <a:endParaRPr kumimoji="1" lang="ja-JP" altLang="en-US" sz="11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en-US" altLang="ja-JP" sz="1300" b="0">
                          <a:solidFill>
                            <a:schemeClr val="tx1"/>
                          </a:solidFill>
                          <a:latin typeface="Meiryo UI" panose="020B0604030504040204" pitchFamily="50" charset="-128"/>
                          <a:ea typeface="Meiryo UI" panose="020B0604030504040204" pitchFamily="50" charset="-128"/>
                        </a:rPr>
                        <a:t>72ha</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5459674"/>
                  </a:ext>
                </a:extLst>
              </a:tr>
              <a:tr h="337525">
                <a:tc>
                  <a:txBody>
                    <a:bodyPr/>
                    <a:lstStyle/>
                    <a:p>
                      <a:pPr algn="ctr"/>
                      <a:r>
                        <a:rPr kumimoji="1" lang="ja-JP" altLang="en-US" sz="1500" b="0">
                          <a:solidFill>
                            <a:schemeClr val="tx1"/>
                          </a:solidFill>
                          <a:latin typeface="Meiryo UI" panose="020B0604030504040204" pitchFamily="50" charset="-128"/>
                          <a:ea typeface="Meiryo UI" panose="020B0604030504040204" pitchFamily="50" charset="-128"/>
                        </a:rPr>
                        <a:t>守口市</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213ha</a:t>
                      </a:r>
                      <a:endParaRPr kumimoji="1" lang="ja-JP" altLang="en-US"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213ha</a:t>
                      </a:r>
                      <a:endParaRPr kumimoji="1" lang="ja-JP" altLang="en-US"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0ha</a:t>
                      </a:r>
                      <a:endParaRPr kumimoji="1" lang="ja-JP" altLang="en-US"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2814842"/>
                  </a:ext>
                </a:extLst>
              </a:tr>
              <a:tr h="428397">
                <a:tc>
                  <a:txBody>
                    <a:bodyPr/>
                    <a:lstStyle/>
                    <a:p>
                      <a:pPr algn="ctr"/>
                      <a:r>
                        <a:rPr kumimoji="1" lang="ja-JP" altLang="en-US" sz="1500" b="0">
                          <a:solidFill>
                            <a:schemeClr val="tx1"/>
                          </a:solidFill>
                          <a:latin typeface="Meiryo UI" panose="020B0604030504040204" pitchFamily="50" charset="-128"/>
                          <a:ea typeface="Meiryo UI" panose="020B0604030504040204" pitchFamily="50" charset="-128"/>
                        </a:rPr>
                        <a:t>門真市</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137ha</a:t>
                      </a:r>
                      <a:endParaRPr kumimoji="1" lang="ja-JP" altLang="en-US"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lang="en-US" altLang="ja-JP" sz="1300" b="0">
                          <a:solidFill>
                            <a:schemeClr val="tx1"/>
                          </a:solidFill>
                          <a:latin typeface="Meiryo UI"/>
                          <a:ea typeface="Meiryo UI"/>
                        </a:rPr>
                        <a:t>99ha</a:t>
                      </a:r>
                    </a:p>
                    <a:p>
                      <a:pPr lvl="0" algn="r">
                        <a:buNone/>
                      </a:pPr>
                      <a:r>
                        <a:rPr lang="en-US" altLang="ja-JP" sz="1100" b="0">
                          <a:solidFill>
                            <a:schemeClr val="tx1"/>
                          </a:solidFill>
                          <a:latin typeface="Meiryo UI"/>
                          <a:ea typeface="Meiryo UI"/>
                        </a:rPr>
                        <a:t>(25ha)</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lang="en-US" altLang="ja-JP" sz="1300" b="0">
                          <a:solidFill>
                            <a:schemeClr val="tx1"/>
                          </a:solidFill>
                          <a:latin typeface="Meiryo UI"/>
                          <a:ea typeface="Meiryo UI"/>
                        </a:rPr>
                        <a:t>38ha</a:t>
                      </a:r>
                      <a:endParaRPr kumimoji="1" lang="ja-JP" altLang="en-US" sz="1300" b="0">
                        <a:solidFill>
                          <a:schemeClr val="tx1"/>
                        </a:solidFill>
                        <a:latin typeface="Meiryo UI"/>
                        <a:ea typeface="Meiryo UI"/>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33069405"/>
                  </a:ext>
                </a:extLst>
              </a:tr>
              <a:tr h="389452">
                <a:tc>
                  <a:txBody>
                    <a:bodyPr/>
                    <a:lstStyle/>
                    <a:p>
                      <a:pPr algn="ctr"/>
                      <a:r>
                        <a:rPr kumimoji="1" lang="ja-JP" altLang="en-US" sz="1500" b="0">
                          <a:solidFill>
                            <a:schemeClr val="tx1"/>
                          </a:solidFill>
                          <a:latin typeface="Meiryo UI" panose="020B0604030504040204" pitchFamily="50" charset="-128"/>
                          <a:ea typeface="Meiryo UI" panose="020B0604030504040204" pitchFamily="50" charset="-128"/>
                        </a:rPr>
                        <a:t>寝屋川市</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216ha</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lang="en-US" altLang="ja-JP" sz="1300" b="0">
                          <a:solidFill>
                            <a:schemeClr val="tx1"/>
                          </a:solidFill>
                          <a:latin typeface="Meiryo UI"/>
                          <a:ea typeface="Meiryo UI"/>
                        </a:rPr>
                        <a:t>197ha</a:t>
                      </a:r>
                      <a:endParaRPr kumimoji="1" lang="en-US" altLang="ja-JP" sz="1300" b="0">
                        <a:solidFill>
                          <a:schemeClr val="tx1"/>
                        </a:solidFill>
                        <a:latin typeface="Meiryo UI"/>
                        <a:ea typeface="Meiryo UI"/>
                      </a:endParaRPr>
                    </a:p>
                    <a:p>
                      <a:pPr algn="r"/>
                      <a:r>
                        <a:rPr kumimoji="1" lang="en-US" altLang="ja-JP" sz="1100" b="0">
                          <a:solidFill>
                            <a:schemeClr val="tx1"/>
                          </a:solidFill>
                          <a:latin typeface="Meiryo UI"/>
                          <a:ea typeface="Meiryo UI"/>
                        </a:rPr>
                        <a:t>(</a:t>
                      </a:r>
                      <a:r>
                        <a:rPr lang="en-US" altLang="ja-JP" sz="1100" b="0">
                          <a:solidFill>
                            <a:schemeClr val="tx1"/>
                          </a:solidFill>
                          <a:latin typeface="Meiryo UI"/>
                          <a:ea typeface="Meiryo UI"/>
                        </a:rPr>
                        <a:t>19ha</a:t>
                      </a:r>
                      <a:r>
                        <a:rPr kumimoji="1" lang="en-US" altLang="ja-JP" sz="1100" b="0">
                          <a:solidFill>
                            <a:schemeClr val="tx1"/>
                          </a:solidFill>
                          <a:latin typeface="Meiryo UI"/>
                          <a:ea typeface="Meiryo UI"/>
                        </a:rPr>
                        <a:t>)</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en-US" altLang="ja-JP" sz="1300" b="0">
                          <a:solidFill>
                            <a:schemeClr val="tx1"/>
                          </a:solidFill>
                          <a:latin typeface="Meiryo UI"/>
                          <a:ea typeface="Meiryo UI"/>
                        </a:rPr>
                        <a:t>19ha</a:t>
                      </a:r>
                      <a:endParaRPr kumimoji="1" lang="en-US" altLang="ja-JP" sz="1300" b="0">
                        <a:solidFill>
                          <a:schemeClr val="tx1"/>
                        </a:solidFill>
                        <a:latin typeface="Meiryo UI"/>
                        <a:ea typeface="Meiryo UI"/>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3823161"/>
                  </a:ext>
                </a:extLst>
              </a:tr>
              <a:tr h="376470">
                <a:tc>
                  <a:txBody>
                    <a:bodyPr/>
                    <a:lstStyle/>
                    <a:p>
                      <a:pPr algn="ctr"/>
                      <a:r>
                        <a:rPr kumimoji="1" lang="ja-JP" altLang="en-US" sz="1500" b="0">
                          <a:solidFill>
                            <a:schemeClr val="tx1"/>
                          </a:solidFill>
                          <a:latin typeface="Meiryo UI" panose="020B0604030504040204" pitchFamily="50" charset="-128"/>
                          <a:ea typeface="Meiryo UI" panose="020B0604030504040204" pitchFamily="50" charset="-128"/>
                        </a:rPr>
                        <a:t>東大阪市</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0">
                          <a:solidFill>
                            <a:schemeClr val="tx1"/>
                          </a:solidFill>
                          <a:latin typeface="Meiryo UI" panose="020B0604030504040204" pitchFamily="50" charset="-128"/>
                          <a:ea typeface="Meiryo UI" panose="020B0604030504040204" pitchFamily="50" charset="-128"/>
                        </a:rPr>
                        <a:t>49ha</a:t>
                      </a:r>
                      <a:endParaRPr kumimoji="1" lang="ja-JP" altLang="en-US"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lang="en-US" altLang="ja-JP" sz="1300" b="0">
                          <a:solidFill>
                            <a:schemeClr val="tx1"/>
                          </a:solidFill>
                          <a:latin typeface="Meiryo UI"/>
                          <a:ea typeface="Meiryo UI"/>
                        </a:rPr>
                        <a:t>49ha</a:t>
                      </a:r>
                    </a:p>
                    <a:p>
                      <a:pPr lvl="0" algn="r">
                        <a:buNone/>
                      </a:pPr>
                      <a:r>
                        <a:rPr lang="en-US" altLang="ja-JP" sz="1100" b="0">
                          <a:solidFill>
                            <a:schemeClr val="tx1"/>
                          </a:solidFill>
                          <a:latin typeface="Meiryo UI"/>
                          <a:ea typeface="Meiryo UI"/>
                        </a:rPr>
                        <a:t>(38ha)</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lang="en-US" altLang="ja-JP" sz="1300" b="0">
                          <a:solidFill>
                            <a:schemeClr val="tx1"/>
                          </a:solidFill>
                          <a:latin typeface="Meiryo UI"/>
                          <a:ea typeface="Meiryo UI"/>
                        </a:rPr>
                        <a:t>0ha</a:t>
                      </a:r>
                      <a:endParaRPr kumimoji="1" lang="ja-JP" altLang="en-US" sz="1300" b="0">
                        <a:solidFill>
                          <a:schemeClr val="tx1"/>
                        </a:solidFill>
                        <a:latin typeface="Meiryo UI"/>
                        <a:ea typeface="Meiryo UI"/>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84339649"/>
                  </a:ext>
                </a:extLst>
              </a:tr>
              <a:tr h="454361">
                <a:tc rowSpan="2">
                  <a:txBody>
                    <a:bodyPr/>
                    <a:lstStyle/>
                    <a:p>
                      <a:pPr algn="ctr"/>
                      <a:r>
                        <a:rPr kumimoji="1" lang="ja-JP" altLang="en-US" sz="1500" b="0">
                          <a:solidFill>
                            <a:schemeClr val="tx1"/>
                          </a:solidFill>
                          <a:latin typeface="Meiryo UI" panose="020B0604030504040204" pitchFamily="50" charset="-128"/>
                          <a:ea typeface="Meiryo UI" panose="020B0604030504040204" pitchFamily="50" charset="-128"/>
                        </a:rPr>
                        <a:t>合計</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r>
                        <a:rPr kumimoji="1" lang="en-US" altLang="ja-JP" sz="1300" b="1" u="sng">
                          <a:solidFill>
                            <a:srgbClr val="FF0000"/>
                          </a:solidFill>
                          <a:latin typeface="Meiryo UI" panose="020B0604030504040204" pitchFamily="50" charset="-128"/>
                          <a:ea typeface="Meiryo UI" panose="020B0604030504040204" pitchFamily="50" charset="-128"/>
                        </a:rPr>
                        <a:t>2,248ha</a:t>
                      </a:r>
                    </a:p>
                    <a:p>
                      <a:pPr algn="r"/>
                      <a:endParaRPr kumimoji="1" lang="en-US" altLang="ja-JP"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6350" cap="flat" cmpd="sng" algn="ctr">
                      <a:noFill/>
                      <a:prstDash val="sysDot"/>
                      <a:round/>
                      <a:headEnd type="none" w="med" len="med"/>
                      <a:tailEnd type="none" w="med" len="med"/>
                    </a:lnB>
                    <a:solidFill>
                      <a:schemeClr val="bg1"/>
                    </a:solidFill>
                  </a:tcPr>
                </a:tc>
                <a:tc>
                  <a:txBody>
                    <a:bodyPr/>
                    <a:lstStyle/>
                    <a:p>
                      <a:pPr algn="r"/>
                      <a:r>
                        <a:rPr lang="en-US" altLang="ja-JP" sz="1300" b="1" u="sng">
                          <a:solidFill>
                            <a:srgbClr val="FF0000"/>
                          </a:solidFill>
                          <a:latin typeface="Meiryo UI"/>
                          <a:ea typeface="Meiryo UI"/>
                        </a:rPr>
                        <a:t>2,030ha</a:t>
                      </a:r>
                      <a:endParaRPr kumimoji="1" lang="en-US" altLang="ja-JP" sz="1300" b="1" u="sng">
                        <a:solidFill>
                          <a:srgbClr val="FF0000"/>
                        </a:solidFill>
                        <a:latin typeface="Meiryo UI"/>
                        <a:ea typeface="Meiryo UI"/>
                      </a:endParaRPr>
                    </a:p>
                    <a:p>
                      <a:pPr algn="r"/>
                      <a:r>
                        <a:rPr kumimoji="1" lang="en-US" altLang="ja-JP" sz="1000" b="1" u="sng">
                          <a:solidFill>
                            <a:srgbClr val="FF0000"/>
                          </a:solidFill>
                          <a:latin typeface="Meiryo UI"/>
                          <a:ea typeface="Meiryo UI"/>
                        </a:rPr>
                        <a:t>(</a:t>
                      </a:r>
                      <a:r>
                        <a:rPr lang="en-US" altLang="ja-JP" sz="1000" b="1" u="sng">
                          <a:solidFill>
                            <a:srgbClr val="FF0000"/>
                          </a:solidFill>
                          <a:latin typeface="Meiryo UI"/>
                          <a:ea typeface="Meiryo UI"/>
                        </a:rPr>
                        <a:t>207ha</a:t>
                      </a:r>
                      <a:r>
                        <a:rPr kumimoji="1" lang="en-US" altLang="ja-JP" sz="1000" b="1" u="sng">
                          <a:solidFill>
                            <a:srgbClr val="FF0000"/>
                          </a:solidFill>
                          <a:latin typeface="Meiryo UI"/>
                          <a:ea typeface="Meiryo UI"/>
                        </a:rPr>
                        <a:t>)</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tc>
                  <a:txBody>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en-US" altLang="ja-JP" sz="1300" b="1" u="sng">
                          <a:solidFill>
                            <a:srgbClr val="FF0000"/>
                          </a:solidFill>
                          <a:latin typeface="Meiryo UI"/>
                          <a:ea typeface="Meiryo UI"/>
                        </a:rPr>
                        <a:t>218ha</a:t>
                      </a:r>
                      <a:endParaRPr kumimoji="1" lang="en-US" altLang="ja-JP" sz="1300" b="1" u="sng">
                        <a:solidFill>
                          <a:srgbClr val="FF0000"/>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405929295"/>
                  </a:ext>
                </a:extLst>
              </a:tr>
              <a:tr h="272616">
                <a:tc vMerge="1">
                  <a:txBody>
                    <a:bodyPr/>
                    <a:lstStyle/>
                    <a:p>
                      <a:pPr algn="ctr"/>
                      <a:endParaRPr kumimoji="1" lang="ja-JP" altLang="en-US" sz="800" b="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endParaRPr kumimoji="1" lang="en-US" altLang="ja-JP" sz="1300" b="0">
                        <a:solidFill>
                          <a:schemeClr val="tx1"/>
                        </a:solidFill>
                        <a:latin typeface="Meiryo UI" panose="020B0604030504040204" pitchFamily="50" charset="-128"/>
                        <a:ea typeface="Meiryo UI" panose="020B0604030504040204" pitchFamily="50" charset="-128"/>
                      </a:endParaRP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6350" cap="flat" cmpd="sng" algn="ctr">
                      <a:noFill/>
                      <a:prstDash val="sysDot"/>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indent="0" algn="r">
                        <a:tabLst>
                          <a:tab pos="449263" algn="l"/>
                        </a:tabLst>
                      </a:pPr>
                      <a:r>
                        <a:rPr kumimoji="1" lang="en-US" altLang="ja-JP" sz="1300" b="1" u="sng">
                          <a:solidFill>
                            <a:srgbClr val="FF0000"/>
                          </a:solidFill>
                          <a:latin typeface="Meiryo UI"/>
                          <a:ea typeface="Meiryo UI"/>
                        </a:rPr>
                        <a:t>【</a:t>
                      </a:r>
                      <a:r>
                        <a:rPr kumimoji="1" lang="ja-JP" altLang="en-US" sz="1300" b="1" u="sng">
                          <a:solidFill>
                            <a:srgbClr val="FF0000"/>
                          </a:solidFill>
                          <a:latin typeface="Meiryo UI"/>
                          <a:ea typeface="Meiryo UI"/>
                        </a:rPr>
                        <a:t>約</a:t>
                      </a:r>
                      <a:r>
                        <a:rPr lang="ja-JP" altLang="en-US" sz="1300" b="1" u="sng">
                          <a:solidFill>
                            <a:srgbClr val="FF0000"/>
                          </a:solidFill>
                          <a:latin typeface="Meiryo UI"/>
                          <a:ea typeface="Meiryo UI"/>
                        </a:rPr>
                        <a:t>90</a:t>
                      </a:r>
                      <a:r>
                        <a:rPr kumimoji="1" lang="en-US" altLang="ja-JP" sz="1300" b="1" u="sng">
                          <a:solidFill>
                            <a:srgbClr val="FF0000"/>
                          </a:solidFill>
                          <a:latin typeface="Meiryo UI"/>
                          <a:ea typeface="Meiryo UI"/>
                        </a:rPr>
                        <a:t>%】</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1280160" rtl="0" eaLnBrk="1" fontAlgn="auto" latinLnBrk="0" hangingPunct="1">
                        <a:lnSpc>
                          <a:spcPct val="100000"/>
                        </a:lnSpc>
                        <a:spcBef>
                          <a:spcPts val="0"/>
                        </a:spcBef>
                        <a:spcAft>
                          <a:spcPts val="0"/>
                        </a:spcAft>
                        <a:buClrTx/>
                        <a:buSzTx/>
                        <a:buFontTx/>
                        <a:buNone/>
                        <a:tabLst/>
                        <a:defRPr/>
                      </a:pPr>
                      <a:r>
                        <a:rPr kumimoji="1" lang="en-US" altLang="ja-JP" sz="1300" b="1" u="sng" dirty="0">
                          <a:solidFill>
                            <a:srgbClr val="FF0000"/>
                          </a:solidFill>
                          <a:latin typeface="Meiryo UI"/>
                          <a:ea typeface="Meiryo UI"/>
                        </a:rPr>
                        <a:t>【</a:t>
                      </a:r>
                      <a:r>
                        <a:rPr kumimoji="1" lang="ja-JP" altLang="en-US" sz="1300" b="1" u="sng" dirty="0">
                          <a:solidFill>
                            <a:srgbClr val="FF0000"/>
                          </a:solidFill>
                          <a:latin typeface="Meiryo UI"/>
                          <a:ea typeface="Meiryo UI"/>
                        </a:rPr>
                        <a:t>約</a:t>
                      </a:r>
                      <a:r>
                        <a:rPr lang="en-US" altLang="ja-JP" sz="1300" b="1" u="sng" dirty="0">
                          <a:solidFill>
                            <a:srgbClr val="FF0000"/>
                          </a:solidFill>
                          <a:latin typeface="Meiryo UI"/>
                          <a:ea typeface="Meiryo UI"/>
                        </a:rPr>
                        <a:t>10</a:t>
                      </a:r>
                      <a:r>
                        <a:rPr kumimoji="1" lang="en-US" altLang="ja-JP" sz="1300" b="1" u="sng" dirty="0">
                          <a:solidFill>
                            <a:srgbClr val="FF0000"/>
                          </a:solidFill>
                          <a:latin typeface="Meiryo UI"/>
                          <a:ea typeface="Meiryo UI"/>
                        </a:rPr>
                        <a:t>%】</a:t>
                      </a:r>
                    </a:p>
                  </a:txBody>
                  <a:tcPr marL="0" marR="39356"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42303099"/>
                  </a:ext>
                </a:extLst>
              </a:tr>
            </a:tbl>
          </a:graphicData>
        </a:graphic>
      </p:graphicFrame>
      <p:sp>
        <p:nvSpPr>
          <p:cNvPr id="94" name="正方形/長方形 93">
            <a:extLst>
              <a:ext uri="{FF2B5EF4-FFF2-40B4-BE49-F238E27FC236}">
                <a16:creationId xmlns:a16="http://schemas.microsoft.com/office/drawing/2014/main" id="{B2214278-2596-4ED4-9E11-B8C83DB4BFF5}"/>
              </a:ext>
            </a:extLst>
          </p:cNvPr>
          <p:cNvSpPr/>
          <p:nvPr/>
        </p:nvSpPr>
        <p:spPr bwMode="gray">
          <a:xfrm>
            <a:off x="170965" y="1705726"/>
            <a:ext cx="7075279"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algn="just" defTabSz="914290">
              <a:defRPr/>
            </a:pPr>
            <a:r>
              <a:rPr kumimoji="1" lang="ja-JP" altLang="en-US" sz="1650" b="1" i="0" u="none" strike="noStrike" kern="1200" cap="none" spc="0" normalizeH="0" baseline="0" noProof="0" dirty="0">
                <a:ln>
                  <a:noFill/>
                </a:ln>
                <a:solidFill>
                  <a:prstClr val="white"/>
                </a:solidFill>
                <a:effectLst/>
                <a:uLnTx/>
                <a:uFillTx/>
                <a:latin typeface="Meiryo UI"/>
                <a:ea typeface="Meiryo UI"/>
                <a:cs typeface="Meiryo UI" panose="020B0604030504040204" pitchFamily="50" charset="-128"/>
              </a:rPr>
              <a:t>■　「地震時等に著しく危険な密集市街地」の解消状況（令和</a:t>
            </a:r>
            <a:r>
              <a:rPr kumimoji="1" lang="ja-JP" altLang="en-US" sz="1650" b="1" dirty="0">
                <a:solidFill>
                  <a:prstClr val="white"/>
                </a:solidFill>
                <a:latin typeface="Meiryo UI"/>
                <a:ea typeface="Meiryo UI"/>
                <a:cs typeface="Meiryo UI" panose="020B0604030504040204" pitchFamily="50" charset="-128"/>
              </a:rPr>
              <a:t>７</a:t>
            </a:r>
            <a:r>
              <a:rPr kumimoji="1" lang="ja-JP" altLang="en-US" sz="1650" b="1" i="0" u="none" strike="noStrike" kern="1200" cap="none" spc="0" normalizeH="0" baseline="0" noProof="0" dirty="0">
                <a:ln>
                  <a:noFill/>
                </a:ln>
                <a:solidFill>
                  <a:schemeClr val="bg1"/>
                </a:solidFill>
                <a:effectLst/>
                <a:uLnTx/>
                <a:uFillTx/>
                <a:latin typeface="Meiryo UI"/>
                <a:ea typeface="Meiryo UI"/>
                <a:cs typeface="Meiryo UI" panose="020B0604030504040204" pitchFamily="50" charset="-128"/>
              </a:rPr>
              <a:t>年</a:t>
            </a:r>
            <a:r>
              <a:rPr kumimoji="1" lang="ja-JP" altLang="en-US" sz="1650" b="1" i="0" u="none" strike="noStrike" kern="1200" cap="none" spc="0" normalizeH="0" baseline="0" noProof="0" dirty="0">
                <a:ln>
                  <a:noFill/>
                </a:ln>
                <a:solidFill>
                  <a:prstClr val="white"/>
                </a:solidFill>
                <a:effectLst/>
                <a:uLnTx/>
                <a:uFillTx/>
                <a:latin typeface="Meiryo UI"/>
                <a:ea typeface="Meiryo UI"/>
                <a:cs typeface="Meiryo UI" panose="020B0604030504040204" pitchFamily="50" charset="-128"/>
              </a:rPr>
              <a:t>度末時点）</a:t>
            </a:r>
            <a:endParaRPr lang="en-US" altLang="ja-JP" dirty="0">
              <a:solidFill>
                <a:prstClr val="white"/>
              </a:solidFill>
              <a:ea typeface="Calibri"/>
              <a:cs typeface="Calibri"/>
            </a:endParaRPr>
          </a:p>
        </p:txBody>
      </p:sp>
      <p:sp>
        <p:nvSpPr>
          <p:cNvPr id="95" name="正方形/長方形 94">
            <a:extLst>
              <a:ext uri="{FF2B5EF4-FFF2-40B4-BE49-F238E27FC236}">
                <a16:creationId xmlns:a16="http://schemas.microsoft.com/office/drawing/2014/main" id="{B2214278-2596-4ED4-9E11-B8C83DB4BFF5}"/>
              </a:ext>
            </a:extLst>
          </p:cNvPr>
          <p:cNvSpPr/>
          <p:nvPr/>
        </p:nvSpPr>
        <p:spPr bwMode="gray">
          <a:xfrm>
            <a:off x="488942" y="6214580"/>
            <a:ext cx="1013814"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目標</a:t>
            </a:r>
            <a:endParaRPr kumimoji="1" lang="ja-JP" altLang="en-US" sz="166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p:cNvSpPr txBox="1"/>
          <p:nvPr/>
        </p:nvSpPr>
        <p:spPr>
          <a:xfrm>
            <a:off x="1575409" y="6257819"/>
            <a:ext cx="2991525" cy="338554"/>
          </a:xfrm>
          <a:prstGeom prst="rect">
            <a:avLst/>
          </a:prstGeom>
          <a:noFill/>
        </p:spPr>
        <p:txBody>
          <a:bodyPr wrap="non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00" b="1" i="0" u="sng" strike="noStrike" kern="1200" cap="none" spc="0" normalizeH="0" baseline="0" noProof="0">
                <a:ln>
                  <a:noFill/>
                </a:ln>
                <a:solidFill>
                  <a:srgbClr val="FF0000"/>
                </a:solidFill>
                <a:effectLst/>
                <a:uLnTx/>
                <a:uFillTx/>
                <a:latin typeface="Meiryo UI"/>
                <a:ea typeface="Meiryo UI"/>
                <a:cs typeface="Meiryo UI" panose="020B0604030504040204" pitchFamily="50" charset="-128"/>
              </a:rPr>
              <a:t>令和</a:t>
            </a:r>
            <a:r>
              <a:rPr kumimoji="1" lang="ja-JP" altLang="en-US" sz="1600" b="1" u="sng">
                <a:solidFill>
                  <a:srgbClr val="FF0000"/>
                </a:solidFill>
                <a:latin typeface="Meiryo UI"/>
                <a:ea typeface="Meiryo UI"/>
                <a:cs typeface="Meiryo UI" panose="020B0604030504040204" pitchFamily="50" charset="-128"/>
              </a:rPr>
              <a:t>12</a:t>
            </a:r>
            <a:r>
              <a:rPr kumimoji="1" lang="ja-JP" altLang="en-US" sz="1600" b="1" i="0" u="sng" strike="noStrike" kern="1200" cap="none" spc="0" normalizeH="0" baseline="0" noProof="0">
                <a:ln>
                  <a:noFill/>
                </a:ln>
                <a:solidFill>
                  <a:srgbClr val="FF0000"/>
                </a:solidFill>
                <a:effectLst/>
                <a:uLnTx/>
                <a:uFillTx/>
                <a:latin typeface="Meiryo UI"/>
                <a:ea typeface="Meiryo UI"/>
                <a:cs typeface="Meiryo UI" panose="020B0604030504040204" pitchFamily="50" charset="-128"/>
              </a:rPr>
              <a:t>年度末までに全域を</a:t>
            </a:r>
            <a:r>
              <a:rPr kumimoji="1" lang="ja-JP" altLang="en-US" sz="1600" b="1" u="sng">
                <a:solidFill>
                  <a:srgbClr val="FF0000"/>
                </a:solidFill>
                <a:latin typeface="Meiryo UI"/>
                <a:ea typeface="Meiryo UI"/>
                <a:cs typeface="Meiryo UI" panose="020B0604030504040204" pitchFamily="50" charset="-128"/>
              </a:rPr>
              <a:t>解消</a:t>
            </a:r>
            <a:endParaRPr lang="ja-JP" altLang="en-US" sz="1600" b="1" i="0" u="sng" strike="noStrike" kern="1200" cap="none" spc="0" normalizeH="0" baseline="0" noProof="0">
              <a:ln>
                <a:noFill/>
              </a:ln>
              <a:solidFill>
                <a:srgbClr val="FF0000"/>
              </a:solidFill>
              <a:effectLst/>
              <a:uLnTx/>
              <a:uFillTx/>
              <a:latin typeface="Meiryo UI"/>
              <a:ea typeface="Meiryo UI"/>
              <a:cs typeface="Meiryo UI" panose="020B0604030504040204" pitchFamily="50" charset="-128"/>
            </a:endParaRPr>
          </a:p>
        </p:txBody>
      </p:sp>
      <p:sp>
        <p:nvSpPr>
          <p:cNvPr id="55"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a:extLst>
              <a:ext uri="{FF2B5EF4-FFF2-40B4-BE49-F238E27FC236}">
                <a16:creationId xmlns:a16="http://schemas.microsoft.com/office/drawing/2014/main" id="{52EBB07F-65AF-40FE-934B-98848178371F}"/>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prstClr val="white"/>
                </a:solidFill>
                <a:latin typeface="Meiryo UI" panose="020B0604030504040204" pitchFamily="50" charset="-128"/>
                <a:ea typeface="Meiryo UI" panose="020B0604030504040204" pitchFamily="50" charset="-128"/>
              </a:rPr>
              <a:t>都市防災</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課</a:t>
            </a:r>
          </a:p>
        </p:txBody>
      </p:sp>
      <p:sp>
        <p:nvSpPr>
          <p:cNvPr id="58" name="正方形/長方形 57">
            <a:extLst>
              <a:ext uri="{FF2B5EF4-FFF2-40B4-BE49-F238E27FC236}">
                <a16:creationId xmlns:a16="http://schemas.microsoft.com/office/drawing/2014/main" id="{3972E181-1497-488B-AC5A-1A249926DF67}"/>
              </a:ext>
            </a:extLst>
          </p:cNvPr>
          <p:cNvSpPr/>
          <p:nvPr/>
        </p:nvSpPr>
        <p:spPr>
          <a:xfrm>
            <a:off x="3566841" y="5522733"/>
            <a:ext cx="189086" cy="1067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Picture 2">
            <a:extLst>
              <a:ext uri="{FF2B5EF4-FFF2-40B4-BE49-F238E27FC236}">
                <a16:creationId xmlns:a16="http://schemas.microsoft.com/office/drawing/2014/main" id="{DD79DE28-005C-534F-D3B2-E2CED7781577}"/>
              </a:ext>
            </a:extLst>
          </p:cNvPr>
          <p:cNvPicPr>
            <a:picLocks noChangeAspect="1"/>
          </p:cNvPicPr>
          <p:nvPr/>
        </p:nvPicPr>
        <p:blipFill>
          <a:blip r:embed="rId3"/>
          <a:stretch>
            <a:fillRect/>
          </a:stretch>
        </p:blipFill>
        <p:spPr>
          <a:xfrm>
            <a:off x="506141" y="2138518"/>
            <a:ext cx="3154139" cy="4009717"/>
          </a:xfrm>
          <a:prstGeom prst="rect">
            <a:avLst/>
          </a:prstGeom>
        </p:spPr>
      </p:pic>
    </p:spTree>
    <p:extLst>
      <p:ext uri="{BB962C8B-B14F-4D97-AF65-F5344CB8AC3E}">
        <p14:creationId xmlns:p14="http://schemas.microsoft.com/office/powerpoint/2010/main" val="3699202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75363" y="1114513"/>
            <a:ext cx="8993274" cy="5435250"/>
          </a:xfrm>
          <a:prstGeom prst="roundRect">
            <a:avLst>
              <a:gd name="adj" fmla="val 2863"/>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9" name="図 8">
            <a:extLst>
              <a:ext uri="{FF2B5EF4-FFF2-40B4-BE49-F238E27FC236}">
                <a16:creationId xmlns:a16="http://schemas.microsoft.com/office/drawing/2014/main" id="{7D742E49-2731-4A9E-A9CD-9BEC4542AFD5}"/>
              </a:ext>
            </a:extLst>
          </p:cNvPr>
          <p:cNvPicPr>
            <a:picLocks noChangeAspect="1"/>
          </p:cNvPicPr>
          <p:nvPr/>
        </p:nvPicPr>
        <p:blipFill>
          <a:blip r:embed="rId3"/>
          <a:stretch>
            <a:fillRect/>
          </a:stretch>
        </p:blipFill>
        <p:spPr>
          <a:xfrm>
            <a:off x="161199" y="1177899"/>
            <a:ext cx="8943607" cy="5078408"/>
          </a:xfrm>
          <a:prstGeom prst="rect">
            <a:avLst/>
          </a:prstGeom>
        </p:spPr>
      </p:pic>
      <p:sp>
        <p:nvSpPr>
          <p:cNvPr id="89" name="テキスト ボックス 88"/>
          <p:cNvSpPr txBox="1"/>
          <p:nvPr/>
        </p:nvSpPr>
        <p:spPr>
          <a:xfrm>
            <a:off x="161199" y="2047355"/>
            <a:ext cx="4408708" cy="490006"/>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92" b="0" i="0" u="none" strike="noStrike" kern="1200" cap="none" spc="-92"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ＧＩＳを用いて、</a:t>
            </a:r>
            <a:r>
              <a:rPr kumimoji="1" lang="ja-JP" altLang="en-US" sz="1292" b="1" i="0" u="sng" strike="noStrike" kern="1200" cap="none" spc="-92"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延焼危険性を効果的に低減できる箇所を特定</a:t>
            </a:r>
            <a:endParaRPr kumimoji="1" lang="en-US" altLang="ja-JP" sz="1292" b="1" i="0" u="sng" strike="noStrike" kern="1200" cap="none" spc="-92"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・道路等の重点整備や老朽建築物の重点除却を推進</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３</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安全を支える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4" name="テキスト ボックス 3"/>
          <p:cNvSpPr txBox="1"/>
          <p:nvPr/>
        </p:nvSpPr>
        <p:spPr>
          <a:xfrm>
            <a:off x="88542" y="1123227"/>
            <a:ext cx="2473754" cy="346249"/>
          </a:xfrm>
          <a:prstGeom prst="rect">
            <a:avLst/>
          </a:prstGeom>
          <a:noFill/>
        </p:spPr>
        <p:txBody>
          <a:bodyPr wrap="non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50" b="1" i="0" u="none" strike="noStrike" kern="1200" cap="none" spc="0" normalizeH="0" baseline="0" noProof="0" dirty="0">
                <a:ln>
                  <a:noFill/>
                </a:ln>
                <a:solidFill>
                  <a:prstClr val="black"/>
                </a:solidFill>
                <a:effectLst/>
                <a:uLnTx/>
                <a:uFillTx/>
                <a:latin typeface="Meiryo UI"/>
                <a:ea typeface="Meiryo UI"/>
              </a:rPr>
              <a:t>【</a:t>
            </a:r>
            <a:r>
              <a:rPr kumimoji="1" lang="ja-JP" altLang="en-US" sz="1650" b="1" i="0" u="none" strike="noStrike" kern="1200" cap="none" spc="0" normalizeH="0" baseline="0" noProof="0" dirty="0">
                <a:ln>
                  <a:noFill/>
                </a:ln>
                <a:solidFill>
                  <a:prstClr val="black"/>
                </a:solidFill>
                <a:effectLst/>
                <a:uLnTx/>
                <a:uFillTx/>
                <a:latin typeface="Meiryo UI"/>
                <a:ea typeface="Meiryo UI"/>
              </a:rPr>
              <a:t>令和</a:t>
            </a:r>
            <a:r>
              <a:rPr kumimoji="1" lang="ja-JP" altLang="en-US" sz="1650" b="1" dirty="0">
                <a:latin typeface="Meiryo UI"/>
                <a:ea typeface="Meiryo UI"/>
              </a:rPr>
              <a:t>８</a:t>
            </a:r>
            <a:r>
              <a:rPr kumimoji="1" lang="ja-JP" altLang="en-US" sz="1650" b="1" i="0" u="none" strike="noStrike" kern="1200" cap="none" spc="0" normalizeH="0" baseline="0" noProof="0" dirty="0">
                <a:ln>
                  <a:noFill/>
                </a:ln>
                <a:solidFill>
                  <a:prstClr val="black"/>
                </a:solidFill>
                <a:effectLst/>
                <a:uLnTx/>
                <a:uFillTx/>
                <a:latin typeface="Meiryo UI"/>
                <a:ea typeface="Meiryo UI"/>
              </a:rPr>
              <a:t>年度の主な取組</a:t>
            </a:r>
            <a:r>
              <a:rPr kumimoji="1" lang="en-US" altLang="ja-JP" sz="1650" b="1" i="0" u="none" strike="noStrike" kern="1200" cap="none" spc="0" normalizeH="0" baseline="0" noProof="0" dirty="0">
                <a:ln>
                  <a:noFill/>
                </a:ln>
                <a:solidFill>
                  <a:prstClr val="black"/>
                </a:solidFill>
                <a:effectLst/>
                <a:uLnTx/>
                <a:uFillTx/>
                <a:latin typeface="Meiryo UI"/>
                <a:ea typeface="Meiryo UI"/>
              </a:rPr>
              <a:t>】</a:t>
            </a:r>
            <a:endParaRPr kumimoji="1" lang="ja-JP" altLang="en-US" sz="1650" b="1" i="0" u="none" strike="noStrike" kern="1200" cap="none" spc="0" normalizeH="0" baseline="0" noProof="0" dirty="0">
              <a:ln>
                <a:noFill/>
              </a:ln>
              <a:solidFill>
                <a:prstClr val="black"/>
              </a:solidFill>
              <a:effectLst/>
              <a:uLnTx/>
              <a:uFillTx/>
              <a:latin typeface="Meiryo UI"/>
              <a:ea typeface="Meiryo UI"/>
            </a:endParaRPr>
          </a:p>
        </p:txBody>
      </p:sp>
      <p:sp>
        <p:nvSpPr>
          <p:cNvPr id="2" name="Rectangle 34"/>
          <p:cNvSpPr>
            <a:spLocks noChangeArrowheads="1"/>
          </p:cNvSpPr>
          <p:nvPr/>
        </p:nvSpPr>
        <p:spPr bwMode="auto">
          <a:xfrm>
            <a:off x="994358" y="-1105900"/>
            <a:ext cx="170525" cy="341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4406" tIns="42203" rIns="84406" bIns="42203" numCol="1" anchor="ctr" anchorCtr="0" compatLnSpc="1">
            <a:prstTxWarp prst="textNoShape">
              <a:avLst/>
            </a:prstTxWarp>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Rectangle 49"/>
          <p:cNvSpPr>
            <a:spLocks noChangeArrowheads="1"/>
          </p:cNvSpPr>
          <p:nvPr/>
        </p:nvSpPr>
        <p:spPr bwMode="auto">
          <a:xfrm>
            <a:off x="994358" y="-894884"/>
            <a:ext cx="170525" cy="341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4406" tIns="42203" rIns="84406" bIns="42203" numCol="1" anchor="ctr" anchorCtr="0" compatLnSpc="1">
            <a:prstTxWarp prst="textNoShape">
              <a:avLst/>
            </a:prstTxWarp>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5" name="テキスト ボックス 2"/>
          <p:cNvSpPr txBox="1">
            <a:spLocks noChangeArrowheads="1"/>
          </p:cNvSpPr>
          <p:nvPr/>
        </p:nvSpPr>
        <p:spPr bwMode="auto">
          <a:xfrm>
            <a:off x="254700" y="1461087"/>
            <a:ext cx="1940552" cy="255776"/>
          </a:xfrm>
          <a:prstGeom prst="rect">
            <a:avLst/>
          </a:prstGeom>
          <a:solidFill>
            <a:schemeClr val="tx2"/>
          </a:solidFill>
          <a:ln w="9525">
            <a:solidFill>
              <a:schemeClr val="tx1"/>
            </a:solidFill>
            <a:miter lim="800000"/>
            <a:headEnd/>
            <a:tailEnd/>
          </a:ln>
        </p:spPr>
        <p:txBody>
          <a:bodyPr rot="0" vert="horz" wrap="square" lIns="0" tIns="0" rIns="0" bIns="0" anchor="ctr" anchorCtr="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まちの防災性の向上</a:t>
            </a:r>
            <a:endParaRPr kumimoji="1" lang="ja-JP" altLang="en-US" sz="1662"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73" name="テキスト ボックス 2"/>
          <p:cNvSpPr txBox="1">
            <a:spLocks noChangeArrowheads="1"/>
          </p:cNvSpPr>
          <p:nvPr/>
        </p:nvSpPr>
        <p:spPr bwMode="auto">
          <a:xfrm>
            <a:off x="4839876" y="4909224"/>
            <a:ext cx="2515819" cy="255776"/>
          </a:xfrm>
          <a:prstGeom prst="rect">
            <a:avLst/>
          </a:prstGeom>
          <a:solidFill>
            <a:schemeClr val="tx2"/>
          </a:solidFill>
          <a:ln w="9525">
            <a:solidFill>
              <a:schemeClr val="tx1"/>
            </a:solidFill>
            <a:miter lim="800000"/>
            <a:headEnd/>
            <a:tailEnd/>
          </a:ln>
        </p:spPr>
        <p:txBody>
          <a:bodyPr rot="0" vert="horz" wrap="square" lIns="0" tIns="0" rIns="0" bIns="0" anchor="ctr" anchorCtr="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地域防災力のさらなる向上</a:t>
            </a:r>
            <a:endParaRPr kumimoji="1" lang="ja-JP" altLang="en-US" sz="1662"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56" name="テキスト ボックス 2"/>
          <p:cNvSpPr txBox="1">
            <a:spLocks noChangeArrowheads="1"/>
          </p:cNvSpPr>
          <p:nvPr/>
        </p:nvSpPr>
        <p:spPr bwMode="auto">
          <a:xfrm>
            <a:off x="4485255" y="1456857"/>
            <a:ext cx="2572786" cy="253916"/>
          </a:xfrm>
          <a:prstGeom prst="rect">
            <a:avLst/>
          </a:prstGeom>
          <a:solidFill>
            <a:schemeClr val="tx2"/>
          </a:solidFill>
          <a:ln w="9525">
            <a:solidFill>
              <a:schemeClr val="tx1"/>
            </a:solidFill>
            <a:miter lim="800000"/>
            <a:headEnd/>
            <a:tailEnd/>
          </a:ln>
        </p:spPr>
        <p:txBody>
          <a:bodyPr rot="0" vert="horz" wrap="square" lIns="0" tIns="0" rIns="0" bIns="0" anchor="ctr" anchorCtr="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650" b="1" kern="100" dirty="0">
                <a:solidFill>
                  <a:schemeClr val="bg1"/>
                </a:solidFill>
                <a:latin typeface="Meiryo UI"/>
                <a:ea typeface="Meiryo UI"/>
                <a:cs typeface="Times New Roman"/>
              </a:rPr>
              <a:t>民間活力を誘発する</a:t>
            </a:r>
            <a:r>
              <a:rPr kumimoji="1" lang="ja-JP" altLang="en-US" sz="1650" b="1" i="0" u="none" strike="noStrike" kern="100" cap="none" spc="0" normalizeH="0" baseline="0" noProof="0" dirty="0">
                <a:ln>
                  <a:noFill/>
                </a:ln>
                <a:solidFill>
                  <a:schemeClr val="bg1"/>
                </a:solidFill>
                <a:effectLst/>
                <a:uLnTx/>
                <a:uFillTx/>
                <a:latin typeface="Meiryo UI"/>
                <a:ea typeface="Meiryo UI"/>
                <a:cs typeface="Times New Roman"/>
              </a:rPr>
              <a:t>まちづくり</a:t>
            </a:r>
            <a:endParaRPr lang="ja-JP" altLang="en-US" sz="1650" b="1" i="0" u="none" strike="noStrike" kern="100" cap="none" spc="0" normalizeH="0" baseline="0" noProof="0" dirty="0">
              <a:ln>
                <a:noFill/>
              </a:ln>
              <a:solidFill>
                <a:schemeClr val="bg1"/>
              </a:solidFill>
              <a:effectLst/>
              <a:uLnTx/>
              <a:uFillTx/>
              <a:latin typeface="Meiryo UI"/>
              <a:ea typeface="Meiryo UI"/>
              <a:cs typeface="Times New Roman"/>
            </a:endParaRPr>
          </a:p>
        </p:txBody>
      </p:sp>
      <p:sp>
        <p:nvSpPr>
          <p:cNvPr id="90" name="テキスト ボックス 89"/>
          <p:cNvSpPr txBox="1"/>
          <p:nvPr/>
        </p:nvSpPr>
        <p:spPr>
          <a:xfrm>
            <a:off x="4721170" y="5218036"/>
            <a:ext cx="2936981" cy="1143583"/>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77" b="0" i="0" u="none" strike="noStrike" kern="1200" cap="none" spc="-92"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「火災延焼の危険性・改善マップ」を</a:t>
            </a:r>
            <a:endParaRPr kumimoji="1" lang="en-US" altLang="ja-JP" sz="1477" b="0" i="0" u="none" strike="noStrike" kern="1200" cap="none" spc="-92"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92"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活用した個別訪問の実施</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923"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AR</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等の映像技術を活用した</a:t>
            </a:r>
            <a:endPar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477"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防災教育</a:t>
            </a:r>
            <a:endPar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93" name="テキスト ボックス 92"/>
          <p:cNvSpPr txBox="1"/>
          <p:nvPr/>
        </p:nvSpPr>
        <p:spPr>
          <a:xfrm>
            <a:off x="4711979" y="1707335"/>
            <a:ext cx="2565739" cy="546945"/>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○道路等基盤整備及び整備を</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契機としたまちづくりの推進</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7" name="楕円 46"/>
          <p:cNvSpPr/>
          <p:nvPr/>
        </p:nvSpPr>
        <p:spPr>
          <a:xfrm>
            <a:off x="6341085" y="3817100"/>
            <a:ext cx="147574" cy="147551"/>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4406" tIns="42203" rIns="84406" bIns="42203" numCol="1" spcCol="0" rtlCol="0" fromWordArt="0" anchor="ctr" anchorCtr="0" forceAA="0" compatLnSpc="1">
            <a:prstTxWarp prst="textNoShape">
              <a:avLst/>
            </a:prstTxWarp>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cxnSp>
        <p:nvCxnSpPr>
          <p:cNvPr id="48" name="直線コネクタ 47"/>
          <p:cNvCxnSpPr/>
          <p:nvPr/>
        </p:nvCxnSpPr>
        <p:spPr>
          <a:xfrm flipV="1">
            <a:off x="2219028" y="4245897"/>
            <a:ext cx="2990382" cy="353757"/>
          </a:xfrm>
          <a:prstGeom prst="line">
            <a:avLst/>
          </a:prstGeom>
          <a:ln w="44450">
            <a:solidFill>
              <a:schemeClr val="bg1"/>
            </a:solidFill>
            <a:prstDash val="solid"/>
            <a:tailEnd type="oval" w="sm" len="sm"/>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p:nvCxnSpPr>
        <p:spPr>
          <a:xfrm>
            <a:off x="4475999" y="2160127"/>
            <a:ext cx="2397593" cy="1481166"/>
          </a:xfrm>
          <a:prstGeom prst="line">
            <a:avLst/>
          </a:prstGeom>
          <a:ln w="50800">
            <a:solidFill>
              <a:schemeClr val="bg1"/>
            </a:solidFill>
            <a:prstDash val="solid"/>
            <a:tailEnd type="oval" w="sm" len="sm"/>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p:nvCxnSpPr>
        <p:spPr>
          <a:xfrm flipH="1">
            <a:off x="6648843" y="2229500"/>
            <a:ext cx="305863" cy="519560"/>
          </a:xfrm>
          <a:prstGeom prst="line">
            <a:avLst/>
          </a:prstGeom>
          <a:ln w="50800">
            <a:solidFill>
              <a:schemeClr val="bg1"/>
            </a:solidFill>
            <a:tailEnd type="oval" w="sm" len="sm"/>
          </a:ln>
        </p:spPr>
        <p:style>
          <a:lnRef idx="1">
            <a:schemeClr val="accent1"/>
          </a:lnRef>
          <a:fillRef idx="0">
            <a:schemeClr val="accent1"/>
          </a:fillRef>
          <a:effectRef idx="0">
            <a:schemeClr val="accent1"/>
          </a:effectRef>
          <a:fontRef idx="minor">
            <a:schemeClr val="tx1"/>
          </a:fontRef>
        </p:style>
      </p:cxnSp>
      <p:cxnSp>
        <p:nvCxnSpPr>
          <p:cNvPr id="112" name="直線コネクタ 111"/>
          <p:cNvCxnSpPr/>
          <p:nvPr/>
        </p:nvCxnSpPr>
        <p:spPr>
          <a:xfrm>
            <a:off x="4510653" y="2178339"/>
            <a:ext cx="1902843" cy="1709249"/>
          </a:xfrm>
          <a:prstGeom prst="line">
            <a:avLst/>
          </a:prstGeom>
          <a:ln w="50800">
            <a:solidFill>
              <a:schemeClr val="bg1"/>
            </a:solidFill>
            <a:prstDash val="solid"/>
            <a:tailEnd type="oval" w="sm" len="sm"/>
          </a:ln>
        </p:spPr>
        <p:style>
          <a:lnRef idx="1">
            <a:schemeClr val="accent1"/>
          </a:lnRef>
          <a:fillRef idx="0">
            <a:schemeClr val="accent1"/>
          </a:fillRef>
          <a:effectRef idx="0">
            <a:schemeClr val="accent1"/>
          </a:effectRef>
          <a:fontRef idx="minor">
            <a:schemeClr val="tx1"/>
          </a:fontRef>
        </p:style>
      </p:cxnSp>
      <p:sp>
        <p:nvSpPr>
          <p:cNvPr id="115" name="テキスト ボックス 114"/>
          <p:cNvSpPr txBox="1"/>
          <p:nvPr/>
        </p:nvSpPr>
        <p:spPr>
          <a:xfrm>
            <a:off x="132200" y="4438592"/>
            <a:ext cx="1974249" cy="31963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延焼遮断帯の整備</a:t>
            </a:r>
            <a:endPar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16" name="テキスト ボックス 115"/>
          <p:cNvSpPr txBox="1"/>
          <p:nvPr/>
        </p:nvSpPr>
        <p:spPr>
          <a:xfrm>
            <a:off x="119858" y="1782211"/>
            <a:ext cx="3701802" cy="31963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○延焼危険性の効果的な低減</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1" name="テキスト ボックス 120"/>
          <p:cNvSpPr txBox="1"/>
          <p:nvPr/>
        </p:nvSpPr>
        <p:spPr>
          <a:xfrm>
            <a:off x="253960" y="4696900"/>
            <a:ext cx="4405663" cy="291170"/>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92" b="0" i="0" u="none" strike="noStrike" kern="1200" cap="none" spc="-18"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都市計画道路三国塚口線、寝屋川大東線の着実な整備推進</a:t>
            </a:r>
            <a:endParaRPr kumimoji="1" lang="en-US" altLang="ja-JP" sz="1292" b="0" i="0" u="none" strike="noStrike" kern="1200" cap="none" spc="-18"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72191" y="5008841"/>
            <a:ext cx="3294633" cy="1164309"/>
          </a:xfrm>
          <a:prstGeom prst="rect">
            <a:avLst/>
          </a:prstGeom>
          <a:ln w="3175">
            <a:solidFill>
              <a:schemeClr val="tx1">
                <a:lumMod val="50000"/>
                <a:lumOff val="50000"/>
              </a:schemeClr>
            </a:solidFill>
          </a:ln>
        </p:spPr>
      </p:pic>
      <p:sp>
        <p:nvSpPr>
          <p:cNvPr id="97" name="テキスト ボックス 96"/>
          <p:cNvSpPr txBox="1"/>
          <p:nvPr/>
        </p:nvSpPr>
        <p:spPr>
          <a:xfrm>
            <a:off x="2296181" y="6235218"/>
            <a:ext cx="1379440" cy="319639"/>
          </a:xfrm>
          <a:prstGeom prst="rect">
            <a:avLst/>
          </a:prstGeom>
          <a:solidFill>
            <a:schemeClr val="bg1">
              <a:alpha val="50000"/>
            </a:schemeClr>
          </a:solid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現道：１３ｍ</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61" name="直線矢印コネクタ 60"/>
          <p:cNvCxnSpPr/>
          <p:nvPr/>
        </p:nvCxnSpPr>
        <p:spPr>
          <a:xfrm>
            <a:off x="2466135" y="6252805"/>
            <a:ext cx="765033" cy="7004"/>
          </a:xfrm>
          <a:prstGeom prst="straightConnector1">
            <a:avLst/>
          </a:prstGeom>
          <a:ln w="31750">
            <a:solidFill>
              <a:schemeClr val="tx1"/>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sp>
        <p:nvSpPr>
          <p:cNvPr id="96" name="テキスト ボックス 95"/>
          <p:cNvSpPr txBox="1"/>
          <p:nvPr/>
        </p:nvSpPr>
        <p:spPr>
          <a:xfrm>
            <a:off x="1172326" y="5029619"/>
            <a:ext cx="1584830" cy="319639"/>
          </a:xfrm>
          <a:prstGeom prst="rect">
            <a:avLst/>
          </a:prstGeom>
          <a:solidFill>
            <a:schemeClr val="bg1">
              <a:alpha val="50000"/>
            </a:schemeClr>
          </a:solid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整備後：３２ｍ</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0" name="テキスト ボックス 49"/>
          <p:cNvSpPr txBox="1"/>
          <p:nvPr/>
        </p:nvSpPr>
        <p:spPr>
          <a:xfrm>
            <a:off x="1456943" y="4169393"/>
            <a:ext cx="2736386" cy="404726"/>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15"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延焼拡大の危険性を効果的に低減</a:t>
            </a:r>
            <a:endParaRPr kumimoji="1" lang="en-US" altLang="ja-JP" sz="1015"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015"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2" name="二等辺三角形 51"/>
          <p:cNvSpPr/>
          <p:nvPr/>
        </p:nvSpPr>
        <p:spPr>
          <a:xfrm rot="5400000">
            <a:off x="1587136" y="3282789"/>
            <a:ext cx="1691370" cy="179854"/>
          </a:xfrm>
          <a:prstGeom prs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cxnSp>
        <p:nvCxnSpPr>
          <p:cNvPr id="60" name="直線コネクタ 59"/>
          <p:cNvCxnSpPr/>
          <p:nvPr/>
        </p:nvCxnSpPr>
        <p:spPr>
          <a:xfrm>
            <a:off x="964413" y="5332846"/>
            <a:ext cx="0" cy="442175"/>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8" name="直線コネクタ 87"/>
          <p:cNvCxnSpPr/>
          <p:nvPr/>
        </p:nvCxnSpPr>
        <p:spPr>
          <a:xfrm>
            <a:off x="3231168" y="5332846"/>
            <a:ext cx="0" cy="442175"/>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2" name="直線コネクタ 91"/>
          <p:cNvCxnSpPr/>
          <p:nvPr/>
        </p:nvCxnSpPr>
        <p:spPr>
          <a:xfrm>
            <a:off x="3231168" y="5839302"/>
            <a:ext cx="0" cy="40918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4" name="直線コネクタ 93"/>
          <p:cNvCxnSpPr/>
          <p:nvPr/>
        </p:nvCxnSpPr>
        <p:spPr>
          <a:xfrm>
            <a:off x="2462660" y="5894236"/>
            <a:ext cx="0" cy="35425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1" name="テキスト ボックス 80"/>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defTabSz="914290">
              <a:defRPr/>
            </a:pPr>
            <a:r>
              <a:rPr kumimoji="1" lang="ja-JP" altLang="en-US"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大阪府密集市街地整備方針（</a:t>
            </a:r>
            <a:r>
              <a:rPr kumimoji="1" lang="en-US" altLang="ja-JP" b="1" dirty="0">
                <a:solidFill>
                  <a:prstClr val="black"/>
                </a:solidFill>
                <a:latin typeface="Meiryo UI"/>
                <a:ea typeface="Meiryo UI"/>
                <a:cs typeface="Meiryo UI" panose="020B0604030504040204" pitchFamily="50" charset="-128"/>
              </a:rPr>
              <a:t>R</a:t>
            </a:r>
            <a:r>
              <a:rPr kumimoji="1" lang="en-US" altLang="ja-JP" b="1" dirty="0">
                <a:latin typeface="Meiryo UI"/>
                <a:ea typeface="Meiryo UI"/>
                <a:cs typeface="Meiryo UI" panose="020B0604030504040204" pitchFamily="50" charset="-128"/>
              </a:rPr>
              <a:t>8</a:t>
            </a:r>
            <a:r>
              <a:rPr kumimoji="1" lang="en-US" altLang="ja-JP" b="1" dirty="0">
                <a:solidFill>
                  <a:prstClr val="black"/>
                </a:solidFill>
                <a:latin typeface="Meiryo UI"/>
                <a:ea typeface="Meiryo UI"/>
                <a:cs typeface="Meiryo UI" panose="020B0604030504040204" pitchFamily="50" charset="-128"/>
              </a:rPr>
              <a:t>.3</a:t>
            </a:r>
            <a:r>
              <a:rPr kumimoji="1" lang="ja-JP" altLang="en-US" b="1"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改定）に基づく取組の推進</a:t>
            </a:r>
            <a:endParaRPr lang="ja-JP" dirty="0">
              <a:solidFill>
                <a:prstClr val="black"/>
              </a:solidFill>
              <a:ea typeface="ＭＳ Ｐゴシック"/>
              <a:cs typeface="Calibri"/>
            </a:endParaRPr>
          </a:p>
        </p:txBody>
      </p:sp>
      <p:cxnSp>
        <p:nvCxnSpPr>
          <p:cNvPr id="84" name="直線コネクタ 83"/>
          <p:cNvCxnSpPr/>
          <p:nvPr/>
        </p:nvCxnSpPr>
        <p:spPr>
          <a:xfrm flipV="1">
            <a:off x="2219028" y="4246697"/>
            <a:ext cx="2990382" cy="352957"/>
          </a:xfrm>
          <a:prstGeom prst="line">
            <a:avLst/>
          </a:prstGeom>
          <a:ln w="25400">
            <a:solidFill>
              <a:schemeClr val="tx1"/>
            </a:solidFill>
            <a:prstDash val="sysDash"/>
            <a:tailEnd type="oval" w="sm" len="sm"/>
          </a:ln>
        </p:spPr>
        <p:style>
          <a:lnRef idx="1">
            <a:schemeClr val="accent1"/>
          </a:lnRef>
          <a:fillRef idx="0">
            <a:schemeClr val="accent1"/>
          </a:fillRef>
          <a:effectRef idx="0">
            <a:schemeClr val="accent1"/>
          </a:effectRef>
          <a:fontRef idx="minor">
            <a:schemeClr val="tx1"/>
          </a:fontRef>
        </p:style>
      </p:cxnSp>
      <p:cxnSp>
        <p:nvCxnSpPr>
          <p:cNvPr id="85" name="直線コネクタ 84"/>
          <p:cNvCxnSpPr/>
          <p:nvPr/>
        </p:nvCxnSpPr>
        <p:spPr>
          <a:xfrm>
            <a:off x="4494428" y="2178339"/>
            <a:ext cx="2379164" cy="1466274"/>
          </a:xfrm>
          <a:prstGeom prst="line">
            <a:avLst/>
          </a:prstGeom>
          <a:ln w="25400">
            <a:solidFill>
              <a:schemeClr val="tx1"/>
            </a:solidFill>
            <a:prstDash val="sysDash"/>
            <a:tailEnd type="oval" w="sm" len="sm"/>
          </a:ln>
        </p:spPr>
        <p:style>
          <a:lnRef idx="1">
            <a:schemeClr val="accent1"/>
          </a:lnRef>
          <a:fillRef idx="0">
            <a:schemeClr val="accent1"/>
          </a:fillRef>
          <a:effectRef idx="0">
            <a:schemeClr val="accent1"/>
          </a:effectRef>
          <a:fontRef idx="minor">
            <a:schemeClr val="tx1"/>
          </a:fontRef>
        </p:style>
      </p:cxnSp>
      <p:cxnSp>
        <p:nvCxnSpPr>
          <p:cNvPr id="91" name="直線コネクタ 90"/>
          <p:cNvCxnSpPr/>
          <p:nvPr/>
        </p:nvCxnSpPr>
        <p:spPr>
          <a:xfrm>
            <a:off x="4566837" y="2226192"/>
            <a:ext cx="1846658" cy="1662822"/>
          </a:xfrm>
          <a:prstGeom prst="line">
            <a:avLst/>
          </a:prstGeom>
          <a:ln w="25400">
            <a:solidFill>
              <a:schemeClr val="tx1"/>
            </a:solidFill>
            <a:prstDash val="sysDash"/>
            <a:tailEnd type="oval" w="sm" len="sm"/>
          </a:ln>
        </p:spPr>
        <p:style>
          <a:lnRef idx="1">
            <a:schemeClr val="accent1"/>
          </a:lnRef>
          <a:fillRef idx="0">
            <a:schemeClr val="accent1"/>
          </a:fillRef>
          <a:effectRef idx="0">
            <a:schemeClr val="accent1"/>
          </a:effectRef>
          <a:fontRef idx="minor">
            <a:schemeClr val="tx1"/>
          </a:fontRef>
        </p:style>
      </p:cxnSp>
      <p:cxnSp>
        <p:nvCxnSpPr>
          <p:cNvPr id="95" name="直線コネクタ 94"/>
          <p:cNvCxnSpPr/>
          <p:nvPr/>
        </p:nvCxnSpPr>
        <p:spPr>
          <a:xfrm flipH="1">
            <a:off x="6648843" y="2229500"/>
            <a:ext cx="305863" cy="519560"/>
          </a:xfrm>
          <a:prstGeom prst="line">
            <a:avLst/>
          </a:prstGeom>
          <a:ln w="25400">
            <a:solidFill>
              <a:schemeClr val="tx1"/>
            </a:solidFill>
            <a:prstDash val="sysDash"/>
            <a:tailEnd type="oval" w="sm" len="sm"/>
          </a:ln>
        </p:spPr>
        <p:style>
          <a:lnRef idx="1">
            <a:schemeClr val="accent1"/>
          </a:lnRef>
          <a:fillRef idx="0">
            <a:schemeClr val="accent1"/>
          </a:fillRef>
          <a:effectRef idx="0">
            <a:schemeClr val="accent1"/>
          </a:effectRef>
          <a:fontRef idx="minor">
            <a:schemeClr val="tx1"/>
          </a:fontRef>
        </p:style>
      </p:cxnSp>
      <p:cxnSp>
        <p:nvCxnSpPr>
          <p:cNvPr id="87" name="直線矢印コネクタ 86"/>
          <p:cNvCxnSpPr/>
          <p:nvPr/>
        </p:nvCxnSpPr>
        <p:spPr>
          <a:xfrm flipV="1">
            <a:off x="964414" y="5337564"/>
            <a:ext cx="2266755" cy="4566"/>
          </a:xfrm>
          <a:prstGeom prst="straightConnector1">
            <a:avLst/>
          </a:prstGeom>
          <a:ln w="31750">
            <a:solidFill>
              <a:schemeClr val="tx1"/>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sp>
        <p:nvSpPr>
          <p:cNvPr id="98"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9" name="テキスト ボックス 98">
            <a:extLst>
              <a:ext uri="{FF2B5EF4-FFF2-40B4-BE49-F238E27FC236}">
                <a16:creationId xmlns:a16="http://schemas.microsoft.com/office/drawing/2014/main" id="{26AE26C0-71FB-4A63-AD2F-C0088E97EE61}"/>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prstClr val="white"/>
                </a:solidFill>
                <a:latin typeface="Meiryo UI" panose="020B0604030504040204" pitchFamily="50" charset="-128"/>
                <a:ea typeface="Meiryo UI" panose="020B0604030504040204" pitchFamily="50" charset="-128"/>
              </a:rPr>
              <a:t>都市防災</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課</a:t>
            </a:r>
          </a:p>
        </p:txBody>
      </p:sp>
    </p:spTree>
    <p:extLst>
      <p:ext uri="{BB962C8B-B14F-4D97-AF65-F5344CB8AC3E}">
        <p14:creationId xmlns:p14="http://schemas.microsoft.com/office/powerpoint/2010/main" val="1242354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３</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安全を支える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defTabSz="914290">
              <a:defRPr/>
            </a:pPr>
            <a:r>
              <a:rPr kumimoji="1" lang="ja-JP" altLang="en-US" b="1" i="0" u="none" strike="noStrike" kern="1200" cap="none" spc="0" normalizeH="0" baseline="0" noProof="0" dirty="0">
                <a:ln>
                  <a:noFill/>
                </a:ln>
                <a:effectLst/>
                <a:uLnTx/>
                <a:uFillTx/>
                <a:latin typeface="Meiryo UI"/>
                <a:ea typeface="Meiryo UI"/>
                <a:cs typeface="Meiryo UI" panose="020B0604030504040204" pitchFamily="50" charset="-128"/>
              </a:rPr>
              <a:t>　</a:t>
            </a:r>
            <a:r>
              <a:rPr kumimoji="1" lang="ja-JP" b="1" dirty="0">
                <a:latin typeface="Meiryo UI"/>
                <a:ea typeface="Meiryo UI"/>
                <a:cs typeface="Meiryo UI" panose="020B0604030504040204" pitchFamily="50" charset="-128"/>
              </a:rPr>
              <a:t>新 </a:t>
            </a:r>
            <a:r>
              <a:rPr kumimoji="1" lang="ja-JP" b="1" i="0" u="none" strike="noStrike" kern="1200" cap="none" normalizeH="0" baseline="0" noProof="0" dirty="0">
                <a:ln>
                  <a:noFill/>
                </a:ln>
                <a:effectLst/>
                <a:uLnTx/>
                <a:uFillTx/>
                <a:latin typeface="Meiryo UI"/>
                <a:ea typeface="Meiryo UI"/>
                <a:cs typeface="Meiryo UI" panose="020B0604030504040204" pitchFamily="50" charset="-128"/>
              </a:rPr>
              <a:t>住</a:t>
            </a:r>
            <a:r>
              <a:rPr kumimoji="1" lang="ja-JP" b="1" dirty="0">
                <a:latin typeface="Meiryo UI"/>
                <a:ea typeface="Meiryo UI"/>
                <a:cs typeface="Meiryo UI" panose="020B0604030504040204" pitchFamily="50" charset="-128"/>
              </a:rPr>
              <a:t>宅</a:t>
            </a:r>
            <a:r>
              <a:rPr kumimoji="1" lang="ja-JP" b="1" i="0" u="none" strike="noStrike" kern="1200" cap="none" normalizeH="0" baseline="0" noProof="0" dirty="0">
                <a:ln>
                  <a:noFill/>
                </a:ln>
                <a:effectLst/>
                <a:uLnTx/>
                <a:uFillTx/>
                <a:latin typeface="Meiryo UI"/>
                <a:ea typeface="Meiryo UI"/>
                <a:cs typeface="Meiryo UI" panose="020B0604030504040204" pitchFamily="50" charset="-128"/>
              </a:rPr>
              <a:t>建築物耐震</a:t>
            </a:r>
            <a:r>
              <a:rPr kumimoji="1" lang="en-US" altLang="ja-JP" b="1" dirty="0">
                <a:latin typeface="Meiryo UI"/>
                <a:ea typeface="Meiryo UI"/>
                <a:cs typeface="Meiryo UI" panose="020B0604030504040204" pitchFamily="50" charset="-128"/>
              </a:rPr>
              <a:t>10</a:t>
            </a:r>
            <a:r>
              <a:rPr kumimoji="1" lang="ja-JP" b="1" i="0" u="none" strike="noStrike" kern="1200" cap="none" normalizeH="0" baseline="0" noProof="0" dirty="0">
                <a:ln>
                  <a:noFill/>
                </a:ln>
                <a:effectLst/>
                <a:uLnTx/>
                <a:uFillTx/>
                <a:latin typeface="Meiryo UI"/>
                <a:ea typeface="Meiryo UI"/>
                <a:cs typeface="Meiryo UI" panose="020B0604030504040204" pitchFamily="50" charset="-128"/>
              </a:rPr>
              <a:t>ヵ年戦略・大阪</a:t>
            </a:r>
            <a:r>
              <a:rPr kumimoji="1" lang="en-US" altLang="ja-JP" sz="1400" b="1" i="0" u="none" strike="noStrike" kern="1200" cap="none" normalizeH="0" baseline="0" noProof="0" dirty="0">
                <a:ln>
                  <a:noFill/>
                </a:ln>
                <a:effectLst/>
                <a:uLnTx/>
                <a:uFillTx/>
                <a:latin typeface="Meiryo UI"/>
                <a:ea typeface="Meiryo UI"/>
                <a:cs typeface="Meiryo UI" panose="020B0604030504040204" pitchFamily="50" charset="-128"/>
              </a:rPr>
              <a:t>-</a:t>
            </a:r>
            <a:r>
              <a:rPr kumimoji="1" lang="ja-JP" sz="1200" b="1" i="0" u="none" strike="noStrike" kern="1200" cap="none" normalizeH="0" baseline="0" noProof="0" dirty="0">
                <a:ln>
                  <a:noFill/>
                </a:ln>
                <a:effectLst/>
                <a:uLnTx/>
                <a:uFillTx/>
                <a:latin typeface="Meiryo UI"/>
                <a:ea typeface="Meiryo UI"/>
                <a:cs typeface="Meiryo UI" panose="020B0604030504040204" pitchFamily="50" charset="-128"/>
              </a:rPr>
              <a:t>大阪府耐震改修促進計画</a:t>
            </a:r>
            <a:r>
              <a:rPr kumimoji="1" lang="en-US" altLang="ja-JP" sz="1200" b="1" i="0" u="none" strike="noStrike" kern="1200" cap="none" normalizeH="0" baseline="0" noProof="0" dirty="0">
                <a:ln>
                  <a:noFill/>
                </a:ln>
                <a:effectLst/>
                <a:uLnTx/>
                <a:uFillTx/>
                <a:latin typeface="Meiryo UI"/>
                <a:ea typeface="Meiryo UI"/>
                <a:cs typeface="Meiryo UI" panose="020B0604030504040204" pitchFamily="50" charset="-128"/>
              </a:rPr>
              <a:t>-</a:t>
            </a:r>
            <a:r>
              <a:rPr kumimoji="1" lang="ja-JP" altLang="en-US" sz="1400" b="1" i="0" u="none" strike="noStrike" kern="1200" cap="none" normalizeH="0" baseline="0" noProof="0" dirty="0">
                <a:ln>
                  <a:noFill/>
                </a:ln>
                <a:effectLst/>
                <a:uLnTx/>
                <a:uFillTx/>
                <a:latin typeface="Meiryo UI"/>
                <a:ea typeface="Meiryo UI"/>
                <a:cs typeface="Meiryo UI" panose="020B0604030504040204" pitchFamily="50" charset="-128"/>
              </a:rPr>
              <a:t> </a:t>
            </a:r>
            <a:r>
              <a:rPr kumimoji="1" lang="en-US" altLang="ja-JP" b="1" i="0" u="none" strike="noStrike" kern="1200" cap="none" normalizeH="0" baseline="0" noProof="0" dirty="0">
                <a:ln>
                  <a:noFill/>
                </a:ln>
                <a:effectLst/>
                <a:uLnTx/>
                <a:uFillTx/>
                <a:latin typeface="Meiryo UI"/>
                <a:ea typeface="Meiryo UI"/>
                <a:cs typeface="Meiryo UI" panose="020B0604030504040204" pitchFamily="50" charset="-128"/>
              </a:rPr>
              <a:t>(</a:t>
            </a:r>
            <a:r>
              <a:rPr kumimoji="1" lang="en-US" altLang="ja-JP" b="1" dirty="0">
                <a:latin typeface="Meiryo UI"/>
                <a:ea typeface="Meiryo UI"/>
                <a:cs typeface="Meiryo UI" panose="020B0604030504040204" pitchFamily="50" charset="-128"/>
              </a:rPr>
              <a:t>R8.3</a:t>
            </a:r>
            <a:r>
              <a:rPr kumimoji="1" lang="ja-JP" b="1" i="0" u="none" strike="noStrike" kern="1200" cap="none" normalizeH="0" baseline="0" noProof="0" dirty="0">
                <a:ln>
                  <a:noFill/>
                </a:ln>
                <a:effectLst/>
                <a:uLnTx/>
                <a:uFillTx/>
                <a:latin typeface="Meiryo UI"/>
                <a:ea typeface="Meiryo UI"/>
                <a:cs typeface="Meiryo UI" panose="020B0604030504040204" pitchFamily="50" charset="-128"/>
              </a:rPr>
              <a:t>改定</a:t>
            </a:r>
            <a:r>
              <a:rPr kumimoji="1" lang="en-US" altLang="ja-JP" b="1" i="0" u="none" strike="noStrike" kern="1200" cap="none" normalizeH="0" baseline="0" noProof="0" dirty="0">
                <a:ln>
                  <a:noFill/>
                </a:ln>
                <a:effectLst/>
                <a:uLnTx/>
                <a:uFillTx/>
                <a:latin typeface="Meiryo UI"/>
                <a:ea typeface="Meiryo UI"/>
                <a:cs typeface="Meiryo UI" panose="020B0604030504040204" pitchFamily="50" charset="-128"/>
              </a:rPr>
              <a:t>)</a:t>
            </a:r>
            <a:r>
              <a:rPr kumimoji="1" lang="ja-JP" b="1" i="0" u="none" strike="noStrike" kern="1200" cap="none" normalizeH="0" baseline="0" noProof="0" dirty="0">
                <a:ln>
                  <a:noFill/>
                </a:ln>
                <a:effectLst/>
                <a:uLnTx/>
                <a:uFillTx/>
                <a:latin typeface="Meiryo UI"/>
                <a:ea typeface="Meiryo UI"/>
                <a:cs typeface="Meiryo UI" panose="020B0604030504040204" pitchFamily="50" charset="-128"/>
              </a:rPr>
              <a:t> に基づく取組の推進</a:t>
            </a:r>
            <a:endParaRPr kumimoji="1" lang="en-US" dirty="0"/>
          </a:p>
        </p:txBody>
      </p:sp>
      <p:sp>
        <p:nvSpPr>
          <p:cNvPr id="40"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テキスト ボックス 42">
            <a:extLst>
              <a:ext uri="{FF2B5EF4-FFF2-40B4-BE49-F238E27FC236}">
                <a16:creationId xmlns:a16="http://schemas.microsoft.com/office/drawing/2014/main" id="{55E6F869-7A68-4E9F-B21C-A336CC944035}"/>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都市防災課</a:t>
            </a:r>
          </a:p>
        </p:txBody>
      </p:sp>
      <p:sp>
        <p:nvSpPr>
          <p:cNvPr id="49" name="テキスト ボックス 118">
            <a:extLst>
              <a:ext uri="{FF2B5EF4-FFF2-40B4-BE49-F238E27FC236}">
                <a16:creationId xmlns:a16="http://schemas.microsoft.com/office/drawing/2014/main" id="{05072FB7-A502-4276-BDA0-2B9C57507951}"/>
              </a:ext>
            </a:extLst>
          </p:cNvPr>
          <p:cNvSpPr txBox="1"/>
          <p:nvPr/>
        </p:nvSpPr>
        <p:spPr bwMode="gray">
          <a:xfrm>
            <a:off x="1391466" y="5256073"/>
            <a:ext cx="2384557" cy="929657"/>
          </a:xfrm>
          <a:prstGeom prst="rect">
            <a:avLst/>
          </a:prstGeom>
          <a:ln w="12700">
            <a:noFill/>
          </a:ln>
        </p:spPr>
        <p:style>
          <a:lnRef idx="2">
            <a:schemeClr val="accent1"/>
          </a:lnRef>
          <a:fillRef idx="1">
            <a:schemeClr val="lt1"/>
          </a:fillRef>
          <a:effectRef idx="0">
            <a:schemeClr val="accent1"/>
          </a:effectRef>
          <a:fontRef idx="minor">
            <a:schemeClr val="dk1"/>
          </a:fontRef>
        </p:style>
        <p:txBody>
          <a:bodyPr wrap="square" lIns="37379" tIns="18690" rIns="37379" bIns="0" rtlCol="0">
            <a:noAutofit/>
          </a:bodyPr>
          <a:lstStyle/>
          <a:p>
            <a:pPr marL="0" marR="19383"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sng" strike="noStrike" kern="1200" cap="none" spc="-46" normalizeH="0" baseline="0" noProof="0">
                <a:ln>
                  <a:noFill/>
                </a:ln>
                <a:solidFill>
                  <a:srgbClr val="FF0000"/>
                </a:solidFill>
                <a:effectLst/>
                <a:uLnTx/>
                <a:uFillTx/>
                <a:latin typeface="ＭＳ Ｐゴシック" panose="020B0600070205080204" pitchFamily="50" charset="-128"/>
                <a:ea typeface="Meiryo UI" panose="020B0604030504040204" pitchFamily="50" charset="-128"/>
                <a:cs typeface="Times New Roman" panose="02020603050405020304" pitchFamily="18" charset="0"/>
              </a:rPr>
              <a:t>広域緊急交通路沿道建築物</a:t>
            </a:r>
            <a:endParaRPr kumimoji="1" lang="ja-JP" altLang="en-US" sz="1477" b="1" i="0" u="sng" strike="noStrike" kern="1200" cap="none" spc="-46" normalizeH="0" baseline="0" noProof="0">
              <a:ln>
                <a:noFill/>
              </a:ln>
              <a:solidFill>
                <a:srgbClr val="FF0000"/>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80599" marR="83997" lvl="0" indent="0" algn="l" defTabSz="91429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ＭＳ Ｐゴシック" panose="020B0600070205080204" pitchFamily="50" charset="-128"/>
                <a:ea typeface="Meiryo UI" panose="020B0604030504040204" pitchFamily="50" charset="-128"/>
                <a:cs typeface="Times New Roman" panose="02020603050405020304" pitchFamily="18" charset="0"/>
              </a:rPr>
              <a:t>沿道にある一定の規模を超える建物及びブロック塀等</a:t>
            </a:r>
            <a:endParaRPr kumimoji="1" lang="ja-JP" altLang="en-US" sz="1292"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50" name="テキスト ボックス 119">
            <a:extLst>
              <a:ext uri="{FF2B5EF4-FFF2-40B4-BE49-F238E27FC236}">
                <a16:creationId xmlns:a16="http://schemas.microsoft.com/office/drawing/2014/main" id="{E34192C5-2D07-47FE-85C5-849974497714}"/>
              </a:ext>
            </a:extLst>
          </p:cNvPr>
          <p:cNvSpPr txBox="1"/>
          <p:nvPr/>
        </p:nvSpPr>
        <p:spPr bwMode="gray">
          <a:xfrm>
            <a:off x="1391467" y="4277852"/>
            <a:ext cx="2117646" cy="909810"/>
          </a:xfrm>
          <a:prstGeom prst="rect">
            <a:avLst/>
          </a:prstGeom>
          <a:ln w="12700">
            <a:noFill/>
          </a:ln>
        </p:spPr>
        <p:style>
          <a:lnRef idx="2">
            <a:schemeClr val="accent1"/>
          </a:lnRef>
          <a:fillRef idx="1">
            <a:schemeClr val="lt1"/>
          </a:fillRef>
          <a:effectRef idx="0">
            <a:schemeClr val="accent1"/>
          </a:effectRef>
          <a:fontRef idx="minor">
            <a:schemeClr val="dk1"/>
          </a:fontRef>
        </p:style>
        <p:txBody>
          <a:bodyPr wrap="square" lIns="37379" tIns="18690" rIns="37379" bIns="0" rtlCol="0">
            <a:noAutofit/>
          </a:bodyPr>
          <a:lstStyle/>
          <a:p>
            <a:pPr marL="0" marR="83997"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sng" strike="noStrike" kern="1200" cap="none" spc="0" normalizeH="0" baseline="0" noProof="0">
                <a:ln>
                  <a:noFill/>
                </a:ln>
                <a:solidFill>
                  <a:srgbClr val="FF0000"/>
                </a:solidFill>
                <a:effectLst/>
                <a:uLnTx/>
                <a:uFillTx/>
                <a:latin typeface="ＭＳ Ｐゴシック" panose="020B0600070205080204" pitchFamily="50" charset="-128"/>
                <a:ea typeface="Meiryo UI" panose="020B0604030504040204" pitchFamily="50" charset="-128"/>
                <a:cs typeface="Times New Roman" panose="02020603050405020304" pitchFamily="18" charset="0"/>
              </a:rPr>
              <a:t>大規模建築物</a:t>
            </a:r>
            <a:endParaRPr kumimoji="1" lang="ja-JP" altLang="en-US" sz="1477" b="0" i="0" u="sng" strike="noStrike" kern="1200" cap="none" spc="0" normalizeH="0" baseline="0" noProof="0">
              <a:ln>
                <a:noFill/>
              </a:ln>
              <a:solidFill>
                <a:srgbClr val="FF0000"/>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marL="80599" marR="3692" lvl="0" indent="0" algn="l" defTabSz="91429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ＭＳ Ｐゴシック" panose="020B0600070205080204" pitchFamily="50" charset="-128"/>
                <a:ea typeface="Meiryo UI" panose="020B0604030504040204" pitchFamily="50" charset="-128"/>
                <a:cs typeface="Times New Roman" panose="02020603050405020304" pitchFamily="18" charset="0"/>
              </a:rPr>
              <a:t>不特定多数の者及び避難に配慮を要する者が利用する大規模な建築物</a:t>
            </a:r>
            <a:endParaRPr kumimoji="1" lang="ja-JP" altLang="en-US" sz="1292"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51" name="右矢印 183">
            <a:extLst>
              <a:ext uri="{FF2B5EF4-FFF2-40B4-BE49-F238E27FC236}">
                <a16:creationId xmlns:a16="http://schemas.microsoft.com/office/drawing/2014/main" id="{C6BAD8F4-19CF-4DAD-A507-8D43EF1FC8B3}"/>
              </a:ext>
            </a:extLst>
          </p:cNvPr>
          <p:cNvSpPr/>
          <p:nvPr/>
        </p:nvSpPr>
        <p:spPr>
          <a:xfrm>
            <a:off x="5277427" y="4680817"/>
            <a:ext cx="111690" cy="335993"/>
          </a:xfrm>
          <a:prstGeom prst="rightArrow">
            <a:avLst>
              <a:gd name="adj1" fmla="val 100000"/>
              <a:gd name="adj2"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9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2" name="右矢印 184">
            <a:extLst>
              <a:ext uri="{FF2B5EF4-FFF2-40B4-BE49-F238E27FC236}">
                <a16:creationId xmlns:a16="http://schemas.microsoft.com/office/drawing/2014/main" id="{DE5B2DEF-544B-4DC6-BBF2-E8880D1F4E3E}"/>
              </a:ext>
            </a:extLst>
          </p:cNvPr>
          <p:cNvSpPr/>
          <p:nvPr/>
        </p:nvSpPr>
        <p:spPr>
          <a:xfrm>
            <a:off x="7067069" y="4680817"/>
            <a:ext cx="111690" cy="335993"/>
          </a:xfrm>
          <a:prstGeom prst="rightArrow">
            <a:avLst>
              <a:gd name="adj1" fmla="val 100000"/>
              <a:gd name="adj2"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9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3" name="右矢印 191">
            <a:extLst>
              <a:ext uri="{FF2B5EF4-FFF2-40B4-BE49-F238E27FC236}">
                <a16:creationId xmlns:a16="http://schemas.microsoft.com/office/drawing/2014/main" id="{3633F79C-9357-46DB-AFD9-095A1EC305DE}"/>
              </a:ext>
            </a:extLst>
          </p:cNvPr>
          <p:cNvSpPr/>
          <p:nvPr/>
        </p:nvSpPr>
        <p:spPr>
          <a:xfrm>
            <a:off x="7065104" y="5676407"/>
            <a:ext cx="111690" cy="335993"/>
          </a:xfrm>
          <a:prstGeom prst="rightArrow">
            <a:avLst>
              <a:gd name="adj1" fmla="val 100000"/>
              <a:gd name="adj2"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9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4" name="右矢印 192">
            <a:extLst>
              <a:ext uri="{FF2B5EF4-FFF2-40B4-BE49-F238E27FC236}">
                <a16:creationId xmlns:a16="http://schemas.microsoft.com/office/drawing/2014/main" id="{5F2A8507-787B-4F30-87ED-B9F5CE57EE8F}"/>
              </a:ext>
            </a:extLst>
          </p:cNvPr>
          <p:cNvSpPr/>
          <p:nvPr/>
        </p:nvSpPr>
        <p:spPr>
          <a:xfrm>
            <a:off x="2464808" y="3541364"/>
            <a:ext cx="111690" cy="335993"/>
          </a:xfrm>
          <a:prstGeom prst="rightArrow">
            <a:avLst>
              <a:gd name="adj1" fmla="val 100000"/>
              <a:gd name="adj2"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9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5" name="右矢印 193">
            <a:extLst>
              <a:ext uri="{FF2B5EF4-FFF2-40B4-BE49-F238E27FC236}">
                <a16:creationId xmlns:a16="http://schemas.microsoft.com/office/drawing/2014/main" id="{A4ACB60C-DAE4-46A6-AEF8-9CC56C7F2F87}"/>
              </a:ext>
            </a:extLst>
          </p:cNvPr>
          <p:cNvSpPr/>
          <p:nvPr/>
        </p:nvSpPr>
        <p:spPr>
          <a:xfrm>
            <a:off x="5834153" y="3567741"/>
            <a:ext cx="111690" cy="335993"/>
          </a:xfrm>
          <a:prstGeom prst="rightArrow">
            <a:avLst>
              <a:gd name="adj1" fmla="val 100000"/>
              <a:gd name="adj2"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9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6" name="右矢印 194">
            <a:extLst>
              <a:ext uri="{FF2B5EF4-FFF2-40B4-BE49-F238E27FC236}">
                <a16:creationId xmlns:a16="http://schemas.microsoft.com/office/drawing/2014/main" id="{F93839C4-F4E5-4589-B974-7B1AD666985B}"/>
              </a:ext>
            </a:extLst>
          </p:cNvPr>
          <p:cNvSpPr/>
          <p:nvPr/>
        </p:nvSpPr>
        <p:spPr>
          <a:xfrm>
            <a:off x="5275461" y="5676407"/>
            <a:ext cx="111690" cy="335993"/>
          </a:xfrm>
          <a:prstGeom prst="rightArrow">
            <a:avLst>
              <a:gd name="adj1" fmla="val 100000"/>
              <a:gd name="adj2"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9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7" name="テキスト ボックス 78">
            <a:extLst>
              <a:ext uri="{FF2B5EF4-FFF2-40B4-BE49-F238E27FC236}">
                <a16:creationId xmlns:a16="http://schemas.microsoft.com/office/drawing/2014/main" id="{BAD11C85-618A-4D6B-99AA-B49FB148533E}"/>
              </a:ext>
            </a:extLst>
          </p:cNvPr>
          <p:cNvSpPr txBox="1"/>
          <p:nvPr/>
        </p:nvSpPr>
        <p:spPr>
          <a:xfrm>
            <a:off x="860213" y="3221148"/>
            <a:ext cx="3072071" cy="233460"/>
          </a:xfrm>
          <a:prstGeom prst="rect">
            <a:avLst/>
          </a:prstGeom>
          <a:noFill/>
          <a:ln>
            <a:noFill/>
          </a:ln>
        </p:spPr>
        <p:txBody>
          <a:bodyPr wrap="square" tIns="0" bIns="0" rtlCol="0">
            <a:noAutofit/>
          </a:bodyPr>
          <a:lstStyle/>
          <a:p>
            <a:pPr marL="188298" marR="0" lvl="0" indent="-188298" algn="l" defTabSz="914290" rtl="0" eaLnBrk="1" fontAlgn="auto" latinLnBrk="0" hangingPunct="1">
              <a:lnSpc>
                <a:spcPct val="100000"/>
              </a:lnSpc>
              <a:spcBef>
                <a:spcPts val="0"/>
              </a:spcBef>
              <a:spcAft>
                <a:spcPts val="0"/>
              </a:spcAft>
              <a:buClrTx/>
              <a:buSzTx/>
              <a:buFontTx/>
              <a:buNone/>
              <a:tabLst/>
              <a:defRPr/>
            </a:pPr>
            <a:r>
              <a:rPr kumimoji="1" lang="zh-CN" altLang="en-US" sz="1292" b="0" i="0" u="none" strike="noStrike" kern="1200" cap="none" spc="0" normalizeH="0" baseline="0" noProof="0">
                <a:ln>
                  <a:noFill/>
                </a:ln>
                <a:solidFill>
                  <a:srgbClr val="000000"/>
                </a:solidFill>
                <a:effectLst/>
                <a:uLnTx/>
                <a:uFillTx/>
                <a:latin typeface="ＭＳ Ｐゴシック" panose="020B0600070205080204" pitchFamily="50" charset="-128"/>
                <a:ea typeface="Meiryo UI" panose="020B0604030504040204" pitchFamily="50" charset="-128"/>
                <a:cs typeface="Times New Roman" panose="02020603050405020304" pitchFamily="18" charset="0"/>
              </a:rPr>
              <a:t>耐震化率（耐震性不足戸数）</a:t>
            </a:r>
          </a:p>
        </p:txBody>
      </p:sp>
      <p:sp>
        <p:nvSpPr>
          <p:cNvPr id="58" name="テキスト ボックス 78">
            <a:extLst>
              <a:ext uri="{FF2B5EF4-FFF2-40B4-BE49-F238E27FC236}">
                <a16:creationId xmlns:a16="http://schemas.microsoft.com/office/drawing/2014/main" id="{8E30C877-43FE-40B9-ADF6-FA75C4BC57AF}"/>
              </a:ext>
            </a:extLst>
          </p:cNvPr>
          <p:cNvSpPr txBox="1"/>
          <p:nvPr/>
        </p:nvSpPr>
        <p:spPr>
          <a:xfrm>
            <a:off x="3650185" y="4325258"/>
            <a:ext cx="3019318" cy="435683"/>
          </a:xfrm>
          <a:prstGeom prst="rect">
            <a:avLst/>
          </a:prstGeom>
          <a:noFill/>
          <a:ln>
            <a:noFill/>
          </a:ln>
        </p:spPr>
        <p:txBody>
          <a:bodyPr wrap="square" lIns="91440" tIns="0" rIns="91440" bIns="0" rtlCol="0" anchor="t">
            <a:noAutofit/>
          </a:bodyPr>
          <a:lstStyle/>
          <a:p>
            <a:pPr marL="187960" marR="0" lvl="0" indent="-187960" algn="l" defTabSz="914290" rtl="0" eaLnBrk="1" fontAlgn="auto" latinLnBrk="0" hangingPunct="1">
              <a:lnSpc>
                <a:spcPct val="100000"/>
              </a:lnSpc>
              <a:spcBef>
                <a:spcPts val="0"/>
              </a:spcBef>
              <a:spcAft>
                <a:spcPts val="0"/>
              </a:spcAft>
              <a:buClrTx/>
              <a:buSzTx/>
              <a:buFontTx/>
              <a:buNone/>
              <a:tabLst/>
              <a:defRPr/>
            </a:pPr>
            <a:r>
              <a:rPr kumimoji="1" lang="ja-JP" altLang="en-US" sz="1250" b="0" i="0" u="none" strike="noStrike" kern="1200" cap="none" spc="0" normalizeH="0" baseline="0" noProof="0" dirty="0">
                <a:ln>
                  <a:noFill/>
                </a:ln>
                <a:solidFill>
                  <a:srgbClr val="000000"/>
                </a:solidFill>
                <a:effectLst/>
                <a:uLnTx/>
                <a:uFillTx/>
                <a:latin typeface="ＭＳ Ｐゴシック"/>
                <a:ea typeface="Meiryo UI"/>
                <a:cs typeface="Times New Roman"/>
              </a:rPr>
              <a:t>耐震性不足棟数（</a:t>
            </a:r>
            <a:r>
              <a:rPr kumimoji="1" lang="ja-JP" altLang="en-US" sz="1250" dirty="0">
                <a:solidFill>
                  <a:srgbClr val="000000"/>
                </a:solidFill>
                <a:latin typeface="ＭＳ Ｐゴシック"/>
                <a:ea typeface="Meiryo UI"/>
                <a:cs typeface="Times New Roman"/>
              </a:rPr>
              <a:t>耐震性不足解消率</a:t>
            </a:r>
            <a:r>
              <a:rPr kumimoji="1" lang="en-US" altLang="ja-JP" sz="900" b="0" i="0" u="none" strike="noStrike" kern="1200" cap="none" spc="0" normalizeH="0" baseline="0" noProof="0" dirty="0">
                <a:ln>
                  <a:noFill/>
                </a:ln>
                <a:solidFill>
                  <a:srgbClr val="000000"/>
                </a:solidFill>
                <a:effectLst/>
                <a:uLnTx/>
                <a:uFillTx/>
                <a:latin typeface="ＭＳ Ｐゴシック"/>
                <a:ea typeface="Meiryo UI"/>
                <a:cs typeface="Times New Roman"/>
              </a:rPr>
              <a:t>※</a:t>
            </a:r>
            <a:r>
              <a:rPr kumimoji="1" lang="ja-JP" altLang="en-US" sz="900" b="0" i="0" u="none" strike="noStrike" kern="1200" cap="none" spc="0" normalizeH="0" baseline="0" noProof="0" dirty="0">
                <a:ln>
                  <a:noFill/>
                </a:ln>
                <a:solidFill>
                  <a:srgbClr val="000000"/>
                </a:solidFill>
                <a:effectLst/>
                <a:uLnTx/>
                <a:uFillTx/>
                <a:latin typeface="ＭＳ Ｐゴシック"/>
                <a:ea typeface="Meiryo UI"/>
                <a:cs typeface="Times New Roman"/>
              </a:rPr>
              <a:t>１</a:t>
            </a:r>
            <a:r>
              <a:rPr kumimoji="1" lang="ja-JP" altLang="en-US" sz="1250" b="0" i="0" u="none" strike="noStrike" kern="1200" cap="none" spc="0" normalizeH="0" baseline="0" noProof="0" dirty="0">
                <a:ln>
                  <a:noFill/>
                </a:ln>
                <a:solidFill>
                  <a:srgbClr val="000000"/>
                </a:solidFill>
                <a:effectLst/>
                <a:uLnTx/>
                <a:uFillTx/>
                <a:latin typeface="ＭＳ Ｐゴシック"/>
                <a:ea typeface="Meiryo UI"/>
                <a:cs typeface="Times New Roman"/>
              </a:rPr>
              <a:t>）</a:t>
            </a:r>
            <a:endParaRPr lang="ja-JP" altLang="en-US" sz="1250" b="0" i="0" u="none" strike="noStrike" kern="1200" cap="none" spc="0" normalizeH="0" baseline="0" noProof="0" dirty="0">
              <a:ln>
                <a:noFill/>
              </a:ln>
              <a:solidFill>
                <a:prstClr val="black"/>
              </a:solidFill>
              <a:effectLst/>
              <a:uLnTx/>
              <a:uFillTx/>
              <a:latin typeface="ＭＳ Ｐゴシック"/>
              <a:ea typeface="Meiryo UI"/>
              <a:cs typeface="Times New Roman"/>
            </a:endParaRPr>
          </a:p>
        </p:txBody>
      </p:sp>
      <p:sp>
        <p:nvSpPr>
          <p:cNvPr id="59" name="テキスト ボックス 78">
            <a:extLst>
              <a:ext uri="{FF2B5EF4-FFF2-40B4-BE49-F238E27FC236}">
                <a16:creationId xmlns:a16="http://schemas.microsoft.com/office/drawing/2014/main" id="{791DBA59-85D0-4286-A693-EA6D8CBCE7D2}"/>
              </a:ext>
            </a:extLst>
          </p:cNvPr>
          <p:cNvSpPr txBox="1"/>
          <p:nvPr/>
        </p:nvSpPr>
        <p:spPr>
          <a:xfrm>
            <a:off x="3657012" y="5315729"/>
            <a:ext cx="2984149" cy="435683"/>
          </a:xfrm>
          <a:prstGeom prst="rect">
            <a:avLst/>
          </a:prstGeom>
          <a:noFill/>
          <a:ln>
            <a:noFill/>
          </a:ln>
        </p:spPr>
        <p:txBody>
          <a:bodyPr wrap="square" lIns="91440" tIns="0" rIns="91440" bIns="0" rtlCol="0" anchor="t">
            <a:noAutofit/>
          </a:bodyPr>
          <a:lstStyle/>
          <a:p>
            <a:pPr marL="187960" indent="-187960" defTabSz="914290">
              <a:defRPr/>
            </a:pPr>
            <a:r>
              <a:rPr kumimoji="1" lang="ja-JP" altLang="en-US" sz="1250" b="0" i="0" u="none" strike="noStrike" kern="1200" cap="none" spc="0" normalizeH="0" baseline="0" noProof="0" dirty="0">
                <a:ln>
                  <a:noFill/>
                </a:ln>
                <a:solidFill>
                  <a:srgbClr val="000000"/>
                </a:solidFill>
                <a:effectLst/>
                <a:uLnTx/>
                <a:uFillTx/>
                <a:latin typeface="ＭＳ Ｐゴシック"/>
                <a:ea typeface="Meiryo UI"/>
                <a:cs typeface="Times New Roman"/>
              </a:rPr>
              <a:t>耐震性不足棟数</a:t>
            </a:r>
            <a:r>
              <a:rPr kumimoji="1" lang="ja-JP" sz="1300" b="0" i="0" u="none" strike="noStrike" kern="1200" cap="none" spc="0" normalizeH="0" baseline="0" noProof="0" dirty="0">
                <a:ln>
                  <a:noFill/>
                </a:ln>
                <a:solidFill>
                  <a:srgbClr val="000000"/>
                </a:solidFill>
                <a:effectLst/>
                <a:uLnTx/>
                <a:uFillTx/>
                <a:latin typeface="MS PGothic"/>
                <a:ea typeface="MS PGothic"/>
                <a:cs typeface="Times New Roman" panose="02020603050405020304" pitchFamily="18" charset="0"/>
              </a:rPr>
              <a:t>（</a:t>
            </a:r>
            <a:r>
              <a:rPr kumimoji="1" lang="ja-JP" sz="1300" dirty="0">
                <a:solidFill>
                  <a:srgbClr val="000000"/>
                </a:solidFill>
                <a:latin typeface="MS PGothic"/>
                <a:ea typeface="MS PGothic"/>
                <a:cs typeface="Times New Roman" panose="02020603050405020304" pitchFamily="18" charset="0"/>
              </a:rPr>
              <a:t>耐震性不足解消</a:t>
            </a:r>
            <a:r>
              <a:rPr kumimoji="1" lang="ja-JP" sz="1300" b="0" i="0" u="none" strike="noStrike" kern="1200" cap="none" spc="0" normalizeH="0" baseline="0" noProof="0" dirty="0">
                <a:ln>
                  <a:noFill/>
                </a:ln>
                <a:solidFill>
                  <a:srgbClr val="000000"/>
                </a:solidFill>
                <a:effectLst/>
                <a:uLnTx/>
                <a:uFillTx/>
                <a:latin typeface="MS PGothic"/>
                <a:ea typeface="MS PGothic"/>
                <a:cs typeface="Times New Roman" panose="02020603050405020304" pitchFamily="18" charset="0"/>
              </a:rPr>
              <a:t>率</a:t>
            </a:r>
            <a:r>
              <a:rPr kumimoji="1" lang="en-US" sz="900" b="0" i="0" u="none" strike="noStrike" kern="1200" cap="none" spc="0" normalizeH="0" baseline="0" noProof="0" dirty="0">
                <a:ln>
                  <a:noFill/>
                </a:ln>
                <a:solidFill>
                  <a:srgbClr val="000000"/>
                </a:solidFill>
                <a:effectLst/>
                <a:uLnTx/>
                <a:uFillTx/>
                <a:latin typeface="MS PGothic"/>
                <a:ea typeface="MS PGothic"/>
                <a:cs typeface="Times New Roman" panose="02020603050405020304" pitchFamily="18" charset="0"/>
              </a:rPr>
              <a:t>※</a:t>
            </a:r>
            <a:r>
              <a:rPr kumimoji="1" lang="ja-JP" sz="900" b="0" i="0" u="none" strike="noStrike" kern="1200" cap="none" spc="0" normalizeH="0" baseline="0" noProof="0" dirty="0">
                <a:ln>
                  <a:noFill/>
                </a:ln>
                <a:solidFill>
                  <a:srgbClr val="000000"/>
                </a:solidFill>
                <a:effectLst/>
                <a:uLnTx/>
                <a:uFillTx/>
                <a:latin typeface="MS PGothic"/>
                <a:ea typeface="MS PGothic"/>
                <a:cs typeface="Times New Roman" panose="02020603050405020304" pitchFamily="18" charset="0"/>
              </a:rPr>
              <a:t>１</a:t>
            </a:r>
            <a:r>
              <a:rPr kumimoji="1" lang="ja-JP" sz="1300" b="0" i="0" u="none" strike="noStrike" kern="1200" cap="none" spc="0" normalizeH="0" baseline="0" noProof="0" dirty="0">
                <a:ln>
                  <a:noFill/>
                </a:ln>
                <a:solidFill>
                  <a:srgbClr val="000000"/>
                </a:solidFill>
                <a:effectLst/>
                <a:uLnTx/>
                <a:uFillTx/>
                <a:latin typeface="MS PGothic"/>
                <a:ea typeface="MS PGothic"/>
                <a:cs typeface="Times New Roman" panose="02020603050405020304" pitchFamily="18" charset="0"/>
              </a:rPr>
              <a:t>）</a:t>
            </a:r>
            <a:endParaRPr kumimoji="1" lang="ja-JP" sz="1300" dirty="0">
              <a:solidFill>
                <a:srgbClr val="000000"/>
              </a:solidFill>
              <a:latin typeface="MS PGothic"/>
              <a:ea typeface="MS PGothic"/>
              <a:cs typeface="Times New Roman" panose="02020603050405020304" pitchFamily="18" charset="0"/>
            </a:endParaRPr>
          </a:p>
          <a:p>
            <a:pPr marL="187960" marR="0" lvl="0" indent="-187960" algn="l" defTabSz="914290">
              <a:lnSpc>
                <a:spcPct val="100000"/>
              </a:lnSpc>
              <a:spcBef>
                <a:spcPts val="0"/>
              </a:spcBef>
              <a:spcAft>
                <a:spcPts val="0"/>
              </a:spcAft>
              <a:buClrTx/>
              <a:buSzTx/>
              <a:buFontTx/>
              <a:buNone/>
              <a:tabLst/>
              <a:defRPr/>
            </a:pPr>
            <a:endParaRPr lang="ja-JP" altLang="en-US" sz="1250" b="0" i="0" u="none" strike="noStrike" kern="1200" cap="none" spc="0" normalizeH="0" baseline="0" noProof="0" dirty="0">
              <a:ln>
                <a:noFill/>
              </a:ln>
              <a:solidFill>
                <a:prstClr val="black"/>
              </a:solidFill>
              <a:effectLst/>
              <a:uLnTx/>
              <a:uFillTx/>
              <a:latin typeface="Meiryo UI"/>
              <a:ea typeface="Meiryo UI"/>
              <a:cs typeface="Times New Roman"/>
            </a:endParaRPr>
          </a:p>
        </p:txBody>
      </p:sp>
      <p:sp>
        <p:nvSpPr>
          <p:cNvPr id="60" name="Rectangle 2">
            <a:extLst>
              <a:ext uri="{FF2B5EF4-FFF2-40B4-BE49-F238E27FC236}">
                <a16:creationId xmlns:a16="http://schemas.microsoft.com/office/drawing/2014/main" id="{45DB9B0D-782E-4EDC-AC19-B818E105FC24}"/>
              </a:ext>
            </a:extLst>
          </p:cNvPr>
          <p:cNvSpPr>
            <a:spLocks noChangeArrowheads="1"/>
          </p:cNvSpPr>
          <p:nvPr/>
        </p:nvSpPr>
        <p:spPr bwMode="auto">
          <a:xfrm>
            <a:off x="165757" y="1336332"/>
            <a:ext cx="453831" cy="1328993"/>
          </a:xfrm>
          <a:prstGeom prst="roundRect">
            <a:avLst/>
          </a:prstGeom>
          <a:ln/>
          <a:effectLst/>
        </p:spPr>
        <p:style>
          <a:lnRef idx="1">
            <a:schemeClr val="accent1"/>
          </a:lnRef>
          <a:fillRef idx="3">
            <a:schemeClr val="accent1"/>
          </a:fillRef>
          <a:effectRef idx="2">
            <a:schemeClr val="accent1"/>
          </a:effectRef>
          <a:fontRef idx="minor">
            <a:schemeClr val="lt1"/>
          </a:fontRef>
        </p:style>
        <p:txBody>
          <a:bodyPr vert="eaVert" wrap="none" lIns="83077" tIns="43200" rIns="83077" bIns="43200" anchor="ctr"/>
          <a:lstStyle/>
          <a:p>
            <a:pPr marL="0" marR="0" lvl="0" indent="0" algn="ctr" defTabSz="914290" rtl="0" eaLnBrk="1" fontAlgn="auto" latinLnBrk="0" hangingPunct="1">
              <a:lnSpc>
                <a:spcPct val="100000"/>
              </a:lnSpc>
              <a:spcBef>
                <a:spcPts val="0"/>
              </a:spcBef>
              <a:spcAft>
                <a:spcPts val="0"/>
              </a:spcAft>
              <a:buClrTx/>
              <a:buSzTx/>
              <a:buFontTx/>
              <a:buNone/>
              <a:tabLst>
                <a:tab pos="0" algn="l"/>
                <a:tab pos="844083" algn="l"/>
                <a:tab pos="1688165" algn="l"/>
                <a:tab pos="2532248" algn="l"/>
                <a:tab pos="3376331" algn="l"/>
                <a:tab pos="4220413" algn="l"/>
                <a:tab pos="5064496" algn="l"/>
                <a:tab pos="5908578" algn="l"/>
                <a:tab pos="6752661" algn="l"/>
                <a:tab pos="7596744" algn="l"/>
                <a:tab pos="8440826" algn="l"/>
                <a:tab pos="9284909" algn="l"/>
              </a:tabLst>
              <a:defRPr/>
            </a:pPr>
            <a:r>
              <a:rPr kumimoji="1" lang="ja-JP" altLang="en-US" sz="129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sym typeface="Wingdings 2"/>
              </a:rPr>
              <a:t>支援策の方向性</a:t>
            </a:r>
            <a:endParaRPr kumimoji="1" lang="en-US" altLang="ja-JP" sz="129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sym typeface="Wingdings 2"/>
            </a:endParaRPr>
          </a:p>
        </p:txBody>
      </p:sp>
      <p:graphicFrame>
        <p:nvGraphicFramePr>
          <p:cNvPr id="61" name="表 60">
            <a:extLst>
              <a:ext uri="{FF2B5EF4-FFF2-40B4-BE49-F238E27FC236}">
                <a16:creationId xmlns:a16="http://schemas.microsoft.com/office/drawing/2014/main" id="{4A2AA713-E0E4-4626-9B4A-A38393F58219}"/>
              </a:ext>
            </a:extLst>
          </p:cNvPr>
          <p:cNvGraphicFramePr>
            <a:graphicFrameLocks noGrp="1"/>
          </p:cNvGraphicFramePr>
          <p:nvPr>
            <p:extLst>
              <p:ext uri="{D42A27DB-BD31-4B8C-83A1-F6EECF244321}">
                <p14:modId xmlns:p14="http://schemas.microsoft.com/office/powerpoint/2010/main" val="238648479"/>
              </p:ext>
            </p:extLst>
          </p:nvPr>
        </p:nvGraphicFramePr>
        <p:xfrm>
          <a:off x="1038207" y="3458082"/>
          <a:ext cx="1350464" cy="490800"/>
        </p:xfrm>
        <a:graphic>
          <a:graphicData uri="http://schemas.openxmlformats.org/drawingml/2006/table">
            <a:tbl>
              <a:tblPr firstRow="1" bandRow="1">
                <a:tableStyleId>{5940675A-B579-460E-94D1-54222C63F5DA}</a:tableStyleId>
              </a:tblPr>
              <a:tblGrid>
                <a:gridCol w="1350464">
                  <a:extLst>
                    <a:ext uri="{9D8B030D-6E8A-4147-A177-3AD203B41FA5}">
                      <a16:colId xmlns:a16="http://schemas.microsoft.com/office/drawing/2014/main" val="458052754"/>
                    </a:ext>
                  </a:extLst>
                </a:gridCol>
              </a:tblGrid>
              <a:tr h="226218">
                <a:tc>
                  <a:txBody>
                    <a:bodyPr/>
                    <a:lstStyle/>
                    <a:p>
                      <a:pPr algn="ctr"/>
                      <a:r>
                        <a:rPr kumimoji="1" lang="en-US" altLang="ja-JP" sz="1300">
                          <a:latin typeface="Meiryo UI" panose="020B0604030504040204" pitchFamily="50" charset="-128"/>
                          <a:ea typeface="Meiryo UI" panose="020B0604030504040204" pitchFamily="50" charset="-128"/>
                        </a:rPr>
                        <a:t>H27</a:t>
                      </a:r>
                      <a:endParaRPr kumimoji="1" lang="ja-JP" altLang="en-US" sz="1300">
                        <a:latin typeface="Meiryo UI" panose="020B0604030504040204" pitchFamily="50" charset="-128"/>
                        <a:ea typeface="Meiryo UI" panose="020B0604030504040204" pitchFamily="50" charset="-128"/>
                      </a:endParaRPr>
                    </a:p>
                  </a:txBody>
                  <a:tcPr marL="33231" marR="33231"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9855168"/>
                  </a:ext>
                </a:extLst>
              </a:tr>
              <a:tr h="26340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300">
                          <a:latin typeface="Meiryo UI" panose="020B0604030504040204" pitchFamily="50" charset="-128"/>
                          <a:ea typeface="Meiryo UI" panose="020B0604030504040204" pitchFamily="50" charset="-128"/>
                        </a:rPr>
                        <a:t>約</a:t>
                      </a:r>
                      <a:r>
                        <a:rPr kumimoji="1" lang="en-US" altLang="ja-JP" sz="1300">
                          <a:latin typeface="Meiryo UI" panose="020B0604030504040204" pitchFamily="50" charset="-128"/>
                          <a:ea typeface="Meiryo UI" panose="020B0604030504040204" pitchFamily="50" charset="-128"/>
                        </a:rPr>
                        <a:t>83%(65</a:t>
                      </a:r>
                      <a:r>
                        <a:rPr kumimoji="1" lang="ja-JP" altLang="en-US" sz="1300">
                          <a:latin typeface="Meiryo UI" panose="020B0604030504040204" pitchFamily="50" charset="-128"/>
                          <a:ea typeface="Meiryo UI" panose="020B0604030504040204" pitchFamily="50" charset="-128"/>
                        </a:rPr>
                        <a:t>万戸</a:t>
                      </a:r>
                      <a:r>
                        <a:rPr kumimoji="1" lang="en-US" altLang="ja-JP" sz="1300">
                          <a:latin typeface="Meiryo UI" panose="020B0604030504040204" pitchFamily="50" charset="-128"/>
                          <a:ea typeface="Meiryo UI" panose="020B0604030504040204" pitchFamily="50" charset="-128"/>
                        </a:rPr>
                        <a:t>)</a:t>
                      </a:r>
                      <a:endParaRPr kumimoji="1" lang="ja-JP" altLang="en-US" sz="1300">
                        <a:latin typeface="Meiryo UI" panose="020B0604030504040204" pitchFamily="50" charset="-128"/>
                        <a:ea typeface="Meiryo UI" panose="020B0604030504040204" pitchFamily="50" charset="-128"/>
                      </a:endParaRPr>
                    </a:p>
                  </a:txBody>
                  <a:tcPr marL="33231" marR="33231" marT="33231" marB="3323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7509477"/>
                  </a:ext>
                </a:extLst>
              </a:tr>
            </a:tbl>
          </a:graphicData>
        </a:graphic>
      </p:graphicFrame>
      <p:graphicFrame>
        <p:nvGraphicFramePr>
          <p:cNvPr id="62" name="表 61">
            <a:extLst>
              <a:ext uri="{FF2B5EF4-FFF2-40B4-BE49-F238E27FC236}">
                <a16:creationId xmlns:a16="http://schemas.microsoft.com/office/drawing/2014/main" id="{374D67C6-719D-4366-9855-2AF44141D02F}"/>
              </a:ext>
            </a:extLst>
          </p:cNvPr>
          <p:cNvGraphicFramePr>
            <a:graphicFrameLocks noGrp="1"/>
          </p:cNvGraphicFramePr>
          <p:nvPr>
            <p:extLst>
              <p:ext uri="{D42A27DB-BD31-4B8C-83A1-F6EECF244321}">
                <p14:modId xmlns:p14="http://schemas.microsoft.com/office/powerpoint/2010/main" val="2277871952"/>
              </p:ext>
            </p:extLst>
          </p:nvPr>
        </p:nvGraphicFramePr>
        <p:xfrm>
          <a:off x="2704342" y="3475666"/>
          <a:ext cx="1309712" cy="462702"/>
        </p:xfrm>
        <a:graphic>
          <a:graphicData uri="http://schemas.openxmlformats.org/drawingml/2006/table">
            <a:tbl>
              <a:tblPr firstRow="1" bandRow="1">
                <a:tableStyleId>{5940675A-B579-460E-94D1-54222C63F5DA}</a:tableStyleId>
              </a:tblPr>
              <a:tblGrid>
                <a:gridCol w="1309712">
                  <a:extLst>
                    <a:ext uri="{9D8B030D-6E8A-4147-A177-3AD203B41FA5}">
                      <a16:colId xmlns:a16="http://schemas.microsoft.com/office/drawing/2014/main" val="458052754"/>
                    </a:ext>
                  </a:extLst>
                </a:gridCol>
              </a:tblGrid>
              <a:tr h="196948">
                <a:tc>
                  <a:txBody>
                    <a:bodyPr/>
                    <a:lstStyle/>
                    <a:p>
                      <a:pPr algn="ctr"/>
                      <a:r>
                        <a:rPr kumimoji="1" lang="en-US" altLang="ja-JP" sz="1300">
                          <a:latin typeface="Meiryo UI" panose="020B0604030504040204" pitchFamily="50" charset="-128"/>
                          <a:ea typeface="Meiryo UI" panose="020B0604030504040204" pitchFamily="50" charset="-128"/>
                        </a:rPr>
                        <a:t>R</a:t>
                      </a:r>
                      <a:r>
                        <a:rPr kumimoji="1" lang="ja-JP" altLang="en-US" sz="1300">
                          <a:latin typeface="Meiryo UI" panose="020B0604030504040204" pitchFamily="50" charset="-128"/>
                          <a:ea typeface="Meiryo UI" panose="020B0604030504040204" pitchFamily="50" charset="-128"/>
                        </a:rPr>
                        <a:t>２</a:t>
                      </a:r>
                    </a:p>
                  </a:txBody>
                  <a:tcPr marL="33231" marR="33231"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855168"/>
                  </a:ext>
                </a:extLst>
              </a:tr>
              <a:tr h="26340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300">
                          <a:latin typeface="Meiryo UI" panose="020B0604030504040204" pitchFamily="50" charset="-128"/>
                          <a:ea typeface="Meiryo UI" panose="020B0604030504040204" pitchFamily="50" charset="-128"/>
                        </a:rPr>
                        <a:t>約</a:t>
                      </a:r>
                      <a:r>
                        <a:rPr kumimoji="1" lang="en-US" altLang="ja-JP" sz="1300">
                          <a:latin typeface="Meiryo UI" panose="020B0604030504040204" pitchFamily="50" charset="-128"/>
                          <a:ea typeface="Meiryo UI" panose="020B0604030504040204" pitchFamily="50" charset="-128"/>
                        </a:rPr>
                        <a:t>89%(45</a:t>
                      </a:r>
                      <a:r>
                        <a:rPr kumimoji="1" lang="ja-JP" altLang="en-US" sz="1300">
                          <a:latin typeface="Meiryo UI" panose="020B0604030504040204" pitchFamily="50" charset="-128"/>
                          <a:ea typeface="Meiryo UI" panose="020B0604030504040204" pitchFamily="50" charset="-128"/>
                        </a:rPr>
                        <a:t>万戸</a:t>
                      </a:r>
                      <a:r>
                        <a:rPr kumimoji="1" lang="en-US" altLang="ja-JP" sz="1300">
                          <a:latin typeface="Meiryo UI" panose="020B0604030504040204" pitchFamily="50" charset="-128"/>
                          <a:ea typeface="Meiryo UI" panose="020B0604030504040204" pitchFamily="50" charset="-128"/>
                        </a:rPr>
                        <a:t>)</a:t>
                      </a:r>
                      <a:endParaRPr kumimoji="1" lang="ja-JP" altLang="en-US" sz="1300">
                        <a:latin typeface="Meiryo UI" panose="020B0604030504040204" pitchFamily="50" charset="-128"/>
                        <a:ea typeface="Meiryo UI" panose="020B0604030504040204" pitchFamily="50" charset="-128"/>
                      </a:endParaRPr>
                    </a:p>
                  </a:txBody>
                  <a:tcPr marL="33231" marR="33231" marT="33231" marB="3323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7509477"/>
                  </a:ext>
                </a:extLst>
              </a:tr>
            </a:tbl>
          </a:graphicData>
        </a:graphic>
      </p:graphicFrame>
      <p:graphicFrame>
        <p:nvGraphicFramePr>
          <p:cNvPr id="63" name="表 62">
            <a:extLst>
              <a:ext uri="{FF2B5EF4-FFF2-40B4-BE49-F238E27FC236}">
                <a16:creationId xmlns:a16="http://schemas.microsoft.com/office/drawing/2014/main" id="{6606A280-CF58-4741-A982-C1EFCD54678F}"/>
              </a:ext>
            </a:extLst>
          </p:cNvPr>
          <p:cNvGraphicFramePr>
            <a:graphicFrameLocks noGrp="1"/>
          </p:cNvGraphicFramePr>
          <p:nvPr>
            <p:extLst>
              <p:ext uri="{D42A27DB-BD31-4B8C-83A1-F6EECF244321}">
                <p14:modId xmlns:p14="http://schemas.microsoft.com/office/powerpoint/2010/main" val="857879493"/>
              </p:ext>
            </p:extLst>
          </p:nvPr>
        </p:nvGraphicFramePr>
        <p:xfrm>
          <a:off x="7736966" y="3246885"/>
          <a:ext cx="1097080" cy="678766"/>
        </p:xfrm>
        <a:graphic>
          <a:graphicData uri="http://schemas.openxmlformats.org/drawingml/2006/table">
            <a:tbl>
              <a:tblPr firstRow="1" bandRow="1">
                <a:tableStyleId>{5940675A-B579-460E-94D1-54222C63F5DA}</a:tableStyleId>
              </a:tblPr>
              <a:tblGrid>
                <a:gridCol w="1097080">
                  <a:extLst>
                    <a:ext uri="{9D8B030D-6E8A-4147-A177-3AD203B41FA5}">
                      <a16:colId xmlns:a16="http://schemas.microsoft.com/office/drawing/2014/main" val="458052754"/>
                    </a:ext>
                  </a:extLst>
                </a:gridCol>
              </a:tblGrid>
              <a:tr h="196948">
                <a:tc>
                  <a:txBody>
                    <a:bodyPr/>
                    <a:lstStyle/>
                    <a:p>
                      <a:pPr algn="ctr"/>
                      <a:r>
                        <a:rPr kumimoji="1" lang="ja-JP" altLang="en-US" sz="1300" b="1">
                          <a:latin typeface="Meiryo UI"/>
                          <a:ea typeface="Meiryo UI"/>
                        </a:rPr>
                        <a:t>目標 </a:t>
                      </a:r>
                      <a:r>
                        <a:rPr kumimoji="1" lang="en-US" altLang="ja-JP" sz="1300" b="1">
                          <a:latin typeface="Meiryo UI"/>
                          <a:ea typeface="Meiryo UI"/>
                        </a:rPr>
                        <a:t>[</a:t>
                      </a:r>
                      <a:r>
                        <a:rPr lang="en-US" altLang="ja-JP" sz="1300" b="1">
                          <a:latin typeface="Meiryo UI"/>
                          <a:ea typeface="Meiryo UI"/>
                        </a:rPr>
                        <a:t>R17年度末</a:t>
                      </a:r>
                      <a:r>
                        <a:rPr kumimoji="1" lang="en-US" altLang="ja-JP" sz="1300" b="1">
                          <a:latin typeface="Meiryo UI"/>
                          <a:ea typeface="Meiryo UI"/>
                        </a:rPr>
                        <a:t>]</a:t>
                      </a:r>
                      <a:endParaRPr kumimoji="1" lang="ja-JP" altLang="en-US" sz="1300" b="1">
                        <a:latin typeface="Meiryo UI"/>
                        <a:ea typeface="Meiryo UI"/>
                      </a:endParaRPr>
                    </a:p>
                  </a:txBody>
                  <a:tcPr marL="0" marR="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79855168"/>
                  </a:ext>
                </a:extLst>
              </a:tr>
              <a:tr h="281354">
                <a:tc>
                  <a:txBody>
                    <a:bodyPr/>
                    <a:lstStyle/>
                    <a:p>
                      <a:pPr algn="ctr"/>
                      <a:r>
                        <a:rPr lang="en-US" altLang="ja-JP" sz="1300" b="1" dirty="0" err="1">
                          <a:latin typeface="Meiryo UI"/>
                          <a:ea typeface="Meiryo UI"/>
                        </a:rPr>
                        <a:t>おおむね解消</a:t>
                      </a:r>
                      <a:endParaRPr kumimoji="1" lang="en-US" altLang="ja-JP" sz="1300" b="1" dirty="0">
                        <a:latin typeface="Meiryo UI"/>
                        <a:ea typeface="Meiryo UI"/>
                      </a:endParaRPr>
                    </a:p>
                  </a:txBody>
                  <a:tcPr marL="0" marR="0" marT="42203" marB="42203">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17509477"/>
                  </a:ext>
                </a:extLst>
              </a:tr>
            </a:tbl>
          </a:graphicData>
        </a:graphic>
      </p:graphicFrame>
      <p:graphicFrame>
        <p:nvGraphicFramePr>
          <p:cNvPr id="64" name="表 63">
            <a:extLst>
              <a:ext uri="{FF2B5EF4-FFF2-40B4-BE49-F238E27FC236}">
                <a16:creationId xmlns:a16="http://schemas.microsoft.com/office/drawing/2014/main" id="{23E7C7A5-B12C-48DD-92B8-B3BECB09E78D}"/>
              </a:ext>
            </a:extLst>
          </p:cNvPr>
          <p:cNvGraphicFramePr>
            <a:graphicFrameLocks noGrp="1"/>
          </p:cNvGraphicFramePr>
          <p:nvPr>
            <p:extLst>
              <p:ext uri="{D42A27DB-BD31-4B8C-83A1-F6EECF244321}">
                <p14:modId xmlns:p14="http://schemas.microsoft.com/office/powerpoint/2010/main" val="3991820687"/>
              </p:ext>
            </p:extLst>
          </p:nvPr>
        </p:nvGraphicFramePr>
        <p:xfrm>
          <a:off x="3733750" y="4676665"/>
          <a:ext cx="1462154" cy="475851"/>
        </p:xfrm>
        <a:graphic>
          <a:graphicData uri="http://schemas.openxmlformats.org/drawingml/2006/table">
            <a:tbl>
              <a:tblPr firstRow="1" bandRow="1">
                <a:tableStyleId>{5940675A-B579-460E-94D1-54222C63F5DA}</a:tableStyleId>
              </a:tblPr>
              <a:tblGrid>
                <a:gridCol w="1462154">
                  <a:extLst>
                    <a:ext uri="{9D8B030D-6E8A-4147-A177-3AD203B41FA5}">
                      <a16:colId xmlns:a16="http://schemas.microsoft.com/office/drawing/2014/main" val="458052754"/>
                    </a:ext>
                  </a:extLst>
                </a:gridCol>
              </a:tblGrid>
              <a:tr h="196948">
                <a:tc>
                  <a:txBody>
                    <a:bodyPr/>
                    <a:lstStyle/>
                    <a:p>
                      <a:pPr algn="ctr"/>
                      <a:r>
                        <a:rPr kumimoji="1" lang="en-US" altLang="ja-JP" sz="1300">
                          <a:latin typeface="Meiryo UI" panose="020B0604030504040204" pitchFamily="50" charset="-128"/>
                          <a:ea typeface="Meiryo UI" panose="020B0604030504040204" pitchFamily="50" charset="-128"/>
                        </a:rPr>
                        <a:t>H29.3</a:t>
                      </a:r>
                      <a:r>
                        <a:rPr kumimoji="1" lang="en-US" altLang="ja-JP" sz="900">
                          <a:latin typeface="Meiryo UI" panose="020B0604030504040204" pitchFamily="50" charset="-128"/>
                          <a:ea typeface="Meiryo UI" panose="020B0604030504040204" pitchFamily="50" charset="-128"/>
                        </a:rPr>
                        <a:t>※2</a:t>
                      </a:r>
                    </a:p>
                  </a:txBody>
                  <a:tcPr marL="33231" marR="33231"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9855168"/>
                  </a:ext>
                </a:extLst>
              </a:tr>
              <a:tr h="277731">
                <a:tc>
                  <a:txBody>
                    <a:bodyPr/>
                    <a:lstStyle/>
                    <a:p>
                      <a:pPr algn="ctr">
                        <a:lnSpc>
                          <a:spcPct val="100000"/>
                        </a:lnSpc>
                      </a:pPr>
                      <a:r>
                        <a:rPr kumimoji="1" lang="en-US" altLang="ja-JP" sz="1300">
                          <a:latin typeface="Meiryo UI" panose="020B0604030504040204" pitchFamily="50" charset="-128"/>
                          <a:ea typeface="Meiryo UI" panose="020B0604030504040204" pitchFamily="50" charset="-128"/>
                        </a:rPr>
                        <a:t>139</a:t>
                      </a:r>
                      <a:r>
                        <a:rPr kumimoji="1" lang="ja-JP" altLang="en-US" sz="1300">
                          <a:latin typeface="Meiryo UI" panose="020B0604030504040204" pitchFamily="50" charset="-128"/>
                          <a:ea typeface="Meiryo UI" panose="020B0604030504040204" pitchFamily="50" charset="-128"/>
                        </a:rPr>
                        <a:t>棟（</a:t>
                      </a:r>
                      <a:r>
                        <a:rPr kumimoji="1" lang="en-US" altLang="ja-JP" sz="1300">
                          <a:latin typeface="Meiryo UI" panose="020B0604030504040204" pitchFamily="50" charset="-128"/>
                          <a:ea typeface="Meiryo UI" panose="020B0604030504040204" pitchFamily="50" charset="-128"/>
                        </a:rPr>
                        <a:t>84%</a:t>
                      </a:r>
                      <a:r>
                        <a:rPr kumimoji="1" lang="ja-JP" altLang="en-US" sz="1300">
                          <a:latin typeface="Meiryo UI" panose="020B0604030504040204" pitchFamily="50" charset="-128"/>
                          <a:ea typeface="Meiryo UI" panose="020B0604030504040204" pitchFamily="50" charset="-128"/>
                        </a:rPr>
                        <a:t>）</a:t>
                      </a:r>
                    </a:p>
                  </a:txBody>
                  <a:tcPr marL="33231" marR="33231" marT="33231" marB="33231"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7509477"/>
                  </a:ext>
                </a:extLst>
              </a:tr>
            </a:tbl>
          </a:graphicData>
        </a:graphic>
      </p:graphicFrame>
      <p:graphicFrame>
        <p:nvGraphicFramePr>
          <p:cNvPr id="65" name="表 64">
            <a:extLst>
              <a:ext uri="{FF2B5EF4-FFF2-40B4-BE49-F238E27FC236}">
                <a16:creationId xmlns:a16="http://schemas.microsoft.com/office/drawing/2014/main" id="{2CE799C1-FB21-4529-9BE4-EC2FF3A544C7}"/>
              </a:ext>
            </a:extLst>
          </p:cNvPr>
          <p:cNvGraphicFramePr>
            <a:graphicFrameLocks noGrp="1"/>
          </p:cNvGraphicFramePr>
          <p:nvPr>
            <p:extLst>
              <p:ext uri="{D42A27DB-BD31-4B8C-83A1-F6EECF244321}">
                <p14:modId xmlns:p14="http://schemas.microsoft.com/office/powerpoint/2010/main" val="2988913141"/>
              </p:ext>
            </p:extLst>
          </p:nvPr>
        </p:nvGraphicFramePr>
        <p:xfrm>
          <a:off x="7370286" y="4562364"/>
          <a:ext cx="1399523" cy="515707"/>
        </p:xfrm>
        <a:graphic>
          <a:graphicData uri="http://schemas.openxmlformats.org/drawingml/2006/table">
            <a:tbl>
              <a:tblPr firstRow="1" bandRow="1">
                <a:tableStyleId>{5940675A-B579-460E-94D1-54222C63F5DA}</a:tableStyleId>
              </a:tblPr>
              <a:tblGrid>
                <a:gridCol w="1399523">
                  <a:extLst>
                    <a:ext uri="{9D8B030D-6E8A-4147-A177-3AD203B41FA5}">
                      <a16:colId xmlns:a16="http://schemas.microsoft.com/office/drawing/2014/main" val="458052754"/>
                    </a:ext>
                  </a:extLst>
                </a:gridCol>
              </a:tblGrid>
              <a:tr h="196948">
                <a:tc>
                  <a:txBody>
                    <a:bodyPr/>
                    <a:lstStyle/>
                    <a:p>
                      <a:pPr algn="ctr"/>
                      <a:r>
                        <a:rPr kumimoji="1" lang="ja-JP" altLang="en-US" sz="1300" b="1">
                          <a:latin typeface="Meiryo UI"/>
                          <a:ea typeface="Meiryo UI"/>
                        </a:rPr>
                        <a:t>目標 </a:t>
                      </a:r>
                      <a:r>
                        <a:rPr kumimoji="1" lang="en-US" altLang="ja-JP" sz="1300" b="1">
                          <a:latin typeface="Meiryo UI"/>
                          <a:ea typeface="Meiryo UI"/>
                        </a:rPr>
                        <a:t>[</a:t>
                      </a:r>
                      <a:r>
                        <a:rPr lang="en-US" altLang="ja-JP" sz="1300" b="1">
                          <a:latin typeface="Meiryo UI"/>
                          <a:ea typeface="Meiryo UI"/>
                        </a:rPr>
                        <a:t>R12年度末</a:t>
                      </a:r>
                      <a:r>
                        <a:rPr kumimoji="1" lang="en-US" altLang="ja-JP" sz="1300" b="1">
                          <a:latin typeface="Meiryo UI"/>
                          <a:ea typeface="Meiryo UI"/>
                        </a:rPr>
                        <a:t>]</a:t>
                      </a:r>
                      <a:endParaRPr kumimoji="1" lang="ja-JP" altLang="en-US" sz="1300" b="1">
                        <a:latin typeface="Meiryo UI" panose="020B0604030504040204" pitchFamily="50" charset="-128"/>
                        <a:ea typeface="Meiryo UI" panose="020B0604030504040204" pitchFamily="50" charset="-128"/>
                      </a:endParaRPr>
                    </a:p>
                  </a:txBody>
                  <a:tcPr marL="0" marR="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79855168"/>
                  </a:ext>
                </a:extLst>
              </a:tr>
              <a:tr h="317587">
                <a:tc>
                  <a:txBody>
                    <a:bodyPr/>
                    <a:lstStyle/>
                    <a:p>
                      <a:pPr algn="ctr" defTabSz="1207044">
                        <a:lnSpc>
                          <a:spcPct val="100000"/>
                        </a:lnSpc>
                        <a:defRPr/>
                      </a:pPr>
                      <a:r>
                        <a:rPr kumimoji="1" lang="ja-JP" altLang="en-US" sz="1300" b="1" dirty="0">
                          <a:latin typeface="Meiryo UI"/>
                          <a:ea typeface="Meiryo UI"/>
                        </a:rPr>
                        <a:t>おおむね解消</a:t>
                      </a:r>
                    </a:p>
                  </a:txBody>
                  <a:tcPr marL="0" marR="0" marT="33231" marB="33231"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17509477"/>
                  </a:ext>
                </a:extLst>
              </a:tr>
            </a:tbl>
          </a:graphicData>
        </a:graphic>
      </p:graphicFrame>
      <p:graphicFrame>
        <p:nvGraphicFramePr>
          <p:cNvPr id="66" name="表 65">
            <a:extLst>
              <a:ext uri="{FF2B5EF4-FFF2-40B4-BE49-F238E27FC236}">
                <a16:creationId xmlns:a16="http://schemas.microsoft.com/office/drawing/2014/main" id="{71471817-7BA0-48A6-85CA-499EE1F51CA2}"/>
              </a:ext>
            </a:extLst>
          </p:cNvPr>
          <p:cNvGraphicFramePr>
            <a:graphicFrameLocks noGrp="1"/>
          </p:cNvGraphicFramePr>
          <p:nvPr>
            <p:extLst>
              <p:ext uri="{D42A27DB-BD31-4B8C-83A1-F6EECF244321}">
                <p14:modId xmlns:p14="http://schemas.microsoft.com/office/powerpoint/2010/main" val="3492306335"/>
              </p:ext>
            </p:extLst>
          </p:nvPr>
        </p:nvGraphicFramePr>
        <p:xfrm>
          <a:off x="3731785" y="5601916"/>
          <a:ext cx="1462154" cy="475851"/>
        </p:xfrm>
        <a:graphic>
          <a:graphicData uri="http://schemas.openxmlformats.org/drawingml/2006/table">
            <a:tbl>
              <a:tblPr firstRow="1" bandRow="1">
                <a:tableStyleId>{5940675A-B579-460E-94D1-54222C63F5DA}</a:tableStyleId>
              </a:tblPr>
              <a:tblGrid>
                <a:gridCol w="1462154">
                  <a:extLst>
                    <a:ext uri="{9D8B030D-6E8A-4147-A177-3AD203B41FA5}">
                      <a16:colId xmlns:a16="http://schemas.microsoft.com/office/drawing/2014/main" val="458052754"/>
                    </a:ext>
                  </a:extLst>
                </a:gridCol>
              </a:tblGrid>
              <a:tr h="196948">
                <a:tc>
                  <a:txBody>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1300">
                          <a:latin typeface="Meiryo UI" panose="020B0604030504040204" pitchFamily="50" charset="-128"/>
                          <a:ea typeface="Meiryo UI" panose="020B0604030504040204" pitchFamily="50" charset="-128"/>
                        </a:rPr>
                        <a:t>H31.3</a:t>
                      </a:r>
                      <a:r>
                        <a:rPr kumimoji="1" lang="en-US" altLang="ja-JP" sz="900">
                          <a:latin typeface="Meiryo UI" panose="020B0604030504040204" pitchFamily="50" charset="-128"/>
                          <a:ea typeface="Meiryo UI" panose="020B0604030504040204" pitchFamily="50" charset="-128"/>
                        </a:rPr>
                        <a:t>※2</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9855168"/>
                  </a:ext>
                </a:extLst>
              </a:tr>
              <a:tr h="277731">
                <a:tc>
                  <a:txBody>
                    <a:bodyPr/>
                    <a:lstStyle/>
                    <a:p>
                      <a:pPr algn="ctr"/>
                      <a:r>
                        <a:rPr kumimoji="1" lang="en-US" altLang="ja-JP" sz="1300">
                          <a:latin typeface="Meiryo UI" panose="020B0604030504040204" pitchFamily="50" charset="-128"/>
                          <a:ea typeface="Meiryo UI" panose="020B0604030504040204" pitchFamily="50" charset="-128"/>
                        </a:rPr>
                        <a:t>228</a:t>
                      </a:r>
                      <a:r>
                        <a:rPr kumimoji="1" lang="ja-JP" altLang="en-US" sz="1300">
                          <a:latin typeface="Meiryo UI" panose="020B0604030504040204" pitchFamily="50" charset="-128"/>
                          <a:ea typeface="Meiryo UI" panose="020B0604030504040204" pitchFamily="50" charset="-128"/>
                        </a:rPr>
                        <a:t>棟（</a:t>
                      </a:r>
                      <a:r>
                        <a:rPr kumimoji="1" lang="en-US" altLang="ja-JP" sz="1300">
                          <a:latin typeface="Meiryo UI" panose="020B0604030504040204" pitchFamily="50" charset="-128"/>
                          <a:ea typeface="Meiryo UI" panose="020B0604030504040204" pitchFamily="50" charset="-128"/>
                        </a:rPr>
                        <a:t>26%</a:t>
                      </a:r>
                      <a:r>
                        <a:rPr kumimoji="1" lang="ja-JP" altLang="en-US" sz="1300">
                          <a:latin typeface="Meiryo UI" panose="020B0604030504040204" pitchFamily="50" charset="-128"/>
                          <a:ea typeface="Meiryo UI" panose="020B0604030504040204" pitchFamily="50" charset="-128"/>
                        </a:rPr>
                        <a:t>）</a:t>
                      </a:r>
                    </a:p>
                  </a:txBody>
                  <a:tcPr marL="0" marR="0" marT="33231" marB="33231"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7509477"/>
                  </a:ext>
                </a:extLst>
              </a:tr>
            </a:tbl>
          </a:graphicData>
        </a:graphic>
      </p:graphicFrame>
      <p:graphicFrame>
        <p:nvGraphicFramePr>
          <p:cNvPr id="67" name="表 66">
            <a:extLst>
              <a:ext uri="{FF2B5EF4-FFF2-40B4-BE49-F238E27FC236}">
                <a16:creationId xmlns:a16="http://schemas.microsoft.com/office/drawing/2014/main" id="{18741D2C-770A-4999-83EF-28F08A40AE7F}"/>
              </a:ext>
            </a:extLst>
          </p:cNvPr>
          <p:cNvGraphicFramePr>
            <a:graphicFrameLocks noGrp="1"/>
          </p:cNvGraphicFramePr>
          <p:nvPr>
            <p:extLst>
              <p:ext uri="{D42A27DB-BD31-4B8C-83A1-F6EECF244321}">
                <p14:modId xmlns:p14="http://schemas.microsoft.com/office/powerpoint/2010/main" val="2709038780"/>
              </p:ext>
            </p:extLst>
          </p:nvPr>
        </p:nvGraphicFramePr>
        <p:xfrm>
          <a:off x="7367949" y="5285392"/>
          <a:ext cx="1399523" cy="820842"/>
        </p:xfrm>
        <a:graphic>
          <a:graphicData uri="http://schemas.openxmlformats.org/drawingml/2006/table">
            <a:tbl>
              <a:tblPr firstRow="1" bandRow="1">
                <a:tableStyleId>{5940675A-B579-460E-94D1-54222C63F5DA}</a:tableStyleId>
              </a:tblPr>
              <a:tblGrid>
                <a:gridCol w="1399523">
                  <a:extLst>
                    <a:ext uri="{9D8B030D-6E8A-4147-A177-3AD203B41FA5}">
                      <a16:colId xmlns:a16="http://schemas.microsoft.com/office/drawing/2014/main" val="458052754"/>
                    </a:ext>
                  </a:extLst>
                </a:gridCol>
              </a:tblGrid>
              <a:tr h="196948">
                <a:tc>
                  <a:txBody>
                    <a:bodyPr/>
                    <a:lstStyle/>
                    <a:p>
                      <a:pPr algn="ctr"/>
                      <a:r>
                        <a:rPr kumimoji="1" lang="ja-JP" altLang="en-US" sz="1300" b="1">
                          <a:latin typeface="Meiryo UI"/>
                          <a:ea typeface="Meiryo UI"/>
                        </a:rPr>
                        <a:t>目標 </a:t>
                      </a:r>
                      <a:r>
                        <a:rPr kumimoji="1" lang="en-US" altLang="ja-JP" sz="1300" b="1">
                          <a:latin typeface="Meiryo UI"/>
                          <a:ea typeface="Meiryo UI"/>
                        </a:rPr>
                        <a:t>[</a:t>
                      </a:r>
                      <a:r>
                        <a:rPr lang="en-US" altLang="ja-JP" sz="1300" b="1">
                          <a:latin typeface="Meiryo UI"/>
                          <a:ea typeface="Meiryo UI"/>
                        </a:rPr>
                        <a:t>R17年度末</a:t>
                      </a:r>
                      <a:r>
                        <a:rPr kumimoji="1" lang="en-US" altLang="ja-JP" sz="1300" b="1">
                          <a:latin typeface="Meiryo UI"/>
                          <a:ea typeface="Meiryo UI"/>
                        </a:rPr>
                        <a:t>]</a:t>
                      </a:r>
                      <a:endParaRPr kumimoji="1" lang="ja-JP" altLang="en-US" sz="1300" b="1">
                        <a:latin typeface="Meiryo UI"/>
                        <a:ea typeface="Meiryo UI"/>
                      </a:endParaRPr>
                    </a:p>
                  </a:txBody>
                  <a:tcPr marL="0" marR="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79855168"/>
                  </a:ext>
                </a:extLst>
              </a:tr>
              <a:tr h="305364">
                <a:tc>
                  <a:txBody>
                    <a:bodyPr/>
                    <a:lstStyle/>
                    <a:p>
                      <a:pPr algn="ctr">
                        <a:lnSpc>
                          <a:spcPct val="100000"/>
                        </a:lnSpc>
                      </a:pPr>
                      <a:r>
                        <a:rPr lang="ja-JP" altLang="en-US" sz="1300" b="1" dirty="0">
                          <a:latin typeface="Meiryo UI"/>
                          <a:ea typeface="Meiryo UI"/>
                        </a:rPr>
                        <a:t>道路閉塞建築物を解消</a:t>
                      </a:r>
                      <a:r>
                        <a:rPr lang="ja-JP" altLang="en-US" sz="1050" b="1" dirty="0">
                          <a:latin typeface="Meiryo UI"/>
                          <a:ea typeface="Meiryo UI"/>
                        </a:rPr>
                        <a:t>(耐震性不足解消率 約70％)</a:t>
                      </a:r>
                      <a:endParaRPr kumimoji="1" lang="ja-JP" altLang="en-US" sz="1050" b="1" dirty="0">
                        <a:latin typeface="Meiryo UI"/>
                        <a:ea typeface="Meiryo UI"/>
                      </a:endParaRPr>
                    </a:p>
                  </a:txBody>
                  <a:tcPr marL="0" marR="0" marT="33231" marB="33231"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17509477"/>
                  </a:ext>
                </a:extLst>
              </a:tr>
            </a:tbl>
          </a:graphicData>
        </a:graphic>
      </p:graphicFrame>
      <p:sp>
        <p:nvSpPr>
          <p:cNvPr id="68" name="Rectangle 2">
            <a:extLst>
              <a:ext uri="{FF2B5EF4-FFF2-40B4-BE49-F238E27FC236}">
                <a16:creationId xmlns:a16="http://schemas.microsoft.com/office/drawing/2014/main" id="{903F9F1E-2FDA-4023-AFCF-3513151DBA0F}"/>
              </a:ext>
            </a:extLst>
          </p:cNvPr>
          <p:cNvSpPr>
            <a:spLocks noChangeArrowheads="1"/>
          </p:cNvSpPr>
          <p:nvPr/>
        </p:nvSpPr>
        <p:spPr bwMode="auto">
          <a:xfrm>
            <a:off x="165757" y="2861582"/>
            <a:ext cx="453831" cy="3561220"/>
          </a:xfrm>
          <a:prstGeom prst="roundRect">
            <a:avLst/>
          </a:prstGeom>
          <a:ln/>
          <a:effectLst/>
        </p:spPr>
        <p:style>
          <a:lnRef idx="1">
            <a:schemeClr val="accent1"/>
          </a:lnRef>
          <a:fillRef idx="3">
            <a:schemeClr val="accent1"/>
          </a:fillRef>
          <a:effectRef idx="2">
            <a:schemeClr val="accent1"/>
          </a:effectRef>
          <a:fontRef idx="minor">
            <a:schemeClr val="lt1"/>
          </a:fontRef>
        </p:style>
        <p:txBody>
          <a:bodyPr vert="eaVert" wrap="none" lIns="83077" tIns="43200" rIns="83077" bIns="43200" anchor="ctr"/>
          <a:lstStyle/>
          <a:p>
            <a:pPr marL="0" marR="0" lvl="0" indent="0" algn="ctr" defTabSz="914290" rtl="0" eaLnBrk="1" fontAlgn="auto" latinLnBrk="0" hangingPunct="1">
              <a:lnSpc>
                <a:spcPct val="100000"/>
              </a:lnSpc>
              <a:spcBef>
                <a:spcPts val="0"/>
              </a:spcBef>
              <a:spcAft>
                <a:spcPts val="0"/>
              </a:spcAft>
              <a:buClrTx/>
              <a:buSzTx/>
              <a:buFontTx/>
              <a:buNone/>
              <a:tabLst>
                <a:tab pos="0" algn="l"/>
                <a:tab pos="844083" algn="l"/>
                <a:tab pos="1688165" algn="l"/>
                <a:tab pos="2532248" algn="l"/>
                <a:tab pos="3376331" algn="l"/>
                <a:tab pos="4220413" algn="l"/>
                <a:tab pos="5064496" algn="l"/>
                <a:tab pos="5908578" algn="l"/>
                <a:tab pos="6752661" algn="l"/>
                <a:tab pos="7596744" algn="l"/>
                <a:tab pos="8440826" algn="l"/>
                <a:tab pos="9284909" algn="l"/>
              </a:tabLst>
              <a:defRPr/>
            </a:pPr>
            <a:r>
              <a:rPr kumimoji="1" lang="ja-JP" altLang="en-US" sz="129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sym typeface="Wingdings 2"/>
              </a:rPr>
              <a:t>耐震化の目標と進捗状況</a:t>
            </a:r>
            <a:endParaRPr kumimoji="1" lang="en-US" altLang="ja-JP" sz="129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sym typeface="Wingdings 2"/>
            </a:endParaRPr>
          </a:p>
        </p:txBody>
      </p:sp>
      <p:sp>
        <p:nvSpPr>
          <p:cNvPr id="72" name="正方形/長方形 71">
            <a:extLst>
              <a:ext uri="{FF2B5EF4-FFF2-40B4-BE49-F238E27FC236}">
                <a16:creationId xmlns:a16="http://schemas.microsoft.com/office/drawing/2014/main" id="{A3424EBC-6DD3-42EC-A2AF-BECC1260FD66}"/>
              </a:ext>
            </a:extLst>
          </p:cNvPr>
          <p:cNvSpPr/>
          <p:nvPr/>
        </p:nvSpPr>
        <p:spPr>
          <a:xfrm>
            <a:off x="838385" y="1446254"/>
            <a:ext cx="8433991" cy="369332"/>
          </a:xfrm>
          <a:prstGeom prst="rect">
            <a:avLst/>
          </a:prstGeom>
        </p:spPr>
        <p:txBody>
          <a:bodyPr wrap="square" lIns="91440" tIns="45720" rIns="91440" bIns="45720" anchor="t">
            <a:spAutoFit/>
          </a:bodyPr>
          <a:lstStyle/>
          <a:p>
            <a:pPr lvl="0" algn="l" defTabSz="914290">
              <a:lnSpc>
                <a:spcPct val="100000"/>
              </a:lnSpc>
              <a:spcBef>
                <a:spcPts val="0"/>
              </a:spcBef>
              <a:spcAft>
                <a:spcPts val="0"/>
              </a:spcAft>
              <a:buNone/>
              <a:tabLst/>
              <a:defRPr/>
            </a:pPr>
            <a:r>
              <a:rPr kumimoji="1" lang="ja-JP" dirty="0">
                <a:latin typeface="Meiryo UI"/>
                <a:ea typeface="Meiryo UI"/>
                <a:cs typeface="Times New Roman" panose="02020603050405020304" pitchFamily="18" charset="0"/>
              </a:rPr>
              <a:t>建築物</a:t>
            </a:r>
            <a:r>
              <a:rPr kumimoji="1" lang="ja-JP" b="0" i="0" u="none" strike="noStrike" kern="1200" cap="none" spc="0" normalizeH="0" baseline="0" noProof="0" dirty="0">
                <a:ln>
                  <a:noFill/>
                </a:ln>
                <a:effectLst/>
                <a:uLnTx/>
                <a:uFillTx/>
                <a:latin typeface="Meiryo UI"/>
                <a:ea typeface="Meiryo UI"/>
                <a:cs typeface="Times New Roman" panose="02020603050405020304" pitchFamily="18" charset="0"/>
              </a:rPr>
              <a:t>の</a:t>
            </a:r>
            <a:r>
              <a:rPr kumimoji="1" lang="ja-JP" dirty="0">
                <a:latin typeface="Meiryo UI"/>
                <a:ea typeface="Meiryo UI"/>
                <a:cs typeface="Times New Roman" panose="02020603050405020304" pitchFamily="18" charset="0"/>
              </a:rPr>
              <a:t>状況把握</a:t>
            </a:r>
            <a:r>
              <a:rPr kumimoji="1" lang="ja-JP" b="0" i="0" u="none" strike="noStrike" kern="1200" cap="none" spc="0" normalizeH="0" baseline="0" noProof="0" dirty="0">
                <a:ln>
                  <a:noFill/>
                </a:ln>
                <a:effectLst/>
                <a:uLnTx/>
                <a:uFillTx/>
                <a:latin typeface="Meiryo UI"/>
                <a:ea typeface="Meiryo UI"/>
                <a:cs typeface="Times New Roman" panose="02020603050405020304" pitchFamily="18" charset="0"/>
              </a:rPr>
              <a:t>を</a:t>
            </a:r>
            <a:r>
              <a:rPr kumimoji="1" lang="ja-JP" dirty="0">
                <a:latin typeface="Meiryo UI"/>
                <a:ea typeface="Meiryo UI"/>
                <a:cs typeface="Times New Roman" panose="02020603050405020304" pitchFamily="18" charset="0"/>
              </a:rPr>
              <a:t>行い</a:t>
            </a:r>
            <a:r>
              <a:rPr kumimoji="1" lang="ja-JP" b="0" i="0" u="none" strike="noStrike" kern="1200" cap="none" spc="0" normalizeH="0" baseline="0" noProof="0" dirty="0">
                <a:ln>
                  <a:noFill/>
                </a:ln>
                <a:effectLst/>
                <a:uLnTx/>
                <a:uFillTx/>
                <a:latin typeface="Meiryo UI"/>
                <a:ea typeface="Meiryo UI"/>
                <a:cs typeface="Times New Roman" panose="02020603050405020304" pitchFamily="18" charset="0"/>
              </a:rPr>
              <a:t>、</a:t>
            </a:r>
            <a:r>
              <a:rPr kumimoji="1" lang="ja-JP" dirty="0">
                <a:latin typeface="Meiryo UI"/>
                <a:ea typeface="Meiryo UI"/>
                <a:cs typeface="Times New Roman" panose="02020603050405020304" pitchFamily="18" charset="0"/>
              </a:rPr>
              <a:t>個々</a:t>
            </a:r>
            <a:r>
              <a:rPr kumimoji="1" lang="ja-JP" b="0" i="0" u="none" strike="noStrike" kern="1200" cap="none" spc="0" normalizeH="0" baseline="0" noProof="0" dirty="0">
                <a:ln>
                  <a:noFill/>
                </a:ln>
                <a:effectLst/>
                <a:uLnTx/>
                <a:uFillTx/>
                <a:latin typeface="Meiryo UI"/>
                <a:ea typeface="Meiryo UI"/>
                <a:cs typeface="Times New Roman" panose="02020603050405020304" pitchFamily="18" charset="0"/>
              </a:rPr>
              <a:t>の</a:t>
            </a:r>
            <a:r>
              <a:rPr kumimoji="1" lang="ja-JP" dirty="0">
                <a:latin typeface="Meiryo UI"/>
                <a:ea typeface="Meiryo UI"/>
                <a:cs typeface="Times New Roman" panose="02020603050405020304" pitchFamily="18" charset="0"/>
              </a:rPr>
              <a:t>特性やニーズに応じ</a:t>
            </a:r>
            <a:r>
              <a:rPr kumimoji="1" lang="ja-JP" b="0" i="0" u="none" strike="noStrike" kern="1200" cap="none" spc="0" normalizeH="0" baseline="0" noProof="0" dirty="0">
                <a:ln>
                  <a:noFill/>
                </a:ln>
                <a:effectLst/>
                <a:uLnTx/>
                <a:uFillTx/>
                <a:latin typeface="Meiryo UI"/>
                <a:ea typeface="Meiryo UI"/>
                <a:cs typeface="Times New Roman" panose="02020603050405020304" pitchFamily="18" charset="0"/>
              </a:rPr>
              <a:t>た</a:t>
            </a:r>
            <a:r>
              <a:rPr kumimoji="1" lang="ja-JP" dirty="0">
                <a:latin typeface="Meiryo UI"/>
                <a:ea typeface="Meiryo UI"/>
                <a:cs typeface="Times New Roman" panose="02020603050405020304" pitchFamily="18" charset="0"/>
              </a:rPr>
              <a:t>対</a:t>
            </a:r>
            <a:r>
              <a:rPr kumimoji="1" lang="ja-JP" b="0" i="0" u="none" strike="noStrike" kern="1200" cap="none" spc="0" normalizeH="0" baseline="0" noProof="0" dirty="0">
                <a:ln>
                  <a:noFill/>
                </a:ln>
                <a:effectLst/>
                <a:uLnTx/>
                <a:uFillTx/>
                <a:latin typeface="Meiryo UI"/>
                <a:ea typeface="Meiryo UI"/>
                <a:cs typeface="Times New Roman" panose="02020603050405020304" pitchFamily="18" charset="0"/>
              </a:rPr>
              <a:t>策</a:t>
            </a:r>
            <a:endParaRPr lang="en-US" dirty="0">
              <a:latin typeface="Meiryo UI"/>
              <a:ea typeface="Meiryo UI"/>
            </a:endParaRPr>
          </a:p>
        </p:txBody>
      </p:sp>
      <p:sp>
        <p:nvSpPr>
          <p:cNvPr id="73" name="テキスト ボックス 72">
            <a:extLst>
              <a:ext uri="{FF2B5EF4-FFF2-40B4-BE49-F238E27FC236}">
                <a16:creationId xmlns:a16="http://schemas.microsoft.com/office/drawing/2014/main" id="{F81B3A3C-112D-4D75-A480-6A15F98C2333}"/>
              </a:ext>
            </a:extLst>
          </p:cNvPr>
          <p:cNvSpPr txBox="1"/>
          <p:nvPr/>
        </p:nvSpPr>
        <p:spPr>
          <a:xfrm>
            <a:off x="3199489" y="6151793"/>
            <a:ext cx="5554363" cy="656601"/>
          </a:xfrm>
          <a:prstGeom prst="rect">
            <a:avLst/>
          </a:prstGeom>
          <a:noFill/>
          <a:ln>
            <a:noFill/>
          </a:ln>
        </p:spPr>
        <p:txBody>
          <a:bodyPr wrap="square" lIns="91440" tIns="45720" rIns="91440" bIns="45720" rtlCol="0" anchor="t">
            <a:noAutofit/>
          </a:bodyPr>
          <a:lstStyle/>
          <a:p>
            <a:pPr marL="241300" indent="-241300" defTabSz="914290">
              <a:defRPr/>
            </a:pPr>
            <a:r>
              <a:rPr kumimoji="1" lang="en-US" altLang="ja-JP" sz="900" b="0" i="0" u="none" strike="noStrike" kern="1200" cap="none" spc="0" normalizeH="0" baseline="0" noProof="0" dirty="0">
                <a:ln>
                  <a:noFill/>
                </a:ln>
                <a:solidFill>
                  <a:prstClr val="black"/>
                </a:solidFill>
                <a:effectLst/>
                <a:uLnTx/>
                <a:uFillTx/>
                <a:latin typeface="Meiryo UI"/>
                <a:ea typeface="Meiryo UI"/>
              </a:rPr>
              <a:t>※</a:t>
            </a:r>
            <a:r>
              <a:rPr kumimoji="1" lang="ja-JP" altLang="en-US" sz="900" b="0" i="0" u="none" strike="noStrike" kern="1200" cap="none" spc="0" normalizeH="0" baseline="0" noProof="0" dirty="0">
                <a:ln>
                  <a:noFill/>
                </a:ln>
                <a:effectLst/>
                <a:uLnTx/>
                <a:uFillTx/>
                <a:latin typeface="Meiryo UI"/>
                <a:ea typeface="Meiryo UI"/>
              </a:rPr>
              <a:t>１</a:t>
            </a:r>
            <a:r>
              <a:rPr kumimoji="1" lang="ja-JP" altLang="en-US" sz="900" dirty="0">
                <a:latin typeface="Meiryo UI"/>
                <a:ea typeface="Meiryo UI"/>
              </a:rPr>
              <a:t>耐震性不足解消</a:t>
            </a:r>
            <a:r>
              <a:rPr kumimoji="1" lang="ja-JP" altLang="en-US" sz="900" b="0" i="0" u="none" strike="noStrike" kern="1200" cap="none" spc="0" normalizeH="0" baseline="0" noProof="0" dirty="0">
                <a:ln>
                  <a:noFill/>
                </a:ln>
                <a:effectLst/>
                <a:uLnTx/>
                <a:uFillTx/>
                <a:latin typeface="Meiryo UI"/>
                <a:ea typeface="Meiryo UI"/>
              </a:rPr>
              <a:t>率：</a:t>
            </a:r>
            <a:r>
              <a:rPr kumimoji="1" lang="ja-JP" sz="900" dirty="0">
                <a:ea typeface="+mn-lt"/>
                <a:cs typeface="+mn-lt"/>
              </a:rPr>
              <a:t>耐震診断結果が公表された建築物のうち</a:t>
            </a:r>
            <a:r>
              <a:rPr kumimoji="1" lang="ja-JP" altLang="en-US" sz="900" dirty="0">
                <a:ea typeface="+mn-lt"/>
                <a:cs typeface="+mn-lt"/>
              </a:rPr>
              <a:t>、</a:t>
            </a:r>
            <a:r>
              <a:rPr kumimoji="1" lang="ja-JP" sz="900" dirty="0">
                <a:ea typeface="+mn-lt"/>
                <a:cs typeface="+mn-lt"/>
              </a:rPr>
              <a:t>耐震診断により耐震性を有すること　　</a:t>
            </a:r>
            <a:endParaRPr lang="en-US" altLang="ja-JP" sz="900" dirty="0">
              <a:latin typeface="Meiryo UI"/>
              <a:ea typeface="Meiryo UI"/>
              <a:cs typeface="+mn-lt"/>
            </a:endParaRPr>
          </a:p>
          <a:p>
            <a:pPr marL="241300" indent="-241300" defTabSz="914290">
              <a:defRPr/>
            </a:pPr>
            <a:r>
              <a:rPr kumimoji="1" lang="ja-JP" sz="900" dirty="0">
                <a:ea typeface="+mn-lt"/>
                <a:cs typeface="+mn-lt"/>
              </a:rPr>
              <a:t>　　　　　　　　　　</a:t>
            </a:r>
            <a:r>
              <a:rPr kumimoji="1" lang="ja-JP" altLang="en-US" sz="900" dirty="0">
                <a:ea typeface="+mn-lt"/>
                <a:cs typeface="+mn-lt"/>
              </a:rPr>
              <a:t>　</a:t>
            </a:r>
            <a:r>
              <a:rPr kumimoji="1" lang="ja-JP" sz="900" dirty="0">
                <a:ea typeface="+mn-lt"/>
                <a:cs typeface="+mn-lt"/>
              </a:rPr>
              <a:t>が確認された建築物、耐震改修、建替え等された建築物及び除却された建築</a:t>
            </a:r>
            <a:r>
              <a:rPr kumimoji="1" lang="ja-JP" altLang="en-US" sz="900" dirty="0">
                <a:ea typeface="+mn-lt"/>
                <a:cs typeface="+mn-lt"/>
              </a:rPr>
              <a:t>物</a:t>
            </a:r>
            <a:endParaRPr kumimoji="1" lang="en-US" altLang="ja-JP" sz="900" dirty="0">
              <a:latin typeface="Meiryo UI"/>
              <a:ea typeface="Meiryo UI"/>
              <a:cs typeface="+mn-lt"/>
            </a:endParaRPr>
          </a:p>
          <a:p>
            <a:pPr marL="241300" indent="-241300" defTabSz="914290">
              <a:defRPr/>
            </a:pPr>
            <a:r>
              <a:rPr kumimoji="1" lang="ja-JP" sz="900" dirty="0">
                <a:ea typeface="+mn-lt"/>
                <a:cs typeface="+mn-lt"/>
              </a:rPr>
              <a:t>　　　　　　　　　　　の棟数が占める割合</a:t>
            </a:r>
            <a:endParaRPr lang="en-US" altLang="ja-JP" sz="900" b="0" i="0" u="none" strike="noStrike" kern="1200" cap="none" spc="0" normalizeH="0" baseline="0" noProof="0" dirty="0">
              <a:ln>
                <a:noFill/>
              </a:ln>
              <a:effectLst/>
              <a:uLnTx/>
              <a:uFillTx/>
              <a:latin typeface="Meiryo UI"/>
              <a:ea typeface="Meiryo UI"/>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923"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23"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２当初公表時点</a:t>
            </a:r>
            <a:endParaRPr kumimoji="1" lang="en-US" altLang="ja-JP" sz="923"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6" name="角丸四角形 3">
            <a:extLst>
              <a:ext uri="{FF2B5EF4-FFF2-40B4-BE49-F238E27FC236}">
                <a16:creationId xmlns:a16="http://schemas.microsoft.com/office/drawing/2014/main" id="{376C211C-8ED1-4835-917E-EEEACC15F285}"/>
              </a:ext>
            </a:extLst>
          </p:cNvPr>
          <p:cNvSpPr/>
          <p:nvPr/>
        </p:nvSpPr>
        <p:spPr>
          <a:xfrm>
            <a:off x="838385" y="2864307"/>
            <a:ext cx="8227953" cy="1191777"/>
          </a:xfrm>
          <a:prstGeom prst="roundRect">
            <a:avLst/>
          </a:prstGeom>
          <a:no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77" name="角丸四角形 40">
            <a:extLst>
              <a:ext uri="{FF2B5EF4-FFF2-40B4-BE49-F238E27FC236}">
                <a16:creationId xmlns:a16="http://schemas.microsoft.com/office/drawing/2014/main" id="{0097F70A-44D1-4C42-8D7E-9A2A605F9DD3}"/>
              </a:ext>
            </a:extLst>
          </p:cNvPr>
          <p:cNvSpPr/>
          <p:nvPr/>
        </p:nvSpPr>
        <p:spPr>
          <a:xfrm>
            <a:off x="863163" y="4233707"/>
            <a:ext cx="8227953" cy="950845"/>
          </a:xfrm>
          <a:prstGeom prst="roundRect">
            <a:avLst/>
          </a:prstGeom>
          <a:no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78" name="角丸四角形 41">
            <a:extLst>
              <a:ext uri="{FF2B5EF4-FFF2-40B4-BE49-F238E27FC236}">
                <a16:creationId xmlns:a16="http://schemas.microsoft.com/office/drawing/2014/main" id="{205BCE16-8003-48D2-B784-E0DAF5135844}"/>
              </a:ext>
            </a:extLst>
          </p:cNvPr>
          <p:cNvSpPr/>
          <p:nvPr/>
        </p:nvSpPr>
        <p:spPr>
          <a:xfrm>
            <a:off x="838385" y="5195488"/>
            <a:ext cx="8227953" cy="950845"/>
          </a:xfrm>
          <a:prstGeom prst="roundRect">
            <a:avLst/>
          </a:prstGeom>
          <a:no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79" name="正方形/長方形 78">
            <a:extLst>
              <a:ext uri="{FF2B5EF4-FFF2-40B4-BE49-F238E27FC236}">
                <a16:creationId xmlns:a16="http://schemas.microsoft.com/office/drawing/2014/main" id="{C30D02BA-96A9-4A12-B707-432968313688}"/>
              </a:ext>
            </a:extLst>
          </p:cNvPr>
          <p:cNvSpPr/>
          <p:nvPr/>
        </p:nvSpPr>
        <p:spPr>
          <a:xfrm>
            <a:off x="842061" y="4236513"/>
            <a:ext cx="475198" cy="1909820"/>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eaVert" wrap="square" lIns="0" tIns="0" rIns="0" bIns="0" numCol="1" spcCol="0" rtlCol="0" fromWordArt="0" anchor="ctr" anchorCtr="0" forceAA="0" compatLnSpc="1">
            <a:prstTxWarp prst="textNoShape">
              <a:avLst/>
            </a:prstTxWarp>
            <a:no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92" b="1" i="0" u="none" strike="noStrike" kern="100" cap="none" spc="0" normalizeH="0" baseline="0" noProof="0">
                <a:ln>
                  <a:noFill/>
                </a:ln>
                <a:solidFill>
                  <a:prstClr val="white"/>
                </a:solidFill>
                <a:effectLst/>
                <a:uLnTx/>
                <a:uFillTx/>
                <a:latin typeface="HG丸ｺﾞｼｯｸM-PRO" panose="020F0600000000000000" pitchFamily="50" charset="-128"/>
                <a:ea typeface="Meiryo UI" panose="020B0604030504040204" pitchFamily="50" charset="-128"/>
                <a:cs typeface="Times New Roman" panose="02020603050405020304" pitchFamily="18" charset="0"/>
              </a:rPr>
              <a:t>診断義務付け</a:t>
            </a:r>
            <a:endParaRPr kumimoji="1" lang="en-US" altLang="ja-JP" sz="1292" b="1" i="0" u="none" strike="noStrike" kern="100" cap="none" spc="0" normalizeH="0" baseline="0" noProof="0">
              <a:ln>
                <a:noFill/>
              </a:ln>
              <a:solidFill>
                <a:prstClr val="white"/>
              </a:solidFill>
              <a:effectLst/>
              <a:uLnTx/>
              <a:uFillTx/>
              <a:latin typeface="HG丸ｺﾞｼｯｸM-PRO" panose="020F0600000000000000" pitchFamily="50" charset="-128"/>
              <a:ea typeface="Meiryo UI" panose="020B0604030504040204" pitchFamily="50" charset="-128"/>
              <a:cs typeface="Times New Roman" panose="02020603050405020304" pitchFamily="18" charset="0"/>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92" b="1" i="0" u="none" strike="noStrike" kern="100" cap="none" spc="0" normalizeH="0" baseline="0" noProof="0">
                <a:ln>
                  <a:noFill/>
                </a:ln>
                <a:solidFill>
                  <a:prstClr val="white"/>
                </a:solidFill>
                <a:effectLst/>
                <a:uLnTx/>
                <a:uFillTx/>
                <a:latin typeface="HG丸ｺﾞｼｯｸM-PRO" panose="020F0600000000000000" pitchFamily="50" charset="-128"/>
                <a:ea typeface="Meiryo UI" panose="020B0604030504040204" pitchFamily="50" charset="-128"/>
                <a:cs typeface="Times New Roman" panose="02020603050405020304" pitchFamily="18" charset="0"/>
              </a:rPr>
              <a:t>建築物</a:t>
            </a:r>
            <a:endParaRPr kumimoji="1" lang="ja-JP" altLang="en-US" sz="1292" b="0" i="0" u="none" strike="noStrike" kern="100" cap="none" spc="0" normalizeH="0" baseline="0" noProof="0">
              <a:ln>
                <a:noFill/>
              </a:ln>
              <a:solidFill>
                <a:prstClr val="white"/>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aphicFrame>
        <p:nvGraphicFramePr>
          <p:cNvPr id="80" name="表 79">
            <a:extLst>
              <a:ext uri="{FF2B5EF4-FFF2-40B4-BE49-F238E27FC236}">
                <a16:creationId xmlns:a16="http://schemas.microsoft.com/office/drawing/2014/main" id="{2A32B24E-C5D8-401E-8C33-923436A6C165}"/>
              </a:ext>
            </a:extLst>
          </p:cNvPr>
          <p:cNvGraphicFramePr>
            <a:graphicFrameLocks noGrp="1"/>
          </p:cNvGraphicFramePr>
          <p:nvPr>
            <p:extLst>
              <p:ext uri="{D42A27DB-BD31-4B8C-83A1-F6EECF244321}">
                <p14:modId xmlns:p14="http://schemas.microsoft.com/office/powerpoint/2010/main" val="1963201804"/>
              </p:ext>
            </p:extLst>
          </p:nvPr>
        </p:nvGraphicFramePr>
        <p:xfrm>
          <a:off x="5470638" y="4571156"/>
          <a:ext cx="1462154" cy="496830"/>
        </p:xfrm>
        <a:graphic>
          <a:graphicData uri="http://schemas.openxmlformats.org/drawingml/2006/table">
            <a:tbl>
              <a:tblPr firstRow="1" bandRow="1">
                <a:tableStyleId>{5940675A-B579-460E-94D1-54222C63F5DA}</a:tableStyleId>
              </a:tblPr>
              <a:tblGrid>
                <a:gridCol w="1462154">
                  <a:extLst>
                    <a:ext uri="{9D8B030D-6E8A-4147-A177-3AD203B41FA5}">
                      <a16:colId xmlns:a16="http://schemas.microsoft.com/office/drawing/2014/main" val="458052754"/>
                    </a:ext>
                  </a:extLst>
                </a:gridCol>
              </a:tblGrid>
              <a:tr h="196948">
                <a:tc>
                  <a:txBody>
                    <a:bodyPr/>
                    <a:lstStyle/>
                    <a:p>
                      <a:pPr algn="ctr"/>
                      <a:r>
                        <a:rPr lang="en-US" altLang="ja-JP" sz="1300">
                          <a:solidFill>
                            <a:schemeClr val="tx1"/>
                          </a:solidFill>
                          <a:latin typeface="Meiryo UI"/>
                          <a:ea typeface="Meiryo UI"/>
                        </a:rPr>
                        <a:t>R８.</a:t>
                      </a:r>
                      <a:r>
                        <a:rPr kumimoji="1" lang="ja-JP" altLang="en-US" sz="1300">
                          <a:solidFill>
                            <a:schemeClr val="tx1"/>
                          </a:solidFill>
                          <a:latin typeface="Meiryo UI"/>
                          <a:ea typeface="Meiryo UI"/>
                        </a:rPr>
                        <a:t>３</a:t>
                      </a:r>
                    </a:p>
                  </a:txBody>
                  <a:tcPr marL="33231" marR="33231"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855168"/>
                  </a:ext>
                </a:extLst>
              </a:tr>
              <a:tr h="298710">
                <a:tc>
                  <a:txBody>
                    <a:bodyPr/>
                    <a:lstStyle/>
                    <a:p>
                      <a:pPr algn="ctr"/>
                      <a:r>
                        <a:rPr lang="ja-JP" altLang="en-US" sz="1300" dirty="0">
                          <a:solidFill>
                            <a:schemeClr val="tx1"/>
                          </a:solidFill>
                          <a:latin typeface="Meiryo UI"/>
                          <a:ea typeface="Meiryo UI"/>
                        </a:rPr>
                        <a:t>55</a:t>
                      </a:r>
                      <a:r>
                        <a:rPr kumimoji="1" lang="ja-JP" altLang="en-US" sz="1300" dirty="0">
                          <a:solidFill>
                            <a:schemeClr val="tx1"/>
                          </a:solidFill>
                          <a:latin typeface="Meiryo UI"/>
                          <a:ea typeface="Meiryo UI"/>
                        </a:rPr>
                        <a:t>棟（</a:t>
                      </a:r>
                      <a:r>
                        <a:rPr kumimoji="1" lang="en-US" altLang="ja-JP" sz="1300" dirty="0">
                          <a:solidFill>
                            <a:schemeClr val="tx1"/>
                          </a:solidFill>
                          <a:latin typeface="Meiryo UI"/>
                          <a:ea typeface="Meiryo UI"/>
                        </a:rPr>
                        <a:t>93%</a:t>
                      </a:r>
                      <a:r>
                        <a:rPr kumimoji="1" lang="ja-JP" altLang="en-US" sz="1300" dirty="0">
                          <a:solidFill>
                            <a:schemeClr val="tx1"/>
                          </a:solidFill>
                          <a:latin typeface="Meiryo UI"/>
                          <a:ea typeface="Meiryo UI"/>
                        </a:rPr>
                        <a:t>）</a:t>
                      </a:r>
                      <a:endParaRPr kumimoji="1" lang="en-US" altLang="ja-JP" sz="1300" dirty="0">
                        <a:solidFill>
                          <a:schemeClr val="tx1"/>
                        </a:solidFill>
                        <a:latin typeface="Meiryo UI"/>
                        <a:ea typeface="Meiryo UI"/>
                      </a:endParaRPr>
                    </a:p>
                  </a:txBody>
                  <a:tcPr marL="33231" marR="33231" marT="33231" marB="33231"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7509477"/>
                  </a:ext>
                </a:extLst>
              </a:tr>
            </a:tbl>
          </a:graphicData>
        </a:graphic>
      </p:graphicFrame>
      <p:graphicFrame>
        <p:nvGraphicFramePr>
          <p:cNvPr id="81" name="表 80">
            <a:extLst>
              <a:ext uri="{FF2B5EF4-FFF2-40B4-BE49-F238E27FC236}">
                <a16:creationId xmlns:a16="http://schemas.microsoft.com/office/drawing/2014/main" id="{B85F0556-764C-4B6E-BC29-8293A7CC8C6F}"/>
              </a:ext>
            </a:extLst>
          </p:cNvPr>
          <p:cNvGraphicFramePr>
            <a:graphicFrameLocks noGrp="1"/>
          </p:cNvGraphicFramePr>
          <p:nvPr>
            <p:extLst>
              <p:ext uri="{D42A27DB-BD31-4B8C-83A1-F6EECF244321}">
                <p14:modId xmlns:p14="http://schemas.microsoft.com/office/powerpoint/2010/main" val="2988865578"/>
              </p:ext>
            </p:extLst>
          </p:nvPr>
        </p:nvGraphicFramePr>
        <p:xfrm>
          <a:off x="5468673" y="5557954"/>
          <a:ext cx="1462154" cy="497548"/>
        </p:xfrm>
        <a:graphic>
          <a:graphicData uri="http://schemas.openxmlformats.org/drawingml/2006/table">
            <a:tbl>
              <a:tblPr firstRow="1" bandRow="1">
                <a:tableStyleId>{5940675A-B579-460E-94D1-54222C63F5DA}</a:tableStyleId>
              </a:tblPr>
              <a:tblGrid>
                <a:gridCol w="1462154">
                  <a:extLst>
                    <a:ext uri="{9D8B030D-6E8A-4147-A177-3AD203B41FA5}">
                      <a16:colId xmlns:a16="http://schemas.microsoft.com/office/drawing/2014/main" val="458052754"/>
                    </a:ext>
                  </a:extLst>
                </a:gridCol>
              </a:tblGrid>
              <a:tr h="196948">
                <a:tc>
                  <a:txBody>
                    <a:bodyPr/>
                    <a:lstStyle/>
                    <a:p>
                      <a:pPr algn="ctr"/>
                      <a:r>
                        <a:rPr lang="en-US" altLang="ja-JP" sz="1300">
                          <a:solidFill>
                            <a:schemeClr val="tx1"/>
                          </a:solidFill>
                          <a:latin typeface="Meiryo UI"/>
                          <a:ea typeface="Meiryo UI"/>
                        </a:rPr>
                        <a:t>R８.</a:t>
                      </a:r>
                      <a:r>
                        <a:rPr kumimoji="1" lang="ja-JP" altLang="en-US" sz="1300">
                          <a:solidFill>
                            <a:schemeClr val="tx1"/>
                          </a:solidFill>
                          <a:latin typeface="Meiryo UI"/>
                          <a:ea typeface="Meiryo UI"/>
                        </a:rPr>
                        <a:t>３</a:t>
                      </a:r>
                    </a:p>
                  </a:txBody>
                  <a:tcPr marL="33231" marR="33231"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855168"/>
                  </a:ext>
                </a:extLst>
              </a:tr>
              <a:tr h="299428">
                <a:tc>
                  <a:txBody>
                    <a:bodyPr/>
                    <a:lstStyle/>
                    <a:p>
                      <a:pPr algn="ctr"/>
                      <a:r>
                        <a:rPr lang="ja-JP" altLang="en-US" sz="1300" dirty="0">
                          <a:solidFill>
                            <a:schemeClr val="tx1"/>
                          </a:solidFill>
                          <a:latin typeface="Meiryo UI"/>
                          <a:ea typeface="Meiryo UI"/>
                        </a:rPr>
                        <a:t>176</a:t>
                      </a:r>
                      <a:r>
                        <a:rPr kumimoji="1" lang="ja-JP" altLang="en-US" sz="1300" dirty="0">
                          <a:solidFill>
                            <a:schemeClr val="tx1"/>
                          </a:solidFill>
                          <a:latin typeface="Meiryo UI"/>
                          <a:ea typeface="Meiryo UI"/>
                        </a:rPr>
                        <a:t>棟（</a:t>
                      </a:r>
                      <a:r>
                        <a:rPr lang="ja-JP" altLang="en-US" sz="1300" dirty="0">
                          <a:solidFill>
                            <a:schemeClr val="tx1"/>
                          </a:solidFill>
                          <a:latin typeface="Meiryo UI"/>
                          <a:ea typeface="Meiryo UI"/>
                        </a:rPr>
                        <a:t>46</a:t>
                      </a:r>
                      <a:r>
                        <a:rPr kumimoji="1" lang="en-US" altLang="ja-JP" sz="1300" dirty="0">
                          <a:solidFill>
                            <a:schemeClr val="tx1"/>
                          </a:solidFill>
                          <a:latin typeface="Meiryo UI"/>
                          <a:ea typeface="Meiryo UI"/>
                        </a:rPr>
                        <a:t>%</a:t>
                      </a:r>
                      <a:r>
                        <a:rPr kumimoji="1" lang="ja-JP" altLang="en-US" sz="1300" dirty="0">
                          <a:solidFill>
                            <a:schemeClr val="tx1"/>
                          </a:solidFill>
                          <a:latin typeface="Meiryo UI"/>
                          <a:ea typeface="Meiryo UI"/>
                        </a:rPr>
                        <a:t>）</a:t>
                      </a:r>
                      <a:endParaRPr kumimoji="1" lang="en-US" altLang="ja-JP" sz="1300" dirty="0">
                        <a:solidFill>
                          <a:schemeClr val="tx1"/>
                        </a:solidFill>
                        <a:latin typeface="Meiryo UI"/>
                        <a:ea typeface="Meiryo UI"/>
                      </a:endParaRPr>
                    </a:p>
                  </a:txBody>
                  <a:tcPr marL="33231" marR="33231" marT="33231" marB="33231"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7509477"/>
                  </a:ext>
                </a:extLst>
              </a:tr>
            </a:tbl>
          </a:graphicData>
        </a:graphic>
      </p:graphicFrame>
      <p:sp>
        <p:nvSpPr>
          <p:cNvPr id="82" name="右矢印 193">
            <a:extLst>
              <a:ext uri="{FF2B5EF4-FFF2-40B4-BE49-F238E27FC236}">
                <a16:creationId xmlns:a16="http://schemas.microsoft.com/office/drawing/2014/main" id="{36FB034E-23C6-4C01-A670-D71858FC5B03}"/>
              </a:ext>
            </a:extLst>
          </p:cNvPr>
          <p:cNvSpPr/>
          <p:nvPr/>
        </p:nvSpPr>
        <p:spPr>
          <a:xfrm>
            <a:off x="4119594" y="3567741"/>
            <a:ext cx="111690" cy="335993"/>
          </a:xfrm>
          <a:prstGeom prst="rightArrow">
            <a:avLst>
              <a:gd name="adj1" fmla="val 100000"/>
              <a:gd name="adj2"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9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aphicFrame>
        <p:nvGraphicFramePr>
          <p:cNvPr id="83" name="表 82">
            <a:extLst>
              <a:ext uri="{FF2B5EF4-FFF2-40B4-BE49-F238E27FC236}">
                <a16:creationId xmlns:a16="http://schemas.microsoft.com/office/drawing/2014/main" id="{A1F3E3AC-68FA-4D5A-8C37-88129F210451}"/>
              </a:ext>
            </a:extLst>
          </p:cNvPr>
          <p:cNvGraphicFramePr>
            <a:graphicFrameLocks noGrp="1"/>
          </p:cNvGraphicFramePr>
          <p:nvPr>
            <p:extLst>
              <p:ext uri="{D42A27DB-BD31-4B8C-83A1-F6EECF244321}">
                <p14:modId xmlns:p14="http://schemas.microsoft.com/office/powerpoint/2010/main" val="772052595"/>
              </p:ext>
            </p:extLst>
          </p:nvPr>
        </p:nvGraphicFramePr>
        <p:xfrm>
          <a:off x="4362615" y="3466874"/>
          <a:ext cx="1371409" cy="462702"/>
        </p:xfrm>
        <a:graphic>
          <a:graphicData uri="http://schemas.openxmlformats.org/drawingml/2006/table">
            <a:tbl>
              <a:tblPr firstRow="1" bandRow="1">
                <a:tableStyleId>{5940675A-B579-460E-94D1-54222C63F5DA}</a:tableStyleId>
              </a:tblPr>
              <a:tblGrid>
                <a:gridCol w="1371409">
                  <a:extLst>
                    <a:ext uri="{9D8B030D-6E8A-4147-A177-3AD203B41FA5}">
                      <a16:colId xmlns:a16="http://schemas.microsoft.com/office/drawing/2014/main" val="458052754"/>
                    </a:ext>
                  </a:extLst>
                </a:gridCol>
              </a:tblGrid>
              <a:tr h="196948">
                <a:tc>
                  <a:txBody>
                    <a:bodyPr/>
                    <a:lstStyle/>
                    <a:p>
                      <a:pPr algn="ctr"/>
                      <a:r>
                        <a:rPr kumimoji="1" lang="en-US" altLang="ja-JP" sz="1300">
                          <a:latin typeface="Meiryo UI" panose="020B0604030504040204" pitchFamily="50" charset="-128"/>
                          <a:ea typeface="Meiryo UI" panose="020B0604030504040204" pitchFamily="50" charset="-128"/>
                        </a:rPr>
                        <a:t>R</a:t>
                      </a:r>
                      <a:r>
                        <a:rPr kumimoji="1" lang="ja-JP" altLang="en-US" sz="1300">
                          <a:latin typeface="Meiryo UI" panose="020B0604030504040204" pitchFamily="50" charset="-128"/>
                          <a:ea typeface="Meiryo UI" panose="020B0604030504040204" pitchFamily="50" charset="-128"/>
                        </a:rPr>
                        <a:t>５</a:t>
                      </a:r>
                    </a:p>
                  </a:txBody>
                  <a:tcPr marL="33231" marR="33231"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855168"/>
                  </a:ext>
                </a:extLst>
              </a:tr>
              <a:tr h="26340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300">
                          <a:latin typeface="Meiryo UI" panose="020B0604030504040204" pitchFamily="50" charset="-128"/>
                          <a:ea typeface="Meiryo UI" panose="020B0604030504040204" pitchFamily="50" charset="-128"/>
                        </a:rPr>
                        <a:t>約</a:t>
                      </a:r>
                      <a:r>
                        <a:rPr kumimoji="1" lang="en-US" altLang="ja-JP" sz="1300">
                          <a:latin typeface="Meiryo UI" panose="020B0604030504040204" pitchFamily="50" charset="-128"/>
                          <a:ea typeface="Meiryo UI" panose="020B0604030504040204" pitchFamily="50" charset="-128"/>
                        </a:rPr>
                        <a:t>91%(40</a:t>
                      </a:r>
                      <a:r>
                        <a:rPr kumimoji="1" lang="ja-JP" altLang="en-US" sz="1300">
                          <a:latin typeface="Meiryo UI" panose="020B0604030504040204" pitchFamily="50" charset="-128"/>
                          <a:ea typeface="Meiryo UI" panose="020B0604030504040204" pitchFamily="50" charset="-128"/>
                        </a:rPr>
                        <a:t>万戸</a:t>
                      </a:r>
                      <a:r>
                        <a:rPr kumimoji="1" lang="en-US" altLang="ja-JP" sz="1300">
                          <a:latin typeface="Meiryo UI" panose="020B0604030504040204" pitchFamily="50" charset="-128"/>
                          <a:ea typeface="Meiryo UI" panose="020B0604030504040204" pitchFamily="50" charset="-128"/>
                        </a:rPr>
                        <a:t>)</a:t>
                      </a:r>
                      <a:endParaRPr kumimoji="1" lang="ja-JP" altLang="en-US" sz="1300">
                        <a:latin typeface="Meiryo UI" panose="020B0604030504040204" pitchFamily="50" charset="-128"/>
                        <a:ea typeface="Meiryo UI" panose="020B0604030504040204" pitchFamily="50" charset="-128"/>
                      </a:endParaRPr>
                    </a:p>
                  </a:txBody>
                  <a:tcPr marL="33231" marR="33231" marT="33231" marB="3323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7509477"/>
                  </a:ext>
                </a:extLst>
              </a:tr>
            </a:tbl>
          </a:graphicData>
        </a:graphic>
      </p:graphicFrame>
      <p:sp>
        <p:nvSpPr>
          <p:cNvPr id="12" name="Rectangle: Rounded Corners 11">
            <a:extLst>
              <a:ext uri="{FF2B5EF4-FFF2-40B4-BE49-F238E27FC236}">
                <a16:creationId xmlns:a16="http://schemas.microsoft.com/office/drawing/2014/main" id="{DE6B6D1F-AD5A-5588-CFF5-5B61F8606951}"/>
              </a:ext>
            </a:extLst>
          </p:cNvPr>
          <p:cNvSpPr/>
          <p:nvPr/>
        </p:nvSpPr>
        <p:spPr>
          <a:xfrm>
            <a:off x="844062" y="1987898"/>
            <a:ext cx="2066191" cy="457200"/>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kumimoji="1" lang="ja-JP" sz="1200" b="1" kern="1200">
                <a:solidFill>
                  <a:schemeClr val="lt1"/>
                </a:solidFill>
                <a:latin typeface="BIZ UDPゴシック"/>
                <a:ea typeface="BIZ UDPゴシック"/>
                <a:cs typeface="+mn-cs"/>
              </a:rPr>
              <a:t>既存の耐震化の取組を継続</a:t>
            </a:r>
            <a:endParaRPr kumimoji="1" lang="en-US">
              <a:solidFill>
                <a:schemeClr val="tx1"/>
              </a:solidFill>
            </a:endParaRPr>
          </a:p>
        </p:txBody>
      </p:sp>
      <p:sp>
        <p:nvSpPr>
          <p:cNvPr id="13" name="Rectangle: Rounded Corners 12">
            <a:extLst>
              <a:ext uri="{FF2B5EF4-FFF2-40B4-BE49-F238E27FC236}">
                <a16:creationId xmlns:a16="http://schemas.microsoft.com/office/drawing/2014/main" id="{00203FC1-C79D-76DD-2ABA-581837EDD0BA}"/>
              </a:ext>
            </a:extLst>
          </p:cNvPr>
          <p:cNvSpPr/>
          <p:nvPr/>
        </p:nvSpPr>
        <p:spPr>
          <a:xfrm>
            <a:off x="3596054" y="1987898"/>
            <a:ext cx="2066191" cy="457200"/>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kumimoji="1" lang="ja-JP" altLang="en-US" sz="1200" b="1">
                <a:latin typeface="BIZ UDPゴシック"/>
                <a:ea typeface="BIZ UDPゴシック"/>
              </a:rPr>
              <a:t>旧</a:t>
            </a:r>
            <a:r>
              <a:rPr kumimoji="1" lang="ja-JP" sz="1200" b="1" kern="1200">
                <a:solidFill>
                  <a:schemeClr val="lt1"/>
                </a:solidFill>
                <a:latin typeface="BIZ UDPゴシック"/>
                <a:ea typeface="BIZ UDPゴシック"/>
                <a:cs typeface="+mn-cs"/>
              </a:rPr>
              <a:t>耐震</a:t>
            </a:r>
            <a:r>
              <a:rPr kumimoji="1" lang="ja-JP" altLang="en-US" sz="1200" b="1">
                <a:latin typeface="BIZ UDPゴシック"/>
                <a:ea typeface="BIZ UDPゴシック"/>
              </a:rPr>
              <a:t>基準の建築物</a:t>
            </a:r>
            <a:r>
              <a:rPr kumimoji="1" lang="ja-JP" sz="1200" b="1" kern="1200">
                <a:solidFill>
                  <a:schemeClr val="lt1"/>
                </a:solidFill>
                <a:latin typeface="BIZ UDPゴシック"/>
                <a:ea typeface="BIZ UDPゴシック"/>
                <a:cs typeface="+mn-cs"/>
              </a:rPr>
              <a:t>の</a:t>
            </a:r>
            <a:r>
              <a:rPr kumimoji="1" lang="ja-JP" altLang="en-US" sz="1200" b="1">
                <a:latin typeface="BIZ UDPゴシック"/>
                <a:ea typeface="BIZ UDPゴシック"/>
              </a:rPr>
              <a:t>状況</a:t>
            </a:r>
            <a:endParaRPr kumimoji="1" lang="en-US" altLang="ja-JP"/>
          </a:p>
          <a:p>
            <a:pPr algn="ctr"/>
            <a:r>
              <a:rPr kumimoji="1" lang="ja-JP" sz="1200" b="1" kern="1200">
                <a:solidFill>
                  <a:schemeClr val="lt1"/>
                </a:solidFill>
                <a:latin typeface="BIZ UDPゴシック"/>
                <a:ea typeface="BIZ UDPゴシック"/>
                <a:cs typeface="+mn-cs"/>
              </a:rPr>
              <a:t>を</a:t>
            </a:r>
            <a:r>
              <a:rPr kumimoji="1" lang="ja-JP" altLang="en-US" sz="1200" b="1">
                <a:latin typeface="BIZ UDPゴシック"/>
                <a:ea typeface="BIZ UDPゴシック"/>
              </a:rPr>
              <a:t>詳しく把握</a:t>
            </a:r>
            <a:endParaRPr kumimoji="1" lang="ja-JP" altLang="en-US"/>
          </a:p>
        </p:txBody>
      </p:sp>
      <p:sp>
        <p:nvSpPr>
          <p:cNvPr id="14" name="Rectangle: Rounded Corners 13">
            <a:extLst>
              <a:ext uri="{FF2B5EF4-FFF2-40B4-BE49-F238E27FC236}">
                <a16:creationId xmlns:a16="http://schemas.microsoft.com/office/drawing/2014/main" id="{2DCDC0D2-AB58-71CC-7C5D-7FDDE9161E35}"/>
              </a:ext>
            </a:extLst>
          </p:cNvPr>
          <p:cNvSpPr/>
          <p:nvPr/>
        </p:nvSpPr>
        <p:spPr>
          <a:xfrm>
            <a:off x="6137030" y="1987897"/>
            <a:ext cx="2066191" cy="457200"/>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kumimoji="1" lang="ja-JP" sz="1200" b="1">
                <a:latin typeface="BIZ UDPゴシック"/>
                <a:ea typeface="BIZ UDPゴシック"/>
              </a:rPr>
              <a:t>地域・建物</a:t>
            </a:r>
            <a:r>
              <a:rPr kumimoji="1" lang="ja-JP" altLang="en-US" sz="1200" b="1">
                <a:latin typeface="BIZ UDPゴシック"/>
                <a:ea typeface="BIZ UDPゴシック"/>
              </a:rPr>
              <a:t>・世帯</a:t>
            </a:r>
            <a:r>
              <a:rPr kumimoji="1" lang="ja-JP" sz="1200" b="1" kern="1200">
                <a:solidFill>
                  <a:schemeClr val="lt1"/>
                </a:solidFill>
                <a:latin typeface="BIZ UDPゴシック"/>
                <a:ea typeface="BIZ UDPゴシック"/>
                <a:cs typeface="+mn-cs"/>
              </a:rPr>
              <a:t>の</a:t>
            </a:r>
            <a:r>
              <a:rPr kumimoji="1" lang="ja-JP" sz="1200" b="1">
                <a:latin typeface="BIZ UDPゴシック"/>
                <a:ea typeface="BIZ UDPゴシック"/>
              </a:rPr>
              <a:t>特性に</a:t>
            </a:r>
            <a:endParaRPr lang="en-US"/>
          </a:p>
          <a:p>
            <a:pPr algn="ctr"/>
            <a:r>
              <a:rPr kumimoji="1" lang="ja-JP" altLang="en-US" sz="1200" b="1">
                <a:latin typeface="BIZ UDPゴシック"/>
                <a:ea typeface="BIZ UDPゴシック"/>
              </a:rPr>
              <a:t>応じた新たな施</a:t>
            </a:r>
            <a:r>
              <a:rPr kumimoji="1" lang="ja-JP" sz="1200" b="1">
                <a:latin typeface="BIZ UDPゴシック"/>
                <a:ea typeface="BIZ UDPゴシック"/>
              </a:rPr>
              <a:t>策</a:t>
            </a:r>
            <a:r>
              <a:rPr kumimoji="1" lang="ja-JP" sz="1200" b="1" kern="1200">
                <a:solidFill>
                  <a:schemeClr val="lt1"/>
                </a:solidFill>
                <a:latin typeface="BIZ UDPゴシック"/>
                <a:ea typeface="BIZ UDPゴシック"/>
                <a:cs typeface="+mn-cs"/>
              </a:rPr>
              <a:t>を</a:t>
            </a:r>
            <a:r>
              <a:rPr kumimoji="1" lang="ja-JP" sz="1200" b="1">
                <a:latin typeface="BIZ UDPゴシック"/>
                <a:ea typeface="BIZ UDPゴシック"/>
              </a:rPr>
              <a:t>展開</a:t>
            </a:r>
            <a:endParaRPr kumimoji="1" lang="ja-JP"/>
          </a:p>
        </p:txBody>
      </p:sp>
      <p:sp>
        <p:nvSpPr>
          <p:cNvPr id="17" name="正方形/長方形 71">
            <a:extLst>
              <a:ext uri="{FF2B5EF4-FFF2-40B4-BE49-F238E27FC236}">
                <a16:creationId xmlns:a16="http://schemas.microsoft.com/office/drawing/2014/main" id="{067A7D7E-52C6-E55E-D325-A7B1A921E206}"/>
              </a:ext>
            </a:extLst>
          </p:cNvPr>
          <p:cNvSpPr/>
          <p:nvPr/>
        </p:nvSpPr>
        <p:spPr>
          <a:xfrm>
            <a:off x="860156" y="2869490"/>
            <a:ext cx="8126261" cy="369332"/>
          </a:xfrm>
          <a:prstGeom prst="rect">
            <a:avLst/>
          </a:prstGeom>
          <a:noFill/>
        </p:spPr>
        <p:txBody>
          <a:bodyPr wrap="square" lIns="91440" tIns="45720" rIns="91440" bIns="45720" anchor="t">
            <a:spAutoFit/>
          </a:bodyPr>
          <a:lstStyle/>
          <a:p>
            <a:pPr defTabSz="914290">
              <a:defRPr/>
            </a:pPr>
            <a:r>
              <a:rPr lang="ja-JP" altLang="en-US" dirty="0">
                <a:latin typeface="Meiryo UI"/>
                <a:ea typeface="Meiryo UI"/>
                <a:cs typeface="Times New Roman"/>
              </a:rPr>
              <a:t>住宅木造住宅・分譲マンションを含むすべての住宅</a:t>
            </a:r>
          </a:p>
        </p:txBody>
      </p:sp>
      <p:graphicFrame>
        <p:nvGraphicFramePr>
          <p:cNvPr id="18" name="表 62">
            <a:extLst>
              <a:ext uri="{FF2B5EF4-FFF2-40B4-BE49-F238E27FC236}">
                <a16:creationId xmlns:a16="http://schemas.microsoft.com/office/drawing/2014/main" id="{1DD5520D-6CC0-CC49-8778-CD601818CB5A}"/>
              </a:ext>
            </a:extLst>
          </p:cNvPr>
          <p:cNvGraphicFramePr>
            <a:graphicFrameLocks noGrp="1"/>
          </p:cNvGraphicFramePr>
          <p:nvPr>
            <p:extLst>
              <p:ext uri="{D42A27DB-BD31-4B8C-83A1-F6EECF244321}">
                <p14:modId xmlns:p14="http://schemas.microsoft.com/office/powerpoint/2010/main" val="276282653"/>
              </p:ext>
            </p:extLst>
          </p:nvPr>
        </p:nvGraphicFramePr>
        <p:xfrm>
          <a:off x="6066427" y="3457900"/>
          <a:ext cx="1287016" cy="480646"/>
        </p:xfrm>
        <a:graphic>
          <a:graphicData uri="http://schemas.openxmlformats.org/drawingml/2006/table">
            <a:tbl>
              <a:tblPr firstRow="1" bandRow="1">
                <a:tableStyleId>{5940675A-B579-460E-94D1-54222C63F5DA}</a:tableStyleId>
              </a:tblPr>
              <a:tblGrid>
                <a:gridCol w="1287016">
                  <a:extLst>
                    <a:ext uri="{9D8B030D-6E8A-4147-A177-3AD203B41FA5}">
                      <a16:colId xmlns:a16="http://schemas.microsoft.com/office/drawing/2014/main" val="458052754"/>
                    </a:ext>
                  </a:extLst>
                </a:gridCol>
              </a:tblGrid>
              <a:tr h="196948">
                <a:tc>
                  <a:txBody>
                    <a:bodyPr/>
                    <a:lstStyle/>
                    <a:p>
                      <a:pPr algn="ctr"/>
                      <a:r>
                        <a:rPr kumimoji="1" lang="en-US" altLang="ja-JP" sz="1300" b="0">
                          <a:solidFill>
                            <a:schemeClr val="tx1"/>
                          </a:solidFill>
                          <a:latin typeface="Meiryo UI"/>
                          <a:ea typeface="Meiryo UI"/>
                        </a:rPr>
                        <a:t>R</a:t>
                      </a:r>
                      <a:r>
                        <a:rPr kumimoji="1" lang="ja-JP" altLang="en-US" sz="1300" b="0">
                          <a:solidFill>
                            <a:schemeClr val="tx1"/>
                          </a:solidFill>
                          <a:latin typeface="Meiryo UI"/>
                          <a:ea typeface="Meiryo UI"/>
                        </a:rPr>
                        <a:t>７</a:t>
                      </a:r>
                      <a:endParaRPr kumimoji="1" lang="en-US" altLang="ja-JP" sz="1300" b="0">
                        <a:solidFill>
                          <a:schemeClr val="tx1"/>
                        </a:solidFill>
                        <a:latin typeface="Meiryo UI"/>
                        <a:ea typeface="Meiryo UI"/>
                      </a:endParaRPr>
                    </a:p>
                  </a:txBody>
                  <a:tcPr marL="0" marR="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79855168"/>
                  </a:ext>
                </a:extLst>
              </a:tr>
              <a:tr h="281354">
                <a:tc>
                  <a:txBody>
                    <a:bodyPr/>
                    <a:lstStyle/>
                    <a:p>
                      <a:pPr algn="ctr"/>
                      <a:r>
                        <a:rPr lang="en-US" altLang="ja-JP" sz="1300" b="0" dirty="0">
                          <a:solidFill>
                            <a:schemeClr val="tx1"/>
                          </a:solidFill>
                          <a:latin typeface="Meiryo UI"/>
                          <a:ea typeface="Meiryo UI"/>
                        </a:rPr>
                        <a:t>約91%(36万戸)</a:t>
                      </a:r>
                      <a:endParaRPr kumimoji="1" lang="ja-JP" altLang="en-US" sz="1300" b="0" dirty="0">
                        <a:solidFill>
                          <a:schemeClr val="tx1"/>
                        </a:solidFill>
                        <a:latin typeface="Meiryo UI"/>
                        <a:ea typeface="Meiryo UI"/>
                      </a:endParaRPr>
                    </a:p>
                  </a:txBody>
                  <a:tcPr marL="0" marR="0" marT="42203" marB="42203">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17509477"/>
                  </a:ext>
                </a:extLst>
              </a:tr>
            </a:tbl>
          </a:graphicData>
        </a:graphic>
      </p:graphicFrame>
      <p:sp>
        <p:nvSpPr>
          <p:cNvPr id="19" name="右矢印 193">
            <a:extLst>
              <a:ext uri="{FF2B5EF4-FFF2-40B4-BE49-F238E27FC236}">
                <a16:creationId xmlns:a16="http://schemas.microsoft.com/office/drawing/2014/main" id="{E0E7ADF9-3BA4-1FAD-85F4-B01013EDEB6A}"/>
              </a:ext>
            </a:extLst>
          </p:cNvPr>
          <p:cNvSpPr/>
          <p:nvPr/>
        </p:nvSpPr>
        <p:spPr>
          <a:xfrm>
            <a:off x="7495898" y="3567740"/>
            <a:ext cx="111690" cy="335993"/>
          </a:xfrm>
          <a:prstGeom prst="rightArrow">
            <a:avLst>
              <a:gd name="adj1" fmla="val 100000"/>
              <a:gd name="adj2"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92"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308047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角丸四角形 37"/>
          <p:cNvSpPr/>
          <p:nvPr/>
        </p:nvSpPr>
        <p:spPr>
          <a:xfrm>
            <a:off x="108751" y="1165860"/>
            <a:ext cx="8891249" cy="5525467"/>
          </a:xfrm>
          <a:prstGeom prst="roundRect">
            <a:avLst>
              <a:gd name="adj" fmla="val 2785"/>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３</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安全を支える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40" name="テキスト ボックス 39"/>
          <p:cNvSpPr txBox="1"/>
          <p:nvPr/>
        </p:nvSpPr>
        <p:spPr>
          <a:xfrm>
            <a:off x="208953" y="1250342"/>
            <a:ext cx="2480166" cy="353943"/>
          </a:xfrm>
          <a:prstGeom prst="rect">
            <a:avLst/>
          </a:prstGeom>
          <a:noFill/>
        </p:spPr>
        <p:txBody>
          <a:bodyPr wrap="non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50" b="1" i="0" u="none" strike="noStrike" kern="1200" cap="none" spc="0" normalizeH="0" baseline="0" noProof="0" dirty="0">
                <a:ln>
                  <a:noFill/>
                </a:ln>
                <a:solidFill>
                  <a:prstClr val="black"/>
                </a:solidFill>
                <a:effectLst/>
                <a:uLnTx/>
                <a:uFillTx/>
                <a:latin typeface="Meiryo UI"/>
                <a:ea typeface="Meiryo UI"/>
              </a:rPr>
              <a:t>【</a:t>
            </a:r>
            <a:r>
              <a:rPr kumimoji="1" lang="ja-JP" altLang="en-US" sz="1650" b="1" i="0" u="none" strike="noStrike" kern="1200" cap="none" spc="0" normalizeH="0" baseline="0" noProof="0" dirty="0">
                <a:ln>
                  <a:noFill/>
                </a:ln>
                <a:solidFill>
                  <a:prstClr val="black"/>
                </a:solidFill>
                <a:effectLst/>
                <a:uLnTx/>
                <a:uFillTx/>
                <a:latin typeface="Meiryo UI"/>
                <a:ea typeface="Meiryo UI"/>
              </a:rPr>
              <a:t>令和</a:t>
            </a:r>
            <a:r>
              <a:rPr kumimoji="1" lang="ja-JP" sz="1700" b="1" dirty="0">
                <a:latin typeface="Meiryo UI"/>
                <a:ea typeface="Meiryo UI"/>
              </a:rPr>
              <a:t>８</a:t>
            </a:r>
            <a:r>
              <a:rPr kumimoji="1" lang="ja-JP" altLang="en-US" sz="1650" b="1" i="0" u="none" strike="noStrike" kern="1200" cap="none" spc="0" normalizeH="0" baseline="0" noProof="0" dirty="0">
                <a:ln>
                  <a:noFill/>
                </a:ln>
                <a:solidFill>
                  <a:prstClr val="black"/>
                </a:solidFill>
                <a:effectLst/>
                <a:uLnTx/>
                <a:uFillTx/>
                <a:latin typeface="Meiryo UI"/>
                <a:ea typeface="Meiryo UI"/>
              </a:rPr>
              <a:t>年度の主な取組</a:t>
            </a:r>
            <a:r>
              <a:rPr kumimoji="1" lang="en-US" altLang="ja-JP" sz="1650" b="1" i="0" u="none" strike="noStrike" kern="1200" cap="none" spc="0" normalizeH="0" baseline="0" noProof="0" dirty="0">
                <a:ln>
                  <a:noFill/>
                </a:ln>
                <a:solidFill>
                  <a:prstClr val="black"/>
                </a:solidFill>
                <a:effectLst/>
                <a:uLnTx/>
                <a:uFillTx/>
                <a:latin typeface="Meiryo UI"/>
                <a:ea typeface="Meiryo UI"/>
              </a:rPr>
              <a:t>】</a:t>
            </a:r>
            <a:endParaRPr kumimoji="1" lang="ja-JP" altLang="en-US" sz="1650" b="1" i="0" u="none" strike="noStrike" kern="1200" cap="none" spc="0" normalizeH="0" baseline="0" noProof="0" dirty="0">
              <a:ln>
                <a:noFill/>
              </a:ln>
              <a:solidFill>
                <a:prstClr val="black"/>
              </a:solidFill>
              <a:effectLst/>
              <a:uLnTx/>
              <a:uFillTx/>
              <a:latin typeface="Meiryo UI"/>
              <a:ea typeface="Meiryo UI"/>
            </a:endParaRPr>
          </a:p>
        </p:txBody>
      </p:sp>
      <p:graphicFrame>
        <p:nvGraphicFramePr>
          <p:cNvPr id="42" name="表 41"/>
          <p:cNvGraphicFramePr>
            <a:graphicFrameLocks noGrp="1"/>
          </p:cNvGraphicFramePr>
          <p:nvPr>
            <p:extLst>
              <p:ext uri="{D42A27DB-BD31-4B8C-83A1-F6EECF244321}">
                <p14:modId xmlns:p14="http://schemas.microsoft.com/office/powerpoint/2010/main" val="1683215349"/>
              </p:ext>
            </p:extLst>
          </p:nvPr>
        </p:nvGraphicFramePr>
        <p:xfrm>
          <a:off x="220235" y="1794369"/>
          <a:ext cx="8674783" cy="3999100"/>
        </p:xfrm>
        <a:graphic>
          <a:graphicData uri="http://schemas.openxmlformats.org/drawingml/2006/table">
            <a:tbl>
              <a:tblPr firstRow="1" bandRow="1">
                <a:tableStyleId>{69012ECD-51FC-41F1-AA8D-1B2483CD663E}</a:tableStyleId>
              </a:tblPr>
              <a:tblGrid>
                <a:gridCol w="1911407">
                  <a:extLst>
                    <a:ext uri="{9D8B030D-6E8A-4147-A177-3AD203B41FA5}">
                      <a16:colId xmlns:a16="http://schemas.microsoft.com/office/drawing/2014/main" val="2248622937"/>
                    </a:ext>
                  </a:extLst>
                </a:gridCol>
                <a:gridCol w="6763376">
                  <a:extLst>
                    <a:ext uri="{9D8B030D-6E8A-4147-A177-3AD203B41FA5}">
                      <a16:colId xmlns:a16="http://schemas.microsoft.com/office/drawing/2014/main" val="2276232979"/>
                    </a:ext>
                  </a:extLst>
                </a:gridCol>
              </a:tblGrid>
              <a:tr h="293436">
                <a:tc>
                  <a:txBody>
                    <a:bodyPr/>
                    <a:lstStyle/>
                    <a:p>
                      <a:pPr algn="ctr">
                        <a:lnSpc>
                          <a:spcPct val="100000"/>
                        </a:lnSpc>
                      </a:pPr>
                      <a:r>
                        <a:rPr kumimoji="1" lang="ja-JP" altLang="en-US" sz="1300">
                          <a:latin typeface="Meiryo UI" panose="020B0604030504040204" pitchFamily="50" charset="-128"/>
                          <a:ea typeface="Meiryo UI" panose="020B0604030504040204" pitchFamily="50" charset="-128"/>
                        </a:rPr>
                        <a:t>対象</a:t>
                      </a:r>
                    </a:p>
                  </a:txBody>
                  <a:tcPr marL="84406" marR="84406" marT="42203" marB="42203" anchor="ctr">
                    <a:lnL w="12700" cap="flat" cmpd="sng" algn="ctr">
                      <a:solidFill>
                        <a:schemeClr val="accent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00000"/>
                        </a:lnSpc>
                      </a:pPr>
                      <a:r>
                        <a:rPr kumimoji="1" lang="ja-JP" altLang="en-US" sz="1300">
                          <a:latin typeface="Meiryo UI" panose="020B0604030504040204" pitchFamily="50" charset="-128"/>
                          <a:ea typeface="Meiryo UI" panose="020B0604030504040204" pitchFamily="50" charset="-128"/>
                        </a:rPr>
                        <a:t>取組内容</a:t>
                      </a:r>
                    </a:p>
                  </a:txBody>
                  <a:tcPr marL="84406" marR="84406" marT="42203" marB="42203" anchor="ctr">
                    <a:lnL w="1270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397281732"/>
                  </a:ext>
                </a:extLst>
              </a:tr>
              <a:tr h="608538">
                <a:tc>
                  <a:txBody>
                    <a:bodyPr/>
                    <a:lstStyle/>
                    <a:p>
                      <a:pPr marL="86995" marR="0" lvl="0" indent="-86995" algn="l" defTabSz="914290" rtl="0" eaLnBrk="1" fontAlgn="auto" latinLnBrk="0" hangingPunct="1">
                        <a:lnSpc>
                          <a:spcPct val="100000"/>
                        </a:lnSpc>
                        <a:spcBef>
                          <a:spcPts val="0"/>
                        </a:spcBef>
                        <a:spcAft>
                          <a:spcPts val="0"/>
                        </a:spcAft>
                        <a:buClrTx/>
                        <a:buSzTx/>
                        <a:buFontTx/>
                        <a:buNone/>
                        <a:tabLst/>
                        <a:defRPr/>
                      </a:pPr>
                      <a:r>
                        <a:rPr kumimoji="1" lang="ja-JP" altLang="en-US" sz="1300" spc="-100" baseline="0">
                          <a:solidFill>
                            <a:schemeClr val="tx1"/>
                          </a:solidFill>
                          <a:latin typeface="Meiryo UI" panose="020B0604030504040204" pitchFamily="50" charset="-128"/>
                          <a:ea typeface="Meiryo UI" panose="020B0604030504040204" pitchFamily="50" charset="-128"/>
                        </a:rPr>
                        <a:t>木造住宅</a:t>
                      </a:r>
                      <a:endParaRPr kumimoji="1" lang="ja-JP" altLang="en-US" sz="1300">
                        <a:solidFill>
                          <a:schemeClr val="tx1"/>
                        </a:solidFill>
                        <a:latin typeface="Meiryo UI" panose="020B0604030504040204" pitchFamily="50" charset="-128"/>
                        <a:ea typeface="Meiryo UI" panose="020B0604030504040204" pitchFamily="50" charset="-128"/>
                      </a:endParaRPr>
                    </a:p>
                  </a:txBody>
                  <a:tcPr marL="84406" marR="84406" marT="42203" marB="42203"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86995" marR="0" lvl="0" indent="-86995" algn="l" defTabSz="914290" rtl="0" eaLnBrk="1" fontAlgn="auto" latinLnBrk="0" hangingPunct="1">
                        <a:lnSpc>
                          <a:spcPct val="100000"/>
                        </a:lnSpc>
                        <a:spcBef>
                          <a:spcPts val="0"/>
                        </a:spcBef>
                        <a:spcAft>
                          <a:spcPts val="0"/>
                        </a:spcAft>
                        <a:buClrTx/>
                        <a:buSzTx/>
                        <a:buFontTx/>
                        <a:buNone/>
                        <a:tabLst/>
                        <a:defRPr/>
                      </a:pPr>
                      <a:r>
                        <a:rPr lang="ja-JP" altLang="en-US" sz="1300" dirty="0">
                          <a:solidFill>
                            <a:schemeClr val="tx1"/>
                          </a:solidFill>
                          <a:latin typeface="Meiryo UI" panose="020B0604030504040204" pitchFamily="50" charset="-128"/>
                          <a:ea typeface="Meiryo UI" panose="020B0604030504040204" pitchFamily="50" charset="-128"/>
                        </a:rPr>
                        <a:t>・個別訪問やダイレクトメール、事業者と連携したイベントなどによる所有者等への直接的な働きかけ</a:t>
                      </a:r>
                      <a:endParaRPr lang="en-US" altLang="ja-JP" sz="1300" dirty="0">
                        <a:solidFill>
                          <a:schemeClr val="tx1"/>
                        </a:solidFill>
                        <a:latin typeface="Meiryo UI" panose="020B0604030504040204" pitchFamily="50" charset="-128"/>
                        <a:ea typeface="Meiryo UI" panose="020B0604030504040204" pitchFamily="50" charset="-128"/>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･木造住宅の位置と実数</a:t>
                      </a:r>
                      <a:r>
                        <a:rPr kumimoji="1" lang="ja-JP" sz="1300" b="0" i="0" u="none" strike="noStrike" noProof="0" dirty="0">
                          <a:solidFill>
                            <a:schemeClr val="tx1"/>
                          </a:solidFill>
                          <a:latin typeface="Meiryo UI"/>
                          <a:ea typeface="Meiryo UI"/>
                        </a:rPr>
                        <a:t>を</a:t>
                      </a:r>
                      <a:r>
                        <a:rPr lang="ja-JP" sz="1300" b="0" i="0" u="none" strike="noStrike" noProof="0" dirty="0">
                          <a:solidFill>
                            <a:schemeClr val="tx1"/>
                          </a:solidFill>
                          <a:latin typeface="Meiryo UI"/>
                          <a:ea typeface="Meiryo UI"/>
                        </a:rPr>
                        <a:t>ピンポイントで把握</a:t>
                      </a:r>
                      <a:endParaRPr lang="ja-JP" dirty="0">
                        <a:solidFill>
                          <a:schemeClr val="tx1"/>
                        </a:solidFill>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･耐震改修に加え、建替えや住替え、除却など、建物特性等に応じた手法による耐震化を</a:t>
                      </a:r>
                      <a:endParaRPr lang="ja-JP" dirty="0">
                        <a:solidFill>
                          <a:schemeClr val="tx1"/>
                        </a:solidFill>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 直接的かつ丁寧に働きかけ</a:t>
                      </a:r>
                      <a:endParaRPr lang="ja-JP" b="0" i="0" u="none" strike="noStrike" noProof="0" dirty="0">
                        <a:solidFill>
                          <a:schemeClr val="tx1"/>
                        </a:solidFill>
                        <a:latin typeface="Meiryo UI"/>
                        <a:ea typeface="Meiryo UI"/>
                      </a:endParaRPr>
                    </a:p>
                  </a:txBody>
                  <a:tcPr marL="84406" marR="84406" marT="42203" marB="42203"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270066996"/>
                  </a:ext>
                </a:extLst>
              </a:tr>
              <a:tr h="641354">
                <a:tc>
                  <a:txBody>
                    <a:bodyPr/>
                    <a:lstStyle/>
                    <a:p>
                      <a:pPr algn="l">
                        <a:lnSpc>
                          <a:spcPct val="100000"/>
                        </a:lnSpc>
                      </a:pPr>
                      <a:r>
                        <a:rPr kumimoji="1" lang="ja-JP" altLang="en-US" sz="1300" spc="-100" baseline="0">
                          <a:solidFill>
                            <a:schemeClr val="tx1"/>
                          </a:solidFill>
                          <a:latin typeface="Meiryo UI" panose="020B0604030504040204" pitchFamily="50" charset="-128"/>
                          <a:ea typeface="Meiryo UI" panose="020B0604030504040204" pitchFamily="50" charset="-128"/>
                        </a:rPr>
                        <a:t>分譲マンション</a:t>
                      </a:r>
                      <a:endParaRPr kumimoji="1" lang="en-US" altLang="ja-JP" sz="1300" spc="-100" baseline="0">
                        <a:solidFill>
                          <a:schemeClr val="tx1"/>
                        </a:solidFill>
                        <a:latin typeface="Meiryo UI" panose="020B0604030504040204" pitchFamily="50" charset="-128"/>
                        <a:ea typeface="Meiryo UI" panose="020B0604030504040204" pitchFamily="50" charset="-128"/>
                      </a:endParaRPr>
                    </a:p>
                  </a:txBody>
                  <a:tcPr marL="84406" marR="84406" marT="42203" marB="42203"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300" dirty="0">
                          <a:solidFill>
                            <a:schemeClr val="tx1"/>
                          </a:solidFill>
                          <a:latin typeface="Meiryo UI" panose="020B0604030504040204" pitchFamily="50" charset="-128"/>
                          <a:ea typeface="Meiryo UI" panose="020B0604030504040204" pitchFamily="50" charset="-128"/>
                        </a:rPr>
                        <a:t>・府市共催の耐震化フォーラムの開催</a:t>
                      </a:r>
                      <a:endParaRPr kumimoji="1" lang="en-US" altLang="ja-JP" sz="1300" dirty="0">
                        <a:solidFill>
                          <a:schemeClr val="tx1"/>
                        </a:solidFill>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300" dirty="0">
                          <a:solidFill>
                            <a:schemeClr val="tx1"/>
                          </a:solidFill>
                          <a:latin typeface="Meiryo UI" panose="020B0604030504040204" pitchFamily="50" charset="-128"/>
                          <a:ea typeface="Meiryo UI" panose="020B0604030504040204" pitchFamily="50" charset="-128"/>
                        </a:rPr>
                        <a:t>・</a:t>
                      </a:r>
                      <a:r>
                        <a:rPr kumimoji="1" lang="en-US" altLang="ja-JP" sz="1300" dirty="0">
                          <a:solidFill>
                            <a:schemeClr val="tx1"/>
                          </a:solidFill>
                          <a:latin typeface="Meiryo UI" panose="020B0604030504040204" pitchFamily="50" charset="-128"/>
                          <a:ea typeface="Meiryo UI" panose="020B0604030504040204" pitchFamily="50" charset="-128"/>
                        </a:rPr>
                        <a:t>WEB</a:t>
                      </a:r>
                      <a:r>
                        <a:rPr kumimoji="1" lang="ja-JP" altLang="en-US" sz="1300" dirty="0">
                          <a:solidFill>
                            <a:schemeClr val="tx1"/>
                          </a:solidFill>
                          <a:latin typeface="Meiryo UI" panose="020B0604030504040204" pitchFamily="50" charset="-128"/>
                          <a:ea typeface="Meiryo UI" panose="020B0604030504040204" pitchFamily="50" charset="-128"/>
                        </a:rPr>
                        <a:t>を活用したセミナーの開催</a:t>
                      </a: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・耐震化に向けた初動期支援として、耐震診断実施事業者を登録し、所有者へ情報提供</a:t>
                      </a:r>
                      <a:endParaRPr lang="ja-JP" dirty="0">
                        <a:solidFill>
                          <a:schemeClr val="tx1"/>
                        </a:solidFill>
                      </a:endParaRPr>
                    </a:p>
                  </a:txBody>
                  <a:tcPr marL="84406" marR="84406" marT="42203" marB="42203"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4164366079"/>
                  </a:ext>
                </a:extLst>
              </a:tr>
              <a:tr h="654597">
                <a:tc>
                  <a:txBody>
                    <a:bodyPr/>
                    <a:lstStyle/>
                    <a:p>
                      <a:pPr algn="l">
                        <a:lnSpc>
                          <a:spcPct val="100000"/>
                        </a:lnSpc>
                      </a:pPr>
                      <a:r>
                        <a:rPr kumimoji="1" lang="ja-JP" altLang="en-US" sz="1300">
                          <a:solidFill>
                            <a:schemeClr val="tx1"/>
                          </a:solidFill>
                          <a:latin typeface="Meiryo UI" panose="020B0604030504040204" pitchFamily="50" charset="-128"/>
                          <a:ea typeface="Meiryo UI" panose="020B0604030504040204" pitchFamily="50" charset="-128"/>
                        </a:rPr>
                        <a:t>大規模建築物</a:t>
                      </a:r>
                    </a:p>
                  </a:txBody>
                  <a:tcPr marL="84406" marR="84406" marT="42203" marB="42203"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kumimoji="1" lang="ja-JP" sz="1300" b="0" i="0" u="none" strike="noStrike" noProof="0" dirty="0">
                          <a:solidFill>
                            <a:schemeClr val="tx1"/>
                          </a:solidFill>
                          <a:latin typeface="Meiryo UI"/>
                          <a:ea typeface="Meiryo UI"/>
                        </a:rPr>
                        <a:t>・</a:t>
                      </a:r>
                      <a:r>
                        <a:rPr lang="ja-JP" sz="1300" b="0" i="0" u="none" strike="noStrike" noProof="0" dirty="0">
                          <a:solidFill>
                            <a:schemeClr val="tx1"/>
                          </a:solidFill>
                          <a:latin typeface="Meiryo UI"/>
                          <a:ea typeface="Meiryo UI"/>
                        </a:rPr>
                        <a:t>WEBを活用したセミナーの開催</a:t>
                      </a:r>
                      <a:endParaRPr lang="en-US" altLang="ja-JP" dirty="0">
                        <a:solidFill>
                          <a:schemeClr val="tx1"/>
                        </a:solidFill>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a:t>
                      </a:r>
                      <a:r>
                        <a:rPr kumimoji="1" lang="ja-JP" sz="1300" b="0" i="0" u="none" strike="noStrike" noProof="0" dirty="0">
                          <a:solidFill>
                            <a:schemeClr val="tx1"/>
                          </a:solidFill>
                          <a:latin typeface="Meiryo UI"/>
                          <a:ea typeface="Meiryo UI"/>
                        </a:rPr>
                        <a:t>特に災害時に重要な役割を果たすことになる病院に対し、健康医療部主催のセミナーで耐震化</a:t>
                      </a:r>
                      <a:endParaRPr lang="ja-JP" b="0" i="0" u="none" strike="noStrike" noProof="0" dirty="0">
                        <a:solidFill>
                          <a:schemeClr val="tx1"/>
                        </a:solidFill>
                        <a:latin typeface="Meiryo UI"/>
                        <a:ea typeface="Meiryo UI"/>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 </a:t>
                      </a:r>
                      <a:r>
                        <a:rPr kumimoji="1" lang="ja-JP" sz="1300" b="0" i="0" u="none" strike="noStrike" noProof="0" dirty="0">
                          <a:solidFill>
                            <a:schemeClr val="tx1"/>
                          </a:solidFill>
                          <a:latin typeface="Meiryo UI"/>
                          <a:ea typeface="Meiryo UI"/>
                        </a:rPr>
                        <a:t>の重要性を説明</a:t>
                      </a:r>
                      <a:endParaRPr kumimoji="1" lang="en-US" b="0" i="0" u="none" strike="noStrike" noProof="0" dirty="0">
                        <a:solidFill>
                          <a:schemeClr val="tx1"/>
                        </a:solidFill>
                        <a:latin typeface="Meiryo UI"/>
                        <a:ea typeface="Meiryo UI"/>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･病院に対し関係部局と連携</a:t>
                      </a:r>
                      <a:r>
                        <a:rPr kumimoji="1" lang="ja-JP" sz="1300" b="0" i="0" u="none" strike="noStrike" noProof="0" dirty="0">
                          <a:solidFill>
                            <a:schemeClr val="tx1"/>
                          </a:solidFill>
                          <a:latin typeface="Meiryo UI"/>
                          <a:ea typeface="Meiryo UI"/>
                        </a:rPr>
                        <a:t>した</a:t>
                      </a:r>
                      <a:r>
                        <a:rPr lang="ja-JP" sz="1300" b="0" i="0" u="none" strike="noStrike" noProof="0" dirty="0">
                          <a:solidFill>
                            <a:schemeClr val="tx1"/>
                          </a:solidFill>
                          <a:latin typeface="Meiryo UI"/>
                          <a:ea typeface="Meiryo UI"/>
                        </a:rPr>
                        <a:t>個別訪問を実施</a:t>
                      </a:r>
                      <a:endParaRPr lang="ja-JP" dirty="0">
                        <a:solidFill>
                          <a:schemeClr val="tx1"/>
                        </a:solidFill>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･補助や改修工法等</a:t>
                      </a:r>
                      <a:r>
                        <a:rPr kumimoji="1" lang="ja-JP" sz="1300" b="0" i="0" u="none" strike="noStrike" noProof="0" dirty="0">
                          <a:solidFill>
                            <a:schemeClr val="tx1"/>
                          </a:solidFill>
                          <a:latin typeface="Meiryo UI"/>
                          <a:ea typeface="Meiryo UI"/>
                        </a:rPr>
                        <a:t>の</a:t>
                      </a:r>
                      <a:r>
                        <a:rPr lang="ja-JP" sz="1300" b="0" i="0" u="none" strike="noStrike" noProof="0" dirty="0">
                          <a:solidFill>
                            <a:schemeClr val="tx1"/>
                          </a:solidFill>
                          <a:latin typeface="Meiryo UI"/>
                          <a:ea typeface="Meiryo UI"/>
                        </a:rPr>
                        <a:t>具体的な提案による働きかけ</a:t>
                      </a:r>
                      <a:endParaRPr lang="ja-JP" dirty="0">
                        <a:solidFill>
                          <a:schemeClr val="tx1"/>
                        </a:solidFill>
                      </a:endParaRPr>
                    </a:p>
                  </a:txBody>
                  <a:tcPr marL="84406" marR="84406" marT="42203" marB="42203"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823871436"/>
                  </a:ext>
                </a:extLst>
              </a:tr>
              <a:tr h="638771">
                <a:tc>
                  <a:txBody>
                    <a:bodyPr/>
                    <a:lstStyle/>
                    <a:p>
                      <a:pPr marL="86995" indent="-86995">
                        <a:lnSpc>
                          <a:spcPct val="100000"/>
                        </a:lnSpc>
                      </a:pPr>
                      <a:r>
                        <a:rPr kumimoji="1" lang="ja-JP" altLang="en-US" sz="1300">
                          <a:solidFill>
                            <a:schemeClr val="tx1"/>
                          </a:solidFill>
                          <a:latin typeface="Meiryo UI" panose="020B0604030504040204" pitchFamily="50" charset="-128"/>
                          <a:ea typeface="Meiryo UI" panose="020B0604030504040204" pitchFamily="50" charset="-128"/>
                        </a:rPr>
                        <a:t>沿道建築物</a:t>
                      </a:r>
                    </a:p>
                  </a:txBody>
                  <a:tcPr marL="84406" marR="84406" marT="42203" marB="42203"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lvl="0" algn="l" defTabSz="914290">
                        <a:lnSpc>
                          <a:spcPct val="100000"/>
                        </a:lnSpc>
                        <a:spcBef>
                          <a:spcPts val="0"/>
                        </a:spcBef>
                        <a:spcAft>
                          <a:spcPts val="0"/>
                        </a:spcAft>
                        <a:buNone/>
                        <a:tabLst/>
                        <a:defRPr/>
                      </a:pPr>
                      <a:r>
                        <a:rPr kumimoji="1" lang="ja-JP" sz="1300" b="0" i="0" u="none" strike="noStrike" noProof="0" dirty="0">
                          <a:solidFill>
                            <a:schemeClr val="tx1"/>
                          </a:solidFill>
                          <a:latin typeface="Meiryo UI"/>
                          <a:ea typeface="Meiryo UI"/>
                        </a:rPr>
                        <a:t>・</a:t>
                      </a:r>
                      <a:r>
                        <a:rPr lang="ja-JP" sz="1300" b="0" i="0" u="none" strike="noStrike" noProof="0" dirty="0">
                          <a:solidFill>
                            <a:schemeClr val="tx1"/>
                          </a:solidFill>
                          <a:latin typeface="Meiryo UI"/>
                          <a:ea typeface="Meiryo UI"/>
                        </a:rPr>
                        <a:t>個別訪問やダイレクトメールなどによる所有者等への直接的な働きかけ</a:t>
                      </a:r>
                      <a:endParaRPr lang="en-US" b="0" i="0" u="none" strike="noStrike" noProof="0" dirty="0">
                        <a:solidFill>
                          <a:schemeClr val="tx1"/>
                        </a:solidFill>
                        <a:latin typeface="Meiryo UI"/>
                        <a:ea typeface="Meiryo UI"/>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･道路閉塞建築物を重点的に解消するため取組を強化</a:t>
                      </a:r>
                      <a:endParaRPr lang="ja-JP" dirty="0">
                        <a:solidFill>
                          <a:schemeClr val="tx1"/>
                        </a:solidFill>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　：プッシュ型で専門家を派遣</a:t>
                      </a:r>
                      <a:endParaRPr lang="ja-JP" dirty="0">
                        <a:solidFill>
                          <a:schemeClr val="tx1"/>
                        </a:solidFill>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　：改修計画案や概算工事費等を提案するなど取組を強化</a:t>
                      </a:r>
                      <a:endParaRPr lang="ja-JP" dirty="0">
                        <a:solidFill>
                          <a:schemeClr val="tx1"/>
                        </a:solidFill>
                      </a:endParaRPr>
                    </a:p>
                    <a:p>
                      <a:pPr lvl="0" algn="l">
                        <a:lnSpc>
                          <a:spcPct val="100000"/>
                        </a:lnSpc>
                        <a:spcBef>
                          <a:spcPts val="0"/>
                        </a:spcBef>
                        <a:spcAft>
                          <a:spcPts val="0"/>
                        </a:spcAft>
                        <a:buNone/>
                      </a:pPr>
                      <a:r>
                        <a:rPr lang="ja-JP" sz="1300" b="0" i="0" u="none" strike="noStrike" noProof="0" dirty="0">
                          <a:solidFill>
                            <a:schemeClr val="tx1"/>
                          </a:solidFill>
                          <a:latin typeface="Meiryo UI"/>
                          <a:ea typeface="Meiryo UI"/>
                        </a:rPr>
                        <a:t>･災害時の備えとして閉塞時の迂回路を関係機関と共有</a:t>
                      </a:r>
                      <a:endParaRPr lang="ja-JP" dirty="0">
                        <a:solidFill>
                          <a:schemeClr val="tx1"/>
                        </a:solidFill>
                      </a:endParaRPr>
                    </a:p>
                  </a:txBody>
                  <a:tcPr marL="84406" marR="84406" marT="42203" marB="42203"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734109280"/>
                  </a:ext>
                </a:extLst>
              </a:tr>
            </a:tbl>
          </a:graphicData>
        </a:graphic>
      </p:graphicFrame>
      <p:sp>
        <p:nvSpPr>
          <p:cNvPr id="37" name="テキスト ボックス 36"/>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defTabSz="914290">
              <a:defRPr/>
            </a:pPr>
            <a:r>
              <a:rPr kumimoji="1" lang="ja-JP" altLang="en-US" sz="1600" b="1" i="0" u="none" strike="noStrike" kern="1200" cap="none" spc="0" normalizeH="0" baseline="0" noProof="0" dirty="0">
                <a:ln>
                  <a:noFill/>
                </a:ln>
                <a:effectLst/>
                <a:uLnTx/>
                <a:uFillTx/>
                <a:latin typeface="Meiryo UI"/>
                <a:ea typeface="Meiryo UI"/>
                <a:cs typeface="Meiryo UI" panose="020B0604030504040204" pitchFamily="50" charset="-128"/>
              </a:rPr>
              <a:t>　</a:t>
            </a:r>
            <a:r>
              <a:rPr kumimoji="1" lang="ja-JP" b="1" dirty="0">
                <a:latin typeface="Meiryo UI"/>
                <a:ea typeface="Meiryo UI"/>
                <a:cs typeface="Meiryo UI" panose="020B0604030504040204" pitchFamily="50" charset="-128"/>
              </a:rPr>
              <a:t>新</a:t>
            </a:r>
            <a:r>
              <a:rPr kumimoji="1" lang="en-US" altLang="ja-JP" b="1" dirty="0">
                <a:latin typeface="Meiryo UI"/>
                <a:ea typeface="Meiryo UI"/>
                <a:cs typeface="Meiryo UI" panose="020B0604030504040204" pitchFamily="50" charset="-128"/>
              </a:rPr>
              <a:t> </a:t>
            </a:r>
            <a:r>
              <a:rPr kumimoji="1" lang="ja-JP"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住宅建築物耐震</a:t>
            </a:r>
            <a:r>
              <a:rPr kumimoji="1" lang="en-US" altLang="ja-JP" b="1" dirty="0">
                <a:solidFill>
                  <a:prstClr val="black"/>
                </a:solidFill>
                <a:latin typeface="Meiryo UI"/>
                <a:ea typeface="Meiryo UI"/>
                <a:cs typeface="Meiryo UI" panose="020B0604030504040204" pitchFamily="50" charset="-128"/>
              </a:rPr>
              <a:t>10</a:t>
            </a:r>
            <a:r>
              <a:rPr kumimoji="1" lang="ja-JP"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ヵ年戦略・大阪</a:t>
            </a:r>
            <a:r>
              <a:rPr kumimoji="1" lang="en-US" altLang="ja-JP" sz="1400"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a:t>
            </a:r>
            <a:r>
              <a:rPr kumimoji="1" lang="ja-JP" sz="1200"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大阪府耐震改修促進計画</a:t>
            </a:r>
            <a:r>
              <a:rPr kumimoji="1" lang="en-US" altLang="ja-JP" sz="1200"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a:t>
            </a:r>
            <a:r>
              <a:rPr kumimoji="1" lang="ja-JP" altLang="en-US" sz="1400"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 </a:t>
            </a:r>
            <a:r>
              <a:rPr kumimoji="1" lang="en-US" altLang="ja-JP"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a:t>
            </a:r>
            <a:r>
              <a:rPr kumimoji="1" lang="en-US" altLang="ja-JP" b="1" dirty="0">
                <a:latin typeface="Meiryo UI"/>
                <a:ea typeface="Meiryo UI"/>
                <a:cs typeface="Meiryo UI" panose="020B0604030504040204" pitchFamily="50" charset="-128"/>
              </a:rPr>
              <a:t>R8</a:t>
            </a:r>
            <a:r>
              <a:rPr kumimoji="1" lang="en-US" altLang="ja-JP" b="1" dirty="0">
                <a:solidFill>
                  <a:prstClr val="black"/>
                </a:solidFill>
                <a:latin typeface="Meiryo UI"/>
                <a:ea typeface="Meiryo UI"/>
                <a:cs typeface="Meiryo UI" panose="020B0604030504040204" pitchFamily="50" charset="-128"/>
              </a:rPr>
              <a:t>.3</a:t>
            </a:r>
            <a:r>
              <a:rPr kumimoji="1" lang="ja-JP"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改定</a:t>
            </a:r>
            <a:r>
              <a:rPr kumimoji="1" lang="en-US" altLang="ja-JP"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a:t>
            </a:r>
            <a:r>
              <a:rPr kumimoji="1" lang="ja-JP" b="1" i="0" u="none" strike="noStrike" kern="1200" cap="none" normalizeH="0" baseline="0" noProof="0" dirty="0">
                <a:ln>
                  <a:noFill/>
                </a:ln>
                <a:solidFill>
                  <a:prstClr val="black"/>
                </a:solidFill>
                <a:effectLst/>
                <a:uLnTx/>
                <a:uFillTx/>
                <a:latin typeface="Meiryo UI"/>
                <a:ea typeface="Meiryo UI"/>
                <a:cs typeface="Meiryo UI" panose="020B0604030504040204" pitchFamily="50" charset="-128"/>
              </a:rPr>
              <a:t> に基づく取組の推進</a:t>
            </a:r>
            <a:endParaRPr kumimoji="1" lang="en-US" dirty="0">
              <a:solidFill>
                <a:prstClr val="black"/>
              </a:solidFill>
              <a:latin typeface="Meiryo UI"/>
              <a:ea typeface="Meiryo UI"/>
            </a:endParaRPr>
          </a:p>
        </p:txBody>
      </p:sp>
      <p:sp>
        <p:nvSpPr>
          <p:cNvPr id="2" name="正方形/長方形 1"/>
          <p:cNvSpPr/>
          <p:nvPr/>
        </p:nvSpPr>
        <p:spPr>
          <a:xfrm>
            <a:off x="207725" y="6029921"/>
            <a:ext cx="4572000" cy="230832"/>
          </a:xfrm>
          <a:prstGeom prst="rect">
            <a:avLst/>
          </a:prstGeom>
        </p:spPr>
        <p:txBody>
          <a:bodyPr>
            <a:spAutoFit/>
          </a:bodyPr>
          <a:lstStyle/>
          <a:p>
            <a:pPr marL="87313" marR="0" lvl="0" indent="-87313" algn="l" defTabSz="91429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建築物の耐震改修の促進に関する法律</a:t>
            </a:r>
            <a:r>
              <a:rPr kumimoji="1" lang="zh-CN"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（平成</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７</a:t>
            </a:r>
            <a:r>
              <a:rPr kumimoji="1" lang="zh-CN"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年法律第</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123</a:t>
            </a:r>
            <a:r>
              <a:rPr kumimoji="1" lang="zh-CN"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号）</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9"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a:extLst>
              <a:ext uri="{FF2B5EF4-FFF2-40B4-BE49-F238E27FC236}">
                <a16:creationId xmlns:a16="http://schemas.microsoft.com/office/drawing/2014/main" id="{6948856A-5617-4ED0-AE8D-6CD0814EDB1C}"/>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prstClr val="white"/>
                </a:solidFill>
                <a:latin typeface="Meiryo UI" panose="020B0604030504040204" pitchFamily="50" charset="-128"/>
                <a:ea typeface="Meiryo UI" panose="020B0604030504040204" pitchFamily="50" charset="-128"/>
              </a:rPr>
              <a:t>都市防災</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課</a:t>
            </a:r>
          </a:p>
        </p:txBody>
      </p:sp>
    </p:spTree>
    <p:extLst>
      <p:ext uri="{BB962C8B-B14F-4D97-AF65-F5344CB8AC3E}">
        <p14:creationId xmlns:p14="http://schemas.microsoft.com/office/powerpoint/2010/main" val="556274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18576" y="5604153"/>
            <a:ext cx="8897508" cy="916103"/>
          </a:xfrm>
          <a:prstGeom prst="roundRect">
            <a:avLst>
              <a:gd name="adj" fmla="val 4132"/>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9" name="正方形/長方形 28"/>
          <p:cNvSpPr/>
          <p:nvPr/>
        </p:nvSpPr>
        <p:spPr>
          <a:xfrm>
            <a:off x="241299" y="2147966"/>
            <a:ext cx="8694881" cy="34259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３</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安全を支える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宅地造成及び特定盛土等の規制による災害防止</a:t>
            </a:r>
          </a:p>
        </p:txBody>
      </p:sp>
      <p:sp>
        <p:nvSpPr>
          <p:cNvPr id="4" name="テキスト ボックス 3"/>
          <p:cNvSpPr txBox="1"/>
          <p:nvPr/>
        </p:nvSpPr>
        <p:spPr>
          <a:xfrm>
            <a:off x="156763" y="5610497"/>
            <a:ext cx="2127505" cy="307777"/>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令和７年度の主な取組</a:t>
            </a:r>
            <a:r>
              <a:rPr kumimoji="1"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p:cNvSpPr/>
          <p:nvPr/>
        </p:nvSpPr>
        <p:spPr>
          <a:xfrm>
            <a:off x="144482" y="1545399"/>
            <a:ext cx="8791698" cy="479147"/>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○令和４年５月</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27</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日に「宅地造成及び特定盛土等規制法（盛土規制法） 」が公布され、令和５年５月</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26</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日に施行</a:t>
            </a:r>
          </a:p>
          <a:p>
            <a:pPr marL="0" marR="0" lvl="0" indent="0" algn="l" defTabSz="91429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○大阪府所管分（政令指定都市、中核市を除く）について、令和６年４月１日に規制区域を指定し、許可業務等を運用開始</a:t>
            </a:r>
            <a:endPar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正方形/長方形 14">
            <a:extLst>
              <a:ext uri="{FF2B5EF4-FFF2-40B4-BE49-F238E27FC236}">
                <a16:creationId xmlns:a16="http://schemas.microsoft.com/office/drawing/2014/main" id="{B2214278-2596-4ED4-9E11-B8C83DB4BFF5}"/>
              </a:ext>
            </a:extLst>
          </p:cNvPr>
          <p:cNvSpPr/>
          <p:nvPr/>
        </p:nvSpPr>
        <p:spPr bwMode="gray">
          <a:xfrm>
            <a:off x="144482" y="1118248"/>
            <a:ext cx="4787558"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宅地造成及び特定盛⼟等規制法に基づく取組</a:t>
            </a:r>
            <a:endPar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正方形/長方形 15"/>
          <p:cNvSpPr/>
          <p:nvPr/>
        </p:nvSpPr>
        <p:spPr>
          <a:xfrm>
            <a:off x="227019" y="2189098"/>
            <a:ext cx="2184741" cy="267166"/>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＜盛土規制法の概要＞</a:t>
            </a:r>
            <a:endParaRPr kumimoji="1" lang="en-US" altLang="ja-JP" sz="13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30" name="グループ化 29"/>
          <p:cNvGrpSpPr/>
          <p:nvPr/>
        </p:nvGrpSpPr>
        <p:grpSpPr>
          <a:xfrm>
            <a:off x="5149819" y="3387476"/>
            <a:ext cx="3281948" cy="2139342"/>
            <a:chOff x="1715906" y="4294334"/>
            <a:chExt cx="3166826" cy="2064299"/>
          </a:xfrm>
        </p:grpSpPr>
        <p:grpSp>
          <p:nvGrpSpPr>
            <p:cNvPr id="24" name="グループ化 23"/>
            <p:cNvGrpSpPr/>
            <p:nvPr/>
          </p:nvGrpSpPr>
          <p:grpSpPr>
            <a:xfrm>
              <a:off x="1715906" y="4294334"/>
              <a:ext cx="3166826" cy="2064299"/>
              <a:chOff x="1191957" y="4321100"/>
              <a:chExt cx="3166826" cy="2064299"/>
            </a:xfrm>
          </p:grpSpPr>
          <p:pic>
            <p:nvPicPr>
              <p:cNvPr id="2" name="図 1"/>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1191957" y="4496477"/>
                <a:ext cx="3166826" cy="1888922"/>
              </a:xfrm>
              <a:prstGeom prst="rect">
                <a:avLst/>
              </a:prstGeom>
            </p:spPr>
          </p:pic>
          <p:cxnSp>
            <p:nvCxnSpPr>
              <p:cNvPr id="18" name="直線コネクタ 17"/>
              <p:cNvCxnSpPr/>
              <p:nvPr/>
            </p:nvCxnSpPr>
            <p:spPr>
              <a:xfrm flipH="1" flipV="1">
                <a:off x="1757070" y="4360271"/>
                <a:ext cx="254392" cy="907032"/>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flipV="1">
                <a:off x="3162300" y="4321100"/>
                <a:ext cx="152330" cy="593802"/>
              </a:xfrm>
              <a:prstGeom prst="line">
                <a:avLst/>
              </a:prstGeom>
              <a:ln w="12700">
                <a:solidFill>
                  <a:srgbClr val="000099"/>
                </a:solidFill>
              </a:ln>
            </p:spPr>
            <p:style>
              <a:lnRef idx="1">
                <a:schemeClr val="accent1"/>
              </a:lnRef>
              <a:fillRef idx="0">
                <a:schemeClr val="accent1"/>
              </a:fillRef>
              <a:effectRef idx="0">
                <a:schemeClr val="accent1"/>
              </a:effectRef>
              <a:fontRef idx="minor">
                <a:schemeClr val="tx1"/>
              </a:fontRef>
            </p:style>
          </p:cxnSp>
        </p:grpSp>
        <p:sp>
          <p:nvSpPr>
            <p:cNvPr id="26" name="正方形/長方形 25"/>
            <p:cNvSpPr/>
            <p:nvPr/>
          </p:nvSpPr>
          <p:spPr>
            <a:xfrm>
              <a:off x="2698071" y="5732669"/>
              <a:ext cx="410424" cy="154373"/>
            </a:xfrm>
            <a:prstGeom prst="rect">
              <a:avLst/>
            </a:prstGeom>
            <a:solidFill>
              <a:schemeClr val="bg1"/>
            </a:solidFill>
            <a:ln>
              <a:noFill/>
            </a:ln>
            <a:effectLst/>
          </p:spPr>
          <p:style>
            <a:lnRef idx="1">
              <a:schemeClr val="accent6"/>
            </a:lnRef>
            <a:fillRef idx="2">
              <a:schemeClr val="accent6"/>
            </a:fillRef>
            <a:effectRef idx="1">
              <a:schemeClr val="accent6"/>
            </a:effectRef>
            <a:fontRef idx="minor">
              <a:schemeClr val="dk1"/>
            </a:fontRef>
          </p:style>
          <p:txBody>
            <a:bodyPr wrap="none" lIns="0" tIns="0" rIns="0" bIns="0" anchor="ctr" anchorCtr="0">
              <a:normAutofit/>
            </a:bodyPr>
            <a:lstStyle/>
            <a:p>
              <a:pPr marL="87925" marR="0" lvl="0" indent="0" algn="l" defTabSz="732411" rtl="0" eaLnBrk="1" fontAlgn="auto" latinLnBrk="0" hangingPunct="1">
                <a:lnSpc>
                  <a:spcPct val="130000"/>
                </a:lnSpc>
                <a:spcBef>
                  <a:spcPts val="277"/>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宅地</a:t>
              </a:r>
            </a:p>
          </p:txBody>
        </p:sp>
        <p:sp>
          <p:nvSpPr>
            <p:cNvPr id="27" name="正方形/長方形 26"/>
            <p:cNvSpPr/>
            <p:nvPr/>
          </p:nvSpPr>
          <p:spPr>
            <a:xfrm>
              <a:off x="4017806" y="5578296"/>
              <a:ext cx="410424" cy="154373"/>
            </a:xfrm>
            <a:prstGeom prst="rect">
              <a:avLst/>
            </a:prstGeom>
            <a:solidFill>
              <a:schemeClr val="bg1"/>
            </a:solidFill>
            <a:ln>
              <a:noFill/>
            </a:ln>
            <a:effectLst/>
          </p:spPr>
          <p:style>
            <a:lnRef idx="1">
              <a:schemeClr val="accent6"/>
            </a:lnRef>
            <a:fillRef idx="2">
              <a:schemeClr val="accent6"/>
            </a:fillRef>
            <a:effectRef idx="1">
              <a:schemeClr val="accent6"/>
            </a:effectRef>
            <a:fontRef idx="minor">
              <a:schemeClr val="dk1"/>
            </a:fontRef>
          </p:style>
          <p:txBody>
            <a:bodyPr wrap="none" lIns="0" tIns="0" rIns="0" bIns="0" anchor="ctr" anchorCtr="0">
              <a:normAutofit/>
            </a:bodyPr>
            <a:lstStyle/>
            <a:p>
              <a:pPr marL="87925" marR="0" lvl="0" indent="0" algn="l" defTabSz="732411" rtl="0" eaLnBrk="1" fontAlgn="auto" latinLnBrk="0" hangingPunct="1">
                <a:lnSpc>
                  <a:spcPct val="130000"/>
                </a:lnSpc>
                <a:spcBef>
                  <a:spcPts val="277"/>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農地</a:t>
              </a:r>
            </a:p>
          </p:txBody>
        </p:sp>
        <p:sp>
          <p:nvSpPr>
            <p:cNvPr id="28" name="正方形/長方形 27"/>
            <p:cNvSpPr/>
            <p:nvPr/>
          </p:nvSpPr>
          <p:spPr>
            <a:xfrm>
              <a:off x="3356852" y="4997298"/>
              <a:ext cx="410424" cy="154373"/>
            </a:xfrm>
            <a:prstGeom prst="rect">
              <a:avLst/>
            </a:prstGeom>
            <a:solidFill>
              <a:schemeClr val="bg1"/>
            </a:solidFill>
            <a:ln>
              <a:noFill/>
            </a:ln>
            <a:effectLst/>
          </p:spPr>
          <p:style>
            <a:lnRef idx="1">
              <a:schemeClr val="accent6"/>
            </a:lnRef>
            <a:fillRef idx="2">
              <a:schemeClr val="accent6"/>
            </a:fillRef>
            <a:effectRef idx="1">
              <a:schemeClr val="accent6"/>
            </a:effectRef>
            <a:fontRef idx="minor">
              <a:schemeClr val="dk1"/>
            </a:fontRef>
          </p:style>
          <p:txBody>
            <a:bodyPr wrap="none" lIns="0" tIns="0" rIns="0" bIns="0" anchor="ctr" anchorCtr="0">
              <a:normAutofit/>
            </a:bodyPr>
            <a:lstStyle/>
            <a:p>
              <a:pPr marL="87925" marR="0" lvl="0" indent="0" algn="l" defTabSz="732411" rtl="0" eaLnBrk="1" fontAlgn="auto" latinLnBrk="0" hangingPunct="1">
                <a:lnSpc>
                  <a:spcPct val="130000"/>
                </a:lnSpc>
                <a:spcBef>
                  <a:spcPts val="277"/>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森林</a:t>
              </a:r>
            </a:p>
          </p:txBody>
        </p:sp>
      </p:grpSp>
      <p:sp>
        <p:nvSpPr>
          <p:cNvPr id="6" name="角丸四角形 5"/>
          <p:cNvSpPr/>
          <p:nvPr/>
        </p:nvSpPr>
        <p:spPr>
          <a:xfrm>
            <a:off x="4201670" y="2262306"/>
            <a:ext cx="2537180" cy="1256332"/>
          </a:xfrm>
          <a:prstGeom prst="roundRect">
            <a:avLst>
              <a:gd name="adj" fmla="val 10393"/>
            </a:avLst>
          </a:prstGeom>
          <a:solidFill>
            <a:srgbClr val="FFC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lstStyle/>
          <a:p>
            <a:pPr marL="0" marR="0" lvl="0" indent="0" algn="ctr" defTabSz="914290" rtl="0" eaLnBrk="1" fontAlgn="auto" latinLnBrk="0" hangingPunct="1">
              <a:lnSpc>
                <a:spcPct val="150000"/>
              </a:lnSpc>
              <a:spcBef>
                <a:spcPts val="0"/>
              </a:spcBef>
              <a:spcAft>
                <a:spcPts val="0"/>
              </a:spcAft>
              <a:buClrTx/>
              <a:buSzTx/>
              <a:buFontTx/>
              <a:buNone/>
              <a:tabLst/>
              <a:defRPr/>
            </a:pPr>
            <a:r>
              <a:rPr kumimoji="1" lang="ja-JP" altLang="en-US" sz="11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宅地造成等工事規制区域</a:t>
            </a:r>
            <a:endParaRPr kumimoji="1" lang="en-US" altLang="ja-JP" sz="11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市街地や集落、その周辺など、盛土等が行われれば</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人家等に危害を及ぼしうるエリアを指定</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例）都市計画区域</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大阪府指定状況</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岬町の一部を除く府域全域　　</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115,697ha</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角丸四角形 9"/>
          <p:cNvSpPr/>
          <p:nvPr/>
        </p:nvSpPr>
        <p:spPr>
          <a:xfrm>
            <a:off x="6797316" y="2280142"/>
            <a:ext cx="2095252" cy="1219263"/>
          </a:xfrm>
          <a:prstGeom prst="roundRect">
            <a:avLst>
              <a:gd name="adj" fmla="val 10848"/>
            </a:avLst>
          </a:prstGeom>
          <a:solidFill>
            <a:srgbClr val="CCE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lstStyle/>
          <a:p>
            <a:pPr marL="0" marR="0" lvl="0" indent="0" algn="ctr" defTabSz="914290" rtl="0" eaLnBrk="1" fontAlgn="auto" latinLnBrk="0" hangingPunct="1">
              <a:lnSpc>
                <a:spcPct val="150000"/>
              </a:lnSpc>
              <a:spcBef>
                <a:spcPts val="0"/>
              </a:spcBef>
              <a:spcAft>
                <a:spcPts val="0"/>
              </a:spcAft>
              <a:buClrTx/>
              <a:buSzTx/>
              <a:buFontTx/>
              <a:buNone/>
              <a:tabLst/>
              <a:defRPr/>
            </a:pPr>
            <a:r>
              <a:rPr kumimoji="1" lang="ja-JP" altLang="en-US" sz="1100" b="1" i="0" u="none" strike="noStrike" kern="1200" cap="none" spc="0" normalizeH="0" baseline="0" noProof="0">
                <a:ln>
                  <a:noFill/>
                </a:ln>
                <a:solidFill>
                  <a:srgbClr val="000099"/>
                </a:solidFill>
                <a:effectLst/>
                <a:uLnTx/>
                <a:uFillTx/>
                <a:latin typeface="Meiryo UI" panose="020B0604030504040204" pitchFamily="50" charset="-128"/>
                <a:ea typeface="Meiryo UI" panose="020B0604030504040204" pitchFamily="50" charset="-128"/>
                <a:cs typeface="+mn-cs"/>
              </a:rPr>
              <a:t>特定盛土等規制区域</a:t>
            </a:r>
            <a:endParaRPr kumimoji="1" lang="en-US" altLang="ja-JP" sz="1100" b="1" i="0" u="none" strike="noStrike" kern="1200" cap="none" spc="0" normalizeH="0" baseline="0" noProof="0">
              <a:ln>
                <a:noFill/>
              </a:ln>
              <a:solidFill>
                <a:srgbClr val="000099"/>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市街地や集落などから離れているものの、</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地形等の条件から、盛土等が行われれば、</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人家等に危害を及ぼしうるエリア等を指定</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大阪府指定状況</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岬町の一部　　</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211ha</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7" name="図 6"/>
          <p:cNvPicPr>
            <a:picLocks noChangeAspect="1"/>
          </p:cNvPicPr>
          <p:nvPr/>
        </p:nvPicPr>
        <p:blipFill>
          <a:blip r:embed="rId5"/>
          <a:stretch>
            <a:fillRect/>
          </a:stretch>
        </p:blipFill>
        <p:spPr>
          <a:xfrm>
            <a:off x="3455096" y="4395866"/>
            <a:ext cx="679602" cy="965554"/>
          </a:xfrm>
          <a:prstGeom prst="rect">
            <a:avLst/>
          </a:prstGeom>
        </p:spPr>
      </p:pic>
      <p:pic>
        <p:nvPicPr>
          <p:cNvPr id="8" name="図 7"/>
          <p:cNvPicPr>
            <a:picLocks noChangeAspect="1"/>
          </p:cNvPicPr>
          <p:nvPr/>
        </p:nvPicPr>
        <p:blipFill>
          <a:blip r:embed="rId6"/>
          <a:stretch>
            <a:fillRect/>
          </a:stretch>
        </p:blipFill>
        <p:spPr>
          <a:xfrm>
            <a:off x="2723422" y="4395787"/>
            <a:ext cx="685320" cy="965086"/>
          </a:xfrm>
          <a:prstGeom prst="rect">
            <a:avLst/>
          </a:prstGeom>
        </p:spPr>
      </p:pic>
      <p:sp>
        <p:nvSpPr>
          <p:cNvPr id="50" name="正方形/長方形 49"/>
          <p:cNvSpPr/>
          <p:nvPr/>
        </p:nvSpPr>
        <p:spPr>
          <a:xfrm>
            <a:off x="227019" y="5886855"/>
            <a:ext cx="8682600" cy="501589"/>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defTabSz="914290">
              <a:lnSpc>
                <a:spcPts val="1800"/>
              </a:lnSpc>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盛土規制法に基づく宅地造成等工事許可制度等の運用</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ts val="18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○危険性の高い盛土等の改善指導</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盛土規制法に基づき適切な違反指導等を実施</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51" name="正方形/長方形 50"/>
          <p:cNvSpPr/>
          <p:nvPr/>
        </p:nvSpPr>
        <p:spPr>
          <a:xfrm>
            <a:off x="323528" y="2501932"/>
            <a:ext cx="1296144" cy="236388"/>
          </a:xfrm>
          <a:prstGeom prst="rect">
            <a:avLst/>
          </a:prstGeom>
          <a:solidFill>
            <a:srgbClr val="4F81BD"/>
          </a:solid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規制区域の指定</a:t>
            </a:r>
            <a:endParaRPr kumimoji="1" lang="en-US" altLang="ja-JP" sz="11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2" name="正方形/長方形 51"/>
          <p:cNvSpPr/>
          <p:nvPr/>
        </p:nvSpPr>
        <p:spPr>
          <a:xfrm>
            <a:off x="323528" y="3041598"/>
            <a:ext cx="1627553" cy="236388"/>
          </a:xfrm>
          <a:prstGeom prst="rect">
            <a:avLst/>
          </a:prstGeom>
          <a:solidFill>
            <a:srgbClr val="4F81BD"/>
          </a:solid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安全な盛土等の造成</a:t>
            </a:r>
            <a:endParaRPr kumimoji="1" lang="en-US" altLang="ja-JP" sz="11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3" name="正方形/長方形 52"/>
          <p:cNvSpPr/>
          <p:nvPr/>
        </p:nvSpPr>
        <p:spPr>
          <a:xfrm>
            <a:off x="323528" y="3600544"/>
            <a:ext cx="1826686" cy="236388"/>
          </a:xfrm>
          <a:prstGeom prst="rect">
            <a:avLst/>
          </a:prstGeom>
          <a:solidFill>
            <a:srgbClr val="4F81BD"/>
          </a:solid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盛土等を安全に保つ責務</a:t>
            </a:r>
            <a:endParaRPr kumimoji="1" lang="en-US" altLang="ja-JP" sz="11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4" name="正方形/長方形 53"/>
          <p:cNvSpPr/>
          <p:nvPr/>
        </p:nvSpPr>
        <p:spPr>
          <a:xfrm>
            <a:off x="323528" y="4330782"/>
            <a:ext cx="1368152" cy="236388"/>
          </a:xfrm>
          <a:prstGeom prst="rect">
            <a:avLst/>
          </a:prstGeom>
          <a:solidFill>
            <a:srgbClr val="4F81BD"/>
          </a:solid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実効性のある罰則</a:t>
            </a:r>
            <a:endParaRPr kumimoji="1" lang="en-US" altLang="ja-JP" sz="11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5" name="正方形/長方形 54"/>
          <p:cNvSpPr/>
          <p:nvPr/>
        </p:nvSpPr>
        <p:spPr>
          <a:xfrm>
            <a:off x="558834" y="5219942"/>
            <a:ext cx="2218313" cy="205610"/>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盛土規制法の周知パンフレット（国）</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6" name="正方形/長方形 55"/>
          <p:cNvSpPr/>
          <p:nvPr/>
        </p:nvSpPr>
        <p:spPr>
          <a:xfrm>
            <a:off x="2539908" y="5336596"/>
            <a:ext cx="1025427"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（事業者用）</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7" name="正方形/長方形 56"/>
          <p:cNvSpPr/>
          <p:nvPr/>
        </p:nvSpPr>
        <p:spPr>
          <a:xfrm>
            <a:off x="3271041" y="5336596"/>
            <a:ext cx="1025427"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（一般用）</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8" name="正方形/長方形 57"/>
          <p:cNvSpPr/>
          <p:nvPr/>
        </p:nvSpPr>
        <p:spPr>
          <a:xfrm>
            <a:off x="323528" y="2763361"/>
            <a:ext cx="3772332" cy="161583"/>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0" tIns="0" rIns="0" bIns="0"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盛土等の崩落により人家等に被害を及ぼしうるエリアを規制区域指定</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正方形/長方形 58"/>
          <p:cNvSpPr/>
          <p:nvPr/>
        </p:nvSpPr>
        <p:spPr>
          <a:xfrm>
            <a:off x="323528" y="3316672"/>
            <a:ext cx="3615504" cy="161583"/>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0" tIns="0" rIns="0" bIns="0"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規制区域内で盛土等を行う場合、あらかじめ許可が必要</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0" name="正方形/長方形 59"/>
          <p:cNvSpPr/>
          <p:nvPr/>
        </p:nvSpPr>
        <p:spPr>
          <a:xfrm>
            <a:off x="323528" y="3870605"/>
            <a:ext cx="3683324" cy="323165"/>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0" tIns="0" rIns="0" bIns="0"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規制区域内の盛土等が行われた土地では、過去の盛土等も含めて、土地所有者が常に安全な状態に維持する必要がある</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1" name="正方形/長方形 60"/>
          <p:cNvSpPr/>
          <p:nvPr/>
        </p:nvSpPr>
        <p:spPr>
          <a:xfrm>
            <a:off x="323528" y="4598181"/>
            <a:ext cx="2244293" cy="484748"/>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0" tIns="0" rIns="0" bIns="0" anchor="t" anchorCtr="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罰則が抑止力として十分機能するよう、</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無許可行為や命令違反時に対する罰則を強化</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テキスト ボックス 36">
            <a:extLst>
              <a:ext uri="{FF2B5EF4-FFF2-40B4-BE49-F238E27FC236}">
                <a16:creationId xmlns:a16="http://schemas.microsoft.com/office/drawing/2014/main" id="{D50807EC-FE6C-456A-879A-201E5A5AEA33}"/>
              </a:ext>
            </a:extLst>
          </p:cNvPr>
          <p:cNvSpPr txBox="1"/>
          <p:nvPr/>
        </p:nvSpPr>
        <p:spPr>
          <a:xfrm>
            <a:off x="6120000" y="360000"/>
            <a:ext cx="2880000"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prstClr val="white"/>
                </a:solidFill>
                <a:latin typeface="Meiryo UI" panose="020B0604030504040204" pitchFamily="50" charset="-128"/>
                <a:ea typeface="Meiryo UI" panose="020B0604030504040204" pitchFamily="50" charset="-128"/>
              </a:rPr>
              <a:t>建築指導室・環境農林水産部</a:t>
            </a: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CBD4A8F9-E9D3-465B-9E44-CD5A131E9532}"/>
              </a:ext>
            </a:extLst>
          </p:cNvPr>
          <p:cNvSpPr/>
          <p:nvPr/>
        </p:nvSpPr>
        <p:spPr>
          <a:xfrm>
            <a:off x="2564135" y="1929403"/>
            <a:ext cx="5975727" cy="256074"/>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0" marR="0" lvl="0" indent="0" algn="l" defTabSz="914290" rtl="0" eaLnBrk="1" fontAlgn="auto" latinLnBrk="0" hangingPunct="1">
              <a:lnSpc>
                <a:spcPts val="17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00">
                <a:solidFill>
                  <a:schemeClr val="tx1"/>
                </a:solidFill>
                <a:latin typeface="Meiryo UI" panose="020B0604030504040204" pitchFamily="50" charset="-128"/>
                <a:ea typeface="Meiryo UI" panose="020B0604030504040204" pitchFamily="50" charset="-128"/>
              </a:rPr>
              <a:t>政令指定都市、中核市でも規制区域が指定され、</a:t>
            </a:r>
            <a:r>
              <a:rPr kumimoji="1" lang="ja-JP" altLang="en-US" sz="10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令和７年４月からは大阪府内全域が規制区域となる</a:t>
            </a:r>
            <a:endParaRPr kumimoji="1" lang="en-US" altLang="ja-JP" sz="10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603385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1">
            <a:extLst>
              <a:ext uri="{FF2B5EF4-FFF2-40B4-BE49-F238E27FC236}">
                <a16:creationId xmlns:a16="http://schemas.microsoft.com/office/drawing/2014/main" id="{174D9B38-9D8B-45E5-9B16-86BDAC9830B5}"/>
              </a:ext>
            </a:extLst>
          </p:cNvPr>
          <p:cNvSpPr>
            <a:spLocks noGrp="1"/>
          </p:cNvSpPr>
          <p:nvPr>
            <p:ph type="sldNum" sz="quarter" idx="12"/>
          </p:nvPr>
        </p:nvSpPr>
        <p:spPr>
          <a:xfrm>
            <a:off x="7055236" y="6568838"/>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27</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4" name="Rectangle 2">
            <a:extLst>
              <a:ext uri="{FF2B5EF4-FFF2-40B4-BE49-F238E27FC236}">
                <a16:creationId xmlns:a16="http://schemas.microsoft.com/office/drawing/2014/main" id="{957709EB-62FE-451D-8AAF-8E456BBF35E4}"/>
              </a:ext>
            </a:extLst>
          </p:cNvPr>
          <p:cNvSpPr>
            <a:spLocks noChangeArrowheads="1"/>
          </p:cNvSpPr>
          <p:nvPr/>
        </p:nvSpPr>
        <p:spPr bwMode="auto">
          <a:xfrm>
            <a:off x="259890" y="473214"/>
            <a:ext cx="337348" cy="2015985"/>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457200" eaLnBrk="1" hangingPunct="1">
              <a:lnSpc>
                <a:spcPts val="1200"/>
              </a:lnSpc>
              <a:spcBef>
                <a:spcPts val="0"/>
              </a:spcBef>
            </a:pPr>
            <a:r>
              <a:rPr kumimoji="0" lang="ja-JP" altLang="en-US" sz="120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rPr>
              <a:t>施策の方向性</a:t>
            </a:r>
            <a:endParaRPr kumimoji="0" lang="en-US" altLang="ja-JP" sz="120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endParaRPr>
          </a:p>
        </p:txBody>
      </p:sp>
      <p:sp>
        <p:nvSpPr>
          <p:cNvPr id="5" name="Rectangle 2">
            <a:extLst>
              <a:ext uri="{FF2B5EF4-FFF2-40B4-BE49-F238E27FC236}">
                <a16:creationId xmlns:a16="http://schemas.microsoft.com/office/drawing/2014/main" id="{782101E6-92D5-4A43-8E6C-B2B7A89B727E}"/>
              </a:ext>
            </a:extLst>
          </p:cNvPr>
          <p:cNvSpPr>
            <a:spLocks noChangeArrowheads="1"/>
          </p:cNvSpPr>
          <p:nvPr/>
        </p:nvSpPr>
        <p:spPr bwMode="auto">
          <a:xfrm>
            <a:off x="259890" y="2692560"/>
            <a:ext cx="337348" cy="3962240"/>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457200" eaLnBrk="1" hangingPunct="1">
              <a:lnSpc>
                <a:spcPts val="1200"/>
              </a:lnSpc>
              <a:spcBef>
                <a:spcPts val="0"/>
              </a:spcBef>
            </a:pPr>
            <a:r>
              <a:rPr kumimoji="0" lang="ja-JP" altLang="en-US" sz="135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rPr>
              <a:t>主な取組内容</a:t>
            </a:r>
            <a:endParaRPr kumimoji="0" lang="en-US" altLang="ja-JP" sz="135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endParaRPr>
          </a:p>
        </p:txBody>
      </p:sp>
      <p:sp>
        <p:nvSpPr>
          <p:cNvPr id="6" name="テキスト ボックス 5">
            <a:extLst>
              <a:ext uri="{FF2B5EF4-FFF2-40B4-BE49-F238E27FC236}">
                <a16:creationId xmlns:a16="http://schemas.microsoft.com/office/drawing/2014/main" id="{CBCD30C0-B0D0-4CE9-8A9D-E00A24FE5452}"/>
              </a:ext>
            </a:extLst>
          </p:cNvPr>
          <p:cNvSpPr txBox="1"/>
          <p:nvPr/>
        </p:nvSpPr>
        <p:spPr>
          <a:xfrm>
            <a:off x="681956" y="2637756"/>
            <a:ext cx="6369010" cy="3962239"/>
          </a:xfrm>
          <a:prstGeom prst="rect">
            <a:avLst/>
          </a:prstGeom>
          <a:noFill/>
          <a:ln w="79375" cmpd="dbl">
            <a:noFill/>
          </a:ln>
        </p:spPr>
        <p:txBody>
          <a:bodyPr wrap="square" rtlCol="0">
            <a:spAutoFit/>
          </a:bodyPr>
          <a:lstStyle/>
          <a:p>
            <a:pPr defTabSz="457200">
              <a:lnSpc>
                <a:spcPts val="1650"/>
              </a:lnSpc>
              <a:spcBef>
                <a:spcPts val="600"/>
              </a:spcBef>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大阪府居住安定確保計画（</a:t>
            </a:r>
            <a:r>
              <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R3.12</a:t>
            </a: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策定）の取組の推進</a:t>
            </a:r>
          </a:p>
          <a:p>
            <a:pPr marL="269875" defTabSz="457200">
              <a:lnSpc>
                <a:spcPts val="1650"/>
              </a:lnSpc>
            </a:pPr>
            <a:r>
              <a:rPr kumimoji="0"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誰もが地域で安心して住み続けることができるよう、住まいの確保や生活支援などを一体的に行う市区町村単位での居住支援体制の構築などの施策を推進。令和</a:t>
            </a:r>
            <a:r>
              <a:rPr kumimoji="0"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7</a:t>
            </a:r>
            <a:r>
              <a:rPr kumimoji="0"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年</a:t>
            </a:r>
            <a:r>
              <a:rPr kumimoji="0"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10</a:t>
            </a:r>
            <a:r>
              <a:rPr kumimoji="0"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月施行の住宅セーフティネット法の改正も踏まえて居住安定確保計画推進部会にて計画改定に向けた議論を実施</a:t>
            </a:r>
            <a:endParaRPr kumimoji="0" lang="en-US" altLang="ja-JP"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defTabSz="457200">
              <a:lnSpc>
                <a:spcPts val="1650"/>
              </a:lnSpc>
              <a:spcBef>
                <a:spcPts val="600"/>
              </a:spcBef>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大阪府営住宅ストック総合活用計画（</a:t>
            </a:r>
            <a:r>
              <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R3.12</a:t>
            </a: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）に基づく取組</a:t>
            </a:r>
            <a:endPar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269875" defTabSz="457200">
              <a:lnSpc>
                <a:spcPts val="1650"/>
              </a:lnSpc>
              <a:defRPr/>
            </a:pPr>
            <a:r>
              <a:rPr kumimoji="0" lang="en-US" altLang="ja-JP"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30</a:t>
            </a:r>
            <a:r>
              <a:rPr kumimoji="0" lang="ja-JP" altLang="en-US"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年後の管理戸数に向けた考え方を踏まえて示された</a:t>
            </a:r>
            <a:r>
              <a:rPr kumimoji="0" lang="en-US" altLang="ja-JP"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10</a:t>
            </a:r>
            <a:r>
              <a:rPr kumimoji="0" lang="ja-JP" altLang="en-US"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年間の取組方針に基づき、団地を再編・整備、機能向上、維持保全の３つに類型化して、適切に事業手法を選択し、ストックを有効活用するなど将来管理戸数の適正化や府営住宅資産を活用したまちづくりの取組を推進</a:t>
            </a:r>
            <a:endParaRPr kumimoji="0" lang="en-US" altLang="ja-JP"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defTabSz="457200">
              <a:lnSpc>
                <a:spcPts val="1650"/>
              </a:lnSpc>
              <a:spcBef>
                <a:spcPts val="600"/>
              </a:spcBef>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公的賃貸住宅事業者間連携の取組の推進</a:t>
            </a:r>
          </a:p>
          <a:p>
            <a:pPr marL="269875" defTabSz="457200">
              <a:lnSpc>
                <a:spcPts val="1650"/>
              </a:lnSpc>
              <a:defRPr/>
            </a:pPr>
            <a:r>
              <a:rPr kumimoji="0"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公的賃貸住宅事業者が、それぞれの考え方だけではなく効果的に公的賃貸住宅政策を推進するため、適切な情報共有・連携など事業者間の連携体制を整備</a:t>
            </a:r>
            <a:endParaRPr kumimoji="0" lang="en-US" altLang="ja-JP"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defTabSz="457200">
              <a:lnSpc>
                <a:spcPts val="1650"/>
              </a:lnSpc>
              <a:spcBef>
                <a:spcPts val="600"/>
              </a:spcBef>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既存住宅流通・リフォーム市場の環境整備等の推進</a:t>
            </a:r>
            <a:r>
              <a:rPr kumimoji="0" lang="ja-JP" altLang="en-US" sz="11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（「１．くらしの質を高める」「３．安全を支える」）</a:t>
            </a:r>
            <a:endParaRPr kumimoji="0" lang="en-US" altLang="ja-JP" sz="11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defTabSz="457200">
              <a:lnSpc>
                <a:spcPts val="1650"/>
              </a:lnSpc>
              <a:spcBef>
                <a:spcPts val="600"/>
              </a:spcBef>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不動産取引等における差別の解消の推進</a:t>
            </a:r>
            <a:endPar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defTabSz="457200">
              <a:lnSpc>
                <a:spcPts val="1650"/>
              </a:lnSpc>
              <a:spcBef>
                <a:spcPts val="600"/>
              </a:spcBef>
              <a:defRPr/>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建設産業の振興に向けた人材育成・環境整備</a:t>
            </a:r>
            <a:endPar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7" name="角丸四角形 3">
            <a:extLst>
              <a:ext uri="{FF2B5EF4-FFF2-40B4-BE49-F238E27FC236}">
                <a16:creationId xmlns:a16="http://schemas.microsoft.com/office/drawing/2014/main" id="{BD65E96A-41E8-4E4B-942D-7ED34C12D2D2}"/>
              </a:ext>
            </a:extLst>
          </p:cNvPr>
          <p:cNvSpPr/>
          <p:nvPr/>
        </p:nvSpPr>
        <p:spPr>
          <a:xfrm>
            <a:off x="-3861" y="11571"/>
            <a:ext cx="9144000" cy="372855"/>
          </a:xfrm>
          <a:prstGeom prst="roundRect">
            <a:avLst>
              <a:gd name="adj" fmla="val 7429"/>
            </a:avLst>
          </a:prstGeom>
          <a:solidFill>
            <a:schemeClr val="accent6">
              <a:lumMod val="75000"/>
            </a:schemeClr>
          </a:solidFill>
          <a:ln/>
        </p:spPr>
        <p:style>
          <a:lnRef idx="0">
            <a:schemeClr val="accent1"/>
          </a:lnRef>
          <a:fillRef idx="3">
            <a:schemeClr val="accent1"/>
          </a:fillRef>
          <a:effectRef idx="3">
            <a:schemeClr val="accent1"/>
          </a:effectRef>
          <a:fontRef idx="minor">
            <a:schemeClr val="lt1"/>
          </a:fontRef>
        </p:style>
        <p:txBody>
          <a:bodyPr lIns="84397" tIns="42198" rIns="84397" bIns="42198" rtlCol="0" anchor="ctr"/>
          <a:lstStyle/>
          <a:p>
            <a:pPr algn="ctr" defTabSz="914290">
              <a:defRPr/>
            </a:pPr>
            <a:r>
              <a:rPr lang="ja-JP" altLang="en-US" b="1" spc="-52">
                <a:solidFill>
                  <a:prstClr val="white"/>
                </a:solidFill>
                <a:latin typeface="Meiryo UI" panose="020B0604030504040204" pitchFamily="50" charset="-128"/>
                <a:ea typeface="Meiryo UI" panose="020B0604030504040204" pitchFamily="50" charset="-128"/>
                <a:cs typeface="Meiryo UI" panose="020B0604030504040204" pitchFamily="50" charset="-128"/>
              </a:rPr>
              <a:t>４．安心のくらしをつくる</a:t>
            </a:r>
          </a:p>
        </p:txBody>
      </p:sp>
      <p:grpSp>
        <p:nvGrpSpPr>
          <p:cNvPr id="8" name="グループ化 7">
            <a:extLst>
              <a:ext uri="{FF2B5EF4-FFF2-40B4-BE49-F238E27FC236}">
                <a16:creationId xmlns:a16="http://schemas.microsoft.com/office/drawing/2014/main" id="{9B9B75D3-90B8-4A68-B9E1-A6A20A90A09A}"/>
              </a:ext>
            </a:extLst>
          </p:cNvPr>
          <p:cNvGrpSpPr/>
          <p:nvPr/>
        </p:nvGrpSpPr>
        <p:grpSpPr>
          <a:xfrm>
            <a:off x="681956" y="543549"/>
            <a:ext cx="8019796" cy="1875314"/>
            <a:chOff x="706230" y="688260"/>
            <a:chExt cx="8019796" cy="1875314"/>
          </a:xfrm>
        </p:grpSpPr>
        <p:sp>
          <p:nvSpPr>
            <p:cNvPr id="9" name="テキスト ボックス 8">
              <a:extLst>
                <a:ext uri="{FF2B5EF4-FFF2-40B4-BE49-F238E27FC236}">
                  <a16:creationId xmlns:a16="http://schemas.microsoft.com/office/drawing/2014/main" id="{B621ACC4-597E-4F96-A42D-7B9CA6E9F7D7}"/>
                </a:ext>
              </a:extLst>
            </p:cNvPr>
            <p:cNvSpPr txBox="1"/>
            <p:nvPr/>
          </p:nvSpPr>
          <p:spPr>
            <a:xfrm>
              <a:off x="706230" y="688260"/>
              <a:ext cx="8019796" cy="1780122"/>
            </a:xfrm>
            <a:prstGeom prst="rect">
              <a:avLst/>
            </a:prstGeom>
            <a:noFill/>
            <a:ln w="9525">
              <a:noFill/>
              <a:prstDash val="solid"/>
            </a:ln>
          </p:spPr>
          <p:txBody>
            <a:bodyPr wrap="square" lIns="37800" tIns="0" rIns="37800" bIns="0" rtlCol="0" anchor="t" anchorCtr="0">
              <a:noAutofit/>
            </a:bodyPr>
            <a:lstStyle/>
            <a:p>
              <a:pPr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誰もがくらしやすい環境整備　</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多様な住まいを選択できる市場環境整備</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endParaRPr kumimoji="0" lang="en-US" altLang="ja-JP" sz="5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健全な住宅関連産業の育成</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D7C65ADB-AD4E-467F-AD37-DBFD7FA7C1A5}"/>
                </a:ext>
              </a:extLst>
            </p:cNvPr>
            <p:cNvSpPr txBox="1"/>
            <p:nvPr/>
          </p:nvSpPr>
          <p:spPr>
            <a:xfrm>
              <a:off x="889108" y="1573208"/>
              <a:ext cx="7825345" cy="341994"/>
            </a:xfrm>
            <a:prstGeom prst="rect">
              <a:avLst/>
            </a:prstGeom>
            <a:noFill/>
            <a:ln w="3175">
              <a:solidFill>
                <a:schemeClr val="tx2"/>
              </a:solidFill>
              <a:prstDash val="dash"/>
            </a:ln>
          </p:spPr>
          <p:txBody>
            <a:bodyPr wrap="square" lIns="36000" tIns="0" rIns="36000" bIns="0" rtlCol="0" anchor="ctr" anchorCtr="0">
              <a:noAutofit/>
            </a:bodyPr>
            <a:lstStyle/>
            <a:p>
              <a:pPr marL="85725" indent="-85725" defTabSz="457200"/>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賃貸住宅市場の形成</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既存住宅流通・リフォーム市場の環境整備・活性化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住情報の提供や住まい・まちづくり学習（住教育）の推進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p>
            <a:p>
              <a:pPr marL="85725" indent="-85725" defTabSz="457200"/>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不動産取引等における差別の解消</a:t>
              </a:r>
              <a:endPar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2AAB6DEE-9C25-4711-9872-EDD4DC87A1C5}"/>
                </a:ext>
              </a:extLst>
            </p:cNvPr>
            <p:cNvSpPr txBox="1"/>
            <p:nvPr/>
          </p:nvSpPr>
          <p:spPr>
            <a:xfrm>
              <a:off x="900681" y="883192"/>
              <a:ext cx="7825345" cy="372855"/>
            </a:xfrm>
            <a:prstGeom prst="rect">
              <a:avLst/>
            </a:prstGeom>
            <a:noFill/>
            <a:ln w="3175">
              <a:solidFill>
                <a:schemeClr val="tx2"/>
              </a:solidFill>
              <a:prstDash val="dash"/>
            </a:ln>
          </p:spPr>
          <p:txBody>
            <a:bodyPr wrap="square" lIns="36000" tIns="36000" rIns="36000" bIns="36000" rtlCol="0" anchor="ctr" anchorCtr="0">
              <a:noAutofit/>
            </a:bodyPr>
            <a:lstStyle/>
            <a:p>
              <a:pPr marL="85725" defTabSz="457200"/>
              <a:r>
                <a:rPr kumimoji="0" lang="ja-JP" altLang="en-US" sz="1000" spc="-29">
                  <a:solidFill>
                    <a:prstClr val="black"/>
                  </a:solidFill>
                  <a:latin typeface="Meiryo UI" panose="020B0604030504040204" pitchFamily="50" charset="-128"/>
                  <a:ea typeface="Meiryo UI" panose="020B0604030504040204" pitchFamily="50" charset="-128"/>
                  <a:cs typeface="Meiryo UI" panose="020B0604030504040204" pitchFamily="50" charset="-128"/>
                </a:rPr>
                <a:t>世帯の多様化や社会情勢の急激な変化に対応した住まいの確保</a:t>
              </a:r>
              <a:r>
                <a:rPr kumimoji="0" lang="en-US" altLang="ja-JP" sz="1000" spc="-29">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spc="-29">
                  <a:solidFill>
                    <a:prstClr val="black"/>
                  </a:solidFill>
                  <a:latin typeface="Meiryo UI" panose="020B0604030504040204" pitchFamily="50" charset="-128"/>
                  <a:ea typeface="Meiryo UI" panose="020B0604030504040204" pitchFamily="50" charset="-128"/>
                  <a:cs typeface="Meiryo UI" panose="020B0604030504040204" pitchFamily="50" charset="-128"/>
                </a:rPr>
                <a:t> 民間賃貸住宅を活用した居住の安定確保</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 </a:t>
              </a:r>
            </a:p>
            <a:p>
              <a:pPr marL="85725" defTabSz="457200"/>
              <a:r>
                <a:rPr kumimoji="0" lang="ja-JP" altLang="en-US" sz="1000" spc="-29">
                  <a:solidFill>
                    <a:prstClr val="black"/>
                  </a:solidFill>
                  <a:latin typeface="Meiryo UI" panose="020B0604030504040204" pitchFamily="50" charset="-128"/>
                  <a:ea typeface="Meiryo UI" panose="020B0604030504040204" pitchFamily="50" charset="-128"/>
                  <a:cs typeface="Meiryo UI" panose="020B0604030504040204" pitchFamily="50" charset="-128"/>
                </a:rPr>
                <a:t>公的賃貸住宅ストックの有効活用</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 </a:t>
              </a:r>
              <a:r>
                <a:rPr kumimoji="0" lang="ja-JP" altLang="en-US" sz="1000" spc="-29">
                  <a:solidFill>
                    <a:prstClr val="black"/>
                  </a:solidFill>
                  <a:latin typeface="Meiryo UI" panose="020B0604030504040204" pitchFamily="50" charset="-128"/>
                  <a:ea typeface="Meiryo UI" panose="020B0604030504040204" pitchFamily="50" charset="-128"/>
                  <a:cs typeface="Meiryo UI" panose="020B0604030504040204" pitchFamily="50" charset="-128"/>
                </a:rPr>
                <a:t>同和地区を含む旧地域改善向け公営・改良住宅を活用したまちづくり</a:t>
              </a:r>
              <a:endParaRPr kumimoji="0" lang="en-US" altLang="ja-JP" sz="1000" spc="-29">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a:extLst>
                <a:ext uri="{FF2B5EF4-FFF2-40B4-BE49-F238E27FC236}">
                  <a16:creationId xmlns:a16="http://schemas.microsoft.com/office/drawing/2014/main" id="{B9FC4187-9D4F-4519-9DCD-1D123D024B66}"/>
                </a:ext>
              </a:extLst>
            </p:cNvPr>
            <p:cNvSpPr txBox="1"/>
            <p:nvPr/>
          </p:nvSpPr>
          <p:spPr>
            <a:xfrm>
              <a:off x="889108" y="2221580"/>
              <a:ext cx="7836918" cy="341994"/>
            </a:xfrm>
            <a:prstGeom prst="rect">
              <a:avLst/>
            </a:prstGeom>
            <a:noFill/>
            <a:ln w="3175">
              <a:solidFill>
                <a:schemeClr val="tx2"/>
              </a:solidFill>
              <a:prstDash val="dash"/>
            </a:ln>
          </p:spPr>
          <p:txBody>
            <a:bodyPr wrap="square" lIns="50400" tIns="50400" rIns="50400" bIns="50400" rtlCol="0" anchor="ctr" anchorCtr="0">
              <a:noAutofit/>
            </a:bodyPr>
            <a:lstStyle/>
            <a:p>
              <a:pPr marL="85725" indent="-85725" defTabSz="457200">
                <a:spcBef>
                  <a:spcPts val="280"/>
                </a:spcBef>
              </a:pP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住まいに関する相談体制の充実</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建設産業の振興に向けた人材育成・環境整備</a:t>
              </a:r>
              <a:endPar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4" name="テキスト ボックス 13">
            <a:extLst>
              <a:ext uri="{FF2B5EF4-FFF2-40B4-BE49-F238E27FC236}">
                <a16:creationId xmlns:a16="http://schemas.microsoft.com/office/drawing/2014/main" id="{36DC7610-75CC-4844-BDBE-1CD7D719FD7A}"/>
              </a:ext>
            </a:extLst>
          </p:cNvPr>
          <p:cNvSpPr txBox="1"/>
          <p:nvPr/>
        </p:nvSpPr>
        <p:spPr>
          <a:xfrm>
            <a:off x="7050966" y="6329593"/>
            <a:ext cx="1987177" cy="246221"/>
          </a:xfrm>
          <a:prstGeom prst="rect">
            <a:avLst/>
          </a:prstGeom>
          <a:noFill/>
        </p:spPr>
        <p:txBody>
          <a:bodyPr wrap="square" rtlCol="0">
            <a:spAutoFit/>
          </a:bodyPr>
          <a:lstStyle/>
          <a:p>
            <a:pPr algn="ctr" defTabSz="844083">
              <a:defRPr/>
            </a:pPr>
            <a:r>
              <a:rPr lang="ja-JP" altLang="en-US" sz="1000">
                <a:solidFill>
                  <a:prstClr val="black"/>
                </a:solidFill>
                <a:latin typeface="Meiryo UI" panose="020B0604030504040204" pitchFamily="50" charset="-128"/>
                <a:ea typeface="Meiryo UI" panose="020B0604030504040204" pitchFamily="50" charset="-128"/>
              </a:rPr>
              <a:t>大阪府営豊中新千里南１住宅</a:t>
            </a:r>
            <a:endParaRPr lang="en-US" altLang="ja-JP" sz="1000">
              <a:solidFill>
                <a:prstClr val="black"/>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8201C03A-DFA2-4306-A255-3471A54DD78F}"/>
              </a:ext>
            </a:extLst>
          </p:cNvPr>
          <p:cNvSpPr txBox="1"/>
          <p:nvPr/>
        </p:nvSpPr>
        <p:spPr>
          <a:xfrm>
            <a:off x="7041328" y="4431572"/>
            <a:ext cx="1987177" cy="246221"/>
          </a:xfrm>
          <a:prstGeom prst="rect">
            <a:avLst/>
          </a:prstGeom>
          <a:noFill/>
        </p:spPr>
        <p:txBody>
          <a:bodyPr wrap="square" rtlCol="0">
            <a:spAutoFit/>
          </a:bodyPr>
          <a:lstStyle/>
          <a:p>
            <a:pPr algn="ctr" defTabSz="844083">
              <a:defRPr/>
            </a:pPr>
            <a:r>
              <a:rPr lang="ja-JP" altLang="en-US" sz="1000">
                <a:solidFill>
                  <a:prstClr val="black"/>
                </a:solidFill>
                <a:latin typeface="Meiryo UI" panose="020B0604030504040204" pitchFamily="50" charset="-128"/>
                <a:ea typeface="Meiryo UI" panose="020B0604030504040204" pitchFamily="50" charset="-128"/>
              </a:rPr>
              <a:t>居住支援協議会　改正イメージ</a:t>
            </a:r>
            <a:endParaRPr lang="en-US" altLang="ja-JP" sz="1000">
              <a:solidFill>
                <a:prstClr val="black"/>
              </a:solidFill>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99FC5EC8-66F7-45ED-B032-9CAF53C6C2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4921" y="4982847"/>
            <a:ext cx="1900343" cy="1352322"/>
          </a:xfrm>
          <a:prstGeom prst="rect">
            <a:avLst/>
          </a:prstGeom>
        </p:spPr>
      </p:pic>
      <p:pic>
        <p:nvPicPr>
          <p:cNvPr id="17" name="図 16">
            <a:extLst>
              <a:ext uri="{FF2B5EF4-FFF2-40B4-BE49-F238E27FC236}">
                <a16:creationId xmlns:a16="http://schemas.microsoft.com/office/drawing/2014/main" id="{8A99BAF4-2337-4982-9663-051CF634FAE9}"/>
              </a:ext>
            </a:extLst>
          </p:cNvPr>
          <p:cNvPicPr>
            <a:picLocks noChangeAspect="1"/>
          </p:cNvPicPr>
          <p:nvPr/>
        </p:nvPicPr>
        <p:blipFill>
          <a:blip r:embed="rId3"/>
          <a:stretch>
            <a:fillRect/>
          </a:stretch>
        </p:blipFill>
        <p:spPr>
          <a:xfrm>
            <a:off x="6924043" y="2986973"/>
            <a:ext cx="2114100" cy="1402272"/>
          </a:xfrm>
          <a:prstGeom prst="rect">
            <a:avLst/>
          </a:prstGeom>
        </p:spPr>
      </p:pic>
    </p:spTree>
    <p:extLst>
      <p:ext uri="{BB962C8B-B14F-4D97-AF65-F5344CB8AC3E}">
        <p14:creationId xmlns:p14="http://schemas.microsoft.com/office/powerpoint/2010/main" val="1980968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テキスト ボックス 27"/>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大阪府居住安定確保計画（　　　　　　　　　　　　　）（</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R3.12</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策定）の取組の推進</a:t>
            </a:r>
          </a:p>
        </p:txBody>
      </p:sp>
      <p:sp>
        <p:nvSpPr>
          <p:cNvPr id="23"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４</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安心のくらしをつくる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26" name="テキスト ボックス 25"/>
          <p:cNvSpPr txBox="1"/>
          <p:nvPr/>
        </p:nvSpPr>
        <p:spPr>
          <a:xfrm>
            <a:off x="2843740" y="723289"/>
            <a:ext cx="2340705" cy="390620"/>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69"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rPr>
              <a:t>　　「大阪府賃貸住宅供給促進計画」及び</a:t>
            </a:r>
            <a:endParaRPr kumimoji="1" lang="en-US" altLang="ja-JP" sz="969"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69"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rPr>
              <a:t>　　「大阪府高齢者居住安定確保計画」</a:t>
            </a:r>
            <a:endParaRPr kumimoji="1" lang="ja-JP" altLang="en-US" sz="969"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正方形/長方形 9"/>
          <p:cNvSpPr/>
          <p:nvPr/>
        </p:nvSpPr>
        <p:spPr>
          <a:xfrm>
            <a:off x="6491654" y="2928023"/>
            <a:ext cx="608370" cy="945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pic>
        <p:nvPicPr>
          <p:cNvPr id="27" name="図 26"/>
          <p:cNvPicPr>
            <a:picLocks noChangeAspect="1"/>
          </p:cNvPicPr>
          <p:nvPr/>
        </p:nvPicPr>
        <p:blipFill>
          <a:blip r:embed="rId3"/>
          <a:stretch>
            <a:fillRect/>
          </a:stretch>
        </p:blipFill>
        <p:spPr>
          <a:xfrm>
            <a:off x="261190" y="1967738"/>
            <a:ext cx="5318995" cy="2189934"/>
          </a:xfrm>
          <a:prstGeom prst="rect">
            <a:avLst/>
          </a:prstGeom>
        </p:spPr>
      </p:pic>
      <p:sp>
        <p:nvSpPr>
          <p:cNvPr id="31" name="正方形/長方形 30"/>
          <p:cNvSpPr/>
          <p:nvPr/>
        </p:nvSpPr>
        <p:spPr>
          <a:xfrm>
            <a:off x="273134" y="1680368"/>
            <a:ext cx="2093860" cy="307777"/>
          </a:xfrm>
          <a:prstGeom prst="rect">
            <a:avLst/>
          </a:prstGeom>
          <a:solidFill>
            <a:srgbClr val="0070C0"/>
          </a:solidFill>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居住支援体制のイメージ</a:t>
            </a:r>
            <a:endParaRPr kumimoji="1" lang="en-US" altLang="ja-JP"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2" name="テキスト ボックス 31"/>
          <p:cNvSpPr txBox="1"/>
          <p:nvPr/>
        </p:nvSpPr>
        <p:spPr>
          <a:xfrm>
            <a:off x="273134" y="1036944"/>
            <a:ext cx="8676086" cy="623889"/>
          </a:xfrm>
          <a:prstGeom prst="rect">
            <a:avLst/>
          </a:prstGeom>
          <a:noFill/>
          <a:ln w="9525">
            <a:noFill/>
            <a:prstDash val="solid"/>
          </a:ln>
        </p:spPr>
        <p:txBody>
          <a:bodyPr wrap="square" lIns="46523" tIns="93045" rIns="46523" bIns="46523" rtlCol="0" anchor="t"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ja-JP"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誰もが地域</a:t>
            </a:r>
            <a:r>
              <a:rPr kumimoji="1" lang="ja-JP" altLang="en-US"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で安心して</a:t>
            </a:r>
            <a:r>
              <a:rPr kumimoji="1" lang="ja-JP" altLang="ja-JP"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住み続けることができるよう、住まいの確保</a:t>
            </a:r>
            <a:r>
              <a:rPr kumimoji="1" lang="ja-JP" altLang="en-US"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や</a:t>
            </a:r>
            <a:r>
              <a:rPr kumimoji="1" lang="ja-JP" altLang="ja-JP"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生活支援</a:t>
            </a:r>
            <a:r>
              <a:rPr kumimoji="1" lang="ja-JP" altLang="en-US"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など</a:t>
            </a:r>
            <a:r>
              <a:rPr kumimoji="1" lang="ja-JP" altLang="ja-JP"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を一体的に行う</a:t>
            </a:r>
            <a:endParaRPr kumimoji="1" lang="en-US" altLang="ja-JP" sz="16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ja-JP" sz="166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市</a:t>
            </a:r>
            <a:r>
              <a:rPr kumimoji="1" lang="ja-JP" altLang="en-US" sz="166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区</a:t>
            </a:r>
            <a:r>
              <a:rPr kumimoji="1" lang="ja-JP" altLang="ja-JP" sz="166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町村単位での居住支援体制の</a:t>
            </a:r>
            <a:r>
              <a:rPr kumimoji="1" lang="ja-JP" altLang="en-US" sz="166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構築などの施策を推進</a:t>
            </a:r>
            <a:endParaRPr kumimoji="1" lang="en-US" altLang="ja-JP" sz="166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34" name="テキスト ボックス 33">
            <a:extLst>
              <a:ext uri="{FF2B5EF4-FFF2-40B4-BE49-F238E27FC236}">
                <a16:creationId xmlns:a16="http://schemas.microsoft.com/office/drawing/2014/main" id="{29BDD649-23FA-4810-AE08-FF31EBF29AC6}"/>
              </a:ext>
            </a:extLst>
          </p:cNvPr>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sp>
        <p:nvSpPr>
          <p:cNvPr id="35" name="正方形/長方形 34">
            <a:extLst>
              <a:ext uri="{FF2B5EF4-FFF2-40B4-BE49-F238E27FC236}">
                <a16:creationId xmlns:a16="http://schemas.microsoft.com/office/drawing/2014/main" id="{E3E4B383-84C3-45BE-BA23-7ED037407A04}"/>
              </a:ext>
            </a:extLst>
          </p:cNvPr>
          <p:cNvSpPr/>
          <p:nvPr/>
        </p:nvSpPr>
        <p:spPr>
          <a:xfrm>
            <a:off x="261190" y="4453947"/>
            <a:ext cx="4525694" cy="2122119"/>
          </a:xfrm>
          <a:prstGeom prst="rect">
            <a:avLst/>
          </a:prstGeom>
          <a:ln>
            <a:solidFill>
              <a:schemeClr val="tx1"/>
            </a:solidFill>
          </a:ln>
        </p:spPr>
        <p:txBody>
          <a:bodyPr wrap="square">
            <a:spAutoFit/>
          </a:bodyPr>
          <a:lstStyle/>
          <a:p>
            <a:pPr marR="0" lvl="0" algn="l" defTabSz="914290" rtl="0" eaLnBrk="1" fontAlgn="auto" latinLnBrk="0" hangingPunct="1">
              <a:lnSpc>
                <a:spcPts val="2200"/>
              </a:lnSpc>
              <a:spcBef>
                <a:spcPts val="0"/>
              </a:spcBef>
              <a:spcAft>
                <a:spcPts val="0"/>
              </a:spcAft>
              <a:buClrTx/>
              <a:buSzTx/>
              <a:tabLst/>
              <a:defRPr/>
            </a:pPr>
            <a:r>
              <a:rPr kumimoji="1" lang="ja-JP" altLang="en-US" sz="1400" b="1" dirty="0">
                <a:latin typeface="Meiryo UI" panose="020B0604030504040204" pitchFamily="50" charset="-128"/>
                <a:ea typeface="Meiryo UI" panose="020B0604030504040204" pitchFamily="50" charset="-128"/>
              </a:rPr>
              <a:t>■居住支援連携体制構築促進事業補助金</a:t>
            </a:r>
            <a:r>
              <a:rPr kumimoji="1" lang="ja-JP" altLang="en-US" sz="1400"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R4</a:t>
            </a:r>
            <a:r>
              <a:rPr kumimoji="1" lang="ja-JP" altLang="en-US" sz="1400" dirty="0">
                <a:latin typeface="Meiryo UI" panose="020B0604030504040204" pitchFamily="50" charset="-128"/>
                <a:ea typeface="Meiryo UI" panose="020B0604030504040204" pitchFamily="50" charset="-128"/>
              </a:rPr>
              <a:t>～）</a:t>
            </a:r>
            <a:endParaRPr kumimoji="1" lang="en-US" altLang="ja-JP" sz="1400" strike="sngStrike" dirty="0">
              <a:highlight>
                <a:srgbClr val="FFFF00"/>
              </a:highlight>
              <a:latin typeface="Meiryo UI" panose="020B0604030504040204" pitchFamily="50" charset="-128"/>
              <a:ea typeface="Meiryo UI" panose="020B0604030504040204" pitchFamily="50" charset="-128"/>
            </a:endParaRPr>
          </a:p>
          <a:p>
            <a:pPr marL="88900" indent="87313" defTabSz="914290">
              <a:lnSpc>
                <a:spcPts val="1700"/>
              </a:lnSpc>
              <a:defRPr/>
            </a:pPr>
            <a:r>
              <a:rPr kumimoji="1" lang="ja-JP" altLang="en-US" sz="1400" dirty="0">
                <a:solidFill>
                  <a:srgbClr val="FF0000"/>
                </a:solidFill>
                <a:latin typeface="Meiryo UI" panose="020B0604030504040204" pitchFamily="50" charset="-128"/>
                <a:ea typeface="Meiryo UI" panose="020B0604030504040204" pitchFamily="50" charset="-128"/>
              </a:rPr>
              <a:t>　</a:t>
            </a:r>
            <a:r>
              <a:rPr kumimoji="1" lang="ja-JP" altLang="en-US" sz="1400" dirty="0">
                <a:solidFill>
                  <a:prstClr val="black"/>
                </a:solidFill>
                <a:latin typeface="Meiryo UI" panose="020B0604030504040204" pitchFamily="50" charset="-128"/>
                <a:ea typeface="Meiryo UI" panose="020B0604030504040204" pitchFamily="50" charset="-128"/>
              </a:rPr>
              <a:t>市区町村単位での居住支援協議会の設立に向け、複数の法人と連携し共同で事業を行う者に対し補助を実施</a:t>
            </a:r>
            <a:endParaRPr kumimoji="1" lang="en-US" altLang="ja-JP" sz="1400" dirty="0">
              <a:solidFill>
                <a:prstClr val="black"/>
              </a:solidFill>
              <a:latin typeface="Meiryo UI" panose="020B0604030504040204" pitchFamily="50" charset="-128"/>
              <a:ea typeface="Meiryo UI" panose="020B0604030504040204" pitchFamily="50" charset="-128"/>
            </a:endParaRPr>
          </a:p>
          <a:p>
            <a:pPr marR="0" lvl="0" algn="l" defTabSz="914290" rtl="0" eaLnBrk="1" fontAlgn="auto" latinLnBrk="0" hangingPunct="1">
              <a:lnSpc>
                <a:spcPts val="1700"/>
              </a:lnSpc>
              <a:spcBef>
                <a:spcPts val="0"/>
              </a:spcBef>
              <a:spcAft>
                <a:spcPts val="0"/>
              </a:spcAft>
              <a:buClrTx/>
              <a:buSzTx/>
              <a:tabLst/>
              <a:defRPr/>
            </a:pPr>
            <a:r>
              <a:rPr kumimoji="1" lang="ja-JP" altLang="en-US" sz="1400" dirty="0">
                <a:solidFill>
                  <a:prstClr val="black"/>
                </a:solidFill>
                <a:latin typeface="Meiryo UI" panose="020B0604030504040204" pitchFamily="50" charset="-128"/>
                <a:ea typeface="Meiryo UI" panose="020B0604030504040204" pitchFamily="50" charset="-128"/>
              </a:rPr>
              <a:t>　　　</a:t>
            </a:r>
            <a:r>
              <a:rPr kumimoji="1" lang="en-US" altLang="ja-JP" sz="1400" dirty="0">
                <a:solidFill>
                  <a:prstClr val="black"/>
                </a:solidFill>
                <a:latin typeface="Meiryo UI" panose="020B0604030504040204" pitchFamily="50" charset="-128"/>
                <a:ea typeface="Meiryo UI" panose="020B0604030504040204" pitchFamily="50" charset="-128"/>
              </a:rPr>
              <a:t>R</a:t>
            </a:r>
            <a:r>
              <a:rPr kumimoji="1" lang="ja-JP" altLang="en-US" sz="1400" dirty="0">
                <a:solidFill>
                  <a:prstClr val="black"/>
                </a:solidFill>
                <a:latin typeface="Meiryo UI" panose="020B0604030504040204" pitchFamily="50" charset="-128"/>
                <a:ea typeface="Meiryo UI" panose="020B0604030504040204" pitchFamily="50" charset="-128"/>
              </a:rPr>
              <a:t>７年度実績　：</a:t>
            </a:r>
            <a:r>
              <a:rPr kumimoji="1" lang="en-US" altLang="ja-JP" sz="1400" dirty="0">
                <a:solidFill>
                  <a:prstClr val="black"/>
                </a:solidFill>
                <a:latin typeface="Meiryo UI" panose="020B0604030504040204" pitchFamily="50" charset="-128"/>
                <a:ea typeface="Meiryo UI" panose="020B0604030504040204" pitchFamily="50" charset="-128"/>
              </a:rPr>
              <a:t>10</a:t>
            </a:r>
            <a:r>
              <a:rPr kumimoji="1" lang="ja-JP" altLang="en-US" sz="1400" dirty="0">
                <a:solidFill>
                  <a:prstClr val="black"/>
                </a:solidFill>
                <a:latin typeface="Meiryo UI" panose="020B0604030504040204" pitchFamily="50" charset="-128"/>
                <a:ea typeface="Meiryo UI" panose="020B0604030504040204" pitchFamily="50" charset="-128"/>
              </a:rPr>
              <a:t>事業者</a:t>
            </a:r>
            <a:endParaRPr kumimoji="1" lang="en-US" altLang="ja-JP" sz="1400" dirty="0">
              <a:solidFill>
                <a:prstClr val="black"/>
              </a:solidFill>
              <a:latin typeface="Meiryo UI" panose="020B0604030504040204" pitchFamily="50" charset="-128"/>
              <a:ea typeface="Meiryo UI" panose="020B0604030504040204" pitchFamily="50" charset="-128"/>
            </a:endParaRPr>
          </a:p>
          <a:p>
            <a:pPr marR="0" lvl="0" algn="l" defTabSz="914290" rtl="0" eaLnBrk="1" fontAlgn="auto" latinLnBrk="0" hangingPunct="1">
              <a:lnSpc>
                <a:spcPts val="1700"/>
              </a:lnSpc>
              <a:spcBef>
                <a:spcPts val="0"/>
              </a:spcBef>
              <a:spcAft>
                <a:spcPts val="0"/>
              </a:spcAft>
              <a:buClrTx/>
              <a:buSzTx/>
              <a:tabLst/>
              <a:defRPr/>
            </a:pPr>
            <a:r>
              <a:rPr kumimoji="1" lang="ja-JP" altLang="en-US" sz="1400"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居住支援研修会</a:t>
            </a:r>
            <a:r>
              <a:rPr kumimoji="1" lang="ja-JP" altLang="ja-JP"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・交流会</a:t>
            </a:r>
            <a:r>
              <a:rPr kumimoji="1" lang="ja-JP" altLang="en-US" sz="1400" dirty="0">
                <a:latin typeface="Meiryo UI" panose="020B0604030504040204" pitchFamily="50" charset="-128"/>
                <a:ea typeface="Meiryo UI" panose="020B0604030504040204" pitchFamily="50" charset="-128"/>
              </a:rPr>
              <a:t>の</a:t>
            </a:r>
            <a:r>
              <a:rPr kumimoji="1" lang="ja-JP" altLang="ja-JP" sz="1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開催</a:t>
            </a:r>
            <a:endParaRPr kumimoji="1" lang="en-US" altLang="ja-JP" sz="1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R="0" lvl="0" algn="l" defTabSz="914290" rtl="0" eaLnBrk="1" fontAlgn="auto" latinLnBrk="0" hangingPunct="1">
              <a:lnSpc>
                <a:spcPts val="2200"/>
              </a:lnSpc>
              <a:spcBef>
                <a:spcPts val="0"/>
              </a:spcBef>
              <a:spcAft>
                <a:spcPts val="0"/>
              </a:spcAft>
              <a:buClrTx/>
              <a:buSzTx/>
              <a:tabLst/>
              <a:defRPr/>
            </a:pPr>
            <a:r>
              <a:rPr kumimoji="1" lang="ja-JP" altLang="en-US" sz="1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府内の</a:t>
            </a:r>
            <a:r>
              <a:rPr kumimoji="1" lang="ja-JP" altLang="ja-JP" sz="1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居住支援法人、協力店、市区町村</a:t>
            </a:r>
            <a:r>
              <a:rPr kumimoji="1" lang="ja-JP" altLang="en-US" sz="1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等</a:t>
            </a:r>
            <a:r>
              <a:rPr kumimoji="1" lang="ja-JP" altLang="ja-JP" sz="1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の連携</a:t>
            </a:r>
            <a:r>
              <a:rPr kumimoji="1" lang="ja-JP" altLang="en-US" sz="1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促進</a:t>
            </a:r>
            <a:endParaRPr kumimoji="1" lang="en-US" altLang="ja-JP" sz="1400" dirty="0">
              <a:latin typeface="Meiryo UI" panose="020B0604030504040204" pitchFamily="50" charset="-128"/>
              <a:ea typeface="Meiryo UI" panose="020B0604030504040204" pitchFamily="50" charset="-128"/>
            </a:endParaRPr>
          </a:p>
          <a:p>
            <a:pPr marR="0" lvl="0" algn="l" defTabSz="914290" rtl="0" eaLnBrk="1" fontAlgn="auto" latinLnBrk="0" hangingPunct="1">
              <a:lnSpc>
                <a:spcPts val="2200"/>
              </a:lnSpc>
              <a:spcBef>
                <a:spcPts val="0"/>
              </a:spcBef>
              <a:spcAft>
                <a:spcPts val="0"/>
              </a:spcAft>
              <a:buClrTx/>
              <a:buSzTx/>
              <a:tabLst/>
              <a:defRPr/>
            </a:pPr>
            <a:r>
              <a:rPr kumimoji="1" lang="ja-JP" altLang="en-US" sz="1400" dirty="0">
                <a:latin typeface="Meiryo UI" panose="020B0604030504040204" pitchFamily="50" charset="-128"/>
                <a:ea typeface="Meiryo UI" panose="020B0604030504040204" pitchFamily="50" charset="-128"/>
              </a:rPr>
              <a:t>■</a:t>
            </a:r>
            <a:r>
              <a:rPr kumimoji="1" lang="ja-JP" altLang="en-US" sz="1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市区町村居住支援協議会の</a:t>
            </a:r>
            <a:r>
              <a:rPr kumimoji="1" lang="ja-JP" altLang="en-US" sz="14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核となる人材・団体の発掘　</a:t>
            </a:r>
            <a:endParaRPr kumimoji="1" lang="en-US" altLang="ja-JP" sz="14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defTabSz="914290">
              <a:lnSpc>
                <a:spcPts val="2200"/>
              </a:lnSpc>
              <a:defRPr/>
            </a:pPr>
            <a:r>
              <a:rPr kumimoji="1" lang="ja-JP" altLang="en-US" sz="1400" dirty="0">
                <a:latin typeface="Meiryo UI" panose="020B0604030504040204" pitchFamily="50" charset="-128"/>
                <a:ea typeface="Meiryo UI" panose="020B0604030504040204" pitchFamily="50" charset="-128"/>
              </a:rPr>
              <a:t>■</a:t>
            </a:r>
            <a:r>
              <a:rPr kumimoji="1" lang="ja-JP" altLang="en-US" sz="1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協議会設立に向けたアドバイス等</a:t>
            </a:r>
            <a:r>
              <a:rPr kumimoji="1" lang="ja-JP" altLang="en-US" sz="1400" dirty="0">
                <a:latin typeface="Meiryo UI" panose="020B0604030504040204" pitchFamily="50" charset="-128"/>
                <a:ea typeface="Meiryo UI" panose="020B0604030504040204" pitchFamily="50" charset="-128"/>
              </a:rPr>
              <a:t>支援</a:t>
            </a:r>
            <a:r>
              <a:rPr kumimoji="1" lang="ja-JP" altLang="en-US" sz="1400" b="1"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　</a:t>
            </a:r>
            <a:endParaRPr kumimoji="1" lang="en-US" altLang="ja-JP" sz="1400" b="1" i="0" u="none" strike="noStrike" kern="1200" cap="none" spc="-100" normalizeH="0" baseline="0" noProof="0" dirty="0">
              <a:ln>
                <a:noFill/>
              </a:ln>
              <a:effectLst/>
              <a:uLnTx/>
              <a:uFillTx/>
              <a:latin typeface="Meiryo UI" panose="020B0604030504040204" pitchFamily="50" charset="-128"/>
              <a:ea typeface="Meiryo UI" panose="020B0604030504040204" pitchFamily="50" charset="-128"/>
              <a:cs typeface="+mn-cs"/>
            </a:endParaRPr>
          </a:p>
        </p:txBody>
      </p:sp>
      <p:sp>
        <p:nvSpPr>
          <p:cNvPr id="36" name="正方形/長方形 35">
            <a:extLst>
              <a:ext uri="{FF2B5EF4-FFF2-40B4-BE49-F238E27FC236}">
                <a16:creationId xmlns:a16="http://schemas.microsoft.com/office/drawing/2014/main" id="{FEB5C00D-D134-458F-8CAD-2F0758426DD1}"/>
              </a:ext>
            </a:extLst>
          </p:cNvPr>
          <p:cNvSpPr/>
          <p:nvPr/>
        </p:nvSpPr>
        <p:spPr bwMode="gray">
          <a:xfrm>
            <a:off x="261806" y="4177935"/>
            <a:ext cx="1877550" cy="293693"/>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■これまでの取組</a:t>
            </a:r>
            <a:endParaRPr kumimoji="1" lang="en-US" altLang="ja-JP"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正方形/長方形 47">
            <a:extLst>
              <a:ext uri="{FF2B5EF4-FFF2-40B4-BE49-F238E27FC236}">
                <a16:creationId xmlns:a16="http://schemas.microsoft.com/office/drawing/2014/main" id="{A2C93A09-B334-4A7C-AB72-B26F58E746E3}"/>
              </a:ext>
            </a:extLst>
          </p:cNvPr>
          <p:cNvSpPr/>
          <p:nvPr/>
        </p:nvSpPr>
        <p:spPr>
          <a:xfrm>
            <a:off x="6770423" y="6285815"/>
            <a:ext cx="2383986" cy="307777"/>
          </a:xfrm>
          <a:prstGeom prst="rect">
            <a:avLst/>
          </a:prstGeom>
        </p:spPr>
        <p:txBody>
          <a:bodyPr wrap="non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a:t>
            </a:r>
            <a:r>
              <a:rPr kumimoji="1" lang="ja-JP" altLang="en-US" sz="1400" dirty="0">
                <a:solidFill>
                  <a:prstClr val="black"/>
                </a:solidFill>
                <a:latin typeface="Meiryo UI" panose="020B0604030504040204" pitchFamily="50" charset="-128"/>
                <a:ea typeface="Meiryo UI" panose="020B0604030504040204" pitchFamily="50" charset="-128"/>
              </a:rPr>
              <a:t>８</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ja-JP" altLang="en-US" sz="1400" dirty="0">
                <a:solidFill>
                  <a:prstClr val="black"/>
                </a:solidFill>
                <a:latin typeface="Meiryo UI" panose="020B0604030504040204" pitchFamily="50" charset="-128"/>
                <a:ea typeface="Meiryo UI" panose="020B0604030504040204" pitchFamily="50" charset="-128"/>
              </a:rPr>
              <a:t>３月</a:t>
            </a:r>
            <a:r>
              <a:rPr kumimoji="1" lang="en-US" altLang="ja-JP" sz="1400" dirty="0">
                <a:solidFill>
                  <a:prstClr val="black"/>
                </a:solidFill>
                <a:latin typeface="Meiryo UI" panose="020B0604030504040204" pitchFamily="50" charset="-128"/>
                <a:ea typeface="Meiryo UI" panose="020B0604030504040204" pitchFamily="50" charset="-128"/>
              </a:rPr>
              <a:t>31</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日時点）</a:t>
            </a:r>
            <a:endPar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49" name="表 48">
            <a:extLst>
              <a:ext uri="{FF2B5EF4-FFF2-40B4-BE49-F238E27FC236}">
                <a16:creationId xmlns:a16="http://schemas.microsoft.com/office/drawing/2014/main" id="{F7C7D72E-45C4-4AFF-B693-387F2EF00C3F}"/>
              </a:ext>
            </a:extLst>
          </p:cNvPr>
          <p:cNvGraphicFramePr>
            <a:graphicFrameLocks noGrp="1"/>
          </p:cNvGraphicFramePr>
          <p:nvPr/>
        </p:nvGraphicFramePr>
        <p:xfrm>
          <a:off x="7744733" y="4984905"/>
          <a:ext cx="1144726" cy="687699"/>
        </p:xfrm>
        <a:graphic>
          <a:graphicData uri="http://schemas.openxmlformats.org/drawingml/2006/table">
            <a:tbl>
              <a:tblPr firstRow="1" bandRow="1">
                <a:tableStyleId>{5940675A-B579-460E-94D1-54222C63F5DA}</a:tableStyleId>
              </a:tblPr>
              <a:tblGrid>
                <a:gridCol w="1144726">
                  <a:extLst>
                    <a:ext uri="{9D8B030D-6E8A-4147-A177-3AD203B41FA5}">
                      <a16:colId xmlns:a16="http://schemas.microsoft.com/office/drawing/2014/main" val="458052754"/>
                    </a:ext>
                  </a:extLst>
                </a:gridCol>
              </a:tblGrid>
              <a:tr h="285235">
                <a:tc>
                  <a:txBody>
                    <a:bodyPr/>
                    <a:lstStyle/>
                    <a:p>
                      <a:pPr algn="ctr"/>
                      <a:r>
                        <a:rPr kumimoji="1" lang="ja-JP" altLang="en-US" sz="1600" b="1">
                          <a:latin typeface="Meiryo UI" panose="020B0604030504040204" pitchFamily="50" charset="-128"/>
                          <a:ea typeface="Meiryo UI" panose="020B0604030504040204" pitchFamily="50" charset="-128"/>
                        </a:rPr>
                        <a:t>目標 </a:t>
                      </a:r>
                      <a:r>
                        <a:rPr kumimoji="1" lang="en-US" altLang="ja-JP" sz="1600" b="1">
                          <a:latin typeface="Meiryo UI" panose="020B0604030504040204" pitchFamily="50" charset="-128"/>
                          <a:ea typeface="Meiryo UI" panose="020B0604030504040204" pitchFamily="50" charset="-128"/>
                        </a:rPr>
                        <a:t>[R12]</a:t>
                      </a:r>
                      <a:endParaRPr kumimoji="1" lang="ja-JP" altLang="en-US" sz="1600" b="1">
                        <a:latin typeface="Meiryo UI" panose="020B0604030504040204" pitchFamily="50" charset="-128"/>
                        <a:ea typeface="Meiryo UI" panose="020B0604030504040204" pitchFamily="50" charset="-128"/>
                      </a:endParaRPr>
                    </a:p>
                  </a:txBody>
                  <a:tcPr marL="0" marR="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79855168"/>
                  </a:ext>
                </a:extLst>
              </a:tr>
              <a:tr h="402464">
                <a:tc>
                  <a:txBody>
                    <a:bodyPr/>
                    <a:lstStyle/>
                    <a:p>
                      <a:pPr algn="ctr"/>
                      <a:r>
                        <a:rPr kumimoji="1" lang="en-US" altLang="ja-JP" sz="1600" b="1">
                          <a:latin typeface="Meiryo UI" panose="020B0604030504040204" pitchFamily="50" charset="-128"/>
                          <a:ea typeface="Meiryo UI" panose="020B0604030504040204" pitchFamily="50" charset="-128"/>
                        </a:rPr>
                        <a:t>50%</a:t>
                      </a:r>
                      <a:endParaRPr kumimoji="1" lang="ja-JP" altLang="en-US" sz="1600" b="1">
                        <a:latin typeface="Meiryo UI" panose="020B0604030504040204" pitchFamily="50" charset="-128"/>
                        <a:ea typeface="Meiryo UI" panose="020B0604030504040204" pitchFamily="50" charset="-128"/>
                      </a:endParaRPr>
                    </a:p>
                  </a:txBody>
                  <a:tcPr marL="0" marR="0" marT="50108" marB="50108">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17509477"/>
                  </a:ext>
                </a:extLst>
              </a:tr>
            </a:tbl>
          </a:graphicData>
        </a:graphic>
      </p:graphicFrame>
      <p:graphicFrame>
        <p:nvGraphicFramePr>
          <p:cNvPr id="50" name="表 49">
            <a:extLst>
              <a:ext uri="{FF2B5EF4-FFF2-40B4-BE49-F238E27FC236}">
                <a16:creationId xmlns:a16="http://schemas.microsoft.com/office/drawing/2014/main" id="{673A0C51-F353-4884-B6D8-EC5C6E674DA2}"/>
              </a:ext>
            </a:extLst>
          </p:cNvPr>
          <p:cNvGraphicFramePr>
            <a:graphicFrameLocks noGrp="1"/>
          </p:cNvGraphicFramePr>
          <p:nvPr>
            <p:extLst>
              <p:ext uri="{D42A27DB-BD31-4B8C-83A1-F6EECF244321}">
                <p14:modId xmlns:p14="http://schemas.microsoft.com/office/powerpoint/2010/main" val="2698019593"/>
              </p:ext>
            </p:extLst>
          </p:nvPr>
        </p:nvGraphicFramePr>
        <p:xfrm>
          <a:off x="4960322" y="4988525"/>
          <a:ext cx="2315547" cy="701682"/>
        </p:xfrm>
        <a:graphic>
          <a:graphicData uri="http://schemas.openxmlformats.org/drawingml/2006/table">
            <a:tbl>
              <a:tblPr firstRow="1" bandRow="1">
                <a:tableStyleId>{5940675A-B579-460E-94D1-54222C63F5DA}</a:tableStyleId>
              </a:tblPr>
              <a:tblGrid>
                <a:gridCol w="1589241">
                  <a:extLst>
                    <a:ext uri="{9D8B030D-6E8A-4147-A177-3AD203B41FA5}">
                      <a16:colId xmlns:a16="http://schemas.microsoft.com/office/drawing/2014/main" val="2122560404"/>
                    </a:ext>
                  </a:extLst>
                </a:gridCol>
                <a:gridCol w="726306">
                  <a:extLst>
                    <a:ext uri="{9D8B030D-6E8A-4147-A177-3AD203B41FA5}">
                      <a16:colId xmlns:a16="http://schemas.microsoft.com/office/drawing/2014/main" val="458052754"/>
                    </a:ext>
                  </a:extLst>
                </a:gridCol>
              </a:tblGrid>
              <a:tr h="701682">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居住支援協議会を設立した市区町村の人口カバー率</a:t>
                      </a:r>
                    </a:p>
                  </a:txBody>
                  <a:tcPr marL="40312" marR="40312"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latin typeface="Meiryo UI" panose="020B0604030504040204" pitchFamily="50" charset="-128"/>
                          <a:ea typeface="Meiryo UI" panose="020B0604030504040204" pitchFamily="50" charset="-128"/>
                        </a:rPr>
                        <a:t>28.6%</a:t>
                      </a:r>
                      <a:endParaRPr kumimoji="1" lang="ja-JP" altLang="en-US" sz="1400" dirty="0">
                        <a:solidFill>
                          <a:schemeClr val="tx1"/>
                        </a:solidFill>
                        <a:latin typeface="Meiryo UI" panose="020B0604030504040204" pitchFamily="50" charset="-128"/>
                        <a:ea typeface="Meiryo UI" panose="020B0604030504040204" pitchFamily="50" charset="-128"/>
                      </a:endParaRPr>
                    </a:p>
                  </a:txBody>
                  <a:tcPr marL="40312" marR="40312"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855168"/>
                  </a:ext>
                </a:extLst>
              </a:tr>
            </a:tbl>
          </a:graphicData>
        </a:graphic>
      </p:graphicFrame>
      <p:sp>
        <p:nvSpPr>
          <p:cNvPr id="51" name="正方形/長方形 50">
            <a:extLst>
              <a:ext uri="{FF2B5EF4-FFF2-40B4-BE49-F238E27FC236}">
                <a16:creationId xmlns:a16="http://schemas.microsoft.com/office/drawing/2014/main" id="{9068415C-49EC-4D49-8BB6-8C5486AE10FB}"/>
              </a:ext>
            </a:extLst>
          </p:cNvPr>
          <p:cNvSpPr/>
          <p:nvPr/>
        </p:nvSpPr>
        <p:spPr>
          <a:xfrm>
            <a:off x="4837644" y="4445042"/>
            <a:ext cx="4251648" cy="523220"/>
          </a:xfrm>
          <a:prstGeom prst="rect">
            <a:avLst/>
          </a:prstGeom>
        </p:spPr>
        <p:style>
          <a:lnRef idx="0">
            <a:scrgbClr r="0" g="0" b="0"/>
          </a:lnRef>
          <a:fillRef idx="1001">
            <a:schemeClr val="lt1"/>
          </a:fillRef>
          <a:effectRef idx="0">
            <a:scrgbClr r="0" g="0" b="0"/>
          </a:effectRef>
          <a:fontRef idx="major"/>
        </p:style>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a:t>
            </a:r>
            <a:r>
              <a:rPr kumimoji="1" lang="ja-JP" altLang="en-US"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市区町村居住支援協議会 </a:t>
            </a:r>
            <a:r>
              <a:rPr kumimoji="1" lang="ja-JP" altLang="en-US" sz="1400" b="1" dirty="0">
                <a:latin typeface="Meiryo UI" panose="020B0604030504040204" pitchFamily="50" charset="-128"/>
                <a:ea typeface="Meiryo UI" panose="020B0604030504040204" pitchFamily="50" charset="-128"/>
              </a:rPr>
              <a:t>９</a:t>
            </a:r>
            <a:r>
              <a:rPr kumimoji="1" lang="ja-JP" altLang="en-US"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市８協議会</a:t>
            </a:r>
            <a:endParaRPr kumimoji="1" lang="en-US" altLang="ja-JP"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400" b="1" spc="-80" dirty="0">
                <a:latin typeface="Meiryo UI" panose="020B0604030504040204" pitchFamily="50" charset="-128"/>
                <a:ea typeface="Meiryo UI" panose="020B0604030504040204" pitchFamily="50" charset="-128"/>
              </a:rPr>
              <a:t> </a:t>
            </a:r>
            <a:r>
              <a:rPr kumimoji="1" lang="ja-JP" altLang="en-US" sz="1000" i="0" strike="noStrike" kern="1200" cap="none" spc="-80" normalizeH="0" baseline="0" noProof="0" dirty="0">
                <a:ln>
                  <a:noFill/>
                </a:ln>
                <a:effectLst/>
                <a:uLnTx/>
                <a:uFillTx/>
                <a:latin typeface="Meiryo UI" panose="020B0604030504040204" pitchFamily="50" charset="-128"/>
                <a:ea typeface="Meiryo UI" panose="020B0604030504040204" pitchFamily="50" charset="-128"/>
                <a:cs typeface="+mj-cs"/>
              </a:rPr>
              <a:t>（豊中市、岸和田市、摂津市、吹田市、守口市、堺市</a:t>
            </a:r>
            <a:r>
              <a:rPr kumimoji="1" lang="ja-JP" altLang="en-US" sz="1000" spc="-80" dirty="0">
                <a:latin typeface="Meiryo UI" panose="020B0604030504040204" pitchFamily="50" charset="-128"/>
                <a:ea typeface="Meiryo UI" panose="020B0604030504040204" pitchFamily="50" charset="-128"/>
              </a:rPr>
              <a:t>、八尾市、池田市、箕面市</a:t>
            </a:r>
            <a:r>
              <a:rPr kumimoji="1" lang="ja-JP" altLang="en-US" sz="1000" i="0" strike="noStrike" kern="1200" cap="none" spc="-80" normalizeH="0" baseline="0" noProof="0" dirty="0">
                <a:ln>
                  <a:noFill/>
                </a:ln>
                <a:effectLst/>
                <a:uLnTx/>
                <a:uFillTx/>
                <a:latin typeface="Meiryo UI" panose="020B0604030504040204" pitchFamily="50" charset="-128"/>
                <a:ea typeface="Meiryo UI" panose="020B0604030504040204" pitchFamily="50" charset="-128"/>
                <a:cs typeface="+mj-cs"/>
              </a:rPr>
              <a:t>）</a:t>
            </a:r>
            <a:endParaRPr kumimoji="1" lang="en-US" altLang="ja-JP" sz="1400" i="0" strike="noStrike" kern="1200" cap="none" spc="-80" normalizeH="0" baseline="0" noProof="0" dirty="0">
              <a:ln>
                <a:noFill/>
              </a:ln>
              <a:effectLst/>
              <a:uLnTx/>
              <a:uFillTx/>
              <a:latin typeface="Meiryo UI" panose="020B0604030504040204" pitchFamily="50" charset="-128"/>
              <a:ea typeface="Meiryo UI" panose="020B0604030504040204" pitchFamily="50" charset="-128"/>
              <a:cs typeface="+mj-cs"/>
            </a:endParaRPr>
          </a:p>
        </p:txBody>
      </p:sp>
      <p:sp>
        <p:nvSpPr>
          <p:cNvPr id="52" name="右矢印 21">
            <a:extLst>
              <a:ext uri="{FF2B5EF4-FFF2-40B4-BE49-F238E27FC236}">
                <a16:creationId xmlns:a16="http://schemas.microsoft.com/office/drawing/2014/main" id="{7B7326C6-E0B8-49C5-86CC-C2029FF57892}"/>
              </a:ext>
            </a:extLst>
          </p:cNvPr>
          <p:cNvSpPr/>
          <p:nvPr/>
        </p:nvSpPr>
        <p:spPr>
          <a:xfrm>
            <a:off x="7439054" y="5183423"/>
            <a:ext cx="111690" cy="335993"/>
          </a:xfrm>
          <a:prstGeom prst="rightArrow">
            <a:avLst>
              <a:gd name="adj1" fmla="val 100000"/>
              <a:gd name="adj2"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3" name="正方形/長方形 52">
            <a:extLst>
              <a:ext uri="{FF2B5EF4-FFF2-40B4-BE49-F238E27FC236}">
                <a16:creationId xmlns:a16="http://schemas.microsoft.com/office/drawing/2014/main" id="{077EF830-B577-4882-B8BB-577D5ACB40F5}"/>
              </a:ext>
            </a:extLst>
          </p:cNvPr>
          <p:cNvSpPr/>
          <p:nvPr/>
        </p:nvSpPr>
        <p:spPr>
          <a:xfrm>
            <a:off x="4864448" y="4452425"/>
            <a:ext cx="4135532" cy="211634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54" name="正方形/長方形 53">
            <a:extLst>
              <a:ext uri="{FF2B5EF4-FFF2-40B4-BE49-F238E27FC236}">
                <a16:creationId xmlns:a16="http://schemas.microsoft.com/office/drawing/2014/main" id="{EFCA6A9B-D5FE-4AE6-B11A-1DE6215A395E}"/>
              </a:ext>
            </a:extLst>
          </p:cNvPr>
          <p:cNvSpPr/>
          <p:nvPr/>
        </p:nvSpPr>
        <p:spPr bwMode="gray">
          <a:xfrm>
            <a:off x="4859953" y="4188807"/>
            <a:ext cx="900000" cy="266067"/>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■現状</a:t>
            </a:r>
            <a:endParaRPr kumimoji="1" lang="en-US" altLang="ja-JP"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テキスト ボックス 54">
            <a:extLst>
              <a:ext uri="{FF2B5EF4-FFF2-40B4-BE49-F238E27FC236}">
                <a16:creationId xmlns:a16="http://schemas.microsoft.com/office/drawing/2014/main" id="{517F9DC1-770D-4D6F-BE9D-FE0DBDCE0DB2}"/>
              </a:ext>
            </a:extLst>
          </p:cNvPr>
          <p:cNvSpPr txBox="1"/>
          <p:nvPr/>
        </p:nvSpPr>
        <p:spPr>
          <a:xfrm>
            <a:off x="4817901" y="5650351"/>
            <a:ext cx="3820940" cy="954107"/>
          </a:xfrm>
          <a:prstGeom prst="rect">
            <a:avLst/>
          </a:prstGeom>
          <a:noFill/>
        </p:spPr>
        <p:txBody>
          <a:bodyPr wrap="square">
            <a:spAutoFit/>
          </a:bodyPr>
          <a:lstStyle/>
          <a:p>
            <a:r>
              <a:rPr kumimoji="1" lang="ja-JP" altLang="en-US" sz="14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a:t>
            </a:r>
            <a:r>
              <a:rPr kumimoji="1" lang="ja-JP" altLang="en-US"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居住支援法人 </a:t>
            </a:r>
            <a:r>
              <a:rPr kumimoji="1" lang="en-US" altLang="ja-JP" sz="1400" b="1" dirty="0">
                <a:latin typeface="Meiryo UI" panose="020B0604030504040204" pitchFamily="50" charset="-128"/>
                <a:ea typeface="Meiryo UI" panose="020B0604030504040204" pitchFamily="50" charset="-128"/>
                <a:cs typeface="+mj-cs"/>
              </a:rPr>
              <a:t>218</a:t>
            </a:r>
            <a:r>
              <a:rPr kumimoji="1" lang="ja-JP" altLang="en-US"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法人</a:t>
            </a:r>
            <a:endParaRPr kumimoji="1" lang="en-US" altLang="ja-JP"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r>
              <a:rPr kumimoji="1" lang="ja-JP" altLang="en-US" sz="1400" b="1" dirty="0">
                <a:latin typeface="Meiryo UI" panose="020B0604030504040204" pitchFamily="50" charset="-128"/>
                <a:ea typeface="Meiryo UI" panose="020B0604030504040204" pitchFamily="50" charset="-128"/>
                <a:cs typeface="+mj-cs"/>
              </a:rPr>
              <a:t>・</a:t>
            </a:r>
            <a:r>
              <a:rPr kumimoji="1" lang="ja-JP" altLang="en-US"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不動産協力店 </a:t>
            </a:r>
            <a:r>
              <a:rPr kumimoji="1" lang="en-US" altLang="ja-JP"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677</a:t>
            </a:r>
            <a:r>
              <a:rPr kumimoji="1" lang="ja-JP" altLang="en-US"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店舗</a:t>
            </a:r>
            <a:endParaRPr kumimoji="1" lang="en-US" altLang="ja-JP"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r>
              <a:rPr kumimoji="1" lang="ja-JP" altLang="en-US"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（うち、相談協力店 </a:t>
            </a:r>
            <a:r>
              <a:rPr kumimoji="1" lang="en-US" altLang="ja-JP" sz="1400" b="1" dirty="0">
                <a:latin typeface="Meiryo UI" panose="020B0604030504040204" pitchFamily="50" charset="-128"/>
                <a:ea typeface="Meiryo UI" panose="020B0604030504040204" pitchFamily="50" charset="-128"/>
                <a:cs typeface="+mj-cs"/>
              </a:rPr>
              <a:t>3</a:t>
            </a:r>
            <a:r>
              <a:rPr kumimoji="1" lang="en-US" altLang="ja-JP"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3</a:t>
            </a:r>
            <a:r>
              <a:rPr kumimoji="1" lang="ja-JP" altLang="en-US" sz="1400" b="1"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店舗）</a:t>
            </a:r>
            <a:endParaRPr kumimoji="1" lang="en-US" altLang="ja-JP" sz="4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endParaRPr lang="ja-JP" altLang="en-US" sz="1400" dirty="0"/>
          </a:p>
        </p:txBody>
      </p:sp>
      <p:sp>
        <p:nvSpPr>
          <p:cNvPr id="20" name="スライド番号プレースホルダー 1">
            <a:extLst>
              <a:ext uri="{FF2B5EF4-FFF2-40B4-BE49-F238E27FC236}">
                <a16:creationId xmlns:a16="http://schemas.microsoft.com/office/drawing/2014/main" id="{DFF7FC94-01DF-4B6F-BA5E-B95AD1402478}"/>
              </a:ext>
            </a:extLst>
          </p:cNvPr>
          <p:cNvSpPr>
            <a:spLocks noGrp="1"/>
          </p:cNvSpPr>
          <p:nvPr>
            <p:ph type="sldNum" sz="quarter" idx="12"/>
          </p:nvPr>
        </p:nvSpPr>
        <p:spPr>
          <a:xfrm>
            <a:off x="6400800" y="6542753"/>
            <a:ext cx="2743200" cy="365125"/>
          </a:xfrm>
        </p:spPr>
        <p:txBody>
          <a:bodyPr/>
          <a:lstStyle/>
          <a:p>
            <a:pPr>
              <a:defRPr/>
            </a:pPr>
            <a:fld id="{4C4AE124-F07C-4949-85EC-055B3F0DE189}" type="slidenum">
              <a:rPr lang="en-US" altLang="ja-JP" smtClean="0">
                <a:solidFill>
                  <a:schemeClr val="tx1"/>
                </a:solidFill>
                <a:latin typeface="Meiryo UI" panose="020B0604030504040204" pitchFamily="50" charset="-128"/>
                <a:ea typeface="Meiryo UI" panose="020B0604030504040204" pitchFamily="50" charset="-128"/>
              </a:rPr>
              <a:pPr>
                <a:defRPr/>
              </a:pPr>
              <a:t>28</a:t>
            </a:fld>
            <a:endParaRPr lang="en-US" altLang="ja-JP">
              <a:solidFill>
                <a:schemeClr val="tx1"/>
              </a:solidFill>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36CF151-F996-4247-9CC7-3FDB0C116947}"/>
              </a:ext>
            </a:extLst>
          </p:cNvPr>
          <p:cNvPicPr>
            <a:picLocks noChangeAspect="1"/>
          </p:cNvPicPr>
          <p:nvPr/>
        </p:nvPicPr>
        <p:blipFill rotWithShape="1">
          <a:blip r:embed="rId4"/>
          <a:srcRect l="28354" t="38133" r="40167" b="12933"/>
          <a:stretch/>
        </p:blipFill>
        <p:spPr>
          <a:xfrm>
            <a:off x="6400800" y="2090987"/>
            <a:ext cx="2224370" cy="2161088"/>
          </a:xfrm>
          <a:prstGeom prst="rect">
            <a:avLst/>
          </a:prstGeom>
        </p:spPr>
      </p:pic>
      <p:sp>
        <p:nvSpPr>
          <p:cNvPr id="2" name="テキスト ボックス 1">
            <a:extLst>
              <a:ext uri="{FF2B5EF4-FFF2-40B4-BE49-F238E27FC236}">
                <a16:creationId xmlns:a16="http://schemas.microsoft.com/office/drawing/2014/main" id="{087AA3E4-496D-4093-8D61-C89823352EF7}"/>
              </a:ext>
            </a:extLst>
          </p:cNvPr>
          <p:cNvSpPr txBox="1"/>
          <p:nvPr/>
        </p:nvSpPr>
        <p:spPr>
          <a:xfrm>
            <a:off x="6161923" y="1740678"/>
            <a:ext cx="1441420" cy="307777"/>
          </a:xfrm>
          <a:prstGeom prst="rect">
            <a:avLst/>
          </a:prstGeom>
          <a:noFill/>
        </p:spPr>
        <p:txBody>
          <a:bodyPr wrap="none" rtlCol="0">
            <a:spAutoFit/>
          </a:bodyPr>
          <a:lstStyle/>
          <a:p>
            <a:r>
              <a:rPr kumimoji="1" lang="ja-JP" altLang="en-US" sz="1400"/>
              <a:t>居住支援協議会</a:t>
            </a:r>
          </a:p>
        </p:txBody>
      </p:sp>
      <p:sp>
        <p:nvSpPr>
          <p:cNvPr id="24" name="正方形/長方形 23">
            <a:extLst>
              <a:ext uri="{FF2B5EF4-FFF2-40B4-BE49-F238E27FC236}">
                <a16:creationId xmlns:a16="http://schemas.microsoft.com/office/drawing/2014/main" id="{6E518ACA-D3F7-425A-AC6A-B3C7D4314D9D}"/>
              </a:ext>
            </a:extLst>
          </p:cNvPr>
          <p:cNvSpPr/>
          <p:nvPr/>
        </p:nvSpPr>
        <p:spPr>
          <a:xfrm>
            <a:off x="6047014" y="1754887"/>
            <a:ext cx="1497650" cy="307777"/>
          </a:xfrm>
          <a:prstGeom prst="rect">
            <a:avLst/>
          </a:prstGeom>
          <a:solidFill>
            <a:srgbClr val="0070C0"/>
          </a:solidFill>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居住支援協議会</a:t>
            </a:r>
            <a:endParaRPr kumimoji="1" lang="en-US" altLang="ja-JP"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767126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36036163-0B97-44DA-9364-7FEB89E1DFF6}"/>
              </a:ext>
            </a:extLst>
          </p:cNvPr>
          <p:cNvSpPr/>
          <p:nvPr/>
        </p:nvSpPr>
        <p:spPr>
          <a:xfrm>
            <a:off x="92013" y="1192212"/>
            <a:ext cx="8953500" cy="1809597"/>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400">
              <a:solidFill>
                <a:srgbClr val="000000"/>
              </a:solidFill>
              <a:latin typeface="Meiryo UI" panose="020B0604030504040204" pitchFamily="50" charset="-128"/>
              <a:ea typeface="Meiryo UI" panose="020B0604030504040204" pitchFamily="50" charset="-128"/>
            </a:endParaRPr>
          </a:p>
          <a:p>
            <a:endParaRPr lang="en-US" altLang="ja-JP" sz="1400">
              <a:solidFill>
                <a:srgbClr val="000000"/>
              </a:solidFill>
              <a:latin typeface="Meiryo UI" panose="020B0604030504040204" pitchFamily="50" charset="-128"/>
              <a:ea typeface="Meiryo UI" panose="020B0604030504040204" pitchFamily="50" charset="-128"/>
            </a:endParaRPr>
          </a:p>
          <a:p>
            <a:r>
              <a:rPr lang="en-US" altLang="ja-JP" sz="1400">
                <a:solidFill>
                  <a:srgbClr val="000000"/>
                </a:solidFill>
                <a:latin typeface="Meiryo UI" panose="020B0604030504040204" pitchFamily="50" charset="-128"/>
                <a:ea typeface="Meiryo UI" panose="020B0604030504040204" pitchFamily="50" charset="-128"/>
              </a:rPr>
              <a:t>【</a:t>
            </a:r>
            <a:r>
              <a:rPr lang="ja-JP" altLang="en-US" sz="1400">
                <a:solidFill>
                  <a:srgbClr val="000000"/>
                </a:solidFill>
                <a:latin typeface="Meiryo UI" panose="020B0604030504040204" pitchFamily="50" charset="-128"/>
                <a:ea typeface="Meiryo UI" panose="020B0604030504040204" pitchFamily="50" charset="-128"/>
              </a:rPr>
              <a:t>主な改正概要</a:t>
            </a:r>
            <a:r>
              <a:rPr lang="en-US" altLang="ja-JP" sz="1400">
                <a:solidFill>
                  <a:srgbClr val="000000"/>
                </a:solidFill>
                <a:latin typeface="Meiryo UI" panose="020B0604030504040204" pitchFamily="50" charset="-128"/>
                <a:ea typeface="Meiryo UI" panose="020B0604030504040204" pitchFamily="50" charset="-128"/>
              </a:rPr>
              <a:t>】</a:t>
            </a:r>
          </a:p>
          <a:p>
            <a:r>
              <a:rPr lang="ja-JP" altLang="en-US" sz="1400" b="1" i="0" u="none" strike="noStrike" baseline="0">
                <a:solidFill>
                  <a:srgbClr val="000000"/>
                </a:solidFill>
                <a:latin typeface="Meiryo UI" panose="020B0604030504040204" pitchFamily="50" charset="-128"/>
                <a:ea typeface="Meiryo UI" panose="020B0604030504040204" pitchFamily="50" charset="-128"/>
              </a:rPr>
              <a:t>○居住サポート住宅の認定制度の創設</a:t>
            </a:r>
            <a:endParaRPr lang="en-US" altLang="ja-JP" sz="1000">
              <a:solidFill>
                <a:srgbClr val="000000"/>
              </a:solidFill>
              <a:latin typeface="Meiryo UI" panose="020B0604030504040204" pitchFamily="50" charset="-128"/>
              <a:ea typeface="Meiryo UI" panose="020B0604030504040204" pitchFamily="50" charset="-128"/>
            </a:endParaRPr>
          </a:p>
          <a:p>
            <a:pPr indent="265113"/>
            <a:r>
              <a:rPr lang="ja-JP" altLang="en-US" sz="1400" b="0" i="0" u="none" strike="noStrike" kern="0" baseline="0">
                <a:solidFill>
                  <a:srgbClr val="000000"/>
                </a:solidFill>
                <a:latin typeface="Meiryo UI" panose="020B0604030504040204" pitchFamily="50" charset="-128"/>
                <a:ea typeface="Meiryo UI" panose="020B0604030504040204" pitchFamily="50" charset="-128"/>
              </a:rPr>
              <a:t>　居住支援法人等が、要配慮者のニーズに応じて、</a:t>
            </a:r>
            <a:endParaRPr lang="en-US" altLang="ja-JP" sz="1400" b="0" i="0" u="none" strike="noStrike" kern="0" baseline="0">
              <a:solidFill>
                <a:srgbClr val="000000"/>
              </a:solidFill>
              <a:latin typeface="Meiryo UI" panose="020B0604030504040204" pitchFamily="50" charset="-128"/>
              <a:ea typeface="Meiryo UI" panose="020B0604030504040204" pitchFamily="50" charset="-128"/>
            </a:endParaRPr>
          </a:p>
          <a:p>
            <a:pPr indent="265113"/>
            <a:r>
              <a:rPr lang="ja-JP" altLang="en-US" sz="1400" b="0" i="0" u="none" strike="noStrike" kern="0" baseline="0">
                <a:solidFill>
                  <a:srgbClr val="000000"/>
                </a:solidFill>
                <a:latin typeface="Meiryo UI" panose="020B0604030504040204" pitchFamily="50" charset="-128"/>
                <a:ea typeface="Meiryo UI" panose="020B0604030504040204" pitchFamily="50" charset="-128"/>
              </a:rPr>
              <a:t>安否確認、見守り、適切な福祉サービスへのつなぎを</a:t>
            </a:r>
            <a:endParaRPr lang="en-US" altLang="ja-JP" sz="1400" b="0" i="0" u="none" strike="noStrike" kern="0" baseline="0">
              <a:solidFill>
                <a:srgbClr val="000000"/>
              </a:solidFill>
              <a:latin typeface="Meiryo UI" panose="020B0604030504040204" pitchFamily="50" charset="-128"/>
              <a:ea typeface="Meiryo UI" panose="020B0604030504040204" pitchFamily="50" charset="-128"/>
            </a:endParaRPr>
          </a:p>
          <a:p>
            <a:pPr indent="265113"/>
            <a:r>
              <a:rPr lang="ja-JP" altLang="en-US" sz="1400" b="0" i="0" u="none" strike="noStrike" kern="0" baseline="0">
                <a:solidFill>
                  <a:srgbClr val="000000"/>
                </a:solidFill>
                <a:latin typeface="Meiryo UI" panose="020B0604030504040204" pitchFamily="50" charset="-128"/>
                <a:ea typeface="Meiryo UI" panose="020B0604030504040204" pitchFamily="50" charset="-128"/>
              </a:rPr>
              <a:t>行う住宅（居住サポート住宅）の供給を促進</a:t>
            </a:r>
            <a:endParaRPr lang="en-US" altLang="ja-JP" sz="1400" b="0" i="0" u="none" strike="noStrike" kern="0" baseline="0">
              <a:solidFill>
                <a:srgbClr val="000000"/>
              </a:solidFill>
              <a:latin typeface="Meiryo UI" panose="020B0604030504040204" pitchFamily="50" charset="-128"/>
              <a:ea typeface="Meiryo UI" panose="020B0604030504040204" pitchFamily="50" charset="-128"/>
            </a:endParaRPr>
          </a:p>
          <a:p>
            <a:pPr indent="265113"/>
            <a:r>
              <a:rPr lang="ja-JP" altLang="en-US" sz="1400" b="0" i="0" u="none" strike="noStrike" kern="0" baseline="0">
                <a:solidFill>
                  <a:srgbClr val="000000"/>
                </a:solidFill>
                <a:latin typeface="Meiryo UI" panose="020B0604030504040204" pitchFamily="50" charset="-128"/>
                <a:ea typeface="Meiryo UI" panose="020B0604030504040204" pitchFamily="50" charset="-128"/>
              </a:rPr>
              <a:t>（市区町村長（福祉事務所設置）等が認定）</a:t>
            </a:r>
            <a:endParaRPr lang="en-US" altLang="ja-JP" sz="1400" b="0" i="0" u="none" strike="noStrike" kern="0" baseline="0">
              <a:solidFill>
                <a:srgbClr val="000000"/>
              </a:solidFill>
              <a:latin typeface="Meiryo UI" panose="020B0604030504040204" pitchFamily="50" charset="-128"/>
              <a:ea typeface="Meiryo UI" panose="020B0604030504040204" pitchFamily="50" charset="-128"/>
            </a:endParaRPr>
          </a:p>
          <a:p>
            <a:endParaRPr lang="en-US" altLang="ja-JP" sz="1400" kern="0">
              <a:solidFill>
                <a:srgbClr val="000000"/>
              </a:solidFill>
              <a:latin typeface="Meiryo UI" panose="020B0604030504040204" pitchFamily="50" charset="-128"/>
              <a:ea typeface="Meiryo UI" panose="020B0604030504040204" pitchFamily="50" charset="-128"/>
            </a:endParaRPr>
          </a:p>
          <a:p>
            <a:endParaRPr lang="en-US" altLang="ja-JP" sz="1400" b="1" kern="0">
              <a:solidFill>
                <a:srgbClr val="000000"/>
              </a:solidFill>
              <a:latin typeface="Meiryo UI" panose="020B0604030504040204" pitchFamily="50" charset="-128"/>
              <a:ea typeface="Meiryo UI" panose="020B0604030504040204" pitchFamily="50" charset="-128"/>
            </a:endParaRPr>
          </a:p>
        </p:txBody>
      </p:sp>
      <p:sp>
        <p:nvSpPr>
          <p:cNvPr id="25" name="テキスト ボックス 24"/>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大阪府居住安定確保計画（　　　　　　　　　　　　　）（</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R3.12</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策定）の取組の推進</a:t>
            </a:r>
          </a:p>
        </p:txBody>
      </p:sp>
      <p:sp>
        <p:nvSpPr>
          <p:cNvPr id="3" name="角丸四角形 2"/>
          <p:cNvSpPr/>
          <p:nvPr/>
        </p:nvSpPr>
        <p:spPr>
          <a:xfrm>
            <a:off x="95250" y="3121224"/>
            <a:ext cx="8953500" cy="3626078"/>
          </a:xfrm>
          <a:prstGeom prst="roundRect">
            <a:avLst>
              <a:gd name="adj" fmla="val 823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 name="テキスト ボックス 3"/>
          <p:cNvSpPr txBox="1"/>
          <p:nvPr/>
        </p:nvSpPr>
        <p:spPr>
          <a:xfrm>
            <a:off x="95250" y="3188878"/>
            <a:ext cx="2489784" cy="348109"/>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令和８年度の主な取組</a:t>
            </a: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４</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安心のくらしをつくる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26" name="テキスト ボックス 25"/>
          <p:cNvSpPr txBox="1"/>
          <p:nvPr/>
        </p:nvSpPr>
        <p:spPr>
          <a:xfrm>
            <a:off x="2825716" y="711334"/>
            <a:ext cx="2340705" cy="390620"/>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69"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rPr>
              <a:t>　　「大阪府賃貸住宅供給促進計画」及び</a:t>
            </a:r>
            <a:endParaRPr kumimoji="1" lang="en-US" altLang="ja-JP" sz="969"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69"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rPr>
              <a:t>　　「大阪府高齢者居住安定確保計画」</a:t>
            </a:r>
            <a:endParaRPr kumimoji="1" lang="ja-JP" altLang="en-US" sz="969"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正方形/長方形 10">
            <a:extLst>
              <a:ext uri="{FF2B5EF4-FFF2-40B4-BE49-F238E27FC236}">
                <a16:creationId xmlns:a16="http://schemas.microsoft.com/office/drawing/2014/main" id="{C7368541-1B46-41FB-9B2A-B75D226D6A53}"/>
              </a:ext>
            </a:extLst>
          </p:cNvPr>
          <p:cNvSpPr/>
          <p:nvPr/>
        </p:nvSpPr>
        <p:spPr>
          <a:xfrm>
            <a:off x="65959" y="3604641"/>
            <a:ext cx="8907987" cy="2535631"/>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00">
                <a:solidFill>
                  <a:prstClr val="black"/>
                </a:solidFill>
                <a:latin typeface="Meiryo UI" panose="020B0604030504040204" pitchFamily="50" charset="-128"/>
                <a:ea typeface="Meiryo UI" panose="020B0604030504040204" pitchFamily="50" charset="-128"/>
              </a:rPr>
              <a:t>○</a:t>
            </a:r>
            <a:r>
              <a:rPr kumimoji="1" lang="ja-JP" altLang="en-US" sz="1400" b="1">
                <a:solidFill>
                  <a:prstClr val="black"/>
                </a:solidFill>
                <a:latin typeface="Meiryo UI" panose="020B0604030504040204" pitchFamily="50" charset="-128"/>
                <a:ea typeface="Meiryo UI" panose="020B0604030504040204" pitchFamily="50" charset="-128"/>
              </a:rPr>
              <a:t>居住支援法人が身近な地域で連携し、</a:t>
            </a:r>
            <a:endParaRPr kumimoji="1" lang="en-US" altLang="ja-JP" sz="1400" b="1">
              <a:solidFill>
                <a:prstClr val="black"/>
              </a:solidFill>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1">
                <a:solidFill>
                  <a:prstClr val="black"/>
                </a:solidFill>
                <a:latin typeface="Meiryo UI" panose="020B0604030504040204" pitchFamily="50" charset="-128"/>
                <a:ea typeface="Meiryo UI" panose="020B0604030504040204" pitchFamily="50" charset="-128"/>
              </a:rPr>
              <a:t>　　　主体的に活動できる環境の整備</a:t>
            </a:r>
            <a:endParaRPr kumimoji="1" lang="en-US" altLang="ja-JP" sz="1400" b="1">
              <a:solidFill>
                <a:prstClr val="black"/>
              </a:solidFill>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1" i="0" u="none" strike="noStrike" baseline="0">
                <a:solidFill>
                  <a:prstClr val="black"/>
                </a:solidFill>
                <a:latin typeface="Meiryo UI" panose="020B0604030504040204" pitchFamily="50" charset="-128"/>
                <a:ea typeface="Meiryo UI" panose="020B0604030504040204" pitchFamily="50" charset="-128"/>
              </a:rPr>
              <a:t>　</a:t>
            </a:r>
            <a:r>
              <a:rPr lang="ja-JP" altLang="en-US" sz="1400" b="0" i="0" u="none" strike="noStrike" baseline="0">
                <a:latin typeface="Meiryo UI" panose="020B0604030504040204" pitchFamily="50" charset="-128"/>
                <a:ea typeface="Meiryo UI" panose="020B0604030504040204" pitchFamily="50" charset="-128"/>
              </a:rPr>
              <a:t>　「</a:t>
            </a:r>
            <a:r>
              <a:rPr lang="en-US" altLang="ja-JP" sz="1400" b="0" i="0" u="none" strike="noStrike" baseline="0">
                <a:latin typeface="Meiryo UI" panose="020B0604030504040204" pitchFamily="50" charset="-128"/>
                <a:ea typeface="Meiryo UI" panose="020B0604030504040204" pitchFamily="50" charset="-128"/>
              </a:rPr>
              <a:t>Osaka</a:t>
            </a:r>
            <a:r>
              <a:rPr lang="ja-JP" altLang="en-US" sz="1400" b="0" i="0" u="none" strike="noStrike" baseline="0">
                <a:latin typeface="Meiryo UI" panose="020B0604030504040204" pitchFamily="50" charset="-128"/>
                <a:ea typeface="Meiryo UI" panose="020B0604030504040204" pitchFamily="50" charset="-128"/>
              </a:rPr>
              <a:t>あんしん住まい推進協議会」の部会として立ち上げた</a:t>
            </a:r>
            <a:endParaRPr lang="en-US" altLang="ja-JP" sz="1400" b="0" i="0" u="none" strike="noStrike" baseline="0">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lang="ja-JP" altLang="en-US" sz="1400">
                <a:latin typeface="Meiryo UI" panose="020B0604030504040204" pitchFamily="50" charset="-128"/>
                <a:ea typeface="Meiryo UI" panose="020B0604030504040204" pitchFamily="50" charset="-128"/>
              </a:rPr>
              <a:t>　</a:t>
            </a:r>
            <a:r>
              <a:rPr lang="ja-JP" altLang="en-US" sz="1400" b="0" i="0" u="none" strike="noStrike" baseline="0">
                <a:latin typeface="Meiryo UI" panose="020B0604030504040204" pitchFamily="50" charset="-128"/>
                <a:ea typeface="Meiryo UI" panose="020B0604030504040204" pitchFamily="50" charset="-128"/>
              </a:rPr>
              <a:t>居住支援法人で構成する</a:t>
            </a:r>
            <a:r>
              <a:rPr lang="ja-JP" altLang="en-US" sz="1400" b="1" i="0" u="sng" strike="noStrike" baseline="0">
                <a:latin typeface="Meiryo UI" panose="020B0604030504040204" pitchFamily="50" charset="-128"/>
                <a:ea typeface="Meiryo UI" panose="020B0604030504040204" pitchFamily="50" charset="-128"/>
              </a:rPr>
              <a:t>「居住支援法人ネットワーク会議」</a:t>
            </a:r>
            <a:r>
              <a:rPr lang="en-US" altLang="ja-JP" sz="1400" b="0" i="0" u="none" strike="noStrike" baseline="30000">
                <a:latin typeface="Meiryo UI" panose="020B0604030504040204" pitchFamily="50" charset="-128"/>
                <a:ea typeface="Meiryo UI" panose="020B0604030504040204" pitchFamily="50" charset="-128"/>
              </a:rPr>
              <a:t>※</a:t>
            </a:r>
            <a:endParaRPr lang="en-US" altLang="ja-JP" sz="1400" b="0" i="0" u="none" strike="noStrike">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lang="ja-JP" altLang="en-US" sz="1400" baseline="0">
                <a:latin typeface="Meiryo UI" panose="020B0604030504040204" pitchFamily="50" charset="-128"/>
                <a:ea typeface="Meiryo UI" panose="020B0604030504040204" pitchFamily="50" charset="-128"/>
              </a:rPr>
              <a:t>　</a:t>
            </a:r>
            <a:r>
              <a:rPr lang="ja-JP" altLang="en-US" sz="1400" b="0" i="0" u="none" strike="noStrike" baseline="0">
                <a:latin typeface="Meiryo UI" panose="020B0604030504040204" pitchFamily="50" charset="-128"/>
                <a:ea typeface="Meiryo UI" panose="020B0604030504040204" pitchFamily="50" charset="-128"/>
              </a:rPr>
              <a:t>を活用し、</a:t>
            </a:r>
            <a:r>
              <a:rPr lang="ja-JP" altLang="en-US" sz="1400">
                <a:latin typeface="Meiryo UI" panose="020B0604030504040204" pitchFamily="50" charset="-128"/>
                <a:ea typeface="Meiryo UI" panose="020B0604030504040204" pitchFamily="50" charset="-128"/>
              </a:rPr>
              <a:t>各地域単位での居住支援の担い手の相互連携を促進</a:t>
            </a:r>
            <a:endParaRPr lang="en-US" altLang="ja-JP" sz="1400">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lang="ja-JP" altLang="en-US" sz="1400">
                <a:latin typeface="Meiryo UI" panose="020B0604030504040204" pitchFamily="50" charset="-128"/>
                <a:ea typeface="Meiryo UI" panose="020B0604030504040204" pitchFamily="50" charset="-128"/>
              </a:rPr>
              <a:t>　</a:t>
            </a:r>
            <a:r>
              <a:rPr lang="en-US" altLang="ja-JP" sz="1400" b="0" i="0" u="none" strike="noStrike" baseline="0">
                <a:latin typeface="Meiryo UI" panose="020B0604030504040204" pitchFamily="50" charset="-128"/>
                <a:ea typeface="Meiryo UI" panose="020B0604030504040204" pitchFamily="50" charset="-128"/>
              </a:rPr>
              <a:t>※</a:t>
            </a:r>
            <a:r>
              <a:rPr lang="ja-JP" altLang="en-US" sz="1400">
                <a:latin typeface="Meiryo UI" panose="020B0604030504040204" pitchFamily="50" charset="-128"/>
                <a:ea typeface="Meiryo UI" panose="020B0604030504040204" pitchFamily="50" charset="-128"/>
              </a:rPr>
              <a:t>８つの地域単位で設置</a:t>
            </a:r>
            <a:endParaRPr lang="en-US" altLang="ja-JP" sz="1400" b="0" i="0" u="none" strike="noStrike" baseline="0">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a:solidFill>
                  <a:prstClr val="black"/>
                </a:solidFill>
                <a:latin typeface="Meiryo UI" panose="020B0604030504040204" pitchFamily="50" charset="-128"/>
                <a:ea typeface="Meiryo UI" panose="020B0604030504040204" pitchFamily="50" charset="-128"/>
              </a:rPr>
              <a:t>　</a:t>
            </a:r>
            <a:r>
              <a:rPr kumimoji="1" lang="ja-JP" altLang="en-US" sz="1477">
                <a:solidFill>
                  <a:prstClr val="black"/>
                </a:solidFill>
                <a:latin typeface="Meiryo UI" panose="020B0604030504040204" pitchFamily="50" charset="-128"/>
                <a:ea typeface="Meiryo UI" panose="020B0604030504040204" pitchFamily="50" charset="-128"/>
              </a:rPr>
              <a:t>○</a:t>
            </a: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「大阪府居住安定確保計画」</a:t>
            </a:r>
            <a:r>
              <a:rPr kumimoji="1" lang="ja-JP" altLang="en-US" sz="1477" b="1">
                <a:solidFill>
                  <a:prstClr val="black"/>
                </a:solidFill>
                <a:latin typeface="Meiryo UI" panose="020B0604030504040204" pitchFamily="50" charset="-128"/>
                <a:ea typeface="Meiryo UI" panose="020B0604030504040204" pitchFamily="50" charset="-128"/>
              </a:rPr>
              <a:t>の改定</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4013" lvl="1"/>
            <a:r>
              <a:rPr kumimoji="1" lang="ja-JP" altLang="en-US" sz="1400">
                <a:solidFill>
                  <a:prstClr val="black"/>
                </a:solidFill>
                <a:latin typeface="Meiryo UI" panose="020B0604030504040204" pitchFamily="50" charset="-128"/>
                <a:ea typeface="Meiryo UI" panose="020B0604030504040204" pitchFamily="50" charset="-128"/>
              </a:rPr>
              <a:t>居住安定確保計画推進部会での議論（</a:t>
            </a:r>
            <a:r>
              <a:rPr kumimoji="1" lang="en-US" altLang="ja-JP" sz="1400">
                <a:solidFill>
                  <a:prstClr val="black"/>
                </a:solidFill>
                <a:latin typeface="Meiryo UI" panose="020B0604030504040204" pitchFamily="50" charset="-128"/>
                <a:ea typeface="Meiryo UI" panose="020B0604030504040204" pitchFamily="50" charset="-128"/>
              </a:rPr>
              <a:t>R7</a:t>
            </a:r>
            <a:r>
              <a:rPr kumimoji="1" lang="ja-JP" altLang="en-US" sz="1400">
                <a:solidFill>
                  <a:prstClr val="black"/>
                </a:solidFill>
                <a:latin typeface="Meiryo UI" panose="020B0604030504040204" pitchFamily="50" charset="-128"/>
                <a:ea typeface="Meiryo UI" panose="020B0604030504040204" pitchFamily="50" charset="-128"/>
              </a:rPr>
              <a:t>年度）を</a:t>
            </a:r>
            <a:endParaRPr kumimoji="1" lang="en-US" altLang="ja-JP" sz="1400">
              <a:solidFill>
                <a:prstClr val="black"/>
              </a:solidFill>
              <a:latin typeface="Meiryo UI" panose="020B0604030504040204" pitchFamily="50" charset="-128"/>
              <a:ea typeface="Meiryo UI" panose="020B0604030504040204" pitchFamily="50" charset="-128"/>
            </a:endParaRPr>
          </a:p>
          <a:p>
            <a:pPr marL="354013" lvl="1"/>
            <a:r>
              <a:rPr kumimoji="1" lang="ja-JP" altLang="en-US" sz="1400">
                <a:solidFill>
                  <a:prstClr val="black"/>
                </a:solidFill>
                <a:latin typeface="Meiryo UI" panose="020B0604030504040204" pitchFamily="50" charset="-128"/>
                <a:ea typeface="Meiryo UI" panose="020B0604030504040204" pitchFamily="50" charset="-128"/>
              </a:rPr>
              <a:t>踏まえた計画の改定（</a:t>
            </a:r>
            <a:r>
              <a:rPr kumimoji="1" lang="en-US" altLang="ja-JP" sz="1400">
                <a:solidFill>
                  <a:prstClr val="black"/>
                </a:solidFill>
                <a:latin typeface="Meiryo UI" panose="020B0604030504040204" pitchFamily="50" charset="-128"/>
                <a:ea typeface="Meiryo UI" panose="020B0604030504040204" pitchFamily="50" charset="-128"/>
              </a:rPr>
              <a:t>R8.12</a:t>
            </a:r>
            <a:r>
              <a:rPr kumimoji="1" lang="ja-JP" altLang="en-US" sz="1400">
                <a:solidFill>
                  <a:prstClr val="black"/>
                </a:solidFill>
                <a:latin typeface="Meiryo UI" panose="020B0604030504040204" pitchFamily="50" charset="-128"/>
                <a:ea typeface="Meiryo UI" panose="020B0604030504040204" pitchFamily="50" charset="-128"/>
              </a:rPr>
              <a:t>予定）</a:t>
            </a:r>
          </a:p>
        </p:txBody>
      </p:sp>
      <p:sp>
        <p:nvSpPr>
          <p:cNvPr id="12" name="テキスト ボックス 11">
            <a:extLst>
              <a:ext uri="{FF2B5EF4-FFF2-40B4-BE49-F238E27FC236}">
                <a16:creationId xmlns:a16="http://schemas.microsoft.com/office/drawing/2014/main" id="{84840800-37F9-492E-8749-882822461307}"/>
              </a:ext>
            </a:extLst>
          </p:cNvPr>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sp>
        <p:nvSpPr>
          <p:cNvPr id="19" name="正方形/長方形 18">
            <a:extLst>
              <a:ext uri="{FF2B5EF4-FFF2-40B4-BE49-F238E27FC236}">
                <a16:creationId xmlns:a16="http://schemas.microsoft.com/office/drawing/2014/main" id="{D40CD35E-8630-44BE-AAD2-0C9C0451DA37}"/>
              </a:ext>
            </a:extLst>
          </p:cNvPr>
          <p:cNvSpPr/>
          <p:nvPr/>
        </p:nvSpPr>
        <p:spPr bwMode="gray">
          <a:xfrm>
            <a:off x="98487" y="1147279"/>
            <a:ext cx="5114824" cy="340536"/>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■住宅セーフティネット法改正</a:t>
            </a:r>
            <a:r>
              <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eiryo UI" panose="020B0604030504040204" pitchFamily="50" charset="-128"/>
              </a:rPr>
              <a:t>R</a:t>
            </a:r>
            <a:r>
              <a:rPr kumimoji="1" lang="ja-JP" altLang="en-US" sz="1400" b="1">
                <a:solidFill>
                  <a:schemeClr val="bg1"/>
                </a:solidFill>
                <a:latin typeface="Meiryo UI" panose="020B0604030504040204" pitchFamily="50" charset="-128"/>
                <a:ea typeface="Meiryo UI" panose="020B0604030504040204" pitchFamily="50" charset="-128"/>
                <a:cs typeface="Meiryo UI" panose="020B0604030504040204" pitchFamily="50" charset="-128"/>
              </a:rPr>
              <a:t>６</a:t>
            </a:r>
            <a:r>
              <a:rPr kumimoji="1" lang="en-US" altLang="ja-JP"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a:solidFill>
                  <a:schemeClr val="bg1"/>
                </a:solidFill>
                <a:latin typeface="Meiryo UI" panose="020B0604030504040204" pitchFamily="50" charset="-128"/>
                <a:ea typeface="Meiryo UI" panose="020B0604030504040204" pitchFamily="50" charset="-128"/>
                <a:cs typeface="Meiryo UI" panose="020B0604030504040204" pitchFamily="50" charset="-128"/>
              </a:rPr>
              <a:t>６</a:t>
            </a:r>
            <a:r>
              <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公布、</a:t>
            </a:r>
            <a:r>
              <a:rPr kumimoji="1" lang="en-US" altLang="ja-JP"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R7.10 </a:t>
            </a:r>
            <a:r>
              <a:rPr kumimoji="1" lang="ja-JP" altLang="en-US" sz="1400" b="1">
                <a:solidFill>
                  <a:prstClr val="white"/>
                </a:solidFill>
                <a:latin typeface="Meiryo UI" panose="020B0604030504040204" pitchFamily="50" charset="-128"/>
                <a:ea typeface="Meiryo UI" panose="020B0604030504040204" pitchFamily="50" charset="-128"/>
                <a:cs typeface="Meiryo UI" panose="020B0604030504040204" pitchFamily="50" charset="-128"/>
              </a:rPr>
              <a:t>施行）</a:t>
            </a:r>
            <a:endPar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a:extLst>
              <a:ext uri="{FF2B5EF4-FFF2-40B4-BE49-F238E27FC236}">
                <a16:creationId xmlns:a16="http://schemas.microsoft.com/office/drawing/2014/main" id="{2E983ABB-2BBE-4700-A780-457E5BAED463}"/>
              </a:ext>
            </a:extLst>
          </p:cNvPr>
          <p:cNvSpPr txBox="1"/>
          <p:nvPr/>
        </p:nvSpPr>
        <p:spPr>
          <a:xfrm>
            <a:off x="4423508" y="1797834"/>
            <a:ext cx="4550438" cy="1169551"/>
          </a:xfrm>
          <a:prstGeom prst="rect">
            <a:avLst/>
          </a:prstGeom>
          <a:noFill/>
        </p:spPr>
        <p:txBody>
          <a:bodyPr wrap="square" rtlCol="0">
            <a:spAutoFit/>
          </a:bodyPr>
          <a:lstStyle/>
          <a:p>
            <a:r>
              <a:rPr lang="ja-JP" altLang="en-US" sz="1400" b="1">
                <a:solidFill>
                  <a:srgbClr val="000000"/>
                </a:solidFill>
                <a:latin typeface="Meiryo UI" panose="020B0604030504040204" pitchFamily="50" charset="-128"/>
                <a:ea typeface="Meiryo UI" panose="020B0604030504040204" pitchFamily="50" charset="-128"/>
              </a:rPr>
              <a:t>○</a:t>
            </a:r>
            <a:r>
              <a:rPr lang="ja-JP" altLang="en-US" sz="1400" b="1" i="0" u="none" strike="noStrike" baseline="0">
                <a:solidFill>
                  <a:srgbClr val="000000"/>
                </a:solidFill>
                <a:latin typeface="Meiryo UI" panose="020B0604030504040204" pitchFamily="50" charset="-128"/>
                <a:ea typeface="Meiryo UI" panose="020B0604030504040204" pitchFamily="50" charset="-128"/>
              </a:rPr>
              <a:t>市区町村による居住支援協議会設置を促進</a:t>
            </a:r>
            <a:endParaRPr lang="en-US" altLang="ja-JP" sz="1400" b="1" i="0" u="none" strike="noStrike" baseline="0">
              <a:solidFill>
                <a:srgbClr val="000000"/>
              </a:solidFill>
              <a:latin typeface="Meiryo UI" panose="020B0604030504040204" pitchFamily="50" charset="-128"/>
              <a:ea typeface="Meiryo UI" panose="020B0604030504040204" pitchFamily="50" charset="-128"/>
            </a:endParaRPr>
          </a:p>
          <a:p>
            <a:r>
              <a:rPr lang="ja-JP" altLang="en-US" sz="1400" b="1" i="0" u="none" strike="noStrike" baseline="0">
                <a:solidFill>
                  <a:srgbClr val="000000"/>
                </a:solidFill>
                <a:latin typeface="Meiryo UI" panose="020B0604030504040204" pitchFamily="50" charset="-128"/>
                <a:ea typeface="Meiryo UI" panose="020B0604030504040204" pitchFamily="50" charset="-128"/>
              </a:rPr>
              <a:t>　（市町村の設置が努力義務化）</a:t>
            </a:r>
            <a:endParaRPr lang="en-US" altLang="ja-JP" sz="1400" b="1">
              <a:solidFill>
                <a:srgbClr val="000000"/>
              </a:solidFill>
              <a:latin typeface="Meiryo UI" panose="020B0604030504040204" pitchFamily="50" charset="-128"/>
              <a:ea typeface="Meiryo UI" panose="020B0604030504040204" pitchFamily="50" charset="-128"/>
            </a:endParaRPr>
          </a:p>
          <a:p>
            <a:r>
              <a:rPr lang="ja-JP" altLang="en-US" sz="1400" b="0" i="0" u="none" strike="noStrike" baseline="0">
                <a:solidFill>
                  <a:srgbClr val="000000"/>
                </a:solidFill>
                <a:latin typeface="Meiryo UI" panose="020B0604030504040204" pitchFamily="50" charset="-128"/>
                <a:ea typeface="Meiryo UI" panose="020B0604030504040204" pitchFamily="50" charset="-128"/>
              </a:rPr>
              <a:t>　　住まいに関する相談窓口から入居前・入居中・退居時の</a:t>
            </a:r>
            <a:endParaRPr lang="en-US" altLang="ja-JP" sz="1400" b="0" i="0" u="none" strike="noStrike" baseline="0">
              <a:solidFill>
                <a:srgbClr val="000000"/>
              </a:solidFill>
              <a:latin typeface="Meiryo UI" panose="020B0604030504040204" pitchFamily="50" charset="-128"/>
              <a:ea typeface="Meiryo UI" panose="020B0604030504040204" pitchFamily="50" charset="-128"/>
            </a:endParaRPr>
          </a:p>
          <a:p>
            <a:r>
              <a:rPr lang="ja-JP" altLang="en-US" sz="1400">
                <a:solidFill>
                  <a:srgbClr val="000000"/>
                </a:solidFill>
                <a:latin typeface="Meiryo UI" panose="020B0604030504040204" pitchFamily="50" charset="-128"/>
                <a:ea typeface="Meiryo UI" panose="020B0604030504040204" pitchFamily="50" charset="-128"/>
              </a:rPr>
              <a:t>　</a:t>
            </a:r>
            <a:r>
              <a:rPr lang="ja-JP" altLang="en-US" sz="1400" b="0" i="0" u="none" strike="noStrike" baseline="0">
                <a:solidFill>
                  <a:srgbClr val="000000"/>
                </a:solidFill>
                <a:latin typeface="Meiryo UI" panose="020B0604030504040204" pitchFamily="50" charset="-128"/>
                <a:ea typeface="Meiryo UI" panose="020B0604030504040204" pitchFamily="50" charset="-128"/>
              </a:rPr>
              <a:t>支援まで住宅と福祉の関係者が連携した地域における</a:t>
            </a:r>
            <a:endParaRPr lang="en-US" altLang="ja-JP" sz="1400" b="0" i="0" u="none" strike="noStrike" baseline="0">
              <a:solidFill>
                <a:srgbClr val="000000"/>
              </a:solidFill>
              <a:latin typeface="Meiryo UI" panose="020B0604030504040204" pitchFamily="50" charset="-128"/>
              <a:ea typeface="Meiryo UI" panose="020B0604030504040204" pitchFamily="50" charset="-128"/>
            </a:endParaRPr>
          </a:p>
          <a:p>
            <a:r>
              <a:rPr lang="ja-JP" altLang="en-US" sz="1400">
                <a:solidFill>
                  <a:srgbClr val="000000"/>
                </a:solidFill>
                <a:latin typeface="Meiryo UI" panose="020B0604030504040204" pitchFamily="50" charset="-128"/>
                <a:ea typeface="Meiryo UI" panose="020B0604030504040204" pitchFamily="50" charset="-128"/>
              </a:rPr>
              <a:t>　</a:t>
            </a:r>
            <a:r>
              <a:rPr lang="ja-JP" altLang="en-US" sz="1400" b="0" i="0" u="none" strike="noStrike" baseline="0">
                <a:solidFill>
                  <a:srgbClr val="000000"/>
                </a:solidFill>
                <a:latin typeface="Meiryo UI" panose="020B0604030504040204" pitchFamily="50" charset="-128"/>
                <a:ea typeface="Meiryo UI" panose="020B0604030504040204" pitchFamily="50" charset="-128"/>
              </a:rPr>
              <a:t>総合的・包括的な居住支援体制の整備を推進</a:t>
            </a:r>
            <a:endParaRPr lang="ja-JP" altLang="en-US" sz="1400" b="1" i="0" u="none" strike="noStrike" baseline="0">
              <a:solidFill>
                <a:srgbClr val="000000"/>
              </a:solidFill>
              <a:latin typeface="Meiryo UI" panose="020B0604030504040204" pitchFamily="50" charset="-128"/>
              <a:ea typeface="Meiryo UI" panose="020B0604030504040204" pitchFamily="50" charset="-128"/>
            </a:endParaRPr>
          </a:p>
        </p:txBody>
      </p:sp>
      <p:grpSp>
        <p:nvGrpSpPr>
          <p:cNvPr id="9" name="グループ化 8">
            <a:extLst>
              <a:ext uri="{FF2B5EF4-FFF2-40B4-BE49-F238E27FC236}">
                <a16:creationId xmlns:a16="http://schemas.microsoft.com/office/drawing/2014/main" id="{4830ED70-272A-45A0-AC98-6425A09E678D}"/>
              </a:ext>
            </a:extLst>
          </p:cNvPr>
          <p:cNvGrpSpPr/>
          <p:nvPr/>
        </p:nvGrpSpPr>
        <p:grpSpPr>
          <a:xfrm>
            <a:off x="4831145" y="3903999"/>
            <a:ext cx="4142801" cy="1348166"/>
            <a:chOff x="4741405" y="4096833"/>
            <a:chExt cx="4142801" cy="1348166"/>
          </a:xfrm>
        </p:grpSpPr>
        <p:sp>
          <p:nvSpPr>
            <p:cNvPr id="32" name="テキスト ボックス 31">
              <a:extLst>
                <a:ext uri="{FF2B5EF4-FFF2-40B4-BE49-F238E27FC236}">
                  <a16:creationId xmlns:a16="http://schemas.microsoft.com/office/drawing/2014/main" id="{FD08A18D-9D22-43BE-BEA9-98ACD7D24810}"/>
                </a:ext>
              </a:extLst>
            </p:cNvPr>
            <p:cNvSpPr txBox="1"/>
            <p:nvPr/>
          </p:nvSpPr>
          <p:spPr>
            <a:xfrm>
              <a:off x="6623693" y="4096833"/>
              <a:ext cx="2013182" cy="230832"/>
            </a:xfrm>
            <a:prstGeom prst="rect">
              <a:avLst/>
            </a:prstGeom>
            <a:noFill/>
          </p:spPr>
          <p:txBody>
            <a:bodyPr wrap="square" rtlCol="0">
              <a:spAutoFit/>
            </a:bodyPr>
            <a:lstStyle/>
            <a:p>
              <a:pPr>
                <a:spcBef>
                  <a:spcPts val="560"/>
                </a:spcBef>
                <a:defRPr/>
              </a:pPr>
              <a:r>
                <a:rPr kumimoji="1" lang="en-US" altLang="ja-JP" sz="900" b="1" u="sng">
                  <a:latin typeface="BIZ UDPゴシック" panose="020B0400000000000000" pitchFamily="50" charset="-128"/>
                  <a:ea typeface="BIZ UDPゴシック" panose="020B0400000000000000" pitchFamily="50" charset="-128"/>
                </a:rPr>
                <a:t>《</a:t>
              </a:r>
              <a:r>
                <a:rPr kumimoji="1" lang="ja-JP" altLang="en-US" sz="900" b="1" u="sng">
                  <a:latin typeface="BIZ UDPゴシック" panose="020B0400000000000000" pitchFamily="50" charset="-128"/>
                  <a:ea typeface="BIZ UDPゴシック" panose="020B0400000000000000" pitchFamily="50" charset="-128"/>
                </a:rPr>
                <a:t>居住支援法人</a:t>
              </a:r>
              <a:r>
                <a:rPr kumimoji="1" lang="en-US" altLang="ja-JP" sz="900" b="1" u="sng">
                  <a:latin typeface="BIZ UDPゴシック" panose="020B0400000000000000" pitchFamily="50" charset="-128"/>
                  <a:ea typeface="BIZ UDPゴシック" panose="020B0400000000000000" pitchFamily="50" charset="-128"/>
                </a:rPr>
                <a:t>NW</a:t>
              </a:r>
              <a:r>
                <a:rPr kumimoji="1" lang="ja-JP" altLang="en-US" sz="900" b="1" u="sng">
                  <a:latin typeface="BIZ UDPゴシック" panose="020B0400000000000000" pitchFamily="50" charset="-128"/>
                  <a:ea typeface="BIZ UDPゴシック" panose="020B0400000000000000" pitchFamily="50" charset="-128"/>
                </a:rPr>
                <a:t>会議が担う役割</a:t>
              </a:r>
              <a:r>
                <a:rPr kumimoji="1" lang="en-US" altLang="ja-JP" sz="900" b="1" u="sng">
                  <a:latin typeface="BIZ UDPゴシック" panose="020B0400000000000000" pitchFamily="50" charset="-128"/>
                  <a:ea typeface="BIZ UDPゴシック" panose="020B0400000000000000" pitchFamily="50" charset="-128"/>
                </a:rPr>
                <a:t>》</a:t>
              </a:r>
            </a:p>
          </p:txBody>
        </p:sp>
        <p:sp>
          <p:nvSpPr>
            <p:cNvPr id="33" name="テキスト ボックス 32">
              <a:extLst>
                <a:ext uri="{FF2B5EF4-FFF2-40B4-BE49-F238E27FC236}">
                  <a16:creationId xmlns:a16="http://schemas.microsoft.com/office/drawing/2014/main" id="{4DA1CCC2-0A8D-4376-9B17-499803C646B7}"/>
                </a:ext>
              </a:extLst>
            </p:cNvPr>
            <p:cNvSpPr txBox="1"/>
            <p:nvPr/>
          </p:nvSpPr>
          <p:spPr>
            <a:xfrm>
              <a:off x="6712447" y="4363904"/>
              <a:ext cx="2171759" cy="200055"/>
            </a:xfrm>
            <a:prstGeom prst="rect">
              <a:avLst/>
            </a:prstGeom>
            <a:solidFill>
              <a:srgbClr val="FFF2CC"/>
            </a:solidFill>
            <a:ln>
              <a:solidFill>
                <a:schemeClr val="tx1"/>
              </a:solid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①地方公共団体、他の居住支援法人との連携の場</a:t>
              </a:r>
              <a:endParaRPr lang="en-US" altLang="ja-JP" sz="700" b="1"/>
            </a:p>
          </p:txBody>
        </p:sp>
        <p:sp>
          <p:nvSpPr>
            <p:cNvPr id="34" name="テキスト ボックス 33">
              <a:extLst>
                <a:ext uri="{FF2B5EF4-FFF2-40B4-BE49-F238E27FC236}">
                  <a16:creationId xmlns:a16="http://schemas.microsoft.com/office/drawing/2014/main" id="{EFFFA679-6AD3-45BF-BC73-57942A714993}"/>
                </a:ext>
              </a:extLst>
            </p:cNvPr>
            <p:cNvSpPr txBox="1"/>
            <p:nvPr/>
          </p:nvSpPr>
          <p:spPr>
            <a:xfrm>
              <a:off x="6712447" y="4627995"/>
              <a:ext cx="2171759" cy="200055"/>
            </a:xfrm>
            <a:prstGeom prst="rect">
              <a:avLst/>
            </a:prstGeom>
            <a:solidFill>
              <a:srgbClr val="FFF2CC"/>
            </a:solidFill>
            <a:ln>
              <a:solidFill>
                <a:schemeClr val="tx1"/>
              </a:solid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②居住支援に関する人材育成の場</a:t>
              </a:r>
              <a:endParaRPr lang="en-US" altLang="ja-JP" sz="700" b="1"/>
            </a:p>
          </p:txBody>
        </p:sp>
        <p:sp>
          <p:nvSpPr>
            <p:cNvPr id="35" name="テキスト ボックス 34">
              <a:extLst>
                <a:ext uri="{FF2B5EF4-FFF2-40B4-BE49-F238E27FC236}">
                  <a16:creationId xmlns:a16="http://schemas.microsoft.com/office/drawing/2014/main" id="{E1720DE7-6101-45EC-9612-2720C3663061}"/>
                </a:ext>
              </a:extLst>
            </p:cNvPr>
            <p:cNvSpPr txBox="1"/>
            <p:nvPr/>
          </p:nvSpPr>
          <p:spPr>
            <a:xfrm>
              <a:off x="6712447" y="4895737"/>
              <a:ext cx="2171759" cy="200055"/>
            </a:xfrm>
            <a:prstGeom prst="rect">
              <a:avLst/>
            </a:prstGeom>
            <a:solidFill>
              <a:srgbClr val="FFF2CC"/>
            </a:solidFill>
            <a:ln>
              <a:solidFill>
                <a:schemeClr val="tx1"/>
              </a:solid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③法人の活動内容を知る場</a:t>
              </a:r>
              <a:endParaRPr lang="en-US" altLang="ja-JP" sz="700" b="1"/>
            </a:p>
          </p:txBody>
        </p:sp>
        <p:sp>
          <p:nvSpPr>
            <p:cNvPr id="36" name="テキスト ボックス 35">
              <a:extLst>
                <a:ext uri="{FF2B5EF4-FFF2-40B4-BE49-F238E27FC236}">
                  <a16:creationId xmlns:a16="http://schemas.microsoft.com/office/drawing/2014/main" id="{B12642DA-7528-4113-9826-D0D504855821}"/>
                </a:ext>
              </a:extLst>
            </p:cNvPr>
            <p:cNvSpPr txBox="1"/>
            <p:nvPr/>
          </p:nvSpPr>
          <p:spPr>
            <a:xfrm>
              <a:off x="6712447" y="5172388"/>
              <a:ext cx="2171759" cy="200055"/>
            </a:xfrm>
            <a:prstGeom prst="rect">
              <a:avLst/>
            </a:prstGeom>
            <a:solidFill>
              <a:srgbClr val="FFF2CC"/>
            </a:solidFill>
            <a:ln>
              <a:solidFill>
                <a:schemeClr val="tx1"/>
              </a:solid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④円滑に活動できる情報共有の場</a:t>
              </a:r>
              <a:endParaRPr lang="en-US" altLang="ja-JP" sz="700" b="1"/>
            </a:p>
          </p:txBody>
        </p:sp>
        <p:sp>
          <p:nvSpPr>
            <p:cNvPr id="37" name="左中かっこ 36">
              <a:extLst>
                <a:ext uri="{FF2B5EF4-FFF2-40B4-BE49-F238E27FC236}">
                  <a16:creationId xmlns:a16="http://schemas.microsoft.com/office/drawing/2014/main" id="{2CA84C89-45F5-4865-BA71-CA41AAE7E709}"/>
                </a:ext>
              </a:extLst>
            </p:cNvPr>
            <p:cNvSpPr/>
            <p:nvPr/>
          </p:nvSpPr>
          <p:spPr>
            <a:xfrm>
              <a:off x="6467063" y="4121856"/>
              <a:ext cx="283523" cy="1312030"/>
            </a:xfrm>
            <a:prstGeom prst="leftBrace">
              <a:avLst>
                <a:gd name="adj1" fmla="val 20785"/>
                <a:gd name="adj2" fmla="val 3869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86"/>
            </a:p>
          </p:txBody>
        </p:sp>
        <p:sp>
          <p:nvSpPr>
            <p:cNvPr id="38" name="テキスト ボックス 37">
              <a:extLst>
                <a:ext uri="{FF2B5EF4-FFF2-40B4-BE49-F238E27FC236}">
                  <a16:creationId xmlns:a16="http://schemas.microsoft.com/office/drawing/2014/main" id="{E6DBFB11-9D58-4E60-9276-9C1AB56A3580}"/>
                </a:ext>
              </a:extLst>
            </p:cNvPr>
            <p:cNvSpPr txBox="1"/>
            <p:nvPr/>
          </p:nvSpPr>
          <p:spPr>
            <a:xfrm>
              <a:off x="4911002" y="4559697"/>
              <a:ext cx="1548396" cy="200055"/>
            </a:xfrm>
            <a:prstGeom prst="rect">
              <a:avLst/>
            </a:prstGeom>
            <a:solidFill>
              <a:srgbClr val="FFF2CC"/>
            </a:solidFill>
            <a:ln>
              <a:solidFill>
                <a:schemeClr val="tx1"/>
              </a:solid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居住支援法人ネットワーク会議</a:t>
              </a:r>
              <a:endParaRPr lang="en-US" altLang="ja-JP" sz="700" b="1"/>
            </a:p>
          </p:txBody>
        </p:sp>
        <p:sp>
          <p:nvSpPr>
            <p:cNvPr id="39" name="テキスト ボックス 38">
              <a:extLst>
                <a:ext uri="{FF2B5EF4-FFF2-40B4-BE49-F238E27FC236}">
                  <a16:creationId xmlns:a16="http://schemas.microsoft.com/office/drawing/2014/main" id="{497131D7-0426-4654-989D-8009BD88B740}"/>
                </a:ext>
              </a:extLst>
            </p:cNvPr>
            <p:cNvSpPr txBox="1"/>
            <p:nvPr/>
          </p:nvSpPr>
          <p:spPr>
            <a:xfrm>
              <a:off x="5034054" y="4817406"/>
              <a:ext cx="422031" cy="200055"/>
            </a:xfrm>
            <a:prstGeom prst="rect">
              <a:avLst/>
            </a:prstGeom>
            <a:noFill/>
            <a:ln>
              <a:no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豊能</a:t>
              </a:r>
              <a:endParaRPr lang="en-US" altLang="ja-JP" sz="700" b="1"/>
            </a:p>
          </p:txBody>
        </p:sp>
        <p:sp>
          <p:nvSpPr>
            <p:cNvPr id="40" name="テキスト ボックス 39">
              <a:extLst>
                <a:ext uri="{FF2B5EF4-FFF2-40B4-BE49-F238E27FC236}">
                  <a16:creationId xmlns:a16="http://schemas.microsoft.com/office/drawing/2014/main" id="{E5C51392-382D-412E-B2D1-8269CD69B491}"/>
                </a:ext>
              </a:extLst>
            </p:cNvPr>
            <p:cNvSpPr txBox="1"/>
            <p:nvPr/>
          </p:nvSpPr>
          <p:spPr>
            <a:xfrm>
              <a:off x="5021776" y="5035636"/>
              <a:ext cx="422031" cy="200055"/>
            </a:xfrm>
            <a:prstGeom prst="rect">
              <a:avLst/>
            </a:prstGeom>
            <a:noFill/>
            <a:ln>
              <a:no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三島</a:t>
              </a:r>
              <a:endParaRPr lang="en-US" altLang="ja-JP" sz="700" b="1"/>
            </a:p>
          </p:txBody>
        </p:sp>
        <p:sp>
          <p:nvSpPr>
            <p:cNvPr id="41" name="テキスト ボックス 40">
              <a:extLst>
                <a:ext uri="{FF2B5EF4-FFF2-40B4-BE49-F238E27FC236}">
                  <a16:creationId xmlns:a16="http://schemas.microsoft.com/office/drawing/2014/main" id="{6163A8E7-A396-451D-9FD8-603276893818}"/>
                </a:ext>
              </a:extLst>
            </p:cNvPr>
            <p:cNvSpPr txBox="1"/>
            <p:nvPr/>
          </p:nvSpPr>
          <p:spPr>
            <a:xfrm>
              <a:off x="4983763" y="5231370"/>
              <a:ext cx="453730" cy="200055"/>
            </a:xfrm>
            <a:prstGeom prst="rect">
              <a:avLst/>
            </a:prstGeom>
            <a:noFill/>
            <a:ln>
              <a:no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北河内</a:t>
              </a:r>
              <a:endParaRPr lang="en-US" altLang="ja-JP" sz="700" b="1"/>
            </a:p>
          </p:txBody>
        </p:sp>
        <p:sp>
          <p:nvSpPr>
            <p:cNvPr id="42" name="テキスト ボックス 41">
              <a:extLst>
                <a:ext uri="{FF2B5EF4-FFF2-40B4-BE49-F238E27FC236}">
                  <a16:creationId xmlns:a16="http://schemas.microsoft.com/office/drawing/2014/main" id="{A5CC06A3-4AFB-477C-B46A-B03A03EF625B}"/>
                </a:ext>
              </a:extLst>
            </p:cNvPr>
            <p:cNvSpPr txBox="1"/>
            <p:nvPr/>
          </p:nvSpPr>
          <p:spPr>
            <a:xfrm>
              <a:off x="5459918" y="4815756"/>
              <a:ext cx="453730" cy="200055"/>
            </a:xfrm>
            <a:prstGeom prst="rect">
              <a:avLst/>
            </a:prstGeom>
            <a:noFill/>
            <a:ln>
              <a:no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大阪</a:t>
              </a:r>
              <a:endParaRPr lang="en-US" altLang="ja-JP" sz="700" b="1"/>
            </a:p>
          </p:txBody>
        </p:sp>
        <p:sp>
          <p:nvSpPr>
            <p:cNvPr id="43" name="テキスト ボックス 42">
              <a:extLst>
                <a:ext uri="{FF2B5EF4-FFF2-40B4-BE49-F238E27FC236}">
                  <a16:creationId xmlns:a16="http://schemas.microsoft.com/office/drawing/2014/main" id="{C9C2F589-E70C-4D0B-931C-375369789874}"/>
                </a:ext>
              </a:extLst>
            </p:cNvPr>
            <p:cNvSpPr txBox="1"/>
            <p:nvPr/>
          </p:nvSpPr>
          <p:spPr>
            <a:xfrm>
              <a:off x="5443807" y="5016686"/>
              <a:ext cx="453730" cy="200055"/>
            </a:xfrm>
            <a:prstGeom prst="rect">
              <a:avLst/>
            </a:prstGeom>
            <a:noFill/>
            <a:ln>
              <a:no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中河内</a:t>
              </a:r>
              <a:endParaRPr lang="en-US" altLang="ja-JP" sz="700" b="1"/>
            </a:p>
          </p:txBody>
        </p:sp>
        <p:sp>
          <p:nvSpPr>
            <p:cNvPr id="44" name="テキスト ボックス 43">
              <a:extLst>
                <a:ext uri="{FF2B5EF4-FFF2-40B4-BE49-F238E27FC236}">
                  <a16:creationId xmlns:a16="http://schemas.microsoft.com/office/drawing/2014/main" id="{213BCB08-3DAC-4516-ACCE-F9B207AD5A32}"/>
                </a:ext>
              </a:extLst>
            </p:cNvPr>
            <p:cNvSpPr txBox="1"/>
            <p:nvPr/>
          </p:nvSpPr>
          <p:spPr>
            <a:xfrm>
              <a:off x="5456085" y="5244944"/>
              <a:ext cx="453730" cy="200055"/>
            </a:xfrm>
            <a:prstGeom prst="rect">
              <a:avLst/>
            </a:prstGeom>
            <a:noFill/>
            <a:ln>
              <a:no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南河内</a:t>
              </a:r>
              <a:endParaRPr lang="en-US" altLang="ja-JP" sz="700" b="1"/>
            </a:p>
          </p:txBody>
        </p:sp>
        <p:sp>
          <p:nvSpPr>
            <p:cNvPr id="45" name="テキスト ボックス 44">
              <a:extLst>
                <a:ext uri="{FF2B5EF4-FFF2-40B4-BE49-F238E27FC236}">
                  <a16:creationId xmlns:a16="http://schemas.microsoft.com/office/drawing/2014/main" id="{8CCAF273-7EC8-43F5-80B5-C89EA5BA1497}"/>
                </a:ext>
              </a:extLst>
            </p:cNvPr>
            <p:cNvSpPr txBox="1"/>
            <p:nvPr/>
          </p:nvSpPr>
          <p:spPr>
            <a:xfrm>
              <a:off x="5995818" y="4832363"/>
              <a:ext cx="453730" cy="200055"/>
            </a:xfrm>
            <a:prstGeom prst="rect">
              <a:avLst/>
            </a:prstGeom>
            <a:noFill/>
            <a:ln>
              <a:no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泉北</a:t>
              </a:r>
              <a:endParaRPr lang="en-US" altLang="ja-JP" sz="700" b="1"/>
            </a:p>
          </p:txBody>
        </p:sp>
        <p:sp>
          <p:nvSpPr>
            <p:cNvPr id="46" name="テキスト ボックス 45">
              <a:extLst>
                <a:ext uri="{FF2B5EF4-FFF2-40B4-BE49-F238E27FC236}">
                  <a16:creationId xmlns:a16="http://schemas.microsoft.com/office/drawing/2014/main" id="{66DD5191-6EC4-40B4-92CC-96C1AD11211C}"/>
                </a:ext>
              </a:extLst>
            </p:cNvPr>
            <p:cNvSpPr txBox="1"/>
            <p:nvPr/>
          </p:nvSpPr>
          <p:spPr>
            <a:xfrm>
              <a:off x="5995818" y="5022618"/>
              <a:ext cx="453730" cy="200055"/>
            </a:xfrm>
            <a:prstGeom prst="rect">
              <a:avLst/>
            </a:prstGeom>
            <a:noFill/>
            <a:ln>
              <a:no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ja-JP" altLang="en-US" sz="700" b="1"/>
                <a:t>泉南</a:t>
              </a:r>
              <a:endParaRPr lang="en-US" altLang="ja-JP" sz="700" b="1"/>
            </a:p>
          </p:txBody>
        </p:sp>
        <p:grpSp>
          <p:nvGrpSpPr>
            <p:cNvPr id="7" name="グループ化 6">
              <a:extLst>
                <a:ext uri="{FF2B5EF4-FFF2-40B4-BE49-F238E27FC236}">
                  <a16:creationId xmlns:a16="http://schemas.microsoft.com/office/drawing/2014/main" id="{C7FB05A2-E7E6-49AC-88E9-737413C20030}"/>
                </a:ext>
              </a:extLst>
            </p:cNvPr>
            <p:cNvGrpSpPr/>
            <p:nvPr/>
          </p:nvGrpSpPr>
          <p:grpSpPr>
            <a:xfrm>
              <a:off x="4985897" y="4764972"/>
              <a:ext cx="79619" cy="570523"/>
              <a:chOff x="4984750" y="4783015"/>
              <a:chExt cx="79619" cy="570523"/>
            </a:xfrm>
          </p:grpSpPr>
          <p:sp>
            <p:nvSpPr>
              <p:cNvPr id="5" name="フリーフォーム: 図形 4">
                <a:extLst>
                  <a:ext uri="{FF2B5EF4-FFF2-40B4-BE49-F238E27FC236}">
                    <a16:creationId xmlns:a16="http://schemas.microsoft.com/office/drawing/2014/main" id="{B270FDDF-57D1-4F30-9956-9112D2F9047E}"/>
                  </a:ext>
                </a:extLst>
              </p:cNvPr>
              <p:cNvSpPr/>
              <p:nvPr/>
            </p:nvSpPr>
            <p:spPr>
              <a:xfrm>
                <a:off x="4986215" y="4783015"/>
                <a:ext cx="78154" cy="570523"/>
              </a:xfrm>
              <a:custGeom>
                <a:avLst/>
                <a:gdLst>
                  <a:gd name="connsiteX0" fmla="*/ 0 w 78154"/>
                  <a:gd name="connsiteY0" fmla="*/ 0 h 570523"/>
                  <a:gd name="connsiteX1" fmla="*/ 0 w 78154"/>
                  <a:gd name="connsiteY1" fmla="*/ 570523 h 570523"/>
                  <a:gd name="connsiteX2" fmla="*/ 78154 w 78154"/>
                  <a:gd name="connsiteY2" fmla="*/ 570523 h 570523"/>
                </a:gdLst>
                <a:ahLst/>
                <a:cxnLst>
                  <a:cxn ang="0">
                    <a:pos x="connsiteX0" y="connsiteY0"/>
                  </a:cxn>
                  <a:cxn ang="0">
                    <a:pos x="connsiteX1" y="connsiteY1"/>
                  </a:cxn>
                  <a:cxn ang="0">
                    <a:pos x="connsiteX2" y="connsiteY2"/>
                  </a:cxn>
                </a:cxnLst>
                <a:rect l="l" t="t" r="r" b="b"/>
                <a:pathLst>
                  <a:path w="78154" h="570523">
                    <a:moveTo>
                      <a:pt x="0" y="0"/>
                    </a:moveTo>
                    <a:lnTo>
                      <a:pt x="0" y="570523"/>
                    </a:lnTo>
                    <a:lnTo>
                      <a:pt x="78154" y="57052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A20BF08C-5026-41DD-BB71-B3092C571AEC}"/>
                  </a:ext>
                </a:extLst>
              </p:cNvPr>
              <p:cNvSpPr/>
              <p:nvPr/>
            </p:nvSpPr>
            <p:spPr>
              <a:xfrm>
                <a:off x="4984750" y="5137150"/>
                <a:ext cx="57150" cy="0"/>
              </a:xfrm>
              <a:custGeom>
                <a:avLst/>
                <a:gdLst>
                  <a:gd name="connsiteX0" fmla="*/ 0 w 57150"/>
                  <a:gd name="connsiteY0" fmla="*/ 0 h 0"/>
                  <a:gd name="connsiteX1" fmla="*/ 57150 w 57150"/>
                  <a:gd name="connsiteY1" fmla="*/ 0 h 0"/>
                </a:gdLst>
                <a:ahLst/>
                <a:cxnLst>
                  <a:cxn ang="0">
                    <a:pos x="connsiteX0" y="connsiteY0"/>
                  </a:cxn>
                  <a:cxn ang="0">
                    <a:pos x="connsiteX1" y="connsiteY1"/>
                  </a:cxn>
                </a:cxnLst>
                <a:rect l="l" t="t" r="r" b="b"/>
                <a:pathLst>
                  <a:path w="57150">
                    <a:moveTo>
                      <a:pt x="0" y="0"/>
                    </a:moveTo>
                    <a:lnTo>
                      <a:pt x="57150" y="0"/>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フリーフォーム: 図形 46">
                <a:extLst>
                  <a:ext uri="{FF2B5EF4-FFF2-40B4-BE49-F238E27FC236}">
                    <a16:creationId xmlns:a16="http://schemas.microsoft.com/office/drawing/2014/main" id="{17E81F54-F2B4-40D5-9CE5-2B1EE98CDE71}"/>
                  </a:ext>
                </a:extLst>
              </p:cNvPr>
              <p:cNvSpPr/>
              <p:nvPr/>
            </p:nvSpPr>
            <p:spPr>
              <a:xfrm>
                <a:off x="4987925" y="4934263"/>
                <a:ext cx="57150" cy="0"/>
              </a:xfrm>
              <a:custGeom>
                <a:avLst/>
                <a:gdLst>
                  <a:gd name="connsiteX0" fmla="*/ 0 w 57150"/>
                  <a:gd name="connsiteY0" fmla="*/ 0 h 0"/>
                  <a:gd name="connsiteX1" fmla="*/ 57150 w 57150"/>
                  <a:gd name="connsiteY1" fmla="*/ 0 h 0"/>
                </a:gdLst>
                <a:ahLst/>
                <a:cxnLst>
                  <a:cxn ang="0">
                    <a:pos x="connsiteX0" y="connsiteY0"/>
                  </a:cxn>
                  <a:cxn ang="0">
                    <a:pos x="connsiteX1" y="connsiteY1"/>
                  </a:cxn>
                </a:cxnLst>
                <a:rect l="l" t="t" r="r" b="b"/>
                <a:pathLst>
                  <a:path w="57150">
                    <a:moveTo>
                      <a:pt x="0" y="0"/>
                    </a:moveTo>
                    <a:lnTo>
                      <a:pt x="57150" y="0"/>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8" name="グループ化 47">
              <a:extLst>
                <a:ext uri="{FF2B5EF4-FFF2-40B4-BE49-F238E27FC236}">
                  <a16:creationId xmlns:a16="http://schemas.microsoft.com/office/drawing/2014/main" id="{4FE92878-896D-4DC4-83D1-7AF4E11F943F}"/>
                </a:ext>
              </a:extLst>
            </p:cNvPr>
            <p:cNvGrpSpPr/>
            <p:nvPr/>
          </p:nvGrpSpPr>
          <p:grpSpPr>
            <a:xfrm>
              <a:off x="5458453" y="4764973"/>
              <a:ext cx="79619" cy="570523"/>
              <a:chOff x="4984750" y="4783015"/>
              <a:chExt cx="79619" cy="570523"/>
            </a:xfrm>
          </p:grpSpPr>
          <p:sp>
            <p:nvSpPr>
              <p:cNvPr id="49" name="フリーフォーム: 図形 48">
                <a:extLst>
                  <a:ext uri="{FF2B5EF4-FFF2-40B4-BE49-F238E27FC236}">
                    <a16:creationId xmlns:a16="http://schemas.microsoft.com/office/drawing/2014/main" id="{854B9BFB-0148-4141-9E3C-B5845CE47D28}"/>
                  </a:ext>
                </a:extLst>
              </p:cNvPr>
              <p:cNvSpPr/>
              <p:nvPr/>
            </p:nvSpPr>
            <p:spPr>
              <a:xfrm>
                <a:off x="4986215" y="4783015"/>
                <a:ext cx="78154" cy="570523"/>
              </a:xfrm>
              <a:custGeom>
                <a:avLst/>
                <a:gdLst>
                  <a:gd name="connsiteX0" fmla="*/ 0 w 78154"/>
                  <a:gd name="connsiteY0" fmla="*/ 0 h 570523"/>
                  <a:gd name="connsiteX1" fmla="*/ 0 w 78154"/>
                  <a:gd name="connsiteY1" fmla="*/ 570523 h 570523"/>
                  <a:gd name="connsiteX2" fmla="*/ 78154 w 78154"/>
                  <a:gd name="connsiteY2" fmla="*/ 570523 h 570523"/>
                </a:gdLst>
                <a:ahLst/>
                <a:cxnLst>
                  <a:cxn ang="0">
                    <a:pos x="connsiteX0" y="connsiteY0"/>
                  </a:cxn>
                  <a:cxn ang="0">
                    <a:pos x="connsiteX1" y="connsiteY1"/>
                  </a:cxn>
                  <a:cxn ang="0">
                    <a:pos x="connsiteX2" y="connsiteY2"/>
                  </a:cxn>
                </a:cxnLst>
                <a:rect l="l" t="t" r="r" b="b"/>
                <a:pathLst>
                  <a:path w="78154" h="570523">
                    <a:moveTo>
                      <a:pt x="0" y="0"/>
                    </a:moveTo>
                    <a:lnTo>
                      <a:pt x="0" y="570523"/>
                    </a:lnTo>
                    <a:lnTo>
                      <a:pt x="78154" y="57052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フリーフォーム: 図形 49">
                <a:extLst>
                  <a:ext uri="{FF2B5EF4-FFF2-40B4-BE49-F238E27FC236}">
                    <a16:creationId xmlns:a16="http://schemas.microsoft.com/office/drawing/2014/main" id="{1DBA1462-5A21-4CFA-9950-A327C4971B0B}"/>
                  </a:ext>
                </a:extLst>
              </p:cNvPr>
              <p:cNvSpPr/>
              <p:nvPr/>
            </p:nvSpPr>
            <p:spPr>
              <a:xfrm>
                <a:off x="4984750" y="5137150"/>
                <a:ext cx="57150" cy="0"/>
              </a:xfrm>
              <a:custGeom>
                <a:avLst/>
                <a:gdLst>
                  <a:gd name="connsiteX0" fmla="*/ 0 w 57150"/>
                  <a:gd name="connsiteY0" fmla="*/ 0 h 0"/>
                  <a:gd name="connsiteX1" fmla="*/ 57150 w 57150"/>
                  <a:gd name="connsiteY1" fmla="*/ 0 h 0"/>
                </a:gdLst>
                <a:ahLst/>
                <a:cxnLst>
                  <a:cxn ang="0">
                    <a:pos x="connsiteX0" y="connsiteY0"/>
                  </a:cxn>
                  <a:cxn ang="0">
                    <a:pos x="connsiteX1" y="connsiteY1"/>
                  </a:cxn>
                </a:cxnLst>
                <a:rect l="l" t="t" r="r" b="b"/>
                <a:pathLst>
                  <a:path w="57150">
                    <a:moveTo>
                      <a:pt x="0" y="0"/>
                    </a:moveTo>
                    <a:lnTo>
                      <a:pt x="57150" y="0"/>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フリーフォーム: 図形 50">
                <a:extLst>
                  <a:ext uri="{FF2B5EF4-FFF2-40B4-BE49-F238E27FC236}">
                    <a16:creationId xmlns:a16="http://schemas.microsoft.com/office/drawing/2014/main" id="{BDF24AE0-DE87-4803-A56E-4A55FCB63AD3}"/>
                  </a:ext>
                </a:extLst>
              </p:cNvPr>
              <p:cNvSpPr/>
              <p:nvPr/>
            </p:nvSpPr>
            <p:spPr>
              <a:xfrm>
                <a:off x="4987925" y="4934263"/>
                <a:ext cx="57150" cy="0"/>
              </a:xfrm>
              <a:custGeom>
                <a:avLst/>
                <a:gdLst>
                  <a:gd name="connsiteX0" fmla="*/ 0 w 57150"/>
                  <a:gd name="connsiteY0" fmla="*/ 0 h 0"/>
                  <a:gd name="connsiteX1" fmla="*/ 57150 w 57150"/>
                  <a:gd name="connsiteY1" fmla="*/ 0 h 0"/>
                </a:gdLst>
                <a:ahLst/>
                <a:cxnLst>
                  <a:cxn ang="0">
                    <a:pos x="connsiteX0" y="connsiteY0"/>
                  </a:cxn>
                  <a:cxn ang="0">
                    <a:pos x="connsiteX1" y="connsiteY1"/>
                  </a:cxn>
                </a:cxnLst>
                <a:rect l="l" t="t" r="r" b="b"/>
                <a:pathLst>
                  <a:path w="57150">
                    <a:moveTo>
                      <a:pt x="0" y="0"/>
                    </a:moveTo>
                    <a:lnTo>
                      <a:pt x="57150" y="0"/>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 name="グループ化 51">
              <a:extLst>
                <a:ext uri="{FF2B5EF4-FFF2-40B4-BE49-F238E27FC236}">
                  <a16:creationId xmlns:a16="http://schemas.microsoft.com/office/drawing/2014/main" id="{20E25ABB-705F-485D-B55B-396C92EF8615}"/>
                </a:ext>
              </a:extLst>
            </p:cNvPr>
            <p:cNvGrpSpPr/>
            <p:nvPr/>
          </p:nvGrpSpPr>
          <p:grpSpPr>
            <a:xfrm>
              <a:off x="5978242" y="4759752"/>
              <a:ext cx="79619" cy="373162"/>
              <a:chOff x="4984750" y="4783015"/>
              <a:chExt cx="79619" cy="570523"/>
            </a:xfrm>
          </p:grpSpPr>
          <p:sp>
            <p:nvSpPr>
              <p:cNvPr id="53" name="フリーフォーム: 図形 52">
                <a:extLst>
                  <a:ext uri="{FF2B5EF4-FFF2-40B4-BE49-F238E27FC236}">
                    <a16:creationId xmlns:a16="http://schemas.microsoft.com/office/drawing/2014/main" id="{FEFE0B3E-23B1-43D2-A150-95873049DB85}"/>
                  </a:ext>
                </a:extLst>
              </p:cNvPr>
              <p:cNvSpPr/>
              <p:nvPr/>
            </p:nvSpPr>
            <p:spPr>
              <a:xfrm>
                <a:off x="4986215" y="4783015"/>
                <a:ext cx="78154" cy="570523"/>
              </a:xfrm>
              <a:custGeom>
                <a:avLst/>
                <a:gdLst>
                  <a:gd name="connsiteX0" fmla="*/ 0 w 78154"/>
                  <a:gd name="connsiteY0" fmla="*/ 0 h 570523"/>
                  <a:gd name="connsiteX1" fmla="*/ 0 w 78154"/>
                  <a:gd name="connsiteY1" fmla="*/ 570523 h 570523"/>
                  <a:gd name="connsiteX2" fmla="*/ 78154 w 78154"/>
                  <a:gd name="connsiteY2" fmla="*/ 570523 h 570523"/>
                </a:gdLst>
                <a:ahLst/>
                <a:cxnLst>
                  <a:cxn ang="0">
                    <a:pos x="connsiteX0" y="connsiteY0"/>
                  </a:cxn>
                  <a:cxn ang="0">
                    <a:pos x="connsiteX1" y="connsiteY1"/>
                  </a:cxn>
                  <a:cxn ang="0">
                    <a:pos x="connsiteX2" y="connsiteY2"/>
                  </a:cxn>
                </a:cxnLst>
                <a:rect l="l" t="t" r="r" b="b"/>
                <a:pathLst>
                  <a:path w="78154" h="570523">
                    <a:moveTo>
                      <a:pt x="0" y="0"/>
                    </a:moveTo>
                    <a:lnTo>
                      <a:pt x="0" y="570523"/>
                    </a:lnTo>
                    <a:lnTo>
                      <a:pt x="78154" y="57052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フリーフォーム: 図形 54">
                <a:extLst>
                  <a:ext uri="{FF2B5EF4-FFF2-40B4-BE49-F238E27FC236}">
                    <a16:creationId xmlns:a16="http://schemas.microsoft.com/office/drawing/2014/main" id="{D2DA8987-EC41-418E-B31F-CF01120F4700}"/>
                  </a:ext>
                </a:extLst>
              </p:cNvPr>
              <p:cNvSpPr/>
              <p:nvPr/>
            </p:nvSpPr>
            <p:spPr>
              <a:xfrm>
                <a:off x="4984750" y="5028512"/>
                <a:ext cx="57150" cy="0"/>
              </a:xfrm>
              <a:custGeom>
                <a:avLst/>
                <a:gdLst>
                  <a:gd name="connsiteX0" fmla="*/ 0 w 57150"/>
                  <a:gd name="connsiteY0" fmla="*/ 0 h 0"/>
                  <a:gd name="connsiteX1" fmla="*/ 57150 w 57150"/>
                  <a:gd name="connsiteY1" fmla="*/ 0 h 0"/>
                </a:gdLst>
                <a:ahLst/>
                <a:cxnLst>
                  <a:cxn ang="0">
                    <a:pos x="connsiteX0" y="connsiteY0"/>
                  </a:cxn>
                  <a:cxn ang="0">
                    <a:pos x="connsiteX1" y="connsiteY1"/>
                  </a:cxn>
                </a:cxnLst>
                <a:rect l="l" t="t" r="r" b="b"/>
                <a:pathLst>
                  <a:path w="57150">
                    <a:moveTo>
                      <a:pt x="0" y="0"/>
                    </a:moveTo>
                    <a:lnTo>
                      <a:pt x="57150" y="0"/>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7" name="テキスト ボックス 56">
              <a:extLst>
                <a:ext uri="{FF2B5EF4-FFF2-40B4-BE49-F238E27FC236}">
                  <a16:creationId xmlns:a16="http://schemas.microsoft.com/office/drawing/2014/main" id="{69F2FBD6-46F7-4B90-88A4-E27F314231C6}"/>
                </a:ext>
              </a:extLst>
            </p:cNvPr>
            <p:cNvSpPr txBox="1"/>
            <p:nvPr/>
          </p:nvSpPr>
          <p:spPr>
            <a:xfrm>
              <a:off x="4741405" y="4127415"/>
              <a:ext cx="1548396" cy="200055"/>
            </a:xfrm>
            <a:prstGeom prst="rect">
              <a:avLst/>
            </a:prstGeom>
            <a:solidFill>
              <a:schemeClr val="bg1"/>
            </a:solidFill>
            <a:ln>
              <a:solidFill>
                <a:schemeClr val="tx1"/>
              </a:solidFill>
            </a:ln>
          </p:spPr>
          <p:txBody>
            <a:bodyPr wrap="square" rtlCol="0">
              <a:spAutoFit/>
            </a:bodyPr>
            <a:lstStyle>
              <a:defPPr>
                <a:defRPr lang="en-US"/>
              </a:defPPr>
              <a:lvl1pPr marL="72000" indent="-612000" algn="ctr">
                <a:spcBef>
                  <a:spcPts val="400"/>
                </a:spcBef>
                <a:defRPr kumimoji="1" sz="1000">
                  <a:latin typeface="BIZ UDPゴシック" panose="020B0400000000000000" pitchFamily="50" charset="-128"/>
                  <a:ea typeface="BIZ UDPゴシック" panose="020B0400000000000000" pitchFamily="50" charset="-128"/>
                </a:defRPr>
              </a:lvl1pPr>
            </a:lstStyle>
            <a:p>
              <a:pPr algn="l"/>
              <a:r>
                <a:rPr lang="en-US" altLang="ja-JP" sz="700" b="1"/>
                <a:t>Osaka</a:t>
              </a:r>
              <a:r>
                <a:rPr lang="ja-JP" altLang="en-US" sz="700" b="1"/>
                <a:t>あんしん住まい推進協議会</a:t>
              </a:r>
              <a:endParaRPr lang="en-US" altLang="ja-JP" sz="700" b="1"/>
            </a:p>
          </p:txBody>
        </p:sp>
        <p:sp>
          <p:nvSpPr>
            <p:cNvPr id="8" name="フリーフォーム: 図形 7">
              <a:extLst>
                <a:ext uri="{FF2B5EF4-FFF2-40B4-BE49-F238E27FC236}">
                  <a16:creationId xmlns:a16="http://schemas.microsoft.com/office/drawing/2014/main" id="{60C1791B-7C0D-4A30-A70D-C1A92BA19D06}"/>
                </a:ext>
              </a:extLst>
            </p:cNvPr>
            <p:cNvSpPr/>
            <p:nvPr/>
          </p:nvSpPr>
          <p:spPr>
            <a:xfrm>
              <a:off x="4813300" y="4324350"/>
              <a:ext cx="82550" cy="361950"/>
            </a:xfrm>
            <a:custGeom>
              <a:avLst/>
              <a:gdLst>
                <a:gd name="connsiteX0" fmla="*/ 0 w 82550"/>
                <a:gd name="connsiteY0" fmla="*/ 0 h 361950"/>
                <a:gd name="connsiteX1" fmla="*/ 0 w 82550"/>
                <a:gd name="connsiteY1" fmla="*/ 361950 h 361950"/>
                <a:gd name="connsiteX2" fmla="*/ 82550 w 82550"/>
                <a:gd name="connsiteY2" fmla="*/ 361950 h 361950"/>
              </a:gdLst>
              <a:ahLst/>
              <a:cxnLst>
                <a:cxn ang="0">
                  <a:pos x="connsiteX0" y="connsiteY0"/>
                </a:cxn>
                <a:cxn ang="0">
                  <a:pos x="connsiteX1" y="connsiteY1"/>
                </a:cxn>
                <a:cxn ang="0">
                  <a:pos x="connsiteX2" y="connsiteY2"/>
                </a:cxn>
              </a:cxnLst>
              <a:rect l="l" t="t" r="r" b="b"/>
              <a:pathLst>
                <a:path w="82550" h="361950">
                  <a:moveTo>
                    <a:pt x="0" y="0"/>
                  </a:moveTo>
                  <a:lnTo>
                    <a:pt x="0" y="361950"/>
                  </a:lnTo>
                  <a:lnTo>
                    <a:pt x="82550" y="361950"/>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564698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0CF310E-A30E-4A33-BC3B-4EA4F30D13B9}"/>
              </a:ext>
            </a:extLst>
          </p:cNvPr>
          <p:cNvSpPr>
            <a:spLocks noChangeArrowheads="1"/>
          </p:cNvSpPr>
          <p:nvPr/>
        </p:nvSpPr>
        <p:spPr bwMode="auto">
          <a:xfrm>
            <a:off x="273241" y="137440"/>
            <a:ext cx="4037321" cy="373926"/>
          </a:xfrm>
          <a:prstGeom prst="roundRect">
            <a:avLst/>
          </a:prstGeom>
          <a:solidFill>
            <a:srgbClr val="4F81BD"/>
          </a:solidFill>
          <a:ln w="9525">
            <a:solidFill>
              <a:srgbClr val="44546A"/>
            </a:solidFill>
            <a:prstDash val="solid"/>
            <a:miter lim="800000"/>
            <a:headEnd/>
            <a:tailEnd/>
          </a:ln>
        </p:spPr>
        <p:txBody>
          <a:bodyPr vert="horz"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marL="0" marR="0" lvl="0" indent="0" algn="ctr" defTabSz="914290" rtl="0" eaLnBrk="1" fontAlgn="auto" latinLnBrk="0" hangingPunct="1">
              <a:lnSpc>
                <a:spcPct val="100000"/>
              </a:lnSpc>
              <a:spcBef>
                <a:spcPts val="0"/>
              </a:spcBef>
              <a:spcAft>
                <a:spcPts val="0"/>
              </a:spcAft>
              <a:buClrTx/>
              <a:buSzTx/>
              <a:buFontTx/>
              <a:buNone/>
              <a:tabLst>
                <a:tab pos="1000125" algn="l"/>
              </a:tabLst>
              <a:defRPr/>
            </a:pPr>
            <a:r>
              <a:rPr kumimoji="1" lang="ja-JP" altLang="en-US" sz="1600" b="0" i="0" u="none" strike="noStrike" kern="0" cap="none" spc="0" normalizeH="0" baseline="0" noProof="0">
                <a:ln>
                  <a:noFill/>
                </a:ln>
                <a:solidFill>
                  <a:prstClr val="white"/>
                </a:solidFill>
                <a:effectLst/>
                <a:uLnTx/>
                <a:uFillTx/>
                <a:latin typeface="HGPｺﾞｼｯｸM" panose="020B0600000000000000" pitchFamily="50" charset="-128"/>
                <a:ea typeface="HGPｺﾞｼｯｸM" panose="020B0600000000000000" pitchFamily="50" charset="-128"/>
                <a:cs typeface="Meiryo UI" panose="020B0604030504040204" pitchFamily="50" charset="-128"/>
                <a:sym typeface="Wingdings 2"/>
              </a:rPr>
              <a:t>基本目標の達成状況把握のための指標</a:t>
            </a:r>
            <a:endParaRPr kumimoji="1" lang="en-US" altLang="ja-JP" sz="1600" b="0" i="0" u="none" strike="noStrike" kern="0" cap="none" spc="0" normalizeH="0" baseline="0" noProof="0">
              <a:ln>
                <a:noFill/>
              </a:ln>
              <a:solidFill>
                <a:prstClr val="white"/>
              </a:solidFill>
              <a:effectLst/>
              <a:uLnTx/>
              <a:uFillTx/>
              <a:latin typeface="HGPｺﾞｼｯｸM" panose="020B0600000000000000" pitchFamily="50" charset="-128"/>
              <a:ea typeface="HGPｺﾞｼｯｸM" panose="020B0600000000000000" pitchFamily="50" charset="-128"/>
              <a:cs typeface="Meiryo UI" panose="020B0604030504040204" pitchFamily="50" charset="-128"/>
              <a:sym typeface="Wingdings 2"/>
            </a:endParaRPr>
          </a:p>
        </p:txBody>
      </p:sp>
      <p:graphicFrame>
        <p:nvGraphicFramePr>
          <p:cNvPr id="3" name="表 2">
            <a:extLst>
              <a:ext uri="{FF2B5EF4-FFF2-40B4-BE49-F238E27FC236}">
                <a16:creationId xmlns:a16="http://schemas.microsoft.com/office/drawing/2014/main" id="{72981CFA-C4FB-4208-BF9B-EB0D2F4A939F}"/>
              </a:ext>
            </a:extLst>
          </p:cNvPr>
          <p:cNvGraphicFramePr>
            <a:graphicFrameLocks noGrp="1"/>
          </p:cNvGraphicFramePr>
          <p:nvPr>
            <p:extLst>
              <p:ext uri="{D42A27DB-BD31-4B8C-83A1-F6EECF244321}">
                <p14:modId xmlns:p14="http://schemas.microsoft.com/office/powerpoint/2010/main" val="2009131812"/>
              </p:ext>
            </p:extLst>
          </p:nvPr>
        </p:nvGraphicFramePr>
        <p:xfrm>
          <a:off x="273354" y="619927"/>
          <a:ext cx="8525382" cy="4000452"/>
        </p:xfrm>
        <a:graphic>
          <a:graphicData uri="http://schemas.openxmlformats.org/drawingml/2006/table">
            <a:tbl>
              <a:tblPr firstRow="1" bandRow="1"/>
              <a:tblGrid>
                <a:gridCol w="246025">
                  <a:extLst>
                    <a:ext uri="{9D8B030D-6E8A-4147-A177-3AD203B41FA5}">
                      <a16:colId xmlns:a16="http://schemas.microsoft.com/office/drawing/2014/main" val="20000"/>
                    </a:ext>
                  </a:extLst>
                </a:gridCol>
                <a:gridCol w="4262013">
                  <a:extLst>
                    <a:ext uri="{9D8B030D-6E8A-4147-A177-3AD203B41FA5}">
                      <a16:colId xmlns:a16="http://schemas.microsoft.com/office/drawing/2014/main" val="1556287234"/>
                    </a:ext>
                  </a:extLst>
                </a:gridCol>
                <a:gridCol w="616232">
                  <a:extLst>
                    <a:ext uri="{9D8B030D-6E8A-4147-A177-3AD203B41FA5}">
                      <a16:colId xmlns:a16="http://schemas.microsoft.com/office/drawing/2014/main" val="2407834922"/>
                    </a:ext>
                  </a:extLst>
                </a:gridCol>
                <a:gridCol w="660623">
                  <a:extLst>
                    <a:ext uri="{9D8B030D-6E8A-4147-A177-3AD203B41FA5}">
                      <a16:colId xmlns:a16="http://schemas.microsoft.com/office/drawing/2014/main" val="20001"/>
                    </a:ext>
                  </a:extLst>
                </a:gridCol>
                <a:gridCol w="438671">
                  <a:extLst>
                    <a:ext uri="{9D8B030D-6E8A-4147-A177-3AD203B41FA5}">
                      <a16:colId xmlns:a16="http://schemas.microsoft.com/office/drawing/2014/main" val="1639319307"/>
                    </a:ext>
                  </a:extLst>
                </a:gridCol>
                <a:gridCol w="686281">
                  <a:extLst>
                    <a:ext uri="{9D8B030D-6E8A-4147-A177-3AD203B41FA5}">
                      <a16:colId xmlns:a16="http://schemas.microsoft.com/office/drawing/2014/main" val="20002"/>
                    </a:ext>
                  </a:extLst>
                </a:gridCol>
                <a:gridCol w="511246">
                  <a:extLst>
                    <a:ext uri="{9D8B030D-6E8A-4147-A177-3AD203B41FA5}">
                      <a16:colId xmlns:a16="http://schemas.microsoft.com/office/drawing/2014/main" val="950422873"/>
                    </a:ext>
                  </a:extLst>
                </a:gridCol>
                <a:gridCol w="708928">
                  <a:extLst>
                    <a:ext uri="{9D8B030D-6E8A-4147-A177-3AD203B41FA5}">
                      <a16:colId xmlns:a16="http://schemas.microsoft.com/office/drawing/2014/main" val="20003"/>
                    </a:ext>
                  </a:extLst>
                </a:gridCol>
                <a:gridCol w="395363">
                  <a:extLst>
                    <a:ext uri="{9D8B030D-6E8A-4147-A177-3AD203B41FA5}">
                      <a16:colId xmlns:a16="http://schemas.microsoft.com/office/drawing/2014/main" val="359874223"/>
                    </a:ext>
                  </a:extLst>
                </a:gridCol>
              </a:tblGrid>
              <a:tr h="167914">
                <a:tc>
                  <a:txBody>
                    <a:bodyPr/>
                    <a:lstStyle>
                      <a:lvl1pPr marL="0" algn="l" defTabSz="914290" rtl="0" eaLnBrk="1" latinLnBrk="0" hangingPunct="1">
                        <a:defRPr kumimoji="1" sz="1800" b="1" kern="1200">
                          <a:solidFill>
                            <a:schemeClr val="lt1"/>
                          </a:solidFill>
                          <a:latin typeface="游ゴシック" panose="020F0502020204030204"/>
                        </a:defRPr>
                      </a:lvl1pPr>
                      <a:lvl2pPr marL="457145" algn="l" defTabSz="914290" rtl="0" eaLnBrk="1" latinLnBrk="0" hangingPunct="1">
                        <a:defRPr kumimoji="1" sz="1800" b="1" kern="1200">
                          <a:solidFill>
                            <a:schemeClr val="lt1"/>
                          </a:solidFill>
                          <a:latin typeface="游ゴシック" panose="020F0502020204030204"/>
                        </a:defRPr>
                      </a:lvl2pPr>
                      <a:lvl3pPr marL="914290" algn="l" defTabSz="914290" rtl="0" eaLnBrk="1" latinLnBrk="0" hangingPunct="1">
                        <a:defRPr kumimoji="1" sz="1800" b="1" kern="1200">
                          <a:solidFill>
                            <a:schemeClr val="lt1"/>
                          </a:solidFill>
                          <a:latin typeface="游ゴシック" panose="020F0502020204030204"/>
                        </a:defRPr>
                      </a:lvl3pPr>
                      <a:lvl4pPr marL="1371435" algn="l" defTabSz="914290" rtl="0" eaLnBrk="1" latinLnBrk="0" hangingPunct="1">
                        <a:defRPr kumimoji="1" sz="1800" b="1" kern="1200">
                          <a:solidFill>
                            <a:schemeClr val="lt1"/>
                          </a:solidFill>
                          <a:latin typeface="游ゴシック" panose="020F0502020204030204"/>
                        </a:defRPr>
                      </a:lvl4pPr>
                      <a:lvl5pPr marL="1828581" algn="l" defTabSz="914290" rtl="0" eaLnBrk="1" latinLnBrk="0" hangingPunct="1">
                        <a:defRPr kumimoji="1" sz="1800" b="1" kern="1200">
                          <a:solidFill>
                            <a:schemeClr val="lt1"/>
                          </a:solidFill>
                          <a:latin typeface="游ゴシック" panose="020F0502020204030204"/>
                        </a:defRPr>
                      </a:lvl5pPr>
                      <a:lvl6pPr marL="2285726" algn="l" defTabSz="914290" rtl="0" eaLnBrk="1" latinLnBrk="0" hangingPunct="1">
                        <a:defRPr kumimoji="1" sz="1800" b="1" kern="1200">
                          <a:solidFill>
                            <a:schemeClr val="lt1"/>
                          </a:solidFill>
                          <a:latin typeface="游ゴシック" panose="020F0502020204030204"/>
                        </a:defRPr>
                      </a:lvl6pPr>
                      <a:lvl7pPr marL="2742871" algn="l" defTabSz="914290" rtl="0" eaLnBrk="1" latinLnBrk="0" hangingPunct="1">
                        <a:defRPr kumimoji="1" sz="1800" b="1" kern="1200">
                          <a:solidFill>
                            <a:schemeClr val="lt1"/>
                          </a:solidFill>
                          <a:latin typeface="游ゴシック" panose="020F0502020204030204"/>
                        </a:defRPr>
                      </a:lvl7pPr>
                      <a:lvl8pPr marL="3200016" algn="l" defTabSz="914290" rtl="0" eaLnBrk="1" latinLnBrk="0" hangingPunct="1">
                        <a:defRPr kumimoji="1" sz="1800" b="1" kern="1200">
                          <a:solidFill>
                            <a:schemeClr val="lt1"/>
                          </a:solidFill>
                          <a:latin typeface="游ゴシック" panose="020F0502020204030204"/>
                        </a:defRPr>
                      </a:lvl8pPr>
                      <a:lvl9pPr marL="3657161" algn="l" defTabSz="914290" rtl="0" eaLnBrk="1" latinLnBrk="0" hangingPunct="1">
                        <a:defRPr kumimoji="1" sz="1800" b="1" kern="1200">
                          <a:solidFill>
                            <a:schemeClr val="lt1"/>
                          </a:solidFill>
                          <a:latin typeface="游ゴシック" panose="020F0502020204030204"/>
                        </a:defRPr>
                      </a:lvl9pPr>
                    </a:lstStyle>
                    <a:p>
                      <a:pPr algn="ctr" fontAlgn="ctr">
                        <a:lnSpc>
                          <a:spcPct val="100000"/>
                        </a:lnSpc>
                      </a:pPr>
                      <a:endParaRPr lang="ja-JP" altLang="en-US" sz="1100" b="1" i="0" u="none" strike="noStrike">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377" marR="3377" marT="3658"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b="1" kern="1200">
                          <a:solidFill>
                            <a:schemeClr val="lt1"/>
                          </a:solidFill>
                          <a:latin typeface="游ゴシック" panose="020F0502020204030204"/>
                        </a:defRPr>
                      </a:lvl1pPr>
                      <a:lvl2pPr marL="457145" algn="l" defTabSz="914290" rtl="0" eaLnBrk="1" latinLnBrk="0" hangingPunct="1">
                        <a:defRPr kumimoji="1" sz="1800" b="1" kern="1200">
                          <a:solidFill>
                            <a:schemeClr val="lt1"/>
                          </a:solidFill>
                          <a:latin typeface="游ゴシック" panose="020F0502020204030204"/>
                        </a:defRPr>
                      </a:lvl2pPr>
                      <a:lvl3pPr marL="914290" algn="l" defTabSz="914290" rtl="0" eaLnBrk="1" latinLnBrk="0" hangingPunct="1">
                        <a:defRPr kumimoji="1" sz="1800" b="1" kern="1200">
                          <a:solidFill>
                            <a:schemeClr val="lt1"/>
                          </a:solidFill>
                          <a:latin typeface="游ゴシック" panose="020F0502020204030204"/>
                        </a:defRPr>
                      </a:lvl3pPr>
                      <a:lvl4pPr marL="1371435" algn="l" defTabSz="914290" rtl="0" eaLnBrk="1" latinLnBrk="0" hangingPunct="1">
                        <a:defRPr kumimoji="1" sz="1800" b="1" kern="1200">
                          <a:solidFill>
                            <a:schemeClr val="lt1"/>
                          </a:solidFill>
                          <a:latin typeface="游ゴシック" panose="020F0502020204030204"/>
                        </a:defRPr>
                      </a:lvl4pPr>
                      <a:lvl5pPr marL="1828581" algn="l" defTabSz="914290" rtl="0" eaLnBrk="1" latinLnBrk="0" hangingPunct="1">
                        <a:defRPr kumimoji="1" sz="1800" b="1" kern="1200">
                          <a:solidFill>
                            <a:schemeClr val="lt1"/>
                          </a:solidFill>
                          <a:latin typeface="游ゴシック" panose="020F0502020204030204"/>
                        </a:defRPr>
                      </a:lvl5pPr>
                      <a:lvl6pPr marL="2285726" algn="l" defTabSz="914290" rtl="0" eaLnBrk="1" latinLnBrk="0" hangingPunct="1">
                        <a:defRPr kumimoji="1" sz="1800" b="1" kern="1200">
                          <a:solidFill>
                            <a:schemeClr val="lt1"/>
                          </a:solidFill>
                          <a:latin typeface="游ゴシック" panose="020F0502020204030204"/>
                        </a:defRPr>
                      </a:lvl6pPr>
                      <a:lvl7pPr marL="2742871" algn="l" defTabSz="914290" rtl="0" eaLnBrk="1" latinLnBrk="0" hangingPunct="1">
                        <a:defRPr kumimoji="1" sz="1800" b="1" kern="1200">
                          <a:solidFill>
                            <a:schemeClr val="lt1"/>
                          </a:solidFill>
                          <a:latin typeface="游ゴシック" panose="020F0502020204030204"/>
                        </a:defRPr>
                      </a:lvl7pPr>
                      <a:lvl8pPr marL="3200016" algn="l" defTabSz="914290" rtl="0" eaLnBrk="1" latinLnBrk="0" hangingPunct="1">
                        <a:defRPr kumimoji="1" sz="1800" b="1" kern="1200">
                          <a:solidFill>
                            <a:schemeClr val="lt1"/>
                          </a:solidFill>
                          <a:latin typeface="游ゴシック" panose="020F0502020204030204"/>
                        </a:defRPr>
                      </a:lvl8pPr>
                      <a:lvl9pPr marL="3657161" algn="l" defTabSz="914290" rtl="0" eaLnBrk="1" latinLnBrk="0" hangingPunct="1">
                        <a:defRPr kumimoji="1" sz="1800" b="1" kern="1200">
                          <a:solidFill>
                            <a:schemeClr val="lt1"/>
                          </a:solidFill>
                          <a:latin typeface="游ゴシック" panose="020F0502020204030204"/>
                        </a:defRPr>
                      </a:lvl9pPr>
                    </a:lstStyle>
                    <a:p>
                      <a:pPr algn="ctr" fontAlgn="ctr">
                        <a:lnSpc>
                          <a:spcPct val="100000"/>
                        </a:lnSpc>
                      </a:pPr>
                      <a:r>
                        <a:rPr lang="ja-JP" altLang="en-US" sz="1100" b="1" i="0" u="none" strike="noStrike">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　項目</a:t>
                      </a:r>
                    </a:p>
                  </a:txBody>
                  <a:tcPr marL="3377" marR="3377" marT="3658"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lvl1pPr marL="0" algn="l" defTabSz="914290" rtl="0" eaLnBrk="1" latinLnBrk="0" hangingPunct="1">
                        <a:defRPr kumimoji="1" sz="1800" b="1" kern="1200">
                          <a:solidFill>
                            <a:schemeClr val="lt1"/>
                          </a:solidFill>
                          <a:latin typeface="游ゴシック" panose="020F0502020204030204"/>
                        </a:defRPr>
                      </a:lvl1pPr>
                      <a:lvl2pPr marL="457145" algn="l" defTabSz="914290" rtl="0" eaLnBrk="1" latinLnBrk="0" hangingPunct="1">
                        <a:defRPr kumimoji="1" sz="1800" b="1" kern="1200">
                          <a:solidFill>
                            <a:schemeClr val="lt1"/>
                          </a:solidFill>
                          <a:latin typeface="游ゴシック" panose="020F0502020204030204"/>
                        </a:defRPr>
                      </a:lvl2pPr>
                      <a:lvl3pPr marL="914290" algn="l" defTabSz="914290" rtl="0" eaLnBrk="1" latinLnBrk="0" hangingPunct="1">
                        <a:defRPr kumimoji="1" sz="1800" b="1" kern="1200">
                          <a:solidFill>
                            <a:schemeClr val="lt1"/>
                          </a:solidFill>
                          <a:latin typeface="游ゴシック" panose="020F0502020204030204"/>
                        </a:defRPr>
                      </a:lvl3pPr>
                      <a:lvl4pPr marL="1371435" algn="l" defTabSz="914290" rtl="0" eaLnBrk="1" latinLnBrk="0" hangingPunct="1">
                        <a:defRPr kumimoji="1" sz="1800" b="1" kern="1200">
                          <a:solidFill>
                            <a:schemeClr val="lt1"/>
                          </a:solidFill>
                          <a:latin typeface="游ゴシック" panose="020F0502020204030204"/>
                        </a:defRPr>
                      </a:lvl4pPr>
                      <a:lvl5pPr marL="1828581" algn="l" defTabSz="914290" rtl="0" eaLnBrk="1" latinLnBrk="0" hangingPunct="1">
                        <a:defRPr kumimoji="1" sz="1800" b="1" kern="1200">
                          <a:solidFill>
                            <a:schemeClr val="lt1"/>
                          </a:solidFill>
                          <a:latin typeface="游ゴシック" panose="020F0502020204030204"/>
                        </a:defRPr>
                      </a:lvl5pPr>
                      <a:lvl6pPr marL="2285726" algn="l" defTabSz="914290" rtl="0" eaLnBrk="1" latinLnBrk="0" hangingPunct="1">
                        <a:defRPr kumimoji="1" sz="1800" b="1" kern="1200">
                          <a:solidFill>
                            <a:schemeClr val="lt1"/>
                          </a:solidFill>
                          <a:latin typeface="游ゴシック" panose="020F0502020204030204"/>
                        </a:defRPr>
                      </a:lvl6pPr>
                      <a:lvl7pPr marL="2742871" algn="l" defTabSz="914290" rtl="0" eaLnBrk="1" latinLnBrk="0" hangingPunct="1">
                        <a:defRPr kumimoji="1" sz="1800" b="1" kern="1200">
                          <a:solidFill>
                            <a:schemeClr val="lt1"/>
                          </a:solidFill>
                          <a:latin typeface="游ゴシック" panose="020F0502020204030204"/>
                        </a:defRPr>
                      </a:lvl7pPr>
                      <a:lvl8pPr marL="3200016" algn="l" defTabSz="914290" rtl="0" eaLnBrk="1" latinLnBrk="0" hangingPunct="1">
                        <a:defRPr kumimoji="1" sz="1800" b="1" kern="1200">
                          <a:solidFill>
                            <a:schemeClr val="lt1"/>
                          </a:solidFill>
                          <a:latin typeface="游ゴシック" panose="020F0502020204030204"/>
                        </a:defRPr>
                      </a:lvl8pPr>
                      <a:lvl9pPr marL="3657161" algn="l" defTabSz="914290" rtl="0" eaLnBrk="1" latinLnBrk="0" hangingPunct="1">
                        <a:defRPr kumimoji="1" sz="1800" b="1" kern="1200">
                          <a:solidFill>
                            <a:schemeClr val="lt1"/>
                          </a:solidFill>
                          <a:latin typeface="游ゴシック" panose="020F0502020204030204"/>
                        </a:defRPr>
                      </a:lvl9pPr>
                    </a:lstStyle>
                    <a:p>
                      <a:pPr algn="ctr" fontAlgn="ctr">
                        <a:lnSpc>
                          <a:spcPct val="100000"/>
                        </a:lnSpc>
                      </a:pPr>
                      <a:r>
                        <a:rPr lang="ja-JP" altLang="en-US" sz="1100" b="1" i="0" u="none" strike="noStrike">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評価</a:t>
                      </a:r>
                      <a:r>
                        <a:rPr lang="en-US" altLang="ja-JP" sz="700" b="1" i="0" u="none" strike="noStrike">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※1</a:t>
                      </a:r>
                      <a:endParaRPr lang="ja-JP" altLang="en-US" sz="1100" b="1" i="0" u="none" strike="noStrike">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377" marR="3377" marT="3658"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gridSpan="2">
                  <a:txBody>
                    <a:bodyPr/>
                    <a:lstStyle>
                      <a:lvl1pPr marL="0" algn="l" defTabSz="914290" rtl="0" eaLnBrk="1" latinLnBrk="0" hangingPunct="1">
                        <a:defRPr kumimoji="1" sz="1800" b="1" kern="1200">
                          <a:solidFill>
                            <a:schemeClr val="lt1"/>
                          </a:solidFill>
                          <a:latin typeface="游ゴシック" panose="020F0502020204030204"/>
                        </a:defRPr>
                      </a:lvl1pPr>
                      <a:lvl2pPr marL="457145" algn="l" defTabSz="914290" rtl="0" eaLnBrk="1" latinLnBrk="0" hangingPunct="1">
                        <a:defRPr kumimoji="1" sz="1800" b="1" kern="1200">
                          <a:solidFill>
                            <a:schemeClr val="lt1"/>
                          </a:solidFill>
                          <a:latin typeface="游ゴシック" panose="020F0502020204030204"/>
                        </a:defRPr>
                      </a:lvl2pPr>
                      <a:lvl3pPr marL="914290" algn="l" defTabSz="914290" rtl="0" eaLnBrk="1" latinLnBrk="0" hangingPunct="1">
                        <a:defRPr kumimoji="1" sz="1800" b="1" kern="1200">
                          <a:solidFill>
                            <a:schemeClr val="lt1"/>
                          </a:solidFill>
                          <a:latin typeface="游ゴシック" panose="020F0502020204030204"/>
                        </a:defRPr>
                      </a:lvl3pPr>
                      <a:lvl4pPr marL="1371435" algn="l" defTabSz="914290" rtl="0" eaLnBrk="1" latinLnBrk="0" hangingPunct="1">
                        <a:defRPr kumimoji="1" sz="1800" b="1" kern="1200">
                          <a:solidFill>
                            <a:schemeClr val="lt1"/>
                          </a:solidFill>
                          <a:latin typeface="游ゴシック" panose="020F0502020204030204"/>
                        </a:defRPr>
                      </a:lvl4pPr>
                      <a:lvl5pPr marL="1828581" algn="l" defTabSz="914290" rtl="0" eaLnBrk="1" latinLnBrk="0" hangingPunct="1">
                        <a:defRPr kumimoji="1" sz="1800" b="1" kern="1200">
                          <a:solidFill>
                            <a:schemeClr val="lt1"/>
                          </a:solidFill>
                          <a:latin typeface="游ゴシック" panose="020F0502020204030204"/>
                        </a:defRPr>
                      </a:lvl5pPr>
                      <a:lvl6pPr marL="2285726" algn="l" defTabSz="914290" rtl="0" eaLnBrk="1" latinLnBrk="0" hangingPunct="1">
                        <a:defRPr kumimoji="1" sz="1800" b="1" kern="1200">
                          <a:solidFill>
                            <a:schemeClr val="lt1"/>
                          </a:solidFill>
                          <a:latin typeface="游ゴシック" panose="020F0502020204030204"/>
                        </a:defRPr>
                      </a:lvl6pPr>
                      <a:lvl7pPr marL="2742871" algn="l" defTabSz="914290" rtl="0" eaLnBrk="1" latinLnBrk="0" hangingPunct="1">
                        <a:defRPr kumimoji="1" sz="1800" b="1" kern="1200">
                          <a:solidFill>
                            <a:schemeClr val="lt1"/>
                          </a:solidFill>
                          <a:latin typeface="游ゴシック" panose="020F0502020204030204"/>
                        </a:defRPr>
                      </a:lvl7pPr>
                      <a:lvl8pPr marL="3200016" algn="l" defTabSz="914290" rtl="0" eaLnBrk="1" latinLnBrk="0" hangingPunct="1">
                        <a:defRPr kumimoji="1" sz="1800" b="1" kern="1200">
                          <a:solidFill>
                            <a:schemeClr val="lt1"/>
                          </a:solidFill>
                          <a:latin typeface="游ゴシック" panose="020F0502020204030204"/>
                        </a:defRPr>
                      </a:lvl8pPr>
                      <a:lvl9pPr marL="3657161" algn="l" defTabSz="914290" rtl="0" eaLnBrk="1" latinLnBrk="0" hangingPunct="1">
                        <a:defRPr kumimoji="1" sz="1800" b="1" kern="1200">
                          <a:solidFill>
                            <a:schemeClr val="lt1"/>
                          </a:solidFill>
                          <a:latin typeface="游ゴシック" panose="020F0502020204030204"/>
                        </a:defRPr>
                      </a:lvl9pPr>
                    </a:lstStyle>
                    <a:p>
                      <a:pPr algn="ctr" fontAlgn="ctr">
                        <a:lnSpc>
                          <a:spcPct val="100000"/>
                        </a:lnSpc>
                      </a:pPr>
                      <a:r>
                        <a:rPr lang="ja-JP" altLang="en-US" sz="1100" b="1" i="0" u="none" strike="noStrike">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当初</a:t>
                      </a:r>
                    </a:p>
                  </a:txBody>
                  <a:tcPr marL="3377" marR="3377" marT="3658" marB="0" anchor="ctr">
                    <a:lnL w="12700" cap="flat" cmpd="sng" algn="ctr">
                      <a:solidFill>
                        <a:sysClr val="window" lastClr="FFFFFF">
                          <a:lumMod val="95000"/>
                        </a:sysClr>
                      </a:solidFill>
                      <a:prstDash val="solid"/>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kumimoji="1" lang="ja-JP" altLang="en-US"/>
                    </a:p>
                  </a:txBody>
                  <a:tcPr/>
                </a:tc>
                <a:tc gridSpan="2">
                  <a:txBody>
                    <a:bodyPr/>
                    <a:lstStyle>
                      <a:lvl1pPr marL="0" algn="l" defTabSz="914290" rtl="0" eaLnBrk="1" latinLnBrk="0" hangingPunct="1">
                        <a:defRPr kumimoji="1" sz="1800" b="1" kern="1200">
                          <a:solidFill>
                            <a:schemeClr val="lt1"/>
                          </a:solidFill>
                          <a:latin typeface="游ゴシック" panose="020F0502020204030204"/>
                        </a:defRPr>
                      </a:lvl1pPr>
                      <a:lvl2pPr marL="457145" algn="l" defTabSz="914290" rtl="0" eaLnBrk="1" latinLnBrk="0" hangingPunct="1">
                        <a:defRPr kumimoji="1" sz="1800" b="1" kern="1200">
                          <a:solidFill>
                            <a:schemeClr val="lt1"/>
                          </a:solidFill>
                          <a:latin typeface="游ゴシック" panose="020F0502020204030204"/>
                        </a:defRPr>
                      </a:lvl2pPr>
                      <a:lvl3pPr marL="914290" algn="l" defTabSz="914290" rtl="0" eaLnBrk="1" latinLnBrk="0" hangingPunct="1">
                        <a:defRPr kumimoji="1" sz="1800" b="1" kern="1200">
                          <a:solidFill>
                            <a:schemeClr val="lt1"/>
                          </a:solidFill>
                          <a:latin typeface="游ゴシック" panose="020F0502020204030204"/>
                        </a:defRPr>
                      </a:lvl3pPr>
                      <a:lvl4pPr marL="1371435" algn="l" defTabSz="914290" rtl="0" eaLnBrk="1" latinLnBrk="0" hangingPunct="1">
                        <a:defRPr kumimoji="1" sz="1800" b="1" kern="1200">
                          <a:solidFill>
                            <a:schemeClr val="lt1"/>
                          </a:solidFill>
                          <a:latin typeface="游ゴシック" panose="020F0502020204030204"/>
                        </a:defRPr>
                      </a:lvl4pPr>
                      <a:lvl5pPr marL="1828581" algn="l" defTabSz="914290" rtl="0" eaLnBrk="1" latinLnBrk="0" hangingPunct="1">
                        <a:defRPr kumimoji="1" sz="1800" b="1" kern="1200">
                          <a:solidFill>
                            <a:schemeClr val="lt1"/>
                          </a:solidFill>
                          <a:latin typeface="游ゴシック" panose="020F0502020204030204"/>
                        </a:defRPr>
                      </a:lvl5pPr>
                      <a:lvl6pPr marL="2285726" algn="l" defTabSz="914290" rtl="0" eaLnBrk="1" latinLnBrk="0" hangingPunct="1">
                        <a:defRPr kumimoji="1" sz="1800" b="1" kern="1200">
                          <a:solidFill>
                            <a:schemeClr val="lt1"/>
                          </a:solidFill>
                          <a:latin typeface="游ゴシック" panose="020F0502020204030204"/>
                        </a:defRPr>
                      </a:lvl6pPr>
                      <a:lvl7pPr marL="2742871" algn="l" defTabSz="914290" rtl="0" eaLnBrk="1" latinLnBrk="0" hangingPunct="1">
                        <a:defRPr kumimoji="1" sz="1800" b="1" kern="1200">
                          <a:solidFill>
                            <a:schemeClr val="lt1"/>
                          </a:solidFill>
                          <a:latin typeface="游ゴシック" panose="020F0502020204030204"/>
                        </a:defRPr>
                      </a:lvl7pPr>
                      <a:lvl8pPr marL="3200016" algn="l" defTabSz="914290" rtl="0" eaLnBrk="1" latinLnBrk="0" hangingPunct="1">
                        <a:defRPr kumimoji="1" sz="1800" b="1" kern="1200">
                          <a:solidFill>
                            <a:schemeClr val="lt1"/>
                          </a:solidFill>
                          <a:latin typeface="游ゴシック" panose="020F0502020204030204"/>
                        </a:defRPr>
                      </a:lvl8pPr>
                      <a:lvl9pPr marL="3657161" algn="l" defTabSz="914290" rtl="0" eaLnBrk="1" latinLnBrk="0" hangingPunct="1">
                        <a:defRPr kumimoji="1" sz="1800" b="1" kern="1200">
                          <a:solidFill>
                            <a:schemeClr val="lt1"/>
                          </a:solidFill>
                          <a:latin typeface="游ゴシック" panose="020F0502020204030204"/>
                        </a:defRPr>
                      </a:lvl9pPr>
                    </a:lstStyle>
                    <a:p>
                      <a:pPr algn="ctr" fontAlgn="ctr">
                        <a:lnSpc>
                          <a:spcPct val="100000"/>
                        </a:lnSpc>
                      </a:pPr>
                      <a:r>
                        <a:rPr lang="ja-JP" altLang="en-US" sz="1100" b="1" i="0" u="none" strike="noStrike">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現状</a:t>
                      </a:r>
                    </a:p>
                  </a:txBody>
                  <a:tcPr marL="3377" marR="3377" marT="3658" marB="0" anchor="ctr">
                    <a:lnL w="38100" cap="flat" cmpd="sng" algn="ctr">
                      <a:solidFill>
                        <a:sysClr val="windowText" lastClr="000000"/>
                      </a:solidFill>
                      <a:prstDash val="solid"/>
                      <a:round/>
                      <a:headEnd type="none" w="med" len="med"/>
                      <a:tailEnd type="none" w="med" len="med"/>
                    </a:lnL>
                    <a:lnR w="38100" cap="flat" cmpd="sng" algn="ctr">
                      <a:solidFill>
                        <a:sysClr val="windowText" lastClr="000000"/>
                      </a:solidFill>
                      <a:prstDash val="solid"/>
                      <a:round/>
                      <a:headEnd type="none" w="med" len="med"/>
                      <a:tailEnd type="none" w="med" len="med"/>
                    </a:lnR>
                    <a:lnT w="38100" cap="flat" cmpd="sng" algn="ctr">
                      <a:solidFill>
                        <a:sysClr val="windowText" lastClr="000000"/>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pPr algn="ctr" fontAlgn="ctr">
                        <a:lnSpc>
                          <a:spcPct val="100000"/>
                        </a:lnSpc>
                      </a:pPr>
                      <a:endParaRPr lang="ja-JP" altLang="en-US" sz="1400" b="1" i="0" u="none" strike="noStrike">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377" marR="3377" marT="3658"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gridSpan="2">
                  <a:txBody>
                    <a:bodyPr/>
                    <a:lstStyle>
                      <a:lvl1pPr marL="0" algn="l" defTabSz="914290" rtl="0" eaLnBrk="1" latinLnBrk="0" hangingPunct="1">
                        <a:defRPr kumimoji="1" sz="1800" b="1" kern="1200">
                          <a:solidFill>
                            <a:schemeClr val="lt1"/>
                          </a:solidFill>
                          <a:latin typeface="游ゴシック" panose="020F0502020204030204"/>
                        </a:defRPr>
                      </a:lvl1pPr>
                      <a:lvl2pPr marL="457145" algn="l" defTabSz="914290" rtl="0" eaLnBrk="1" latinLnBrk="0" hangingPunct="1">
                        <a:defRPr kumimoji="1" sz="1800" b="1" kern="1200">
                          <a:solidFill>
                            <a:schemeClr val="lt1"/>
                          </a:solidFill>
                          <a:latin typeface="游ゴシック" panose="020F0502020204030204"/>
                        </a:defRPr>
                      </a:lvl2pPr>
                      <a:lvl3pPr marL="914290" algn="l" defTabSz="914290" rtl="0" eaLnBrk="1" latinLnBrk="0" hangingPunct="1">
                        <a:defRPr kumimoji="1" sz="1800" b="1" kern="1200">
                          <a:solidFill>
                            <a:schemeClr val="lt1"/>
                          </a:solidFill>
                          <a:latin typeface="游ゴシック" panose="020F0502020204030204"/>
                        </a:defRPr>
                      </a:lvl3pPr>
                      <a:lvl4pPr marL="1371435" algn="l" defTabSz="914290" rtl="0" eaLnBrk="1" latinLnBrk="0" hangingPunct="1">
                        <a:defRPr kumimoji="1" sz="1800" b="1" kern="1200">
                          <a:solidFill>
                            <a:schemeClr val="lt1"/>
                          </a:solidFill>
                          <a:latin typeface="游ゴシック" panose="020F0502020204030204"/>
                        </a:defRPr>
                      </a:lvl4pPr>
                      <a:lvl5pPr marL="1828581" algn="l" defTabSz="914290" rtl="0" eaLnBrk="1" latinLnBrk="0" hangingPunct="1">
                        <a:defRPr kumimoji="1" sz="1800" b="1" kern="1200">
                          <a:solidFill>
                            <a:schemeClr val="lt1"/>
                          </a:solidFill>
                          <a:latin typeface="游ゴシック" panose="020F0502020204030204"/>
                        </a:defRPr>
                      </a:lvl5pPr>
                      <a:lvl6pPr marL="2285726" algn="l" defTabSz="914290" rtl="0" eaLnBrk="1" latinLnBrk="0" hangingPunct="1">
                        <a:defRPr kumimoji="1" sz="1800" b="1" kern="1200">
                          <a:solidFill>
                            <a:schemeClr val="lt1"/>
                          </a:solidFill>
                          <a:latin typeface="游ゴシック" panose="020F0502020204030204"/>
                        </a:defRPr>
                      </a:lvl6pPr>
                      <a:lvl7pPr marL="2742871" algn="l" defTabSz="914290" rtl="0" eaLnBrk="1" latinLnBrk="0" hangingPunct="1">
                        <a:defRPr kumimoji="1" sz="1800" b="1" kern="1200">
                          <a:solidFill>
                            <a:schemeClr val="lt1"/>
                          </a:solidFill>
                          <a:latin typeface="游ゴシック" panose="020F0502020204030204"/>
                        </a:defRPr>
                      </a:lvl7pPr>
                      <a:lvl8pPr marL="3200016" algn="l" defTabSz="914290" rtl="0" eaLnBrk="1" latinLnBrk="0" hangingPunct="1">
                        <a:defRPr kumimoji="1" sz="1800" b="1" kern="1200">
                          <a:solidFill>
                            <a:schemeClr val="lt1"/>
                          </a:solidFill>
                          <a:latin typeface="游ゴシック" panose="020F0502020204030204"/>
                        </a:defRPr>
                      </a:lvl8pPr>
                      <a:lvl9pPr marL="3657161" algn="l" defTabSz="914290" rtl="0" eaLnBrk="1" latinLnBrk="0" hangingPunct="1">
                        <a:defRPr kumimoji="1" sz="1800" b="1" kern="1200">
                          <a:solidFill>
                            <a:schemeClr val="lt1"/>
                          </a:solidFill>
                          <a:latin typeface="游ゴシック" panose="020F0502020204030204"/>
                        </a:defRPr>
                      </a:lvl9pPr>
                    </a:lstStyle>
                    <a:p>
                      <a:pPr algn="ctr" fontAlgn="ctr">
                        <a:lnSpc>
                          <a:spcPct val="100000"/>
                        </a:lnSpc>
                      </a:pPr>
                      <a:r>
                        <a:rPr lang="ja-JP" altLang="en-US" sz="1100" b="1" i="0" u="none" strike="noStrike">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目標</a:t>
                      </a:r>
                    </a:p>
                  </a:txBody>
                  <a:tcPr marL="3377" marR="3377" marT="3658" marB="0" anchor="ctr">
                    <a:lnL w="381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kumimoji="1" lang="ja-JP" altLang="en-US"/>
                    </a:p>
                  </a:txBody>
                  <a:tcPr/>
                </a:tc>
                <a:extLst>
                  <a:ext uri="{0D108BD9-81ED-4DB2-BD59-A6C34878D82A}">
                    <a16:rowId xmlns:a16="http://schemas.microsoft.com/office/drawing/2014/main" val="10000"/>
                  </a:ext>
                </a:extLst>
              </a:tr>
              <a:tr h="278238">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1</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a:solidFill>
                            <a:srgbClr val="000000"/>
                          </a:solidFill>
                          <a:effectLst/>
                          <a:latin typeface="Meiryo UI"/>
                          <a:ea typeface="Meiryo UI"/>
                        </a:rPr>
                        <a:t>新たな日常に対応した質の高い住まい環境であると感じている府民の割合</a:t>
                      </a:r>
                      <a:br>
                        <a:rPr lang="ja-JP" altLang="en-US" sz="900" b="0" i="0" u="none" strike="noStrike">
                          <a:solidFill>
                            <a:srgbClr val="000000"/>
                          </a:solidFill>
                          <a:effectLst/>
                          <a:latin typeface="Meiryo UI"/>
                          <a:ea typeface="Meiryo UI"/>
                        </a:rPr>
                      </a:br>
                      <a:r>
                        <a:rPr lang="ja-JP" altLang="en-US" sz="900" b="0" i="0" u="none" strike="noStrike">
                          <a:solidFill>
                            <a:srgbClr val="000000"/>
                          </a:solidFill>
                          <a:effectLst/>
                          <a:latin typeface="Meiryo UI"/>
                          <a:ea typeface="Meiryo UI"/>
                        </a:rPr>
                        <a:t>（換気のよさ・断熱性・遮音性に対する満足度）</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(H30)</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ja-JP" sz="900" dirty="0">
                          <a:solidFill>
                            <a:schemeClr val="tx1"/>
                          </a:solidFill>
                          <a:latin typeface="Meiryo UI"/>
                          <a:ea typeface="Meiryo UI"/>
                          <a:cs typeface="Meiryo UI" panose="020B0604030504040204" pitchFamily="50" charset="-128"/>
                        </a:rPr>
                        <a:t>62.6%</a:t>
                      </a:r>
                    </a:p>
                  </a:txBody>
                  <a:tcPr marL="102349" marR="0" marT="0"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(R5)</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67%</a:t>
                      </a: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(R12)</a:t>
                      </a:r>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1"/>
                  </a:ext>
                </a:extLst>
              </a:tr>
              <a:tr h="247864">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2</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市町村の取組により除却等がなされた管理不全空き家数</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chemeClr val="tx1"/>
                          </a:solidFill>
                          <a:effectLst/>
                          <a:latin typeface="Meiryo UI" panose="020B0604030504040204" pitchFamily="50" charset="-128"/>
                          <a:ea typeface="Meiryo UI" panose="020B0604030504040204" pitchFamily="50" charset="-128"/>
                        </a:rPr>
                        <a:t>6,400</a:t>
                      </a:r>
                      <a:r>
                        <a:rPr lang="ja-JP" altLang="en-US" sz="900" b="0" i="0" u="none" strike="noStrike">
                          <a:solidFill>
                            <a:schemeClr val="tx1"/>
                          </a:solidFill>
                          <a:effectLst/>
                          <a:latin typeface="Meiryo UI" panose="020B0604030504040204" pitchFamily="50" charset="-128"/>
                          <a:ea typeface="Meiryo UI" panose="020B0604030504040204" pitchFamily="50" charset="-128"/>
                        </a:rPr>
                        <a:t>件</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lvl="0" algn="ctr">
                        <a:lnSpc>
                          <a:spcPct val="100000"/>
                        </a:lnSpc>
                        <a:spcBef>
                          <a:spcPts val="0"/>
                        </a:spcBef>
                        <a:spcAft>
                          <a:spcPts val="0"/>
                        </a:spcAft>
                        <a:buNone/>
                      </a:pPr>
                      <a:r>
                        <a:rPr lang="en-US" sz="900" b="0" i="0" u="none" strike="noStrike" noProof="0" dirty="0">
                          <a:solidFill>
                            <a:schemeClr val="tx1"/>
                          </a:solidFill>
                          <a:effectLst/>
                          <a:latin typeface="Meiryo UI"/>
                          <a:ea typeface="Meiryo UI"/>
                        </a:rPr>
                        <a:t>(H27~R1)</a:t>
                      </a:r>
                      <a:endParaRPr lang="en-US" noProof="0" dirty="0">
                        <a:solidFill>
                          <a:schemeClr val="tx1"/>
                        </a:solidFill>
                      </a:endParaRP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400">
                        <a:lnSpc>
                          <a:spcPct val="120000"/>
                        </a:lnSpc>
                        <a:spcBef>
                          <a:spcPts val="0"/>
                        </a:spcBef>
                        <a:spcAft>
                          <a:spcPts val="0"/>
                        </a:spcAft>
                        <a:buNone/>
                        <a:tabLst/>
                        <a:defRPr/>
                      </a:pPr>
                      <a:r>
                        <a:rPr lang="en-US" altLang="ja-JP" sz="900" b="0" i="0" u="none" strike="noStrike" noProof="0" dirty="0">
                          <a:solidFill>
                            <a:schemeClr val="tx1"/>
                          </a:solidFill>
                          <a:latin typeface="Meiryo UI"/>
                          <a:ea typeface="Meiryo UI"/>
                          <a:cs typeface="Meiryo UI" panose="020B0604030504040204" pitchFamily="50" charset="-128"/>
                        </a:rPr>
                        <a:t>7,336</a:t>
                      </a:r>
                      <a:r>
                        <a:rPr lang="ja-JP" sz="900" b="0" i="0" u="none" strike="noStrike" noProof="0" dirty="0">
                          <a:solidFill>
                            <a:schemeClr val="tx1"/>
                          </a:solidFill>
                          <a:latin typeface="Meiryo UI"/>
                          <a:ea typeface="Meiryo UI"/>
                          <a:cs typeface="Meiryo UI" panose="020B0604030504040204" pitchFamily="50" charset="-128"/>
                        </a:rPr>
                        <a:t>件</a:t>
                      </a:r>
                      <a:endParaRPr lang="en-US" b="0" i="0" u="none" strike="noStrike" noProof="0" dirty="0">
                        <a:solidFill>
                          <a:schemeClr val="tx1"/>
                        </a:solidFill>
                      </a:endParaRPr>
                    </a:p>
                  </a:txBody>
                  <a:tcPr marL="102349" marR="0" marT="0"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lvl="0" algn="ctr">
                        <a:lnSpc>
                          <a:spcPct val="100000"/>
                        </a:lnSpc>
                        <a:spcBef>
                          <a:spcPts val="0"/>
                        </a:spcBef>
                        <a:spcAft>
                          <a:spcPts val="0"/>
                        </a:spcAft>
                        <a:buNone/>
                      </a:pPr>
                      <a:r>
                        <a:rPr lang="ja-JP" sz="900" b="0" i="0" u="none" strike="noStrike" noProof="0" dirty="0">
                          <a:solidFill>
                            <a:schemeClr val="tx1"/>
                          </a:solidFill>
                          <a:effectLst/>
                          <a:latin typeface="Meiryo UI"/>
                          <a:ea typeface="Meiryo UI"/>
                        </a:rPr>
                        <a:t>(R3~</a:t>
                      </a:r>
                      <a:endParaRPr lang="en-US" altLang="ja-JP" dirty="0">
                        <a:solidFill>
                          <a:schemeClr val="tx1"/>
                        </a:solidFill>
                      </a:endParaRPr>
                    </a:p>
                    <a:p>
                      <a:pPr lvl="0" algn="ctr">
                        <a:lnSpc>
                          <a:spcPct val="100000"/>
                        </a:lnSpc>
                        <a:spcBef>
                          <a:spcPts val="0"/>
                        </a:spcBef>
                        <a:spcAft>
                          <a:spcPts val="0"/>
                        </a:spcAft>
                        <a:buNone/>
                      </a:pPr>
                      <a:r>
                        <a:rPr lang="ja-JP" sz="900" b="0" i="0" u="none" strike="noStrike" noProof="0" dirty="0">
                          <a:solidFill>
                            <a:schemeClr val="tx1"/>
                          </a:solidFill>
                          <a:effectLst/>
                          <a:latin typeface="Meiryo UI"/>
                          <a:ea typeface="Meiryo UI"/>
                        </a:rPr>
                        <a:t>R</a:t>
                      </a:r>
                      <a:r>
                        <a:rPr lang="en-US" altLang="ja-JP" sz="900" b="0" i="0" u="none" strike="noStrike" noProof="0" dirty="0">
                          <a:solidFill>
                            <a:schemeClr val="tx1"/>
                          </a:solidFill>
                          <a:effectLst/>
                          <a:latin typeface="Meiryo UI"/>
                          <a:ea typeface="Meiryo UI"/>
                        </a:rPr>
                        <a:t>6)</a:t>
                      </a:r>
                      <a:endParaRPr lang="ja-JP" dirty="0">
                        <a:solidFill>
                          <a:schemeClr val="tx1"/>
                        </a:solidFill>
                      </a:endParaRP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chemeClr val="tx1"/>
                          </a:solidFill>
                          <a:effectLst/>
                          <a:latin typeface="Meiryo UI"/>
                          <a:ea typeface="Meiryo UI"/>
                        </a:rPr>
                        <a:t>14,000</a:t>
                      </a:r>
                      <a:r>
                        <a:rPr lang="ja-JP" altLang="en-US" sz="900" b="0" i="0" u="none" strike="noStrike">
                          <a:solidFill>
                            <a:schemeClr val="tx1"/>
                          </a:solidFill>
                          <a:effectLst/>
                          <a:latin typeface="Meiryo UI"/>
                          <a:ea typeface="Meiryo UI"/>
                        </a:rPr>
                        <a:t>件</a:t>
                      </a:r>
                      <a:endParaRPr lang="en-US" altLang="ja-JP">
                        <a:solidFill>
                          <a:schemeClr val="tx1"/>
                        </a:solidFill>
                      </a:endParaRP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lvl="0" algn="ctr">
                        <a:lnSpc>
                          <a:spcPct val="100000"/>
                        </a:lnSpc>
                        <a:spcBef>
                          <a:spcPts val="0"/>
                        </a:spcBef>
                        <a:spcAft>
                          <a:spcPts val="0"/>
                        </a:spcAft>
                        <a:buNone/>
                      </a:pPr>
                      <a:r>
                        <a:rPr lang="en-US" sz="900" b="0" i="0" u="none" strike="noStrike" noProof="0" dirty="0">
                          <a:solidFill>
                            <a:schemeClr val="tx1"/>
                          </a:solidFill>
                          <a:effectLst/>
                          <a:latin typeface="Meiryo UI"/>
                          <a:ea typeface="Meiryo UI"/>
                        </a:rPr>
                        <a:t>(R3~</a:t>
                      </a:r>
                      <a:endParaRPr lang="en-US" dirty="0">
                        <a:solidFill>
                          <a:schemeClr val="tx1"/>
                        </a:solidFill>
                      </a:endParaRPr>
                    </a:p>
                    <a:p>
                      <a:pPr lvl="0" algn="ctr">
                        <a:lnSpc>
                          <a:spcPct val="100000"/>
                        </a:lnSpc>
                        <a:spcBef>
                          <a:spcPts val="0"/>
                        </a:spcBef>
                        <a:spcAft>
                          <a:spcPts val="0"/>
                        </a:spcAft>
                        <a:buNone/>
                      </a:pPr>
                      <a:r>
                        <a:rPr lang="en-US" sz="900" b="0" i="0" u="none" strike="noStrike" noProof="0" dirty="0">
                          <a:solidFill>
                            <a:schemeClr val="tx1"/>
                          </a:solidFill>
                          <a:effectLst/>
                          <a:latin typeface="Meiryo UI"/>
                          <a:ea typeface="Meiryo UI"/>
                        </a:rPr>
                        <a:t>R12)</a:t>
                      </a:r>
                      <a:endParaRPr lang="en-US" noProof="0" dirty="0">
                        <a:solidFill>
                          <a:schemeClr val="tx1"/>
                        </a:solidFill>
                      </a:endParaRPr>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625815423"/>
                  </a:ext>
                </a:extLst>
              </a:tr>
              <a:tr h="323321">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3</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sz="900" b="0" i="0" u="none" strike="noStrike" noProof="0">
                          <a:solidFill>
                            <a:srgbClr val="000000"/>
                          </a:solidFill>
                          <a:effectLst/>
                        </a:rPr>
                        <a:t>25年以上の⻑期修繕計画に基づく修繕積⽴⾦額を設定している 分譲マンション管理組合の割合</a:t>
                      </a:r>
                      <a:endParaRPr lang="ja-JP" altLang="en-US" sz="900" b="0" i="0" u="none" strike="noStrike">
                        <a:solidFill>
                          <a:srgbClr val="000000"/>
                        </a:solidFill>
                        <a:effectLst/>
                        <a:latin typeface="Meiryo UI"/>
                        <a:ea typeface="Meiryo UI"/>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a:ea typeface="Meiryo UI"/>
                        </a:rPr>
                        <a:t>△</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60%</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chemeClr val="tx1"/>
                          </a:solidFill>
                          <a:effectLst/>
                          <a:latin typeface="Meiryo UI" panose="020B0604030504040204" pitchFamily="50" charset="-128"/>
                          <a:ea typeface="Meiryo UI" panose="020B0604030504040204" pitchFamily="50" charset="-128"/>
                        </a:rPr>
                        <a:t>(H30)</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ja-JP" sz="900">
                          <a:solidFill>
                            <a:schemeClr val="tx1"/>
                          </a:solidFill>
                          <a:latin typeface="Meiryo UI" panose="020B0604030504040204" pitchFamily="50" charset="-128"/>
                          <a:ea typeface="Meiryo UI" panose="020B0604030504040204" pitchFamily="50" charset="-128"/>
                          <a:cs typeface="Meiryo UI" panose="020B0604030504040204" pitchFamily="50" charset="-128"/>
                        </a:rPr>
                        <a:t>58</a:t>
                      </a:r>
                      <a:r>
                        <a:rPr lang="ja-JP" altLang="en-US" sz="90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70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endParaRPr lang="en-US" altLang="ja-JP" sz="9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102349" marR="0" marT="0"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R5</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a:ea typeface="Meiryo UI"/>
                        </a:rPr>
                        <a:t>75%</a:t>
                      </a: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rtl="0" eaLnBrk="1" fontAlgn="ctr" latinLnBrk="0" hangingPunct="1">
                        <a:lnSpc>
                          <a:spcPct val="100000"/>
                        </a:lnSpc>
                        <a:spcBef>
                          <a:spcPts val="0"/>
                        </a:spcBef>
                        <a:spcAft>
                          <a:spcPts val="0"/>
                        </a:spcAft>
                        <a:buClrTx/>
                        <a:buSzTx/>
                        <a:buFontTx/>
                        <a:buNone/>
                      </a:pPr>
                      <a:r>
                        <a:rPr lang="en-US" altLang="ja-JP" sz="900" b="0" i="0" u="none" strike="noStrike">
                          <a:solidFill>
                            <a:srgbClr val="000000"/>
                          </a:solidFill>
                          <a:effectLst/>
                          <a:latin typeface="Meiryo UI"/>
                          <a:ea typeface="Meiryo UI"/>
                        </a:rPr>
                        <a:t>(R12)</a:t>
                      </a:r>
                      <a:endParaRPr lang="en-US"/>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2530620653"/>
                  </a:ext>
                </a:extLst>
              </a:tr>
              <a:tr h="194415">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4</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高齢者の居住する住宅のバリアフリー化率</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60.9%</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chemeClr val="tx1"/>
                          </a:solidFill>
                          <a:effectLst/>
                          <a:latin typeface="Meiryo UI" panose="020B0604030504040204" pitchFamily="50" charset="-128"/>
                          <a:ea typeface="Meiryo UI" panose="020B0604030504040204" pitchFamily="50" charset="-128"/>
                        </a:rPr>
                        <a:t>(H30)</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ja-JP" sz="900">
                          <a:solidFill>
                            <a:schemeClr val="tx1"/>
                          </a:solidFill>
                          <a:latin typeface="Meiryo UI" panose="020B0604030504040204" pitchFamily="50" charset="-128"/>
                          <a:ea typeface="Meiryo UI" panose="020B0604030504040204" pitchFamily="50" charset="-128"/>
                          <a:cs typeface="Meiryo UI" panose="020B0604030504040204" pitchFamily="50" charset="-128"/>
                        </a:rPr>
                        <a:t>63.3%</a:t>
                      </a:r>
                    </a:p>
                  </a:txBody>
                  <a:tcPr marL="102349" marR="0" marT="0"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chemeClr val="tx1"/>
                          </a:solidFill>
                          <a:effectLst/>
                          <a:latin typeface="Meiryo UI" panose="020B0604030504040204" pitchFamily="50" charset="-128"/>
                          <a:ea typeface="Meiryo UI" panose="020B0604030504040204" pitchFamily="50" charset="-128"/>
                        </a:rPr>
                        <a:t>(R5)</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a:t>
                      </a: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ctr" latinLnBrk="0" hangingPunct="1">
                        <a:lnSpc>
                          <a:spcPct val="100000"/>
                        </a:lnSpc>
                        <a:spcBef>
                          <a:spcPts val="0"/>
                        </a:spcBef>
                        <a:spcAft>
                          <a:spcPts val="0"/>
                        </a:spcAft>
                        <a:buClrTx/>
                        <a:buSzTx/>
                        <a:buFontTx/>
                        <a:buNone/>
                        <a:tabLst/>
                        <a:defRPr/>
                      </a:pPr>
                      <a:r>
                        <a:rPr lang="en-US" altLang="ja-JP" sz="900" b="0" i="0" u="none" strike="noStrike">
                          <a:solidFill>
                            <a:srgbClr val="000000"/>
                          </a:solidFill>
                          <a:effectLst/>
                          <a:latin typeface="Meiryo UI" panose="020B0604030504040204" pitchFamily="50" charset="-128"/>
                          <a:ea typeface="Meiryo UI" panose="020B0604030504040204" pitchFamily="50" charset="-128"/>
                        </a:rPr>
                        <a:t>(R12)</a:t>
                      </a:r>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277596275"/>
                  </a:ext>
                </a:extLst>
              </a:tr>
              <a:tr h="243020">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5</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地震時等に著しく危険な密集市街地の面積</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endParaRPr lang="en-US"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sz="900" b="0" i="0" u="none" strike="noStrike">
                          <a:solidFill>
                            <a:srgbClr val="000000"/>
                          </a:solidFill>
                          <a:effectLst/>
                          <a:latin typeface="Meiryo UI" panose="020B0604030504040204" pitchFamily="50" charset="-128"/>
                          <a:ea typeface="Meiryo UI" panose="020B0604030504040204" pitchFamily="50" charset="-128"/>
                        </a:rPr>
                        <a:t>1,014ha</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sz="900" b="0" i="0" u="none" strike="noStrike">
                          <a:solidFill>
                            <a:schemeClr val="tx1"/>
                          </a:solidFill>
                          <a:effectLst/>
                          <a:latin typeface="Meiryo UI" panose="020B0604030504040204" pitchFamily="50" charset="-128"/>
                          <a:ea typeface="Meiryo UI" panose="020B0604030504040204" pitchFamily="50" charset="-128"/>
                        </a:rPr>
                        <a:t>(R2)</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ja-JP" sz="900">
                          <a:solidFill>
                            <a:schemeClr val="tx1"/>
                          </a:solidFill>
                          <a:latin typeface="Meiryo UI"/>
                          <a:ea typeface="Meiryo UI"/>
                          <a:cs typeface="Meiryo UI" panose="020B0604030504040204" pitchFamily="50" charset="-128"/>
                        </a:rPr>
                        <a:t>218ha</a:t>
                      </a:r>
                      <a:endParaRPr lang="en-US" altLang="ja-JP" sz="9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102349" marR="0" marT="0"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dirty="0">
                          <a:solidFill>
                            <a:schemeClr val="tx1"/>
                          </a:solidFill>
                          <a:effectLst/>
                          <a:latin typeface="Meiryo UI"/>
                          <a:ea typeface="Meiryo UI"/>
                        </a:rPr>
                        <a:t>（</a:t>
                      </a:r>
                      <a:r>
                        <a:rPr lang="en-US" altLang="ja-JP" sz="900" b="0" i="0" u="none" strike="noStrike" dirty="0">
                          <a:solidFill>
                            <a:schemeClr val="tx1"/>
                          </a:solidFill>
                          <a:effectLst/>
                          <a:latin typeface="Meiryo UI"/>
                          <a:ea typeface="Meiryo UI"/>
                        </a:rPr>
                        <a:t>R7</a:t>
                      </a:r>
                      <a:r>
                        <a:rPr lang="ja-JP" altLang="en-US" sz="900" b="0" i="0" u="none" strike="noStrike" dirty="0">
                          <a:solidFill>
                            <a:schemeClr val="tx1"/>
                          </a:solidFill>
                          <a:effectLst/>
                          <a:latin typeface="Meiryo UI"/>
                          <a:ea typeface="Meiryo UI"/>
                        </a:rPr>
                        <a:t>）</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解消</a:t>
                      </a: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ctr" latinLnBrk="0" hangingPunct="1">
                        <a:lnSpc>
                          <a:spcPct val="100000"/>
                        </a:lnSpc>
                        <a:spcBef>
                          <a:spcPts val="0"/>
                        </a:spcBef>
                        <a:spcAft>
                          <a:spcPts val="0"/>
                        </a:spcAft>
                        <a:buClrTx/>
                        <a:buSzTx/>
                        <a:buFontTx/>
                        <a:buNone/>
                        <a:tabLst/>
                        <a:defRPr/>
                      </a:pPr>
                      <a:r>
                        <a:rPr lang="en-US" altLang="ja-JP" sz="900" b="0" i="0" u="none" strike="noStrike">
                          <a:solidFill>
                            <a:srgbClr val="000000"/>
                          </a:solidFill>
                          <a:effectLst/>
                          <a:latin typeface="Meiryo UI" panose="020B0604030504040204" pitchFamily="50" charset="-128"/>
                          <a:ea typeface="Meiryo UI" panose="020B0604030504040204" pitchFamily="50" charset="-128"/>
                        </a:rPr>
                        <a:t>(R12)</a:t>
                      </a:r>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609376986"/>
                  </a:ext>
                </a:extLst>
              </a:tr>
              <a:tr h="218572">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6</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住宅の耐震化率</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88.7%</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chemeClr val="tx1"/>
                          </a:solidFill>
                          <a:effectLst/>
                          <a:latin typeface="Meiryo UI" panose="020B0604030504040204" pitchFamily="50" charset="-128"/>
                          <a:ea typeface="Meiryo UI" panose="020B0604030504040204" pitchFamily="50" charset="-128"/>
                        </a:rPr>
                        <a:t>(R2)</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ja-JP" sz="900">
                          <a:solidFill>
                            <a:schemeClr val="tx1"/>
                          </a:solidFill>
                          <a:latin typeface="Meiryo UI"/>
                          <a:ea typeface="Meiryo UI"/>
                        </a:rPr>
                        <a:t>91.3%</a:t>
                      </a:r>
                      <a:endParaRPr lang="en-US">
                        <a:solidFill>
                          <a:schemeClr val="tx1"/>
                        </a:solidFill>
                      </a:endParaRPr>
                    </a:p>
                  </a:txBody>
                  <a:tcPr marL="102349" marR="0" marT="0"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dirty="0">
                          <a:solidFill>
                            <a:schemeClr val="tx1"/>
                          </a:solidFill>
                          <a:effectLst/>
                          <a:latin typeface="Meiryo UI"/>
                          <a:ea typeface="Meiryo UI"/>
                        </a:rPr>
                        <a:t>(R7)</a:t>
                      </a:r>
                      <a:endParaRPr lang="en-US" dirty="0">
                        <a:solidFill>
                          <a:schemeClr val="tx1"/>
                        </a:solidFill>
                      </a:endParaRP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kumimoji="1" lang="en-US" altLang="ja-JP" sz="900" b="0" i="0" u="none" strike="noStrike" kern="1200">
                          <a:solidFill>
                            <a:schemeClr val="tx1"/>
                          </a:solidFill>
                          <a:effectLst/>
                          <a:latin typeface="Meiryo UI"/>
                          <a:ea typeface="Meiryo UI"/>
                          <a:cs typeface="+mn-cs"/>
                        </a:rPr>
                        <a:t>95％</a:t>
                      </a:r>
                      <a:endParaRPr kumimoji="1" lang="en-US" altLang="ja-JP" sz="900" b="0" i="0" u="none" strike="noStrike" kern="1200" err="1">
                        <a:solidFill>
                          <a:schemeClr val="tx1"/>
                        </a:solidFill>
                        <a:effectLst/>
                        <a:latin typeface="Meiryo UI"/>
                        <a:ea typeface="Meiryo UI"/>
                        <a:cs typeface="+mn-cs"/>
                      </a:endParaRP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ctr" latinLnBrk="0" hangingPunct="1">
                        <a:lnSpc>
                          <a:spcPct val="100000"/>
                        </a:lnSpc>
                        <a:spcBef>
                          <a:spcPts val="0"/>
                        </a:spcBef>
                        <a:spcAft>
                          <a:spcPts val="0"/>
                        </a:spcAft>
                        <a:buClrTx/>
                        <a:buSzTx/>
                        <a:buFontTx/>
                        <a:buNone/>
                        <a:tabLst/>
                        <a:defRPr/>
                      </a:pPr>
                      <a:r>
                        <a:rPr lang="en-US" altLang="ja-JP" sz="900" b="0" i="0" u="none" strike="noStrike">
                          <a:solidFill>
                            <a:srgbClr val="000000"/>
                          </a:solidFill>
                          <a:effectLst/>
                          <a:latin typeface="Meiryo UI"/>
                          <a:ea typeface="Meiryo UI"/>
                        </a:rPr>
                        <a:t>(R7)</a:t>
                      </a:r>
                      <a:endParaRPr lang="en-US"/>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2"/>
                  </a:ext>
                </a:extLst>
              </a:tr>
              <a:tr h="219252">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7</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居住支援協議会を設立した市区町村の人口カバー率</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6.7%</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chemeClr val="tx1"/>
                          </a:solidFill>
                          <a:effectLst/>
                          <a:latin typeface="Meiryo UI" panose="020B0604030504040204" pitchFamily="50" charset="-128"/>
                          <a:ea typeface="Meiryo UI" panose="020B0604030504040204" pitchFamily="50" charset="-128"/>
                        </a:rPr>
                        <a:t>(R2)</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rtl="0" eaLnBrk="1" fontAlgn="auto" latinLnBrk="0" hangingPunct="1">
                        <a:lnSpc>
                          <a:spcPct val="120000"/>
                        </a:lnSpc>
                        <a:spcBef>
                          <a:spcPts val="0"/>
                        </a:spcBef>
                        <a:spcAft>
                          <a:spcPts val="0"/>
                        </a:spcAft>
                        <a:buClrTx/>
                        <a:buSzTx/>
                        <a:buFontTx/>
                        <a:buNone/>
                      </a:pPr>
                      <a:r>
                        <a:rPr lang="en-US" altLang="ja-JP" sz="900">
                          <a:solidFill>
                            <a:schemeClr val="tx1"/>
                          </a:solidFill>
                          <a:latin typeface="Meiryo UI"/>
                          <a:ea typeface="Meiryo UI"/>
                          <a:cs typeface="Meiryo UI" panose="020B0604030504040204" pitchFamily="50" charset="-128"/>
                        </a:rPr>
                        <a:t>28.6%</a:t>
                      </a:r>
                      <a:endParaRPr lang="en-US">
                        <a:solidFill>
                          <a:schemeClr val="tx1"/>
                        </a:solidFill>
                      </a:endParaRPr>
                    </a:p>
                  </a:txBody>
                  <a:tcPr marL="102349" marR="0" marT="0"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a:ea typeface="Meiryo UI"/>
                        </a:rPr>
                        <a:t>（</a:t>
                      </a:r>
                      <a:r>
                        <a:rPr lang="en-US" altLang="ja-JP" sz="900" b="0" i="0" u="none" strike="noStrike" dirty="0">
                          <a:solidFill>
                            <a:schemeClr val="tx1"/>
                          </a:solidFill>
                          <a:effectLst/>
                          <a:latin typeface="Meiryo UI"/>
                          <a:ea typeface="Meiryo UI"/>
                        </a:rPr>
                        <a:t>R7</a:t>
                      </a:r>
                      <a:r>
                        <a:rPr lang="ja-JP" altLang="en-US" sz="900" b="0" i="0" u="none" strike="noStrike" dirty="0">
                          <a:solidFill>
                            <a:schemeClr val="tx1"/>
                          </a:solidFill>
                          <a:effectLst/>
                          <a:latin typeface="Meiryo UI"/>
                          <a:ea typeface="Meiryo UI"/>
                        </a:rPr>
                        <a:t>）</a:t>
                      </a:r>
                      <a:endParaRPr lang="en-US" altLang="ja-JP" sz="900" b="0" i="0" u="none" strike="noStrike" dirty="0">
                        <a:solidFill>
                          <a:schemeClr val="tx1"/>
                        </a:solidFill>
                        <a:effectLst/>
                        <a:latin typeface="Meiryo UI"/>
                        <a:ea typeface="Meiryo UI"/>
                      </a:endParaRP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a:t>
                      </a: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ctr" latinLnBrk="0" hangingPunct="1">
                        <a:lnSpc>
                          <a:spcPct val="100000"/>
                        </a:lnSpc>
                        <a:spcBef>
                          <a:spcPts val="0"/>
                        </a:spcBef>
                        <a:spcAft>
                          <a:spcPts val="0"/>
                        </a:spcAft>
                        <a:buClrTx/>
                        <a:buSzTx/>
                        <a:buFontTx/>
                        <a:buNone/>
                        <a:tabLst/>
                        <a:defRPr/>
                      </a:pPr>
                      <a:r>
                        <a:rPr lang="en-US" altLang="ja-JP" sz="900" b="0" i="0" u="none" strike="noStrike">
                          <a:solidFill>
                            <a:srgbClr val="000000"/>
                          </a:solidFill>
                          <a:effectLst/>
                          <a:latin typeface="Meiryo UI" panose="020B0604030504040204" pitchFamily="50" charset="-128"/>
                          <a:ea typeface="Meiryo UI" panose="020B0604030504040204" pitchFamily="50" charset="-128"/>
                        </a:rPr>
                        <a:t>(R12)</a:t>
                      </a:r>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3"/>
                  </a:ext>
                </a:extLst>
              </a:tr>
              <a:tr h="270411">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8</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公的賃貸住宅全体の戸数</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39.2</a:t>
                      </a:r>
                      <a:r>
                        <a:rPr lang="ja-JP" altLang="en-US" sz="900" b="0" i="0" u="none" strike="noStrike">
                          <a:solidFill>
                            <a:srgbClr val="000000"/>
                          </a:solidFill>
                          <a:effectLst/>
                          <a:latin typeface="Meiryo UI" panose="020B0604030504040204" pitchFamily="50" charset="-128"/>
                          <a:ea typeface="Meiryo UI" panose="020B0604030504040204" pitchFamily="50" charset="-128"/>
                        </a:rPr>
                        <a:t>万戸</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chemeClr val="tx1"/>
                          </a:solidFill>
                          <a:effectLst/>
                          <a:latin typeface="Meiryo UI" panose="020B0604030504040204" pitchFamily="50" charset="-128"/>
                          <a:ea typeface="Meiryo UI" panose="020B0604030504040204" pitchFamily="50" charset="-128"/>
                        </a:rPr>
                        <a:t>(R2)</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ja-JP" sz="900">
                          <a:solidFill>
                            <a:schemeClr val="tx1"/>
                          </a:solidFill>
                          <a:latin typeface="Meiryo UI"/>
                          <a:ea typeface="Meiryo UI"/>
                          <a:cs typeface="Meiryo UI" panose="020B0604030504040204" pitchFamily="50" charset="-128"/>
                        </a:rPr>
                        <a:t>38.２</a:t>
                      </a:r>
                      <a:r>
                        <a:rPr lang="ja-JP" altLang="en-US" sz="900">
                          <a:solidFill>
                            <a:schemeClr val="tx1"/>
                          </a:solidFill>
                          <a:latin typeface="Meiryo UI"/>
                          <a:ea typeface="Meiryo UI"/>
                          <a:cs typeface="Meiryo UI" panose="020B0604030504040204" pitchFamily="50" charset="-128"/>
                        </a:rPr>
                        <a:t>戸</a:t>
                      </a:r>
                      <a:endParaRPr lang="en-US" altLang="ja-JP" sz="900">
                        <a:solidFill>
                          <a:schemeClr val="tx1"/>
                        </a:solidFill>
                        <a:latin typeface="Meiryo UI"/>
                        <a:ea typeface="Meiryo UI"/>
                        <a:cs typeface="Meiryo UI" panose="020B0604030504040204" pitchFamily="50" charset="-128"/>
                      </a:endParaRPr>
                    </a:p>
                  </a:txBody>
                  <a:tcPr marL="102349" marR="0" marT="0"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(R7)</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万戸</a:t>
                      </a: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ctr" latinLnBrk="0" hangingPunct="1">
                        <a:lnSpc>
                          <a:spcPct val="100000"/>
                        </a:lnSpc>
                        <a:spcBef>
                          <a:spcPts val="0"/>
                        </a:spcBef>
                        <a:spcAft>
                          <a:spcPts val="0"/>
                        </a:spcAft>
                        <a:buClrTx/>
                        <a:buSzTx/>
                        <a:buFontTx/>
                        <a:buNone/>
                        <a:tabLst/>
                        <a:defRPr/>
                      </a:pPr>
                      <a:r>
                        <a:rPr lang="en-US" altLang="ja-JP" sz="900" b="0" i="0" u="none" strike="noStrike">
                          <a:solidFill>
                            <a:srgbClr val="000000"/>
                          </a:solidFill>
                          <a:effectLst/>
                          <a:latin typeface="Meiryo UI" panose="020B0604030504040204" pitchFamily="50" charset="-128"/>
                          <a:ea typeface="Meiryo UI" panose="020B0604030504040204" pitchFamily="50" charset="-128"/>
                        </a:rPr>
                        <a:t>(R32)</a:t>
                      </a:r>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4"/>
                  </a:ext>
                </a:extLst>
              </a:tr>
              <a:tr h="547138">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9</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dirty="0">
                          <a:solidFill>
                            <a:srgbClr val="000000"/>
                          </a:solidFill>
                          <a:effectLst/>
                          <a:latin typeface="Meiryo UI"/>
                          <a:ea typeface="Meiryo UI"/>
                        </a:rPr>
                        <a:t>賃貸住宅における入居差別の状況</a:t>
                      </a:r>
                      <a:br>
                        <a:rPr lang="ja-JP" altLang="en-US" sz="900" b="0" i="0" u="none" strike="noStrike" dirty="0">
                          <a:solidFill>
                            <a:srgbClr val="000000"/>
                          </a:solidFill>
                          <a:effectLst/>
                          <a:latin typeface="Meiryo UI"/>
                          <a:ea typeface="Meiryo UI"/>
                        </a:rPr>
                      </a:br>
                      <a:r>
                        <a:rPr lang="ja-JP" altLang="en-US" sz="900" b="0" i="0" u="none" strike="noStrike" dirty="0">
                          <a:solidFill>
                            <a:srgbClr val="000000"/>
                          </a:solidFill>
                          <a:effectLst/>
                          <a:latin typeface="Meiryo UI"/>
                          <a:ea typeface="Meiryo UI"/>
                        </a:rPr>
                        <a:t>　①高齢者　②障がい者　③母子（父子）家庭　④外国人</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l" fontAlgn="ctr"/>
                      <a:r>
                        <a:rPr lang="ja-JP" altLang="en-US" sz="900" b="0" i="0" u="none" strike="noStrike" dirty="0">
                          <a:solidFill>
                            <a:srgbClr val="000000"/>
                          </a:solidFill>
                          <a:effectLst/>
                          <a:latin typeface="Meiryo UI"/>
                          <a:ea typeface="Meiryo UI"/>
                        </a:rPr>
                        <a:t> ①</a:t>
                      </a:r>
                      <a:r>
                        <a:rPr lang="en-US" altLang="ja-JP" sz="900" b="0" i="0" u="none" strike="noStrike" dirty="0">
                          <a:solidFill>
                            <a:srgbClr val="000000"/>
                          </a:solidFill>
                          <a:effectLst/>
                          <a:latin typeface="Meiryo UI"/>
                          <a:ea typeface="Meiryo UI"/>
                        </a:rPr>
                        <a:t>30.0%</a:t>
                      </a:r>
                      <a:br>
                        <a:rPr lang="en-US" altLang="ja-JP" sz="900" b="0" i="0" u="none" strike="noStrike" dirty="0">
                          <a:solidFill>
                            <a:srgbClr val="000000"/>
                          </a:solidFill>
                          <a:effectLst/>
                          <a:latin typeface="Meiryo UI"/>
                          <a:ea typeface="Meiryo UI"/>
                        </a:rPr>
                      </a:br>
                      <a:r>
                        <a:rPr lang="en-US" altLang="ja-JP" sz="900" b="0" i="0" u="none" strike="noStrike" dirty="0">
                          <a:solidFill>
                            <a:srgbClr val="000000"/>
                          </a:solidFill>
                          <a:effectLst/>
                          <a:latin typeface="Meiryo UI"/>
                          <a:ea typeface="Meiryo UI"/>
                        </a:rPr>
                        <a:t> ②14.1%</a:t>
                      </a:r>
                      <a:br>
                        <a:rPr lang="en-US" altLang="ja-JP" sz="900" b="0" i="0" u="none" strike="noStrike" dirty="0">
                          <a:solidFill>
                            <a:srgbClr val="000000"/>
                          </a:solidFill>
                          <a:effectLst/>
                          <a:latin typeface="Meiryo UI"/>
                          <a:ea typeface="Meiryo UI"/>
                        </a:rPr>
                      </a:br>
                      <a:r>
                        <a:rPr lang="en-US" altLang="ja-JP" sz="900" b="0" i="0" u="none" strike="noStrike" dirty="0">
                          <a:solidFill>
                            <a:srgbClr val="000000"/>
                          </a:solidFill>
                          <a:effectLst/>
                          <a:latin typeface="Meiryo UI"/>
                          <a:ea typeface="Meiryo UI"/>
                        </a:rPr>
                        <a:t> ③  6.4%</a:t>
                      </a:r>
                      <a:br>
                        <a:rPr lang="en-US" altLang="ja-JP" sz="900" b="0" i="0" u="none" strike="noStrike" dirty="0">
                          <a:solidFill>
                            <a:srgbClr val="000000"/>
                          </a:solidFill>
                          <a:effectLst/>
                          <a:latin typeface="Meiryo UI"/>
                          <a:ea typeface="Meiryo UI"/>
                        </a:rPr>
                      </a:br>
                      <a:r>
                        <a:rPr lang="en-US" altLang="ja-JP" sz="900" b="0" i="0" u="none" strike="noStrike" dirty="0">
                          <a:solidFill>
                            <a:srgbClr val="000000"/>
                          </a:solidFill>
                          <a:effectLst/>
                          <a:latin typeface="Meiryo UI"/>
                          <a:ea typeface="Meiryo UI"/>
                        </a:rPr>
                        <a:t> ④23.2%</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(H27)</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a:r>
                        <a:rPr lang="ja-JP" altLang="en-US" sz="900" dirty="0">
                          <a:latin typeface="Meiryo UI" panose="020B0604030504040204" pitchFamily="50" charset="-128"/>
                          <a:ea typeface="Meiryo UI" panose="020B0604030504040204" pitchFamily="50" charset="-128"/>
                        </a:rPr>
                        <a:t>①</a:t>
                      </a:r>
                      <a:r>
                        <a:rPr lang="en-US" altLang="ja-JP" sz="900" dirty="0">
                          <a:latin typeface="Meiryo UI" panose="020B0604030504040204" pitchFamily="50" charset="-128"/>
                          <a:ea typeface="Meiryo UI" panose="020B0604030504040204" pitchFamily="50" charset="-128"/>
                        </a:rPr>
                        <a:t>32.2% </a:t>
                      </a:r>
                    </a:p>
                    <a:p>
                      <a:pPr algn="ctr"/>
                      <a:r>
                        <a:rPr lang="en-US" altLang="ja-JP" sz="900" dirty="0">
                          <a:latin typeface="Meiryo UI" panose="020B0604030504040204" pitchFamily="50" charset="-128"/>
                          <a:ea typeface="Meiryo UI" panose="020B0604030504040204" pitchFamily="50" charset="-128"/>
                        </a:rPr>
                        <a:t>②14.0% </a:t>
                      </a:r>
                    </a:p>
                    <a:p>
                      <a:pPr algn="ctr"/>
                      <a:r>
                        <a:rPr lang="en-US" altLang="ja-JP" sz="900" dirty="0">
                          <a:latin typeface="Meiryo UI" panose="020B0604030504040204" pitchFamily="50" charset="-128"/>
                          <a:ea typeface="Meiryo UI" panose="020B0604030504040204" pitchFamily="50" charset="-128"/>
                        </a:rPr>
                        <a:t>③  4.6% </a:t>
                      </a:r>
                    </a:p>
                    <a:p>
                      <a:pPr algn="ctr"/>
                      <a:r>
                        <a:rPr lang="en-US" altLang="ja-JP" sz="900" dirty="0">
                          <a:latin typeface="Meiryo UI" panose="020B0604030504040204" pitchFamily="50" charset="-128"/>
                          <a:ea typeface="Meiryo UI" panose="020B0604030504040204" pitchFamily="50" charset="-128"/>
                        </a:rPr>
                        <a:t>④27.2%</a:t>
                      </a:r>
                      <a:endParaRPr lang="ja-JP" altLang="en-US" sz="900" dirty="0">
                        <a:latin typeface="Meiryo UI" panose="020B0604030504040204" pitchFamily="50" charset="-128"/>
                        <a:ea typeface="Meiryo UI" panose="020B0604030504040204" pitchFamily="50" charset="-128"/>
                      </a:endParaRPr>
                    </a:p>
                  </a:txBody>
                  <a:tcPr marL="102349" marR="0" marT="0"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R3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解消</a:t>
                      </a: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chemeClr val="tx1"/>
                          </a:solidFill>
                          <a:effectLst/>
                          <a:latin typeface="Meiryo UI"/>
                          <a:ea typeface="Meiryo UI"/>
                        </a:rPr>
                        <a:t>(R12)</a:t>
                      </a:r>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5"/>
                  </a:ext>
                </a:extLst>
              </a:tr>
              <a:tr h="497643">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10</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a:solidFill>
                            <a:srgbClr val="000000"/>
                          </a:solidFill>
                          <a:effectLst/>
                          <a:latin typeface="Meiryo UI"/>
                          <a:ea typeface="Meiryo UI"/>
                        </a:rPr>
                        <a:t>土地取引等における差別の状況</a:t>
                      </a:r>
                      <a:br>
                        <a:rPr lang="ja-JP" altLang="en-US" sz="900" b="0" i="0" u="none" strike="noStrike">
                          <a:solidFill>
                            <a:srgbClr val="000000"/>
                          </a:solidFill>
                          <a:effectLst/>
                          <a:latin typeface="Meiryo UI"/>
                          <a:ea typeface="Meiryo UI"/>
                        </a:rPr>
                      </a:br>
                      <a:r>
                        <a:rPr lang="ja-JP" altLang="en-US" sz="900" b="0" i="0" u="none" strike="noStrike">
                          <a:solidFill>
                            <a:srgbClr val="000000"/>
                          </a:solidFill>
                          <a:effectLst/>
                          <a:latin typeface="Meiryo UI"/>
                          <a:ea typeface="Meiryo UI"/>
                        </a:rPr>
                        <a:t>（宅地建物取引業者が取引物件に関して、</a:t>
                      </a:r>
                      <a:br>
                        <a:rPr lang="ja-JP" altLang="en-US" sz="900" b="0" i="0" u="none" strike="noStrike">
                          <a:solidFill>
                            <a:srgbClr val="000000"/>
                          </a:solidFill>
                          <a:effectLst/>
                          <a:latin typeface="Meiryo UI"/>
                          <a:ea typeface="Meiryo UI"/>
                        </a:rPr>
                      </a:br>
                      <a:r>
                        <a:rPr lang="ja-JP" altLang="en-US" sz="900" b="0" i="0" u="none" strike="noStrike">
                          <a:solidFill>
                            <a:srgbClr val="000000"/>
                          </a:solidFill>
                          <a:effectLst/>
                          <a:latin typeface="Meiryo UI"/>
                          <a:ea typeface="Meiryo UI"/>
                        </a:rPr>
                        <a:t>　同和地区であるかどうかの質問を受けた経験がある割合（過去５年間））</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16.3%</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(H27)</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auto" latinLnBrk="0" hangingPunct="1">
                        <a:lnSpc>
                          <a:spcPct val="100000"/>
                        </a:lnSpc>
                        <a:spcBef>
                          <a:spcPts val="0"/>
                        </a:spcBef>
                        <a:spcAft>
                          <a:spcPts val="0"/>
                        </a:spcAft>
                        <a:buClrTx/>
                        <a:buSzTx/>
                        <a:buFontTx/>
                        <a:buNone/>
                        <a:tabLst/>
                        <a:defRPr/>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a:t>
                      </a:r>
                    </a:p>
                  </a:txBody>
                  <a:tcPr marL="3377" marR="3377" marT="3658"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R3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解消</a:t>
                      </a: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rtl="0" eaLnBrk="1" fontAlgn="ctr" latinLnBrk="0" hangingPunct="1">
                        <a:lnSpc>
                          <a:spcPct val="100000"/>
                        </a:lnSpc>
                        <a:spcBef>
                          <a:spcPts val="0"/>
                        </a:spcBef>
                        <a:spcAft>
                          <a:spcPts val="0"/>
                        </a:spcAft>
                        <a:buClrTx/>
                        <a:buSzTx/>
                        <a:buFontTx/>
                        <a:buNone/>
                      </a:pPr>
                      <a:r>
                        <a:rPr lang="en-US" altLang="ja-JP" sz="900" b="0" i="0" u="none" strike="noStrike" dirty="0">
                          <a:solidFill>
                            <a:srgbClr val="FF0000"/>
                          </a:solidFill>
                          <a:effectLst/>
                          <a:latin typeface="Meiryo UI"/>
                          <a:ea typeface="Meiryo UI"/>
                        </a:rPr>
                        <a:t> </a:t>
                      </a:r>
                      <a:r>
                        <a:rPr lang="en-US" altLang="ja-JP" sz="900" b="0" i="0" u="none" strike="noStrike" dirty="0">
                          <a:solidFill>
                            <a:schemeClr val="tx1"/>
                          </a:solidFill>
                          <a:effectLst/>
                          <a:latin typeface="Meiryo UI"/>
                          <a:ea typeface="Meiryo UI"/>
                        </a:rPr>
                        <a:t>(R12)</a:t>
                      </a:r>
                      <a:r>
                        <a:rPr lang="en-US" altLang="ja-JP" sz="900" b="0" i="0" u="none" strike="noStrike" dirty="0">
                          <a:solidFill>
                            <a:srgbClr val="000000"/>
                          </a:solidFill>
                          <a:effectLst/>
                          <a:latin typeface="Meiryo UI"/>
                          <a:ea typeface="Meiryo UI"/>
                        </a:rPr>
                        <a:t> </a:t>
                      </a:r>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6"/>
                  </a:ext>
                </a:extLst>
              </a:tr>
              <a:tr h="736665">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ctr" fontAlgn="ctr"/>
                      <a:r>
                        <a:rPr lang="en-US" altLang="ja-JP" sz="900" b="0" i="0" u="none" strike="noStrike">
                          <a:solidFill>
                            <a:schemeClr val="bg1"/>
                          </a:solidFill>
                          <a:effectLst/>
                          <a:latin typeface="Meiryo UI" panose="020B0604030504040204" pitchFamily="50" charset="-128"/>
                          <a:ea typeface="Meiryo UI" panose="020B0604030504040204" pitchFamily="50" charset="-128"/>
                        </a:rPr>
                        <a:t>11</a:t>
                      </a:r>
                      <a:endParaRPr lang="ja-JP" altLang="en-US" sz="900" b="0" i="0" u="none" strike="noStrike">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71755" algn="l" fontAlgn="ctr"/>
                      <a:r>
                        <a:rPr lang="ja-JP" altLang="en-US" sz="900" b="0" i="0" u="none" strike="noStrike">
                          <a:solidFill>
                            <a:srgbClr val="000000"/>
                          </a:solidFill>
                          <a:effectLst/>
                          <a:latin typeface="Meiryo UI"/>
                          <a:ea typeface="Meiryo UI"/>
                        </a:rPr>
                        <a:t>宅地建物取引業者の人権意識</a:t>
                      </a:r>
                      <a:br>
                        <a:rPr lang="ja-JP" altLang="en-US" sz="900" b="0" i="0" u="none" strike="noStrike">
                          <a:solidFill>
                            <a:srgbClr val="000000"/>
                          </a:solidFill>
                          <a:effectLst/>
                          <a:latin typeface="Meiryo UI"/>
                          <a:ea typeface="Meiryo UI"/>
                        </a:rPr>
                      </a:br>
                      <a:r>
                        <a:rPr lang="ja-JP" altLang="en-US" sz="900" b="0" i="0" u="none" strike="noStrike">
                          <a:solidFill>
                            <a:srgbClr val="000000"/>
                          </a:solidFill>
                          <a:effectLst/>
                          <a:latin typeface="Meiryo UI"/>
                          <a:ea typeface="Meiryo UI"/>
                        </a:rPr>
                        <a:t>　①宅地建物取引業法に基づく指導監督基準の規制内容の認識割合</a:t>
                      </a:r>
                      <a:br>
                        <a:rPr lang="ja-JP" altLang="en-US" sz="900" b="0" i="0" u="none" strike="noStrike">
                          <a:solidFill>
                            <a:srgbClr val="000000"/>
                          </a:solidFill>
                          <a:effectLst/>
                          <a:latin typeface="Meiryo UI"/>
                          <a:ea typeface="Meiryo UI"/>
                        </a:rPr>
                      </a:br>
                      <a:r>
                        <a:rPr lang="ja-JP" altLang="en-US" sz="900" b="0" i="0" u="none" strike="noStrike">
                          <a:solidFill>
                            <a:srgbClr val="000000"/>
                          </a:solidFill>
                          <a:effectLst/>
                          <a:latin typeface="Meiryo UI"/>
                          <a:ea typeface="Meiryo UI"/>
                        </a:rPr>
                        <a:t>　②宅地建物取引業法第</a:t>
                      </a:r>
                      <a:r>
                        <a:rPr lang="en-US" altLang="ja-JP" sz="900" b="0" i="0" u="none" strike="noStrike">
                          <a:solidFill>
                            <a:srgbClr val="000000"/>
                          </a:solidFill>
                          <a:effectLst/>
                          <a:latin typeface="Meiryo UI"/>
                          <a:ea typeface="Meiryo UI"/>
                        </a:rPr>
                        <a:t>47</a:t>
                      </a:r>
                      <a:r>
                        <a:rPr lang="ja-JP" altLang="en-US" sz="900" b="0" i="0" u="none" strike="noStrike">
                          <a:solidFill>
                            <a:srgbClr val="000000"/>
                          </a:solidFill>
                          <a:effectLst/>
                          <a:latin typeface="Meiryo UI"/>
                          <a:ea typeface="Meiryo UI"/>
                        </a:rPr>
                        <a:t>条関係の解釈に関する国土交通大臣答弁の認識割合</a:t>
                      </a:r>
                      <a:br>
                        <a:rPr lang="ja-JP" altLang="en-US" sz="900" b="0" i="0" u="none" strike="noStrike">
                          <a:solidFill>
                            <a:srgbClr val="000000"/>
                          </a:solidFill>
                          <a:effectLst/>
                          <a:latin typeface="Meiryo UI"/>
                          <a:ea typeface="Meiryo UI"/>
                        </a:rPr>
                      </a:br>
                      <a:r>
                        <a:rPr lang="ja-JP" altLang="en-US" sz="900" b="0" i="0" u="none" strike="noStrike">
                          <a:solidFill>
                            <a:srgbClr val="000000"/>
                          </a:solidFill>
                          <a:effectLst/>
                          <a:latin typeface="Meiryo UI"/>
                          <a:ea typeface="Meiryo UI"/>
                        </a:rPr>
                        <a:t>　③大阪府部落差別事象に係る調査等の規制等に関する条例の改正内容の認識割合</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a:ea typeface="Meiryo UI"/>
                        </a:rPr>
                        <a:t>①</a:t>
                      </a:r>
                      <a:r>
                        <a:rPr lang="en-US" altLang="ja-JP" sz="900" b="0" i="0" u="none" strike="noStrike">
                          <a:solidFill>
                            <a:srgbClr val="000000"/>
                          </a:solidFill>
                          <a:effectLst/>
                          <a:latin typeface="Meiryo UI"/>
                          <a:ea typeface="Meiryo UI"/>
                        </a:rPr>
                        <a:t>75.8%</a:t>
                      </a:r>
                      <a:br>
                        <a:rPr lang="en-US" altLang="ja-JP" sz="900" b="0" i="0" u="none" strike="noStrike">
                          <a:solidFill>
                            <a:srgbClr val="000000"/>
                          </a:solidFill>
                          <a:effectLst/>
                          <a:latin typeface="Meiryo UI"/>
                          <a:ea typeface="Meiryo UI"/>
                        </a:rPr>
                      </a:br>
                      <a:r>
                        <a:rPr lang="en-US" altLang="ja-JP" sz="900" b="0" i="0" u="none" strike="noStrike">
                          <a:solidFill>
                            <a:srgbClr val="000000"/>
                          </a:solidFill>
                          <a:effectLst/>
                          <a:latin typeface="Meiryo UI"/>
                          <a:ea typeface="Meiryo UI"/>
                        </a:rPr>
                        <a:t>②74.6%</a:t>
                      </a:r>
                      <a:br>
                        <a:rPr lang="en-US" altLang="ja-JP" sz="900" b="0" i="0" u="none" strike="noStrike">
                          <a:solidFill>
                            <a:srgbClr val="000000"/>
                          </a:solidFill>
                          <a:effectLst/>
                          <a:latin typeface="Meiryo UI"/>
                          <a:ea typeface="Meiryo UI"/>
                        </a:rPr>
                      </a:br>
                      <a:r>
                        <a:rPr lang="en-US" altLang="ja-JP" sz="900" b="0" i="0" u="none" strike="noStrike">
                          <a:solidFill>
                            <a:srgbClr val="000000"/>
                          </a:solidFill>
                          <a:effectLst/>
                          <a:latin typeface="Meiryo UI"/>
                          <a:ea typeface="Meiryo UI"/>
                        </a:rPr>
                        <a:t>③68.5%</a:t>
                      </a:r>
                    </a:p>
                  </a:txBody>
                  <a:tcPr marL="9525" marR="9525" marT="9525" marB="0" anchor="ctr">
                    <a:lnL w="12700" cap="flat" cmpd="sng" algn="ctr">
                      <a:solidFill>
                        <a:sysClr val="window" lastClr="FFFFFF">
                          <a:lumMod val="95000"/>
                        </a:sysClr>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(H27)</a:t>
                      </a: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marL="0" marR="0" lvl="0" indent="0" algn="ctr" defTabSz="914290" rtl="0" eaLnBrk="1" fontAlgn="auto" latinLnBrk="0" hangingPunct="1">
                        <a:lnSpc>
                          <a:spcPct val="100000"/>
                        </a:lnSpc>
                        <a:spcBef>
                          <a:spcPts val="0"/>
                        </a:spcBef>
                        <a:spcAft>
                          <a:spcPts val="0"/>
                        </a:spcAft>
                        <a:buClrTx/>
                        <a:buSzTx/>
                        <a:buFontTx/>
                        <a:buNone/>
                        <a:tabLst/>
                        <a:defRPr/>
                      </a:pPr>
                      <a:r>
                        <a:rPr lang="ja-JP" altLang="en-US" sz="900" b="0">
                          <a:solidFill>
                            <a:schemeClr val="tx1"/>
                          </a:solidFill>
                          <a:latin typeface="Meiryo UI" panose="020B0604030504040204" pitchFamily="50" charset="-128"/>
                          <a:ea typeface="Meiryo UI" panose="020B0604030504040204" pitchFamily="50" charset="-128"/>
                          <a:cs typeface="Meiryo UI" panose="020B0604030504040204" pitchFamily="50" charset="-128"/>
                        </a:rPr>
                        <a:t>①</a:t>
                      </a:r>
                      <a:r>
                        <a:rPr lang="en-US" altLang="ja-JP" sz="900" b="0">
                          <a:solidFill>
                            <a:schemeClr val="tx1"/>
                          </a:solidFill>
                          <a:latin typeface="Meiryo UI" panose="020B0604030504040204" pitchFamily="50" charset="-128"/>
                          <a:ea typeface="Meiryo UI" panose="020B0604030504040204" pitchFamily="50" charset="-128"/>
                          <a:cs typeface="Meiryo UI" panose="020B0604030504040204" pitchFamily="50" charset="-128"/>
                        </a:rPr>
                        <a:t>87.5% </a:t>
                      </a:r>
                    </a:p>
                    <a:p>
                      <a:pPr marL="0" marR="0" lvl="0" indent="0" algn="ctr" defTabSz="914290" rtl="0" eaLnBrk="1" fontAlgn="auto" latinLnBrk="0" hangingPunct="1">
                        <a:lnSpc>
                          <a:spcPct val="100000"/>
                        </a:lnSpc>
                        <a:spcBef>
                          <a:spcPts val="0"/>
                        </a:spcBef>
                        <a:spcAft>
                          <a:spcPts val="0"/>
                        </a:spcAft>
                        <a:buClrTx/>
                        <a:buSzTx/>
                        <a:buFontTx/>
                        <a:buNone/>
                        <a:tabLst/>
                        <a:defRPr/>
                      </a:pPr>
                      <a:r>
                        <a:rPr lang="en-US" altLang="ja-JP" sz="900" b="0">
                          <a:solidFill>
                            <a:schemeClr val="tx1"/>
                          </a:solidFill>
                          <a:latin typeface="Meiryo UI" panose="020B0604030504040204" pitchFamily="50" charset="-128"/>
                          <a:ea typeface="Meiryo UI" panose="020B0604030504040204" pitchFamily="50" charset="-128"/>
                          <a:cs typeface="Meiryo UI" panose="020B0604030504040204" pitchFamily="50" charset="-128"/>
                        </a:rPr>
                        <a:t>②86.2% </a:t>
                      </a:r>
                    </a:p>
                    <a:p>
                      <a:pPr marL="0" marR="0" lvl="0" indent="0" algn="ctr" defTabSz="914290" rtl="0" eaLnBrk="1" fontAlgn="auto" latinLnBrk="0" hangingPunct="1">
                        <a:lnSpc>
                          <a:spcPct val="100000"/>
                        </a:lnSpc>
                        <a:spcBef>
                          <a:spcPts val="0"/>
                        </a:spcBef>
                        <a:spcAft>
                          <a:spcPts val="0"/>
                        </a:spcAft>
                        <a:buClrTx/>
                        <a:buSzTx/>
                        <a:buFontTx/>
                        <a:buNone/>
                        <a:tabLst/>
                        <a:defRPr/>
                      </a:pPr>
                      <a:r>
                        <a:rPr lang="en-US" altLang="ja-JP" sz="900" b="0">
                          <a:solidFill>
                            <a:schemeClr val="tx1"/>
                          </a:solidFill>
                          <a:latin typeface="Meiryo UI" panose="020B0604030504040204" pitchFamily="50" charset="-128"/>
                          <a:ea typeface="Meiryo UI" panose="020B0604030504040204" pitchFamily="50" charset="-128"/>
                          <a:cs typeface="Meiryo UI" panose="020B0604030504040204" pitchFamily="50" charset="-128"/>
                        </a:rPr>
                        <a:t>③79.5%</a:t>
                      </a:r>
                      <a:endParaRPr lang="ja-JP" altLang="en-US" sz="900" b="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377" marR="3377" marT="3658"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381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R3</a:t>
                      </a: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3175" cap="flat" cmpd="sng" algn="ctr">
                      <a:solidFill>
                        <a:sysClr val="window" lastClr="FFFFFF"/>
                      </a:solidFill>
                      <a:prstDash val="sysDot"/>
                      <a:round/>
                      <a:headEnd type="none" w="med" len="med"/>
                      <a:tailEnd type="none" w="med" len="med"/>
                    </a:lnL>
                    <a:lnR w="38100" cap="flat" cmpd="sng" algn="ctr">
                      <a:solidFill>
                        <a:sysClr val="windowText" lastClr="000000"/>
                      </a:solidFill>
                      <a:prstDash val="solid"/>
                      <a:round/>
                      <a:headEnd type="none" w="med" len="med"/>
                      <a:tailEnd type="none" w="med" len="med"/>
                    </a:lnR>
                    <a:lnT w="12700" cmpd="sng">
                      <a:solidFill>
                        <a:sysClr val="window" lastClr="FFFFFF"/>
                      </a:solidFill>
                    </a:lnT>
                    <a:lnB w="381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a:t>
                      </a:r>
                    </a:p>
                  </a:txBody>
                  <a:tcPr marL="9525" marR="9525" marT="9525" marB="0" anchor="ctr">
                    <a:lnL w="38100" cap="flat" cmpd="sng" algn="ctr">
                      <a:solidFill>
                        <a:sysClr val="windowText" lastClr="000000"/>
                      </a:solidFill>
                      <a:prstDash val="solid"/>
                      <a:round/>
                      <a:headEnd type="none" w="med" len="med"/>
                      <a:tailEnd type="none" w="med" len="med"/>
                    </a:lnL>
                    <a:lnR w="3175" cap="flat" cmpd="sng" algn="ctr">
                      <a:solidFill>
                        <a:sysClr val="window" lastClr="FFFFFF"/>
                      </a:solidFill>
                      <a:prstDash val="sysDot"/>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290" rtl="0" eaLnBrk="1" latinLnBrk="0" hangingPunct="1">
                        <a:defRPr kumimoji="1" sz="1800" kern="1200">
                          <a:solidFill>
                            <a:schemeClr val="dk1"/>
                          </a:solidFill>
                          <a:latin typeface="游ゴシック" panose="020F0502020204030204"/>
                        </a:defRPr>
                      </a:lvl1pPr>
                      <a:lvl2pPr marL="457145" algn="l" defTabSz="914290" rtl="0" eaLnBrk="1" latinLnBrk="0" hangingPunct="1">
                        <a:defRPr kumimoji="1" sz="1800" kern="1200">
                          <a:solidFill>
                            <a:schemeClr val="dk1"/>
                          </a:solidFill>
                          <a:latin typeface="游ゴシック" panose="020F0502020204030204"/>
                        </a:defRPr>
                      </a:lvl2pPr>
                      <a:lvl3pPr marL="914290" algn="l" defTabSz="914290" rtl="0" eaLnBrk="1" latinLnBrk="0" hangingPunct="1">
                        <a:defRPr kumimoji="1" sz="1800" kern="1200">
                          <a:solidFill>
                            <a:schemeClr val="dk1"/>
                          </a:solidFill>
                          <a:latin typeface="游ゴシック" panose="020F0502020204030204"/>
                        </a:defRPr>
                      </a:lvl3pPr>
                      <a:lvl4pPr marL="1371435" algn="l" defTabSz="914290" rtl="0" eaLnBrk="1" latinLnBrk="0" hangingPunct="1">
                        <a:defRPr kumimoji="1" sz="1800" kern="1200">
                          <a:solidFill>
                            <a:schemeClr val="dk1"/>
                          </a:solidFill>
                          <a:latin typeface="游ゴシック" panose="020F0502020204030204"/>
                        </a:defRPr>
                      </a:lvl4pPr>
                      <a:lvl5pPr marL="1828581" algn="l" defTabSz="914290" rtl="0" eaLnBrk="1" latinLnBrk="0" hangingPunct="1">
                        <a:defRPr kumimoji="1" sz="1800" kern="1200">
                          <a:solidFill>
                            <a:schemeClr val="dk1"/>
                          </a:solidFill>
                          <a:latin typeface="游ゴシック" panose="020F0502020204030204"/>
                        </a:defRPr>
                      </a:lvl5pPr>
                      <a:lvl6pPr marL="2285726" algn="l" defTabSz="914290" rtl="0" eaLnBrk="1" latinLnBrk="0" hangingPunct="1">
                        <a:defRPr kumimoji="1" sz="1800" kern="1200">
                          <a:solidFill>
                            <a:schemeClr val="dk1"/>
                          </a:solidFill>
                          <a:latin typeface="游ゴシック" panose="020F0502020204030204"/>
                        </a:defRPr>
                      </a:lvl6pPr>
                      <a:lvl7pPr marL="2742871" algn="l" defTabSz="914290" rtl="0" eaLnBrk="1" latinLnBrk="0" hangingPunct="1">
                        <a:defRPr kumimoji="1" sz="1800" kern="1200">
                          <a:solidFill>
                            <a:schemeClr val="dk1"/>
                          </a:solidFill>
                          <a:latin typeface="游ゴシック" panose="020F0502020204030204"/>
                        </a:defRPr>
                      </a:lvl7pPr>
                      <a:lvl8pPr marL="3200016" algn="l" defTabSz="914290" rtl="0" eaLnBrk="1" latinLnBrk="0" hangingPunct="1">
                        <a:defRPr kumimoji="1" sz="1800" kern="1200">
                          <a:solidFill>
                            <a:schemeClr val="dk1"/>
                          </a:solidFill>
                          <a:latin typeface="游ゴシック" panose="020F0502020204030204"/>
                        </a:defRPr>
                      </a:lvl8pPr>
                      <a:lvl9pPr marL="3657161" algn="l" defTabSz="914290" rtl="0" eaLnBrk="1" latinLnBrk="0" hangingPunct="1">
                        <a:defRPr kumimoji="1" sz="1800" kern="1200">
                          <a:solidFill>
                            <a:schemeClr val="dk1"/>
                          </a:solidFill>
                          <a:latin typeface="游ゴシック" panose="020F0502020204030204"/>
                        </a:defRPr>
                      </a:lvl9pPr>
                    </a:lstStyle>
                    <a:p>
                      <a:pPr algn="ctr" fontAlgn="ctr"/>
                      <a:r>
                        <a:rPr lang="en-US" altLang="ja-JP" sz="900" b="0" i="0" u="none" strike="noStrike" dirty="0">
                          <a:solidFill>
                            <a:schemeClr val="tx1"/>
                          </a:solidFill>
                          <a:effectLst/>
                          <a:latin typeface="Meiryo UI"/>
                          <a:ea typeface="Meiryo UI"/>
                        </a:rPr>
                        <a:t>(R12)</a:t>
                      </a:r>
                    </a:p>
                  </a:txBody>
                  <a:tcPr marL="9525" marR="9525" marT="9525" marB="0" anchor="ctr">
                    <a:lnL w="3175" cap="flat" cmpd="sng" algn="ctr">
                      <a:solidFill>
                        <a:sysClr val="window" lastClr="FFFFFF"/>
                      </a:solidFill>
                      <a:prstDash val="sysDot"/>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7"/>
                  </a:ext>
                </a:extLst>
              </a:tr>
            </a:tbl>
          </a:graphicData>
        </a:graphic>
      </p:graphicFrame>
      <p:sp>
        <p:nvSpPr>
          <p:cNvPr id="4" name="角丸四角形 12">
            <a:extLst>
              <a:ext uri="{FF2B5EF4-FFF2-40B4-BE49-F238E27FC236}">
                <a16:creationId xmlns:a16="http://schemas.microsoft.com/office/drawing/2014/main" id="{CA6126A2-0D53-4724-A8D9-29D5B94754AF}"/>
              </a:ext>
            </a:extLst>
          </p:cNvPr>
          <p:cNvSpPr/>
          <p:nvPr/>
        </p:nvSpPr>
        <p:spPr>
          <a:xfrm>
            <a:off x="273241" y="5558933"/>
            <a:ext cx="8586311" cy="1237472"/>
          </a:xfrm>
          <a:prstGeom prst="roundRect">
            <a:avLst>
              <a:gd name="adj" fmla="val 4575"/>
            </a:avLst>
          </a:prstGeom>
          <a:noFill/>
          <a:ln w="9525" cap="flat" cmpd="sng" algn="ctr">
            <a:solidFill>
              <a:srgbClr val="44546A"/>
            </a:solidFill>
            <a:prstDash val="solid"/>
            <a:miter lim="800000"/>
          </a:ln>
          <a:effectLst/>
        </p:spPr>
        <p:txBody>
          <a:bodyPr wrap="square" rtlCol="0" anchor="t" anchorCtr="0">
            <a:noAutofit/>
          </a:bodyPr>
          <a:lstStyle/>
          <a:p>
            <a:pPr marL="130493" marR="0" lvl="0" indent="-130493" algn="l" defTabSz="914400" rtl="0" eaLnBrk="1" fontAlgn="auto" latinLnBrk="0" hangingPunct="1">
              <a:lnSpc>
                <a:spcPct val="130000"/>
              </a:lnSpc>
              <a:spcBef>
                <a:spcPts val="0"/>
              </a:spcBef>
              <a:spcAft>
                <a:spcPts val="0"/>
              </a:spcAft>
              <a:buClrTx/>
              <a:buSzTx/>
              <a:buFontTx/>
              <a:buNone/>
              <a:tabLst/>
              <a:defRPr/>
            </a:pPr>
            <a:endParaRPr kumimoji="1"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2">
            <a:extLst>
              <a:ext uri="{FF2B5EF4-FFF2-40B4-BE49-F238E27FC236}">
                <a16:creationId xmlns:a16="http://schemas.microsoft.com/office/drawing/2014/main" id="{D2DA5289-FFA6-4472-ADAC-74A77D0C2FDB}"/>
              </a:ext>
            </a:extLst>
          </p:cNvPr>
          <p:cNvSpPr>
            <a:spLocks noChangeArrowheads="1"/>
          </p:cNvSpPr>
          <p:nvPr/>
        </p:nvSpPr>
        <p:spPr bwMode="auto">
          <a:xfrm>
            <a:off x="357416" y="5659887"/>
            <a:ext cx="337348" cy="1054077"/>
          </a:xfrm>
          <a:prstGeom prst="roundRect">
            <a:avLst/>
          </a:prstGeom>
          <a:solidFill>
            <a:srgbClr val="4472C4">
              <a:lumMod val="75000"/>
            </a:srgbClr>
          </a:solidFill>
          <a:ln w="9525">
            <a:solidFill>
              <a:srgbClr val="44546A"/>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200" b="1" i="0" u="none" strike="noStrike" kern="0" cap="none" spc="0" normalizeH="0" baseline="0" noProof="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rPr>
              <a:t>評価</a:t>
            </a:r>
            <a:endParaRPr kumimoji="1" lang="en-US" altLang="ja-JP" sz="1200" b="1" i="0" u="none" strike="noStrike" kern="0" cap="none" spc="0" normalizeH="0" baseline="0" noProof="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endParaRPr>
          </a:p>
        </p:txBody>
      </p:sp>
      <p:sp>
        <p:nvSpPr>
          <p:cNvPr id="6" name="テキスト ボックス 5">
            <a:extLst>
              <a:ext uri="{FF2B5EF4-FFF2-40B4-BE49-F238E27FC236}">
                <a16:creationId xmlns:a16="http://schemas.microsoft.com/office/drawing/2014/main" id="{259D2D22-609A-4655-B131-4583C6F3D6D3}"/>
              </a:ext>
            </a:extLst>
          </p:cNvPr>
          <p:cNvSpPr txBox="1"/>
          <p:nvPr/>
        </p:nvSpPr>
        <p:spPr>
          <a:xfrm>
            <a:off x="767260" y="5632334"/>
            <a:ext cx="8019796" cy="1109182"/>
          </a:xfrm>
          <a:prstGeom prst="rect">
            <a:avLst/>
          </a:prstGeom>
          <a:noFill/>
          <a:ln w="9525">
            <a:noFill/>
            <a:prstDash val="solid"/>
          </a:ln>
        </p:spPr>
        <p:txBody>
          <a:bodyPr wrap="square" lIns="37800" tIns="0" rIns="37800" bIns="0" rtlCol="0" anchor="t" anchorCtr="0">
            <a:noAutofit/>
          </a:bodyPr>
          <a:lstStyle/>
          <a:p>
            <a:pPr marL="269875" marR="0" lvl="0" indent="-269875" algn="l"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 除却された管理不全空き家数や居住支援協議会が設立した人口カバー率など順調に目標達成に向けて進捗している。市町村支援などきめ細やかに対応していることも達成に向け重要と考えるため、引き続き取組を推進する。</a:t>
            </a:r>
            <a:endParaRPr kumimoji="1" lang="en-US" altLang="ja-JP" sz="1200" b="0" i="0" u="none" strike="noStrike" kern="1200" cap="none" spc="0" normalizeH="0" baseline="0" noProof="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269875" marR="0" lvl="0" indent="-269875" algn="l"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 修繕積立金を設定している分譲マンション管理組合の割合、入居差別の状況や宅地建物取引業者の人権意識など、ほぼ現状維持となっている項目や当初より悪化している項目がある。</a:t>
            </a:r>
            <a:r>
              <a:rPr kumimoji="1" lang="ja-JP" altLang="en-US" sz="1200" b="0" i="0" u="none" strike="noStrike" kern="1200" cap="none" spc="0" normalizeH="0" baseline="0" noProof="0">
                <a:ln>
                  <a:noFill/>
                </a:ln>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分譲マンション管理組合の割合については、評価指標の特性上、誤差が大きい可能性があるため、現状の数値については大きな潮流として捉え、プッシュ型</a:t>
            </a:r>
            <a:r>
              <a:rPr kumimoji="1" lang="ja-JP" altLang="en-US" sz="1200" b="0" i="0" u="none" strike="noStrike" kern="1200" cap="none" spc="0" normalizeH="0" baseline="0" noProof="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の支援など実態に即した取組の実施などにより、目標達成のため引き続き取組を推進する。</a:t>
            </a:r>
            <a:endParaRPr kumimoji="1" lang="en-US" altLang="ja-JP" sz="1200" b="0" i="0" u="none" strike="noStrike" kern="1200" cap="none" spc="0" normalizeH="0" baseline="0" noProof="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grpSp>
        <p:nvGrpSpPr>
          <p:cNvPr id="7" name="グループ化 6">
            <a:extLst>
              <a:ext uri="{FF2B5EF4-FFF2-40B4-BE49-F238E27FC236}">
                <a16:creationId xmlns:a16="http://schemas.microsoft.com/office/drawing/2014/main" id="{07216E3D-89A9-431A-87FE-32BF857AC351}"/>
              </a:ext>
            </a:extLst>
          </p:cNvPr>
          <p:cNvGrpSpPr/>
          <p:nvPr/>
        </p:nvGrpSpPr>
        <p:grpSpPr>
          <a:xfrm>
            <a:off x="4698490" y="137441"/>
            <a:ext cx="3480984" cy="372531"/>
            <a:chOff x="5364456" y="1232784"/>
            <a:chExt cx="3312000" cy="252000"/>
          </a:xfrm>
        </p:grpSpPr>
        <p:sp>
          <p:nvSpPr>
            <p:cNvPr id="8" name="テキスト ボックス 7">
              <a:extLst>
                <a:ext uri="{FF2B5EF4-FFF2-40B4-BE49-F238E27FC236}">
                  <a16:creationId xmlns:a16="http://schemas.microsoft.com/office/drawing/2014/main" id="{8A3FE6BA-C507-4262-8800-1CD8EF02ACB8}"/>
                </a:ext>
              </a:extLst>
            </p:cNvPr>
            <p:cNvSpPr txBox="1"/>
            <p:nvPr/>
          </p:nvSpPr>
          <p:spPr>
            <a:xfrm>
              <a:off x="5364456" y="1232784"/>
              <a:ext cx="3312000" cy="252000"/>
            </a:xfrm>
            <a:prstGeom prst="ellipse">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rtlCol="0" anchor="ctr" anchorCtr="0">
              <a:noAutofit/>
            </a:bodyPr>
            <a:lstStyle/>
            <a:p>
              <a:pPr marL="92075" marR="0" lvl="0" indent="-92075" algn="l" defTabSz="914290" rtl="0" eaLnBrk="1" fontAlgn="auto" latinLnBrk="0" hangingPunct="1">
                <a:lnSpc>
                  <a:spcPts val="11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9" name="テキスト ボックス 8">
              <a:extLst>
                <a:ext uri="{FF2B5EF4-FFF2-40B4-BE49-F238E27FC236}">
                  <a16:creationId xmlns:a16="http://schemas.microsoft.com/office/drawing/2014/main" id="{2809364C-1929-4E51-A8EC-5BC36DC46366}"/>
                </a:ext>
              </a:extLst>
            </p:cNvPr>
            <p:cNvSpPr txBox="1"/>
            <p:nvPr/>
          </p:nvSpPr>
          <p:spPr>
            <a:xfrm>
              <a:off x="6390456" y="1250784"/>
              <a:ext cx="1260000" cy="216000"/>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rtlCol="0" anchor="ctr" anchorCtr="0">
              <a:noAutofit/>
            </a:bodyPr>
            <a:lstStyle/>
            <a:p>
              <a:pPr marL="92075" marR="0" lvl="0" indent="-92075" algn="ctr" defTabSz="914290" rtl="0" eaLnBrk="1" fontAlgn="auto" latinLnBrk="0" hangingPunct="1">
                <a:lnSpc>
                  <a:spcPts val="12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みんなで</a:t>
              </a:r>
              <a:r>
                <a:rPr kumimoji="0" lang="ja-JP" altLang="en-US" sz="1400" b="1" i="0" u="none" strike="noStrike" kern="0" cap="none" spc="0" normalizeH="0" baseline="0" noProof="0" err="1">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めざ</a:t>
              </a:r>
              <a:r>
                <a:rPr kumimoji="0" lang="ja-JP" altLang="en-US" sz="1400" b="1" i="0" u="none" strike="noStrike" kern="0" cap="none" spc="0" normalizeH="0" baseline="0" noProof="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そう値</a:t>
              </a:r>
            </a:p>
          </p:txBody>
        </p:sp>
      </p:grpSp>
      <p:sp>
        <p:nvSpPr>
          <p:cNvPr id="10" name="正方形/長方形 9">
            <a:extLst>
              <a:ext uri="{FF2B5EF4-FFF2-40B4-BE49-F238E27FC236}">
                <a16:creationId xmlns:a16="http://schemas.microsoft.com/office/drawing/2014/main" id="{28FB7826-BEC1-456E-A2DE-869275C402F2}"/>
              </a:ext>
            </a:extLst>
          </p:cNvPr>
          <p:cNvSpPr/>
          <p:nvPr/>
        </p:nvSpPr>
        <p:spPr>
          <a:xfrm>
            <a:off x="160723" y="4630248"/>
            <a:ext cx="8822553" cy="460319"/>
          </a:xfrm>
          <a:prstGeom prst="rect">
            <a:avLst/>
          </a:prstGeom>
          <a:ln cmpd="sng">
            <a:noFill/>
          </a:ln>
        </p:spPr>
        <p:txBody>
          <a:bodyPr wrap="square">
            <a:spAutoFit/>
          </a:bodyPr>
          <a:lstStyle/>
          <a:p>
            <a:pPr marL="444500" marR="0" lvl="0" indent="-268288" algn="l" defTabSz="914400" rtl="0" eaLnBrk="1" fontAlgn="auto" latinLnBrk="0" hangingPunct="1">
              <a:lnSpc>
                <a:spcPct val="13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pitchFamily="50" charset="-128"/>
                <a:ea typeface="Meiryo UI" pitchFamily="50" charset="-128"/>
                <a:cs typeface="Meiryo UI" panose="020B0604030504040204" pitchFamily="50" charset="-128"/>
              </a:rPr>
              <a:t>※1</a:t>
            </a:r>
            <a:r>
              <a:rPr kumimoji="1" lang="ja-JP" altLang="en-US" sz="1050" b="0" i="0" u="none" strike="noStrike" kern="1200" cap="none" spc="0" normalizeH="0" baseline="0" noProof="0">
                <a:ln>
                  <a:noFill/>
                </a:ln>
                <a:solidFill>
                  <a:prstClr val="black"/>
                </a:solidFill>
                <a:effectLst/>
                <a:uLnTx/>
                <a:uFillTx/>
                <a:latin typeface="Meiryo UI" pitchFamily="50" charset="-128"/>
                <a:ea typeface="Meiryo UI" pitchFamily="50" charset="-128"/>
                <a:cs typeface="Meiryo UI" panose="020B0604030504040204" pitchFamily="50" charset="-128"/>
              </a:rPr>
              <a:t>　基本目標の達成状況把握のための指標である「みんなでめざそう値」の進捗状況を点検し、下記の区分により分類</a:t>
            </a:r>
            <a:endParaRPr kumimoji="1" lang="en-US" altLang="ja-JP" sz="1050" b="0" i="0" u="none" strike="noStrike" kern="1200" cap="none" spc="0" normalizeH="0" baseline="0" noProof="0">
              <a:ln>
                <a:noFill/>
              </a:ln>
              <a:solidFill>
                <a:prstClr val="black"/>
              </a:solidFill>
              <a:effectLst/>
              <a:uLnTx/>
              <a:uFillTx/>
              <a:latin typeface="Meiryo UI" pitchFamily="50" charset="-128"/>
              <a:ea typeface="Meiryo UI" pitchFamily="50" charset="-128"/>
              <a:cs typeface="Meiryo UI" panose="020B0604030504040204" pitchFamily="50" charset="-128"/>
            </a:endParaRPr>
          </a:p>
          <a:p>
            <a:pPr marL="444500" marR="0" lvl="0" indent="-268288" algn="l" defTabSz="914400" rtl="0" eaLnBrk="1" fontAlgn="auto" latinLnBrk="0" hangingPunct="1">
              <a:lnSpc>
                <a:spcPct val="13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itchFamily="50" charset="-128"/>
                <a:ea typeface="Meiryo UI" pitchFamily="50" charset="-128"/>
                <a:cs typeface="Meiryo UI" panose="020B0604030504040204" pitchFamily="50" charset="-128"/>
              </a:rPr>
              <a:t>　◎目標達成の水準にあるもの　　○目標達成に向け順調に推移しているもの　　△数値の改善はみられるが、ほぼ横ばいのもの　　▲数値が悪化しているもの　</a:t>
            </a:r>
          </a:p>
        </p:txBody>
      </p:sp>
      <p:sp>
        <p:nvSpPr>
          <p:cNvPr id="11" name="正方形/長方形 10">
            <a:extLst>
              <a:ext uri="{FF2B5EF4-FFF2-40B4-BE49-F238E27FC236}">
                <a16:creationId xmlns:a16="http://schemas.microsoft.com/office/drawing/2014/main" id="{1BEA713D-3389-4789-AF0F-BE1F71D8FD60}"/>
              </a:ext>
            </a:extLst>
          </p:cNvPr>
          <p:cNvSpPr/>
          <p:nvPr/>
        </p:nvSpPr>
        <p:spPr>
          <a:xfrm>
            <a:off x="155119" y="5040721"/>
            <a:ext cx="8822553" cy="486672"/>
          </a:xfrm>
          <a:prstGeom prst="rect">
            <a:avLst/>
          </a:prstGeom>
          <a:ln cmpd="sng">
            <a:noFill/>
          </a:ln>
        </p:spPr>
        <p:txBody>
          <a:bodyPr wrap="square">
            <a:spAutoFit/>
          </a:bodyPr>
          <a:lstStyle/>
          <a:p>
            <a:pPr marL="444500" marR="0" lvl="0" indent="-268288" algn="l" defTabSz="914400" rtl="0" eaLnBrk="1" fontAlgn="auto" latinLnBrk="0" hangingPunct="1">
              <a:lnSpc>
                <a:spcPct val="130000"/>
              </a:lnSpc>
              <a:spcBef>
                <a:spcPts val="0"/>
              </a:spcBef>
              <a:spcAft>
                <a:spcPts val="0"/>
              </a:spcAft>
              <a:buClrTx/>
              <a:buSzTx/>
              <a:buFontTx/>
              <a:buNone/>
              <a:tabLst/>
              <a:defRPr/>
            </a:pPr>
            <a:r>
              <a:rPr kumimoji="1" lang="en-US" altLang="ja-JP" sz="1050" b="0" i="0" u="none" strike="noStrike" kern="1200" cap="none" spc="0" normalizeH="0" baseline="0" noProof="0">
                <a:ln>
                  <a:noFill/>
                </a:ln>
                <a:effectLst/>
                <a:uLnTx/>
                <a:uFillTx/>
                <a:latin typeface="Meiryo UI" pitchFamily="50" charset="-128"/>
                <a:ea typeface="Meiryo UI" pitchFamily="50" charset="-128"/>
                <a:cs typeface="Meiryo UI" panose="020B0604030504040204" pitchFamily="50" charset="-128"/>
              </a:rPr>
              <a:t>※2</a:t>
            </a:r>
            <a:r>
              <a:rPr kumimoji="1" lang="ja-JP" altLang="en-US" sz="1050" b="0" i="0" u="none" strike="noStrike" kern="1200" cap="none" spc="0" normalizeH="0" baseline="0" noProof="0">
                <a:ln>
                  <a:noFill/>
                </a:ln>
                <a:effectLst/>
                <a:uLnTx/>
                <a:uFillTx/>
                <a:latin typeface="Meiryo UI" pitchFamily="50" charset="-128"/>
                <a:ea typeface="Meiryo UI" pitchFamily="50" charset="-128"/>
                <a:cs typeface="Meiryo UI" panose="020B0604030504040204" pitchFamily="50" charset="-128"/>
              </a:rPr>
              <a:t>　国土交通省のマンション総合調査における大阪府内のサンプル（</a:t>
            </a:r>
            <a:r>
              <a:rPr kumimoji="1" lang="en-US" altLang="ja-JP" sz="1050" b="0" i="0" u="none" strike="noStrike" kern="1200" cap="none" spc="0" normalizeH="0" baseline="0" noProof="0">
                <a:ln>
                  <a:noFill/>
                </a:ln>
                <a:effectLst/>
                <a:uLnTx/>
                <a:uFillTx/>
                <a:latin typeface="Meiryo UI" pitchFamily="50" charset="-128"/>
                <a:ea typeface="Meiryo UI" pitchFamily="50" charset="-128"/>
                <a:cs typeface="Meiryo UI" panose="020B0604030504040204" pitchFamily="50" charset="-128"/>
              </a:rPr>
              <a:t>85</a:t>
            </a:r>
            <a:r>
              <a:rPr kumimoji="1" lang="ja-JP" altLang="en-US" sz="1050" b="0" i="0" u="none" strike="noStrike" kern="1200" cap="none" spc="0" normalizeH="0" baseline="0" noProof="0">
                <a:ln>
                  <a:noFill/>
                </a:ln>
                <a:effectLst/>
                <a:uLnTx/>
                <a:uFillTx/>
                <a:latin typeface="Meiryo UI" pitchFamily="50" charset="-128"/>
                <a:ea typeface="Meiryo UI" pitchFamily="50" charset="-128"/>
                <a:cs typeface="Meiryo UI" panose="020B0604030504040204" pitchFamily="50" charset="-128"/>
              </a:rPr>
              <a:t>管理組合）を基に算出しており、府内の管理組合総数（推計約</a:t>
            </a:r>
            <a:r>
              <a:rPr kumimoji="1" lang="en-US" altLang="ja-JP" sz="1050" b="0" i="0" u="none" strike="noStrike" kern="1200" cap="none" spc="0" normalizeH="0" baseline="0" noProof="0">
                <a:ln>
                  <a:noFill/>
                </a:ln>
                <a:effectLst/>
                <a:uLnTx/>
                <a:uFillTx/>
                <a:latin typeface="Meiryo UI" pitchFamily="50" charset="-128"/>
                <a:ea typeface="Meiryo UI" pitchFamily="50" charset="-128"/>
                <a:cs typeface="Meiryo UI" panose="020B0604030504040204" pitchFamily="50" charset="-128"/>
              </a:rPr>
              <a:t>9,000</a:t>
            </a:r>
            <a:r>
              <a:rPr kumimoji="1" lang="ja-JP" altLang="en-US" sz="1050" b="0" i="0" u="none" strike="noStrike" kern="1200" cap="none" spc="0" normalizeH="0" baseline="0" noProof="0">
                <a:ln>
                  <a:noFill/>
                </a:ln>
                <a:effectLst/>
                <a:uLnTx/>
                <a:uFillTx/>
                <a:latin typeface="Meiryo UI" pitchFamily="50" charset="-128"/>
                <a:ea typeface="Meiryo UI" pitchFamily="50" charset="-128"/>
                <a:cs typeface="Meiryo UI" panose="020B0604030504040204" pitchFamily="50" charset="-128"/>
              </a:rPr>
              <a:t>管理組合）と比べ、非常に少ないサンプル数であるため、誤差が大きい可能性がある。</a:t>
            </a:r>
            <a:endParaRPr kumimoji="1" lang="ja-JP" altLang="en-US" sz="900" b="0" i="0" u="none" strike="noStrike" kern="1200" cap="none" spc="0" normalizeH="0" baseline="0" noProof="0">
              <a:ln>
                <a:noFill/>
              </a:ln>
              <a:effectLst/>
              <a:uLnTx/>
              <a:uFillTx/>
              <a:latin typeface="Meiryo UI" pitchFamily="50" charset="-128"/>
              <a:ea typeface="Meiryo UI" pitchFamily="50" charset="-128"/>
              <a:cs typeface="Meiryo UI" panose="020B0604030504040204" pitchFamily="50" charset="-128"/>
            </a:endParaRPr>
          </a:p>
        </p:txBody>
      </p:sp>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7070384" y="6572844"/>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3</a:t>
            </a:fld>
            <a:endParaRPr lang="ja-JP" altLang="en-US">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12641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４</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安心のくらしをつくる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大阪府営住宅ストック総合活用計画（</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R3.12</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策定）の取組の推進</a:t>
            </a:r>
          </a:p>
        </p:txBody>
      </p:sp>
      <p:sp>
        <p:nvSpPr>
          <p:cNvPr id="93" name="正方形/長方形 92"/>
          <p:cNvSpPr/>
          <p:nvPr/>
        </p:nvSpPr>
        <p:spPr>
          <a:xfrm>
            <a:off x="92358" y="4130577"/>
            <a:ext cx="4092781" cy="490006"/>
          </a:xfrm>
          <a:prstGeom prst="rect">
            <a:avLst/>
          </a:prstGeom>
        </p:spPr>
        <p:txBody>
          <a:bodyPr wrap="square">
            <a:spAutoFit/>
          </a:bodyPr>
          <a:lstStyle/>
          <a:p>
            <a:pPr marL="94949" marR="0" lvl="0" indent="-94949" algn="l" defTabSz="914290" rtl="0" eaLnBrk="1" fontAlgn="auto" latinLnBrk="0" hangingPunct="1">
              <a:lnSpc>
                <a:spcPct val="100000"/>
              </a:lnSpc>
              <a:spcBef>
                <a:spcPts val="0"/>
              </a:spcBef>
              <a:spcAft>
                <a:spcPts val="0"/>
              </a:spcAft>
              <a:buClrTx/>
              <a:buSzTx/>
              <a:buFontTx/>
              <a:buNone/>
              <a:tabLst/>
              <a:defRPr/>
            </a:pPr>
            <a:r>
              <a:rPr kumimoji="1" lang="ja-JP" altLang="en-US"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○団地を</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３つに類型化して、適切に事業手法を選択</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し、</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4949" marR="0" lvl="0" indent="-94949" algn="l" defTabSz="91429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ストックを有効活用</a:t>
            </a:r>
            <a:endParaRPr kumimoji="1" lang="en-US" altLang="ja-JP"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94" name="表 93"/>
          <p:cNvGraphicFramePr>
            <a:graphicFrameLocks noGrp="1"/>
          </p:cNvGraphicFramePr>
          <p:nvPr/>
        </p:nvGraphicFramePr>
        <p:xfrm>
          <a:off x="95845" y="4649378"/>
          <a:ext cx="4165686" cy="916652"/>
        </p:xfrm>
        <a:graphic>
          <a:graphicData uri="http://schemas.openxmlformats.org/drawingml/2006/table">
            <a:tbl>
              <a:tblPr firstRow="1" bandRow="1">
                <a:tableStyleId>{69012ECD-51FC-41F1-AA8D-1B2483CD663E}</a:tableStyleId>
              </a:tblPr>
              <a:tblGrid>
                <a:gridCol w="854503">
                  <a:extLst>
                    <a:ext uri="{9D8B030D-6E8A-4147-A177-3AD203B41FA5}">
                      <a16:colId xmlns:a16="http://schemas.microsoft.com/office/drawing/2014/main" val="3334557848"/>
                    </a:ext>
                  </a:extLst>
                </a:gridCol>
                <a:gridCol w="3311183">
                  <a:extLst>
                    <a:ext uri="{9D8B030D-6E8A-4147-A177-3AD203B41FA5}">
                      <a16:colId xmlns:a16="http://schemas.microsoft.com/office/drawing/2014/main" val="724981594"/>
                    </a:ext>
                  </a:extLst>
                </a:gridCol>
              </a:tblGrid>
              <a:tr h="215034">
                <a:tc>
                  <a:txBody>
                    <a:bodyPr/>
                    <a:lstStyle/>
                    <a:p>
                      <a:pPr algn="ctr"/>
                      <a:r>
                        <a:rPr kumimoji="1" lang="ja-JP" altLang="en-US" sz="1000">
                          <a:solidFill>
                            <a:schemeClr val="tx1"/>
                          </a:solidFill>
                          <a:latin typeface="BIZ UDPゴシック" panose="020B0400000000000000" pitchFamily="50" charset="-128"/>
                          <a:ea typeface="BIZ UDPゴシック" panose="020B0400000000000000" pitchFamily="50" charset="-128"/>
                        </a:rPr>
                        <a:t>類型</a:t>
                      </a:r>
                    </a:p>
                  </a:txBody>
                  <a:tcPr marL="60290" marR="60290" marT="30145" marB="30145" anchor="ctr">
                    <a:lnL w="9525" cap="flat" cmpd="sng" algn="ctr">
                      <a:noFill/>
                      <a:prstDash val="soli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a:solidFill>
                            <a:schemeClr val="tx1"/>
                          </a:solidFill>
                          <a:latin typeface="BIZ UDPゴシック" panose="020B0400000000000000" pitchFamily="50" charset="-128"/>
                          <a:ea typeface="BIZ UDPゴシック" panose="020B0400000000000000" pitchFamily="50" charset="-128"/>
                        </a:rPr>
                        <a:t>対象団地</a:t>
                      </a:r>
                    </a:p>
                  </a:txBody>
                  <a:tcPr marL="60290" marR="60290" marT="30145" marB="30145" anchor="ct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106814733"/>
                  </a:ext>
                </a:extLst>
              </a:tr>
              <a:tr h="215034">
                <a:tc>
                  <a:txBody>
                    <a:bodyPr/>
                    <a:lstStyle/>
                    <a:p>
                      <a:pPr algn="l"/>
                      <a:r>
                        <a:rPr kumimoji="1" lang="en-US" altLang="ja-JP" sz="1000" b="1" u="sng">
                          <a:solidFill>
                            <a:srgbClr val="FF0000"/>
                          </a:solidFill>
                          <a:latin typeface="BIZ UDPゴシック" panose="020B0400000000000000" pitchFamily="50" charset="-128"/>
                          <a:ea typeface="BIZ UDPゴシック" panose="020B0400000000000000" pitchFamily="50" charset="-128"/>
                        </a:rPr>
                        <a:t>A.</a:t>
                      </a:r>
                      <a:r>
                        <a:rPr kumimoji="1" lang="ja-JP" altLang="en-US" sz="1000" b="1" u="sng">
                          <a:solidFill>
                            <a:srgbClr val="FF0000"/>
                          </a:solidFill>
                          <a:latin typeface="BIZ UDPゴシック" panose="020B0400000000000000" pitchFamily="50" charset="-128"/>
                          <a:ea typeface="BIZ UDPゴシック" panose="020B0400000000000000" pitchFamily="50" charset="-128"/>
                        </a:rPr>
                        <a:t>再編・整備</a:t>
                      </a:r>
                    </a:p>
                  </a:txBody>
                  <a:tcPr marL="60290" marR="60290" marT="30145" marB="30145" anchor="ctr">
                    <a:lnL w="9525" cap="flat" cmpd="sng" algn="ctr">
                      <a:noFill/>
                      <a:prstDash val="solid"/>
                    </a:lnL>
                    <a:lnR>
                      <a:noFill/>
                    </a:lnR>
                    <a:lnT w="9525" cap="flat" cmpd="sng" algn="ctr">
                      <a:noFill/>
                      <a:prstDash val="soli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altLang="ja-JP" sz="1000" b="1" u="sng">
                          <a:solidFill>
                            <a:srgbClr val="FF0000"/>
                          </a:solidFill>
                          <a:latin typeface="BIZ UDPゴシック" panose="020B0400000000000000" pitchFamily="50" charset="-128"/>
                          <a:ea typeface="BIZ UDPゴシック" panose="020B0400000000000000" pitchFamily="50" charset="-128"/>
                        </a:rPr>
                        <a:t>S50</a:t>
                      </a:r>
                      <a:r>
                        <a:rPr lang="ja-JP" altLang="en-US" sz="1000" b="1" u="sng">
                          <a:solidFill>
                            <a:srgbClr val="FF0000"/>
                          </a:solidFill>
                          <a:latin typeface="BIZ UDPゴシック" panose="020B0400000000000000" pitchFamily="50" charset="-128"/>
                          <a:ea typeface="BIZ UDPゴシック" panose="020B0400000000000000" pitchFamily="50" charset="-128"/>
                        </a:rPr>
                        <a:t>年代以前の団地</a:t>
                      </a:r>
                    </a:p>
                  </a:txBody>
                  <a:tcPr marL="60290" marR="60290" marT="30145" marB="30145" anchor="ctr">
                    <a:lnL>
                      <a:noFill/>
                    </a:lnL>
                    <a:lnR>
                      <a:noFill/>
                    </a:lnR>
                    <a:lnT w="9525" cap="flat" cmpd="sng" algn="ctr">
                      <a:noFill/>
                      <a:prstDash val="soli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2734286"/>
                  </a:ext>
                </a:extLst>
              </a:tr>
              <a:tr h="243292">
                <a:tc>
                  <a:txBody>
                    <a:bodyPr/>
                    <a:lstStyle/>
                    <a:p>
                      <a:pPr algn="l"/>
                      <a:r>
                        <a:rPr kumimoji="1" lang="en-US" altLang="ja-JP" sz="1000">
                          <a:latin typeface="BIZ UDPゴシック" panose="020B0400000000000000" pitchFamily="50" charset="-128"/>
                          <a:ea typeface="BIZ UDPゴシック" panose="020B0400000000000000" pitchFamily="50" charset="-128"/>
                        </a:rPr>
                        <a:t>B.</a:t>
                      </a:r>
                      <a:r>
                        <a:rPr kumimoji="1" lang="ja-JP" altLang="en-US" sz="1000">
                          <a:latin typeface="BIZ UDPゴシック" panose="020B0400000000000000" pitchFamily="50" charset="-128"/>
                          <a:ea typeface="BIZ UDPゴシック" panose="020B0400000000000000" pitchFamily="50" charset="-128"/>
                        </a:rPr>
                        <a:t>機能向上</a:t>
                      </a:r>
                    </a:p>
                  </a:txBody>
                  <a:tcPr marL="60290" marR="60290" marT="30145" marB="30145" anchor="ctr">
                    <a:lnL w="9525" cap="flat" cmpd="sng" algn="ctr">
                      <a:noFill/>
                      <a:prstDash val="solid"/>
                    </a:lnL>
                    <a:lnR>
                      <a:noFill/>
                    </a:lnR>
                    <a:lnT w="9525" cap="flat" cmpd="sng" algn="ctr">
                      <a:noFill/>
                      <a:prstDash val="soli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altLang="ja-JP" sz="1000">
                          <a:latin typeface="BIZ UDPゴシック" panose="020B0400000000000000" pitchFamily="50" charset="-128"/>
                          <a:ea typeface="BIZ UDPゴシック" panose="020B0400000000000000" pitchFamily="50" charset="-128"/>
                        </a:rPr>
                        <a:t>S60</a:t>
                      </a:r>
                      <a:r>
                        <a:rPr lang="ja-JP" altLang="en-US" sz="1000">
                          <a:latin typeface="BIZ UDPゴシック" panose="020B0400000000000000" pitchFamily="50" charset="-128"/>
                          <a:ea typeface="BIZ UDPゴシック" panose="020B0400000000000000" pitchFamily="50" charset="-128"/>
                        </a:rPr>
                        <a:t>年代以降の団地で、住戸内の改善等が必要な団地</a:t>
                      </a:r>
                    </a:p>
                  </a:txBody>
                  <a:tcPr marL="60290" marR="60290" marT="30145" marB="30145" anchor="ctr">
                    <a:lnL>
                      <a:noFill/>
                    </a:lnL>
                    <a:lnR>
                      <a:noFill/>
                    </a:lnR>
                    <a:lnT w="9525" cap="flat" cmpd="sng" algn="ctr">
                      <a:noFill/>
                      <a:prstDash val="soli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4140135"/>
                  </a:ext>
                </a:extLst>
              </a:tr>
              <a:tr h="243292">
                <a:tc>
                  <a:txBody>
                    <a:bodyPr/>
                    <a:lstStyle/>
                    <a:p>
                      <a:pPr algn="l"/>
                      <a:r>
                        <a:rPr kumimoji="1" lang="en-US" altLang="ja-JP" sz="1000">
                          <a:latin typeface="BIZ UDPゴシック" panose="020B0400000000000000" pitchFamily="50" charset="-128"/>
                          <a:ea typeface="BIZ UDPゴシック" panose="020B0400000000000000" pitchFamily="50" charset="-128"/>
                        </a:rPr>
                        <a:t>C.</a:t>
                      </a:r>
                      <a:r>
                        <a:rPr kumimoji="1" lang="ja-JP" altLang="en-US" sz="1000">
                          <a:latin typeface="BIZ UDPゴシック" panose="020B0400000000000000" pitchFamily="50" charset="-128"/>
                          <a:ea typeface="BIZ UDPゴシック" panose="020B0400000000000000" pitchFamily="50" charset="-128"/>
                        </a:rPr>
                        <a:t>維持保全</a:t>
                      </a:r>
                    </a:p>
                  </a:txBody>
                  <a:tcPr marL="60290" marR="60290" marT="30145" marB="30145" anchor="ctr">
                    <a:lnL w="9525" cap="flat" cmpd="sng" algn="ctr">
                      <a:noFill/>
                      <a:prstDash val="solid"/>
                    </a:lnL>
                    <a:lnR>
                      <a:noFill/>
                    </a:lnR>
                    <a:lnT w="9525" cap="flat" cmpd="sng" algn="ctr">
                      <a:noFill/>
                      <a:prstDash val="soli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US" altLang="ja-JP" sz="1000" spc="-20" baseline="0">
                          <a:latin typeface="BIZ UDPゴシック" panose="020B0400000000000000" pitchFamily="50" charset="-128"/>
                          <a:ea typeface="BIZ UDPゴシック" panose="020B0400000000000000" pitchFamily="50" charset="-128"/>
                        </a:rPr>
                        <a:t>S60</a:t>
                      </a:r>
                      <a:r>
                        <a:rPr lang="ja-JP" altLang="en-US" sz="1000" spc="-20" baseline="0">
                          <a:latin typeface="BIZ UDPゴシック" panose="020B0400000000000000" pitchFamily="50" charset="-128"/>
                          <a:ea typeface="BIZ UDPゴシック" panose="020B0400000000000000" pitchFamily="50" charset="-128"/>
                        </a:rPr>
                        <a:t>年代以降の団地で、住戸内の改善等が必要ない団地</a:t>
                      </a:r>
                    </a:p>
                  </a:txBody>
                  <a:tcPr marL="60290" marR="60290" marT="30145" marB="30145" anchor="ctr">
                    <a:lnL>
                      <a:noFill/>
                    </a:lnL>
                    <a:lnR>
                      <a:noFill/>
                    </a:lnR>
                    <a:lnT w="9525" cap="flat" cmpd="sng" algn="ctr">
                      <a:noFill/>
                      <a:prstDash val="soli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4642316"/>
                  </a:ext>
                </a:extLst>
              </a:tr>
            </a:tbl>
          </a:graphicData>
        </a:graphic>
      </p:graphicFrame>
      <p:sp>
        <p:nvSpPr>
          <p:cNvPr id="95" name="正方形/長方形 94"/>
          <p:cNvSpPr/>
          <p:nvPr/>
        </p:nvSpPr>
        <p:spPr>
          <a:xfrm>
            <a:off x="95846" y="5614744"/>
            <a:ext cx="4165686" cy="490006"/>
          </a:xfrm>
          <a:prstGeom prst="rect">
            <a:avLst/>
          </a:prstGeom>
        </p:spPr>
        <p:txBody>
          <a:bodyPr wrap="square">
            <a:spAutoFit/>
          </a:bodyPr>
          <a:lstStyle/>
          <a:p>
            <a:pPr marL="94949" marR="0" lvl="0" indent="-94949" algn="l" defTabSz="914290" rtl="0" eaLnBrk="1" fontAlgn="auto" latinLnBrk="0" hangingPunct="1">
              <a:lnSpc>
                <a:spcPct val="100000"/>
              </a:lnSpc>
              <a:spcBef>
                <a:spcPts val="0"/>
              </a:spcBef>
              <a:spcAft>
                <a:spcPts val="0"/>
              </a:spcAft>
              <a:buClrTx/>
              <a:buSzTx/>
              <a:buFontTx/>
              <a:buNone/>
              <a:tabLst/>
              <a:defRPr/>
            </a:pPr>
            <a:r>
              <a:rPr kumimoji="1" lang="ja-JP" altLang="en-US"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○再編・整備を通じて、「将来の管理戸数の適正化」、</a:t>
            </a:r>
            <a:endParaRPr kumimoji="1" lang="en-US" altLang="ja-JP"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4949" marR="0" lvl="0" indent="-94949" algn="l" defTabSz="914290" rtl="0" eaLnBrk="1" fontAlgn="auto" latinLnBrk="0" hangingPunct="1">
              <a:lnSpc>
                <a:spcPct val="100000"/>
              </a:lnSpc>
              <a:spcBef>
                <a:spcPts val="0"/>
              </a:spcBef>
              <a:spcAft>
                <a:spcPts val="0"/>
              </a:spcAft>
              <a:buClrTx/>
              <a:buSzTx/>
              <a:buFontTx/>
              <a:buNone/>
              <a:tabLst/>
              <a:defRPr/>
            </a:pPr>
            <a:r>
              <a:rPr kumimoji="1" lang="ja-JP" altLang="en-US"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92" b="1" i="0" u="none" strike="noStrike" kern="1200" cap="none" spc="-55"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「まちづくり」、「良質なストック形成」に一体的に取り組む</a:t>
            </a:r>
            <a:endParaRPr kumimoji="1" lang="en-US" altLang="ja-JP" sz="1292" b="1" i="0" u="none" strike="noStrike" kern="1200" cap="none" spc="-55"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6" name="正方形/長方形 95"/>
          <p:cNvSpPr/>
          <p:nvPr/>
        </p:nvSpPr>
        <p:spPr>
          <a:xfrm>
            <a:off x="4397878" y="4133925"/>
            <a:ext cx="4645637" cy="740139"/>
          </a:xfrm>
          <a:prstGeom prst="rect">
            <a:avLst/>
          </a:prstGeom>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（イ）</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将来管理戸数の適正化</a:t>
            </a:r>
            <a:r>
              <a:rPr kumimoji="1" lang="ja-JP" altLang="en-US" sz="1108"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19329" marR="0" lvl="0" indent="-62805" algn="l" defTabSz="914290" rtl="0" eaLnBrk="1" fontAlgn="auto" latinLnBrk="0" hangingPunct="1">
              <a:lnSpc>
                <a:spcPct val="100000"/>
              </a:lnSpc>
              <a:spcBef>
                <a:spcPts val="198"/>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・入居者の居住の安定の確保を図りながら、再編・整備を実施</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19329" marR="0" lvl="0" indent="-62805" algn="l" defTabSz="914290" rtl="0" eaLnBrk="1" fontAlgn="auto" latinLnBrk="0" hangingPunct="1">
              <a:lnSpc>
                <a:spcPct val="100000"/>
              </a:lnSpc>
              <a:spcBef>
                <a:spcPts val="198"/>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年間で、着手時期を分散させ、事業量を平準化　　等</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6" name="正方形/長方形 165"/>
          <p:cNvSpPr/>
          <p:nvPr/>
        </p:nvSpPr>
        <p:spPr>
          <a:xfrm>
            <a:off x="95292" y="6055638"/>
            <a:ext cx="4065516" cy="490006"/>
          </a:xfrm>
          <a:prstGeom prst="rect">
            <a:avLst/>
          </a:prstGeom>
        </p:spPr>
        <p:txBody>
          <a:bodyPr wrap="square">
            <a:spAutoFit/>
          </a:bodyPr>
          <a:lstStyle/>
          <a:p>
            <a:pPr marL="94949" marR="0" lvl="0" indent="-94949" algn="l" defTabSz="914290" rtl="0" eaLnBrk="1" fontAlgn="auto" latinLnBrk="0" hangingPunct="1">
              <a:lnSpc>
                <a:spcPct val="100000"/>
              </a:lnSpc>
              <a:spcBef>
                <a:spcPts val="0"/>
              </a:spcBef>
              <a:spcAft>
                <a:spcPts val="0"/>
              </a:spcAft>
              <a:buClrTx/>
              <a:buSzTx/>
              <a:buFontTx/>
              <a:buNone/>
              <a:tabLst/>
              <a:defRPr/>
            </a:pPr>
            <a:r>
              <a:rPr kumimoji="1" lang="ja-JP" altLang="en-US"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○入居者の安心やコミュニティを支える取組など、ソフト面の施策を推進</a:t>
            </a:r>
            <a:endParaRPr kumimoji="1" lang="en-US" altLang="ja-JP"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7" name="正方形/長方形 166"/>
          <p:cNvSpPr/>
          <p:nvPr/>
        </p:nvSpPr>
        <p:spPr>
          <a:xfrm>
            <a:off x="4397156" y="4839836"/>
            <a:ext cx="4646358" cy="765787"/>
          </a:xfrm>
          <a:prstGeom prst="rect">
            <a:avLst/>
          </a:prstGeom>
        </p:spPr>
        <p:txBody>
          <a:bodyPr wrap="square" lIns="91440" tIns="45720" rIns="91440" bIns="4572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92"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（ロ）府営住宅資産を活用したまちづくり</a:t>
            </a:r>
            <a:endParaRPr kumimoji="1" lang="en-US" altLang="ja-JP" sz="1292"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264"/>
              </a:spcBef>
              <a:spcAft>
                <a:spcPts val="0"/>
              </a:spcAft>
              <a:buClrTx/>
              <a:buSzTx/>
              <a:buFontTx/>
              <a:buNone/>
              <a:tabLst/>
              <a:defRPr/>
            </a:pPr>
            <a:r>
              <a:rPr kumimoji="1" lang="ja-JP" altLang="en-US" sz="1250" b="0" i="0" u="none" strike="noStrike" kern="1200" cap="none" spc="0" normalizeH="0" baseline="0" noProof="0" dirty="0">
                <a:ln>
                  <a:noFill/>
                </a:ln>
                <a:solidFill>
                  <a:prstClr val="black"/>
                </a:solidFill>
                <a:effectLst/>
                <a:uLnTx/>
                <a:uFillTx/>
                <a:latin typeface="Meiryo UI"/>
                <a:ea typeface="Meiryo UI"/>
              </a:rPr>
              <a:t> ・集約建替等に</a:t>
            </a:r>
            <a:r>
              <a:rPr kumimoji="1" lang="ja-JP" sz="1300" b="0" i="0" u="none" strike="noStrike" kern="1200" cap="none" spc="0" normalizeH="0" baseline="0" noProof="0" dirty="0">
                <a:ln>
                  <a:noFill/>
                </a:ln>
                <a:solidFill>
                  <a:prstClr val="black"/>
                </a:solidFill>
                <a:effectLst/>
                <a:uLnTx/>
                <a:uFillTx/>
                <a:latin typeface="Meiryo UI"/>
                <a:ea typeface="Meiryo UI"/>
              </a:rPr>
              <a:t>よ</a:t>
            </a:r>
            <a:r>
              <a:rPr kumimoji="1" lang="ja-JP" sz="1300" dirty="0">
                <a:solidFill>
                  <a:prstClr val="black"/>
                </a:solidFill>
                <a:latin typeface="Meiryo UI"/>
                <a:ea typeface="Meiryo UI"/>
              </a:rPr>
              <a:t>り創出された</a:t>
            </a:r>
            <a:r>
              <a:rPr kumimoji="1" lang="ja-JP" altLang="en-US" sz="1250" b="1" i="0" u="sng" strike="noStrike" kern="1200" cap="none" spc="0" normalizeH="0" baseline="0" noProof="0" dirty="0">
                <a:ln>
                  <a:noFill/>
                </a:ln>
                <a:solidFill>
                  <a:srgbClr val="FF0000"/>
                </a:solidFill>
                <a:effectLst/>
                <a:uLnTx/>
                <a:uFillTx/>
                <a:latin typeface="Meiryo UI"/>
                <a:ea typeface="Meiryo UI"/>
              </a:rPr>
              <a:t>活用地をまちづくりに積極的に活用</a:t>
            </a:r>
            <a:endParaRPr kumimoji="1" lang="en-US" altLang="ja-JP" sz="1250" b="1" i="0" u="sng" strike="noStrike" kern="1200" cap="none" spc="0" normalizeH="0" baseline="0" noProof="0" dirty="0">
              <a:ln>
                <a:noFill/>
              </a:ln>
              <a:solidFill>
                <a:srgbClr val="FF0000"/>
              </a:solidFill>
              <a:effectLst/>
              <a:uLnTx/>
              <a:uFillTx/>
              <a:latin typeface="Meiryo UI"/>
              <a:ea typeface="Meiryo UI"/>
            </a:endParaRPr>
          </a:p>
          <a:p>
            <a:pPr marL="0" marR="0" lvl="0" indent="0" algn="l" defTabSz="914290" rtl="0" eaLnBrk="1" fontAlgn="auto" latinLnBrk="0" hangingPunct="1">
              <a:lnSpc>
                <a:spcPct val="100000"/>
              </a:lnSpc>
              <a:spcBef>
                <a:spcPts val="264"/>
              </a:spcBef>
              <a:spcAft>
                <a:spcPts val="0"/>
              </a:spcAft>
              <a:buClrTx/>
              <a:buSzTx/>
              <a:buFontTx/>
              <a:buNone/>
              <a:tabLst/>
              <a:defRPr/>
            </a:pPr>
            <a:r>
              <a:rPr kumimoji="1" lang="ja-JP" altLang="en-US" sz="1292"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92"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他の公的賃貸住宅事業者と連携したまちづくり</a:t>
            </a:r>
            <a:r>
              <a:rPr kumimoji="1" lang="ja-JP" altLang="en-US" sz="1292"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等</a:t>
            </a:r>
            <a:endParaRPr kumimoji="1" lang="en-US" altLang="ja-JP" sz="1292"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2" name="正方形/長方形 171"/>
          <p:cNvSpPr/>
          <p:nvPr/>
        </p:nvSpPr>
        <p:spPr>
          <a:xfrm>
            <a:off x="39567" y="1568214"/>
            <a:ext cx="9043516" cy="363552"/>
          </a:xfrm>
          <a:prstGeom prst="rect">
            <a:avLst/>
          </a:prstGeom>
          <a:noFill/>
          <a:ln w="38100" cmpd="dbl">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84406" tIns="42203" rIns="66462" bIns="42203" rtlCol="0" anchor="ctr"/>
          <a:lstStyle/>
          <a:p>
            <a:pPr marL="0" marR="0" lvl="0" indent="0" algn="l" defTabSz="914290" rtl="0" eaLnBrk="1" fontAlgn="auto" latinLnBrk="0" hangingPunct="1">
              <a:lnSpc>
                <a:spcPts val="1055"/>
              </a:lnSpc>
              <a:spcBef>
                <a:spcPts val="0"/>
              </a:spcBef>
              <a:spcAft>
                <a:spcPts val="0"/>
              </a:spcAft>
              <a:buClrTx/>
              <a:buSzTx/>
              <a:buFontTx/>
              <a:buNone/>
              <a:tabLst/>
              <a:defRPr/>
            </a:pPr>
            <a:endParaRPr kumimoji="1" lang="ja-JP" altLang="en-US" sz="791"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3" name="正方形/長方形 172"/>
          <p:cNvSpPr/>
          <p:nvPr/>
        </p:nvSpPr>
        <p:spPr>
          <a:xfrm>
            <a:off x="0" y="1613731"/>
            <a:ext cx="9144000" cy="319639"/>
          </a:xfrm>
          <a:prstGeom prst="rect">
            <a:avLst/>
          </a:prstGeom>
        </p:spPr>
        <p:txBody>
          <a:bodyPr wrap="square">
            <a:spAutoFit/>
          </a:bodyPr>
          <a:lstStyle/>
          <a:p>
            <a:pPr marL="175854" marR="0" lvl="0" indent="-117236"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「住まうビジョン・大阪」の個別計画として、</a:t>
            </a:r>
            <a:r>
              <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30</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年後の管理戸数に向けた考え方を踏まえた、</a:t>
            </a:r>
            <a:r>
              <a:rPr kumimoji="1" lang="en-US" altLang="ja-JP"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10</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年間の取組方針を示す</a:t>
            </a:r>
            <a:endParaRPr kumimoji="1" lang="en-US" altLang="ja-JP"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4" name="正方形/長方形 173"/>
          <p:cNvSpPr/>
          <p:nvPr/>
        </p:nvSpPr>
        <p:spPr>
          <a:xfrm>
            <a:off x="39567" y="1989730"/>
            <a:ext cx="4189795" cy="331325"/>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58618"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府営住宅に関する現状と課題</a:t>
            </a:r>
            <a:endParaRPr kumimoji="1" lang="en-US" altLang="ja-JP" sz="1477"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75" name="正方形/長方形 174"/>
          <p:cNvSpPr/>
          <p:nvPr/>
        </p:nvSpPr>
        <p:spPr>
          <a:xfrm>
            <a:off x="56731" y="2302197"/>
            <a:ext cx="4241713" cy="1496179"/>
          </a:xfrm>
          <a:prstGeom prst="rect">
            <a:avLst/>
          </a:prstGeom>
          <a:noFill/>
        </p:spPr>
        <p:txBody>
          <a:bodyPr wrap="square">
            <a:spAutoFit/>
          </a:bodyPr>
          <a:lstStyle/>
          <a:p>
            <a:pPr marL="56524" marR="0" lvl="0" indent="-56524"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ストックの状況</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17236" marR="0" lvl="0" indent="-58618" algn="l" defTabSz="914290" rtl="0" eaLnBrk="1" fontAlgn="auto" latinLnBrk="0" hangingPunct="1">
              <a:lnSpc>
                <a:spcPct val="100000"/>
              </a:lnSpc>
              <a:spcBef>
                <a:spcPts val="264"/>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高度経済成長期のストックが、一斉に更新時期</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を迎え、</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17236" marR="0" lvl="0" indent="-58618" algn="l" defTabSz="914290" rtl="0" eaLnBrk="1" fontAlgn="auto" latinLnBrk="0" hangingPunct="1">
              <a:lnSpc>
                <a:spcPct val="100000"/>
              </a:lnSpc>
              <a:spcBef>
                <a:spcPts val="264"/>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計画的な対応が必要</a:t>
            </a:r>
            <a:endParaRPr kumimoji="1" lang="en-US" altLang="ja-JP" sz="554"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56524" marR="0" lvl="0" indent="-56524"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応募倍率・空家の状況</a:t>
            </a:r>
            <a:endParaRPr kumimoji="1" lang="en-US" altLang="ja-JP" sz="1477"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20377" marR="0" lvl="0" indent="-59665" algn="l" defTabSz="914290" rtl="0" eaLnBrk="1" fontAlgn="auto" latinLnBrk="0" hangingPunct="1">
              <a:lnSpc>
                <a:spcPct val="100000"/>
              </a:lnSpc>
              <a:spcBef>
                <a:spcPts val="264"/>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応募倍率は、年々低下</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。倍率が</a:t>
            </a:r>
            <a:r>
              <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倍を切る団地も増加。</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20377" marR="0" lvl="0" indent="-59665" algn="l" defTabSz="914290" rtl="0" eaLnBrk="1" fontAlgn="auto" latinLnBrk="0" hangingPunct="1">
              <a:lnSpc>
                <a:spcPct val="100000"/>
              </a:lnSpc>
              <a:spcBef>
                <a:spcPts val="264"/>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・空家が約</a:t>
            </a:r>
            <a:r>
              <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2.2</a:t>
            </a: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万戸。うち</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政策空家等以外が約</a:t>
            </a:r>
            <a:r>
              <a:rPr kumimoji="1" lang="en-US" altLang="ja-JP"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1.2</a:t>
            </a:r>
            <a:r>
              <a:rPr kumimoji="1" lang="ja-JP" altLang="en-US" sz="1292"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万戸</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2" name="テキスト ボックス 181"/>
          <p:cNvSpPr txBox="1"/>
          <p:nvPr/>
        </p:nvSpPr>
        <p:spPr>
          <a:xfrm>
            <a:off x="4940878" y="2047143"/>
            <a:ext cx="1442337" cy="241476"/>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969"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969"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建設年度別管理戸数</a:t>
            </a:r>
            <a:r>
              <a:rPr kumimoji="1" lang="en-US" altLang="ja-JP" sz="969"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endParaRPr kumimoji="1" lang="ja-JP" altLang="en-US" sz="969"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83" name="テキスト ボックス 182"/>
          <p:cNvSpPr txBox="1"/>
          <p:nvPr/>
        </p:nvSpPr>
        <p:spPr>
          <a:xfrm>
            <a:off x="6093379" y="2327759"/>
            <a:ext cx="814913" cy="660437"/>
          </a:xfrm>
          <a:prstGeom prst="rect">
            <a:avLst/>
          </a:prstGeom>
          <a:noFill/>
          <a:ln>
            <a:solidFill>
              <a:schemeClr val="accent1"/>
            </a:solidFill>
            <a:prstDash val="sysDash"/>
          </a:ln>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923"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管理戸数（</a:t>
            </a:r>
            <a:r>
              <a:rPr kumimoji="1" lang="en-US" altLang="ja-JP" sz="923"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R3.3.31</a:t>
            </a:r>
            <a:r>
              <a:rPr kumimoji="1" lang="ja-JP" altLang="en-US" sz="923"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endParaRPr kumimoji="1" lang="en-US" altLang="ja-JP" sz="923"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923"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117,317</a:t>
            </a:r>
            <a:r>
              <a:rPr kumimoji="1" lang="ja-JP" altLang="en-US" sz="923"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戸</a:t>
            </a:r>
          </a:p>
        </p:txBody>
      </p:sp>
      <p:sp>
        <p:nvSpPr>
          <p:cNvPr id="192" name="テキスト ボックス 191"/>
          <p:cNvSpPr txBox="1"/>
          <p:nvPr/>
        </p:nvSpPr>
        <p:spPr>
          <a:xfrm>
            <a:off x="7132597" y="2021370"/>
            <a:ext cx="1910918" cy="241476"/>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969"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969"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応募倍率（総合募集）の推移</a:t>
            </a:r>
            <a:r>
              <a:rPr kumimoji="1" lang="en-US" altLang="ja-JP" sz="969"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endParaRPr kumimoji="1" lang="ja-JP" altLang="en-US" sz="969"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93" name="正方形/長方形 192"/>
          <p:cNvSpPr/>
          <p:nvPr/>
        </p:nvSpPr>
        <p:spPr>
          <a:xfrm>
            <a:off x="51659" y="4042142"/>
            <a:ext cx="4280827" cy="2511506"/>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233"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94" name="正方形/長方形 193"/>
          <p:cNvSpPr/>
          <p:nvPr/>
        </p:nvSpPr>
        <p:spPr>
          <a:xfrm>
            <a:off x="49717" y="3793486"/>
            <a:ext cx="4282769" cy="297437"/>
          </a:xfrm>
          <a:prstGeom prst="rect">
            <a:avLst/>
          </a:prstGeom>
          <a:solidFill>
            <a:schemeClr val="accent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58618"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基本的な考え方</a:t>
            </a:r>
            <a:endParaRPr kumimoji="1" lang="en-US" altLang="ja-JP" sz="1477"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95" name="正方形/長方形 194"/>
          <p:cNvSpPr/>
          <p:nvPr/>
        </p:nvSpPr>
        <p:spPr>
          <a:xfrm>
            <a:off x="4397878" y="3818178"/>
            <a:ext cx="4645637" cy="2735470"/>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233"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96" name="正方形/長方形 195"/>
          <p:cNvSpPr/>
          <p:nvPr/>
        </p:nvSpPr>
        <p:spPr>
          <a:xfrm>
            <a:off x="4391627" y="3794214"/>
            <a:ext cx="4651888" cy="295667"/>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58618"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取組の方向性と具体的な取組</a:t>
            </a:r>
            <a:endParaRPr kumimoji="1" lang="en-US" altLang="ja-JP" sz="1477"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200" name="正方形/長方形 199"/>
          <p:cNvSpPr/>
          <p:nvPr/>
        </p:nvSpPr>
        <p:spPr>
          <a:xfrm>
            <a:off x="4397156" y="6058837"/>
            <a:ext cx="4646358" cy="502830"/>
          </a:xfrm>
          <a:prstGeom prst="rect">
            <a:avLst/>
          </a:prstGeom>
        </p:spPr>
        <p:txBody>
          <a:bodyPr wrap="square">
            <a:spAutoFit/>
          </a:bodyPr>
          <a:lstStyle/>
          <a:p>
            <a:pPr marL="175854" marR="0" lvl="0" indent="-175854" algn="l" defTabSz="914290" rtl="0" eaLnBrk="1" fontAlgn="auto" latinLnBrk="0" hangingPunct="1">
              <a:lnSpc>
                <a:spcPct val="100000"/>
              </a:lnSpc>
              <a:spcBef>
                <a:spcPts val="264"/>
              </a:spcBef>
              <a:spcAft>
                <a:spcPts val="0"/>
              </a:spcAft>
              <a:buClrTx/>
              <a:buSzTx/>
              <a:buFontTx/>
              <a:buNone/>
              <a:tabLst/>
              <a:defRPr/>
            </a:pPr>
            <a:r>
              <a:rPr kumimoji="1" lang="ja-JP" altLang="en-US"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（ニ）入居者の安心やコミュニティを支えるソフト面の取組等</a:t>
            </a:r>
            <a:endParaRPr kumimoji="1" lang="en-US" altLang="ja-JP"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19329" marR="0" lvl="0" indent="-62805" algn="l" defTabSz="914290" rtl="0" eaLnBrk="1" fontAlgn="auto" latinLnBrk="0" hangingPunct="1">
              <a:lnSpc>
                <a:spcPct val="100000"/>
              </a:lnSpc>
              <a:spcBef>
                <a:spcPts val="132"/>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・共益費としての府徴収範囲の拡大検討　等</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1" name="正方形/長方形 200"/>
          <p:cNvSpPr/>
          <p:nvPr/>
        </p:nvSpPr>
        <p:spPr>
          <a:xfrm>
            <a:off x="4397879" y="5573214"/>
            <a:ext cx="4651886" cy="528478"/>
          </a:xfrm>
          <a:prstGeom prst="rect">
            <a:avLst/>
          </a:prstGeom>
        </p:spPr>
        <p:txBody>
          <a:bodyPr wrap="square">
            <a:spAutoFit/>
          </a:bodyPr>
          <a:lstStyle/>
          <a:p>
            <a:pPr marL="0" marR="0" lvl="0" indent="0" algn="l" defTabSz="914290" rtl="0" eaLnBrk="1" fontAlgn="auto" latinLnBrk="0" hangingPunct="1">
              <a:lnSpc>
                <a:spcPct val="100000"/>
              </a:lnSpc>
              <a:spcBef>
                <a:spcPts val="264"/>
              </a:spcBef>
              <a:spcAft>
                <a:spcPts val="0"/>
              </a:spcAft>
              <a:buClrTx/>
              <a:buSzTx/>
              <a:buFontTx/>
              <a:buNone/>
              <a:tabLst/>
              <a:defRPr/>
            </a:pPr>
            <a:r>
              <a:rPr kumimoji="1" lang="ja-JP" altLang="en-US"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（ハ）良質なストック形成</a:t>
            </a:r>
            <a:endParaRPr kumimoji="1" lang="en-US" altLang="ja-JP" sz="129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264"/>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・エレベーター設置等のバリアフリー化　等</a:t>
            </a:r>
            <a:endParaRPr kumimoji="1" lang="en-US" altLang="ja-JP"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2" name="正方形/長方形 201"/>
          <p:cNvSpPr/>
          <p:nvPr/>
        </p:nvSpPr>
        <p:spPr>
          <a:xfrm>
            <a:off x="4325474" y="2016996"/>
            <a:ext cx="2750292" cy="1625466"/>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233"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03" name="正方形/長方形 202"/>
          <p:cNvSpPr/>
          <p:nvPr/>
        </p:nvSpPr>
        <p:spPr>
          <a:xfrm>
            <a:off x="7132597" y="2021371"/>
            <a:ext cx="1917999" cy="1621091"/>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233"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3" name="スライド番号プレースホルダー 2"/>
          <p:cNvSpPr>
            <a:spLocks noGrp="1"/>
          </p:cNvSpPr>
          <p:nvPr>
            <p:ph type="sldNum" sz="quarter" idx="12"/>
          </p:nvPr>
        </p:nvSpPr>
        <p:spPr>
          <a:xfrm>
            <a:off x="6991048" y="6543276"/>
            <a:ext cx="2133600" cy="33703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B2214278-2596-4ED4-9E11-B8C83DB4BFF5}"/>
              </a:ext>
            </a:extLst>
          </p:cNvPr>
          <p:cNvSpPr/>
          <p:nvPr/>
        </p:nvSpPr>
        <p:spPr bwMode="gray">
          <a:xfrm>
            <a:off x="144482" y="1111353"/>
            <a:ext cx="1860164" cy="390534"/>
          </a:xfrm>
          <a:prstGeom prst="rect">
            <a:avLst/>
          </a:prstGeom>
          <a:solidFill>
            <a:schemeClr val="accent6">
              <a:lumMod val="50000"/>
            </a:schemeClr>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計画の概要</a:t>
            </a:r>
            <a:endPar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p:cNvPicPr>
            <a:picLocks noChangeAspect="1"/>
          </p:cNvPicPr>
          <p:nvPr/>
        </p:nvPicPr>
        <p:blipFill>
          <a:blip r:embed="rId3"/>
          <a:stretch>
            <a:fillRect/>
          </a:stretch>
        </p:blipFill>
        <p:spPr>
          <a:xfrm>
            <a:off x="4286194" y="2352857"/>
            <a:ext cx="2926334" cy="1277457"/>
          </a:xfrm>
          <a:prstGeom prst="rect">
            <a:avLst/>
          </a:prstGeom>
        </p:spPr>
      </p:pic>
      <p:pic>
        <p:nvPicPr>
          <p:cNvPr id="4" name="図 3"/>
          <p:cNvPicPr>
            <a:picLocks noChangeAspect="1"/>
          </p:cNvPicPr>
          <p:nvPr/>
        </p:nvPicPr>
        <p:blipFill>
          <a:blip r:embed="rId4"/>
          <a:stretch>
            <a:fillRect/>
          </a:stretch>
        </p:blipFill>
        <p:spPr>
          <a:xfrm>
            <a:off x="7142020" y="2086947"/>
            <a:ext cx="1907744" cy="1558835"/>
          </a:xfrm>
          <a:prstGeom prst="rect">
            <a:avLst/>
          </a:prstGeom>
        </p:spPr>
      </p:pic>
      <p:sp>
        <p:nvSpPr>
          <p:cNvPr id="30" name="テキスト ボックス 29">
            <a:extLst>
              <a:ext uri="{FF2B5EF4-FFF2-40B4-BE49-F238E27FC236}">
                <a16:creationId xmlns:a16="http://schemas.microsoft.com/office/drawing/2014/main" id="{EDF7E7FE-5FFF-457A-B878-C082253C0968}"/>
              </a:ext>
            </a:extLst>
          </p:cNvPr>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住宅経営室</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469731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角丸四角形 33"/>
          <p:cNvSpPr/>
          <p:nvPr/>
        </p:nvSpPr>
        <p:spPr>
          <a:xfrm>
            <a:off x="101601" y="1167388"/>
            <a:ext cx="8953500" cy="5501972"/>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４</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安心のくらしをつくる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35496" y="740490"/>
            <a:ext cx="9073008"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大阪府営住宅ストック総合活用計画の取組の推進（計画期間：令和</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年度）</a:t>
            </a:r>
          </a:p>
        </p:txBody>
      </p:sp>
      <p:sp>
        <p:nvSpPr>
          <p:cNvPr id="35" name="テキスト ボックス 34"/>
          <p:cNvSpPr txBox="1"/>
          <p:nvPr/>
        </p:nvSpPr>
        <p:spPr>
          <a:xfrm>
            <a:off x="101600" y="1253589"/>
            <a:ext cx="2489784" cy="348109"/>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令和７年度の主な取組</a:t>
            </a: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p:cNvSpPr/>
          <p:nvPr/>
        </p:nvSpPr>
        <p:spPr>
          <a:xfrm>
            <a:off x="160560" y="1609318"/>
            <a:ext cx="8779822" cy="4607223"/>
          </a:xfrm>
          <a:prstGeom prst="rect">
            <a:avLst/>
          </a:prstGeom>
        </p:spPr>
        <p:txBody>
          <a:bodyPr wrap="square" lIns="91440" tIns="45720" rIns="91440" bIns="4572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0655" algn="l" defTabSz="914290" rtl="0" eaLnBrk="1" fontAlgn="auto" latinLnBrk="0" hangingPunct="1">
              <a:lnSpc>
                <a:spcPct val="100000"/>
              </a:lnSpc>
              <a:spcBef>
                <a:spcPts val="0"/>
              </a:spcBef>
              <a:spcAft>
                <a:spcPts val="554"/>
              </a:spcAft>
              <a:buClrTx/>
              <a:buSzTx/>
              <a:buFontTx/>
              <a:buNone/>
              <a:tabLst/>
              <a:defRPr/>
            </a:pPr>
            <a:r>
              <a:rPr kumimoji="1" lang="ja-JP" altLang="en-US"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○再編・整備に向けた取組</a:t>
            </a:r>
            <a:endParaRPr lang="en-US" altLang="ja-JP" sz="1477" b="1" i="0" u="none" strike="sng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335280" algn="l" defTabSz="914290" rtl="0" eaLnBrk="1" fontAlgn="auto" latinLnBrk="0" hangingPunct="1">
              <a:lnSpc>
                <a:spcPts val="2215"/>
              </a:lnSpc>
              <a:spcBef>
                <a:spcPts val="0"/>
              </a:spcBef>
              <a:spcAft>
                <a:spcPts val="0"/>
              </a:spcAft>
              <a:buClrTx/>
              <a:buSzTx/>
              <a:buFontTx/>
              <a:buNone/>
              <a:tabLst/>
              <a:defRPr/>
            </a:pP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・集約建替事業を行う団地の基本計画、基本設計及び実施設計</a:t>
            </a:r>
            <a:r>
              <a:rPr kumimoji="1" lang="ja-JP" altLang="en-US" sz="1477" dirty="0">
                <a:solidFill>
                  <a:prstClr val="black"/>
                </a:solidFill>
                <a:latin typeface="Meiryo UI" panose="020B0604030504040204" pitchFamily="50" charset="-128"/>
                <a:ea typeface="Meiryo UI" panose="020B0604030504040204" pitchFamily="50" charset="-128"/>
              </a:rPr>
              <a:t>に着手</a:t>
            </a:r>
            <a:endParaRPr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335280" algn="l" defTabSz="914290" rtl="0" eaLnBrk="1" fontAlgn="auto" latinLnBrk="0" hangingPunct="1">
              <a:lnSpc>
                <a:spcPts val="2215"/>
              </a:lnSpc>
              <a:spcBef>
                <a:spcPts val="0"/>
              </a:spcBef>
              <a:spcAft>
                <a:spcPts val="0"/>
              </a:spcAft>
              <a:buClrTx/>
              <a:buSzTx/>
              <a:buFontTx/>
              <a:buNone/>
              <a:tabLst/>
              <a:defRPr/>
            </a:pP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a:t>
            </a:r>
            <a:r>
              <a:rPr kumimoji="1"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年度より工事着手（計画期間で延べ</a:t>
            </a:r>
            <a:r>
              <a:rPr kumimoji="1"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5,000</a:t>
            </a: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戸））</a:t>
            </a:r>
            <a:endParaRPr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335280" algn="l" defTabSz="914290" rtl="0" eaLnBrk="1" fontAlgn="auto" latinLnBrk="0" hangingPunct="1">
              <a:lnSpc>
                <a:spcPts val="2215"/>
              </a:lnSpc>
              <a:spcBef>
                <a:spcPts val="0"/>
              </a:spcBef>
              <a:spcAft>
                <a:spcPts val="0"/>
              </a:spcAft>
              <a:buClrTx/>
              <a:buSzTx/>
              <a:buFontTx/>
              <a:buNone/>
              <a:tabLst/>
              <a:defRPr/>
            </a:pP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・低需要団地における集約廃止事業を継続実施（計画期間で延べ</a:t>
            </a:r>
            <a:r>
              <a:rPr kumimoji="1"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3,000</a:t>
            </a: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戸）</a:t>
            </a:r>
            <a:endParaRPr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48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0655" algn="l" defTabSz="914290" rtl="0" eaLnBrk="1" fontAlgn="auto" latinLnBrk="0" hangingPunct="1">
              <a:lnSpc>
                <a:spcPct val="100000"/>
              </a:lnSpc>
              <a:spcBef>
                <a:spcPts val="0"/>
              </a:spcBef>
              <a:spcAft>
                <a:spcPts val="554"/>
              </a:spcAft>
              <a:buClrTx/>
              <a:buSzTx/>
              <a:buFontTx/>
              <a:buNone/>
              <a:tabLst/>
              <a:defRPr/>
            </a:pPr>
            <a:r>
              <a:rPr kumimoji="1" lang="ja-JP" altLang="en-US"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○耐震化の推進</a:t>
            </a:r>
            <a:endParaRPr lang="en-US" altLang="ja-JP"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33528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・耐震化のための建替事業を継続実施</a:t>
            </a:r>
            <a:endParaRPr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335582"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0655" algn="l" defTabSz="914290" rtl="0" eaLnBrk="1" fontAlgn="auto" latinLnBrk="0" hangingPunct="1">
              <a:lnSpc>
                <a:spcPct val="100000"/>
              </a:lnSpc>
              <a:spcBef>
                <a:spcPts val="0"/>
              </a:spcBef>
              <a:spcAft>
                <a:spcPts val="554"/>
              </a:spcAft>
              <a:buClrTx/>
              <a:buSzTx/>
              <a:buFontTx/>
              <a:buNone/>
              <a:tabLst/>
              <a:defRPr/>
            </a:pPr>
            <a:r>
              <a:rPr kumimoji="1" lang="ja-JP" altLang="en-US"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○バリアフリー化（エレベータ設置・住戸内改善）の推進</a:t>
            </a:r>
            <a:endParaRPr lang="en-US" altLang="ja-JP"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160655" algn="l" defTabSz="914290" rtl="0" eaLnBrk="1" fontAlgn="auto" latinLnBrk="0" hangingPunct="1">
              <a:lnSpc>
                <a:spcPts val="2215"/>
              </a:lnSpc>
              <a:spcBef>
                <a:spcPts val="0"/>
              </a:spcBef>
              <a:spcAft>
                <a:spcPts val="0"/>
              </a:spcAft>
              <a:buClrTx/>
              <a:buSzTx/>
              <a:buFontTx/>
              <a:buNone/>
              <a:tabLst/>
              <a:defRPr/>
            </a:pPr>
            <a:r>
              <a:rPr kumimoji="1" lang="ja-JP" altLang="en-US" sz="1450" b="1" i="0" u="none" strike="noStrike" kern="1200" cap="none" spc="0" normalizeH="0" baseline="0" noProof="0" dirty="0">
                <a:ln>
                  <a:noFill/>
                </a:ln>
                <a:solidFill>
                  <a:prstClr val="black"/>
                </a:solidFill>
                <a:effectLst/>
                <a:uLnTx/>
                <a:uFillTx/>
                <a:latin typeface="Meiryo UI"/>
                <a:ea typeface="Meiryo UI"/>
              </a:rPr>
              <a:t>　 </a:t>
            </a:r>
            <a:r>
              <a:rPr kumimoji="1" lang="ja-JP" altLang="en-US" sz="1450" b="0" i="0" u="none" strike="noStrike" kern="1200" cap="none" spc="0" normalizeH="0" baseline="0" noProof="0" dirty="0">
                <a:ln>
                  <a:noFill/>
                </a:ln>
                <a:solidFill>
                  <a:prstClr val="black"/>
                </a:solidFill>
                <a:effectLst/>
                <a:uLnTx/>
                <a:uFillTx/>
                <a:latin typeface="Meiryo UI"/>
                <a:ea typeface="Meiryo UI"/>
              </a:rPr>
              <a:t>・既存中層住宅のエレベーター設置事業（計画期間で延べ</a:t>
            </a:r>
            <a:r>
              <a:rPr kumimoji="1" lang="en-US" altLang="ja-JP" sz="1450" b="0" i="0" u="none" strike="noStrike" kern="1200" cap="none" spc="0" normalizeH="0" baseline="0" noProof="0" dirty="0">
                <a:ln>
                  <a:noFill/>
                </a:ln>
                <a:solidFill>
                  <a:prstClr val="black"/>
                </a:solidFill>
                <a:effectLst/>
                <a:uLnTx/>
                <a:uFillTx/>
                <a:latin typeface="Meiryo UI"/>
                <a:ea typeface="Meiryo UI"/>
              </a:rPr>
              <a:t>1,000</a:t>
            </a:r>
            <a:r>
              <a:rPr kumimoji="1" lang="ja-JP" altLang="en-US" sz="1450" b="0" i="0" u="none" strike="noStrike" kern="1200" cap="none" spc="0" normalizeH="0" baseline="0" noProof="0" dirty="0">
                <a:ln>
                  <a:noFill/>
                </a:ln>
                <a:solidFill>
                  <a:prstClr val="black"/>
                </a:solidFill>
                <a:effectLst/>
                <a:uLnTx/>
                <a:uFillTx/>
                <a:latin typeface="Meiryo UI"/>
                <a:ea typeface="Meiryo UI"/>
              </a:rPr>
              <a:t>基）</a:t>
            </a:r>
            <a:endParaRPr lang="en-US" altLang="ja-JP" sz="1450" b="0" i="0" u="none" strike="noStrike" kern="1200" cap="none" spc="0" normalizeH="0" baseline="0" noProof="0" dirty="0">
              <a:ln>
                <a:noFill/>
              </a:ln>
              <a:solidFill>
                <a:prstClr val="black"/>
              </a:solidFill>
              <a:effectLst/>
              <a:uLnTx/>
              <a:uFillTx/>
              <a:latin typeface="Meiryo UI"/>
              <a:ea typeface="Meiryo UI"/>
            </a:endParaRPr>
          </a:p>
          <a:p>
            <a:pPr marL="0" marR="0" lvl="0" indent="160655" algn="l" defTabSz="914290" rtl="0" eaLnBrk="1" fontAlgn="auto" latinLnBrk="0" hangingPunct="1">
              <a:lnSpc>
                <a:spcPts val="2215"/>
              </a:lnSpc>
              <a:spcBef>
                <a:spcPts val="0"/>
              </a:spcBef>
              <a:spcAft>
                <a:spcPts val="0"/>
              </a:spcAft>
              <a:buClrTx/>
              <a:buSzTx/>
              <a:buFontTx/>
              <a:buNone/>
              <a:tabLst/>
              <a:defRPr/>
            </a:pP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77"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住戸内バリアフリー化事業</a:t>
            </a: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（計画期間で延べ</a:t>
            </a:r>
            <a:r>
              <a:rPr kumimoji="1"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5,000</a:t>
            </a: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戸）</a:t>
            </a:r>
            <a:endParaRPr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161196" algn="l" defTabSz="914290" rtl="0" eaLnBrk="1" fontAlgn="auto" latinLnBrk="0" hangingPunct="1">
              <a:lnSpc>
                <a:spcPct val="100000"/>
              </a:lnSpc>
              <a:spcBef>
                <a:spcPts val="0"/>
              </a:spcBef>
              <a:spcAft>
                <a:spcPts val="554"/>
              </a:spcAft>
              <a:buClrTx/>
              <a:buSzTx/>
              <a:buFontTx/>
              <a:buNone/>
              <a:tabLst/>
              <a:defRPr/>
            </a:pPr>
            <a:endParaRPr kumimoji="1" lang="en-US" altLang="ja-JP"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160655" algn="l" defTabSz="914290" rtl="0" eaLnBrk="1" fontAlgn="auto" latinLnBrk="0" hangingPunct="1">
              <a:lnSpc>
                <a:spcPct val="100000"/>
              </a:lnSpc>
              <a:spcBef>
                <a:spcPts val="0"/>
              </a:spcBef>
              <a:spcAft>
                <a:spcPts val="554"/>
              </a:spcAft>
              <a:buClrTx/>
              <a:buSzTx/>
              <a:buFontTx/>
              <a:buNone/>
              <a:tabLst/>
              <a:defRPr/>
            </a:pPr>
            <a:r>
              <a:rPr kumimoji="1" lang="ja-JP" altLang="en-US"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○府営住宅ストックのまちづくりへの活用</a:t>
            </a:r>
            <a:endParaRPr lang="en-US" altLang="ja-JP"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indent="160655" defTabSz="914290">
              <a:spcAft>
                <a:spcPts val="554"/>
              </a:spcAft>
              <a:defRPr/>
            </a:pPr>
            <a:r>
              <a:rPr kumimoji="1" lang="en-US" altLang="ja-JP" sz="1450" b="1" dirty="0">
                <a:solidFill>
                  <a:prstClr val="black"/>
                </a:solidFill>
                <a:latin typeface="Meiryo UI"/>
                <a:ea typeface="Meiryo UI"/>
              </a:rPr>
              <a:t>   </a:t>
            </a:r>
            <a:r>
              <a:rPr kumimoji="1" lang="ja-JP" altLang="en-US" sz="1450" b="0" i="0" u="none" strike="noStrike" kern="1200" cap="none" spc="0" normalizeH="0" baseline="0" noProof="0" dirty="0">
                <a:ln>
                  <a:noFill/>
                </a:ln>
                <a:solidFill>
                  <a:prstClr val="black"/>
                </a:solidFill>
                <a:effectLst/>
                <a:uLnTx/>
                <a:uFillTx/>
                <a:latin typeface="Meiryo UI"/>
                <a:ea typeface="Meiryo UI"/>
              </a:rPr>
              <a:t>・</a:t>
            </a:r>
            <a:r>
              <a:rPr kumimoji="1" lang="ja-JP" altLang="en-US" sz="1450" b="1" i="0" u="sng" strike="noStrike" kern="1200" cap="none" spc="0" normalizeH="0" baseline="0" noProof="0" dirty="0">
                <a:ln>
                  <a:noFill/>
                </a:ln>
                <a:solidFill>
                  <a:srgbClr val="FF0000"/>
                </a:solidFill>
                <a:effectLst/>
                <a:uLnTx/>
                <a:uFillTx/>
                <a:latin typeface="Meiryo UI"/>
                <a:ea typeface="Meiryo UI"/>
              </a:rPr>
              <a:t>活用地の売却にあたり、</a:t>
            </a:r>
            <a:r>
              <a:rPr kumimoji="1" lang="ja-JP" altLang="en-US" sz="1450" b="1" u="sng" dirty="0">
                <a:solidFill>
                  <a:srgbClr val="FF0000"/>
                </a:solidFill>
                <a:latin typeface="Meiryo UI"/>
                <a:ea typeface="Meiryo UI"/>
              </a:rPr>
              <a:t>住宅地とする場合は</a:t>
            </a:r>
            <a:r>
              <a:rPr kumimoji="1" lang="ja-JP" altLang="en-US" sz="1450" b="1" i="0" u="sng" strike="noStrike" kern="1200" cap="none" spc="0" normalizeH="0" baseline="0" noProof="0" dirty="0">
                <a:ln>
                  <a:noFill/>
                </a:ln>
                <a:solidFill>
                  <a:srgbClr val="FF0000"/>
                </a:solidFill>
                <a:effectLst/>
                <a:uLnTx/>
                <a:uFillTx/>
                <a:latin typeface="Meiryo UI"/>
                <a:ea typeface="Meiryo UI"/>
              </a:rPr>
              <a:t>原則</a:t>
            </a:r>
            <a:r>
              <a:rPr kumimoji="1" lang="en-US" altLang="ja-JP" sz="1450" b="1" i="0" u="sng" strike="noStrike" kern="1200" cap="none" spc="0" normalizeH="0" baseline="0" noProof="0" dirty="0">
                <a:ln>
                  <a:noFill/>
                </a:ln>
                <a:solidFill>
                  <a:srgbClr val="FF0000"/>
                </a:solidFill>
                <a:effectLst/>
                <a:uLnTx/>
                <a:uFillTx/>
                <a:latin typeface="Meiryo UI"/>
                <a:ea typeface="Meiryo UI"/>
              </a:rPr>
              <a:t>ZEH</a:t>
            </a:r>
            <a:r>
              <a:rPr kumimoji="1" lang="ja-JP" altLang="en-US" sz="1450" b="1" i="0" u="sng" strike="noStrike" kern="1200" cap="none" spc="0" normalizeH="0" baseline="0" noProof="0" dirty="0">
                <a:ln>
                  <a:noFill/>
                </a:ln>
                <a:solidFill>
                  <a:srgbClr val="FF0000"/>
                </a:solidFill>
                <a:effectLst/>
                <a:uLnTx/>
                <a:uFillTx/>
                <a:latin typeface="Meiryo UI"/>
                <a:ea typeface="Meiryo UI"/>
              </a:rPr>
              <a:t>等を条件化</a:t>
            </a:r>
            <a:r>
              <a:rPr kumimoji="1" lang="ja-JP" sz="1500" b="1" u="sng" dirty="0">
                <a:solidFill>
                  <a:srgbClr val="FF0000"/>
                </a:solidFill>
                <a:latin typeface="Meiryo UI"/>
                <a:ea typeface="Meiryo UI"/>
              </a:rPr>
              <a:t>（令和６年度以降）</a:t>
            </a:r>
            <a:endParaRPr kumimoji="1" lang="en-US" altLang="ja-JP" sz="1477" b="1" u="sng" dirty="0">
              <a:solidFill>
                <a:srgbClr val="FF0000"/>
              </a:solidFill>
              <a:latin typeface="Meiryo UI" panose="020B0604030504040204" pitchFamily="50" charset="-128"/>
              <a:ea typeface="Meiryo UI" panose="020B0604030504040204" pitchFamily="50" charset="-128"/>
            </a:endParaRPr>
          </a:p>
          <a:p>
            <a:pPr marL="410210" marR="0" lvl="0" indent="-74295" algn="l" defTabSz="914290" rtl="0" eaLnBrk="1" fontAlgn="auto" latinLnBrk="0" hangingPunct="1">
              <a:lnSpc>
                <a:spcPts val="2215"/>
              </a:lnSpc>
              <a:spcBef>
                <a:spcPts val="0"/>
              </a:spcBef>
              <a:spcAft>
                <a:spcPts val="0"/>
              </a:spcAft>
              <a:buClrTx/>
              <a:buSzTx/>
              <a:buFontTx/>
              <a:buNone/>
              <a:tabLst/>
              <a:defRPr/>
            </a:pPr>
            <a:r>
              <a:rPr kumimoji="1" lang="ja-JP" altLang="en-US" sz="1450" b="0" i="0" u="none" strike="noStrike" kern="1200" cap="none" spc="0" normalizeH="0" baseline="0" noProof="0" dirty="0">
                <a:ln>
                  <a:noFill/>
                </a:ln>
                <a:solidFill>
                  <a:prstClr val="black"/>
                </a:solidFill>
                <a:effectLst/>
                <a:uLnTx/>
                <a:uFillTx/>
                <a:latin typeface="Meiryo UI"/>
                <a:ea typeface="Meiryo UI"/>
              </a:rPr>
              <a:t>　</a:t>
            </a:r>
            <a:r>
              <a:rPr kumimoji="1" lang="en-US" altLang="ja-JP" sz="1450" b="0" i="0" u="none" strike="noStrike" kern="1200" cap="none" spc="0" normalizeH="0" baseline="0" noProof="0" dirty="0">
                <a:ln>
                  <a:noFill/>
                </a:ln>
                <a:solidFill>
                  <a:prstClr val="black"/>
                </a:solidFill>
                <a:effectLst/>
                <a:uLnTx/>
                <a:uFillTx/>
                <a:latin typeface="Meiryo UI"/>
                <a:ea typeface="Meiryo UI"/>
              </a:rPr>
              <a:t>※</a:t>
            </a:r>
            <a:r>
              <a:rPr kumimoji="1" lang="ja-JP" altLang="en-US" sz="1450" b="0" i="0" u="none" strike="noStrike" kern="1200" cap="none" spc="0" normalizeH="0" baseline="0" noProof="0" dirty="0">
                <a:ln>
                  <a:noFill/>
                </a:ln>
                <a:solidFill>
                  <a:prstClr val="black"/>
                </a:solidFill>
                <a:effectLst/>
                <a:uLnTx/>
                <a:uFillTx/>
                <a:latin typeface="Meiryo UI"/>
                <a:ea typeface="Meiryo UI"/>
              </a:rPr>
              <a:t>次世代基準のＺＥＨ誘導等のモデル事業も実施（建築環境課共管）</a:t>
            </a:r>
            <a:endParaRPr lang="ja-JP" altLang="en-US" sz="1450" b="0" i="0" u="none" strike="noStrike" kern="1200" cap="none" spc="0" normalizeH="0" baseline="0" noProof="0" dirty="0">
              <a:ln>
                <a:noFill/>
              </a:ln>
              <a:solidFill>
                <a:prstClr val="black"/>
              </a:solidFill>
              <a:effectLst/>
              <a:uLnTx/>
              <a:uFillTx/>
              <a:latin typeface="Meiryo UI"/>
              <a:ea typeface="Meiryo UI"/>
            </a:endParaRPr>
          </a:p>
          <a:p>
            <a:pPr marL="410210" marR="0" lvl="0" indent="-74295" algn="l" defTabSz="914290" rtl="0" eaLnBrk="1" fontAlgn="auto" latinLnBrk="0" hangingPunct="1">
              <a:lnSpc>
                <a:spcPts val="2215"/>
              </a:lnSpc>
              <a:spcBef>
                <a:spcPts val="0"/>
              </a:spcBef>
              <a:spcAft>
                <a:spcPts val="0"/>
              </a:spcAft>
              <a:buClrTx/>
              <a:buSzTx/>
              <a:buFontTx/>
              <a:buNone/>
              <a:tabLst/>
              <a:defRPr/>
            </a:pP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77" dirty="0">
                <a:latin typeface="Meiryo UI" panose="020B0604030504040204" pitchFamily="50" charset="-128"/>
                <a:ea typeface="Meiryo UI" panose="020B0604030504040204" pitchFamily="50" charset="-128"/>
              </a:rPr>
              <a:t>令和</a:t>
            </a:r>
            <a:r>
              <a:rPr kumimoji="1" lang="en-US" altLang="ja-JP" sz="1477" dirty="0">
                <a:latin typeface="Meiryo UI" panose="020B0604030504040204" pitchFamily="50" charset="-128"/>
                <a:ea typeface="Meiryo UI" panose="020B0604030504040204" pitchFamily="50" charset="-128"/>
              </a:rPr>
              <a:t>7</a:t>
            </a:r>
            <a:r>
              <a:rPr kumimoji="1" lang="ja-JP" altLang="en-US" sz="1477" dirty="0">
                <a:latin typeface="Meiryo UI" panose="020B0604030504040204" pitchFamily="50" charset="-128"/>
                <a:ea typeface="Meiryo UI" panose="020B0604030504040204" pitchFamily="50" charset="-128"/>
              </a:rPr>
              <a:t>年度より</a:t>
            </a:r>
            <a:r>
              <a:rPr kumimoji="1" lang="ja-JP" altLang="en-US"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コインパーキング事業者公募において、開設区画数の拡大とともに電気自動車充電設備を設置</a:t>
            </a:r>
            <a:endParaRPr lang="en-US" altLang="ja-JP" sz="147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A3C9F44E-4FA3-4575-BD9B-FFB0D7203891}"/>
              </a:ext>
            </a:extLst>
          </p:cNvPr>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住宅経営室</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574394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４</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安心のくらしをつくる</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公的賃貸住宅事業者間連携の取組の推進</a:t>
            </a:r>
          </a:p>
        </p:txBody>
      </p:sp>
      <p:sp>
        <p:nvSpPr>
          <p:cNvPr id="7" name="Rectangle 8"/>
          <p:cNvSpPr>
            <a:spLocks noChangeArrowheads="1"/>
          </p:cNvSpPr>
          <p:nvPr/>
        </p:nvSpPr>
        <p:spPr bwMode="auto">
          <a:xfrm>
            <a:off x="-1112110" y="355879"/>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8" name="スライド番号プレースホルダー 2"/>
          <p:cNvSpPr>
            <a:spLocks noGrp="1"/>
          </p:cNvSpPr>
          <p:nvPr>
            <p:ph type="sldNum" sz="quarter" idx="12"/>
          </p:nvPr>
        </p:nvSpPr>
        <p:spPr>
          <a:xfrm>
            <a:off x="8532441" y="6597352"/>
            <a:ext cx="611560" cy="260648"/>
          </a:xfrm>
        </p:spPr>
        <p:txBody>
          <a:bodyPr/>
          <a:lstStyle/>
          <a:p>
            <a:fld id="{EA6D242B-6A52-4C5C-AF40-54B5FB6D04E5}" type="slidenum">
              <a:rPr kumimoji="1" lang="ja-JP" altLang="en-US"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32</a:t>
            </a:fld>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a:extLst>
              <a:ext uri="{FF2B5EF4-FFF2-40B4-BE49-F238E27FC236}">
                <a16:creationId xmlns:a16="http://schemas.microsoft.com/office/drawing/2014/main" id="{DDCC5163-1BCA-4848-8665-CDD69DAEAD61}"/>
              </a:ext>
            </a:extLst>
          </p:cNvPr>
          <p:cNvSpPr txBox="1"/>
          <p:nvPr/>
        </p:nvSpPr>
        <p:spPr>
          <a:xfrm>
            <a:off x="163477" y="1231743"/>
            <a:ext cx="1224004" cy="233397"/>
          </a:xfrm>
          <a:prstGeom prst="rect">
            <a:avLst/>
          </a:prstGeom>
          <a:solidFill>
            <a:schemeClr val="accent1"/>
          </a:solidFill>
          <a:ln>
            <a:noFill/>
          </a:ln>
        </p:spPr>
        <p:txBody>
          <a:bodyPr wrap="square" rtlCol="0" anchor="ctr">
            <a:spAutoFit/>
          </a:bodyPr>
          <a:lstStyle/>
          <a:p>
            <a:pPr algn="ctr" defTabSz="844083">
              <a:lnSpc>
                <a:spcPts val="1108"/>
              </a:lnSpc>
              <a:defRPr/>
            </a:pPr>
            <a:r>
              <a:rPr lang="ja-JP" altLang="en-US" sz="1100" b="1">
                <a:solidFill>
                  <a:schemeClr val="bg1"/>
                </a:solidFill>
                <a:latin typeface="Meiryo UI" panose="020B0604030504040204" pitchFamily="50" charset="-128"/>
                <a:ea typeface="Meiryo UI" panose="020B0604030504040204" pitchFamily="50" charset="-128"/>
              </a:rPr>
              <a:t>具体的イメージ</a:t>
            </a:r>
          </a:p>
        </p:txBody>
      </p:sp>
      <p:sp>
        <p:nvSpPr>
          <p:cNvPr id="45" name="角丸四角形 39">
            <a:extLst>
              <a:ext uri="{FF2B5EF4-FFF2-40B4-BE49-F238E27FC236}">
                <a16:creationId xmlns:a16="http://schemas.microsoft.com/office/drawing/2014/main" id="{EE8FBB2C-3BDD-4B43-BAF6-2D08D79C63BA}"/>
              </a:ext>
            </a:extLst>
          </p:cNvPr>
          <p:cNvSpPr/>
          <p:nvPr/>
        </p:nvSpPr>
        <p:spPr>
          <a:xfrm>
            <a:off x="4211230" y="1218063"/>
            <a:ext cx="4755691" cy="2016108"/>
          </a:xfrm>
          <a:prstGeom prst="roundRect">
            <a:avLst>
              <a:gd name="adj" fmla="val 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256"/>
              </a:spcBef>
            </a:pPr>
            <a:r>
              <a:rPr lang="ja-JP" altLang="en-US" sz="1400" b="1" u="sng">
                <a:solidFill>
                  <a:srgbClr val="FF0000"/>
                </a:solidFill>
                <a:latin typeface="Meiryo UI" panose="020B0604030504040204" pitchFamily="50" charset="-128"/>
                <a:ea typeface="Meiryo UI" panose="020B0604030504040204" pitchFamily="50" charset="-128"/>
                <a:cs typeface="Times New Roman" panose="02020603050405020304" pitchFamily="18" charset="0"/>
              </a:rPr>
              <a:t>公的賃貸住宅</a:t>
            </a:r>
            <a:r>
              <a:rPr lang="ja-JP" altLang="ja-JP" sz="1400" b="1" u="sng">
                <a:solidFill>
                  <a:srgbClr val="FF0000"/>
                </a:solidFill>
                <a:latin typeface="Meiryo UI" panose="020B0604030504040204" pitchFamily="50" charset="-128"/>
                <a:ea typeface="Meiryo UI" panose="020B0604030504040204" pitchFamily="50" charset="-128"/>
                <a:cs typeface="Times New Roman" panose="02020603050405020304" pitchFamily="18" charset="0"/>
              </a:rPr>
              <a:t>事業者</a:t>
            </a:r>
            <a:r>
              <a:rPr lang="ja-JP" altLang="en-US" sz="1400" b="1" u="sng">
                <a:solidFill>
                  <a:srgbClr val="FF0000"/>
                </a:solidFill>
                <a:latin typeface="Meiryo UI" panose="020B0604030504040204" pitchFamily="50" charset="-128"/>
                <a:ea typeface="Meiryo UI" panose="020B0604030504040204" pitchFamily="50" charset="-128"/>
                <a:cs typeface="Times New Roman" panose="02020603050405020304" pitchFamily="18" charset="0"/>
              </a:rPr>
              <a:t>（府・市町・</a:t>
            </a:r>
            <a:r>
              <a:rPr lang="en-US" altLang="ja-JP" sz="1400" b="1" u="sng">
                <a:solidFill>
                  <a:srgbClr val="FF0000"/>
                </a:solidFill>
                <a:latin typeface="Meiryo UI" panose="020B0604030504040204" pitchFamily="50" charset="-128"/>
                <a:ea typeface="Meiryo UI" panose="020B0604030504040204" pitchFamily="50" charset="-128"/>
                <a:cs typeface="Times New Roman" panose="02020603050405020304" pitchFamily="18" charset="0"/>
              </a:rPr>
              <a:t>UR</a:t>
            </a:r>
            <a:r>
              <a:rPr lang="ja-JP" altLang="en-US" sz="1400" b="1" u="sng">
                <a:solidFill>
                  <a:srgbClr val="FF0000"/>
                </a:solidFill>
                <a:latin typeface="Meiryo UI" panose="020B0604030504040204" pitchFamily="50" charset="-128"/>
                <a:ea typeface="Meiryo UI" panose="020B0604030504040204" pitchFamily="50" charset="-128"/>
                <a:cs typeface="Times New Roman" panose="02020603050405020304" pitchFamily="18" charset="0"/>
              </a:rPr>
              <a:t>・公社）</a:t>
            </a:r>
            <a:r>
              <a:rPr lang="ja-JP" altLang="ja-JP" sz="1400" b="1" u="sng">
                <a:solidFill>
                  <a:srgbClr val="FF0000"/>
                </a:solidFill>
                <a:latin typeface="Meiryo UI" panose="020B0604030504040204" pitchFamily="50" charset="-128"/>
                <a:ea typeface="Meiryo UI" panose="020B0604030504040204" pitchFamily="50" charset="-128"/>
                <a:cs typeface="Times New Roman" panose="02020603050405020304" pitchFamily="18" charset="0"/>
              </a:rPr>
              <a:t>が</a:t>
            </a:r>
            <a:r>
              <a:rPr lang="ja-JP" altLang="en-US" sz="140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、それぞれ</a:t>
            </a:r>
            <a:r>
              <a:rPr lang="ja-JP" altLang="ja-JP" sz="140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の考え方</a:t>
            </a:r>
            <a:r>
              <a:rPr lang="ja-JP" altLang="en-US" sz="140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だけで団地を経営するのではなく、適切な情報共有・連携のもと</a:t>
            </a:r>
            <a:r>
              <a:rPr lang="ja-JP" altLang="en-US" sz="1400" b="1" u="sng">
                <a:solidFill>
                  <a:srgbClr val="FF0000"/>
                </a:solidFill>
                <a:latin typeface="Meiryo UI" panose="020B0604030504040204" pitchFamily="50" charset="-128"/>
                <a:ea typeface="Meiryo UI" panose="020B0604030504040204" pitchFamily="50" charset="-128"/>
                <a:cs typeface="Times New Roman" panose="02020603050405020304" pitchFamily="18" charset="0"/>
              </a:rPr>
              <a:t>効果的に公的賃貸住宅政策を推進するため</a:t>
            </a:r>
            <a:r>
              <a:rPr lang="ja-JP" altLang="en-US" sz="140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400" b="1" u="sng">
                <a:solidFill>
                  <a:srgbClr val="FF0000"/>
                </a:solidFill>
                <a:latin typeface="Meiryo UI" panose="020B0604030504040204" pitchFamily="50" charset="-128"/>
                <a:ea typeface="Meiryo UI" panose="020B0604030504040204" pitchFamily="50" charset="-128"/>
                <a:cs typeface="Times New Roman" panose="02020603050405020304" pitchFamily="18" charset="0"/>
              </a:rPr>
              <a:t>事業者間の連携体制を整備</a:t>
            </a:r>
            <a:endParaRPr lang="en-US" altLang="ja-JP" sz="1400" b="1" u="sng">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a:spcBef>
                <a:spcPts val="256"/>
              </a:spcBef>
            </a:pPr>
            <a:endParaRPr lang="en-US" altLang="ja-JP" sz="140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defTabSz="844083">
              <a:defRPr/>
            </a:pPr>
            <a:r>
              <a:rPr lang="ja-JP" altLang="en-US" sz="1400">
                <a:solidFill>
                  <a:schemeClr val="tx1"/>
                </a:solidFill>
                <a:latin typeface="Meiryo UI" panose="020B0604030504040204" pitchFamily="50" charset="-128"/>
                <a:ea typeface="Meiryo UI" panose="020B0604030504040204" pitchFamily="50" charset="-128"/>
              </a:rPr>
              <a:t>公的賃貸住宅事業者が、</a:t>
            </a:r>
            <a:r>
              <a:rPr lang="ja-JP" altLang="en-US" sz="1400" b="1" u="sng">
                <a:solidFill>
                  <a:srgbClr val="FF0000"/>
                </a:solidFill>
                <a:latin typeface="Meiryo UI" panose="020B0604030504040204" pitchFamily="50" charset="-128"/>
                <a:ea typeface="Meiryo UI" panose="020B0604030504040204" pitchFamily="50" charset="-128"/>
              </a:rPr>
              <a:t>今後の住宅政策の方向性や将来的なまちのあり方を共有</a:t>
            </a:r>
            <a:r>
              <a:rPr lang="ja-JP" altLang="en-US" sz="1400">
                <a:solidFill>
                  <a:schemeClr val="tx1"/>
                </a:solidFill>
                <a:latin typeface="Meiryo UI" panose="020B0604030504040204" pitchFamily="50" charset="-128"/>
                <a:ea typeface="Meiryo UI" panose="020B0604030504040204" pitchFamily="50" charset="-128"/>
              </a:rPr>
              <a:t>し、</a:t>
            </a:r>
            <a:r>
              <a:rPr lang="ja-JP" altLang="en-US" sz="1400" b="1" u="sng">
                <a:solidFill>
                  <a:srgbClr val="FF0000"/>
                </a:solidFill>
                <a:latin typeface="Meiryo UI" panose="020B0604030504040204" pitchFamily="50" charset="-128"/>
                <a:ea typeface="Meiryo UI" panose="020B0604030504040204" pitchFamily="50" charset="-128"/>
              </a:rPr>
              <a:t>地域再生に資する事業を展開できるよう</a:t>
            </a:r>
            <a:r>
              <a:rPr lang="ja-JP" altLang="en-US" sz="1400">
                <a:solidFill>
                  <a:schemeClr val="tx1"/>
                </a:solidFill>
                <a:latin typeface="Meiryo UI" panose="020B0604030504040204" pitchFamily="50" charset="-128"/>
                <a:ea typeface="Meiryo UI" panose="020B0604030504040204" pitchFamily="50" charset="-128"/>
              </a:rPr>
              <a:t>、</a:t>
            </a:r>
            <a:r>
              <a:rPr lang="ja-JP" altLang="en-US" sz="1400" b="1" u="sng">
                <a:solidFill>
                  <a:srgbClr val="FF0000"/>
                </a:solidFill>
                <a:latin typeface="Meiryo UI" panose="020B0604030504040204" pitchFamily="50" charset="-128"/>
                <a:ea typeface="Meiryo UI" panose="020B0604030504040204" pitchFamily="50" charset="-128"/>
              </a:rPr>
              <a:t>事業者間の連携を強化</a:t>
            </a:r>
          </a:p>
        </p:txBody>
      </p:sp>
      <p:sp>
        <p:nvSpPr>
          <p:cNvPr id="47" name="正方形/長方形 46">
            <a:extLst>
              <a:ext uri="{FF2B5EF4-FFF2-40B4-BE49-F238E27FC236}">
                <a16:creationId xmlns:a16="http://schemas.microsoft.com/office/drawing/2014/main" id="{5AA31AC7-6D88-49F7-8DC5-3480E636B2C6}"/>
              </a:ext>
            </a:extLst>
          </p:cNvPr>
          <p:cNvSpPr/>
          <p:nvPr/>
        </p:nvSpPr>
        <p:spPr>
          <a:xfrm>
            <a:off x="-180528" y="3285984"/>
            <a:ext cx="9144000" cy="307657"/>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2023" tIns="30675" rIns="92023" bIns="30675" anchor="t" anchorCtr="0">
            <a:spAutoFit/>
          </a:bodyPr>
          <a:lstStyle/>
          <a:p>
            <a:pPr marL="81164" marR="0" lvl="0" indent="0" algn="l" defTabSz="676089" rtl="0" eaLnBrk="1" fontAlgn="auto" latinLnBrk="0" hangingPunct="1">
              <a:lnSpc>
                <a:spcPct val="130000"/>
              </a:lnSpc>
              <a:spcBef>
                <a:spcPts val="256"/>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lang="ja-JP" altLang="en-US" sz="1400">
                <a:solidFill>
                  <a:prstClr val="black"/>
                </a:solidFill>
                <a:latin typeface="Meiryo UI" panose="020B0604030504040204" pitchFamily="50" charset="-128"/>
                <a:ea typeface="Meiryo UI" panose="020B0604030504040204" pitchFamily="50" charset="-128"/>
              </a:rPr>
              <a:t>先進的な</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取組）</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7" name="正方形/長方形 76">
            <a:extLst>
              <a:ext uri="{FF2B5EF4-FFF2-40B4-BE49-F238E27FC236}">
                <a16:creationId xmlns:a16="http://schemas.microsoft.com/office/drawing/2014/main" id="{C7A4D382-4050-435B-B4A0-23B2C02C6056}"/>
              </a:ext>
            </a:extLst>
          </p:cNvPr>
          <p:cNvSpPr/>
          <p:nvPr/>
        </p:nvSpPr>
        <p:spPr>
          <a:xfrm>
            <a:off x="111396" y="1169013"/>
            <a:ext cx="8942547" cy="20754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31" name="テキスト ボックス 30">
            <a:extLst>
              <a:ext uri="{FF2B5EF4-FFF2-40B4-BE49-F238E27FC236}">
                <a16:creationId xmlns:a16="http://schemas.microsoft.com/office/drawing/2014/main" id="{2DEB9C69-A133-4796-B270-B8E637A853FF}"/>
              </a:ext>
            </a:extLst>
          </p:cNvPr>
          <p:cNvSpPr txBox="1"/>
          <p:nvPr/>
        </p:nvSpPr>
        <p:spPr>
          <a:xfrm>
            <a:off x="130191" y="3587958"/>
            <a:ext cx="2069462" cy="233397"/>
          </a:xfrm>
          <a:prstGeom prst="rect">
            <a:avLst/>
          </a:prstGeom>
          <a:solidFill>
            <a:schemeClr val="accent1"/>
          </a:solidFill>
          <a:ln>
            <a:noFill/>
          </a:ln>
        </p:spPr>
        <p:txBody>
          <a:bodyPr wrap="square" rtlCol="0" anchor="ctr">
            <a:spAutoFit/>
          </a:bodyPr>
          <a:lstStyle/>
          <a:p>
            <a:pPr algn="ctr" defTabSz="844083">
              <a:lnSpc>
                <a:spcPts val="1108"/>
              </a:lnSpc>
              <a:defRPr/>
            </a:pPr>
            <a:r>
              <a:rPr lang="ja-JP" altLang="en-US" sz="1100" b="1">
                <a:solidFill>
                  <a:schemeClr val="bg1"/>
                </a:solidFill>
                <a:latin typeface="Meiryo UI" panose="020B0604030504040204" pitchFamily="50" charset="-128"/>
                <a:ea typeface="Meiryo UI" panose="020B0604030504040204" pitchFamily="50" charset="-128"/>
              </a:rPr>
              <a:t>泉北ニュータウン（堺市南区）</a:t>
            </a:r>
          </a:p>
        </p:txBody>
      </p:sp>
      <p:sp>
        <p:nvSpPr>
          <p:cNvPr id="37" name="テキスト ボックス 36">
            <a:extLst>
              <a:ext uri="{FF2B5EF4-FFF2-40B4-BE49-F238E27FC236}">
                <a16:creationId xmlns:a16="http://schemas.microsoft.com/office/drawing/2014/main" id="{C95B227B-72E1-4381-9091-3ECD6D26C677}"/>
              </a:ext>
            </a:extLst>
          </p:cNvPr>
          <p:cNvSpPr txBox="1"/>
          <p:nvPr/>
        </p:nvSpPr>
        <p:spPr>
          <a:xfrm>
            <a:off x="4759505" y="3593575"/>
            <a:ext cx="2999937" cy="233397"/>
          </a:xfrm>
          <a:prstGeom prst="rect">
            <a:avLst/>
          </a:prstGeom>
          <a:solidFill>
            <a:schemeClr val="accent1"/>
          </a:solidFill>
          <a:ln>
            <a:noFill/>
          </a:ln>
        </p:spPr>
        <p:txBody>
          <a:bodyPr wrap="square" rtlCol="0" anchor="ctr">
            <a:spAutoFit/>
          </a:bodyPr>
          <a:lstStyle/>
          <a:p>
            <a:pPr algn="ctr" defTabSz="844083">
              <a:lnSpc>
                <a:spcPts val="1108"/>
              </a:lnSpc>
              <a:defRPr/>
            </a:pPr>
            <a:r>
              <a:rPr lang="ja-JP" altLang="en-US" sz="1100" b="1">
                <a:solidFill>
                  <a:schemeClr val="bg1"/>
                </a:solidFill>
                <a:latin typeface="Meiryo UI" panose="020B0604030504040204" pitchFamily="50" charset="-128"/>
                <a:ea typeface="Meiryo UI" panose="020B0604030504040204" pitchFamily="50" charset="-128"/>
              </a:rPr>
              <a:t>新金岡地区（堺市北区新金岡町</a:t>
            </a:r>
            <a:r>
              <a:rPr lang="en-US" altLang="ja-JP" sz="1100" b="1">
                <a:solidFill>
                  <a:schemeClr val="bg1"/>
                </a:solidFill>
                <a:latin typeface="Meiryo UI" panose="020B0604030504040204" pitchFamily="50" charset="-128"/>
                <a:ea typeface="Meiryo UI" panose="020B0604030504040204" pitchFamily="50" charset="-128"/>
              </a:rPr>
              <a:t>1</a:t>
            </a:r>
            <a:r>
              <a:rPr lang="ja-JP" altLang="en-US" sz="1100" b="1">
                <a:solidFill>
                  <a:schemeClr val="bg1"/>
                </a:solidFill>
                <a:latin typeface="Meiryo UI" panose="020B0604030504040204" pitchFamily="50" charset="-128"/>
                <a:ea typeface="Meiryo UI" panose="020B0604030504040204" pitchFamily="50" charset="-128"/>
              </a:rPr>
              <a:t>丁～</a:t>
            </a:r>
            <a:r>
              <a:rPr lang="en-US" altLang="ja-JP" sz="1100" b="1">
                <a:solidFill>
                  <a:schemeClr val="bg1"/>
                </a:solidFill>
                <a:latin typeface="Meiryo UI" panose="020B0604030504040204" pitchFamily="50" charset="-128"/>
                <a:ea typeface="Meiryo UI" panose="020B0604030504040204" pitchFamily="50" charset="-128"/>
              </a:rPr>
              <a:t>5</a:t>
            </a:r>
            <a:r>
              <a:rPr lang="ja-JP" altLang="en-US" sz="1100" b="1">
                <a:solidFill>
                  <a:schemeClr val="bg1"/>
                </a:solidFill>
                <a:latin typeface="Meiryo UI" panose="020B0604030504040204" pitchFamily="50" charset="-128"/>
                <a:ea typeface="Meiryo UI" panose="020B0604030504040204" pitchFamily="50" charset="-128"/>
              </a:rPr>
              <a:t>丁）</a:t>
            </a:r>
          </a:p>
        </p:txBody>
      </p:sp>
      <p:pic>
        <p:nvPicPr>
          <p:cNvPr id="3" name="図 2">
            <a:extLst>
              <a:ext uri="{FF2B5EF4-FFF2-40B4-BE49-F238E27FC236}">
                <a16:creationId xmlns:a16="http://schemas.microsoft.com/office/drawing/2014/main" id="{07EF6C11-86B3-437F-AE67-E82CF2038AB2}"/>
              </a:ext>
            </a:extLst>
          </p:cNvPr>
          <p:cNvPicPr>
            <a:picLocks noChangeAspect="1"/>
          </p:cNvPicPr>
          <p:nvPr/>
        </p:nvPicPr>
        <p:blipFill rotWithShape="1">
          <a:blip r:embed="rId3"/>
          <a:srcRect t="2746"/>
          <a:stretch/>
        </p:blipFill>
        <p:spPr>
          <a:xfrm>
            <a:off x="4899352" y="4848140"/>
            <a:ext cx="2324657" cy="1945459"/>
          </a:xfrm>
          <a:prstGeom prst="rect">
            <a:avLst/>
          </a:prstGeom>
        </p:spPr>
      </p:pic>
      <p:grpSp>
        <p:nvGrpSpPr>
          <p:cNvPr id="12" name="グループ化 11">
            <a:extLst>
              <a:ext uri="{FF2B5EF4-FFF2-40B4-BE49-F238E27FC236}">
                <a16:creationId xmlns:a16="http://schemas.microsoft.com/office/drawing/2014/main" id="{C27761DE-1D00-4D9A-857B-EFAEFD5AFE10}"/>
              </a:ext>
            </a:extLst>
          </p:cNvPr>
          <p:cNvGrpSpPr/>
          <p:nvPr/>
        </p:nvGrpSpPr>
        <p:grpSpPr>
          <a:xfrm>
            <a:off x="7283905" y="5209235"/>
            <a:ext cx="2007831" cy="1384996"/>
            <a:chOff x="3751051" y="4465813"/>
            <a:chExt cx="2007831" cy="1384996"/>
          </a:xfrm>
        </p:grpSpPr>
        <p:sp>
          <p:nvSpPr>
            <p:cNvPr id="8" name="正方形/長方形 7">
              <a:extLst>
                <a:ext uri="{FF2B5EF4-FFF2-40B4-BE49-F238E27FC236}">
                  <a16:creationId xmlns:a16="http://schemas.microsoft.com/office/drawing/2014/main" id="{BE33DB28-4E48-4180-8B83-5272A54A4E47}"/>
                </a:ext>
              </a:extLst>
            </p:cNvPr>
            <p:cNvSpPr/>
            <p:nvPr/>
          </p:nvSpPr>
          <p:spPr>
            <a:xfrm>
              <a:off x="3751051" y="4465813"/>
              <a:ext cx="1800200" cy="1384996"/>
            </a:xfrm>
            <a:prstGeom prst="rect">
              <a:avLst/>
            </a:prstGeom>
            <a:solidFill>
              <a:srgbClr val="FF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テキスト ボックス 5">
              <a:extLst>
                <a:ext uri="{FF2B5EF4-FFF2-40B4-BE49-F238E27FC236}">
                  <a16:creationId xmlns:a16="http://schemas.microsoft.com/office/drawing/2014/main" id="{52F563E4-AC8A-49F4-80FA-29D14D6EC2B9}"/>
                </a:ext>
              </a:extLst>
            </p:cNvPr>
            <p:cNvSpPr txBox="1"/>
            <p:nvPr/>
          </p:nvSpPr>
          <p:spPr>
            <a:xfrm>
              <a:off x="4097244" y="4465814"/>
              <a:ext cx="1661638" cy="1384995"/>
            </a:xfrm>
            <a:prstGeom prst="rect">
              <a:avLst/>
            </a:prstGeom>
            <a:noFill/>
          </p:spPr>
          <p:txBody>
            <a:bodyPr wrap="square" rtlCol="0">
              <a:spAutoFit/>
            </a:bodyPr>
            <a:lstStyle/>
            <a:p>
              <a:r>
                <a:rPr lang="ja-JP" altLang="en-US" sz="1050" b="1" kern="100">
                  <a:effectLst/>
                  <a:latin typeface="Meiryo UI" panose="020B0604030504040204" pitchFamily="50" charset="-128"/>
                  <a:ea typeface="Meiryo UI" panose="020B0604030504040204" pitchFamily="50" charset="-128"/>
                  <a:cs typeface="メイリオ" panose="020B0604030504040204" pitchFamily="50" charset="-128"/>
                </a:rPr>
                <a:t>：</a:t>
              </a:r>
              <a:r>
                <a:rPr lang="ja-JP" altLang="ja-JP" sz="1050" b="1" kern="100">
                  <a:effectLst/>
                  <a:latin typeface="Meiryo UI" panose="020B0604030504040204" pitchFamily="50" charset="-128"/>
                  <a:ea typeface="Meiryo UI" panose="020B0604030504040204" pitchFamily="50" charset="-128"/>
                  <a:cs typeface="メイリオ" panose="020B0604030504040204" pitchFamily="50" charset="-128"/>
                </a:rPr>
                <a:t>駅周辺地域拠点</a:t>
              </a:r>
              <a:endParaRPr lang="en-US" altLang="ja-JP" sz="1050" b="1" kern="100">
                <a:effectLst/>
                <a:latin typeface="Meiryo UI" panose="020B0604030504040204" pitchFamily="50" charset="-128"/>
                <a:ea typeface="Meiryo UI" panose="020B0604030504040204" pitchFamily="50" charset="-128"/>
                <a:cs typeface="メイリオ" panose="020B0604030504040204" pitchFamily="50" charset="-128"/>
              </a:endParaRPr>
            </a:p>
            <a:p>
              <a:r>
                <a:rPr kumimoji="1" lang="ja-JP" altLang="en-US" sz="1050" b="1" kern="100">
                  <a:latin typeface="Meiryo UI" panose="020B0604030504040204" pitchFamily="50" charset="-128"/>
                  <a:ea typeface="Meiryo UI" panose="020B0604030504040204" pitchFamily="50" charset="-128"/>
                </a:rPr>
                <a:t>：緑の拠点</a:t>
              </a:r>
              <a:endParaRPr kumimoji="1" lang="en-US" altLang="ja-JP" sz="1050" b="1" kern="100">
                <a:latin typeface="Meiryo UI" panose="020B0604030504040204" pitchFamily="50" charset="-128"/>
                <a:ea typeface="Meiryo UI" panose="020B0604030504040204" pitchFamily="50" charset="-128"/>
              </a:endParaRPr>
            </a:p>
            <a:p>
              <a:r>
                <a:rPr lang="ja-JP" altLang="en-US" sz="1050" b="1" kern="100">
                  <a:latin typeface="Meiryo UI" panose="020B0604030504040204" pitchFamily="50" charset="-128"/>
                  <a:ea typeface="Meiryo UI" panose="020B0604030504040204" pitchFamily="50" charset="-128"/>
                </a:rPr>
                <a:t>：沿道サービス軸</a:t>
              </a:r>
              <a:endParaRPr lang="en-US" altLang="ja-JP" sz="1050" b="1" kern="100">
                <a:latin typeface="Meiryo UI" panose="020B0604030504040204" pitchFamily="50" charset="-128"/>
                <a:ea typeface="Meiryo UI" panose="020B0604030504040204" pitchFamily="50" charset="-128"/>
              </a:endParaRPr>
            </a:p>
            <a:p>
              <a:r>
                <a:rPr kumimoji="1" lang="ja-JP" altLang="en-US" sz="1050" b="1" kern="100">
                  <a:latin typeface="Meiryo UI" panose="020B0604030504040204" pitchFamily="50" charset="-128"/>
                  <a:ea typeface="Meiryo UI" panose="020B0604030504040204" pitchFamily="50" charset="-128"/>
                </a:rPr>
                <a:t>：緑の軸</a:t>
              </a:r>
              <a:endParaRPr kumimoji="1" lang="en-US" altLang="ja-JP" sz="1050" b="1" kern="100">
                <a:latin typeface="Meiryo UI" panose="020B0604030504040204" pitchFamily="50" charset="-128"/>
                <a:ea typeface="Meiryo UI" panose="020B0604030504040204" pitchFamily="50" charset="-128"/>
              </a:endParaRPr>
            </a:p>
            <a:p>
              <a:r>
                <a:rPr lang="ja-JP" altLang="en-US" sz="1050" b="1" kern="100">
                  <a:latin typeface="Meiryo UI" panose="020B0604030504040204" pitchFamily="50" charset="-128"/>
                  <a:ea typeface="Meiryo UI" panose="020B0604030504040204" pitchFamily="50" charset="-128"/>
                </a:rPr>
                <a:t>：住宅市街地ゾーン</a:t>
              </a:r>
              <a:endParaRPr lang="en-US" altLang="ja-JP" sz="1050" b="1" kern="100">
                <a:latin typeface="Meiryo UI" panose="020B0604030504040204" pitchFamily="50" charset="-128"/>
                <a:ea typeface="Meiryo UI" panose="020B0604030504040204" pitchFamily="50" charset="-128"/>
              </a:endParaRPr>
            </a:p>
            <a:p>
              <a:r>
                <a:rPr kumimoji="1" lang="ja-JP" altLang="en-US" sz="1050" b="1" kern="100">
                  <a:latin typeface="Meiryo UI" panose="020B0604030504040204" pitchFamily="50" charset="-128"/>
                  <a:ea typeface="Meiryo UI" panose="020B0604030504040204" pitchFamily="50" charset="-128"/>
                </a:rPr>
                <a:t>：中低層住宅地ゾーン</a:t>
              </a:r>
              <a:endParaRPr kumimoji="1" lang="en-US" altLang="ja-JP" sz="1050" b="1" kern="100">
                <a:latin typeface="Meiryo UI" panose="020B0604030504040204" pitchFamily="50" charset="-128"/>
                <a:ea typeface="Meiryo UI" panose="020B0604030504040204" pitchFamily="50" charset="-128"/>
              </a:endParaRPr>
            </a:p>
            <a:p>
              <a:r>
                <a:rPr lang="ja-JP" altLang="en-US" sz="1050" b="1" kern="100">
                  <a:latin typeface="Meiryo UI" panose="020B0604030504040204" pitchFamily="50" charset="-128"/>
                  <a:ea typeface="Meiryo UI" panose="020B0604030504040204" pitchFamily="50" charset="-128"/>
                </a:rPr>
                <a:t>：</a:t>
              </a:r>
              <a:r>
                <a:rPr lang="zh-TW" altLang="en-US" sz="1050" b="1" kern="100">
                  <a:latin typeface="Meiryo UI" panose="020B0604030504040204" pitchFamily="50" charset="-128"/>
                  <a:ea typeface="Meiryo UI" panose="020B0604030504040204" pitchFamily="50" charset="-128"/>
                </a:rPr>
                <a:t>公的賃貸住宅団地</a:t>
              </a:r>
              <a:endParaRPr lang="en-US" altLang="zh-TW" sz="1050" b="1" kern="100">
                <a:latin typeface="Meiryo UI" panose="020B0604030504040204" pitchFamily="50" charset="-128"/>
                <a:ea typeface="Meiryo UI" panose="020B0604030504040204" pitchFamily="50" charset="-128"/>
              </a:endParaRPr>
            </a:p>
            <a:p>
              <a:r>
                <a:rPr kumimoji="1" lang="ja-JP" altLang="en-US" sz="1050" b="1" kern="100">
                  <a:latin typeface="Meiryo UI" panose="020B0604030504040204" pitchFamily="50" charset="-128"/>
                  <a:ea typeface="Meiryo UI" panose="020B0604030504040204" pitchFamily="50" charset="-128"/>
                </a:rPr>
                <a:t>：活  用  用  地</a:t>
              </a:r>
              <a:endParaRPr kumimoji="1" lang="en-US" altLang="ja-JP" sz="1050" b="1" kern="100">
                <a:latin typeface="Meiryo UI" panose="020B0604030504040204" pitchFamily="50" charset="-128"/>
                <a:ea typeface="Meiryo UI" panose="020B0604030504040204" pitchFamily="50" charset="-128"/>
              </a:endParaRPr>
            </a:p>
          </p:txBody>
        </p:sp>
        <p:grpSp>
          <p:nvGrpSpPr>
            <p:cNvPr id="38" name="グループ化 37">
              <a:extLst>
                <a:ext uri="{FF2B5EF4-FFF2-40B4-BE49-F238E27FC236}">
                  <a16:creationId xmlns:a16="http://schemas.microsoft.com/office/drawing/2014/main" id="{36AA925B-CE0B-4DB8-A923-9FE0DA7154AB}"/>
                </a:ext>
              </a:extLst>
            </p:cNvPr>
            <p:cNvGrpSpPr>
              <a:grpSpLocks noChangeAspect="1"/>
            </p:cNvGrpSpPr>
            <p:nvPr/>
          </p:nvGrpSpPr>
          <p:grpSpPr>
            <a:xfrm flipH="1">
              <a:off x="3823060" y="4489763"/>
              <a:ext cx="432047" cy="1313878"/>
              <a:chOff x="0" y="0"/>
              <a:chExt cx="819807" cy="2493448"/>
            </a:xfrm>
          </p:grpSpPr>
          <p:pic>
            <p:nvPicPr>
              <p:cNvPr id="39" name="Picture 312">
                <a:extLst>
                  <a:ext uri="{FF2B5EF4-FFF2-40B4-BE49-F238E27FC236}">
                    <a16:creationId xmlns:a16="http://schemas.microsoft.com/office/drawing/2014/main" id="{C1B376AF-02AD-465E-B77E-6F9E367CFB46}"/>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0"/>
                <a:ext cx="819807" cy="21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円/楕円 2219">
                <a:extLst>
                  <a:ext uri="{FF2B5EF4-FFF2-40B4-BE49-F238E27FC236}">
                    <a16:creationId xmlns:a16="http://schemas.microsoft.com/office/drawing/2014/main" id="{3438AC10-20CB-4644-9FA0-EF4DBCBEC401}"/>
                  </a:ext>
                </a:extLst>
              </p:cNvPr>
              <p:cNvSpPr/>
              <p:nvPr/>
            </p:nvSpPr>
            <p:spPr bwMode="auto">
              <a:xfrm>
                <a:off x="299545" y="2222938"/>
                <a:ext cx="277495" cy="270510"/>
              </a:xfrm>
              <a:prstGeom prst="ellipse">
                <a:avLst/>
              </a:prstGeom>
              <a:solidFill>
                <a:srgbClr val="FFFF00"/>
              </a:solidFill>
              <a:ln w="31750" cap="flat" cmpd="sng">
                <a:solidFill>
                  <a:sysClr val="windowText" lastClr="000000">
                    <a:alpha val="78000"/>
                  </a:sysClr>
                </a:solidFill>
                <a:prstDash val="solid"/>
                <a:round/>
                <a:headEnd type="none" w="med" len="med"/>
                <a:tailEnd type="none" w="med" len="med"/>
              </a:ln>
              <a:effectLst/>
            </p:spPr>
            <p:txBody>
              <a:bodyPr rot="0" spcFirstLastPara="0" vert="horz" wrap="square" lIns="91440" tIns="45720" rIns="91440" bIns="45720" numCol="1" spcCol="0" rtlCol="0" fromWordArt="0" anchor="t" anchorCtr="0" forceAA="0" upright="1" compatLnSpc="1">
                <a:prstTxWarp prst="textNoShape">
                  <a:avLst/>
                </a:prstTxWarp>
                <a:noAutofit/>
              </a:bodyPr>
              <a:lstStyle/>
              <a:p>
                <a:endParaRPr lang="ja-JP" altLang="en-US"/>
              </a:p>
            </p:txBody>
          </p:sp>
        </p:grpSp>
      </p:grpSp>
      <p:sp>
        <p:nvSpPr>
          <p:cNvPr id="46" name="角丸四角形 3">
            <a:extLst>
              <a:ext uri="{FF2B5EF4-FFF2-40B4-BE49-F238E27FC236}">
                <a16:creationId xmlns:a16="http://schemas.microsoft.com/office/drawing/2014/main" id="{6595F4AD-A951-4FBF-BD6F-B3C66EDEA104}"/>
              </a:ext>
            </a:extLst>
          </p:cNvPr>
          <p:cNvSpPr/>
          <p:nvPr/>
        </p:nvSpPr>
        <p:spPr>
          <a:xfrm>
            <a:off x="4759505" y="3780230"/>
            <a:ext cx="4324600" cy="600164"/>
          </a:xfrm>
          <a:prstGeom prst="rect">
            <a:avLst/>
          </a:prstGeom>
          <a:no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134938" indent="-134938"/>
            <a:r>
              <a:rPr lang="ja-JP" altLang="en-US" sz="1100" b="1" i="0">
                <a:solidFill>
                  <a:srgbClr val="333333"/>
                </a:solidFill>
                <a:effectLst/>
                <a:latin typeface="Meiryo UI" panose="020B0604030504040204" pitchFamily="50" charset="-128"/>
                <a:ea typeface="Meiryo UI" panose="020B0604030504040204" pitchFamily="50" charset="-128"/>
              </a:rPr>
              <a:t>〇府、堺市、</a:t>
            </a:r>
            <a:r>
              <a:rPr lang="en-US" altLang="ja-JP" sz="1100" b="1" i="0">
                <a:solidFill>
                  <a:srgbClr val="333333"/>
                </a:solidFill>
                <a:effectLst/>
                <a:latin typeface="Meiryo UI" panose="020B0604030504040204" pitchFamily="50" charset="-128"/>
                <a:ea typeface="Meiryo UI" panose="020B0604030504040204" pitchFamily="50" charset="-128"/>
              </a:rPr>
              <a:t>UR</a:t>
            </a:r>
            <a:r>
              <a:rPr lang="ja-JP" altLang="en-US" sz="1100" b="1" i="0">
                <a:solidFill>
                  <a:srgbClr val="333333"/>
                </a:solidFill>
                <a:effectLst/>
                <a:latin typeface="Meiryo UI" panose="020B0604030504040204" pitchFamily="50" charset="-128"/>
                <a:ea typeface="Meiryo UI" panose="020B0604030504040204" pitchFamily="50" charset="-128"/>
              </a:rPr>
              <a:t>、公社</a:t>
            </a:r>
            <a:r>
              <a:rPr lang="ja-JP" altLang="en-US" sz="1100" b="0" i="0">
                <a:solidFill>
                  <a:srgbClr val="333333"/>
                </a:solidFill>
                <a:effectLst/>
                <a:latin typeface="Meiryo UI" panose="020B0604030504040204" pitchFamily="50" charset="-128"/>
                <a:ea typeface="Meiryo UI" panose="020B0604030504040204" pitchFamily="50" charset="-128"/>
              </a:rPr>
              <a:t>は、共同で、堺市内の大規模な住宅団地地区をはじめとする地区等の居住機能の向上等を図るため、「</a:t>
            </a:r>
            <a:r>
              <a:rPr lang="ja-JP" altLang="en-US" sz="1100" b="1" i="0">
                <a:solidFill>
                  <a:srgbClr val="333333"/>
                </a:solidFill>
                <a:effectLst/>
                <a:latin typeface="Meiryo UI" panose="020B0604030504040204" pitchFamily="50" charset="-128"/>
                <a:ea typeface="Meiryo UI" panose="020B0604030504040204" pitchFamily="50" charset="-128"/>
              </a:rPr>
              <a:t>堺市域地域居住機能再生調整会議</a:t>
            </a:r>
            <a:r>
              <a:rPr lang="ja-JP" altLang="en-US" sz="1100" b="0" i="0">
                <a:solidFill>
                  <a:srgbClr val="333333"/>
                </a:solidFill>
                <a:effectLst/>
                <a:latin typeface="Meiryo UI" panose="020B0604030504040204" pitchFamily="50" charset="-128"/>
                <a:ea typeface="Meiryo UI" panose="020B0604030504040204" pitchFamily="50" charset="-128"/>
              </a:rPr>
              <a:t>」を設置</a:t>
            </a:r>
            <a:endParaRPr lang="en-US" altLang="ja-JP" sz="1100">
              <a:solidFill>
                <a:schemeClr val="tx1"/>
              </a:solidFill>
              <a:latin typeface="Meiryo UI" panose="020B0604030504040204" pitchFamily="50" charset="-128"/>
              <a:ea typeface="Meiryo UI" panose="020B0604030504040204" pitchFamily="50" charset="-128"/>
            </a:endParaRPr>
          </a:p>
        </p:txBody>
      </p:sp>
      <p:sp>
        <p:nvSpPr>
          <p:cNvPr id="48" name="角丸四角形 3">
            <a:extLst>
              <a:ext uri="{FF2B5EF4-FFF2-40B4-BE49-F238E27FC236}">
                <a16:creationId xmlns:a16="http://schemas.microsoft.com/office/drawing/2014/main" id="{0125E9DD-BC2E-4879-B2A9-6420E483BB5C}"/>
              </a:ext>
            </a:extLst>
          </p:cNvPr>
          <p:cNvSpPr/>
          <p:nvPr/>
        </p:nvSpPr>
        <p:spPr>
          <a:xfrm>
            <a:off x="4759505" y="4366265"/>
            <a:ext cx="4350015" cy="430887"/>
          </a:xfrm>
          <a:prstGeom prst="rect">
            <a:avLst/>
          </a:prstGeom>
          <a:no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134938" indent="-134938"/>
            <a:r>
              <a:rPr lang="ja-JP" altLang="en-US" sz="1100" i="0">
                <a:solidFill>
                  <a:srgbClr val="333333"/>
                </a:solidFill>
                <a:effectLst/>
                <a:latin typeface="Meiryo UI" panose="020B0604030504040204" pitchFamily="50" charset="-128"/>
                <a:ea typeface="Meiryo UI" panose="020B0604030504040204" pitchFamily="50" charset="-128"/>
              </a:rPr>
              <a:t>〇新金岡地区のおける公的賃貸住宅事業者間の連携した取組みを進めるための</a:t>
            </a:r>
            <a:r>
              <a:rPr lang="ja-JP" altLang="en-US" sz="1100" b="1" i="0">
                <a:solidFill>
                  <a:srgbClr val="333333"/>
                </a:solidFill>
                <a:effectLst/>
                <a:latin typeface="Meiryo UI" panose="020B0604030504040204" pitchFamily="50" charset="-128"/>
                <a:ea typeface="Meiryo UI" panose="020B0604030504040204" pitchFamily="50" charset="-128"/>
              </a:rPr>
              <a:t>基本方針をとりまとめ</a:t>
            </a:r>
            <a:endParaRPr lang="en-US" altLang="ja-JP" sz="1100" b="1">
              <a:solidFill>
                <a:schemeClr val="tx1"/>
              </a:solidFill>
              <a:latin typeface="Meiryo UI" panose="020B0604030504040204" pitchFamily="50" charset="-128"/>
              <a:ea typeface="Meiryo UI" panose="020B0604030504040204" pitchFamily="50" charset="-128"/>
            </a:endParaRPr>
          </a:p>
        </p:txBody>
      </p:sp>
      <p:sp>
        <p:nvSpPr>
          <p:cNvPr id="54" name="角丸四角形 3">
            <a:extLst>
              <a:ext uri="{FF2B5EF4-FFF2-40B4-BE49-F238E27FC236}">
                <a16:creationId xmlns:a16="http://schemas.microsoft.com/office/drawing/2014/main" id="{C27E3F9D-9922-470D-9C1E-5E78B36C8286}"/>
              </a:ext>
            </a:extLst>
          </p:cNvPr>
          <p:cNvSpPr/>
          <p:nvPr/>
        </p:nvSpPr>
        <p:spPr>
          <a:xfrm>
            <a:off x="7242608" y="4799008"/>
            <a:ext cx="1901391" cy="400110"/>
          </a:xfrm>
          <a:prstGeom prst="rect">
            <a:avLst/>
          </a:prstGeom>
          <a:no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134938" indent="-134938"/>
            <a:r>
              <a:rPr lang="ja-JP" altLang="en-US" sz="1000">
                <a:solidFill>
                  <a:srgbClr val="333333"/>
                </a:solidFill>
                <a:latin typeface="Meiryo UI" panose="020B0604030504040204" pitchFamily="50" charset="-128"/>
                <a:ea typeface="Meiryo UI" panose="020B0604030504040204" pitchFamily="50" charset="-128"/>
              </a:rPr>
              <a:t>●</a:t>
            </a:r>
            <a:r>
              <a:rPr lang="ja-JP" altLang="en-US" sz="1000" b="1">
                <a:solidFill>
                  <a:srgbClr val="333333"/>
                </a:solidFill>
                <a:latin typeface="Meiryo UI" panose="020B0604030504040204" pitchFamily="50" charset="-128"/>
                <a:ea typeface="Meiryo UI" panose="020B0604030504040204" pitchFamily="50" charset="-128"/>
              </a:rPr>
              <a:t>住まいまちづくりの</a:t>
            </a:r>
            <a:endParaRPr lang="en-US" altLang="ja-JP" sz="1000" b="1">
              <a:solidFill>
                <a:srgbClr val="333333"/>
              </a:solidFill>
              <a:latin typeface="Meiryo UI" panose="020B0604030504040204" pitchFamily="50" charset="-128"/>
              <a:ea typeface="Meiryo UI" panose="020B0604030504040204" pitchFamily="50" charset="-128"/>
            </a:endParaRPr>
          </a:p>
          <a:p>
            <a:pPr marL="134938" indent="-134938"/>
            <a:r>
              <a:rPr lang="ja-JP" altLang="en-US" sz="1000" b="1">
                <a:solidFill>
                  <a:srgbClr val="333333"/>
                </a:solidFill>
                <a:latin typeface="Meiryo UI" panose="020B0604030504040204" pitchFamily="50" charset="-128"/>
                <a:ea typeface="Meiryo UI" panose="020B0604030504040204" pitchFamily="50" charset="-128"/>
              </a:rPr>
              <a:t>　 基本方針</a:t>
            </a:r>
            <a:r>
              <a:rPr lang="en-US" altLang="ja-JP" sz="1000" b="1">
                <a:solidFill>
                  <a:srgbClr val="333333"/>
                </a:solidFill>
                <a:latin typeface="Meiryo UI" panose="020B0604030504040204" pitchFamily="50" charset="-128"/>
                <a:ea typeface="Meiryo UI" panose="020B0604030504040204" pitchFamily="50" charset="-128"/>
              </a:rPr>
              <a:t>(</a:t>
            </a:r>
            <a:r>
              <a:rPr lang="ja-JP" altLang="en-US" sz="1000" b="1">
                <a:solidFill>
                  <a:srgbClr val="333333"/>
                </a:solidFill>
                <a:latin typeface="Meiryo UI" panose="020B0604030504040204" pitchFamily="50" charset="-128"/>
                <a:ea typeface="Meiryo UI" panose="020B0604030504040204" pitchFamily="50" charset="-128"/>
              </a:rPr>
              <a:t>イメージ</a:t>
            </a:r>
            <a:r>
              <a:rPr lang="en-US" altLang="ja-JP" sz="1000" b="1">
                <a:solidFill>
                  <a:srgbClr val="333333"/>
                </a:solidFill>
                <a:latin typeface="Meiryo UI" panose="020B0604030504040204" pitchFamily="50" charset="-128"/>
                <a:ea typeface="Meiryo UI" panose="020B0604030504040204" pitchFamily="50" charset="-128"/>
              </a:rPr>
              <a:t>)</a:t>
            </a:r>
            <a:r>
              <a:rPr lang="ja-JP" altLang="en-US" sz="1000" b="1">
                <a:solidFill>
                  <a:srgbClr val="333333"/>
                </a:solidFill>
                <a:latin typeface="Meiryo UI" panose="020B0604030504040204" pitchFamily="50" charset="-128"/>
                <a:ea typeface="Meiryo UI" panose="020B0604030504040204" pitchFamily="50" charset="-128"/>
              </a:rPr>
              <a:t>図</a:t>
            </a:r>
            <a:r>
              <a:rPr lang="en-US" altLang="ja-JP" sz="1000">
                <a:solidFill>
                  <a:srgbClr val="333333"/>
                </a:solidFill>
                <a:latin typeface="Meiryo UI" panose="020B0604030504040204" pitchFamily="50" charset="-128"/>
                <a:ea typeface="Meiryo UI" panose="020B0604030504040204" pitchFamily="50" charset="-128"/>
              </a:rPr>
              <a:t>〔</a:t>
            </a:r>
            <a:r>
              <a:rPr lang="ja-JP" altLang="en-US" sz="1000">
                <a:solidFill>
                  <a:srgbClr val="333333"/>
                </a:solidFill>
                <a:latin typeface="Meiryo UI" panose="020B0604030504040204" pitchFamily="50" charset="-128"/>
                <a:ea typeface="Meiryo UI" panose="020B0604030504040204" pitchFamily="50" charset="-128"/>
              </a:rPr>
              <a:t>抜粋</a:t>
            </a:r>
            <a:r>
              <a:rPr lang="en-US" altLang="ja-JP" sz="1000">
                <a:solidFill>
                  <a:srgbClr val="333333"/>
                </a:solidFill>
                <a:latin typeface="Meiryo UI" panose="020B0604030504040204" pitchFamily="50" charset="-128"/>
                <a:ea typeface="Meiryo UI" panose="020B0604030504040204" pitchFamily="50" charset="-128"/>
              </a:rPr>
              <a:t>〕</a:t>
            </a:r>
            <a:endParaRPr lang="en-US" altLang="ja-JP" sz="1000">
              <a:solidFill>
                <a:schemeClr val="tx1"/>
              </a:solidFill>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EFA5E49C-3EDA-45E4-A9F5-07E230E8E3CD}"/>
              </a:ext>
            </a:extLst>
          </p:cNvPr>
          <p:cNvPicPr>
            <a:picLocks noChangeAspect="1"/>
          </p:cNvPicPr>
          <p:nvPr/>
        </p:nvPicPr>
        <p:blipFill>
          <a:blip r:embed="rId5"/>
          <a:stretch>
            <a:fillRect/>
          </a:stretch>
        </p:blipFill>
        <p:spPr>
          <a:xfrm>
            <a:off x="188505" y="5313616"/>
            <a:ext cx="1863292" cy="1233447"/>
          </a:xfrm>
          <a:prstGeom prst="rect">
            <a:avLst/>
          </a:prstGeom>
        </p:spPr>
      </p:pic>
      <p:sp>
        <p:nvSpPr>
          <p:cNvPr id="55" name="角丸四角形 3">
            <a:extLst>
              <a:ext uri="{FF2B5EF4-FFF2-40B4-BE49-F238E27FC236}">
                <a16:creationId xmlns:a16="http://schemas.microsoft.com/office/drawing/2014/main" id="{83442C17-EF85-444D-884B-57DD7ABEDD27}"/>
              </a:ext>
            </a:extLst>
          </p:cNvPr>
          <p:cNvSpPr/>
          <p:nvPr/>
        </p:nvSpPr>
        <p:spPr>
          <a:xfrm>
            <a:off x="59712" y="3833013"/>
            <a:ext cx="4437420" cy="430887"/>
          </a:xfrm>
          <a:prstGeom prst="rect">
            <a:avLst/>
          </a:prstGeom>
          <a:no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134938" indent="-134938"/>
            <a:r>
              <a:rPr lang="ja-JP" altLang="en-US" sz="1100" i="0">
                <a:solidFill>
                  <a:srgbClr val="333333"/>
                </a:solidFill>
                <a:effectLst/>
                <a:latin typeface="Meiryo UI" panose="020B0604030504040204" pitchFamily="50" charset="-128"/>
                <a:ea typeface="Meiryo UI" panose="020B0604030504040204" pitchFamily="50" charset="-128"/>
              </a:rPr>
              <a:t>〇</a:t>
            </a:r>
            <a:r>
              <a:rPr lang="ja-JP" altLang="en-US" sz="1100" b="1" i="0">
                <a:solidFill>
                  <a:srgbClr val="333333"/>
                </a:solidFill>
                <a:effectLst/>
                <a:latin typeface="Meiryo UI" panose="020B0604030504040204" pitchFamily="50" charset="-128"/>
                <a:ea typeface="Meiryo UI" panose="020B0604030504040204" pitchFamily="50" charset="-128"/>
              </a:rPr>
              <a:t>堺市、府、公的団体等で構成する「泉北ニューデザイン推進協議会」</a:t>
            </a:r>
            <a:r>
              <a:rPr lang="ja-JP" altLang="en-US" sz="1100" b="1">
                <a:solidFill>
                  <a:srgbClr val="333333"/>
                </a:solidFill>
                <a:latin typeface="Meiryo UI" panose="020B0604030504040204" pitchFamily="50" charset="-128"/>
                <a:ea typeface="Meiryo UI" panose="020B0604030504040204" pitchFamily="50" charset="-128"/>
              </a:rPr>
              <a:t>において</a:t>
            </a:r>
            <a:r>
              <a:rPr lang="ja-JP" altLang="en-US" sz="1100" i="0">
                <a:solidFill>
                  <a:srgbClr val="333333"/>
                </a:solidFill>
                <a:effectLst/>
                <a:latin typeface="Meiryo UI" panose="020B0604030504040204" pitchFamily="50" charset="-128"/>
                <a:ea typeface="Meiryo UI" panose="020B0604030504040204" pitchFamily="50" charset="-128"/>
              </a:rPr>
              <a:t>堺市が策定した「</a:t>
            </a:r>
            <a:r>
              <a:rPr lang="en-US" altLang="ja-JP" sz="1100" i="0">
                <a:solidFill>
                  <a:srgbClr val="333333"/>
                </a:solidFill>
                <a:effectLst/>
                <a:latin typeface="Meiryo UI" panose="020B0604030504040204" pitchFamily="50" charset="-128"/>
                <a:ea typeface="Meiryo UI" panose="020B0604030504040204" pitchFamily="50" charset="-128"/>
              </a:rPr>
              <a:t>SENBOKU New Design</a:t>
            </a:r>
            <a:r>
              <a:rPr lang="ja-JP" altLang="en-US" sz="1100" i="0">
                <a:solidFill>
                  <a:srgbClr val="333333"/>
                </a:solidFill>
                <a:effectLst/>
                <a:latin typeface="Meiryo UI" panose="020B0604030504040204" pitchFamily="50" charset="-128"/>
                <a:ea typeface="Meiryo UI" panose="020B0604030504040204" pitchFamily="50" charset="-128"/>
              </a:rPr>
              <a:t>」を</a:t>
            </a:r>
            <a:r>
              <a:rPr lang="ja-JP" altLang="en-US" sz="1100">
                <a:solidFill>
                  <a:srgbClr val="333333"/>
                </a:solidFill>
                <a:latin typeface="Meiryo UI" panose="020B0604030504040204" pitchFamily="50" charset="-128"/>
                <a:ea typeface="Meiryo UI" panose="020B0604030504040204" pitchFamily="50" charset="-128"/>
              </a:rPr>
              <a:t>基づき</a:t>
            </a:r>
            <a:r>
              <a:rPr lang="ja-JP" altLang="en-US" sz="1100" i="0">
                <a:solidFill>
                  <a:srgbClr val="333333"/>
                </a:solidFill>
                <a:effectLst/>
                <a:latin typeface="Meiryo UI" panose="020B0604030504040204" pitchFamily="50" charset="-128"/>
                <a:ea typeface="Meiryo UI" panose="020B0604030504040204" pitchFamily="50" charset="-128"/>
              </a:rPr>
              <a:t>、</a:t>
            </a:r>
            <a:r>
              <a:rPr lang="ja-JP" altLang="en-US" sz="1100" b="1">
                <a:solidFill>
                  <a:srgbClr val="333333"/>
                </a:solidFill>
                <a:latin typeface="Meiryo UI" panose="020B0604030504040204" pitchFamily="50" charset="-128"/>
                <a:ea typeface="Meiryo UI" panose="020B0604030504040204" pitchFamily="50" charset="-128"/>
              </a:rPr>
              <a:t>取組を推進</a:t>
            </a:r>
            <a:endParaRPr lang="en-US" altLang="ja-JP" sz="1100">
              <a:solidFill>
                <a:schemeClr val="tx1"/>
              </a:solidFill>
              <a:latin typeface="Meiryo UI" panose="020B0604030504040204" pitchFamily="50" charset="-128"/>
              <a:ea typeface="Meiryo UI" panose="020B0604030504040204" pitchFamily="50" charset="-128"/>
            </a:endParaRPr>
          </a:p>
        </p:txBody>
      </p:sp>
      <p:sp>
        <p:nvSpPr>
          <p:cNvPr id="56" name="角丸四角形 3">
            <a:extLst>
              <a:ext uri="{FF2B5EF4-FFF2-40B4-BE49-F238E27FC236}">
                <a16:creationId xmlns:a16="http://schemas.microsoft.com/office/drawing/2014/main" id="{677F0E66-7ABB-4783-A7AC-E2A9679E57A0}"/>
              </a:ext>
            </a:extLst>
          </p:cNvPr>
          <p:cNvSpPr/>
          <p:nvPr/>
        </p:nvSpPr>
        <p:spPr>
          <a:xfrm>
            <a:off x="55088" y="4221088"/>
            <a:ext cx="4437420" cy="430887"/>
          </a:xfrm>
          <a:prstGeom prst="rect">
            <a:avLst/>
          </a:prstGeom>
          <a:no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134938" indent="-134938"/>
            <a:r>
              <a:rPr lang="ja-JP" altLang="en-US" sz="1100" i="0">
                <a:solidFill>
                  <a:srgbClr val="333333"/>
                </a:solidFill>
                <a:effectLst/>
                <a:latin typeface="Meiryo UI" panose="020B0604030504040204" pitchFamily="50" charset="-128"/>
                <a:ea typeface="Meiryo UI" panose="020B0604030504040204" pitchFamily="50" charset="-128"/>
              </a:rPr>
              <a:t>〇各事業主体が連携して再生事業を円滑かつ計画的に進めるため、</a:t>
            </a:r>
            <a:r>
              <a:rPr lang="ja-JP" altLang="en-US" sz="1100" b="1" i="0">
                <a:solidFill>
                  <a:srgbClr val="333333"/>
                </a:solidFill>
                <a:effectLst/>
                <a:latin typeface="Meiryo UI" panose="020B0604030504040204" pitchFamily="50" charset="-128"/>
                <a:ea typeface="Meiryo UI" panose="020B0604030504040204" pitchFamily="50" charset="-128"/>
              </a:rPr>
              <a:t>「泉北ニュータウン公的賃貸住宅再生計画」を策定</a:t>
            </a:r>
            <a:endParaRPr lang="en-US" altLang="ja-JP" sz="1100" b="1">
              <a:solidFill>
                <a:schemeClr val="tx1"/>
              </a:solidFill>
              <a:latin typeface="Meiryo UI" panose="020B0604030504040204" pitchFamily="50" charset="-128"/>
              <a:ea typeface="Meiryo UI" panose="020B0604030504040204" pitchFamily="50" charset="-128"/>
            </a:endParaRPr>
          </a:p>
        </p:txBody>
      </p:sp>
      <p:sp>
        <p:nvSpPr>
          <p:cNvPr id="57" name="テキスト ボックス 56">
            <a:extLst>
              <a:ext uri="{FF2B5EF4-FFF2-40B4-BE49-F238E27FC236}">
                <a16:creationId xmlns:a16="http://schemas.microsoft.com/office/drawing/2014/main" id="{4FFED8F7-766E-42C7-BE73-54C6A646CE6F}"/>
              </a:ext>
            </a:extLst>
          </p:cNvPr>
          <p:cNvSpPr txBox="1"/>
          <p:nvPr/>
        </p:nvSpPr>
        <p:spPr>
          <a:xfrm>
            <a:off x="2360619" y="6493539"/>
            <a:ext cx="2211381" cy="338554"/>
          </a:xfrm>
          <a:prstGeom prst="rect">
            <a:avLst/>
          </a:prstGeom>
          <a:noFill/>
        </p:spPr>
        <p:txBody>
          <a:bodyPr wrap="square" lIns="91440" tIns="45720" rIns="91440" bIns="45720" rtlCol="0" anchor="t">
            <a:spAutoFit/>
          </a:bodyPr>
          <a:lstStyle/>
          <a:p>
            <a:pPr algn="ctr" defTabSz="844083">
              <a:defRPr/>
            </a:pPr>
            <a:r>
              <a:rPr lang="ja-JP" altLang="en-US" sz="800">
                <a:latin typeface="Meiryo UI"/>
                <a:ea typeface="Meiryo UI"/>
              </a:rPr>
              <a:t>活用地への医療施設の導入</a:t>
            </a:r>
          </a:p>
          <a:p>
            <a:pPr algn="ctr" defTabSz="844083">
              <a:defRPr/>
            </a:pPr>
            <a:r>
              <a:rPr lang="ja-JP" altLang="en-US" sz="800">
                <a:latin typeface="Meiryo UI"/>
                <a:ea typeface="Meiryo UI"/>
              </a:rPr>
              <a:t>（近畿大学医学部・病院）</a:t>
            </a:r>
          </a:p>
        </p:txBody>
      </p:sp>
      <p:sp>
        <p:nvSpPr>
          <p:cNvPr id="58" name="テキスト ボックス 57">
            <a:extLst>
              <a:ext uri="{FF2B5EF4-FFF2-40B4-BE49-F238E27FC236}">
                <a16:creationId xmlns:a16="http://schemas.microsoft.com/office/drawing/2014/main" id="{8954917A-0111-46EB-ACED-4E1BCD3FC225}"/>
              </a:ext>
            </a:extLst>
          </p:cNvPr>
          <p:cNvSpPr txBox="1"/>
          <p:nvPr/>
        </p:nvSpPr>
        <p:spPr>
          <a:xfrm>
            <a:off x="-83803" y="6493973"/>
            <a:ext cx="2473657" cy="338554"/>
          </a:xfrm>
          <a:prstGeom prst="rect">
            <a:avLst/>
          </a:prstGeom>
          <a:noFill/>
        </p:spPr>
        <p:txBody>
          <a:bodyPr wrap="square" rtlCol="0">
            <a:spAutoFit/>
          </a:bodyPr>
          <a:lstStyle/>
          <a:p>
            <a:pPr algn="ctr" defTabSz="844083">
              <a:defRPr/>
            </a:pPr>
            <a:r>
              <a:rPr lang="ja-JP" altLang="en-US" sz="800">
                <a:solidFill>
                  <a:prstClr val="black"/>
                </a:solidFill>
                <a:latin typeface="Meiryo UI" panose="020B0604030504040204" pitchFamily="50" charset="-128"/>
                <a:ea typeface="Meiryo UI" panose="020B0604030504040204" pitchFamily="50" charset="-128"/>
              </a:rPr>
              <a:t>既存集会所を活用したコミュニティ醸成拠点</a:t>
            </a:r>
          </a:p>
          <a:p>
            <a:pPr algn="ctr" defTabSz="844083">
              <a:defRPr/>
            </a:pPr>
            <a:r>
              <a:rPr lang="ja-JP" altLang="en-US" sz="800">
                <a:solidFill>
                  <a:prstClr val="black"/>
                </a:solidFill>
                <a:latin typeface="Meiryo UI" panose="020B0604030504040204" pitchFamily="50" charset="-128"/>
                <a:ea typeface="Meiryo UI" panose="020B0604030504040204" pitchFamily="50" charset="-128"/>
              </a:rPr>
              <a:t>（</a:t>
            </a:r>
            <a:r>
              <a:rPr lang="en-US" altLang="ja-JP" sz="800">
                <a:solidFill>
                  <a:prstClr val="black"/>
                </a:solidFill>
                <a:latin typeface="Meiryo UI" panose="020B0604030504040204" pitchFamily="50" charset="-128"/>
                <a:ea typeface="Meiryo UI" panose="020B0604030504040204" pitchFamily="50" charset="-128"/>
              </a:rPr>
              <a:t>UR </a:t>
            </a:r>
            <a:r>
              <a:rPr lang="ja-JP" altLang="en-US" sz="800">
                <a:solidFill>
                  <a:prstClr val="black"/>
                </a:solidFill>
                <a:latin typeface="Meiryo UI" panose="020B0604030504040204" pitchFamily="50" charset="-128"/>
                <a:ea typeface="Meiryo UI" panose="020B0604030504040204" pitchFamily="50" charset="-128"/>
              </a:rPr>
              <a:t>泉北桃山台 </a:t>
            </a:r>
            <a:r>
              <a:rPr lang="en-US" altLang="ja-JP" sz="800">
                <a:solidFill>
                  <a:prstClr val="black"/>
                </a:solidFill>
                <a:latin typeface="Meiryo UI" panose="020B0604030504040204" pitchFamily="50" charset="-128"/>
                <a:ea typeface="Meiryo UI" panose="020B0604030504040204" pitchFamily="50" charset="-128"/>
              </a:rPr>
              <a:t>1 </a:t>
            </a:r>
            <a:r>
              <a:rPr lang="ja-JP" altLang="en-US" sz="800">
                <a:solidFill>
                  <a:prstClr val="black"/>
                </a:solidFill>
                <a:latin typeface="Meiryo UI" panose="020B0604030504040204" pitchFamily="50" charset="-128"/>
                <a:ea typeface="Meiryo UI" panose="020B0604030504040204" pitchFamily="50" charset="-128"/>
              </a:rPr>
              <a:t>丁団地 ももポート）</a:t>
            </a:r>
          </a:p>
        </p:txBody>
      </p:sp>
      <p:sp>
        <p:nvSpPr>
          <p:cNvPr id="60" name="角丸四角形 3">
            <a:extLst>
              <a:ext uri="{FF2B5EF4-FFF2-40B4-BE49-F238E27FC236}">
                <a16:creationId xmlns:a16="http://schemas.microsoft.com/office/drawing/2014/main" id="{4B9FD7FF-2386-4037-AFBF-E995B21A868E}"/>
              </a:ext>
            </a:extLst>
          </p:cNvPr>
          <p:cNvSpPr/>
          <p:nvPr/>
        </p:nvSpPr>
        <p:spPr>
          <a:xfrm>
            <a:off x="72393" y="4568498"/>
            <a:ext cx="4403104" cy="769441"/>
          </a:xfrm>
          <a:prstGeom prst="rect">
            <a:avLst/>
          </a:prstGeom>
          <a:no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134938" indent="-134938"/>
            <a:r>
              <a:rPr lang="ja-JP" altLang="en-US" sz="1100" i="0">
                <a:solidFill>
                  <a:srgbClr val="333333"/>
                </a:solidFill>
                <a:effectLst/>
                <a:latin typeface="Meiryo UI" panose="020B0604030504040204" pitchFamily="50" charset="-128"/>
                <a:ea typeface="Meiryo UI" panose="020B0604030504040204" pitchFamily="50" charset="-128"/>
              </a:rPr>
              <a:t>〇</a:t>
            </a:r>
            <a:r>
              <a:rPr lang="ja-JP" altLang="en-US" sz="1100" b="1" i="0">
                <a:solidFill>
                  <a:srgbClr val="333333"/>
                </a:solidFill>
                <a:effectLst/>
                <a:latin typeface="Meiryo UI" panose="020B0604030504040204" pitchFamily="50" charset="-128"/>
                <a:ea typeface="Meiryo UI" panose="020B0604030504040204" pitchFamily="50" charset="-128"/>
              </a:rPr>
              <a:t>既存ストック</a:t>
            </a:r>
            <a:r>
              <a:rPr lang="ja-JP" altLang="en-US" sz="1100" b="1">
                <a:solidFill>
                  <a:srgbClr val="333333"/>
                </a:solidFill>
                <a:latin typeface="Meiryo UI" panose="020B0604030504040204" pitchFamily="50" charset="-128"/>
                <a:ea typeface="Meiryo UI" panose="020B0604030504040204" pitchFamily="50" charset="-128"/>
              </a:rPr>
              <a:t>の</a:t>
            </a:r>
            <a:r>
              <a:rPr lang="ja-JP" altLang="en-US" sz="1100" b="1" i="0">
                <a:solidFill>
                  <a:srgbClr val="333333"/>
                </a:solidFill>
                <a:effectLst/>
                <a:latin typeface="Meiryo UI" panose="020B0604030504040204" pitchFamily="50" charset="-128"/>
                <a:ea typeface="Meiryo UI" panose="020B0604030504040204" pitchFamily="50" charset="-128"/>
              </a:rPr>
              <a:t>活用</a:t>
            </a:r>
            <a:r>
              <a:rPr lang="ja-JP" altLang="en-US" sz="1100">
                <a:solidFill>
                  <a:srgbClr val="333333"/>
                </a:solidFill>
                <a:latin typeface="Meiryo UI" panose="020B0604030504040204" pitchFamily="50" charset="-128"/>
                <a:ea typeface="Meiryo UI" panose="020B0604030504040204" pitchFamily="50" charset="-128"/>
              </a:rPr>
              <a:t>や</a:t>
            </a:r>
            <a:r>
              <a:rPr lang="ja-JP" altLang="en-US" sz="1100" i="0">
                <a:solidFill>
                  <a:srgbClr val="333333"/>
                </a:solidFill>
                <a:effectLst/>
                <a:latin typeface="Meiryo UI" panose="020B0604030504040204" pitchFamily="50" charset="-128"/>
                <a:ea typeface="Meiryo UI" panose="020B0604030504040204" pitchFamily="50" charset="-128"/>
              </a:rPr>
              <a:t>、再生事業により創出される</a:t>
            </a:r>
            <a:r>
              <a:rPr lang="ja-JP" altLang="en-US" sz="1100" b="1" i="0">
                <a:solidFill>
                  <a:srgbClr val="333333"/>
                </a:solidFill>
                <a:effectLst/>
                <a:latin typeface="Meiryo UI" panose="020B0604030504040204" pitchFamily="50" charset="-128"/>
                <a:ea typeface="Meiryo UI" panose="020B0604030504040204" pitchFamily="50" charset="-128"/>
              </a:rPr>
              <a:t>活用地への多様な機能の導入</a:t>
            </a:r>
            <a:r>
              <a:rPr lang="ja-JP" altLang="en-US" sz="1100" i="0">
                <a:solidFill>
                  <a:srgbClr val="333333"/>
                </a:solidFill>
                <a:effectLst/>
                <a:latin typeface="Meiryo UI" panose="020B0604030504040204" pitchFamily="50" charset="-128"/>
                <a:ea typeface="Meiryo UI" panose="020B0604030504040204" pitchFamily="50" charset="-128"/>
              </a:rPr>
              <a:t>を図ることにより、居住機能中心から、多様な活動に挑戦できるまちへの転換を推進（事業者公募条件を設定した住宅活用地の事業者が決定</a:t>
            </a:r>
            <a:r>
              <a:rPr lang="en-US" altLang="ja-JP" sz="1100" i="0">
                <a:solidFill>
                  <a:srgbClr val="333333"/>
                </a:solidFill>
                <a:effectLst/>
                <a:latin typeface="Meiryo UI" panose="020B0604030504040204" pitchFamily="50" charset="-128"/>
                <a:ea typeface="Meiryo UI" panose="020B0604030504040204" pitchFamily="50" charset="-128"/>
              </a:rPr>
              <a:t>〈</a:t>
            </a:r>
            <a:r>
              <a:rPr lang="en-US" altLang="ja-JP" sz="1100">
                <a:solidFill>
                  <a:srgbClr val="333333"/>
                </a:solidFill>
                <a:latin typeface="Meiryo UI" panose="020B0604030504040204" pitchFamily="50" charset="-128"/>
                <a:ea typeface="Meiryo UI" panose="020B0604030504040204" pitchFamily="50" charset="-128"/>
              </a:rPr>
              <a:t>R6</a:t>
            </a:r>
            <a:r>
              <a:rPr lang="ja-JP" altLang="en-US" sz="1100">
                <a:solidFill>
                  <a:srgbClr val="333333"/>
                </a:solidFill>
                <a:latin typeface="Meiryo UI" panose="020B0604030504040204" pitchFamily="50" charset="-128"/>
                <a:ea typeface="Meiryo UI" panose="020B0604030504040204" pitchFamily="50" charset="-128"/>
              </a:rPr>
              <a:t>年度実績：２件</a:t>
            </a:r>
            <a:r>
              <a:rPr lang="en-US" altLang="ja-JP" sz="1100">
                <a:solidFill>
                  <a:srgbClr val="333333"/>
                </a:solidFill>
                <a:latin typeface="Meiryo UI" panose="020B0604030504040204" pitchFamily="50" charset="-128"/>
                <a:ea typeface="Meiryo UI" panose="020B0604030504040204" pitchFamily="50" charset="-128"/>
              </a:rPr>
              <a:t>〉</a:t>
            </a:r>
            <a:r>
              <a:rPr lang="ja-JP" altLang="en-US" sz="1100">
                <a:solidFill>
                  <a:srgbClr val="333333"/>
                </a:solidFill>
                <a:latin typeface="Meiryo UI" panose="020B0604030504040204" pitchFamily="50" charset="-128"/>
                <a:ea typeface="Meiryo UI" panose="020B0604030504040204" pitchFamily="50" charset="-128"/>
              </a:rPr>
              <a:t>）</a:t>
            </a:r>
            <a:endParaRPr lang="en-US" altLang="ja-JP" sz="1100" b="1">
              <a:solidFill>
                <a:schemeClr val="tx1"/>
              </a:solidFill>
              <a:latin typeface="Meiryo UI" panose="020B0604030504040204" pitchFamily="50" charset="-128"/>
              <a:ea typeface="Meiryo UI" panose="020B0604030504040204" pitchFamily="50" charset="-128"/>
            </a:endParaRPr>
          </a:p>
        </p:txBody>
      </p:sp>
      <p:grpSp>
        <p:nvGrpSpPr>
          <p:cNvPr id="94" name="グループ化 93">
            <a:extLst>
              <a:ext uri="{FF2B5EF4-FFF2-40B4-BE49-F238E27FC236}">
                <a16:creationId xmlns:a16="http://schemas.microsoft.com/office/drawing/2014/main" id="{7C1FB8F9-6511-491A-883D-6927F9591C32}"/>
              </a:ext>
            </a:extLst>
          </p:cNvPr>
          <p:cNvGrpSpPr/>
          <p:nvPr/>
        </p:nvGrpSpPr>
        <p:grpSpPr>
          <a:xfrm>
            <a:off x="214774" y="1479354"/>
            <a:ext cx="3965167" cy="1810054"/>
            <a:chOff x="130191" y="1449905"/>
            <a:chExt cx="3965167" cy="1810054"/>
          </a:xfrm>
        </p:grpSpPr>
        <p:sp>
          <p:nvSpPr>
            <p:cNvPr id="43" name="フリーフォーム 8">
              <a:extLst>
                <a:ext uri="{FF2B5EF4-FFF2-40B4-BE49-F238E27FC236}">
                  <a16:creationId xmlns:a16="http://schemas.microsoft.com/office/drawing/2014/main" id="{57D43D0D-68E2-4BEF-AECD-6F2B0FC16153}"/>
                </a:ext>
              </a:extLst>
            </p:cNvPr>
            <p:cNvSpPr/>
            <p:nvPr/>
          </p:nvSpPr>
          <p:spPr>
            <a:xfrm>
              <a:off x="1686496" y="2025987"/>
              <a:ext cx="439615" cy="169985"/>
            </a:xfrm>
            <a:custGeom>
              <a:avLst/>
              <a:gdLst>
                <a:gd name="connsiteX0" fmla="*/ 88900 w 476250"/>
                <a:gd name="connsiteY0" fmla="*/ 0 h 184150"/>
                <a:gd name="connsiteX1" fmla="*/ 476250 w 476250"/>
                <a:gd name="connsiteY1" fmla="*/ 139700 h 184150"/>
                <a:gd name="connsiteX2" fmla="*/ 444500 w 476250"/>
                <a:gd name="connsiteY2" fmla="*/ 184150 h 184150"/>
                <a:gd name="connsiteX3" fmla="*/ 0 w 476250"/>
                <a:gd name="connsiteY3" fmla="*/ 177800 h 184150"/>
                <a:gd name="connsiteX4" fmla="*/ 88900 w 476250"/>
                <a:gd name="connsiteY4" fmla="*/ 0 h 184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0" h="184150">
                  <a:moveTo>
                    <a:pt x="88900" y="0"/>
                  </a:moveTo>
                  <a:lnTo>
                    <a:pt x="476250" y="139700"/>
                  </a:lnTo>
                  <a:lnTo>
                    <a:pt x="444500" y="184150"/>
                  </a:lnTo>
                  <a:lnTo>
                    <a:pt x="0" y="177800"/>
                  </a:lnTo>
                  <a:lnTo>
                    <a:pt x="8890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19" name="図 18">
              <a:extLst>
                <a:ext uri="{FF2B5EF4-FFF2-40B4-BE49-F238E27FC236}">
                  <a16:creationId xmlns:a16="http://schemas.microsoft.com/office/drawing/2014/main" id="{F37B290E-FE0C-4AAC-AB48-C761FFB738F5}"/>
                </a:ext>
              </a:extLst>
            </p:cNvPr>
            <p:cNvPicPr>
              <a:picLocks noChangeAspect="1"/>
            </p:cNvPicPr>
            <p:nvPr/>
          </p:nvPicPr>
          <p:blipFill rotWithShape="1">
            <a:blip r:embed="rId6"/>
            <a:srcRect t="7895" b="13959"/>
            <a:stretch/>
          </p:blipFill>
          <p:spPr>
            <a:xfrm>
              <a:off x="1147604" y="1471115"/>
              <a:ext cx="2116631" cy="1737391"/>
            </a:xfrm>
            <a:prstGeom prst="rect">
              <a:avLst/>
            </a:prstGeom>
          </p:spPr>
        </p:pic>
        <p:sp>
          <p:nvSpPr>
            <p:cNvPr id="62" name="テキスト ボックス 61">
              <a:extLst>
                <a:ext uri="{FF2B5EF4-FFF2-40B4-BE49-F238E27FC236}">
                  <a16:creationId xmlns:a16="http://schemas.microsoft.com/office/drawing/2014/main" id="{DB2621DA-02F3-4BE8-9CF5-2AB70C9767F2}"/>
                </a:ext>
              </a:extLst>
            </p:cNvPr>
            <p:cNvSpPr txBox="1"/>
            <p:nvPr/>
          </p:nvSpPr>
          <p:spPr>
            <a:xfrm>
              <a:off x="2274044" y="1962346"/>
              <a:ext cx="634918" cy="261610"/>
            </a:xfrm>
            <a:prstGeom prst="rect">
              <a:avLst/>
            </a:prstGeom>
            <a:noFill/>
          </p:spPr>
          <p:txBody>
            <a:bodyPr wrap="square" rtlCol="0">
              <a:spAutoFit/>
            </a:bodyPr>
            <a:lstStyle/>
            <a:p>
              <a:r>
                <a:rPr kumimoji="1" lang="ja-JP" altLang="en-US" sz="1100">
                  <a:solidFill>
                    <a:schemeClr val="bg1"/>
                  </a:solidFill>
                  <a:latin typeface="Meiryo UI" panose="020B0604030504040204" pitchFamily="50" charset="-128"/>
                  <a:ea typeface="Meiryo UI" panose="020B0604030504040204" pitchFamily="50" charset="-128"/>
                </a:rPr>
                <a:t>府営</a:t>
              </a:r>
            </a:p>
          </p:txBody>
        </p:sp>
        <p:sp>
          <p:nvSpPr>
            <p:cNvPr id="64" name="テキスト ボックス 63">
              <a:extLst>
                <a:ext uri="{FF2B5EF4-FFF2-40B4-BE49-F238E27FC236}">
                  <a16:creationId xmlns:a16="http://schemas.microsoft.com/office/drawing/2014/main" id="{A18598FF-405C-4B4D-99F2-94021B161A75}"/>
                </a:ext>
              </a:extLst>
            </p:cNvPr>
            <p:cNvSpPr txBox="1"/>
            <p:nvPr/>
          </p:nvSpPr>
          <p:spPr>
            <a:xfrm>
              <a:off x="2869217" y="2647248"/>
              <a:ext cx="1226141" cy="246221"/>
            </a:xfrm>
            <a:prstGeom prst="rect">
              <a:avLst/>
            </a:prstGeom>
            <a:noFill/>
          </p:spPr>
          <p:txBody>
            <a:bodyPr wrap="square" rtlCol="0">
              <a:spAutoFit/>
            </a:bodyPr>
            <a:lstStyle/>
            <a:p>
              <a:r>
                <a:rPr kumimoji="1" lang="ja-JP" altLang="en-US" sz="1000">
                  <a:latin typeface="Meiryo UI" panose="020B0604030504040204" pitchFamily="50" charset="-128"/>
                  <a:ea typeface="Meiryo UI" panose="020B0604030504040204" pitchFamily="50" charset="-128"/>
                  <a:cs typeface="Microsoft Himalaya" panose="01010100010101010101" pitchFamily="2" charset="0"/>
                </a:rPr>
                <a:t>戸建住宅・公園</a:t>
              </a:r>
            </a:p>
          </p:txBody>
        </p:sp>
        <p:sp>
          <p:nvSpPr>
            <p:cNvPr id="65" name="テキスト ボックス 64">
              <a:extLst>
                <a:ext uri="{FF2B5EF4-FFF2-40B4-BE49-F238E27FC236}">
                  <a16:creationId xmlns:a16="http://schemas.microsoft.com/office/drawing/2014/main" id="{9C24EE1C-3890-4849-AD3F-F34D49EADEF2}"/>
                </a:ext>
              </a:extLst>
            </p:cNvPr>
            <p:cNvSpPr txBox="1"/>
            <p:nvPr/>
          </p:nvSpPr>
          <p:spPr>
            <a:xfrm>
              <a:off x="1821002" y="2599564"/>
              <a:ext cx="634918" cy="261610"/>
            </a:xfrm>
            <a:prstGeom prst="rect">
              <a:avLst/>
            </a:prstGeom>
            <a:noFill/>
          </p:spPr>
          <p:txBody>
            <a:bodyPr wrap="square" rtlCol="0">
              <a:spAutoFit/>
            </a:bodyPr>
            <a:lstStyle/>
            <a:p>
              <a:r>
                <a:rPr lang="en-US" altLang="ja-JP" sz="1100">
                  <a:solidFill>
                    <a:schemeClr val="bg1"/>
                  </a:solidFill>
                  <a:latin typeface="Meiryo UI" panose="020B0604030504040204" pitchFamily="50" charset="-128"/>
                  <a:ea typeface="Meiryo UI" panose="020B0604030504040204" pitchFamily="50" charset="-128"/>
                </a:rPr>
                <a:t>UR</a:t>
              </a:r>
              <a:endParaRPr kumimoji="1" lang="ja-JP" altLang="en-US" sz="1100">
                <a:solidFill>
                  <a:schemeClr val="bg1"/>
                </a:solidFill>
                <a:latin typeface="Meiryo UI" panose="020B0604030504040204" pitchFamily="50" charset="-128"/>
                <a:ea typeface="Meiryo UI" panose="020B0604030504040204" pitchFamily="50" charset="-128"/>
              </a:endParaRPr>
            </a:p>
          </p:txBody>
        </p:sp>
        <p:sp>
          <p:nvSpPr>
            <p:cNvPr id="67" name="テキスト ボックス 66">
              <a:extLst>
                <a:ext uri="{FF2B5EF4-FFF2-40B4-BE49-F238E27FC236}">
                  <a16:creationId xmlns:a16="http://schemas.microsoft.com/office/drawing/2014/main" id="{F67015CC-6ECF-4E4A-BBAB-5515F262C465}"/>
                </a:ext>
              </a:extLst>
            </p:cNvPr>
            <p:cNvSpPr txBox="1"/>
            <p:nvPr/>
          </p:nvSpPr>
          <p:spPr>
            <a:xfrm>
              <a:off x="2361958" y="2998349"/>
              <a:ext cx="634918" cy="261610"/>
            </a:xfrm>
            <a:prstGeom prst="rect">
              <a:avLst/>
            </a:prstGeom>
            <a:noFill/>
          </p:spPr>
          <p:txBody>
            <a:bodyPr wrap="square" rtlCol="0">
              <a:spAutoFit/>
            </a:bodyPr>
            <a:lstStyle/>
            <a:p>
              <a:r>
                <a:rPr kumimoji="1" lang="ja-JP" altLang="en-US" sz="1100">
                  <a:latin typeface="Meiryo UI" panose="020B0604030504040204" pitchFamily="50" charset="-128"/>
                  <a:ea typeface="Meiryo UI" panose="020B0604030504040204" pitchFamily="50" charset="-128"/>
                </a:rPr>
                <a:t>公社</a:t>
              </a:r>
            </a:p>
          </p:txBody>
        </p:sp>
        <p:sp>
          <p:nvSpPr>
            <p:cNvPr id="68" name="テキスト ボックス 67">
              <a:extLst>
                <a:ext uri="{FF2B5EF4-FFF2-40B4-BE49-F238E27FC236}">
                  <a16:creationId xmlns:a16="http://schemas.microsoft.com/office/drawing/2014/main" id="{B87D34C1-3EB3-437E-AC3F-37DFDE891889}"/>
                </a:ext>
              </a:extLst>
            </p:cNvPr>
            <p:cNvSpPr txBox="1"/>
            <p:nvPr/>
          </p:nvSpPr>
          <p:spPr>
            <a:xfrm>
              <a:off x="2867992" y="1612421"/>
              <a:ext cx="634918" cy="261610"/>
            </a:xfrm>
            <a:prstGeom prst="rect">
              <a:avLst/>
            </a:prstGeom>
            <a:noFill/>
          </p:spPr>
          <p:txBody>
            <a:bodyPr wrap="square" rtlCol="0">
              <a:spAutoFit/>
            </a:bodyPr>
            <a:lstStyle/>
            <a:p>
              <a:r>
                <a:rPr lang="ja-JP" altLang="en-US" sz="1100">
                  <a:latin typeface="Meiryo UI" panose="020B0604030504040204" pitchFamily="50" charset="-128"/>
                  <a:ea typeface="Meiryo UI" panose="020B0604030504040204" pitchFamily="50" charset="-128"/>
                </a:rPr>
                <a:t>市営</a:t>
              </a:r>
              <a:endParaRPr kumimoji="1" lang="ja-JP" altLang="en-US" sz="1100">
                <a:latin typeface="Meiryo UI" panose="020B0604030504040204" pitchFamily="50" charset="-128"/>
                <a:ea typeface="Meiryo UI" panose="020B0604030504040204" pitchFamily="50" charset="-128"/>
              </a:endParaRPr>
            </a:p>
          </p:txBody>
        </p:sp>
        <p:sp>
          <p:nvSpPr>
            <p:cNvPr id="70" name="テキスト ボックス 69">
              <a:extLst>
                <a:ext uri="{FF2B5EF4-FFF2-40B4-BE49-F238E27FC236}">
                  <a16:creationId xmlns:a16="http://schemas.microsoft.com/office/drawing/2014/main" id="{B871DB19-4431-4F6E-9BE1-37396855EAFC}"/>
                </a:ext>
              </a:extLst>
            </p:cNvPr>
            <p:cNvSpPr txBox="1"/>
            <p:nvPr/>
          </p:nvSpPr>
          <p:spPr>
            <a:xfrm>
              <a:off x="869239" y="1449905"/>
              <a:ext cx="1226141" cy="246221"/>
            </a:xfrm>
            <a:prstGeom prst="rect">
              <a:avLst/>
            </a:prstGeom>
            <a:noFill/>
          </p:spPr>
          <p:txBody>
            <a:bodyPr wrap="square" rtlCol="0">
              <a:spAutoFit/>
            </a:bodyPr>
            <a:lstStyle/>
            <a:p>
              <a:r>
                <a:rPr kumimoji="1" lang="ja-JP" altLang="en-US" sz="1000">
                  <a:latin typeface="Meiryo UI" panose="020B0604030504040204" pitchFamily="50" charset="-128"/>
                  <a:ea typeface="Meiryo UI" panose="020B0604030504040204" pitchFamily="50" charset="-128"/>
                  <a:cs typeface="Microsoft Himalaya" panose="01010100010101010101" pitchFamily="2" charset="0"/>
                </a:rPr>
                <a:t>戸建住宅・公園</a:t>
              </a:r>
            </a:p>
          </p:txBody>
        </p:sp>
        <p:sp>
          <p:nvSpPr>
            <p:cNvPr id="71" name="テキスト ボックス 70">
              <a:extLst>
                <a:ext uri="{FF2B5EF4-FFF2-40B4-BE49-F238E27FC236}">
                  <a16:creationId xmlns:a16="http://schemas.microsoft.com/office/drawing/2014/main" id="{05B42FF2-500A-4827-866B-79DE75E196A8}"/>
                </a:ext>
              </a:extLst>
            </p:cNvPr>
            <p:cNvSpPr txBox="1"/>
            <p:nvPr/>
          </p:nvSpPr>
          <p:spPr>
            <a:xfrm>
              <a:off x="376719" y="2449776"/>
              <a:ext cx="926179" cy="430887"/>
            </a:xfrm>
            <a:prstGeom prst="rect">
              <a:avLst/>
            </a:prstGeom>
            <a:noFill/>
          </p:spPr>
          <p:txBody>
            <a:bodyPr wrap="square" rtlCol="0">
              <a:spAutoFit/>
            </a:bodyPr>
            <a:lstStyle/>
            <a:p>
              <a:r>
                <a:rPr kumimoji="1" lang="ja-JP" altLang="en-US" sz="1100">
                  <a:latin typeface="Meiryo UI" panose="020B0604030504040204" pitchFamily="50" charset="-128"/>
                  <a:ea typeface="Meiryo UI" panose="020B0604030504040204" pitchFamily="50" charset="-128"/>
                  <a:cs typeface="Microsoft Himalaya" panose="01010100010101010101" pitchFamily="2" charset="0"/>
                </a:rPr>
                <a:t>保育</a:t>
              </a:r>
              <a:endParaRPr kumimoji="1" lang="en-US" altLang="ja-JP" sz="1100">
                <a:latin typeface="Meiryo UI" panose="020B0604030504040204" pitchFamily="50" charset="-128"/>
                <a:ea typeface="Meiryo UI" panose="020B0604030504040204" pitchFamily="50" charset="-128"/>
                <a:cs typeface="Microsoft Himalaya" panose="01010100010101010101" pitchFamily="2" charset="0"/>
              </a:endParaRPr>
            </a:p>
            <a:p>
              <a:r>
                <a:rPr kumimoji="1" lang="ja-JP" altLang="en-US" sz="1100">
                  <a:latin typeface="Meiryo UI" panose="020B0604030504040204" pitchFamily="50" charset="-128"/>
                  <a:ea typeface="Meiryo UI" panose="020B0604030504040204" pitchFamily="50" charset="-128"/>
                  <a:cs typeface="Microsoft Himalaya" panose="01010100010101010101" pitchFamily="2" charset="0"/>
                </a:rPr>
                <a:t>児童施設</a:t>
              </a:r>
            </a:p>
          </p:txBody>
        </p:sp>
        <p:cxnSp>
          <p:nvCxnSpPr>
            <p:cNvPr id="72" name="直線コネクタ 71">
              <a:extLst>
                <a:ext uri="{FF2B5EF4-FFF2-40B4-BE49-F238E27FC236}">
                  <a16:creationId xmlns:a16="http://schemas.microsoft.com/office/drawing/2014/main" id="{EB9BC66C-39DC-46D6-8229-4B26B171B2D6}"/>
                </a:ext>
              </a:extLst>
            </p:cNvPr>
            <p:cNvCxnSpPr>
              <a:cxnSpLocks/>
            </p:cNvCxnSpPr>
            <p:nvPr/>
          </p:nvCxnSpPr>
          <p:spPr>
            <a:xfrm flipV="1">
              <a:off x="1060582" y="2203891"/>
              <a:ext cx="525180" cy="4532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956BF9DE-2105-4E06-A762-B6625D3A0FEA}"/>
                </a:ext>
              </a:extLst>
            </p:cNvPr>
            <p:cNvCxnSpPr>
              <a:cxnSpLocks/>
              <a:stCxn id="68" idx="1"/>
            </p:cNvCxnSpPr>
            <p:nvPr/>
          </p:nvCxnSpPr>
          <p:spPr>
            <a:xfrm flipH="1">
              <a:off x="2475904" y="1743226"/>
              <a:ext cx="392088" cy="908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A8B22928-BDA9-4198-AAAD-E646653C914A}"/>
                </a:ext>
              </a:extLst>
            </p:cNvPr>
            <p:cNvCxnSpPr>
              <a:cxnSpLocks/>
              <a:endCxn id="67" idx="1"/>
            </p:cNvCxnSpPr>
            <p:nvPr/>
          </p:nvCxnSpPr>
          <p:spPr>
            <a:xfrm>
              <a:off x="2273798" y="2913225"/>
              <a:ext cx="88160" cy="2159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直線コネクタ 79">
              <a:extLst>
                <a:ext uri="{FF2B5EF4-FFF2-40B4-BE49-F238E27FC236}">
                  <a16:creationId xmlns:a16="http://schemas.microsoft.com/office/drawing/2014/main" id="{45D41191-797F-4CA1-B8E0-CFF339000876}"/>
                </a:ext>
              </a:extLst>
            </p:cNvPr>
            <p:cNvCxnSpPr>
              <a:cxnSpLocks/>
            </p:cNvCxnSpPr>
            <p:nvPr/>
          </p:nvCxnSpPr>
          <p:spPr>
            <a:xfrm>
              <a:off x="1164922" y="1889502"/>
              <a:ext cx="1161644" cy="41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テキスト ボックス 80">
              <a:extLst>
                <a:ext uri="{FF2B5EF4-FFF2-40B4-BE49-F238E27FC236}">
                  <a16:creationId xmlns:a16="http://schemas.microsoft.com/office/drawing/2014/main" id="{807F9562-BB46-4E15-8239-A429F5AB063F}"/>
                </a:ext>
              </a:extLst>
            </p:cNvPr>
            <p:cNvSpPr txBox="1"/>
            <p:nvPr/>
          </p:nvSpPr>
          <p:spPr>
            <a:xfrm>
              <a:off x="130191" y="1683302"/>
              <a:ext cx="1435593" cy="430887"/>
            </a:xfrm>
            <a:prstGeom prst="rect">
              <a:avLst/>
            </a:prstGeom>
            <a:noFill/>
          </p:spPr>
          <p:txBody>
            <a:bodyPr wrap="square" rtlCol="0">
              <a:spAutoFit/>
            </a:bodyPr>
            <a:lstStyle/>
            <a:p>
              <a:r>
                <a:rPr kumimoji="1" lang="ja-JP" altLang="en-US" sz="1100">
                  <a:latin typeface="Meiryo UI" panose="020B0604030504040204" pitchFamily="50" charset="-128"/>
                  <a:ea typeface="Meiryo UI" panose="020B0604030504040204" pitchFamily="50" charset="-128"/>
                  <a:cs typeface="Microsoft Himalaya" panose="01010100010101010101" pitchFamily="2" charset="0"/>
                </a:rPr>
                <a:t>サービス付き</a:t>
              </a:r>
              <a:endParaRPr kumimoji="1" lang="en-US" altLang="ja-JP" sz="1100">
                <a:latin typeface="Meiryo UI" panose="020B0604030504040204" pitchFamily="50" charset="-128"/>
                <a:ea typeface="Meiryo UI" panose="020B0604030504040204" pitchFamily="50" charset="-128"/>
                <a:cs typeface="Microsoft Himalaya" panose="01010100010101010101" pitchFamily="2" charset="0"/>
              </a:endParaRPr>
            </a:p>
            <a:p>
              <a:r>
                <a:rPr kumimoji="1" lang="ja-JP" altLang="en-US" sz="1100">
                  <a:latin typeface="Meiryo UI" panose="020B0604030504040204" pitchFamily="50" charset="-128"/>
                  <a:ea typeface="Meiryo UI" panose="020B0604030504040204" pitchFamily="50" charset="-128"/>
                  <a:cs typeface="Microsoft Himalaya" panose="01010100010101010101" pitchFamily="2" charset="0"/>
                </a:rPr>
                <a:t>高齢者向け住宅</a:t>
              </a:r>
            </a:p>
          </p:txBody>
        </p:sp>
      </p:grpSp>
      <p:sp>
        <p:nvSpPr>
          <p:cNvPr id="85" name="テキスト ボックス 84">
            <a:extLst>
              <a:ext uri="{FF2B5EF4-FFF2-40B4-BE49-F238E27FC236}">
                <a16:creationId xmlns:a16="http://schemas.microsoft.com/office/drawing/2014/main" id="{FB3B61DF-C6B0-4FF7-B950-EF2B33E828FB}"/>
              </a:ext>
            </a:extLst>
          </p:cNvPr>
          <p:cNvSpPr txBox="1"/>
          <p:nvPr/>
        </p:nvSpPr>
        <p:spPr>
          <a:xfrm>
            <a:off x="1408898" y="1221475"/>
            <a:ext cx="2558048" cy="246221"/>
          </a:xfrm>
          <a:prstGeom prst="rect">
            <a:avLst/>
          </a:prstGeom>
          <a:noFill/>
        </p:spPr>
        <p:txBody>
          <a:bodyPr wrap="square" rtlCol="0">
            <a:spAutoFit/>
          </a:bodyPr>
          <a:lstStyle/>
          <a:p>
            <a:pPr defTabSz="844083">
              <a:defRPr/>
            </a:pPr>
            <a:r>
              <a:rPr lang="ja-JP" altLang="en-US" sz="1000" b="1">
                <a:solidFill>
                  <a:prstClr val="black"/>
                </a:solidFill>
                <a:latin typeface="Meiryo UI" panose="020B0604030504040204" pitchFamily="50" charset="-128"/>
                <a:ea typeface="Meiryo UI" panose="020B0604030504040204" pitchFamily="50" charset="-128"/>
              </a:rPr>
              <a:t>関係者による事業調整を通じた一体的整備</a:t>
            </a:r>
            <a:endParaRPr lang="en-US" altLang="ja-JP" sz="1000" b="1">
              <a:solidFill>
                <a:prstClr val="black"/>
              </a:solidFill>
              <a:latin typeface="Meiryo UI" panose="020B0604030504040204" pitchFamily="50" charset="-128"/>
              <a:ea typeface="Meiryo UI" panose="020B0604030504040204" pitchFamily="50" charset="-128"/>
            </a:endParaRPr>
          </a:p>
        </p:txBody>
      </p:sp>
      <p:sp>
        <p:nvSpPr>
          <p:cNvPr id="49" name="テキスト ボックス 48">
            <a:extLst>
              <a:ext uri="{FF2B5EF4-FFF2-40B4-BE49-F238E27FC236}">
                <a16:creationId xmlns:a16="http://schemas.microsoft.com/office/drawing/2014/main" id="{0D2EA9FF-6E30-4A2E-B7E2-1CB3DFFEA61A}"/>
              </a:ext>
            </a:extLst>
          </p:cNvPr>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pic>
        <p:nvPicPr>
          <p:cNvPr id="2" name="Picture 1">
            <a:extLst>
              <a:ext uri="{FF2B5EF4-FFF2-40B4-BE49-F238E27FC236}">
                <a16:creationId xmlns:a16="http://schemas.microsoft.com/office/drawing/2014/main" id="{FC7986A2-AA4E-7428-CB22-E7E998A32D93}"/>
              </a:ext>
            </a:extLst>
          </p:cNvPr>
          <p:cNvPicPr>
            <a:picLocks noChangeAspect="1"/>
          </p:cNvPicPr>
          <p:nvPr/>
        </p:nvPicPr>
        <p:blipFill>
          <a:blip r:embed="rId7"/>
          <a:stretch>
            <a:fillRect/>
          </a:stretch>
        </p:blipFill>
        <p:spPr>
          <a:xfrm>
            <a:off x="2463119" y="5338082"/>
            <a:ext cx="1924504" cy="1189265"/>
          </a:xfrm>
          <a:prstGeom prst="rect">
            <a:avLst/>
          </a:prstGeom>
        </p:spPr>
      </p:pic>
    </p:spTree>
    <p:extLst>
      <p:ext uri="{BB962C8B-B14F-4D97-AF65-F5344CB8AC3E}">
        <p14:creationId xmlns:p14="http://schemas.microsoft.com/office/powerpoint/2010/main" val="2608411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 11">
            <a:extLst>
              <a:ext uri="{FF2B5EF4-FFF2-40B4-BE49-F238E27FC236}">
                <a16:creationId xmlns:a16="http://schemas.microsoft.com/office/drawing/2014/main" id="{FF9F900B-C97F-43C7-988B-A2F35BE85061}"/>
              </a:ext>
            </a:extLst>
          </p:cNvPr>
          <p:cNvSpPr/>
          <p:nvPr/>
        </p:nvSpPr>
        <p:spPr>
          <a:xfrm>
            <a:off x="128928" y="1202769"/>
            <a:ext cx="8886144" cy="1290127"/>
          </a:xfrm>
          <a:prstGeom prst="roundRect">
            <a:avLst>
              <a:gd name="adj" fmla="val 370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４</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安心のくらしをつくる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公的賃貸住宅事業者間連携の取組の推進</a:t>
            </a:r>
          </a:p>
        </p:txBody>
      </p:sp>
      <p:sp>
        <p:nvSpPr>
          <p:cNvPr id="12" name="角丸四角形 11"/>
          <p:cNvSpPr/>
          <p:nvPr/>
        </p:nvSpPr>
        <p:spPr>
          <a:xfrm>
            <a:off x="128928" y="2852936"/>
            <a:ext cx="8886144" cy="3821647"/>
          </a:xfrm>
          <a:prstGeom prst="roundRect">
            <a:avLst>
              <a:gd name="adj" fmla="val 370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3" name="テキスト ボックス 12"/>
          <p:cNvSpPr txBox="1"/>
          <p:nvPr/>
        </p:nvSpPr>
        <p:spPr>
          <a:xfrm>
            <a:off x="128928" y="2852936"/>
            <a:ext cx="2403222" cy="338554"/>
          </a:xfrm>
          <a:prstGeom prst="rect">
            <a:avLst/>
          </a:prstGeom>
          <a:noFill/>
        </p:spPr>
        <p:txBody>
          <a:bodyPr wrap="non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a:ea typeface="Meiryo UI"/>
              </a:rPr>
              <a:t>【</a:t>
            </a:r>
            <a:r>
              <a:rPr kumimoji="1" lang="ja-JP" altLang="en-US" sz="1600" b="1" i="0" u="none" strike="noStrike" kern="1200" cap="none" spc="0" normalizeH="0" baseline="0" noProof="0" dirty="0">
                <a:ln>
                  <a:noFill/>
                </a:ln>
                <a:solidFill>
                  <a:prstClr val="black"/>
                </a:solidFill>
                <a:effectLst/>
                <a:uLnTx/>
                <a:uFillTx/>
                <a:latin typeface="Meiryo UI"/>
                <a:ea typeface="Meiryo UI"/>
              </a:rPr>
              <a:t>令和</a:t>
            </a:r>
            <a:r>
              <a:rPr kumimoji="1" lang="ja-JP" altLang="en-US" sz="1600" b="1" dirty="0">
                <a:latin typeface="Meiryo UI"/>
                <a:ea typeface="Meiryo UI"/>
              </a:rPr>
              <a:t>８</a:t>
            </a:r>
            <a:r>
              <a:rPr kumimoji="1" lang="ja-JP" altLang="en-US" sz="1600" b="1" i="0" u="none" strike="noStrike" kern="1200" cap="none" spc="0" normalizeH="0" baseline="0" noProof="0" dirty="0">
                <a:ln>
                  <a:noFill/>
                </a:ln>
                <a:solidFill>
                  <a:prstClr val="black"/>
                </a:solidFill>
                <a:effectLst/>
                <a:uLnTx/>
                <a:uFillTx/>
                <a:latin typeface="Meiryo UI"/>
                <a:ea typeface="Meiryo UI"/>
              </a:rPr>
              <a:t>年度の主な取組</a:t>
            </a:r>
            <a:r>
              <a:rPr kumimoji="1" lang="en-US" altLang="ja-JP" sz="1600" b="1" i="0" u="none" strike="noStrike" kern="1200" cap="none" spc="0" normalizeH="0" baseline="0" noProof="0" dirty="0">
                <a:ln>
                  <a:noFill/>
                </a:ln>
                <a:solidFill>
                  <a:prstClr val="black"/>
                </a:solidFill>
                <a:effectLst/>
                <a:uLnTx/>
                <a:uFillTx/>
                <a:latin typeface="Meiryo UI"/>
                <a:ea typeface="Meiryo UI"/>
              </a:rPr>
              <a:t>】</a:t>
            </a:r>
            <a:endParaRPr kumimoji="1" lang="ja-JP" altLang="en-US" sz="1600" b="1" i="0" u="none" strike="noStrike" kern="1200" cap="none" spc="0" normalizeH="0" baseline="0" noProof="0" dirty="0">
              <a:ln>
                <a:noFill/>
              </a:ln>
              <a:solidFill>
                <a:prstClr val="black"/>
              </a:solidFill>
              <a:effectLst/>
              <a:uLnTx/>
              <a:uFillTx/>
              <a:latin typeface="Meiryo UI"/>
              <a:ea typeface="Meiryo UI"/>
            </a:endParaRPr>
          </a:p>
        </p:txBody>
      </p:sp>
      <p:sp>
        <p:nvSpPr>
          <p:cNvPr id="10"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33</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角丸四角形 3">
            <a:extLst>
              <a:ext uri="{FF2B5EF4-FFF2-40B4-BE49-F238E27FC236}">
                <a16:creationId xmlns:a16="http://schemas.microsoft.com/office/drawing/2014/main" id="{A406EFEF-EA98-4F91-AE36-5289E3DB7D3E}"/>
              </a:ext>
            </a:extLst>
          </p:cNvPr>
          <p:cNvSpPr/>
          <p:nvPr/>
        </p:nvSpPr>
        <p:spPr>
          <a:xfrm>
            <a:off x="303457" y="3269558"/>
            <a:ext cx="8776080" cy="3534686"/>
          </a:xfrm>
          <a:prstGeom prst="rect">
            <a:avLst/>
          </a:prstGeom>
          <a:no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167058" indent="-167058"/>
            <a:endParaRPr lang="en-US" altLang="ja-JP" sz="1292">
              <a:solidFill>
                <a:schemeClr val="tx1"/>
              </a:solidFill>
              <a:latin typeface="Meiryo UI" panose="020B0604030504040204" pitchFamily="50" charset="-128"/>
              <a:ea typeface="Meiryo UI" panose="020B0604030504040204" pitchFamily="50" charset="-128"/>
            </a:endParaRPr>
          </a:p>
          <a:p>
            <a:pPr marL="167058" indent="-167058"/>
            <a:r>
              <a:rPr lang="ja-JP" altLang="en-US" sz="1600" b="1">
                <a:solidFill>
                  <a:schemeClr val="tx1"/>
                </a:solidFill>
                <a:latin typeface="Meiryo UI" panose="020B0604030504040204" pitchFamily="50" charset="-128"/>
                <a:ea typeface="Meiryo UI" panose="020B0604030504040204" pitchFamily="50" charset="-128"/>
              </a:rPr>
              <a:t>○再編・整備の計画検討に合わせた事業連携の調整</a:t>
            </a:r>
            <a:endParaRPr lang="en-US" altLang="ja-JP" sz="1600" b="1">
              <a:solidFill>
                <a:schemeClr val="tx1"/>
              </a:solidFill>
              <a:latin typeface="Meiryo UI" panose="020B0604030504040204" pitchFamily="50" charset="-128"/>
              <a:ea typeface="Meiryo UI" panose="020B0604030504040204" pitchFamily="50" charset="-128"/>
            </a:endParaRPr>
          </a:p>
          <a:p>
            <a:pPr marL="167058" indent="-167058"/>
            <a:endParaRPr lang="en-US" altLang="ja-JP" sz="100" b="1" u="sng">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marL="0" lvl="1">
              <a:spcBef>
                <a:spcPts val="554"/>
              </a:spcBef>
            </a:pPr>
            <a:r>
              <a:rPr lang="ja-JP" altLang="en-US" sz="1292">
                <a:solidFill>
                  <a:schemeClr val="tx1"/>
                </a:solidFill>
                <a:latin typeface="Meiryo UI" panose="020B0604030504040204" pitchFamily="50" charset="-128"/>
                <a:ea typeface="Meiryo UI" panose="020B0604030504040204" pitchFamily="50" charset="-128"/>
              </a:rPr>
              <a:t>　　</a:t>
            </a:r>
            <a:r>
              <a:rPr lang="ja-JP" altLang="en-US" sz="1400">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1400" b="1" u="sng">
                <a:solidFill>
                  <a:srgbClr val="FF0000"/>
                </a:solidFill>
                <a:latin typeface="Meiryo UI" panose="020B0604030504040204" pitchFamily="50" charset="-128"/>
                <a:ea typeface="Meiryo UI" panose="020B0604030504040204" pitchFamily="50" charset="-128"/>
              </a:rPr>
              <a:t>市町においてまちづくりの意向がある地区</a:t>
            </a:r>
            <a:r>
              <a:rPr lang="ja-JP" altLang="en-US" sz="1400">
                <a:solidFill>
                  <a:schemeClr val="tx1"/>
                </a:solidFill>
                <a:latin typeface="Meiryo UI" panose="020B0604030504040204" pitchFamily="50" charset="-128"/>
                <a:ea typeface="Meiryo UI" panose="020B0604030504040204" pitchFamily="50" charset="-128"/>
              </a:rPr>
              <a:t>　</a:t>
            </a:r>
            <a:endParaRPr lang="en-US" altLang="ja-JP" sz="1400">
              <a:solidFill>
                <a:schemeClr val="tx1"/>
              </a:solidFill>
              <a:latin typeface="Meiryo UI" panose="020B0604030504040204" pitchFamily="50" charset="-128"/>
              <a:ea typeface="Meiryo UI" panose="020B0604030504040204" pitchFamily="50" charset="-128"/>
            </a:endParaRPr>
          </a:p>
          <a:p>
            <a:pPr marL="0" lvl="1">
              <a:spcBef>
                <a:spcPts val="554"/>
              </a:spcBef>
            </a:pPr>
            <a:r>
              <a:rPr lang="ja-JP" altLang="en-US" sz="1400">
                <a:solidFill>
                  <a:schemeClr val="tx1"/>
                </a:solidFill>
                <a:latin typeface="Meiryo UI" panose="020B0604030504040204" pitchFamily="50" charset="-128"/>
                <a:ea typeface="Meiryo UI" panose="020B0604030504040204" pitchFamily="50" charset="-128"/>
              </a:rPr>
              <a:t>　　　　市町が策定するプラン等に基づく地区の活性化に向けた取組を推進するため、関係者調整を実施</a:t>
            </a:r>
            <a:endParaRPr lang="en-US" altLang="ja-JP" sz="1400">
              <a:solidFill>
                <a:schemeClr val="tx1"/>
              </a:solidFill>
              <a:latin typeface="Meiryo UI" panose="020B0604030504040204" pitchFamily="50" charset="-128"/>
              <a:ea typeface="Meiryo UI" panose="020B0604030504040204" pitchFamily="50" charset="-128"/>
            </a:endParaRPr>
          </a:p>
          <a:p>
            <a:pPr marL="0" lvl="1">
              <a:spcBef>
                <a:spcPts val="554"/>
              </a:spcBef>
            </a:pPr>
            <a:r>
              <a:rPr lang="ja-JP" altLang="en-US" sz="1400">
                <a:solidFill>
                  <a:schemeClr val="tx1"/>
                </a:solidFill>
                <a:latin typeface="Meiryo UI" panose="020B0604030504040204" pitchFamily="50" charset="-128"/>
                <a:ea typeface="Meiryo UI" panose="020B0604030504040204" pitchFamily="50" charset="-128"/>
              </a:rPr>
              <a:t>　　</a:t>
            </a:r>
            <a:r>
              <a:rPr lang="ja-JP" altLang="en-US" sz="1400">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1400" b="1" u="sng">
                <a:solidFill>
                  <a:srgbClr val="FF0000"/>
                </a:solidFill>
                <a:latin typeface="Meiryo UI" panose="020B0604030504040204" pitchFamily="50" charset="-128"/>
                <a:ea typeface="Meiryo UI" panose="020B0604030504040204" pitchFamily="50" charset="-128"/>
              </a:rPr>
              <a:t>過年度から継続検討している地区</a:t>
            </a:r>
            <a:endParaRPr lang="en-US" altLang="ja-JP" sz="1400" b="1" u="sng">
              <a:solidFill>
                <a:srgbClr val="FF0000"/>
              </a:solidFill>
              <a:latin typeface="Meiryo UI" panose="020B0604030504040204" pitchFamily="50" charset="-128"/>
              <a:ea typeface="Meiryo UI" panose="020B0604030504040204" pitchFamily="50" charset="-128"/>
            </a:endParaRPr>
          </a:p>
          <a:p>
            <a:pPr lvl="1">
              <a:spcBef>
                <a:spcPts val="554"/>
              </a:spcBef>
            </a:pPr>
            <a:r>
              <a:rPr lang="ja-JP" altLang="en-US" sz="1400">
                <a:solidFill>
                  <a:schemeClr val="tx1"/>
                </a:solidFill>
                <a:latin typeface="Meiryo UI" panose="020B0604030504040204" pitchFamily="50" charset="-128"/>
                <a:ea typeface="Meiryo UI" panose="020B0604030504040204" pitchFamily="50" charset="-128"/>
              </a:rPr>
              <a:t>府営住宅の活用地の活用等について、地元市町の方針、地域のニーズを踏まえた具体的な連携手法を検討</a:t>
            </a:r>
            <a:r>
              <a:rPr lang="ja-JP" altLang="en-US" sz="1400" b="1">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a:t>
            </a:r>
            <a:endParaRPr lang="en-US" altLang="ja-JP" sz="1400" b="1">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marL="167058" indent="-167058"/>
            <a:r>
              <a:rPr lang="ja-JP" altLang="en-US" sz="1477" b="1">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a:t>
            </a:r>
            <a:r>
              <a:rPr lang="ja-JP" altLang="en-US" sz="1400" b="1">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1400" b="1" u="sng">
                <a:solidFill>
                  <a:srgbClr val="FF0000"/>
                </a:solidFill>
                <a:latin typeface="Meiryo UI" panose="020B0604030504040204" pitchFamily="50" charset="-128"/>
                <a:ea typeface="Meiryo UI" panose="020B0604030504040204" pitchFamily="50" charset="-128"/>
              </a:rPr>
              <a:t>建替基本計画を策定する府営住宅のある市町</a:t>
            </a:r>
            <a:endParaRPr lang="en-US" altLang="ja-JP" sz="1292" b="1" u="sng">
              <a:solidFill>
                <a:srgbClr val="FF0000"/>
              </a:solidFill>
              <a:latin typeface="Meiryo UI" panose="020B0604030504040204" pitchFamily="50" charset="-128"/>
              <a:ea typeface="Meiryo UI" panose="020B0604030504040204" pitchFamily="50" charset="-128"/>
            </a:endParaRPr>
          </a:p>
          <a:p>
            <a:pPr lvl="1">
              <a:spcBef>
                <a:spcPts val="554"/>
              </a:spcBef>
            </a:pPr>
            <a:r>
              <a:rPr lang="ja-JP" altLang="en-US" sz="1400">
                <a:solidFill>
                  <a:schemeClr val="tx1"/>
                </a:solidFill>
                <a:latin typeface="Meiryo UI" panose="020B0604030504040204" pitchFamily="50" charset="-128"/>
                <a:ea typeface="Meiryo UI" panose="020B0604030504040204" pitchFamily="50" charset="-128"/>
              </a:rPr>
              <a:t>活用地の位置や活用方法について、計画段階から市町と協議し、協議内容に沿った建替計画を検討</a:t>
            </a:r>
            <a:endParaRPr lang="en-US" altLang="ja-JP" sz="1400">
              <a:solidFill>
                <a:schemeClr val="tx1"/>
              </a:solidFill>
              <a:latin typeface="Meiryo UI" panose="020B0604030504040204" pitchFamily="50" charset="-128"/>
              <a:ea typeface="Meiryo UI" panose="020B0604030504040204" pitchFamily="50" charset="-128"/>
            </a:endParaRPr>
          </a:p>
          <a:p>
            <a:pPr marL="266700" lvl="1">
              <a:spcBef>
                <a:spcPts val="554"/>
              </a:spcBef>
            </a:pPr>
            <a:r>
              <a:rPr lang="ja-JP" altLang="en-US" sz="1400">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1400" b="1" u="sng">
                <a:solidFill>
                  <a:srgbClr val="FF0000"/>
                </a:solidFill>
                <a:latin typeface="Meiryo UI" panose="020B0604030504040204" pitchFamily="50" charset="-128"/>
                <a:ea typeface="Meiryo UI" panose="020B0604030504040204" pitchFamily="50" charset="-128"/>
              </a:rPr>
              <a:t>共通の課題を有する市町によるテーマを設定した協議会の開催</a:t>
            </a:r>
            <a:endParaRPr lang="en-US" altLang="ja-JP" sz="1400" b="1" u="sng">
              <a:solidFill>
                <a:srgbClr val="0070C0"/>
              </a:solidFill>
              <a:latin typeface="Meiryo UI" panose="020B0604030504040204" pitchFamily="50" charset="-128"/>
              <a:ea typeface="Meiryo UI" panose="020B0604030504040204" pitchFamily="50" charset="-128"/>
            </a:endParaRPr>
          </a:p>
          <a:p>
            <a:pPr marL="177800" lvl="1">
              <a:spcBef>
                <a:spcPts val="554"/>
              </a:spcBef>
            </a:pPr>
            <a:r>
              <a:rPr lang="ja-JP" altLang="en-US" sz="1600">
                <a:solidFill>
                  <a:schemeClr val="tx1"/>
                </a:solidFill>
                <a:latin typeface="Meiryo UI" panose="020B0604030504040204" pitchFamily="50" charset="-128"/>
                <a:ea typeface="Meiryo UI" panose="020B0604030504040204" pitchFamily="50" charset="-128"/>
              </a:rPr>
              <a:t>　　</a:t>
            </a:r>
            <a:r>
              <a:rPr lang="ja-JP" altLang="en-US" sz="1400">
                <a:solidFill>
                  <a:schemeClr val="tx1"/>
                </a:solidFill>
                <a:latin typeface="Meiryo UI" panose="020B0604030504040204" pitchFamily="50" charset="-128"/>
                <a:ea typeface="Meiryo UI" panose="020B0604030504040204" pitchFamily="50" charset="-128"/>
              </a:rPr>
              <a:t>市営住宅の管理終了を予定している市町での</a:t>
            </a:r>
            <a:r>
              <a:rPr lang="ja-JP" altLang="en-US" sz="1400">
                <a:solidFill>
                  <a:srgbClr val="0070C0"/>
                </a:solidFill>
                <a:latin typeface="Meiryo UI" panose="020B0604030504040204" pitchFamily="50" charset="-128"/>
                <a:ea typeface="Meiryo UI" panose="020B0604030504040204" pitchFamily="50" charset="-128"/>
              </a:rPr>
              <a:t>、</a:t>
            </a:r>
            <a:r>
              <a:rPr lang="ja-JP" altLang="en-US" sz="1400">
                <a:solidFill>
                  <a:schemeClr val="tx1"/>
                </a:solidFill>
                <a:latin typeface="Meiryo UI" panose="020B0604030504040204" pitchFamily="50" charset="-128"/>
                <a:ea typeface="Meiryo UI" panose="020B0604030504040204" pitchFamily="50" charset="-128"/>
              </a:rPr>
              <a:t>民間賃貸住宅の活用に向けた市町の施策展開の方向性</a:t>
            </a:r>
            <a:endParaRPr lang="en-US" altLang="ja-JP" sz="1400">
              <a:solidFill>
                <a:schemeClr val="tx1"/>
              </a:solidFill>
              <a:latin typeface="Meiryo UI" panose="020B0604030504040204" pitchFamily="50" charset="-128"/>
              <a:ea typeface="Meiryo UI" panose="020B0604030504040204" pitchFamily="50" charset="-128"/>
            </a:endParaRPr>
          </a:p>
          <a:p>
            <a:pPr marL="177800" lvl="1">
              <a:spcBef>
                <a:spcPts val="554"/>
              </a:spcBef>
            </a:pPr>
            <a:r>
              <a:rPr lang="ja-JP" altLang="en-US" sz="1400">
                <a:solidFill>
                  <a:schemeClr val="tx1"/>
                </a:solidFill>
                <a:latin typeface="Meiryo UI" panose="020B0604030504040204" pitchFamily="50" charset="-128"/>
                <a:ea typeface="Meiryo UI" panose="020B0604030504040204" pitchFamily="50" charset="-128"/>
              </a:rPr>
              <a:t>　　（居住サポート住宅、居住支援など）についての確認・共有等を実施</a:t>
            </a:r>
            <a:endParaRPr lang="en-US" altLang="ja-JP" sz="1600">
              <a:solidFill>
                <a:schemeClr val="tx1"/>
              </a:solidFill>
              <a:latin typeface="Meiryo UI" panose="020B0604030504040204" pitchFamily="50" charset="-128"/>
              <a:ea typeface="Meiryo UI" panose="020B0604030504040204" pitchFamily="50" charset="-128"/>
            </a:endParaRPr>
          </a:p>
          <a:p>
            <a:pPr marL="266700" lvl="1">
              <a:spcBef>
                <a:spcPts val="554"/>
              </a:spcBef>
            </a:pPr>
            <a:endParaRPr lang="en-US" altLang="ja-JP" sz="1400">
              <a:solidFill>
                <a:schemeClr val="tx1"/>
              </a:solidFill>
              <a:latin typeface="Meiryo UI" panose="020B0604030504040204" pitchFamily="50" charset="-128"/>
              <a:ea typeface="Meiryo UI" panose="020B0604030504040204" pitchFamily="50" charset="-128"/>
            </a:endParaRPr>
          </a:p>
          <a:p>
            <a:pPr marL="0" lvl="1">
              <a:spcBef>
                <a:spcPts val="554"/>
              </a:spcBef>
            </a:pPr>
            <a:endParaRPr lang="en-US" altLang="ja-JP" sz="100">
              <a:solidFill>
                <a:schemeClr val="tx1"/>
              </a:solidFill>
              <a:latin typeface="Meiryo UI" panose="020B0604030504040204" pitchFamily="50" charset="-128"/>
              <a:ea typeface="Meiryo UI" panose="020B0604030504040204" pitchFamily="50" charset="-128"/>
            </a:endParaRPr>
          </a:p>
        </p:txBody>
      </p:sp>
      <p:sp>
        <p:nvSpPr>
          <p:cNvPr id="14" name="角丸四角形 3">
            <a:extLst>
              <a:ext uri="{FF2B5EF4-FFF2-40B4-BE49-F238E27FC236}">
                <a16:creationId xmlns:a16="http://schemas.microsoft.com/office/drawing/2014/main" id="{8E18EF97-49EE-4C96-AB5F-35D65BE054BA}"/>
              </a:ext>
            </a:extLst>
          </p:cNvPr>
          <p:cNvSpPr/>
          <p:nvPr/>
        </p:nvSpPr>
        <p:spPr>
          <a:xfrm>
            <a:off x="200858" y="1492386"/>
            <a:ext cx="2714957" cy="954107"/>
          </a:xfrm>
          <a:prstGeom prst="rect">
            <a:avLst/>
          </a:pr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1200" b="1" u="sng">
                <a:solidFill>
                  <a:schemeClr val="tx1"/>
                </a:solidFill>
                <a:latin typeface="Meiryo UI" panose="020B0604030504040204" pitchFamily="50" charset="-128"/>
                <a:ea typeface="Meiryo UI" panose="020B0604030504040204" pitchFamily="50" charset="-128"/>
              </a:rPr>
              <a:t>R</a:t>
            </a:r>
            <a:r>
              <a:rPr lang="ja-JP" altLang="en-US" sz="1200" b="1" u="sng">
                <a:solidFill>
                  <a:schemeClr val="tx1"/>
                </a:solidFill>
                <a:latin typeface="Meiryo UI" panose="020B0604030504040204" pitchFamily="50" charset="-128"/>
                <a:ea typeface="Meiryo UI" panose="020B0604030504040204" pitchFamily="50" charset="-128"/>
              </a:rPr>
              <a:t>３年度　　</a:t>
            </a:r>
            <a:endParaRPr lang="en-US" altLang="ja-JP" sz="1200" b="1" u="sng">
              <a:solidFill>
                <a:schemeClr val="tx1"/>
              </a:solidFill>
              <a:latin typeface="Meiryo UI" panose="020B0604030504040204" pitchFamily="50" charset="-128"/>
              <a:ea typeface="Meiryo UI" panose="020B0604030504040204" pitchFamily="50" charset="-128"/>
            </a:endParaRPr>
          </a:p>
          <a:p>
            <a:pPr marL="142875" indent="-142875"/>
            <a:r>
              <a:rPr lang="ja-JP" altLang="en-US" sz="1100">
                <a:solidFill>
                  <a:schemeClr val="tx1"/>
                </a:solidFill>
                <a:latin typeface="Meiryo UI" panose="020B0604030504040204" pitchFamily="50" charset="-128"/>
                <a:ea typeface="Meiryo UI" panose="020B0604030504040204" pitchFamily="50" charset="-128"/>
                <a:cs typeface="Times New Roman" panose="02020603050405020304" pitchFamily="18" charset="0"/>
              </a:rPr>
              <a:t>〇複数の事業主体の公的賃貸住宅がある、</a:t>
            </a:r>
            <a:endParaRPr lang="en-US" altLang="ja-JP" sz="110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142875" indent="-142875"/>
            <a:r>
              <a:rPr lang="en-US" altLang="ja-JP" sz="110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a:solidFill>
                  <a:schemeClr val="tx1"/>
                </a:solidFill>
                <a:latin typeface="Meiryo UI" panose="020B0604030504040204" pitchFamily="50" charset="-128"/>
                <a:ea typeface="Meiryo UI" panose="020B0604030504040204" pitchFamily="50" charset="-128"/>
                <a:cs typeface="Times New Roman" panose="02020603050405020304" pitchFamily="18" charset="0"/>
              </a:rPr>
              <a:t>全</a:t>
            </a:r>
            <a:r>
              <a:rPr lang="en-US" altLang="ja-JP" sz="1100">
                <a:solidFill>
                  <a:schemeClr val="tx1"/>
                </a:solidFill>
                <a:latin typeface="Meiryo UI" panose="020B0604030504040204" pitchFamily="50" charset="-128"/>
                <a:ea typeface="Meiryo UI" panose="020B0604030504040204" pitchFamily="50" charset="-128"/>
                <a:cs typeface="Times New Roman" panose="02020603050405020304" pitchFamily="18" charset="0"/>
              </a:rPr>
              <a:t>36</a:t>
            </a:r>
            <a:r>
              <a:rPr lang="ja-JP" altLang="en-US" sz="1100">
                <a:solidFill>
                  <a:schemeClr val="tx1"/>
                </a:solidFill>
                <a:latin typeface="Meiryo UI" panose="020B0604030504040204" pitchFamily="50" charset="-128"/>
                <a:ea typeface="Meiryo UI" panose="020B0604030504040204" pitchFamily="50" charset="-128"/>
                <a:cs typeface="Times New Roman" panose="02020603050405020304" pitchFamily="18" charset="0"/>
              </a:rPr>
              <a:t>市町で</a:t>
            </a:r>
            <a:r>
              <a:rPr lang="ja-JP" altLang="en-US" sz="1100" b="1">
                <a:solidFill>
                  <a:schemeClr val="tx1"/>
                </a:solidFill>
                <a:latin typeface="Meiryo UI" panose="020B0604030504040204" pitchFamily="50" charset="-128"/>
                <a:ea typeface="Meiryo UI" panose="020B0604030504040204" pitchFamily="50" charset="-128"/>
                <a:cs typeface="Times New Roman" panose="02020603050405020304" pitchFamily="18" charset="0"/>
              </a:rPr>
              <a:t>地域再生連携協議会を設置</a:t>
            </a:r>
            <a:endParaRPr lang="en-US" altLang="ja-JP" sz="1100" b="1">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142875" indent="-142875"/>
            <a:r>
              <a:rPr lang="ja-JP" altLang="en-US" sz="1100">
                <a:solidFill>
                  <a:schemeClr val="tx1"/>
                </a:solidFill>
                <a:latin typeface="Meiryo UI" panose="020B0604030504040204" pitchFamily="50" charset="-128"/>
                <a:ea typeface="Meiryo UI" panose="020B0604030504040204" pitchFamily="50" charset="-128"/>
                <a:cs typeface="Times New Roman" panose="02020603050405020304" pitchFamily="18" charset="0"/>
              </a:rPr>
              <a:t>〇</a:t>
            </a:r>
            <a:r>
              <a:rPr lang="ja-JP" altLang="en-US" sz="1100" b="1">
                <a:solidFill>
                  <a:schemeClr val="tx1"/>
                </a:solidFill>
                <a:latin typeface="Meiryo UI" panose="020B0604030504040204" pitchFamily="50" charset="-128"/>
                <a:ea typeface="Meiryo UI" panose="020B0604030504040204" pitchFamily="50" charset="-128"/>
                <a:cs typeface="Times New Roman" panose="02020603050405020304" pitchFamily="18" charset="0"/>
              </a:rPr>
              <a:t>全３６市町で第１回協議会を開催</a:t>
            </a:r>
            <a:r>
              <a:rPr lang="ja-JP" altLang="en-US" sz="110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し、</a:t>
            </a:r>
            <a:endParaRPr lang="en-US" altLang="ja-JP" sz="110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142875" indent="-142875"/>
            <a:r>
              <a:rPr lang="ja-JP" altLang="en-US" sz="1100">
                <a:solidFill>
                  <a:schemeClr val="tx1"/>
                </a:solidFill>
                <a:latin typeface="Meiryo UI" panose="020B0604030504040204" pitchFamily="50" charset="-128"/>
                <a:ea typeface="Meiryo UI" panose="020B0604030504040204" pitchFamily="50" charset="-128"/>
                <a:cs typeface="Times New Roman" panose="02020603050405020304" pitchFamily="18" charset="0"/>
              </a:rPr>
              <a:t>　 情報や認識を共有</a:t>
            </a:r>
            <a:endParaRPr lang="en-US" altLang="ja-JP" sz="110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5" name="二等辺三角形 14">
            <a:extLst>
              <a:ext uri="{FF2B5EF4-FFF2-40B4-BE49-F238E27FC236}">
                <a16:creationId xmlns:a16="http://schemas.microsoft.com/office/drawing/2014/main" id="{87C2ED07-64C0-4198-85C1-16B9997E7969}"/>
              </a:ext>
            </a:extLst>
          </p:cNvPr>
          <p:cNvSpPr/>
          <p:nvPr/>
        </p:nvSpPr>
        <p:spPr>
          <a:xfrm rot="10800000">
            <a:off x="2132874" y="2538966"/>
            <a:ext cx="4502383" cy="293596"/>
          </a:xfrm>
          <a:prstGeom prst="triangle">
            <a:avLst/>
          </a:prstGeom>
          <a:solidFill>
            <a:schemeClr val="bg1">
              <a:lumMod val="8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92"/>
          </a:p>
        </p:txBody>
      </p:sp>
      <p:sp>
        <p:nvSpPr>
          <p:cNvPr id="16" name="角丸四角形 3">
            <a:extLst>
              <a:ext uri="{FF2B5EF4-FFF2-40B4-BE49-F238E27FC236}">
                <a16:creationId xmlns:a16="http://schemas.microsoft.com/office/drawing/2014/main" id="{D2D65DCB-7D92-42EF-95E6-805B99C59DC6}"/>
              </a:ext>
            </a:extLst>
          </p:cNvPr>
          <p:cNvSpPr/>
          <p:nvPr/>
        </p:nvSpPr>
        <p:spPr>
          <a:xfrm>
            <a:off x="2974876" y="1498061"/>
            <a:ext cx="2951141" cy="954107"/>
          </a:xfrm>
          <a:prstGeom prst="rect">
            <a:avLst/>
          </a:pr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1200" b="1" u="sng">
                <a:solidFill>
                  <a:schemeClr val="tx1"/>
                </a:solidFill>
                <a:latin typeface="Meiryo UI" panose="020B0604030504040204" pitchFamily="50" charset="-128"/>
                <a:ea typeface="Meiryo UI" panose="020B0604030504040204" pitchFamily="50" charset="-128"/>
              </a:rPr>
              <a:t>R4</a:t>
            </a:r>
            <a:r>
              <a:rPr lang="ja-JP" altLang="en-US" sz="1200" b="1" u="sng">
                <a:solidFill>
                  <a:schemeClr val="tx1"/>
                </a:solidFill>
                <a:latin typeface="Meiryo UI" panose="020B0604030504040204" pitchFamily="50" charset="-128"/>
                <a:ea typeface="Meiryo UI" panose="020B0604030504040204" pitchFamily="50" charset="-128"/>
              </a:rPr>
              <a:t>年度</a:t>
            </a:r>
            <a:endParaRPr lang="en-US" altLang="ja-JP" sz="1200" b="1" u="sng">
              <a:solidFill>
                <a:schemeClr val="tx1"/>
              </a:solidFill>
              <a:latin typeface="Meiryo UI" panose="020B0604030504040204" pitchFamily="50" charset="-128"/>
              <a:ea typeface="Meiryo UI" panose="020B0604030504040204" pitchFamily="50" charset="-128"/>
            </a:endParaRPr>
          </a:p>
          <a:p>
            <a:pPr marL="167058" indent="-167058"/>
            <a:r>
              <a:rPr lang="ja-JP" altLang="en-US" sz="1100">
                <a:solidFill>
                  <a:schemeClr val="tx1"/>
                </a:solidFill>
                <a:latin typeface="Meiryo UI" panose="020B0604030504040204" pitchFamily="50" charset="-128"/>
                <a:ea typeface="Meiryo UI" panose="020B0604030504040204" pitchFamily="50" charset="-128"/>
              </a:rPr>
              <a:t>○再編・整備を行う公的賃貸住宅が近接して立地する市町において</a:t>
            </a:r>
            <a:r>
              <a:rPr lang="ja-JP" altLang="en-US" sz="1100" b="1">
                <a:solidFill>
                  <a:schemeClr val="tx1"/>
                </a:solidFill>
                <a:latin typeface="Meiryo UI" panose="020B0604030504040204" pitchFamily="50" charset="-128"/>
                <a:ea typeface="Meiryo UI" panose="020B0604030504040204" pitchFamily="50" charset="-128"/>
              </a:rPr>
              <a:t>具体的な事業連携を検討</a:t>
            </a:r>
            <a:endParaRPr lang="en-US" altLang="ja-JP" sz="1100" b="1">
              <a:solidFill>
                <a:schemeClr val="tx1"/>
              </a:solidFill>
              <a:latin typeface="Meiryo UI" panose="020B0604030504040204" pitchFamily="50" charset="-128"/>
              <a:ea typeface="Meiryo UI" panose="020B0604030504040204" pitchFamily="50" charset="-128"/>
            </a:endParaRPr>
          </a:p>
          <a:p>
            <a:pPr marL="167058" indent="-167058"/>
            <a:r>
              <a:rPr lang="ja-JP" altLang="en-US" sz="1100">
                <a:solidFill>
                  <a:schemeClr val="tx1"/>
                </a:solidFill>
                <a:latin typeface="Meiryo UI" panose="020B0604030504040204" pitchFamily="50" charset="-128"/>
                <a:ea typeface="Meiryo UI" panose="020B0604030504040204" pitchFamily="50" charset="-128"/>
              </a:rPr>
              <a:t>○戸数の適正化に向け、市町営住宅長寿命化計画を改定する市町において</a:t>
            </a:r>
            <a:r>
              <a:rPr lang="ja-JP" altLang="en-US" sz="1100" b="1">
                <a:solidFill>
                  <a:schemeClr val="tx1"/>
                </a:solidFill>
                <a:latin typeface="Meiryo UI" panose="020B0604030504040204" pitchFamily="50" charset="-128"/>
                <a:ea typeface="Meiryo UI" panose="020B0604030504040204" pitchFamily="50" charset="-128"/>
              </a:rPr>
              <a:t>将来戸数を検討</a:t>
            </a:r>
            <a:endParaRPr lang="en-US" altLang="ja-JP" sz="1100">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0DC17A54-84CD-4749-A849-79821DD0279C}"/>
              </a:ext>
            </a:extLst>
          </p:cNvPr>
          <p:cNvSpPr/>
          <p:nvPr/>
        </p:nvSpPr>
        <p:spPr>
          <a:xfrm>
            <a:off x="-128928" y="1191969"/>
            <a:ext cx="9144000" cy="307657"/>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2023" tIns="30675" rIns="92023" bIns="30675" anchor="t" anchorCtr="0">
            <a:spAutoFit/>
          </a:bodyPr>
          <a:lstStyle/>
          <a:p>
            <a:pPr marL="81164" marR="0" lvl="0" indent="0" algn="l" defTabSz="676089" rtl="0" eaLnBrk="1" fontAlgn="auto" latinLnBrk="0" hangingPunct="1">
              <a:lnSpc>
                <a:spcPct val="130000"/>
              </a:lnSpc>
              <a:spcBef>
                <a:spcPts val="256"/>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（これまでの取組）</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テキスト ボックス 18">
            <a:extLst>
              <a:ext uri="{FF2B5EF4-FFF2-40B4-BE49-F238E27FC236}">
                <a16:creationId xmlns:a16="http://schemas.microsoft.com/office/drawing/2014/main" id="{DF157A4D-1743-4587-A1B1-B207C5F9C0EC}"/>
              </a:ext>
            </a:extLst>
          </p:cNvPr>
          <p:cNvSpPr txBox="1"/>
          <p:nvPr/>
        </p:nvSpPr>
        <p:spPr>
          <a:xfrm>
            <a:off x="6120000" y="360000"/>
            <a:ext cx="2880000" cy="360000"/>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sp>
        <p:nvSpPr>
          <p:cNvPr id="21" name="角丸四角形 3">
            <a:extLst>
              <a:ext uri="{FF2B5EF4-FFF2-40B4-BE49-F238E27FC236}">
                <a16:creationId xmlns:a16="http://schemas.microsoft.com/office/drawing/2014/main" id="{1442CCAE-A6B2-4E09-A155-575B44D3313C}"/>
              </a:ext>
            </a:extLst>
          </p:cNvPr>
          <p:cNvSpPr/>
          <p:nvPr/>
        </p:nvSpPr>
        <p:spPr>
          <a:xfrm>
            <a:off x="5958439" y="1491167"/>
            <a:ext cx="2998445" cy="955326"/>
          </a:xfrm>
          <a:prstGeom prst="rect">
            <a:avLst/>
          </a:pr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r>
              <a:rPr lang="en-US" altLang="ja-JP" sz="1200" b="1" u="sng" dirty="0">
                <a:solidFill>
                  <a:schemeClr val="tx1"/>
                </a:solidFill>
                <a:latin typeface="Meiryo UI"/>
                <a:ea typeface="Meiryo UI"/>
              </a:rPr>
              <a:t>R５</a:t>
            </a:r>
            <a:r>
              <a:rPr lang="ja-JP" altLang="en-US" sz="1200" b="1" u="sng" dirty="0">
                <a:solidFill>
                  <a:schemeClr val="tx1"/>
                </a:solidFill>
                <a:latin typeface="Meiryo UI"/>
                <a:ea typeface="Meiryo UI"/>
              </a:rPr>
              <a:t>年度～</a:t>
            </a:r>
            <a:r>
              <a:rPr lang="en-US" altLang="ja-JP" sz="1200" b="1" u="sng" dirty="0">
                <a:solidFill>
                  <a:schemeClr val="tx1"/>
                </a:solidFill>
                <a:latin typeface="Meiryo UI"/>
                <a:ea typeface="Meiryo UI"/>
              </a:rPr>
              <a:t>R７</a:t>
            </a:r>
            <a:r>
              <a:rPr lang="ja-JP" altLang="en-US" sz="1200" b="1" u="sng" dirty="0">
                <a:solidFill>
                  <a:schemeClr val="tx1"/>
                </a:solidFill>
                <a:latin typeface="Meiryo UI"/>
                <a:ea typeface="Meiryo UI"/>
              </a:rPr>
              <a:t>年度</a:t>
            </a:r>
            <a:endParaRPr lang="en-US" altLang="ja-JP" sz="1200" b="1" u="sng" dirty="0">
              <a:solidFill>
                <a:schemeClr val="tx1"/>
              </a:solidFill>
              <a:latin typeface="Meiryo UI"/>
              <a:ea typeface="Meiryo UI"/>
            </a:endParaRPr>
          </a:p>
          <a:p>
            <a:pPr marL="150495" indent="-150495"/>
            <a:r>
              <a:rPr lang="ja-JP" altLang="en-US" sz="1100" dirty="0">
                <a:solidFill>
                  <a:schemeClr val="tx1"/>
                </a:solidFill>
                <a:latin typeface="Meiryo UI" panose="020B0604030504040204" pitchFamily="50" charset="-128"/>
                <a:ea typeface="Meiryo UI" panose="020B0604030504040204" pitchFamily="50" charset="-128"/>
              </a:rPr>
              <a:t>○検討着手した市町は、検討を継続しつつ</a:t>
            </a:r>
            <a:r>
              <a:rPr lang="ja-JP" altLang="en-US" sz="1100" b="1" dirty="0">
                <a:solidFill>
                  <a:schemeClr val="tx1"/>
                </a:solidFill>
                <a:latin typeface="Meiryo UI" panose="020B0604030504040204" pitchFamily="50" charset="-128"/>
                <a:ea typeface="Meiryo UI" panose="020B0604030504040204" pitchFamily="50" charset="-128"/>
              </a:rPr>
              <a:t>検討すべき地区を順次選定し、連携を検討</a:t>
            </a:r>
            <a:endParaRPr lang="en-US" altLang="ja-JP" sz="1100" b="1" dirty="0">
              <a:solidFill>
                <a:schemeClr val="tx1"/>
              </a:solidFill>
              <a:latin typeface="Meiryo UI" panose="020B0604030504040204" pitchFamily="50" charset="-128"/>
              <a:ea typeface="Meiryo UI" panose="020B0604030504040204" pitchFamily="50" charset="-128"/>
            </a:endParaRPr>
          </a:p>
          <a:p>
            <a:pPr marL="158750" indent="-158750"/>
            <a:r>
              <a:rPr lang="ja-JP" altLang="en-US" sz="1100" dirty="0">
                <a:solidFill>
                  <a:schemeClr val="tx1"/>
                </a:solidFill>
                <a:latin typeface="Meiryo UI"/>
                <a:ea typeface="Meiryo UI"/>
              </a:rPr>
              <a:t>○共通の課題を有する市町が集まり、</a:t>
            </a:r>
            <a:r>
              <a:rPr lang="ja-JP" altLang="en-US" sz="1100" b="1" dirty="0">
                <a:solidFill>
                  <a:schemeClr val="tx1"/>
                </a:solidFill>
                <a:latin typeface="Meiryo UI"/>
                <a:ea typeface="Meiryo UI"/>
              </a:rPr>
              <a:t>テーマに合わせて、地域再生連携協議会を合同開催　　　　　　　　　</a:t>
            </a:r>
            <a:r>
              <a:rPr lang="ja-JP" altLang="en-US" sz="1100" dirty="0">
                <a:solidFill>
                  <a:schemeClr val="tx1"/>
                </a:solidFill>
                <a:effectLst>
                  <a:outerShdw blurRad="38100" dist="38100" dir="2700000" algn="tl">
                    <a:srgbClr val="000000">
                      <a:alpha val="43137"/>
                    </a:srgbClr>
                  </a:outerShdw>
                </a:effectLst>
                <a:latin typeface="Meiryo UI"/>
                <a:ea typeface="Meiryo UI"/>
              </a:rPr>
              <a:t>　　</a:t>
            </a:r>
            <a:endParaRPr lang="en-US" altLang="ja-JP" sz="1100" dirty="0">
              <a:solidFill>
                <a:schemeClr val="tx1"/>
              </a:solidFill>
              <a:effectLst>
                <a:outerShdw blurRad="38100" dist="38100" dir="2700000" algn="tl">
                  <a:srgbClr val="000000">
                    <a:alpha val="43137"/>
                  </a:srgbClr>
                </a:outerShdw>
              </a:effectLst>
              <a:latin typeface="Meiryo UI"/>
              <a:ea typeface="Meiryo UI"/>
            </a:endParaRPr>
          </a:p>
        </p:txBody>
      </p:sp>
    </p:spTree>
    <p:extLst>
      <p:ext uri="{BB962C8B-B14F-4D97-AF65-F5344CB8AC3E}">
        <p14:creationId xmlns:p14="http://schemas.microsoft.com/office/powerpoint/2010/main" val="529571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
          <p:cNvSpPr>
            <a:spLocks noChangeArrowheads="1"/>
          </p:cNvSpPr>
          <p:nvPr/>
        </p:nvSpPr>
        <p:spPr bwMode="auto">
          <a:xfrm>
            <a:off x="-248" y="2852936"/>
            <a:ext cx="9144000" cy="792088"/>
          </a:xfrm>
          <a:prstGeom prst="rect">
            <a:avLst/>
          </a:prstGeom>
          <a:solidFill>
            <a:srgbClr val="99CC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主な取組の進捗状況</a:t>
            </a:r>
          </a:p>
        </p:txBody>
      </p:sp>
      <p:sp>
        <p:nvSpPr>
          <p:cNvPr id="3" name="スライド番号プレースホルダー 1">
            <a:extLst>
              <a:ext uri="{FF2B5EF4-FFF2-40B4-BE49-F238E27FC236}">
                <a16:creationId xmlns:a16="http://schemas.microsoft.com/office/drawing/2014/main" id="{28C4612A-863D-4F88-819A-52B222367473}"/>
              </a:ext>
            </a:extLst>
          </p:cNvPr>
          <p:cNvSpPr>
            <a:spLocks noGrp="1"/>
          </p:cNvSpPr>
          <p:nvPr>
            <p:ph type="sldNum" sz="quarter" idx="12"/>
          </p:nvPr>
        </p:nvSpPr>
        <p:spPr>
          <a:xfrm>
            <a:off x="7070384" y="6572844"/>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4</a:t>
            </a:fld>
            <a:endParaRPr lang="ja-JP" altLang="en-US">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37969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1">
            <a:extLst>
              <a:ext uri="{FF2B5EF4-FFF2-40B4-BE49-F238E27FC236}">
                <a16:creationId xmlns:a16="http://schemas.microsoft.com/office/drawing/2014/main" id="{281520DB-8638-472F-BC9D-74EFC89ADF3C}"/>
              </a:ext>
            </a:extLst>
          </p:cNvPr>
          <p:cNvSpPr>
            <a:spLocks noGrp="1"/>
          </p:cNvSpPr>
          <p:nvPr>
            <p:ph type="sldNum" sz="quarter" idx="12"/>
          </p:nvPr>
        </p:nvSpPr>
        <p:spPr>
          <a:xfrm>
            <a:off x="7070384" y="6572844"/>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5</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067D3BDB-2710-4BAB-839D-AD6BDA6D0101}"/>
              </a:ext>
            </a:extLst>
          </p:cNvPr>
          <p:cNvSpPr txBox="1"/>
          <p:nvPr/>
        </p:nvSpPr>
        <p:spPr>
          <a:xfrm>
            <a:off x="712016" y="662901"/>
            <a:ext cx="8019796" cy="1780122"/>
          </a:xfrm>
          <a:prstGeom prst="rect">
            <a:avLst/>
          </a:prstGeom>
          <a:noFill/>
          <a:ln w="9525">
            <a:noFill/>
            <a:prstDash val="solid"/>
          </a:ln>
        </p:spPr>
        <p:txBody>
          <a:bodyPr wrap="square" lIns="37800" tIns="0" rIns="37800" bIns="0" rtlCol="0" anchor="t" anchorCtr="0">
            <a:noAutofit/>
          </a:bodyPr>
          <a:lstStyle/>
          <a:p>
            <a:pPr defTabSz="457200">
              <a:spcBef>
                <a:spcPts val="6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新たなライフスタイルを支える身近なまちづくり　</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600"/>
              </a:spcBef>
            </a:pP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12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健康でいきいきとくらせる住まい・まちづくり</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1200"/>
              </a:spcBef>
            </a:pP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96679" indent="-96679" defTabSz="457200">
              <a:spcBef>
                <a:spcPts val="1200"/>
              </a:spcBef>
            </a:pPr>
            <a:r>
              <a:rPr kumimoji="0" lang="ja-JP" altLang="en-US"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多様なニーズに対応した良質なストック形成</a:t>
            </a:r>
            <a:endParaRPr kumimoji="0" lang="en-US" altLang="ja-JP" sz="1400">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6" name="Rectangle 2">
            <a:extLst>
              <a:ext uri="{FF2B5EF4-FFF2-40B4-BE49-F238E27FC236}">
                <a16:creationId xmlns:a16="http://schemas.microsoft.com/office/drawing/2014/main" id="{31EC6743-1A97-4EDC-88E4-3B6AA08C2AC6}"/>
              </a:ext>
            </a:extLst>
          </p:cNvPr>
          <p:cNvSpPr>
            <a:spLocks noChangeArrowheads="1"/>
          </p:cNvSpPr>
          <p:nvPr/>
        </p:nvSpPr>
        <p:spPr bwMode="auto">
          <a:xfrm>
            <a:off x="263751" y="438537"/>
            <a:ext cx="337348" cy="2228850"/>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457200" eaLnBrk="1" hangingPunct="1">
              <a:lnSpc>
                <a:spcPts val="1200"/>
              </a:lnSpc>
              <a:spcBef>
                <a:spcPts val="0"/>
              </a:spcBef>
            </a:pPr>
            <a:r>
              <a:rPr kumimoji="0" lang="ja-JP" altLang="en-US" sz="120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rPr>
              <a:t>施策の方向性</a:t>
            </a:r>
            <a:endParaRPr kumimoji="0" lang="en-US" altLang="ja-JP" sz="120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endParaRPr>
          </a:p>
        </p:txBody>
      </p:sp>
      <p:sp>
        <p:nvSpPr>
          <p:cNvPr id="7" name="Rectangle 2">
            <a:extLst>
              <a:ext uri="{FF2B5EF4-FFF2-40B4-BE49-F238E27FC236}">
                <a16:creationId xmlns:a16="http://schemas.microsoft.com/office/drawing/2014/main" id="{C9CFDBD3-7700-48D9-9263-723F5D53466C}"/>
              </a:ext>
            </a:extLst>
          </p:cNvPr>
          <p:cNvSpPr>
            <a:spLocks noChangeArrowheads="1"/>
          </p:cNvSpPr>
          <p:nvPr/>
        </p:nvSpPr>
        <p:spPr bwMode="auto">
          <a:xfrm>
            <a:off x="263751" y="2942215"/>
            <a:ext cx="337348" cy="3701732"/>
          </a:xfrm>
          <a:prstGeom prst="roundRect">
            <a:avLst/>
          </a:prstGeom>
          <a:solidFill>
            <a:srgbClr val="00B0F0"/>
          </a:solidFill>
          <a:ln w="9525">
            <a:solidFill>
              <a:schemeClr val="tx2"/>
            </a:solidFill>
            <a:miter lim="800000"/>
            <a:headEnd/>
            <a:tailEnd/>
          </a:ln>
        </p:spPr>
        <p:txBody>
          <a:bodyPr vert="eaVert" wrap="square" lIns="0" tIns="0" rIns="0" bIns="0" anchor="ctr" anchorCtr="0">
            <a:noAutofit/>
          </a:bodyPr>
          <a:lstStyle>
            <a:lvl1pPr algn="l" eaLnBrk="0" hangingPunct="0">
              <a:spcBef>
                <a:spcPts val="800"/>
              </a:spcBef>
              <a:defRPr sz="3200">
                <a:solidFill>
                  <a:srgbClr val="000000"/>
                </a:solidFill>
                <a:latin typeface="Calibri" pitchFamily="32" charset="0"/>
                <a:ea typeface="ＭＳ Ｐゴシック" charset="-128"/>
              </a:defRPr>
            </a:lvl1pPr>
            <a:lvl2pPr algn="l" eaLnBrk="0" hangingPunct="0">
              <a:spcBef>
                <a:spcPts val="700"/>
              </a:spcBef>
              <a:defRPr sz="2800">
                <a:solidFill>
                  <a:srgbClr val="000000"/>
                </a:solidFill>
                <a:latin typeface="Calibri" pitchFamily="32" charset="0"/>
                <a:ea typeface="ＭＳ Ｐゴシック" charset="-128"/>
              </a:defRPr>
            </a:lvl2pPr>
            <a:lvl3pPr algn="l" eaLnBrk="0" hangingPunct="0">
              <a:spcBef>
                <a:spcPts val="600"/>
              </a:spcBef>
              <a:defRPr sz="2400">
                <a:solidFill>
                  <a:srgbClr val="000000"/>
                </a:solidFill>
                <a:latin typeface="Calibri" pitchFamily="32" charset="0"/>
                <a:ea typeface="ＭＳ Ｐゴシック" charset="-128"/>
              </a:defRPr>
            </a:lvl3pPr>
            <a:lvl4pPr algn="l" eaLnBrk="0" hangingPunct="0">
              <a:spcBef>
                <a:spcPts val="500"/>
              </a:spcBef>
              <a:defRPr sz="2000">
                <a:solidFill>
                  <a:srgbClr val="000000"/>
                </a:solidFill>
                <a:latin typeface="Calibri" pitchFamily="32" charset="0"/>
                <a:ea typeface="ＭＳ Ｐゴシック" charset="-128"/>
              </a:defRPr>
            </a:lvl4pPr>
            <a:lvl5pPr algn="l" eaLnBrk="0" hangingPunct="0">
              <a:spcBef>
                <a:spcPts val="500"/>
              </a:spcBef>
              <a:defRPr sz="2000">
                <a:solidFill>
                  <a:srgbClr val="000000"/>
                </a:solidFill>
                <a:latin typeface="Calibri" pitchFamily="32"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000000"/>
                </a:solidFill>
                <a:latin typeface="Calibri" pitchFamily="32" charset="0"/>
                <a:ea typeface="ＭＳ Ｐゴシック" charset="-128"/>
              </a:defRPr>
            </a:lvl9pPr>
          </a:lstStyle>
          <a:p>
            <a:pPr algn="ctr" defTabSz="457200" eaLnBrk="1" hangingPunct="1">
              <a:lnSpc>
                <a:spcPts val="1200"/>
              </a:lnSpc>
              <a:spcBef>
                <a:spcPts val="0"/>
              </a:spcBef>
            </a:pPr>
            <a:r>
              <a:rPr kumimoji="0" lang="ja-JP" altLang="en-US" sz="135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rPr>
              <a:t>主な取組内容</a:t>
            </a:r>
            <a:endParaRPr kumimoji="0" lang="en-US" altLang="ja-JP" sz="1350" b="1">
              <a:solidFill>
                <a:prstClr val="white"/>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sym typeface="Wingdings 2"/>
            </a:endParaRPr>
          </a:p>
        </p:txBody>
      </p:sp>
      <p:sp>
        <p:nvSpPr>
          <p:cNvPr id="8" name="テキスト ボックス 7">
            <a:extLst>
              <a:ext uri="{FF2B5EF4-FFF2-40B4-BE49-F238E27FC236}">
                <a16:creationId xmlns:a16="http://schemas.microsoft.com/office/drawing/2014/main" id="{5F9E5ACD-652B-414F-AAD0-FE391A9CE199}"/>
              </a:ext>
            </a:extLst>
          </p:cNvPr>
          <p:cNvSpPr txBox="1"/>
          <p:nvPr/>
        </p:nvSpPr>
        <p:spPr>
          <a:xfrm>
            <a:off x="695242" y="2942215"/>
            <a:ext cx="6468988" cy="3800977"/>
          </a:xfrm>
          <a:prstGeom prst="rect">
            <a:avLst/>
          </a:prstGeom>
          <a:noFill/>
          <a:ln w="79375" cmpd="dbl">
            <a:noFill/>
          </a:ln>
        </p:spPr>
        <p:txBody>
          <a:bodyPr wrap="square" rtlCol="0">
            <a:spAutoFit/>
          </a:bodyPr>
          <a:lstStyle/>
          <a:p>
            <a:pPr defTabSz="457200">
              <a:lnSpc>
                <a:spcPts val="1650"/>
              </a:lnSpc>
              <a:spcBef>
                <a:spcPts val="600"/>
              </a:spcBef>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大阪スマートシティ戦略 </a:t>
            </a:r>
            <a:r>
              <a:rPr kumimoji="0" lang="en-US" altLang="ja-JP" sz="10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ver</a:t>
            </a:r>
            <a:r>
              <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.2.0</a:t>
            </a: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a:t>
            </a:r>
            <a:r>
              <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R4.3</a:t>
            </a: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）に基づく取組の推進</a:t>
            </a:r>
            <a:endPar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269875" defTabSz="457200">
              <a:lnSpc>
                <a:spcPts val="1650"/>
              </a:lnSpc>
            </a:pPr>
            <a:r>
              <a:rPr kumimoji="0"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市町村と連携し、</a:t>
            </a:r>
            <a:r>
              <a:rPr kumimoji="0"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LINE</a:t>
            </a:r>
            <a:r>
              <a:rPr kumimoji="0"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公式アカウントである「おおさか楽なび」の運用などのスマートシニアライフ事業を、スマートシティ展開エリアを中心に取組を推進</a:t>
            </a:r>
            <a:endParaRPr kumimoji="0" lang="en-US" altLang="ja-JP"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defTabSz="457200">
              <a:lnSpc>
                <a:spcPts val="1650"/>
              </a:lnSpc>
              <a:spcBef>
                <a:spcPts val="600"/>
              </a:spcBef>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建築物の省エネルギー化の推進</a:t>
            </a:r>
          </a:p>
          <a:p>
            <a:pPr marL="269875" defTabSz="457200">
              <a:lnSpc>
                <a:spcPts val="1650"/>
              </a:lnSpc>
              <a:defRPr/>
            </a:pPr>
            <a:r>
              <a:rPr kumimoji="0" lang="ja-JP" altLang="en-US" sz="1200">
                <a:latin typeface="UD デジタル 教科書体 N-R" panose="02020400000000000000" pitchFamily="17" charset="-128"/>
                <a:ea typeface="UD デジタル 教科書体 N-R" panose="02020400000000000000" pitchFamily="17" charset="-128"/>
                <a:cs typeface="Meiryo UI" panose="020B0604030504040204" pitchFamily="50" charset="-128"/>
              </a:rPr>
              <a:t>住宅・建築物のさらなる省エネ化を促進するため、啓発イベントの実施等在阪建築関係４団体と連携した普及啓発を実施するほか、環境に配慮した建築物の表彰や府営住宅活用地への</a:t>
            </a:r>
            <a:r>
              <a:rPr kumimoji="0" lang="en-US" altLang="ja-JP" sz="1200">
                <a:latin typeface="UD デジタル 教科書体 N-R" panose="02020400000000000000" pitchFamily="17" charset="-128"/>
                <a:ea typeface="UD デジタル 教科書体 N-R" panose="02020400000000000000" pitchFamily="17" charset="-128"/>
                <a:cs typeface="Meiryo UI" panose="020B0604030504040204" pitchFamily="50" charset="-128"/>
              </a:rPr>
              <a:t>ZEH</a:t>
            </a:r>
            <a:r>
              <a:rPr kumimoji="0" lang="ja-JP" altLang="en-US" sz="1200">
                <a:latin typeface="UD デジタル 教科書体 N-R" panose="02020400000000000000" pitchFamily="17" charset="-128"/>
                <a:ea typeface="UD デジタル 教科書体 N-R" panose="02020400000000000000" pitchFamily="17" charset="-128"/>
                <a:cs typeface="Meiryo UI" panose="020B0604030504040204" pitchFamily="50" charset="-128"/>
              </a:rPr>
              <a:t>等の誘導や府有施設における取組を推進</a:t>
            </a:r>
            <a:endParaRPr kumimoji="0" lang="en-US" altLang="ja-JP" sz="1100">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defTabSz="457200">
              <a:lnSpc>
                <a:spcPts val="1650"/>
              </a:lnSpc>
              <a:spcBef>
                <a:spcPts val="600"/>
              </a:spcBef>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空家対策の取組方針（</a:t>
            </a:r>
            <a:r>
              <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R4.4</a:t>
            </a: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）に基づく取組の推進（</a:t>
            </a:r>
            <a:r>
              <a:rPr kumimoji="0" lang="ja-JP" altLang="en-US" sz="11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「３．安全を支える」「４．安心のくらしをつくる」）</a:t>
            </a:r>
            <a:endParaRPr kumimoji="0" lang="en-US" altLang="ja-JP" sz="11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269875" defTabSz="457200">
              <a:lnSpc>
                <a:spcPts val="1650"/>
              </a:lnSpc>
              <a:defRPr/>
            </a:pPr>
            <a:r>
              <a:rPr kumimoji="0"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民間事業者等とも連携し、市町村等が空家等を活用したまちづくりに取り組めるよう「大阪版・空家バンク」の運営や「空家等管理活用支援法人」の活用支援などによる取組の推進</a:t>
            </a:r>
            <a:endParaRPr kumimoji="0" lang="en-US" altLang="ja-JP"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266700" indent="-266700" defTabSz="457200">
              <a:lnSpc>
                <a:spcPts val="1650"/>
              </a:lnSpc>
              <a:spcBef>
                <a:spcPts val="600"/>
              </a:spcBef>
            </a:pP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大阪府分譲マンション管理適正化及び再生円滑化基本計画（</a:t>
            </a:r>
            <a:r>
              <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R4.4</a:t>
            </a:r>
            <a:r>
              <a:rPr kumimoji="0" lang="ja-JP" altLang="en-US"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）に基づく取組の推進</a:t>
            </a:r>
            <a:endParaRPr kumimoji="0" lang="en-US" altLang="ja-JP" sz="1400" b="1">
              <a:solidFill>
                <a:prstClr val="black"/>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a:p>
            <a:pPr marL="269875" defTabSz="457200">
              <a:lnSpc>
                <a:spcPts val="1650"/>
              </a:lnSpc>
              <a:defRPr/>
            </a:pPr>
            <a:r>
              <a:rPr kumimoji="0"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分譲から再生まで、ライフサイクル全体での円滑化に向け、実態把握の促進やプッシュ型の支援により、管理適正化・再生円滑化につながる取組を推進</a:t>
            </a:r>
            <a:endParaRPr kumimoji="0" lang="en-US" altLang="ja-JP" sz="11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9" name="角丸四角形 3">
            <a:extLst>
              <a:ext uri="{FF2B5EF4-FFF2-40B4-BE49-F238E27FC236}">
                <a16:creationId xmlns:a16="http://schemas.microsoft.com/office/drawing/2014/main" id="{0200639F-3C39-4E99-B428-60BE5ABD5BFD}"/>
              </a:ext>
            </a:extLst>
          </p:cNvPr>
          <p:cNvSpPr/>
          <p:nvPr/>
        </p:nvSpPr>
        <p:spPr>
          <a:xfrm>
            <a:off x="0" y="0"/>
            <a:ext cx="9144000" cy="372855"/>
          </a:xfrm>
          <a:prstGeom prst="roundRect">
            <a:avLst>
              <a:gd name="adj" fmla="val 7429"/>
            </a:avLst>
          </a:prstGeom>
          <a:solidFill>
            <a:schemeClr val="accent6">
              <a:lumMod val="75000"/>
            </a:schemeClr>
          </a:solidFill>
          <a:ln/>
        </p:spPr>
        <p:style>
          <a:lnRef idx="0">
            <a:schemeClr val="accent1"/>
          </a:lnRef>
          <a:fillRef idx="3">
            <a:schemeClr val="accent1"/>
          </a:fillRef>
          <a:effectRef idx="3">
            <a:schemeClr val="accent1"/>
          </a:effectRef>
          <a:fontRef idx="minor">
            <a:schemeClr val="lt1"/>
          </a:fontRef>
        </p:style>
        <p:txBody>
          <a:bodyPr lIns="84397" tIns="42198" rIns="84397" bIns="42198" rtlCol="0" anchor="ctr"/>
          <a:lstStyle/>
          <a:p>
            <a:pPr algn="ctr" defTabSz="914290">
              <a:defRPr/>
            </a:pPr>
            <a:r>
              <a:rPr lang="ja-JP" altLang="en-US" b="1" spc="-52">
                <a:solidFill>
                  <a:prstClr val="white"/>
                </a:solidFill>
                <a:latin typeface="Meiryo UI" panose="020B0604030504040204" pitchFamily="50" charset="-128"/>
                <a:ea typeface="Meiryo UI" panose="020B0604030504040204" pitchFamily="50" charset="-128"/>
                <a:cs typeface="Meiryo UI" panose="020B0604030504040204" pitchFamily="50" charset="-128"/>
              </a:rPr>
              <a:t>１．くらしの質を高める</a:t>
            </a:r>
            <a:endParaRPr lang="en-US" altLang="ja-JP" b="1" spc="-52">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9F2FD5AE-7FE1-404D-9D83-AF89309527AB}"/>
              </a:ext>
            </a:extLst>
          </p:cNvPr>
          <p:cNvSpPr txBox="1"/>
          <p:nvPr/>
        </p:nvSpPr>
        <p:spPr>
          <a:xfrm>
            <a:off x="915146" y="885952"/>
            <a:ext cx="7825345" cy="372855"/>
          </a:xfrm>
          <a:prstGeom prst="rect">
            <a:avLst/>
          </a:prstGeom>
          <a:noFill/>
          <a:ln w="3175">
            <a:solidFill>
              <a:schemeClr val="tx2"/>
            </a:solidFill>
            <a:prstDash val="dash"/>
          </a:ln>
        </p:spPr>
        <p:txBody>
          <a:bodyPr wrap="square" lIns="36000" tIns="0" rIns="36000" bIns="0" rtlCol="0" anchor="ctr" anchorCtr="0">
            <a:noAutofit/>
          </a:bodyPr>
          <a:lstStyle/>
          <a:p>
            <a:pPr marL="85725" indent="-85725" defTabSz="457200"/>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スマートシティ等による個性のあるまちづくりの推進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郊外住宅地（ニュータウン）の再生、活性化</a:t>
            </a:r>
            <a:endPar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B3063E13-3235-4CED-AA2B-9F1BABD604F5}"/>
              </a:ext>
            </a:extLst>
          </p:cNvPr>
          <p:cNvSpPr txBox="1"/>
          <p:nvPr/>
        </p:nvSpPr>
        <p:spPr>
          <a:xfrm>
            <a:off x="906468" y="1595616"/>
            <a:ext cx="7825345" cy="366097"/>
          </a:xfrm>
          <a:prstGeom prst="rect">
            <a:avLst/>
          </a:prstGeom>
          <a:noFill/>
          <a:ln w="3175">
            <a:solidFill>
              <a:schemeClr val="tx2"/>
            </a:solidFill>
            <a:prstDash val="dash"/>
          </a:ln>
        </p:spPr>
        <p:txBody>
          <a:bodyPr wrap="square" lIns="36000" tIns="36000" rIns="36000" bIns="36000" rtlCol="0" anchor="ctr" anchorCtr="0">
            <a:noAutofit/>
          </a:bodyPr>
          <a:lstStyle/>
          <a:p>
            <a:pPr defTabSz="457200"/>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新たな日常に対応した質の高い住まいの普及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建築物の省エネルギー化の推進 </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みどりあふれる居住空間の形成</a:t>
            </a:r>
            <a:endPar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2ABAA8D0-A7E9-47C1-BD20-EBB061F80D56}"/>
              </a:ext>
            </a:extLst>
          </p:cNvPr>
          <p:cNvSpPr txBox="1"/>
          <p:nvPr/>
        </p:nvSpPr>
        <p:spPr>
          <a:xfrm>
            <a:off x="912253" y="2328349"/>
            <a:ext cx="7836918" cy="372855"/>
          </a:xfrm>
          <a:prstGeom prst="rect">
            <a:avLst/>
          </a:prstGeom>
          <a:noFill/>
          <a:ln w="3175">
            <a:solidFill>
              <a:schemeClr val="tx2"/>
            </a:solidFill>
            <a:prstDash val="dash"/>
          </a:ln>
        </p:spPr>
        <p:txBody>
          <a:bodyPr wrap="square" lIns="50400" tIns="50400" rIns="50400" bIns="50400" rtlCol="0" anchor="ctr" anchorCtr="0">
            <a:noAutofit/>
          </a:bodyPr>
          <a:lstStyle/>
          <a:p>
            <a:pPr marL="85725" indent="-85725" defTabSz="457200">
              <a:spcBef>
                <a:spcPts val="280"/>
              </a:spcBef>
            </a:pP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空家等を活用したまちづくりの推進</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 / </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分譲マンションの管理適正化・再生推進</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重点取組</a:t>
            </a:r>
            <a:r>
              <a:rPr kumimoji="0" lang="en-US" altLang="ja-JP"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24" name="テキスト ボックス 23">
            <a:extLst>
              <a:ext uri="{FF2B5EF4-FFF2-40B4-BE49-F238E27FC236}">
                <a16:creationId xmlns:a16="http://schemas.microsoft.com/office/drawing/2014/main" id="{B92563FA-B3A3-456E-95D4-8F561D73A96D}"/>
              </a:ext>
            </a:extLst>
          </p:cNvPr>
          <p:cNvSpPr txBox="1"/>
          <p:nvPr/>
        </p:nvSpPr>
        <p:spPr>
          <a:xfrm>
            <a:off x="7227277" y="6377647"/>
            <a:ext cx="1475768" cy="372855"/>
          </a:xfrm>
          <a:prstGeom prst="rect">
            <a:avLst/>
          </a:prstGeom>
          <a:noFill/>
          <a:ln w="3175">
            <a:noFill/>
            <a:prstDash val="dash"/>
          </a:ln>
        </p:spPr>
        <p:txBody>
          <a:bodyPr wrap="square" lIns="36000" tIns="0" rIns="36000" bIns="0" rtlCol="0" anchor="ctr" anchorCtr="0">
            <a:noAutofit/>
          </a:bodyPr>
          <a:lstStyle/>
          <a:p>
            <a:pPr marL="85725" indent="-85725" algn="ctr" defTabSz="457200"/>
            <a:r>
              <a:rPr kumimoji="0" lang="ja-JP" altLang="en-US" sz="900">
                <a:solidFill>
                  <a:prstClr val="black"/>
                </a:solidFill>
                <a:latin typeface="Meiryo UI" panose="020B0604030504040204" pitchFamily="50" charset="-128"/>
                <a:ea typeface="Meiryo UI" panose="020B0604030504040204" pitchFamily="50" charset="-128"/>
                <a:cs typeface="Meiryo UI" panose="020B0604030504040204" pitchFamily="50" charset="-128"/>
              </a:rPr>
              <a:t>　分譲マンションの管理等に</a:t>
            </a:r>
            <a:endParaRPr kumimoji="0" lang="en-US" altLang="ja-JP" sz="9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5725" indent="-85725" algn="ctr" defTabSz="457200"/>
            <a:r>
              <a:rPr kumimoji="0" lang="ja-JP" altLang="en-US" sz="900">
                <a:solidFill>
                  <a:prstClr val="black"/>
                </a:solidFill>
                <a:latin typeface="Meiryo UI" panose="020B0604030504040204" pitchFamily="50" charset="-128"/>
                <a:ea typeface="Meiryo UI" panose="020B0604030504040204" pitchFamily="50" charset="-128"/>
                <a:cs typeface="Meiryo UI" panose="020B0604030504040204" pitchFamily="50" charset="-128"/>
              </a:rPr>
              <a:t>役立つガイドブック等</a:t>
            </a:r>
            <a:endParaRPr kumimoji="0" lang="en-US" altLang="ja-JP" sz="9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5" name="図 6" descr="vol1(管理組合・規約).pdf - Adobe Acrobat Reader DC">
            <a:extLst>
              <a:ext uri="{FF2B5EF4-FFF2-40B4-BE49-F238E27FC236}">
                <a16:creationId xmlns:a16="http://schemas.microsoft.com/office/drawing/2014/main" id="{E35F1F47-BF49-47F9-9B48-230AC023768F}"/>
              </a:ext>
            </a:extLst>
          </p:cNvPr>
          <p:cNvPicPr>
            <a:picLocks noChangeAspect="1"/>
          </p:cNvPicPr>
          <p:nvPr/>
        </p:nvPicPr>
        <p:blipFill>
          <a:blip r:embed="rId2" cstate="print">
            <a:extLst>
              <a:ext uri="{28A0092B-C50C-407E-A947-70E740481C1C}">
                <a14:useLocalDpi xmlns:a14="http://schemas.microsoft.com/office/drawing/2010/main" val="0"/>
              </a:ext>
            </a:extLst>
          </a:blip>
          <a:srcRect l="38181" t="17424" r="30611" b="2403"/>
          <a:stretch>
            <a:fillRect/>
          </a:stretch>
        </p:blipFill>
        <p:spPr bwMode="auto">
          <a:xfrm>
            <a:off x="7091596" y="5233265"/>
            <a:ext cx="801698" cy="1108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図 25">
            <a:extLst>
              <a:ext uri="{FF2B5EF4-FFF2-40B4-BE49-F238E27FC236}">
                <a16:creationId xmlns:a16="http://schemas.microsoft.com/office/drawing/2014/main" id="{B8FFD154-B75D-4CB0-BBC4-97C4E1601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7858" y="5233265"/>
            <a:ext cx="781241" cy="1108608"/>
          </a:xfrm>
          <a:prstGeom prst="rect">
            <a:avLst/>
          </a:prstGeom>
          <a:ln w="3175">
            <a:solidFill>
              <a:schemeClr val="bg1">
                <a:lumMod val="50000"/>
              </a:schemeClr>
            </a:solidFill>
          </a:ln>
        </p:spPr>
      </p:pic>
      <p:sp>
        <p:nvSpPr>
          <p:cNvPr id="18" name="正方形/長方形 17">
            <a:extLst>
              <a:ext uri="{FF2B5EF4-FFF2-40B4-BE49-F238E27FC236}">
                <a16:creationId xmlns:a16="http://schemas.microsoft.com/office/drawing/2014/main" id="{FC05013F-FE51-4EC9-A81D-A4B75FB99445}"/>
              </a:ext>
            </a:extLst>
          </p:cNvPr>
          <p:cNvSpPr/>
          <p:nvPr/>
        </p:nvSpPr>
        <p:spPr>
          <a:xfrm>
            <a:off x="6949525" y="4348921"/>
            <a:ext cx="1930724" cy="684803"/>
          </a:xfrm>
          <a:prstGeom prst="rect">
            <a:avLst/>
          </a:prstGeom>
        </p:spPr>
        <p:txBody>
          <a:bodyPr wrap="square" lIns="91440" tIns="45720" rIns="91440" bIns="45720" anchor="t">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127000" algn="ctr" defTabSz="914400" rtl="0" eaLnBrk="1" fontAlgn="auto" latinLnBrk="0" hangingPunct="1">
              <a:lnSpc>
                <a:spcPct val="100000"/>
              </a:lnSpc>
              <a:spcBef>
                <a:spcPts val="0"/>
              </a:spcBef>
              <a:spcAft>
                <a:spcPts val="0"/>
              </a:spcAft>
              <a:buClrTx/>
              <a:buSzTx/>
              <a:buFontTx/>
              <a:buNone/>
              <a:tabLst/>
              <a:defRPr/>
            </a:pPr>
            <a:r>
              <a:rPr kumimoji="1" lang="ja-JP" altLang="en-US" sz="900" i="0" u="none" strike="noStrike" kern="100" cap="none" spc="0" normalizeH="0" baseline="0" noProof="0" dirty="0">
                <a:ln>
                  <a:noFill/>
                </a:ln>
                <a:effectLst/>
                <a:uLnTx/>
                <a:uFillTx/>
                <a:latin typeface="Meiryo UI"/>
                <a:ea typeface="Meiryo UI"/>
                <a:cs typeface="Times New Roman"/>
              </a:rPr>
              <a:t>おおさか環境にやさしい建築賞</a:t>
            </a:r>
            <a:endParaRPr lang="en-US" altLang="ja-JP" sz="900" i="0" u="none" strike="noStrike" kern="100" cap="none" spc="0" normalizeH="0" baseline="0" noProof="0" dirty="0">
              <a:ln>
                <a:noFill/>
              </a:ln>
              <a:effectLst/>
              <a:uLnTx/>
              <a:uFillTx/>
              <a:latin typeface="Meiryo UI"/>
              <a:ea typeface="Meiryo UI"/>
              <a:cs typeface="Times New Roman"/>
            </a:endParaRPr>
          </a:p>
          <a:p>
            <a:pPr marL="0" marR="0" lvl="0" indent="127000" algn="ctr" defTabSz="914400" rtl="0" eaLnBrk="1" fontAlgn="auto" latinLnBrk="0" hangingPunct="1">
              <a:lnSpc>
                <a:spcPct val="100000"/>
              </a:lnSpc>
              <a:spcBef>
                <a:spcPts val="0"/>
              </a:spcBef>
              <a:spcAft>
                <a:spcPts val="0"/>
              </a:spcAft>
              <a:buClrTx/>
              <a:buSzTx/>
              <a:buFontTx/>
              <a:buNone/>
              <a:tabLst/>
              <a:defRPr/>
            </a:pPr>
            <a:r>
              <a:rPr kumimoji="1" lang="ja-JP" altLang="en-US" sz="900" i="0" u="none" strike="noStrike" kern="100" cap="none" spc="0" normalizeH="0" baseline="0" noProof="0" dirty="0">
                <a:ln>
                  <a:noFill/>
                </a:ln>
                <a:effectLst/>
                <a:uLnTx/>
                <a:uFillTx/>
                <a:latin typeface="Meiryo UI"/>
                <a:ea typeface="Meiryo UI"/>
                <a:cs typeface="Times New Roman"/>
              </a:rPr>
              <a:t>大阪府知事賞（令和７年度）</a:t>
            </a:r>
            <a:endParaRPr lang="en-US" altLang="ja-JP" sz="900" i="0" u="none" strike="noStrike" kern="100" cap="none" spc="0" normalizeH="0" baseline="0" noProof="0" dirty="0">
              <a:ln>
                <a:noFill/>
              </a:ln>
              <a:effectLst/>
              <a:uLnTx/>
              <a:uFillTx/>
              <a:latin typeface="Meiryo UI"/>
              <a:ea typeface="Meiryo UI"/>
              <a:cs typeface="Times New Roman"/>
            </a:endParaRPr>
          </a:p>
          <a:p>
            <a:pPr marL="0" marR="0" lvl="0" indent="127000" algn="ctr" defTabSz="914400" rtl="0" eaLnBrk="1" fontAlgn="auto" latinLnBrk="0" hangingPunct="1">
              <a:lnSpc>
                <a:spcPct val="100000"/>
              </a:lnSpc>
              <a:spcBef>
                <a:spcPts val="300"/>
              </a:spcBef>
              <a:spcAft>
                <a:spcPts val="0"/>
              </a:spcAft>
              <a:buClrTx/>
              <a:buSzTx/>
              <a:buFontTx/>
              <a:buNone/>
              <a:tabLst/>
              <a:defRPr/>
            </a:pPr>
            <a:r>
              <a:rPr lang="ja-JP" altLang="en-US" sz="900" kern="100" dirty="0">
                <a:latin typeface="Meiryo UI"/>
                <a:ea typeface="Meiryo UI"/>
                <a:cs typeface="Times New Roman"/>
              </a:rPr>
              <a:t>ﾊﾟﾅｿﾆｯｸﾎｰﾙﾃﾞｨﾝｸﾞｽ</a:t>
            </a:r>
            <a:r>
              <a:rPr lang="ja-JP" altLang="en-US" sz="900" kern="100" dirty="0">
                <a:effectLst/>
                <a:latin typeface="Meiryo UI"/>
                <a:ea typeface="Meiryo UI"/>
                <a:cs typeface="Times New Roman"/>
              </a:rPr>
              <a:t>株式会社</a:t>
            </a:r>
            <a:endParaRPr lang="en-US" altLang="ja-JP" sz="800" kern="100" dirty="0">
              <a:latin typeface="Meiryo UI"/>
              <a:ea typeface="Meiryo UI"/>
              <a:cs typeface="Times New Roman"/>
            </a:endParaRPr>
          </a:p>
          <a:p>
            <a:pPr marL="0" marR="0" lvl="0" indent="127000" algn="ctr" defTabSz="914400" rtl="0" eaLnBrk="1" fontAlgn="auto" latinLnBrk="0" hangingPunct="1">
              <a:lnSpc>
                <a:spcPct val="100000"/>
              </a:lnSpc>
              <a:spcAft>
                <a:spcPts val="0"/>
              </a:spcAft>
              <a:buClrTx/>
              <a:buSzTx/>
              <a:buFontTx/>
              <a:buNone/>
              <a:tabLst/>
              <a:defRPr/>
            </a:pPr>
            <a:r>
              <a:rPr lang="ja-JP" altLang="en-US" sz="800" kern="100" dirty="0">
                <a:effectLst/>
                <a:latin typeface="Meiryo UI"/>
                <a:ea typeface="Meiryo UI"/>
                <a:cs typeface="Times New Roman"/>
              </a:rPr>
              <a:t>　　　　　　</a:t>
            </a:r>
            <a:r>
              <a:rPr lang="ja-JP" altLang="en-US" sz="900" kern="100" dirty="0">
                <a:effectLst/>
                <a:latin typeface="Meiryo UI"/>
                <a:ea typeface="Meiryo UI"/>
                <a:cs typeface="Times New Roman"/>
              </a:rPr>
              <a:t>技術部門西門真新棟</a:t>
            </a:r>
            <a:endParaRPr kumimoji="1" lang="en-US" altLang="ja-JP" sz="900" i="0" u="none" strike="noStrike" kern="100" cap="none" spc="0" normalizeH="0" baseline="0" noProof="0" dirty="0">
              <a:ln>
                <a:noFill/>
              </a:ln>
              <a:effectLst/>
              <a:uLnTx/>
              <a:uFillTx/>
              <a:latin typeface="Meiryo UI"/>
              <a:ea typeface="Meiryo UI"/>
              <a:cs typeface="Times New Roman"/>
            </a:endParaRPr>
          </a:p>
        </p:txBody>
      </p:sp>
      <p:pic>
        <p:nvPicPr>
          <p:cNvPr id="19" name="図 18">
            <a:extLst>
              <a:ext uri="{FF2B5EF4-FFF2-40B4-BE49-F238E27FC236}">
                <a16:creationId xmlns:a16="http://schemas.microsoft.com/office/drawing/2014/main" id="{43936CE4-2016-4D19-9D03-3B565BED8A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711" t="8658" r="20554" b="8971"/>
          <a:stretch/>
        </p:blipFill>
        <p:spPr>
          <a:xfrm>
            <a:off x="7165816" y="3220939"/>
            <a:ext cx="1573893" cy="1115763"/>
          </a:xfrm>
          <a:prstGeom prst="rect">
            <a:avLst/>
          </a:prstGeom>
        </p:spPr>
      </p:pic>
    </p:spTree>
    <p:extLst>
      <p:ext uri="{BB962C8B-B14F-4D97-AF65-F5344CB8AC3E}">
        <p14:creationId xmlns:p14="http://schemas.microsoft.com/office/powerpoint/2010/main" val="1932555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a:extLst>
              <a:ext uri="{FF2B5EF4-FFF2-40B4-BE49-F238E27FC236}">
                <a16:creationId xmlns:a16="http://schemas.microsoft.com/office/drawing/2014/main" id="{2763C4EE-3E10-480B-9217-813045669EF0}"/>
              </a:ext>
            </a:extLst>
          </p:cNvPr>
          <p:cNvSpPr/>
          <p:nvPr/>
        </p:nvSpPr>
        <p:spPr>
          <a:xfrm>
            <a:off x="169785" y="3126768"/>
            <a:ext cx="8829736" cy="3657471"/>
          </a:xfrm>
          <a:prstGeom prst="roundRect">
            <a:avLst>
              <a:gd name="adj" fmla="val 672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681"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681"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ts val="923"/>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193"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193"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193"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193"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13" name="テキスト ボックス 12">
            <a:extLst>
              <a:ext uri="{FF2B5EF4-FFF2-40B4-BE49-F238E27FC236}">
                <a16:creationId xmlns:a16="http://schemas.microsoft.com/office/drawing/2014/main" id="{C254B4AD-328A-4321-AEB8-3D9A62F81CE1}"/>
              </a:ext>
            </a:extLst>
          </p:cNvPr>
          <p:cNvSpPr txBox="1"/>
          <p:nvPr/>
        </p:nvSpPr>
        <p:spPr>
          <a:xfrm>
            <a:off x="0" y="74254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846" b="1" i="0" u="none" strike="noStrike" kern="0" cap="none" spc="0" normalizeH="0" baseline="0" noProof="0">
                <a:ln>
                  <a:noFill/>
                </a:ln>
                <a:solidFill>
                  <a:prstClr val="black"/>
                </a:solidFill>
                <a:effectLst/>
                <a:uLnTx/>
                <a:uFillTx/>
                <a:latin typeface="Meiryo UI"/>
                <a:ea typeface="Meiryo UI"/>
                <a:cs typeface="+mn-cs"/>
              </a:rPr>
              <a:t>スマートシティ展開エリアの取組</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の推進</a:t>
            </a:r>
            <a:endParaRPr kumimoji="1" lang="ja-JP" altLang="en-US" sz="1292"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 name="正方形/長方形 13">
            <a:extLst>
              <a:ext uri="{FF2B5EF4-FFF2-40B4-BE49-F238E27FC236}">
                <a16:creationId xmlns:a16="http://schemas.microsoft.com/office/drawing/2014/main" id="{B2214278-2596-4ED4-9E11-B8C83DB4BFF5}"/>
              </a:ext>
            </a:extLst>
          </p:cNvPr>
          <p:cNvSpPr/>
          <p:nvPr/>
        </p:nvSpPr>
        <p:spPr bwMode="gray">
          <a:xfrm>
            <a:off x="323528" y="1109806"/>
            <a:ext cx="3368305"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市町主体の取組（府と連携）</a:t>
            </a:r>
            <a:endPar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正方形/長方形 20">
            <a:extLst>
              <a:ext uri="{FF2B5EF4-FFF2-40B4-BE49-F238E27FC236}">
                <a16:creationId xmlns:a16="http://schemas.microsoft.com/office/drawing/2014/main" id="{B2214278-2596-4ED4-9E11-B8C83DB4BFF5}"/>
              </a:ext>
            </a:extLst>
          </p:cNvPr>
          <p:cNvSpPr/>
          <p:nvPr/>
        </p:nvSpPr>
        <p:spPr bwMode="gray">
          <a:xfrm>
            <a:off x="408000" y="3163897"/>
            <a:ext cx="4981766"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スマートシニアライフ事業（府主体、市町と連携）</a:t>
            </a:r>
          </a:p>
        </p:txBody>
      </p:sp>
      <p:sp>
        <p:nvSpPr>
          <p:cNvPr id="15"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正方形/長方形 19">
            <a:extLst>
              <a:ext uri="{FF2B5EF4-FFF2-40B4-BE49-F238E27FC236}">
                <a16:creationId xmlns:a16="http://schemas.microsoft.com/office/drawing/2014/main" id="{CBB62FC0-1011-49D0-BFCA-78AA6BE28199}"/>
              </a:ext>
            </a:extLst>
          </p:cNvPr>
          <p:cNvSpPr/>
          <p:nvPr/>
        </p:nvSpPr>
        <p:spPr>
          <a:xfrm>
            <a:off x="7221787" y="5576648"/>
            <a:ext cx="1585419" cy="26064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a:ln>
                  <a:noFill/>
                </a:ln>
                <a:solidFill>
                  <a:srgbClr val="1F497D"/>
                </a:solidFill>
                <a:effectLst/>
                <a:uLnTx/>
                <a:uFillTx/>
                <a:latin typeface="BIZ UDPゴシック" panose="020B0400000000000000" pitchFamily="50" charset="-128"/>
                <a:ea typeface="BIZ UDPゴシック" panose="020B0400000000000000" pitchFamily="50" charset="-128"/>
                <a:cs typeface="+mn-cs"/>
              </a:rPr>
              <a:t>大阪スマートシニアライフ実証事業推進</a:t>
            </a:r>
            <a:endParaRPr kumimoji="1" lang="en-US" altLang="ja-JP" sz="600" b="0" i="0" u="none" strike="noStrike" kern="1200" cap="none" spc="0" normalizeH="0" baseline="0" noProof="0">
              <a:ln>
                <a:noFill/>
              </a:ln>
              <a:solidFill>
                <a:srgbClr val="1F497D"/>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a:ln>
                  <a:noFill/>
                </a:ln>
                <a:solidFill>
                  <a:srgbClr val="1F497D"/>
                </a:solidFill>
                <a:effectLst/>
                <a:uLnTx/>
                <a:uFillTx/>
                <a:latin typeface="BIZ UDPゴシック" panose="020B0400000000000000" pitchFamily="50" charset="-128"/>
                <a:ea typeface="BIZ UDPゴシック" panose="020B0400000000000000" pitchFamily="50" charset="-128"/>
                <a:cs typeface="+mn-cs"/>
              </a:rPr>
              <a:t>協議会キャラクター「大（だい）ちゃん」</a:t>
            </a:r>
          </a:p>
        </p:txBody>
      </p:sp>
      <p:pic>
        <p:nvPicPr>
          <p:cNvPr id="7" name="図 6">
            <a:extLst>
              <a:ext uri="{FF2B5EF4-FFF2-40B4-BE49-F238E27FC236}">
                <a16:creationId xmlns:a16="http://schemas.microsoft.com/office/drawing/2014/main" id="{E7E88F18-E4A1-4DC7-B317-5701E9D043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7552" y="4031523"/>
            <a:ext cx="1467979" cy="1513466"/>
          </a:xfrm>
          <a:prstGeom prst="rect">
            <a:avLst/>
          </a:prstGeom>
        </p:spPr>
      </p:pic>
      <p:sp>
        <p:nvSpPr>
          <p:cNvPr id="17" name="テキスト ボックス 16">
            <a:extLst>
              <a:ext uri="{FF2B5EF4-FFF2-40B4-BE49-F238E27FC236}">
                <a16:creationId xmlns:a16="http://schemas.microsoft.com/office/drawing/2014/main" id="{9BE0EC6B-4AE4-4AC2-98BB-B8668765E7F7}"/>
              </a:ext>
            </a:extLst>
          </p:cNvPr>
          <p:cNvSpPr txBox="1"/>
          <p:nvPr/>
        </p:nvSpPr>
        <p:spPr>
          <a:xfrm>
            <a:off x="7309443" y="357863"/>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スマートシティ戦略部</a:t>
            </a:r>
          </a:p>
        </p:txBody>
      </p:sp>
      <p:sp>
        <p:nvSpPr>
          <p:cNvPr id="18" name="テキスト ボックス 17">
            <a:extLst>
              <a:ext uri="{FF2B5EF4-FFF2-40B4-BE49-F238E27FC236}">
                <a16:creationId xmlns:a16="http://schemas.microsoft.com/office/drawing/2014/main" id="{ECF30A7D-5932-4FF2-ABF1-FB3D3B55B997}"/>
              </a:ext>
            </a:extLst>
          </p:cNvPr>
          <p:cNvSpPr txBox="1"/>
          <p:nvPr/>
        </p:nvSpPr>
        <p:spPr>
          <a:xfrm>
            <a:off x="169784" y="3528271"/>
            <a:ext cx="8890274" cy="2336329"/>
          </a:xfrm>
          <a:prstGeom prst="rect">
            <a:avLst/>
          </a:prstGeom>
          <a:noFill/>
          <a:ln w="9525">
            <a:noFill/>
          </a:ln>
        </p:spPr>
        <p:txBody>
          <a:bodyPr wrap="square" rtlCol="0" anchor="t" anchorCtr="0">
            <a:noAutofit/>
          </a:bodyPr>
          <a:lstStyle/>
          <a:p>
            <a:pPr marL="0" marR="0" lvl="0" indent="0" algn="l" defTabSz="844083" rtl="0" eaLnBrk="1" fontAlgn="auto" latinLnBrk="0" hangingPunct="1">
              <a:lnSpc>
                <a:spcPct val="130000"/>
              </a:lnSpc>
              <a:spcBef>
                <a:spcPts val="0"/>
              </a:spcBef>
              <a:spcAft>
                <a:spcPts val="0"/>
              </a:spcAft>
              <a:buClrTx/>
              <a:buSzTx/>
              <a:buFontTx/>
              <a:buNone/>
              <a:tabLst/>
              <a:defRPr/>
            </a:pPr>
            <a:r>
              <a:rPr kumimoji="1" lang="ja-JP" altLang="en-US" sz="1200" b="0" i="0" u="none" strike="noStrike" kern="0" cap="none" spc="-55" normalizeH="0" baseline="0" noProof="0">
                <a:ln>
                  <a:noFill/>
                </a:ln>
                <a:solidFill>
                  <a:prstClr val="black"/>
                </a:solidFill>
                <a:effectLst/>
                <a:uLnTx/>
                <a:uFillTx/>
                <a:latin typeface="Meiryo UI"/>
                <a:ea typeface="Meiryo UI"/>
                <a:cs typeface="+mn-cs"/>
              </a:rPr>
              <a:t>　　高齢者がいきいきと健康で便利に生活できるよう、</a:t>
            </a:r>
            <a:r>
              <a:rPr kumimoji="1" lang="ja-JP" altLang="en-US" sz="1200" b="1" i="0" u="sng" strike="noStrike" kern="0" cap="none" spc="-55" normalizeH="0" baseline="0" noProof="0">
                <a:ln>
                  <a:noFill/>
                </a:ln>
                <a:solidFill>
                  <a:srgbClr val="FF0000"/>
                </a:solidFill>
                <a:effectLst/>
                <a:uLnTx/>
                <a:uFillTx/>
                <a:latin typeface="Meiryo UI"/>
                <a:ea typeface="Meiryo UI"/>
                <a:cs typeface="+mn-cs"/>
              </a:rPr>
              <a:t>高齢者の生活を支援するサービスプラットフォームを官民連携で構築</a:t>
            </a:r>
            <a:r>
              <a:rPr kumimoji="1" lang="ja-JP" altLang="en-US" sz="1200" i="0" strike="noStrike" kern="0" cap="none" spc="-55" normalizeH="0" baseline="0" noProof="0">
                <a:ln>
                  <a:noFill/>
                </a:ln>
                <a:effectLst/>
                <a:uLnTx/>
                <a:uFillTx/>
                <a:latin typeface="Meiryo UI"/>
                <a:ea typeface="Meiryo UI"/>
                <a:cs typeface="+mn-cs"/>
              </a:rPr>
              <a:t>し、デジタル端末を活用する</a:t>
            </a:r>
            <a:endParaRPr kumimoji="1" lang="en-US" altLang="ja-JP" sz="1200" i="0" strike="noStrike" kern="0" cap="none" spc="-55" normalizeH="0" baseline="0" noProof="0">
              <a:ln>
                <a:noFill/>
              </a:ln>
              <a:effectLst/>
              <a:uLnTx/>
              <a:uFillTx/>
              <a:latin typeface="Meiryo UI"/>
              <a:ea typeface="Meiryo UI"/>
              <a:cs typeface="+mn-cs"/>
            </a:endParaRPr>
          </a:p>
          <a:p>
            <a:pPr marL="0" marR="0" lvl="0" indent="0" algn="l" defTabSz="844083" rtl="0" eaLnBrk="1" fontAlgn="auto" latinLnBrk="0" hangingPunct="1">
              <a:lnSpc>
                <a:spcPct val="130000"/>
              </a:lnSpc>
              <a:spcBef>
                <a:spcPts val="0"/>
              </a:spcBef>
              <a:spcAft>
                <a:spcPts val="0"/>
              </a:spcAft>
              <a:buClrTx/>
              <a:buSzTx/>
              <a:buFontTx/>
              <a:buNone/>
              <a:tabLst/>
              <a:defRPr/>
            </a:pPr>
            <a:r>
              <a:rPr kumimoji="1" lang="ja-JP" altLang="en-US" sz="1200" kern="0" spc="-55">
                <a:latin typeface="Meiryo UI"/>
                <a:ea typeface="Meiryo UI"/>
              </a:rPr>
              <a:t>　</a:t>
            </a:r>
            <a:r>
              <a:rPr kumimoji="1" lang="ja-JP" altLang="en-US" sz="1200" i="0" strike="noStrike" kern="0" cap="none" spc="-55" normalizeH="0" baseline="0" noProof="0">
                <a:ln>
                  <a:noFill/>
                </a:ln>
                <a:effectLst/>
                <a:uLnTx/>
                <a:uFillTx/>
                <a:latin typeface="Meiryo UI"/>
                <a:ea typeface="Meiryo UI"/>
                <a:cs typeface="+mn-cs"/>
              </a:rPr>
              <a:t>ことにより、行政と民間の様々なサービスをワンストップで提供する事業</a:t>
            </a:r>
            <a:endParaRPr kumimoji="1" lang="en-US" altLang="ja-JP" sz="1200" i="0" strike="noStrike" kern="0" cap="none" spc="0" normalizeH="0" baseline="0" noProof="0">
              <a:ln>
                <a:noFill/>
              </a:ln>
              <a:effectLst/>
              <a:uLnTx/>
              <a:uFillTx/>
              <a:latin typeface="Meiryo UI"/>
              <a:ea typeface="Meiryo UI"/>
              <a:cs typeface="+mn-cs"/>
            </a:endParaRPr>
          </a:p>
          <a:p>
            <a:pPr lvl="0" defTabSz="844083">
              <a:lnSpc>
                <a:spcPct val="130000"/>
              </a:lnSpc>
              <a:defRPr/>
            </a:pPr>
            <a:r>
              <a:rPr lang="ja-JP" altLang="en-US" sz="1400" b="1" spc="-46">
                <a:solidFill>
                  <a:prstClr val="black"/>
                </a:solidFill>
                <a:latin typeface="Meiryo UI"/>
                <a:ea typeface="Meiryo UI"/>
              </a:rPr>
              <a:t>○</a:t>
            </a:r>
            <a:r>
              <a:rPr kumimoji="1" lang="en-US" altLang="ja-JP" sz="1400" b="1" i="0" u="sng" strike="noStrike" kern="0" cap="none" spc="-28" normalizeH="0" baseline="0" noProof="0">
                <a:ln>
                  <a:noFill/>
                </a:ln>
                <a:effectLst/>
                <a:uLnTx/>
                <a:uFillTx/>
                <a:latin typeface="Meiryo UI"/>
                <a:ea typeface="Meiryo UI"/>
                <a:cs typeface="+mn-cs"/>
              </a:rPr>
              <a:t>LINE</a:t>
            </a:r>
            <a:r>
              <a:rPr kumimoji="1" lang="ja-JP" altLang="en-US" sz="1400" b="1" i="0" u="sng" strike="noStrike" kern="0" cap="none" spc="-28" normalizeH="0" baseline="0" noProof="0">
                <a:ln>
                  <a:noFill/>
                </a:ln>
                <a:effectLst/>
                <a:uLnTx/>
                <a:uFillTx/>
                <a:latin typeface="Meiryo UI"/>
                <a:ea typeface="Meiryo UI"/>
                <a:cs typeface="+mn-cs"/>
              </a:rPr>
              <a:t>公式アカウント「おおさか楽なび」</a:t>
            </a:r>
            <a:r>
              <a:rPr kumimoji="1" lang="zh-TW" altLang="en-US" sz="1400" b="1" i="0" u="none" strike="noStrike" kern="0" cap="none" spc="-28" normalizeH="0" baseline="0" noProof="0">
                <a:ln>
                  <a:noFill/>
                </a:ln>
                <a:effectLst/>
                <a:uLnTx/>
                <a:uFillTx/>
                <a:latin typeface="Meiryo UI"/>
                <a:ea typeface="Meiryo UI"/>
                <a:cs typeface="+mn-cs"/>
              </a:rPr>
              <a:t>（運用期間：</a:t>
            </a:r>
            <a:r>
              <a:rPr kumimoji="1" lang="en-US" altLang="zh-TW" sz="1400" b="1" i="0" u="none" strike="noStrike" kern="0" cap="none" spc="-28" normalizeH="0" baseline="0" noProof="0">
                <a:ln>
                  <a:noFill/>
                </a:ln>
                <a:effectLst/>
                <a:uLnTx/>
                <a:uFillTx/>
                <a:latin typeface="Meiryo UI"/>
                <a:ea typeface="Meiryo UI"/>
                <a:cs typeface="+mn-cs"/>
              </a:rPr>
              <a:t>R4.12</a:t>
            </a:r>
            <a:r>
              <a:rPr kumimoji="1" lang="zh-TW" altLang="en-US" sz="1400" b="1" i="0" u="none" strike="noStrike" kern="0" cap="none" spc="-28" normalizeH="0" baseline="0" noProof="0">
                <a:ln>
                  <a:noFill/>
                </a:ln>
                <a:effectLst/>
                <a:uLnTx/>
                <a:uFillTx/>
                <a:latin typeface="Meiryo UI"/>
                <a:ea typeface="Meiryo UI"/>
                <a:cs typeface="+mn-cs"/>
              </a:rPr>
              <a:t>～</a:t>
            </a:r>
            <a:r>
              <a:rPr kumimoji="1" lang="en-US" altLang="ja-JP" sz="1400" b="1" i="0" u="none" strike="noStrike" kern="0" cap="none" spc="-28" normalizeH="0" baseline="0" noProof="0">
                <a:ln>
                  <a:noFill/>
                </a:ln>
                <a:solidFill>
                  <a:srgbClr val="FF0000"/>
                </a:solidFill>
                <a:effectLst/>
                <a:uLnTx/>
                <a:uFillTx/>
                <a:latin typeface="Meiryo UI"/>
                <a:ea typeface="Meiryo UI"/>
                <a:cs typeface="+mn-cs"/>
              </a:rPr>
              <a:t>R7.10</a:t>
            </a:r>
            <a:r>
              <a:rPr kumimoji="1" lang="zh-TW" altLang="en-US" sz="1400" b="1" i="0" u="none" strike="noStrike" kern="0" cap="none" spc="-28" normalizeH="0" baseline="0" noProof="0">
                <a:ln>
                  <a:noFill/>
                </a:ln>
                <a:effectLst/>
                <a:uLnTx/>
                <a:uFillTx/>
                <a:latin typeface="Meiryo UI"/>
                <a:ea typeface="Meiryo UI"/>
                <a:cs typeface="+mn-cs"/>
              </a:rPr>
              <a:t>）</a:t>
            </a:r>
            <a:endParaRPr kumimoji="1" lang="en-US" altLang="zh-TW" sz="1400" b="1" i="0" u="none" strike="noStrike" kern="0" cap="none" spc="-28" normalizeH="0" baseline="0" noProof="0">
              <a:ln>
                <a:noFill/>
              </a:ln>
              <a:effectLst/>
              <a:uLnTx/>
              <a:uFillTx/>
              <a:latin typeface="Meiryo UI"/>
              <a:ea typeface="Meiryo UI"/>
              <a:cs typeface="+mn-cs"/>
            </a:endParaRPr>
          </a:p>
          <a:p>
            <a:pPr lvl="0" defTabSz="844083">
              <a:lnSpc>
                <a:spcPct val="130000"/>
              </a:lnSpc>
              <a:defRPr/>
            </a:pPr>
            <a:r>
              <a:rPr kumimoji="1" lang="ja-JP" altLang="en-US" sz="1200" kern="0" spc="-28">
                <a:solidFill>
                  <a:prstClr val="black"/>
                </a:solidFill>
                <a:latin typeface="Meiryo UI"/>
                <a:ea typeface="Meiryo UI"/>
              </a:rPr>
              <a:t>　・手持ちのスマートフォンで誰でも手軽にサービスが使えるよう</a:t>
            </a:r>
            <a:r>
              <a:rPr kumimoji="1" lang="en-US" altLang="ja-JP" sz="1200" b="1" u="sng" kern="0" spc="-28">
                <a:solidFill>
                  <a:srgbClr val="FF0000"/>
                </a:solidFill>
                <a:latin typeface="Meiryo UI"/>
                <a:ea typeface="Meiryo UI"/>
              </a:rPr>
              <a:t>LINE</a:t>
            </a:r>
            <a:r>
              <a:rPr kumimoji="1" lang="ja-JP" altLang="en-US" sz="1200" b="1" u="sng" kern="0" spc="-28">
                <a:solidFill>
                  <a:srgbClr val="FF0000"/>
                </a:solidFill>
                <a:latin typeface="Meiryo UI"/>
                <a:ea typeface="Meiryo UI"/>
              </a:rPr>
              <a:t>公式アカウントを公式オープン</a:t>
            </a:r>
            <a:endParaRPr kumimoji="1" lang="en-US" altLang="ja-JP" sz="1200" b="1" u="sng" kern="0" spc="-28">
              <a:solidFill>
                <a:srgbClr val="FF0000"/>
              </a:solidFill>
              <a:latin typeface="Meiryo UI"/>
              <a:ea typeface="Meiryo UI"/>
            </a:endParaRPr>
          </a:p>
          <a:p>
            <a:pPr lvl="0" defTabSz="844083">
              <a:lnSpc>
                <a:spcPct val="130000"/>
              </a:lnSpc>
              <a:defRPr/>
            </a:pPr>
            <a:r>
              <a:rPr kumimoji="1" lang="ja-JP" altLang="en-US" sz="1200" b="0" i="0" u="none" strike="noStrike" kern="0" cap="none" spc="-28" normalizeH="0" baseline="0" noProof="0">
                <a:ln>
                  <a:noFill/>
                </a:ln>
                <a:solidFill>
                  <a:prstClr val="black"/>
                </a:solidFill>
                <a:effectLst/>
                <a:uLnTx/>
                <a:uFillTx/>
                <a:latin typeface="Meiryo UI"/>
                <a:ea typeface="Meiryo UI"/>
                <a:cs typeface="+mn-cs"/>
              </a:rPr>
              <a:t>　　</a:t>
            </a:r>
            <a:r>
              <a:rPr kumimoji="1" lang="en-US" altLang="ja-JP" sz="1200" b="0" i="0" u="none" strike="noStrike" kern="0" cap="none" spc="-28" normalizeH="0" baseline="0" noProof="0">
                <a:ln>
                  <a:noFill/>
                </a:ln>
                <a:solidFill>
                  <a:prstClr val="black"/>
                </a:solidFill>
                <a:effectLst/>
                <a:uLnTx/>
                <a:uFillTx/>
                <a:latin typeface="Meiryo UI"/>
                <a:ea typeface="Meiryo UI"/>
                <a:cs typeface="+mn-cs"/>
              </a:rPr>
              <a:t>(</a:t>
            </a:r>
            <a:r>
              <a:rPr kumimoji="1" lang="ja-JP" altLang="en-US" sz="1200" b="0" i="0" u="none" strike="noStrike" kern="0" cap="none" spc="-28" normalizeH="0" baseline="0" noProof="0">
                <a:ln>
                  <a:noFill/>
                </a:ln>
                <a:solidFill>
                  <a:prstClr val="black"/>
                </a:solidFill>
                <a:effectLst/>
                <a:uLnTx/>
                <a:uFillTx/>
                <a:latin typeface="Meiryo UI"/>
                <a:ea typeface="Meiryo UI"/>
                <a:cs typeface="+mn-cs"/>
              </a:rPr>
              <a:t>友だち数：約</a:t>
            </a:r>
            <a:r>
              <a:rPr kumimoji="1" lang="en-US" altLang="ja-JP" sz="1200" b="0" i="0" u="none" strike="noStrike" kern="0" cap="none" spc="-28" normalizeH="0" baseline="0" noProof="0">
                <a:ln>
                  <a:noFill/>
                </a:ln>
                <a:solidFill>
                  <a:prstClr val="black"/>
                </a:solidFill>
                <a:effectLst/>
                <a:uLnTx/>
                <a:uFillTx/>
                <a:latin typeface="Meiryo UI"/>
                <a:ea typeface="Meiryo UI"/>
                <a:cs typeface="+mn-cs"/>
              </a:rPr>
              <a:t>13</a:t>
            </a:r>
            <a:r>
              <a:rPr kumimoji="1" lang="ja-JP" altLang="en-US" sz="1200" b="0" i="0" u="none" strike="noStrike" kern="0" cap="none" spc="-28" normalizeH="0" baseline="0" noProof="0">
                <a:ln>
                  <a:noFill/>
                </a:ln>
                <a:solidFill>
                  <a:prstClr val="black"/>
                </a:solidFill>
                <a:effectLst/>
                <a:uLnTx/>
                <a:uFillTx/>
                <a:latin typeface="Meiryo UI"/>
                <a:ea typeface="Meiryo UI"/>
                <a:cs typeface="+mn-cs"/>
              </a:rPr>
              <a:t>万</a:t>
            </a:r>
            <a:r>
              <a:rPr kumimoji="1" lang="en-US" altLang="ja-JP" sz="1200" b="0" i="0" u="none" strike="noStrike" kern="0" cap="none" spc="-28" normalizeH="0" baseline="0" noProof="0">
                <a:ln>
                  <a:noFill/>
                </a:ln>
                <a:solidFill>
                  <a:prstClr val="black"/>
                </a:solidFill>
                <a:effectLst/>
                <a:uLnTx/>
                <a:uFillTx/>
                <a:latin typeface="Meiryo UI"/>
                <a:ea typeface="Meiryo UI"/>
                <a:cs typeface="+mn-cs"/>
              </a:rPr>
              <a:t>6</a:t>
            </a:r>
            <a:r>
              <a:rPr kumimoji="1" lang="ja-JP" altLang="en-US" sz="1200" b="0" i="0" u="none" strike="noStrike" kern="0" cap="none" spc="-28" normalizeH="0" baseline="0" noProof="0">
                <a:ln>
                  <a:noFill/>
                </a:ln>
                <a:solidFill>
                  <a:prstClr val="black"/>
                </a:solidFill>
                <a:effectLst/>
                <a:uLnTx/>
                <a:uFillTx/>
                <a:latin typeface="Meiryo UI"/>
                <a:ea typeface="Meiryo UI"/>
                <a:cs typeface="+mn-cs"/>
              </a:rPr>
              <a:t>千</a:t>
            </a:r>
            <a:r>
              <a:rPr kumimoji="1" lang="en-US" altLang="ja-JP" sz="1200" b="0" i="0" u="none" strike="noStrike" kern="0" cap="none" spc="-28" normalizeH="0" baseline="0" noProof="0">
                <a:ln>
                  <a:noFill/>
                </a:ln>
                <a:solidFill>
                  <a:prstClr val="black"/>
                </a:solidFill>
                <a:effectLst/>
                <a:uLnTx/>
                <a:uFillTx/>
                <a:latin typeface="Meiryo UI"/>
                <a:ea typeface="Meiryo UI"/>
                <a:cs typeface="+mn-cs"/>
              </a:rPr>
              <a:t>※</a:t>
            </a:r>
            <a:r>
              <a:rPr kumimoji="1" lang="ja-JP" altLang="en-US" sz="1200" b="0" i="0" u="none" strike="noStrike" kern="0" cap="none" spc="-28" normalizeH="0" baseline="0" noProof="0">
                <a:ln>
                  <a:noFill/>
                </a:ln>
                <a:effectLst/>
                <a:uLnTx/>
                <a:uFillTx/>
                <a:latin typeface="Meiryo UI"/>
                <a:ea typeface="Meiryo UI"/>
                <a:cs typeface="+mn-cs"/>
              </a:rPr>
              <a:t>令和</a:t>
            </a:r>
            <a:r>
              <a:rPr kumimoji="1" lang="ja-JP" altLang="en-US" sz="1200" kern="0" spc="-28">
                <a:latin typeface="Meiryo UI"/>
                <a:ea typeface="Meiryo UI"/>
              </a:rPr>
              <a:t>７</a:t>
            </a:r>
            <a:r>
              <a:rPr kumimoji="1" lang="ja-JP" altLang="en-US" sz="1200" b="0" i="0" u="none" strike="noStrike" kern="0" cap="none" spc="-28" normalizeH="0" baseline="0" noProof="0">
                <a:ln>
                  <a:noFill/>
                </a:ln>
                <a:effectLst/>
                <a:uLnTx/>
                <a:uFillTx/>
                <a:latin typeface="Meiryo UI"/>
                <a:ea typeface="Meiryo UI"/>
                <a:cs typeface="+mn-cs"/>
              </a:rPr>
              <a:t>年</a:t>
            </a:r>
            <a:r>
              <a:rPr kumimoji="1" lang="en-US" altLang="ja-JP" sz="1200" b="0" i="0" u="none" strike="noStrike" kern="0" cap="none" spc="-28" normalizeH="0" baseline="0" noProof="0">
                <a:ln>
                  <a:noFill/>
                </a:ln>
                <a:effectLst/>
                <a:uLnTx/>
                <a:uFillTx/>
                <a:latin typeface="Meiryo UI"/>
                <a:ea typeface="Meiryo UI"/>
                <a:cs typeface="+mn-cs"/>
              </a:rPr>
              <a:t>10</a:t>
            </a:r>
            <a:r>
              <a:rPr kumimoji="1" lang="ja-JP" altLang="en-US" sz="1200" b="0" i="0" u="none" strike="noStrike" kern="0" cap="none" spc="-28" normalizeH="0" baseline="0" noProof="0">
                <a:ln>
                  <a:noFill/>
                </a:ln>
                <a:effectLst/>
                <a:uLnTx/>
                <a:uFillTx/>
                <a:latin typeface="Meiryo UI"/>
                <a:ea typeface="Meiryo UI"/>
                <a:cs typeface="+mn-cs"/>
              </a:rPr>
              <a:t>月末時点</a:t>
            </a:r>
            <a:r>
              <a:rPr kumimoji="1" lang="en-US" altLang="ja-JP" sz="1200" b="0" i="0" u="none" strike="noStrike" kern="0" cap="none" spc="-28" normalizeH="0" baseline="0" noProof="0">
                <a:ln>
                  <a:noFill/>
                </a:ln>
                <a:effectLst/>
                <a:uLnTx/>
                <a:uFillTx/>
                <a:latin typeface="Meiryo UI"/>
                <a:ea typeface="Meiryo UI"/>
                <a:cs typeface="+mn-cs"/>
              </a:rPr>
              <a:t>)</a:t>
            </a:r>
          </a:p>
          <a:p>
            <a:pPr lvl="0" defTabSz="844083">
              <a:lnSpc>
                <a:spcPct val="130000"/>
              </a:lnSpc>
              <a:defRPr/>
            </a:pPr>
            <a:r>
              <a:rPr kumimoji="1" lang="ja-JP" altLang="en-US" sz="1200" kern="0" spc="-28">
                <a:latin typeface="Meiryo UI"/>
                <a:ea typeface="Meiryo UI"/>
              </a:rPr>
              <a:t>　・</a:t>
            </a:r>
            <a:r>
              <a:rPr kumimoji="1" lang="en-US" altLang="ja-JP" sz="1200" kern="0" spc="-28">
                <a:latin typeface="Meiryo UI"/>
                <a:ea typeface="Meiryo UI"/>
              </a:rPr>
              <a:t>LINE</a:t>
            </a:r>
            <a:r>
              <a:rPr kumimoji="1" lang="ja-JP" altLang="en-US" sz="1200" kern="0" spc="-28">
                <a:latin typeface="Meiryo UI"/>
                <a:ea typeface="Meiryo UI"/>
              </a:rPr>
              <a:t>公式アカウント「おおさか楽なび」は、</a:t>
            </a:r>
            <a:r>
              <a:rPr kumimoji="1" lang="en-US" altLang="ja-JP" sz="1200" kern="0" spc="-28">
                <a:latin typeface="Meiryo UI"/>
                <a:ea typeface="Meiryo UI"/>
              </a:rPr>
              <a:t>R7.11</a:t>
            </a:r>
            <a:r>
              <a:rPr kumimoji="1" lang="ja-JP" altLang="en-US" sz="1200" kern="0" spc="-28">
                <a:latin typeface="Meiryo UI"/>
                <a:ea typeface="Meiryo UI"/>
              </a:rPr>
              <a:t>に民間へ事業移管</a:t>
            </a:r>
            <a:endParaRPr kumimoji="1" lang="en-US" altLang="ja-JP" sz="1200" b="0" i="0" u="none" strike="noStrike" kern="0" cap="none" spc="-28" normalizeH="0" baseline="0" noProof="0">
              <a:ln>
                <a:noFill/>
              </a:ln>
              <a:effectLst/>
              <a:uLnTx/>
              <a:uFillTx/>
              <a:latin typeface="Meiryo UI"/>
              <a:ea typeface="Meiryo UI"/>
              <a:cs typeface="+mn-cs"/>
            </a:endParaRPr>
          </a:p>
          <a:p>
            <a:pPr marL="0" marR="0" lvl="0" indent="0" algn="l" defTabSz="844083" rtl="0" eaLnBrk="1" fontAlgn="auto" latinLnBrk="0" hangingPunct="1">
              <a:lnSpc>
                <a:spcPct val="130000"/>
              </a:lnSpc>
              <a:spcBef>
                <a:spcPts val="0"/>
              </a:spcBef>
              <a:spcAft>
                <a:spcPts val="0"/>
              </a:spcAft>
              <a:buClrTx/>
              <a:buSzTx/>
              <a:buFontTx/>
              <a:buNone/>
              <a:tabLst/>
              <a:defRPr/>
            </a:pPr>
            <a:r>
              <a:rPr kumimoji="0" lang="ja-JP" altLang="en-US" sz="1400" b="1" i="0" u="none" strike="noStrike" kern="1200" cap="none" spc="-46" normalizeH="0" baseline="0" noProof="0">
                <a:ln>
                  <a:noFill/>
                </a:ln>
                <a:effectLst/>
                <a:uLnTx/>
                <a:uFillTx/>
                <a:latin typeface="Meiryo UI"/>
                <a:ea typeface="Meiryo UI"/>
                <a:cs typeface="+mn-cs"/>
              </a:rPr>
              <a:t>○コミュニケーション支援サービス「大ちゃんと話す」</a:t>
            </a:r>
            <a:r>
              <a:rPr kumimoji="0" lang="zh-TW" altLang="en-US" sz="1400" b="1" i="0" u="none" strike="noStrike" kern="1200" cap="none" spc="-46" normalizeH="0" baseline="0" noProof="0">
                <a:ln>
                  <a:noFill/>
                </a:ln>
                <a:effectLst/>
                <a:uLnTx/>
                <a:uFillTx/>
                <a:latin typeface="Meiryo UI"/>
                <a:ea typeface="Meiryo UI"/>
                <a:cs typeface="+mn-cs"/>
              </a:rPr>
              <a:t>（運用期間：</a:t>
            </a:r>
            <a:r>
              <a:rPr kumimoji="0" lang="en-US" altLang="zh-TW" sz="1400" b="1" i="0" u="none" strike="noStrike" kern="1200" cap="none" spc="-46" normalizeH="0" baseline="0" noProof="0">
                <a:ln>
                  <a:noFill/>
                </a:ln>
                <a:effectLst/>
                <a:uLnTx/>
                <a:uFillTx/>
                <a:latin typeface="Meiryo UI"/>
                <a:ea typeface="Meiryo UI"/>
                <a:cs typeface="+mn-cs"/>
              </a:rPr>
              <a:t>R4.4</a:t>
            </a:r>
            <a:r>
              <a:rPr kumimoji="0" lang="zh-TW" altLang="en-US" sz="1400" b="1" i="0" u="none" strike="noStrike" kern="1200" cap="none" spc="-46" normalizeH="0" baseline="0" noProof="0">
                <a:ln>
                  <a:noFill/>
                </a:ln>
                <a:effectLst/>
                <a:uLnTx/>
                <a:uFillTx/>
                <a:latin typeface="Meiryo UI"/>
                <a:ea typeface="Meiryo UI"/>
                <a:cs typeface="+mn-cs"/>
              </a:rPr>
              <a:t>～</a:t>
            </a:r>
            <a:r>
              <a:rPr kumimoji="1" lang="en-US" altLang="ja-JP" sz="1400" b="1" i="0" u="none" strike="noStrike" kern="0" cap="none" spc="-28" normalizeH="0" baseline="0" noProof="0">
                <a:ln>
                  <a:noFill/>
                </a:ln>
                <a:effectLst/>
                <a:uLnTx/>
                <a:uFillTx/>
                <a:latin typeface="Meiryo UI"/>
                <a:ea typeface="Meiryo UI"/>
                <a:cs typeface="+mn-cs"/>
              </a:rPr>
              <a:t> R7.10 </a:t>
            </a:r>
            <a:r>
              <a:rPr kumimoji="0" lang="zh-TW" altLang="en-US" sz="1400" b="1" i="0" u="none" strike="noStrike" kern="1200" cap="none" spc="-46" normalizeH="0" baseline="0" noProof="0">
                <a:ln>
                  <a:noFill/>
                </a:ln>
                <a:effectLst/>
                <a:uLnTx/>
                <a:uFillTx/>
                <a:latin typeface="Meiryo UI"/>
                <a:ea typeface="Meiryo UI"/>
                <a:cs typeface="+mn-cs"/>
              </a:rPr>
              <a:t>）</a:t>
            </a:r>
            <a:endParaRPr kumimoji="0" lang="en-US" altLang="ja-JP" sz="1400" b="1" i="0" u="none" strike="noStrike" kern="1200" cap="none" spc="-46" normalizeH="0" baseline="0" noProof="0">
              <a:ln>
                <a:noFill/>
              </a:ln>
              <a:effectLst/>
              <a:uLnTx/>
              <a:uFillTx/>
              <a:latin typeface="Meiryo UI"/>
              <a:ea typeface="Meiryo UI"/>
              <a:cs typeface="+mn-cs"/>
            </a:endParaRPr>
          </a:p>
          <a:p>
            <a:pPr marL="0" marR="0" lvl="0" indent="0" algn="l" defTabSz="844083" rtl="0" eaLnBrk="1" fontAlgn="auto" latinLnBrk="0" hangingPunct="1">
              <a:lnSpc>
                <a:spcPct val="130000"/>
              </a:lnSpc>
              <a:spcBef>
                <a:spcPts val="0"/>
              </a:spcBef>
              <a:spcAft>
                <a:spcPts val="0"/>
              </a:spcAft>
              <a:buClrTx/>
              <a:buSzTx/>
              <a:buFontTx/>
              <a:buNone/>
              <a:tabLst/>
              <a:defRPr/>
            </a:pPr>
            <a:r>
              <a:rPr lang="ja-JP" altLang="en-US" sz="1200" spc="-46">
                <a:solidFill>
                  <a:prstClr val="black"/>
                </a:solidFill>
                <a:latin typeface="Meiryo UI"/>
                <a:ea typeface="Meiryo UI"/>
              </a:rPr>
              <a:t>　・</a:t>
            </a:r>
            <a:r>
              <a:rPr kumimoji="0" lang="ja-JP" altLang="en-US" sz="1200" i="0" strike="noStrike" kern="1200" cap="none" spc="-46" normalizeH="0" baseline="0" noProof="0">
                <a:ln>
                  <a:noFill/>
                </a:ln>
                <a:effectLst/>
                <a:uLnTx/>
                <a:uFillTx/>
                <a:latin typeface="Meiryo UI"/>
                <a:ea typeface="Meiryo UI"/>
                <a:cs typeface="+mn-cs"/>
              </a:rPr>
              <a:t>高齢者の孤独・孤立緩和等を目的とし、</a:t>
            </a:r>
            <a:r>
              <a:rPr kumimoji="0" lang="ja-JP" altLang="en-US" sz="1200" b="1" i="0" u="sng" strike="noStrike" kern="1200" cap="none" spc="-46" normalizeH="0" baseline="0" noProof="0">
                <a:ln>
                  <a:noFill/>
                </a:ln>
                <a:solidFill>
                  <a:srgbClr val="FF0000"/>
                </a:solidFill>
                <a:effectLst/>
                <a:uLnTx/>
                <a:uFillTx/>
                <a:latin typeface="Meiryo UI"/>
                <a:ea typeface="Meiryo UI"/>
                <a:cs typeface="+mn-cs"/>
              </a:rPr>
              <a:t>生成</a:t>
            </a:r>
            <a:r>
              <a:rPr kumimoji="0" lang="en-US" altLang="ja-JP" sz="1200" b="1" i="0" u="sng" strike="noStrike" kern="1200" cap="none" spc="-46" normalizeH="0" baseline="0" noProof="0">
                <a:ln>
                  <a:noFill/>
                </a:ln>
                <a:solidFill>
                  <a:srgbClr val="FF0000"/>
                </a:solidFill>
                <a:effectLst/>
                <a:uLnTx/>
                <a:uFillTx/>
                <a:latin typeface="Meiryo UI"/>
                <a:ea typeface="Meiryo UI"/>
                <a:cs typeface="+mn-cs"/>
              </a:rPr>
              <a:t>AI</a:t>
            </a:r>
            <a:r>
              <a:rPr kumimoji="0" lang="ja-JP" altLang="en-US" sz="1200" b="1" i="0" u="sng" strike="noStrike" kern="1200" cap="none" spc="-46" normalizeH="0" baseline="0" noProof="0">
                <a:ln>
                  <a:noFill/>
                </a:ln>
                <a:solidFill>
                  <a:srgbClr val="FF0000"/>
                </a:solidFill>
                <a:effectLst/>
                <a:uLnTx/>
                <a:uFillTx/>
                <a:latin typeface="Meiryo UI"/>
                <a:ea typeface="Meiryo UI"/>
                <a:cs typeface="+mn-cs"/>
              </a:rPr>
              <a:t>を活用したコミュニケーション支援サービスを</a:t>
            </a:r>
            <a:r>
              <a:rPr lang="ja-JP" altLang="en-US" sz="1200" b="1" u="sng" spc="-46">
                <a:solidFill>
                  <a:srgbClr val="FF0000"/>
                </a:solidFill>
                <a:latin typeface="Meiryo UI"/>
                <a:ea typeface="Meiryo UI"/>
              </a:rPr>
              <a:t>提供</a:t>
            </a:r>
            <a:endParaRPr lang="en-US" altLang="ja-JP" sz="1200" b="1" u="sng" spc="-46">
              <a:solidFill>
                <a:srgbClr val="FF0000"/>
              </a:solidFill>
              <a:latin typeface="Meiryo UI"/>
              <a:ea typeface="Meiryo UI"/>
            </a:endParaRPr>
          </a:p>
          <a:p>
            <a:pPr defTabSz="844083">
              <a:lnSpc>
                <a:spcPct val="130000"/>
              </a:lnSpc>
              <a:defRPr/>
            </a:pPr>
            <a:r>
              <a:rPr kumimoji="0" lang="ja-JP" altLang="en-US" sz="1200" i="0" strike="noStrike" kern="1200" cap="none" spc="-46" normalizeH="0" baseline="0" noProof="0">
                <a:ln>
                  <a:noFill/>
                </a:ln>
                <a:solidFill>
                  <a:srgbClr val="FF0000"/>
                </a:solidFill>
                <a:effectLst/>
                <a:uLnTx/>
                <a:uFillTx/>
                <a:latin typeface="Meiryo UI"/>
                <a:ea typeface="Meiryo UI"/>
                <a:cs typeface="+mn-cs"/>
              </a:rPr>
              <a:t>　</a:t>
            </a:r>
            <a:r>
              <a:rPr kumimoji="0" lang="ja-JP" altLang="en-US" sz="1200" i="0" strike="noStrike" kern="1200" cap="none" spc="-46" normalizeH="0" baseline="0" noProof="0">
                <a:ln>
                  <a:noFill/>
                </a:ln>
                <a:effectLst/>
                <a:uLnTx/>
                <a:uFillTx/>
                <a:latin typeface="Meiryo UI"/>
                <a:ea typeface="Meiryo UI"/>
                <a:cs typeface="+mn-cs"/>
              </a:rPr>
              <a:t>・</a:t>
            </a:r>
            <a:r>
              <a:rPr kumimoji="1" lang="ja-JP" altLang="en-US" sz="1200" kern="0" spc="-28">
                <a:latin typeface="Meiryo UI"/>
                <a:ea typeface="Meiryo UI"/>
              </a:rPr>
              <a:t>コミュニケーション支援サービス「大ちゃんと話す」は、</a:t>
            </a:r>
            <a:r>
              <a:rPr kumimoji="1" lang="en-US" altLang="ja-JP" sz="1200" kern="0" spc="-28">
                <a:latin typeface="Meiryo UI"/>
                <a:ea typeface="Meiryo UI"/>
              </a:rPr>
              <a:t>R7.11</a:t>
            </a:r>
            <a:r>
              <a:rPr kumimoji="1" lang="ja-JP" altLang="en-US" sz="1200" kern="0" spc="-28">
                <a:latin typeface="Meiryo UI"/>
                <a:ea typeface="Meiryo UI"/>
              </a:rPr>
              <a:t>に民間へ事業移管</a:t>
            </a:r>
            <a:endParaRPr kumimoji="0" lang="ja-JP" altLang="en-US" sz="1200" b="1" i="0" u="sng" strike="noStrike" kern="1200" cap="none" spc="-46" normalizeH="0" baseline="0" noProof="0">
              <a:ln>
                <a:noFill/>
              </a:ln>
              <a:effectLst/>
              <a:uLnTx/>
              <a:uFillTx/>
              <a:latin typeface="Meiryo UI"/>
              <a:ea typeface="Meiryo UI"/>
              <a:cs typeface="+mn-cs"/>
            </a:endParaRPr>
          </a:p>
          <a:p>
            <a:pPr marL="0" marR="0" lvl="0" indent="0" algn="l" defTabSz="844083" rtl="0" eaLnBrk="1" fontAlgn="auto" latinLnBrk="0" hangingPunct="1">
              <a:lnSpc>
                <a:spcPct val="130000"/>
              </a:lnSpc>
              <a:spcBef>
                <a:spcPts val="0"/>
              </a:spcBef>
              <a:spcAft>
                <a:spcPts val="0"/>
              </a:spcAft>
              <a:buClrTx/>
              <a:buSzTx/>
              <a:buFontTx/>
              <a:buNone/>
              <a:tabLst/>
              <a:defRPr/>
            </a:pPr>
            <a:endParaRPr kumimoji="0" lang="en-US" altLang="ja-JP" sz="1200" b="0" i="0" u="none" strike="noStrike" kern="1200" cap="none" spc="-46" normalizeH="0" baseline="0" noProof="0">
              <a:ln>
                <a:noFill/>
              </a:ln>
              <a:solidFill>
                <a:prstClr val="black"/>
              </a:solidFill>
              <a:effectLst/>
              <a:uLnTx/>
              <a:uFillTx/>
              <a:latin typeface="Meiryo UI"/>
              <a:ea typeface="Meiryo UI"/>
              <a:cs typeface="+mn-cs"/>
            </a:endParaRPr>
          </a:p>
        </p:txBody>
      </p:sp>
      <p:sp>
        <p:nvSpPr>
          <p:cNvPr id="19" name="正方形/長方形 18">
            <a:extLst>
              <a:ext uri="{FF2B5EF4-FFF2-40B4-BE49-F238E27FC236}">
                <a16:creationId xmlns:a16="http://schemas.microsoft.com/office/drawing/2014/main" id="{A52C45A4-C503-423A-B507-20F3315AB91E}"/>
              </a:ext>
            </a:extLst>
          </p:cNvPr>
          <p:cNvSpPr/>
          <p:nvPr/>
        </p:nvSpPr>
        <p:spPr>
          <a:xfrm>
            <a:off x="144479" y="1464223"/>
            <a:ext cx="8948214" cy="1655005"/>
          </a:xfrm>
          <a:prstGeom prst="rect">
            <a:avLst/>
          </a:prstGeom>
          <a:noFill/>
          <a:ln>
            <a:noFill/>
          </a:ln>
        </p:spPr>
        <p:txBody>
          <a:bodyPr wrap="square">
            <a:spAutoFit/>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a:ea typeface="Meiryo UI"/>
                <a:cs typeface="+mn-cs"/>
              </a:rPr>
              <a:t>○泉北ニュータウンの取組</a:t>
            </a:r>
            <a:endParaRPr kumimoji="1" lang="en-US" altLang="ja-JP" sz="1662" b="1"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22041" rtl="0" eaLnBrk="1" fontAlgn="auto" latinLnBrk="0" hangingPunct="1">
              <a:lnSpc>
                <a:spcPct val="100000"/>
              </a:lnSpc>
              <a:spcBef>
                <a:spcPts val="0"/>
              </a:spcBef>
              <a:spcAft>
                <a:spcPts val="0"/>
              </a:spcAft>
              <a:buClrTx/>
              <a:buSzTx/>
              <a:buFontTx/>
              <a:buNone/>
              <a:tabLst/>
              <a:defRPr/>
            </a:pPr>
            <a:endParaRPr kumimoji="1" lang="en-US" altLang="ja-JP" sz="185"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22041"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a:ea typeface="Meiryo UI"/>
                <a:cs typeface="+mn-cs"/>
              </a:rPr>
              <a:t>　・</a:t>
            </a:r>
            <a:r>
              <a:rPr kumimoji="1" lang="ja-JP" altLang="en-US" sz="1292" b="0" i="0" u="none" strike="noStrike" kern="1200" cap="none" spc="0" normalizeH="0" baseline="0" noProof="0">
                <a:ln>
                  <a:noFill/>
                </a:ln>
                <a:effectLst/>
                <a:uLnTx/>
                <a:uFillTx/>
                <a:latin typeface="Meiryo UI"/>
                <a:ea typeface="Meiryo UI"/>
                <a:cs typeface="+mn-cs"/>
              </a:rPr>
              <a:t>ヘルスケアやモビリティ等の分野で</a:t>
            </a:r>
            <a:r>
              <a:rPr kumimoji="0" lang="en-US" altLang="ja-JP" sz="1292" b="0" i="0" u="none" strike="noStrike" kern="1200" cap="none" spc="-46" normalizeH="0" baseline="0" noProof="0">
                <a:ln>
                  <a:noFill/>
                </a:ln>
                <a:effectLst/>
                <a:uLnTx/>
                <a:uFillTx/>
                <a:latin typeface="Meiryo UI" panose="020B0604030504040204" pitchFamily="34" charset="-128"/>
                <a:ea typeface="Meiryo UI" panose="020B0604030504040204" pitchFamily="34" charset="-128"/>
                <a:cs typeface="+mn-cs"/>
              </a:rPr>
              <a:t>ICT</a:t>
            </a:r>
            <a:r>
              <a:rPr kumimoji="0" lang="ja-JP" altLang="en-US" sz="1292" b="0" i="0" u="none" strike="noStrike" kern="1200" cap="none" spc="-46" normalizeH="0" baseline="0" noProof="0">
                <a:ln>
                  <a:noFill/>
                </a:ln>
                <a:effectLst/>
                <a:uLnTx/>
                <a:uFillTx/>
                <a:latin typeface="Meiryo UI" panose="020B0604030504040204" pitchFamily="34" charset="-128"/>
                <a:ea typeface="Meiryo UI" panose="020B0604030504040204" pitchFamily="34" charset="-128"/>
                <a:cs typeface="+mn-cs"/>
              </a:rPr>
              <a:t>を用いた地域課題の解決に資する</a:t>
            </a:r>
            <a:r>
              <a:rPr kumimoji="0" lang="ja-JP" altLang="en-US" sz="1292" b="0" i="0" u="none" strike="noStrike" kern="1200" cap="none" spc="-46" normalizeH="0" baseline="0" noProof="0">
                <a:ln>
                  <a:noFill/>
                </a:ln>
                <a:solidFill>
                  <a:prstClr val="black"/>
                </a:solidFill>
                <a:effectLst/>
                <a:uLnTx/>
                <a:uFillTx/>
                <a:latin typeface="Meiryo UI" panose="020B0604030504040204" pitchFamily="34" charset="-128"/>
                <a:ea typeface="Meiryo UI" panose="020B0604030504040204" pitchFamily="34" charset="-128"/>
                <a:cs typeface="+mn-cs"/>
              </a:rPr>
              <a:t>取組を展開　</a:t>
            </a:r>
            <a:endParaRPr kumimoji="0" lang="en-US" altLang="ja-JP" sz="1292" b="0" i="0" u="none" strike="noStrike" kern="1200" cap="none" spc="-46" normalizeH="0" baseline="0" noProof="0">
              <a:ln>
                <a:noFill/>
              </a:ln>
              <a:solidFill>
                <a:prstClr val="black"/>
              </a:solidFill>
              <a:effectLst/>
              <a:uLnTx/>
              <a:uFillTx/>
              <a:latin typeface="Meiryo UI" panose="020B0604030504040204" pitchFamily="34" charset="-128"/>
              <a:ea typeface="Meiryo UI" panose="020B0604030504040204" pitchFamily="34" charset="-128"/>
              <a:cs typeface="+mn-cs"/>
            </a:endParaRPr>
          </a:p>
          <a:p>
            <a:pPr marL="0" marR="0" lvl="0" indent="0" algn="l" defTabSz="422041" rtl="0" eaLnBrk="1" fontAlgn="auto" latinLnBrk="0" hangingPunct="1">
              <a:lnSpc>
                <a:spcPct val="100000"/>
              </a:lnSpc>
              <a:spcBef>
                <a:spcPts val="0"/>
              </a:spcBef>
              <a:spcAft>
                <a:spcPts val="0"/>
              </a:spcAft>
              <a:buClrTx/>
              <a:buSzTx/>
              <a:buFontTx/>
              <a:buNone/>
              <a:tabLst/>
              <a:defRPr/>
            </a:pPr>
            <a:r>
              <a:rPr kumimoji="0" lang="ja-JP" altLang="en-US" sz="1292" b="0" i="0" u="none" strike="noStrike" kern="1200" cap="none" spc="-46" normalizeH="0" baseline="0" noProof="0">
                <a:ln>
                  <a:noFill/>
                </a:ln>
                <a:solidFill>
                  <a:prstClr val="black"/>
                </a:solidFill>
                <a:effectLst/>
                <a:uLnTx/>
                <a:uFillTx/>
                <a:latin typeface="Meiryo UI" panose="020B0604030504040204" pitchFamily="34" charset="-128"/>
                <a:ea typeface="Meiryo UI" panose="020B0604030504040204" pitchFamily="34" charset="-128"/>
                <a:cs typeface="+mn-cs"/>
              </a:rPr>
              <a:t>　・</a:t>
            </a:r>
            <a:r>
              <a:rPr kumimoji="0" lang="en-US" altLang="ja-JP" sz="1292" b="1" i="0" u="sng" strike="noStrike" kern="1200" cap="none" spc="-18" normalizeH="0" baseline="0" noProof="0">
                <a:ln>
                  <a:noFill/>
                </a:ln>
                <a:solidFill>
                  <a:srgbClr val="FF0000"/>
                </a:solidFill>
                <a:effectLst/>
                <a:uLnTx/>
                <a:uFillTx/>
                <a:latin typeface="Meiryo UI" panose="020B0604030504040204" pitchFamily="34" charset="-128"/>
                <a:ea typeface="Meiryo UI" panose="020B0604030504040204" pitchFamily="34" charset="-128"/>
                <a:cs typeface="+mn-cs"/>
              </a:rPr>
              <a:t> 5</a:t>
            </a:r>
            <a:r>
              <a:rPr kumimoji="0" lang="ja-JP" altLang="en-US" sz="1292" b="1" i="0" u="sng" strike="noStrike" kern="1200" cap="none" spc="-18" normalizeH="0" baseline="0" noProof="0">
                <a:ln>
                  <a:noFill/>
                </a:ln>
                <a:solidFill>
                  <a:srgbClr val="FF0000"/>
                </a:solidFill>
                <a:effectLst/>
                <a:uLnTx/>
                <a:uFillTx/>
                <a:latin typeface="Meiryo UI" panose="020B0604030504040204" pitchFamily="34" charset="-128"/>
                <a:ea typeface="Meiryo UI" panose="020B0604030504040204" pitchFamily="34" charset="-128"/>
                <a:cs typeface="+mn-cs"/>
              </a:rPr>
              <a:t>年間で、約</a:t>
            </a:r>
            <a:r>
              <a:rPr kumimoji="0" lang="en-US" altLang="ja-JP" sz="1292" b="1" i="0" u="sng" strike="noStrike" kern="1200" cap="none" spc="-18" normalizeH="0" baseline="0" noProof="0">
                <a:ln>
                  <a:noFill/>
                </a:ln>
                <a:solidFill>
                  <a:srgbClr val="FF0000"/>
                </a:solidFill>
                <a:effectLst/>
                <a:uLnTx/>
                <a:uFillTx/>
                <a:latin typeface="Meiryo UI"/>
                <a:ea typeface="Meiryo UI"/>
                <a:cs typeface="+mn-cs"/>
              </a:rPr>
              <a:t>60</a:t>
            </a:r>
            <a:r>
              <a:rPr kumimoji="0" lang="ja-JP" altLang="en-US" sz="1292" b="1" i="0" u="sng" strike="noStrike" kern="1200" cap="none" spc="-18" normalizeH="0" baseline="0" noProof="0">
                <a:ln>
                  <a:noFill/>
                </a:ln>
                <a:solidFill>
                  <a:srgbClr val="FF0000"/>
                </a:solidFill>
                <a:effectLst/>
                <a:uLnTx/>
                <a:uFillTx/>
                <a:latin typeface="Meiryo UI"/>
                <a:ea typeface="Meiryo UI"/>
                <a:cs typeface="+mn-cs"/>
              </a:rPr>
              <a:t>件の実証プロジェクト</a:t>
            </a:r>
            <a:r>
              <a:rPr kumimoji="0" lang="ja-JP" altLang="en-US" sz="1292" b="0" i="0" u="none" strike="noStrike" kern="1200" cap="none" spc="-18" normalizeH="0" baseline="0" noProof="0">
                <a:ln>
                  <a:noFill/>
                </a:ln>
                <a:solidFill>
                  <a:prstClr val="black"/>
                </a:solidFill>
                <a:effectLst/>
                <a:uLnTx/>
                <a:uFillTx/>
                <a:latin typeface="Meiryo UI"/>
                <a:ea typeface="Meiryo UI"/>
                <a:cs typeface="+mn-cs"/>
              </a:rPr>
              <a:t>を実施</a:t>
            </a:r>
            <a:endParaRPr kumimoji="0" lang="en-US" altLang="ja-JP" sz="1292" b="0" i="0" u="none" strike="noStrike" kern="1200" cap="none" spc="-18" normalizeH="0" baseline="0" noProof="0">
              <a:ln>
                <a:noFill/>
              </a:ln>
              <a:solidFill>
                <a:prstClr val="black"/>
              </a:solidFill>
              <a:effectLst/>
              <a:uLnTx/>
              <a:uFillTx/>
              <a:latin typeface="Meiryo UI"/>
              <a:ea typeface="Meiryo UI"/>
              <a:cs typeface="+mn-cs"/>
            </a:endParaRPr>
          </a:p>
          <a:p>
            <a:pPr marL="0" marR="0" lvl="0" indent="0" algn="l" defTabSz="422041" rtl="0" eaLnBrk="1" fontAlgn="auto" latinLnBrk="0" hangingPunct="1">
              <a:lnSpc>
                <a:spcPct val="100000"/>
              </a:lnSpc>
              <a:spcBef>
                <a:spcPts val="0"/>
              </a:spcBef>
              <a:spcAft>
                <a:spcPts val="0"/>
              </a:spcAft>
              <a:buClrTx/>
              <a:buSzTx/>
              <a:buFontTx/>
              <a:buNone/>
              <a:tabLst/>
              <a:defRPr/>
            </a:pPr>
            <a:r>
              <a:rPr kumimoji="0" lang="ja-JP" altLang="en-US" sz="1292" b="1" i="0" u="none" strike="noStrike" kern="1200" cap="none" spc="-18" normalizeH="0" baseline="0" noProof="0">
                <a:ln>
                  <a:noFill/>
                </a:ln>
                <a:solidFill>
                  <a:prstClr val="black"/>
                </a:solidFill>
                <a:effectLst/>
                <a:uLnTx/>
                <a:uFillTx/>
                <a:latin typeface="Meiryo UI"/>
                <a:ea typeface="Meiryo UI"/>
                <a:cs typeface="+mn-cs"/>
              </a:rPr>
              <a:t>　 </a:t>
            </a:r>
            <a:r>
              <a:rPr kumimoji="0" lang="ja-JP" altLang="en-US" sz="646" b="1" i="0" u="none" strike="noStrike" kern="1200" cap="none" spc="-18" normalizeH="0" baseline="0" noProof="0">
                <a:ln>
                  <a:noFill/>
                </a:ln>
                <a:solidFill>
                  <a:prstClr val="black"/>
                </a:solidFill>
                <a:effectLst/>
                <a:uLnTx/>
                <a:uFillTx/>
                <a:latin typeface="Meiryo UI"/>
                <a:ea typeface="Meiryo UI"/>
                <a:cs typeface="+mn-cs"/>
              </a:rPr>
              <a:t> </a:t>
            </a:r>
            <a:r>
              <a:rPr kumimoji="0" lang="ja-JP" altLang="en-US" sz="1292" b="1" i="0" u="sng" strike="noStrike" kern="1200" cap="none" spc="-18" normalizeH="0" baseline="0" noProof="0">
                <a:ln>
                  <a:noFill/>
                </a:ln>
                <a:solidFill>
                  <a:srgbClr val="FF0000"/>
                </a:solidFill>
                <a:effectLst/>
                <a:uLnTx/>
                <a:uFillTx/>
                <a:latin typeface="Meiryo UI"/>
                <a:ea typeface="Meiryo UI"/>
                <a:cs typeface="+mn-cs"/>
              </a:rPr>
              <a:t>大阪広域データ連携基盤（</a:t>
            </a:r>
            <a:r>
              <a:rPr kumimoji="0" lang="en-US" altLang="ja-JP" sz="1292" b="1" i="0" u="sng" strike="noStrike" kern="1200" cap="none" spc="-18" normalizeH="0" baseline="0" noProof="0">
                <a:ln>
                  <a:noFill/>
                </a:ln>
                <a:solidFill>
                  <a:srgbClr val="FF0000"/>
                </a:solidFill>
                <a:effectLst/>
                <a:uLnTx/>
                <a:uFillTx/>
                <a:latin typeface="Meiryo UI"/>
                <a:ea typeface="Meiryo UI"/>
                <a:cs typeface="+mn-cs"/>
              </a:rPr>
              <a:t>ORDEN</a:t>
            </a:r>
            <a:r>
              <a:rPr kumimoji="0" lang="ja-JP" altLang="en-US" sz="1292" b="1" i="0" u="sng" strike="noStrike" kern="1200" cap="none" spc="-18" normalizeH="0" baseline="0" noProof="0">
                <a:ln>
                  <a:noFill/>
                </a:ln>
                <a:solidFill>
                  <a:srgbClr val="FF0000"/>
                </a:solidFill>
                <a:effectLst/>
                <a:uLnTx/>
                <a:uFillTx/>
                <a:latin typeface="Meiryo UI"/>
                <a:ea typeface="Meiryo UI"/>
                <a:cs typeface="+mn-cs"/>
              </a:rPr>
              <a:t>）を活用</a:t>
            </a:r>
            <a:r>
              <a:rPr kumimoji="0" lang="ja-JP" altLang="en-US" sz="1292" b="0" i="0" u="none" strike="noStrike" kern="1200" cap="none" spc="-18" normalizeH="0" baseline="0" noProof="0">
                <a:ln>
                  <a:noFill/>
                </a:ln>
                <a:solidFill>
                  <a:prstClr val="black"/>
                </a:solidFill>
                <a:effectLst/>
                <a:uLnTx/>
                <a:uFillTx/>
                <a:latin typeface="Meiryo UI"/>
                <a:ea typeface="Meiryo UI"/>
                <a:cs typeface="+mn-cs"/>
              </a:rPr>
              <a:t>しプロジェクトを連携させることで、 </a:t>
            </a:r>
            <a:r>
              <a:rPr kumimoji="0" lang="ja-JP" altLang="en-US" sz="1292" b="1" i="0" u="sng" strike="noStrike" kern="1200" cap="none" spc="0" normalizeH="0" baseline="0" noProof="0">
                <a:ln>
                  <a:noFill/>
                </a:ln>
                <a:solidFill>
                  <a:srgbClr val="FF0000"/>
                </a:solidFill>
                <a:effectLst/>
                <a:uLnTx/>
                <a:uFillTx/>
                <a:latin typeface="Meiryo UI"/>
                <a:ea typeface="Meiryo UI"/>
                <a:cs typeface="+mn-cs"/>
              </a:rPr>
              <a:t>社会実装を加速　</a:t>
            </a:r>
            <a:endParaRPr kumimoji="0" lang="en-US" altLang="ja-JP" sz="738" b="1" i="0" u="none" strike="noStrike" kern="1200" cap="none" spc="-46" normalizeH="0" baseline="0" noProof="0">
              <a:ln>
                <a:noFill/>
              </a:ln>
              <a:solidFill>
                <a:prstClr val="black"/>
              </a:solidFill>
              <a:effectLst/>
              <a:uLnTx/>
              <a:uFillTx/>
              <a:latin typeface="Meiryo UI"/>
              <a:ea typeface="Meiryo UI"/>
              <a:cs typeface="+mn-cs"/>
            </a:endParaRPr>
          </a:p>
          <a:p>
            <a:pPr marL="0" marR="0" lvl="0" indent="0" algn="l" defTabSz="422041" rtl="0" eaLnBrk="1" fontAlgn="auto" latinLnBrk="0" hangingPunct="1">
              <a:lnSpc>
                <a:spcPct val="100000"/>
              </a:lnSpc>
              <a:spcBef>
                <a:spcPts val="0"/>
              </a:spcBef>
              <a:spcAft>
                <a:spcPts val="0"/>
              </a:spcAft>
              <a:buClrTx/>
              <a:buSzTx/>
              <a:buFontTx/>
              <a:buNone/>
              <a:tabLst/>
              <a:defRPr/>
            </a:pPr>
            <a:r>
              <a:rPr kumimoji="0" lang="ja-JP" altLang="en-US" sz="1662" b="1" i="0" u="none" strike="noStrike" kern="1200" cap="none" spc="-46" normalizeH="0" baseline="0" noProof="0">
                <a:ln>
                  <a:noFill/>
                </a:ln>
                <a:solidFill>
                  <a:prstClr val="black"/>
                </a:solidFill>
                <a:effectLst/>
                <a:uLnTx/>
                <a:uFillTx/>
                <a:latin typeface="Meiryo UI"/>
                <a:ea typeface="Meiryo UI"/>
                <a:cs typeface="+mn-cs"/>
              </a:rPr>
              <a:t>○河内長野市南花台の取組</a:t>
            </a:r>
            <a:endParaRPr kumimoji="0" lang="en-US" altLang="ja-JP" sz="1662" b="1" i="0" u="none" strike="noStrike" kern="1200" cap="none" spc="-46" normalizeH="0" baseline="0" noProof="0">
              <a:ln>
                <a:noFill/>
              </a:ln>
              <a:solidFill>
                <a:prstClr val="black"/>
              </a:solidFill>
              <a:effectLst/>
              <a:uLnTx/>
              <a:uFillTx/>
              <a:latin typeface="Meiryo UI"/>
              <a:ea typeface="Meiryo UI"/>
              <a:cs typeface="+mn-cs"/>
            </a:endParaRPr>
          </a:p>
          <a:p>
            <a:pPr marL="0" marR="0" lvl="0" indent="0" algn="l" defTabSz="422041" rtl="0" eaLnBrk="1" fontAlgn="auto" latinLnBrk="0" hangingPunct="1">
              <a:lnSpc>
                <a:spcPct val="100000"/>
              </a:lnSpc>
              <a:spcBef>
                <a:spcPts val="0"/>
              </a:spcBef>
              <a:spcAft>
                <a:spcPts val="0"/>
              </a:spcAft>
              <a:buClrTx/>
              <a:buSzTx/>
              <a:buFontTx/>
              <a:buNone/>
              <a:tabLst/>
              <a:defRPr/>
            </a:pPr>
            <a:endParaRPr kumimoji="0" lang="en-US" altLang="ja-JP" sz="185" b="1" i="0" u="none" strike="noStrike" kern="1200" cap="none" spc="-46" normalizeH="0" baseline="0" noProof="0">
              <a:ln>
                <a:noFill/>
              </a:ln>
              <a:solidFill>
                <a:prstClr val="black"/>
              </a:solidFill>
              <a:effectLst/>
              <a:uLnTx/>
              <a:uFillTx/>
              <a:latin typeface="Meiryo UI"/>
              <a:ea typeface="Meiryo UI"/>
              <a:cs typeface="+mn-cs"/>
            </a:endParaRPr>
          </a:p>
          <a:p>
            <a:pPr marL="0" marR="0" lvl="0" indent="0" algn="l" defTabSz="422041" rtl="0" eaLnBrk="1" fontAlgn="auto" latinLnBrk="0" hangingPunct="1">
              <a:lnSpc>
                <a:spcPct val="100000"/>
              </a:lnSpc>
              <a:spcBef>
                <a:spcPts val="0"/>
              </a:spcBef>
              <a:spcAft>
                <a:spcPts val="0"/>
              </a:spcAft>
              <a:buClrTx/>
              <a:buSzTx/>
              <a:buFontTx/>
              <a:buNone/>
              <a:tabLst/>
              <a:defRPr/>
            </a:pPr>
            <a:r>
              <a:rPr kumimoji="0" lang="ja-JP" altLang="en-US" sz="1292" b="1" i="0" u="none" strike="noStrike" kern="1200" cap="none" spc="-46" normalizeH="0" baseline="0" noProof="0">
                <a:ln>
                  <a:noFill/>
                </a:ln>
                <a:solidFill>
                  <a:prstClr val="black"/>
                </a:solidFill>
                <a:effectLst/>
                <a:uLnTx/>
                <a:uFillTx/>
                <a:latin typeface="Meiryo UI"/>
                <a:ea typeface="Meiryo UI"/>
                <a:cs typeface="+mn-cs"/>
              </a:rPr>
              <a:t>　・</a:t>
            </a:r>
            <a:r>
              <a:rPr kumimoji="1" lang="ja-JP" altLang="en-US" sz="1292" b="0" i="0" u="none" strike="noStrike" kern="1200" cap="none" spc="-74" normalizeH="0" baseline="0" noProof="0">
                <a:ln>
                  <a:noFill/>
                </a:ln>
                <a:solidFill>
                  <a:prstClr val="black"/>
                </a:solidFill>
                <a:effectLst/>
                <a:uLnTx/>
                <a:uFillTx/>
                <a:latin typeface="Meiryo UI"/>
                <a:ea typeface="Meiryo UI"/>
                <a:cs typeface="+mn-cs"/>
              </a:rPr>
              <a:t> </a:t>
            </a:r>
            <a:r>
              <a:rPr kumimoji="1" lang="ja-JP" altLang="en-US" sz="1292" b="1" i="0" u="sng" strike="noStrike" kern="1200" cap="none" spc="-74" normalizeH="0" baseline="0" noProof="0">
                <a:ln>
                  <a:noFill/>
                </a:ln>
                <a:solidFill>
                  <a:srgbClr val="FF0000"/>
                </a:solidFill>
                <a:effectLst/>
                <a:uLnTx/>
                <a:uFillTx/>
                <a:latin typeface="Meiryo UI"/>
                <a:ea typeface="Meiryo UI"/>
                <a:cs typeface="+mn-cs"/>
              </a:rPr>
              <a:t>次世代の地域医療連携を実現するデジタル技術の</a:t>
            </a:r>
            <a:r>
              <a:rPr kumimoji="1" lang="ja-JP" altLang="en-US" sz="1292" b="1" i="0" u="sng" strike="noStrike" kern="1200" cap="none" spc="0" normalizeH="0" baseline="0" noProof="0">
                <a:ln>
                  <a:noFill/>
                </a:ln>
                <a:solidFill>
                  <a:srgbClr val="FF0000"/>
                </a:solidFill>
                <a:effectLst/>
                <a:uLnTx/>
                <a:uFillTx/>
                <a:latin typeface="Meiryo UI"/>
                <a:ea typeface="Meiryo UI"/>
                <a:cs typeface="+mn-cs"/>
              </a:rPr>
              <a:t>導入</a:t>
            </a:r>
            <a:r>
              <a:rPr kumimoji="1" lang="ja-JP" altLang="en-US" sz="1292" b="0" i="0" u="none" strike="noStrike" kern="1200" cap="none" spc="0" normalizeH="0" baseline="0" noProof="0">
                <a:ln>
                  <a:noFill/>
                </a:ln>
                <a:solidFill>
                  <a:prstClr val="black"/>
                </a:solidFill>
                <a:effectLst/>
                <a:uLnTx/>
                <a:uFillTx/>
                <a:latin typeface="Meiryo UI"/>
                <a:ea typeface="Meiryo UI"/>
                <a:cs typeface="+mn-cs"/>
              </a:rPr>
              <a:t>とリアルな場を活用したコミュニティづくり</a:t>
            </a:r>
            <a:endParaRPr kumimoji="1" lang="en-US" altLang="ja-JP" sz="1292"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22041"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a:ea typeface="Meiryo UI"/>
                <a:cs typeface="+mn-cs"/>
              </a:rPr>
              <a:t>　 ・地域ニーズに対応した</a:t>
            </a:r>
            <a:r>
              <a:rPr kumimoji="1" lang="ja-JP" altLang="en-US" sz="1292" b="1" i="0" u="sng" strike="noStrike" kern="1200" cap="none" spc="0" normalizeH="0" baseline="0" noProof="0">
                <a:ln>
                  <a:noFill/>
                </a:ln>
                <a:solidFill>
                  <a:srgbClr val="FF0000"/>
                </a:solidFill>
                <a:effectLst/>
                <a:uLnTx/>
                <a:uFillTx/>
                <a:latin typeface="Meiryo UI"/>
                <a:ea typeface="Meiryo UI"/>
                <a:cs typeface="+mn-cs"/>
              </a:rPr>
              <a:t>グリーンスローモビリティ等</a:t>
            </a:r>
            <a:r>
              <a:rPr kumimoji="1" lang="ja-JP" altLang="en-US" sz="1292" b="0" i="0" u="none" strike="noStrike" kern="1200" cap="none" spc="0" normalizeH="0" baseline="0" noProof="0">
                <a:ln>
                  <a:noFill/>
                </a:ln>
                <a:solidFill>
                  <a:prstClr val="black"/>
                </a:solidFill>
                <a:effectLst/>
                <a:uLnTx/>
                <a:uFillTx/>
                <a:latin typeface="Meiryo UI"/>
                <a:ea typeface="Meiryo UI"/>
                <a:cs typeface="+mn-cs"/>
              </a:rPr>
              <a:t>の電動モビリティ車両による</a:t>
            </a:r>
            <a:r>
              <a:rPr kumimoji="1" lang="ja-JP" altLang="en-US" sz="1292" b="1" i="0" u="sng" strike="noStrike" kern="1200" cap="none" spc="0" normalizeH="0" baseline="0" noProof="0">
                <a:ln>
                  <a:noFill/>
                </a:ln>
                <a:solidFill>
                  <a:srgbClr val="FF0000"/>
                </a:solidFill>
                <a:effectLst/>
                <a:uLnTx/>
                <a:uFillTx/>
                <a:latin typeface="Meiryo UI"/>
                <a:ea typeface="Meiryo UI"/>
                <a:cs typeface="+mn-cs"/>
              </a:rPr>
              <a:t>サービスの提供</a:t>
            </a:r>
            <a:r>
              <a:rPr kumimoji="1" lang="ja-JP" altLang="en-US" sz="1292" b="1" i="0" u="none" strike="noStrike" kern="1200" cap="none" spc="0" normalizeH="0" baseline="0" noProof="0">
                <a:ln>
                  <a:noFill/>
                </a:ln>
                <a:solidFill>
                  <a:srgbClr val="FF0000"/>
                </a:solidFill>
                <a:effectLst/>
                <a:uLnTx/>
                <a:uFillTx/>
                <a:latin typeface="Meiryo UI"/>
                <a:ea typeface="Meiryo UI"/>
                <a:cs typeface="+mn-cs"/>
              </a:rPr>
              <a:t>　</a:t>
            </a:r>
            <a:r>
              <a:rPr kumimoji="1" lang="ja-JP" altLang="en-US" sz="1292" b="0" i="0" u="none" strike="noStrike" kern="1200" cap="none" spc="0" normalizeH="0" baseline="0" noProof="0">
                <a:ln>
                  <a:noFill/>
                </a:ln>
                <a:solidFill>
                  <a:prstClr val="black"/>
                </a:solidFill>
                <a:effectLst/>
                <a:uLnTx/>
                <a:uFillTx/>
                <a:latin typeface="Meiryo UI"/>
                <a:ea typeface="Meiryo UI"/>
                <a:cs typeface="+mn-cs"/>
              </a:rPr>
              <a:t>など</a:t>
            </a:r>
            <a:endParaRPr kumimoji="0" lang="en-US" altLang="ja-JP" sz="1292" b="0" i="0" u="none" strike="noStrike" kern="1200" cap="none" spc="-46" normalizeH="0" baseline="0" noProof="0">
              <a:ln>
                <a:noFill/>
              </a:ln>
              <a:solidFill>
                <a:prstClr val="black"/>
              </a:solidFill>
              <a:effectLst/>
              <a:uLnTx/>
              <a:uFillTx/>
              <a:latin typeface="Meiryo UI"/>
              <a:ea typeface="Meiryo UI"/>
              <a:cs typeface="+mn-cs"/>
            </a:endParaRPr>
          </a:p>
        </p:txBody>
      </p:sp>
      <p:sp>
        <p:nvSpPr>
          <p:cNvPr id="22" name="正方形/長方形 21">
            <a:extLst>
              <a:ext uri="{FF2B5EF4-FFF2-40B4-BE49-F238E27FC236}">
                <a16:creationId xmlns:a16="http://schemas.microsoft.com/office/drawing/2014/main" id="{F84C68A5-0A67-44B0-8388-810ECABEA6D6}"/>
              </a:ext>
            </a:extLst>
          </p:cNvPr>
          <p:cNvSpPr/>
          <p:nvPr/>
        </p:nvSpPr>
        <p:spPr bwMode="gray">
          <a:xfrm>
            <a:off x="408000" y="5825321"/>
            <a:ext cx="4981766"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「次世代型スマートシティ</a:t>
            </a:r>
            <a:r>
              <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OSAKA</a:t>
            </a: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」の策定</a:t>
            </a:r>
          </a:p>
        </p:txBody>
      </p:sp>
      <p:sp>
        <p:nvSpPr>
          <p:cNvPr id="2" name="テキスト ボックス 1">
            <a:extLst>
              <a:ext uri="{FF2B5EF4-FFF2-40B4-BE49-F238E27FC236}">
                <a16:creationId xmlns:a16="http://schemas.microsoft.com/office/drawing/2014/main" id="{DC0DCD65-5771-4AD4-900A-67A9CD19DBB7}"/>
              </a:ext>
            </a:extLst>
          </p:cNvPr>
          <p:cNvSpPr txBox="1"/>
          <p:nvPr/>
        </p:nvSpPr>
        <p:spPr>
          <a:xfrm>
            <a:off x="255627" y="6215855"/>
            <a:ext cx="8804431" cy="492443"/>
          </a:xfrm>
          <a:prstGeom prst="rect">
            <a:avLst/>
          </a:prstGeom>
          <a:noFill/>
        </p:spPr>
        <p:txBody>
          <a:bodyPr wrap="square" rtlCol="0">
            <a:spAutoFit/>
          </a:bodyPr>
          <a:lstStyle/>
          <a:p>
            <a:r>
              <a:rPr kumimoji="1" lang="ja-JP" altLang="en-US" sz="1400" b="1" dirty="0">
                <a:solidFill>
                  <a:srgbClr val="FF0000"/>
                </a:solidFill>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「大阪スマートシティ戦略 </a:t>
            </a:r>
            <a:r>
              <a:rPr kumimoji="1" lang="en-US" altLang="ja-JP" sz="1200" dirty="0">
                <a:latin typeface="Meiryo UI" panose="020B0604030504040204" pitchFamily="50" charset="-128"/>
                <a:ea typeface="Meiryo UI" panose="020B0604030504040204" pitchFamily="50" charset="-128"/>
              </a:rPr>
              <a:t>ver.2.0</a:t>
            </a:r>
            <a:r>
              <a:rPr kumimoji="1" lang="ja-JP" altLang="en-US" sz="1200" dirty="0">
                <a:latin typeface="Meiryo UI" panose="020B0604030504040204" pitchFamily="50" charset="-128"/>
                <a:ea typeface="Meiryo UI" panose="020B0604030504040204" pitchFamily="50" charset="-128"/>
              </a:rPr>
              <a:t>」の取組実績を基盤として、</a:t>
            </a:r>
            <a:r>
              <a:rPr kumimoji="1" lang="en-US" altLang="ja-JP" sz="1200" dirty="0">
                <a:latin typeface="Meiryo UI" panose="020B0604030504040204" pitchFamily="50" charset="-128"/>
                <a:ea typeface="Meiryo UI" panose="020B0604030504040204" pitchFamily="50" charset="-128"/>
              </a:rPr>
              <a:t>AI</a:t>
            </a:r>
            <a:r>
              <a:rPr kumimoji="1" lang="ja-JP" altLang="en-US" sz="1200" dirty="0">
                <a:latin typeface="Meiryo UI" panose="020B0604030504040204" pitchFamily="50" charset="-128"/>
                <a:ea typeface="Meiryo UI" panose="020B0604030504040204" pitchFamily="50" charset="-128"/>
              </a:rPr>
              <a:t>をはじめとするデジタル技術の飛躍的進化を踏まえ、人口減少や超高齢化など多様化、加速化する社会課題に対応し、万博後の未来社会を実現するため、「次世代型スマートシティ</a:t>
            </a:r>
            <a:r>
              <a:rPr kumimoji="1" lang="en-US" altLang="ja-JP" sz="1200" dirty="0">
                <a:latin typeface="Meiryo UI" panose="020B0604030504040204" pitchFamily="50" charset="-128"/>
                <a:ea typeface="Meiryo UI" panose="020B0604030504040204" pitchFamily="50" charset="-128"/>
              </a:rPr>
              <a:t>OSAKA</a:t>
            </a:r>
            <a:r>
              <a:rPr kumimoji="1" lang="ja-JP" altLang="en-US" sz="1200" dirty="0">
                <a:latin typeface="Meiryo UI" panose="020B0604030504040204" pitchFamily="50" charset="-128"/>
                <a:ea typeface="Meiryo UI" panose="020B0604030504040204" pitchFamily="50" charset="-128"/>
              </a:rPr>
              <a:t>」を策定。</a:t>
            </a:r>
            <a:endParaRPr kumimoji="1"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4317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建築物の省エネルギー化の推進</a:t>
            </a:r>
          </a:p>
        </p:txBody>
      </p:sp>
      <p:sp>
        <p:nvSpPr>
          <p:cNvPr id="14" name="正方形/長方形 13"/>
          <p:cNvSpPr/>
          <p:nvPr/>
        </p:nvSpPr>
        <p:spPr>
          <a:xfrm>
            <a:off x="-240182" y="1741642"/>
            <a:ext cx="3326283" cy="399638"/>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marL="87925" marR="0" lvl="0" indent="0" algn="l" defTabSz="732411" rtl="0" eaLnBrk="1" fontAlgn="auto" latinLnBrk="0" hangingPunct="1">
              <a:lnSpc>
                <a:spcPct val="130000"/>
              </a:lnSpc>
              <a:spcBef>
                <a:spcPts val="277"/>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正方形/長方形 14">
            <a:extLst>
              <a:ext uri="{FF2B5EF4-FFF2-40B4-BE49-F238E27FC236}">
                <a16:creationId xmlns:a16="http://schemas.microsoft.com/office/drawing/2014/main" id="{B2214278-2596-4ED4-9E11-B8C83DB4BFF5}"/>
              </a:ext>
            </a:extLst>
          </p:cNvPr>
          <p:cNvSpPr/>
          <p:nvPr/>
        </p:nvSpPr>
        <p:spPr bwMode="gray">
          <a:xfrm>
            <a:off x="151954" y="1151531"/>
            <a:ext cx="3843981" cy="299498"/>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925" marR="0" lvl="0" indent="0" algn="l" defTabSz="732411" rtl="0" eaLnBrk="1" fontAlgn="auto" latinLnBrk="0" hangingPunct="1">
              <a:lnSpc>
                <a:spcPct val="100000"/>
              </a:lnSpc>
              <a:spcBef>
                <a:spcPts val="277"/>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■建築物省エネ法の改正等の国の動き</a:t>
            </a:r>
            <a:endParaRPr kumimoji="1" lang="en-US" altLang="ja-JP"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6"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正方形/長方形 16">
            <a:extLst>
              <a:ext uri="{FF2B5EF4-FFF2-40B4-BE49-F238E27FC236}">
                <a16:creationId xmlns:a16="http://schemas.microsoft.com/office/drawing/2014/main" id="{BC51A4B4-3D9A-4375-8EE6-70F2A2646B59}"/>
              </a:ext>
            </a:extLst>
          </p:cNvPr>
          <p:cNvSpPr/>
          <p:nvPr/>
        </p:nvSpPr>
        <p:spPr>
          <a:xfrm>
            <a:off x="233260" y="4522054"/>
            <a:ext cx="4621686" cy="1813198"/>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2023" tIns="30675" rIns="92023" bIns="30675" anchor="t" anchorCtr="0">
            <a:spAutoFit/>
          </a:bodyPr>
          <a:lstStyle/>
          <a:p>
            <a:pPr marL="0" marR="0" lvl="0" indent="0" algn="l" defTabSz="676089"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再エネ設備導入検討義務</a:t>
            </a:r>
            <a:endParaRPr kumimoji="1" lang="en-US" altLang="ja-JP"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676089" rtl="0" eaLnBrk="1" fontAlgn="auto" latinLnBrk="0" hangingPunct="1">
              <a:lnSpc>
                <a:spcPct val="100000"/>
              </a:lnSpc>
              <a:spcBef>
                <a:spcPts val="600"/>
              </a:spcBef>
              <a:spcAft>
                <a:spcPts val="0"/>
              </a:spcAft>
              <a:buClrTx/>
              <a:buSzTx/>
              <a:buFontTx/>
              <a:buNone/>
              <a:tabLst/>
              <a:defRPr/>
            </a:pPr>
            <a:r>
              <a:rPr kumimoji="1" lang="ja-JP" altLang="en-US"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・建築物環境計画書（</a:t>
            </a:r>
            <a:r>
              <a:rPr kumimoji="1" lang="en-US" altLang="ja-JP"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CASBEE</a:t>
            </a:r>
            <a:r>
              <a:rPr kumimoji="1" lang="ja-JP" altLang="en-US"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）届出制度</a:t>
            </a:r>
            <a:endParaRPr kumimoji="1" lang="en-US" altLang="ja-JP"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676089" rtl="0" eaLnBrk="1" fontAlgn="auto" latinLnBrk="0" hangingPunct="1">
              <a:lnSpc>
                <a:spcPct val="100000"/>
              </a:lnSpc>
              <a:spcBef>
                <a:spcPts val="600"/>
              </a:spcBef>
              <a:spcAft>
                <a:spcPts val="0"/>
              </a:spcAft>
              <a:buClrTx/>
              <a:buSzTx/>
              <a:buFontTx/>
              <a:buNone/>
              <a:tabLst/>
              <a:defRPr/>
            </a:pPr>
            <a:r>
              <a:rPr kumimoji="1" lang="ja-JP" altLang="en-US"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・広告や工事現場への建築物環境性能ラベル表示制度</a:t>
            </a:r>
            <a:endParaRPr kumimoji="1" lang="en-US" altLang="ja-JP"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290" rtl="0" eaLnBrk="1" fontAlgn="auto" latinLnBrk="0" hangingPunct="1">
              <a:lnSpc>
                <a:spcPct val="100000"/>
              </a:lnSpc>
              <a:spcBef>
                <a:spcPts val="600"/>
              </a:spcBef>
              <a:spcAft>
                <a:spcPts val="0"/>
              </a:spcAft>
              <a:buClrTx/>
              <a:buSzTx/>
              <a:buFontTx/>
              <a:buNone/>
              <a:tabLst/>
              <a:defRPr/>
            </a:pPr>
            <a:r>
              <a:rPr kumimoji="1" lang="ja-JP" altLang="en-US"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・建築物の表彰制度</a:t>
            </a:r>
            <a:endParaRPr kumimoji="1" lang="en-US" altLang="ja-JP"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290" rtl="0" eaLnBrk="1" fontAlgn="auto" latinLnBrk="0" hangingPunct="1">
              <a:lnSpc>
                <a:spcPct val="100000"/>
              </a:lnSpc>
              <a:spcBef>
                <a:spcPts val="600"/>
              </a:spcBef>
              <a:spcAft>
                <a:spcPts val="0"/>
              </a:spcAft>
              <a:buClrTx/>
              <a:buSzTx/>
              <a:buFontTx/>
              <a:buNone/>
              <a:tabLst/>
              <a:defRPr/>
            </a:pPr>
            <a:r>
              <a:rPr kumimoji="1" lang="ja-JP" altLang="en-US" sz="14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（おおさか環境にやさしい建築賞、“涼”デザイン建築賞、</a:t>
            </a:r>
            <a:endParaRPr kumimoji="1" lang="en-US" altLang="ja-JP" sz="148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290" rtl="0" eaLnBrk="1" fontAlgn="auto" latinLnBrk="0" hangingPunct="1">
              <a:lnSpc>
                <a:spcPct val="100000"/>
              </a:lnSpc>
              <a:spcBef>
                <a:spcPts val="600"/>
              </a:spcBef>
              <a:spcAft>
                <a:spcPts val="0"/>
              </a:spcAft>
              <a:buClrTx/>
              <a:buSzTx/>
              <a:buFontTx/>
              <a:buNone/>
              <a:tabLst/>
              <a:defRPr/>
            </a:pPr>
            <a:r>
              <a:rPr kumimoji="1" lang="ja-JP" altLang="en-US" sz="148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“涼”デザイン建築賞</a:t>
            </a:r>
            <a:r>
              <a:rPr kumimoji="1" lang="en-US" altLang="ja-JP" sz="148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-ZEH-M Style-</a:t>
            </a:r>
            <a:r>
              <a:rPr kumimoji="1" lang="ja-JP" altLang="en-US" sz="148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8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-ZEB Style-</a:t>
            </a:r>
            <a:r>
              <a:rPr kumimoji="1" lang="ja-JP" altLang="en-US" sz="148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48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正方形/長方形 17">
            <a:extLst>
              <a:ext uri="{FF2B5EF4-FFF2-40B4-BE49-F238E27FC236}">
                <a16:creationId xmlns:a16="http://schemas.microsoft.com/office/drawing/2014/main" id="{F17D41C1-DCC4-4367-849D-1E136E5FD3C1}"/>
              </a:ext>
            </a:extLst>
          </p:cNvPr>
          <p:cNvSpPr/>
          <p:nvPr/>
        </p:nvSpPr>
        <p:spPr bwMode="gray">
          <a:xfrm>
            <a:off x="151954" y="4087635"/>
            <a:ext cx="5140126" cy="326367"/>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925" marR="0" lvl="0" indent="0" algn="l" defTabSz="732411" rtl="0" eaLnBrk="1" fontAlgn="auto" latinLnBrk="0" hangingPunct="1">
              <a:lnSpc>
                <a:spcPct val="130000"/>
              </a:lnSpc>
              <a:spcBef>
                <a:spcPts val="277"/>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62" b="1" i="0" u="none" strike="noStrike" kern="1200" cap="none" spc="-92"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大阪府気候変動対策の推進に関する条例に基づく取組</a:t>
            </a:r>
          </a:p>
        </p:txBody>
      </p:sp>
      <p:sp>
        <p:nvSpPr>
          <p:cNvPr id="22" name="正方形/長方形 21">
            <a:extLst>
              <a:ext uri="{FF2B5EF4-FFF2-40B4-BE49-F238E27FC236}">
                <a16:creationId xmlns:a16="http://schemas.microsoft.com/office/drawing/2014/main" id="{7A917C0E-32E5-4C9C-8A45-51B87A597A60}"/>
              </a:ext>
            </a:extLst>
          </p:cNvPr>
          <p:cNvSpPr/>
          <p:nvPr/>
        </p:nvSpPr>
        <p:spPr>
          <a:xfrm>
            <a:off x="4950961" y="6072134"/>
            <a:ext cx="2185718" cy="2308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127000" algn="l" defTabSz="914400" rtl="0" eaLnBrk="1" fontAlgn="auto" latinLnBrk="0" hangingPunct="1">
              <a:lnSpc>
                <a:spcPct val="100000"/>
              </a:lnSpc>
              <a:spcBef>
                <a:spcPts val="0"/>
              </a:spcBef>
              <a:spcAft>
                <a:spcPts val="0"/>
              </a:spcAft>
              <a:buClrTx/>
              <a:buSzTx/>
              <a:buFontTx/>
              <a:buNone/>
              <a:tabLst/>
              <a:defRPr/>
            </a:pPr>
            <a:r>
              <a:rPr kumimoji="1" lang="ja-JP" altLang="en-US" sz="900" i="0" u="none" strike="noStrike" kern="1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大阪府環境性能表示（ラベル）</a:t>
            </a:r>
            <a:endParaRPr kumimoji="1" lang="ja-JP" altLang="ja-JP" sz="900" i="0" u="none" strike="noStrike" kern="1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pic>
        <p:nvPicPr>
          <p:cNvPr id="23" name="図 22">
            <a:extLst>
              <a:ext uri="{FF2B5EF4-FFF2-40B4-BE49-F238E27FC236}">
                <a16:creationId xmlns:a16="http://schemas.microsoft.com/office/drawing/2014/main" id="{DBA1B70D-6A17-4E1B-B81D-C62CC9165CAB}"/>
              </a:ext>
            </a:extLst>
          </p:cNvPr>
          <p:cNvPicPr>
            <a:picLocks noChangeAspect="1"/>
          </p:cNvPicPr>
          <p:nvPr/>
        </p:nvPicPr>
        <p:blipFill>
          <a:blip r:embed="rId3"/>
          <a:stretch>
            <a:fillRect/>
          </a:stretch>
        </p:blipFill>
        <p:spPr>
          <a:xfrm>
            <a:off x="4886887" y="4762183"/>
            <a:ext cx="2085348" cy="1335750"/>
          </a:xfrm>
          <a:prstGeom prst="rect">
            <a:avLst/>
          </a:prstGeom>
        </p:spPr>
      </p:pic>
      <p:sp>
        <p:nvSpPr>
          <p:cNvPr id="20" name="正方形/長方形 19">
            <a:extLst>
              <a:ext uri="{FF2B5EF4-FFF2-40B4-BE49-F238E27FC236}">
                <a16:creationId xmlns:a16="http://schemas.microsoft.com/office/drawing/2014/main" id="{6F6C4130-E6ED-4A27-AD4B-480E09659461}"/>
              </a:ext>
            </a:extLst>
          </p:cNvPr>
          <p:cNvSpPr/>
          <p:nvPr/>
        </p:nvSpPr>
        <p:spPr>
          <a:xfrm>
            <a:off x="6972235" y="6072134"/>
            <a:ext cx="1930724" cy="546303"/>
          </a:xfrm>
          <a:prstGeom prst="rect">
            <a:avLst/>
          </a:prstGeom>
        </p:spPr>
        <p:txBody>
          <a:bodyPr wrap="square" lIns="91440" tIns="45720" rIns="91440" bIns="45720" anchor="t">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127000" defTabSz="914400" rtl="0" eaLnBrk="1" fontAlgn="auto" latinLnBrk="0" hangingPunct="1">
              <a:lnSpc>
                <a:spcPct val="100000"/>
              </a:lnSpc>
              <a:spcBef>
                <a:spcPts val="0"/>
              </a:spcBef>
              <a:spcAft>
                <a:spcPts val="0"/>
              </a:spcAft>
              <a:buClrTx/>
              <a:buSzTx/>
              <a:buFontTx/>
              <a:buNone/>
              <a:tabLst/>
              <a:defRPr/>
            </a:pPr>
            <a:r>
              <a:rPr kumimoji="1" lang="ja-JP" altLang="en-US" sz="900" i="0" u="none" strike="noStrike" kern="100" cap="none" spc="0" normalizeH="0" baseline="0" noProof="0" dirty="0">
                <a:ln>
                  <a:noFill/>
                </a:ln>
                <a:effectLst/>
                <a:uLnTx/>
                <a:uFillTx/>
                <a:latin typeface="メイリオ"/>
                <a:ea typeface="メイリオ"/>
                <a:cs typeface="Times New Roman"/>
              </a:rPr>
              <a:t>“涼”デザイン建築賞</a:t>
            </a:r>
            <a:endParaRPr lang="en-US" altLang="ja-JP" sz="900" kern="100" dirty="0">
              <a:latin typeface="メイリオ"/>
              <a:ea typeface="メイリオ"/>
              <a:cs typeface="Times New Roman"/>
            </a:endParaRPr>
          </a:p>
          <a:p>
            <a:pPr marL="0" marR="0" lvl="0" indent="127000" defTabSz="914400" rtl="0" eaLnBrk="1" fontAlgn="auto" latinLnBrk="0" hangingPunct="1">
              <a:lnSpc>
                <a:spcPct val="100000"/>
              </a:lnSpc>
              <a:spcBef>
                <a:spcPts val="0"/>
              </a:spcBef>
              <a:spcAft>
                <a:spcPts val="0"/>
              </a:spcAft>
              <a:buClrTx/>
              <a:buSzTx/>
              <a:buFontTx/>
              <a:buNone/>
              <a:tabLst/>
              <a:defRPr/>
            </a:pPr>
            <a:r>
              <a:rPr kumimoji="1" lang="ja-JP" altLang="en-US" sz="900" i="0" u="none" strike="noStrike" kern="100" cap="none" spc="0" normalizeH="0" baseline="0" noProof="0" dirty="0">
                <a:ln>
                  <a:noFill/>
                </a:ln>
                <a:effectLst/>
                <a:uLnTx/>
                <a:uFillTx/>
                <a:latin typeface="メイリオ"/>
                <a:ea typeface="メイリオ"/>
                <a:cs typeface="Times New Roman"/>
              </a:rPr>
              <a:t>　</a:t>
            </a:r>
            <a:r>
              <a:rPr kumimoji="1" lang="en-US" altLang="ja-JP" sz="900" i="0" u="none" strike="noStrike" kern="100" cap="none" spc="0" normalizeH="0" baseline="0" noProof="0" dirty="0">
                <a:ln>
                  <a:noFill/>
                </a:ln>
                <a:effectLst/>
                <a:uLnTx/>
                <a:uFillTx/>
                <a:latin typeface="メイリオ"/>
                <a:ea typeface="メイリオ"/>
                <a:cs typeface="Times New Roman"/>
              </a:rPr>
              <a:t>-ZEB</a:t>
            </a:r>
            <a:r>
              <a:rPr lang="ja-JP" altLang="en-US" sz="900" kern="100" dirty="0">
                <a:latin typeface="メイリオ"/>
                <a:ea typeface="メイリオ"/>
                <a:cs typeface="Times New Roman"/>
              </a:rPr>
              <a:t> </a:t>
            </a:r>
            <a:r>
              <a:rPr kumimoji="1" lang="en-US" altLang="ja-JP" sz="900" i="0" u="none" strike="noStrike" kern="100" cap="none" spc="0" normalizeH="0" baseline="0" noProof="0" dirty="0">
                <a:ln>
                  <a:noFill/>
                </a:ln>
                <a:effectLst/>
                <a:uLnTx/>
                <a:uFillTx/>
                <a:latin typeface="メイリオ"/>
                <a:ea typeface="メイリオ"/>
                <a:cs typeface="Times New Roman"/>
              </a:rPr>
              <a:t>Style-</a:t>
            </a:r>
            <a:r>
              <a:rPr kumimoji="1" lang="ja-JP" altLang="en-US" sz="900" i="0" u="none" strike="noStrike" kern="100" cap="none" spc="0" normalizeH="0" baseline="0" noProof="0" dirty="0">
                <a:ln>
                  <a:noFill/>
                </a:ln>
                <a:effectLst/>
                <a:uLnTx/>
                <a:uFillTx/>
                <a:latin typeface="メイリオ"/>
                <a:ea typeface="メイリオ"/>
                <a:cs typeface="Times New Roman"/>
              </a:rPr>
              <a:t>（令和</a:t>
            </a:r>
            <a:r>
              <a:rPr lang="ja-JP" altLang="en-US" sz="900" kern="100" dirty="0">
                <a:latin typeface="メイリオ"/>
                <a:ea typeface="メイリオ"/>
                <a:cs typeface="Times New Roman"/>
              </a:rPr>
              <a:t>７</a:t>
            </a:r>
            <a:r>
              <a:rPr kumimoji="1" lang="ja-JP" altLang="en-US" sz="900" i="0" u="none" strike="noStrike" kern="100" cap="none" spc="0" normalizeH="0" baseline="0" noProof="0" dirty="0">
                <a:ln>
                  <a:noFill/>
                </a:ln>
                <a:effectLst/>
                <a:uLnTx/>
                <a:uFillTx/>
                <a:latin typeface="メイリオ"/>
                <a:ea typeface="メイリオ"/>
                <a:cs typeface="Times New Roman"/>
              </a:rPr>
              <a:t>年度）</a:t>
            </a:r>
            <a:endParaRPr lang="en-US" altLang="ja-JP" sz="900" i="0" u="none" strike="noStrike" kern="100" cap="none" spc="0" normalizeH="0" baseline="0" noProof="0" dirty="0">
              <a:ln>
                <a:noFill/>
              </a:ln>
              <a:effectLst/>
              <a:uLnTx/>
              <a:uFillTx/>
              <a:latin typeface="メイリオ"/>
              <a:ea typeface="メイリオ"/>
              <a:cs typeface="Times New Roman"/>
            </a:endParaRPr>
          </a:p>
          <a:p>
            <a:pPr marL="0" marR="0" lvl="0" indent="127000" algn="ctr" defTabSz="914400" rtl="0" eaLnBrk="1" fontAlgn="auto" latinLnBrk="0" hangingPunct="1">
              <a:lnSpc>
                <a:spcPct val="100000"/>
              </a:lnSpc>
              <a:spcBef>
                <a:spcPts val="300"/>
              </a:spcBef>
              <a:spcAft>
                <a:spcPts val="0"/>
              </a:spcAft>
              <a:buClrTx/>
              <a:buSzTx/>
              <a:buFontTx/>
              <a:buNone/>
              <a:tabLst/>
              <a:defRPr/>
            </a:pPr>
            <a:r>
              <a:rPr kumimoji="1" lang="ja-JP" altLang="en-US" sz="900" i="0" u="none" strike="noStrike" kern="100" cap="none" spc="0" normalizeH="0" baseline="0" noProof="0" dirty="0">
                <a:ln>
                  <a:noFill/>
                </a:ln>
                <a:effectLst/>
                <a:uLnTx/>
                <a:uFillTx/>
                <a:latin typeface="メイリオ"/>
                <a:ea typeface="メイリオ"/>
                <a:cs typeface="Times New Roman"/>
              </a:rPr>
              <a:t>グラングリーン大阪 南館</a:t>
            </a:r>
            <a:endParaRPr lang="ja-JP" altLang="en-US" sz="900" i="0" u="none" strike="noStrike" kern="100" cap="none" spc="0" normalizeH="0" baseline="0" noProof="0" dirty="0">
              <a:ln>
                <a:noFill/>
              </a:ln>
              <a:effectLst/>
              <a:uLnTx/>
              <a:uFillTx/>
              <a:latin typeface="メイリオ"/>
              <a:ea typeface="メイリオ"/>
              <a:cs typeface="Times New Roman"/>
            </a:endParaRPr>
          </a:p>
        </p:txBody>
      </p:sp>
      <p:sp>
        <p:nvSpPr>
          <p:cNvPr id="19" name="テキスト ボックス 18">
            <a:extLst>
              <a:ext uri="{FF2B5EF4-FFF2-40B4-BE49-F238E27FC236}">
                <a16:creationId xmlns:a16="http://schemas.microsoft.com/office/drawing/2014/main" id="{8B02D146-BD15-4C74-B283-398363E4B5EB}"/>
              </a:ext>
            </a:extLst>
          </p:cNvPr>
          <p:cNvSpPr txBox="1"/>
          <p:nvPr/>
        </p:nvSpPr>
        <p:spPr>
          <a:xfrm>
            <a:off x="7309443" y="357863"/>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建築環境課</a:t>
            </a:r>
          </a:p>
        </p:txBody>
      </p:sp>
      <p:sp>
        <p:nvSpPr>
          <p:cNvPr id="25" name="テキスト ボックス 41">
            <a:extLst>
              <a:ext uri="{FF2B5EF4-FFF2-40B4-BE49-F238E27FC236}">
                <a16:creationId xmlns:a16="http://schemas.microsoft.com/office/drawing/2014/main" id="{ABCA8A66-E1CA-4041-9536-57FD34F71751}"/>
              </a:ext>
            </a:extLst>
          </p:cNvPr>
          <p:cNvSpPr txBox="1"/>
          <p:nvPr/>
        </p:nvSpPr>
        <p:spPr>
          <a:xfrm>
            <a:off x="7727030" y="5777120"/>
            <a:ext cx="1380905" cy="18466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57150" algn="just"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BIZ UDPゴシック" panose="020B0400000000000000" pitchFamily="50" charset="-128"/>
                <a:ea typeface="ＭＳ ゴシック" panose="020B0609070205080204" pitchFamily="49" charset="-128"/>
                <a:cs typeface="Times New Roman" panose="02020603050405020304" pitchFamily="18" charset="0"/>
              </a:rPr>
              <a:t>© </a:t>
            </a:r>
            <a:r>
              <a:rPr kumimoji="0" lang="ja-JP" altLang="en-US" sz="600" b="0" i="0" u="none" strike="noStrike" kern="1200" cap="none" spc="0" normalizeH="0" baseline="0" noProof="0">
                <a:ln>
                  <a:noFill/>
                </a:ln>
                <a:solidFill>
                  <a:srgbClr val="FFFFFF"/>
                </a:solidFill>
                <a:effectLst/>
                <a:uLnTx/>
                <a:uFillTx/>
                <a:latin typeface="ＭＳ ゴシック" panose="020B0609070205080204" pitchFamily="49" charset="-128"/>
                <a:ea typeface="BIZ UDPゴシック" panose="020B0400000000000000" pitchFamily="50" charset="-128"/>
                <a:cs typeface="Times New Roman" panose="02020603050405020304" pitchFamily="18" charset="0"/>
              </a:rPr>
              <a:t>ナカサアンドパートナーズ</a:t>
            </a:r>
            <a:endParaRPr kumimoji="0" lang="ja-JP" altLang="en-US" sz="600" b="0" i="0" u="none" strike="noStrike" kern="100" cap="none" spc="0" normalizeH="0" baseline="0" noProof="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1" name="テキスト ボックス 20">
            <a:extLst>
              <a:ext uri="{FF2B5EF4-FFF2-40B4-BE49-F238E27FC236}">
                <a16:creationId xmlns:a16="http://schemas.microsoft.com/office/drawing/2014/main" id="{CCD43852-88A7-4DF7-AA03-9EAFCCCCAFF3}"/>
              </a:ext>
            </a:extLst>
          </p:cNvPr>
          <p:cNvSpPr txBox="1"/>
          <p:nvPr/>
        </p:nvSpPr>
        <p:spPr>
          <a:xfrm>
            <a:off x="160728" y="1576606"/>
            <a:ext cx="8652743" cy="880241"/>
          </a:xfrm>
          <a:prstGeom prst="rect">
            <a:avLst/>
          </a:prstGeom>
          <a:noFill/>
          <a:ln>
            <a:solidFill>
              <a:schemeClr val="accent1"/>
            </a:solidFill>
          </a:ln>
        </p:spPr>
        <p:txBody>
          <a:bodyPr wrap="square" rtlCol="0">
            <a:spAutoFit/>
          </a:bodyPr>
          <a:lstStyle/>
          <a:p>
            <a:pPr marL="0" marR="0" lvl="0" indent="0" algn="l" defTabSz="914290" rtl="0" eaLnBrk="1" fontAlgn="auto" latinLnBrk="0" hangingPunct="1">
              <a:lnSpc>
                <a:spcPct val="100000"/>
              </a:lnSpc>
              <a:spcBef>
                <a:spcPts val="300"/>
              </a:spcBef>
              <a:spcAft>
                <a:spcPts val="0"/>
              </a:spcAft>
              <a:buClrTx/>
              <a:buSzTx/>
              <a:buFontTx/>
              <a:buNone/>
              <a:tabLst/>
              <a:defRPr/>
            </a:pPr>
            <a:r>
              <a:rPr kumimoji="1" lang="ja-JP" altLang="en-US"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〇建築物省エネ法の改正</a:t>
            </a:r>
            <a:r>
              <a:rPr kumimoji="1" lang="zh-TW" altLang="en-US"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R4.6.17</a:t>
            </a:r>
            <a:r>
              <a:rPr kumimoji="1" lang="ja-JP" altLang="en-US"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公布</a:t>
            </a:r>
            <a:r>
              <a:rPr kumimoji="1" lang="zh-TW" altLang="en-US"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300"/>
              </a:spcBef>
              <a:spcAft>
                <a:spcPts val="0"/>
              </a:spcAft>
              <a:buClrTx/>
              <a:buSzTx/>
              <a:buFontTx/>
              <a:buNone/>
              <a:tabLst/>
              <a:defRPr/>
            </a:pP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80" b="0" i="0" u="none" strike="noStrike" kern="1200" cap="none" spc="0" normalizeH="0" baseline="0" noProof="0">
                <a:ln>
                  <a:noFill/>
                </a:ln>
                <a:solidFill>
                  <a:prstClr val="black"/>
                </a:solidFill>
                <a:effectLst/>
                <a:highlight>
                  <a:srgbClr val="FFFFFF"/>
                </a:highlight>
                <a:uLnTx/>
                <a:uFillTx/>
                <a:latin typeface="Meiryo UI" panose="020B0604030504040204" pitchFamily="50" charset="-128"/>
                <a:ea typeface="Meiryo UI" panose="020B0604030504040204" pitchFamily="50" charset="-128"/>
                <a:cs typeface="+mn-cs"/>
              </a:rPr>
              <a:t>誘導基準の強化（低炭素建築物認定・長期優良住宅認定等）［省令・告示改正］</a:t>
            </a:r>
            <a:r>
              <a:rPr kumimoji="1" lang="en-US" altLang="ja-JP" sz="1480" b="0" i="0" u="none" strike="noStrike" kern="1200" cap="none" spc="0" normalizeH="0" baseline="0" noProof="0">
                <a:ln>
                  <a:noFill/>
                </a:ln>
                <a:solidFill>
                  <a:prstClr val="black"/>
                </a:solidFill>
                <a:effectLst/>
                <a:highlight>
                  <a:srgbClr val="FFFFFF"/>
                </a:highlight>
                <a:uLnTx/>
                <a:uFillTx/>
                <a:latin typeface="Meiryo UI" panose="020B0604030504040204" pitchFamily="50" charset="-128"/>
                <a:ea typeface="Meiryo UI" panose="020B0604030504040204" pitchFamily="50" charset="-128"/>
                <a:cs typeface="+mn-cs"/>
              </a:rPr>
              <a:t>(R4.10</a:t>
            </a:r>
            <a:r>
              <a:rPr kumimoji="1" lang="ja-JP" altLang="en-US" sz="1480" b="0" i="0" u="none" strike="noStrike" kern="1200" cap="none" spc="0" normalizeH="0" baseline="0" noProof="0">
                <a:ln>
                  <a:noFill/>
                </a:ln>
                <a:solidFill>
                  <a:prstClr val="black"/>
                </a:solidFill>
                <a:effectLst/>
                <a:highlight>
                  <a:srgbClr val="FFFFFF"/>
                </a:highlight>
                <a:uLnTx/>
                <a:uFillTx/>
                <a:latin typeface="Meiryo UI" panose="020B0604030504040204" pitchFamily="50" charset="-128"/>
                <a:ea typeface="Meiryo UI" panose="020B0604030504040204" pitchFamily="50" charset="-128"/>
                <a:cs typeface="+mn-cs"/>
              </a:rPr>
              <a:t>～</a:t>
            </a:r>
            <a:r>
              <a:rPr kumimoji="1" lang="en-US" altLang="ja-JP" sz="1480" b="0" i="0" u="none" strike="noStrike" kern="1200" cap="none" spc="0" normalizeH="0" baseline="0" noProof="0">
                <a:ln>
                  <a:noFill/>
                </a:ln>
                <a:solidFill>
                  <a:prstClr val="black"/>
                </a:solidFill>
                <a:effectLst/>
                <a:highlight>
                  <a:srgbClr val="FFFFFF"/>
                </a:highlight>
                <a:uLnTx/>
                <a:uFillTx/>
                <a:latin typeface="Meiryo UI" panose="020B0604030504040204" pitchFamily="50" charset="-128"/>
                <a:ea typeface="Meiryo UI" panose="020B0604030504040204" pitchFamily="50" charset="-128"/>
                <a:cs typeface="+mn-cs"/>
              </a:rPr>
              <a:t>)</a:t>
            </a:r>
          </a:p>
          <a:p>
            <a:pPr marL="0" marR="0" lvl="0" indent="0" algn="l" defTabSz="914290" rtl="0" eaLnBrk="1" fontAlgn="auto" latinLnBrk="0" hangingPunct="1">
              <a:lnSpc>
                <a:spcPct val="100000"/>
              </a:lnSpc>
              <a:spcBef>
                <a:spcPts val="300"/>
              </a:spcBef>
              <a:spcAft>
                <a:spcPts val="0"/>
              </a:spcAft>
              <a:buClrTx/>
              <a:buSzTx/>
              <a:buFontTx/>
              <a:buNone/>
              <a:tabLst/>
              <a:defRPr/>
            </a:pPr>
            <a:r>
              <a:rPr kumimoji="1" lang="ja-JP" altLang="en-US" sz="1480" i="0"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・全ての新築住宅・非住宅に省エネ基準適合を義務付け（</a:t>
            </a:r>
            <a:r>
              <a:rPr kumimoji="1" lang="en-US" altLang="ja-JP" sz="1480" i="0"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R7.4</a:t>
            </a:r>
            <a:r>
              <a:rPr kumimoji="1" lang="ja-JP" altLang="en-US" sz="1480" i="0"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80" i="0"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80" i="0"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等</a:t>
            </a:r>
            <a:endParaRPr kumimoji="1" lang="en-US" altLang="ja-JP" sz="1480" i="0"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テキスト ボックス 25">
            <a:extLst>
              <a:ext uri="{FF2B5EF4-FFF2-40B4-BE49-F238E27FC236}">
                <a16:creationId xmlns:a16="http://schemas.microsoft.com/office/drawing/2014/main" id="{E3726508-C061-42B7-BB2B-67255A0A10D6}"/>
              </a:ext>
            </a:extLst>
          </p:cNvPr>
          <p:cNvSpPr txBox="1"/>
          <p:nvPr/>
        </p:nvSpPr>
        <p:spPr>
          <a:xfrm>
            <a:off x="166371" y="2578053"/>
            <a:ext cx="8641455" cy="1335750"/>
          </a:xfrm>
          <a:prstGeom prst="rect">
            <a:avLst/>
          </a:prstGeom>
          <a:noFill/>
          <a:ln>
            <a:solidFill>
              <a:schemeClr val="accent1"/>
            </a:solidFill>
          </a:ln>
        </p:spPr>
        <p:txBody>
          <a:bodyPr wrap="square" rtlCol="0">
            <a:spAutoFit/>
          </a:bodyPr>
          <a:lstStyle/>
          <a:p>
            <a:pPr marL="0" marR="0" lvl="0" indent="0" algn="l" defTabSz="914290" rtl="0" eaLnBrk="1" fontAlgn="auto" latinLnBrk="0" hangingPunct="1">
              <a:lnSpc>
                <a:spcPct val="100000"/>
              </a:lnSpc>
              <a:spcBef>
                <a:spcPts val="300"/>
              </a:spcBef>
              <a:spcAft>
                <a:spcPts val="300"/>
              </a:spcAft>
              <a:buClrTx/>
              <a:buSzTx/>
              <a:buFontTx/>
              <a:buNone/>
              <a:tabLst/>
              <a:defRPr/>
            </a:pPr>
            <a:r>
              <a:rPr kumimoji="1" lang="ja-JP" altLang="en-US"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〇エネルギー基本計画</a:t>
            </a:r>
            <a:r>
              <a:rPr kumimoji="1" lang="zh-TW" altLang="en-US"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R7.2.18</a:t>
            </a:r>
            <a:r>
              <a:rPr kumimoji="1" lang="zh-TW" altLang="en-US"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閣議決定）</a:t>
            </a:r>
            <a:r>
              <a:rPr kumimoji="1" lang="en-US" altLang="ja-JP"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抜粋</a:t>
            </a:r>
            <a:r>
              <a:rPr kumimoji="1" lang="en-US" altLang="ja-JP" sz="166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2050</a:t>
            </a: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年にストック平均での</a:t>
            </a:r>
            <a:r>
              <a:rPr kumimoji="1" lang="en-US" altLang="ja-JP"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ZEH</a:t>
            </a: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ZEB</a:t>
            </a: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基準の水準の省エネルギー性能の確保を目指し、これに至る</a:t>
            </a:r>
            <a:r>
              <a:rPr kumimoji="1" lang="en-US" altLang="ja-JP" sz="148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2030</a:t>
            </a:r>
            <a:r>
              <a:rPr kumimoji="1" lang="ja-JP" altLang="en-US" sz="148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1" lang="en-US" altLang="ja-JP" sz="148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8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以降に新築される住宅・建築物は</a:t>
            </a:r>
            <a:r>
              <a:rPr kumimoji="1" lang="en-US" altLang="ja-JP" sz="148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ZEH</a:t>
            </a:r>
            <a:r>
              <a:rPr kumimoji="1" lang="ja-JP" altLang="en-US" sz="148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8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ZEB</a:t>
            </a:r>
            <a:r>
              <a:rPr kumimoji="1" lang="ja-JP" altLang="en-US" sz="148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基準の水準の省エネルギー性能の確保</a:t>
            </a: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を目指す。</a:t>
            </a:r>
            <a:endParaRPr kumimoji="1" lang="en-US" altLang="ja-JP"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300"/>
              </a:spcBef>
              <a:spcAft>
                <a:spcPts val="0"/>
              </a:spcAft>
              <a:buClrTx/>
              <a:buSzTx/>
              <a:buFontTx/>
              <a:buNone/>
              <a:tabLst/>
              <a:defRPr/>
            </a:pP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・こうした目標と整合するよう、住宅・建築物における省エネルギー基準の段階的な水準の引上げを遅くとも</a:t>
            </a:r>
            <a:r>
              <a:rPr kumimoji="1" lang="en-US" altLang="ja-JP"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2030</a:t>
            </a: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8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度までに実施する。</a:t>
            </a: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pSp>
        <p:nvGrpSpPr>
          <p:cNvPr id="27" name="グループ化 26">
            <a:extLst>
              <a:ext uri="{FF2B5EF4-FFF2-40B4-BE49-F238E27FC236}">
                <a16:creationId xmlns:a16="http://schemas.microsoft.com/office/drawing/2014/main" id="{CC462D03-6FD7-407B-8BF6-E06AFB206178}"/>
              </a:ext>
            </a:extLst>
          </p:cNvPr>
          <p:cNvGrpSpPr/>
          <p:nvPr/>
        </p:nvGrpSpPr>
        <p:grpSpPr>
          <a:xfrm>
            <a:off x="7110795" y="4712562"/>
            <a:ext cx="1727425" cy="1335750"/>
            <a:chOff x="4749551" y="2865600"/>
            <a:chExt cx="1628073" cy="1258924"/>
          </a:xfrm>
        </p:grpSpPr>
        <p:pic>
          <p:nvPicPr>
            <p:cNvPr id="28" name="図 27">
              <a:extLst>
                <a:ext uri="{FF2B5EF4-FFF2-40B4-BE49-F238E27FC236}">
                  <a16:creationId xmlns:a16="http://schemas.microsoft.com/office/drawing/2014/main" id="{88F2379E-2F39-45C5-B3A3-2ADF304DF9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925" b="8386"/>
            <a:stretch/>
          </p:blipFill>
          <p:spPr bwMode="auto">
            <a:xfrm>
              <a:off x="4749551" y="2865600"/>
              <a:ext cx="1581661" cy="1258924"/>
            </a:xfrm>
            <a:prstGeom prst="rect">
              <a:avLst/>
            </a:prstGeom>
            <a:noFill/>
            <a:ln>
              <a:noFill/>
            </a:ln>
          </p:spPr>
        </p:pic>
        <p:sp>
          <p:nvSpPr>
            <p:cNvPr id="29" name="Text Box 1019">
              <a:extLst>
                <a:ext uri="{FF2B5EF4-FFF2-40B4-BE49-F238E27FC236}">
                  <a16:creationId xmlns:a16="http://schemas.microsoft.com/office/drawing/2014/main" id="{504D3D93-AF01-4B08-B270-0BBA81ABDD09}"/>
                </a:ext>
              </a:extLst>
            </p:cNvPr>
            <p:cNvSpPr txBox="1">
              <a:spLocks noChangeArrowheads="1"/>
            </p:cNvSpPr>
            <p:nvPr/>
          </p:nvSpPr>
          <p:spPr bwMode="auto">
            <a:xfrm>
              <a:off x="5598802" y="4002221"/>
              <a:ext cx="778822" cy="977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0" tIns="0" rIns="0" bIns="0" anchor="t" anchorCtr="0" upright="1">
              <a:spAutoFit/>
            </a:bodyPr>
            <a:lstStyle/>
            <a:p>
              <a:pPr algn="just"/>
              <a:r>
                <a:rPr lang="en-US" sz="600" b="1">
                  <a:solidFill>
                    <a:schemeClr val="bg1"/>
                  </a:solidFill>
                  <a:effectLst/>
                  <a:latin typeface="ＭＳ ゴシック" panose="020B0609070205080204" pitchFamily="49" charset="-128"/>
                  <a:ea typeface="ＭＳ 明朝" panose="02020609040205080304" pitchFamily="17" charset="-128"/>
                  <a:cs typeface="ＭＳ Ｐゴシック" panose="020B0600070205080204" pitchFamily="50" charset="-128"/>
                </a:rPr>
                <a:t>Akira Ito</a:t>
              </a:r>
              <a:r>
                <a:rPr lang="ja-JP" sz="600" b="1">
                  <a:solidFill>
                    <a:schemeClr val="bg1"/>
                  </a:solidFill>
                  <a:effectLst/>
                  <a:latin typeface="ＭＳ 明朝" panose="02020609040205080304" pitchFamily="17" charset="-128"/>
                  <a:ea typeface="ＭＳ ゴシック" panose="020B0609070205080204" pitchFamily="49" charset="-128"/>
                  <a:cs typeface="ＭＳ Ｐゴシック" panose="020B0600070205080204" pitchFamily="50" charset="-128"/>
                </a:rPr>
                <a:t>（</a:t>
              </a:r>
              <a:r>
                <a:rPr lang="en-US" sz="600" b="1" err="1">
                  <a:solidFill>
                    <a:schemeClr val="bg1"/>
                  </a:solidFill>
                  <a:effectLst/>
                  <a:latin typeface="ＭＳ 明朝" panose="02020609040205080304" pitchFamily="17" charset="-128"/>
                  <a:ea typeface="ＭＳ ゴシック" panose="020B0609070205080204" pitchFamily="49" charset="-128"/>
                  <a:cs typeface="ＭＳ Ｐゴシック" panose="020B0600070205080204" pitchFamily="50" charset="-128"/>
                </a:rPr>
                <a:t>aifoto</a:t>
              </a:r>
              <a:r>
                <a:rPr lang="ja-JP" sz="600">
                  <a:solidFill>
                    <a:schemeClr val="bg1"/>
                  </a:solidFill>
                  <a:effectLst/>
                  <a:latin typeface="ＭＳ 明朝" panose="02020609040205080304" pitchFamily="17" charset="-128"/>
                  <a:ea typeface="ＭＳ ゴシック" panose="020B0609070205080204" pitchFamily="49" charset="-128"/>
                  <a:cs typeface="ＭＳ Ｐゴシック" panose="020B0600070205080204" pitchFamily="50" charset="-128"/>
                </a:rPr>
                <a:t>）</a:t>
              </a:r>
              <a:endParaRPr lang="ja-JP" sz="600">
                <a:solidFill>
                  <a:schemeClr val="bg1"/>
                </a:solidFill>
                <a:effectLst/>
                <a:latin typeface="ＭＳ 明朝" panose="02020609040205080304" pitchFamily="17" charset="-128"/>
                <a:ea typeface="ＭＳ 明朝" panose="02020609040205080304" pitchFamily="17" charset="-128"/>
                <a:cs typeface="ＭＳ Ｐゴシック" panose="020B0600070205080204" pitchFamily="50" charset="-128"/>
              </a:endParaRPr>
            </a:p>
          </p:txBody>
        </p:sp>
      </p:grpSp>
    </p:spTree>
    <p:extLst>
      <p:ext uri="{BB962C8B-B14F-4D97-AF65-F5344CB8AC3E}">
        <p14:creationId xmlns:p14="http://schemas.microsoft.com/office/powerpoint/2010/main" val="2193085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75AE1A6C-BA25-4678-A587-77924F315C63}"/>
              </a:ext>
            </a:extLst>
          </p:cNvPr>
          <p:cNvSpPr/>
          <p:nvPr/>
        </p:nvSpPr>
        <p:spPr>
          <a:xfrm>
            <a:off x="4845050" y="1224251"/>
            <a:ext cx="4108414" cy="300297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建築物の省エネルギー化の推進</a:t>
            </a:r>
          </a:p>
        </p:txBody>
      </p:sp>
      <p:sp>
        <p:nvSpPr>
          <p:cNvPr id="8" name="正方形/長方形 7"/>
          <p:cNvSpPr/>
          <p:nvPr/>
        </p:nvSpPr>
        <p:spPr>
          <a:xfrm>
            <a:off x="141316" y="1157821"/>
            <a:ext cx="4619942" cy="3056936"/>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2023" tIns="30675" rIns="92023" bIns="30675" anchor="t" anchorCtr="0">
            <a:spAutoFit/>
          </a:bodyPr>
          <a:lstStyle/>
          <a:p>
            <a:pPr marL="81164" marR="0" lvl="0" indent="0" algn="l" defTabSz="676089" rtl="0" eaLnBrk="1" fontAlgn="auto" latinLnBrk="0" hangingPunct="1">
              <a:lnSpc>
                <a:spcPct val="100000"/>
              </a:lnSpc>
              <a:spcBef>
                <a:spcPts val="256"/>
              </a:spcBef>
              <a:spcAft>
                <a:spcPts val="0"/>
              </a:spcAft>
              <a:buClrTx/>
              <a:buSzTx/>
              <a:buFontTx/>
              <a:buNone/>
              <a:tabLst/>
              <a:defRPr/>
            </a:pPr>
            <a:endParaRPr kumimoji="1" lang="en-US" altLang="ja-JP" sz="1662"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81164" marR="0" lvl="0" indent="0" algn="l" defTabSz="676089"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（これまでの取組）</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在阪建築関係４団体と連携</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した省エネ住宅・建築物の</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Aft>
                <a:spcPts val="0"/>
              </a:spcAft>
              <a:buClrTx/>
              <a:buSzTx/>
              <a:buFontTx/>
              <a:buNone/>
              <a:tabLst/>
              <a:defRPr/>
            </a:pPr>
            <a:r>
              <a:rPr kumimoji="1" lang="en-US" altLang="ja-JP" sz="1400" dirty="0">
                <a:solidFill>
                  <a:prstClr val="black"/>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普及啓発</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（在阪建築関係</a:t>
            </a:r>
            <a:r>
              <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団体：</a:t>
            </a:r>
            <a:endParaRPr kumimoji="1" lang="en-US" altLang="zh-TW" sz="900" dirty="0">
              <a:solidFill>
                <a:prstClr val="black"/>
              </a:solidFill>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Aft>
                <a:spcPts val="0"/>
              </a:spcAft>
              <a:buClrTx/>
              <a:buSzTx/>
              <a:buFontTx/>
              <a:buNone/>
              <a:tabLst/>
              <a:defRPr/>
            </a:pPr>
            <a:r>
              <a:rPr kumimoji="1" lang="ja-JP" altLang="en-US" sz="900" dirty="0">
                <a:solidFill>
                  <a:prstClr val="black"/>
                </a:solidFill>
                <a:latin typeface="Meiryo UI" panose="020B0604030504040204" pitchFamily="50" charset="-128"/>
                <a:ea typeface="Meiryo UI" panose="020B0604030504040204" pitchFamily="50" charset="-128"/>
              </a:rPr>
              <a:t>　　　　　　　　　　　　 </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（公社）大阪府建築士会、（一社）大阪府建築士事務所協会、</a:t>
            </a:r>
            <a:endPar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（公社）日本建築家協会近畿支部、（一社）日本建築協会）</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a:ea typeface="Meiryo UI"/>
              </a:rPr>
              <a:t>・</a:t>
            </a:r>
            <a:r>
              <a:rPr kumimoji="1" lang="ja-JP" altLang="en-US" sz="1400" b="1" i="0" u="sng" strike="noStrike" kern="1200" cap="none" spc="0" normalizeH="0" baseline="0" noProof="0" dirty="0">
                <a:ln>
                  <a:noFill/>
                </a:ln>
                <a:solidFill>
                  <a:schemeClr val="tx1"/>
                </a:solidFill>
                <a:effectLst/>
                <a:uLnTx/>
                <a:uFillTx/>
                <a:latin typeface="Meiryo UI"/>
                <a:ea typeface="Meiryo UI"/>
              </a:rPr>
              <a:t>住宅の断熱化による効果を見える化するツール </a:t>
            </a:r>
            <a:r>
              <a:rPr kumimoji="1" lang="en-US" altLang="ja-JP" sz="1400" b="1" i="0" u="sng" strike="noStrike" kern="1200" cap="none" spc="0" normalizeH="0" baseline="0" noProof="0" dirty="0">
                <a:ln>
                  <a:noFill/>
                </a:ln>
                <a:solidFill>
                  <a:schemeClr val="tx1"/>
                </a:solidFill>
                <a:effectLst/>
                <a:uLnTx/>
                <a:uFillTx/>
                <a:latin typeface="Meiryo UI"/>
                <a:ea typeface="Meiryo UI"/>
              </a:rPr>
              <a:t>-</a:t>
            </a:r>
            <a:r>
              <a:rPr kumimoji="1" lang="ja-JP" altLang="en-US" sz="1400" b="1" i="0" u="sng" strike="noStrike" kern="1200" cap="none" spc="0" normalizeH="0" baseline="0" noProof="0" dirty="0">
                <a:ln>
                  <a:noFill/>
                </a:ln>
                <a:solidFill>
                  <a:schemeClr val="tx1"/>
                </a:solidFill>
                <a:effectLst/>
                <a:uLnTx/>
                <a:uFillTx/>
                <a:latin typeface="Meiryo UI"/>
                <a:ea typeface="Meiryo UI"/>
              </a:rPr>
              <a:t>エコミエル</a:t>
            </a:r>
            <a:r>
              <a:rPr kumimoji="1" lang="en-US" altLang="ja-JP" sz="1400" b="1" i="0" u="sng" strike="noStrike" kern="1200" cap="none" spc="0" normalizeH="0" baseline="0" noProof="0" dirty="0">
                <a:ln>
                  <a:noFill/>
                </a:ln>
                <a:solidFill>
                  <a:schemeClr val="tx1"/>
                </a:solidFill>
                <a:effectLst/>
                <a:uLnTx/>
                <a:uFillTx/>
                <a:latin typeface="Meiryo UI"/>
                <a:ea typeface="Meiryo UI"/>
              </a:rPr>
              <a:t>-</a:t>
            </a:r>
            <a:r>
              <a:rPr kumimoji="1" lang="ja-JP" altLang="en-US" sz="1400" b="1" u="sng" dirty="0">
                <a:solidFill>
                  <a:schemeClr val="tx1"/>
                </a:solidFill>
                <a:latin typeface="Meiryo UI"/>
                <a:ea typeface="Meiryo UI"/>
              </a:rPr>
              <a:t>、</a:t>
            </a:r>
            <a:r>
              <a:rPr kumimoji="1" lang="en-US" altLang="ja-JP" sz="1400" b="1" i="0" u="sng" strike="noStrike" kern="1200" cap="none" spc="0" normalizeH="0" baseline="0" noProof="0" dirty="0">
                <a:ln>
                  <a:noFill/>
                </a:ln>
                <a:solidFill>
                  <a:schemeClr val="tx1"/>
                </a:solidFill>
                <a:effectLst/>
                <a:uLnTx/>
                <a:uFillTx/>
                <a:latin typeface="Meiryo UI"/>
                <a:ea typeface="Meiryo UI"/>
              </a:rPr>
              <a:t>  ZEB</a:t>
            </a:r>
            <a:r>
              <a:rPr kumimoji="1" lang="ja-JP" altLang="en-US" sz="1400" b="1" i="0" u="sng" strike="noStrike" kern="1200" cap="none" spc="0" normalizeH="0" baseline="0" noProof="0" dirty="0">
                <a:ln>
                  <a:noFill/>
                </a:ln>
                <a:solidFill>
                  <a:schemeClr val="tx1"/>
                </a:solidFill>
                <a:effectLst/>
                <a:uLnTx/>
                <a:uFillTx/>
                <a:latin typeface="Meiryo UI"/>
                <a:ea typeface="Meiryo UI"/>
              </a:rPr>
              <a:t>事例集</a:t>
            </a:r>
            <a:r>
              <a:rPr kumimoji="1" lang="ja-JP" altLang="en-US" sz="1400" i="0" strike="noStrike" kern="1200" cap="none" spc="0" normalizeH="0" baseline="0" noProof="0" dirty="0">
                <a:ln>
                  <a:noFill/>
                </a:ln>
                <a:solidFill>
                  <a:schemeClr val="tx1"/>
                </a:solidFill>
                <a:effectLst/>
                <a:uLnTx/>
                <a:uFillTx/>
                <a:latin typeface="Meiryo UI"/>
                <a:ea typeface="Meiryo UI"/>
              </a:rPr>
              <a:t>を活用した普及啓発</a:t>
            </a:r>
            <a:endParaRPr lang="en-US" altLang="ja-JP" sz="1400" b="1" i="0" u="sng" strike="noStrike" kern="1200" cap="none" spc="0" normalizeH="0" baseline="0" noProof="0" dirty="0">
              <a:ln>
                <a:noFill/>
              </a:ln>
              <a:solidFill>
                <a:schemeClr val="tx1"/>
              </a:solidFill>
              <a:effectLst/>
              <a:uLnTx/>
              <a:uFillTx/>
              <a:latin typeface="Meiryo UI"/>
              <a:ea typeface="Meiryo UI"/>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・住宅及び非住宅の省エネ化（</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ZEH</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化・</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ZEB</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化）に向けた</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Aft>
                <a:spcPts val="0"/>
              </a:spcAft>
              <a:buClrTx/>
              <a:buSzTx/>
              <a:buFontTx/>
              <a:buNone/>
              <a:tabLst/>
              <a:defRPr/>
            </a:pPr>
            <a:r>
              <a:rPr kumimoji="1" lang="en-US" altLang="ja-JP" sz="1400" dirty="0">
                <a:solidFill>
                  <a:prstClr val="black"/>
                </a:solidFill>
                <a:latin typeface="Meiryo UI" panose="020B0604030504040204" pitchFamily="50" charset="-128"/>
                <a:ea typeface="Meiryo UI" panose="020B0604030504040204" pitchFamily="50" charset="-128"/>
              </a:rPr>
              <a:t>  </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啓発イベント・</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シンポジウムの開催</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400" dirty="0">
                <a:solidFill>
                  <a:prstClr val="black"/>
                </a:solidFill>
                <a:latin typeface="Meiryo UI" panose="020B0604030504040204" pitchFamily="50" charset="-128"/>
                <a:ea typeface="Meiryo UI" panose="020B0604030504040204" pitchFamily="50" charset="-128"/>
              </a:rPr>
              <a:t>・</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ZEH</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化した公社住宅における</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住み心地等の調査、及び</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ZEH</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00" b="1" dirty="0">
                <a:solidFill>
                  <a:prstClr val="black"/>
                </a:solidFill>
                <a:latin typeface="Meiryo UI" panose="020B0604030504040204" pitchFamily="50" charset="-128"/>
                <a:ea typeface="Meiryo UI" panose="020B0604030504040204" pitchFamily="50" charset="-128"/>
              </a:rPr>
              <a:t>　</a:t>
            </a:r>
            <a:endParaRPr kumimoji="1" lang="en-US" altLang="ja-JP" sz="1400" b="1" dirty="0">
              <a:solidFill>
                <a:prstClr val="black"/>
              </a:solidFill>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Aft>
                <a:spcPts val="0"/>
              </a:spcAft>
              <a:buClrTx/>
              <a:buSzTx/>
              <a:buFontTx/>
              <a:buNone/>
              <a:tabLst/>
              <a:defRPr/>
            </a:pPr>
            <a:r>
              <a:rPr kumimoji="1" lang="en-US" altLang="ja-JP" sz="1400" b="1" i="0" u="none" strike="noStrike" kern="1200" cap="none" spc="0" normalizeH="0" baseline="0" noProof="0" dirty="0">
                <a:ln>
                  <a:noFill/>
                </a:ln>
                <a:solidFill>
                  <a:schemeClr val="tx1"/>
                </a:solidFill>
                <a:effectLst/>
                <a:uLnTx/>
                <a:uFillTx/>
                <a:latin typeface="Meiryo UI"/>
                <a:ea typeface="Meiryo UI"/>
              </a:rPr>
              <a:t>  </a:t>
            </a:r>
            <a:r>
              <a:rPr kumimoji="1" lang="ja-JP" altLang="en-US" sz="1400" b="1" i="0" u="none" strike="noStrike" kern="1200" cap="none" spc="0" normalizeH="0" baseline="0" noProof="0" dirty="0">
                <a:ln>
                  <a:noFill/>
                </a:ln>
                <a:solidFill>
                  <a:schemeClr val="tx1"/>
                </a:solidFill>
                <a:effectLst/>
                <a:uLnTx/>
                <a:uFillTx/>
                <a:latin typeface="Meiryo UI"/>
                <a:ea typeface="Meiryo UI"/>
              </a:rPr>
              <a:t>の良さの見える化・発信</a:t>
            </a:r>
            <a:endParaRPr lang="ja-JP" altLang="en-US" sz="1400" b="1" i="0" u="none" strike="noStrike" kern="1200" cap="none" spc="0" normalizeH="0" baseline="0" noProof="0" dirty="0">
              <a:ln>
                <a:noFill/>
              </a:ln>
              <a:solidFill>
                <a:schemeClr val="tx1"/>
              </a:solidFill>
              <a:effectLst/>
              <a:uLnTx/>
              <a:uFillTx/>
              <a:latin typeface="Meiryo UI"/>
              <a:ea typeface="Meiryo UI"/>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a:ea typeface="Meiryo UI"/>
              </a:rPr>
              <a:t>・環境に配慮した建築物の表彰及び現地見学会の実施</a:t>
            </a:r>
            <a:endParaRPr lang="en-US" altLang="ja-JP"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p:txBody>
      </p:sp>
      <p:sp>
        <p:nvSpPr>
          <p:cNvPr id="12" name="角丸四角形 11"/>
          <p:cNvSpPr/>
          <p:nvPr/>
        </p:nvSpPr>
        <p:spPr>
          <a:xfrm>
            <a:off x="184978" y="4365450"/>
            <a:ext cx="8769285" cy="2261764"/>
          </a:xfrm>
          <a:prstGeom prst="roundRect">
            <a:avLst>
              <a:gd name="adj" fmla="val 672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45720" rIns="91440" bIns="45720" rtlCol="0" anchor="t"/>
          <a:lstStyle/>
          <a:p>
            <a:pPr marL="0" marR="0" lvl="0" indent="0" algn="l" defTabSz="914290" rtl="0" eaLnBrk="1" fontAlgn="auto" latinLnBrk="0" hangingPunct="1">
              <a:lnSpc>
                <a:spcPct val="100000"/>
              </a:lnSpc>
              <a:spcBef>
                <a:spcPts val="0"/>
              </a:spcBef>
              <a:spcAft>
                <a:spcPts val="0"/>
              </a:spcAft>
              <a:buClrTx/>
              <a:buSzTx/>
              <a:buFontTx/>
              <a:buNone/>
              <a:tabLst/>
              <a:defRPr/>
            </a:pPr>
            <a:endParaRPr lang="en-US" altLang="ja-JP" sz="12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lang="en-US" altLang="ja-JP" sz="400" b="0" i="0" u="none" strike="noStrike" kern="1200" cap="none" spc="0" normalizeH="0" baseline="0" noProof="0" dirty="0">
              <a:ln>
                <a:noFill/>
              </a:ln>
              <a:solidFill>
                <a:schemeClr val="tx1"/>
              </a:solidFill>
              <a:effectLst/>
              <a:highlight>
                <a:srgbClr val="00FFFF"/>
              </a:highlight>
              <a:uLnTx/>
              <a:uFillTx/>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ts val="18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a:ea typeface="Meiryo UI"/>
              </a:rPr>
              <a:t>○住宅及び非住宅の省エネ化</a:t>
            </a:r>
            <a:r>
              <a:rPr kumimoji="1" lang="en-US" altLang="ja-JP" sz="1400" b="0" i="0" u="none" strike="noStrike" kern="1200" cap="none" spc="0" normalizeH="0" baseline="0" noProof="0" dirty="0">
                <a:ln>
                  <a:noFill/>
                </a:ln>
                <a:solidFill>
                  <a:schemeClr val="tx1"/>
                </a:solidFill>
                <a:effectLst/>
                <a:uLnTx/>
                <a:uFillTx/>
                <a:latin typeface="Meiryo UI"/>
                <a:ea typeface="Meiryo UI"/>
              </a:rPr>
              <a:t>(ZEH</a:t>
            </a:r>
            <a:r>
              <a:rPr kumimoji="1" lang="ja-JP" altLang="en-US" sz="1400" b="0" i="0" u="none" strike="noStrike" kern="1200" cap="none" spc="0" normalizeH="0" baseline="0" noProof="0" dirty="0">
                <a:ln>
                  <a:noFill/>
                </a:ln>
                <a:solidFill>
                  <a:schemeClr val="tx1"/>
                </a:solidFill>
                <a:effectLst/>
                <a:uLnTx/>
                <a:uFillTx/>
                <a:latin typeface="Meiryo UI"/>
                <a:ea typeface="Meiryo UI"/>
              </a:rPr>
              <a:t>化・ </a:t>
            </a:r>
            <a:r>
              <a:rPr kumimoji="1" lang="en-US" altLang="ja-JP" sz="1400" b="0" i="0" u="none" strike="noStrike" kern="1200" cap="none" spc="0" normalizeH="0" baseline="0" noProof="0" dirty="0">
                <a:ln>
                  <a:noFill/>
                </a:ln>
                <a:solidFill>
                  <a:schemeClr val="tx1"/>
                </a:solidFill>
                <a:effectLst/>
                <a:uLnTx/>
                <a:uFillTx/>
                <a:latin typeface="Meiryo UI"/>
                <a:ea typeface="Meiryo UI"/>
              </a:rPr>
              <a:t>ZEB</a:t>
            </a:r>
            <a:r>
              <a:rPr kumimoji="1" lang="ja-JP" altLang="en-US" sz="1400" b="0" i="0" u="none" strike="noStrike" kern="1200" cap="none" spc="0" normalizeH="0" baseline="0" noProof="0" dirty="0">
                <a:ln>
                  <a:noFill/>
                </a:ln>
                <a:solidFill>
                  <a:schemeClr val="tx1"/>
                </a:solidFill>
                <a:effectLst/>
                <a:uLnTx/>
                <a:uFillTx/>
                <a:latin typeface="Meiryo UI"/>
                <a:ea typeface="Meiryo UI"/>
              </a:rPr>
              <a:t>化</a:t>
            </a:r>
            <a:r>
              <a:rPr kumimoji="1" lang="en-US" altLang="ja-JP" sz="1400" b="0" i="0" u="none" strike="noStrike" kern="1200" cap="none" spc="0" normalizeH="0" baseline="0" noProof="0" dirty="0">
                <a:ln>
                  <a:noFill/>
                </a:ln>
                <a:solidFill>
                  <a:schemeClr val="tx1"/>
                </a:solidFill>
                <a:effectLst/>
                <a:uLnTx/>
                <a:uFillTx/>
                <a:latin typeface="Meiryo UI"/>
                <a:ea typeface="Meiryo UI"/>
              </a:rPr>
              <a:t>)</a:t>
            </a:r>
            <a:r>
              <a:rPr kumimoji="1" lang="ja-JP" altLang="en-US" sz="1400" b="0" i="0" u="none" strike="noStrike" kern="1200" cap="none" spc="0" normalizeH="0" baseline="0" noProof="0" dirty="0">
                <a:ln>
                  <a:noFill/>
                </a:ln>
                <a:solidFill>
                  <a:schemeClr val="tx1"/>
                </a:solidFill>
                <a:effectLst/>
                <a:uLnTx/>
                <a:uFillTx/>
                <a:latin typeface="Meiryo UI"/>
                <a:ea typeface="Meiryo UI"/>
              </a:rPr>
              <a:t>に向けた啓発イベント・セミナー等の開催</a:t>
            </a:r>
            <a:endParaRPr lang="en-US" altLang="ja-JP" sz="1400" b="1" i="0" u="none" strike="noStrike" kern="1200" cap="none" spc="0" normalizeH="0" baseline="0" noProof="0" dirty="0">
              <a:ln>
                <a:noFill/>
              </a:ln>
              <a:solidFill>
                <a:schemeClr val="tx1"/>
              </a:solidFill>
              <a:effectLst/>
              <a:highlight>
                <a:srgbClr val="00FFFF"/>
              </a:highlight>
              <a:uLnTx/>
              <a:uFillTx/>
              <a:latin typeface="Meiryo UI"/>
              <a:ea typeface="Meiryo UI"/>
            </a:endParaRPr>
          </a:p>
          <a:p>
            <a:pPr marL="0" marR="0" lvl="0" indent="0" algn="l" defTabSz="457200" rtl="0" eaLnBrk="1" fontAlgn="auto" latinLnBrk="0" hangingPunct="1">
              <a:lnSpc>
                <a:spcPts val="18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a:ea typeface="Meiryo UI"/>
              </a:rPr>
              <a:t>○</a:t>
            </a:r>
            <a:r>
              <a:rPr kumimoji="1" lang="ja-JP" altLang="en-US" sz="1400" i="0" u="none" strike="noStrike" kern="1200" cap="none" spc="0" normalizeH="0" baseline="0" noProof="0" dirty="0">
                <a:ln>
                  <a:noFill/>
                </a:ln>
                <a:solidFill>
                  <a:schemeClr val="tx1"/>
                </a:solidFill>
                <a:effectLst/>
                <a:uLnTx/>
                <a:uFillTx/>
                <a:latin typeface="Meiryo UI"/>
                <a:ea typeface="Meiryo UI"/>
              </a:rPr>
              <a:t>建築物分野の脱炭素化を一層促進するため、</a:t>
            </a:r>
            <a:r>
              <a:rPr kumimoji="1" lang="ja-JP" altLang="en-US" sz="1400" b="1" i="0" u="sng" strike="noStrike" kern="1200" cap="none" spc="0" normalizeH="0" baseline="0" noProof="0" dirty="0">
                <a:ln>
                  <a:noFill/>
                </a:ln>
                <a:solidFill>
                  <a:schemeClr val="tx1"/>
                </a:solidFill>
                <a:effectLst/>
                <a:uLnTx/>
                <a:uFillTx/>
                <a:latin typeface="Meiryo UI"/>
                <a:ea typeface="Meiryo UI"/>
              </a:rPr>
              <a:t>再生可能エネルギー設備の導入促進を図るための制度構築に向けた</a:t>
            </a:r>
            <a:endParaRPr lang="en-US" altLang="ja-JP" sz="1400" b="1" i="0" u="sng" strike="noStrike" kern="1200" cap="none" spc="0" normalizeH="0" baseline="0" noProof="0" dirty="0">
              <a:ln>
                <a:noFill/>
              </a:ln>
              <a:solidFill>
                <a:schemeClr val="tx1"/>
              </a:solidFill>
              <a:effectLst/>
              <a:uLnTx/>
              <a:uFillTx/>
              <a:latin typeface="Meiryo UI"/>
              <a:ea typeface="Meiryo UI"/>
            </a:endParaRPr>
          </a:p>
          <a:p>
            <a:pPr marL="0" marR="0" lvl="0" indent="0" algn="l" defTabSz="457200" rtl="0" eaLnBrk="1" fontAlgn="auto" latinLnBrk="0" hangingPunct="1">
              <a:lnSpc>
                <a:spcPts val="1800"/>
              </a:lnSpc>
              <a:spcBef>
                <a:spcPts val="0"/>
              </a:spcBef>
              <a:spcAft>
                <a:spcPts val="0"/>
              </a:spcAft>
              <a:buClrTx/>
              <a:buSzTx/>
              <a:buFontTx/>
              <a:buNone/>
              <a:tabLst/>
              <a:defRPr/>
            </a:pPr>
            <a:r>
              <a:rPr kumimoji="1" lang="ja-JP" altLang="en-US" sz="1400" b="1" dirty="0">
                <a:solidFill>
                  <a:schemeClr val="tx1"/>
                </a:solidFill>
                <a:latin typeface="Meiryo UI"/>
                <a:ea typeface="Meiryo UI"/>
              </a:rPr>
              <a:t>　</a:t>
            </a:r>
            <a:r>
              <a:rPr kumimoji="1" lang="en-US" altLang="ja-JP" sz="1400" b="1" dirty="0">
                <a:solidFill>
                  <a:schemeClr val="tx1"/>
                </a:solidFill>
                <a:latin typeface="Meiryo UI"/>
                <a:ea typeface="Meiryo UI"/>
              </a:rPr>
              <a:t> </a:t>
            </a:r>
            <a:r>
              <a:rPr kumimoji="1" lang="ja-JP" altLang="en-US" sz="1400" b="1" i="0" u="sng" strike="noStrike" kern="1200" cap="none" spc="0" normalizeH="0" baseline="0" noProof="0" dirty="0">
                <a:ln>
                  <a:noFill/>
                </a:ln>
                <a:solidFill>
                  <a:schemeClr val="tx1"/>
                </a:solidFill>
                <a:effectLst/>
                <a:uLnTx/>
                <a:uFillTx/>
                <a:latin typeface="Meiryo UI"/>
                <a:ea typeface="Meiryo UI"/>
              </a:rPr>
              <a:t>調査・検討</a:t>
            </a:r>
            <a:r>
              <a:rPr kumimoji="1" lang="ja-JP" altLang="en-US" sz="1400" i="0" u="none" strike="noStrike" kern="1200" cap="none" spc="0" normalizeH="0" baseline="0" noProof="0" dirty="0">
                <a:ln>
                  <a:noFill/>
                </a:ln>
                <a:solidFill>
                  <a:schemeClr val="tx1"/>
                </a:solidFill>
                <a:effectLst/>
                <a:uLnTx/>
                <a:uFillTx/>
                <a:latin typeface="Meiryo UI"/>
                <a:ea typeface="Meiryo UI"/>
              </a:rPr>
              <a:t>を実施</a:t>
            </a:r>
            <a:endParaRPr lang="en-US" altLang="ja-JP" sz="1400" i="0" u="none" strike="noStrike" kern="1200" cap="none" spc="0" normalizeH="0" baseline="0" noProof="0" dirty="0">
              <a:ln>
                <a:noFill/>
              </a:ln>
              <a:solidFill>
                <a:schemeClr val="tx1"/>
              </a:solidFill>
              <a:effectLst/>
              <a:uLnTx/>
              <a:uFillTx/>
              <a:latin typeface="Meiryo UI"/>
              <a:ea typeface="Meiryo UI"/>
            </a:endParaRPr>
          </a:p>
          <a:p>
            <a:pPr marL="0" marR="0" lvl="0" indent="0" algn="l" defTabSz="457200" rtl="0" eaLnBrk="1" fontAlgn="auto" latinLnBrk="0" hangingPunct="1">
              <a:lnSpc>
                <a:spcPts val="18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a:ea typeface="Meiryo UI"/>
              </a:rPr>
              <a:t>○</a:t>
            </a:r>
            <a:r>
              <a:rPr kumimoji="1" lang="ja-JP" altLang="en-US" sz="1400" i="0" u="none" strike="noStrike" kern="1200" cap="none" spc="0" normalizeH="0" baseline="0" noProof="0" dirty="0">
                <a:ln>
                  <a:noFill/>
                </a:ln>
                <a:solidFill>
                  <a:schemeClr val="tx1"/>
                </a:solidFill>
                <a:effectLst/>
                <a:uLnTx/>
                <a:uFillTx/>
                <a:latin typeface="Meiryo UI"/>
                <a:ea typeface="Meiryo UI"/>
              </a:rPr>
              <a:t>住宅の断熱性能向上促進のため、</a:t>
            </a:r>
            <a:r>
              <a:rPr kumimoji="1" lang="ja-JP" altLang="en-US" sz="1400" b="1" i="1" u="sng" strike="noStrike" kern="1200" cap="none" spc="0" normalizeH="0" baseline="0" noProof="0" dirty="0">
                <a:ln>
                  <a:noFill/>
                </a:ln>
                <a:solidFill>
                  <a:schemeClr val="tx1"/>
                </a:solidFill>
                <a:effectLst/>
                <a:uLnTx/>
                <a:uFillTx/>
                <a:latin typeface="Meiryo UI"/>
                <a:ea typeface="Meiryo UI"/>
              </a:rPr>
              <a:t>実際の施工事例を用いて、断熱化による効果を測定し、エコミエルの精度検証を　　</a:t>
            </a:r>
            <a:endParaRPr lang="en-US" altLang="ja-JP" sz="1400" b="1" i="1" u="sng" strike="noStrike" kern="1200" cap="none" spc="0" normalizeH="0" baseline="0" noProof="0" dirty="0">
              <a:ln>
                <a:noFill/>
              </a:ln>
              <a:solidFill>
                <a:schemeClr val="tx1"/>
              </a:solidFill>
              <a:effectLst/>
              <a:uLnTx/>
              <a:uFillTx/>
              <a:latin typeface="Meiryo UI"/>
              <a:ea typeface="Meiryo UI"/>
            </a:endParaRPr>
          </a:p>
          <a:p>
            <a:pPr marL="0" marR="0" lvl="0" indent="0" algn="l" defTabSz="457200" rtl="0" eaLnBrk="1" fontAlgn="auto" latinLnBrk="0" hangingPunct="1">
              <a:lnSpc>
                <a:spcPts val="1800"/>
              </a:lnSpc>
              <a:spcBef>
                <a:spcPts val="0"/>
              </a:spcBef>
              <a:spcAft>
                <a:spcPts val="0"/>
              </a:spcAft>
              <a:buClrTx/>
              <a:buSzTx/>
              <a:buFontTx/>
              <a:buNone/>
              <a:tabLst/>
              <a:defRPr/>
            </a:pPr>
            <a:r>
              <a:rPr kumimoji="1" lang="ja-JP" altLang="en-US" sz="1400" b="1" i="1" dirty="0">
                <a:solidFill>
                  <a:schemeClr val="tx1"/>
                </a:solidFill>
                <a:latin typeface="Meiryo UI"/>
                <a:ea typeface="Meiryo UI"/>
              </a:rPr>
              <a:t>　 </a:t>
            </a:r>
            <a:r>
              <a:rPr kumimoji="1" lang="ja-JP" altLang="en-US" sz="1400" b="1" i="1" u="sng" strike="noStrike" kern="1200" cap="none" spc="0" normalizeH="0" baseline="0" noProof="0" dirty="0">
                <a:ln>
                  <a:noFill/>
                </a:ln>
                <a:solidFill>
                  <a:schemeClr val="tx1"/>
                </a:solidFill>
                <a:effectLst/>
                <a:uLnTx/>
                <a:uFillTx/>
                <a:latin typeface="Meiryo UI"/>
                <a:ea typeface="Meiryo UI"/>
              </a:rPr>
              <a:t>行い</a:t>
            </a:r>
            <a:r>
              <a:rPr kumimoji="1" lang="ja-JP" altLang="en-US" sz="1400" b="1" i="0" u="none" strike="noStrike" kern="1200" cap="none" spc="0" normalizeH="0" baseline="0" noProof="0" dirty="0">
                <a:ln>
                  <a:noFill/>
                </a:ln>
                <a:solidFill>
                  <a:schemeClr val="tx1"/>
                </a:solidFill>
                <a:effectLst/>
                <a:uLnTx/>
                <a:uFillTx/>
                <a:latin typeface="Meiryo UI"/>
                <a:ea typeface="Meiryo UI"/>
              </a:rPr>
              <a:t>、</a:t>
            </a:r>
            <a:r>
              <a:rPr kumimoji="1" lang="ja-JP" altLang="en-US" sz="1400" i="0" strike="noStrike" kern="1200" cap="none" spc="0" normalizeH="0" baseline="0" noProof="0" dirty="0">
                <a:ln>
                  <a:noFill/>
                </a:ln>
                <a:solidFill>
                  <a:schemeClr val="tx1"/>
                </a:solidFill>
                <a:effectLst/>
                <a:uLnTx/>
                <a:uFillTx/>
                <a:latin typeface="Meiryo UI"/>
                <a:ea typeface="Meiryo UI"/>
              </a:rPr>
              <a:t>ツールの普及拡大を図る</a:t>
            </a:r>
            <a:endParaRPr kumimoji="1" lang="en-US" altLang="ja-JP" sz="1400" dirty="0">
              <a:solidFill>
                <a:schemeClr val="tx1"/>
              </a:solidFill>
              <a:latin typeface="Meiryo UI"/>
              <a:ea typeface="Meiryo UI"/>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FF0000"/>
              </a:solidFill>
              <a:effectLst/>
              <a:highlight>
                <a:srgbClr val="00FFFF"/>
              </a:highligh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FF0000"/>
              </a:solidFill>
              <a:effectLst/>
              <a:highlight>
                <a:srgbClr val="00FFFF"/>
              </a:highligh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テキスト ボックス 12"/>
          <p:cNvSpPr txBox="1"/>
          <p:nvPr/>
        </p:nvSpPr>
        <p:spPr>
          <a:xfrm>
            <a:off x="223079" y="4365449"/>
            <a:ext cx="2403222" cy="338554"/>
          </a:xfrm>
          <a:prstGeom prst="rect">
            <a:avLst/>
          </a:prstGeom>
          <a:noFill/>
        </p:spPr>
        <p:txBody>
          <a:bodyPr wrap="non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a:ea typeface="Meiryo UI"/>
              </a:rPr>
              <a:t>【</a:t>
            </a:r>
            <a:r>
              <a:rPr kumimoji="1" lang="ja-JP" altLang="en-US" sz="1600" b="1" i="0" u="none" strike="noStrike" kern="1200" cap="none" spc="0" normalizeH="0" baseline="0" noProof="0" dirty="0">
                <a:ln>
                  <a:noFill/>
                </a:ln>
                <a:solidFill>
                  <a:prstClr val="black"/>
                </a:solidFill>
                <a:effectLst/>
                <a:uLnTx/>
                <a:uFillTx/>
                <a:latin typeface="Meiryo UI"/>
                <a:ea typeface="Meiryo UI"/>
              </a:rPr>
              <a:t>令和</a:t>
            </a:r>
            <a:r>
              <a:rPr kumimoji="1" lang="ja-JP" altLang="en-US" sz="1600" b="1" i="0" u="none" strike="noStrike" kern="1200" cap="none" spc="0" normalizeH="0" baseline="0" noProof="0" dirty="0">
                <a:ln>
                  <a:noFill/>
                </a:ln>
                <a:effectLst/>
                <a:uLnTx/>
                <a:uFillTx/>
                <a:latin typeface="Meiryo UI"/>
                <a:ea typeface="Meiryo UI"/>
              </a:rPr>
              <a:t>８</a:t>
            </a:r>
            <a:r>
              <a:rPr kumimoji="1" lang="ja-JP" altLang="en-US" sz="1600" b="1" i="0" u="none" strike="noStrike" kern="1200" cap="none" spc="0" normalizeH="0" baseline="0" noProof="0" dirty="0">
                <a:ln>
                  <a:noFill/>
                </a:ln>
                <a:solidFill>
                  <a:prstClr val="black"/>
                </a:solidFill>
                <a:effectLst/>
                <a:uLnTx/>
                <a:uFillTx/>
                <a:latin typeface="Meiryo UI"/>
                <a:ea typeface="Meiryo UI"/>
              </a:rPr>
              <a:t>年度の主な取組</a:t>
            </a:r>
            <a:r>
              <a:rPr kumimoji="1" lang="en-US" altLang="ja-JP" sz="1600" b="1" i="0" u="none" strike="noStrike" kern="1200" cap="none" spc="0" normalizeH="0" baseline="0" noProof="0" dirty="0">
                <a:ln>
                  <a:noFill/>
                </a:ln>
                <a:solidFill>
                  <a:prstClr val="black"/>
                </a:solidFill>
                <a:effectLst/>
                <a:uLnTx/>
                <a:uFillTx/>
                <a:latin typeface="Meiryo UI"/>
                <a:ea typeface="Meiryo UI"/>
              </a:rPr>
              <a:t>】</a:t>
            </a:r>
            <a:endParaRPr kumimoji="1" lang="ja-JP" altLang="en-US" sz="1600" b="1" i="0" u="none" strike="noStrike" kern="1200" cap="none" spc="0" normalizeH="0" baseline="0" noProof="0" dirty="0">
              <a:ln>
                <a:noFill/>
              </a:ln>
              <a:solidFill>
                <a:prstClr val="black"/>
              </a:solidFill>
              <a:effectLst/>
              <a:uLnTx/>
              <a:uFillTx/>
              <a:latin typeface="Meiryo UI"/>
              <a:ea typeface="Meiryo UI"/>
            </a:endParaRPr>
          </a:p>
        </p:txBody>
      </p:sp>
      <p:sp>
        <p:nvSpPr>
          <p:cNvPr id="16" name="正方形/長方形 15">
            <a:extLst>
              <a:ext uri="{FF2B5EF4-FFF2-40B4-BE49-F238E27FC236}">
                <a16:creationId xmlns:a16="http://schemas.microsoft.com/office/drawing/2014/main" id="{B2214278-2596-4ED4-9E11-B8C83DB4BFF5}"/>
              </a:ext>
            </a:extLst>
          </p:cNvPr>
          <p:cNvSpPr/>
          <p:nvPr/>
        </p:nvSpPr>
        <p:spPr bwMode="gray">
          <a:xfrm>
            <a:off x="106716" y="1090432"/>
            <a:ext cx="4276028" cy="336329"/>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7925" marR="0" lvl="0" indent="0" algn="l" defTabSz="732411" rtl="0" eaLnBrk="1" fontAlgn="auto" latinLnBrk="0" hangingPunct="1">
              <a:lnSpc>
                <a:spcPct val="130000"/>
              </a:lnSpc>
              <a:spcBef>
                <a:spcPts val="277"/>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62" b="1" i="0" u="none" strike="noStrike" kern="1200" cap="none" spc="-92"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住宅・建築物のさらなる省エネ化の普及啓発</a:t>
            </a:r>
          </a:p>
        </p:txBody>
      </p:sp>
      <p:sp>
        <p:nvSpPr>
          <p:cNvPr id="19" name="スライド番号プレースホルダー 2"/>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0A48CEC1-0A5D-4D3F-ABBF-277D6E75E71B}"/>
              </a:ext>
            </a:extLst>
          </p:cNvPr>
          <p:cNvSpPr txBox="1"/>
          <p:nvPr/>
        </p:nvSpPr>
        <p:spPr>
          <a:xfrm>
            <a:off x="7309443" y="357863"/>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建築環境課</a:t>
            </a:r>
          </a:p>
        </p:txBody>
      </p:sp>
      <p:pic>
        <p:nvPicPr>
          <p:cNvPr id="6" name="図 5">
            <a:extLst>
              <a:ext uri="{FF2B5EF4-FFF2-40B4-BE49-F238E27FC236}">
                <a16:creationId xmlns:a16="http://schemas.microsoft.com/office/drawing/2014/main" id="{05DC6D13-2117-4368-9EDE-AA7FAA94D43D}"/>
              </a:ext>
            </a:extLst>
          </p:cNvPr>
          <p:cNvPicPr>
            <a:picLocks noChangeAspect="1"/>
          </p:cNvPicPr>
          <p:nvPr/>
        </p:nvPicPr>
        <p:blipFill>
          <a:blip r:embed="rId3"/>
          <a:stretch>
            <a:fillRect/>
          </a:stretch>
        </p:blipFill>
        <p:spPr>
          <a:xfrm>
            <a:off x="4875334" y="1317618"/>
            <a:ext cx="4127350" cy="2737341"/>
          </a:xfrm>
          <a:prstGeom prst="rect">
            <a:avLst/>
          </a:prstGeom>
        </p:spPr>
      </p:pic>
      <p:pic>
        <p:nvPicPr>
          <p:cNvPr id="7" name="図 6">
            <a:extLst>
              <a:ext uri="{FF2B5EF4-FFF2-40B4-BE49-F238E27FC236}">
                <a16:creationId xmlns:a16="http://schemas.microsoft.com/office/drawing/2014/main" id="{58512318-E73F-4C26-9D16-CB6F2B8AACDE}"/>
              </a:ext>
            </a:extLst>
          </p:cNvPr>
          <p:cNvPicPr>
            <a:picLocks noChangeAspect="1"/>
          </p:cNvPicPr>
          <p:nvPr/>
        </p:nvPicPr>
        <p:blipFill>
          <a:blip r:embed="rId4"/>
          <a:stretch>
            <a:fillRect/>
          </a:stretch>
        </p:blipFill>
        <p:spPr>
          <a:xfrm>
            <a:off x="3957885" y="5823422"/>
            <a:ext cx="4243184" cy="676715"/>
          </a:xfrm>
          <a:prstGeom prst="rect">
            <a:avLst/>
          </a:prstGeom>
        </p:spPr>
      </p:pic>
    </p:spTree>
    <p:extLst>
      <p:ext uri="{BB962C8B-B14F-4D97-AF65-F5344CB8AC3E}">
        <p14:creationId xmlns:p14="http://schemas.microsoft.com/office/powerpoint/2010/main" val="676949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角丸四角形 15">
            <a:extLst>
              <a:ext uri="{FF2B5EF4-FFF2-40B4-BE49-F238E27FC236}">
                <a16:creationId xmlns:a16="http://schemas.microsoft.com/office/drawing/2014/main" id="{A0A2973A-0E5E-4BCC-BFAF-21EAA10ACEFB}"/>
              </a:ext>
            </a:extLst>
          </p:cNvPr>
          <p:cNvSpPr/>
          <p:nvPr/>
        </p:nvSpPr>
        <p:spPr>
          <a:xfrm>
            <a:off x="163493" y="1135456"/>
            <a:ext cx="8902873" cy="5640572"/>
          </a:xfrm>
          <a:prstGeom prst="roundRect">
            <a:avLst>
              <a:gd name="adj" fmla="val 672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681"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681"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ts val="923"/>
              </a:lnSpc>
              <a:spcBef>
                <a:spcPts val="0"/>
              </a:spcBef>
              <a:spcAft>
                <a:spcPts val="0"/>
              </a:spcAft>
              <a:buClrTx/>
              <a:buSzTx/>
              <a:buFontTx/>
              <a:buNone/>
              <a:tabLst/>
              <a:defRPr/>
            </a:pPr>
            <a:r>
              <a:rPr kumimoji="1" lang="ja-JP" altLang="en-US" sz="129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193"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193"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193"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en-US" altLang="ja-JP" sz="1193"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Rectangle 1"/>
          <p:cNvSpPr>
            <a:spLocks noChangeArrowheads="1"/>
          </p:cNvSpPr>
          <p:nvPr/>
        </p:nvSpPr>
        <p:spPr bwMode="auto">
          <a:xfrm>
            <a:off x="0" y="26376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9" name="テキスト ボックス 8"/>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建築物の省エネルギー化の推進（府有施設における取組）</a:t>
            </a:r>
          </a:p>
        </p:txBody>
      </p:sp>
      <p:sp>
        <p:nvSpPr>
          <p:cNvPr id="19" name="正方形/長方形 18">
            <a:extLst>
              <a:ext uri="{FF2B5EF4-FFF2-40B4-BE49-F238E27FC236}">
                <a16:creationId xmlns:a16="http://schemas.microsoft.com/office/drawing/2014/main" id="{B2214278-2596-4ED4-9E11-B8C83DB4BFF5}"/>
              </a:ext>
            </a:extLst>
          </p:cNvPr>
          <p:cNvSpPr/>
          <p:nvPr/>
        </p:nvSpPr>
        <p:spPr bwMode="gray">
          <a:xfrm>
            <a:off x="205901" y="1268760"/>
            <a:ext cx="2717415" cy="332308"/>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府営住宅における取組</a:t>
            </a:r>
            <a:endPar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p:cNvSpPr txBox="1"/>
          <p:nvPr/>
        </p:nvSpPr>
        <p:spPr>
          <a:xfrm>
            <a:off x="236007" y="1511174"/>
            <a:ext cx="8919278" cy="1373774"/>
          </a:xfrm>
          <a:prstGeom prst="rect">
            <a:avLst/>
          </a:prstGeom>
          <a:noFill/>
        </p:spPr>
        <p:txBody>
          <a:bodyPr wrap="square" lIns="91440" tIns="45720" rIns="91440" bIns="45720" rtlCol="0" anchor="t">
            <a:spAutoFit/>
          </a:bodyPr>
          <a:lstStyle/>
          <a:p>
            <a:pPr marL="0" marR="0" lvl="0" indent="0" algn="l" defTabSz="914290" rtl="0" eaLnBrk="1" fontAlgn="auto" latinLnBrk="0" hangingPunct="1">
              <a:lnSpc>
                <a:spcPct val="100000"/>
              </a:lnSpc>
              <a:spcBef>
                <a:spcPts val="92"/>
              </a:spcBef>
              <a:spcAft>
                <a:spcPts val="0"/>
              </a:spcAft>
              <a:buClrTx/>
              <a:buSzTx/>
              <a:buFontTx/>
              <a:buNone/>
              <a:tabLst/>
              <a:defRPr/>
            </a:pPr>
            <a:endParaRPr kumimoji="1" lang="en-US" altLang="ja-JP" sz="6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defTabSz="914290">
              <a:lnSpc>
                <a:spcPts val="1994"/>
              </a:lnSpc>
              <a:spcBef>
                <a:spcPts val="92"/>
              </a:spcBef>
              <a:defRPr/>
            </a:pPr>
            <a:r>
              <a:rPr kumimoji="1" lang="ja-JP" altLang="en-US" sz="1650" b="1" i="0" u="none" strike="noStrike" kern="1200" cap="none" spc="0" normalizeH="0" baseline="0" noProof="0" dirty="0">
                <a:ln>
                  <a:noFill/>
                </a:ln>
                <a:solidFill>
                  <a:prstClr val="black"/>
                </a:solidFill>
                <a:effectLst/>
                <a:uLnTx/>
                <a:uFillTx/>
                <a:latin typeface="Meiryo UI"/>
                <a:ea typeface="Meiryo UI"/>
              </a:rPr>
              <a:t>○ＺＥＨ化：</a:t>
            </a:r>
            <a:r>
              <a:rPr kumimoji="1" lang="ja-JP" altLang="en-US" sz="1400" b="1" i="0" u="sng" strike="noStrike" kern="1200" cap="none" spc="0" normalizeH="0" baseline="0" noProof="0" dirty="0">
                <a:ln>
                  <a:noFill/>
                </a:ln>
                <a:solidFill>
                  <a:srgbClr val="FF0000"/>
                </a:solidFill>
                <a:effectLst/>
                <a:uLnTx/>
                <a:uFillTx/>
                <a:latin typeface="Meiryo UI"/>
                <a:ea typeface="Meiryo UI"/>
              </a:rPr>
              <a:t>建替住宅において</a:t>
            </a:r>
            <a:r>
              <a:rPr kumimoji="1" lang="ja-JP" altLang="en-US" sz="1450" b="1" i="0" u="sng" strike="noStrike" kern="1200" cap="none" spc="0" normalizeH="0" baseline="0" noProof="0" dirty="0">
                <a:ln>
                  <a:noFill/>
                </a:ln>
                <a:solidFill>
                  <a:srgbClr val="FF0000"/>
                </a:solidFill>
                <a:effectLst/>
                <a:uLnTx/>
                <a:uFillTx/>
                <a:latin typeface="Meiryo UI"/>
                <a:ea typeface="Meiryo UI"/>
              </a:rPr>
              <a:t>ＺＥＨ水準での実施設計</a:t>
            </a:r>
            <a:r>
              <a:rPr kumimoji="1" lang="ja-JP" altLang="en-US" sz="1450" b="1" u="sng" dirty="0">
                <a:solidFill>
                  <a:srgbClr val="FF0000"/>
                </a:solidFill>
                <a:latin typeface="Meiryo UI"/>
                <a:ea typeface="Meiryo UI"/>
              </a:rPr>
              <a:t>に</a:t>
            </a:r>
            <a:r>
              <a:rPr kumimoji="1" lang="ja-JP" altLang="en-US" sz="1450" b="1" i="0" u="sng" strike="noStrike" kern="1200" cap="none" spc="0" normalizeH="0" baseline="0" noProof="0" dirty="0">
                <a:ln>
                  <a:noFill/>
                </a:ln>
                <a:solidFill>
                  <a:srgbClr val="FF0000"/>
                </a:solidFill>
                <a:effectLst/>
                <a:uLnTx/>
                <a:uFillTx/>
                <a:latin typeface="Meiryo UI"/>
                <a:ea typeface="Meiryo UI"/>
              </a:rPr>
              <a:t>着手</a:t>
            </a:r>
            <a:r>
              <a:rPr kumimoji="1" lang="ja-JP" sz="1500" b="1" u="sng" dirty="0">
                <a:solidFill>
                  <a:srgbClr val="FF0000"/>
                </a:solidFill>
                <a:latin typeface="Meiryo UI"/>
                <a:ea typeface="Meiryo UI"/>
              </a:rPr>
              <a:t>（R8年度より工事着手）</a:t>
            </a:r>
            <a:endParaRPr lang="ja-JP" sz="1500" dirty="0">
              <a:solidFill>
                <a:srgbClr val="000000"/>
              </a:solidFill>
              <a:latin typeface="Meiryo UI"/>
              <a:ea typeface="Meiryo UI"/>
            </a:endParaRPr>
          </a:p>
          <a:p>
            <a:pPr defTabSz="914290">
              <a:lnSpc>
                <a:spcPts val="1994"/>
              </a:lnSpc>
              <a:spcBef>
                <a:spcPts val="92"/>
              </a:spcBef>
              <a:defRPr/>
            </a:pPr>
            <a:r>
              <a:rPr kumimoji="1" lang="ja-JP" altLang="en-US" sz="1650" b="1" i="0" u="none" strike="noStrike" kern="1200" cap="none" spc="0" normalizeH="0" baseline="0" noProof="0" dirty="0">
                <a:ln>
                  <a:noFill/>
                </a:ln>
                <a:solidFill>
                  <a:prstClr val="black"/>
                </a:solidFill>
                <a:effectLst/>
                <a:uLnTx/>
                <a:uFillTx/>
                <a:latin typeface="Meiryo UI"/>
                <a:ea typeface="Meiryo UI"/>
              </a:rPr>
              <a:t>○太陽光パネル：</a:t>
            </a:r>
            <a:r>
              <a:rPr kumimoji="1" lang="ja-JP" altLang="en-US" sz="1400" b="1" i="0" u="sng" strike="noStrike" kern="1200" cap="none" spc="0" normalizeH="0" baseline="0" noProof="0" dirty="0">
                <a:ln>
                  <a:noFill/>
                </a:ln>
                <a:solidFill>
                  <a:srgbClr val="FF0000"/>
                </a:solidFill>
                <a:effectLst/>
                <a:uLnTx/>
                <a:uFillTx/>
                <a:latin typeface="Meiryo UI"/>
                <a:ea typeface="Meiryo UI"/>
              </a:rPr>
              <a:t>建替住宅において</a:t>
            </a:r>
            <a:r>
              <a:rPr kumimoji="1" lang="ja-JP" altLang="en-US" sz="1450" b="1" i="0" u="sng" strike="noStrike" kern="1200" cap="none" spc="0" normalizeH="0" baseline="0" noProof="0" dirty="0">
                <a:ln>
                  <a:noFill/>
                </a:ln>
                <a:solidFill>
                  <a:srgbClr val="FF0000"/>
                </a:solidFill>
                <a:effectLst/>
                <a:uLnTx/>
                <a:uFillTx/>
                <a:latin typeface="Meiryo UI"/>
                <a:ea typeface="Meiryo UI"/>
              </a:rPr>
              <a:t>太陽光パネル設置を前提とした実施設計</a:t>
            </a:r>
            <a:r>
              <a:rPr kumimoji="1" lang="ja-JP" altLang="en-US" sz="1450" b="1" u="sng" dirty="0">
                <a:solidFill>
                  <a:srgbClr val="FF0000"/>
                </a:solidFill>
                <a:latin typeface="Meiryo UI"/>
                <a:ea typeface="Meiryo UI"/>
              </a:rPr>
              <a:t>に着手</a:t>
            </a:r>
            <a:r>
              <a:rPr kumimoji="1" lang="ja-JP" sz="1500" b="1" u="sng" dirty="0">
                <a:solidFill>
                  <a:srgbClr val="FF0000"/>
                </a:solidFill>
                <a:latin typeface="Meiryo UI"/>
                <a:ea typeface="Meiryo UI"/>
              </a:rPr>
              <a:t>（R8年度より工事着手）</a:t>
            </a:r>
            <a:endParaRPr lang="en-US" altLang="ja-JP" sz="1450" b="1" u="sng" dirty="0">
              <a:solidFill>
                <a:srgbClr val="FF0000"/>
              </a:solidFill>
              <a:latin typeface="Meiryo UI" panose="020B0604030504040204" pitchFamily="50" charset="-128"/>
              <a:ea typeface="Meiryo UI" panose="020B0604030504040204" pitchFamily="50" charset="-128"/>
            </a:endParaRPr>
          </a:p>
          <a:p>
            <a:pPr marL="0" marR="0" lvl="0" indent="0" algn="l" defTabSz="914290" rtl="0" eaLnBrk="1" fontAlgn="auto" latinLnBrk="0" hangingPunct="1">
              <a:lnSpc>
                <a:spcPts val="1994"/>
              </a:lnSpc>
              <a:spcBef>
                <a:spcPts val="554"/>
              </a:spcBef>
              <a:spcAft>
                <a:spcPts val="0"/>
              </a:spcAft>
              <a:buClrTx/>
              <a:buSzTx/>
              <a:buFontTx/>
              <a:buNone/>
              <a:tabLst/>
              <a:defRPr/>
            </a:pPr>
            <a:r>
              <a:rPr kumimoji="1" lang="ja-JP" altLang="en-US" sz="1650" b="1" i="0" u="none" strike="noStrike" kern="1200" cap="none" spc="0" normalizeH="0" baseline="0" noProof="0" dirty="0">
                <a:ln>
                  <a:noFill/>
                </a:ln>
                <a:solidFill>
                  <a:prstClr val="black"/>
                </a:solidFill>
                <a:effectLst/>
                <a:uLnTx/>
                <a:uFillTx/>
                <a:latin typeface="Meiryo UI"/>
                <a:ea typeface="Meiryo UI"/>
              </a:rPr>
              <a:t>○木材利用</a:t>
            </a:r>
            <a:r>
              <a:rPr kumimoji="1" lang="ja-JP" altLang="en-US" sz="1450" b="1" i="0" u="none" strike="noStrike" kern="1200" cap="none" spc="0" normalizeH="0" baseline="0" noProof="0" dirty="0">
                <a:ln>
                  <a:noFill/>
                </a:ln>
                <a:solidFill>
                  <a:prstClr val="black"/>
                </a:solidFill>
                <a:effectLst/>
                <a:uLnTx/>
                <a:uFillTx/>
                <a:latin typeface="Meiryo UI"/>
                <a:ea typeface="Meiryo UI"/>
              </a:rPr>
              <a:t>：</a:t>
            </a:r>
            <a:r>
              <a:rPr kumimoji="1" lang="ja-JP" altLang="en-US" sz="1400" b="1" i="0" u="none" strike="noStrike" kern="1200" cap="none" spc="0" normalizeH="0" baseline="0" noProof="0" dirty="0">
                <a:ln>
                  <a:noFill/>
                </a:ln>
                <a:solidFill>
                  <a:srgbClr val="FF0000"/>
                </a:solidFill>
                <a:effectLst/>
                <a:uLnTx/>
                <a:uFillTx/>
                <a:latin typeface="Meiryo UI"/>
                <a:ea typeface="Meiryo UI"/>
              </a:rPr>
              <a:t>集会所</a:t>
            </a:r>
            <a:r>
              <a:rPr kumimoji="1" lang="ja-JP" altLang="en-US" sz="1400" b="1" i="0" u="none" strike="noStrike" kern="1200" cap="none" spc="0" normalizeH="0" baseline="0" noProof="0" dirty="0">
                <a:ln>
                  <a:noFill/>
                </a:ln>
                <a:effectLst/>
                <a:uLnTx/>
                <a:uFillTx/>
                <a:latin typeface="Meiryo UI"/>
                <a:ea typeface="Meiryo UI"/>
              </a:rPr>
              <a:t>は</a:t>
            </a:r>
            <a:r>
              <a:rPr kumimoji="1" lang="ja-JP" altLang="en-US" sz="1400" b="1" i="0" u="none" strike="noStrike" kern="1200" cap="none" spc="0" normalizeH="0" baseline="0" noProof="0" dirty="0">
                <a:ln>
                  <a:noFill/>
                </a:ln>
                <a:solidFill>
                  <a:srgbClr val="FF0000"/>
                </a:solidFill>
                <a:effectLst/>
                <a:uLnTx/>
                <a:uFillTx/>
                <a:latin typeface="Meiryo UI"/>
                <a:ea typeface="Meiryo UI"/>
              </a:rPr>
              <a:t>木造</a:t>
            </a:r>
            <a:r>
              <a:rPr kumimoji="1" lang="ja-JP" altLang="en-US" sz="1400" b="1" dirty="0">
                <a:solidFill>
                  <a:srgbClr val="FF0000"/>
                </a:solidFill>
                <a:latin typeface="Meiryo UI"/>
                <a:ea typeface="Meiryo UI"/>
              </a:rPr>
              <a:t>での工事</a:t>
            </a:r>
            <a:r>
              <a:rPr kumimoji="1" lang="ja-JP" altLang="en-US" sz="1400" b="1" i="0" u="none" strike="noStrike" kern="1200" cap="none" spc="0" normalizeH="0" baseline="0" noProof="0" dirty="0">
                <a:ln>
                  <a:noFill/>
                </a:ln>
                <a:effectLst/>
                <a:uLnTx/>
                <a:uFillTx/>
                <a:latin typeface="Meiryo UI"/>
                <a:ea typeface="Meiryo UI"/>
              </a:rPr>
              <a:t>に着手し、住棟はエントランス等の</a:t>
            </a:r>
            <a:r>
              <a:rPr kumimoji="1" lang="ja-JP" altLang="en-US" sz="1400" b="1" i="0" u="none" strike="noStrike" kern="1200" cap="none" spc="0" normalizeH="0" baseline="0" noProof="0" dirty="0">
                <a:ln>
                  <a:noFill/>
                </a:ln>
                <a:solidFill>
                  <a:srgbClr val="FF0000"/>
                </a:solidFill>
                <a:effectLst/>
                <a:uLnTx/>
                <a:uFillTx/>
                <a:latin typeface="Meiryo UI"/>
                <a:ea typeface="Meiryo UI"/>
              </a:rPr>
              <a:t>木質化について検討</a:t>
            </a:r>
            <a:endParaRPr lang="ja-JP" altLang="en-US" sz="1400" b="1" i="0" u="none" strike="noStrike" kern="1200" cap="none" spc="0" normalizeH="0" baseline="0" noProof="0" dirty="0">
              <a:ln>
                <a:noFill/>
              </a:ln>
              <a:solidFill>
                <a:srgbClr val="FF0000"/>
              </a:solidFill>
              <a:effectLst/>
              <a:uLnTx/>
              <a:uFillTx/>
              <a:latin typeface="Meiryo UI"/>
              <a:ea typeface="Meiryo UI"/>
            </a:endParaRPr>
          </a:p>
          <a:p>
            <a:pPr marL="0" marR="0" lvl="0" indent="0" algn="l" defTabSz="914290" rtl="0" eaLnBrk="1" fontAlgn="auto" latinLnBrk="0" hangingPunct="1">
              <a:lnSpc>
                <a:spcPts val="1994"/>
              </a:lnSpc>
              <a:spcBef>
                <a:spcPts val="554"/>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a:ea typeface="Meiryo UI"/>
              </a:rPr>
              <a:t>○電気自動車充電設備の設置：</a:t>
            </a:r>
            <a:r>
              <a:rPr kumimoji="1" lang="ja-JP" altLang="en-US" sz="1400" b="1" i="0" u="sng" kern="1200" cap="none" spc="0" normalizeH="0" baseline="0" noProof="0" dirty="0">
                <a:ln>
                  <a:noFill/>
                </a:ln>
                <a:solidFill>
                  <a:srgbClr val="FF0000"/>
                </a:solidFill>
                <a:effectLst/>
                <a:uLnTx/>
                <a:uFillTx/>
                <a:latin typeface="Meiryo UI"/>
                <a:ea typeface="Meiryo UI"/>
              </a:rPr>
              <a:t>コ</a:t>
            </a:r>
            <a:r>
              <a:rPr kumimoji="1" lang="ja-JP" altLang="en-US" sz="1400" b="1" i="0" u="sng" strike="noStrike" kern="1200" cap="none" spc="0" normalizeH="0" baseline="0" noProof="0" dirty="0">
                <a:ln>
                  <a:noFill/>
                </a:ln>
                <a:solidFill>
                  <a:srgbClr val="FF0000"/>
                </a:solidFill>
                <a:effectLst/>
                <a:uLnTx/>
                <a:uFillTx/>
                <a:latin typeface="Meiryo UI"/>
                <a:ea typeface="Meiryo UI"/>
              </a:rPr>
              <a:t>インパーキング事業者において</a:t>
            </a:r>
            <a:r>
              <a:rPr kumimoji="1" lang="ja-JP" altLang="en-US" sz="1400" b="1" u="sng" dirty="0">
                <a:solidFill>
                  <a:srgbClr val="FF0000"/>
                </a:solidFill>
                <a:latin typeface="Meiryo UI"/>
                <a:ea typeface="Meiryo UI"/>
              </a:rPr>
              <a:t>令和７年度末時点で80団地に</a:t>
            </a:r>
            <a:r>
              <a:rPr kumimoji="1" lang="ja-JP" altLang="en-US" sz="1400" b="1" i="0" u="sng" strike="noStrike" kern="1200" cap="none" spc="0" normalizeH="0" baseline="0" noProof="0" dirty="0">
                <a:ln>
                  <a:noFill/>
                </a:ln>
                <a:solidFill>
                  <a:srgbClr val="FF0000"/>
                </a:solidFill>
                <a:effectLst/>
                <a:uLnTx/>
                <a:uFillTx/>
                <a:latin typeface="Meiryo UI"/>
                <a:ea typeface="Meiryo UI"/>
              </a:rPr>
              <a:t>導入</a:t>
            </a:r>
            <a:endParaRPr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p:txBody>
      </p:sp>
      <p:graphicFrame>
        <p:nvGraphicFramePr>
          <p:cNvPr id="20" name="表 19">
            <a:extLst>
              <a:ext uri="{FF2B5EF4-FFF2-40B4-BE49-F238E27FC236}">
                <a16:creationId xmlns:a16="http://schemas.microsoft.com/office/drawing/2014/main" id="{8FB617C3-6B11-4870-95DC-FCA8BEBB1A2A}"/>
              </a:ext>
            </a:extLst>
          </p:cNvPr>
          <p:cNvGraphicFramePr>
            <a:graphicFrameLocks noGrp="1"/>
          </p:cNvGraphicFramePr>
          <p:nvPr>
            <p:extLst>
              <p:ext uri="{D42A27DB-BD31-4B8C-83A1-F6EECF244321}">
                <p14:modId xmlns:p14="http://schemas.microsoft.com/office/powerpoint/2010/main" val="3083725128"/>
              </p:ext>
            </p:extLst>
          </p:nvPr>
        </p:nvGraphicFramePr>
        <p:xfrm>
          <a:off x="5479192" y="4417952"/>
          <a:ext cx="3561243" cy="1958567"/>
        </p:xfrm>
        <a:graphic>
          <a:graphicData uri="http://schemas.openxmlformats.org/drawingml/2006/table">
            <a:tbl>
              <a:tblPr firstRow="1" bandRow="1">
                <a:tableStyleId>{5C22544A-7EE6-4342-B048-85BDC9FD1C3A}</a:tableStyleId>
              </a:tblPr>
              <a:tblGrid>
                <a:gridCol w="1898602">
                  <a:extLst>
                    <a:ext uri="{9D8B030D-6E8A-4147-A177-3AD203B41FA5}">
                      <a16:colId xmlns:a16="http://schemas.microsoft.com/office/drawing/2014/main" val="3052009794"/>
                    </a:ext>
                  </a:extLst>
                </a:gridCol>
                <a:gridCol w="1662641">
                  <a:extLst>
                    <a:ext uri="{9D8B030D-6E8A-4147-A177-3AD203B41FA5}">
                      <a16:colId xmlns:a16="http://schemas.microsoft.com/office/drawing/2014/main" val="1808965860"/>
                    </a:ext>
                  </a:extLst>
                </a:gridCol>
              </a:tblGrid>
              <a:tr h="550931">
                <a:tc gridSpan="2">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400" b="0" dirty="0">
                          <a:latin typeface="Meiryo UI" panose="020B0604030504040204" pitchFamily="50" charset="-128"/>
                          <a:ea typeface="Meiryo UI" panose="020B0604030504040204" pitchFamily="50" charset="-128"/>
                        </a:rPr>
                        <a:t>府有施設におけるＥＳＣＯ事業</a:t>
                      </a:r>
                      <a:r>
                        <a:rPr kumimoji="1" lang="ja-JP" altLang="en-US" sz="1400" b="0" dirty="0">
                          <a:solidFill>
                            <a:schemeClr val="bg1"/>
                          </a:solidFill>
                          <a:latin typeface="Meiryo UI" panose="020B0604030504040204" pitchFamily="50" charset="-128"/>
                          <a:ea typeface="Meiryo UI" panose="020B0604030504040204" pitchFamily="50" charset="-128"/>
                        </a:rPr>
                        <a:t>実績</a:t>
                      </a:r>
                      <a:endParaRPr kumimoji="1" lang="en-US" altLang="ja-JP" sz="1400" b="0" dirty="0">
                        <a:solidFill>
                          <a:schemeClr val="bg1"/>
                        </a:solidFill>
                        <a:latin typeface="Meiryo UI" panose="020B0604030504040204" pitchFamily="50" charset="-128"/>
                        <a:ea typeface="Meiryo UI" panose="020B0604030504040204" pitchFamily="50" charset="-128"/>
                      </a:endParaRPr>
                    </a:p>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400" b="0" dirty="0">
                          <a:solidFill>
                            <a:schemeClr val="bg1"/>
                          </a:solidFill>
                          <a:latin typeface="Meiryo UI"/>
                          <a:ea typeface="Meiryo UI"/>
                        </a:rPr>
                        <a:t>（平成</a:t>
                      </a:r>
                      <a:r>
                        <a:rPr kumimoji="1" lang="en-US" altLang="ja-JP" sz="1400" b="0" dirty="0">
                          <a:solidFill>
                            <a:schemeClr val="bg1"/>
                          </a:solidFill>
                          <a:latin typeface="Meiryo UI"/>
                          <a:ea typeface="Meiryo UI"/>
                        </a:rPr>
                        <a:t>13</a:t>
                      </a:r>
                      <a:r>
                        <a:rPr kumimoji="1" lang="ja-JP" altLang="en-US" sz="1400" b="0" dirty="0">
                          <a:solidFill>
                            <a:schemeClr val="bg1"/>
                          </a:solidFill>
                          <a:latin typeface="Meiryo UI"/>
                          <a:ea typeface="Meiryo UI"/>
                        </a:rPr>
                        <a:t>年度～令和</a:t>
                      </a:r>
                      <a:r>
                        <a:rPr lang="ja-JP" sz="1400" b="0" i="0" u="none" strike="noStrike" noProof="0" dirty="0">
                          <a:solidFill>
                            <a:srgbClr val="FFFFFF"/>
                          </a:solidFill>
                          <a:latin typeface="Meiryo UI"/>
                          <a:ea typeface="Meiryo UI"/>
                        </a:rPr>
                        <a:t>6</a:t>
                      </a:r>
                      <a:r>
                        <a:rPr kumimoji="1" lang="ja-JP" altLang="en-US" sz="1400" b="0" dirty="0">
                          <a:solidFill>
                            <a:schemeClr val="bg1"/>
                          </a:solidFill>
                          <a:latin typeface="Meiryo UI"/>
                          <a:ea typeface="Meiryo UI"/>
                        </a:rPr>
                        <a:t>年度）</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60000"/>
                        <a:lumOff val="40000"/>
                      </a:schemeClr>
                    </a:solidFill>
                  </a:tcPr>
                </a:tc>
                <a:tc hMerge="1">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endParaRPr kumimoji="1" lang="ja-JP" altLang="en-US" sz="1000" b="0">
                        <a:solidFill>
                          <a:schemeClr val="bg1"/>
                        </a:solidFill>
                        <a:latin typeface="ＭＳ ゴシック" panose="020B0609070205080204" pitchFamily="49" charset="-128"/>
                        <a:ea typeface="ＭＳ ゴシック" panose="020B0609070205080204" pitchFamily="49"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713593385"/>
                  </a:ext>
                </a:extLst>
              </a:tr>
              <a:tr h="421394">
                <a:tc>
                  <a:txBody>
                    <a:bodyPr/>
                    <a:lstStyle/>
                    <a:p>
                      <a:pPr algn="l"/>
                      <a:r>
                        <a:rPr kumimoji="1" lang="ja-JP" altLang="en-US" sz="1400">
                          <a:solidFill>
                            <a:schemeClr val="tx1"/>
                          </a:solidFill>
                          <a:latin typeface="Meiryo UI" panose="020B0604030504040204" pitchFamily="50" charset="-128"/>
                          <a:ea typeface="Meiryo UI" panose="020B0604030504040204" pitchFamily="50" charset="-128"/>
                        </a:rPr>
                        <a:t>導入</a:t>
                      </a:r>
                      <a:r>
                        <a:rPr kumimoji="1" lang="ja-JP" altLang="en-US" sz="1400">
                          <a:latin typeface="Meiryo UI" panose="020B0604030504040204" pitchFamily="50" charset="-128"/>
                          <a:ea typeface="Meiryo UI" panose="020B0604030504040204" pitchFamily="50" charset="-128"/>
                        </a:rPr>
                        <a:t>施設数</a:t>
                      </a:r>
                      <a:endParaRPr kumimoji="1" lang="en-US" altLang="ja-JP" sz="1400">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altLang="ja-JP" sz="1400">
                          <a:solidFill>
                            <a:schemeClr val="tx1"/>
                          </a:solidFill>
                          <a:latin typeface="Meiryo UI"/>
                          <a:ea typeface="Meiryo UI"/>
                        </a:rPr>
                        <a:t>154</a:t>
                      </a:r>
                      <a:r>
                        <a:rPr lang="ja-JP" altLang="en-US" sz="1400">
                          <a:solidFill>
                            <a:schemeClr val="tx1"/>
                          </a:solidFill>
                          <a:latin typeface="Meiryo UI"/>
                          <a:ea typeface="Meiryo UI"/>
                        </a:rPr>
                        <a:t>施設</a:t>
                      </a:r>
                      <a:endParaRPr lang="en-US" altLang="ja-JP" sz="1400">
                        <a:solidFill>
                          <a:schemeClr val="tx1"/>
                        </a:solidFill>
                        <a:latin typeface="Meiryo UI"/>
                        <a:ea typeface="Meiryo UI"/>
                      </a:endParaRPr>
                    </a:p>
                    <a:p>
                      <a:pPr marL="0" marR="0" lvl="0" indent="0" algn="ctr" rtl="0">
                        <a:lnSpc>
                          <a:spcPct val="100000"/>
                        </a:lnSpc>
                        <a:spcBef>
                          <a:spcPts val="0"/>
                        </a:spcBef>
                        <a:spcAft>
                          <a:spcPts val="0"/>
                        </a:spcAft>
                        <a:buClrTx/>
                        <a:buSzTx/>
                        <a:buFontTx/>
                        <a:buNone/>
                      </a:pPr>
                      <a:r>
                        <a:rPr lang="ja-JP" altLang="en-US" sz="900">
                          <a:solidFill>
                            <a:schemeClr val="tx1"/>
                          </a:solidFill>
                          <a:latin typeface="Meiryo UI"/>
                          <a:ea typeface="Meiryo UI"/>
                        </a:rPr>
                        <a:t>（令和7年度契約施設含む）</a:t>
                      </a:r>
                      <a:endParaRPr kumimoji="1" lang="ja-JP"/>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9381601"/>
                  </a:ext>
                </a:extLst>
              </a:tr>
              <a:tr h="321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光熱水費削減額</a:t>
                      </a:r>
                      <a:endParaRPr kumimoji="1" lang="ja-JP" altLang="en-US" sz="1400">
                        <a:solidFill>
                          <a:schemeClr val="tx1"/>
                        </a:solidFill>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Tx/>
                        <a:buSzTx/>
                        <a:buFontTx/>
                        <a:buNone/>
                      </a:pPr>
                      <a:r>
                        <a:rPr lang="ja-JP" altLang="en-US" sz="1400">
                          <a:solidFill>
                            <a:schemeClr val="tx1"/>
                          </a:solidFill>
                          <a:latin typeface="Meiryo UI"/>
                          <a:ea typeface="Meiryo UI"/>
                        </a:rPr>
                        <a:t> 累計 </a:t>
                      </a:r>
                      <a:r>
                        <a:rPr lang="en-US" altLang="ja-JP" sz="1400">
                          <a:solidFill>
                            <a:schemeClr val="tx1"/>
                          </a:solidFill>
                          <a:latin typeface="Meiryo UI"/>
                          <a:ea typeface="Meiryo UI"/>
                        </a:rPr>
                        <a:t>130</a:t>
                      </a:r>
                      <a:r>
                        <a:rPr lang="ja-JP" altLang="en-US" sz="1400">
                          <a:solidFill>
                            <a:schemeClr val="tx1"/>
                          </a:solidFill>
                          <a:latin typeface="Meiryo UI"/>
                          <a:ea typeface="Meiryo UI"/>
                        </a:rPr>
                        <a:t>億円</a:t>
                      </a:r>
                      <a:endParaRPr kumimoji="1" lang="en-US" altLang="ja-JP"/>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0577744"/>
                  </a:ext>
                </a:extLst>
              </a:tr>
              <a:tr h="321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エネルギー削減量</a:t>
                      </a:r>
                      <a:endParaRPr kumimoji="1" lang="en-US" altLang="ja-JP" sz="1400">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Tx/>
                        <a:buSzTx/>
                        <a:buFontTx/>
                        <a:buNone/>
                      </a:pPr>
                      <a:r>
                        <a:rPr lang="ja-JP" altLang="en-US" sz="1400">
                          <a:solidFill>
                            <a:schemeClr val="tx1"/>
                          </a:solidFill>
                          <a:latin typeface="Meiryo UI"/>
                          <a:ea typeface="Meiryo UI"/>
                        </a:rPr>
                        <a:t> 累計 </a:t>
                      </a:r>
                      <a:r>
                        <a:rPr lang="en-US" altLang="ja-JP" sz="1400">
                          <a:solidFill>
                            <a:schemeClr val="tx1"/>
                          </a:solidFill>
                          <a:latin typeface="Meiryo UI"/>
                          <a:ea typeface="Meiryo UI"/>
                        </a:rPr>
                        <a:t>141,000kL</a:t>
                      </a:r>
                      <a:endParaRPr kumimoji="1" lang="en-US"/>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4148693"/>
                  </a:ext>
                </a:extLst>
              </a:tr>
              <a:tr h="321892">
                <a:tc>
                  <a:txBody>
                    <a:bodyPr/>
                    <a:lstStyle/>
                    <a:p>
                      <a:pPr algn="l"/>
                      <a:r>
                        <a:rPr lang="en-US" altLang="ja-JP" sz="1400">
                          <a:latin typeface="Meiryo UI" panose="020B0604030504040204" pitchFamily="50" charset="-128"/>
                          <a:ea typeface="Meiryo UI" panose="020B0604030504040204" pitchFamily="50" charset="-128"/>
                        </a:rPr>
                        <a:t>CO</a:t>
                      </a:r>
                      <a:r>
                        <a:rPr lang="ja-JP" altLang="en-US" sz="1400" b="0" baseline="-25000">
                          <a:latin typeface="Meiryo UI" panose="020B0604030504040204" pitchFamily="50" charset="-128"/>
                          <a:ea typeface="Meiryo UI" panose="020B0604030504040204" pitchFamily="50" charset="-128"/>
                        </a:rPr>
                        <a:t>２</a:t>
                      </a:r>
                      <a:r>
                        <a:rPr kumimoji="1" lang="zh-TW" altLang="en-US" sz="1400">
                          <a:latin typeface="Meiryo UI" panose="020B0604030504040204" pitchFamily="50" charset="-128"/>
                          <a:ea typeface="Meiryo UI" panose="020B0604030504040204" pitchFamily="50" charset="-128"/>
                        </a:rPr>
                        <a:t>排出削減量</a:t>
                      </a:r>
                      <a:endParaRPr kumimoji="1" lang="ja-JP" altLang="en-US" sz="1400">
                        <a:solidFill>
                          <a:schemeClr val="tx1"/>
                        </a:solidFill>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a:r>
                        <a:rPr lang="ja-JP" altLang="en-US" sz="1400" dirty="0">
                          <a:solidFill>
                            <a:schemeClr val="tx1"/>
                          </a:solidFill>
                          <a:latin typeface="Meiryo UI"/>
                          <a:ea typeface="Meiryo UI"/>
                        </a:rPr>
                        <a:t> 累計 </a:t>
                      </a:r>
                      <a:r>
                        <a:rPr lang="en-US" altLang="ja-JP" sz="1400" dirty="0">
                          <a:solidFill>
                            <a:schemeClr val="tx1"/>
                          </a:solidFill>
                          <a:latin typeface="Meiryo UI"/>
                          <a:ea typeface="Meiryo UI"/>
                        </a:rPr>
                        <a:t>302,200</a:t>
                      </a:r>
                      <a:r>
                        <a:rPr lang="ja-JP" altLang="en-US" sz="1400" dirty="0">
                          <a:solidFill>
                            <a:schemeClr val="tx1"/>
                          </a:solidFill>
                          <a:latin typeface="Meiryo UI"/>
                          <a:ea typeface="Meiryo UI"/>
                        </a:rPr>
                        <a:t>㌧</a:t>
                      </a:r>
                      <a:endParaRPr kumimoji="1" lang="en-US" altLang="ja-JP"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5752838"/>
                  </a:ext>
                </a:extLst>
              </a:tr>
            </a:tbl>
          </a:graphicData>
        </a:graphic>
      </p:graphicFrame>
      <p:sp>
        <p:nvSpPr>
          <p:cNvPr id="21" name="テキスト ボックス 20">
            <a:extLst>
              <a:ext uri="{FF2B5EF4-FFF2-40B4-BE49-F238E27FC236}">
                <a16:creationId xmlns:a16="http://schemas.microsoft.com/office/drawing/2014/main" id="{BFB888B5-AAB5-40C9-ABBC-38B214A1F177}"/>
              </a:ext>
            </a:extLst>
          </p:cNvPr>
          <p:cNvSpPr txBox="1"/>
          <p:nvPr/>
        </p:nvSpPr>
        <p:spPr>
          <a:xfrm>
            <a:off x="232073" y="3356992"/>
            <a:ext cx="9020447"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92"/>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○ＺＥＢ化：</a:t>
            </a:r>
            <a:r>
              <a:rPr kumimoji="1" lang="ja-JP" altLang="en-US" sz="1480" b="1" u="sng">
                <a:solidFill>
                  <a:srgbClr val="FF0000"/>
                </a:solidFill>
                <a:latin typeface="Meiryo UI" panose="020B0604030504040204" pitchFamily="50" charset="-128"/>
                <a:ea typeface="Meiryo UI" panose="020B0604030504040204" pitchFamily="50" charset="-128"/>
              </a:rPr>
              <a:t>新築する</a:t>
            </a:r>
            <a:r>
              <a:rPr kumimoji="1" lang="ja-JP" altLang="en-US" sz="1480"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建築物</a:t>
            </a:r>
            <a:r>
              <a:rPr kumimoji="1" lang="ja-JP" altLang="en-US" sz="1480" b="1" u="sng">
                <a:solidFill>
                  <a:srgbClr val="FF0000"/>
                </a:solidFill>
                <a:latin typeface="Meiryo UI" panose="020B0604030504040204" pitchFamily="50" charset="-128"/>
                <a:ea typeface="Meiryo UI" panose="020B0604030504040204" pitchFamily="50" charset="-128"/>
              </a:rPr>
              <a:t>において、</a:t>
            </a:r>
            <a:r>
              <a:rPr kumimoji="1" lang="en-US" altLang="ja-JP" sz="1480" b="1" u="sng">
                <a:solidFill>
                  <a:srgbClr val="FF0000"/>
                </a:solidFill>
                <a:latin typeface="Meiryo UI" panose="020B0604030504040204" pitchFamily="50" charset="-128"/>
                <a:ea typeface="Meiryo UI" panose="020B0604030504040204" pitchFamily="50" charset="-128"/>
              </a:rPr>
              <a:t>ZEB</a:t>
            </a:r>
            <a:r>
              <a:rPr kumimoji="1" lang="ja-JP" altLang="en-US" sz="1480" b="1" u="sng">
                <a:solidFill>
                  <a:srgbClr val="FF0000"/>
                </a:solidFill>
                <a:latin typeface="Meiryo UI" panose="020B0604030504040204" pitchFamily="50" charset="-128"/>
                <a:ea typeface="Meiryo UI" panose="020B0604030504040204" pitchFamily="50" charset="-128"/>
              </a:rPr>
              <a:t>水準での設計を進めるとともに工事に着手</a:t>
            </a:r>
            <a:endParaRPr kumimoji="1" lang="en-US" altLang="ja-JP" sz="1480"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a:extLst>
              <a:ext uri="{FF2B5EF4-FFF2-40B4-BE49-F238E27FC236}">
                <a16:creationId xmlns:a16="http://schemas.microsoft.com/office/drawing/2014/main" id="{0CE720B1-8A80-4316-A215-010E16FE4FCE}"/>
              </a:ext>
            </a:extLst>
          </p:cNvPr>
          <p:cNvSpPr txBox="1"/>
          <p:nvPr/>
        </p:nvSpPr>
        <p:spPr>
          <a:xfrm>
            <a:off x="235437" y="3977162"/>
            <a:ext cx="8566448"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○木材利用：</a:t>
            </a:r>
            <a:r>
              <a:rPr kumimoji="1" lang="ja-JP" altLang="en-US" sz="147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77"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府民が利用するスペースで木質化を</a:t>
            </a:r>
            <a:r>
              <a:rPr kumimoji="1" lang="ja-JP" altLang="en-US" sz="1477" b="1" u="sng">
                <a:solidFill>
                  <a:srgbClr val="FF0000"/>
                </a:solidFill>
                <a:latin typeface="Meiryo UI" panose="020B0604030504040204" pitchFamily="50" charset="-128"/>
                <a:ea typeface="Meiryo UI" panose="020B0604030504040204" pitchFamily="50" charset="-128"/>
              </a:rPr>
              <a:t>実施（エントランスや窓口カウンターなど）</a:t>
            </a:r>
            <a:endParaRPr kumimoji="1" lang="en-US" altLang="ja-JP" sz="1477"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5" name="テキスト ボックス 24">
            <a:extLst>
              <a:ext uri="{FF2B5EF4-FFF2-40B4-BE49-F238E27FC236}">
                <a16:creationId xmlns:a16="http://schemas.microsoft.com/office/drawing/2014/main" id="{351B7AEB-CF9B-416C-A4CE-52B65A7E7D8D}"/>
              </a:ext>
            </a:extLst>
          </p:cNvPr>
          <p:cNvSpPr txBox="1"/>
          <p:nvPr/>
        </p:nvSpPr>
        <p:spPr>
          <a:xfrm>
            <a:off x="222360" y="3677348"/>
            <a:ext cx="5861808"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92"/>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○太陽光パネル：</a:t>
            </a:r>
            <a:r>
              <a:rPr kumimoji="1" lang="ja-JP" altLang="en-US" sz="1480"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新築する建築物において設置</a:t>
            </a:r>
            <a:endParaRPr kumimoji="1" lang="en-US" altLang="ja-JP" sz="1480" b="1"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6" name="正方形/長方形 25">
            <a:extLst>
              <a:ext uri="{FF2B5EF4-FFF2-40B4-BE49-F238E27FC236}">
                <a16:creationId xmlns:a16="http://schemas.microsoft.com/office/drawing/2014/main" id="{13FF5B70-7F4E-46A0-BC96-10B1E73B41BA}"/>
              </a:ext>
            </a:extLst>
          </p:cNvPr>
          <p:cNvSpPr/>
          <p:nvPr/>
        </p:nvSpPr>
        <p:spPr bwMode="gray">
          <a:xfrm>
            <a:off x="222360" y="2966458"/>
            <a:ext cx="2705692" cy="390534"/>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一般施設における取組</a:t>
            </a:r>
            <a:endPar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7" name="図 26">
            <a:extLst>
              <a:ext uri="{FF2B5EF4-FFF2-40B4-BE49-F238E27FC236}">
                <a16:creationId xmlns:a16="http://schemas.microsoft.com/office/drawing/2014/main" id="{ADED8439-8780-457C-8B9E-E1D7FA266348}"/>
              </a:ext>
            </a:extLst>
          </p:cNvPr>
          <p:cNvPicPr>
            <a:picLocks/>
          </p:cNvPicPr>
          <p:nvPr/>
        </p:nvPicPr>
        <p:blipFill rotWithShape="1">
          <a:blip r:embed="rId3" cstate="print">
            <a:extLst>
              <a:ext uri="{28A0092B-C50C-407E-A947-70E740481C1C}">
                <a14:useLocalDpi xmlns:a14="http://schemas.microsoft.com/office/drawing/2010/main" val="0"/>
              </a:ext>
            </a:extLst>
          </a:blip>
          <a:srcRect l="5736" r="35110" b="3761"/>
          <a:stretch/>
        </p:blipFill>
        <p:spPr>
          <a:xfrm>
            <a:off x="3365774" y="4408178"/>
            <a:ext cx="1999449" cy="1947777"/>
          </a:xfrm>
          <a:prstGeom prst="rect">
            <a:avLst/>
          </a:prstGeom>
        </p:spPr>
      </p:pic>
      <p:sp>
        <p:nvSpPr>
          <p:cNvPr id="29" name="正方形/長方形 28">
            <a:extLst>
              <a:ext uri="{FF2B5EF4-FFF2-40B4-BE49-F238E27FC236}">
                <a16:creationId xmlns:a16="http://schemas.microsoft.com/office/drawing/2014/main" id="{6FABCF74-ED23-4C00-8A63-930885D0D9FF}"/>
              </a:ext>
            </a:extLst>
          </p:cNvPr>
          <p:cNvSpPr/>
          <p:nvPr/>
        </p:nvSpPr>
        <p:spPr bwMode="gray">
          <a:xfrm>
            <a:off x="211923" y="4404391"/>
            <a:ext cx="2705692" cy="355959"/>
          </a:xfrm>
          <a:prstGeom prst="rect">
            <a:avLst/>
          </a:prstGeom>
          <a:solidFill>
            <a:schemeClr val="accent1"/>
          </a:solidFill>
          <a:ln w="1905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just"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ＥＳＣＯ事業</a:t>
            </a:r>
            <a:endParaRPr kumimoji="1" lang="en-US" altLang="ja-JP" sz="1662"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スライド番号プレースホルダー 2">
            <a:extLst>
              <a:ext uri="{FF2B5EF4-FFF2-40B4-BE49-F238E27FC236}">
                <a16:creationId xmlns:a16="http://schemas.microsoft.com/office/drawing/2014/main" id="{14B2B9B2-A2DA-4C32-B750-C749BC707604}"/>
              </a:ext>
            </a:extLst>
          </p:cNvPr>
          <p:cNvSpPr>
            <a:spLocks noGrp="1"/>
          </p:cNvSpPr>
          <p:nvPr>
            <p:ph type="sldNum" sz="quarter" idx="12"/>
          </p:nvPr>
        </p:nvSpPr>
        <p:spPr>
          <a:xfrm>
            <a:off x="8532441" y="6597352"/>
            <a:ext cx="611560" cy="260648"/>
          </a:xfrm>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EA6D242B-6A52-4C5C-AF40-54B5FB6D04E5}"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pPr marL="0" marR="0" lvl="0" indent="0" algn="r" defTabSz="91429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0FC9279A-F925-4966-B2A3-0D6807343C14}"/>
              </a:ext>
            </a:extLst>
          </p:cNvPr>
          <p:cNvSpPr txBox="1"/>
          <p:nvPr/>
        </p:nvSpPr>
        <p:spPr>
          <a:xfrm>
            <a:off x="6629400" y="357863"/>
            <a:ext cx="2463295"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住宅経営室・公共建築室</a:t>
            </a:r>
          </a:p>
        </p:txBody>
      </p:sp>
      <p:sp>
        <p:nvSpPr>
          <p:cNvPr id="3" name="テキスト ボックス 15">
            <a:extLst>
              <a:ext uri="{FF2B5EF4-FFF2-40B4-BE49-F238E27FC236}">
                <a16:creationId xmlns:a16="http://schemas.microsoft.com/office/drawing/2014/main" id="{5AEEF151-F32C-9EAA-2FA7-4929D1924664}"/>
              </a:ext>
            </a:extLst>
          </p:cNvPr>
          <p:cNvSpPr txBox="1"/>
          <p:nvPr/>
        </p:nvSpPr>
        <p:spPr>
          <a:xfrm>
            <a:off x="236007" y="4755116"/>
            <a:ext cx="3236934" cy="2154757"/>
          </a:xfrm>
          <a:prstGeom prst="rect">
            <a:avLst/>
          </a:prstGeom>
          <a:noFill/>
        </p:spPr>
        <p:txBody>
          <a:bodyPr wrap="square" lIns="91440" tIns="45720" rIns="91440" bIns="45720" rtlCol="0" anchor="t">
            <a:spAutoFit/>
          </a:bodyPr>
          <a:lstStyle/>
          <a:p>
            <a:pPr marL="0" marR="0" lvl="0" indent="0" algn="l" defTabSz="914290" rtl="0" eaLnBrk="1" fontAlgn="auto" latinLnBrk="0" hangingPunct="1">
              <a:lnSpc>
                <a:spcPct val="100000"/>
              </a:lnSpc>
              <a:spcBef>
                <a:spcPts val="92"/>
              </a:spcBef>
              <a:spcAft>
                <a:spcPts val="0"/>
              </a:spcAft>
              <a:buClrTx/>
              <a:buSzTx/>
              <a:buFontTx/>
              <a:buNone/>
              <a:tabLst/>
              <a:defRPr/>
            </a:pPr>
            <a:endParaRPr kumimoji="1" lang="en-US" altLang="ja-JP" sz="6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defTabSz="914290">
              <a:defRPr/>
            </a:pPr>
            <a:r>
              <a:rPr kumimoji="1" lang="ja-JP" altLang="en-US" sz="1650" b="1" i="0" u="none" strike="noStrike" kern="1200" cap="none" spc="0" normalizeH="0" baseline="0" noProof="0" dirty="0">
                <a:ln>
                  <a:noFill/>
                </a:ln>
                <a:solidFill>
                  <a:prstClr val="black"/>
                </a:solidFill>
                <a:effectLst/>
                <a:uLnTx/>
                <a:uFillTx/>
                <a:latin typeface="Meiryo UI"/>
                <a:ea typeface="Meiryo UI"/>
              </a:rPr>
              <a:t>○</a:t>
            </a:r>
            <a:r>
              <a:rPr kumimoji="1" lang="ja-JP" sz="1500" b="1" dirty="0">
                <a:solidFill>
                  <a:prstClr val="black"/>
                </a:solidFill>
                <a:latin typeface="Meiryo UI"/>
                <a:ea typeface="Meiryo UI"/>
              </a:rPr>
              <a:t>省エネ改修し、</a:t>
            </a:r>
            <a:r>
              <a:rPr kumimoji="1" lang="ja-JP" sz="1500" b="1" u="sng" dirty="0">
                <a:solidFill>
                  <a:srgbClr val="FF0000"/>
                </a:solidFill>
                <a:latin typeface="Meiryo UI"/>
                <a:ea typeface="Meiryo UI"/>
              </a:rPr>
              <a:t>光熱水費の削減分で</a:t>
            </a:r>
            <a:endParaRPr kumimoji="1" lang="ja-JP" altLang="en-US" sz="1500" b="1" u="sng" dirty="0">
              <a:solidFill>
                <a:prstClr val="black"/>
              </a:solidFill>
              <a:highlight>
                <a:srgbClr val="FFFF00"/>
              </a:highlight>
              <a:latin typeface="Meiryo UI" panose="020B0604030504040204" pitchFamily="50" charset="-128"/>
              <a:ea typeface="Meiryo UI" panose="020B0604030504040204" pitchFamily="50" charset="-128"/>
            </a:endParaRPr>
          </a:p>
          <a:p>
            <a:pPr defTabSz="914290">
              <a:defRPr/>
            </a:pPr>
            <a:r>
              <a:rPr kumimoji="1" lang="ja-JP" sz="1500" b="1" dirty="0">
                <a:solidFill>
                  <a:prstClr val="black"/>
                </a:solidFill>
                <a:latin typeface="Meiryo UI"/>
                <a:ea typeface="Meiryo UI"/>
              </a:rPr>
              <a:t>　 設備改修工事に係る経費等を償還</a:t>
            </a:r>
            <a:endParaRPr kumimoji="1" lang="ja-JP" dirty="0">
              <a:solidFill>
                <a:prstClr val="black"/>
              </a:solidFill>
            </a:endParaRPr>
          </a:p>
          <a:p>
            <a:pPr defTabSz="914290">
              <a:defRPr/>
            </a:pPr>
            <a:r>
              <a:rPr kumimoji="1" lang="ja-JP" sz="1500" b="1" dirty="0">
                <a:solidFill>
                  <a:prstClr val="black"/>
                </a:solidFill>
                <a:latin typeface="Meiryo UI"/>
                <a:ea typeface="Meiryo UI"/>
              </a:rPr>
              <a:t>○</a:t>
            </a:r>
            <a:r>
              <a:rPr kumimoji="1" lang="ja-JP" sz="1500" b="1" u="sng" dirty="0">
                <a:solidFill>
                  <a:srgbClr val="FF0000"/>
                </a:solidFill>
                <a:latin typeface="Meiryo UI"/>
                <a:ea typeface="Meiryo UI"/>
              </a:rPr>
              <a:t>市町村の事業をサポート</a:t>
            </a:r>
            <a:endParaRPr kumimoji="1" lang="ja-JP" dirty="0"/>
          </a:p>
          <a:p>
            <a:pPr defTabSz="914290">
              <a:defRPr/>
            </a:pPr>
            <a:r>
              <a:rPr kumimoji="1" lang="ja-JP" sz="1500" b="1" dirty="0">
                <a:solidFill>
                  <a:prstClr val="black"/>
                </a:solidFill>
                <a:latin typeface="Meiryo UI"/>
                <a:ea typeface="Meiryo UI"/>
              </a:rPr>
              <a:t>　 ⇒ 24市町村572施設で事業化</a:t>
            </a:r>
            <a:endParaRPr kumimoji="1" lang="ja-JP" dirty="0"/>
          </a:p>
          <a:p>
            <a:pPr defTabSz="914290">
              <a:defRPr/>
            </a:pPr>
            <a:endParaRPr kumimoji="1" lang="ja-JP" altLang="en-US" sz="1000" dirty="0">
              <a:solidFill>
                <a:prstClr val="black"/>
              </a:solidFill>
              <a:latin typeface="Meiryo UI"/>
              <a:ea typeface="Meiryo UI"/>
            </a:endParaRPr>
          </a:p>
          <a:p>
            <a:pPr defTabSz="914290">
              <a:defRPr/>
            </a:pPr>
            <a:r>
              <a:rPr kumimoji="1" lang="ja-JP" sz="1000" dirty="0">
                <a:solidFill>
                  <a:prstClr val="black"/>
                </a:solidFill>
                <a:latin typeface="Meiryo UI"/>
                <a:ea typeface="Meiryo UI"/>
              </a:rPr>
              <a:t>＜令和８年度の主な取組＞</a:t>
            </a:r>
            <a:endParaRPr lang="ja-JP" dirty="0">
              <a:solidFill>
                <a:prstClr val="black"/>
              </a:solidFill>
              <a:ea typeface="ＭＳ Ｐゴシック"/>
              <a:cs typeface="Calibri"/>
            </a:endParaRPr>
          </a:p>
          <a:p>
            <a:pPr defTabSz="914290">
              <a:defRPr/>
            </a:pPr>
            <a:r>
              <a:rPr kumimoji="1" lang="ja-JP" sz="1000" dirty="0">
                <a:solidFill>
                  <a:prstClr val="black"/>
                </a:solidFill>
                <a:latin typeface="Meiryo UI"/>
                <a:ea typeface="Meiryo UI"/>
              </a:rPr>
              <a:t>・府立高校及び支援学校30施設で新規公募</a:t>
            </a:r>
            <a:endParaRPr kumimoji="1" lang="ja-JP" dirty="0"/>
          </a:p>
          <a:p>
            <a:pPr defTabSz="914290">
              <a:defRPr/>
            </a:pPr>
            <a:r>
              <a:rPr kumimoji="1" lang="ja-JP" sz="1000" dirty="0">
                <a:solidFill>
                  <a:prstClr val="black"/>
                </a:solidFill>
                <a:latin typeface="Meiryo UI"/>
                <a:ea typeface="Meiryo UI"/>
              </a:rPr>
              <a:t>・府初の既存ZEB化事例となる西大阪治水事務所で</a:t>
            </a:r>
            <a:endParaRPr kumimoji="1" lang="ja-JP" dirty="0"/>
          </a:p>
          <a:p>
            <a:pPr defTabSz="914290">
              <a:defRPr/>
            </a:pPr>
            <a:r>
              <a:rPr kumimoji="1" lang="ja-JP" sz="1000" dirty="0">
                <a:solidFill>
                  <a:prstClr val="black"/>
                </a:solidFill>
                <a:latin typeface="Meiryo UI"/>
                <a:ea typeface="Meiryo UI"/>
              </a:rPr>
              <a:t> 完成後のデータ収集、分析</a:t>
            </a:r>
            <a:endParaRPr kumimoji="1" lang="ja-JP" dirty="0"/>
          </a:p>
          <a:p>
            <a:pPr defTabSz="914290">
              <a:lnSpc>
                <a:spcPts val="1994"/>
              </a:lnSpc>
              <a:spcBef>
                <a:spcPts val="92"/>
              </a:spcBef>
              <a:defRPr/>
            </a:pPr>
            <a:endParaRPr lang="ja-JP" altLang="en-US" sz="165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875335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spPr>
      <a:bodyPr rtlCol="0" anchor="ctr"/>
      <a:lstStyle>
        <a:defPPr algn="ctr">
          <a:defRPr kumimoji="1">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solidFill>
        <a:ln w="9525">
          <a:solidFill>
            <a:schemeClr val="tx2"/>
          </a:solidFill>
          <a:prstDash val="solid"/>
        </a:ln>
      </a:spPr>
      <a:bodyPr wrap="square" lIns="50400" tIns="100800" rIns="50400" bIns="50400" rtlCol="0" anchor="t" anchorCtr="0">
        <a:noAutofit/>
      </a:bodyPr>
      <a:lstStyle>
        <a:defPPr>
          <a:lnSpc>
            <a:spcPts val="1400"/>
          </a:lnSpc>
          <a:spcBef>
            <a:spcPts val="280"/>
          </a:spcBef>
          <a:defRPr sz="1100" spc="-29" dirty="0" smtClean="0">
            <a:latin typeface="Meiryo UI" panose="020B0604030504040204" pitchFamily="50" charset="-128"/>
            <a:ea typeface="Meiryo UI" panose="020B0604030504040204" pitchFamily="50" charset="-128"/>
            <a:cs typeface="Meiryo UI" panose="020B0604030504040204" pitchFamily="50" charset="-128"/>
          </a:defRPr>
        </a:defPPr>
      </a:lstStyle>
    </a:tx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D54921E7AEDC184AB774AB0DE627C1C6" ma:contentTypeVersion="30" ma:contentTypeDescription="新しいドキュメントを作成します。" ma:contentTypeScope="" ma:versionID="649379ef5b1d7884cc3303e8ac1a0270">
  <xsd:schema xmlns:xsd="http://www.w3.org/2001/XMLSchema" xmlns:xs="http://www.w3.org/2001/XMLSchema" xmlns:p="http://schemas.microsoft.com/office/2006/metadata/properties" xmlns:ns2="3eae6ebc-c6e1-4407-981d-266537fdb69e" xmlns:ns3="9693bdc8-fb3d-4d06-a071-6a5f30d07338" targetNamespace="http://schemas.microsoft.com/office/2006/metadata/properties" ma:root="true" ma:fieldsID="8cb3bbaa4595f775b2cea390a8a6eb74" ns2:_="" ns3:_="">
    <xsd:import namespace="3eae6ebc-c6e1-4407-981d-266537fdb69e"/>
    <xsd:import namespace="9693bdc8-fb3d-4d06-a071-6a5f30d07338"/>
    <xsd:element name="properties">
      <xsd:complexType>
        <xsd:sequence>
          <xsd:element name="documentManagement">
            <xsd:complexType>
              <xsd:all>
                <xsd:element ref="ns2:SharedWithUsers"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ae6ebc-c6e1-4407-981d-266537fdb69e"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693bdc8-fb3d-4d06-a071-6a5f30d07338"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51705B2-70C7-4D8B-A890-44C903BFCCE0}">
  <ds:schemaRefs>
    <ds:schemaRef ds:uri="http://schemas.microsoft.com/sharepoint/v3/contenttype/forms"/>
  </ds:schemaRefs>
</ds:datastoreItem>
</file>

<file path=customXml/itemProps2.xml><?xml version="1.0" encoding="utf-8"?>
<ds:datastoreItem xmlns:ds="http://schemas.openxmlformats.org/officeDocument/2006/customXml" ds:itemID="{FA536B78-35D2-4C15-BB52-80FD57C5CDA5}">
  <ds:schemaRefs>
    <ds:schemaRef ds:uri="3eae6ebc-c6e1-4407-981d-266537fdb69e"/>
    <ds:schemaRef ds:uri="9693bdc8-fb3d-4d06-a071-6a5f30d0733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B62D735-491A-4EFD-8114-5A02F64E7B16}">
  <ds:schemaRefs>
    <ds:schemaRef ds:uri="http://purl.org/dc/elements/1.1/"/>
    <ds:schemaRef ds:uri="3eae6ebc-c6e1-4407-981d-266537fdb69e"/>
    <ds:schemaRef ds:uri="http://schemas.microsoft.com/office/2006/metadata/properties"/>
    <ds:schemaRef ds:uri="http://schemas.microsoft.com/office/2006/documentManagement/types"/>
    <ds:schemaRef ds:uri="http://purl.org/dc/terms/"/>
    <ds:schemaRef ds:uri="http://www.w3.org/XML/1998/namespace"/>
    <ds:schemaRef ds:uri="http://purl.org/dc/dcmitype/"/>
    <ds:schemaRef ds:uri="http://schemas.microsoft.com/office/infopath/2007/PartnerControls"/>
    <ds:schemaRef ds:uri="http://schemas.openxmlformats.org/package/2006/metadata/core-properties"/>
    <ds:schemaRef ds:uri="9693bdc8-fb3d-4d06-a071-6a5f30d07338"/>
  </ds:schemaRefs>
</ds:datastoreItem>
</file>

<file path=docProps/app.xml><?xml version="1.0" encoding="utf-8"?>
<Properties xmlns="http://schemas.openxmlformats.org/officeDocument/2006/extended-properties" xmlns:vt="http://schemas.openxmlformats.org/officeDocument/2006/docPropsVTypes">
  <Template>Office Theme</Template>
  <TotalTime>167</TotalTime>
  <Words>11825</Words>
  <PresentationFormat>画面に合わせる (4:3)</PresentationFormat>
  <Paragraphs>1292</Paragraphs>
  <Slides>33</Slides>
  <Notes>26</Notes>
  <HiddenSlides>0</HiddenSlides>
  <MMClips>0</MMClips>
  <ScaleCrop>false</ScaleCrop>
  <HeadingPairs>
    <vt:vector size="6" baseType="variant">
      <vt:variant>
        <vt:lpstr>使用されているフォント</vt:lpstr>
      </vt:variant>
      <vt:variant>
        <vt:i4>20</vt:i4>
      </vt:variant>
      <vt:variant>
        <vt:lpstr>テーマ</vt:lpstr>
      </vt:variant>
      <vt:variant>
        <vt:i4>2</vt:i4>
      </vt:variant>
      <vt:variant>
        <vt:lpstr>スライド タイトル</vt:lpstr>
      </vt:variant>
      <vt:variant>
        <vt:i4>33</vt:i4>
      </vt:variant>
    </vt:vector>
  </HeadingPairs>
  <TitlesOfParts>
    <vt:vector size="55" baseType="lpstr">
      <vt:lpstr>BIZ UDPゴシック</vt:lpstr>
      <vt:lpstr>BIZ UDゴシック</vt:lpstr>
      <vt:lpstr>HGPｺﾞｼｯｸM</vt:lpstr>
      <vt:lpstr>HG丸ｺﾞｼｯｸM-PRO</vt:lpstr>
      <vt:lpstr>Meiryo UI</vt:lpstr>
      <vt:lpstr>MS PGothic</vt:lpstr>
      <vt:lpstr>MS PGothic</vt:lpstr>
      <vt:lpstr>ＭＳ Ｐ明朝</vt:lpstr>
      <vt:lpstr>ＭＳ ゴシック</vt:lpstr>
      <vt:lpstr>ＭＳ 明朝</vt:lpstr>
      <vt:lpstr>UD デジタル 教科書体 NK-R</vt:lpstr>
      <vt:lpstr>UD デジタル 教科書体 NP-B</vt:lpstr>
      <vt:lpstr>UD デジタル 教科書体 NP-R</vt:lpstr>
      <vt:lpstr>UD デジタル 教科書体 N-R</vt:lpstr>
      <vt:lpstr>メイリオ</vt:lpstr>
      <vt:lpstr>メイリオ</vt:lpstr>
      <vt:lpstr>游ゴシック</vt:lpstr>
      <vt:lpstr>Arial</vt:lpstr>
      <vt:lpstr>Calibri</vt:lpstr>
      <vt:lpstr>Wingdings</vt:lpstr>
      <vt:lpstr>Office ​​テーマ</vt:lpstr>
      <vt:lpstr>1_Office ​​テーマ</vt:lpstr>
      <vt:lpstr>PowerPoint プレゼンテーション</vt:lpstr>
      <vt:lpstr>住まうビジョン・大阪（大阪府住生活基本計画）の概要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Printed>2026-07-29T01:57:17Z</cp:lastPrinted>
  <dcterms:created xsi:type="dcterms:W3CDTF">2024-06-24T07:35:10Z</dcterms:created>
  <dcterms:modified xsi:type="dcterms:W3CDTF">2026-09-01T07:38:15Z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0x010100D54921E7AEDC184AB774AB0DE627C1C6</vt:lpwstr>
  </property>
</Properties>
</file>