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1"/>
  </p:notesMasterIdLst>
  <p:sldIdLst>
    <p:sldId id="1340" r:id="rId2"/>
    <p:sldId id="258" r:id="rId3"/>
    <p:sldId id="1333" r:id="rId4"/>
    <p:sldId id="1347" r:id="rId5"/>
    <p:sldId id="1334" r:id="rId6"/>
    <p:sldId id="1335" r:id="rId7"/>
    <p:sldId id="313" r:id="rId8"/>
    <p:sldId id="1336" r:id="rId9"/>
    <p:sldId id="1345" r:id="rId10"/>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89" autoAdjust="0"/>
    <p:restoredTop sz="94660"/>
  </p:normalViewPr>
  <p:slideViewPr>
    <p:cSldViewPr snapToGrid="0">
      <p:cViewPr varScale="1">
        <p:scale>
          <a:sx n="127" d="100"/>
          <a:sy n="127" d="100"/>
        </p:scale>
        <p:origin x="10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48D3BB2A-0D29-4A60-A567-CB4C17E27F26}"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D9F1BB-43D3-4436-9446-ACC08D141A10}" type="slidenum">
              <a:rPr kumimoji="1" lang="ja-JP" altLang="en-US" smtClean="0"/>
              <a:t>‹#›</a:t>
            </a:fld>
            <a:endParaRPr kumimoji="1" lang="ja-JP" altLang="en-US"/>
          </a:p>
        </p:txBody>
      </p:sp>
    </p:spTree>
    <p:extLst>
      <p:ext uri="{BB962C8B-B14F-4D97-AF65-F5344CB8AC3E}">
        <p14:creationId xmlns:p14="http://schemas.microsoft.com/office/powerpoint/2010/main" val="22498127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159994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524938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733276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1163450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3314581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165111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1519448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188063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3081924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3138601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3B2790-B07C-4F77-BE76-6865C22CEA3D}"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1740407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3B2790-B07C-4F77-BE76-6865C22CEA3D}" type="datetimeFigureOut">
              <a:rPr kumimoji="1" lang="ja-JP" altLang="en-US" smtClean="0"/>
              <a:t>2026/9/1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858CC2-9373-4B94-A5F4-10E0272390D4}" type="slidenum">
              <a:rPr kumimoji="1" lang="ja-JP" altLang="en-US" smtClean="0"/>
              <a:t>‹#›</a:t>
            </a:fld>
            <a:endParaRPr kumimoji="1" lang="ja-JP" altLang="en-US"/>
          </a:p>
        </p:txBody>
      </p:sp>
    </p:spTree>
    <p:extLst>
      <p:ext uri="{BB962C8B-B14F-4D97-AF65-F5344CB8AC3E}">
        <p14:creationId xmlns:p14="http://schemas.microsoft.com/office/powerpoint/2010/main" val="108867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DDED295-A0C6-46B9-80F0-C52A6BED65DA}"/>
              </a:ext>
            </a:extLst>
          </p:cNvPr>
          <p:cNvSpPr/>
          <p:nvPr/>
        </p:nvSpPr>
        <p:spPr>
          <a:xfrm>
            <a:off x="0" y="2395728"/>
            <a:ext cx="9144000" cy="16276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latin typeface="BIZ UDPゴシック" panose="020B0400000000000000" pitchFamily="50" charset="-128"/>
                <a:ea typeface="BIZ UDPゴシック" panose="020B0400000000000000" pitchFamily="50" charset="-128"/>
              </a:rPr>
              <a:t>大阪府居住安定確保計画（案）の改定のポイント</a:t>
            </a:r>
          </a:p>
        </p:txBody>
      </p:sp>
      <p:sp>
        <p:nvSpPr>
          <p:cNvPr id="5" name="テキスト ボックス 4">
            <a:extLst>
              <a:ext uri="{FF2B5EF4-FFF2-40B4-BE49-F238E27FC236}">
                <a16:creationId xmlns:a16="http://schemas.microsoft.com/office/drawing/2014/main" id="{769B1ED9-3677-44D2-A755-B9BD8BCF3885}"/>
              </a:ext>
            </a:extLst>
          </p:cNvPr>
          <p:cNvSpPr txBox="1"/>
          <p:nvPr/>
        </p:nvSpPr>
        <p:spPr>
          <a:xfrm>
            <a:off x="3106166" y="4773168"/>
            <a:ext cx="3280065" cy="584775"/>
          </a:xfrm>
          <a:prstGeom prst="rect">
            <a:avLst/>
          </a:prstGeom>
          <a:noFill/>
        </p:spPr>
        <p:txBody>
          <a:bodyPr wrap="none" rtlCol="0">
            <a:spAutoFit/>
          </a:bodyPr>
          <a:lstStyle/>
          <a:p>
            <a:pPr algn="ctr"/>
            <a:r>
              <a:rPr kumimoji="1" lang="ja-JP" altLang="en-US" sz="1600" dirty="0">
                <a:latin typeface="BIZ UDPゴシック" panose="020B0400000000000000" pitchFamily="50" charset="-128"/>
                <a:ea typeface="BIZ UDPゴシック" panose="020B0400000000000000" pitchFamily="50" charset="-128"/>
              </a:rPr>
              <a:t>令和８年７月３１日</a:t>
            </a:r>
            <a:endParaRPr kumimoji="1" lang="en-US" altLang="ja-JP" sz="1600" dirty="0">
              <a:latin typeface="BIZ UDPゴシック" panose="020B0400000000000000" pitchFamily="50" charset="-128"/>
              <a:ea typeface="BIZ UDPゴシック" panose="020B0400000000000000" pitchFamily="50" charset="-128"/>
            </a:endParaRPr>
          </a:p>
          <a:p>
            <a:pPr algn="ctr"/>
            <a:r>
              <a:rPr kumimoji="1" lang="ja-JP" altLang="en-US" sz="1600" dirty="0">
                <a:latin typeface="BIZ UDPゴシック" panose="020B0400000000000000" pitchFamily="50" charset="-128"/>
                <a:ea typeface="BIZ UDPゴシック" panose="020B0400000000000000" pitchFamily="50" charset="-128"/>
              </a:rPr>
              <a:t>第７回　大阪府住生活審議会　資料</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3D3BC82-795D-4469-8B1E-E85573AC65A8}"/>
              </a:ext>
            </a:extLst>
          </p:cNvPr>
          <p:cNvSpPr txBox="1"/>
          <p:nvPr/>
        </p:nvSpPr>
        <p:spPr>
          <a:xfrm>
            <a:off x="7494879" y="324626"/>
            <a:ext cx="1447796" cy="284198"/>
          </a:xfrm>
          <a:prstGeom prst="rect">
            <a:avLst/>
          </a:prstGeom>
          <a:noFill/>
          <a:ln>
            <a:solidFill>
              <a:schemeClr val="tx1"/>
            </a:solidFill>
          </a:ln>
        </p:spPr>
        <p:txBody>
          <a:bodyPr wrap="square" tIns="58500" bIns="0">
            <a:spAutoFit/>
          </a:bodyPr>
          <a:lstStyle/>
          <a:p>
            <a:pPr algn="ctr" defTabSz="742950">
              <a:defRPr/>
            </a:pPr>
            <a:r>
              <a:rPr lang="ja-JP" altLang="en-US" sz="1463"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資料５</a:t>
            </a:r>
            <a:endParaRPr lang="en-US" altLang="ja-JP" sz="1463"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874930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四角形: 角を丸くする 46">
            <a:extLst>
              <a:ext uri="{FF2B5EF4-FFF2-40B4-BE49-F238E27FC236}">
                <a16:creationId xmlns:a16="http://schemas.microsoft.com/office/drawing/2014/main" id="{0AD9F3C3-614A-40A3-B7C1-ECF8E7EFED12}"/>
              </a:ext>
            </a:extLst>
          </p:cNvPr>
          <p:cNvSpPr/>
          <p:nvPr/>
        </p:nvSpPr>
        <p:spPr>
          <a:xfrm>
            <a:off x="147628" y="2527017"/>
            <a:ext cx="8949722" cy="4263412"/>
          </a:xfrm>
          <a:prstGeom prst="roundRect">
            <a:avLst>
              <a:gd name="adj" fmla="val 70"/>
            </a:avLst>
          </a:prstGeom>
          <a:solidFill>
            <a:schemeClr val="bg1"/>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ja-JP" altLang="en-US" sz="1286">
              <a:solidFill>
                <a:prstClr val="white"/>
              </a:solidFill>
              <a:latin typeface="+mn-ea"/>
            </a:endParaRPr>
          </a:p>
        </p:txBody>
      </p:sp>
      <p:sp>
        <p:nvSpPr>
          <p:cNvPr id="11" name="正方形/長方形 10">
            <a:extLst>
              <a:ext uri="{FF2B5EF4-FFF2-40B4-BE49-F238E27FC236}">
                <a16:creationId xmlns:a16="http://schemas.microsoft.com/office/drawing/2014/main" id="{D47045E6-2BDB-45AE-831A-225ED799027D}"/>
              </a:ext>
            </a:extLst>
          </p:cNvPr>
          <p:cNvSpPr/>
          <p:nvPr/>
        </p:nvSpPr>
        <p:spPr>
          <a:xfrm>
            <a:off x="206420" y="2760565"/>
            <a:ext cx="4176000"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F5A938C8-BD73-473D-8BDF-D65193B08103}"/>
              </a:ext>
            </a:extLst>
          </p:cNvPr>
          <p:cNvSpPr/>
          <p:nvPr/>
        </p:nvSpPr>
        <p:spPr>
          <a:xfrm>
            <a:off x="206420" y="3553309"/>
            <a:ext cx="4176000"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185D93B5-2CCE-4E24-8B79-C19D5BE23A8F}"/>
              </a:ext>
            </a:extLst>
          </p:cNvPr>
          <p:cNvSpPr/>
          <p:nvPr/>
        </p:nvSpPr>
        <p:spPr>
          <a:xfrm>
            <a:off x="206420" y="4999029"/>
            <a:ext cx="4176000" cy="5588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2A6014AF-9E65-458B-B769-9166E9C4832D}"/>
              </a:ext>
            </a:extLst>
          </p:cNvPr>
          <p:cNvSpPr/>
          <p:nvPr/>
        </p:nvSpPr>
        <p:spPr>
          <a:xfrm>
            <a:off x="4489589" y="2729736"/>
            <a:ext cx="4464000"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FE2AB0EA-8F11-4698-A2C8-7884C3F7E8D5}"/>
              </a:ext>
            </a:extLst>
          </p:cNvPr>
          <p:cNvSpPr/>
          <p:nvPr/>
        </p:nvSpPr>
        <p:spPr>
          <a:xfrm>
            <a:off x="4489589" y="4031502"/>
            <a:ext cx="4464000"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7558" y="455857"/>
            <a:ext cx="9143999" cy="640688"/>
          </a:xfrm>
          <a:prstGeom prst="rect">
            <a:avLst/>
          </a:prstGeom>
          <a:noFill/>
        </p:spPr>
        <p:txBody>
          <a:bodyPr wrap="square" rtlCol="0">
            <a:spAutoFit/>
          </a:bodyPr>
          <a:lstStyle/>
          <a:p>
            <a:pPr defTabSz="326578">
              <a:lnSpc>
                <a:spcPts val="1500"/>
              </a:lnSpc>
            </a:pPr>
            <a:r>
              <a:rPr lang="en-US" altLang="ja-JP" sz="1100" b="1" dirty="0">
                <a:solidFill>
                  <a:prstClr val="black"/>
                </a:solidFill>
                <a:latin typeface="BIZ UDPゴシック" panose="020B0400000000000000" pitchFamily="50" charset="-128"/>
                <a:ea typeface="BIZ UDPゴシック" panose="020B0400000000000000" pitchFamily="50" charset="-128"/>
              </a:rPr>
              <a:t>【</a:t>
            </a:r>
            <a:r>
              <a:rPr lang="ja-JP" altLang="en-US" sz="1100" b="1" dirty="0">
                <a:solidFill>
                  <a:prstClr val="black"/>
                </a:solidFill>
                <a:latin typeface="BIZ UDPゴシック" panose="020B0400000000000000" pitchFamily="50" charset="-128"/>
                <a:ea typeface="BIZ UDPゴシック" panose="020B0400000000000000" pitchFamily="50" charset="-128"/>
              </a:rPr>
              <a:t>居住安定確保計画の改定</a:t>
            </a:r>
            <a:r>
              <a:rPr lang="en-US" altLang="ja-JP" sz="1100" b="1" dirty="0">
                <a:solidFill>
                  <a:prstClr val="black"/>
                </a:solidFill>
                <a:latin typeface="BIZ UDPゴシック" panose="020B0400000000000000" pitchFamily="50" charset="-128"/>
                <a:ea typeface="BIZ UDPゴシック" panose="020B0400000000000000" pitchFamily="50" charset="-128"/>
              </a:rPr>
              <a:t>】</a:t>
            </a:r>
          </a:p>
          <a:p>
            <a:pPr defTabSz="326578">
              <a:lnSpc>
                <a:spcPts val="1500"/>
              </a:lnSpc>
            </a:pPr>
            <a:r>
              <a:rPr lang="ja-JP" altLang="en-US" sz="1050" dirty="0">
                <a:solidFill>
                  <a:prstClr val="black"/>
                </a:solidFill>
                <a:latin typeface="BIZ UDPゴシック" panose="020B0400000000000000" pitchFamily="50" charset="-128"/>
                <a:ea typeface="BIZ UDPゴシック" panose="020B0400000000000000" pitchFamily="50" charset="-128"/>
              </a:rPr>
              <a:t>〇</a:t>
            </a:r>
            <a:r>
              <a:rPr kumimoji="0" lang="ja-JP" altLang="en-US" sz="1050" dirty="0">
                <a:solidFill>
                  <a:prstClr val="black"/>
                </a:solidFill>
                <a:latin typeface="BIZ UDPゴシック" panose="020B0400000000000000" pitchFamily="50" charset="-128"/>
                <a:ea typeface="BIZ UDPゴシック" panose="020B0400000000000000" pitchFamily="50" charset="-128"/>
              </a:rPr>
              <a:t>高齢者や障がい者、低額所得者等の住宅確保要配慮者の居住の安定に関する総合的かつ効果的な施策を推進するため、</a:t>
            </a:r>
            <a:r>
              <a:rPr lang="ja-JP" altLang="en-US" sz="1050" dirty="0">
                <a:solidFill>
                  <a:prstClr val="black"/>
                </a:solidFill>
                <a:latin typeface="BIZ UDPゴシック" panose="020B0400000000000000" pitchFamily="50" charset="-128"/>
                <a:ea typeface="BIZ UDPゴシック" panose="020B0400000000000000" pitchFamily="50" charset="-128"/>
              </a:rPr>
              <a:t>「大阪府居住安定確保計画」を</a:t>
            </a:r>
            <a:endParaRPr lang="en-US" altLang="ja-JP" sz="1050" dirty="0">
              <a:solidFill>
                <a:prstClr val="black"/>
              </a:solidFill>
              <a:latin typeface="BIZ UDPゴシック" panose="020B0400000000000000" pitchFamily="50" charset="-128"/>
              <a:ea typeface="BIZ UDPゴシック" panose="020B0400000000000000" pitchFamily="50" charset="-128"/>
            </a:endParaRPr>
          </a:p>
          <a:p>
            <a:pPr defTabSz="326578">
              <a:lnSpc>
                <a:spcPts val="1500"/>
              </a:lnSpc>
            </a:pPr>
            <a:r>
              <a:rPr lang="ja-JP" altLang="en-US" sz="1050" dirty="0">
                <a:solidFill>
                  <a:prstClr val="black"/>
                </a:solidFill>
                <a:latin typeface="BIZ UDPゴシック" panose="020B0400000000000000" pitchFamily="50" charset="-128"/>
                <a:ea typeface="BIZ UDPゴシック" panose="020B0400000000000000" pitchFamily="50" charset="-128"/>
              </a:rPr>
              <a:t>　 </a:t>
            </a:r>
            <a:r>
              <a:rPr lang="en-US" altLang="ja-JP" sz="1050" dirty="0">
                <a:solidFill>
                  <a:prstClr val="black"/>
                </a:solidFill>
                <a:latin typeface="BIZ UDPゴシック" panose="020B0400000000000000" pitchFamily="50" charset="-128"/>
                <a:ea typeface="BIZ UDPゴシック" panose="020B0400000000000000" pitchFamily="50" charset="-128"/>
              </a:rPr>
              <a:t>R</a:t>
            </a:r>
            <a:r>
              <a:rPr lang="ja-JP" altLang="en-US" sz="1050" dirty="0">
                <a:solidFill>
                  <a:prstClr val="black"/>
                </a:solidFill>
                <a:latin typeface="BIZ UDPゴシック" panose="020B0400000000000000" pitchFamily="50" charset="-128"/>
                <a:ea typeface="BIZ UDPゴシック" panose="020B0400000000000000" pitchFamily="50" charset="-128"/>
              </a:rPr>
              <a:t>３年度に策定。（住宅セーフティネット法に基づく「賃貸住宅供給促進計画」、高齢者住まい法に基づく「高齢者居住安定確保計画」を統合した計画）</a:t>
            </a:r>
            <a:endParaRPr lang="en-US" altLang="ja-JP" sz="1050" dirty="0">
              <a:solidFill>
                <a:prstClr val="black"/>
              </a:solidFill>
              <a:latin typeface="BIZ UDPゴシック" panose="020B0400000000000000" pitchFamily="50" charset="-128"/>
              <a:ea typeface="BIZ UDPゴシック" panose="020B0400000000000000" pitchFamily="50" charset="-128"/>
            </a:endParaRPr>
          </a:p>
        </p:txBody>
      </p:sp>
      <p:sp>
        <p:nvSpPr>
          <p:cNvPr id="63" name="テキスト ボックス 62">
            <a:extLst>
              <a:ext uri="{FF2B5EF4-FFF2-40B4-BE49-F238E27FC236}">
                <a16:creationId xmlns:a16="http://schemas.microsoft.com/office/drawing/2014/main" id="{FDC7A3E8-0B91-4642-BB14-B975C1C1C3A9}"/>
              </a:ext>
            </a:extLst>
          </p:cNvPr>
          <p:cNvSpPr txBox="1"/>
          <p:nvPr/>
        </p:nvSpPr>
        <p:spPr>
          <a:xfrm flipH="1">
            <a:off x="55871" y="2586380"/>
            <a:ext cx="3789040" cy="277448"/>
          </a:xfrm>
          <a:prstGeom prst="rect">
            <a:avLst/>
          </a:prstGeom>
          <a:noFill/>
        </p:spPr>
        <p:txBody>
          <a:bodyPr wrap="square" rtlCol="0">
            <a:spAutoFit/>
          </a:bodyPr>
          <a:lstStyle/>
          <a:p>
            <a:pPr defTabSz="326578">
              <a:lnSpc>
                <a:spcPts val="1500"/>
              </a:lnSpc>
            </a:pPr>
            <a:r>
              <a:rPr lang="ja-JP" altLang="en-US" sz="1050" b="1" dirty="0">
                <a:solidFill>
                  <a:prstClr val="black"/>
                </a:solidFill>
                <a:latin typeface="+mn-ea"/>
              </a:rPr>
              <a:t>（１）住宅確保要配慮者の範囲</a:t>
            </a:r>
            <a:endParaRPr lang="en-US" altLang="ja-JP" sz="1050" b="1" dirty="0">
              <a:solidFill>
                <a:prstClr val="black"/>
              </a:solidFill>
              <a:latin typeface="+mn-ea"/>
            </a:endParaRPr>
          </a:p>
        </p:txBody>
      </p:sp>
      <p:grpSp>
        <p:nvGrpSpPr>
          <p:cNvPr id="3" name="グループ化 2"/>
          <p:cNvGrpSpPr/>
          <p:nvPr/>
        </p:nvGrpSpPr>
        <p:grpSpPr>
          <a:xfrm>
            <a:off x="135276" y="2391705"/>
            <a:ext cx="3768154" cy="224229"/>
            <a:chOff x="8102144" y="2987576"/>
            <a:chExt cx="5275415" cy="313921"/>
          </a:xfrm>
        </p:grpSpPr>
        <p:sp>
          <p:nvSpPr>
            <p:cNvPr id="31" name="正方形/長方形 30">
              <a:extLst>
                <a:ext uri="{FF2B5EF4-FFF2-40B4-BE49-F238E27FC236}">
                  <a16:creationId xmlns:a16="http://schemas.microsoft.com/office/drawing/2014/main" id="{092E429B-F0E0-4F66-9465-8DF654E90E75}"/>
                </a:ext>
              </a:extLst>
            </p:cNvPr>
            <p:cNvSpPr/>
            <p:nvPr/>
          </p:nvSpPr>
          <p:spPr>
            <a:xfrm>
              <a:off x="8102144" y="3008029"/>
              <a:ext cx="5275415" cy="266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lang="ja-JP" altLang="en-US" sz="1286">
                <a:solidFill>
                  <a:prstClr val="white"/>
                </a:solidFill>
                <a:latin typeface="+mn-ea"/>
              </a:endParaRPr>
            </a:p>
          </p:txBody>
        </p:sp>
        <p:sp>
          <p:nvSpPr>
            <p:cNvPr id="32" name="テキスト ボックス 31">
              <a:extLst>
                <a:ext uri="{FF2B5EF4-FFF2-40B4-BE49-F238E27FC236}">
                  <a16:creationId xmlns:a16="http://schemas.microsoft.com/office/drawing/2014/main" id="{FDC7A3E8-0B91-4642-BB14-B975C1C1C3A9}"/>
                </a:ext>
              </a:extLst>
            </p:cNvPr>
            <p:cNvSpPr txBox="1"/>
            <p:nvPr/>
          </p:nvSpPr>
          <p:spPr>
            <a:xfrm flipH="1">
              <a:off x="8158074" y="2987576"/>
              <a:ext cx="4941747" cy="313921"/>
            </a:xfrm>
            <a:prstGeom prst="rect">
              <a:avLst/>
            </a:prstGeom>
            <a:noFill/>
          </p:spPr>
          <p:txBody>
            <a:bodyPr wrap="square" rtlCol="0">
              <a:spAutoFit/>
            </a:bodyPr>
            <a:lstStyle/>
            <a:p>
              <a:pPr algn="ctr" defTabSz="326578"/>
              <a:r>
                <a:rPr lang="ja-JP" altLang="en-US" sz="857" b="1" dirty="0">
                  <a:solidFill>
                    <a:prstClr val="white"/>
                  </a:solidFill>
                  <a:latin typeface="+mn-ea"/>
                </a:rPr>
                <a:t>主な改定のポイント（居住安定確保計画推進部会での議論概要）</a:t>
              </a:r>
            </a:p>
          </p:txBody>
        </p:sp>
      </p:grpSp>
      <p:sp>
        <p:nvSpPr>
          <p:cNvPr id="45" name="テキスト ボックス 44">
            <a:extLst>
              <a:ext uri="{FF2B5EF4-FFF2-40B4-BE49-F238E27FC236}">
                <a16:creationId xmlns:a16="http://schemas.microsoft.com/office/drawing/2014/main" id="{9C6567B6-DD97-48E7-8BDF-916EC52EE080}"/>
              </a:ext>
            </a:extLst>
          </p:cNvPr>
          <p:cNvSpPr txBox="1"/>
          <p:nvPr/>
        </p:nvSpPr>
        <p:spPr>
          <a:xfrm flipH="1">
            <a:off x="4305665" y="2535519"/>
            <a:ext cx="2192634" cy="277448"/>
          </a:xfrm>
          <a:prstGeom prst="rect">
            <a:avLst/>
          </a:prstGeom>
          <a:noFill/>
        </p:spPr>
        <p:txBody>
          <a:bodyPr wrap="square" rtlCol="0">
            <a:spAutoFit/>
          </a:bodyPr>
          <a:lstStyle/>
          <a:p>
            <a:pPr defTabSz="326578">
              <a:lnSpc>
                <a:spcPts val="1500"/>
              </a:lnSpc>
            </a:pPr>
            <a:r>
              <a:rPr lang="ja-JP" altLang="en-US" sz="1050" b="1" dirty="0">
                <a:solidFill>
                  <a:prstClr val="black"/>
                </a:solidFill>
                <a:latin typeface="+mn-ea"/>
              </a:rPr>
              <a:t>（４）居住支援法人</a:t>
            </a:r>
            <a:endParaRPr lang="en-US" altLang="ja-JP" sz="1050" b="1" dirty="0">
              <a:solidFill>
                <a:prstClr val="black"/>
              </a:solidFill>
              <a:latin typeface="+mn-ea"/>
            </a:endParaRPr>
          </a:p>
        </p:txBody>
      </p:sp>
      <p:sp>
        <p:nvSpPr>
          <p:cNvPr id="49" name="テキスト ボックス 48">
            <a:extLst>
              <a:ext uri="{FF2B5EF4-FFF2-40B4-BE49-F238E27FC236}">
                <a16:creationId xmlns:a16="http://schemas.microsoft.com/office/drawing/2014/main" id="{CEC41CF1-8F9A-45E6-A960-AE556741E09F}"/>
              </a:ext>
            </a:extLst>
          </p:cNvPr>
          <p:cNvSpPr txBox="1"/>
          <p:nvPr/>
        </p:nvSpPr>
        <p:spPr>
          <a:xfrm flipH="1">
            <a:off x="4305665" y="3863297"/>
            <a:ext cx="3534490" cy="277448"/>
          </a:xfrm>
          <a:prstGeom prst="rect">
            <a:avLst/>
          </a:prstGeom>
          <a:noFill/>
        </p:spPr>
        <p:txBody>
          <a:bodyPr wrap="square" rtlCol="0">
            <a:spAutoFit/>
          </a:bodyPr>
          <a:lstStyle/>
          <a:p>
            <a:pPr defTabSz="326578">
              <a:lnSpc>
                <a:spcPts val="1500"/>
              </a:lnSpc>
            </a:pPr>
            <a:r>
              <a:rPr lang="ja-JP" altLang="en-US" sz="1050" b="1" dirty="0">
                <a:solidFill>
                  <a:prstClr val="black"/>
                </a:solidFill>
                <a:latin typeface="+mn-ea"/>
              </a:rPr>
              <a:t>（５）居住サポート住宅</a:t>
            </a:r>
            <a:endParaRPr lang="en-US" altLang="ja-JP" sz="1050" b="1" dirty="0">
              <a:solidFill>
                <a:prstClr val="black"/>
              </a:solidFill>
              <a:latin typeface="+mn-ea"/>
            </a:endParaRPr>
          </a:p>
        </p:txBody>
      </p:sp>
      <p:sp>
        <p:nvSpPr>
          <p:cNvPr id="51" name="テキスト ボックス 50">
            <a:extLst>
              <a:ext uri="{FF2B5EF4-FFF2-40B4-BE49-F238E27FC236}">
                <a16:creationId xmlns:a16="http://schemas.microsoft.com/office/drawing/2014/main" id="{4054A775-C934-4CD4-9DF9-6D601E0B52E1}"/>
              </a:ext>
            </a:extLst>
          </p:cNvPr>
          <p:cNvSpPr txBox="1"/>
          <p:nvPr/>
        </p:nvSpPr>
        <p:spPr>
          <a:xfrm flipH="1">
            <a:off x="55871" y="3381635"/>
            <a:ext cx="3808969" cy="277448"/>
          </a:xfrm>
          <a:prstGeom prst="rect">
            <a:avLst/>
          </a:prstGeom>
          <a:noFill/>
        </p:spPr>
        <p:txBody>
          <a:bodyPr wrap="square" rtlCol="0">
            <a:spAutoFit/>
          </a:bodyPr>
          <a:lstStyle/>
          <a:p>
            <a:pPr defTabSz="326578">
              <a:lnSpc>
                <a:spcPts val="1500"/>
              </a:lnSpc>
            </a:pPr>
            <a:r>
              <a:rPr lang="ja-JP" altLang="en-US" sz="1050" b="1" dirty="0">
                <a:solidFill>
                  <a:prstClr val="black"/>
                </a:solidFill>
                <a:latin typeface="+mn-ea"/>
              </a:rPr>
              <a:t>（２）居住安定確保計画の目標</a:t>
            </a:r>
            <a:endParaRPr lang="en-US" altLang="ja-JP" sz="1050" b="1" dirty="0">
              <a:solidFill>
                <a:prstClr val="black"/>
              </a:solidFill>
              <a:latin typeface="+mn-ea"/>
            </a:endParaRPr>
          </a:p>
        </p:txBody>
      </p:sp>
      <p:sp>
        <p:nvSpPr>
          <p:cNvPr id="37" name="テキスト ボックス 36">
            <a:extLst>
              <a:ext uri="{FF2B5EF4-FFF2-40B4-BE49-F238E27FC236}">
                <a16:creationId xmlns:a16="http://schemas.microsoft.com/office/drawing/2014/main" id="{C8255D4F-A4FA-49E7-BC24-D1C87330C627}"/>
              </a:ext>
            </a:extLst>
          </p:cNvPr>
          <p:cNvSpPr txBox="1"/>
          <p:nvPr/>
        </p:nvSpPr>
        <p:spPr>
          <a:xfrm flipH="1">
            <a:off x="55871" y="4805840"/>
            <a:ext cx="3808969" cy="277448"/>
          </a:xfrm>
          <a:prstGeom prst="rect">
            <a:avLst/>
          </a:prstGeom>
          <a:noFill/>
        </p:spPr>
        <p:txBody>
          <a:bodyPr wrap="square" rtlCol="0">
            <a:spAutoFit/>
          </a:bodyPr>
          <a:lstStyle/>
          <a:p>
            <a:pPr defTabSz="326578">
              <a:lnSpc>
                <a:spcPts val="1500"/>
              </a:lnSpc>
            </a:pPr>
            <a:r>
              <a:rPr lang="ja-JP" altLang="en-US" sz="1050" b="1" dirty="0">
                <a:solidFill>
                  <a:prstClr val="black"/>
                </a:solidFill>
                <a:latin typeface="+mn-ea"/>
              </a:rPr>
              <a:t>（３）地域の居住支援体制の整備に向けた各主体の役割</a:t>
            </a:r>
            <a:endParaRPr lang="en-US" altLang="ja-JP" sz="1050" b="1" dirty="0">
              <a:solidFill>
                <a:prstClr val="black"/>
              </a:solidFill>
              <a:latin typeface="+mn-ea"/>
            </a:endParaRPr>
          </a:p>
        </p:txBody>
      </p:sp>
      <p:sp>
        <p:nvSpPr>
          <p:cNvPr id="2" name="テキスト ボックス 1">
            <a:extLst>
              <a:ext uri="{FF2B5EF4-FFF2-40B4-BE49-F238E27FC236}">
                <a16:creationId xmlns:a16="http://schemas.microsoft.com/office/drawing/2014/main" id="{402C78BE-E805-4C7C-B301-AECA8870713D}"/>
              </a:ext>
            </a:extLst>
          </p:cNvPr>
          <p:cNvSpPr txBox="1"/>
          <p:nvPr/>
        </p:nvSpPr>
        <p:spPr>
          <a:xfrm>
            <a:off x="112867" y="2784854"/>
            <a:ext cx="4043007" cy="523220"/>
          </a:xfrm>
          <a:prstGeom prst="rect">
            <a:avLst/>
          </a:prstGeom>
          <a:noFill/>
        </p:spPr>
        <p:txBody>
          <a:bodyPr wrap="square" rtlCol="0">
            <a:spAutoFit/>
          </a:bodyPr>
          <a:lstStyle/>
          <a:p>
            <a:r>
              <a:rPr kumimoji="1" lang="ja-JP" altLang="en-US" sz="1000" dirty="0">
                <a:latin typeface="+mn-ea"/>
              </a:rPr>
              <a:t>　　新たに省令で追加された住宅確保要配慮者を追加</a:t>
            </a:r>
            <a:endParaRPr kumimoji="1" lang="en-US" altLang="ja-JP" sz="1000" dirty="0">
              <a:latin typeface="+mn-ea"/>
            </a:endParaRPr>
          </a:p>
          <a:p>
            <a:r>
              <a:rPr kumimoji="1" lang="ja-JP" altLang="en-US" sz="900" dirty="0">
                <a:effectLst>
                  <a:outerShdw blurRad="38100" dist="38100" dir="2700000" algn="tl">
                    <a:srgbClr val="000000">
                      <a:alpha val="43137"/>
                    </a:srgbClr>
                  </a:outerShdw>
                </a:effectLst>
                <a:latin typeface="+mn-ea"/>
              </a:rPr>
              <a:t>　　　▶刑の執行のために刑事施設に収容されていた者等</a:t>
            </a:r>
            <a:endParaRPr kumimoji="1" lang="en-US" altLang="ja-JP" sz="900" dirty="0">
              <a:effectLst>
                <a:outerShdw blurRad="38100" dist="38100" dir="2700000" algn="tl">
                  <a:srgbClr val="000000">
                    <a:alpha val="43137"/>
                  </a:srgbClr>
                </a:outerShdw>
              </a:effectLst>
              <a:latin typeface="+mn-ea"/>
            </a:endParaRPr>
          </a:p>
          <a:p>
            <a:r>
              <a:rPr kumimoji="1" lang="ja-JP" altLang="en-US" sz="900" dirty="0">
                <a:effectLst>
                  <a:outerShdw blurRad="38100" dist="38100" dir="2700000" algn="tl">
                    <a:srgbClr val="000000">
                      <a:alpha val="43137"/>
                    </a:srgbClr>
                  </a:outerShdw>
                </a:effectLst>
                <a:latin typeface="+mn-ea"/>
              </a:rPr>
              <a:t>　　　▶困難な問題を抱える女性</a:t>
            </a:r>
            <a:endParaRPr kumimoji="1" lang="en-US" altLang="ja-JP" sz="900" dirty="0">
              <a:effectLst>
                <a:outerShdw blurRad="38100" dist="38100" dir="2700000" algn="tl">
                  <a:srgbClr val="000000">
                    <a:alpha val="43137"/>
                  </a:srgbClr>
                </a:outerShdw>
              </a:effectLst>
              <a:latin typeface="+mn-ea"/>
            </a:endParaRPr>
          </a:p>
        </p:txBody>
      </p:sp>
      <p:sp>
        <p:nvSpPr>
          <p:cNvPr id="24" name="テキスト ボックス 23">
            <a:extLst>
              <a:ext uri="{FF2B5EF4-FFF2-40B4-BE49-F238E27FC236}">
                <a16:creationId xmlns:a16="http://schemas.microsoft.com/office/drawing/2014/main" id="{9EED1DF8-8D2C-405E-8F94-B44E5E2957A7}"/>
              </a:ext>
            </a:extLst>
          </p:cNvPr>
          <p:cNvSpPr txBox="1"/>
          <p:nvPr/>
        </p:nvSpPr>
        <p:spPr>
          <a:xfrm>
            <a:off x="4593958" y="2737217"/>
            <a:ext cx="4413600" cy="400110"/>
          </a:xfrm>
          <a:prstGeom prst="rect">
            <a:avLst/>
          </a:prstGeom>
          <a:noFill/>
        </p:spPr>
        <p:txBody>
          <a:bodyPr wrap="square" rtlCol="0">
            <a:spAutoFit/>
          </a:bodyPr>
          <a:lstStyle/>
          <a:p>
            <a:r>
              <a:rPr kumimoji="1" lang="ja-JP" altLang="en-US" sz="1000" dirty="0">
                <a:latin typeface="+mn-ea"/>
              </a:rPr>
              <a:t>　法人同士の連携促進（居住支援法人同士のネットワークづくり）や、法に基づく指導・監督、事業実施報告の公表等について追記</a:t>
            </a:r>
            <a:endParaRPr kumimoji="1" lang="en-US" altLang="ja-JP" sz="1000" dirty="0">
              <a:latin typeface="+mn-ea"/>
            </a:endParaRPr>
          </a:p>
        </p:txBody>
      </p:sp>
      <p:sp>
        <p:nvSpPr>
          <p:cNvPr id="35" name="テキスト ボックス 34">
            <a:extLst>
              <a:ext uri="{FF2B5EF4-FFF2-40B4-BE49-F238E27FC236}">
                <a16:creationId xmlns:a16="http://schemas.microsoft.com/office/drawing/2014/main" id="{3F04F354-41DE-42F7-94C1-1894B5309765}"/>
              </a:ext>
            </a:extLst>
          </p:cNvPr>
          <p:cNvSpPr txBox="1"/>
          <p:nvPr/>
        </p:nvSpPr>
        <p:spPr>
          <a:xfrm>
            <a:off x="297889" y="5031767"/>
            <a:ext cx="4259190" cy="400110"/>
          </a:xfrm>
          <a:prstGeom prst="rect">
            <a:avLst/>
          </a:prstGeom>
          <a:noFill/>
        </p:spPr>
        <p:txBody>
          <a:bodyPr wrap="square" rtlCol="0">
            <a:spAutoFit/>
          </a:bodyPr>
          <a:lstStyle/>
          <a:p>
            <a:r>
              <a:rPr kumimoji="1" lang="ja-JP" altLang="en-US" sz="1000" dirty="0">
                <a:latin typeface="+mn-ea"/>
              </a:rPr>
              <a:t>　住宅</a:t>
            </a:r>
            <a:r>
              <a:rPr kumimoji="1" lang="en-US" altLang="ja-JP" sz="1000" dirty="0">
                <a:latin typeface="+mn-ea"/>
              </a:rPr>
              <a:t>SN</a:t>
            </a:r>
            <a:r>
              <a:rPr kumimoji="1" lang="ja-JP" altLang="en-US" sz="1000" dirty="0">
                <a:latin typeface="+mn-ea"/>
              </a:rPr>
              <a:t>法の改正を踏まえて大阪府、大阪府居住支援協議会、市町村、 市町村居住支援協議会の役割や、不動産協力店の役割等を追記</a:t>
            </a:r>
            <a:endParaRPr kumimoji="1" lang="en-US" altLang="ja-JP" sz="1000" dirty="0">
              <a:latin typeface="+mn-ea"/>
            </a:endParaRPr>
          </a:p>
        </p:txBody>
      </p:sp>
      <p:sp>
        <p:nvSpPr>
          <p:cNvPr id="22" name="正方形/長方形 21">
            <a:extLst>
              <a:ext uri="{FF2B5EF4-FFF2-40B4-BE49-F238E27FC236}">
                <a16:creationId xmlns:a16="http://schemas.microsoft.com/office/drawing/2014/main" id="{272CABF9-FFB1-4011-9D23-606D93759ED2}"/>
              </a:ext>
            </a:extLst>
          </p:cNvPr>
          <p:cNvSpPr/>
          <p:nvPr/>
        </p:nvSpPr>
        <p:spPr>
          <a:xfrm>
            <a:off x="0" y="0"/>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3" name="テキスト ボックス 22">
            <a:extLst>
              <a:ext uri="{FF2B5EF4-FFF2-40B4-BE49-F238E27FC236}">
                <a16:creationId xmlns:a16="http://schemas.microsoft.com/office/drawing/2014/main" id="{F0FCF32E-86D1-435C-9B1A-D2F8A27A189E}"/>
              </a:ext>
            </a:extLst>
          </p:cNvPr>
          <p:cNvSpPr txBox="1"/>
          <p:nvPr/>
        </p:nvSpPr>
        <p:spPr>
          <a:xfrm>
            <a:off x="149773" y="67571"/>
            <a:ext cx="6325771" cy="338554"/>
          </a:xfrm>
          <a:prstGeom prst="rect">
            <a:avLst/>
          </a:prstGeom>
          <a:noFill/>
        </p:spPr>
        <p:txBody>
          <a:bodyPr wrap="none" rtlCol="0">
            <a:spAutoFit/>
          </a:bodyPr>
          <a:lstStyle/>
          <a:p>
            <a:r>
              <a:rPr kumimoji="1" lang="ja-JP" altLang="en-US" sz="1600" b="1" dirty="0">
                <a:solidFill>
                  <a:schemeClr val="bg1"/>
                </a:solidFill>
              </a:rPr>
              <a:t>大阪府居住安定確保計画（</a:t>
            </a:r>
            <a:r>
              <a:rPr kumimoji="1" lang="ja-JP" altLang="en-US" sz="1600" b="1">
                <a:solidFill>
                  <a:schemeClr val="bg1"/>
                </a:solidFill>
              </a:rPr>
              <a:t>案）の</a:t>
            </a:r>
            <a:r>
              <a:rPr kumimoji="1" lang="ja-JP" altLang="en-US" sz="1600" b="1" dirty="0">
                <a:solidFill>
                  <a:schemeClr val="bg1"/>
                </a:solidFill>
              </a:rPr>
              <a:t>改定</a:t>
            </a:r>
            <a:r>
              <a:rPr kumimoji="1" lang="ja-JP" altLang="en-US" sz="1100" b="1" dirty="0">
                <a:solidFill>
                  <a:schemeClr val="bg1"/>
                </a:solidFill>
              </a:rPr>
              <a:t>（令和</a:t>
            </a:r>
            <a:r>
              <a:rPr kumimoji="1" lang="en-US" altLang="ja-JP" sz="1100" b="1" dirty="0">
                <a:solidFill>
                  <a:schemeClr val="bg1"/>
                </a:solidFill>
              </a:rPr>
              <a:t>8</a:t>
            </a:r>
            <a:r>
              <a:rPr kumimoji="1" lang="ja-JP" altLang="en-US" sz="1100" b="1" dirty="0">
                <a:solidFill>
                  <a:schemeClr val="bg1"/>
                </a:solidFill>
              </a:rPr>
              <a:t>年</a:t>
            </a:r>
            <a:r>
              <a:rPr kumimoji="1" lang="en-US" altLang="ja-JP" sz="1100" b="1" dirty="0">
                <a:solidFill>
                  <a:schemeClr val="bg1"/>
                </a:solidFill>
              </a:rPr>
              <a:t>12</a:t>
            </a:r>
            <a:r>
              <a:rPr kumimoji="1" lang="ja-JP" altLang="en-US" sz="1100" b="1" dirty="0">
                <a:solidFill>
                  <a:schemeClr val="bg1"/>
                </a:solidFill>
              </a:rPr>
              <a:t>月改定予定）</a:t>
            </a:r>
            <a:r>
              <a:rPr kumimoji="1" lang="ja-JP" altLang="en-US" sz="1600" b="1" dirty="0">
                <a:solidFill>
                  <a:schemeClr val="bg1"/>
                </a:solidFill>
              </a:rPr>
              <a:t>のポイント</a:t>
            </a:r>
            <a:endParaRPr kumimoji="1" lang="en-US" altLang="ja-JP" sz="1600" b="1" dirty="0">
              <a:solidFill>
                <a:schemeClr val="bg1"/>
              </a:solidFill>
            </a:endParaRPr>
          </a:p>
        </p:txBody>
      </p:sp>
      <p:sp>
        <p:nvSpPr>
          <p:cNvPr id="4" name="テキスト ボックス 3">
            <a:extLst>
              <a:ext uri="{FF2B5EF4-FFF2-40B4-BE49-F238E27FC236}">
                <a16:creationId xmlns:a16="http://schemas.microsoft.com/office/drawing/2014/main" id="{D6065DF5-3784-4ACB-9F63-0964C60B4433}"/>
              </a:ext>
            </a:extLst>
          </p:cNvPr>
          <p:cNvSpPr txBox="1"/>
          <p:nvPr/>
        </p:nvSpPr>
        <p:spPr>
          <a:xfrm>
            <a:off x="50525" y="1065954"/>
            <a:ext cx="8985477" cy="586827"/>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◆改定に向けたこれまでの議論経過</a:t>
            </a:r>
            <a:endParaRPr kumimoji="1" lang="en-US" altLang="ja-JP" sz="1100" b="1" dirty="0">
              <a:latin typeface="BIZ UDPゴシック" panose="020B0400000000000000" pitchFamily="50" charset="-128"/>
              <a:ea typeface="BIZ UDPゴシック" panose="020B0400000000000000" pitchFamily="50" charset="-128"/>
            </a:endParaRPr>
          </a:p>
          <a:p>
            <a:r>
              <a:rPr lang="ja-JP" altLang="en-US" sz="1050" dirty="0">
                <a:solidFill>
                  <a:prstClr val="black"/>
                </a:solidFill>
                <a:latin typeface="BIZ UDPゴシック" panose="020B0400000000000000" pitchFamily="50" charset="-128"/>
                <a:ea typeface="BIZ UDPゴシック" panose="020B0400000000000000" pitchFamily="50" charset="-128"/>
              </a:rPr>
              <a:t>〇令和７年</a:t>
            </a:r>
            <a:r>
              <a:rPr lang="en-US" altLang="ja-JP" sz="1050" dirty="0">
                <a:solidFill>
                  <a:prstClr val="black"/>
                </a:solidFill>
                <a:latin typeface="BIZ UDPゴシック" panose="020B0400000000000000" pitchFamily="50" charset="-128"/>
                <a:ea typeface="BIZ UDPゴシック" panose="020B0400000000000000" pitchFamily="50" charset="-128"/>
              </a:rPr>
              <a:t>10</a:t>
            </a:r>
            <a:r>
              <a:rPr lang="ja-JP" altLang="en-US" sz="1050" dirty="0">
                <a:solidFill>
                  <a:prstClr val="black"/>
                </a:solidFill>
                <a:latin typeface="BIZ UDPゴシック" panose="020B0400000000000000" pitchFamily="50" charset="-128"/>
                <a:ea typeface="BIZ UDPゴシック" panose="020B0400000000000000" pitchFamily="50" charset="-128"/>
              </a:rPr>
              <a:t>月の住宅セーフティネット法の改正や社会的状況の変化、居住支援の担い手数の変化を受け、住生活審議会の居住安定確保計画推進部会</a:t>
            </a:r>
            <a:endParaRPr lang="en-US" altLang="ja-JP" sz="1050" dirty="0">
              <a:solidFill>
                <a:prstClr val="black"/>
              </a:solidFill>
              <a:latin typeface="BIZ UDPゴシック" panose="020B0400000000000000" pitchFamily="50" charset="-128"/>
              <a:ea typeface="BIZ UDPゴシック" panose="020B0400000000000000" pitchFamily="50" charset="-128"/>
            </a:endParaRPr>
          </a:p>
          <a:p>
            <a:pPr defTabSz="326578">
              <a:lnSpc>
                <a:spcPts val="1500"/>
              </a:lnSpc>
            </a:pPr>
            <a:r>
              <a:rPr lang="ja-JP" altLang="en-US" sz="1050" dirty="0">
                <a:solidFill>
                  <a:prstClr val="black"/>
                </a:solidFill>
                <a:latin typeface="BIZ UDPゴシック" panose="020B0400000000000000" pitchFamily="50" charset="-128"/>
                <a:ea typeface="BIZ UDPゴシック" panose="020B0400000000000000" pitchFamily="50" charset="-128"/>
              </a:rPr>
              <a:t>　にて計画改定に向けた議論を実施。</a:t>
            </a:r>
            <a:endParaRPr lang="en-US" altLang="ja-JP" sz="1100" dirty="0">
              <a:solidFill>
                <a:prstClr val="black"/>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A1FB34AF-B881-4C24-B145-C10634692E1C}"/>
              </a:ext>
            </a:extLst>
          </p:cNvPr>
          <p:cNvSpPr txBox="1"/>
          <p:nvPr/>
        </p:nvSpPr>
        <p:spPr>
          <a:xfrm>
            <a:off x="86100" y="1684948"/>
            <a:ext cx="2008830" cy="629531"/>
          </a:xfrm>
          <a:prstGeom prst="rect">
            <a:avLst/>
          </a:prstGeom>
          <a:noFill/>
          <a:ln>
            <a:noFill/>
          </a:ln>
        </p:spPr>
        <p:txBody>
          <a:bodyPr wrap="square" rtlCol="0">
            <a:spAutoFit/>
          </a:bodyPr>
          <a:lstStyle/>
          <a:p>
            <a:pPr>
              <a:lnSpc>
                <a:spcPts val="1260"/>
              </a:lnSpc>
            </a:pPr>
            <a:r>
              <a:rPr kumimoji="1" lang="ja-JP" altLang="en-US" sz="1050" b="1" dirty="0">
                <a:latin typeface="Meiryo UI" panose="020B0604030504040204" pitchFamily="50" charset="-128"/>
                <a:ea typeface="Meiryo UI" panose="020B0604030504040204" pitchFamily="50" charset="-128"/>
              </a:rPr>
              <a:t>第１回部会　</a:t>
            </a:r>
            <a:r>
              <a:rPr kumimoji="1" lang="en-US" altLang="ja-JP" sz="900" b="1" dirty="0">
                <a:latin typeface="Meiryo UI" panose="020B0604030504040204" pitchFamily="50" charset="-128"/>
                <a:ea typeface="Meiryo UI" panose="020B0604030504040204" pitchFamily="50" charset="-128"/>
              </a:rPr>
              <a:t>R7.7.11</a:t>
            </a:r>
          </a:p>
          <a:p>
            <a:pPr marL="0" marR="0" lvl="0" indent="0" defTabSz="914400" rtl="0" eaLnBrk="1" fontAlgn="auto" latinLnBrk="0" hangingPunct="1">
              <a:lnSpc>
                <a:spcPts val="10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〇大阪における居住安定確保計画の進捗状況</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10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〇今後の大阪府の居住安定確保に向けた取組 </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10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の方向性　など</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B75BDF07-9A3F-437B-ADE6-D70158DC040D}"/>
              </a:ext>
            </a:extLst>
          </p:cNvPr>
          <p:cNvSpPr txBox="1"/>
          <p:nvPr/>
        </p:nvSpPr>
        <p:spPr>
          <a:xfrm>
            <a:off x="2116829" y="1685382"/>
            <a:ext cx="1719373" cy="664797"/>
          </a:xfrm>
          <a:prstGeom prst="rect">
            <a:avLst/>
          </a:prstGeom>
          <a:noFill/>
          <a:ln>
            <a:noFill/>
          </a:ln>
        </p:spPr>
        <p:txBody>
          <a:bodyPr wrap="square" rtlCol="0">
            <a:spAutoFit/>
          </a:bodyPr>
          <a:lstStyle/>
          <a:p>
            <a:pPr>
              <a:lnSpc>
                <a:spcPts val="1260"/>
              </a:lnSpc>
            </a:pPr>
            <a:r>
              <a:rPr kumimoji="1" lang="ja-JP" altLang="en-US" sz="1050" b="1" dirty="0">
                <a:latin typeface="Meiryo UI" panose="020B0604030504040204" pitchFamily="50" charset="-128"/>
                <a:ea typeface="Meiryo UI" panose="020B0604030504040204" pitchFamily="50" charset="-128"/>
              </a:rPr>
              <a:t>第２回部会 </a:t>
            </a:r>
            <a:r>
              <a:rPr kumimoji="1" lang="en-US" altLang="ja-JP" sz="800" b="1" dirty="0">
                <a:latin typeface="Meiryo UI" panose="020B0604030504040204" pitchFamily="50" charset="-128"/>
                <a:ea typeface="Meiryo UI" panose="020B0604030504040204" pitchFamily="50" charset="-128"/>
              </a:rPr>
              <a:t>R7.9.25</a:t>
            </a:r>
          </a:p>
          <a:p>
            <a:pPr marL="0" marR="0" lvl="0" indent="0" defTabSz="914400" rtl="0" eaLnBrk="1" fontAlgn="auto" latinLnBrk="0" hangingPunct="1">
              <a:lnSpc>
                <a:spcPts val="11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〇改正住宅セーフティネット法への対応①</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11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・住宅確保要配慮者の範囲</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11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・地域の居住支援体制の在り方　など</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465D81C8-11E4-4B69-9E70-1B06E8C4D541}"/>
              </a:ext>
            </a:extLst>
          </p:cNvPr>
          <p:cNvSpPr txBox="1"/>
          <p:nvPr/>
        </p:nvSpPr>
        <p:spPr>
          <a:xfrm>
            <a:off x="3978325" y="1642050"/>
            <a:ext cx="1778886" cy="748154"/>
          </a:xfrm>
          <a:prstGeom prst="rect">
            <a:avLst/>
          </a:prstGeom>
          <a:noFill/>
          <a:ln w="6350">
            <a:noFill/>
          </a:ln>
        </p:spPr>
        <p:txBody>
          <a:bodyPr wrap="square" rtlCol="0">
            <a:spAutoFit/>
          </a:bodyPr>
          <a:lstStyle/>
          <a:p>
            <a:pPr>
              <a:lnSpc>
                <a:spcPts val="1260"/>
              </a:lnSpc>
            </a:pPr>
            <a:r>
              <a:rPr kumimoji="1" lang="ja-JP" altLang="en-US" sz="1050" b="1" dirty="0">
                <a:latin typeface="Meiryo UI" panose="020B0604030504040204" pitchFamily="50" charset="-128"/>
                <a:ea typeface="Meiryo UI" panose="020B0604030504040204" pitchFamily="50" charset="-128"/>
              </a:rPr>
              <a:t>第３回部会 </a:t>
            </a:r>
            <a:r>
              <a:rPr kumimoji="1" lang="en-US" altLang="ja-JP" sz="800" b="1" dirty="0">
                <a:latin typeface="Meiryo UI" panose="020B0604030504040204" pitchFamily="50" charset="-128"/>
                <a:ea typeface="Meiryo UI" panose="020B0604030504040204" pitchFamily="50" charset="-128"/>
              </a:rPr>
              <a:t>R7.10.24</a:t>
            </a:r>
          </a:p>
          <a:p>
            <a:pPr marL="0" marR="0" lvl="0" indent="0" defTabSz="914400" rtl="0" eaLnBrk="1" fontAlgn="auto" latinLnBrk="0" hangingPunct="1">
              <a:lnSpc>
                <a:spcPts val="12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〇改正住宅セーフティネット法への対応②</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9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・居住サポート住宅の在り方</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9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・居住支援法人の在り方</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9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・不動産協力店の登録制度の在り方など</a:t>
            </a:r>
          </a:p>
        </p:txBody>
      </p:sp>
      <p:sp>
        <p:nvSpPr>
          <p:cNvPr id="27" name="テキスト ボックス 26">
            <a:extLst>
              <a:ext uri="{FF2B5EF4-FFF2-40B4-BE49-F238E27FC236}">
                <a16:creationId xmlns:a16="http://schemas.microsoft.com/office/drawing/2014/main" id="{7FFE464D-9EBB-4295-A92A-23727677FEA7}"/>
              </a:ext>
            </a:extLst>
          </p:cNvPr>
          <p:cNvSpPr txBox="1"/>
          <p:nvPr/>
        </p:nvSpPr>
        <p:spPr>
          <a:xfrm>
            <a:off x="6019396" y="1673533"/>
            <a:ext cx="1719373" cy="664797"/>
          </a:xfrm>
          <a:prstGeom prst="rect">
            <a:avLst/>
          </a:prstGeom>
          <a:noFill/>
          <a:ln>
            <a:noFill/>
          </a:ln>
        </p:spPr>
        <p:txBody>
          <a:bodyPr wrap="square" rtlCol="0">
            <a:spAutoFit/>
          </a:bodyPr>
          <a:lstStyle/>
          <a:p>
            <a:pPr>
              <a:lnSpc>
                <a:spcPts val="1260"/>
              </a:lnSpc>
            </a:pPr>
            <a:r>
              <a:rPr kumimoji="1" lang="ja-JP" altLang="en-US" sz="1050" b="1" dirty="0">
                <a:latin typeface="Meiryo UI" panose="020B0604030504040204" pitchFamily="50" charset="-128"/>
                <a:ea typeface="Meiryo UI" panose="020B0604030504040204" pitchFamily="50" charset="-128"/>
              </a:rPr>
              <a:t>第４回部会 </a:t>
            </a:r>
            <a:r>
              <a:rPr kumimoji="1" lang="en-US" altLang="ja-JP" sz="800" b="1" dirty="0">
                <a:latin typeface="Meiryo UI" panose="020B0604030504040204" pitchFamily="50" charset="-128"/>
                <a:ea typeface="Meiryo UI" panose="020B0604030504040204" pitchFamily="50" charset="-128"/>
              </a:rPr>
              <a:t>R7.11.14</a:t>
            </a:r>
          </a:p>
          <a:p>
            <a:pPr marL="0" marR="0" lvl="0" indent="0" defTabSz="914400" rtl="0" eaLnBrk="1" fontAlgn="auto" latinLnBrk="0" hangingPunct="1">
              <a:lnSpc>
                <a:spcPts val="11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〇改正住宅セーフティネット法への対応③</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11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・住宅確保要配慮者の各属性毎への</a:t>
            </a:r>
            <a:endParaRPr kumimoji="1" lang="en-US" altLang="ja-JP" sz="700" dirty="0">
              <a:solidFill>
                <a:sysClr val="windowText" lastClr="00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ts val="1100"/>
              </a:lnSpc>
              <a:spcBef>
                <a:spcPts val="0"/>
              </a:spcBef>
              <a:spcAft>
                <a:spcPts val="0"/>
              </a:spcAft>
              <a:buClrTx/>
              <a:buSzTx/>
              <a:buFontTx/>
              <a:buNone/>
              <a:tabLst/>
              <a:defRPr sz="1000"/>
            </a:pPr>
            <a:r>
              <a:rPr kumimoji="1" lang="ja-JP" altLang="en-US" sz="700" dirty="0">
                <a:solidFill>
                  <a:sysClr val="windowText" lastClr="000000"/>
                </a:solidFill>
                <a:latin typeface="Meiryo UI" panose="020B0604030504040204" pitchFamily="50" charset="-128"/>
                <a:ea typeface="Meiryo UI" panose="020B0604030504040204" pitchFamily="50" charset="-128"/>
              </a:rPr>
              <a:t>　　居住支援施策</a:t>
            </a:r>
          </a:p>
        </p:txBody>
      </p:sp>
      <p:sp>
        <p:nvSpPr>
          <p:cNvPr id="28" name="テキスト ボックス 27">
            <a:extLst>
              <a:ext uri="{FF2B5EF4-FFF2-40B4-BE49-F238E27FC236}">
                <a16:creationId xmlns:a16="http://schemas.microsoft.com/office/drawing/2014/main" id="{DD958A1D-011E-4015-BC9B-2EF5C106E17F}"/>
              </a:ext>
            </a:extLst>
          </p:cNvPr>
          <p:cNvSpPr txBox="1"/>
          <p:nvPr/>
        </p:nvSpPr>
        <p:spPr>
          <a:xfrm>
            <a:off x="7767980" y="1822474"/>
            <a:ext cx="1371006" cy="404406"/>
          </a:xfrm>
          <a:prstGeom prst="rect">
            <a:avLst/>
          </a:prstGeom>
          <a:noFill/>
          <a:ln>
            <a:noFill/>
          </a:ln>
        </p:spPr>
        <p:txBody>
          <a:bodyPr wrap="square" rtlCol="0">
            <a:spAutoFit/>
          </a:bodyPr>
          <a:lstStyle/>
          <a:p>
            <a:pPr>
              <a:lnSpc>
                <a:spcPts val="1260"/>
              </a:lnSpc>
            </a:pPr>
            <a:r>
              <a:rPr kumimoji="1" lang="ja-JP" altLang="en-US" sz="1050" b="1" dirty="0">
                <a:latin typeface="Meiryo UI" panose="020B0604030504040204" pitchFamily="50" charset="-128"/>
                <a:ea typeface="Meiryo UI" panose="020B0604030504040204" pitchFamily="50" charset="-128"/>
              </a:rPr>
              <a:t>住生活審議会で議論</a:t>
            </a:r>
            <a:endParaRPr kumimoji="1" lang="en-US" altLang="ja-JP" sz="1050" b="1" dirty="0">
              <a:latin typeface="Meiryo UI" panose="020B0604030504040204" pitchFamily="50" charset="-128"/>
              <a:ea typeface="Meiryo UI" panose="020B0604030504040204" pitchFamily="50" charset="-128"/>
            </a:endParaRPr>
          </a:p>
          <a:p>
            <a:pPr>
              <a:lnSpc>
                <a:spcPts val="1260"/>
              </a:lnSpc>
            </a:pPr>
            <a:r>
              <a:rPr kumimoji="1" lang="en-US" altLang="ja-JP" sz="800" b="1" dirty="0">
                <a:latin typeface="Meiryo UI" panose="020B0604030504040204" pitchFamily="50" charset="-128"/>
                <a:ea typeface="Meiryo UI" panose="020B0604030504040204" pitchFamily="50" charset="-128"/>
              </a:rPr>
              <a:t>(R7.12.16)</a:t>
            </a:r>
          </a:p>
        </p:txBody>
      </p:sp>
      <p:sp>
        <p:nvSpPr>
          <p:cNvPr id="8" name="フローチャート: 他ページ結合子 7">
            <a:extLst>
              <a:ext uri="{FF2B5EF4-FFF2-40B4-BE49-F238E27FC236}">
                <a16:creationId xmlns:a16="http://schemas.microsoft.com/office/drawing/2014/main" id="{3A8D9BF5-85E8-45EB-ACC5-162975C650DB}"/>
              </a:ext>
            </a:extLst>
          </p:cNvPr>
          <p:cNvSpPr/>
          <p:nvPr/>
        </p:nvSpPr>
        <p:spPr>
          <a:xfrm rot="16200000">
            <a:off x="774091" y="1007441"/>
            <a:ext cx="676645" cy="2008830"/>
          </a:xfrm>
          <a:prstGeom prst="flowChartOffpageConnector">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フローチャート: 他ページ結合子 28">
            <a:extLst>
              <a:ext uri="{FF2B5EF4-FFF2-40B4-BE49-F238E27FC236}">
                <a16:creationId xmlns:a16="http://schemas.microsoft.com/office/drawing/2014/main" id="{F778156C-A440-404D-95FF-7DE07CFD449C}"/>
              </a:ext>
            </a:extLst>
          </p:cNvPr>
          <p:cNvSpPr/>
          <p:nvPr/>
        </p:nvSpPr>
        <p:spPr>
          <a:xfrm rot="16200000">
            <a:off x="2711748" y="1124578"/>
            <a:ext cx="676645" cy="1778886"/>
          </a:xfrm>
          <a:prstGeom prst="flowChartOffpageConnector">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フローチャート: 他ページ結合子 35">
            <a:extLst>
              <a:ext uri="{FF2B5EF4-FFF2-40B4-BE49-F238E27FC236}">
                <a16:creationId xmlns:a16="http://schemas.microsoft.com/office/drawing/2014/main" id="{DBDABAC8-41B7-4CB1-A6E5-D72FB4781F47}"/>
              </a:ext>
            </a:extLst>
          </p:cNvPr>
          <p:cNvSpPr/>
          <p:nvPr/>
        </p:nvSpPr>
        <p:spPr>
          <a:xfrm rot="16200000">
            <a:off x="4667882" y="996108"/>
            <a:ext cx="676645" cy="2045784"/>
          </a:xfrm>
          <a:prstGeom prst="flowChartOffpageConnector">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フローチャート: 他ページ結合子 37">
            <a:extLst>
              <a:ext uri="{FF2B5EF4-FFF2-40B4-BE49-F238E27FC236}">
                <a16:creationId xmlns:a16="http://schemas.microsoft.com/office/drawing/2014/main" id="{8296B3D7-4C20-48C2-BBFD-4CB4C789FEFE}"/>
              </a:ext>
            </a:extLst>
          </p:cNvPr>
          <p:cNvSpPr/>
          <p:nvPr/>
        </p:nvSpPr>
        <p:spPr>
          <a:xfrm rot="16200000">
            <a:off x="6609429" y="1129557"/>
            <a:ext cx="676645" cy="1778886"/>
          </a:xfrm>
          <a:prstGeom prst="flowChartOffpageConnector">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0" name="テキスト ボックス 39">
            <a:extLst>
              <a:ext uri="{FF2B5EF4-FFF2-40B4-BE49-F238E27FC236}">
                <a16:creationId xmlns:a16="http://schemas.microsoft.com/office/drawing/2014/main" id="{8076926F-8395-4686-8A08-23957ABD94D0}"/>
              </a:ext>
            </a:extLst>
          </p:cNvPr>
          <p:cNvSpPr txBox="1"/>
          <p:nvPr/>
        </p:nvSpPr>
        <p:spPr>
          <a:xfrm>
            <a:off x="297889" y="3571718"/>
            <a:ext cx="4115691" cy="400110"/>
          </a:xfrm>
          <a:prstGeom prst="rect">
            <a:avLst/>
          </a:prstGeom>
          <a:noFill/>
        </p:spPr>
        <p:txBody>
          <a:bodyPr wrap="square" rtlCol="0">
            <a:spAutoFit/>
          </a:bodyPr>
          <a:lstStyle/>
          <a:p>
            <a:r>
              <a:rPr kumimoji="1" lang="ja-JP" altLang="en-US" sz="1000" dirty="0">
                <a:latin typeface="+mn-ea"/>
              </a:rPr>
              <a:t>　現計画に定めている目標①は継続、目標②は目標値を更新、目標③を新たに設定</a:t>
            </a:r>
            <a:endParaRPr kumimoji="1" lang="en-US" altLang="ja-JP" sz="1000" dirty="0">
              <a:latin typeface="+mn-ea"/>
            </a:endParaRPr>
          </a:p>
        </p:txBody>
      </p:sp>
      <p:sp>
        <p:nvSpPr>
          <p:cNvPr id="34" name="テキスト ボックス 33">
            <a:extLst>
              <a:ext uri="{FF2B5EF4-FFF2-40B4-BE49-F238E27FC236}">
                <a16:creationId xmlns:a16="http://schemas.microsoft.com/office/drawing/2014/main" id="{1C0A2D0E-84C0-4E1E-988C-FB0A6D8E9C7E}"/>
              </a:ext>
            </a:extLst>
          </p:cNvPr>
          <p:cNvSpPr txBox="1"/>
          <p:nvPr/>
        </p:nvSpPr>
        <p:spPr>
          <a:xfrm>
            <a:off x="297889" y="5401001"/>
            <a:ext cx="4349255" cy="1200329"/>
          </a:xfrm>
          <a:prstGeom prst="rect">
            <a:avLst/>
          </a:prstGeom>
          <a:noFill/>
        </p:spPr>
        <p:txBody>
          <a:bodyPr wrap="square" rtlCol="0">
            <a:spAutoFit/>
          </a:bodyPr>
          <a:lstStyle/>
          <a:p>
            <a:r>
              <a:rPr kumimoji="1" lang="ja-JP" altLang="en-US" sz="900" dirty="0">
                <a:effectLst>
                  <a:outerShdw blurRad="38100" dist="38100" dir="2700000" algn="tl">
                    <a:srgbClr val="000000">
                      <a:alpha val="43137"/>
                    </a:srgbClr>
                  </a:outerShdw>
                </a:effectLst>
                <a:latin typeface="+mn-ea"/>
              </a:rPr>
              <a:t>▶居住支援体制の整備に向けた各主体の役割</a:t>
            </a:r>
            <a:endParaRPr kumimoji="1" lang="en-US" altLang="ja-JP" sz="900" dirty="0">
              <a:effectLst>
                <a:outerShdw blurRad="38100" dist="38100" dir="2700000" algn="tl">
                  <a:srgbClr val="000000">
                    <a:alpha val="43137"/>
                  </a:srgbClr>
                </a:outerShdw>
              </a:effectLst>
              <a:latin typeface="+mn-ea"/>
            </a:endParaRPr>
          </a:p>
          <a:p>
            <a:r>
              <a:rPr kumimoji="1" lang="ja-JP" altLang="en-US" sz="900" dirty="0">
                <a:latin typeface="+mn-ea"/>
              </a:rPr>
              <a:t>　・地域の身近な相談先である市町村、市町村居住支援協議会が居住支援</a:t>
            </a:r>
            <a:endParaRPr kumimoji="1" lang="en-US" altLang="ja-JP" sz="900" dirty="0">
              <a:latin typeface="+mn-ea"/>
            </a:endParaRPr>
          </a:p>
          <a:p>
            <a:r>
              <a:rPr kumimoji="1" lang="ja-JP" altLang="en-US" sz="900" dirty="0">
                <a:latin typeface="+mn-ea"/>
              </a:rPr>
              <a:t>　　の取組の中核を担う</a:t>
            </a:r>
            <a:endParaRPr kumimoji="1" lang="en-US" altLang="ja-JP" sz="900" dirty="0">
              <a:latin typeface="+mn-ea"/>
            </a:endParaRPr>
          </a:p>
          <a:p>
            <a:r>
              <a:rPr kumimoji="1" lang="ja-JP" altLang="en-US" sz="900" dirty="0">
                <a:latin typeface="+mn-ea"/>
              </a:rPr>
              <a:t>　・大阪府は市町村が行う主体的な取組に対する支援、関係者間の連携促進、</a:t>
            </a:r>
            <a:endParaRPr kumimoji="1" lang="en-US" altLang="ja-JP" sz="900" dirty="0">
              <a:latin typeface="+mn-ea"/>
            </a:endParaRPr>
          </a:p>
          <a:p>
            <a:r>
              <a:rPr kumimoji="1" lang="ja-JP" altLang="en-US" sz="900" dirty="0">
                <a:latin typeface="+mn-ea"/>
              </a:rPr>
              <a:t>　　市町村の居住支援協議会の設立促進等を実施</a:t>
            </a:r>
            <a:endParaRPr kumimoji="1" lang="en-US" altLang="ja-JP" sz="900" dirty="0">
              <a:latin typeface="+mn-ea"/>
            </a:endParaRPr>
          </a:p>
          <a:p>
            <a:r>
              <a:rPr kumimoji="1" lang="ja-JP" altLang="en-US" sz="900" dirty="0">
                <a:latin typeface="+mn-ea"/>
              </a:rPr>
              <a:t>　・大阪府居住支援協議会は市町村居住支援協議会のプラットフォームを担う</a:t>
            </a:r>
            <a:endParaRPr kumimoji="1" lang="en-US" altLang="ja-JP" sz="900" dirty="0">
              <a:latin typeface="+mn-ea"/>
            </a:endParaRPr>
          </a:p>
          <a:p>
            <a:r>
              <a:rPr kumimoji="1" lang="ja-JP" altLang="en-US" sz="900" dirty="0">
                <a:effectLst>
                  <a:outerShdw blurRad="38100" dist="38100" dir="2700000" algn="tl">
                    <a:srgbClr val="000000">
                      <a:alpha val="43137"/>
                    </a:srgbClr>
                  </a:outerShdw>
                </a:effectLst>
                <a:latin typeface="+mn-ea"/>
              </a:rPr>
              <a:t>▶不動産協力店の市町村居住支援協議会への参加等</a:t>
            </a:r>
            <a:endParaRPr kumimoji="1" lang="en-US" altLang="ja-JP" sz="900" dirty="0">
              <a:effectLst>
                <a:outerShdw blurRad="38100" dist="38100" dir="2700000" algn="tl">
                  <a:srgbClr val="000000">
                    <a:alpha val="43137"/>
                  </a:srgbClr>
                </a:outerShdw>
              </a:effectLst>
              <a:latin typeface="+mn-ea"/>
            </a:endParaRPr>
          </a:p>
          <a:p>
            <a:r>
              <a:rPr kumimoji="1" lang="ja-JP" altLang="en-US" sz="900" dirty="0">
                <a:latin typeface="+mn-ea"/>
              </a:rPr>
              <a:t>　・関係団体等と連携し居住支援協議会への参加や協力の働きかけを実施</a:t>
            </a:r>
            <a:endParaRPr kumimoji="1" lang="en-US" altLang="ja-JP" sz="900" dirty="0">
              <a:latin typeface="+mn-ea"/>
            </a:endParaRPr>
          </a:p>
        </p:txBody>
      </p:sp>
      <p:sp>
        <p:nvSpPr>
          <p:cNvPr id="39" name="テキスト ボックス 38">
            <a:extLst>
              <a:ext uri="{FF2B5EF4-FFF2-40B4-BE49-F238E27FC236}">
                <a16:creationId xmlns:a16="http://schemas.microsoft.com/office/drawing/2014/main" id="{51AD09BE-16F1-4E83-85C9-DE84E48894D8}"/>
              </a:ext>
            </a:extLst>
          </p:cNvPr>
          <p:cNvSpPr txBox="1"/>
          <p:nvPr/>
        </p:nvSpPr>
        <p:spPr>
          <a:xfrm>
            <a:off x="366160" y="3899487"/>
            <a:ext cx="4055158" cy="923330"/>
          </a:xfrm>
          <a:prstGeom prst="rect">
            <a:avLst/>
          </a:prstGeom>
          <a:noFill/>
        </p:spPr>
        <p:txBody>
          <a:bodyPr wrap="square" rtlCol="0">
            <a:spAutoFit/>
          </a:bodyPr>
          <a:lstStyle/>
          <a:p>
            <a:r>
              <a:rPr kumimoji="1" lang="ja-JP" altLang="en-US" sz="900" dirty="0">
                <a:effectLst>
                  <a:outerShdw blurRad="38100" dist="38100" dir="2700000" algn="tl">
                    <a:srgbClr val="000000">
                      <a:alpha val="43137"/>
                    </a:srgbClr>
                  </a:outerShdw>
                </a:effectLst>
                <a:latin typeface="+mn-ea"/>
              </a:rPr>
              <a:t>▶目標①</a:t>
            </a:r>
            <a:r>
              <a:rPr kumimoji="1" lang="ja-JP" altLang="en-US" sz="700" dirty="0">
                <a:effectLst>
                  <a:outerShdw blurRad="38100" dist="38100" dir="2700000" algn="tl">
                    <a:srgbClr val="000000">
                      <a:alpha val="43137"/>
                    </a:srgbClr>
                  </a:outerShdw>
                </a:effectLst>
                <a:latin typeface="+mn-ea"/>
              </a:rPr>
              <a:t>（継続）　</a:t>
            </a:r>
            <a:endParaRPr kumimoji="1" lang="en-US" altLang="ja-JP" sz="700" dirty="0">
              <a:effectLst>
                <a:outerShdw blurRad="38100" dist="38100" dir="2700000" algn="tl">
                  <a:srgbClr val="000000">
                    <a:alpha val="43137"/>
                  </a:srgbClr>
                </a:outerShdw>
              </a:effectLst>
              <a:latin typeface="+mn-ea"/>
            </a:endParaRPr>
          </a:p>
          <a:p>
            <a:r>
              <a:rPr kumimoji="1" lang="ja-JP" altLang="en-US" sz="700" dirty="0">
                <a:latin typeface="+mn-ea"/>
              </a:rPr>
              <a:t>　　</a:t>
            </a:r>
            <a:r>
              <a:rPr kumimoji="1" lang="ja-JP" altLang="en-US" sz="900" dirty="0">
                <a:latin typeface="+mn-ea"/>
              </a:rPr>
              <a:t>住宅確保要配慮者の入居契約件数 年間</a:t>
            </a:r>
            <a:r>
              <a:rPr kumimoji="1" lang="en-US" altLang="ja-JP" sz="900" dirty="0">
                <a:latin typeface="+mn-ea"/>
              </a:rPr>
              <a:t>17,000</a:t>
            </a:r>
            <a:r>
              <a:rPr kumimoji="1" lang="ja-JP" altLang="en-US" sz="900" dirty="0">
                <a:latin typeface="+mn-ea"/>
              </a:rPr>
              <a:t>件</a:t>
            </a:r>
            <a:r>
              <a:rPr kumimoji="1" lang="ja-JP" altLang="en-US" sz="700" dirty="0">
                <a:latin typeface="+mn-ea"/>
              </a:rPr>
              <a:t>（</a:t>
            </a:r>
            <a:r>
              <a:rPr kumimoji="1" lang="en-US" altLang="ja-JP" sz="700" dirty="0">
                <a:latin typeface="+mn-ea"/>
              </a:rPr>
              <a:t>R12d</a:t>
            </a:r>
            <a:r>
              <a:rPr kumimoji="1" lang="ja-JP" altLang="en-US" sz="700" dirty="0">
                <a:latin typeface="+mn-ea"/>
              </a:rPr>
              <a:t>）</a:t>
            </a:r>
            <a:endParaRPr kumimoji="1" lang="en-US" altLang="ja-JP" sz="700" dirty="0">
              <a:latin typeface="+mn-ea"/>
            </a:endParaRPr>
          </a:p>
          <a:p>
            <a:r>
              <a:rPr kumimoji="1" lang="ja-JP" altLang="en-US" sz="900" dirty="0">
                <a:effectLst>
                  <a:outerShdw blurRad="38100" dist="38100" dir="2700000" algn="tl">
                    <a:srgbClr val="000000">
                      <a:alpha val="43137"/>
                    </a:srgbClr>
                  </a:outerShdw>
                </a:effectLst>
                <a:latin typeface="+mn-ea"/>
              </a:rPr>
              <a:t>▶目標②</a:t>
            </a:r>
            <a:r>
              <a:rPr kumimoji="1" lang="ja-JP" altLang="en-US" sz="700" dirty="0">
                <a:effectLst>
                  <a:outerShdw blurRad="38100" dist="38100" dir="2700000" algn="tl">
                    <a:srgbClr val="000000">
                      <a:alpha val="43137"/>
                    </a:srgbClr>
                  </a:outerShdw>
                </a:effectLst>
                <a:latin typeface="+mn-ea"/>
              </a:rPr>
              <a:t>（更新）　</a:t>
            </a:r>
            <a:endParaRPr kumimoji="1" lang="en-US" altLang="ja-JP" sz="700" dirty="0">
              <a:effectLst>
                <a:outerShdw blurRad="38100" dist="38100" dir="2700000" algn="tl">
                  <a:srgbClr val="000000">
                    <a:alpha val="43137"/>
                  </a:srgbClr>
                </a:outerShdw>
              </a:effectLst>
              <a:latin typeface="+mn-ea"/>
            </a:endParaRPr>
          </a:p>
          <a:p>
            <a:r>
              <a:rPr kumimoji="1" lang="ja-JP" altLang="en-US" sz="700" dirty="0">
                <a:latin typeface="+mn-ea"/>
              </a:rPr>
              <a:t>　　</a:t>
            </a:r>
            <a:r>
              <a:rPr kumimoji="1" lang="ja-JP" altLang="en-US" sz="900" dirty="0">
                <a:latin typeface="+mn-ea"/>
              </a:rPr>
              <a:t>協議会設立した市町村の人口カバー率 </a:t>
            </a:r>
            <a:r>
              <a:rPr kumimoji="1" lang="en-US" altLang="ja-JP" sz="900" dirty="0">
                <a:latin typeface="+mn-ea"/>
              </a:rPr>
              <a:t>90</a:t>
            </a:r>
            <a:r>
              <a:rPr kumimoji="1" lang="ja-JP" altLang="en-US" sz="900" dirty="0">
                <a:latin typeface="+mn-ea"/>
              </a:rPr>
              <a:t>％</a:t>
            </a:r>
            <a:r>
              <a:rPr kumimoji="1" lang="ja-JP" altLang="en-US" sz="700" dirty="0">
                <a:latin typeface="+mn-ea"/>
              </a:rPr>
              <a:t>（</a:t>
            </a:r>
            <a:r>
              <a:rPr kumimoji="1" lang="en-US" altLang="ja-JP" sz="700" dirty="0">
                <a:latin typeface="+mn-ea"/>
              </a:rPr>
              <a:t>R17d</a:t>
            </a:r>
            <a:r>
              <a:rPr kumimoji="1" lang="ja-JP" altLang="en-US" sz="700" dirty="0">
                <a:latin typeface="+mn-ea"/>
              </a:rPr>
              <a:t>）</a:t>
            </a:r>
            <a:endParaRPr kumimoji="1" lang="en-US" altLang="ja-JP" sz="700" dirty="0">
              <a:latin typeface="+mn-ea"/>
            </a:endParaRPr>
          </a:p>
          <a:p>
            <a:r>
              <a:rPr kumimoji="1" lang="ja-JP" altLang="en-US" sz="900" dirty="0">
                <a:effectLst>
                  <a:outerShdw blurRad="38100" dist="38100" dir="2700000" algn="tl">
                    <a:srgbClr val="000000">
                      <a:alpha val="43137"/>
                    </a:srgbClr>
                  </a:outerShdw>
                </a:effectLst>
                <a:latin typeface="+mn-ea"/>
              </a:rPr>
              <a:t>▶目標③</a:t>
            </a:r>
            <a:r>
              <a:rPr kumimoji="1" lang="ja-JP" altLang="en-US" sz="600" dirty="0">
                <a:effectLst>
                  <a:outerShdw blurRad="38100" dist="38100" dir="2700000" algn="tl">
                    <a:srgbClr val="000000">
                      <a:alpha val="43137"/>
                    </a:srgbClr>
                  </a:outerShdw>
                </a:effectLst>
                <a:latin typeface="+mn-ea"/>
              </a:rPr>
              <a:t>（観測指標）</a:t>
            </a:r>
            <a:endParaRPr kumimoji="1" lang="en-US" altLang="ja-JP" sz="600" dirty="0">
              <a:effectLst>
                <a:outerShdw blurRad="38100" dist="38100" dir="2700000" algn="tl">
                  <a:srgbClr val="000000">
                    <a:alpha val="43137"/>
                  </a:srgbClr>
                </a:outerShdw>
              </a:effectLst>
              <a:latin typeface="+mn-ea"/>
            </a:endParaRPr>
          </a:p>
          <a:p>
            <a:r>
              <a:rPr kumimoji="1" lang="ja-JP" altLang="en-US" sz="600" dirty="0">
                <a:latin typeface="+mn-ea"/>
              </a:rPr>
              <a:t>　　</a:t>
            </a:r>
            <a:r>
              <a:rPr kumimoji="1" lang="ja-JP" altLang="en-US" sz="900" dirty="0">
                <a:latin typeface="+mn-ea"/>
              </a:rPr>
              <a:t>居住サポート住宅の供給促進</a:t>
            </a:r>
            <a:r>
              <a:rPr kumimoji="1" lang="ja-JP" altLang="en-US" sz="700" dirty="0">
                <a:latin typeface="+mn-ea"/>
              </a:rPr>
              <a:t>（戸数は観測指標として把握）</a:t>
            </a:r>
            <a:endParaRPr kumimoji="1" lang="en-US" altLang="ja-JP" sz="900" dirty="0">
              <a:latin typeface="+mn-ea"/>
            </a:endParaRPr>
          </a:p>
        </p:txBody>
      </p:sp>
      <p:sp>
        <p:nvSpPr>
          <p:cNvPr id="43" name="テキスト ボックス 42">
            <a:extLst>
              <a:ext uri="{FF2B5EF4-FFF2-40B4-BE49-F238E27FC236}">
                <a16:creationId xmlns:a16="http://schemas.microsoft.com/office/drawing/2014/main" id="{4973C2BB-5AC7-48E4-972B-4E34EA91E0C1}"/>
              </a:ext>
            </a:extLst>
          </p:cNvPr>
          <p:cNvSpPr txBox="1"/>
          <p:nvPr/>
        </p:nvSpPr>
        <p:spPr>
          <a:xfrm>
            <a:off x="4700043" y="3040734"/>
            <a:ext cx="4237537" cy="946413"/>
          </a:xfrm>
          <a:prstGeom prst="rect">
            <a:avLst/>
          </a:prstGeom>
          <a:noFill/>
        </p:spPr>
        <p:txBody>
          <a:bodyPr wrap="square" rtlCol="0">
            <a:spAutoFit/>
          </a:bodyPr>
          <a:lstStyle/>
          <a:p>
            <a:r>
              <a:rPr kumimoji="1" lang="ja-JP" altLang="en-US" sz="900" dirty="0">
                <a:effectLst>
                  <a:outerShdw blurRad="38100" dist="38100" dir="2700000" algn="tl">
                    <a:srgbClr val="000000">
                      <a:alpha val="43137"/>
                    </a:srgbClr>
                  </a:outerShdw>
                </a:effectLst>
                <a:latin typeface="+mn-ea"/>
              </a:rPr>
              <a:t>▶居住支援法人同士の連携促進</a:t>
            </a:r>
            <a:endParaRPr kumimoji="1" lang="en-US" altLang="ja-JP" sz="900" dirty="0">
              <a:effectLst>
                <a:outerShdw blurRad="38100" dist="38100" dir="2700000" algn="tl">
                  <a:srgbClr val="000000">
                    <a:alpha val="43137"/>
                  </a:srgbClr>
                </a:outerShdw>
              </a:effectLst>
              <a:latin typeface="+mn-ea"/>
            </a:endParaRPr>
          </a:p>
          <a:p>
            <a:r>
              <a:rPr kumimoji="1" lang="ja-JP" altLang="en-US" sz="900" dirty="0">
                <a:latin typeface="+mn-ea"/>
              </a:rPr>
              <a:t>　・研修会・交流会等を通じた居住支援法人のネットワークづくりを促進</a:t>
            </a:r>
            <a:endParaRPr kumimoji="1" lang="en-US" altLang="ja-JP" sz="900" dirty="0">
              <a:latin typeface="+mn-ea"/>
            </a:endParaRPr>
          </a:p>
          <a:p>
            <a:r>
              <a:rPr kumimoji="1" lang="ja-JP" altLang="en-US" sz="900" dirty="0">
                <a:latin typeface="+mn-ea"/>
              </a:rPr>
              <a:t>　・互いの活動を知るため居住支援法人の活動の見える化</a:t>
            </a:r>
            <a:endParaRPr kumimoji="1" lang="en-US" altLang="ja-JP" sz="900" dirty="0">
              <a:latin typeface="+mn-ea"/>
            </a:endParaRPr>
          </a:p>
          <a:p>
            <a:r>
              <a:rPr kumimoji="1" lang="ja-JP" altLang="en-US" sz="900" dirty="0">
                <a:latin typeface="+mn-ea"/>
              </a:rPr>
              <a:t>　・地域単位での居住支援法人同士の連携</a:t>
            </a:r>
            <a:endParaRPr kumimoji="1" lang="en-US" altLang="ja-JP" sz="900" dirty="0">
              <a:latin typeface="+mn-ea"/>
            </a:endParaRPr>
          </a:p>
          <a:p>
            <a:r>
              <a:rPr kumimoji="1" lang="ja-JP" altLang="en-US" sz="900" dirty="0">
                <a:effectLst>
                  <a:outerShdw blurRad="38100" dist="38100" dir="2700000" algn="tl">
                    <a:srgbClr val="000000">
                      <a:alpha val="43137"/>
                    </a:srgbClr>
                  </a:outerShdw>
                </a:effectLst>
                <a:latin typeface="+mn-ea"/>
              </a:rPr>
              <a:t>▶適切な居住支援法人を選択できる仕組み</a:t>
            </a:r>
            <a:endParaRPr kumimoji="1" lang="en-US" altLang="ja-JP" sz="900" dirty="0">
              <a:effectLst>
                <a:outerShdw blurRad="38100" dist="38100" dir="2700000" algn="tl">
                  <a:srgbClr val="000000">
                    <a:alpha val="43137"/>
                  </a:srgbClr>
                </a:outerShdw>
              </a:effectLst>
              <a:latin typeface="+mn-ea"/>
            </a:endParaRPr>
          </a:p>
          <a:p>
            <a:r>
              <a:rPr kumimoji="1" lang="ja-JP" altLang="en-US" sz="900" dirty="0">
                <a:latin typeface="+mn-ea"/>
              </a:rPr>
              <a:t>　・法に基づく指導・監督、事業実施報告の公表等の徹底</a:t>
            </a:r>
            <a:endParaRPr kumimoji="1" lang="en-US" altLang="ja-JP" sz="900" dirty="0">
              <a:latin typeface="+mn-ea"/>
            </a:endParaRPr>
          </a:p>
        </p:txBody>
      </p:sp>
      <p:sp>
        <p:nvSpPr>
          <p:cNvPr id="44" name="テキスト ボックス 43">
            <a:extLst>
              <a:ext uri="{FF2B5EF4-FFF2-40B4-BE49-F238E27FC236}">
                <a16:creationId xmlns:a16="http://schemas.microsoft.com/office/drawing/2014/main" id="{F32FF916-9E96-4E95-A2B2-698D716A3F60}"/>
              </a:ext>
            </a:extLst>
          </p:cNvPr>
          <p:cNvSpPr txBox="1"/>
          <p:nvPr/>
        </p:nvSpPr>
        <p:spPr>
          <a:xfrm>
            <a:off x="4730118" y="4056285"/>
            <a:ext cx="4313318" cy="246221"/>
          </a:xfrm>
          <a:prstGeom prst="rect">
            <a:avLst/>
          </a:prstGeom>
          <a:noFill/>
        </p:spPr>
        <p:txBody>
          <a:bodyPr wrap="square" rtlCol="0">
            <a:spAutoFit/>
          </a:bodyPr>
          <a:lstStyle/>
          <a:p>
            <a:r>
              <a:rPr kumimoji="1" lang="ja-JP" altLang="en-US" sz="1000" dirty="0">
                <a:latin typeface="+mn-ea"/>
              </a:rPr>
              <a:t>供給促進に向けた取組と、認定基準（規模）の緩和について追記</a:t>
            </a:r>
            <a:endParaRPr kumimoji="1" lang="en-US" altLang="ja-JP" sz="1000" dirty="0">
              <a:latin typeface="+mn-ea"/>
            </a:endParaRPr>
          </a:p>
        </p:txBody>
      </p:sp>
      <p:sp>
        <p:nvSpPr>
          <p:cNvPr id="46" name="テキスト ボックス 45">
            <a:extLst>
              <a:ext uri="{FF2B5EF4-FFF2-40B4-BE49-F238E27FC236}">
                <a16:creationId xmlns:a16="http://schemas.microsoft.com/office/drawing/2014/main" id="{2E45D54C-A2CC-46D3-B498-6F7944CC0232}"/>
              </a:ext>
            </a:extLst>
          </p:cNvPr>
          <p:cNvSpPr txBox="1"/>
          <p:nvPr/>
        </p:nvSpPr>
        <p:spPr>
          <a:xfrm>
            <a:off x="4687898" y="4253699"/>
            <a:ext cx="4627984" cy="1061829"/>
          </a:xfrm>
          <a:prstGeom prst="rect">
            <a:avLst/>
          </a:prstGeom>
          <a:noFill/>
        </p:spPr>
        <p:txBody>
          <a:bodyPr wrap="square" rtlCol="0">
            <a:spAutoFit/>
          </a:bodyPr>
          <a:lstStyle/>
          <a:p>
            <a:r>
              <a:rPr kumimoji="1" lang="ja-JP" altLang="en-US" sz="900" dirty="0">
                <a:effectLst>
                  <a:outerShdw blurRad="38100" dist="38100" dir="2700000" algn="tl">
                    <a:srgbClr val="000000">
                      <a:alpha val="43137"/>
                    </a:srgbClr>
                  </a:outerShdw>
                </a:effectLst>
                <a:latin typeface="+mn-ea"/>
              </a:rPr>
              <a:t>▶居住サポート住宅の供給促進</a:t>
            </a:r>
            <a:endParaRPr kumimoji="1" lang="en-US" altLang="ja-JP" sz="900" dirty="0">
              <a:effectLst>
                <a:outerShdw blurRad="38100" dist="38100" dir="2700000" algn="tl">
                  <a:srgbClr val="000000">
                    <a:alpha val="43137"/>
                  </a:srgbClr>
                </a:outerShdw>
              </a:effectLst>
              <a:latin typeface="+mn-ea"/>
            </a:endParaRPr>
          </a:p>
          <a:p>
            <a:r>
              <a:rPr kumimoji="1" lang="ja-JP" altLang="en-US" sz="900" dirty="0">
                <a:latin typeface="+mn-ea"/>
              </a:rPr>
              <a:t>　・住宅供給側・要配慮者側の双方に制度周知</a:t>
            </a:r>
            <a:endParaRPr kumimoji="1" lang="en-US" altLang="ja-JP" sz="900" dirty="0">
              <a:latin typeface="+mn-ea"/>
            </a:endParaRPr>
          </a:p>
          <a:p>
            <a:r>
              <a:rPr kumimoji="1" lang="ja-JP" altLang="en-US" sz="900" dirty="0">
                <a:latin typeface="+mn-ea"/>
              </a:rPr>
              <a:t>　・大家と居住サポートを担う居住支援法人等をつなぐ連携方策の検討</a:t>
            </a:r>
            <a:endParaRPr kumimoji="1" lang="en-US" altLang="ja-JP" sz="900" dirty="0">
              <a:latin typeface="+mn-ea"/>
            </a:endParaRPr>
          </a:p>
          <a:p>
            <a:r>
              <a:rPr kumimoji="1" lang="ja-JP" altLang="en-US" sz="900" dirty="0">
                <a:latin typeface="+mn-ea"/>
              </a:rPr>
              <a:t>　・公的賃住宅を活用した好事例の民間賃貸住宅への波及</a:t>
            </a:r>
            <a:endParaRPr kumimoji="1" lang="en-US" altLang="ja-JP" sz="900" dirty="0">
              <a:latin typeface="+mn-ea"/>
            </a:endParaRPr>
          </a:p>
          <a:p>
            <a:r>
              <a:rPr kumimoji="1" lang="ja-JP" altLang="en-US" sz="900" dirty="0">
                <a:latin typeface="+mn-ea"/>
              </a:rPr>
              <a:t>　・法に基づく貸指導監督の実施</a:t>
            </a:r>
            <a:endParaRPr kumimoji="1" lang="en-US" altLang="ja-JP" sz="900" dirty="0">
              <a:latin typeface="+mn-ea"/>
            </a:endParaRPr>
          </a:p>
          <a:p>
            <a:r>
              <a:rPr kumimoji="1" lang="ja-JP" altLang="en-US" sz="900" dirty="0">
                <a:effectLst>
                  <a:outerShdw blurRad="38100" dist="38100" dir="2700000" algn="tl">
                    <a:srgbClr val="000000">
                      <a:alpha val="43137"/>
                    </a:srgbClr>
                  </a:outerShdw>
                </a:effectLst>
                <a:latin typeface="+mn-ea"/>
              </a:rPr>
              <a:t>▶居住サポート住宅の認定基準（規模）の緩和</a:t>
            </a:r>
            <a:endParaRPr kumimoji="1" lang="en-US" altLang="ja-JP" sz="900" dirty="0">
              <a:effectLst>
                <a:outerShdw blurRad="38100" dist="38100" dir="2700000" algn="tl">
                  <a:srgbClr val="000000">
                    <a:alpha val="43137"/>
                  </a:srgbClr>
                </a:outerShdw>
              </a:effectLst>
              <a:latin typeface="+mn-ea"/>
            </a:endParaRPr>
          </a:p>
          <a:p>
            <a:r>
              <a:rPr kumimoji="1" lang="ja-JP" altLang="en-US" sz="900" dirty="0">
                <a:latin typeface="+mn-ea"/>
              </a:rPr>
              <a:t>　・既に緩和しているセーフティネット登録住宅の規模と同等に緩和</a:t>
            </a:r>
          </a:p>
        </p:txBody>
      </p:sp>
      <p:sp>
        <p:nvSpPr>
          <p:cNvPr id="48" name="テキスト ボックス 47">
            <a:extLst>
              <a:ext uri="{FF2B5EF4-FFF2-40B4-BE49-F238E27FC236}">
                <a16:creationId xmlns:a16="http://schemas.microsoft.com/office/drawing/2014/main" id="{40FC9B1E-0BAF-4810-A372-444C20B146A1}"/>
              </a:ext>
            </a:extLst>
          </p:cNvPr>
          <p:cNvSpPr txBox="1"/>
          <p:nvPr/>
        </p:nvSpPr>
        <p:spPr>
          <a:xfrm>
            <a:off x="8895036" y="6601330"/>
            <a:ext cx="252248" cy="253916"/>
          </a:xfrm>
          <a:prstGeom prst="rect">
            <a:avLst/>
          </a:prstGeom>
          <a:solidFill>
            <a:schemeClr val="bg1"/>
          </a:solidFill>
        </p:spPr>
        <p:txBody>
          <a:bodyPr wrap="square" rtlCol="0">
            <a:spAutoFit/>
          </a:bodyPr>
          <a:lstStyle/>
          <a:p>
            <a:r>
              <a:rPr kumimoji="1" lang="en-US" altLang="ja-JP" sz="1050" dirty="0"/>
              <a:t>1</a:t>
            </a:r>
            <a:endParaRPr kumimoji="1" lang="ja-JP" altLang="en-US" sz="1050" dirty="0"/>
          </a:p>
        </p:txBody>
      </p:sp>
      <p:pic>
        <p:nvPicPr>
          <p:cNvPr id="12" name="図 11">
            <a:extLst>
              <a:ext uri="{FF2B5EF4-FFF2-40B4-BE49-F238E27FC236}">
                <a16:creationId xmlns:a16="http://schemas.microsoft.com/office/drawing/2014/main" id="{750135A8-0DC2-C574-372D-BAE33E82EB98}"/>
              </a:ext>
            </a:extLst>
          </p:cNvPr>
          <p:cNvPicPr>
            <a:picLocks noChangeAspect="1"/>
          </p:cNvPicPr>
          <p:nvPr/>
        </p:nvPicPr>
        <p:blipFill>
          <a:blip r:embed="rId2"/>
          <a:stretch>
            <a:fillRect/>
          </a:stretch>
        </p:blipFill>
        <p:spPr>
          <a:xfrm>
            <a:off x="4750306" y="5282818"/>
            <a:ext cx="4127350" cy="1426588"/>
          </a:xfrm>
          <a:prstGeom prst="rect">
            <a:avLst/>
          </a:prstGeom>
        </p:spPr>
      </p:pic>
    </p:spTree>
    <p:extLst>
      <p:ext uri="{BB962C8B-B14F-4D97-AF65-F5344CB8AC3E}">
        <p14:creationId xmlns:p14="http://schemas.microsoft.com/office/powerpoint/2010/main" val="2314397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四角形: 角を丸くする 31">
            <a:extLst>
              <a:ext uri="{FF2B5EF4-FFF2-40B4-BE49-F238E27FC236}">
                <a16:creationId xmlns:a16="http://schemas.microsoft.com/office/drawing/2014/main" id="{464CA552-4282-4AE1-A9CA-9BBEA3EF9A0B}"/>
              </a:ext>
            </a:extLst>
          </p:cNvPr>
          <p:cNvSpPr/>
          <p:nvPr/>
        </p:nvSpPr>
        <p:spPr>
          <a:xfrm>
            <a:off x="3912933" y="5443512"/>
            <a:ext cx="5081294" cy="1292662"/>
          </a:xfrm>
          <a:prstGeom prst="roundRect">
            <a:avLst>
              <a:gd name="adj" fmla="val 289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1" name="四角形: 角を丸くする 30">
            <a:extLst>
              <a:ext uri="{FF2B5EF4-FFF2-40B4-BE49-F238E27FC236}">
                <a16:creationId xmlns:a16="http://schemas.microsoft.com/office/drawing/2014/main" id="{45F7AAC3-1A6E-4C0D-900F-245A9436B998}"/>
              </a:ext>
            </a:extLst>
          </p:cNvPr>
          <p:cNvSpPr/>
          <p:nvPr/>
        </p:nvSpPr>
        <p:spPr>
          <a:xfrm>
            <a:off x="3943598" y="3433840"/>
            <a:ext cx="5081294" cy="1900160"/>
          </a:xfrm>
          <a:prstGeom prst="roundRect">
            <a:avLst>
              <a:gd name="adj" fmla="val 289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8" name="四角形: 角を丸くする 27">
            <a:extLst>
              <a:ext uri="{FF2B5EF4-FFF2-40B4-BE49-F238E27FC236}">
                <a16:creationId xmlns:a16="http://schemas.microsoft.com/office/drawing/2014/main" id="{30DB6825-97DF-4BA4-BEA7-4BEFE62F95C7}"/>
              </a:ext>
            </a:extLst>
          </p:cNvPr>
          <p:cNvSpPr/>
          <p:nvPr/>
        </p:nvSpPr>
        <p:spPr>
          <a:xfrm>
            <a:off x="3948471" y="957377"/>
            <a:ext cx="5081294" cy="2354409"/>
          </a:xfrm>
          <a:prstGeom prst="roundRect">
            <a:avLst>
              <a:gd name="adj" fmla="val 289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9" name="四角形: 角を丸くする 28">
            <a:extLst>
              <a:ext uri="{FF2B5EF4-FFF2-40B4-BE49-F238E27FC236}">
                <a16:creationId xmlns:a16="http://schemas.microsoft.com/office/drawing/2014/main" id="{7A2AF38A-D3D4-45C3-88C3-249C3C5EF309}"/>
              </a:ext>
            </a:extLst>
          </p:cNvPr>
          <p:cNvSpPr/>
          <p:nvPr/>
        </p:nvSpPr>
        <p:spPr>
          <a:xfrm>
            <a:off x="3948472" y="3610894"/>
            <a:ext cx="5113374" cy="1392467"/>
          </a:xfrm>
          <a:prstGeom prst="roundRect">
            <a:avLst>
              <a:gd name="adj" fmla="val 289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51A167A4-1028-4795-95DE-7DB37EF4FAB3}"/>
              </a:ext>
            </a:extLst>
          </p:cNvPr>
          <p:cNvSpPr/>
          <p:nvPr/>
        </p:nvSpPr>
        <p:spPr>
          <a:xfrm>
            <a:off x="3948473" y="892473"/>
            <a:ext cx="5113375" cy="2876870"/>
          </a:xfrm>
          <a:prstGeom prst="roundRect">
            <a:avLst>
              <a:gd name="adj" fmla="val 289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F73A972-7411-44F6-B36F-3636DEC5C1BF}"/>
              </a:ext>
            </a:extLst>
          </p:cNvPr>
          <p:cNvSpPr/>
          <p:nvPr/>
        </p:nvSpPr>
        <p:spPr>
          <a:xfrm>
            <a:off x="0" y="0"/>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1902E15D-A2AC-40ED-9480-3A490FB53095}"/>
              </a:ext>
            </a:extLst>
          </p:cNvPr>
          <p:cNvSpPr txBox="1"/>
          <p:nvPr/>
        </p:nvSpPr>
        <p:spPr>
          <a:xfrm>
            <a:off x="149773" y="67571"/>
            <a:ext cx="3057247" cy="338554"/>
          </a:xfrm>
          <a:prstGeom prst="rect">
            <a:avLst/>
          </a:prstGeom>
          <a:noFill/>
        </p:spPr>
        <p:txBody>
          <a:bodyPr wrap="none" rtlCol="0">
            <a:spAutoFit/>
          </a:bodyPr>
          <a:lstStyle/>
          <a:p>
            <a:r>
              <a:rPr kumimoji="1" lang="ja-JP" altLang="en-US" sz="1600" b="1" dirty="0">
                <a:solidFill>
                  <a:schemeClr val="bg1"/>
                </a:solidFill>
                <a:latin typeface="+mn-ea"/>
              </a:rPr>
              <a:t>（１）住宅確保要配慮者の範囲</a:t>
            </a:r>
          </a:p>
        </p:txBody>
      </p:sp>
      <p:sp>
        <p:nvSpPr>
          <p:cNvPr id="6" name="テキスト ボックス 5">
            <a:extLst>
              <a:ext uri="{FF2B5EF4-FFF2-40B4-BE49-F238E27FC236}">
                <a16:creationId xmlns:a16="http://schemas.microsoft.com/office/drawing/2014/main" id="{1AA7A5D4-4B06-47F5-A99F-4DD2CAE54F4C}"/>
              </a:ext>
            </a:extLst>
          </p:cNvPr>
          <p:cNvSpPr txBox="1"/>
          <p:nvPr/>
        </p:nvSpPr>
        <p:spPr>
          <a:xfrm>
            <a:off x="42304" y="799252"/>
            <a:ext cx="3932577" cy="461665"/>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〇改正住宅セーフティネット法にて</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住宅確保要配慮者として追加・拡充された者を追加</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D55AD61C-E638-4C2D-B714-5A7E9797ED9D}"/>
              </a:ext>
            </a:extLst>
          </p:cNvPr>
          <p:cNvSpPr txBox="1"/>
          <p:nvPr/>
        </p:nvSpPr>
        <p:spPr>
          <a:xfrm>
            <a:off x="3948474" y="2373603"/>
            <a:ext cx="1941557" cy="276999"/>
          </a:xfrm>
          <a:prstGeom prst="rect">
            <a:avLst/>
          </a:prstGeom>
          <a:noFill/>
        </p:spPr>
        <p:txBody>
          <a:bodyPr wrap="none" rtlCol="0">
            <a:spAutoFit/>
          </a:bodyPr>
          <a:lstStyle/>
          <a:p>
            <a:r>
              <a:rPr kumimoji="1" lang="ja-JP" altLang="en-US" sz="1200" b="1" dirty="0">
                <a:latin typeface="BIZ UDPゴシック" panose="020B0400000000000000" pitchFamily="50" charset="-128"/>
                <a:ea typeface="BIZ UDPゴシック" panose="020B0400000000000000" pitchFamily="50" charset="-128"/>
              </a:rPr>
              <a:t>・困難な問題を抱える女性</a:t>
            </a:r>
          </a:p>
        </p:txBody>
      </p:sp>
      <p:sp>
        <p:nvSpPr>
          <p:cNvPr id="8" name="テキスト ボックス 7">
            <a:extLst>
              <a:ext uri="{FF2B5EF4-FFF2-40B4-BE49-F238E27FC236}">
                <a16:creationId xmlns:a16="http://schemas.microsoft.com/office/drawing/2014/main" id="{769504C3-255C-4AE6-9077-2CC0FD989E92}"/>
              </a:ext>
            </a:extLst>
          </p:cNvPr>
          <p:cNvSpPr txBox="1"/>
          <p:nvPr/>
        </p:nvSpPr>
        <p:spPr>
          <a:xfrm>
            <a:off x="3948474" y="1216770"/>
            <a:ext cx="3724096" cy="276999"/>
          </a:xfrm>
          <a:prstGeom prst="rect">
            <a:avLst/>
          </a:prstGeom>
          <a:noFill/>
        </p:spPr>
        <p:txBody>
          <a:bodyPr wrap="none" rtlCol="0">
            <a:spAutoFit/>
          </a:bodyPr>
          <a:lstStyle/>
          <a:p>
            <a:r>
              <a:rPr kumimoji="1" lang="ja-JP" altLang="en-US" sz="1200" b="1" dirty="0">
                <a:latin typeface="BIZ UDPゴシック" panose="020B0400000000000000" pitchFamily="50" charset="-128"/>
                <a:ea typeface="BIZ UDPゴシック" panose="020B0400000000000000" pitchFamily="50" charset="-128"/>
              </a:rPr>
              <a:t>・刑の執行等のため矯正施設に収容されていた者等</a:t>
            </a:r>
          </a:p>
        </p:txBody>
      </p:sp>
      <p:sp>
        <p:nvSpPr>
          <p:cNvPr id="9" name="テキスト ボックス 8">
            <a:extLst>
              <a:ext uri="{FF2B5EF4-FFF2-40B4-BE49-F238E27FC236}">
                <a16:creationId xmlns:a16="http://schemas.microsoft.com/office/drawing/2014/main" id="{8C1721B6-817B-4375-BEF0-B15289711525}"/>
              </a:ext>
            </a:extLst>
          </p:cNvPr>
          <p:cNvSpPr txBox="1"/>
          <p:nvPr/>
        </p:nvSpPr>
        <p:spPr>
          <a:xfrm>
            <a:off x="149773" y="1702058"/>
            <a:ext cx="3287243" cy="1252972"/>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①法で定められた者</a:t>
            </a:r>
            <a:endParaRPr kumimoji="1" lang="en-US" altLang="ja-JP" sz="1100" b="1"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・低額所得者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・被災者（発災後３年以内）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・高齢者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・身体障がい者、知的障がい者、精神障がい者、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　その他の障がい者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・子ども（高校生相当以下）を養育している者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（妊婦がいる世帯も含む）</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B6251FCF-FF05-4334-AE12-F8EFD73F453A}"/>
              </a:ext>
            </a:extLst>
          </p:cNvPr>
          <p:cNvSpPr txBox="1"/>
          <p:nvPr/>
        </p:nvSpPr>
        <p:spPr>
          <a:xfrm>
            <a:off x="219665" y="2990082"/>
            <a:ext cx="3500997" cy="1958293"/>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②規則で定められた者</a:t>
            </a:r>
            <a:endParaRPr kumimoji="1" lang="en-US" altLang="ja-JP" sz="1100" b="1"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・外国人</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・中国残留邦人</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・児童虐待を受けた者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・ハンセン病療養者入所者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・ＤＶ被害者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・北朝鮮拉致被害者等</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・犯罪被害者等</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・生活困窮者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b="1" u="sng" dirty="0">
                <a:latin typeface="BIZ UDPゴシック" panose="020B0400000000000000" pitchFamily="50" charset="-128"/>
                <a:ea typeface="BIZ UDPゴシック" panose="020B0400000000000000" pitchFamily="50" charset="-128"/>
              </a:rPr>
              <a:t>・刑の執行等のため矯正施設に収容されていた者等</a:t>
            </a:r>
            <a:endParaRPr kumimoji="1" lang="en-US" altLang="ja-JP" sz="1100" b="1" u="sng"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100"/>
              </a:lnSpc>
              <a:spcBef>
                <a:spcPts val="0"/>
              </a:spcBef>
              <a:spcAft>
                <a:spcPts val="0"/>
              </a:spcAft>
              <a:buClrTx/>
              <a:buSzTx/>
              <a:buFontTx/>
              <a:buNone/>
              <a:tabLst/>
              <a:defRPr/>
            </a:pPr>
            <a:r>
              <a:rPr kumimoji="1" lang="ja-JP" altLang="en-US" sz="1100" b="1" u="sng" dirty="0">
                <a:latin typeface="BIZ UDPゴシック" panose="020B0400000000000000" pitchFamily="50" charset="-128"/>
                <a:ea typeface="BIZ UDPゴシック" panose="020B0400000000000000" pitchFamily="50" charset="-128"/>
              </a:rPr>
              <a:t>・困難な問題を抱える女性</a:t>
            </a:r>
            <a:endParaRPr kumimoji="1" lang="en-US" altLang="ja-JP" sz="1100" b="1" u="sng"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・東日本大震災等の大規模災害の被災者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・供給促進計画で定めるもの</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27F53A2B-4C1F-494F-BB45-6D7030D04644}"/>
              </a:ext>
            </a:extLst>
          </p:cNvPr>
          <p:cNvSpPr txBox="1"/>
          <p:nvPr/>
        </p:nvSpPr>
        <p:spPr>
          <a:xfrm>
            <a:off x="172633" y="4977612"/>
            <a:ext cx="3683087" cy="1390124"/>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③基本方針に示されている者</a:t>
            </a:r>
            <a:endParaRPr kumimoji="1" lang="en-US" altLang="ja-JP" sz="1100" b="1"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・海外からの引揚者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・新婚世帯</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・原子爆弾被爆者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・戦傷病者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・児童養護施設退所者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・ＬＧＢＴをはじめとする性的マイノリティ</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・ＵＩＪターンによる転入者</a:t>
            </a:r>
            <a:endParaRPr kumimoji="1" lang="en-US" altLang="ja-JP" sz="1100" dirty="0">
              <a:latin typeface="BIZ UDPゴシック" panose="020B0400000000000000" pitchFamily="50" charset="-128"/>
              <a:ea typeface="BIZ UDPゴシック" panose="020B0400000000000000" pitchFamily="50" charset="-128"/>
            </a:endParaRPr>
          </a:p>
          <a:p>
            <a:pPr>
              <a:lnSpc>
                <a:spcPts val="1100"/>
              </a:lnSpc>
            </a:pPr>
            <a:r>
              <a:rPr kumimoji="1" lang="ja-JP" altLang="en-US" sz="1100" dirty="0">
                <a:latin typeface="BIZ UDPゴシック" panose="020B0400000000000000" pitchFamily="50" charset="-128"/>
                <a:ea typeface="BIZ UDPゴシック" panose="020B0400000000000000" pitchFamily="50" charset="-128"/>
              </a:rPr>
              <a:t>・住宅確保要配慮者に対して必要な生活支援等を行う者</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CEDB6A31-A4B4-48D7-B0FA-B93A69DFCF8F}"/>
              </a:ext>
            </a:extLst>
          </p:cNvPr>
          <p:cNvSpPr/>
          <p:nvPr/>
        </p:nvSpPr>
        <p:spPr>
          <a:xfrm>
            <a:off x="149773" y="1283406"/>
            <a:ext cx="3705947" cy="516018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F719A6CC-0F82-41D5-A40B-E874437A53CF}"/>
              </a:ext>
            </a:extLst>
          </p:cNvPr>
          <p:cNvSpPr txBox="1"/>
          <p:nvPr/>
        </p:nvSpPr>
        <p:spPr>
          <a:xfrm>
            <a:off x="4067634" y="2617626"/>
            <a:ext cx="4938068" cy="600164"/>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　困難な問題を抱える女性についてはその特性（緊急性、秘匿性、その他各々が抱える事情など）を考慮しながら、包括的な支援の提供が必要となるため女性相談センター等と、居住支援法人や市町村居住支援協議会との連携を促進。</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2D246E9C-4CB3-4558-B5D6-DE83ACABE61C}"/>
              </a:ext>
            </a:extLst>
          </p:cNvPr>
          <p:cNvSpPr txBox="1"/>
          <p:nvPr/>
        </p:nvSpPr>
        <p:spPr>
          <a:xfrm>
            <a:off x="4067634" y="1449226"/>
            <a:ext cx="4962131" cy="769441"/>
          </a:xfrm>
          <a:prstGeom prst="rect">
            <a:avLst/>
          </a:prstGeom>
          <a:noFill/>
        </p:spPr>
        <p:txBody>
          <a:bodyPr wrap="square" rtlCol="0">
            <a:spAutoFit/>
          </a:bodyPr>
          <a:lstStyle/>
          <a:p>
            <a:r>
              <a:rPr kumimoji="1" lang="ja-JP" altLang="en-US" sz="1100" b="0" i="0" u="none" strike="noStrike" baseline="0" dirty="0">
                <a:latin typeface="BIZ UDPゴシック" panose="020B0400000000000000" pitchFamily="50" charset="-128"/>
                <a:ea typeface="BIZ UDPゴシック" panose="020B0400000000000000" pitchFamily="50" charset="-128"/>
              </a:rPr>
              <a:t>　</a:t>
            </a:r>
            <a:r>
              <a:rPr lang="ja-JP" altLang="en-US" sz="1100" b="0" i="0" u="none" strike="noStrike" baseline="0" dirty="0">
                <a:latin typeface="BIZ UDPゴシック" panose="020B0400000000000000" pitchFamily="50" charset="-128"/>
                <a:ea typeface="BIZ UDPゴシック" panose="020B0400000000000000" pitchFamily="50" charset="-128"/>
              </a:rPr>
              <a:t>再犯防止等を図る上で刑務所出所者等の適切な帰住先の確保が重要な課題であることから、地域社会における定住先の確保が必要。そのため、刑事施設等の社会復帰支援の取組などについて、市町村居住支援協議会</a:t>
            </a:r>
            <a:r>
              <a:rPr lang="ja-JP" altLang="en-US" sz="1100" dirty="0">
                <a:latin typeface="BIZ UDPゴシック" panose="020B0400000000000000" pitchFamily="50" charset="-128"/>
                <a:ea typeface="BIZ UDPゴシック" panose="020B0400000000000000" pitchFamily="50" charset="-128"/>
              </a:rPr>
              <a:t>や居住支援法人等の理解を深め、更生保護施設等と居住支援法人等との連携を促進。</a:t>
            </a:r>
            <a:endParaRPr lang="en-US" altLang="ja-JP" sz="1100" b="0" i="0" u="none" strike="noStrike" baseline="0" dirty="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F28023ED-ED75-454A-8414-885AED76CDE9}"/>
              </a:ext>
            </a:extLst>
          </p:cNvPr>
          <p:cNvSpPr txBox="1"/>
          <p:nvPr/>
        </p:nvSpPr>
        <p:spPr>
          <a:xfrm>
            <a:off x="3948472" y="939771"/>
            <a:ext cx="4713150" cy="276999"/>
          </a:xfrm>
          <a:prstGeom prst="rect">
            <a:avLst/>
          </a:prstGeom>
          <a:noFill/>
        </p:spPr>
        <p:txBody>
          <a:bodyPr wrap="none" rtlCol="0">
            <a:spAutoFit/>
          </a:bodyPr>
          <a:lstStyle/>
          <a:p>
            <a:r>
              <a:rPr kumimoji="1" lang="ja-JP" altLang="en-US" sz="1200" b="1" dirty="0">
                <a:latin typeface="BIZ UDPゴシック" panose="020B0400000000000000" pitchFamily="50" charset="-128"/>
                <a:ea typeface="BIZ UDPゴシック" panose="020B0400000000000000" pitchFamily="50" charset="-128"/>
              </a:rPr>
              <a:t>■新たに追加・拡充された住宅確保要配慮者に対する居住支援施策</a:t>
            </a:r>
          </a:p>
        </p:txBody>
      </p:sp>
      <p:sp>
        <p:nvSpPr>
          <p:cNvPr id="25" name="テキスト ボックス 24">
            <a:extLst>
              <a:ext uri="{FF2B5EF4-FFF2-40B4-BE49-F238E27FC236}">
                <a16:creationId xmlns:a16="http://schemas.microsoft.com/office/drawing/2014/main" id="{6033E57B-C238-47EE-9529-29038E609061}"/>
              </a:ext>
            </a:extLst>
          </p:cNvPr>
          <p:cNvSpPr txBox="1"/>
          <p:nvPr/>
        </p:nvSpPr>
        <p:spPr>
          <a:xfrm>
            <a:off x="42305" y="501085"/>
            <a:ext cx="3813416"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住宅確保要配慮者の範囲</a:t>
            </a:r>
          </a:p>
        </p:txBody>
      </p:sp>
      <p:sp>
        <p:nvSpPr>
          <p:cNvPr id="26" name="テキスト ボックス 25">
            <a:extLst>
              <a:ext uri="{FF2B5EF4-FFF2-40B4-BE49-F238E27FC236}">
                <a16:creationId xmlns:a16="http://schemas.microsoft.com/office/drawing/2014/main" id="{5AF8BCEC-A06C-47F8-BE58-8B92A159F437}"/>
              </a:ext>
            </a:extLst>
          </p:cNvPr>
          <p:cNvSpPr txBox="1"/>
          <p:nvPr/>
        </p:nvSpPr>
        <p:spPr>
          <a:xfrm>
            <a:off x="3948473" y="496157"/>
            <a:ext cx="5113375"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住宅確保要配慮者の各属性毎の居住支援施策</a:t>
            </a:r>
          </a:p>
        </p:txBody>
      </p:sp>
      <p:sp>
        <p:nvSpPr>
          <p:cNvPr id="21" name="テキスト ボックス 20">
            <a:extLst>
              <a:ext uri="{FF2B5EF4-FFF2-40B4-BE49-F238E27FC236}">
                <a16:creationId xmlns:a16="http://schemas.microsoft.com/office/drawing/2014/main" id="{7750CF19-349E-4FB8-BC2D-735A4B8BA6DA}"/>
              </a:ext>
            </a:extLst>
          </p:cNvPr>
          <p:cNvSpPr txBox="1"/>
          <p:nvPr/>
        </p:nvSpPr>
        <p:spPr>
          <a:xfrm>
            <a:off x="149773" y="1310854"/>
            <a:ext cx="3683087" cy="438582"/>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大阪府における住宅確保要配慮者の範囲</a:t>
            </a:r>
            <a:endParaRPr kumimoji="1" lang="en-US" altLang="ja-JP" sz="1200" dirty="0">
              <a:latin typeface="BIZ UDPゴシック" panose="020B0400000000000000" pitchFamily="50" charset="-128"/>
              <a:ea typeface="BIZ UDPゴシック" panose="020B0400000000000000" pitchFamily="50" charset="-128"/>
            </a:endParaRPr>
          </a:p>
          <a:p>
            <a:pPr algn="r"/>
            <a:r>
              <a:rPr kumimoji="1" lang="en-US" altLang="ja-JP" sz="1050" u="sng" dirty="0">
                <a:latin typeface="BIZ UDPゴシック" panose="020B0400000000000000" pitchFamily="50" charset="-128"/>
                <a:ea typeface="BIZ UDPゴシック" panose="020B0400000000000000" pitchFamily="50" charset="-128"/>
              </a:rPr>
              <a:t>※</a:t>
            </a:r>
            <a:r>
              <a:rPr kumimoji="1" lang="ja-JP" altLang="en-US" sz="1050" u="sng" dirty="0">
                <a:latin typeface="BIZ UDPゴシック" panose="020B0400000000000000" pitchFamily="50" charset="-128"/>
                <a:ea typeface="BIZ UDPゴシック" panose="020B0400000000000000" pitchFamily="50" charset="-128"/>
              </a:rPr>
              <a:t>下線部のものを追加</a:t>
            </a:r>
          </a:p>
        </p:txBody>
      </p:sp>
      <p:sp>
        <p:nvSpPr>
          <p:cNvPr id="22" name="テキスト ボックス 21">
            <a:extLst>
              <a:ext uri="{FF2B5EF4-FFF2-40B4-BE49-F238E27FC236}">
                <a16:creationId xmlns:a16="http://schemas.microsoft.com/office/drawing/2014/main" id="{3E3EA92E-986D-4E67-BD21-ED4623D6527C}"/>
              </a:ext>
            </a:extLst>
          </p:cNvPr>
          <p:cNvSpPr txBox="1"/>
          <p:nvPr/>
        </p:nvSpPr>
        <p:spPr>
          <a:xfrm>
            <a:off x="3955381" y="5425109"/>
            <a:ext cx="5038846" cy="1292662"/>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・全ての住宅確保要配慮者に共通する居住支援</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住宅確保要配慮者の特性は様々だが、共通する課題等も多く、また複数の</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課題を持つ場合もあるため、大阪府の各種計画による取組とも連携し、引き続</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き総合的な支援を実施。</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特に、福祉施策と連携し、居住支援の仕組みを機能させつつ、民間賃貸住宅や</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公的賃貸住宅といった住宅ストック全体を活用して居住の安定確保を図るため、</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これまでの取組の方向性を継続、発展させていく。</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42740367-8BC2-4B1A-B6D3-A385A9353D71}"/>
              </a:ext>
            </a:extLst>
          </p:cNvPr>
          <p:cNvSpPr txBox="1"/>
          <p:nvPr/>
        </p:nvSpPr>
        <p:spPr>
          <a:xfrm>
            <a:off x="3964822" y="3435764"/>
            <a:ext cx="5038846" cy="1585049"/>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■その他の住宅確保要配慮者の居住支援施策</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・高齢者</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高齢者向け住宅の戸数について、引き続き観測指標として把握。</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サービス付き高齢者向け住宅については、供給事業者へのヒアリングや国の補</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助採択に関する市町村の意見の状況などについて、引き続き注視しながら、</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高齢者が可能な限り住み慣れた地域において安心してくらせるよう、</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高齢者の住まいの確保に向けた取組等を進める。</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本計画は高齢者住まい法に基づく計画でもあるため、その他の住宅確保要配慮者については</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高齢者を中心に議論を実施。</a:t>
            </a:r>
            <a:endParaRPr kumimoji="1" lang="en-US" altLang="ja-JP" sz="900" dirty="0">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88B1FD69-6A7F-4D9E-9783-326851E38551}"/>
              </a:ext>
            </a:extLst>
          </p:cNvPr>
          <p:cNvSpPr txBox="1"/>
          <p:nvPr/>
        </p:nvSpPr>
        <p:spPr>
          <a:xfrm>
            <a:off x="4140127" y="5009281"/>
            <a:ext cx="4613348" cy="261610"/>
          </a:xfrm>
          <a:prstGeom prst="rect">
            <a:avLst/>
          </a:prstGeom>
          <a:solidFill>
            <a:schemeClr val="bg1"/>
          </a:solidFill>
          <a:ln>
            <a:solidFill>
              <a:srgbClr val="FF0000"/>
            </a:solidFill>
          </a:ln>
        </p:spPr>
        <p:txBody>
          <a:bodyPr wrap="square" rtlCol="0">
            <a:spAutoFit/>
          </a:bodyPr>
          <a:lstStyle/>
          <a:p>
            <a:r>
              <a:rPr kumimoji="1" lang="ja-JP" altLang="en-US" sz="1100" dirty="0">
                <a:solidFill>
                  <a:srgbClr val="FF0000"/>
                </a:solidFill>
                <a:latin typeface="BIZ UDPゴシック" panose="020B0400000000000000" pitchFamily="50" charset="-128"/>
                <a:ea typeface="BIZ UDPゴシック" panose="020B0400000000000000" pitchFamily="50" charset="-128"/>
              </a:rPr>
              <a:t>住生活基本計画（全国計画）</a:t>
            </a:r>
            <a:r>
              <a:rPr kumimoji="1" lang="ja-JP" altLang="en-US" sz="800" dirty="0">
                <a:solidFill>
                  <a:srgbClr val="FF0000"/>
                </a:solidFill>
                <a:latin typeface="BIZ UDPゴシック" panose="020B0400000000000000" pitchFamily="50" charset="-128"/>
                <a:ea typeface="BIZ UDPゴシック" panose="020B0400000000000000" pitchFamily="50" charset="-128"/>
              </a:rPr>
              <a:t>（</a:t>
            </a:r>
            <a:r>
              <a:rPr kumimoji="1" lang="en-US" altLang="ja-JP" sz="800" dirty="0">
                <a:solidFill>
                  <a:srgbClr val="FF0000"/>
                </a:solidFill>
                <a:latin typeface="BIZ UDPゴシック" panose="020B0400000000000000" pitchFamily="50" charset="-128"/>
                <a:ea typeface="BIZ UDPゴシック" panose="020B0400000000000000" pitchFamily="50" charset="-128"/>
              </a:rPr>
              <a:t>R8.3</a:t>
            </a:r>
            <a:r>
              <a:rPr kumimoji="1" lang="ja-JP" altLang="en-US" sz="800" dirty="0">
                <a:solidFill>
                  <a:srgbClr val="FF0000"/>
                </a:solidFill>
                <a:latin typeface="BIZ UDPゴシック" panose="020B0400000000000000" pitchFamily="50" charset="-128"/>
                <a:ea typeface="BIZ UDPゴシック" panose="020B0400000000000000" pitchFamily="50" charset="-128"/>
              </a:rPr>
              <a:t>）</a:t>
            </a:r>
            <a:r>
              <a:rPr kumimoji="1" lang="ja-JP" altLang="en-US" sz="1100" dirty="0">
                <a:solidFill>
                  <a:srgbClr val="FF0000"/>
                </a:solidFill>
                <a:latin typeface="BIZ UDPゴシック" panose="020B0400000000000000" pitchFamily="50" charset="-128"/>
                <a:ea typeface="BIZ UDPゴシック" panose="020B0400000000000000" pitchFamily="50" charset="-128"/>
              </a:rPr>
              <a:t>の成果指標が更新　➡次項を詳細</a:t>
            </a: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B0D1838A-57B2-48D6-9312-68D0F77FCA8C}"/>
              </a:ext>
            </a:extLst>
          </p:cNvPr>
          <p:cNvSpPr txBox="1"/>
          <p:nvPr/>
        </p:nvSpPr>
        <p:spPr>
          <a:xfrm>
            <a:off x="8895036" y="6601330"/>
            <a:ext cx="252248" cy="253916"/>
          </a:xfrm>
          <a:prstGeom prst="rect">
            <a:avLst/>
          </a:prstGeom>
          <a:solidFill>
            <a:schemeClr val="bg1"/>
          </a:solidFill>
        </p:spPr>
        <p:txBody>
          <a:bodyPr wrap="square" rtlCol="0">
            <a:spAutoFit/>
          </a:bodyPr>
          <a:lstStyle/>
          <a:p>
            <a:r>
              <a:rPr kumimoji="1" lang="en-US" altLang="ja-JP" sz="1050" dirty="0"/>
              <a:t>2</a:t>
            </a:r>
            <a:endParaRPr kumimoji="1" lang="ja-JP" altLang="en-US" sz="1050" dirty="0"/>
          </a:p>
        </p:txBody>
      </p:sp>
    </p:spTree>
    <p:extLst>
      <p:ext uri="{BB962C8B-B14F-4D97-AF65-F5344CB8AC3E}">
        <p14:creationId xmlns:p14="http://schemas.microsoft.com/office/powerpoint/2010/main" val="652211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四角形: 角を丸くする 70">
            <a:extLst>
              <a:ext uri="{FF2B5EF4-FFF2-40B4-BE49-F238E27FC236}">
                <a16:creationId xmlns:a16="http://schemas.microsoft.com/office/drawing/2014/main" id="{A3DEB3BD-C8D1-439A-A6D3-4168372E4CEE}"/>
              </a:ext>
            </a:extLst>
          </p:cNvPr>
          <p:cNvSpPr/>
          <p:nvPr/>
        </p:nvSpPr>
        <p:spPr>
          <a:xfrm>
            <a:off x="151539" y="5952109"/>
            <a:ext cx="8941093" cy="836705"/>
          </a:xfrm>
          <a:prstGeom prst="roundRect">
            <a:avLst>
              <a:gd name="adj" fmla="val 289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1583D7D9-8BB3-4B3D-A4AC-A2721DDB1193}"/>
              </a:ext>
            </a:extLst>
          </p:cNvPr>
          <p:cNvSpPr/>
          <p:nvPr/>
        </p:nvSpPr>
        <p:spPr>
          <a:xfrm>
            <a:off x="0" y="0"/>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5" name="テキスト ボックス 4">
            <a:extLst>
              <a:ext uri="{FF2B5EF4-FFF2-40B4-BE49-F238E27FC236}">
                <a16:creationId xmlns:a16="http://schemas.microsoft.com/office/drawing/2014/main" id="{FB04B123-0982-49C2-96FA-2EF9E8DE3C49}"/>
              </a:ext>
            </a:extLst>
          </p:cNvPr>
          <p:cNvSpPr txBox="1"/>
          <p:nvPr/>
        </p:nvSpPr>
        <p:spPr>
          <a:xfrm>
            <a:off x="149773" y="67571"/>
            <a:ext cx="5929828" cy="338554"/>
          </a:xfrm>
          <a:prstGeom prst="rect">
            <a:avLst/>
          </a:prstGeom>
          <a:noFill/>
          <a:ln>
            <a:noFill/>
          </a:ln>
        </p:spPr>
        <p:txBody>
          <a:bodyPr wrap="none" rtlCol="0">
            <a:spAutoFit/>
          </a:bodyPr>
          <a:lstStyle/>
          <a:p>
            <a:r>
              <a:rPr kumimoji="1" lang="ja-JP" altLang="en-US" sz="1600" b="1" dirty="0">
                <a:solidFill>
                  <a:schemeClr val="bg1"/>
                </a:solidFill>
                <a:latin typeface="+mn-ea"/>
              </a:rPr>
              <a:t>（１）住宅確保要配慮者の範囲（高齢者向け住まいの状況）</a:t>
            </a:r>
          </a:p>
        </p:txBody>
      </p:sp>
      <p:sp>
        <p:nvSpPr>
          <p:cNvPr id="12" name="テキスト ボックス 11">
            <a:extLst>
              <a:ext uri="{FF2B5EF4-FFF2-40B4-BE49-F238E27FC236}">
                <a16:creationId xmlns:a16="http://schemas.microsoft.com/office/drawing/2014/main" id="{25B5810D-064A-41A2-A71C-AAFF377C763C}"/>
              </a:ext>
            </a:extLst>
          </p:cNvPr>
          <p:cNvSpPr txBox="1"/>
          <p:nvPr/>
        </p:nvSpPr>
        <p:spPr>
          <a:xfrm>
            <a:off x="203267" y="790373"/>
            <a:ext cx="8287964" cy="646331"/>
          </a:xfrm>
          <a:prstGeom prst="rect">
            <a:avLst/>
          </a:prstGeom>
          <a:noFill/>
        </p:spPr>
        <p:txBody>
          <a:bodyPr wrap="square">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国（住生活基本計画（全国計画））の状況</a:t>
            </a:r>
            <a:r>
              <a:rPr kumimoji="1" lang="en-US" altLang="ja-JP" sz="1200" dirty="0">
                <a:latin typeface="BIZ UDPゴシック" panose="020B0400000000000000" pitchFamily="50" charset="-128"/>
                <a:ea typeface="BIZ UDPゴシック" panose="020B0400000000000000" pitchFamily="50" charset="-128"/>
              </a:rPr>
              <a:t>】</a:t>
            </a:r>
          </a:p>
          <a:p>
            <a:r>
              <a:rPr kumimoji="1" lang="ja-JP" altLang="en-US" sz="1200" dirty="0">
                <a:latin typeface="BIZ UDPゴシック" panose="020B0400000000000000" pitchFamily="50" charset="-128"/>
                <a:ea typeface="BIZ UDPゴシック" panose="020B0400000000000000" pitchFamily="50" charset="-128"/>
              </a:rPr>
              <a:t>　　住生活基本計画（</a:t>
            </a:r>
            <a:r>
              <a:rPr kumimoji="1" lang="en-US" altLang="ja-JP" sz="1200" dirty="0">
                <a:latin typeface="BIZ UDPゴシック" panose="020B0400000000000000" pitchFamily="50" charset="-128"/>
                <a:ea typeface="BIZ UDPゴシック" panose="020B0400000000000000" pitchFamily="50" charset="-128"/>
              </a:rPr>
              <a:t>R3.3</a:t>
            </a:r>
            <a:r>
              <a:rPr kumimoji="1" lang="ja-JP" altLang="en-US" sz="1200" dirty="0">
                <a:latin typeface="BIZ UDPゴシック" panose="020B0400000000000000" pitchFamily="50" charset="-128"/>
                <a:ea typeface="BIZ UDPゴシック" panose="020B0400000000000000" pitchFamily="50" charset="-128"/>
              </a:rPr>
              <a:t>）　　高齢者人口に対する高齢者向けの住宅の割合　  ４％（令和</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年度）</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solidFill>
                  <a:srgbClr val="FF0000"/>
                </a:solidFill>
                <a:latin typeface="BIZ UDPゴシック" panose="020B0400000000000000" pitchFamily="50" charset="-128"/>
                <a:ea typeface="BIZ UDPゴシック" panose="020B0400000000000000" pitchFamily="50" charset="-128"/>
              </a:rPr>
              <a:t>　　住生活基本計画（</a:t>
            </a:r>
            <a:r>
              <a:rPr kumimoji="1" lang="en-US" altLang="ja-JP" sz="1200" dirty="0">
                <a:solidFill>
                  <a:srgbClr val="FF0000"/>
                </a:solidFill>
                <a:latin typeface="BIZ UDPゴシック" panose="020B0400000000000000" pitchFamily="50" charset="-128"/>
                <a:ea typeface="BIZ UDPゴシック" panose="020B0400000000000000" pitchFamily="50" charset="-128"/>
              </a:rPr>
              <a:t>R8.3</a:t>
            </a:r>
            <a:r>
              <a:rPr kumimoji="1" lang="ja-JP" altLang="en-US" sz="1200" dirty="0">
                <a:solidFill>
                  <a:srgbClr val="FF0000"/>
                </a:solidFill>
                <a:latin typeface="BIZ UDPゴシック" panose="020B0400000000000000" pitchFamily="50" charset="-128"/>
                <a:ea typeface="BIZ UDPゴシック" panose="020B0400000000000000" pitchFamily="50" charset="-128"/>
              </a:rPr>
              <a:t>）　　高齢期の暮らしを支える住宅の数　　　　　　　　　　</a:t>
            </a:r>
            <a:r>
              <a:rPr kumimoji="1" lang="en-US" altLang="ja-JP" sz="1200" dirty="0">
                <a:solidFill>
                  <a:srgbClr val="FF0000"/>
                </a:solidFill>
                <a:latin typeface="BIZ UDPゴシック" panose="020B0400000000000000" pitchFamily="50" charset="-128"/>
                <a:ea typeface="BIZ UDPゴシック" panose="020B0400000000000000" pitchFamily="50" charset="-128"/>
              </a:rPr>
              <a:t>150</a:t>
            </a:r>
            <a:r>
              <a:rPr kumimoji="1" lang="ja-JP" altLang="en-US" sz="1200" dirty="0">
                <a:solidFill>
                  <a:srgbClr val="FF0000"/>
                </a:solidFill>
                <a:latin typeface="BIZ UDPゴシック" panose="020B0400000000000000" pitchFamily="50" charset="-128"/>
                <a:ea typeface="BIZ UDPゴシック" panose="020B0400000000000000" pitchFamily="50" charset="-128"/>
              </a:rPr>
              <a:t>万戸（令和</a:t>
            </a:r>
            <a:r>
              <a:rPr kumimoji="1" lang="en-US" altLang="ja-JP" sz="1200" dirty="0">
                <a:solidFill>
                  <a:srgbClr val="FF0000"/>
                </a:solidFill>
                <a:latin typeface="BIZ UDPゴシック" panose="020B0400000000000000" pitchFamily="50" charset="-128"/>
                <a:ea typeface="BIZ UDPゴシック" panose="020B0400000000000000" pitchFamily="50" charset="-128"/>
              </a:rPr>
              <a:t>17</a:t>
            </a:r>
            <a:r>
              <a:rPr kumimoji="1" lang="ja-JP" altLang="en-US" sz="1200" dirty="0">
                <a:solidFill>
                  <a:srgbClr val="FF0000"/>
                </a:solidFill>
                <a:latin typeface="BIZ UDPゴシック" panose="020B0400000000000000" pitchFamily="50" charset="-128"/>
                <a:ea typeface="BIZ UDPゴシック" panose="020B0400000000000000" pitchFamily="50" charset="-128"/>
              </a:rPr>
              <a:t>年度）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4C445B47-ED24-4D59-9D1C-4014F1E6EC89}"/>
              </a:ext>
            </a:extLst>
          </p:cNvPr>
          <p:cNvSpPr txBox="1"/>
          <p:nvPr/>
        </p:nvSpPr>
        <p:spPr>
          <a:xfrm>
            <a:off x="42304" y="499495"/>
            <a:ext cx="9050329"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高齢者向け住まいの状況</a:t>
            </a:r>
          </a:p>
        </p:txBody>
      </p:sp>
      <p:sp>
        <p:nvSpPr>
          <p:cNvPr id="69" name="テキスト ボックス 68">
            <a:extLst>
              <a:ext uri="{FF2B5EF4-FFF2-40B4-BE49-F238E27FC236}">
                <a16:creationId xmlns:a16="http://schemas.microsoft.com/office/drawing/2014/main" id="{EB6D2F09-5B5F-4292-9961-498C5D355A19}"/>
              </a:ext>
            </a:extLst>
          </p:cNvPr>
          <p:cNvSpPr txBox="1"/>
          <p:nvPr/>
        </p:nvSpPr>
        <p:spPr>
          <a:xfrm>
            <a:off x="270850" y="5964358"/>
            <a:ext cx="8802731" cy="830997"/>
          </a:xfrm>
          <a:prstGeom prst="rect">
            <a:avLst/>
          </a:prstGeom>
          <a:noFill/>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11.8</a:t>
            </a:r>
            <a:r>
              <a:rPr kumimoji="1" lang="ja-JP" altLang="en-US" sz="1200" dirty="0">
                <a:latin typeface="BIZ UDPゴシック" panose="020B0400000000000000" pitchFamily="50" charset="-128"/>
                <a:ea typeface="BIZ UDPゴシック" panose="020B0400000000000000" pitchFamily="50" charset="-128"/>
              </a:rPr>
              <a:t>万戸に対して現在、大阪府は</a:t>
            </a:r>
            <a:r>
              <a:rPr kumimoji="1" lang="en-US" altLang="ja-JP" sz="1200" dirty="0">
                <a:solidFill>
                  <a:srgbClr val="FF0000"/>
                </a:solidFill>
                <a:latin typeface="BIZ UDPゴシック" panose="020B0400000000000000" pitchFamily="50" charset="-128"/>
                <a:ea typeface="BIZ UDPゴシック" panose="020B0400000000000000" pitchFamily="50" charset="-128"/>
              </a:rPr>
              <a:t>12.3</a:t>
            </a:r>
            <a:r>
              <a:rPr kumimoji="1" lang="ja-JP" altLang="en-US" sz="1200" dirty="0">
                <a:solidFill>
                  <a:srgbClr val="FF0000"/>
                </a:solidFill>
                <a:latin typeface="BIZ UDPゴシック" panose="020B0400000000000000" pitchFamily="50" charset="-128"/>
                <a:ea typeface="BIZ UDPゴシック" panose="020B0400000000000000" pitchFamily="50" charset="-128"/>
              </a:rPr>
              <a:t>万戸</a:t>
            </a:r>
            <a:r>
              <a:rPr kumimoji="1" lang="ja-JP" altLang="en-US" sz="1200" dirty="0">
                <a:latin typeface="BIZ UDPゴシック" panose="020B0400000000000000" pitchFamily="50" charset="-128"/>
                <a:ea typeface="BIZ UDPゴシック" panose="020B0400000000000000" pitchFamily="50" charset="-128"/>
              </a:rPr>
              <a:t>の高齢者向け住まいがあるため、目標値を設定せず、供給戸数を観測指標として設定</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r>
              <a:rPr kumimoji="1" lang="en-US" altLang="ja-JP" sz="1200" dirty="0">
                <a:solidFill>
                  <a:srgbClr val="FF0000"/>
                </a:solidFill>
                <a:latin typeface="BIZ UDPゴシック" panose="020B0400000000000000" pitchFamily="50" charset="-128"/>
                <a:ea typeface="BIZ UDPゴシック" panose="020B0400000000000000" pitchFamily="50" charset="-128"/>
              </a:rPr>
              <a:t>※</a:t>
            </a:r>
            <a:r>
              <a:rPr kumimoji="1" lang="ja-JP" altLang="en-US" sz="1200" dirty="0">
                <a:solidFill>
                  <a:srgbClr val="FF0000"/>
                </a:solidFill>
                <a:latin typeface="BIZ UDPゴシック" panose="020B0400000000000000" pitchFamily="50" charset="-128"/>
                <a:ea typeface="BIZ UDPゴシック" panose="020B0400000000000000" pitchFamily="50" charset="-128"/>
              </a:rPr>
              <a:t>改正住宅セーフティネット法により新設された居住サポート住宅も含めて観測）</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▶観測指標として戸数を把握するだけでなく、サービス付き高齢者向け住宅の供給事業者へのヒアリングや国の補助事業採択に</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関する市町村意見の状況など、地域の需要等についても注視する。</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70" name="テキスト ボックス 69">
            <a:extLst>
              <a:ext uri="{FF2B5EF4-FFF2-40B4-BE49-F238E27FC236}">
                <a16:creationId xmlns:a16="http://schemas.microsoft.com/office/drawing/2014/main" id="{14849F06-A32B-47F2-8965-A3D8BE075467}"/>
              </a:ext>
            </a:extLst>
          </p:cNvPr>
          <p:cNvSpPr txBox="1"/>
          <p:nvPr/>
        </p:nvSpPr>
        <p:spPr>
          <a:xfrm>
            <a:off x="867525" y="2196845"/>
            <a:ext cx="7469105" cy="461665"/>
          </a:xfrm>
          <a:prstGeom prst="rect">
            <a:avLst/>
          </a:prstGeom>
          <a:noFill/>
          <a:ln>
            <a:solidFill>
              <a:schemeClr val="tx1"/>
            </a:solidFill>
            <a:prstDash val="sysDash"/>
          </a:ln>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　高齢者向け住まい（高齢者向け優良賃貸住宅、居住サポート住宅、シルバーハウジング、サービス付き高齢者向け住宅、有料老人ホーム、養護老人ホーム、軽費老人ホーム等）は</a:t>
            </a:r>
            <a:r>
              <a:rPr kumimoji="1" lang="en-US" altLang="ja-JP" sz="1200" dirty="0">
                <a:solidFill>
                  <a:srgbClr val="FF0000"/>
                </a:solidFill>
                <a:latin typeface="BIZ UDPゴシック" panose="020B0400000000000000" pitchFamily="50" charset="-128"/>
                <a:ea typeface="BIZ UDPゴシック" panose="020B0400000000000000" pitchFamily="50" charset="-128"/>
              </a:rPr>
              <a:t>123,060</a:t>
            </a:r>
            <a:r>
              <a:rPr kumimoji="1" lang="ja-JP" altLang="en-US" sz="1200" dirty="0">
                <a:latin typeface="BIZ UDPゴシック" panose="020B0400000000000000" pitchFamily="50" charset="-128"/>
                <a:ea typeface="BIZ UDPゴシック" panose="020B0400000000000000" pitchFamily="50" charset="-128"/>
              </a:rPr>
              <a:t>戸</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72" name="テキスト ボックス 71">
            <a:extLst>
              <a:ext uri="{FF2B5EF4-FFF2-40B4-BE49-F238E27FC236}">
                <a16:creationId xmlns:a16="http://schemas.microsoft.com/office/drawing/2014/main" id="{7AB166CF-C858-433E-BF45-B10A86C30352}"/>
              </a:ext>
            </a:extLst>
          </p:cNvPr>
          <p:cNvSpPr txBox="1"/>
          <p:nvPr/>
        </p:nvSpPr>
        <p:spPr>
          <a:xfrm>
            <a:off x="442506" y="1418797"/>
            <a:ext cx="8701494" cy="461665"/>
          </a:xfrm>
          <a:prstGeom prst="rect">
            <a:avLst/>
          </a:prstGeom>
          <a:noFill/>
        </p:spPr>
        <p:txBody>
          <a:bodyPr wrap="square">
            <a:spAutoFit/>
          </a:bodyPr>
          <a:lstStyle/>
          <a:p>
            <a:r>
              <a:rPr kumimoji="1" lang="ja-JP" altLang="en-US" sz="1200" dirty="0">
                <a:solidFill>
                  <a:srgbClr val="FF0000"/>
                </a:solidFill>
                <a:latin typeface="BIZ UDPゴシック" panose="020B0400000000000000" pitchFamily="50" charset="-128"/>
                <a:ea typeface="BIZ UDPゴシック" panose="020B0400000000000000" pitchFamily="50" charset="-128"/>
              </a:rPr>
              <a:t>（令和</a:t>
            </a:r>
            <a:r>
              <a:rPr kumimoji="1" lang="en-US" altLang="ja-JP" sz="1200" dirty="0">
                <a:solidFill>
                  <a:srgbClr val="FF0000"/>
                </a:solidFill>
                <a:latin typeface="BIZ UDPゴシック" panose="020B0400000000000000" pitchFamily="50" charset="-128"/>
                <a:ea typeface="BIZ UDPゴシック" panose="020B0400000000000000" pitchFamily="50" charset="-128"/>
              </a:rPr>
              <a:t>17</a:t>
            </a:r>
            <a:r>
              <a:rPr kumimoji="1" lang="ja-JP" altLang="en-US" sz="1200" dirty="0">
                <a:solidFill>
                  <a:srgbClr val="FF0000"/>
                </a:solidFill>
                <a:latin typeface="BIZ UDPゴシック" panose="020B0400000000000000" pitchFamily="50" charset="-128"/>
                <a:ea typeface="BIZ UDPゴシック" panose="020B0400000000000000" pitchFamily="50" charset="-128"/>
              </a:rPr>
              <a:t>年の将来人口世帯推計）</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200" dirty="0">
                <a:solidFill>
                  <a:srgbClr val="FF0000"/>
                </a:solidFill>
                <a:latin typeface="BIZ UDPゴシック" panose="020B0400000000000000" pitchFamily="50" charset="-128"/>
                <a:ea typeface="BIZ UDPゴシック" panose="020B0400000000000000" pitchFamily="50" charset="-128"/>
              </a:rPr>
              <a:t>　全国に占める大阪府の高齢者人口世帯の割合は</a:t>
            </a:r>
            <a:r>
              <a:rPr kumimoji="1" lang="en-US" altLang="ja-JP" sz="1200" dirty="0">
                <a:solidFill>
                  <a:srgbClr val="FF0000"/>
                </a:solidFill>
                <a:latin typeface="BIZ UDPゴシック" panose="020B0400000000000000" pitchFamily="50" charset="-128"/>
                <a:ea typeface="BIZ UDPゴシック" panose="020B0400000000000000" pitchFamily="50" charset="-128"/>
              </a:rPr>
              <a:t>7.9%</a:t>
            </a:r>
            <a:r>
              <a:rPr kumimoji="1" lang="ja-JP" altLang="en-US" sz="1200" dirty="0">
                <a:solidFill>
                  <a:srgbClr val="FF0000"/>
                </a:solidFill>
                <a:latin typeface="BIZ UDPゴシック" panose="020B0400000000000000" pitchFamily="50" charset="-128"/>
                <a:ea typeface="BIZ UDPゴシック" panose="020B0400000000000000" pitchFamily="50" charset="-128"/>
              </a:rPr>
              <a:t>　➡全国目標　</a:t>
            </a:r>
            <a:r>
              <a:rPr kumimoji="1" lang="en-US" altLang="ja-JP" sz="1200" dirty="0">
                <a:solidFill>
                  <a:srgbClr val="FF0000"/>
                </a:solidFill>
                <a:latin typeface="BIZ UDPゴシック" panose="020B0400000000000000" pitchFamily="50" charset="-128"/>
                <a:ea typeface="BIZ UDPゴシック" panose="020B0400000000000000" pitchFamily="50" charset="-128"/>
              </a:rPr>
              <a:t>150</a:t>
            </a:r>
            <a:r>
              <a:rPr kumimoji="1" lang="ja-JP" altLang="en-US" sz="1200" dirty="0">
                <a:solidFill>
                  <a:srgbClr val="FF0000"/>
                </a:solidFill>
                <a:latin typeface="BIZ UDPゴシック" panose="020B0400000000000000" pitchFamily="50" charset="-128"/>
                <a:ea typeface="BIZ UDPゴシック" panose="020B0400000000000000" pitchFamily="50" charset="-128"/>
              </a:rPr>
              <a:t>万戸に対して　大阪府は</a:t>
            </a:r>
            <a:r>
              <a:rPr kumimoji="1" lang="en-US" altLang="ja-JP" sz="1200" dirty="0">
                <a:solidFill>
                  <a:srgbClr val="FF0000"/>
                </a:solidFill>
                <a:latin typeface="BIZ UDPゴシック" panose="020B0400000000000000" pitchFamily="50" charset="-128"/>
                <a:ea typeface="BIZ UDPゴシック" panose="020B0400000000000000" pitchFamily="50" charset="-128"/>
              </a:rPr>
              <a:t>11.8</a:t>
            </a:r>
            <a:r>
              <a:rPr kumimoji="1" lang="ja-JP" altLang="en-US" sz="1200" dirty="0">
                <a:solidFill>
                  <a:srgbClr val="FF0000"/>
                </a:solidFill>
                <a:latin typeface="BIZ UDPゴシック" panose="020B0400000000000000" pitchFamily="50" charset="-128"/>
                <a:ea typeface="BIZ UDPゴシック" panose="020B0400000000000000" pitchFamily="50" charset="-128"/>
              </a:rPr>
              <a:t>万戸　に相当</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73" name="テキスト ボックス 72">
            <a:extLst>
              <a:ext uri="{FF2B5EF4-FFF2-40B4-BE49-F238E27FC236}">
                <a16:creationId xmlns:a16="http://schemas.microsoft.com/office/drawing/2014/main" id="{D2F68C4A-8E95-49BF-A776-7DE7EBB32B8D}"/>
              </a:ext>
            </a:extLst>
          </p:cNvPr>
          <p:cNvSpPr txBox="1"/>
          <p:nvPr/>
        </p:nvSpPr>
        <p:spPr>
          <a:xfrm>
            <a:off x="225888" y="1905741"/>
            <a:ext cx="3868664" cy="276999"/>
          </a:xfrm>
          <a:prstGeom prst="rect">
            <a:avLst/>
          </a:prstGeom>
          <a:noFill/>
        </p:spPr>
        <p:txBody>
          <a:bodyPr wrap="square">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大阪府の高齢者向け住まいの状況（</a:t>
            </a:r>
            <a:r>
              <a:rPr kumimoji="1" lang="en-US" altLang="ja-JP" sz="1200" dirty="0">
                <a:latin typeface="BIZ UDPゴシック" panose="020B0400000000000000" pitchFamily="50" charset="-128"/>
                <a:ea typeface="BIZ UDPゴシック" panose="020B0400000000000000" pitchFamily="50" charset="-128"/>
              </a:rPr>
              <a:t>R8.3</a:t>
            </a:r>
            <a:r>
              <a:rPr kumimoji="1" lang="ja-JP" altLang="en-US" sz="1200" dirty="0">
                <a:latin typeface="BIZ UDPゴシック" panose="020B0400000000000000" pitchFamily="50" charset="-128"/>
                <a:ea typeface="BIZ UDPゴシック" panose="020B0400000000000000" pitchFamily="50" charset="-128"/>
              </a:rPr>
              <a:t>月末時点）</a:t>
            </a:r>
            <a:r>
              <a:rPr kumimoji="1" lang="en-US" altLang="ja-JP" sz="1200" dirty="0">
                <a:latin typeface="BIZ UDPゴシック" panose="020B0400000000000000" pitchFamily="50" charset="-128"/>
                <a:ea typeface="BIZ UDPゴシック" panose="020B0400000000000000" pitchFamily="50" charset="-128"/>
              </a:rPr>
              <a:t>】</a:t>
            </a:r>
          </a:p>
        </p:txBody>
      </p:sp>
      <p:sp>
        <p:nvSpPr>
          <p:cNvPr id="74" name="テキスト ボックス 73">
            <a:extLst>
              <a:ext uri="{FF2B5EF4-FFF2-40B4-BE49-F238E27FC236}">
                <a16:creationId xmlns:a16="http://schemas.microsoft.com/office/drawing/2014/main" id="{D93DC5D6-A761-4E9B-931C-9DC0CB5CFD3A}"/>
              </a:ext>
            </a:extLst>
          </p:cNvPr>
          <p:cNvSpPr txBox="1"/>
          <p:nvPr/>
        </p:nvSpPr>
        <p:spPr>
          <a:xfrm>
            <a:off x="8895036" y="6601330"/>
            <a:ext cx="252248" cy="253916"/>
          </a:xfrm>
          <a:prstGeom prst="rect">
            <a:avLst/>
          </a:prstGeom>
          <a:solidFill>
            <a:schemeClr val="bg1"/>
          </a:solidFill>
        </p:spPr>
        <p:txBody>
          <a:bodyPr wrap="square" rtlCol="0">
            <a:spAutoFit/>
          </a:bodyPr>
          <a:lstStyle/>
          <a:p>
            <a:r>
              <a:rPr kumimoji="1" lang="en-US" altLang="ja-JP" sz="1050" dirty="0"/>
              <a:t>3</a:t>
            </a:r>
            <a:endParaRPr kumimoji="1" lang="ja-JP" altLang="en-US" sz="1050" dirty="0"/>
          </a:p>
        </p:txBody>
      </p:sp>
      <p:pic>
        <p:nvPicPr>
          <p:cNvPr id="111" name="図 110">
            <a:extLst>
              <a:ext uri="{FF2B5EF4-FFF2-40B4-BE49-F238E27FC236}">
                <a16:creationId xmlns:a16="http://schemas.microsoft.com/office/drawing/2014/main" id="{B45E20A2-C98E-B31D-4DC7-3C8603FFD2BD}"/>
              </a:ext>
            </a:extLst>
          </p:cNvPr>
          <p:cNvPicPr>
            <a:picLocks noChangeAspect="1"/>
          </p:cNvPicPr>
          <p:nvPr/>
        </p:nvPicPr>
        <p:blipFill>
          <a:blip r:embed="rId2"/>
          <a:stretch>
            <a:fillRect/>
          </a:stretch>
        </p:blipFill>
        <p:spPr>
          <a:xfrm>
            <a:off x="998720" y="2696619"/>
            <a:ext cx="6986622" cy="3267739"/>
          </a:xfrm>
          <a:prstGeom prst="rect">
            <a:avLst/>
          </a:prstGeom>
        </p:spPr>
      </p:pic>
    </p:spTree>
    <p:extLst>
      <p:ext uri="{BB962C8B-B14F-4D97-AF65-F5344CB8AC3E}">
        <p14:creationId xmlns:p14="http://schemas.microsoft.com/office/powerpoint/2010/main" val="2795554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D17B7A6-EF0E-474C-B86B-6EA2C8475310}"/>
              </a:ext>
            </a:extLst>
          </p:cNvPr>
          <p:cNvSpPr/>
          <p:nvPr/>
        </p:nvSpPr>
        <p:spPr>
          <a:xfrm>
            <a:off x="0" y="0"/>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5" name="テキスト ボックス 4">
            <a:extLst>
              <a:ext uri="{FF2B5EF4-FFF2-40B4-BE49-F238E27FC236}">
                <a16:creationId xmlns:a16="http://schemas.microsoft.com/office/drawing/2014/main" id="{6B29EF43-BB47-4594-A959-0E2913864648}"/>
              </a:ext>
            </a:extLst>
          </p:cNvPr>
          <p:cNvSpPr txBox="1"/>
          <p:nvPr/>
        </p:nvSpPr>
        <p:spPr>
          <a:xfrm>
            <a:off x="149773" y="67571"/>
            <a:ext cx="3057247" cy="338554"/>
          </a:xfrm>
          <a:prstGeom prst="rect">
            <a:avLst/>
          </a:prstGeom>
          <a:noFill/>
          <a:ln>
            <a:noFill/>
          </a:ln>
        </p:spPr>
        <p:txBody>
          <a:bodyPr wrap="none" rtlCol="0">
            <a:spAutoFit/>
          </a:bodyPr>
          <a:lstStyle/>
          <a:p>
            <a:r>
              <a:rPr kumimoji="1" lang="ja-JP" altLang="en-US" sz="1600" b="1" dirty="0">
                <a:solidFill>
                  <a:schemeClr val="bg1"/>
                </a:solidFill>
              </a:rPr>
              <a:t>（２）居住安定確保計画の目標</a:t>
            </a:r>
          </a:p>
        </p:txBody>
      </p:sp>
      <p:sp>
        <p:nvSpPr>
          <p:cNvPr id="6" name="テキスト ボックス 5">
            <a:extLst>
              <a:ext uri="{FF2B5EF4-FFF2-40B4-BE49-F238E27FC236}">
                <a16:creationId xmlns:a16="http://schemas.microsoft.com/office/drawing/2014/main" id="{45487462-DF2D-4F83-B862-A28DABCBAE0D}"/>
              </a:ext>
            </a:extLst>
          </p:cNvPr>
          <p:cNvSpPr txBox="1"/>
          <p:nvPr/>
        </p:nvSpPr>
        <p:spPr>
          <a:xfrm>
            <a:off x="42304" y="477436"/>
            <a:ext cx="9050329"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目標①　住宅確保要配慮者の入居契約件数　年間</a:t>
            </a:r>
            <a:r>
              <a:rPr kumimoji="1" lang="en-US" altLang="ja-JP" sz="1200" b="1" dirty="0">
                <a:latin typeface="BIZ UDPゴシック" panose="020B0400000000000000" pitchFamily="50" charset="-128"/>
                <a:ea typeface="BIZ UDPゴシック" panose="020B0400000000000000" pitchFamily="50" charset="-128"/>
              </a:rPr>
              <a:t>17,000</a:t>
            </a:r>
            <a:r>
              <a:rPr kumimoji="1" lang="ja-JP" altLang="en-US" sz="1200" b="1" dirty="0">
                <a:latin typeface="BIZ UDPゴシック" panose="020B0400000000000000" pitchFamily="50" charset="-128"/>
                <a:ea typeface="BIZ UDPゴシック" panose="020B0400000000000000" pitchFamily="50" charset="-128"/>
              </a:rPr>
              <a:t>件</a:t>
            </a:r>
            <a:r>
              <a:rPr kumimoji="1" lang="ja-JP" altLang="en-US" sz="800" b="1" dirty="0">
                <a:latin typeface="BIZ UDPゴシック" panose="020B0400000000000000" pitchFamily="50" charset="-128"/>
                <a:ea typeface="BIZ UDPゴシック" panose="020B0400000000000000" pitchFamily="50" charset="-128"/>
              </a:rPr>
              <a:t>（令和</a:t>
            </a:r>
            <a:r>
              <a:rPr kumimoji="1" lang="en-US" altLang="ja-JP" sz="800" b="1" dirty="0">
                <a:latin typeface="BIZ UDPゴシック" panose="020B0400000000000000" pitchFamily="50" charset="-128"/>
                <a:ea typeface="BIZ UDPゴシック" panose="020B0400000000000000" pitchFamily="50" charset="-128"/>
              </a:rPr>
              <a:t>12</a:t>
            </a:r>
            <a:r>
              <a:rPr kumimoji="1" lang="ja-JP" altLang="en-US" sz="800" b="1" dirty="0">
                <a:latin typeface="BIZ UDPゴシック" panose="020B0400000000000000" pitchFamily="50" charset="-128"/>
                <a:ea typeface="BIZ UDPゴシック" panose="020B0400000000000000" pitchFamily="50" charset="-128"/>
              </a:rPr>
              <a:t>年度）</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A39E0F55-90F3-4E86-B9A9-547AA2B6723E}"/>
              </a:ext>
            </a:extLst>
          </p:cNvPr>
          <p:cNvSpPr txBox="1"/>
          <p:nvPr/>
        </p:nvSpPr>
        <p:spPr>
          <a:xfrm>
            <a:off x="65953" y="5414717"/>
            <a:ext cx="9012093"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目標③　居住サポート住宅の供給促進　（供給戸数は観測指標として把握）　</a:t>
            </a:r>
          </a:p>
        </p:txBody>
      </p:sp>
      <p:sp>
        <p:nvSpPr>
          <p:cNvPr id="10" name="テキスト ボックス 9">
            <a:extLst>
              <a:ext uri="{FF2B5EF4-FFF2-40B4-BE49-F238E27FC236}">
                <a16:creationId xmlns:a16="http://schemas.microsoft.com/office/drawing/2014/main" id="{7FC569BA-5591-45B7-8843-FA108C3D0BFE}"/>
              </a:ext>
            </a:extLst>
          </p:cNvPr>
          <p:cNvSpPr txBox="1"/>
          <p:nvPr/>
        </p:nvSpPr>
        <p:spPr>
          <a:xfrm>
            <a:off x="149774" y="803233"/>
            <a:ext cx="4422226" cy="1215717"/>
          </a:xfrm>
          <a:prstGeom prst="rect">
            <a:avLst/>
          </a:prstGeom>
          <a:noFill/>
          <a:ln>
            <a:solidFill>
              <a:schemeClr val="tx1"/>
            </a:solidFill>
            <a:prstDash val="sysDash"/>
          </a:ln>
        </p:spPr>
        <p:txBody>
          <a:bodyPr wrap="square" rtlCol="0">
            <a:spAutoFit/>
          </a:bodyPr>
          <a:lstStyle/>
          <a:p>
            <a:r>
              <a:rPr kumimoji="1" lang="ja-JP" altLang="en-US" sz="900" dirty="0">
                <a:latin typeface="BIZ UDPゴシック" panose="020B0400000000000000" pitchFamily="50" charset="-128"/>
                <a:ea typeface="BIZ UDPゴシック" panose="020B0400000000000000" pitchFamily="50" charset="-128"/>
              </a:rPr>
              <a:t>（目標値の考え方）</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府内公的賃貸住宅の募集戸数・新規入居戸数と、同等規模の住宅セーフティネット機能を</a:t>
            </a:r>
            <a:r>
              <a:rPr kumimoji="1" lang="en-US" altLang="ja-JP" sz="900" dirty="0">
                <a:latin typeface="BIZ UDPゴシック" panose="020B0400000000000000" pitchFamily="50" charset="-128"/>
                <a:ea typeface="BIZ UDPゴシック" panose="020B0400000000000000" pitchFamily="50" charset="-128"/>
              </a:rPr>
              <a:t>10</a:t>
            </a:r>
            <a:r>
              <a:rPr kumimoji="1" lang="ja-JP" altLang="en-US" sz="900" dirty="0">
                <a:latin typeface="BIZ UDPゴシック" panose="020B0400000000000000" pitchFamily="50" charset="-128"/>
                <a:ea typeface="BIZ UDPゴシック" panose="020B0400000000000000" pitchFamily="50" charset="-128"/>
              </a:rPr>
              <a:t>年後には民間賃貸住宅を活用した居住支援体制の充実により実現することをめざす</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（入居契約件数の把握方法）</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①協力店が１年間に行った家賃４万円以下の民間賃貸住宅の契約件数</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②居住支援法人が支援し、入居に至った１年間の契約件数</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　</a:t>
            </a:r>
            <a:r>
              <a:rPr kumimoji="1" lang="en-US" altLang="ja-JP" sz="1000" u="sng" dirty="0">
                <a:latin typeface="BIZ UDPゴシック" panose="020B0400000000000000" pitchFamily="50" charset="-128"/>
                <a:ea typeface="BIZ UDPゴシック" panose="020B0400000000000000" pitchFamily="50" charset="-128"/>
              </a:rPr>
              <a:t>※</a:t>
            </a:r>
            <a:r>
              <a:rPr kumimoji="1" lang="ja-JP" altLang="en-US" sz="1000" u="sng" dirty="0">
                <a:latin typeface="BIZ UDPゴシック" panose="020B0400000000000000" pitchFamily="50" charset="-128"/>
                <a:ea typeface="BIZ UDPゴシック" panose="020B0400000000000000" pitchFamily="50" charset="-128"/>
              </a:rPr>
              <a:t>それぞれアンケート調査を毎年度実施し、集計</a:t>
            </a:r>
            <a:endParaRPr kumimoji="1" lang="en-US" altLang="ja-JP" sz="1000" u="sng"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1292E1A4-8655-4BAD-AE32-EB5910C82145}"/>
              </a:ext>
            </a:extLst>
          </p:cNvPr>
          <p:cNvSpPr txBox="1"/>
          <p:nvPr/>
        </p:nvSpPr>
        <p:spPr>
          <a:xfrm>
            <a:off x="80533" y="4706562"/>
            <a:ext cx="3439247" cy="646331"/>
          </a:xfrm>
          <a:prstGeom prst="rect">
            <a:avLst/>
          </a:prstGeom>
          <a:noFill/>
        </p:spPr>
        <p:txBody>
          <a:bodyPr wrap="square" rtlCol="0">
            <a:spAutoFit/>
          </a:bodyPr>
          <a:lstStyle/>
          <a:p>
            <a:r>
              <a:rPr kumimoji="1" lang="en-US" altLang="ja-JP" sz="1200" b="1"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現計画</a:t>
            </a:r>
            <a:r>
              <a:rPr kumimoji="1" lang="en-US" altLang="ja-JP" sz="1200" b="1" dirty="0">
                <a:latin typeface="BIZ UDPゴシック" panose="020B0400000000000000" pitchFamily="50" charset="-128"/>
                <a:ea typeface="BIZ UDPゴシック" panose="020B0400000000000000" pitchFamily="50" charset="-128"/>
              </a:rPr>
              <a:t>】</a:t>
            </a:r>
          </a:p>
          <a:p>
            <a:r>
              <a:rPr kumimoji="1" lang="ja-JP" altLang="en-US" sz="1200" b="1" dirty="0">
                <a:latin typeface="BIZ UDPゴシック" panose="020B0400000000000000" pitchFamily="50" charset="-128"/>
                <a:ea typeface="BIZ UDPゴシック" panose="020B0400000000000000" pitchFamily="50" charset="-128"/>
              </a:rPr>
              <a:t>　人口カバー率　</a:t>
            </a:r>
            <a:r>
              <a:rPr kumimoji="1" lang="en-US" altLang="ja-JP" sz="1200" b="1" dirty="0">
                <a:latin typeface="BIZ UDPゴシック" panose="020B0400000000000000" pitchFamily="50" charset="-128"/>
                <a:ea typeface="BIZ UDPゴシック" panose="020B0400000000000000" pitchFamily="50" charset="-128"/>
              </a:rPr>
              <a:t>50</a:t>
            </a:r>
            <a:r>
              <a:rPr kumimoji="1" lang="ja-JP" altLang="en-US" sz="1200" b="1" dirty="0">
                <a:latin typeface="BIZ UDPゴシック" panose="020B0400000000000000" pitchFamily="50" charset="-128"/>
                <a:ea typeface="BIZ UDPゴシック" panose="020B0400000000000000" pitchFamily="50" charset="-128"/>
              </a:rPr>
              <a:t>％</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a:t>
            </a:r>
            <a:r>
              <a:rPr kumimoji="1" lang="ja-JP" altLang="en-US" sz="1000" b="1" dirty="0">
                <a:latin typeface="BIZ UDPゴシック" panose="020B0400000000000000" pitchFamily="50" charset="-128"/>
                <a:ea typeface="BIZ UDPゴシック" panose="020B0400000000000000" pitchFamily="50" charset="-128"/>
              </a:rPr>
              <a:t>（令和</a:t>
            </a:r>
            <a:r>
              <a:rPr kumimoji="1" lang="en-US" altLang="ja-JP" sz="1000" b="1" dirty="0">
                <a:latin typeface="BIZ UDPゴシック" panose="020B0400000000000000" pitchFamily="50" charset="-128"/>
                <a:ea typeface="BIZ UDPゴシック" panose="020B0400000000000000" pitchFamily="50" charset="-128"/>
              </a:rPr>
              <a:t>12</a:t>
            </a:r>
            <a:r>
              <a:rPr kumimoji="1" lang="ja-JP" altLang="en-US" sz="1000" b="1" dirty="0">
                <a:latin typeface="BIZ UDPゴシック" panose="020B0400000000000000" pitchFamily="50" charset="-128"/>
                <a:ea typeface="BIZ UDPゴシック" panose="020B0400000000000000" pitchFamily="50" charset="-128"/>
              </a:rPr>
              <a:t>年度）</a:t>
            </a:r>
          </a:p>
        </p:txBody>
      </p:sp>
      <p:sp>
        <p:nvSpPr>
          <p:cNvPr id="14" name="テキスト ボックス 13">
            <a:extLst>
              <a:ext uri="{FF2B5EF4-FFF2-40B4-BE49-F238E27FC236}">
                <a16:creationId xmlns:a16="http://schemas.microsoft.com/office/drawing/2014/main" id="{1BC263C0-162B-4599-8B1E-48DB699FBA52}"/>
              </a:ext>
            </a:extLst>
          </p:cNvPr>
          <p:cNvSpPr txBox="1"/>
          <p:nvPr/>
        </p:nvSpPr>
        <p:spPr>
          <a:xfrm>
            <a:off x="149773" y="3649271"/>
            <a:ext cx="2910927" cy="430887"/>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住生活基本計画（全国計画）の目標値の改定を見据えて大阪府の目標値を改定</a:t>
            </a:r>
          </a:p>
        </p:txBody>
      </p:sp>
      <p:sp>
        <p:nvSpPr>
          <p:cNvPr id="16" name="テキスト ボックス 15">
            <a:extLst>
              <a:ext uri="{FF2B5EF4-FFF2-40B4-BE49-F238E27FC236}">
                <a16:creationId xmlns:a16="http://schemas.microsoft.com/office/drawing/2014/main" id="{FD6A2CCC-55ED-46C2-AE56-44324BD89AAF}"/>
              </a:ext>
            </a:extLst>
          </p:cNvPr>
          <p:cNvSpPr txBox="1"/>
          <p:nvPr/>
        </p:nvSpPr>
        <p:spPr>
          <a:xfrm>
            <a:off x="119946" y="5826987"/>
            <a:ext cx="4978485" cy="769441"/>
          </a:xfrm>
          <a:prstGeom prst="rect">
            <a:avLst/>
          </a:prstGeom>
          <a:noFill/>
        </p:spPr>
        <p:txBody>
          <a:bodyPr wrap="square">
            <a:spAutoFit/>
          </a:bodyPr>
          <a:lstStyle/>
          <a:p>
            <a:r>
              <a:rPr kumimoji="1" lang="ja-JP" altLang="en-US" sz="1100" dirty="0">
                <a:latin typeface="BIZ UDPゴシック" panose="020B0400000000000000" pitchFamily="50" charset="-128"/>
                <a:ea typeface="BIZ UDPゴシック" panose="020B0400000000000000" pitchFamily="50" charset="-128"/>
              </a:rPr>
              <a:t>国の目標の設定の考え方例を準用し、数値目標は設定せず、居住支援法人や居住サポート住宅になりうる賃貸住宅のストックの状況を見据えながら、地域の実情の把握に努め、</a:t>
            </a:r>
            <a:r>
              <a:rPr kumimoji="1" lang="ja-JP" altLang="en-US" sz="1100" b="1" dirty="0">
                <a:latin typeface="BIZ UDPゴシック" panose="020B0400000000000000" pitchFamily="50" charset="-128"/>
                <a:ea typeface="BIZ UDPゴシック" panose="020B0400000000000000" pitchFamily="50" charset="-128"/>
              </a:rPr>
              <a:t>居住サポート住宅の供給を促進する。</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居住サポート住宅の供給戸数は観測指標として把握）</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20" name="二等辺三角形 19">
            <a:extLst>
              <a:ext uri="{FF2B5EF4-FFF2-40B4-BE49-F238E27FC236}">
                <a16:creationId xmlns:a16="http://schemas.microsoft.com/office/drawing/2014/main" id="{8F450A63-DD56-4715-83F4-C5F8D5451C6F}"/>
              </a:ext>
            </a:extLst>
          </p:cNvPr>
          <p:cNvSpPr/>
          <p:nvPr/>
        </p:nvSpPr>
        <p:spPr>
          <a:xfrm rot="5400000">
            <a:off x="1745085" y="4988064"/>
            <a:ext cx="339614" cy="229472"/>
          </a:xfrm>
          <a:prstGeom prst="triangl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2C0C156F-9D6A-4C19-9543-8F002A5F271E}"/>
              </a:ext>
            </a:extLst>
          </p:cNvPr>
          <p:cNvSpPr txBox="1"/>
          <p:nvPr/>
        </p:nvSpPr>
        <p:spPr>
          <a:xfrm>
            <a:off x="80533" y="2011101"/>
            <a:ext cx="4664887" cy="1323439"/>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・アンケートの回収率を割り戻した想定によると現在、年間</a:t>
            </a:r>
            <a:r>
              <a:rPr kumimoji="1" lang="en-US" altLang="ja-JP" sz="1100" dirty="0">
                <a:latin typeface="BIZ UDPゴシック" panose="020B0400000000000000" pitchFamily="50" charset="-128"/>
                <a:ea typeface="BIZ UDPゴシック" panose="020B0400000000000000" pitchFamily="50" charset="-128"/>
              </a:rPr>
              <a:t>14,000</a:t>
            </a:r>
            <a:r>
              <a:rPr kumimoji="1" lang="ja-JP" altLang="en-US" sz="1100" dirty="0">
                <a:latin typeface="BIZ UDPゴシック" panose="020B0400000000000000" pitchFamily="50" charset="-128"/>
                <a:ea typeface="BIZ UDPゴシック" panose="020B0400000000000000" pitchFamily="50" charset="-128"/>
              </a:rPr>
              <a:t>件</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程度の契約件数があると見込まれ、居住支援体制の充実度合を一定</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程度把握できる有効な手段であり</a:t>
            </a:r>
            <a:r>
              <a:rPr kumimoji="1" lang="ja-JP" altLang="en-US" sz="1100" b="1" dirty="0">
                <a:latin typeface="BIZ UDPゴシック" panose="020B0400000000000000" pitchFamily="50" charset="-128"/>
                <a:ea typeface="BIZ UDPゴシック" panose="020B0400000000000000" pitchFamily="50" charset="-128"/>
              </a:rPr>
              <a:t>引き続き目標値として設定</a:t>
            </a:r>
            <a:endParaRPr kumimoji="1" lang="en-US" altLang="ja-JP" sz="1100" b="1" dirty="0">
              <a:latin typeface="BIZ UDPゴシック" panose="020B0400000000000000" pitchFamily="50" charset="-128"/>
              <a:ea typeface="BIZ UDPゴシック" panose="020B0400000000000000" pitchFamily="50" charset="-128"/>
            </a:endParaRPr>
          </a:p>
          <a:p>
            <a:endParaRPr kumimoji="1" lang="en-US" altLang="ja-JP" sz="3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・今後はアンケートの確度を向上する手法も検討し、</a:t>
            </a:r>
            <a:r>
              <a:rPr kumimoji="1" lang="ja-JP" altLang="en-US" sz="1100" b="1" dirty="0">
                <a:latin typeface="BIZ UDPゴシック" panose="020B0400000000000000" pitchFamily="50" charset="-128"/>
                <a:ea typeface="BIZ UDPゴシック" panose="020B0400000000000000" pitchFamily="50" charset="-128"/>
              </a:rPr>
              <a:t>より実態に近い</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b="1" dirty="0">
                <a:latin typeface="BIZ UDPゴシック" panose="020B0400000000000000" pitchFamily="50" charset="-128"/>
                <a:ea typeface="BIZ UDPゴシック" panose="020B0400000000000000" pitchFamily="50" charset="-128"/>
              </a:rPr>
              <a:t>　数値の把握</a:t>
            </a:r>
            <a:r>
              <a:rPr kumimoji="1" lang="ja-JP" altLang="en-US" sz="1100" dirty="0">
                <a:latin typeface="BIZ UDPゴシック" panose="020B0400000000000000" pitchFamily="50" charset="-128"/>
                <a:ea typeface="BIZ UDPゴシック" panose="020B0400000000000000" pitchFamily="50" charset="-128"/>
              </a:rPr>
              <a:t>に努めるとともに市町村居住支援協議会の設立促進、</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居住支援法人のネットワーク構築の促進など通じて、</a:t>
            </a:r>
            <a:r>
              <a:rPr kumimoji="1" lang="ja-JP" altLang="en-US" sz="1100" b="1" dirty="0">
                <a:latin typeface="BIZ UDPゴシック" panose="020B0400000000000000" pitchFamily="50" charset="-128"/>
                <a:ea typeface="BIZ UDPゴシック" panose="020B0400000000000000" pitchFamily="50" charset="-128"/>
              </a:rPr>
              <a:t>居住支援体制</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b="1" dirty="0">
                <a:latin typeface="BIZ UDPゴシック" panose="020B0400000000000000" pitchFamily="50" charset="-128"/>
                <a:ea typeface="BIZ UDPゴシック" panose="020B0400000000000000" pitchFamily="50" charset="-128"/>
              </a:rPr>
              <a:t>　の充実を図り</a:t>
            </a:r>
            <a:r>
              <a:rPr kumimoji="1" lang="ja-JP" altLang="en-US" sz="1100" dirty="0">
                <a:latin typeface="BIZ UDPゴシック" panose="020B0400000000000000" pitchFamily="50" charset="-128"/>
                <a:ea typeface="BIZ UDPゴシック" panose="020B0400000000000000" pitchFamily="50" charset="-128"/>
              </a:rPr>
              <a:t>、目標件数の達成に努める</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ACAD373C-0B1E-4B76-9ADE-60CF015E51C2}"/>
              </a:ext>
            </a:extLst>
          </p:cNvPr>
          <p:cNvSpPr txBox="1"/>
          <p:nvPr/>
        </p:nvSpPr>
        <p:spPr>
          <a:xfrm>
            <a:off x="7683064" y="2984099"/>
            <a:ext cx="1525745" cy="200055"/>
          </a:xfrm>
          <a:prstGeom prst="rect">
            <a:avLst/>
          </a:prstGeom>
          <a:noFill/>
        </p:spPr>
        <p:txBody>
          <a:bodyPr wrap="square">
            <a:spAutoFit/>
          </a:bodyPr>
          <a:lstStyle/>
          <a:p>
            <a:pPr algn="ctr"/>
            <a:r>
              <a:rPr lang="ja-JP" altLang="en-US" sz="700" kern="100" dirty="0">
                <a:effectLst/>
                <a:latin typeface="BIZ UDPゴシック" panose="020B0400000000000000" pitchFamily="50" charset="-128"/>
                <a:ea typeface="BIZ UDPゴシック" panose="020B0400000000000000" pitchFamily="50" charset="-128"/>
              </a:rPr>
              <a:t>（）は</a:t>
            </a:r>
            <a:r>
              <a:rPr lang="ja-JP" altLang="en-US" sz="700" kern="100" dirty="0">
                <a:latin typeface="BIZ UDPゴシック" panose="020B0400000000000000" pitchFamily="50" charset="-128"/>
                <a:ea typeface="BIZ UDPゴシック" panose="020B0400000000000000" pitchFamily="50" charset="-128"/>
              </a:rPr>
              <a:t>アンケート</a:t>
            </a:r>
            <a:r>
              <a:rPr lang="ja-JP" altLang="en-US" sz="700" kern="100" dirty="0">
                <a:effectLst/>
                <a:latin typeface="BIZ UDPゴシック" panose="020B0400000000000000" pitchFamily="50" charset="-128"/>
                <a:ea typeface="BIZ UDPゴシック" panose="020B0400000000000000" pitchFamily="50" charset="-128"/>
              </a:rPr>
              <a:t>回収率</a:t>
            </a:r>
            <a:endParaRPr lang="ja-JP" altLang="ja-JP" sz="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1" name="テキスト ボックス 20">
            <a:extLst>
              <a:ext uri="{FF2B5EF4-FFF2-40B4-BE49-F238E27FC236}">
                <a16:creationId xmlns:a16="http://schemas.microsoft.com/office/drawing/2014/main" id="{0698B639-E1C4-4ED6-A667-EE49D565E18D}"/>
              </a:ext>
            </a:extLst>
          </p:cNvPr>
          <p:cNvSpPr txBox="1"/>
          <p:nvPr/>
        </p:nvSpPr>
        <p:spPr>
          <a:xfrm>
            <a:off x="5061826" y="5174364"/>
            <a:ext cx="3005951" cy="246221"/>
          </a:xfrm>
          <a:prstGeom prst="rect">
            <a:avLst/>
          </a:prstGeom>
          <a:noFill/>
        </p:spPr>
        <p:txBody>
          <a:bodyPr wrap="none" rtlCol="0">
            <a:spAutoFit/>
          </a:bodyPr>
          <a:lstStyle/>
          <a:p>
            <a:r>
              <a:rPr kumimoji="1" lang="ja-JP" altLang="en-US" sz="1000" b="1" dirty="0">
                <a:latin typeface="BIZ UDPゴシック" panose="020B0400000000000000" pitchFamily="50" charset="-128"/>
                <a:ea typeface="BIZ UDPゴシック" panose="020B0400000000000000" pitchFamily="50" charset="-128"/>
              </a:rPr>
              <a:t>居住支援協議会を設立した市町村の人口カバー率</a:t>
            </a:r>
          </a:p>
        </p:txBody>
      </p:sp>
      <p:sp>
        <p:nvSpPr>
          <p:cNvPr id="27" name="テキスト ボックス 26">
            <a:extLst>
              <a:ext uri="{FF2B5EF4-FFF2-40B4-BE49-F238E27FC236}">
                <a16:creationId xmlns:a16="http://schemas.microsoft.com/office/drawing/2014/main" id="{2C1FFBC6-F2D8-4081-A0EA-C8E53140DE39}"/>
              </a:ext>
            </a:extLst>
          </p:cNvPr>
          <p:cNvSpPr txBox="1"/>
          <p:nvPr/>
        </p:nvSpPr>
        <p:spPr>
          <a:xfrm>
            <a:off x="5055265" y="3115576"/>
            <a:ext cx="3390672" cy="246221"/>
          </a:xfrm>
          <a:prstGeom prst="rect">
            <a:avLst/>
          </a:prstGeom>
          <a:noFill/>
        </p:spPr>
        <p:txBody>
          <a:bodyPr wrap="none" rtlCol="0">
            <a:spAutoFit/>
          </a:bodyPr>
          <a:lstStyle/>
          <a:p>
            <a:r>
              <a:rPr kumimoji="1" lang="ja-JP" altLang="en-US" sz="1000" b="1" dirty="0">
                <a:latin typeface="BIZ UDPゴシック" panose="020B0400000000000000" pitchFamily="50" charset="-128"/>
                <a:ea typeface="BIZ UDPゴシック" panose="020B0400000000000000" pitchFamily="50" charset="-128"/>
              </a:rPr>
              <a:t>住宅確保要配慮者の入居契約件数とアンケートの回収率</a:t>
            </a:r>
          </a:p>
        </p:txBody>
      </p:sp>
      <p:sp>
        <p:nvSpPr>
          <p:cNvPr id="29" name="テキスト ボックス 28">
            <a:extLst>
              <a:ext uri="{FF2B5EF4-FFF2-40B4-BE49-F238E27FC236}">
                <a16:creationId xmlns:a16="http://schemas.microsoft.com/office/drawing/2014/main" id="{32143C21-23BF-48C9-AEF2-7E8FCD07B67A}"/>
              </a:ext>
            </a:extLst>
          </p:cNvPr>
          <p:cNvSpPr txBox="1"/>
          <p:nvPr/>
        </p:nvSpPr>
        <p:spPr>
          <a:xfrm>
            <a:off x="5128858" y="5716484"/>
            <a:ext cx="4142979" cy="1061829"/>
          </a:xfrm>
          <a:prstGeom prst="rect">
            <a:avLst/>
          </a:prstGeom>
          <a:noFill/>
        </p:spPr>
        <p:txBody>
          <a:bodyPr wrap="square">
            <a:spAutoFit/>
          </a:bodyPr>
          <a:lstStyle/>
          <a:p>
            <a:r>
              <a:rPr kumimoji="1" lang="ja-JP" altLang="en-US" sz="900" dirty="0">
                <a:latin typeface="BIZ UDPゴシック" panose="020B0400000000000000" pitchFamily="50" charset="-128"/>
                <a:ea typeface="BIZ UDPゴシック" panose="020B0400000000000000" pitchFamily="50" charset="-128"/>
              </a:rPr>
              <a:t>（賃貸住宅供給促進計画の手引き）</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国の目標の設定の考え方の例</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①ストックの観点から活用が見込まれる住宅の戸数を推計し設定</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②国の目標値（全国で</a:t>
            </a:r>
            <a:r>
              <a:rPr kumimoji="1" lang="en-US" altLang="ja-JP" sz="900" dirty="0">
                <a:latin typeface="BIZ UDPゴシック" panose="020B0400000000000000" pitchFamily="50" charset="-128"/>
                <a:ea typeface="BIZ UDPゴシック" panose="020B0400000000000000" pitchFamily="50" charset="-128"/>
              </a:rPr>
              <a:t>10</a:t>
            </a:r>
            <a:r>
              <a:rPr kumimoji="1" lang="ja-JP" altLang="en-US" sz="900" dirty="0">
                <a:latin typeface="BIZ UDPゴシック" panose="020B0400000000000000" pitchFamily="50" charset="-128"/>
                <a:ea typeface="BIZ UDPゴシック" panose="020B0400000000000000" pitchFamily="50" charset="-128"/>
              </a:rPr>
              <a:t>万戸）を参考として人口規模・法人数</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から逆算し設定</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③当面は定性的な目標とした上で、継続して地域の実情を把握し、</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定量的な目標設定に向けた検討を行う</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③の考え方を大阪府は準用</a:t>
            </a:r>
            <a:endParaRPr kumimoji="1" lang="en-US" altLang="ja-JP" sz="900" dirty="0">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EE27C55D-B01C-4FAF-9BD7-92F368A06474}"/>
              </a:ext>
            </a:extLst>
          </p:cNvPr>
          <p:cNvSpPr/>
          <p:nvPr/>
        </p:nvSpPr>
        <p:spPr>
          <a:xfrm>
            <a:off x="5128858" y="5715738"/>
            <a:ext cx="3739245" cy="1062575"/>
          </a:xfrm>
          <a:prstGeom prst="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A85FD710-02F3-46DA-96C5-1B0E5E54BC62}"/>
              </a:ext>
            </a:extLst>
          </p:cNvPr>
          <p:cNvSpPr txBox="1"/>
          <p:nvPr/>
        </p:nvSpPr>
        <p:spPr>
          <a:xfrm>
            <a:off x="149773" y="4126564"/>
            <a:ext cx="3945977" cy="553998"/>
          </a:xfrm>
          <a:prstGeom prst="rect">
            <a:avLst/>
          </a:prstGeom>
          <a:noFill/>
          <a:ln>
            <a:solidFill>
              <a:schemeClr val="tx1"/>
            </a:solidFill>
            <a:prstDash val="sysDash"/>
          </a:ln>
        </p:spPr>
        <p:txBody>
          <a:bodyPr wrap="square" rtlCol="0">
            <a:spAutoFit/>
          </a:bodyPr>
          <a:lstStyle/>
          <a:p>
            <a:r>
              <a:rPr kumimoji="1" lang="ja-JP" altLang="en-US" sz="1000" dirty="0"/>
              <a:t>（国の目標値の検討状況）</a:t>
            </a:r>
            <a:endParaRPr kumimoji="1" lang="en-US" altLang="ja-JP" sz="1000" dirty="0"/>
          </a:p>
          <a:p>
            <a:r>
              <a:rPr kumimoji="1" lang="ja-JP" altLang="en-US" sz="1000" dirty="0"/>
              <a:t>改正住宅セーフティネット法の</a:t>
            </a:r>
            <a:r>
              <a:rPr kumimoji="1" lang="en-US" altLang="ja-JP" sz="1000" dirty="0"/>
              <a:t>KPI</a:t>
            </a:r>
          </a:p>
          <a:p>
            <a:r>
              <a:rPr kumimoji="1" lang="ja-JP" altLang="en-US" sz="1000" dirty="0"/>
              <a:t>「市町村協議会による人口カバー率」を改正法施行後</a:t>
            </a:r>
            <a:r>
              <a:rPr kumimoji="1" lang="en-US" altLang="ja-JP" sz="1000" dirty="0"/>
              <a:t>10</a:t>
            </a:r>
            <a:r>
              <a:rPr kumimoji="1" lang="ja-JP" altLang="en-US" sz="1000" dirty="0"/>
              <a:t>年で</a:t>
            </a:r>
            <a:r>
              <a:rPr kumimoji="1" lang="en-US" altLang="ja-JP" sz="1000" dirty="0"/>
              <a:t>9</a:t>
            </a:r>
            <a:r>
              <a:rPr kumimoji="1" lang="ja-JP" altLang="en-US" sz="1000" dirty="0"/>
              <a:t>割</a:t>
            </a:r>
          </a:p>
        </p:txBody>
      </p:sp>
      <p:sp>
        <p:nvSpPr>
          <p:cNvPr id="13" name="テキスト ボックス 12">
            <a:extLst>
              <a:ext uri="{FF2B5EF4-FFF2-40B4-BE49-F238E27FC236}">
                <a16:creationId xmlns:a16="http://schemas.microsoft.com/office/drawing/2014/main" id="{E97F019F-213F-40E3-91E5-22B484EBD06F}"/>
              </a:ext>
            </a:extLst>
          </p:cNvPr>
          <p:cNvSpPr txBox="1"/>
          <p:nvPr/>
        </p:nvSpPr>
        <p:spPr>
          <a:xfrm>
            <a:off x="1989298" y="4774197"/>
            <a:ext cx="1869453" cy="646331"/>
          </a:xfrm>
          <a:prstGeom prst="rect">
            <a:avLst/>
          </a:prstGeom>
          <a:noFill/>
        </p:spPr>
        <p:txBody>
          <a:bodyPr wrap="square" rtlCol="0">
            <a:spAutoFit/>
          </a:bodyPr>
          <a:lstStyle/>
          <a:p>
            <a:r>
              <a:rPr kumimoji="1" lang="en-US" altLang="ja-JP" sz="1200" b="1"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改定（案）</a:t>
            </a:r>
            <a:r>
              <a:rPr kumimoji="1" lang="en-US" altLang="ja-JP" sz="1200" b="1" dirty="0">
                <a:latin typeface="BIZ UDPゴシック" panose="020B0400000000000000" pitchFamily="50" charset="-128"/>
                <a:ea typeface="BIZ UDPゴシック" panose="020B0400000000000000" pitchFamily="50" charset="-128"/>
              </a:rPr>
              <a:t>】</a:t>
            </a:r>
          </a:p>
          <a:p>
            <a:r>
              <a:rPr kumimoji="1" lang="ja-JP" altLang="en-US" sz="1200" b="1" dirty="0">
                <a:latin typeface="BIZ UDPゴシック" panose="020B0400000000000000" pitchFamily="50" charset="-128"/>
                <a:ea typeface="BIZ UDPゴシック" panose="020B0400000000000000" pitchFamily="50" charset="-128"/>
              </a:rPr>
              <a:t>　人口カバー率　</a:t>
            </a:r>
            <a:r>
              <a:rPr kumimoji="1" lang="en-US" altLang="ja-JP" sz="1200" b="1" dirty="0">
                <a:latin typeface="BIZ UDPゴシック" panose="020B0400000000000000" pitchFamily="50" charset="-128"/>
                <a:ea typeface="BIZ UDPゴシック" panose="020B0400000000000000" pitchFamily="50" charset="-128"/>
              </a:rPr>
              <a:t>90</a:t>
            </a:r>
            <a:r>
              <a:rPr kumimoji="1" lang="ja-JP" altLang="en-US" sz="1200" b="1" dirty="0">
                <a:latin typeface="BIZ UDPゴシック" panose="020B0400000000000000" pitchFamily="50" charset="-128"/>
                <a:ea typeface="BIZ UDPゴシック" panose="020B0400000000000000" pitchFamily="50" charset="-128"/>
              </a:rPr>
              <a:t>％</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solidFill>
                  <a:srgbClr val="FF0000"/>
                </a:solidFill>
                <a:latin typeface="BIZ UDPゴシック" panose="020B0400000000000000" pitchFamily="50" charset="-128"/>
                <a:ea typeface="BIZ UDPゴシック" panose="020B0400000000000000" pitchFamily="50" charset="-128"/>
              </a:rPr>
              <a:t>　　　　　　　</a:t>
            </a:r>
            <a:r>
              <a:rPr kumimoji="1" lang="ja-JP" altLang="en-US" sz="1000" b="1" dirty="0">
                <a:latin typeface="BIZ UDPゴシック" panose="020B0400000000000000" pitchFamily="50" charset="-128"/>
                <a:ea typeface="BIZ UDPゴシック" panose="020B0400000000000000" pitchFamily="50" charset="-128"/>
              </a:rPr>
              <a:t>（令和</a:t>
            </a:r>
            <a:r>
              <a:rPr kumimoji="1" lang="en-US" altLang="ja-JP" sz="1000" b="1" dirty="0">
                <a:latin typeface="BIZ UDPゴシック" panose="020B0400000000000000" pitchFamily="50" charset="-128"/>
                <a:ea typeface="BIZ UDPゴシック" panose="020B0400000000000000" pitchFamily="50" charset="-128"/>
              </a:rPr>
              <a:t>17</a:t>
            </a:r>
            <a:r>
              <a:rPr kumimoji="1" lang="ja-JP" altLang="en-US" sz="1000" b="1" dirty="0">
                <a:latin typeface="BIZ UDPゴシック" panose="020B0400000000000000" pitchFamily="50" charset="-128"/>
                <a:ea typeface="BIZ UDPゴシック" panose="020B0400000000000000" pitchFamily="50" charset="-128"/>
              </a:rPr>
              <a:t>年度）</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E578BC85-3A9A-4CCB-AC73-ECC340B10561}"/>
              </a:ext>
            </a:extLst>
          </p:cNvPr>
          <p:cNvSpPr txBox="1"/>
          <p:nvPr/>
        </p:nvSpPr>
        <p:spPr>
          <a:xfrm>
            <a:off x="8875986" y="6620380"/>
            <a:ext cx="252248" cy="261610"/>
          </a:xfrm>
          <a:prstGeom prst="rect">
            <a:avLst/>
          </a:prstGeom>
          <a:noFill/>
        </p:spPr>
        <p:txBody>
          <a:bodyPr wrap="square" rtlCol="0">
            <a:spAutoFit/>
          </a:bodyPr>
          <a:lstStyle/>
          <a:p>
            <a:r>
              <a:rPr kumimoji="1" lang="ja-JP" altLang="en-US" sz="1050" dirty="0"/>
              <a:t>４</a:t>
            </a:r>
          </a:p>
        </p:txBody>
      </p:sp>
      <p:sp>
        <p:nvSpPr>
          <p:cNvPr id="8" name="テキスト ボックス 7">
            <a:extLst>
              <a:ext uri="{FF2B5EF4-FFF2-40B4-BE49-F238E27FC236}">
                <a16:creationId xmlns:a16="http://schemas.microsoft.com/office/drawing/2014/main" id="{0AB259BD-8859-417C-8E1A-870184CF0721}"/>
              </a:ext>
            </a:extLst>
          </p:cNvPr>
          <p:cNvSpPr txBox="1"/>
          <p:nvPr/>
        </p:nvSpPr>
        <p:spPr>
          <a:xfrm>
            <a:off x="58069" y="3323485"/>
            <a:ext cx="9019977"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目標②　居住支援協議会を設立した市町村の人口カバー率　</a:t>
            </a:r>
            <a:r>
              <a:rPr kumimoji="1" lang="en-US" altLang="ja-JP" sz="1200" b="1" dirty="0">
                <a:latin typeface="BIZ UDPゴシック" panose="020B0400000000000000" pitchFamily="50" charset="-128"/>
                <a:ea typeface="BIZ UDPゴシック" panose="020B0400000000000000" pitchFamily="50" charset="-128"/>
              </a:rPr>
              <a:t>90</a:t>
            </a:r>
            <a:r>
              <a:rPr kumimoji="1" lang="ja-JP" altLang="en-US" sz="1200" b="1" dirty="0">
                <a:latin typeface="BIZ UDPゴシック" panose="020B0400000000000000" pitchFamily="50" charset="-128"/>
                <a:ea typeface="BIZ UDPゴシック" panose="020B0400000000000000" pitchFamily="50" charset="-128"/>
              </a:rPr>
              <a:t>％</a:t>
            </a:r>
            <a:r>
              <a:rPr kumimoji="1" lang="ja-JP" altLang="en-US" sz="900" b="1" dirty="0">
                <a:latin typeface="BIZ UDPゴシック" panose="020B0400000000000000" pitchFamily="50" charset="-128"/>
                <a:ea typeface="BIZ UDPゴシック" panose="020B0400000000000000" pitchFamily="50" charset="-128"/>
              </a:rPr>
              <a:t>（令和</a:t>
            </a:r>
            <a:r>
              <a:rPr kumimoji="1" lang="en-US" altLang="ja-JP" sz="900" b="1" dirty="0">
                <a:latin typeface="BIZ UDPゴシック" panose="020B0400000000000000" pitchFamily="50" charset="-128"/>
                <a:ea typeface="BIZ UDPゴシック" panose="020B0400000000000000" pitchFamily="50" charset="-128"/>
              </a:rPr>
              <a:t>17</a:t>
            </a:r>
            <a:r>
              <a:rPr kumimoji="1" lang="ja-JP" altLang="en-US" sz="900" b="1" dirty="0">
                <a:latin typeface="BIZ UDPゴシック" panose="020B0400000000000000" pitchFamily="50" charset="-128"/>
                <a:ea typeface="BIZ UDPゴシック" panose="020B0400000000000000" pitchFamily="50" charset="-128"/>
              </a:rPr>
              <a:t>年度）</a:t>
            </a:r>
            <a:endParaRPr kumimoji="1" lang="ja-JP" altLang="en-US" sz="1200" b="1" dirty="0">
              <a:latin typeface="BIZ UDPゴシック" panose="020B0400000000000000" pitchFamily="50" charset="-128"/>
              <a:ea typeface="BIZ UDPゴシック" panose="020B0400000000000000" pitchFamily="50" charset="-128"/>
            </a:endParaRPr>
          </a:p>
        </p:txBody>
      </p:sp>
      <p:grpSp>
        <p:nvGrpSpPr>
          <p:cNvPr id="35" name="グループ化 34">
            <a:extLst>
              <a:ext uri="{FF2B5EF4-FFF2-40B4-BE49-F238E27FC236}">
                <a16:creationId xmlns:a16="http://schemas.microsoft.com/office/drawing/2014/main" id="{D7A1B876-FD66-DC39-8D27-FC001ABEB89F}"/>
              </a:ext>
            </a:extLst>
          </p:cNvPr>
          <p:cNvGrpSpPr/>
          <p:nvPr/>
        </p:nvGrpSpPr>
        <p:grpSpPr>
          <a:xfrm>
            <a:off x="4206045" y="3688762"/>
            <a:ext cx="4669941" cy="1798476"/>
            <a:chOff x="4229830" y="3693437"/>
            <a:chExt cx="4669941" cy="1798476"/>
          </a:xfrm>
        </p:grpSpPr>
        <p:pic>
          <p:nvPicPr>
            <p:cNvPr id="34" name="図 33">
              <a:extLst>
                <a:ext uri="{FF2B5EF4-FFF2-40B4-BE49-F238E27FC236}">
                  <a16:creationId xmlns:a16="http://schemas.microsoft.com/office/drawing/2014/main" id="{76891D93-4C9E-EBC7-59C0-49B440666DA2}"/>
                </a:ext>
              </a:extLst>
            </p:cNvPr>
            <p:cNvPicPr>
              <a:picLocks noChangeAspect="1"/>
            </p:cNvPicPr>
            <p:nvPr/>
          </p:nvPicPr>
          <p:blipFill>
            <a:blip r:embed="rId2"/>
            <a:stretch>
              <a:fillRect/>
            </a:stretch>
          </p:blipFill>
          <p:spPr>
            <a:xfrm>
              <a:off x="4229830" y="3693437"/>
              <a:ext cx="4669941" cy="1798476"/>
            </a:xfrm>
            <a:prstGeom prst="rect">
              <a:avLst/>
            </a:prstGeom>
          </p:spPr>
        </p:pic>
        <p:sp>
          <p:nvSpPr>
            <p:cNvPr id="7" name="テキスト ボックス 6">
              <a:extLst>
                <a:ext uri="{FF2B5EF4-FFF2-40B4-BE49-F238E27FC236}">
                  <a16:creationId xmlns:a16="http://schemas.microsoft.com/office/drawing/2014/main" id="{E7AF689B-D0FD-4268-8DC0-82BE79BA574D}"/>
                </a:ext>
              </a:extLst>
            </p:cNvPr>
            <p:cNvSpPr txBox="1"/>
            <p:nvPr/>
          </p:nvSpPr>
          <p:spPr>
            <a:xfrm>
              <a:off x="8067777" y="4647410"/>
              <a:ext cx="549790" cy="530915"/>
            </a:xfrm>
            <a:prstGeom prst="rect">
              <a:avLst/>
            </a:prstGeom>
            <a:solidFill>
              <a:schemeClr val="bg1"/>
            </a:solidFill>
            <a:ln>
              <a:noFill/>
            </a:ln>
          </p:spPr>
          <p:txBody>
            <a:bodyPr wrap="square" rtlCol="0">
              <a:spAutoFit/>
            </a:bodyPr>
            <a:lstStyle/>
            <a:p>
              <a:pPr algn="ctr"/>
              <a:r>
                <a:rPr kumimoji="1" lang="ja-JP" altLang="en-US" sz="550" dirty="0"/>
                <a:t>八尾市</a:t>
              </a:r>
              <a:endParaRPr kumimoji="1" lang="en-US" altLang="ja-JP" sz="550" dirty="0"/>
            </a:p>
            <a:p>
              <a:pPr algn="ctr"/>
              <a:r>
                <a:rPr kumimoji="1" lang="ja-JP" altLang="en-US" sz="550" dirty="0">
                  <a:solidFill>
                    <a:srgbClr val="FF0000"/>
                  </a:solidFill>
                </a:rPr>
                <a:t>池田市</a:t>
              </a:r>
              <a:endParaRPr kumimoji="1" lang="en-US" altLang="ja-JP" sz="550" dirty="0">
                <a:solidFill>
                  <a:srgbClr val="FF0000"/>
                </a:solidFill>
              </a:endParaRPr>
            </a:p>
            <a:p>
              <a:pPr algn="ctr"/>
              <a:r>
                <a:rPr kumimoji="1" lang="ja-JP" altLang="en-US" sz="550" dirty="0">
                  <a:solidFill>
                    <a:srgbClr val="FF0000"/>
                  </a:solidFill>
                </a:rPr>
                <a:t>箕面市</a:t>
              </a:r>
              <a:endParaRPr kumimoji="1" lang="en-US" altLang="ja-JP" sz="550" dirty="0">
                <a:solidFill>
                  <a:srgbClr val="FF0000"/>
                </a:solidFill>
              </a:endParaRPr>
            </a:p>
            <a:p>
              <a:pPr algn="ctr"/>
              <a:endParaRPr kumimoji="1" lang="en-US" altLang="ja-JP" sz="500" dirty="0">
                <a:solidFill>
                  <a:srgbClr val="FF0000"/>
                </a:solidFill>
              </a:endParaRPr>
            </a:p>
            <a:p>
              <a:pPr algn="ctr"/>
              <a:r>
                <a:rPr kumimoji="1" lang="en-US" altLang="ja-JP" sz="600" dirty="0">
                  <a:solidFill>
                    <a:srgbClr val="FF0000"/>
                  </a:solidFill>
                </a:rPr>
                <a:t>R7</a:t>
              </a:r>
              <a:r>
                <a:rPr kumimoji="1" lang="ja-JP" altLang="en-US" sz="600" dirty="0">
                  <a:solidFill>
                    <a:srgbClr val="FF0000"/>
                  </a:solidFill>
                </a:rPr>
                <a:t>年度</a:t>
              </a:r>
            </a:p>
          </p:txBody>
        </p:sp>
      </p:grpSp>
      <p:sp>
        <p:nvSpPr>
          <p:cNvPr id="17" name="吹き出し: 四角形 16">
            <a:extLst>
              <a:ext uri="{FF2B5EF4-FFF2-40B4-BE49-F238E27FC236}">
                <a16:creationId xmlns:a16="http://schemas.microsoft.com/office/drawing/2014/main" id="{FD598C84-F929-4DBB-A605-87C201021BA8}"/>
              </a:ext>
            </a:extLst>
          </p:cNvPr>
          <p:cNvSpPr/>
          <p:nvPr/>
        </p:nvSpPr>
        <p:spPr>
          <a:xfrm>
            <a:off x="7101650" y="3467731"/>
            <a:ext cx="1985200" cy="325422"/>
          </a:xfrm>
          <a:prstGeom prst="wedgeRectCallout">
            <a:avLst>
              <a:gd name="adj1" fmla="val 7651"/>
              <a:gd name="adj2" fmla="val 64355"/>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4274AB4-94A1-46F2-8C9B-EE045BB79D00}"/>
              </a:ext>
            </a:extLst>
          </p:cNvPr>
          <p:cNvSpPr txBox="1"/>
          <p:nvPr/>
        </p:nvSpPr>
        <p:spPr>
          <a:xfrm>
            <a:off x="7101650" y="3453215"/>
            <a:ext cx="2031600" cy="369332"/>
          </a:xfrm>
          <a:prstGeom prst="rect">
            <a:avLst/>
          </a:prstGeom>
          <a:noFill/>
        </p:spPr>
        <p:txBody>
          <a:bodyPr wrap="square" rtlCol="0">
            <a:spAutoFit/>
          </a:bodyPr>
          <a:lstStyle/>
          <a:p>
            <a:r>
              <a:rPr kumimoji="1" lang="en-US" altLang="ja-JP" sz="900" dirty="0">
                <a:solidFill>
                  <a:srgbClr val="FF0000"/>
                </a:solidFill>
                <a:latin typeface="BIZ UDPゴシック" panose="020B0400000000000000" pitchFamily="50" charset="-128"/>
                <a:ea typeface="BIZ UDPゴシック" panose="020B0400000000000000" pitchFamily="50" charset="-128"/>
              </a:rPr>
              <a:t>R8.6</a:t>
            </a:r>
            <a:r>
              <a:rPr kumimoji="1" lang="ja-JP" altLang="en-US" sz="900" dirty="0">
                <a:solidFill>
                  <a:srgbClr val="FF0000"/>
                </a:solidFill>
                <a:latin typeface="BIZ UDPゴシック" panose="020B0400000000000000" pitchFamily="50" charset="-128"/>
                <a:ea typeface="BIZ UDPゴシック" panose="020B0400000000000000" pitchFamily="50" charset="-128"/>
              </a:rPr>
              <a:t> 大阪市居住支援協議会が設立</a:t>
            </a:r>
            <a:endParaRPr kumimoji="1" lang="en-US" altLang="ja-JP" sz="900" dirty="0">
              <a:solidFill>
                <a:srgbClr val="FF0000"/>
              </a:solidFill>
              <a:latin typeface="BIZ UDPゴシック" panose="020B0400000000000000" pitchFamily="50" charset="-128"/>
              <a:ea typeface="BIZ UDPゴシック" panose="020B0400000000000000" pitchFamily="50" charset="-128"/>
            </a:endParaRPr>
          </a:p>
          <a:p>
            <a:r>
              <a:rPr kumimoji="1" lang="en-US" altLang="ja-JP" sz="900" dirty="0">
                <a:solidFill>
                  <a:srgbClr val="FF0000"/>
                </a:solidFill>
                <a:latin typeface="BIZ UDPゴシック" panose="020B0400000000000000" pitchFamily="50" charset="-128"/>
                <a:ea typeface="BIZ UDPゴシック" panose="020B0400000000000000" pitchFamily="50" charset="-128"/>
              </a:rPr>
              <a:t> </a:t>
            </a:r>
            <a:r>
              <a:rPr kumimoji="1" lang="ja-JP" altLang="en-US" sz="800" dirty="0">
                <a:solidFill>
                  <a:srgbClr val="FF0000"/>
                </a:solidFill>
                <a:latin typeface="BIZ UDPゴシック" panose="020B0400000000000000" pitchFamily="50" charset="-128"/>
                <a:ea typeface="BIZ UDPゴシック" panose="020B0400000000000000" pitchFamily="50" charset="-128"/>
              </a:rPr>
              <a:t>（人口カバー率　</a:t>
            </a:r>
            <a:r>
              <a:rPr kumimoji="1" lang="en-US" altLang="ja-JP" sz="800" dirty="0">
                <a:solidFill>
                  <a:srgbClr val="FF0000"/>
                </a:solidFill>
                <a:latin typeface="BIZ UDPゴシック" panose="020B0400000000000000" pitchFamily="50" charset="-128"/>
                <a:ea typeface="BIZ UDPゴシック" panose="020B0400000000000000" pitchFamily="50" charset="-128"/>
              </a:rPr>
              <a:t>60.5%</a:t>
            </a:r>
            <a:r>
              <a:rPr kumimoji="1" lang="ja-JP" altLang="en-US" sz="800" dirty="0">
                <a:solidFill>
                  <a:srgbClr val="FF0000"/>
                </a:solidFill>
                <a:latin typeface="BIZ UDPゴシック" panose="020B0400000000000000" pitchFamily="50" charset="-128"/>
                <a:ea typeface="BIZ UDPゴシック" panose="020B0400000000000000" pitchFamily="50" charset="-128"/>
              </a:rPr>
              <a:t>）</a:t>
            </a:r>
          </a:p>
        </p:txBody>
      </p:sp>
      <p:pic>
        <p:nvPicPr>
          <p:cNvPr id="22" name="図 21">
            <a:extLst>
              <a:ext uri="{FF2B5EF4-FFF2-40B4-BE49-F238E27FC236}">
                <a16:creationId xmlns:a16="http://schemas.microsoft.com/office/drawing/2014/main" id="{88C43EDD-9A74-E13D-0A3B-5FA8A4D4D032}"/>
              </a:ext>
            </a:extLst>
          </p:cNvPr>
          <p:cNvPicPr>
            <a:picLocks noChangeAspect="1"/>
          </p:cNvPicPr>
          <p:nvPr/>
        </p:nvPicPr>
        <p:blipFill>
          <a:blip r:embed="rId3"/>
          <a:stretch>
            <a:fillRect/>
          </a:stretch>
        </p:blipFill>
        <p:spPr>
          <a:xfrm>
            <a:off x="4710546" y="798806"/>
            <a:ext cx="4352921" cy="2255716"/>
          </a:xfrm>
          <a:prstGeom prst="rect">
            <a:avLst/>
          </a:prstGeom>
        </p:spPr>
      </p:pic>
      <p:sp>
        <p:nvSpPr>
          <p:cNvPr id="31" name="テキスト ボックス 30">
            <a:extLst>
              <a:ext uri="{FF2B5EF4-FFF2-40B4-BE49-F238E27FC236}">
                <a16:creationId xmlns:a16="http://schemas.microsoft.com/office/drawing/2014/main" id="{7AC77878-51A1-458C-AD5C-280183AA7F53}"/>
              </a:ext>
            </a:extLst>
          </p:cNvPr>
          <p:cNvSpPr txBox="1"/>
          <p:nvPr/>
        </p:nvSpPr>
        <p:spPr>
          <a:xfrm>
            <a:off x="7635837" y="5089496"/>
            <a:ext cx="1185039" cy="246221"/>
          </a:xfrm>
          <a:prstGeom prst="rect">
            <a:avLst/>
          </a:prstGeom>
          <a:noFill/>
        </p:spPr>
        <p:txBody>
          <a:bodyPr wrap="square">
            <a:spAutoFit/>
          </a:bodyPr>
          <a:lstStyle/>
          <a:p>
            <a:pPr algn="ctr"/>
            <a:r>
              <a:rPr lang="en-US" altLang="ja-JP" sz="500" kern="100" dirty="0">
                <a:effectLst/>
                <a:latin typeface="BIZ UDPゴシック" panose="020B0400000000000000" pitchFamily="50" charset="-128"/>
                <a:ea typeface="BIZ UDPゴシック" panose="020B0400000000000000" pitchFamily="50" charset="-128"/>
              </a:rPr>
              <a:t>※</a:t>
            </a:r>
            <a:r>
              <a:rPr lang="ja-JP" altLang="en-US" sz="500" kern="100" dirty="0">
                <a:effectLst/>
                <a:latin typeface="BIZ UDPゴシック" panose="020B0400000000000000" pitchFamily="50" charset="-128"/>
                <a:ea typeface="BIZ UDPゴシック" panose="020B0400000000000000" pitchFamily="50" charset="-128"/>
              </a:rPr>
              <a:t>令和</a:t>
            </a:r>
            <a:r>
              <a:rPr lang="en-US" altLang="ja-JP" sz="500" kern="100" dirty="0">
                <a:effectLst/>
                <a:latin typeface="BIZ UDPゴシック" panose="020B0400000000000000" pitchFamily="50" charset="-128"/>
                <a:ea typeface="BIZ UDPゴシック" panose="020B0400000000000000" pitchFamily="50" charset="-128"/>
              </a:rPr>
              <a:t>8</a:t>
            </a:r>
            <a:r>
              <a:rPr lang="ja-JP" altLang="en-US" sz="500" kern="100" dirty="0">
                <a:effectLst/>
                <a:latin typeface="BIZ UDPゴシック" panose="020B0400000000000000" pitchFamily="50" charset="-128"/>
                <a:ea typeface="BIZ UDPゴシック" panose="020B0400000000000000" pitchFamily="50" charset="-128"/>
              </a:rPr>
              <a:t>年４月１日</a:t>
            </a:r>
            <a:endParaRPr lang="en-US" altLang="ja-JP" sz="500" kern="100" dirty="0">
              <a:effectLst/>
              <a:latin typeface="BIZ UDPゴシック" panose="020B0400000000000000" pitchFamily="50" charset="-128"/>
              <a:ea typeface="BIZ UDPゴシック" panose="020B0400000000000000" pitchFamily="50" charset="-128"/>
            </a:endParaRPr>
          </a:p>
          <a:p>
            <a:pPr algn="ctr"/>
            <a:r>
              <a:rPr lang="ja-JP" altLang="en-US" sz="500" kern="100" dirty="0">
                <a:latin typeface="BIZ UDPゴシック" panose="020B0400000000000000" pitchFamily="50" charset="-128"/>
                <a:ea typeface="BIZ UDPゴシック" panose="020B0400000000000000" pitchFamily="50" charset="-128"/>
              </a:rPr>
              <a:t>　            </a:t>
            </a:r>
            <a:r>
              <a:rPr lang="ja-JP" altLang="en-US" sz="500" kern="100" dirty="0">
                <a:effectLst/>
                <a:latin typeface="BIZ UDPゴシック" panose="020B0400000000000000" pitchFamily="50" charset="-128"/>
                <a:ea typeface="BIZ UDPゴシック" panose="020B0400000000000000" pitchFamily="50" charset="-128"/>
              </a:rPr>
              <a:t>大阪府推計人口より算定</a:t>
            </a:r>
            <a:endParaRPr lang="ja-JP" altLang="ja-JP" sz="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198894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BA73BD8-8454-4583-9FE3-EEDD741D6A5B}"/>
              </a:ext>
            </a:extLst>
          </p:cNvPr>
          <p:cNvSpPr/>
          <p:nvPr/>
        </p:nvSpPr>
        <p:spPr>
          <a:xfrm>
            <a:off x="0" y="0"/>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5" name="テキスト ボックス 4">
            <a:extLst>
              <a:ext uri="{FF2B5EF4-FFF2-40B4-BE49-F238E27FC236}">
                <a16:creationId xmlns:a16="http://schemas.microsoft.com/office/drawing/2014/main" id="{59A9C641-AD82-42B0-AF5C-B9FAAB2FB7D0}"/>
              </a:ext>
            </a:extLst>
          </p:cNvPr>
          <p:cNvSpPr txBox="1"/>
          <p:nvPr/>
        </p:nvSpPr>
        <p:spPr>
          <a:xfrm>
            <a:off x="149773" y="67571"/>
            <a:ext cx="5314275" cy="338554"/>
          </a:xfrm>
          <a:prstGeom prst="rect">
            <a:avLst/>
          </a:prstGeom>
          <a:noFill/>
          <a:ln>
            <a:noFill/>
          </a:ln>
        </p:spPr>
        <p:txBody>
          <a:bodyPr wrap="none" rtlCol="0">
            <a:spAutoFit/>
          </a:bodyPr>
          <a:lstStyle/>
          <a:p>
            <a:r>
              <a:rPr kumimoji="1" lang="ja-JP" altLang="en-US" sz="1600" b="1" dirty="0">
                <a:solidFill>
                  <a:schemeClr val="bg1"/>
                </a:solidFill>
              </a:rPr>
              <a:t>（３）地域の居住支援体制の整備に向けた各主体の役割</a:t>
            </a:r>
          </a:p>
        </p:txBody>
      </p:sp>
      <p:sp>
        <p:nvSpPr>
          <p:cNvPr id="19" name="テキスト ボックス 18">
            <a:extLst>
              <a:ext uri="{FF2B5EF4-FFF2-40B4-BE49-F238E27FC236}">
                <a16:creationId xmlns:a16="http://schemas.microsoft.com/office/drawing/2014/main" id="{D5A91838-396A-4ECC-BDD0-A0F082D164BB}"/>
              </a:ext>
            </a:extLst>
          </p:cNvPr>
          <p:cNvSpPr txBox="1"/>
          <p:nvPr/>
        </p:nvSpPr>
        <p:spPr>
          <a:xfrm>
            <a:off x="54526" y="3848708"/>
            <a:ext cx="4103330" cy="1015663"/>
          </a:xfrm>
          <a:prstGeom prst="rect">
            <a:avLst/>
          </a:prstGeom>
          <a:noFill/>
          <a:ln>
            <a:noFill/>
            <a:prstDash val="solid"/>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・数少ない居住支援法人や不動産協力店、民間賃貸住宅</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を活かすため、</a:t>
            </a:r>
            <a:r>
              <a:rPr kumimoji="1" lang="ja-JP" altLang="en-US" sz="1200" b="1" dirty="0">
                <a:latin typeface="BIZ UDPゴシック" panose="020B0400000000000000" pitchFamily="50" charset="-128"/>
                <a:ea typeface="BIZ UDPゴシック" panose="020B0400000000000000" pitchFamily="50" charset="-128"/>
              </a:rPr>
              <a:t>地域別の会議を開催</a:t>
            </a:r>
            <a:r>
              <a:rPr kumimoji="1" lang="ja-JP" altLang="en-US" sz="1200" dirty="0">
                <a:latin typeface="BIZ UDPゴシック" panose="020B0400000000000000" pitchFamily="50" charset="-128"/>
                <a:ea typeface="BIZ UDPゴシック" panose="020B0400000000000000" pitchFamily="50" charset="-128"/>
              </a:rPr>
              <a:t>し、地域の実情に</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応じた居住支援体制について、まずは関係者間で現状</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を共有する場を持つことを目的に</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「居住支援体制構築促進会議（地域別会議）」</a:t>
            </a:r>
            <a:r>
              <a:rPr kumimoji="1" lang="ja-JP" altLang="en-US" sz="1200" dirty="0">
                <a:latin typeface="BIZ UDPゴシック" panose="020B0400000000000000" pitchFamily="50" charset="-128"/>
                <a:ea typeface="BIZ UDPゴシック" panose="020B0400000000000000" pitchFamily="50" charset="-128"/>
              </a:rPr>
              <a:t>を開催</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43" name="四角形: 角を丸くする 42">
            <a:extLst>
              <a:ext uri="{FF2B5EF4-FFF2-40B4-BE49-F238E27FC236}">
                <a16:creationId xmlns:a16="http://schemas.microsoft.com/office/drawing/2014/main" id="{ECC90B6E-C9A7-4E14-9571-25D59D478D87}"/>
              </a:ext>
            </a:extLst>
          </p:cNvPr>
          <p:cNvSpPr/>
          <p:nvPr/>
        </p:nvSpPr>
        <p:spPr>
          <a:xfrm>
            <a:off x="4451922" y="1872001"/>
            <a:ext cx="4472090" cy="1809081"/>
          </a:xfrm>
          <a:prstGeom prst="roundRect">
            <a:avLst>
              <a:gd name="adj" fmla="val 3736"/>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BIZ UDPゴシック" panose="020B0400000000000000" pitchFamily="50" charset="-128"/>
              <a:ea typeface="BIZ UDPゴシック" panose="020B0400000000000000" pitchFamily="50" charset="-128"/>
            </a:endParaRPr>
          </a:p>
        </p:txBody>
      </p:sp>
      <p:sp>
        <p:nvSpPr>
          <p:cNvPr id="44" name="テキスト ボックス 43">
            <a:extLst>
              <a:ext uri="{FF2B5EF4-FFF2-40B4-BE49-F238E27FC236}">
                <a16:creationId xmlns:a16="http://schemas.microsoft.com/office/drawing/2014/main" id="{794D399F-9A24-4413-B352-1B5D3F09A3CC}"/>
              </a:ext>
            </a:extLst>
          </p:cNvPr>
          <p:cNvSpPr txBox="1"/>
          <p:nvPr/>
        </p:nvSpPr>
        <p:spPr>
          <a:xfrm>
            <a:off x="6399528" y="1872001"/>
            <a:ext cx="646331" cy="276999"/>
          </a:xfrm>
          <a:prstGeom prst="rect">
            <a:avLst/>
          </a:prstGeom>
          <a:noFill/>
          <a:ln>
            <a:noFill/>
          </a:ln>
        </p:spPr>
        <p:txBody>
          <a:bodyPr wrap="none" rtlCol="0">
            <a:spAutoFit/>
          </a:bodyPr>
          <a:lstStyle/>
          <a:p>
            <a:r>
              <a:rPr kumimoji="1" lang="ja-JP" altLang="en-US" sz="1200" b="1" u="sng" dirty="0">
                <a:latin typeface="BIZ UDPゴシック" panose="020B0400000000000000" pitchFamily="50" charset="-128"/>
                <a:ea typeface="BIZ UDPゴシック" panose="020B0400000000000000" pitchFamily="50" charset="-128"/>
              </a:rPr>
              <a:t>大阪府</a:t>
            </a:r>
          </a:p>
        </p:txBody>
      </p:sp>
      <p:sp>
        <p:nvSpPr>
          <p:cNvPr id="45" name="テキスト ボックス 44">
            <a:extLst>
              <a:ext uri="{FF2B5EF4-FFF2-40B4-BE49-F238E27FC236}">
                <a16:creationId xmlns:a16="http://schemas.microsoft.com/office/drawing/2014/main" id="{162A985B-CF74-464A-AF18-B569A0D59D30}"/>
              </a:ext>
            </a:extLst>
          </p:cNvPr>
          <p:cNvSpPr txBox="1"/>
          <p:nvPr/>
        </p:nvSpPr>
        <p:spPr>
          <a:xfrm>
            <a:off x="4334842" y="2065598"/>
            <a:ext cx="4551679" cy="253916"/>
          </a:xfrm>
          <a:prstGeom prst="rect">
            <a:avLst/>
          </a:prstGeom>
          <a:noFill/>
        </p:spPr>
        <p:txBody>
          <a:bodyPr wrap="square" rtlCol="0">
            <a:spAutoFit/>
          </a:bodyPr>
          <a:lstStyle/>
          <a:p>
            <a:pPr algn="ctr"/>
            <a:r>
              <a:rPr kumimoji="1" lang="ja-JP" altLang="en-US" sz="1050" b="1" dirty="0">
                <a:latin typeface="BIZ UDPゴシック" panose="020B0400000000000000" pitchFamily="50" charset="-128"/>
                <a:ea typeface="BIZ UDPゴシック" panose="020B0400000000000000" pitchFamily="50" charset="-128"/>
              </a:rPr>
              <a:t>市場環境の整備、関係者間との連携促進、市町村支援</a:t>
            </a:r>
          </a:p>
        </p:txBody>
      </p:sp>
      <p:sp>
        <p:nvSpPr>
          <p:cNvPr id="46" name="テキスト ボックス 45">
            <a:extLst>
              <a:ext uri="{FF2B5EF4-FFF2-40B4-BE49-F238E27FC236}">
                <a16:creationId xmlns:a16="http://schemas.microsoft.com/office/drawing/2014/main" id="{0E60A6A7-E4B6-48FA-8C8A-07859FFDDDE7}"/>
              </a:ext>
            </a:extLst>
          </p:cNvPr>
          <p:cNvSpPr txBox="1"/>
          <p:nvPr/>
        </p:nvSpPr>
        <p:spPr>
          <a:xfrm>
            <a:off x="4579690" y="2305382"/>
            <a:ext cx="2112035" cy="245452"/>
          </a:xfrm>
          <a:prstGeom prst="rect">
            <a:avLst/>
          </a:prstGeom>
          <a:solidFill>
            <a:srgbClr val="F2F2F2">
              <a:alpha val="69804"/>
            </a:srgbClr>
          </a:solidFill>
        </p:spPr>
        <p:txBody>
          <a:bodyPr wrap="square" rtlCol="0">
            <a:spAutoFit/>
          </a:bodyPr>
          <a:lstStyle/>
          <a:p>
            <a:pPr>
              <a:lnSpc>
                <a:spcPts val="1400"/>
              </a:lnSpc>
            </a:pPr>
            <a:r>
              <a:rPr kumimoji="1" lang="ja-JP" altLang="en-US" sz="1000" b="1" dirty="0">
                <a:latin typeface="BIZ UDPゴシック" panose="020B0400000000000000" pitchFamily="50" charset="-128"/>
                <a:ea typeface="BIZ UDPゴシック" panose="020B0400000000000000" pitchFamily="50" charset="-128"/>
              </a:rPr>
              <a:t>■情報及びつながりの収集</a:t>
            </a:r>
            <a:endParaRPr kumimoji="1" lang="en-US" altLang="ja-JP" sz="800" b="1" dirty="0">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AFE06A76-DD5B-41BB-B49D-DD7D01BCBF74}"/>
              </a:ext>
            </a:extLst>
          </p:cNvPr>
          <p:cNvSpPr txBox="1"/>
          <p:nvPr/>
        </p:nvSpPr>
        <p:spPr>
          <a:xfrm>
            <a:off x="6821447" y="2313272"/>
            <a:ext cx="1906713" cy="245452"/>
          </a:xfrm>
          <a:prstGeom prst="rect">
            <a:avLst/>
          </a:prstGeom>
          <a:solidFill>
            <a:srgbClr val="F2F2F2">
              <a:alpha val="69804"/>
            </a:srgbClr>
          </a:solidFill>
        </p:spPr>
        <p:txBody>
          <a:bodyPr wrap="square" rtlCol="0">
            <a:spAutoFit/>
          </a:bodyPr>
          <a:lstStyle/>
          <a:p>
            <a:pPr algn="ctr">
              <a:lnSpc>
                <a:spcPts val="1400"/>
              </a:lnSpc>
            </a:pPr>
            <a:r>
              <a:rPr kumimoji="1" lang="ja-JP" altLang="en-US" sz="1000" b="1" dirty="0">
                <a:latin typeface="BIZ UDPゴシック" panose="020B0400000000000000" pitchFamily="50" charset="-128"/>
                <a:ea typeface="BIZ UDPゴシック" panose="020B0400000000000000" pitchFamily="50" charset="-128"/>
              </a:rPr>
              <a:t>■普及啓発</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48" name="テキスト ボックス 47">
            <a:extLst>
              <a:ext uri="{FF2B5EF4-FFF2-40B4-BE49-F238E27FC236}">
                <a16:creationId xmlns:a16="http://schemas.microsoft.com/office/drawing/2014/main" id="{E992612B-C58C-48C4-A61C-76C39D97FA48}"/>
              </a:ext>
            </a:extLst>
          </p:cNvPr>
          <p:cNvSpPr txBox="1"/>
          <p:nvPr/>
        </p:nvSpPr>
        <p:spPr>
          <a:xfrm>
            <a:off x="4579690" y="2633659"/>
            <a:ext cx="2112035" cy="245452"/>
          </a:xfrm>
          <a:prstGeom prst="rect">
            <a:avLst/>
          </a:prstGeom>
          <a:solidFill>
            <a:srgbClr val="F2F2F2">
              <a:alpha val="69804"/>
            </a:srgbClr>
          </a:solidFill>
        </p:spPr>
        <p:txBody>
          <a:bodyPr wrap="square" rtlCol="0">
            <a:spAutoFit/>
          </a:bodyPr>
          <a:lstStyle/>
          <a:p>
            <a:pPr>
              <a:lnSpc>
                <a:spcPts val="1400"/>
              </a:lnSpc>
            </a:pPr>
            <a:r>
              <a:rPr kumimoji="1" lang="ja-JP" altLang="en-US" sz="1000" b="1" dirty="0">
                <a:latin typeface="BIZ UDPゴシック" panose="020B0400000000000000" pitchFamily="50" charset="-128"/>
                <a:ea typeface="BIZ UDPゴシック" panose="020B0400000000000000" pitchFamily="50" charset="-128"/>
              </a:rPr>
              <a:t>■市町村と関係団体との連携支援</a:t>
            </a:r>
            <a:endParaRPr kumimoji="1" lang="en-US" altLang="ja-JP" sz="1000" b="1" dirty="0">
              <a:latin typeface="BIZ UDPゴシック" panose="020B0400000000000000" pitchFamily="50" charset="-128"/>
              <a:ea typeface="BIZ UDPゴシック" panose="020B0400000000000000" pitchFamily="50" charset="-128"/>
            </a:endParaRPr>
          </a:p>
        </p:txBody>
      </p:sp>
      <p:sp>
        <p:nvSpPr>
          <p:cNvPr id="49" name="テキスト ボックス 48">
            <a:extLst>
              <a:ext uri="{FF2B5EF4-FFF2-40B4-BE49-F238E27FC236}">
                <a16:creationId xmlns:a16="http://schemas.microsoft.com/office/drawing/2014/main" id="{C79A8019-DAF9-4DB0-BD83-934F8E6B87B5}"/>
              </a:ext>
            </a:extLst>
          </p:cNvPr>
          <p:cNvSpPr txBox="1"/>
          <p:nvPr/>
        </p:nvSpPr>
        <p:spPr>
          <a:xfrm>
            <a:off x="6828485" y="2633659"/>
            <a:ext cx="1906713" cy="245452"/>
          </a:xfrm>
          <a:prstGeom prst="rect">
            <a:avLst/>
          </a:prstGeom>
          <a:solidFill>
            <a:srgbClr val="F2F2F2">
              <a:alpha val="69804"/>
            </a:srgbClr>
          </a:solidFill>
        </p:spPr>
        <p:txBody>
          <a:bodyPr wrap="square" rtlCol="0">
            <a:spAutoFit/>
          </a:bodyPr>
          <a:lstStyle/>
          <a:p>
            <a:pPr algn="ctr">
              <a:lnSpc>
                <a:spcPts val="1400"/>
              </a:lnSpc>
            </a:pPr>
            <a:r>
              <a:rPr kumimoji="1" lang="ja-JP" altLang="en-US" sz="1000" b="1" dirty="0">
                <a:latin typeface="BIZ UDPゴシック" panose="020B0400000000000000" pitchFamily="50" charset="-128"/>
                <a:ea typeface="BIZ UDPゴシック" panose="020B0400000000000000" pitchFamily="50" charset="-128"/>
              </a:rPr>
              <a:t>■市町村間の連携促進</a:t>
            </a:r>
            <a:endParaRPr kumimoji="1" lang="en-US" altLang="ja-JP" sz="1000" b="1" dirty="0">
              <a:latin typeface="BIZ UDPゴシック" panose="020B0400000000000000" pitchFamily="50" charset="-128"/>
              <a:ea typeface="BIZ UDPゴシック" panose="020B0400000000000000" pitchFamily="50" charset="-128"/>
            </a:endParaRPr>
          </a:p>
        </p:txBody>
      </p:sp>
      <p:sp>
        <p:nvSpPr>
          <p:cNvPr id="50" name="テキスト ボックス 49">
            <a:extLst>
              <a:ext uri="{FF2B5EF4-FFF2-40B4-BE49-F238E27FC236}">
                <a16:creationId xmlns:a16="http://schemas.microsoft.com/office/drawing/2014/main" id="{7E8E2DC3-37F7-4B3A-B886-EB246E8F8C31}"/>
              </a:ext>
            </a:extLst>
          </p:cNvPr>
          <p:cNvSpPr txBox="1"/>
          <p:nvPr/>
        </p:nvSpPr>
        <p:spPr>
          <a:xfrm>
            <a:off x="4905122" y="2862640"/>
            <a:ext cx="3619902" cy="261610"/>
          </a:xfrm>
          <a:prstGeom prst="rect">
            <a:avLst/>
          </a:prstGeom>
          <a:noFill/>
          <a:ln>
            <a:noFill/>
          </a:ln>
        </p:spPr>
        <p:txBody>
          <a:bodyPr wrap="none" rtlCol="0">
            <a:spAutoFit/>
          </a:bodyPr>
          <a:lstStyle/>
          <a:p>
            <a:r>
              <a:rPr kumimoji="1" lang="en-US" altLang="ja-JP" sz="1100" b="1" u="sng" dirty="0">
                <a:latin typeface="BIZ UDPゴシック" panose="020B0400000000000000" pitchFamily="50" charset="-128"/>
                <a:ea typeface="BIZ UDPゴシック" panose="020B0400000000000000" pitchFamily="50" charset="-128"/>
              </a:rPr>
              <a:t>Osaka</a:t>
            </a:r>
            <a:r>
              <a:rPr kumimoji="1" lang="ja-JP" altLang="en-US" sz="1100" b="1" u="sng" dirty="0">
                <a:latin typeface="BIZ UDPゴシック" panose="020B0400000000000000" pitchFamily="50" charset="-128"/>
                <a:ea typeface="BIZ UDPゴシック" panose="020B0400000000000000" pitchFamily="50" charset="-128"/>
              </a:rPr>
              <a:t>あんしん住まい推進協議会</a:t>
            </a:r>
            <a:r>
              <a:rPr kumimoji="1" lang="ja-JP" altLang="en-US" sz="900" b="1" u="sng" dirty="0">
                <a:latin typeface="BIZ UDPゴシック" panose="020B0400000000000000" pitchFamily="50" charset="-128"/>
                <a:ea typeface="BIZ UDPゴシック" panose="020B0400000000000000" pitchFamily="50" charset="-128"/>
              </a:rPr>
              <a:t>（大阪府居住支援協議会）</a:t>
            </a:r>
            <a:endParaRPr kumimoji="1" lang="ja-JP" altLang="en-US" sz="1100" b="1" u="sng" dirty="0">
              <a:latin typeface="BIZ UDPゴシック" panose="020B0400000000000000" pitchFamily="50" charset="-128"/>
              <a:ea typeface="BIZ UDPゴシック" panose="020B0400000000000000" pitchFamily="50" charset="-128"/>
            </a:endParaRPr>
          </a:p>
        </p:txBody>
      </p:sp>
      <p:sp>
        <p:nvSpPr>
          <p:cNvPr id="51" name="テキスト ボックス 50">
            <a:extLst>
              <a:ext uri="{FF2B5EF4-FFF2-40B4-BE49-F238E27FC236}">
                <a16:creationId xmlns:a16="http://schemas.microsoft.com/office/drawing/2014/main" id="{FEA3B9EE-43C2-4920-AA4E-6F678CD9AF54}"/>
              </a:ext>
            </a:extLst>
          </p:cNvPr>
          <p:cNvSpPr txBox="1"/>
          <p:nvPr/>
        </p:nvSpPr>
        <p:spPr>
          <a:xfrm>
            <a:off x="4532709" y="3100492"/>
            <a:ext cx="2088216" cy="245452"/>
          </a:xfrm>
          <a:prstGeom prst="rect">
            <a:avLst/>
          </a:prstGeom>
          <a:solidFill>
            <a:srgbClr val="F2F2F2">
              <a:alpha val="69804"/>
            </a:srgbClr>
          </a:solidFill>
        </p:spPr>
        <p:txBody>
          <a:bodyPr wrap="square" rtlCol="0">
            <a:spAutoFit/>
          </a:bodyPr>
          <a:lstStyle/>
          <a:p>
            <a:pPr algn="ctr">
              <a:lnSpc>
                <a:spcPts val="1400"/>
              </a:lnSpc>
            </a:pPr>
            <a:r>
              <a:rPr kumimoji="1" lang="ja-JP" altLang="en-US" sz="1000" b="1" dirty="0">
                <a:latin typeface="BIZ UDPゴシック" panose="020B0400000000000000" pitchFamily="50" charset="-128"/>
                <a:ea typeface="BIZ UDPゴシック" panose="020B0400000000000000" pitchFamily="50" charset="-128"/>
              </a:rPr>
              <a:t>■居住支援情報の統括、情報発信</a:t>
            </a:r>
            <a:endParaRPr kumimoji="1" lang="en-US" altLang="ja-JP" sz="1000" b="1" dirty="0">
              <a:latin typeface="BIZ UDPゴシック" panose="020B0400000000000000" pitchFamily="50" charset="-128"/>
              <a:ea typeface="BIZ UDPゴシック" panose="020B0400000000000000" pitchFamily="50" charset="-128"/>
            </a:endParaRPr>
          </a:p>
        </p:txBody>
      </p:sp>
      <p:sp>
        <p:nvSpPr>
          <p:cNvPr id="52" name="テキスト ボックス 51">
            <a:extLst>
              <a:ext uri="{FF2B5EF4-FFF2-40B4-BE49-F238E27FC236}">
                <a16:creationId xmlns:a16="http://schemas.microsoft.com/office/drawing/2014/main" id="{A9A6BF76-0F64-428E-9A6C-3B88EBBAB366}"/>
              </a:ext>
            </a:extLst>
          </p:cNvPr>
          <p:cNvSpPr txBox="1"/>
          <p:nvPr/>
        </p:nvSpPr>
        <p:spPr>
          <a:xfrm>
            <a:off x="6663612" y="3097937"/>
            <a:ext cx="2222910" cy="245452"/>
          </a:xfrm>
          <a:prstGeom prst="rect">
            <a:avLst/>
          </a:prstGeom>
          <a:solidFill>
            <a:srgbClr val="F2F2F2">
              <a:alpha val="69804"/>
            </a:srgbClr>
          </a:solidFill>
        </p:spPr>
        <p:txBody>
          <a:bodyPr wrap="square" rtlCol="0">
            <a:spAutoFit/>
          </a:bodyPr>
          <a:lstStyle/>
          <a:p>
            <a:pPr algn="ctr">
              <a:lnSpc>
                <a:spcPts val="1400"/>
              </a:lnSpc>
            </a:pPr>
            <a:r>
              <a:rPr kumimoji="1" lang="ja-JP" altLang="en-US" sz="1000" b="1" dirty="0">
                <a:latin typeface="BIZ UDPゴシック" panose="020B0400000000000000" pitchFamily="50" charset="-128"/>
                <a:ea typeface="BIZ UDPゴシック" panose="020B0400000000000000" pitchFamily="50" charset="-128"/>
              </a:rPr>
              <a:t>■市町村への情報提供や普及啓発</a:t>
            </a:r>
          </a:p>
        </p:txBody>
      </p:sp>
      <p:sp>
        <p:nvSpPr>
          <p:cNvPr id="53" name="テキスト ボックス 52">
            <a:extLst>
              <a:ext uri="{FF2B5EF4-FFF2-40B4-BE49-F238E27FC236}">
                <a16:creationId xmlns:a16="http://schemas.microsoft.com/office/drawing/2014/main" id="{693A154E-73F6-4362-B9B7-949A62D1857C}"/>
              </a:ext>
            </a:extLst>
          </p:cNvPr>
          <p:cNvSpPr txBox="1"/>
          <p:nvPr/>
        </p:nvSpPr>
        <p:spPr>
          <a:xfrm>
            <a:off x="5578665" y="3391591"/>
            <a:ext cx="2268102" cy="245452"/>
          </a:xfrm>
          <a:prstGeom prst="rect">
            <a:avLst/>
          </a:prstGeom>
          <a:solidFill>
            <a:srgbClr val="F2F2F2">
              <a:alpha val="69804"/>
            </a:srgbClr>
          </a:solidFill>
        </p:spPr>
        <p:txBody>
          <a:bodyPr wrap="square" rtlCol="0">
            <a:spAutoFit/>
          </a:bodyPr>
          <a:lstStyle/>
          <a:p>
            <a:pPr algn="ctr">
              <a:lnSpc>
                <a:spcPts val="1400"/>
              </a:lnSpc>
            </a:pPr>
            <a:r>
              <a:rPr kumimoji="1" lang="ja-JP" altLang="en-US" sz="1000" b="1" dirty="0">
                <a:latin typeface="BIZ UDPゴシック" panose="020B0400000000000000" pitchFamily="50" charset="-128"/>
                <a:ea typeface="BIZ UDPゴシック" panose="020B0400000000000000" pitchFamily="50" charset="-128"/>
              </a:rPr>
              <a:t>■市町村居住支援協議会のパイプ役</a:t>
            </a:r>
            <a:endParaRPr kumimoji="1" lang="en-US" altLang="ja-JP" sz="1000" b="1" dirty="0">
              <a:latin typeface="BIZ UDPゴシック" panose="020B0400000000000000" pitchFamily="50" charset="-128"/>
              <a:ea typeface="BIZ UDPゴシック" panose="020B0400000000000000" pitchFamily="50" charset="-128"/>
            </a:endParaRPr>
          </a:p>
        </p:txBody>
      </p:sp>
      <p:grpSp>
        <p:nvGrpSpPr>
          <p:cNvPr id="54" name="グループ化 53">
            <a:extLst>
              <a:ext uri="{FF2B5EF4-FFF2-40B4-BE49-F238E27FC236}">
                <a16:creationId xmlns:a16="http://schemas.microsoft.com/office/drawing/2014/main" id="{FB8A5D93-3AE9-4D0D-8371-6B2CA0D5AD08}"/>
              </a:ext>
            </a:extLst>
          </p:cNvPr>
          <p:cNvGrpSpPr/>
          <p:nvPr/>
        </p:nvGrpSpPr>
        <p:grpSpPr>
          <a:xfrm>
            <a:off x="4813735" y="1495906"/>
            <a:ext cx="3810403" cy="364878"/>
            <a:chOff x="2865728" y="2213152"/>
            <a:chExt cx="3810403" cy="587434"/>
          </a:xfrm>
        </p:grpSpPr>
        <p:sp>
          <p:nvSpPr>
            <p:cNvPr id="55" name="二等辺三角形 54">
              <a:extLst>
                <a:ext uri="{FF2B5EF4-FFF2-40B4-BE49-F238E27FC236}">
                  <a16:creationId xmlns:a16="http://schemas.microsoft.com/office/drawing/2014/main" id="{5CE7D614-4157-4810-B029-3788D8C89A2F}"/>
                </a:ext>
              </a:extLst>
            </p:cNvPr>
            <p:cNvSpPr/>
            <p:nvPr/>
          </p:nvSpPr>
          <p:spPr>
            <a:xfrm>
              <a:off x="2865728" y="2213152"/>
              <a:ext cx="3810403" cy="56497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BIZ UDPゴシック" panose="020B0400000000000000" pitchFamily="50" charset="-128"/>
                <a:ea typeface="BIZ UDPゴシック" panose="020B0400000000000000" pitchFamily="50" charset="-128"/>
              </a:endParaRPr>
            </a:p>
          </p:txBody>
        </p:sp>
        <p:sp>
          <p:nvSpPr>
            <p:cNvPr id="56" name="テキスト ボックス 55">
              <a:extLst>
                <a:ext uri="{FF2B5EF4-FFF2-40B4-BE49-F238E27FC236}">
                  <a16:creationId xmlns:a16="http://schemas.microsoft.com/office/drawing/2014/main" id="{526850C0-D14C-44AC-992C-B87357D78FF0}"/>
                </a:ext>
              </a:extLst>
            </p:cNvPr>
            <p:cNvSpPr txBox="1"/>
            <p:nvPr/>
          </p:nvSpPr>
          <p:spPr>
            <a:xfrm>
              <a:off x="3986099" y="2391795"/>
              <a:ext cx="1329210" cy="408791"/>
            </a:xfrm>
            <a:prstGeom prst="rect">
              <a:avLst/>
            </a:prstGeom>
            <a:noFill/>
          </p:spPr>
          <p:txBody>
            <a:bodyPr wrap="none" rtlCol="0">
              <a:spAutoFit/>
            </a:bodyPr>
            <a:lstStyle/>
            <a:p>
              <a:r>
                <a:rPr kumimoji="1" lang="ja-JP" altLang="en-US" sz="1050" b="1" dirty="0">
                  <a:solidFill>
                    <a:schemeClr val="bg1"/>
                  </a:solidFill>
                  <a:latin typeface="BIZ UDPゴシック" panose="020B0400000000000000" pitchFamily="50" charset="-128"/>
                  <a:ea typeface="BIZ UDPゴシック" panose="020B0400000000000000" pitchFamily="50" charset="-128"/>
                </a:rPr>
                <a:t>設立促進・活動支援</a:t>
              </a:r>
            </a:p>
          </p:txBody>
        </p:sp>
      </p:grpSp>
      <p:grpSp>
        <p:nvGrpSpPr>
          <p:cNvPr id="57" name="グループ化 56">
            <a:extLst>
              <a:ext uri="{FF2B5EF4-FFF2-40B4-BE49-F238E27FC236}">
                <a16:creationId xmlns:a16="http://schemas.microsoft.com/office/drawing/2014/main" id="{B6D0E1A7-F90F-420F-953B-AB852DF605E2}"/>
              </a:ext>
            </a:extLst>
          </p:cNvPr>
          <p:cNvGrpSpPr/>
          <p:nvPr/>
        </p:nvGrpSpPr>
        <p:grpSpPr>
          <a:xfrm>
            <a:off x="6782563" y="515590"/>
            <a:ext cx="2255652" cy="1071993"/>
            <a:chOff x="1982753" y="964810"/>
            <a:chExt cx="2255652" cy="1071993"/>
          </a:xfrm>
        </p:grpSpPr>
        <p:sp>
          <p:nvSpPr>
            <p:cNvPr id="58" name="楕円 57">
              <a:extLst>
                <a:ext uri="{FF2B5EF4-FFF2-40B4-BE49-F238E27FC236}">
                  <a16:creationId xmlns:a16="http://schemas.microsoft.com/office/drawing/2014/main" id="{00C0044B-5A3A-4DF1-9D70-CC0B92283582}"/>
                </a:ext>
              </a:extLst>
            </p:cNvPr>
            <p:cNvSpPr/>
            <p:nvPr/>
          </p:nvSpPr>
          <p:spPr>
            <a:xfrm>
              <a:off x="1982753" y="964810"/>
              <a:ext cx="2255652" cy="1071993"/>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latin typeface="BIZ UDPゴシック" panose="020B0400000000000000" pitchFamily="50" charset="-128"/>
                <a:ea typeface="BIZ UDPゴシック" panose="020B0400000000000000" pitchFamily="50" charset="-128"/>
              </a:endParaRPr>
            </a:p>
          </p:txBody>
        </p:sp>
        <p:sp>
          <p:nvSpPr>
            <p:cNvPr id="59" name="テキスト ボックス 58">
              <a:extLst>
                <a:ext uri="{FF2B5EF4-FFF2-40B4-BE49-F238E27FC236}">
                  <a16:creationId xmlns:a16="http://schemas.microsoft.com/office/drawing/2014/main" id="{BA973B0B-0955-42E3-BDA6-291C51897E57}"/>
                </a:ext>
              </a:extLst>
            </p:cNvPr>
            <p:cNvSpPr txBox="1"/>
            <p:nvPr/>
          </p:nvSpPr>
          <p:spPr>
            <a:xfrm>
              <a:off x="2595053" y="1020227"/>
              <a:ext cx="1031051" cy="261610"/>
            </a:xfrm>
            <a:prstGeom prst="rect">
              <a:avLst/>
            </a:prstGeom>
            <a:noFill/>
          </p:spPr>
          <p:txBody>
            <a:bodyPr wrap="none" rtlCol="0">
              <a:spAutoFit/>
            </a:bodyPr>
            <a:lstStyle/>
            <a:p>
              <a:r>
                <a:rPr kumimoji="1" lang="ja-JP" altLang="en-US" sz="1100" b="1" dirty="0">
                  <a:latin typeface="BIZ UDPゴシック" panose="020B0400000000000000" pitchFamily="50" charset="-128"/>
                  <a:ea typeface="BIZ UDPゴシック" panose="020B0400000000000000" pitchFamily="50" charset="-128"/>
                </a:rPr>
                <a:t>市町村協議会</a:t>
              </a:r>
            </a:p>
          </p:txBody>
        </p:sp>
        <p:sp>
          <p:nvSpPr>
            <p:cNvPr id="60" name="テキスト ボックス 59">
              <a:extLst>
                <a:ext uri="{FF2B5EF4-FFF2-40B4-BE49-F238E27FC236}">
                  <a16:creationId xmlns:a16="http://schemas.microsoft.com/office/drawing/2014/main" id="{2A440D70-25DA-41FF-AF6E-4C5A2F230BE0}"/>
                </a:ext>
              </a:extLst>
            </p:cNvPr>
            <p:cNvSpPr txBox="1"/>
            <p:nvPr/>
          </p:nvSpPr>
          <p:spPr>
            <a:xfrm>
              <a:off x="2218103" y="1250209"/>
              <a:ext cx="2012177" cy="707886"/>
            </a:xfrm>
            <a:prstGeom prst="rect">
              <a:avLst/>
            </a:prstGeom>
            <a:noFill/>
          </p:spPr>
          <p:txBody>
            <a:bodyPr wrap="square" rtlCol="0">
              <a:spAutoFit/>
            </a:bodyPr>
            <a:lstStyle/>
            <a:p>
              <a:r>
                <a:rPr kumimoji="1" lang="ja-JP" altLang="en-US" sz="900" b="1" dirty="0">
                  <a:latin typeface="BIZ UDPゴシック" panose="020B0400000000000000" pitchFamily="50" charset="-128"/>
                  <a:ea typeface="BIZ UDPゴシック" panose="020B0400000000000000" pitchFamily="50" charset="-128"/>
                </a:rPr>
                <a:t>地域の居住支援体制を構築する場</a:t>
              </a:r>
              <a:endParaRPr kumimoji="1" lang="en-US" altLang="ja-JP" sz="900" b="1" dirty="0">
                <a:latin typeface="BIZ UDPゴシック" panose="020B0400000000000000" pitchFamily="50" charset="-128"/>
                <a:ea typeface="BIZ UDPゴシック" panose="020B0400000000000000" pitchFamily="50" charset="-128"/>
              </a:endParaRPr>
            </a:p>
            <a:p>
              <a:r>
                <a:rPr kumimoji="1" lang="ja-JP" altLang="en-US" sz="400" b="1" dirty="0">
                  <a:latin typeface="BIZ UDPゴシック" panose="020B0400000000000000" pitchFamily="50" charset="-128"/>
                  <a:ea typeface="BIZ UDPゴシック" panose="020B0400000000000000" pitchFamily="50" charset="-128"/>
                </a:rPr>
                <a:t>　</a:t>
              </a:r>
              <a:endParaRPr kumimoji="1" lang="en-US" altLang="ja-JP" sz="400" b="1" dirty="0">
                <a:latin typeface="BIZ UDPゴシック" panose="020B0400000000000000" pitchFamily="50" charset="-128"/>
                <a:ea typeface="BIZ UDPゴシック" panose="020B0400000000000000" pitchFamily="50" charset="-128"/>
              </a:endParaRPr>
            </a:p>
            <a:p>
              <a:r>
                <a:rPr kumimoji="1" lang="ja-JP" altLang="en-US" sz="900" b="1" dirty="0">
                  <a:latin typeface="BIZ UDPゴシック" panose="020B0400000000000000" pitchFamily="50" charset="-128"/>
                  <a:ea typeface="BIZ UDPゴシック" panose="020B0400000000000000" pitchFamily="50" charset="-128"/>
                </a:rPr>
                <a:t>■関係機関・団体等との連絡相談</a:t>
              </a:r>
              <a:endParaRPr kumimoji="1" lang="en-US" altLang="ja-JP" sz="900" b="1" dirty="0">
                <a:latin typeface="BIZ UDPゴシック" panose="020B0400000000000000" pitchFamily="50" charset="-128"/>
                <a:ea typeface="BIZ UDPゴシック" panose="020B0400000000000000" pitchFamily="50" charset="-128"/>
              </a:endParaRPr>
            </a:p>
            <a:p>
              <a:r>
                <a:rPr kumimoji="1" lang="ja-JP" altLang="en-US" sz="900" b="1" dirty="0">
                  <a:latin typeface="BIZ UDPゴシック" panose="020B0400000000000000" pitchFamily="50" charset="-128"/>
                  <a:ea typeface="BIZ UDPゴシック" panose="020B0400000000000000" pitchFamily="50" charset="-128"/>
                </a:rPr>
                <a:t>■居住支援体制の整備を進める</a:t>
              </a:r>
              <a:endParaRPr kumimoji="1" lang="en-US" altLang="ja-JP" sz="900" b="1" dirty="0">
                <a:latin typeface="BIZ UDPゴシック" panose="020B0400000000000000" pitchFamily="50" charset="-128"/>
                <a:ea typeface="BIZ UDPゴシック" panose="020B0400000000000000" pitchFamily="50" charset="-128"/>
              </a:endParaRPr>
            </a:p>
            <a:p>
              <a:r>
                <a:rPr kumimoji="1" lang="ja-JP" altLang="en-US" sz="900" b="1" dirty="0">
                  <a:latin typeface="BIZ UDPゴシック" panose="020B0400000000000000" pitchFamily="50" charset="-128"/>
                  <a:ea typeface="BIZ UDPゴシック" panose="020B0400000000000000" pitchFamily="50" charset="-128"/>
                </a:rPr>
                <a:t>　つながりの促進</a:t>
              </a:r>
              <a:endParaRPr kumimoji="1" lang="en-US" altLang="ja-JP" sz="900" b="1" dirty="0">
                <a:latin typeface="BIZ UDPゴシック" panose="020B0400000000000000" pitchFamily="50" charset="-128"/>
                <a:ea typeface="BIZ UDPゴシック" panose="020B0400000000000000" pitchFamily="50" charset="-128"/>
              </a:endParaRPr>
            </a:p>
          </p:txBody>
        </p:sp>
      </p:grpSp>
      <p:grpSp>
        <p:nvGrpSpPr>
          <p:cNvPr id="63" name="グループ化 62">
            <a:extLst>
              <a:ext uri="{FF2B5EF4-FFF2-40B4-BE49-F238E27FC236}">
                <a16:creationId xmlns:a16="http://schemas.microsoft.com/office/drawing/2014/main" id="{A59403E7-1C89-44AF-B226-5334A6FCA80F}"/>
              </a:ext>
            </a:extLst>
          </p:cNvPr>
          <p:cNvGrpSpPr/>
          <p:nvPr/>
        </p:nvGrpSpPr>
        <p:grpSpPr>
          <a:xfrm>
            <a:off x="4352897" y="555618"/>
            <a:ext cx="2382515" cy="1024205"/>
            <a:chOff x="4234652" y="1226469"/>
            <a:chExt cx="2382515" cy="1024205"/>
          </a:xfrm>
        </p:grpSpPr>
        <p:sp>
          <p:nvSpPr>
            <p:cNvPr id="42" name="楕円 41">
              <a:extLst>
                <a:ext uri="{FF2B5EF4-FFF2-40B4-BE49-F238E27FC236}">
                  <a16:creationId xmlns:a16="http://schemas.microsoft.com/office/drawing/2014/main" id="{EAF8A335-261D-461B-BA71-FF7ECD2AF174}"/>
                </a:ext>
              </a:extLst>
            </p:cNvPr>
            <p:cNvSpPr/>
            <p:nvPr/>
          </p:nvSpPr>
          <p:spPr>
            <a:xfrm>
              <a:off x="4234652" y="1246718"/>
              <a:ext cx="2339262" cy="100395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394C8439-176F-4D5A-A4BB-7ED59D84259C}"/>
                </a:ext>
              </a:extLst>
            </p:cNvPr>
            <p:cNvSpPr txBox="1"/>
            <p:nvPr/>
          </p:nvSpPr>
          <p:spPr>
            <a:xfrm>
              <a:off x="5048934" y="1226469"/>
              <a:ext cx="646331" cy="276999"/>
            </a:xfrm>
            <a:prstGeom prst="rect">
              <a:avLst/>
            </a:prstGeom>
            <a:noFill/>
            <a:ln>
              <a:noFill/>
            </a:ln>
          </p:spPr>
          <p:txBody>
            <a:bodyPr wrap="none" rtlCol="0">
              <a:spAutoFit/>
            </a:bodyPr>
            <a:lstStyle/>
            <a:p>
              <a:r>
                <a:rPr kumimoji="1" lang="ja-JP" altLang="en-US" sz="1200" b="1" dirty="0">
                  <a:latin typeface="BIZ UDPゴシック" panose="020B0400000000000000" pitchFamily="50" charset="-128"/>
                  <a:ea typeface="BIZ UDPゴシック" panose="020B0400000000000000" pitchFamily="50" charset="-128"/>
                </a:rPr>
                <a:t>市町村</a:t>
              </a:r>
            </a:p>
          </p:txBody>
        </p:sp>
        <p:sp>
          <p:nvSpPr>
            <p:cNvPr id="62" name="テキスト ボックス 61">
              <a:extLst>
                <a:ext uri="{FF2B5EF4-FFF2-40B4-BE49-F238E27FC236}">
                  <a16:creationId xmlns:a16="http://schemas.microsoft.com/office/drawing/2014/main" id="{C9BF41B6-BA7C-4A2D-89EA-2A8A2030FC41}"/>
                </a:ext>
              </a:extLst>
            </p:cNvPr>
            <p:cNvSpPr txBox="1"/>
            <p:nvPr/>
          </p:nvSpPr>
          <p:spPr>
            <a:xfrm>
              <a:off x="4323386" y="1487229"/>
              <a:ext cx="2293781" cy="677108"/>
            </a:xfrm>
            <a:prstGeom prst="rect">
              <a:avLst/>
            </a:prstGeom>
            <a:noFill/>
            <a:ln>
              <a:noFill/>
            </a:ln>
          </p:spPr>
          <p:txBody>
            <a:bodyPr wrap="square" rtlCol="0">
              <a:spAutoFit/>
            </a:bodyPr>
            <a:lstStyle/>
            <a:p>
              <a:pPr algn="ctr"/>
              <a:r>
                <a:rPr kumimoji="1" lang="ja-JP" altLang="en-US" sz="900" b="1" dirty="0">
                  <a:latin typeface="BIZ UDPゴシック" panose="020B0400000000000000" pitchFamily="50" charset="-128"/>
                  <a:ea typeface="BIZ UDPゴシック" panose="020B0400000000000000" pitchFamily="50" charset="-128"/>
                </a:rPr>
                <a:t>賃貸住宅の供給の促進に関する施策展開</a:t>
              </a:r>
              <a:endParaRPr kumimoji="1" lang="en-US" altLang="ja-JP" sz="900" b="1" dirty="0">
                <a:latin typeface="BIZ UDPゴシック" panose="020B0400000000000000" pitchFamily="50" charset="-128"/>
                <a:ea typeface="BIZ UDPゴシック" panose="020B0400000000000000" pitchFamily="50" charset="-128"/>
              </a:endParaRPr>
            </a:p>
            <a:p>
              <a:endParaRPr kumimoji="1" lang="en-US" altLang="ja-JP" sz="200" b="1" dirty="0">
                <a:latin typeface="BIZ UDPゴシック" panose="020B0400000000000000" pitchFamily="50" charset="-128"/>
                <a:ea typeface="BIZ UDPゴシック" panose="020B0400000000000000" pitchFamily="50" charset="-128"/>
              </a:endParaRPr>
            </a:p>
            <a:p>
              <a:r>
                <a:rPr kumimoji="1" lang="ja-JP" altLang="en-US" sz="900" b="1" dirty="0">
                  <a:latin typeface="BIZ UDPゴシック" panose="020B0400000000000000" pitchFamily="50" charset="-128"/>
                  <a:ea typeface="BIZ UDPゴシック" panose="020B0400000000000000" pitchFamily="50" charset="-128"/>
                </a:rPr>
                <a:t>■住宅確保要配慮者の相談に対応</a:t>
              </a:r>
              <a:endParaRPr kumimoji="1" lang="en-US" altLang="ja-JP" sz="900" b="1" dirty="0">
                <a:latin typeface="BIZ UDPゴシック" panose="020B0400000000000000" pitchFamily="50" charset="-128"/>
                <a:ea typeface="BIZ UDPゴシック" panose="020B0400000000000000" pitchFamily="50" charset="-128"/>
              </a:endParaRPr>
            </a:p>
            <a:p>
              <a:r>
                <a:rPr kumimoji="1" lang="ja-JP" altLang="en-US" sz="900" b="1" dirty="0">
                  <a:latin typeface="BIZ UDPゴシック" panose="020B0400000000000000" pitchFamily="50" charset="-128"/>
                  <a:ea typeface="BIZ UDPゴシック" panose="020B0400000000000000" pitchFamily="50" charset="-128"/>
                </a:rPr>
                <a:t>　するための体制整備</a:t>
              </a:r>
              <a:endParaRPr kumimoji="1" lang="en-US" altLang="ja-JP" sz="900" b="1" dirty="0">
                <a:latin typeface="BIZ UDPゴシック" panose="020B0400000000000000" pitchFamily="50" charset="-128"/>
                <a:ea typeface="BIZ UDPゴシック" panose="020B0400000000000000" pitchFamily="50" charset="-128"/>
              </a:endParaRPr>
            </a:p>
            <a:p>
              <a:r>
                <a:rPr kumimoji="1" lang="ja-JP" altLang="en-US" sz="900" b="1" dirty="0">
                  <a:latin typeface="BIZ UDPゴシック" panose="020B0400000000000000" pitchFamily="50" charset="-128"/>
                  <a:ea typeface="BIZ UDPゴシック" panose="020B0400000000000000" pitchFamily="50" charset="-128"/>
                </a:rPr>
                <a:t>■居住支援協議会の設立努力義務化</a:t>
              </a:r>
              <a:endParaRPr kumimoji="1" lang="en-US" altLang="ja-JP" sz="900" b="1" dirty="0">
                <a:latin typeface="BIZ UDPゴシック" panose="020B0400000000000000" pitchFamily="50" charset="-128"/>
                <a:ea typeface="BIZ UDPゴシック" panose="020B0400000000000000" pitchFamily="50" charset="-128"/>
              </a:endParaRPr>
            </a:p>
          </p:txBody>
        </p:sp>
      </p:grpSp>
      <p:sp>
        <p:nvSpPr>
          <p:cNvPr id="64" name="テキスト ボックス 63">
            <a:extLst>
              <a:ext uri="{FF2B5EF4-FFF2-40B4-BE49-F238E27FC236}">
                <a16:creationId xmlns:a16="http://schemas.microsoft.com/office/drawing/2014/main" id="{29003730-4111-443C-8CE3-8E409D6EA074}"/>
              </a:ext>
            </a:extLst>
          </p:cNvPr>
          <p:cNvSpPr txBox="1"/>
          <p:nvPr/>
        </p:nvSpPr>
        <p:spPr>
          <a:xfrm>
            <a:off x="42304" y="641039"/>
            <a:ext cx="4115551"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居住支援体制の整備に向けた各主体の役割</a:t>
            </a:r>
          </a:p>
        </p:txBody>
      </p:sp>
      <p:sp>
        <p:nvSpPr>
          <p:cNvPr id="67" name="テキスト ボックス 66">
            <a:extLst>
              <a:ext uri="{FF2B5EF4-FFF2-40B4-BE49-F238E27FC236}">
                <a16:creationId xmlns:a16="http://schemas.microsoft.com/office/drawing/2014/main" id="{7899AD66-8A3A-4ACF-BC18-36195FC58902}"/>
              </a:ext>
            </a:extLst>
          </p:cNvPr>
          <p:cNvSpPr txBox="1"/>
          <p:nvPr/>
        </p:nvSpPr>
        <p:spPr>
          <a:xfrm>
            <a:off x="62505" y="3219417"/>
            <a:ext cx="4107572" cy="461665"/>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居住支援法人や不動産協力店など地域資源が少ない</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地域での居住支援体制</a:t>
            </a:r>
          </a:p>
        </p:txBody>
      </p:sp>
      <p:sp>
        <p:nvSpPr>
          <p:cNvPr id="68" name="テキスト ボックス 67">
            <a:extLst>
              <a:ext uri="{FF2B5EF4-FFF2-40B4-BE49-F238E27FC236}">
                <a16:creationId xmlns:a16="http://schemas.microsoft.com/office/drawing/2014/main" id="{530422BF-119A-4643-A28C-A2AC35D793D3}"/>
              </a:ext>
            </a:extLst>
          </p:cNvPr>
          <p:cNvSpPr txBox="1"/>
          <p:nvPr/>
        </p:nvSpPr>
        <p:spPr>
          <a:xfrm>
            <a:off x="149772" y="5720476"/>
            <a:ext cx="4008083" cy="646331"/>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・不動産協力店の市町村居住支援協議会への参画や</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協議会活動への協力などの働きかけを不動産関係団体</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等と連携しながら実施</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71" name="テキスト ボックス 70">
            <a:extLst>
              <a:ext uri="{FF2B5EF4-FFF2-40B4-BE49-F238E27FC236}">
                <a16:creationId xmlns:a16="http://schemas.microsoft.com/office/drawing/2014/main" id="{014E56E0-F8E2-489F-A437-69C1128B697A}"/>
              </a:ext>
            </a:extLst>
          </p:cNvPr>
          <p:cNvSpPr txBox="1"/>
          <p:nvPr/>
        </p:nvSpPr>
        <p:spPr>
          <a:xfrm>
            <a:off x="5373617" y="6593858"/>
            <a:ext cx="2236510" cy="246221"/>
          </a:xfrm>
          <a:prstGeom prst="rect">
            <a:avLst/>
          </a:prstGeom>
          <a:noFill/>
        </p:spPr>
        <p:txBody>
          <a:bodyPr wrap="none" rtlCol="0">
            <a:spAutoFit/>
          </a:bodyPr>
          <a:lstStyle/>
          <a:p>
            <a:pPr algn="ctr"/>
            <a:r>
              <a:rPr kumimoji="1" lang="ja-JP" altLang="en-US" sz="1000" b="1" dirty="0">
                <a:latin typeface="BIZ UDPゴシック" panose="020B0400000000000000" pitchFamily="50" charset="-128"/>
                <a:ea typeface="BIZ UDPゴシック" panose="020B0400000000000000" pitchFamily="50" charset="-128"/>
              </a:rPr>
              <a:t>市町村居住支援協議会の設立の促進</a:t>
            </a:r>
            <a:endParaRPr kumimoji="1" lang="en-US" altLang="ja-JP" sz="1000" b="1" dirty="0">
              <a:latin typeface="BIZ UDPゴシック" panose="020B0400000000000000" pitchFamily="50" charset="-128"/>
              <a:ea typeface="BIZ UDPゴシック" panose="020B0400000000000000" pitchFamily="50" charset="-128"/>
            </a:endParaRPr>
          </a:p>
        </p:txBody>
      </p:sp>
      <p:sp>
        <p:nvSpPr>
          <p:cNvPr id="73" name="テキスト ボックス 72">
            <a:extLst>
              <a:ext uri="{FF2B5EF4-FFF2-40B4-BE49-F238E27FC236}">
                <a16:creationId xmlns:a16="http://schemas.microsoft.com/office/drawing/2014/main" id="{6BDD0DFA-4B56-4B5D-9DF6-D3314F6B921C}"/>
              </a:ext>
            </a:extLst>
          </p:cNvPr>
          <p:cNvSpPr txBox="1"/>
          <p:nvPr/>
        </p:nvSpPr>
        <p:spPr>
          <a:xfrm>
            <a:off x="4867223" y="3689885"/>
            <a:ext cx="3382656" cy="246221"/>
          </a:xfrm>
          <a:prstGeom prst="rect">
            <a:avLst/>
          </a:prstGeom>
          <a:noFill/>
        </p:spPr>
        <p:txBody>
          <a:bodyPr wrap="none" rtlCol="0">
            <a:spAutoFit/>
          </a:bodyPr>
          <a:lstStyle/>
          <a:p>
            <a:pPr algn="ctr"/>
            <a:r>
              <a:rPr kumimoji="1" lang="ja-JP" altLang="en-US" sz="1000" b="1" dirty="0">
                <a:latin typeface="BIZ UDPゴシック" panose="020B0400000000000000" pitchFamily="50" charset="-128"/>
                <a:ea typeface="BIZ UDPゴシック" panose="020B0400000000000000" pitchFamily="50" charset="-128"/>
              </a:rPr>
              <a:t>居住支援体制の整備に向けた各主体のめざすべき姿（案）</a:t>
            </a:r>
            <a:endParaRPr kumimoji="1" lang="en-US" altLang="ja-JP" sz="1000" b="1" dirty="0">
              <a:latin typeface="BIZ UDPゴシック" panose="020B0400000000000000" pitchFamily="50" charset="-128"/>
              <a:ea typeface="BIZ UDPゴシック" panose="020B0400000000000000" pitchFamily="50" charset="-128"/>
            </a:endParaRPr>
          </a:p>
        </p:txBody>
      </p:sp>
      <p:sp>
        <p:nvSpPr>
          <p:cNvPr id="74" name="テキスト ボックス 73">
            <a:extLst>
              <a:ext uri="{FF2B5EF4-FFF2-40B4-BE49-F238E27FC236}">
                <a16:creationId xmlns:a16="http://schemas.microsoft.com/office/drawing/2014/main" id="{2B1383B3-880D-45FF-BDCE-69F75A5953A3}"/>
              </a:ext>
            </a:extLst>
          </p:cNvPr>
          <p:cNvSpPr txBox="1"/>
          <p:nvPr/>
        </p:nvSpPr>
        <p:spPr>
          <a:xfrm>
            <a:off x="54526" y="5294226"/>
            <a:ext cx="4115551"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不動産協力店の在り方</a:t>
            </a:r>
          </a:p>
        </p:txBody>
      </p:sp>
      <p:sp>
        <p:nvSpPr>
          <p:cNvPr id="41" name="テキスト ボックス 40">
            <a:extLst>
              <a:ext uri="{FF2B5EF4-FFF2-40B4-BE49-F238E27FC236}">
                <a16:creationId xmlns:a16="http://schemas.microsoft.com/office/drawing/2014/main" id="{696756A5-1D31-4E9B-A463-E5C00D908059}"/>
              </a:ext>
            </a:extLst>
          </p:cNvPr>
          <p:cNvSpPr txBox="1"/>
          <p:nvPr/>
        </p:nvSpPr>
        <p:spPr>
          <a:xfrm>
            <a:off x="35661" y="1119685"/>
            <a:ext cx="4226832" cy="1908215"/>
          </a:xfrm>
          <a:prstGeom prst="rect">
            <a:avLst/>
          </a:prstGeom>
          <a:noFill/>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・地域の</a:t>
            </a:r>
            <a:r>
              <a:rPr kumimoji="1" lang="ja-JP" altLang="en-US" sz="1200" b="1" dirty="0">
                <a:latin typeface="BIZ UDPゴシック" panose="020B0400000000000000" pitchFamily="50" charset="-128"/>
                <a:ea typeface="BIZ UDPゴシック" panose="020B0400000000000000" pitchFamily="50" charset="-128"/>
              </a:rPr>
              <a:t>身近な相談先である市町村・市町村居住支援協議会</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が居住支援の取組の</a:t>
            </a:r>
            <a:r>
              <a:rPr kumimoji="1" lang="ja-JP" altLang="en-US" sz="1200" b="1" dirty="0">
                <a:latin typeface="BIZ UDPゴシック" panose="020B0400000000000000" pitchFamily="50" charset="-128"/>
                <a:ea typeface="BIZ UDPゴシック" panose="020B0400000000000000" pitchFamily="50" charset="-128"/>
              </a:rPr>
              <a:t>中核</a:t>
            </a:r>
            <a:r>
              <a:rPr kumimoji="1" lang="ja-JP" altLang="en-US" sz="1200" dirty="0">
                <a:latin typeface="BIZ UDPゴシック" panose="020B0400000000000000" pitchFamily="50" charset="-128"/>
                <a:ea typeface="BIZ UDPゴシック" panose="020B0400000000000000" pitchFamily="50" charset="-128"/>
              </a:rPr>
              <a:t>を担う。</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5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・大阪府は市町村を含む</a:t>
            </a:r>
            <a:r>
              <a:rPr kumimoji="1" lang="ja-JP" altLang="en-US" sz="1200" b="1" dirty="0">
                <a:latin typeface="BIZ UDPゴシック" panose="020B0400000000000000" pitchFamily="50" charset="-128"/>
                <a:ea typeface="BIZ UDPゴシック" panose="020B0400000000000000" pitchFamily="50" charset="-128"/>
              </a:rPr>
              <a:t>関係者間と十分に連携（住宅と福祉</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との連携等）</a:t>
            </a:r>
            <a:r>
              <a:rPr kumimoji="1" lang="ja-JP" altLang="en-US" sz="1200" dirty="0">
                <a:latin typeface="BIZ UDPゴシック" panose="020B0400000000000000" pitchFamily="50" charset="-128"/>
                <a:ea typeface="BIZ UDPゴシック" panose="020B0400000000000000" pitchFamily="50" charset="-128"/>
              </a:rPr>
              <a:t>を図るとともに、</a:t>
            </a:r>
            <a:r>
              <a:rPr kumimoji="1" lang="ja-JP" altLang="en-US" sz="1200" b="1" dirty="0">
                <a:latin typeface="BIZ UDPゴシック" panose="020B0400000000000000" pitchFamily="50" charset="-128"/>
                <a:ea typeface="BIZ UDPゴシック" panose="020B0400000000000000" pitchFamily="50" charset="-128"/>
              </a:rPr>
              <a:t>市町村における取組の強化に</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関する活動支援</a:t>
            </a:r>
            <a:r>
              <a:rPr kumimoji="1" lang="ja-JP" altLang="en-US" sz="1200" dirty="0">
                <a:latin typeface="BIZ UDPゴシック" panose="020B0400000000000000" pitchFamily="50" charset="-128"/>
                <a:ea typeface="BIZ UDPゴシック" panose="020B0400000000000000" pitchFamily="50" charset="-128"/>
              </a:rPr>
              <a:t>や、</a:t>
            </a:r>
            <a:r>
              <a:rPr kumimoji="1" lang="ja-JP" altLang="en-US" sz="1200" b="1" dirty="0">
                <a:latin typeface="BIZ UDPゴシック" panose="020B0400000000000000" pitchFamily="50" charset="-128"/>
                <a:ea typeface="BIZ UDPゴシック" panose="020B0400000000000000" pitchFamily="50" charset="-128"/>
              </a:rPr>
              <a:t>市町村の居住支援協議会の設立の促進</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等</a:t>
            </a:r>
            <a:r>
              <a:rPr kumimoji="1" lang="ja-JP" altLang="en-US" sz="1200" dirty="0">
                <a:latin typeface="BIZ UDPゴシック" panose="020B0400000000000000" pitchFamily="50" charset="-128"/>
                <a:ea typeface="BIZ UDPゴシック" panose="020B0400000000000000" pitchFamily="50" charset="-128"/>
              </a:rPr>
              <a:t>を行う。</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5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・大阪府居住支援協議会は居住支援情報の統括や市町村への</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情報提供</a:t>
            </a:r>
            <a:r>
              <a:rPr kumimoji="1" lang="ja-JP" altLang="en-US" sz="1200" dirty="0">
                <a:latin typeface="BIZ UDPゴシック" panose="020B0400000000000000" pitchFamily="50" charset="-128"/>
                <a:ea typeface="BIZ UDPゴシック" panose="020B0400000000000000" pitchFamily="50" charset="-128"/>
              </a:rPr>
              <a:t>や</a:t>
            </a:r>
            <a:r>
              <a:rPr kumimoji="1" lang="ja-JP" altLang="en-US" sz="1200" b="1" dirty="0">
                <a:latin typeface="BIZ UDPゴシック" panose="020B0400000000000000" pitchFamily="50" charset="-128"/>
                <a:ea typeface="BIZ UDPゴシック" panose="020B0400000000000000" pitchFamily="50" charset="-128"/>
              </a:rPr>
              <a:t>普及啓発</a:t>
            </a:r>
            <a:r>
              <a:rPr kumimoji="1" lang="ja-JP" altLang="en-US" sz="1200" dirty="0">
                <a:latin typeface="BIZ UDPゴシック" panose="020B0400000000000000" pitchFamily="50" charset="-128"/>
                <a:ea typeface="BIZ UDPゴシック" panose="020B0400000000000000" pitchFamily="50" charset="-128"/>
              </a:rPr>
              <a:t>の実施、</a:t>
            </a:r>
            <a:r>
              <a:rPr kumimoji="1" lang="ja-JP" altLang="en-US" sz="1200" b="1" dirty="0">
                <a:latin typeface="BIZ UDPゴシック" panose="020B0400000000000000" pitchFamily="50" charset="-128"/>
                <a:ea typeface="BIZ UDPゴシック" panose="020B0400000000000000" pitchFamily="50" charset="-128"/>
              </a:rPr>
              <a:t>協議会相互のプラットフォーム</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役を担う。</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5" name="テキスト ボックス 34">
            <a:extLst>
              <a:ext uri="{FF2B5EF4-FFF2-40B4-BE49-F238E27FC236}">
                <a16:creationId xmlns:a16="http://schemas.microsoft.com/office/drawing/2014/main" id="{D7FB390D-8942-4EE5-A787-D710E2D6B5D8}"/>
              </a:ext>
            </a:extLst>
          </p:cNvPr>
          <p:cNvSpPr txBox="1"/>
          <p:nvPr/>
        </p:nvSpPr>
        <p:spPr>
          <a:xfrm>
            <a:off x="8875986" y="6620380"/>
            <a:ext cx="252248" cy="261610"/>
          </a:xfrm>
          <a:prstGeom prst="rect">
            <a:avLst/>
          </a:prstGeom>
          <a:noFill/>
        </p:spPr>
        <p:txBody>
          <a:bodyPr wrap="square" rtlCol="0">
            <a:spAutoFit/>
          </a:bodyPr>
          <a:lstStyle/>
          <a:p>
            <a:r>
              <a:rPr kumimoji="1" lang="ja-JP" altLang="en-US" sz="1050" dirty="0"/>
              <a:t>５</a:t>
            </a:r>
          </a:p>
        </p:txBody>
      </p:sp>
      <p:grpSp>
        <p:nvGrpSpPr>
          <p:cNvPr id="8" name="グループ化 7">
            <a:extLst>
              <a:ext uri="{FF2B5EF4-FFF2-40B4-BE49-F238E27FC236}">
                <a16:creationId xmlns:a16="http://schemas.microsoft.com/office/drawing/2014/main" id="{D678F8B5-4299-46D8-9A6B-540A97D2E1F2}"/>
              </a:ext>
            </a:extLst>
          </p:cNvPr>
          <p:cNvGrpSpPr/>
          <p:nvPr/>
        </p:nvGrpSpPr>
        <p:grpSpPr>
          <a:xfrm>
            <a:off x="5326058" y="3897329"/>
            <a:ext cx="3439602" cy="2715834"/>
            <a:chOff x="5418978" y="4027440"/>
            <a:chExt cx="3283957" cy="2592940"/>
          </a:xfrm>
        </p:grpSpPr>
        <p:grpSp>
          <p:nvGrpSpPr>
            <p:cNvPr id="7" name="グループ化 6">
              <a:extLst>
                <a:ext uri="{FF2B5EF4-FFF2-40B4-BE49-F238E27FC236}">
                  <a16:creationId xmlns:a16="http://schemas.microsoft.com/office/drawing/2014/main" id="{3594E7CD-F68F-48F4-9C63-600BA00C7756}"/>
                </a:ext>
              </a:extLst>
            </p:cNvPr>
            <p:cNvGrpSpPr/>
            <p:nvPr/>
          </p:nvGrpSpPr>
          <p:grpSpPr>
            <a:xfrm>
              <a:off x="5418978" y="4027440"/>
              <a:ext cx="3283957" cy="2592940"/>
              <a:chOff x="711405" y="2059892"/>
              <a:chExt cx="5682655" cy="4486901"/>
            </a:xfrm>
          </p:grpSpPr>
          <p:pic>
            <p:nvPicPr>
              <p:cNvPr id="3" name="図 2">
                <a:extLst>
                  <a:ext uri="{FF2B5EF4-FFF2-40B4-BE49-F238E27FC236}">
                    <a16:creationId xmlns:a16="http://schemas.microsoft.com/office/drawing/2014/main" id="{2C9A4938-E4AD-4BA0-A3D8-5DD83F4BA3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405" y="2059892"/>
                <a:ext cx="3943901" cy="4486901"/>
              </a:xfrm>
              <a:prstGeom prst="rect">
                <a:avLst/>
              </a:prstGeom>
            </p:spPr>
          </p:pic>
          <p:sp>
            <p:nvSpPr>
              <p:cNvPr id="38" name="テキスト ボックス 37">
                <a:extLst>
                  <a:ext uri="{FF2B5EF4-FFF2-40B4-BE49-F238E27FC236}">
                    <a16:creationId xmlns:a16="http://schemas.microsoft.com/office/drawing/2014/main" id="{ADC2F0C1-7E5A-4A53-8627-CD8C68C28751}"/>
                  </a:ext>
                </a:extLst>
              </p:cNvPr>
              <p:cNvSpPr txBox="1"/>
              <p:nvPr/>
            </p:nvSpPr>
            <p:spPr>
              <a:xfrm>
                <a:off x="3207961" y="4411247"/>
                <a:ext cx="2554029" cy="479327"/>
              </a:xfrm>
              <a:prstGeom prst="rect">
                <a:avLst/>
              </a:prstGeom>
              <a:noFill/>
            </p:spPr>
            <p:txBody>
              <a:bodyPr wrap="square" rtlCol="0">
                <a:spAutoFit/>
              </a:bodyPr>
              <a:lstStyle/>
              <a:p>
                <a:r>
                  <a:rPr kumimoji="1" lang="ja-JP" altLang="en-US" sz="600" b="1" dirty="0">
                    <a:latin typeface="BIZ UDPゴシック" panose="020B0400000000000000" pitchFamily="50" charset="-128"/>
                    <a:ea typeface="BIZ UDPゴシック" panose="020B0400000000000000" pitchFamily="50" charset="-128"/>
                  </a:rPr>
                  <a:t>（改正後）</a:t>
                </a:r>
                <a:endParaRPr kumimoji="1" lang="en-US" altLang="ja-JP" sz="600" b="1" dirty="0">
                  <a:latin typeface="BIZ UDPゴシック" panose="020B0400000000000000" pitchFamily="50" charset="-128"/>
                  <a:ea typeface="BIZ UDPゴシック" panose="020B0400000000000000" pitchFamily="50" charset="-128"/>
                </a:endParaRPr>
              </a:p>
              <a:p>
                <a:r>
                  <a:rPr kumimoji="1" lang="ja-JP" altLang="en-US" sz="600" b="1" dirty="0">
                    <a:latin typeface="BIZ UDPゴシック" panose="020B0400000000000000" pitchFamily="50" charset="-128"/>
                    <a:ea typeface="BIZ UDPゴシック" panose="020B0400000000000000" pitchFamily="50" charset="-128"/>
                  </a:rPr>
                  <a:t>居住支援協議会との相互連携の明確化</a:t>
                </a:r>
                <a:endParaRPr kumimoji="1" lang="en-US" altLang="ja-JP" sz="600" b="1" dirty="0">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E6B5C023-C7CE-4F57-B20F-2F7ED7939810}"/>
                  </a:ext>
                </a:extLst>
              </p:cNvPr>
              <p:cNvSpPr txBox="1"/>
              <p:nvPr/>
            </p:nvSpPr>
            <p:spPr>
              <a:xfrm>
                <a:off x="3478249" y="2083064"/>
                <a:ext cx="2915811" cy="479327"/>
              </a:xfrm>
              <a:prstGeom prst="rect">
                <a:avLst/>
              </a:prstGeom>
              <a:noFill/>
            </p:spPr>
            <p:txBody>
              <a:bodyPr wrap="square" rtlCol="0">
                <a:spAutoFit/>
              </a:bodyPr>
              <a:lstStyle/>
              <a:p>
                <a:r>
                  <a:rPr kumimoji="1" lang="ja-JP" altLang="en-US" sz="600" b="1" dirty="0">
                    <a:latin typeface="BIZ UDPゴシック" panose="020B0400000000000000" pitchFamily="50" charset="-128"/>
                    <a:ea typeface="BIZ UDPゴシック" panose="020B0400000000000000" pitchFamily="50" charset="-128"/>
                  </a:rPr>
                  <a:t>（改正後）</a:t>
                </a:r>
                <a:endParaRPr kumimoji="1" lang="en-US" altLang="ja-JP" sz="600" b="1" dirty="0">
                  <a:latin typeface="BIZ UDPゴシック" panose="020B0400000000000000" pitchFamily="50" charset="-128"/>
                  <a:ea typeface="BIZ UDPゴシック" panose="020B0400000000000000" pitchFamily="50" charset="-128"/>
                </a:endParaRPr>
              </a:p>
              <a:p>
                <a:r>
                  <a:rPr kumimoji="1" lang="ja-JP" altLang="en-US" sz="600" b="1" dirty="0">
                    <a:latin typeface="BIZ UDPゴシック" panose="020B0400000000000000" pitchFamily="50" charset="-128"/>
                    <a:ea typeface="BIZ UDPゴシック" panose="020B0400000000000000" pitchFamily="50" charset="-128"/>
                  </a:rPr>
                  <a:t>地方公共団体における設置の努力義務化</a:t>
                </a:r>
                <a:endParaRPr kumimoji="1" lang="en-US" altLang="ja-JP" sz="600" b="1" dirty="0">
                  <a:latin typeface="BIZ UDPゴシック" panose="020B0400000000000000" pitchFamily="50" charset="-128"/>
                  <a:ea typeface="BIZ UDPゴシック" panose="020B0400000000000000" pitchFamily="50" charset="-128"/>
                </a:endParaRPr>
              </a:p>
            </p:txBody>
          </p:sp>
        </p:grpSp>
        <p:sp>
          <p:nvSpPr>
            <p:cNvPr id="39" name="テキスト ボックス 38">
              <a:extLst>
                <a:ext uri="{FF2B5EF4-FFF2-40B4-BE49-F238E27FC236}">
                  <a16:creationId xmlns:a16="http://schemas.microsoft.com/office/drawing/2014/main" id="{C0BB2AFE-4693-4D14-870B-5814B6E174EE}"/>
                </a:ext>
              </a:extLst>
            </p:cNvPr>
            <p:cNvSpPr txBox="1"/>
            <p:nvPr/>
          </p:nvSpPr>
          <p:spPr>
            <a:xfrm>
              <a:off x="7394863" y="4680924"/>
              <a:ext cx="1170513" cy="184666"/>
            </a:xfrm>
            <a:prstGeom prst="rect">
              <a:avLst/>
            </a:prstGeom>
            <a:noFill/>
          </p:spPr>
          <p:txBody>
            <a:bodyPr wrap="none" rtlCol="0">
              <a:spAutoFit/>
            </a:bodyPr>
            <a:lstStyle/>
            <a:p>
              <a:pPr algn="ctr"/>
              <a:r>
                <a:rPr kumimoji="1" lang="ja-JP" altLang="en-US" sz="600" b="1" dirty="0">
                  <a:latin typeface="BIZ UDPゴシック" panose="020B0400000000000000" pitchFamily="50" charset="-128"/>
                  <a:ea typeface="BIZ UDPゴシック" panose="020B0400000000000000" pitchFamily="50" charset="-128"/>
                </a:rPr>
                <a:t>（改正後）構成員として明確化</a:t>
              </a:r>
              <a:endParaRPr kumimoji="1" lang="en-US" altLang="ja-JP" sz="600" b="1"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9880FAB3-1D41-4DF7-B13B-E3D907529F46}"/>
                </a:ext>
              </a:extLst>
            </p:cNvPr>
            <p:cNvSpPr/>
            <p:nvPr/>
          </p:nvSpPr>
          <p:spPr>
            <a:xfrm>
              <a:off x="6712716" y="4567636"/>
              <a:ext cx="745359" cy="277000"/>
            </a:xfrm>
            <a:prstGeom prst="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253747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A7D2D18F-1567-4EB5-A927-6D2223FAE812}"/>
              </a:ext>
            </a:extLst>
          </p:cNvPr>
          <p:cNvSpPr/>
          <p:nvPr/>
        </p:nvSpPr>
        <p:spPr>
          <a:xfrm>
            <a:off x="0" y="-1772"/>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6" name="テキスト ボックス 5">
            <a:extLst>
              <a:ext uri="{FF2B5EF4-FFF2-40B4-BE49-F238E27FC236}">
                <a16:creationId xmlns:a16="http://schemas.microsoft.com/office/drawing/2014/main" id="{ED6DC7F0-B8C4-4DB7-AEE5-1A9BDA561907}"/>
              </a:ext>
            </a:extLst>
          </p:cNvPr>
          <p:cNvSpPr txBox="1"/>
          <p:nvPr/>
        </p:nvSpPr>
        <p:spPr>
          <a:xfrm>
            <a:off x="149910" y="77747"/>
            <a:ext cx="2031325" cy="338554"/>
          </a:xfrm>
          <a:prstGeom prst="rect">
            <a:avLst/>
          </a:prstGeom>
          <a:noFill/>
        </p:spPr>
        <p:txBody>
          <a:bodyPr wrap="none" rtlCol="0">
            <a:spAutoFit/>
          </a:bodyPr>
          <a:lstStyle/>
          <a:p>
            <a:r>
              <a:rPr kumimoji="1" lang="ja-JP" altLang="en-US" sz="1600" b="1" dirty="0">
                <a:solidFill>
                  <a:schemeClr val="bg1"/>
                </a:solidFill>
              </a:rPr>
              <a:t>（４）居住支援法人</a:t>
            </a:r>
          </a:p>
        </p:txBody>
      </p:sp>
      <p:sp>
        <p:nvSpPr>
          <p:cNvPr id="9" name="テキスト ボックス 8">
            <a:extLst>
              <a:ext uri="{FF2B5EF4-FFF2-40B4-BE49-F238E27FC236}">
                <a16:creationId xmlns:a16="http://schemas.microsoft.com/office/drawing/2014/main" id="{7DB0A89B-C2F0-4163-A71E-70C37DA5CF7D}"/>
              </a:ext>
            </a:extLst>
          </p:cNvPr>
          <p:cNvSpPr txBox="1"/>
          <p:nvPr/>
        </p:nvSpPr>
        <p:spPr>
          <a:xfrm flipH="1">
            <a:off x="180867" y="2495110"/>
            <a:ext cx="3716157" cy="1107996"/>
          </a:xfrm>
          <a:prstGeom prst="rect">
            <a:avLst/>
          </a:prstGeom>
          <a:noFill/>
          <a:ln>
            <a:noFill/>
          </a:ln>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・研修会・交流会の機会を通じた連携促進</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・居住支援法人同士のネットワークづくり</a:t>
            </a:r>
            <a:endParaRPr kumimoji="1" lang="en-US" altLang="ja-JP" sz="1100" dirty="0">
              <a:latin typeface="BIZ UDPゴシック" panose="020B0400000000000000" pitchFamily="50" charset="-128"/>
              <a:ea typeface="BIZ UDPゴシック" panose="020B0400000000000000" pitchFamily="50" charset="-128"/>
            </a:endParaRPr>
          </a:p>
          <a:p>
            <a:pPr>
              <a:lnSpc>
                <a:spcPts val="1200"/>
              </a:lnSpc>
            </a:pPr>
            <a:r>
              <a:rPr kumimoji="1" lang="ja-JP" altLang="en-US" sz="1100" dirty="0">
                <a:latin typeface="BIZ UDPゴシック" panose="020B0400000000000000" pitchFamily="50" charset="-128"/>
                <a:ea typeface="BIZ UDPゴシック" panose="020B0400000000000000" pitchFamily="50" charset="-128"/>
              </a:rPr>
              <a:t>・地域単位での居住支援法人のネットワークの構築促進</a:t>
            </a:r>
            <a:endParaRPr kumimoji="1" lang="en-US" altLang="ja-JP" sz="1100" dirty="0">
              <a:latin typeface="BIZ UDPゴシック" panose="020B0400000000000000" pitchFamily="50" charset="-128"/>
              <a:ea typeface="BIZ UDPゴシック" panose="020B0400000000000000" pitchFamily="50" charset="-128"/>
            </a:endParaRPr>
          </a:p>
          <a:p>
            <a:pPr>
              <a:lnSpc>
                <a:spcPts val="1200"/>
              </a:lnSpc>
            </a:pPr>
            <a:r>
              <a:rPr kumimoji="1" lang="ja-JP" altLang="en-US" sz="1100" dirty="0">
                <a:latin typeface="BIZ UDPゴシック" panose="020B0400000000000000" pitchFamily="50" charset="-128"/>
                <a:ea typeface="BIZ UDPゴシック" panose="020B0400000000000000" pitchFamily="50" charset="-128"/>
              </a:rPr>
              <a:t>　</a:t>
            </a:r>
            <a:r>
              <a:rPr kumimoji="1" lang="ja-JP" altLang="en-US" sz="1000" dirty="0">
                <a:latin typeface="BIZ UDPゴシック" panose="020B0400000000000000" pitchFamily="50" charset="-128"/>
                <a:ea typeface="BIZ UDPゴシック" panose="020B0400000000000000" pitchFamily="50" charset="-128"/>
              </a:rPr>
              <a:t>（地域別会議の実施）</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・地方公共団体等が実施する研修会等への参画促進</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・居住支援法人の活動の見える化</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60" name="テキスト ボックス 59">
            <a:extLst>
              <a:ext uri="{FF2B5EF4-FFF2-40B4-BE49-F238E27FC236}">
                <a16:creationId xmlns:a16="http://schemas.microsoft.com/office/drawing/2014/main" id="{1643F0EE-6970-4090-BC6B-DAFD5E736AA1}"/>
              </a:ext>
            </a:extLst>
          </p:cNvPr>
          <p:cNvSpPr txBox="1"/>
          <p:nvPr/>
        </p:nvSpPr>
        <p:spPr>
          <a:xfrm>
            <a:off x="125947" y="5853781"/>
            <a:ext cx="4237506" cy="430887"/>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▶住宅確保要配慮者と支援者の双方が適切な居住支援法人を</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b="1" dirty="0">
                <a:latin typeface="BIZ UDPゴシック" panose="020B0400000000000000" pitchFamily="50" charset="-128"/>
                <a:ea typeface="BIZ UDPゴシック" panose="020B0400000000000000" pitchFamily="50" charset="-128"/>
              </a:rPr>
              <a:t>　選択できる仕組み</a:t>
            </a:r>
          </a:p>
        </p:txBody>
      </p:sp>
      <p:grpSp>
        <p:nvGrpSpPr>
          <p:cNvPr id="4" name="グループ化 3">
            <a:extLst>
              <a:ext uri="{FF2B5EF4-FFF2-40B4-BE49-F238E27FC236}">
                <a16:creationId xmlns:a16="http://schemas.microsoft.com/office/drawing/2014/main" id="{A577395A-1D2B-4DCD-8DDF-FC01738AEF21}"/>
              </a:ext>
            </a:extLst>
          </p:cNvPr>
          <p:cNvGrpSpPr/>
          <p:nvPr/>
        </p:nvGrpSpPr>
        <p:grpSpPr>
          <a:xfrm>
            <a:off x="3566230" y="3989005"/>
            <a:ext cx="5893078" cy="2612107"/>
            <a:chOff x="3527622" y="3920011"/>
            <a:chExt cx="5893078" cy="2612107"/>
          </a:xfrm>
        </p:grpSpPr>
        <p:grpSp>
          <p:nvGrpSpPr>
            <p:cNvPr id="44" name="グループ化 43">
              <a:extLst>
                <a:ext uri="{FF2B5EF4-FFF2-40B4-BE49-F238E27FC236}">
                  <a16:creationId xmlns:a16="http://schemas.microsoft.com/office/drawing/2014/main" id="{BF0F1E41-F02A-401F-9B0D-5277DCFC0A1C}"/>
                </a:ext>
              </a:extLst>
            </p:cNvPr>
            <p:cNvGrpSpPr/>
            <p:nvPr/>
          </p:nvGrpSpPr>
          <p:grpSpPr>
            <a:xfrm>
              <a:off x="3527622" y="3920011"/>
              <a:ext cx="2336316" cy="923462"/>
              <a:chOff x="-3980388" y="4336848"/>
              <a:chExt cx="2336316" cy="772687"/>
            </a:xfrm>
          </p:grpSpPr>
          <p:sp>
            <p:nvSpPr>
              <p:cNvPr id="45" name="楕円 44">
                <a:extLst>
                  <a:ext uri="{FF2B5EF4-FFF2-40B4-BE49-F238E27FC236}">
                    <a16:creationId xmlns:a16="http://schemas.microsoft.com/office/drawing/2014/main" id="{E4AB52B4-B6C6-4651-8212-9993763DD6B0}"/>
                  </a:ext>
                </a:extLst>
              </p:cNvPr>
              <p:cNvSpPr/>
              <p:nvPr/>
            </p:nvSpPr>
            <p:spPr>
              <a:xfrm>
                <a:off x="-3341770" y="4336848"/>
                <a:ext cx="1096811" cy="772687"/>
              </a:xfrm>
              <a:prstGeom prst="ellipse">
                <a:avLst/>
              </a:prstGeom>
              <a:solidFill>
                <a:schemeClr val="accent5">
                  <a:lumMod val="40000"/>
                  <a:lumOff val="6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46" name="楕円 45">
                <a:extLst>
                  <a:ext uri="{FF2B5EF4-FFF2-40B4-BE49-F238E27FC236}">
                    <a16:creationId xmlns:a16="http://schemas.microsoft.com/office/drawing/2014/main" id="{3861B840-BACF-427E-A220-056113FB983B}"/>
                  </a:ext>
                </a:extLst>
              </p:cNvPr>
              <p:cNvSpPr/>
              <p:nvPr/>
            </p:nvSpPr>
            <p:spPr>
              <a:xfrm>
                <a:off x="-3980388" y="4409000"/>
                <a:ext cx="2336316" cy="664006"/>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大阪府</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56" name="グループ化 55">
              <a:extLst>
                <a:ext uri="{FF2B5EF4-FFF2-40B4-BE49-F238E27FC236}">
                  <a16:creationId xmlns:a16="http://schemas.microsoft.com/office/drawing/2014/main" id="{3BC7E7CC-74E3-4D53-BEFE-923499106C08}"/>
                </a:ext>
              </a:extLst>
            </p:cNvPr>
            <p:cNvGrpSpPr/>
            <p:nvPr/>
          </p:nvGrpSpPr>
          <p:grpSpPr>
            <a:xfrm>
              <a:off x="4687274" y="4266131"/>
              <a:ext cx="4733426" cy="2265987"/>
              <a:chOff x="-3864717" y="3912391"/>
              <a:chExt cx="4733426" cy="2265987"/>
            </a:xfrm>
          </p:grpSpPr>
          <p:sp>
            <p:nvSpPr>
              <p:cNvPr id="3" name="楕円 2">
                <a:extLst>
                  <a:ext uri="{FF2B5EF4-FFF2-40B4-BE49-F238E27FC236}">
                    <a16:creationId xmlns:a16="http://schemas.microsoft.com/office/drawing/2014/main" id="{62009272-2E53-4F0B-B95B-F0F0A5C5C78E}"/>
                  </a:ext>
                </a:extLst>
              </p:cNvPr>
              <p:cNvSpPr/>
              <p:nvPr/>
            </p:nvSpPr>
            <p:spPr>
              <a:xfrm>
                <a:off x="-2435864" y="3998624"/>
                <a:ext cx="1865745" cy="498764"/>
              </a:xfrm>
              <a:prstGeom prst="ellipse">
                <a:avLst/>
              </a:prstGeom>
              <a:solidFill>
                <a:srgbClr val="FFC000"/>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居住支援法人</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grpSp>
            <p:nvGrpSpPr>
              <p:cNvPr id="19" name="グループ化 18">
                <a:extLst>
                  <a:ext uri="{FF2B5EF4-FFF2-40B4-BE49-F238E27FC236}">
                    <a16:creationId xmlns:a16="http://schemas.microsoft.com/office/drawing/2014/main" id="{B5CC7D00-F5AA-4FC3-8756-2F7F574AA4FA}"/>
                  </a:ext>
                </a:extLst>
              </p:cNvPr>
              <p:cNvGrpSpPr/>
              <p:nvPr/>
            </p:nvGrpSpPr>
            <p:grpSpPr>
              <a:xfrm>
                <a:off x="-3398982" y="4517802"/>
                <a:ext cx="1754909" cy="611647"/>
                <a:chOff x="-3398982" y="4517802"/>
                <a:chExt cx="1754909" cy="611647"/>
              </a:xfrm>
            </p:grpSpPr>
            <p:sp>
              <p:nvSpPr>
                <p:cNvPr id="7" name="楕円 6">
                  <a:extLst>
                    <a:ext uri="{FF2B5EF4-FFF2-40B4-BE49-F238E27FC236}">
                      <a16:creationId xmlns:a16="http://schemas.microsoft.com/office/drawing/2014/main" id="{C98D36C4-46C4-48E7-95C6-D0A67353822D}"/>
                    </a:ext>
                  </a:extLst>
                </p:cNvPr>
                <p:cNvSpPr/>
                <p:nvPr/>
              </p:nvSpPr>
              <p:spPr>
                <a:xfrm>
                  <a:off x="-2955636" y="4517802"/>
                  <a:ext cx="868218" cy="611647"/>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8" name="楕円 17">
                  <a:extLst>
                    <a:ext uri="{FF2B5EF4-FFF2-40B4-BE49-F238E27FC236}">
                      <a16:creationId xmlns:a16="http://schemas.microsoft.com/office/drawing/2014/main" id="{4FF85AA2-E551-4C14-9641-622DFD1C8B4A}"/>
                    </a:ext>
                  </a:extLst>
                </p:cNvPr>
                <p:cNvSpPr/>
                <p:nvPr/>
              </p:nvSpPr>
              <p:spPr>
                <a:xfrm>
                  <a:off x="-3398982" y="4574243"/>
                  <a:ext cx="1754909" cy="498764"/>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居住支援法人</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20" name="グループ化 19">
                <a:extLst>
                  <a:ext uri="{FF2B5EF4-FFF2-40B4-BE49-F238E27FC236}">
                    <a16:creationId xmlns:a16="http://schemas.microsoft.com/office/drawing/2014/main" id="{2D7F1A06-BE91-4B7E-9718-007058DF741C}"/>
                  </a:ext>
                </a:extLst>
              </p:cNvPr>
              <p:cNvGrpSpPr/>
              <p:nvPr/>
            </p:nvGrpSpPr>
            <p:grpSpPr>
              <a:xfrm>
                <a:off x="-2299855" y="4528260"/>
                <a:ext cx="1754909" cy="611647"/>
                <a:chOff x="-3398982" y="4517802"/>
                <a:chExt cx="1754909" cy="611647"/>
              </a:xfrm>
            </p:grpSpPr>
            <p:sp>
              <p:nvSpPr>
                <p:cNvPr id="21" name="楕円 20">
                  <a:extLst>
                    <a:ext uri="{FF2B5EF4-FFF2-40B4-BE49-F238E27FC236}">
                      <a16:creationId xmlns:a16="http://schemas.microsoft.com/office/drawing/2014/main" id="{EDB0AA59-1A2E-4D67-BD02-AA91C257DE56}"/>
                    </a:ext>
                  </a:extLst>
                </p:cNvPr>
                <p:cNvSpPr/>
                <p:nvPr/>
              </p:nvSpPr>
              <p:spPr>
                <a:xfrm>
                  <a:off x="-2955636" y="4517802"/>
                  <a:ext cx="868218" cy="611647"/>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22" name="楕円 21">
                  <a:extLst>
                    <a:ext uri="{FF2B5EF4-FFF2-40B4-BE49-F238E27FC236}">
                      <a16:creationId xmlns:a16="http://schemas.microsoft.com/office/drawing/2014/main" id="{0F018265-D18C-45DB-A881-1ACFECE6F2DC}"/>
                    </a:ext>
                  </a:extLst>
                </p:cNvPr>
                <p:cNvSpPr/>
                <p:nvPr/>
              </p:nvSpPr>
              <p:spPr>
                <a:xfrm>
                  <a:off x="-3398982" y="4574243"/>
                  <a:ext cx="1754909" cy="498764"/>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居住支援法人</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23" name="グループ化 22">
                <a:extLst>
                  <a:ext uri="{FF2B5EF4-FFF2-40B4-BE49-F238E27FC236}">
                    <a16:creationId xmlns:a16="http://schemas.microsoft.com/office/drawing/2014/main" id="{D7B00D32-E93A-45C8-90DF-00D327A4962A}"/>
                  </a:ext>
                </a:extLst>
              </p:cNvPr>
              <p:cNvGrpSpPr/>
              <p:nvPr/>
            </p:nvGrpSpPr>
            <p:grpSpPr>
              <a:xfrm>
                <a:off x="-1161152" y="4519174"/>
                <a:ext cx="1754909" cy="611647"/>
                <a:chOff x="-3398982" y="4517802"/>
                <a:chExt cx="1754909" cy="611647"/>
              </a:xfrm>
            </p:grpSpPr>
            <p:sp>
              <p:nvSpPr>
                <p:cNvPr id="24" name="楕円 23">
                  <a:extLst>
                    <a:ext uri="{FF2B5EF4-FFF2-40B4-BE49-F238E27FC236}">
                      <a16:creationId xmlns:a16="http://schemas.microsoft.com/office/drawing/2014/main" id="{14C4605D-22B7-47A8-89BA-8028BAE817EF}"/>
                    </a:ext>
                  </a:extLst>
                </p:cNvPr>
                <p:cNvSpPr/>
                <p:nvPr/>
              </p:nvSpPr>
              <p:spPr>
                <a:xfrm>
                  <a:off x="-2955636" y="4517802"/>
                  <a:ext cx="868218" cy="611647"/>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A565D408-521E-42F6-95EE-07544B51B156}"/>
                    </a:ext>
                  </a:extLst>
                </p:cNvPr>
                <p:cNvSpPr/>
                <p:nvPr/>
              </p:nvSpPr>
              <p:spPr>
                <a:xfrm>
                  <a:off x="-3398982" y="4574243"/>
                  <a:ext cx="1754909" cy="498764"/>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居住支援法人</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27" name="グループ化 26">
                <a:extLst>
                  <a:ext uri="{FF2B5EF4-FFF2-40B4-BE49-F238E27FC236}">
                    <a16:creationId xmlns:a16="http://schemas.microsoft.com/office/drawing/2014/main" id="{525D6DD3-70CD-4BE7-9555-94FAD14A1DB3}"/>
                  </a:ext>
                </a:extLst>
              </p:cNvPr>
              <p:cNvGrpSpPr/>
              <p:nvPr/>
            </p:nvGrpSpPr>
            <p:grpSpPr>
              <a:xfrm>
                <a:off x="-2890541" y="5275097"/>
                <a:ext cx="1754909" cy="611647"/>
                <a:chOff x="-3398982" y="4517802"/>
                <a:chExt cx="1754909" cy="611647"/>
              </a:xfrm>
            </p:grpSpPr>
            <p:sp>
              <p:nvSpPr>
                <p:cNvPr id="28" name="楕円 27">
                  <a:extLst>
                    <a:ext uri="{FF2B5EF4-FFF2-40B4-BE49-F238E27FC236}">
                      <a16:creationId xmlns:a16="http://schemas.microsoft.com/office/drawing/2014/main" id="{354E9FB6-D72D-4607-8004-AA9B41AB9C1D}"/>
                    </a:ext>
                  </a:extLst>
                </p:cNvPr>
                <p:cNvSpPr/>
                <p:nvPr/>
              </p:nvSpPr>
              <p:spPr>
                <a:xfrm>
                  <a:off x="-2955636" y="4517802"/>
                  <a:ext cx="868218" cy="611647"/>
                </a:xfrm>
                <a:prstGeom prst="ellipse">
                  <a:avLst/>
                </a:prstGeom>
                <a:solidFill>
                  <a:schemeClr val="accent5">
                    <a:lumMod val="40000"/>
                    <a:lumOff val="6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29" name="楕円 28">
                  <a:extLst>
                    <a:ext uri="{FF2B5EF4-FFF2-40B4-BE49-F238E27FC236}">
                      <a16:creationId xmlns:a16="http://schemas.microsoft.com/office/drawing/2014/main" id="{0976ADD0-09F9-4BB8-9AA7-6A6918DE4AA5}"/>
                    </a:ext>
                  </a:extLst>
                </p:cNvPr>
                <p:cNvSpPr/>
                <p:nvPr/>
              </p:nvSpPr>
              <p:spPr>
                <a:xfrm>
                  <a:off x="-3398982" y="4574243"/>
                  <a:ext cx="1754909" cy="498764"/>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市町村</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30" name="グループ化 29">
                <a:extLst>
                  <a:ext uri="{FF2B5EF4-FFF2-40B4-BE49-F238E27FC236}">
                    <a16:creationId xmlns:a16="http://schemas.microsoft.com/office/drawing/2014/main" id="{8819419D-21FA-4690-948A-6ADE8A02874B}"/>
                  </a:ext>
                </a:extLst>
              </p:cNvPr>
              <p:cNvGrpSpPr/>
              <p:nvPr/>
            </p:nvGrpSpPr>
            <p:grpSpPr>
              <a:xfrm>
                <a:off x="-3864717" y="5263803"/>
                <a:ext cx="1754909" cy="611647"/>
                <a:chOff x="-3398982" y="4174165"/>
                <a:chExt cx="1754909" cy="611647"/>
              </a:xfrm>
            </p:grpSpPr>
            <p:sp>
              <p:nvSpPr>
                <p:cNvPr id="31" name="楕円 30">
                  <a:extLst>
                    <a:ext uri="{FF2B5EF4-FFF2-40B4-BE49-F238E27FC236}">
                      <a16:creationId xmlns:a16="http://schemas.microsoft.com/office/drawing/2014/main" id="{81D7A740-5625-4071-AA0C-D2B2EC966CBA}"/>
                    </a:ext>
                  </a:extLst>
                </p:cNvPr>
                <p:cNvSpPr/>
                <p:nvPr/>
              </p:nvSpPr>
              <p:spPr>
                <a:xfrm>
                  <a:off x="-2947494" y="4174165"/>
                  <a:ext cx="868218" cy="611647"/>
                </a:xfrm>
                <a:prstGeom prst="ellipse">
                  <a:avLst/>
                </a:prstGeom>
                <a:solidFill>
                  <a:schemeClr val="accent6">
                    <a:lumMod val="40000"/>
                    <a:lumOff val="6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32" name="楕円 31">
                  <a:extLst>
                    <a:ext uri="{FF2B5EF4-FFF2-40B4-BE49-F238E27FC236}">
                      <a16:creationId xmlns:a16="http://schemas.microsoft.com/office/drawing/2014/main" id="{7CFD92CC-4C1A-4893-BBA7-B96BBFA35901}"/>
                    </a:ext>
                  </a:extLst>
                </p:cNvPr>
                <p:cNvSpPr/>
                <p:nvPr/>
              </p:nvSpPr>
              <p:spPr>
                <a:xfrm>
                  <a:off x="-3398982" y="4187327"/>
                  <a:ext cx="1754909" cy="498764"/>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市町村</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居住支援協議会</a:t>
                  </a:r>
                </a:p>
              </p:txBody>
            </p:sp>
          </p:grpSp>
          <p:grpSp>
            <p:nvGrpSpPr>
              <p:cNvPr id="33" name="グループ化 32">
                <a:extLst>
                  <a:ext uri="{FF2B5EF4-FFF2-40B4-BE49-F238E27FC236}">
                    <a16:creationId xmlns:a16="http://schemas.microsoft.com/office/drawing/2014/main" id="{11E77F7E-D252-4065-B69D-1696952489BA}"/>
                  </a:ext>
                </a:extLst>
              </p:cNvPr>
              <p:cNvGrpSpPr/>
              <p:nvPr/>
            </p:nvGrpSpPr>
            <p:grpSpPr>
              <a:xfrm>
                <a:off x="-886200" y="5288640"/>
                <a:ext cx="1754909" cy="611647"/>
                <a:chOff x="-3334719" y="4185799"/>
                <a:chExt cx="1754909" cy="611647"/>
              </a:xfrm>
            </p:grpSpPr>
            <p:sp>
              <p:nvSpPr>
                <p:cNvPr id="34" name="楕円 33">
                  <a:extLst>
                    <a:ext uri="{FF2B5EF4-FFF2-40B4-BE49-F238E27FC236}">
                      <a16:creationId xmlns:a16="http://schemas.microsoft.com/office/drawing/2014/main" id="{CB989CBC-6A69-4FF5-90BE-9798EF22CD8A}"/>
                    </a:ext>
                  </a:extLst>
                </p:cNvPr>
                <p:cNvSpPr/>
                <p:nvPr/>
              </p:nvSpPr>
              <p:spPr>
                <a:xfrm>
                  <a:off x="-2879079" y="4185799"/>
                  <a:ext cx="868218" cy="611647"/>
                </a:xfrm>
                <a:prstGeom prst="ellipse">
                  <a:avLst/>
                </a:prstGeom>
                <a:solidFill>
                  <a:schemeClr val="accent6">
                    <a:lumMod val="40000"/>
                    <a:lumOff val="6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35" name="楕円 34">
                  <a:extLst>
                    <a:ext uri="{FF2B5EF4-FFF2-40B4-BE49-F238E27FC236}">
                      <a16:creationId xmlns:a16="http://schemas.microsoft.com/office/drawing/2014/main" id="{FFAD9D56-9C29-4748-95A3-F451D2D7D57A}"/>
                    </a:ext>
                  </a:extLst>
                </p:cNvPr>
                <p:cNvSpPr/>
                <p:nvPr/>
              </p:nvSpPr>
              <p:spPr>
                <a:xfrm>
                  <a:off x="-3334719" y="4204417"/>
                  <a:ext cx="1754909" cy="498764"/>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市町村</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居住支援協議会</a:t>
                  </a:r>
                </a:p>
              </p:txBody>
            </p:sp>
          </p:grpSp>
          <p:grpSp>
            <p:nvGrpSpPr>
              <p:cNvPr id="39" name="グループ化 38">
                <a:extLst>
                  <a:ext uri="{FF2B5EF4-FFF2-40B4-BE49-F238E27FC236}">
                    <a16:creationId xmlns:a16="http://schemas.microsoft.com/office/drawing/2014/main" id="{EEE4885C-D014-4C18-9859-983817E97337}"/>
                  </a:ext>
                </a:extLst>
              </p:cNvPr>
              <p:cNvGrpSpPr/>
              <p:nvPr/>
            </p:nvGrpSpPr>
            <p:grpSpPr>
              <a:xfrm>
                <a:off x="-1954779" y="5243530"/>
                <a:ext cx="1754909" cy="611647"/>
                <a:chOff x="-3398982" y="4517802"/>
                <a:chExt cx="1754909" cy="611647"/>
              </a:xfrm>
            </p:grpSpPr>
            <p:sp>
              <p:nvSpPr>
                <p:cNvPr id="40" name="楕円 39">
                  <a:extLst>
                    <a:ext uri="{FF2B5EF4-FFF2-40B4-BE49-F238E27FC236}">
                      <a16:creationId xmlns:a16="http://schemas.microsoft.com/office/drawing/2014/main" id="{AC49E6A7-F65C-4E30-85B0-F60D76D56517}"/>
                    </a:ext>
                  </a:extLst>
                </p:cNvPr>
                <p:cNvSpPr/>
                <p:nvPr/>
              </p:nvSpPr>
              <p:spPr>
                <a:xfrm>
                  <a:off x="-2955636" y="4517802"/>
                  <a:ext cx="868218" cy="611647"/>
                </a:xfrm>
                <a:prstGeom prst="ellipse">
                  <a:avLst/>
                </a:prstGeom>
                <a:solidFill>
                  <a:schemeClr val="accent5">
                    <a:lumMod val="40000"/>
                    <a:lumOff val="6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41" name="楕円 40">
                  <a:extLst>
                    <a:ext uri="{FF2B5EF4-FFF2-40B4-BE49-F238E27FC236}">
                      <a16:creationId xmlns:a16="http://schemas.microsoft.com/office/drawing/2014/main" id="{CBBAE33B-E5CD-43E7-A798-069ABBF37227}"/>
                    </a:ext>
                  </a:extLst>
                </p:cNvPr>
                <p:cNvSpPr/>
                <p:nvPr/>
              </p:nvSpPr>
              <p:spPr>
                <a:xfrm>
                  <a:off x="-3398982" y="4574243"/>
                  <a:ext cx="1754909" cy="498764"/>
                </a:xfrm>
                <a:prstGeom prst="ellipse">
                  <a:avLst/>
                </a:prstGeom>
                <a:no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市町村</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grpSp>
          <p:sp>
            <p:nvSpPr>
              <p:cNvPr id="42" name="テキスト ボックス 41">
                <a:extLst>
                  <a:ext uri="{FF2B5EF4-FFF2-40B4-BE49-F238E27FC236}">
                    <a16:creationId xmlns:a16="http://schemas.microsoft.com/office/drawing/2014/main" id="{5FE5CC83-161E-42E0-A861-F5B2AEA1A68D}"/>
                  </a:ext>
                </a:extLst>
              </p:cNvPr>
              <p:cNvSpPr txBox="1"/>
              <p:nvPr/>
            </p:nvSpPr>
            <p:spPr>
              <a:xfrm>
                <a:off x="-3014646" y="3990496"/>
                <a:ext cx="889987" cy="261610"/>
              </a:xfrm>
              <a:prstGeom prst="rect">
                <a:avLst/>
              </a:prstGeom>
              <a:noFill/>
            </p:spPr>
            <p:txBody>
              <a:bodyPr wrap="none" rtlCol="0">
                <a:spAutoFit/>
              </a:bodyPr>
              <a:lstStyle/>
              <a:p>
                <a:r>
                  <a:rPr kumimoji="1" lang="ja-JP" altLang="en-US" sz="1100" b="1" dirty="0">
                    <a:latin typeface="BIZ UDPゴシック" panose="020B0400000000000000" pitchFamily="50" charset="-128"/>
                    <a:ea typeface="BIZ UDPゴシック" panose="020B0400000000000000" pitchFamily="50" charset="-128"/>
                  </a:rPr>
                  <a:t>府全域単位</a:t>
                </a:r>
              </a:p>
            </p:txBody>
          </p:sp>
          <p:sp>
            <p:nvSpPr>
              <p:cNvPr id="43" name="テキスト ボックス 42">
                <a:extLst>
                  <a:ext uri="{FF2B5EF4-FFF2-40B4-BE49-F238E27FC236}">
                    <a16:creationId xmlns:a16="http://schemas.microsoft.com/office/drawing/2014/main" id="{B7C2F42D-33A9-493C-81AE-9C66D1AB94B6}"/>
                  </a:ext>
                </a:extLst>
              </p:cNvPr>
              <p:cNvSpPr txBox="1"/>
              <p:nvPr/>
            </p:nvSpPr>
            <p:spPr>
              <a:xfrm>
                <a:off x="-3115136" y="4397579"/>
                <a:ext cx="813043" cy="253916"/>
              </a:xfrm>
              <a:prstGeom prst="rect">
                <a:avLst/>
              </a:prstGeom>
              <a:noFill/>
            </p:spPr>
            <p:txBody>
              <a:bodyPr wrap="none" rtlCol="0">
                <a:spAutoFit/>
              </a:bodyPr>
              <a:lstStyle/>
              <a:p>
                <a:r>
                  <a:rPr kumimoji="1" lang="ja-JP" altLang="en-US" sz="1050" b="1" dirty="0">
                    <a:latin typeface="BIZ UDPゴシック" panose="020B0400000000000000" pitchFamily="50" charset="-128"/>
                    <a:ea typeface="BIZ UDPゴシック" panose="020B0400000000000000" pitchFamily="50" charset="-128"/>
                  </a:rPr>
                  <a:t>エリア単位</a:t>
                </a:r>
              </a:p>
            </p:txBody>
          </p:sp>
          <p:sp>
            <p:nvSpPr>
              <p:cNvPr id="47" name="四角形: 角を丸くする 46">
                <a:extLst>
                  <a:ext uri="{FF2B5EF4-FFF2-40B4-BE49-F238E27FC236}">
                    <a16:creationId xmlns:a16="http://schemas.microsoft.com/office/drawing/2014/main" id="{2CE03C3C-AA24-4A54-8620-0A048864B568}"/>
                  </a:ext>
                </a:extLst>
              </p:cNvPr>
              <p:cNvSpPr/>
              <p:nvPr/>
            </p:nvSpPr>
            <p:spPr>
              <a:xfrm>
                <a:off x="-3212657" y="3912391"/>
                <a:ext cx="3545806" cy="1227516"/>
              </a:xfrm>
              <a:prstGeom prst="roundRect">
                <a:avLst/>
              </a:prstGeom>
              <a:noFill/>
              <a:ln w="63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48" name="テキスト ボックス 47">
                <a:extLst>
                  <a:ext uri="{FF2B5EF4-FFF2-40B4-BE49-F238E27FC236}">
                    <a16:creationId xmlns:a16="http://schemas.microsoft.com/office/drawing/2014/main" id="{0C841A75-6C7A-487F-AC6E-E0370788E1E3}"/>
                  </a:ext>
                </a:extLst>
              </p:cNvPr>
              <p:cNvSpPr txBox="1"/>
              <p:nvPr/>
            </p:nvSpPr>
            <p:spPr>
              <a:xfrm>
                <a:off x="-3520425" y="5924462"/>
                <a:ext cx="3124573" cy="253916"/>
              </a:xfrm>
              <a:prstGeom prst="rect">
                <a:avLst/>
              </a:prstGeom>
              <a:noFill/>
            </p:spPr>
            <p:txBody>
              <a:bodyPr wrap="none" rtlCol="0">
                <a:spAutoFit/>
              </a:bodyPr>
              <a:lstStyle/>
              <a:p>
                <a:r>
                  <a:rPr kumimoji="1" lang="ja-JP" altLang="en-US" sz="1050" b="1" dirty="0">
                    <a:latin typeface="BIZ UDPゴシック" panose="020B0400000000000000" pitchFamily="50" charset="-128"/>
                    <a:ea typeface="BIZ UDPゴシック" panose="020B0400000000000000" pitchFamily="50" charset="-128"/>
                  </a:rPr>
                  <a:t>居住支援法人同士のネットワークづくりのイメージ</a:t>
                </a:r>
                <a:endParaRPr kumimoji="1" lang="en-US" altLang="ja-JP" sz="1050" b="1" dirty="0">
                  <a:latin typeface="BIZ UDPゴシック" panose="020B0400000000000000" pitchFamily="50" charset="-128"/>
                  <a:ea typeface="BIZ UDPゴシック" panose="020B0400000000000000" pitchFamily="50" charset="-128"/>
                </a:endParaRPr>
              </a:p>
            </p:txBody>
          </p:sp>
          <p:sp>
            <p:nvSpPr>
              <p:cNvPr id="49" name="フリーフォーム: 図形 48">
                <a:extLst>
                  <a:ext uri="{FF2B5EF4-FFF2-40B4-BE49-F238E27FC236}">
                    <a16:creationId xmlns:a16="http://schemas.microsoft.com/office/drawing/2014/main" id="{EEFBC9FA-86A0-4CF8-A263-D742E3FDCC95}"/>
                  </a:ext>
                </a:extLst>
              </p:cNvPr>
              <p:cNvSpPr/>
              <p:nvPr/>
            </p:nvSpPr>
            <p:spPr>
              <a:xfrm>
                <a:off x="-2892861" y="5006108"/>
                <a:ext cx="260497" cy="348483"/>
              </a:xfrm>
              <a:custGeom>
                <a:avLst/>
                <a:gdLst>
                  <a:gd name="connsiteX0" fmla="*/ 221672 w 221672"/>
                  <a:gd name="connsiteY0" fmla="*/ 0 h 341746"/>
                  <a:gd name="connsiteX1" fmla="*/ 0 w 221672"/>
                  <a:gd name="connsiteY1" fmla="*/ 341746 h 341746"/>
                </a:gdLst>
                <a:ahLst/>
                <a:cxnLst>
                  <a:cxn ang="0">
                    <a:pos x="connsiteX0" y="connsiteY0"/>
                  </a:cxn>
                  <a:cxn ang="0">
                    <a:pos x="connsiteX1" y="connsiteY1"/>
                  </a:cxn>
                </a:cxnLst>
                <a:rect l="l" t="t" r="r" b="b"/>
                <a:pathLst>
                  <a:path w="221672" h="341746">
                    <a:moveTo>
                      <a:pt x="221672" y="0"/>
                    </a:moveTo>
                    <a:lnTo>
                      <a:pt x="0" y="34174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0" name="フリーフォーム: 図形 49">
                <a:extLst>
                  <a:ext uri="{FF2B5EF4-FFF2-40B4-BE49-F238E27FC236}">
                    <a16:creationId xmlns:a16="http://schemas.microsoft.com/office/drawing/2014/main" id="{A922A9CD-95FE-4348-AA7C-3C7FADC73EDB}"/>
                  </a:ext>
                </a:extLst>
              </p:cNvPr>
              <p:cNvSpPr/>
              <p:nvPr/>
            </p:nvSpPr>
            <p:spPr>
              <a:xfrm flipH="1">
                <a:off x="-2359842" y="5017658"/>
                <a:ext cx="247846" cy="340394"/>
              </a:xfrm>
              <a:custGeom>
                <a:avLst/>
                <a:gdLst>
                  <a:gd name="connsiteX0" fmla="*/ 221672 w 221672"/>
                  <a:gd name="connsiteY0" fmla="*/ 0 h 341746"/>
                  <a:gd name="connsiteX1" fmla="*/ 0 w 221672"/>
                  <a:gd name="connsiteY1" fmla="*/ 341746 h 341746"/>
                </a:gdLst>
                <a:ahLst/>
                <a:cxnLst>
                  <a:cxn ang="0">
                    <a:pos x="connsiteX0" y="connsiteY0"/>
                  </a:cxn>
                  <a:cxn ang="0">
                    <a:pos x="connsiteX1" y="connsiteY1"/>
                  </a:cxn>
                </a:cxnLst>
                <a:rect l="l" t="t" r="r" b="b"/>
                <a:pathLst>
                  <a:path w="221672" h="341746">
                    <a:moveTo>
                      <a:pt x="221672" y="0"/>
                    </a:moveTo>
                    <a:lnTo>
                      <a:pt x="0" y="34174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1" name="フリーフォーム: 図形 50">
                <a:extLst>
                  <a:ext uri="{FF2B5EF4-FFF2-40B4-BE49-F238E27FC236}">
                    <a16:creationId xmlns:a16="http://schemas.microsoft.com/office/drawing/2014/main" id="{CF3E023B-A70B-4095-84E9-75ED1D3896F2}"/>
                  </a:ext>
                </a:extLst>
              </p:cNvPr>
              <p:cNvSpPr/>
              <p:nvPr/>
            </p:nvSpPr>
            <p:spPr>
              <a:xfrm flipH="1">
                <a:off x="-1394641" y="4995546"/>
                <a:ext cx="247846" cy="340394"/>
              </a:xfrm>
              <a:custGeom>
                <a:avLst/>
                <a:gdLst>
                  <a:gd name="connsiteX0" fmla="*/ 221672 w 221672"/>
                  <a:gd name="connsiteY0" fmla="*/ 0 h 341746"/>
                  <a:gd name="connsiteX1" fmla="*/ 0 w 221672"/>
                  <a:gd name="connsiteY1" fmla="*/ 341746 h 341746"/>
                </a:gdLst>
                <a:ahLst/>
                <a:cxnLst>
                  <a:cxn ang="0">
                    <a:pos x="connsiteX0" y="connsiteY0"/>
                  </a:cxn>
                  <a:cxn ang="0">
                    <a:pos x="connsiteX1" y="connsiteY1"/>
                  </a:cxn>
                </a:cxnLst>
                <a:rect l="l" t="t" r="r" b="b"/>
                <a:pathLst>
                  <a:path w="221672" h="341746">
                    <a:moveTo>
                      <a:pt x="221672" y="0"/>
                    </a:moveTo>
                    <a:lnTo>
                      <a:pt x="0" y="34174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2" name="フリーフォーム: 図形 51">
                <a:extLst>
                  <a:ext uri="{FF2B5EF4-FFF2-40B4-BE49-F238E27FC236}">
                    <a16:creationId xmlns:a16="http://schemas.microsoft.com/office/drawing/2014/main" id="{2C9B68AC-582E-400C-A17E-2E590C5AD3C3}"/>
                  </a:ext>
                </a:extLst>
              </p:cNvPr>
              <p:cNvSpPr/>
              <p:nvPr/>
            </p:nvSpPr>
            <p:spPr>
              <a:xfrm flipH="1">
                <a:off x="-234890" y="5006109"/>
                <a:ext cx="304432" cy="357592"/>
              </a:xfrm>
              <a:custGeom>
                <a:avLst/>
                <a:gdLst>
                  <a:gd name="connsiteX0" fmla="*/ 221672 w 221672"/>
                  <a:gd name="connsiteY0" fmla="*/ 0 h 341746"/>
                  <a:gd name="connsiteX1" fmla="*/ 0 w 221672"/>
                  <a:gd name="connsiteY1" fmla="*/ 341746 h 341746"/>
                </a:gdLst>
                <a:ahLst/>
                <a:cxnLst>
                  <a:cxn ang="0">
                    <a:pos x="connsiteX0" y="connsiteY0"/>
                  </a:cxn>
                  <a:cxn ang="0">
                    <a:pos x="connsiteX1" y="connsiteY1"/>
                  </a:cxn>
                </a:cxnLst>
                <a:rect l="l" t="t" r="r" b="b"/>
                <a:pathLst>
                  <a:path w="221672" h="341746">
                    <a:moveTo>
                      <a:pt x="221672" y="0"/>
                    </a:moveTo>
                    <a:lnTo>
                      <a:pt x="0" y="34174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3" name="フリーフォーム: 図形 52">
                <a:extLst>
                  <a:ext uri="{FF2B5EF4-FFF2-40B4-BE49-F238E27FC236}">
                    <a16:creationId xmlns:a16="http://schemas.microsoft.com/office/drawing/2014/main" id="{C29A7402-1348-449B-ACB9-FC05BB210507}"/>
                  </a:ext>
                </a:extLst>
              </p:cNvPr>
              <p:cNvSpPr/>
              <p:nvPr/>
            </p:nvSpPr>
            <p:spPr>
              <a:xfrm>
                <a:off x="-877382" y="5017658"/>
                <a:ext cx="447941" cy="322967"/>
              </a:xfrm>
              <a:custGeom>
                <a:avLst/>
                <a:gdLst>
                  <a:gd name="connsiteX0" fmla="*/ 221672 w 221672"/>
                  <a:gd name="connsiteY0" fmla="*/ 0 h 341746"/>
                  <a:gd name="connsiteX1" fmla="*/ 0 w 221672"/>
                  <a:gd name="connsiteY1" fmla="*/ 341746 h 341746"/>
                </a:gdLst>
                <a:ahLst/>
                <a:cxnLst>
                  <a:cxn ang="0">
                    <a:pos x="connsiteX0" y="connsiteY0"/>
                  </a:cxn>
                  <a:cxn ang="0">
                    <a:pos x="connsiteX1" y="connsiteY1"/>
                  </a:cxn>
                </a:cxnLst>
                <a:rect l="l" t="t" r="r" b="b"/>
                <a:pathLst>
                  <a:path w="221672" h="341746">
                    <a:moveTo>
                      <a:pt x="221672" y="0"/>
                    </a:moveTo>
                    <a:lnTo>
                      <a:pt x="0" y="34174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57" name="フリーフォーム: 図形 56">
              <a:extLst>
                <a:ext uri="{FF2B5EF4-FFF2-40B4-BE49-F238E27FC236}">
                  <a16:creationId xmlns:a16="http://schemas.microsoft.com/office/drawing/2014/main" id="{407F5ACE-7219-4B4F-A75D-F4D4CAE6E75E}"/>
                </a:ext>
              </a:extLst>
            </p:cNvPr>
            <p:cNvSpPr/>
            <p:nvPr/>
          </p:nvSpPr>
          <p:spPr>
            <a:xfrm>
              <a:off x="4701309" y="4742959"/>
              <a:ext cx="544945" cy="224467"/>
            </a:xfrm>
            <a:custGeom>
              <a:avLst/>
              <a:gdLst>
                <a:gd name="connsiteX0" fmla="*/ 0 w 544945"/>
                <a:gd name="connsiteY0" fmla="*/ 0 h 452582"/>
                <a:gd name="connsiteX1" fmla="*/ 0 w 544945"/>
                <a:gd name="connsiteY1" fmla="*/ 452582 h 452582"/>
                <a:gd name="connsiteX2" fmla="*/ 544945 w 544945"/>
                <a:gd name="connsiteY2" fmla="*/ 452582 h 452582"/>
              </a:gdLst>
              <a:ahLst/>
              <a:cxnLst>
                <a:cxn ang="0">
                  <a:pos x="connsiteX0" y="connsiteY0"/>
                </a:cxn>
                <a:cxn ang="0">
                  <a:pos x="connsiteX1" y="connsiteY1"/>
                </a:cxn>
                <a:cxn ang="0">
                  <a:pos x="connsiteX2" y="connsiteY2"/>
                </a:cxn>
              </a:cxnLst>
              <a:rect l="l" t="t" r="r" b="b"/>
              <a:pathLst>
                <a:path w="544945" h="452582">
                  <a:moveTo>
                    <a:pt x="0" y="0"/>
                  </a:moveTo>
                  <a:lnTo>
                    <a:pt x="0" y="452582"/>
                  </a:lnTo>
                  <a:lnTo>
                    <a:pt x="544945" y="452582"/>
                  </a:lnTo>
                </a:path>
              </a:pathLst>
            </a:custGeom>
            <a:noFill/>
            <a:ln w="57150">
              <a:solidFill>
                <a:schemeClr val="accent1">
                  <a:lumMod val="60000"/>
                  <a:lumOff val="4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5" name="テキスト ボックス 54">
              <a:extLst>
                <a:ext uri="{FF2B5EF4-FFF2-40B4-BE49-F238E27FC236}">
                  <a16:creationId xmlns:a16="http://schemas.microsoft.com/office/drawing/2014/main" id="{90BCE8A5-510C-45DC-A863-63253E96E5E3}"/>
                </a:ext>
              </a:extLst>
            </p:cNvPr>
            <p:cNvSpPr txBox="1"/>
            <p:nvPr/>
          </p:nvSpPr>
          <p:spPr>
            <a:xfrm>
              <a:off x="4540782" y="5008233"/>
              <a:ext cx="891878" cy="369332"/>
            </a:xfrm>
            <a:prstGeom prst="rect">
              <a:avLst/>
            </a:prstGeom>
            <a:noFill/>
          </p:spPr>
          <p:txBody>
            <a:bodyPr wrap="square" rtlCol="0">
              <a:spAutoFit/>
            </a:bodyPr>
            <a:lstStyle/>
            <a:p>
              <a:r>
                <a:rPr kumimoji="1" lang="ja-JP" altLang="en-US" sz="900" dirty="0">
                  <a:latin typeface="BIZ UDPゴシック" panose="020B0400000000000000" pitchFamily="50" charset="-128"/>
                  <a:ea typeface="BIZ UDPゴシック" panose="020B0400000000000000" pitchFamily="50" charset="-128"/>
                </a:rPr>
                <a:t>法人同士の</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連携を促進</a:t>
              </a:r>
            </a:p>
          </p:txBody>
        </p:sp>
        <p:sp>
          <p:nvSpPr>
            <p:cNvPr id="8" name="テキスト ボックス 7">
              <a:extLst>
                <a:ext uri="{FF2B5EF4-FFF2-40B4-BE49-F238E27FC236}">
                  <a16:creationId xmlns:a16="http://schemas.microsoft.com/office/drawing/2014/main" id="{25F04F26-7708-4125-AAB0-3746DA404DAC}"/>
                </a:ext>
              </a:extLst>
            </p:cNvPr>
            <p:cNvSpPr txBox="1"/>
            <p:nvPr/>
          </p:nvSpPr>
          <p:spPr>
            <a:xfrm>
              <a:off x="5571793" y="5466465"/>
              <a:ext cx="453970" cy="253916"/>
            </a:xfrm>
            <a:prstGeom prst="rect">
              <a:avLst/>
            </a:prstGeom>
            <a:noFill/>
          </p:spPr>
          <p:txBody>
            <a:bodyPr wrap="none" rtlCol="0">
              <a:spAutoFit/>
            </a:bodyPr>
            <a:lstStyle/>
            <a:p>
              <a:r>
                <a:rPr kumimoji="1" lang="ja-JP" altLang="en-US" sz="1050" dirty="0">
                  <a:latin typeface="BIZ UDPゴシック" panose="020B0400000000000000" pitchFamily="50" charset="-128"/>
                  <a:ea typeface="BIZ UDPゴシック" panose="020B0400000000000000" pitchFamily="50" charset="-128"/>
                </a:rPr>
                <a:t>連携</a:t>
              </a:r>
            </a:p>
          </p:txBody>
        </p:sp>
        <p:sp>
          <p:nvSpPr>
            <p:cNvPr id="61" name="テキスト ボックス 60">
              <a:extLst>
                <a:ext uri="{FF2B5EF4-FFF2-40B4-BE49-F238E27FC236}">
                  <a16:creationId xmlns:a16="http://schemas.microsoft.com/office/drawing/2014/main" id="{9CD129A6-A54C-4540-B04D-ABC44B669BCD}"/>
                </a:ext>
              </a:extLst>
            </p:cNvPr>
            <p:cNvSpPr txBox="1"/>
            <p:nvPr/>
          </p:nvSpPr>
          <p:spPr>
            <a:xfrm>
              <a:off x="6122355" y="5472398"/>
              <a:ext cx="466794" cy="261610"/>
            </a:xfrm>
            <a:prstGeom prst="rect">
              <a:avLst/>
            </a:prstGeom>
            <a:noFill/>
          </p:spPr>
          <p:txBody>
            <a:bodyPr wrap="none" rtlCol="0">
              <a:spAutoFit/>
            </a:bodyPr>
            <a:lstStyle/>
            <a:p>
              <a:r>
                <a:rPr kumimoji="1" lang="ja-JP" altLang="en-US" sz="1050" dirty="0">
                  <a:latin typeface="BIZ UDPゴシック" panose="020B0400000000000000" pitchFamily="50" charset="-128"/>
                  <a:ea typeface="BIZ UDPゴシック" panose="020B0400000000000000" pitchFamily="50" charset="-128"/>
                </a:rPr>
                <a:t>連携</a:t>
              </a:r>
            </a:p>
          </p:txBody>
        </p:sp>
        <p:sp>
          <p:nvSpPr>
            <p:cNvPr id="62" name="テキスト ボックス 61">
              <a:extLst>
                <a:ext uri="{FF2B5EF4-FFF2-40B4-BE49-F238E27FC236}">
                  <a16:creationId xmlns:a16="http://schemas.microsoft.com/office/drawing/2014/main" id="{4E22D6D4-A818-40B2-A39D-1A81AF4AAC06}"/>
                </a:ext>
              </a:extLst>
            </p:cNvPr>
            <p:cNvSpPr txBox="1"/>
            <p:nvPr/>
          </p:nvSpPr>
          <p:spPr>
            <a:xfrm>
              <a:off x="7087454" y="5438577"/>
              <a:ext cx="466794" cy="261610"/>
            </a:xfrm>
            <a:prstGeom prst="rect">
              <a:avLst/>
            </a:prstGeom>
            <a:noFill/>
          </p:spPr>
          <p:txBody>
            <a:bodyPr wrap="none" rtlCol="0">
              <a:spAutoFit/>
            </a:bodyPr>
            <a:lstStyle/>
            <a:p>
              <a:r>
                <a:rPr kumimoji="1" lang="ja-JP" altLang="en-US" sz="1050" dirty="0">
                  <a:latin typeface="BIZ UDPゴシック" panose="020B0400000000000000" pitchFamily="50" charset="-128"/>
                  <a:ea typeface="BIZ UDPゴシック" panose="020B0400000000000000" pitchFamily="50" charset="-128"/>
                </a:rPr>
                <a:t>連携</a:t>
              </a:r>
            </a:p>
          </p:txBody>
        </p:sp>
        <p:sp>
          <p:nvSpPr>
            <p:cNvPr id="63" name="テキスト ボックス 62">
              <a:extLst>
                <a:ext uri="{FF2B5EF4-FFF2-40B4-BE49-F238E27FC236}">
                  <a16:creationId xmlns:a16="http://schemas.microsoft.com/office/drawing/2014/main" id="{CD7B6DBD-742D-4625-8C85-BA86CFC40674}"/>
                </a:ext>
              </a:extLst>
            </p:cNvPr>
            <p:cNvSpPr txBox="1"/>
            <p:nvPr/>
          </p:nvSpPr>
          <p:spPr>
            <a:xfrm>
              <a:off x="7606417" y="5481038"/>
              <a:ext cx="466794" cy="261610"/>
            </a:xfrm>
            <a:prstGeom prst="rect">
              <a:avLst/>
            </a:prstGeom>
            <a:noFill/>
          </p:spPr>
          <p:txBody>
            <a:bodyPr wrap="none" rtlCol="0">
              <a:spAutoFit/>
            </a:bodyPr>
            <a:lstStyle/>
            <a:p>
              <a:r>
                <a:rPr kumimoji="1" lang="ja-JP" altLang="en-US" sz="1050" dirty="0">
                  <a:latin typeface="BIZ UDPゴシック" panose="020B0400000000000000" pitchFamily="50" charset="-128"/>
                  <a:ea typeface="BIZ UDPゴシック" panose="020B0400000000000000" pitchFamily="50" charset="-128"/>
                </a:rPr>
                <a:t>連携</a:t>
              </a:r>
            </a:p>
          </p:txBody>
        </p:sp>
        <p:sp>
          <p:nvSpPr>
            <p:cNvPr id="64" name="テキスト ボックス 63">
              <a:extLst>
                <a:ext uri="{FF2B5EF4-FFF2-40B4-BE49-F238E27FC236}">
                  <a16:creationId xmlns:a16="http://schemas.microsoft.com/office/drawing/2014/main" id="{99787A90-0CD9-4305-A592-AE9842060150}"/>
                </a:ext>
              </a:extLst>
            </p:cNvPr>
            <p:cNvSpPr txBox="1"/>
            <p:nvPr/>
          </p:nvSpPr>
          <p:spPr>
            <a:xfrm>
              <a:off x="8328689" y="5480714"/>
              <a:ext cx="466794" cy="261610"/>
            </a:xfrm>
            <a:prstGeom prst="rect">
              <a:avLst/>
            </a:prstGeom>
            <a:noFill/>
          </p:spPr>
          <p:txBody>
            <a:bodyPr wrap="none" rtlCol="0">
              <a:spAutoFit/>
            </a:bodyPr>
            <a:lstStyle/>
            <a:p>
              <a:r>
                <a:rPr kumimoji="1" lang="ja-JP" altLang="en-US" sz="1050" dirty="0">
                  <a:latin typeface="BIZ UDPゴシック" panose="020B0400000000000000" pitchFamily="50" charset="-128"/>
                  <a:ea typeface="BIZ UDPゴシック" panose="020B0400000000000000" pitchFamily="50" charset="-128"/>
                </a:rPr>
                <a:t>連携</a:t>
              </a:r>
            </a:p>
          </p:txBody>
        </p:sp>
      </p:grpSp>
      <p:sp>
        <p:nvSpPr>
          <p:cNvPr id="65" name="テキスト ボックス 64">
            <a:extLst>
              <a:ext uri="{FF2B5EF4-FFF2-40B4-BE49-F238E27FC236}">
                <a16:creationId xmlns:a16="http://schemas.microsoft.com/office/drawing/2014/main" id="{C04F1210-CD58-44DC-9CDD-3B088956C16C}"/>
              </a:ext>
            </a:extLst>
          </p:cNvPr>
          <p:cNvSpPr txBox="1"/>
          <p:nvPr/>
        </p:nvSpPr>
        <p:spPr>
          <a:xfrm>
            <a:off x="42305" y="511472"/>
            <a:ext cx="4647665"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法人数が全国で一番多い大阪府における居住支援法人の在り方</a:t>
            </a:r>
          </a:p>
        </p:txBody>
      </p:sp>
      <p:sp>
        <p:nvSpPr>
          <p:cNvPr id="66" name="テキスト ボックス 65">
            <a:extLst>
              <a:ext uri="{FF2B5EF4-FFF2-40B4-BE49-F238E27FC236}">
                <a16:creationId xmlns:a16="http://schemas.microsoft.com/office/drawing/2014/main" id="{C744E3DC-813B-47D8-885C-96F1C3658B74}"/>
              </a:ext>
            </a:extLst>
          </p:cNvPr>
          <p:cNvSpPr txBox="1"/>
          <p:nvPr/>
        </p:nvSpPr>
        <p:spPr>
          <a:xfrm flipH="1">
            <a:off x="129085" y="2290315"/>
            <a:ext cx="4387291" cy="261610"/>
          </a:xfrm>
          <a:prstGeom prst="rect">
            <a:avLst/>
          </a:prstGeom>
          <a:noFill/>
          <a:ln>
            <a:noFill/>
          </a:ln>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▶居住支援法人と地方公共団体との連携、居住支援法人同士の連携</a:t>
            </a:r>
            <a:endParaRPr kumimoji="1" lang="en-US" altLang="ja-JP" sz="1100" b="1" dirty="0">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D04A367D-CBC5-4278-90B6-86C119CAFFB3}"/>
              </a:ext>
            </a:extLst>
          </p:cNvPr>
          <p:cNvSpPr txBox="1"/>
          <p:nvPr/>
        </p:nvSpPr>
        <p:spPr>
          <a:xfrm flipH="1">
            <a:off x="233105" y="6225536"/>
            <a:ext cx="4023891" cy="600164"/>
          </a:xfrm>
          <a:prstGeom prst="rect">
            <a:avLst/>
          </a:prstGeom>
          <a:noFill/>
          <a:ln>
            <a:noFill/>
          </a:ln>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・適切・効果的な指導監督</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・居住支援法人による実施計画の公表等</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・居住支援法人の活動の見える化（再掲）</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58" name="テキスト ボックス 57">
            <a:extLst>
              <a:ext uri="{FF2B5EF4-FFF2-40B4-BE49-F238E27FC236}">
                <a16:creationId xmlns:a16="http://schemas.microsoft.com/office/drawing/2014/main" id="{2BD0E846-14A6-47DE-BA88-C3E8AD79377C}"/>
              </a:ext>
            </a:extLst>
          </p:cNvPr>
          <p:cNvSpPr txBox="1"/>
          <p:nvPr/>
        </p:nvSpPr>
        <p:spPr>
          <a:xfrm>
            <a:off x="105588" y="817109"/>
            <a:ext cx="4710778" cy="1461939"/>
          </a:xfrm>
          <a:prstGeom prst="rect">
            <a:avLst/>
          </a:prstGeom>
          <a:noFill/>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・大阪府は研修会・交流会の機会等を通じ、地方公共団体や</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居住支援法人同士の連携（法人同士のネットワークづくりなど）</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を促進</a:t>
            </a:r>
            <a:r>
              <a:rPr kumimoji="1" lang="ja-JP" altLang="en-US" sz="1200" dirty="0">
                <a:latin typeface="BIZ UDPゴシック" panose="020B0400000000000000" pitchFamily="50" charset="-128"/>
                <a:ea typeface="BIZ UDPゴシック" panose="020B0400000000000000" pitchFamily="50" charset="-128"/>
              </a:rPr>
              <a:t>するとともに、居住支援体制構築促進会議（地域別会議）</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の開催等を通じ、</a:t>
            </a:r>
            <a:r>
              <a:rPr kumimoji="1" lang="ja-JP" altLang="en-US" sz="1200" b="1" dirty="0">
                <a:latin typeface="BIZ UDPゴシック" panose="020B0400000000000000" pitchFamily="50" charset="-128"/>
                <a:ea typeface="BIZ UDPゴシック" panose="020B0400000000000000" pitchFamily="50" charset="-128"/>
              </a:rPr>
              <a:t>地域単位での居住支援法人同士の連携</a:t>
            </a:r>
            <a:r>
              <a:rPr kumimoji="1" lang="ja-JP" altLang="en-US" sz="1200" dirty="0">
                <a:latin typeface="BIZ UDPゴシック" panose="020B0400000000000000" pitchFamily="50" charset="-128"/>
                <a:ea typeface="BIZ UDPゴシック" panose="020B0400000000000000" pitchFamily="50" charset="-128"/>
              </a:rPr>
              <a:t>を促進</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5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・住宅セーフティネット法に基づく</a:t>
            </a:r>
            <a:r>
              <a:rPr kumimoji="1" lang="ja-JP" altLang="en-US" sz="1200" b="1" dirty="0">
                <a:latin typeface="BIZ UDPゴシック" panose="020B0400000000000000" pitchFamily="50" charset="-128"/>
                <a:ea typeface="BIZ UDPゴシック" panose="020B0400000000000000" pitchFamily="50" charset="-128"/>
              </a:rPr>
              <a:t>指導監督、実施計画の公表等</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の徹底</a:t>
            </a:r>
            <a:r>
              <a:rPr kumimoji="1" lang="ja-JP" altLang="en-US" sz="1200" dirty="0">
                <a:latin typeface="BIZ UDPゴシック" panose="020B0400000000000000" pitchFamily="50" charset="-128"/>
                <a:ea typeface="BIZ UDPゴシック" panose="020B0400000000000000" pitchFamily="50" charset="-128"/>
              </a:rPr>
              <a:t>などを通じて、要配慮者と支援者の双方が適切な居住支援</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法人を選択できるよう努める</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F16CA35-30A0-4DAF-82D1-6FE88EC82ACF}"/>
              </a:ext>
            </a:extLst>
          </p:cNvPr>
          <p:cNvSpPr txBox="1"/>
          <p:nvPr/>
        </p:nvSpPr>
        <p:spPr>
          <a:xfrm>
            <a:off x="5774745" y="3752035"/>
            <a:ext cx="2307042" cy="253916"/>
          </a:xfrm>
          <a:prstGeom prst="rect">
            <a:avLst/>
          </a:prstGeom>
          <a:noFill/>
        </p:spPr>
        <p:txBody>
          <a:bodyPr wrap="none" rtlCol="0">
            <a:spAutoFit/>
          </a:bodyPr>
          <a:lstStyle/>
          <a:p>
            <a:r>
              <a:rPr kumimoji="1" lang="ja-JP" altLang="en-US" sz="1050" b="1" dirty="0">
                <a:latin typeface="BIZ UDPゴシック" panose="020B0400000000000000" pitchFamily="50" charset="-128"/>
                <a:ea typeface="BIZ UDPゴシック" panose="020B0400000000000000" pitchFamily="50" charset="-128"/>
              </a:rPr>
              <a:t>居住支援法人数（令和</a:t>
            </a:r>
            <a:r>
              <a:rPr kumimoji="1" lang="ja-JP" altLang="en-US" sz="1050" b="1" dirty="0">
                <a:solidFill>
                  <a:srgbClr val="FF0000"/>
                </a:solidFill>
                <a:latin typeface="BIZ UDPゴシック" panose="020B0400000000000000" pitchFamily="50" charset="-128"/>
                <a:ea typeface="BIZ UDPゴシック" panose="020B0400000000000000" pitchFamily="50" charset="-128"/>
              </a:rPr>
              <a:t>７</a:t>
            </a:r>
            <a:r>
              <a:rPr kumimoji="1" lang="ja-JP" altLang="en-US" sz="1050" b="1" dirty="0">
                <a:latin typeface="BIZ UDPゴシック" panose="020B0400000000000000" pitchFamily="50" charset="-128"/>
                <a:ea typeface="BIZ UDPゴシック" panose="020B0400000000000000" pitchFamily="50" charset="-128"/>
              </a:rPr>
              <a:t>年度末時点）</a:t>
            </a:r>
          </a:p>
        </p:txBody>
      </p:sp>
      <p:sp>
        <p:nvSpPr>
          <p:cNvPr id="59" name="テキスト ボックス 58">
            <a:extLst>
              <a:ext uri="{FF2B5EF4-FFF2-40B4-BE49-F238E27FC236}">
                <a16:creationId xmlns:a16="http://schemas.microsoft.com/office/drawing/2014/main" id="{1B606B9A-5F3A-49DF-8520-C2CE24616E02}"/>
              </a:ext>
            </a:extLst>
          </p:cNvPr>
          <p:cNvSpPr txBox="1"/>
          <p:nvPr/>
        </p:nvSpPr>
        <p:spPr>
          <a:xfrm>
            <a:off x="8875986" y="6620380"/>
            <a:ext cx="252248" cy="261610"/>
          </a:xfrm>
          <a:prstGeom prst="rect">
            <a:avLst/>
          </a:prstGeom>
          <a:noFill/>
        </p:spPr>
        <p:txBody>
          <a:bodyPr wrap="square" rtlCol="0">
            <a:spAutoFit/>
          </a:bodyPr>
          <a:lstStyle/>
          <a:p>
            <a:r>
              <a:rPr kumimoji="1" lang="ja-JP" altLang="en-US" sz="1050" dirty="0"/>
              <a:t>６</a:t>
            </a:r>
          </a:p>
        </p:txBody>
      </p:sp>
      <p:sp>
        <p:nvSpPr>
          <p:cNvPr id="68" name="テキスト ボックス 67">
            <a:extLst>
              <a:ext uri="{FF2B5EF4-FFF2-40B4-BE49-F238E27FC236}">
                <a16:creationId xmlns:a16="http://schemas.microsoft.com/office/drawing/2014/main" id="{C89563F1-061B-41B2-9C27-A1FB34EC9301}"/>
              </a:ext>
            </a:extLst>
          </p:cNvPr>
          <p:cNvSpPr txBox="1"/>
          <p:nvPr/>
        </p:nvSpPr>
        <p:spPr>
          <a:xfrm>
            <a:off x="161292" y="3568032"/>
            <a:ext cx="3933751" cy="646331"/>
          </a:xfrm>
          <a:prstGeom prst="rect">
            <a:avLst/>
          </a:prstGeom>
          <a:noFill/>
        </p:spPr>
        <p:txBody>
          <a:bodyPr wrap="square" rtlCol="0">
            <a:spAutoFit/>
          </a:bodyPr>
          <a:lstStyle/>
          <a:p>
            <a:r>
              <a:rPr kumimoji="1" lang="en-US" altLang="ja-JP" sz="1200" b="1" dirty="0">
                <a:solidFill>
                  <a:srgbClr val="FF0000"/>
                </a:solidFill>
                <a:latin typeface="BIZ UDPゴシック" panose="020B0400000000000000" pitchFamily="50" charset="-128"/>
                <a:ea typeface="BIZ UDPゴシック" panose="020B0400000000000000" pitchFamily="50" charset="-128"/>
              </a:rPr>
              <a:t>【</a:t>
            </a:r>
            <a:r>
              <a:rPr kumimoji="1" lang="ja-JP" altLang="en-US" sz="1200" b="1" dirty="0">
                <a:solidFill>
                  <a:srgbClr val="FF0000"/>
                </a:solidFill>
                <a:latin typeface="BIZ UDPゴシック" panose="020B0400000000000000" pitchFamily="50" charset="-128"/>
                <a:ea typeface="BIZ UDPゴシック" panose="020B0400000000000000" pitchFamily="50" charset="-128"/>
              </a:rPr>
              <a:t>観測指標</a:t>
            </a:r>
            <a:r>
              <a:rPr kumimoji="1" lang="en-US" altLang="ja-JP" sz="1200" b="1" dirty="0">
                <a:solidFill>
                  <a:srgbClr val="FF0000"/>
                </a:solidFill>
                <a:latin typeface="BIZ UDPゴシック" panose="020B0400000000000000" pitchFamily="50" charset="-128"/>
                <a:ea typeface="BIZ UDPゴシック" panose="020B0400000000000000" pitchFamily="50" charset="-128"/>
              </a:rPr>
              <a:t>】</a:t>
            </a:r>
          </a:p>
          <a:p>
            <a:r>
              <a:rPr kumimoji="1" lang="ja-JP" altLang="en-US" sz="1200" b="1" dirty="0">
                <a:solidFill>
                  <a:srgbClr val="FF0000"/>
                </a:solidFill>
                <a:latin typeface="BIZ UDPゴシック" panose="020B0400000000000000" pitchFamily="50" charset="-128"/>
                <a:ea typeface="BIZ UDPゴシック" panose="020B0400000000000000" pitchFamily="50" charset="-128"/>
              </a:rPr>
              <a:t>　地方公共団体等と連携している居住支援法人の割合</a:t>
            </a:r>
            <a:endParaRPr kumimoji="1" lang="en-US" altLang="ja-JP" sz="1200" b="1"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200" b="1" dirty="0">
                <a:solidFill>
                  <a:srgbClr val="FF0000"/>
                </a:solidFill>
                <a:latin typeface="BIZ UDPゴシック" panose="020B0400000000000000" pitchFamily="50" charset="-128"/>
                <a:ea typeface="BIZ UDPゴシック" panose="020B0400000000000000" pitchFamily="50" charset="-128"/>
              </a:rPr>
              <a:t>　</a:t>
            </a:r>
            <a:endParaRPr kumimoji="1" lang="ja-JP" altLang="en-US" sz="1000" b="1" dirty="0">
              <a:solidFill>
                <a:srgbClr val="FF0000"/>
              </a:solidFill>
              <a:latin typeface="BIZ UDPゴシック" panose="020B0400000000000000" pitchFamily="50" charset="-128"/>
              <a:ea typeface="BIZ UDPゴシック" panose="020B0400000000000000" pitchFamily="50" charset="-128"/>
            </a:endParaRPr>
          </a:p>
        </p:txBody>
      </p:sp>
      <p:sp>
        <p:nvSpPr>
          <p:cNvPr id="69" name="テキスト ボックス 68">
            <a:extLst>
              <a:ext uri="{FF2B5EF4-FFF2-40B4-BE49-F238E27FC236}">
                <a16:creationId xmlns:a16="http://schemas.microsoft.com/office/drawing/2014/main" id="{320C3B7C-7405-4987-B7F8-5A5E4C1C7D87}"/>
              </a:ext>
            </a:extLst>
          </p:cNvPr>
          <p:cNvSpPr txBox="1"/>
          <p:nvPr/>
        </p:nvSpPr>
        <p:spPr>
          <a:xfrm flipH="1">
            <a:off x="311029" y="3965051"/>
            <a:ext cx="3906017" cy="430887"/>
          </a:xfrm>
          <a:prstGeom prst="rect">
            <a:avLst/>
          </a:prstGeom>
          <a:noFill/>
          <a:ln>
            <a:noFill/>
          </a:ln>
        </p:spPr>
        <p:txBody>
          <a:bodyPr wrap="square" rtlCol="0">
            <a:spAutoFit/>
          </a:bodyPr>
          <a:lstStyle/>
          <a:p>
            <a:r>
              <a:rPr kumimoji="1" lang="ja-JP" altLang="en-US" sz="1100" dirty="0">
                <a:solidFill>
                  <a:srgbClr val="FF0000"/>
                </a:solidFill>
                <a:latin typeface="BIZ UDPゴシック" panose="020B0400000000000000" pitchFamily="50" charset="-128"/>
                <a:ea typeface="BIZ UDPゴシック" panose="020B0400000000000000" pitchFamily="50" charset="-128"/>
              </a:rPr>
              <a:t>・居住支援協議会（府・市区町村）、地方公共団体（住宅・福祉）</a:t>
            </a: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100" dirty="0">
                <a:solidFill>
                  <a:srgbClr val="FF0000"/>
                </a:solidFill>
                <a:latin typeface="BIZ UDPゴシック" panose="020B0400000000000000" pitchFamily="50" charset="-128"/>
                <a:ea typeface="BIZ UDPゴシック" panose="020B0400000000000000" pitchFamily="50" charset="-128"/>
              </a:rPr>
              <a:t>　のいずれかと「連携して居住支援を実施」している法人</a:t>
            </a: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p:txBody>
      </p:sp>
      <p:sp>
        <p:nvSpPr>
          <p:cNvPr id="70" name="テキスト ボックス 69">
            <a:extLst>
              <a:ext uri="{FF2B5EF4-FFF2-40B4-BE49-F238E27FC236}">
                <a16:creationId xmlns:a16="http://schemas.microsoft.com/office/drawing/2014/main" id="{5BF0F3FA-5983-47FD-A5F6-8CCBFD4D1816}"/>
              </a:ext>
            </a:extLst>
          </p:cNvPr>
          <p:cNvSpPr txBox="1"/>
          <p:nvPr/>
        </p:nvSpPr>
        <p:spPr>
          <a:xfrm flipH="1">
            <a:off x="424451" y="4395236"/>
            <a:ext cx="1839366" cy="246221"/>
          </a:xfrm>
          <a:prstGeom prst="rect">
            <a:avLst/>
          </a:prstGeom>
          <a:noFill/>
          <a:ln>
            <a:noFill/>
          </a:ln>
        </p:spPr>
        <p:txBody>
          <a:bodyPr wrap="square" rtlCol="0">
            <a:spAutoFit/>
          </a:bodyPr>
          <a:lstStyle/>
          <a:p>
            <a:r>
              <a:rPr kumimoji="1" lang="ja-JP" altLang="en-US" sz="1000" dirty="0">
                <a:solidFill>
                  <a:srgbClr val="FF0000"/>
                </a:solidFill>
                <a:latin typeface="BIZ UDPゴシック" panose="020B0400000000000000" pitchFamily="50" charset="-128"/>
                <a:ea typeface="BIZ UDPゴシック" panose="020B0400000000000000" pitchFamily="50" charset="-128"/>
              </a:rPr>
              <a:t>令和５年（全国値）　</a:t>
            </a:r>
            <a:r>
              <a:rPr kumimoji="1" lang="en-US" altLang="ja-JP" sz="1000" dirty="0">
                <a:solidFill>
                  <a:srgbClr val="FF0000"/>
                </a:solidFill>
                <a:latin typeface="BIZ UDPゴシック" panose="020B0400000000000000" pitchFamily="50" charset="-128"/>
                <a:ea typeface="BIZ UDPゴシック" panose="020B0400000000000000" pitchFamily="50" charset="-128"/>
              </a:rPr>
              <a:t>32</a:t>
            </a:r>
            <a:r>
              <a:rPr kumimoji="1" lang="ja-JP" altLang="en-US" sz="1000" dirty="0">
                <a:solidFill>
                  <a:srgbClr val="FF0000"/>
                </a:solidFill>
                <a:latin typeface="BIZ UDPゴシック" panose="020B0400000000000000" pitchFamily="50" charset="-128"/>
                <a:ea typeface="BIZ UDPゴシック" panose="020B0400000000000000" pitchFamily="50" charset="-128"/>
              </a:rPr>
              <a:t>％</a:t>
            </a:r>
            <a:endParaRPr kumimoji="1" lang="en-US" altLang="ja-JP" sz="1000" dirty="0">
              <a:solidFill>
                <a:srgbClr val="FF0000"/>
              </a:solidFill>
              <a:latin typeface="BIZ UDPゴシック" panose="020B0400000000000000" pitchFamily="50" charset="-128"/>
              <a:ea typeface="BIZ UDPゴシック" panose="020B0400000000000000" pitchFamily="50" charset="-128"/>
            </a:endParaRPr>
          </a:p>
        </p:txBody>
      </p:sp>
      <p:sp>
        <p:nvSpPr>
          <p:cNvPr id="72" name="テキスト ボックス 71">
            <a:extLst>
              <a:ext uri="{FF2B5EF4-FFF2-40B4-BE49-F238E27FC236}">
                <a16:creationId xmlns:a16="http://schemas.microsoft.com/office/drawing/2014/main" id="{E23578AD-2CA4-47A4-B4BC-E2613ABEBFE2}"/>
              </a:ext>
            </a:extLst>
          </p:cNvPr>
          <p:cNvSpPr txBox="1"/>
          <p:nvPr/>
        </p:nvSpPr>
        <p:spPr>
          <a:xfrm flipH="1">
            <a:off x="2230183" y="4373127"/>
            <a:ext cx="1593219" cy="246221"/>
          </a:xfrm>
          <a:prstGeom prst="rect">
            <a:avLst/>
          </a:prstGeom>
          <a:noFill/>
          <a:ln>
            <a:noFill/>
          </a:ln>
        </p:spPr>
        <p:txBody>
          <a:bodyPr wrap="square" rtlCol="0">
            <a:spAutoFit/>
          </a:bodyPr>
          <a:lstStyle/>
          <a:p>
            <a:r>
              <a:rPr kumimoji="1" lang="ja-JP" altLang="en-US" sz="1000" dirty="0">
                <a:solidFill>
                  <a:srgbClr val="FF0000"/>
                </a:solidFill>
                <a:latin typeface="BIZ UDPゴシック" panose="020B0400000000000000" pitchFamily="50" charset="-128"/>
                <a:ea typeface="BIZ UDPゴシック" panose="020B0400000000000000" pitchFamily="50" charset="-128"/>
              </a:rPr>
              <a:t>令和５年（大阪府）　</a:t>
            </a:r>
            <a:r>
              <a:rPr kumimoji="1" lang="en-US" altLang="ja-JP" sz="1000" dirty="0">
                <a:solidFill>
                  <a:srgbClr val="FF0000"/>
                </a:solidFill>
                <a:latin typeface="BIZ UDPゴシック" panose="020B0400000000000000" pitchFamily="50" charset="-128"/>
                <a:ea typeface="BIZ UDPゴシック" panose="020B0400000000000000" pitchFamily="50" charset="-128"/>
              </a:rPr>
              <a:t>20</a:t>
            </a:r>
            <a:r>
              <a:rPr kumimoji="1" lang="ja-JP" altLang="en-US" sz="1000" dirty="0">
                <a:solidFill>
                  <a:srgbClr val="FF0000"/>
                </a:solidFill>
                <a:latin typeface="BIZ UDPゴシック" panose="020B0400000000000000" pitchFamily="50" charset="-128"/>
                <a:ea typeface="BIZ UDPゴシック" panose="020B0400000000000000" pitchFamily="50" charset="-128"/>
              </a:rPr>
              <a:t>％</a:t>
            </a:r>
            <a:endParaRPr kumimoji="1" lang="en-US" altLang="ja-JP" sz="1000" dirty="0">
              <a:solidFill>
                <a:srgbClr val="FF0000"/>
              </a:solidFill>
              <a:latin typeface="BIZ UDPゴシック" panose="020B0400000000000000" pitchFamily="50" charset="-128"/>
              <a:ea typeface="BIZ UDPゴシック" panose="020B0400000000000000" pitchFamily="50" charset="-128"/>
            </a:endParaRPr>
          </a:p>
        </p:txBody>
      </p:sp>
      <p:sp>
        <p:nvSpPr>
          <p:cNvPr id="73" name="テキスト ボックス 72">
            <a:extLst>
              <a:ext uri="{FF2B5EF4-FFF2-40B4-BE49-F238E27FC236}">
                <a16:creationId xmlns:a16="http://schemas.microsoft.com/office/drawing/2014/main" id="{B386D5AE-0E45-4188-BC9A-940BB464A61B}"/>
              </a:ext>
            </a:extLst>
          </p:cNvPr>
          <p:cNvSpPr txBox="1"/>
          <p:nvPr/>
        </p:nvSpPr>
        <p:spPr>
          <a:xfrm flipH="1">
            <a:off x="2250630" y="4652312"/>
            <a:ext cx="1586225" cy="246221"/>
          </a:xfrm>
          <a:prstGeom prst="rect">
            <a:avLst/>
          </a:prstGeom>
          <a:noFill/>
          <a:ln>
            <a:noFill/>
          </a:ln>
        </p:spPr>
        <p:txBody>
          <a:bodyPr wrap="square" rtlCol="0">
            <a:spAutoFit/>
          </a:bodyPr>
          <a:lstStyle/>
          <a:p>
            <a:r>
              <a:rPr kumimoji="1" lang="ja-JP" altLang="en-US" sz="1000" dirty="0">
                <a:solidFill>
                  <a:srgbClr val="FF0000"/>
                </a:solidFill>
                <a:latin typeface="BIZ UDPゴシック" panose="020B0400000000000000" pitchFamily="50" charset="-128"/>
                <a:ea typeface="BIZ UDPゴシック" panose="020B0400000000000000" pitchFamily="50" charset="-128"/>
              </a:rPr>
              <a:t>令和７年（大阪府）　</a:t>
            </a:r>
            <a:r>
              <a:rPr kumimoji="1" lang="en-US" altLang="ja-JP" sz="1000" dirty="0">
                <a:solidFill>
                  <a:srgbClr val="FF0000"/>
                </a:solidFill>
                <a:latin typeface="BIZ UDPゴシック" panose="020B0400000000000000" pitchFamily="50" charset="-128"/>
                <a:ea typeface="BIZ UDPゴシック" panose="020B0400000000000000" pitchFamily="50" charset="-128"/>
              </a:rPr>
              <a:t>45</a:t>
            </a:r>
            <a:r>
              <a:rPr kumimoji="1" lang="ja-JP" altLang="en-US" sz="1000" dirty="0">
                <a:solidFill>
                  <a:srgbClr val="FF0000"/>
                </a:solidFill>
                <a:latin typeface="BIZ UDPゴシック" panose="020B0400000000000000" pitchFamily="50" charset="-128"/>
                <a:ea typeface="BIZ UDPゴシック" panose="020B0400000000000000" pitchFamily="50" charset="-128"/>
              </a:rPr>
              <a:t>％</a:t>
            </a:r>
            <a:endParaRPr kumimoji="1" lang="en-US" altLang="ja-JP" sz="1000" dirty="0">
              <a:solidFill>
                <a:srgbClr val="FF0000"/>
              </a:solidFill>
              <a:latin typeface="BIZ UDPゴシック" panose="020B0400000000000000" pitchFamily="50" charset="-128"/>
              <a:ea typeface="BIZ UDPゴシック" panose="020B0400000000000000" pitchFamily="50" charset="-128"/>
            </a:endParaRPr>
          </a:p>
        </p:txBody>
      </p:sp>
      <p:sp>
        <p:nvSpPr>
          <p:cNvPr id="74" name="テキスト ボックス 73">
            <a:extLst>
              <a:ext uri="{FF2B5EF4-FFF2-40B4-BE49-F238E27FC236}">
                <a16:creationId xmlns:a16="http://schemas.microsoft.com/office/drawing/2014/main" id="{D6495AD4-F0BB-4994-886F-31520FACA9A8}"/>
              </a:ext>
            </a:extLst>
          </p:cNvPr>
          <p:cNvSpPr txBox="1"/>
          <p:nvPr/>
        </p:nvSpPr>
        <p:spPr>
          <a:xfrm>
            <a:off x="210281" y="4904317"/>
            <a:ext cx="3933751" cy="646331"/>
          </a:xfrm>
          <a:prstGeom prst="rect">
            <a:avLst/>
          </a:prstGeom>
          <a:noFill/>
        </p:spPr>
        <p:txBody>
          <a:bodyPr wrap="square" rtlCol="0">
            <a:spAutoFit/>
          </a:bodyPr>
          <a:lstStyle/>
          <a:p>
            <a:r>
              <a:rPr kumimoji="1" lang="en-US" altLang="ja-JP" sz="1200" b="1" dirty="0">
                <a:solidFill>
                  <a:srgbClr val="FF0000"/>
                </a:solidFill>
                <a:latin typeface="BIZ UDPゴシック" panose="020B0400000000000000" pitchFamily="50" charset="-128"/>
                <a:ea typeface="BIZ UDPゴシック" panose="020B0400000000000000" pitchFamily="50" charset="-128"/>
              </a:rPr>
              <a:t>【</a:t>
            </a:r>
            <a:r>
              <a:rPr kumimoji="1" lang="ja-JP" altLang="en-US" sz="1200" b="1" dirty="0">
                <a:solidFill>
                  <a:srgbClr val="FF0000"/>
                </a:solidFill>
                <a:latin typeface="BIZ UDPゴシック" panose="020B0400000000000000" pitchFamily="50" charset="-128"/>
                <a:ea typeface="BIZ UDPゴシック" panose="020B0400000000000000" pitchFamily="50" charset="-128"/>
              </a:rPr>
              <a:t>観測指標</a:t>
            </a:r>
            <a:r>
              <a:rPr kumimoji="1" lang="en-US" altLang="ja-JP" sz="1200" b="1" dirty="0">
                <a:solidFill>
                  <a:srgbClr val="FF0000"/>
                </a:solidFill>
                <a:latin typeface="BIZ UDPゴシック" panose="020B0400000000000000" pitchFamily="50" charset="-128"/>
                <a:ea typeface="BIZ UDPゴシック" panose="020B0400000000000000" pitchFamily="50" charset="-128"/>
              </a:rPr>
              <a:t>】</a:t>
            </a:r>
          </a:p>
          <a:p>
            <a:r>
              <a:rPr kumimoji="1" lang="ja-JP" altLang="en-US" sz="1200" b="1" dirty="0">
                <a:solidFill>
                  <a:srgbClr val="FF0000"/>
                </a:solidFill>
                <a:latin typeface="BIZ UDPゴシック" panose="020B0400000000000000" pitchFamily="50" charset="-128"/>
                <a:ea typeface="BIZ UDPゴシック" panose="020B0400000000000000" pitchFamily="50" charset="-128"/>
              </a:rPr>
              <a:t>　居住支援事業の人材育成に取り組む居住支援法人の数</a:t>
            </a:r>
            <a:endParaRPr kumimoji="1" lang="en-US" altLang="ja-JP" sz="1200" b="1"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200" b="1" dirty="0">
                <a:solidFill>
                  <a:srgbClr val="FF0000"/>
                </a:solidFill>
                <a:latin typeface="BIZ UDPゴシック" panose="020B0400000000000000" pitchFamily="50" charset="-128"/>
                <a:ea typeface="BIZ UDPゴシック" panose="020B0400000000000000" pitchFamily="50" charset="-128"/>
              </a:rPr>
              <a:t>　</a:t>
            </a:r>
            <a:endParaRPr kumimoji="1" lang="ja-JP" altLang="en-US" sz="1000" b="1" dirty="0">
              <a:solidFill>
                <a:srgbClr val="FF0000"/>
              </a:solidFill>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789B1950-EA86-485D-8223-71F20B68963B}"/>
              </a:ext>
            </a:extLst>
          </p:cNvPr>
          <p:cNvSpPr txBox="1"/>
          <p:nvPr/>
        </p:nvSpPr>
        <p:spPr>
          <a:xfrm flipH="1">
            <a:off x="311029" y="5301874"/>
            <a:ext cx="3906017" cy="261610"/>
          </a:xfrm>
          <a:prstGeom prst="rect">
            <a:avLst/>
          </a:prstGeom>
          <a:noFill/>
          <a:ln>
            <a:noFill/>
          </a:ln>
        </p:spPr>
        <p:txBody>
          <a:bodyPr wrap="square" rtlCol="0">
            <a:spAutoFit/>
          </a:bodyPr>
          <a:lstStyle/>
          <a:p>
            <a:r>
              <a:rPr kumimoji="1" lang="ja-JP" altLang="en-US" sz="1100" dirty="0">
                <a:solidFill>
                  <a:srgbClr val="FF0000"/>
                </a:solidFill>
                <a:latin typeface="BIZ UDPゴシック" panose="020B0400000000000000" pitchFamily="50" charset="-128"/>
                <a:ea typeface="BIZ UDPゴシック" panose="020B0400000000000000" pitchFamily="50" charset="-128"/>
              </a:rPr>
              <a:t>・人材育成に関する取組を行っている法人</a:t>
            </a: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p:txBody>
      </p:sp>
      <p:sp>
        <p:nvSpPr>
          <p:cNvPr id="2" name="二等辺三角形 1">
            <a:extLst>
              <a:ext uri="{FF2B5EF4-FFF2-40B4-BE49-F238E27FC236}">
                <a16:creationId xmlns:a16="http://schemas.microsoft.com/office/drawing/2014/main" id="{9AF762FB-B792-4250-8065-21C70D780AA6}"/>
              </a:ext>
            </a:extLst>
          </p:cNvPr>
          <p:cNvSpPr/>
          <p:nvPr/>
        </p:nvSpPr>
        <p:spPr>
          <a:xfrm rot="10800000">
            <a:off x="2583127" y="4606699"/>
            <a:ext cx="504825" cy="101223"/>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D8A7750-552B-4D6B-BC25-C6FB81F830C6}"/>
              </a:ext>
            </a:extLst>
          </p:cNvPr>
          <p:cNvSpPr/>
          <p:nvPr/>
        </p:nvSpPr>
        <p:spPr>
          <a:xfrm>
            <a:off x="412118" y="4386192"/>
            <a:ext cx="3484906" cy="50813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テキスト ボックス 75">
            <a:extLst>
              <a:ext uri="{FF2B5EF4-FFF2-40B4-BE49-F238E27FC236}">
                <a16:creationId xmlns:a16="http://schemas.microsoft.com/office/drawing/2014/main" id="{ABB59A73-16DD-49DC-9D13-3122758F84F8}"/>
              </a:ext>
            </a:extLst>
          </p:cNvPr>
          <p:cNvSpPr txBox="1"/>
          <p:nvPr/>
        </p:nvSpPr>
        <p:spPr>
          <a:xfrm flipH="1">
            <a:off x="396305" y="5529473"/>
            <a:ext cx="3490639" cy="246221"/>
          </a:xfrm>
          <a:prstGeom prst="rect">
            <a:avLst/>
          </a:prstGeom>
          <a:noFill/>
          <a:ln>
            <a:noFill/>
          </a:ln>
        </p:spPr>
        <p:txBody>
          <a:bodyPr wrap="square" rtlCol="0">
            <a:spAutoFit/>
          </a:bodyPr>
          <a:lstStyle/>
          <a:p>
            <a:r>
              <a:rPr kumimoji="1" lang="ja-JP" altLang="en-US" sz="1000" dirty="0">
                <a:solidFill>
                  <a:srgbClr val="FF0000"/>
                </a:solidFill>
                <a:latin typeface="BIZ UDPゴシック" panose="020B0400000000000000" pitchFamily="50" charset="-128"/>
                <a:ea typeface="BIZ UDPゴシック" panose="020B0400000000000000" pitchFamily="50" charset="-128"/>
              </a:rPr>
              <a:t>令和</a:t>
            </a:r>
            <a:r>
              <a:rPr kumimoji="1" lang="en-US" altLang="ja-JP" sz="1000" dirty="0">
                <a:solidFill>
                  <a:srgbClr val="FF0000"/>
                </a:solidFill>
                <a:latin typeface="BIZ UDPゴシック" panose="020B0400000000000000" pitchFamily="50" charset="-128"/>
                <a:ea typeface="BIZ UDPゴシック" panose="020B0400000000000000" pitchFamily="50" charset="-128"/>
              </a:rPr>
              <a:t>7</a:t>
            </a:r>
            <a:r>
              <a:rPr kumimoji="1" lang="ja-JP" altLang="en-US" sz="1000" dirty="0">
                <a:solidFill>
                  <a:srgbClr val="FF0000"/>
                </a:solidFill>
                <a:latin typeface="BIZ UDPゴシック" panose="020B0400000000000000" pitchFamily="50" charset="-128"/>
                <a:ea typeface="BIZ UDPゴシック" panose="020B0400000000000000" pitchFamily="50" charset="-128"/>
              </a:rPr>
              <a:t>年（全国値）　</a:t>
            </a:r>
            <a:r>
              <a:rPr kumimoji="1" lang="en-US" altLang="ja-JP" sz="1000" dirty="0">
                <a:solidFill>
                  <a:srgbClr val="FF0000"/>
                </a:solidFill>
                <a:latin typeface="BIZ UDPゴシック" panose="020B0400000000000000" pitchFamily="50" charset="-128"/>
                <a:ea typeface="BIZ UDPゴシック" panose="020B0400000000000000" pitchFamily="50" charset="-128"/>
              </a:rPr>
              <a:t>497</a:t>
            </a:r>
            <a:r>
              <a:rPr kumimoji="1" lang="ja-JP" altLang="en-US" sz="1000" dirty="0">
                <a:solidFill>
                  <a:srgbClr val="FF0000"/>
                </a:solidFill>
                <a:latin typeface="BIZ UDPゴシック" panose="020B0400000000000000" pitchFamily="50" charset="-128"/>
                <a:ea typeface="BIZ UDPゴシック" panose="020B0400000000000000" pitchFamily="50" charset="-128"/>
              </a:rPr>
              <a:t>法人　　令和７年（大阪府）　</a:t>
            </a:r>
            <a:r>
              <a:rPr kumimoji="1" lang="en-US" altLang="ja-JP" sz="1000" dirty="0">
                <a:solidFill>
                  <a:srgbClr val="FF0000"/>
                </a:solidFill>
                <a:latin typeface="BIZ UDPゴシック" panose="020B0400000000000000" pitchFamily="50" charset="-128"/>
                <a:ea typeface="BIZ UDPゴシック" panose="020B0400000000000000" pitchFamily="50" charset="-128"/>
              </a:rPr>
              <a:t>97</a:t>
            </a:r>
            <a:r>
              <a:rPr kumimoji="1" lang="ja-JP" altLang="en-US" sz="1000" dirty="0">
                <a:solidFill>
                  <a:srgbClr val="FF0000"/>
                </a:solidFill>
                <a:latin typeface="BIZ UDPゴシック" panose="020B0400000000000000" pitchFamily="50" charset="-128"/>
                <a:ea typeface="BIZ UDPゴシック" panose="020B0400000000000000" pitchFamily="50" charset="-128"/>
              </a:rPr>
              <a:t>法人</a:t>
            </a:r>
            <a:endParaRPr kumimoji="1" lang="en-US" altLang="ja-JP" sz="1000" dirty="0">
              <a:solidFill>
                <a:srgbClr val="FF0000"/>
              </a:solidFill>
              <a:latin typeface="BIZ UDPゴシック" panose="020B0400000000000000" pitchFamily="50" charset="-128"/>
              <a:ea typeface="BIZ UDPゴシック" panose="020B0400000000000000" pitchFamily="50" charset="-128"/>
            </a:endParaRPr>
          </a:p>
        </p:txBody>
      </p:sp>
      <p:sp>
        <p:nvSpPr>
          <p:cNvPr id="77" name="正方形/長方形 76">
            <a:extLst>
              <a:ext uri="{FF2B5EF4-FFF2-40B4-BE49-F238E27FC236}">
                <a16:creationId xmlns:a16="http://schemas.microsoft.com/office/drawing/2014/main" id="{DD87554D-88EE-4462-8C71-3D6237C68FA4}"/>
              </a:ext>
            </a:extLst>
          </p:cNvPr>
          <p:cNvSpPr/>
          <p:nvPr/>
        </p:nvSpPr>
        <p:spPr>
          <a:xfrm>
            <a:off x="386872" y="5539205"/>
            <a:ext cx="3500072" cy="23649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a:extLst>
              <a:ext uri="{FF2B5EF4-FFF2-40B4-BE49-F238E27FC236}">
                <a16:creationId xmlns:a16="http://schemas.microsoft.com/office/drawing/2014/main" id="{F7F2CEF1-CDF9-4465-B593-B03689EDA002}"/>
              </a:ext>
            </a:extLst>
          </p:cNvPr>
          <p:cNvSpPr txBox="1"/>
          <p:nvPr/>
        </p:nvSpPr>
        <p:spPr>
          <a:xfrm flipH="1">
            <a:off x="1008997" y="3583728"/>
            <a:ext cx="2814404" cy="230832"/>
          </a:xfrm>
          <a:prstGeom prst="rect">
            <a:avLst/>
          </a:prstGeom>
          <a:noFill/>
          <a:ln>
            <a:noFill/>
          </a:ln>
        </p:spPr>
        <p:txBody>
          <a:bodyPr wrap="square" rtlCol="0">
            <a:spAutoFit/>
          </a:bodyPr>
          <a:lstStyle/>
          <a:p>
            <a:r>
              <a:rPr kumimoji="1" lang="en-US" altLang="ja-JP" sz="900" dirty="0">
                <a:solidFill>
                  <a:srgbClr val="FF0000"/>
                </a:solidFill>
                <a:latin typeface="BIZ UDPゴシック" panose="020B0400000000000000" pitchFamily="50" charset="-128"/>
                <a:ea typeface="BIZ UDPゴシック" panose="020B0400000000000000" pitchFamily="50" charset="-128"/>
              </a:rPr>
              <a:t>※</a:t>
            </a:r>
            <a:r>
              <a:rPr kumimoji="1" lang="ja-JP" altLang="en-US" sz="900" dirty="0">
                <a:solidFill>
                  <a:srgbClr val="FF0000"/>
                </a:solidFill>
                <a:latin typeface="BIZ UDPゴシック" panose="020B0400000000000000" pitchFamily="50" charset="-128"/>
                <a:ea typeface="BIZ UDPゴシック" panose="020B0400000000000000" pitchFamily="50" charset="-128"/>
              </a:rPr>
              <a:t>住生活基本計画（全国計画）</a:t>
            </a:r>
            <a:r>
              <a:rPr kumimoji="1" lang="ja-JP" altLang="en-US" sz="500" dirty="0">
                <a:solidFill>
                  <a:srgbClr val="FF0000"/>
                </a:solidFill>
                <a:latin typeface="BIZ UDPゴシック" panose="020B0400000000000000" pitchFamily="50" charset="-128"/>
                <a:ea typeface="BIZ UDPゴシック" panose="020B0400000000000000" pitchFamily="50" charset="-128"/>
              </a:rPr>
              <a:t>（</a:t>
            </a:r>
            <a:r>
              <a:rPr kumimoji="1" lang="en-US" altLang="ja-JP" sz="500" dirty="0">
                <a:solidFill>
                  <a:srgbClr val="FF0000"/>
                </a:solidFill>
                <a:latin typeface="BIZ UDPゴシック" panose="020B0400000000000000" pitchFamily="50" charset="-128"/>
                <a:ea typeface="BIZ UDPゴシック" panose="020B0400000000000000" pitchFamily="50" charset="-128"/>
              </a:rPr>
              <a:t>R8.3</a:t>
            </a:r>
            <a:r>
              <a:rPr kumimoji="1" lang="ja-JP" altLang="en-US" sz="700" dirty="0">
                <a:solidFill>
                  <a:srgbClr val="FF0000"/>
                </a:solidFill>
                <a:latin typeface="BIZ UDPゴシック" panose="020B0400000000000000" pitchFamily="50" charset="-128"/>
                <a:ea typeface="BIZ UDPゴシック" panose="020B0400000000000000" pitchFamily="50" charset="-128"/>
              </a:rPr>
              <a:t>） </a:t>
            </a:r>
            <a:r>
              <a:rPr kumimoji="1" lang="ja-JP" altLang="en-US" sz="900" dirty="0">
                <a:solidFill>
                  <a:srgbClr val="FF0000"/>
                </a:solidFill>
                <a:latin typeface="BIZ UDPゴシック" panose="020B0400000000000000" pitchFamily="50" charset="-128"/>
                <a:ea typeface="BIZ UDPゴシック" panose="020B0400000000000000" pitchFamily="50" charset="-128"/>
              </a:rPr>
              <a:t>の観測指標</a:t>
            </a:r>
            <a:endParaRPr kumimoji="1" lang="en-US" altLang="ja-JP" sz="500" dirty="0">
              <a:solidFill>
                <a:srgbClr val="FF0000"/>
              </a:solidFill>
              <a:latin typeface="BIZ UDPゴシック" panose="020B0400000000000000" pitchFamily="50" charset="-128"/>
              <a:ea typeface="BIZ UDPゴシック" panose="020B0400000000000000" pitchFamily="50" charset="-128"/>
            </a:endParaRPr>
          </a:p>
        </p:txBody>
      </p:sp>
      <p:sp>
        <p:nvSpPr>
          <p:cNvPr id="80" name="テキスト ボックス 79">
            <a:extLst>
              <a:ext uri="{FF2B5EF4-FFF2-40B4-BE49-F238E27FC236}">
                <a16:creationId xmlns:a16="http://schemas.microsoft.com/office/drawing/2014/main" id="{398CCB75-71D2-4F80-BFE1-DBE9F0C54522}"/>
              </a:ext>
            </a:extLst>
          </p:cNvPr>
          <p:cNvSpPr txBox="1"/>
          <p:nvPr/>
        </p:nvSpPr>
        <p:spPr>
          <a:xfrm flipH="1">
            <a:off x="1053775" y="4936251"/>
            <a:ext cx="2814404" cy="230832"/>
          </a:xfrm>
          <a:prstGeom prst="rect">
            <a:avLst/>
          </a:prstGeom>
          <a:noFill/>
          <a:ln>
            <a:noFill/>
          </a:ln>
        </p:spPr>
        <p:txBody>
          <a:bodyPr wrap="square" rtlCol="0">
            <a:spAutoFit/>
          </a:bodyPr>
          <a:lstStyle/>
          <a:p>
            <a:r>
              <a:rPr kumimoji="1" lang="en-US" altLang="ja-JP" sz="900" dirty="0">
                <a:solidFill>
                  <a:srgbClr val="FF0000"/>
                </a:solidFill>
                <a:latin typeface="BIZ UDPゴシック" panose="020B0400000000000000" pitchFamily="50" charset="-128"/>
                <a:ea typeface="BIZ UDPゴシック" panose="020B0400000000000000" pitchFamily="50" charset="-128"/>
              </a:rPr>
              <a:t>※</a:t>
            </a:r>
            <a:r>
              <a:rPr kumimoji="1" lang="ja-JP" altLang="en-US" sz="900" dirty="0">
                <a:solidFill>
                  <a:srgbClr val="FF0000"/>
                </a:solidFill>
                <a:latin typeface="BIZ UDPゴシック" panose="020B0400000000000000" pitchFamily="50" charset="-128"/>
                <a:ea typeface="BIZ UDPゴシック" panose="020B0400000000000000" pitchFamily="50" charset="-128"/>
              </a:rPr>
              <a:t>住生活基本計画（全国計画）</a:t>
            </a:r>
            <a:r>
              <a:rPr kumimoji="1" lang="ja-JP" altLang="en-US" sz="500" dirty="0">
                <a:solidFill>
                  <a:srgbClr val="FF0000"/>
                </a:solidFill>
                <a:latin typeface="BIZ UDPゴシック" panose="020B0400000000000000" pitchFamily="50" charset="-128"/>
                <a:ea typeface="BIZ UDPゴシック" panose="020B0400000000000000" pitchFamily="50" charset="-128"/>
              </a:rPr>
              <a:t>（</a:t>
            </a:r>
            <a:r>
              <a:rPr kumimoji="1" lang="en-US" altLang="ja-JP" sz="500" dirty="0">
                <a:solidFill>
                  <a:srgbClr val="FF0000"/>
                </a:solidFill>
                <a:latin typeface="BIZ UDPゴシック" panose="020B0400000000000000" pitchFamily="50" charset="-128"/>
                <a:ea typeface="BIZ UDPゴシック" panose="020B0400000000000000" pitchFamily="50" charset="-128"/>
              </a:rPr>
              <a:t>R8.3</a:t>
            </a:r>
            <a:r>
              <a:rPr kumimoji="1" lang="ja-JP" altLang="en-US" sz="700" dirty="0">
                <a:solidFill>
                  <a:srgbClr val="FF0000"/>
                </a:solidFill>
                <a:latin typeface="BIZ UDPゴシック" panose="020B0400000000000000" pitchFamily="50" charset="-128"/>
                <a:ea typeface="BIZ UDPゴシック" panose="020B0400000000000000" pitchFamily="50" charset="-128"/>
              </a:rPr>
              <a:t>） </a:t>
            </a:r>
            <a:r>
              <a:rPr kumimoji="1" lang="ja-JP" altLang="en-US" sz="900" dirty="0">
                <a:solidFill>
                  <a:srgbClr val="FF0000"/>
                </a:solidFill>
                <a:latin typeface="BIZ UDPゴシック" panose="020B0400000000000000" pitchFamily="50" charset="-128"/>
                <a:ea typeface="BIZ UDPゴシック" panose="020B0400000000000000" pitchFamily="50" charset="-128"/>
              </a:rPr>
              <a:t>の観測指標</a:t>
            </a:r>
            <a:endParaRPr kumimoji="1" lang="en-US" altLang="ja-JP" sz="500" dirty="0">
              <a:solidFill>
                <a:srgbClr val="FF0000"/>
              </a:solidFill>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4F7C2DB6-8B4F-4017-BCB6-6A30FDC81D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2748" y="494944"/>
            <a:ext cx="3899139" cy="3279800"/>
          </a:xfrm>
          <a:prstGeom prst="rect">
            <a:avLst/>
          </a:prstGeom>
        </p:spPr>
      </p:pic>
    </p:spTree>
    <p:extLst>
      <p:ext uri="{BB962C8B-B14F-4D97-AF65-F5344CB8AC3E}">
        <p14:creationId xmlns:p14="http://schemas.microsoft.com/office/powerpoint/2010/main" val="1045291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1583D7D9-8BB3-4B3D-A4AC-A2721DDB1193}"/>
              </a:ext>
            </a:extLst>
          </p:cNvPr>
          <p:cNvSpPr/>
          <p:nvPr/>
        </p:nvSpPr>
        <p:spPr>
          <a:xfrm>
            <a:off x="0" y="0"/>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5" name="テキスト ボックス 4">
            <a:extLst>
              <a:ext uri="{FF2B5EF4-FFF2-40B4-BE49-F238E27FC236}">
                <a16:creationId xmlns:a16="http://schemas.microsoft.com/office/drawing/2014/main" id="{FB04B123-0982-49C2-96FA-2EF9E8DE3C49}"/>
              </a:ext>
            </a:extLst>
          </p:cNvPr>
          <p:cNvSpPr txBox="1"/>
          <p:nvPr/>
        </p:nvSpPr>
        <p:spPr>
          <a:xfrm>
            <a:off x="149773" y="67571"/>
            <a:ext cx="2441694" cy="338554"/>
          </a:xfrm>
          <a:prstGeom prst="rect">
            <a:avLst/>
          </a:prstGeom>
          <a:noFill/>
          <a:ln>
            <a:noFill/>
          </a:ln>
        </p:spPr>
        <p:txBody>
          <a:bodyPr wrap="none" rtlCol="0">
            <a:spAutoFit/>
          </a:bodyPr>
          <a:lstStyle/>
          <a:p>
            <a:r>
              <a:rPr kumimoji="1" lang="ja-JP" altLang="en-US" sz="1600" b="1" dirty="0">
                <a:solidFill>
                  <a:schemeClr val="bg1"/>
                </a:solidFill>
              </a:rPr>
              <a:t>（５）居住サポート住宅</a:t>
            </a:r>
          </a:p>
        </p:txBody>
      </p:sp>
      <p:sp>
        <p:nvSpPr>
          <p:cNvPr id="12" name="テキスト ボックス 11">
            <a:extLst>
              <a:ext uri="{FF2B5EF4-FFF2-40B4-BE49-F238E27FC236}">
                <a16:creationId xmlns:a16="http://schemas.microsoft.com/office/drawing/2014/main" id="{25B5810D-064A-41A2-A71C-AAFF377C763C}"/>
              </a:ext>
            </a:extLst>
          </p:cNvPr>
          <p:cNvSpPr txBox="1"/>
          <p:nvPr/>
        </p:nvSpPr>
        <p:spPr>
          <a:xfrm>
            <a:off x="151186" y="800522"/>
            <a:ext cx="8941447" cy="1538883"/>
          </a:xfrm>
          <a:prstGeom prst="rect">
            <a:avLst/>
          </a:prstGeom>
          <a:noFill/>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・居住サポート住宅の認定制度の認知度が低いため、住宅供給側及び住宅確保要配慮者双方にホームページ等を通じて</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r>
              <a:rPr kumimoji="1" lang="ja-JP" altLang="en-US" sz="1200" b="1" dirty="0">
                <a:latin typeface="BIZ UDPゴシック" panose="020B0400000000000000" pitchFamily="50" charset="-128"/>
                <a:ea typeface="BIZ UDPゴシック" panose="020B0400000000000000" pitchFamily="50" charset="-128"/>
              </a:rPr>
              <a:t>広く制度周知を実施　</a:t>
            </a:r>
            <a:r>
              <a:rPr kumimoji="1" lang="ja-JP" altLang="en-US" sz="1200" dirty="0">
                <a:latin typeface="BIZ UDPゴシック" panose="020B0400000000000000" pitchFamily="50" charset="-128"/>
                <a:ea typeface="BIZ UDPゴシック" panose="020B0400000000000000" pitchFamily="50" charset="-128"/>
              </a:rPr>
              <a:t>（国モデル事業等の先進事例や補助制度なども含めた普及啓発の実施）</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4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・居住サポート住宅は、大家と居住サポートを担う居住支援法人等との連携が重要であることから、</a:t>
            </a:r>
            <a:r>
              <a:rPr kumimoji="1" lang="ja-JP" altLang="en-US" sz="1200" b="1" dirty="0">
                <a:latin typeface="BIZ UDPゴシック" panose="020B0400000000000000" pitchFamily="50" charset="-128"/>
                <a:ea typeface="BIZ UDPゴシック" panose="020B0400000000000000" pitchFamily="50" charset="-128"/>
              </a:rPr>
              <a:t>それぞれをつなぐ連携方策</a:t>
            </a:r>
            <a:r>
              <a:rPr kumimoji="1" lang="ja-JP" altLang="en-US" sz="1200" dirty="0">
                <a:latin typeface="BIZ UDPゴシック" panose="020B0400000000000000" pitchFamily="50" charset="-128"/>
                <a:ea typeface="BIZ UDPゴシック" panose="020B0400000000000000" pitchFamily="50" charset="-128"/>
              </a:rPr>
              <a:t>を検討</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4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・公的賃貸住宅を活用した居住サポート住宅は好事例として民間賃貸住宅への波及が期待されることから、公的賃貸住宅事業者等と</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市町村居住支援協議会、居住支援法人等との連携を促進</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・住宅確保要配慮者の権利利益を不当に侵害することないよう、基準に適合した運営を確保するため住宅セーフティネット法に基づく</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適切な指導及び監督を実施</a:t>
            </a:r>
            <a:endParaRPr kumimoji="1" lang="en-US" altLang="ja-JP" sz="1200" dirty="0">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6FB40750-D2B7-428C-8562-A9CC2183B8D6}"/>
              </a:ext>
            </a:extLst>
          </p:cNvPr>
          <p:cNvPicPr>
            <a:picLocks noChangeAspect="1"/>
          </p:cNvPicPr>
          <p:nvPr/>
        </p:nvPicPr>
        <p:blipFill rotWithShape="1">
          <a:blip r:embed="rId2">
            <a:extLst>
              <a:ext uri="{28A0092B-C50C-407E-A947-70E740481C1C}">
                <a14:useLocalDpi xmlns:a14="http://schemas.microsoft.com/office/drawing/2010/main" val="0"/>
              </a:ext>
            </a:extLst>
          </a:blip>
          <a:srcRect l="78987" t="34590" r="1786" b="16656"/>
          <a:stretch/>
        </p:blipFill>
        <p:spPr>
          <a:xfrm>
            <a:off x="7725549" y="4040975"/>
            <a:ext cx="1124176" cy="1970202"/>
          </a:xfrm>
          <a:prstGeom prst="rect">
            <a:avLst/>
          </a:prstGeom>
          <a:ln>
            <a:noFill/>
          </a:ln>
        </p:spPr>
      </p:pic>
      <p:sp>
        <p:nvSpPr>
          <p:cNvPr id="16" name="テキスト ボックス 15">
            <a:extLst>
              <a:ext uri="{FF2B5EF4-FFF2-40B4-BE49-F238E27FC236}">
                <a16:creationId xmlns:a16="http://schemas.microsoft.com/office/drawing/2014/main" id="{0AEE2581-D96B-4E66-9E3F-2EDB4D0E42E6}"/>
              </a:ext>
            </a:extLst>
          </p:cNvPr>
          <p:cNvSpPr txBox="1"/>
          <p:nvPr/>
        </p:nvSpPr>
        <p:spPr>
          <a:xfrm>
            <a:off x="149774" y="2639757"/>
            <a:ext cx="8994226" cy="1007968"/>
          </a:xfrm>
          <a:prstGeom prst="rect">
            <a:avLst/>
          </a:prstGeom>
          <a:noFill/>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・セーフティネット登録住宅に居住支援法人等による居住サポート（</a:t>
            </a:r>
            <a:r>
              <a:rPr kumimoji="1" lang="en-US" altLang="ja-JP" sz="1200" dirty="0">
                <a:latin typeface="BIZ UDPゴシック" panose="020B0400000000000000" pitchFamily="50" charset="-128"/>
                <a:ea typeface="BIZ UDPゴシック" panose="020B0400000000000000" pitchFamily="50" charset="-128"/>
              </a:rPr>
              <a:t>ICT</a:t>
            </a:r>
            <a:r>
              <a:rPr kumimoji="1" lang="ja-JP" altLang="en-US" sz="1200" dirty="0">
                <a:latin typeface="BIZ UDPゴシック" panose="020B0400000000000000" pitchFamily="50" charset="-128"/>
                <a:ea typeface="BIZ UDPゴシック" panose="020B0400000000000000" pitchFamily="50" charset="-128"/>
              </a:rPr>
              <a:t>等による見守りや福祉サービスへのつなぎ等）が付加さ</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れると居住サポート住宅としても活用が可能となりうることから、居住サポート住宅の規模についても</a:t>
            </a:r>
            <a:r>
              <a:rPr kumimoji="1" lang="ja-JP" altLang="en-US" sz="1200" b="1" dirty="0">
                <a:latin typeface="BIZ UDPゴシック" panose="020B0400000000000000" pitchFamily="50" charset="-128"/>
                <a:ea typeface="BIZ UDPゴシック" panose="020B0400000000000000" pitchFamily="50" charset="-128"/>
              </a:rPr>
              <a:t>セーフティネット登録</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住宅の規模の緩和の考え方と同様に</a:t>
            </a:r>
            <a:r>
              <a:rPr kumimoji="1" lang="ja-JP" altLang="en-US" sz="1200"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居住サポート住宅の規模についても緩和を検討</a:t>
            </a:r>
            <a:r>
              <a:rPr kumimoji="1" lang="ja-JP" altLang="en-US" sz="1200" dirty="0">
                <a:latin typeface="BIZ UDPゴシック" panose="020B0400000000000000" pitchFamily="50" charset="-128"/>
                <a:ea typeface="BIZ UDPゴシック" panose="020B0400000000000000" pitchFamily="50" charset="-128"/>
              </a:rPr>
              <a:t>する。</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4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　</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法令で、住宅の規模等のハードに関する基準と、見守り等の居住サポートに関する基準が定められているが、緩和（強化）できるのはハードに関する基準のみ。</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　</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基準の運用は必要な手続き等を実施し、計画の改定時（</a:t>
            </a:r>
            <a:r>
              <a:rPr kumimoji="1" lang="en-US" altLang="ja-JP" sz="1000" dirty="0">
                <a:latin typeface="BIZ UDPゴシック" panose="020B0400000000000000" pitchFamily="50" charset="-128"/>
                <a:ea typeface="BIZ UDPゴシック" panose="020B0400000000000000" pitchFamily="50" charset="-128"/>
              </a:rPr>
              <a:t>R8.12</a:t>
            </a:r>
            <a:r>
              <a:rPr kumimoji="1" lang="ja-JP" altLang="en-US" sz="1000" dirty="0">
                <a:latin typeface="BIZ UDPゴシック" panose="020B0400000000000000" pitchFamily="50" charset="-128"/>
                <a:ea typeface="BIZ UDPゴシック" panose="020B0400000000000000" pitchFamily="50" charset="-128"/>
              </a:rPr>
              <a:t>月）からを予定</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4C445B47-ED24-4D59-9D1C-4014F1E6EC89}"/>
              </a:ext>
            </a:extLst>
          </p:cNvPr>
          <p:cNvSpPr txBox="1"/>
          <p:nvPr/>
        </p:nvSpPr>
        <p:spPr>
          <a:xfrm>
            <a:off x="42304" y="499495"/>
            <a:ext cx="9050329"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居住サポート住宅の供給促進に向けて</a:t>
            </a:r>
          </a:p>
        </p:txBody>
      </p:sp>
      <p:sp>
        <p:nvSpPr>
          <p:cNvPr id="18" name="テキスト ボックス 17">
            <a:extLst>
              <a:ext uri="{FF2B5EF4-FFF2-40B4-BE49-F238E27FC236}">
                <a16:creationId xmlns:a16="http://schemas.microsoft.com/office/drawing/2014/main" id="{7EF6D862-7C70-4333-9C96-30C21FB2CB80}"/>
              </a:ext>
            </a:extLst>
          </p:cNvPr>
          <p:cNvSpPr txBox="1"/>
          <p:nvPr/>
        </p:nvSpPr>
        <p:spPr>
          <a:xfrm>
            <a:off x="42304" y="2356305"/>
            <a:ext cx="9050329" cy="276999"/>
          </a:xfrm>
          <a:prstGeom prst="rect">
            <a:avLst/>
          </a:prstGeom>
          <a:solidFill>
            <a:schemeClr val="accent1">
              <a:lumMod val="40000"/>
              <a:lumOff val="60000"/>
            </a:schemeClr>
          </a:solid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　居住サポート住宅の認定基準（規模）の緩和</a:t>
            </a:r>
          </a:p>
        </p:txBody>
      </p:sp>
      <p:sp>
        <p:nvSpPr>
          <p:cNvPr id="2" name="テキスト ボックス 1">
            <a:extLst>
              <a:ext uri="{FF2B5EF4-FFF2-40B4-BE49-F238E27FC236}">
                <a16:creationId xmlns:a16="http://schemas.microsoft.com/office/drawing/2014/main" id="{1B683F9D-AEDC-4F58-892D-07908D586F2A}"/>
              </a:ext>
            </a:extLst>
          </p:cNvPr>
          <p:cNvSpPr txBox="1"/>
          <p:nvPr/>
        </p:nvSpPr>
        <p:spPr>
          <a:xfrm>
            <a:off x="7558239" y="5834690"/>
            <a:ext cx="1534394" cy="253916"/>
          </a:xfrm>
          <a:prstGeom prst="rect">
            <a:avLst/>
          </a:prstGeom>
          <a:noFill/>
        </p:spPr>
        <p:txBody>
          <a:bodyPr wrap="none" rtlCol="0">
            <a:spAutoFit/>
          </a:bodyPr>
          <a:lstStyle/>
          <a:p>
            <a:r>
              <a:rPr kumimoji="1" lang="en-US" altLang="ja-JP" sz="1050" b="1" dirty="0"/>
              <a:t>18㎡</a:t>
            </a:r>
            <a:r>
              <a:rPr kumimoji="1" lang="ja-JP" altLang="en-US" sz="1050" b="1" dirty="0"/>
              <a:t>の住戸のイメージ</a:t>
            </a:r>
          </a:p>
        </p:txBody>
      </p:sp>
      <p:sp>
        <p:nvSpPr>
          <p:cNvPr id="11" name="テキスト ボックス 10">
            <a:extLst>
              <a:ext uri="{FF2B5EF4-FFF2-40B4-BE49-F238E27FC236}">
                <a16:creationId xmlns:a16="http://schemas.microsoft.com/office/drawing/2014/main" id="{D9DDD1DB-2805-43ED-A7AB-9057C3F4FD51}"/>
              </a:ext>
            </a:extLst>
          </p:cNvPr>
          <p:cNvSpPr txBox="1"/>
          <p:nvPr/>
        </p:nvSpPr>
        <p:spPr>
          <a:xfrm>
            <a:off x="8875986" y="6620380"/>
            <a:ext cx="252248" cy="261610"/>
          </a:xfrm>
          <a:prstGeom prst="rect">
            <a:avLst/>
          </a:prstGeom>
          <a:noFill/>
        </p:spPr>
        <p:txBody>
          <a:bodyPr wrap="square" rtlCol="0">
            <a:spAutoFit/>
          </a:bodyPr>
          <a:lstStyle/>
          <a:p>
            <a:r>
              <a:rPr kumimoji="1" lang="ja-JP" altLang="en-US" sz="1050" dirty="0"/>
              <a:t>７</a:t>
            </a:r>
          </a:p>
        </p:txBody>
      </p:sp>
      <p:sp>
        <p:nvSpPr>
          <p:cNvPr id="19" name="テキスト ボックス 18">
            <a:extLst>
              <a:ext uri="{FF2B5EF4-FFF2-40B4-BE49-F238E27FC236}">
                <a16:creationId xmlns:a16="http://schemas.microsoft.com/office/drawing/2014/main" id="{2AC5B0D8-73E3-44BB-B435-39B344727CD2}"/>
              </a:ext>
            </a:extLst>
          </p:cNvPr>
          <p:cNvSpPr txBox="1"/>
          <p:nvPr/>
        </p:nvSpPr>
        <p:spPr>
          <a:xfrm>
            <a:off x="7725549" y="6001650"/>
            <a:ext cx="1075936" cy="338554"/>
          </a:xfrm>
          <a:prstGeom prst="rect">
            <a:avLst/>
          </a:prstGeom>
          <a:noFill/>
        </p:spPr>
        <p:txBody>
          <a:bodyPr wrap="none" rtlCol="0">
            <a:spAutoFit/>
          </a:bodyPr>
          <a:lstStyle/>
          <a:p>
            <a:pPr algn="ctr"/>
            <a:r>
              <a:rPr kumimoji="1" lang="en-US" altLang="ja-JP" sz="800" b="1" dirty="0">
                <a:latin typeface="BIZ UDPゴシック" panose="020B0400000000000000" pitchFamily="50" charset="-128"/>
                <a:ea typeface="BIZ UDPゴシック" panose="020B0400000000000000" pitchFamily="50" charset="-128"/>
              </a:rPr>
              <a:t>6</a:t>
            </a:r>
            <a:r>
              <a:rPr kumimoji="1" lang="ja-JP" altLang="en-US" sz="800" b="1" dirty="0">
                <a:latin typeface="BIZ UDPゴシック" panose="020B0400000000000000" pitchFamily="50" charset="-128"/>
                <a:ea typeface="BIZ UDPゴシック" panose="020B0400000000000000" pitchFamily="50" charset="-128"/>
              </a:rPr>
              <a:t>畳＋バス・トイレ別</a:t>
            </a:r>
            <a:endParaRPr kumimoji="1" lang="en-US" altLang="ja-JP" sz="800" b="1" dirty="0">
              <a:latin typeface="BIZ UDPゴシック" panose="020B0400000000000000" pitchFamily="50" charset="-128"/>
              <a:ea typeface="BIZ UDPゴシック" panose="020B0400000000000000" pitchFamily="50" charset="-128"/>
            </a:endParaRPr>
          </a:p>
          <a:p>
            <a:pPr algn="ctr"/>
            <a:r>
              <a:rPr kumimoji="1" lang="ja-JP" altLang="en-US" sz="800" b="1" dirty="0">
                <a:latin typeface="BIZ UDPゴシック" panose="020B0400000000000000" pitchFamily="50" charset="-128"/>
                <a:ea typeface="BIZ UDPゴシック" panose="020B0400000000000000" pitchFamily="50" charset="-128"/>
              </a:rPr>
              <a:t>を実現できる広さ</a:t>
            </a:r>
            <a:endParaRPr kumimoji="1" lang="en-US" altLang="ja-JP" sz="800" b="1" dirty="0">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22F02A32-8BBD-457F-A27E-D2BEC3EF9D01}"/>
              </a:ext>
            </a:extLst>
          </p:cNvPr>
          <p:cNvSpPr txBox="1"/>
          <p:nvPr/>
        </p:nvSpPr>
        <p:spPr>
          <a:xfrm>
            <a:off x="8024146" y="5458702"/>
            <a:ext cx="426910" cy="238527"/>
          </a:xfrm>
          <a:prstGeom prst="rect">
            <a:avLst/>
          </a:prstGeom>
          <a:solidFill>
            <a:srgbClr val="FFFFFF">
              <a:alpha val="83137"/>
            </a:srgbClr>
          </a:solidFill>
          <a:ln w="12700">
            <a:solidFill>
              <a:schemeClr val="tx1"/>
            </a:solidFill>
          </a:ln>
        </p:spPr>
        <p:txBody>
          <a:bodyPr wrap="square" rtlCol="0">
            <a:spAutoFit/>
          </a:bodyPr>
          <a:lstStyle/>
          <a:p>
            <a:pPr algn="ctr"/>
            <a:r>
              <a:rPr kumimoji="1" lang="en-US" altLang="ja-JP" sz="950" b="1" dirty="0">
                <a:latin typeface="BIZ UDPゴシック" panose="020B0400000000000000" pitchFamily="50" charset="-128"/>
                <a:ea typeface="BIZ UDPゴシック" panose="020B0400000000000000" pitchFamily="50" charset="-128"/>
              </a:rPr>
              <a:t>6</a:t>
            </a:r>
            <a:r>
              <a:rPr kumimoji="1" lang="ja-JP" altLang="en-US" sz="950" b="1" dirty="0">
                <a:latin typeface="BIZ UDPゴシック" panose="020B0400000000000000" pitchFamily="50" charset="-128"/>
                <a:ea typeface="BIZ UDPゴシック" panose="020B0400000000000000" pitchFamily="50" charset="-128"/>
              </a:rPr>
              <a:t>畳</a:t>
            </a:r>
            <a:endParaRPr kumimoji="1" lang="en-US" altLang="ja-JP" sz="950" b="1" dirty="0">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50311656-EE7D-0420-5D01-094E2EB3C189}"/>
              </a:ext>
            </a:extLst>
          </p:cNvPr>
          <p:cNvPicPr>
            <a:picLocks noChangeAspect="1"/>
          </p:cNvPicPr>
          <p:nvPr/>
        </p:nvPicPr>
        <p:blipFill>
          <a:blip r:embed="rId3"/>
          <a:stretch>
            <a:fillRect/>
          </a:stretch>
        </p:blipFill>
        <p:spPr>
          <a:xfrm>
            <a:off x="256294" y="3645130"/>
            <a:ext cx="7218290" cy="3212870"/>
          </a:xfrm>
          <a:prstGeom prst="rect">
            <a:avLst/>
          </a:prstGeom>
        </p:spPr>
      </p:pic>
    </p:spTree>
    <p:extLst>
      <p:ext uri="{BB962C8B-B14F-4D97-AF65-F5344CB8AC3E}">
        <p14:creationId xmlns:p14="http://schemas.microsoft.com/office/powerpoint/2010/main" val="1169953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0BE56F9A-C6C5-4AB6-9919-7642B276C379}"/>
              </a:ext>
            </a:extLst>
          </p:cNvPr>
          <p:cNvSpPr/>
          <p:nvPr/>
        </p:nvSpPr>
        <p:spPr>
          <a:xfrm>
            <a:off x="0" y="0"/>
            <a:ext cx="9144000" cy="460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5" name="テキスト ボックス 4">
            <a:extLst>
              <a:ext uri="{FF2B5EF4-FFF2-40B4-BE49-F238E27FC236}">
                <a16:creationId xmlns:a16="http://schemas.microsoft.com/office/drawing/2014/main" id="{1C6CE6F3-CC4C-4FFA-8652-E639790F6337}"/>
              </a:ext>
            </a:extLst>
          </p:cNvPr>
          <p:cNvSpPr txBox="1"/>
          <p:nvPr/>
        </p:nvSpPr>
        <p:spPr>
          <a:xfrm>
            <a:off x="149773" y="67571"/>
            <a:ext cx="4288353" cy="338554"/>
          </a:xfrm>
          <a:prstGeom prst="rect">
            <a:avLst/>
          </a:prstGeom>
          <a:noFill/>
          <a:ln>
            <a:noFill/>
          </a:ln>
        </p:spPr>
        <p:txBody>
          <a:bodyPr wrap="none" rtlCol="0">
            <a:spAutoFit/>
          </a:bodyPr>
          <a:lstStyle/>
          <a:p>
            <a:r>
              <a:rPr kumimoji="1" lang="ja-JP" altLang="en-US" sz="1600" b="1" dirty="0">
                <a:solidFill>
                  <a:schemeClr val="bg1"/>
                </a:solidFill>
              </a:rPr>
              <a:t>（参考）居住サポート住宅の概要と認定基準</a:t>
            </a:r>
          </a:p>
        </p:txBody>
      </p:sp>
      <p:sp>
        <p:nvSpPr>
          <p:cNvPr id="11" name="テキスト ボックス 10">
            <a:extLst>
              <a:ext uri="{FF2B5EF4-FFF2-40B4-BE49-F238E27FC236}">
                <a16:creationId xmlns:a16="http://schemas.microsoft.com/office/drawing/2014/main" id="{3318CE00-0B3E-4530-A011-C7A2E8233D5F}"/>
              </a:ext>
            </a:extLst>
          </p:cNvPr>
          <p:cNvSpPr txBox="1"/>
          <p:nvPr/>
        </p:nvSpPr>
        <p:spPr>
          <a:xfrm>
            <a:off x="53433" y="508906"/>
            <a:ext cx="1947041" cy="261610"/>
          </a:xfrm>
          <a:prstGeom prst="rect">
            <a:avLst/>
          </a:prstGeom>
          <a:noFill/>
        </p:spPr>
        <p:txBody>
          <a:bodyPr wrap="square" rtlCol="0">
            <a:spAutoFit/>
          </a:bodyPr>
          <a:lstStyle/>
          <a:p>
            <a:r>
              <a:rPr kumimoji="1" lang="ja-JP" altLang="en-US" sz="1100" b="1" dirty="0"/>
              <a:t>■居住サポート住宅の概要</a:t>
            </a:r>
            <a:endParaRPr kumimoji="1" lang="en-US" altLang="ja-JP" sz="1100" b="1" dirty="0"/>
          </a:p>
        </p:txBody>
      </p:sp>
      <p:graphicFrame>
        <p:nvGraphicFramePr>
          <p:cNvPr id="3" name="表 5">
            <a:extLst>
              <a:ext uri="{FF2B5EF4-FFF2-40B4-BE49-F238E27FC236}">
                <a16:creationId xmlns:a16="http://schemas.microsoft.com/office/drawing/2014/main" id="{EE2E73CC-6FCA-4738-A535-D46776201101}"/>
              </a:ext>
            </a:extLst>
          </p:cNvPr>
          <p:cNvGraphicFramePr>
            <a:graphicFrameLocks noGrp="1"/>
          </p:cNvGraphicFramePr>
          <p:nvPr/>
        </p:nvGraphicFramePr>
        <p:xfrm>
          <a:off x="39411" y="4227110"/>
          <a:ext cx="2601309" cy="2603479"/>
        </p:xfrm>
        <a:graphic>
          <a:graphicData uri="http://schemas.openxmlformats.org/drawingml/2006/table">
            <a:tbl>
              <a:tblPr firstRow="1" bandRow="1">
                <a:tableStyleId>{5C22544A-7EE6-4342-B048-85BDC9FD1C3A}</a:tableStyleId>
              </a:tblPr>
              <a:tblGrid>
                <a:gridCol w="2601309">
                  <a:extLst>
                    <a:ext uri="{9D8B030D-6E8A-4147-A177-3AD203B41FA5}">
                      <a16:colId xmlns:a16="http://schemas.microsoft.com/office/drawing/2014/main" val="2100919877"/>
                    </a:ext>
                  </a:extLst>
                </a:gridCol>
              </a:tblGrid>
              <a:tr h="25402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rPr>
                        <a:t>事業者・計画に関する主な基準</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576667791"/>
                  </a:ext>
                </a:extLst>
              </a:tr>
              <a:tr h="2344399">
                <a:tc>
                  <a:txBody>
                    <a:bodyPr/>
                    <a:lstStyle/>
                    <a:p>
                      <a:r>
                        <a:rPr kumimoji="1" lang="ja-JP" altLang="en-US" sz="1100" b="1" dirty="0"/>
                        <a:t>〇事業者が欠格要件に該当しないこと</a:t>
                      </a:r>
                      <a:endParaRPr kumimoji="1" lang="en-US" altLang="ja-JP" sz="1100" b="1" dirty="0"/>
                    </a:p>
                    <a:p>
                      <a:r>
                        <a:rPr kumimoji="1" lang="ja-JP" altLang="en-US" sz="1100" b="1" dirty="0"/>
                        <a:t>〇入居を</a:t>
                      </a:r>
                      <a:r>
                        <a:rPr kumimoji="1" lang="ja-JP" altLang="en-US" sz="1000" b="1" dirty="0"/>
                        <a:t>受け入れる</a:t>
                      </a:r>
                      <a:r>
                        <a:rPr kumimoji="1" lang="ja-JP" altLang="en-US" sz="1100" b="1" dirty="0"/>
                        <a:t>こととする住宅確</a:t>
                      </a:r>
                      <a:endParaRPr kumimoji="1" lang="en-US" altLang="ja-JP" sz="1100" b="1" dirty="0"/>
                    </a:p>
                    <a:p>
                      <a:r>
                        <a:rPr kumimoji="1" lang="ja-JP" altLang="en-US" sz="1100" b="1" dirty="0"/>
                        <a:t>　保要配慮者の範囲を定める場合、</a:t>
                      </a:r>
                      <a:endParaRPr kumimoji="1" lang="en-US" altLang="ja-JP" sz="1100" b="1" dirty="0"/>
                    </a:p>
                    <a:p>
                      <a:r>
                        <a:rPr kumimoji="1" lang="ja-JP" altLang="en-US" sz="1100" b="1" dirty="0"/>
                        <a:t>　要配慮者の入居を不当に制限しない</a:t>
                      </a:r>
                      <a:endParaRPr kumimoji="1" lang="en-US" altLang="ja-JP" sz="1100" b="1" dirty="0"/>
                    </a:p>
                    <a:p>
                      <a:r>
                        <a:rPr kumimoji="1" lang="ja-JP" altLang="en-US" sz="1100" b="1" dirty="0"/>
                        <a:t>　ものであること</a:t>
                      </a:r>
                      <a:endParaRPr kumimoji="1" lang="en-US" altLang="ja-JP" sz="1100" b="1" dirty="0"/>
                    </a:p>
                    <a:p>
                      <a:r>
                        <a:rPr kumimoji="1" lang="ja-JP" altLang="en-US" sz="1100" b="1" dirty="0"/>
                        <a:t>〇専用住宅（入居者を安否確認・</a:t>
                      </a:r>
                      <a:endParaRPr kumimoji="1" lang="en-US" altLang="ja-JP" sz="1100" b="1" dirty="0"/>
                    </a:p>
                    <a:p>
                      <a:r>
                        <a:rPr kumimoji="1" lang="ja-JP" altLang="en-US" sz="1100" b="1" dirty="0"/>
                        <a:t>　見守り・福祉サービスへのつなぎの</a:t>
                      </a:r>
                      <a:endParaRPr kumimoji="1" lang="en-US" altLang="ja-JP" sz="1100" b="1" dirty="0"/>
                    </a:p>
                    <a:p>
                      <a:r>
                        <a:rPr kumimoji="1" lang="ja-JP" altLang="en-US" sz="1100" b="1" dirty="0"/>
                        <a:t>　３つの居住サポートが必要な要配慮</a:t>
                      </a:r>
                      <a:endParaRPr kumimoji="1" lang="en-US" altLang="ja-JP" sz="1100" b="1" dirty="0"/>
                    </a:p>
                    <a:p>
                      <a:r>
                        <a:rPr kumimoji="1" lang="ja-JP" altLang="en-US" sz="1100" b="1" dirty="0"/>
                        <a:t>　者等に限定）を一戸以上設けること</a:t>
                      </a:r>
                      <a:endParaRPr kumimoji="1" lang="en-US" altLang="ja-JP" sz="1100" b="1" dirty="0"/>
                    </a:p>
                    <a:p>
                      <a:r>
                        <a:rPr kumimoji="1" lang="ja-JP" altLang="en-US" sz="1100" dirty="0"/>
                        <a:t>　</a:t>
                      </a:r>
                      <a:r>
                        <a:rPr kumimoji="1" lang="en-US" altLang="ja-JP" sz="1100" dirty="0"/>
                        <a:t>※</a:t>
                      </a:r>
                      <a:r>
                        <a:rPr kumimoji="1" lang="ja-JP" altLang="en-US" sz="1100" dirty="0"/>
                        <a:t>賃貸住宅供給促進計画において、</a:t>
                      </a:r>
                      <a:endParaRPr kumimoji="1" lang="en-US" altLang="ja-JP" sz="1100" dirty="0"/>
                    </a:p>
                    <a:p>
                      <a:r>
                        <a:rPr kumimoji="1" lang="ja-JP" altLang="en-US" sz="1100" dirty="0"/>
                        <a:t>　　専用住宅戸数の基準の強化が可能</a:t>
                      </a:r>
                      <a:endParaRPr kumimoji="1" lang="en-US" altLang="ja-JP"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920820"/>
                  </a:ext>
                </a:extLst>
              </a:tr>
            </a:tbl>
          </a:graphicData>
        </a:graphic>
      </p:graphicFrame>
      <p:graphicFrame>
        <p:nvGraphicFramePr>
          <p:cNvPr id="14" name="表 5">
            <a:extLst>
              <a:ext uri="{FF2B5EF4-FFF2-40B4-BE49-F238E27FC236}">
                <a16:creationId xmlns:a16="http://schemas.microsoft.com/office/drawing/2014/main" id="{25BDCDF3-D187-4383-8F9C-B9A39D6F8AD5}"/>
              </a:ext>
            </a:extLst>
          </p:cNvPr>
          <p:cNvGraphicFramePr>
            <a:graphicFrameLocks noGrp="1"/>
          </p:cNvGraphicFramePr>
          <p:nvPr/>
        </p:nvGraphicFramePr>
        <p:xfrm>
          <a:off x="2703785" y="4227109"/>
          <a:ext cx="3523593" cy="2598420"/>
        </p:xfrm>
        <a:graphic>
          <a:graphicData uri="http://schemas.openxmlformats.org/drawingml/2006/table">
            <a:tbl>
              <a:tblPr firstRow="1" bandRow="1">
                <a:tableStyleId>{5C22544A-7EE6-4342-B048-85BDC9FD1C3A}</a:tableStyleId>
              </a:tblPr>
              <a:tblGrid>
                <a:gridCol w="3523593">
                  <a:extLst>
                    <a:ext uri="{9D8B030D-6E8A-4147-A177-3AD203B41FA5}">
                      <a16:colId xmlns:a16="http://schemas.microsoft.com/office/drawing/2014/main" val="2100919877"/>
                    </a:ext>
                  </a:extLst>
                </a:gridCol>
              </a:tblGrid>
              <a:tr h="2569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rPr>
                        <a:t>居住サポートに関する主な基準</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76667791"/>
                  </a:ext>
                </a:extLst>
              </a:tr>
              <a:tr h="2331988">
                <a:tc>
                  <a:txBody>
                    <a:bodyPr/>
                    <a:lstStyle/>
                    <a:p>
                      <a:r>
                        <a:rPr kumimoji="1" lang="ja-JP" altLang="en-US" sz="1100" b="1" dirty="0"/>
                        <a:t>〇要援助者に対する安否確認、見守り、福祉サービ</a:t>
                      </a:r>
                      <a:endParaRPr kumimoji="1" lang="en-US" altLang="ja-JP" sz="1100" b="1" dirty="0"/>
                    </a:p>
                    <a:p>
                      <a:r>
                        <a:rPr kumimoji="1" lang="ja-JP" altLang="en-US" sz="1100" b="1" dirty="0"/>
                        <a:t>　スへのつなぎ</a:t>
                      </a:r>
                      <a:endParaRPr kumimoji="1" lang="en-US" altLang="ja-JP" sz="1100" b="1" dirty="0"/>
                    </a:p>
                    <a:p>
                      <a:pPr>
                        <a:lnSpc>
                          <a:spcPct val="100000"/>
                        </a:lnSpc>
                      </a:pPr>
                      <a:r>
                        <a:rPr kumimoji="1" lang="ja-JP" altLang="en-US" sz="1050" dirty="0"/>
                        <a:t>　・一日に一回以上、通信機器・訪問等により、入居者</a:t>
                      </a:r>
                      <a:endParaRPr kumimoji="1" lang="en-US" altLang="ja-JP" sz="1050" dirty="0"/>
                    </a:p>
                    <a:p>
                      <a:pPr>
                        <a:lnSpc>
                          <a:spcPct val="100000"/>
                        </a:lnSpc>
                      </a:pPr>
                      <a:r>
                        <a:rPr kumimoji="1" lang="ja-JP" altLang="en-US" sz="1050" dirty="0"/>
                        <a:t>　　の安否確認を行うこと</a:t>
                      </a:r>
                      <a:endParaRPr kumimoji="1" lang="en-US" altLang="ja-JP" sz="1050" dirty="0"/>
                    </a:p>
                    <a:p>
                      <a:pPr>
                        <a:lnSpc>
                          <a:spcPct val="100000"/>
                        </a:lnSpc>
                      </a:pPr>
                      <a:r>
                        <a:rPr kumimoji="1" lang="ja-JP" altLang="en-US" sz="1050" dirty="0"/>
                        <a:t>　・一月に一回以上、訪問等により、入居者の心身・</a:t>
                      </a:r>
                      <a:endParaRPr kumimoji="1" lang="en-US" altLang="ja-JP" sz="1050" dirty="0"/>
                    </a:p>
                    <a:p>
                      <a:pPr>
                        <a:lnSpc>
                          <a:spcPct val="100000"/>
                        </a:lnSpc>
                      </a:pPr>
                      <a:r>
                        <a:rPr kumimoji="1" lang="ja-JP" altLang="en-US" sz="1050" dirty="0"/>
                        <a:t>　　生活状況を把握すること</a:t>
                      </a:r>
                      <a:endParaRPr kumimoji="1" lang="en-US" altLang="ja-JP" sz="1050" dirty="0"/>
                    </a:p>
                    <a:p>
                      <a:pPr>
                        <a:lnSpc>
                          <a:spcPct val="100000"/>
                        </a:lnSpc>
                      </a:pPr>
                      <a:r>
                        <a:rPr kumimoji="1" lang="ja-JP" altLang="en-US" sz="1050" dirty="0"/>
                        <a:t>　・</a:t>
                      </a:r>
                      <a:r>
                        <a:rPr kumimoji="1" lang="ja-JP" altLang="en-US" sz="1050" spc="-70" dirty="0"/>
                        <a:t>入居者の心身・生活状況に応じて利用可能な</a:t>
                      </a:r>
                      <a:endParaRPr kumimoji="1" lang="en-US" altLang="ja-JP" sz="1050" spc="-70" dirty="0"/>
                    </a:p>
                    <a:p>
                      <a:pPr>
                        <a:lnSpc>
                          <a:spcPct val="100000"/>
                        </a:lnSpc>
                      </a:pPr>
                      <a:r>
                        <a:rPr kumimoji="1" lang="ja-JP" altLang="en-US" sz="1050" spc="-70" dirty="0"/>
                        <a:t>　　福祉サービスに関する情報提供や助言を実施し、必要</a:t>
                      </a:r>
                      <a:endParaRPr kumimoji="1" lang="en-US" altLang="ja-JP" sz="1050" spc="-70" dirty="0"/>
                    </a:p>
                    <a:p>
                      <a:pPr>
                        <a:lnSpc>
                          <a:spcPct val="100000"/>
                        </a:lnSpc>
                      </a:pPr>
                      <a:r>
                        <a:rPr kumimoji="1" lang="ja-JP" altLang="en-US" sz="1050" spc="-70" dirty="0"/>
                        <a:t>　　に応じて行政機関や福祉サービス事業者につなぐこと</a:t>
                      </a:r>
                      <a:endParaRPr kumimoji="1" lang="en-US" altLang="ja-JP" sz="1050" spc="-70" dirty="0"/>
                    </a:p>
                    <a:p>
                      <a:r>
                        <a:rPr kumimoji="1" lang="ja-JP" altLang="en-US" sz="1100" b="1" dirty="0"/>
                        <a:t>〇居住サポートの対価が内容や頻度に照らして、</a:t>
                      </a:r>
                      <a:endParaRPr kumimoji="1" lang="en-US" altLang="ja-JP" sz="1100" b="1" dirty="0"/>
                    </a:p>
                    <a:p>
                      <a:r>
                        <a:rPr kumimoji="1" lang="ja-JP" altLang="en-US" sz="1100" b="1" dirty="0"/>
                        <a:t>　不当に高額にならない金額であること</a:t>
                      </a:r>
                      <a:endParaRPr kumimoji="1" lang="en-US" altLang="ja-JP" sz="1100" b="1" dirty="0"/>
                    </a:p>
                    <a:p>
                      <a:pPr>
                        <a:lnSpc>
                          <a:spcPts val="1200"/>
                        </a:lnSpc>
                      </a:pPr>
                      <a:r>
                        <a:rPr kumimoji="1" lang="en-US" altLang="ja-JP" sz="1050" dirty="0"/>
                        <a:t> </a:t>
                      </a:r>
                      <a:r>
                        <a:rPr kumimoji="1" lang="ja-JP" altLang="en-US" sz="1050" dirty="0"/>
                        <a:t>　</a:t>
                      </a:r>
                      <a:r>
                        <a:rPr kumimoji="1" lang="en-US" altLang="ja-JP" sz="1050" dirty="0"/>
                        <a:t>※</a:t>
                      </a:r>
                      <a:r>
                        <a:rPr kumimoji="1" lang="ja-JP" altLang="en-US" sz="1050" dirty="0"/>
                        <a:t>居住サポートには、安否確認・見守り・福祉サー</a:t>
                      </a:r>
                      <a:endParaRPr kumimoji="1" lang="en-US" altLang="ja-JP" sz="1050" dirty="0"/>
                    </a:p>
                    <a:p>
                      <a:pPr>
                        <a:lnSpc>
                          <a:spcPts val="1200"/>
                        </a:lnSpc>
                      </a:pPr>
                      <a:r>
                        <a:rPr kumimoji="1" lang="ja-JP" altLang="en-US" sz="1050" dirty="0"/>
                        <a:t>　　ビスへのつなぎのほか、住宅確保要配慮者の</a:t>
                      </a:r>
                      <a:endParaRPr kumimoji="1" lang="en-US" altLang="ja-JP" sz="1050" dirty="0"/>
                    </a:p>
                    <a:p>
                      <a:pPr>
                        <a:lnSpc>
                          <a:spcPts val="1200"/>
                        </a:lnSpc>
                      </a:pPr>
                      <a:r>
                        <a:rPr kumimoji="1" lang="ja-JP" altLang="en-US" sz="1050" dirty="0"/>
                        <a:t>　　生活の安定を図るために必要な援助を含む</a:t>
                      </a:r>
                      <a:endParaRPr kumimoji="1" lang="en-US" altLang="ja-JP" sz="105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3920820"/>
                  </a:ext>
                </a:extLst>
              </a:tr>
            </a:tbl>
          </a:graphicData>
        </a:graphic>
      </p:graphicFrame>
      <p:graphicFrame>
        <p:nvGraphicFramePr>
          <p:cNvPr id="15" name="表 5">
            <a:extLst>
              <a:ext uri="{FF2B5EF4-FFF2-40B4-BE49-F238E27FC236}">
                <a16:creationId xmlns:a16="http://schemas.microsoft.com/office/drawing/2014/main" id="{94EB768E-167B-47CD-8E26-975C80FECAD0}"/>
              </a:ext>
            </a:extLst>
          </p:cNvPr>
          <p:cNvGraphicFramePr>
            <a:graphicFrameLocks noGrp="1"/>
          </p:cNvGraphicFramePr>
          <p:nvPr/>
        </p:nvGraphicFramePr>
        <p:xfrm>
          <a:off x="6314089" y="4251122"/>
          <a:ext cx="2829911" cy="2586605"/>
        </p:xfrm>
        <a:graphic>
          <a:graphicData uri="http://schemas.openxmlformats.org/drawingml/2006/table">
            <a:tbl>
              <a:tblPr firstRow="1" bandRow="1">
                <a:tableStyleId>{5C22544A-7EE6-4342-B048-85BDC9FD1C3A}</a:tableStyleId>
              </a:tblPr>
              <a:tblGrid>
                <a:gridCol w="2829911">
                  <a:extLst>
                    <a:ext uri="{9D8B030D-6E8A-4147-A177-3AD203B41FA5}">
                      <a16:colId xmlns:a16="http://schemas.microsoft.com/office/drawing/2014/main" val="2100919877"/>
                    </a:ext>
                  </a:extLst>
                </a:gridCol>
              </a:tblGrid>
              <a:tr h="246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rPr>
                        <a:t>住宅に関する主な基準</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576667791"/>
                  </a:ext>
                </a:extLst>
              </a:tr>
              <a:tr h="2327525">
                <a:tc>
                  <a:txBody>
                    <a:bodyPr/>
                    <a:lstStyle/>
                    <a:p>
                      <a:r>
                        <a:rPr kumimoji="1" lang="ja-JP" altLang="en-US" sz="1100" b="1" dirty="0"/>
                        <a:t>〇規模：床面積が一定の規模以上</a:t>
                      </a:r>
                      <a:r>
                        <a:rPr kumimoji="1" lang="en-US" altLang="ja-JP" sz="1100" b="1" dirty="0"/>
                        <a:t>※</a:t>
                      </a:r>
                    </a:p>
                    <a:p>
                      <a:r>
                        <a:rPr kumimoji="1" lang="ja-JP" altLang="en-US" sz="1100" b="1" dirty="0"/>
                        <a:t>　であること　</a:t>
                      </a:r>
                      <a:endParaRPr kumimoji="1" lang="en-US" altLang="ja-JP" sz="1100" b="1" dirty="0"/>
                    </a:p>
                    <a:p>
                      <a:r>
                        <a:rPr kumimoji="1" lang="ja-JP" altLang="en-US" sz="1050" dirty="0"/>
                        <a:t>　</a:t>
                      </a:r>
                      <a:r>
                        <a:rPr kumimoji="1" lang="en-US" altLang="ja-JP" sz="1050" dirty="0"/>
                        <a:t>※</a:t>
                      </a:r>
                      <a:r>
                        <a:rPr kumimoji="1" lang="ja-JP" altLang="en-US" sz="1050" dirty="0"/>
                        <a:t>新築：</a:t>
                      </a:r>
                      <a:r>
                        <a:rPr kumimoji="1" lang="en-US" altLang="ja-JP" sz="1050" dirty="0"/>
                        <a:t>25</a:t>
                      </a:r>
                      <a:r>
                        <a:rPr kumimoji="1" lang="ja-JP" altLang="en-US" sz="1050" dirty="0"/>
                        <a:t>㎡以上、既存</a:t>
                      </a:r>
                      <a:r>
                        <a:rPr kumimoji="1" lang="en-US" altLang="ja-JP" sz="1050" dirty="0"/>
                        <a:t>18</a:t>
                      </a:r>
                      <a:r>
                        <a:rPr kumimoji="1" lang="ja-JP" altLang="en-US" sz="1050" dirty="0"/>
                        <a:t>㎡以上　等</a:t>
                      </a:r>
                      <a:endParaRPr kumimoji="1" lang="en-US" altLang="ja-JP" sz="1050" dirty="0"/>
                    </a:p>
                    <a:p>
                      <a:r>
                        <a:rPr kumimoji="1" lang="ja-JP" altLang="en-US" sz="1100" b="1" dirty="0"/>
                        <a:t>〇構造：耐震性を有すること　</a:t>
                      </a:r>
                      <a:endParaRPr kumimoji="1" lang="en-US" altLang="ja-JP" sz="1100" b="1" dirty="0"/>
                    </a:p>
                    <a:p>
                      <a:r>
                        <a:rPr kumimoji="1" lang="ja-JP" altLang="en-US" sz="1000" dirty="0"/>
                        <a:t>（</a:t>
                      </a:r>
                      <a:r>
                        <a:rPr kumimoji="1" lang="ja-JP" altLang="en-US" sz="900" dirty="0"/>
                        <a:t>耐震性を確保する見込みがある場合を含む）</a:t>
                      </a:r>
                      <a:endParaRPr kumimoji="1" lang="en-US" altLang="ja-JP" sz="900" dirty="0"/>
                    </a:p>
                    <a:p>
                      <a:r>
                        <a:rPr kumimoji="1" lang="ja-JP" altLang="en-US" sz="1100" b="1" dirty="0"/>
                        <a:t>〇設備：一定の設備</a:t>
                      </a:r>
                      <a:r>
                        <a:rPr kumimoji="1" lang="ja-JP" altLang="en-US" sz="1050" b="1" dirty="0"/>
                        <a:t>（台所、便所、浴室</a:t>
                      </a:r>
                      <a:endParaRPr kumimoji="1" lang="en-US" altLang="ja-JP" sz="1050" b="1" dirty="0"/>
                    </a:p>
                    <a:p>
                      <a:r>
                        <a:rPr kumimoji="1" lang="ja-JP" altLang="en-US" sz="1050" b="1" dirty="0"/>
                        <a:t>　等）</a:t>
                      </a:r>
                      <a:r>
                        <a:rPr kumimoji="1" lang="ja-JP" altLang="en-US" sz="1100" b="1" dirty="0"/>
                        <a:t>を設置していること</a:t>
                      </a:r>
                      <a:endParaRPr kumimoji="1" lang="en-US" altLang="ja-JP" sz="1100" b="1" dirty="0"/>
                    </a:p>
                    <a:p>
                      <a:r>
                        <a:rPr kumimoji="1" lang="ja-JP" altLang="en-US" sz="1100" b="1" dirty="0"/>
                        <a:t>〇家賃が近傍同種の住宅と均衡を失しな</a:t>
                      </a:r>
                      <a:endParaRPr kumimoji="1" lang="en-US" altLang="ja-JP" sz="1100" b="1" dirty="0"/>
                    </a:p>
                    <a:p>
                      <a:r>
                        <a:rPr kumimoji="1" lang="ja-JP" altLang="en-US" sz="1100" b="1" dirty="0"/>
                        <a:t>　いこと</a:t>
                      </a:r>
                      <a:endParaRPr kumimoji="1" lang="en-US" altLang="ja-JP" sz="1100" b="1" dirty="0"/>
                    </a:p>
                    <a:p>
                      <a:r>
                        <a:rPr kumimoji="1" lang="en-US" altLang="ja-JP" sz="1000" dirty="0"/>
                        <a:t>※</a:t>
                      </a:r>
                      <a:r>
                        <a:rPr kumimoji="1" lang="ja-JP" altLang="en-US" sz="1000" dirty="0"/>
                        <a:t>賃貸住宅供給促進計画において、</a:t>
                      </a:r>
                      <a:endParaRPr kumimoji="1" lang="en-US" altLang="ja-JP" sz="1000" dirty="0"/>
                    </a:p>
                    <a:p>
                      <a:r>
                        <a:rPr kumimoji="1" lang="ja-JP" altLang="en-US" sz="1000" dirty="0"/>
                        <a:t>　規模・設備の基準の強化・緩和が可能</a:t>
                      </a:r>
                      <a:endParaRPr kumimoji="1" lang="en-US" altLang="ja-JP" sz="10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3920820"/>
                  </a:ext>
                </a:extLst>
              </a:tr>
            </a:tbl>
          </a:graphicData>
        </a:graphic>
      </p:graphicFrame>
      <p:sp>
        <p:nvSpPr>
          <p:cNvPr id="12" name="テキスト ボックス 11">
            <a:extLst>
              <a:ext uri="{FF2B5EF4-FFF2-40B4-BE49-F238E27FC236}">
                <a16:creationId xmlns:a16="http://schemas.microsoft.com/office/drawing/2014/main" id="{B63BC401-E2F0-4CF7-B94F-15D5DADA5C65}"/>
              </a:ext>
            </a:extLst>
          </p:cNvPr>
          <p:cNvSpPr txBox="1"/>
          <p:nvPr/>
        </p:nvSpPr>
        <p:spPr>
          <a:xfrm>
            <a:off x="0" y="3986769"/>
            <a:ext cx="2177388" cy="261610"/>
          </a:xfrm>
          <a:prstGeom prst="rect">
            <a:avLst/>
          </a:prstGeom>
          <a:noFill/>
        </p:spPr>
        <p:txBody>
          <a:bodyPr wrap="square" rtlCol="0">
            <a:spAutoFit/>
          </a:bodyPr>
          <a:lstStyle/>
          <a:p>
            <a:r>
              <a:rPr kumimoji="1" lang="ja-JP" altLang="en-US" sz="1100" b="1" dirty="0"/>
              <a:t>■居住サポート住宅の認定基準</a:t>
            </a:r>
            <a:endParaRPr kumimoji="1" lang="en-US" altLang="ja-JP" sz="1100" b="1" dirty="0"/>
          </a:p>
        </p:txBody>
      </p:sp>
      <p:sp>
        <p:nvSpPr>
          <p:cNvPr id="6" name="テキスト ボックス 5">
            <a:extLst>
              <a:ext uri="{FF2B5EF4-FFF2-40B4-BE49-F238E27FC236}">
                <a16:creationId xmlns:a16="http://schemas.microsoft.com/office/drawing/2014/main" id="{8E1AFF57-D768-4452-A305-22E0836A19EA}"/>
              </a:ext>
            </a:extLst>
          </p:cNvPr>
          <p:cNvSpPr txBox="1"/>
          <p:nvPr/>
        </p:nvSpPr>
        <p:spPr>
          <a:xfrm>
            <a:off x="158760" y="745117"/>
            <a:ext cx="2065596" cy="938719"/>
          </a:xfrm>
          <a:prstGeom prst="rect">
            <a:avLst/>
          </a:prstGeom>
          <a:noFill/>
        </p:spPr>
        <p:txBody>
          <a:bodyPr wrap="square" rtlCol="0">
            <a:spAutoFit/>
          </a:bodyPr>
          <a:lstStyle/>
          <a:p>
            <a:r>
              <a:rPr kumimoji="1" lang="ja-JP" altLang="en-US" sz="1100" dirty="0"/>
              <a:t>居住サポート住宅とは、居住支援法人等と賃貸人が連携し、入居中のサポート（安否確認・見守り）・福祉サービスへのつなぎ等）を行う住宅。</a:t>
            </a:r>
          </a:p>
        </p:txBody>
      </p:sp>
      <p:grpSp>
        <p:nvGrpSpPr>
          <p:cNvPr id="13" name="グループ化 12">
            <a:extLst>
              <a:ext uri="{FF2B5EF4-FFF2-40B4-BE49-F238E27FC236}">
                <a16:creationId xmlns:a16="http://schemas.microsoft.com/office/drawing/2014/main" id="{8A7A8A1C-DD25-44DA-A67A-3C603AAF78A8}"/>
              </a:ext>
            </a:extLst>
          </p:cNvPr>
          <p:cNvGrpSpPr/>
          <p:nvPr/>
        </p:nvGrpSpPr>
        <p:grpSpPr>
          <a:xfrm>
            <a:off x="2392434" y="478031"/>
            <a:ext cx="6592806" cy="3608822"/>
            <a:chOff x="677918" y="872790"/>
            <a:chExt cx="8075475" cy="4420418"/>
          </a:xfrm>
        </p:grpSpPr>
        <p:pic>
          <p:nvPicPr>
            <p:cNvPr id="16" name="図 15">
              <a:extLst>
                <a:ext uri="{FF2B5EF4-FFF2-40B4-BE49-F238E27FC236}">
                  <a16:creationId xmlns:a16="http://schemas.microsoft.com/office/drawing/2014/main" id="{3E336D99-87D7-48F7-BDE8-A83DEDC50DDA}"/>
                </a:ext>
              </a:extLst>
            </p:cNvPr>
            <p:cNvPicPr>
              <a:picLocks noChangeAspect="1"/>
            </p:cNvPicPr>
            <p:nvPr/>
          </p:nvPicPr>
          <p:blipFill rotWithShape="1">
            <a:blip r:embed="rId2">
              <a:extLst>
                <a:ext uri="{28A0092B-C50C-407E-A947-70E740481C1C}">
                  <a14:useLocalDpi xmlns:a14="http://schemas.microsoft.com/office/drawing/2010/main" val="0"/>
                </a:ext>
              </a:extLst>
            </a:blip>
            <a:srcRect t="21007" b="1090"/>
            <a:stretch/>
          </p:blipFill>
          <p:spPr>
            <a:xfrm>
              <a:off x="677918" y="872790"/>
              <a:ext cx="8064062" cy="4352846"/>
            </a:xfrm>
            <a:prstGeom prst="rect">
              <a:avLst/>
            </a:prstGeom>
          </p:spPr>
        </p:pic>
        <p:sp>
          <p:nvSpPr>
            <p:cNvPr id="17" name="楕円 16">
              <a:extLst>
                <a:ext uri="{FF2B5EF4-FFF2-40B4-BE49-F238E27FC236}">
                  <a16:creationId xmlns:a16="http://schemas.microsoft.com/office/drawing/2014/main" id="{0F5ABDE3-F02E-4651-A337-5F13E575E16C}"/>
                </a:ext>
              </a:extLst>
            </p:cNvPr>
            <p:cNvSpPr/>
            <p:nvPr/>
          </p:nvSpPr>
          <p:spPr>
            <a:xfrm>
              <a:off x="8442434" y="4995312"/>
              <a:ext cx="310959" cy="2978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テキスト ボックス 1">
            <a:extLst>
              <a:ext uri="{FF2B5EF4-FFF2-40B4-BE49-F238E27FC236}">
                <a16:creationId xmlns:a16="http://schemas.microsoft.com/office/drawing/2014/main" id="{5C479F39-EBF5-4D28-A3F1-FB6BAD75BFD9}"/>
              </a:ext>
            </a:extLst>
          </p:cNvPr>
          <p:cNvSpPr txBox="1"/>
          <p:nvPr/>
        </p:nvSpPr>
        <p:spPr>
          <a:xfrm>
            <a:off x="7729044" y="4019799"/>
            <a:ext cx="1441420" cy="200055"/>
          </a:xfrm>
          <a:prstGeom prst="rect">
            <a:avLst/>
          </a:prstGeom>
          <a:noFill/>
        </p:spPr>
        <p:txBody>
          <a:bodyPr wrap="none" rtlCol="0">
            <a:spAutoFit/>
          </a:bodyPr>
          <a:lstStyle/>
          <a:p>
            <a:r>
              <a:rPr kumimoji="1" lang="ja-JP" altLang="en-US" sz="700" dirty="0"/>
              <a:t>出展：国土交通省・厚生労働省</a:t>
            </a:r>
          </a:p>
        </p:txBody>
      </p:sp>
      <p:sp>
        <p:nvSpPr>
          <p:cNvPr id="18" name="テキスト ボックス 17">
            <a:extLst>
              <a:ext uri="{FF2B5EF4-FFF2-40B4-BE49-F238E27FC236}">
                <a16:creationId xmlns:a16="http://schemas.microsoft.com/office/drawing/2014/main" id="{6B1E1009-9605-48AC-AF3C-2F487FB248DA}"/>
              </a:ext>
            </a:extLst>
          </p:cNvPr>
          <p:cNvSpPr txBox="1"/>
          <p:nvPr/>
        </p:nvSpPr>
        <p:spPr>
          <a:xfrm>
            <a:off x="8875986" y="6620380"/>
            <a:ext cx="252248" cy="261610"/>
          </a:xfrm>
          <a:prstGeom prst="rect">
            <a:avLst/>
          </a:prstGeom>
          <a:noFill/>
        </p:spPr>
        <p:txBody>
          <a:bodyPr wrap="square" rtlCol="0">
            <a:spAutoFit/>
          </a:bodyPr>
          <a:lstStyle/>
          <a:p>
            <a:r>
              <a:rPr kumimoji="1" lang="ja-JP" altLang="en-US" sz="1050" dirty="0"/>
              <a:t>８</a:t>
            </a:r>
          </a:p>
        </p:txBody>
      </p:sp>
    </p:spTree>
    <p:extLst>
      <p:ext uri="{BB962C8B-B14F-4D97-AF65-F5344CB8AC3E}">
        <p14:creationId xmlns:p14="http://schemas.microsoft.com/office/powerpoint/2010/main" val="348115008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3253</TotalTime>
  <Words>4112</Words>
  <PresentationFormat>画面に合わせる (4:3)</PresentationFormat>
  <Paragraphs>379</Paragraphs>
  <Slides>9</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BIZ UDPゴシック</vt:lpstr>
      <vt:lpstr>Meiryo UI</vt:lpstr>
      <vt:lpstr>UD デジタル 教科書体 NP-R</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2026-07-09T01:34:07Z</cp:lastPrinted>
  <dcterms:created xsi:type="dcterms:W3CDTF">2025-12-12T02:54:18Z</dcterms:created>
  <dcterms:modified xsi:type="dcterms:W3CDTF">2026-08-31T23:35:31Z</dcterms:modified>
</cp:coreProperties>
</file>