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1266" r:id="rId2"/>
    <p:sldId id="141169631" r:id="rId3"/>
    <p:sldId id="141169650" r:id="rId4"/>
    <p:sldId id="141169651" r:id="rId5"/>
    <p:sldId id="141169652" r:id="rId6"/>
    <p:sldId id="141169633" r:id="rId7"/>
    <p:sldId id="141169634" r:id="rId8"/>
    <p:sldId id="141169635" r:id="rId9"/>
    <p:sldId id="141169636" r:id="rId10"/>
    <p:sldId id="141169641" r:id="rId11"/>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7FC"/>
    <a:srgbClr val="FFD3B4"/>
    <a:srgbClr val="CBF1ED"/>
    <a:srgbClr val="A3EBE2"/>
    <a:srgbClr val="FFFAEB"/>
    <a:srgbClr val="F4F9F1"/>
    <a:srgbClr val="FEF6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94448" autoAdjust="0"/>
  </p:normalViewPr>
  <p:slideViewPr>
    <p:cSldViewPr snapToGrid="0">
      <p:cViewPr varScale="1">
        <p:scale>
          <a:sx n="118" d="100"/>
          <a:sy n="118" d="100"/>
        </p:scale>
        <p:origin x="54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5D8D2AC-C8D2-475D-A069-D647CFE74FD0}"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D134B808-3BAD-4D8B-859A-47339004F4B0}" type="slidenum">
              <a:rPr kumimoji="1" lang="ja-JP" altLang="en-US" smtClean="0"/>
              <a:t>‹#›</a:t>
            </a:fld>
            <a:endParaRPr kumimoji="1" lang="ja-JP" altLang="en-US"/>
          </a:p>
        </p:txBody>
      </p:sp>
    </p:spTree>
    <p:extLst>
      <p:ext uri="{BB962C8B-B14F-4D97-AF65-F5344CB8AC3E}">
        <p14:creationId xmlns:p14="http://schemas.microsoft.com/office/powerpoint/2010/main" val="27882611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01AAA27-C6B8-454F-92B4-CA480EAB233B}" type="slidenum">
              <a:rPr kumimoji="1" lang="ja-JP" altLang="en-US" smtClean="0"/>
              <a:t>2</a:t>
            </a:fld>
            <a:endParaRPr kumimoji="1" lang="ja-JP" altLang="en-US"/>
          </a:p>
        </p:txBody>
      </p:sp>
    </p:spTree>
    <p:extLst>
      <p:ext uri="{BB962C8B-B14F-4D97-AF65-F5344CB8AC3E}">
        <p14:creationId xmlns:p14="http://schemas.microsoft.com/office/powerpoint/2010/main" val="3516165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3</a:t>
            </a:fld>
            <a:endParaRPr kumimoji="1" lang="ja-JP" altLang="en-US"/>
          </a:p>
        </p:txBody>
      </p:sp>
    </p:spTree>
    <p:extLst>
      <p:ext uri="{BB962C8B-B14F-4D97-AF65-F5344CB8AC3E}">
        <p14:creationId xmlns:p14="http://schemas.microsoft.com/office/powerpoint/2010/main" val="3178027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4</a:t>
            </a:fld>
            <a:endParaRPr kumimoji="1" lang="ja-JP" altLang="en-US"/>
          </a:p>
        </p:txBody>
      </p:sp>
    </p:spTree>
    <p:extLst>
      <p:ext uri="{BB962C8B-B14F-4D97-AF65-F5344CB8AC3E}">
        <p14:creationId xmlns:p14="http://schemas.microsoft.com/office/powerpoint/2010/main" val="2883294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5</a:t>
            </a:fld>
            <a:endParaRPr kumimoji="1" lang="ja-JP" altLang="en-US"/>
          </a:p>
        </p:txBody>
      </p:sp>
    </p:spTree>
    <p:extLst>
      <p:ext uri="{BB962C8B-B14F-4D97-AF65-F5344CB8AC3E}">
        <p14:creationId xmlns:p14="http://schemas.microsoft.com/office/powerpoint/2010/main" val="1045487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10</a:t>
            </a:fld>
            <a:endParaRPr kumimoji="1" lang="ja-JP" altLang="en-US"/>
          </a:p>
        </p:txBody>
      </p:sp>
    </p:spTree>
    <p:extLst>
      <p:ext uri="{BB962C8B-B14F-4D97-AF65-F5344CB8AC3E}">
        <p14:creationId xmlns:p14="http://schemas.microsoft.com/office/powerpoint/2010/main" val="1676728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B6184B-6032-48D6-8AB9-1E1927423F1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2511E62-916A-4F6E-9BE8-8C698D1597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7FF44AF-FB80-4F44-92A0-82597DD1A44C}"/>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DC1E2610-98C5-476A-BE7C-51543668701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BA28BC-385A-4FCB-BBEB-DC549B6A60EB}"/>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20597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9A3EFC-ED61-486E-A09F-9162F023D0F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D7B18E2-45EE-44C1-96E5-E682D992E03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4A11845-550A-4080-AE84-AEAE7E8A477A}"/>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ED1AC94-BE85-4467-BCA0-360F98033A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AE9C818-AC20-4137-8302-04FFE9D062AB}"/>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62157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5B13CB0-D266-42DD-BA6A-2E9700DFD50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8B341CA-1C8D-41AD-B169-A6F32F4BC01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ED5EC75-78A2-4F93-B93E-BBF4FB47B50E}"/>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6CDBA2BB-9159-4F57-B56B-3F51603713B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E5C791-717E-446E-BF1A-1B467762FEE4}"/>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59261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5E6D74-5483-4E5F-A26F-9CB1E29B8DE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A91D4F7-2FE7-44E9-9F19-57EA471919E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5F191AC-5802-48C5-AB2C-C26AC41E1CC1}"/>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4E8E1EFC-5418-4F53-98E0-FD696C72C3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E90A38E-55F0-4BB5-99C6-5FBD54077530}"/>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848644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24DDBC-1177-4E07-804A-98D35CE134D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1DC403F-555B-4C3F-B775-A3941B399E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91F41DA-F578-41FE-A411-6854877471A3}"/>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1E3774AD-5203-4CA7-9AD1-A2385C6C97D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D116AB-DE60-4CD4-9A04-25020107CE14}"/>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4232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AEB962-904E-4306-A8CB-07728C457BB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8E58C48-7BFE-455B-9ABC-4B47F7D2C39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44E99BD-DBAB-47DC-BA13-A1A19FAAC56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CBAFFB4-A668-43FC-AD66-88EB25ECA572}"/>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C1B67053-38B0-4E4E-83C5-60D113AD016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A129BD-3A14-4528-B616-2C6897509C8C}"/>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4061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DDC82A-D271-478E-8CDD-C639DF41C41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A154D76-6B4C-4723-8148-3E184EE465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DCD54B4-980F-4B1F-B212-D18236815C5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3613088-86A8-402C-B272-54397A6E5E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0F9B5A4-3410-4F1D-A968-E3D3E178104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661040B-1AEC-43E7-AC76-A8E05C455F43}"/>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8" name="フッター プレースホルダー 7">
            <a:extLst>
              <a:ext uri="{FF2B5EF4-FFF2-40B4-BE49-F238E27FC236}">
                <a16:creationId xmlns:a16="http://schemas.microsoft.com/office/drawing/2014/main" id="{8CF91E54-D1C1-4E2C-861C-520E0318EAF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DDE2649-68AF-49FC-B8D4-E96605A54CF0}"/>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177875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DC2A51-A9EA-414D-8BF4-0F9CDC11B66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1412306-F7DE-4CEC-A116-FB1BA670AA05}"/>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4" name="フッター プレースホルダー 3">
            <a:extLst>
              <a:ext uri="{FF2B5EF4-FFF2-40B4-BE49-F238E27FC236}">
                <a16:creationId xmlns:a16="http://schemas.microsoft.com/office/drawing/2014/main" id="{48B74165-1332-41FF-953A-3FF1A025B1C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03D1B1-A786-45A7-BD0F-FA2AFCC375BD}"/>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70406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1FE3C10-D246-43DC-ADA8-E9C1DFFCAB89}"/>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3" name="フッター プレースホルダー 2">
            <a:extLst>
              <a:ext uri="{FF2B5EF4-FFF2-40B4-BE49-F238E27FC236}">
                <a16:creationId xmlns:a16="http://schemas.microsoft.com/office/drawing/2014/main" id="{57EBA02B-A3E1-4808-B29E-D1536F6CE47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D0CD959-1674-497F-AA07-CEB0D5263F97}"/>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74885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534EDA-F477-4499-9E1B-65666641DBD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8A72BE7-FDD2-415A-B821-0D1CE530C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4B22E46-48D9-4432-9A2B-4D2255766E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B0BEACD-FD40-4D46-BBBC-5167314565B5}"/>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94F6A9C0-471A-423F-9482-96ACF2103F4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B872806-4CF6-41C8-94A2-59BD74C7B9EB}"/>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398658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DA2DCA-CCF4-432C-AA1B-0042ED61932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2766130-DDC1-4CF5-B014-64CBCFC67C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B2E8A50-E7DA-4DC3-BBC7-C77D43439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3FE1AA-EB27-465F-A585-319FDD90D6D7}"/>
              </a:ext>
            </a:extLst>
          </p:cNvPr>
          <p:cNvSpPr>
            <a:spLocks noGrp="1"/>
          </p:cNvSpPr>
          <p:nvPr>
            <p:ph type="dt" sz="half" idx="10"/>
          </p:nvPr>
        </p:nvSpPr>
        <p:spPr/>
        <p:txBody>
          <a:bodyPr/>
          <a:lstStyle/>
          <a:p>
            <a:fld id="{0D061B17-B8B2-4093-BD7C-B9329AB04968}" type="datetimeFigureOut">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8A19A8FB-4E36-4344-8289-C139CE223D7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8BD595A-27B3-4719-85F4-A958BDF16671}"/>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140876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F0F4D70-9BD9-415E-93BE-3A7026686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5D9EB90-C115-4BEC-8FD3-59CB1D867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5FFC80E-38E7-4ED5-A9B8-2F5A35E9B7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61B17-B8B2-4093-BD7C-B9329AB04968}" type="datetimeFigureOut">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F9DAE087-29D7-42AC-9419-8D344C4C39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406BD2-25E9-45CC-B57F-894E16A37D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339783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26" Type="http://schemas.openxmlformats.org/officeDocument/2006/relationships/image" Target="../media/image24.sv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svg"/><Relationship Id="rId20" Type="http://schemas.openxmlformats.org/officeDocument/2006/relationships/image" Target="../media/image18.sv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svg"/><Relationship Id="rId10" Type="http://schemas.openxmlformats.org/officeDocument/2006/relationships/image" Target="../media/image8.sv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 Id="rId22" Type="http://schemas.openxmlformats.org/officeDocument/2006/relationships/image" Target="../media/image20.svg"/><Relationship Id="rId27" Type="http://schemas.openxmlformats.org/officeDocument/2006/relationships/image" Target="../media/image25.png"/><Relationship Id="rId30" Type="http://schemas.openxmlformats.org/officeDocument/2006/relationships/image" Target="../media/image28.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FB51D844-6A45-4102-9DB6-2062A2AA3AC1}"/>
              </a:ext>
            </a:extLst>
          </p:cNvPr>
          <p:cNvSpPr>
            <a:spLocks noChangeArrowheads="1"/>
          </p:cNvSpPr>
          <p:nvPr/>
        </p:nvSpPr>
        <p:spPr bwMode="auto">
          <a:xfrm>
            <a:off x="0" y="2792504"/>
            <a:ext cx="12192000" cy="1272992"/>
          </a:xfrm>
          <a:prstGeom prst="rect">
            <a:avLst/>
          </a:prstGeom>
          <a:solidFill>
            <a:srgbClr val="DEEBF7"/>
          </a:solid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400" rtl="0" eaLnBrk="1" fontAlgn="auto" latinLnBrk="0" hangingPunct="1">
              <a:lnSpc>
                <a:spcPct val="100000"/>
              </a:lnSpc>
              <a:spcBef>
                <a:spcPts val="1200"/>
              </a:spcBef>
              <a:spcAft>
                <a:spcPts val="0"/>
              </a:spcAft>
              <a:buClrTx/>
              <a:buSzTx/>
              <a:buFontTx/>
              <a:buNone/>
              <a:tabLst>
                <a:tab pos="0" algn="l"/>
                <a:tab pos="914400" algn="l"/>
                <a:tab pos="1828800" algn="l"/>
                <a:tab pos="2743200" algn="l"/>
                <a:tab pos="3657600" algn="l"/>
                <a:tab pos="4122738" algn="l"/>
                <a:tab pos="4572000" algn="l"/>
                <a:tab pos="5486400" algn="l"/>
                <a:tab pos="6400800" algn="l"/>
                <a:tab pos="7315200" algn="l"/>
                <a:tab pos="8229600" algn="l"/>
                <a:tab pos="9144000" algn="l"/>
                <a:tab pos="10058400" algn="l"/>
              </a:tabLst>
              <a:defRPr/>
            </a:pPr>
            <a:r>
              <a:rPr kumimoji="1" lang="ja-JP" altLang="en-US" sz="2400" b="1" i="0" u="none" strike="noStrike" kern="120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a:t>
            </a:r>
            <a:r>
              <a:rPr lang="ja-JP" altLang="en-US" sz="2400" b="1" dirty="0">
                <a:solidFill>
                  <a:srgbClr val="000000"/>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（案）の概要と指標</a:t>
            </a:r>
            <a:endParaRPr kumimoji="1" lang="ja-JP" altLang="en-US" sz="2400" b="1" i="0" u="none" strike="noStrike" kern="120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5" name="Rectangle 1">
            <a:extLst>
              <a:ext uri="{FF2B5EF4-FFF2-40B4-BE49-F238E27FC236}">
                <a16:creationId xmlns:a16="http://schemas.microsoft.com/office/drawing/2014/main" id="{C5EFE74E-B1D9-4B26-A6CA-9B6EA9BB3076}"/>
              </a:ext>
            </a:extLst>
          </p:cNvPr>
          <p:cNvSpPr>
            <a:spLocks noChangeArrowheads="1"/>
          </p:cNvSpPr>
          <p:nvPr/>
        </p:nvSpPr>
        <p:spPr bwMode="auto">
          <a:xfrm>
            <a:off x="2654213" y="5803096"/>
            <a:ext cx="6883573" cy="792088"/>
          </a:xfrm>
          <a:prstGeom prst="rect">
            <a:avLst/>
          </a:prstGeom>
          <a:no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令和８年</a:t>
            </a: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７</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月</a:t>
            </a:r>
            <a:r>
              <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31</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日</a:t>
            </a:r>
            <a:endPar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第</a:t>
            </a:r>
            <a:r>
              <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7</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回住生活審議会　資料</a:t>
            </a:r>
          </a:p>
        </p:txBody>
      </p:sp>
      <p:sp>
        <p:nvSpPr>
          <p:cNvPr id="6" name="テキスト ボックス 5">
            <a:extLst>
              <a:ext uri="{FF2B5EF4-FFF2-40B4-BE49-F238E27FC236}">
                <a16:creationId xmlns:a16="http://schemas.microsoft.com/office/drawing/2014/main" id="{46B2AF73-9553-4AEC-9FF0-95A3E7E9E858}"/>
              </a:ext>
            </a:extLst>
          </p:cNvPr>
          <p:cNvSpPr txBox="1"/>
          <p:nvPr/>
        </p:nvSpPr>
        <p:spPr>
          <a:xfrm>
            <a:off x="10504308" y="371833"/>
            <a:ext cx="1447796" cy="284198"/>
          </a:xfrm>
          <a:prstGeom prst="rect">
            <a:avLst/>
          </a:prstGeom>
          <a:noFill/>
          <a:ln>
            <a:solidFill>
              <a:schemeClr val="tx1"/>
            </a:solidFill>
          </a:ln>
        </p:spPr>
        <p:txBody>
          <a:bodyPr wrap="square" tIns="58500" bIns="0">
            <a:spAutoFit/>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資料</a:t>
            </a:r>
            <a:r>
              <a:rPr lang="ja-JP" altLang="en-US" sz="1463"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３</a:t>
            </a:r>
            <a:endParaRPr kumimoji="1" lang="en-US" altLang="ja-JP"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638549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テキスト ボックス 52"/>
          <p:cNvSpPr txBox="1"/>
          <p:nvPr/>
        </p:nvSpPr>
        <p:spPr>
          <a:xfrm>
            <a:off x="131320" y="591731"/>
            <a:ext cx="11883895" cy="1384995"/>
          </a:xfrm>
          <a:prstGeom prst="rect">
            <a:avLst/>
          </a:prstGeom>
          <a:noFill/>
          <a:ln>
            <a:solidFill>
              <a:schemeClr val="tx1"/>
            </a:solidFill>
          </a:ln>
        </p:spPr>
        <p:txBody>
          <a:bodyPr wrap="square" rtlCol="0">
            <a:spAutoFit/>
          </a:bodyPr>
          <a:lstStyle/>
          <a:p>
            <a:pPr marL="182563" indent="-182563"/>
            <a:r>
              <a:rPr lang="ja-JP" altLang="en-US" sz="1400" dirty="0">
                <a:latin typeface="UD デジタル 教科書体 N-R" panose="02020400000000000000" pitchFamily="17" charset="-128"/>
                <a:ea typeface="UD デジタル 教科書体 N-R" panose="02020400000000000000" pitchFamily="17" charset="-128"/>
              </a:rPr>
              <a:t>○人口・世帯数の減少及び民間賃貸住宅の見通しを踏まえ、住宅セーフティネットの観点から、</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「経済的側面」から住宅に困窮する世帯数</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に　対して、</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低廉な家賃の住宅ストック数</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が充足するよう、最低限必要となる公的賃貸住宅全体の量（指標）を推計。</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a:t>
            </a:r>
            <a:r>
              <a:rPr lang="en-US" altLang="ja-JP" sz="1400" dirty="0">
                <a:latin typeface="UD デジタル 教科書体 N-R" panose="02020400000000000000" pitchFamily="17" charset="-128"/>
                <a:ea typeface="UD デジタル 教科書体 N-R" panose="02020400000000000000" pitchFamily="17" charset="-128"/>
              </a:rPr>
              <a:t>2025</a:t>
            </a:r>
            <a:r>
              <a:rPr lang="ja-JP" altLang="en-US" sz="1400" dirty="0">
                <a:latin typeface="UD デジタル 教科書体 N-R" panose="02020400000000000000" pitchFamily="17" charset="-128"/>
                <a:ea typeface="UD デジタル 教科書体 N-R" panose="02020400000000000000" pitchFamily="17" charset="-128"/>
              </a:rPr>
              <a:t>年時点で</a:t>
            </a:r>
            <a:r>
              <a:rPr lang="en-US" altLang="ja-JP" sz="1400" dirty="0">
                <a:latin typeface="UD デジタル 教科書体 N-R" panose="02020400000000000000" pitchFamily="17" charset="-128"/>
                <a:ea typeface="UD デジタル 教科書体 N-R" panose="02020400000000000000" pitchFamily="17" charset="-128"/>
              </a:rPr>
              <a:t>2020</a:t>
            </a:r>
            <a:r>
              <a:rPr lang="ja-JP" altLang="en-US" sz="1400" dirty="0">
                <a:latin typeface="UD デジタル 教科書体 N-R" panose="02020400000000000000" pitchFamily="17" charset="-128"/>
                <a:ea typeface="UD デジタル 教科書体 N-R" panose="02020400000000000000" pitchFamily="17" charset="-128"/>
              </a:rPr>
              <a:t>年と比較し、以下の見込みであり、概ね想定通りの傾向となっている</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　　・適正な負担の範囲で質を備えた住宅を確保できない世帯数　約　４７．２万世帯　（</a:t>
            </a:r>
            <a:r>
              <a:rPr lang="en-US" altLang="ja-JP" sz="1400" dirty="0">
                <a:latin typeface="UD デジタル 教科書体 N-R" panose="02020400000000000000" pitchFamily="17" charset="-128"/>
                <a:ea typeface="UD デジタル 教科書体 N-R" panose="02020400000000000000" pitchFamily="17" charset="-128"/>
              </a:rPr>
              <a:t>2050</a:t>
            </a:r>
            <a:r>
              <a:rPr lang="ja-JP" altLang="en-US" sz="1400" dirty="0">
                <a:latin typeface="UD デジタル 教科書体 N-R" panose="02020400000000000000" pitchFamily="17" charset="-128"/>
                <a:ea typeface="UD デジタル 教科書体 N-R" panose="02020400000000000000" pitchFamily="17" charset="-128"/>
              </a:rPr>
              <a:t>年までに▲　８％の想定）</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　　・低廉な家賃で一定の質を備えた民間賃貸住宅ストック数　　約　２０．３万戸　　（</a:t>
            </a:r>
            <a:r>
              <a:rPr lang="en-US" altLang="ja-JP" sz="1400" dirty="0">
                <a:latin typeface="UD デジタル 教科書体 N-R" panose="02020400000000000000" pitchFamily="17" charset="-128"/>
                <a:ea typeface="UD デジタル 教科書体 N-R" panose="02020400000000000000" pitchFamily="17" charset="-128"/>
              </a:rPr>
              <a:t>2050</a:t>
            </a:r>
            <a:r>
              <a:rPr lang="ja-JP" altLang="en-US" sz="1400" dirty="0">
                <a:latin typeface="UD デジタル 教科書体 N-R" panose="02020400000000000000" pitchFamily="17" charset="-128"/>
                <a:ea typeface="UD デジタル 教科書体 N-R" panose="02020400000000000000" pitchFamily="17" charset="-128"/>
              </a:rPr>
              <a:t>年までに＋１３％の想定）</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　　・低廉な家賃の公的賃貸住宅で対応が必要な</a:t>
            </a:r>
            <a:r>
              <a:rPr lang="ja-JP" altLang="en-US" sz="1400">
                <a:latin typeface="UD デジタル 教科書体 N-R" panose="02020400000000000000" pitchFamily="17" charset="-128"/>
                <a:ea typeface="UD デジタル 教科書体 N-R" panose="02020400000000000000" pitchFamily="17" charset="-128"/>
              </a:rPr>
              <a:t>世帯数　　　　　約 </a:t>
            </a:r>
            <a:r>
              <a:rPr lang="ja-JP" altLang="en-US" sz="1400" dirty="0">
                <a:latin typeface="UD デジタル 教科書体 N-R" panose="02020400000000000000" pitchFamily="17" charset="-128"/>
                <a:ea typeface="UD デジタル 教科書体 N-R" panose="02020400000000000000" pitchFamily="17" charset="-128"/>
              </a:rPr>
              <a:t> </a:t>
            </a:r>
            <a:r>
              <a:rPr lang="ja-JP" altLang="en-US" sz="1400">
                <a:latin typeface="UD デジタル 教科書体 N-R" panose="02020400000000000000" pitchFamily="17" charset="-128"/>
                <a:ea typeface="UD デジタル 教科書体 N-R" panose="02020400000000000000" pitchFamily="17" charset="-128"/>
              </a:rPr>
              <a:t>２６．９万</a:t>
            </a:r>
            <a:r>
              <a:rPr lang="ja-JP" altLang="en-US" sz="1400" dirty="0">
                <a:latin typeface="UD デジタル 教科書体 N-R" panose="02020400000000000000" pitchFamily="17" charset="-128"/>
                <a:ea typeface="UD デジタル 教科書体 N-R" panose="02020400000000000000" pitchFamily="17" charset="-128"/>
              </a:rPr>
              <a:t>世帯　（</a:t>
            </a:r>
            <a:r>
              <a:rPr lang="en-US" altLang="ja-JP" sz="1400" dirty="0">
                <a:latin typeface="UD デジタル 教科書体 N-R" panose="02020400000000000000" pitchFamily="17" charset="-128"/>
                <a:ea typeface="UD デジタル 教科書体 N-R" panose="02020400000000000000" pitchFamily="17" charset="-128"/>
              </a:rPr>
              <a:t>2050</a:t>
            </a:r>
            <a:r>
              <a:rPr lang="ja-JP" altLang="en-US" sz="1400" dirty="0">
                <a:latin typeface="UD デジタル 教科書体 N-R" panose="02020400000000000000" pitchFamily="17" charset="-128"/>
                <a:ea typeface="UD デジタル 教科書体 N-R" panose="02020400000000000000" pitchFamily="17" charset="-128"/>
              </a:rPr>
              <a:t>年までに▲２２％の想定）</a:t>
            </a:r>
          </a:p>
        </p:txBody>
      </p:sp>
      <p:sp>
        <p:nvSpPr>
          <p:cNvPr id="2" name="正方形/長方形 1"/>
          <p:cNvSpPr/>
          <p:nvPr/>
        </p:nvSpPr>
        <p:spPr>
          <a:xfrm>
            <a:off x="244164" y="8924213"/>
            <a:ext cx="11388303" cy="707886"/>
          </a:xfrm>
          <a:prstGeom prst="rect">
            <a:avLst/>
          </a:prstGeom>
        </p:spPr>
        <p:txBody>
          <a:bodyPr wrap="square">
            <a:spAutoFit/>
          </a:bodyPr>
          <a:lstStyle/>
          <a:p>
            <a:pPr>
              <a:lnSpc>
                <a:spcPts val="1200"/>
              </a:lnSpc>
              <a:spcBef>
                <a:spcPts val="600"/>
              </a:spcBef>
            </a:pPr>
            <a:r>
              <a:rPr lang="en-US" altLang="ja-JP" sz="1100" b="1">
                <a:latin typeface="BIZ UDPゴシック" panose="020B0400000000000000" pitchFamily="50" charset="-128"/>
                <a:ea typeface="BIZ UDPゴシック" panose="020B0400000000000000" pitchFamily="50" charset="-128"/>
              </a:rPr>
              <a:t>【</a:t>
            </a:r>
            <a:r>
              <a:rPr lang="ja-JP" altLang="en-US" sz="1100" b="1">
                <a:latin typeface="BIZ UDPゴシック" panose="020B0400000000000000" pitchFamily="50" charset="-128"/>
                <a:ea typeface="BIZ UDPゴシック" panose="020B0400000000000000" pitchFamily="50" charset="-128"/>
              </a:rPr>
              <a:t>「低廉な家賃のストック」と「中堅所得者向け」の算定の考え方</a:t>
            </a:r>
            <a:r>
              <a:rPr lang="en-US" altLang="ja-JP" sz="1100" b="1">
                <a:latin typeface="BIZ UDPゴシック" panose="020B0400000000000000" pitchFamily="50" charset="-128"/>
                <a:ea typeface="BIZ UDPゴシック" panose="020B0400000000000000" pitchFamily="50" charset="-128"/>
              </a:rPr>
              <a:t>】</a:t>
            </a:r>
          </a:p>
          <a:p>
            <a:pPr>
              <a:lnSpc>
                <a:spcPts val="1200"/>
              </a:lnSpc>
              <a:spcBef>
                <a:spcPts val="600"/>
              </a:spcBef>
            </a:pPr>
            <a:r>
              <a:rPr lang="ja-JP" altLang="en-US" sz="1100">
                <a:latin typeface="BIZ UDPゴシック" panose="020B0400000000000000" pitchFamily="50" charset="-128"/>
                <a:ea typeface="BIZ UDPゴシック" panose="020B0400000000000000" pitchFamily="50" charset="-128"/>
              </a:rPr>
              <a:t>・公的賃貸住宅は、高経年で低廉な家賃ストックが多く、今後建替えや廃止により縮減が見込まれ、全体量が縮小するという想定。</a:t>
            </a:r>
            <a:endParaRPr lang="en-US" altLang="ja-JP" sz="1100">
              <a:latin typeface="BIZ UDPゴシック" panose="020B0400000000000000" pitchFamily="50" charset="-128"/>
              <a:ea typeface="BIZ UDPゴシック" panose="020B0400000000000000" pitchFamily="50" charset="-128"/>
            </a:endParaRPr>
          </a:p>
          <a:p>
            <a:pPr>
              <a:lnSpc>
                <a:spcPts val="1200"/>
              </a:lnSpc>
              <a:spcBef>
                <a:spcPts val="600"/>
              </a:spcBef>
            </a:pPr>
            <a:r>
              <a:rPr lang="ja-JP" altLang="en-US" sz="1100">
                <a:latin typeface="BIZ UDPゴシック" panose="020B0400000000000000" pitchFamily="50" charset="-128"/>
                <a:ea typeface="BIZ UDPゴシック" panose="020B0400000000000000" pitchFamily="50" charset="-128"/>
              </a:rPr>
              <a:t>・</a:t>
            </a:r>
            <a:r>
              <a:rPr lang="en-US" altLang="ja-JP" sz="1100">
                <a:latin typeface="BIZ UDPゴシック" panose="020B0400000000000000" pitchFamily="50" charset="-128"/>
                <a:ea typeface="BIZ UDPゴシック" panose="020B0400000000000000" pitchFamily="50" charset="-128"/>
              </a:rPr>
              <a:t>UR</a:t>
            </a:r>
            <a:r>
              <a:rPr lang="ja-JP" altLang="en-US" sz="1100">
                <a:latin typeface="BIZ UDPゴシック" panose="020B0400000000000000" pitchFamily="50" charset="-128"/>
                <a:ea typeface="BIZ UDPゴシック" panose="020B0400000000000000" pitchFamily="50" charset="-128"/>
              </a:rPr>
              <a:t>・公社の中堅所得者向けストックは、築年数の浅いものも多く、また、高経年の低家賃ストックの建替えに伴い増加が見込まれることから、　結果的に現ストック数が維持されると想定。</a:t>
            </a:r>
            <a:endParaRPr lang="en-US" altLang="ja-JP" sz="1100">
              <a:latin typeface="BIZ UDPゴシック" panose="020B0400000000000000" pitchFamily="50" charset="-128"/>
              <a:ea typeface="BIZ UDPゴシック" panose="020B0400000000000000" pitchFamily="50" charset="-128"/>
            </a:endParaRPr>
          </a:p>
        </p:txBody>
      </p:sp>
      <p:sp>
        <p:nvSpPr>
          <p:cNvPr id="107" name="正方形/長方形 106">
            <a:extLst>
              <a:ext uri="{FF2B5EF4-FFF2-40B4-BE49-F238E27FC236}">
                <a16:creationId xmlns:a16="http://schemas.microsoft.com/office/drawing/2014/main" id="{42F3122E-C474-476C-9C12-39BEF4DC0BCC}"/>
              </a:ext>
            </a:extLst>
          </p:cNvPr>
          <p:cNvSpPr>
            <a:spLocks/>
          </p:cNvSpPr>
          <p:nvPr/>
        </p:nvSpPr>
        <p:spPr>
          <a:xfrm>
            <a:off x="0" y="662"/>
            <a:ext cx="12193200" cy="540000"/>
          </a:xfrm>
          <a:prstGeom prst="rect">
            <a:avLst/>
          </a:prstGeom>
          <a:solidFill>
            <a:schemeClr val="accent5">
              <a:lumMod val="20000"/>
              <a:lumOff val="80000"/>
            </a:schemeClr>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144000" tIns="0" rIns="0" bIns="0" numCol="1" spcCol="0" rtlCol="0" fromWordArt="0" anchor="ctr" anchorCtr="0" forceAA="0" compatLnSpc="1">
            <a:prstTxWarp prst="textNoShape">
              <a:avLst/>
            </a:prstTxWarp>
            <a:noAutofit/>
          </a:bodyPr>
          <a:lstStyle/>
          <a:p>
            <a:pPr>
              <a:spcBef>
                <a:spcPct val="0"/>
              </a:spcBef>
            </a:pPr>
            <a:r>
              <a:rPr lang="ja-JP" altLang="en-US" b="1">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公的賃貸住宅全体の戸数の検証</a:t>
            </a:r>
            <a:endParaRPr lang="zh-TW" altLang="en-US" b="1">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08" name="正方形/長方形 107">
            <a:extLst>
              <a:ext uri="{FF2B5EF4-FFF2-40B4-BE49-F238E27FC236}">
                <a16:creationId xmlns:a16="http://schemas.microsoft.com/office/drawing/2014/main" id="{BA06865F-3312-4850-AC8B-A6A5F908504F}"/>
              </a:ext>
            </a:extLst>
          </p:cNvPr>
          <p:cNvSpPr/>
          <p:nvPr/>
        </p:nvSpPr>
        <p:spPr>
          <a:xfrm>
            <a:off x="211801" y="8826869"/>
            <a:ext cx="11795159" cy="497508"/>
          </a:xfrm>
          <a:prstGeom prst="rect">
            <a:avLst/>
          </a:prstGeom>
        </p:spPr>
        <p:txBody>
          <a:bodyPr wrap="square">
            <a:spAutoFit/>
          </a:bodyPr>
          <a:lstStyle/>
          <a:p>
            <a:pPr>
              <a:lnSpc>
                <a:spcPts val="1200"/>
              </a:lnSpc>
              <a:spcBef>
                <a:spcPts val="600"/>
              </a:spcBef>
            </a:pPr>
            <a:r>
              <a:rPr lang="ja-JP" altLang="en-US" sz="1600">
                <a:latin typeface="UD デジタル 教科書体 N-R" panose="02020400000000000000" pitchFamily="17" charset="-128"/>
                <a:ea typeface="UD デジタル 教科書体 N-R" panose="02020400000000000000" pitchFamily="17" charset="-128"/>
              </a:rPr>
              <a:t>・公的賃貸住宅全体：</a:t>
            </a:r>
            <a:r>
              <a:rPr lang="en-US" altLang="ja-JP" sz="1600">
                <a:latin typeface="UD デジタル 教科書体 N-R" panose="02020400000000000000" pitchFamily="17" charset="-128"/>
                <a:ea typeface="UD デジタル 教科書体 N-R" panose="02020400000000000000" pitchFamily="17" charset="-128"/>
              </a:rPr>
              <a:t>31</a:t>
            </a:r>
            <a:r>
              <a:rPr lang="ja-JP" altLang="en-US" sz="1600">
                <a:latin typeface="UD デジタル 教科書体 N-R" panose="02020400000000000000" pitchFamily="17" charset="-128"/>
                <a:ea typeface="UD デジタル 教科書体 N-R" panose="02020400000000000000" pitchFamily="17" charset="-128"/>
              </a:rPr>
              <a:t>万戸</a:t>
            </a:r>
            <a:r>
              <a:rPr lang="en-US" altLang="ja-JP" sz="1600">
                <a:latin typeface="UD デジタル 教科書体 N-R" panose="02020400000000000000" pitchFamily="17" charset="-128"/>
                <a:ea typeface="UD デジタル 教科書体 N-R" panose="02020400000000000000" pitchFamily="17" charset="-128"/>
              </a:rPr>
              <a:t>[39.2</a:t>
            </a:r>
            <a:r>
              <a:rPr lang="ja-JP" altLang="en-US" sz="1600">
                <a:latin typeface="UD デジタル 教科書体 N-R" panose="02020400000000000000" pitchFamily="17" charset="-128"/>
                <a:ea typeface="UD デジタル 教科書体 N-R" panose="02020400000000000000" pitchFamily="17" charset="-128"/>
              </a:rPr>
              <a:t>万戸（令和</a:t>
            </a:r>
            <a:r>
              <a:rPr lang="en-US" altLang="ja-JP" sz="1600">
                <a:latin typeface="UD デジタル 教科書体 N-R" panose="02020400000000000000" pitchFamily="17" charset="-128"/>
                <a:ea typeface="UD デジタル 教科書体 N-R" panose="02020400000000000000" pitchFamily="17" charset="-128"/>
              </a:rPr>
              <a:t>2</a:t>
            </a:r>
            <a:r>
              <a:rPr lang="ja-JP" altLang="en-US" sz="1600">
                <a:latin typeface="UD デジタル 教科書体 N-R" panose="02020400000000000000" pitchFamily="17" charset="-128"/>
                <a:ea typeface="UD デジタル 教科書体 N-R" panose="02020400000000000000" pitchFamily="17" charset="-128"/>
              </a:rPr>
              <a:t>年度時点からおおむね２割減）</a:t>
            </a:r>
            <a:r>
              <a:rPr lang="en-US" altLang="ja-JP" sz="1600">
                <a:latin typeface="UD デジタル 教科書体 N-R" panose="02020400000000000000" pitchFamily="17" charset="-128"/>
                <a:ea typeface="UD デジタル 教科書体 N-R" panose="02020400000000000000" pitchFamily="17" charset="-128"/>
              </a:rPr>
              <a:t>]</a:t>
            </a:r>
            <a:r>
              <a:rPr lang="ja-JP" altLang="en-US" sz="1600">
                <a:latin typeface="UD デジタル 教科書体 N-R" panose="02020400000000000000" pitchFamily="17" charset="-128"/>
                <a:ea typeface="UD デジタル 教科書体 N-R" panose="02020400000000000000" pitchFamily="17" charset="-128"/>
              </a:rPr>
              <a:t>　　令和</a:t>
            </a:r>
            <a:r>
              <a:rPr lang="en-US" altLang="ja-JP" sz="1600">
                <a:latin typeface="UD デジタル 教科書体 N-R" panose="02020400000000000000" pitchFamily="17" charset="-128"/>
                <a:ea typeface="UD デジタル 教科書体 N-R" panose="02020400000000000000" pitchFamily="17" charset="-128"/>
              </a:rPr>
              <a:t>7</a:t>
            </a:r>
            <a:r>
              <a:rPr lang="ja-JP" altLang="en-US" sz="1600">
                <a:latin typeface="UD デジタル 教科書体 N-R" panose="02020400000000000000" pitchFamily="17" charset="-128"/>
                <a:ea typeface="UD デジタル 教科書体 N-R" panose="02020400000000000000" pitchFamily="17" charset="-128"/>
              </a:rPr>
              <a:t>年度末時点　</a:t>
            </a:r>
            <a:r>
              <a:rPr lang="en-US" altLang="ja-JP" sz="1600">
                <a:solidFill>
                  <a:schemeClr val="accent1"/>
                </a:solidFill>
                <a:latin typeface="UD デジタル 教科書体 N-R" panose="02020400000000000000" pitchFamily="17" charset="-128"/>
                <a:ea typeface="UD デジタル 教科書体 N-R" panose="02020400000000000000" pitchFamily="17" charset="-128"/>
              </a:rPr>
              <a:t>38.2</a:t>
            </a:r>
            <a:r>
              <a:rPr lang="ja-JP" altLang="en-US" sz="1600">
                <a:latin typeface="UD デジタル 教科書体 N-R" panose="02020400000000000000" pitchFamily="17" charset="-128"/>
                <a:ea typeface="UD デジタル 教科書体 N-R" panose="02020400000000000000" pitchFamily="17" charset="-128"/>
              </a:rPr>
              <a:t>万戸</a:t>
            </a:r>
            <a:endParaRPr lang="en-US" altLang="ja-JP" sz="1600">
              <a:latin typeface="UD デジタル 教科書体 N-R" panose="02020400000000000000" pitchFamily="17" charset="-128"/>
              <a:ea typeface="UD デジタル 教科書体 N-R" panose="02020400000000000000" pitchFamily="17" charset="-128"/>
            </a:endParaRPr>
          </a:p>
          <a:p>
            <a:pPr>
              <a:lnSpc>
                <a:spcPts val="1200"/>
              </a:lnSpc>
              <a:spcBef>
                <a:spcPts val="600"/>
              </a:spcBef>
            </a:pPr>
            <a:r>
              <a:rPr lang="ja-JP" altLang="en-US" sz="1600">
                <a:latin typeface="UD デジタル 教科書体 N-R" panose="02020400000000000000" pitchFamily="17" charset="-128"/>
                <a:ea typeface="UD デジタル 教科書体 N-R" panose="02020400000000000000" pitchFamily="17" charset="-128"/>
              </a:rPr>
              <a:t>・府営住宅：</a:t>
            </a:r>
            <a:r>
              <a:rPr lang="en-US" altLang="ja-JP" sz="1600">
                <a:latin typeface="UD デジタル 教科書体 N-R" panose="02020400000000000000" pitchFamily="17" charset="-128"/>
                <a:ea typeface="UD デジタル 教科書体 N-R" panose="02020400000000000000" pitchFamily="17" charset="-128"/>
              </a:rPr>
              <a:t>7.6</a:t>
            </a:r>
            <a:r>
              <a:rPr lang="ja-JP" altLang="en-US" sz="1600">
                <a:latin typeface="UD デジタル 教科書体 N-R" panose="02020400000000000000" pitchFamily="17" charset="-128"/>
                <a:ea typeface="UD デジタル 教科書体 N-R" panose="02020400000000000000" pitchFamily="17" charset="-128"/>
              </a:rPr>
              <a:t>万戸　　　　　　　　　　　　　　　　　　　　　　　　　　　　令和</a:t>
            </a:r>
            <a:r>
              <a:rPr lang="en-US" altLang="ja-JP" sz="1600">
                <a:latin typeface="UD デジタル 教科書体 N-R" panose="02020400000000000000" pitchFamily="17" charset="-128"/>
                <a:ea typeface="UD デジタル 教科書体 N-R" panose="02020400000000000000" pitchFamily="17" charset="-128"/>
              </a:rPr>
              <a:t>7</a:t>
            </a:r>
            <a:r>
              <a:rPr lang="ja-JP" altLang="en-US" sz="1600">
                <a:latin typeface="UD デジタル 教科書体 N-R" panose="02020400000000000000" pitchFamily="17" charset="-128"/>
                <a:ea typeface="UD デジタル 教科書体 N-R" panose="02020400000000000000" pitchFamily="17" charset="-128"/>
              </a:rPr>
              <a:t>年度末時点　</a:t>
            </a:r>
            <a:r>
              <a:rPr lang="en-US" altLang="ja-JP" sz="1600">
                <a:solidFill>
                  <a:schemeClr val="accent1"/>
                </a:solidFill>
                <a:latin typeface="UD デジタル 教科書体 N-R" panose="02020400000000000000" pitchFamily="17" charset="-128"/>
                <a:ea typeface="UD デジタル 教科書体 N-R" panose="02020400000000000000" pitchFamily="17" charset="-128"/>
              </a:rPr>
              <a:t>10.9</a:t>
            </a:r>
            <a:r>
              <a:rPr lang="ja-JP" altLang="en-US" sz="1600">
                <a:latin typeface="UD デジタル 教科書体 N-R" panose="02020400000000000000" pitchFamily="17" charset="-128"/>
                <a:ea typeface="UD デジタル 教科書体 N-R" panose="02020400000000000000" pitchFamily="17" charset="-128"/>
              </a:rPr>
              <a:t>万戸</a:t>
            </a:r>
            <a:endParaRPr lang="en-US" altLang="ja-JP" sz="1600">
              <a:latin typeface="UD デジタル 教科書体 N-R" panose="02020400000000000000" pitchFamily="17" charset="-128"/>
              <a:ea typeface="UD デジタル 教科書体 N-R" panose="02020400000000000000" pitchFamily="17" charset="-128"/>
            </a:endParaRPr>
          </a:p>
        </p:txBody>
      </p:sp>
      <p:sp>
        <p:nvSpPr>
          <p:cNvPr id="115" name="テキスト ボックス 114">
            <a:extLst>
              <a:ext uri="{FF2B5EF4-FFF2-40B4-BE49-F238E27FC236}">
                <a16:creationId xmlns:a16="http://schemas.microsoft.com/office/drawing/2014/main" id="{03E3B41B-84CF-4FB8-A24D-0930C5279012}"/>
              </a:ext>
            </a:extLst>
          </p:cNvPr>
          <p:cNvSpPr txBox="1"/>
          <p:nvPr/>
        </p:nvSpPr>
        <p:spPr>
          <a:xfrm>
            <a:off x="3625462" y="-548821"/>
            <a:ext cx="1195530" cy="415498"/>
          </a:xfrm>
          <a:prstGeom prst="rect">
            <a:avLst/>
          </a:prstGeom>
          <a:noFill/>
          <a:ln>
            <a:noFill/>
          </a:ln>
        </p:spPr>
        <p:txBody>
          <a:bodyPr wrap="square" rtlCol="0">
            <a:spAutoFit/>
          </a:bodyPr>
          <a:lstStyle/>
          <a:p>
            <a:pPr algn="ctr" defTabSz="452438"/>
            <a:r>
              <a:rPr lang="en-US" altLang="ja-JP" sz="1050" dirty="0">
                <a:solidFill>
                  <a:schemeClr val="accent1"/>
                </a:solidFill>
                <a:latin typeface="BIZ UDPゴシック" panose="020B0400000000000000" pitchFamily="50" charset="-128"/>
                <a:ea typeface="BIZ UDPゴシック" panose="020B0400000000000000" pitchFamily="50" charset="-128"/>
              </a:rPr>
              <a:t>46.7</a:t>
            </a:r>
            <a:r>
              <a:rPr lang="ja-JP" altLang="en-US" sz="1050" dirty="0">
                <a:solidFill>
                  <a:schemeClr val="accent1"/>
                </a:solidFill>
                <a:latin typeface="BIZ UDPゴシック" panose="020B0400000000000000" pitchFamily="50" charset="-128"/>
                <a:ea typeface="BIZ UDPゴシック" panose="020B0400000000000000" pitchFamily="50" charset="-128"/>
              </a:rPr>
              <a:t>万世帯</a:t>
            </a:r>
            <a:endParaRPr lang="en-US" altLang="ja-JP" sz="1050" dirty="0">
              <a:solidFill>
                <a:schemeClr val="accent1"/>
              </a:solidFill>
              <a:latin typeface="BIZ UDPゴシック" panose="020B0400000000000000" pitchFamily="50" charset="-128"/>
              <a:ea typeface="BIZ UDPゴシック" panose="020B0400000000000000" pitchFamily="50" charset="-128"/>
            </a:endParaRPr>
          </a:p>
          <a:p>
            <a:pPr algn="ctr" defTabSz="452438"/>
            <a:r>
              <a:rPr lang="ja-JP" altLang="en-US" sz="1050" dirty="0">
                <a:solidFill>
                  <a:schemeClr val="accent1"/>
                </a:solidFill>
                <a:latin typeface="BIZ UDPゴシック" panose="020B0400000000000000" pitchFamily="50" charset="-128"/>
                <a:ea typeface="BIZ UDPゴシック" panose="020B0400000000000000" pitchFamily="50" charset="-128"/>
              </a:rPr>
              <a:t>▲</a:t>
            </a:r>
            <a:r>
              <a:rPr lang="en-US" altLang="ja-JP" sz="1050" dirty="0">
                <a:solidFill>
                  <a:schemeClr val="accent1"/>
                </a:solidFill>
                <a:latin typeface="BIZ UDPゴシック" panose="020B0400000000000000" pitchFamily="50" charset="-128"/>
                <a:ea typeface="BIZ UDPゴシック" panose="020B0400000000000000" pitchFamily="50" charset="-128"/>
              </a:rPr>
              <a:t>1.3%</a:t>
            </a:r>
          </a:p>
        </p:txBody>
      </p:sp>
      <p:sp>
        <p:nvSpPr>
          <p:cNvPr id="102" name="スライド番号プレースホルダー 1">
            <a:extLst>
              <a:ext uri="{FF2B5EF4-FFF2-40B4-BE49-F238E27FC236}">
                <a16:creationId xmlns:a16="http://schemas.microsoft.com/office/drawing/2014/main" id="{6D9C359C-25A9-4023-8612-EA37C6BE6EA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10</a:t>
            </a:fld>
            <a:endParaRPr lang="ja-JP" altLang="en-US" dirty="0">
              <a:solidFill>
                <a:schemeClr val="tx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5111317-620F-4F9D-96CB-38D63C3C81A0}"/>
              </a:ext>
            </a:extLst>
          </p:cNvPr>
          <p:cNvPicPr>
            <a:picLocks noChangeAspect="1"/>
          </p:cNvPicPr>
          <p:nvPr/>
        </p:nvPicPr>
        <p:blipFill>
          <a:blip r:embed="rId3"/>
          <a:stretch>
            <a:fillRect/>
          </a:stretch>
        </p:blipFill>
        <p:spPr>
          <a:xfrm>
            <a:off x="407939" y="2074070"/>
            <a:ext cx="11376122" cy="4645555"/>
          </a:xfrm>
          <a:prstGeom prst="rect">
            <a:avLst/>
          </a:prstGeom>
        </p:spPr>
      </p:pic>
    </p:spTree>
    <p:extLst>
      <p:ext uri="{BB962C8B-B14F-4D97-AF65-F5344CB8AC3E}">
        <p14:creationId xmlns:p14="http://schemas.microsoft.com/office/powerpoint/2010/main" val="1165695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グラフィックス 171" descr="ハート 単色塗りつぶし">
            <a:extLst>
              <a:ext uri="{FF2B5EF4-FFF2-40B4-BE49-F238E27FC236}">
                <a16:creationId xmlns:a16="http://schemas.microsoft.com/office/drawing/2014/main" id="{9B2025A3-8DDF-4DE6-A0C2-2B185AA3E0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36086" y="3331074"/>
            <a:ext cx="709970" cy="709970"/>
          </a:xfrm>
          <a:prstGeom prst="rect">
            <a:avLst/>
          </a:prstGeom>
        </p:spPr>
      </p:pic>
      <p:pic>
        <p:nvPicPr>
          <p:cNvPr id="166" name="グラフィックス 165" descr="郊外の光景 単色塗りつぶし">
            <a:extLst>
              <a:ext uri="{FF2B5EF4-FFF2-40B4-BE49-F238E27FC236}">
                <a16:creationId xmlns:a16="http://schemas.microsoft.com/office/drawing/2014/main" id="{7E3E0A54-CE40-4676-BBC2-31B2EF0600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06615" y="3312940"/>
            <a:ext cx="669932" cy="669932"/>
          </a:xfrm>
          <a:prstGeom prst="rect">
            <a:avLst/>
          </a:prstGeom>
        </p:spPr>
      </p:pic>
      <p:pic>
        <p:nvPicPr>
          <p:cNvPr id="146" name="グラフィックス 145" descr="ユニバーサル アクセス 単色塗りつぶし">
            <a:extLst>
              <a:ext uri="{FF2B5EF4-FFF2-40B4-BE49-F238E27FC236}">
                <a16:creationId xmlns:a16="http://schemas.microsoft.com/office/drawing/2014/main" id="{17A3FECC-6FD9-4819-824E-44BF9558FD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82928" y="3307746"/>
            <a:ext cx="715185" cy="715185"/>
          </a:xfrm>
          <a:prstGeom prst="rect">
            <a:avLst/>
          </a:prstGeom>
        </p:spPr>
      </p:pic>
      <p:pic>
        <p:nvPicPr>
          <p:cNvPr id="143" name="グラフィックス 142" descr="事業の成長 単色塗りつぶし">
            <a:extLst>
              <a:ext uri="{FF2B5EF4-FFF2-40B4-BE49-F238E27FC236}">
                <a16:creationId xmlns:a16="http://schemas.microsoft.com/office/drawing/2014/main" id="{990B0BCF-F35F-49BD-8550-FBB10A8C9A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6814" y="3336522"/>
            <a:ext cx="691126" cy="698829"/>
          </a:xfrm>
          <a:prstGeom prst="rect">
            <a:avLst/>
          </a:prstGeom>
        </p:spPr>
      </p:pic>
      <p:sp>
        <p:nvSpPr>
          <p:cNvPr id="117" name="角丸四角形 65">
            <a:extLst>
              <a:ext uri="{FF2B5EF4-FFF2-40B4-BE49-F238E27FC236}">
                <a16:creationId xmlns:a16="http://schemas.microsoft.com/office/drawing/2014/main" id="{360746A6-9633-4D70-B738-D4BC85B25D90}"/>
              </a:ext>
            </a:extLst>
          </p:cNvPr>
          <p:cNvSpPr/>
          <p:nvPr/>
        </p:nvSpPr>
        <p:spPr>
          <a:xfrm>
            <a:off x="3561713"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7" name="角丸四角形 65">
            <a:extLst>
              <a:ext uri="{FF2B5EF4-FFF2-40B4-BE49-F238E27FC236}">
                <a16:creationId xmlns:a16="http://schemas.microsoft.com/office/drawing/2014/main" id="{89A54EE4-CDFF-40E4-B1BB-2F7F62734BA6}"/>
              </a:ext>
            </a:extLst>
          </p:cNvPr>
          <p:cNvSpPr/>
          <p:nvPr/>
        </p:nvSpPr>
        <p:spPr>
          <a:xfrm>
            <a:off x="2416712"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6" name="角丸四角形 65">
            <a:extLst>
              <a:ext uri="{FF2B5EF4-FFF2-40B4-BE49-F238E27FC236}">
                <a16:creationId xmlns:a16="http://schemas.microsoft.com/office/drawing/2014/main" id="{B72FBEA3-7041-4086-AE7E-40A02EC1E109}"/>
              </a:ext>
            </a:extLst>
          </p:cNvPr>
          <p:cNvSpPr/>
          <p:nvPr/>
        </p:nvSpPr>
        <p:spPr>
          <a:xfrm>
            <a:off x="1271712"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2" name="角丸四角形 65">
            <a:extLst>
              <a:ext uri="{FF2B5EF4-FFF2-40B4-BE49-F238E27FC236}">
                <a16:creationId xmlns:a16="http://schemas.microsoft.com/office/drawing/2014/main" id="{199070B4-2C94-4A6F-8CB6-AA84C6C07DB9}"/>
              </a:ext>
            </a:extLst>
          </p:cNvPr>
          <p:cNvSpPr/>
          <p:nvPr/>
        </p:nvSpPr>
        <p:spPr>
          <a:xfrm>
            <a:off x="126712"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5" name="四角形: 角を丸くする 104">
            <a:extLst>
              <a:ext uri="{FF2B5EF4-FFF2-40B4-BE49-F238E27FC236}">
                <a16:creationId xmlns:a16="http://schemas.microsoft.com/office/drawing/2014/main" id="{4497878E-88FB-4E85-9665-13EB99F65D1F}"/>
              </a:ext>
            </a:extLst>
          </p:cNvPr>
          <p:cNvSpPr/>
          <p:nvPr/>
        </p:nvSpPr>
        <p:spPr>
          <a:xfrm>
            <a:off x="75455" y="2005107"/>
            <a:ext cx="4630191" cy="4765546"/>
          </a:xfrm>
          <a:prstGeom prst="roundRect">
            <a:avLst>
              <a:gd name="adj" fmla="val 4969"/>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5" name="テキスト ボックス 14">
            <a:extLst>
              <a:ext uri="{FF2B5EF4-FFF2-40B4-BE49-F238E27FC236}">
                <a16:creationId xmlns:a16="http://schemas.microsoft.com/office/drawing/2014/main" id="{7D07CC5C-001D-4C20-9105-674D2CB2DE15}"/>
              </a:ext>
            </a:extLst>
          </p:cNvPr>
          <p:cNvSpPr txBox="1"/>
          <p:nvPr/>
        </p:nvSpPr>
        <p:spPr>
          <a:xfrm>
            <a:off x="123857" y="3258078"/>
            <a:ext cx="2160000" cy="184666"/>
          </a:xfrm>
          <a:prstGeom prst="rect">
            <a:avLst/>
          </a:prstGeom>
          <a:noFill/>
          <a:ln>
            <a:noFill/>
            <a:prstDash val="dash"/>
          </a:ln>
        </p:spPr>
        <p:txBody>
          <a:bodyPr wrap="square" lIns="0" tIns="0" rIns="0" bIns="0">
            <a:spAutoFit/>
          </a:bodyPr>
          <a:lstStyle/>
          <a:p>
            <a:pPr defTabSz="457200">
              <a:defRPr/>
            </a:pP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２</a:t>
            </a:r>
            <a:r>
              <a:rPr kumimoji="0" lang="en-US" altLang="ja-JP"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施策の柱</a:t>
            </a:r>
          </a:p>
        </p:txBody>
      </p:sp>
      <p:sp>
        <p:nvSpPr>
          <p:cNvPr id="16" name="テキスト ボックス 15">
            <a:extLst>
              <a:ext uri="{FF2B5EF4-FFF2-40B4-BE49-F238E27FC236}">
                <a16:creationId xmlns:a16="http://schemas.microsoft.com/office/drawing/2014/main" id="{E15E025E-4CC2-4C2E-9DFA-6E1FAA49B78C}"/>
              </a:ext>
            </a:extLst>
          </p:cNvPr>
          <p:cNvSpPr txBox="1"/>
          <p:nvPr/>
        </p:nvSpPr>
        <p:spPr>
          <a:xfrm>
            <a:off x="85331" y="4178793"/>
            <a:ext cx="2160000" cy="184666"/>
          </a:xfrm>
          <a:prstGeom prst="rect">
            <a:avLst/>
          </a:prstGeom>
          <a:noFill/>
        </p:spPr>
        <p:txBody>
          <a:bodyPr wrap="square" lIns="0" tIns="0" rIns="0" bIns="0">
            <a:spAutoFit/>
          </a:bodyPr>
          <a:lstStyle/>
          <a:p>
            <a:pPr defTabSz="457200">
              <a:defRPr/>
            </a:pP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３</a:t>
            </a:r>
            <a:r>
              <a:rPr kumimoji="0" lang="en-US" altLang="ja-JP"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施策展開の視点</a:t>
            </a:r>
          </a:p>
        </p:txBody>
      </p:sp>
      <p:sp>
        <p:nvSpPr>
          <p:cNvPr id="57" name="四角形: 角を丸くする 56">
            <a:extLst>
              <a:ext uri="{FF2B5EF4-FFF2-40B4-BE49-F238E27FC236}">
                <a16:creationId xmlns:a16="http://schemas.microsoft.com/office/drawing/2014/main" id="{C8D800D4-2CFF-4B35-9E95-7A9A481062CA}"/>
              </a:ext>
            </a:extLst>
          </p:cNvPr>
          <p:cNvSpPr/>
          <p:nvPr/>
        </p:nvSpPr>
        <p:spPr>
          <a:xfrm>
            <a:off x="148162" y="4419562"/>
            <a:ext cx="1440000" cy="615559"/>
          </a:xfrm>
          <a:prstGeom prst="roundRect">
            <a:avLst>
              <a:gd name="adj" fmla="val 50000"/>
            </a:avLst>
          </a:prstGeom>
          <a:solidFill>
            <a:srgbClr val="FFD3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92" name="正方形/長方形 91">
            <a:extLst>
              <a:ext uri="{FF2B5EF4-FFF2-40B4-BE49-F238E27FC236}">
                <a16:creationId xmlns:a16="http://schemas.microsoft.com/office/drawing/2014/main" id="{46E94DBF-D914-47D4-AAA1-318B8B8241C1}"/>
              </a:ext>
            </a:extLst>
          </p:cNvPr>
          <p:cNvSpPr/>
          <p:nvPr/>
        </p:nvSpPr>
        <p:spPr>
          <a:xfrm>
            <a:off x="4883649" y="6157288"/>
            <a:ext cx="7071809" cy="576000"/>
          </a:xfrm>
          <a:prstGeom prst="rect">
            <a:avLst/>
          </a:prstGeom>
          <a:solidFill>
            <a:srgbClr val="C0D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99" name="テキスト ボックス 98">
            <a:extLst>
              <a:ext uri="{FF2B5EF4-FFF2-40B4-BE49-F238E27FC236}">
                <a16:creationId xmlns:a16="http://schemas.microsoft.com/office/drawing/2014/main" id="{05B2AD1E-F3E7-4F82-86B4-D96AC64BC0D7}"/>
              </a:ext>
            </a:extLst>
          </p:cNvPr>
          <p:cNvSpPr txBox="1"/>
          <p:nvPr/>
        </p:nvSpPr>
        <p:spPr>
          <a:xfrm>
            <a:off x="5878549" y="6557329"/>
            <a:ext cx="5236327" cy="175176"/>
          </a:xfrm>
          <a:prstGeom prst="rect">
            <a:avLst/>
          </a:prstGeom>
          <a:noFill/>
        </p:spPr>
        <p:txBody>
          <a:bodyPr wrap="square" lIns="0" tIns="0" rIns="0" bIns="0" rtlCol="0">
            <a:spAutoFit/>
          </a:bodyPr>
          <a:lstStyle/>
          <a:p>
            <a:pPr marL="99745" defTabSz="353782">
              <a:lnSpc>
                <a:spcPts val="1408"/>
              </a:lnSpc>
              <a:defRPr/>
            </a:pPr>
            <a:r>
              <a:rPr kumimoji="0" lang="ja-JP" altLang="en-US" sz="1100">
                <a:solidFill>
                  <a:prstClr val="black"/>
                </a:solidFill>
                <a:latin typeface="UD デジタル 教科書体 N-B" panose="02020700000000000000" pitchFamily="17" charset="-128"/>
                <a:ea typeface="UD デジタル 教科書体 N-B" panose="02020700000000000000" pitchFamily="17" charset="-128"/>
              </a:rPr>
              <a:t>○ 多様な主体がつながり、連携する機会・場（プラットフォーム）の創出</a:t>
            </a:r>
          </a:p>
        </p:txBody>
      </p:sp>
      <p:sp>
        <p:nvSpPr>
          <p:cNvPr id="101" name="テキスト ボックス 100">
            <a:extLst>
              <a:ext uri="{FF2B5EF4-FFF2-40B4-BE49-F238E27FC236}">
                <a16:creationId xmlns:a16="http://schemas.microsoft.com/office/drawing/2014/main" id="{83E0C218-C9C1-431D-842E-4D803B0EAA00}"/>
              </a:ext>
            </a:extLst>
          </p:cNvPr>
          <p:cNvSpPr txBox="1"/>
          <p:nvPr/>
        </p:nvSpPr>
        <p:spPr>
          <a:xfrm>
            <a:off x="4796229" y="5993245"/>
            <a:ext cx="2444630" cy="169277"/>
          </a:xfrm>
          <a:prstGeom prst="rect">
            <a:avLst/>
          </a:prstGeom>
          <a:noFill/>
        </p:spPr>
        <p:txBody>
          <a:bodyPr wrap="square" lIns="0" tIns="0" rIns="0" bIns="0">
            <a:spAutoFit/>
          </a:bodyPr>
          <a:lstStyle/>
          <a:p>
            <a:pPr defTabSz="457200">
              <a:defRPr/>
            </a:pPr>
            <a:r>
              <a:rPr kumimoji="0" lang="en-US" altLang="ja-JP" sz="1100" spc="-150" dirty="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r>
              <a:rPr kumimoji="0" lang="ja-JP" altLang="ja-JP" sz="1100" spc="-150" dirty="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大阪府が</a:t>
            </a:r>
            <a:r>
              <a:rPr kumimoji="0" lang="ja-JP" altLang="en-US" sz="1100" spc="-150" dirty="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重点的に</a:t>
            </a:r>
            <a:r>
              <a:rPr kumimoji="0" lang="ja-JP" altLang="ja-JP" sz="1100" spc="-150" dirty="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取り組む施策</a:t>
            </a:r>
            <a:r>
              <a:rPr kumimoji="0" lang="en-US" altLang="ja-JP" sz="1100" spc="-150" dirty="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endParaRPr kumimoji="0" lang="ja-JP" altLang="en-US" sz="1100" spc="-150" dirty="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90" name="角丸四角形 65">
            <a:extLst>
              <a:ext uri="{FF2B5EF4-FFF2-40B4-BE49-F238E27FC236}">
                <a16:creationId xmlns:a16="http://schemas.microsoft.com/office/drawing/2014/main" id="{29ABCD89-E631-4955-B1AA-3DFF896EF4A4}"/>
              </a:ext>
            </a:extLst>
          </p:cNvPr>
          <p:cNvSpPr/>
          <p:nvPr/>
        </p:nvSpPr>
        <p:spPr>
          <a:xfrm>
            <a:off x="5029817" y="6215612"/>
            <a:ext cx="2160000" cy="288000"/>
          </a:xfrm>
          <a:prstGeom prst="roundRect">
            <a:avLst>
              <a:gd name="adj" fmla="val 7429"/>
            </a:avLst>
          </a:prstGeom>
          <a:solidFill>
            <a:schemeClr val="bg1">
              <a:alpha val="70000"/>
            </a:schemeClr>
          </a:solidFill>
          <a:ln>
            <a:noFill/>
          </a:ln>
          <a:effectLst/>
          <a:scene3d>
            <a:camera prst="orthographicFront">
              <a:rot lat="0" lon="0" rev="0"/>
            </a:camera>
            <a:lightRig rig="threePt" dir="t">
              <a:rot lat="0" lon="0" rev="1200000"/>
            </a:lightRig>
          </a:scene3d>
          <a:sp3d/>
        </p:spPr>
        <p:txBody>
          <a:bodyPr lIns="99049" tIns="49524" rIns="99049" bIns="49524" rtlCol="0" anchor="ctr"/>
          <a:lstStyle/>
          <a:p>
            <a:pPr algn="ctr" defTabSz="990450">
              <a:lnSpc>
                <a:spcPts val="2123"/>
              </a:lnSpc>
              <a:defRPr/>
            </a:pPr>
            <a:endParaRPr kumimoji="0" lang="ja-JP" altLang="en-US" sz="1950"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96" name="テキスト ボックス 95">
            <a:extLst>
              <a:ext uri="{FF2B5EF4-FFF2-40B4-BE49-F238E27FC236}">
                <a16:creationId xmlns:a16="http://schemas.microsoft.com/office/drawing/2014/main" id="{82F84F63-61D3-43DE-8910-676EFABEF046}"/>
              </a:ext>
            </a:extLst>
          </p:cNvPr>
          <p:cNvSpPr txBox="1"/>
          <p:nvPr/>
        </p:nvSpPr>
        <p:spPr>
          <a:xfrm>
            <a:off x="5288109" y="6274974"/>
            <a:ext cx="1643417" cy="169277"/>
          </a:xfrm>
          <a:prstGeom prst="rect">
            <a:avLst/>
          </a:prstGeom>
          <a:noFill/>
        </p:spPr>
        <p:txBody>
          <a:bodyPr wrap="square" lIns="0" tIns="0" rIns="0" bIns="0">
            <a:spAutoFit/>
          </a:bodyPr>
          <a:lstStyle/>
          <a:p>
            <a:pPr marL="133897" indent="-133897" defTabSz="353782">
              <a:defRPr/>
            </a:pPr>
            <a:r>
              <a:rPr kumimoji="0" lang="ja-JP" altLang="en-US" sz="1100" b="1" u="sng">
                <a:solidFill>
                  <a:prstClr val="black"/>
                </a:solidFill>
                <a:latin typeface="UD デジタル 教科書体 N-B" panose="02020700000000000000" pitchFamily="17" charset="-128"/>
                <a:ea typeface="UD デジタル 教科書体 N-B" panose="02020700000000000000" pitchFamily="17" charset="-128"/>
              </a:rPr>
              <a:t>○ 市町村支援の強化</a:t>
            </a:r>
            <a:endParaRPr kumimoji="0" lang="en-US" altLang="ja-JP" sz="1100" b="1" u="sng">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32" name="角丸四角形 65">
            <a:extLst>
              <a:ext uri="{FF2B5EF4-FFF2-40B4-BE49-F238E27FC236}">
                <a16:creationId xmlns:a16="http://schemas.microsoft.com/office/drawing/2014/main" id="{E07FE8EA-B6E2-4D01-80BE-BBD87F27DB5C}"/>
              </a:ext>
            </a:extLst>
          </p:cNvPr>
          <p:cNvSpPr/>
          <p:nvPr/>
        </p:nvSpPr>
        <p:spPr>
          <a:xfrm>
            <a:off x="7296949" y="6216628"/>
            <a:ext cx="2160000" cy="288000"/>
          </a:xfrm>
          <a:prstGeom prst="roundRect">
            <a:avLst>
              <a:gd name="adj" fmla="val 7429"/>
            </a:avLst>
          </a:prstGeom>
          <a:solidFill>
            <a:schemeClr val="bg1">
              <a:alpha val="70000"/>
            </a:schemeClr>
          </a:solidFill>
          <a:ln>
            <a:noFill/>
          </a:ln>
          <a:effectLst/>
          <a:scene3d>
            <a:camera prst="orthographicFront">
              <a:rot lat="0" lon="0" rev="0"/>
            </a:camera>
            <a:lightRig rig="threePt" dir="t">
              <a:rot lat="0" lon="0" rev="1200000"/>
            </a:lightRig>
          </a:scene3d>
          <a:sp3d/>
        </p:spPr>
        <p:txBody>
          <a:bodyPr lIns="99049" tIns="49524" rIns="99049" bIns="49524" rtlCol="0" anchor="ctr"/>
          <a:lstStyle/>
          <a:p>
            <a:pPr algn="ctr" defTabSz="990450">
              <a:lnSpc>
                <a:spcPts val="2123"/>
              </a:lnSpc>
              <a:defRPr/>
            </a:pPr>
            <a:endParaRPr kumimoji="0" lang="ja-JP" altLang="en-US" sz="1950"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97" name="テキスト ボックス 96">
            <a:extLst>
              <a:ext uri="{FF2B5EF4-FFF2-40B4-BE49-F238E27FC236}">
                <a16:creationId xmlns:a16="http://schemas.microsoft.com/office/drawing/2014/main" id="{A8F61C6F-224C-4B5D-B10C-F58E7F8867E5}"/>
              </a:ext>
            </a:extLst>
          </p:cNvPr>
          <p:cNvSpPr txBox="1"/>
          <p:nvPr/>
        </p:nvSpPr>
        <p:spPr>
          <a:xfrm>
            <a:off x="7329605" y="6276292"/>
            <a:ext cx="2094689" cy="175176"/>
          </a:xfrm>
          <a:prstGeom prst="rect">
            <a:avLst/>
          </a:prstGeom>
          <a:noFill/>
        </p:spPr>
        <p:txBody>
          <a:bodyPr wrap="square" lIns="0" tIns="0" rIns="0" bIns="0">
            <a:spAutoFit/>
          </a:bodyPr>
          <a:lstStyle/>
          <a:p>
            <a:pPr defTabSz="353782">
              <a:lnSpc>
                <a:spcPts val="1408"/>
              </a:lnSpc>
              <a:defRPr/>
            </a:pPr>
            <a:r>
              <a:rPr kumimoji="0" lang="ja-JP" altLang="en-US" sz="1100" b="1" u="sng">
                <a:solidFill>
                  <a:prstClr val="black"/>
                </a:solidFill>
                <a:latin typeface="UD デジタル 教科書体 N-B" panose="02020700000000000000" pitchFamily="17" charset="-128"/>
                <a:ea typeface="UD デジタル 教科書体 N-B" panose="02020700000000000000" pitchFamily="17" charset="-128"/>
              </a:rPr>
              <a:t>○ 民間の活躍を支える環境整備</a:t>
            </a:r>
          </a:p>
        </p:txBody>
      </p:sp>
      <p:sp>
        <p:nvSpPr>
          <p:cNvPr id="133" name="角丸四角形 65">
            <a:extLst>
              <a:ext uri="{FF2B5EF4-FFF2-40B4-BE49-F238E27FC236}">
                <a16:creationId xmlns:a16="http://schemas.microsoft.com/office/drawing/2014/main" id="{14A7589F-E0C8-4E8C-AF9C-8FC4B2A1CA4B}"/>
              </a:ext>
            </a:extLst>
          </p:cNvPr>
          <p:cNvSpPr/>
          <p:nvPr/>
        </p:nvSpPr>
        <p:spPr>
          <a:xfrm>
            <a:off x="9564081" y="6210556"/>
            <a:ext cx="2160000" cy="288000"/>
          </a:xfrm>
          <a:prstGeom prst="roundRect">
            <a:avLst>
              <a:gd name="adj" fmla="val 7429"/>
            </a:avLst>
          </a:prstGeom>
          <a:solidFill>
            <a:schemeClr val="bg1">
              <a:alpha val="70000"/>
            </a:schemeClr>
          </a:solidFill>
          <a:ln>
            <a:noFill/>
          </a:ln>
          <a:effectLst/>
          <a:scene3d>
            <a:camera prst="orthographicFront">
              <a:rot lat="0" lon="0" rev="0"/>
            </a:camera>
            <a:lightRig rig="threePt" dir="t">
              <a:rot lat="0" lon="0" rev="1200000"/>
            </a:lightRig>
          </a:scene3d>
          <a:sp3d/>
        </p:spPr>
        <p:txBody>
          <a:bodyPr lIns="99049" tIns="49524" rIns="99049" bIns="49524" rtlCol="0" anchor="ctr"/>
          <a:lstStyle/>
          <a:p>
            <a:pPr algn="ctr" defTabSz="990450">
              <a:lnSpc>
                <a:spcPts val="2123"/>
              </a:lnSpc>
              <a:defRPr/>
            </a:pPr>
            <a:endParaRPr kumimoji="0" lang="ja-JP" altLang="en-US" sz="1950"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98" name="テキスト ボックス 97">
            <a:extLst>
              <a:ext uri="{FF2B5EF4-FFF2-40B4-BE49-F238E27FC236}">
                <a16:creationId xmlns:a16="http://schemas.microsoft.com/office/drawing/2014/main" id="{DDF43F9F-36CE-4910-BBA4-794D9E0F82D2}"/>
              </a:ext>
            </a:extLst>
          </p:cNvPr>
          <p:cNvSpPr txBox="1"/>
          <p:nvPr/>
        </p:nvSpPr>
        <p:spPr>
          <a:xfrm>
            <a:off x="9624042" y="6275761"/>
            <a:ext cx="2040079" cy="175176"/>
          </a:xfrm>
          <a:prstGeom prst="rect">
            <a:avLst/>
          </a:prstGeom>
          <a:noFill/>
        </p:spPr>
        <p:txBody>
          <a:bodyPr wrap="square" lIns="0" tIns="0" rIns="0" bIns="0">
            <a:spAutoFit/>
          </a:bodyPr>
          <a:lstStyle/>
          <a:p>
            <a:pPr defTabSz="353782">
              <a:lnSpc>
                <a:spcPts val="1408"/>
              </a:lnSpc>
              <a:defRPr/>
            </a:pPr>
            <a:r>
              <a:rPr kumimoji="0" lang="ja-JP" altLang="en-US" sz="1100" b="1" u="sng">
                <a:solidFill>
                  <a:prstClr val="black"/>
                </a:solidFill>
                <a:latin typeface="UD デジタル 教科書体 N-B" panose="02020700000000000000" pitchFamily="17" charset="-128"/>
                <a:ea typeface="UD デジタル 教科書体 N-B" panose="02020700000000000000" pitchFamily="17" charset="-128"/>
              </a:rPr>
              <a:t>○ 公的賃貸住宅ストックの活用</a:t>
            </a:r>
          </a:p>
        </p:txBody>
      </p:sp>
      <p:sp>
        <p:nvSpPr>
          <p:cNvPr id="152" name="四角形: 角を丸くする 151">
            <a:extLst>
              <a:ext uri="{FF2B5EF4-FFF2-40B4-BE49-F238E27FC236}">
                <a16:creationId xmlns:a16="http://schemas.microsoft.com/office/drawing/2014/main" id="{2B34E518-E67B-4B16-8D02-B4D9873A56F2}"/>
              </a:ext>
            </a:extLst>
          </p:cNvPr>
          <p:cNvSpPr/>
          <p:nvPr/>
        </p:nvSpPr>
        <p:spPr>
          <a:xfrm>
            <a:off x="1658118" y="4419541"/>
            <a:ext cx="1440000" cy="615600"/>
          </a:xfrm>
          <a:prstGeom prst="roundRect">
            <a:avLst>
              <a:gd name="adj" fmla="val 50000"/>
            </a:avLst>
          </a:prstGeom>
          <a:solidFill>
            <a:srgbClr val="FFD3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53" name="四角形: 角を丸くする 152">
            <a:extLst>
              <a:ext uri="{FF2B5EF4-FFF2-40B4-BE49-F238E27FC236}">
                <a16:creationId xmlns:a16="http://schemas.microsoft.com/office/drawing/2014/main" id="{9D722847-7438-44D8-88DE-5DA9793D4F73}"/>
              </a:ext>
            </a:extLst>
          </p:cNvPr>
          <p:cNvSpPr/>
          <p:nvPr/>
        </p:nvSpPr>
        <p:spPr>
          <a:xfrm>
            <a:off x="3155833" y="4419562"/>
            <a:ext cx="1440000" cy="615559"/>
          </a:xfrm>
          <a:prstGeom prst="roundRect">
            <a:avLst>
              <a:gd name="adj" fmla="val 50000"/>
            </a:avLst>
          </a:prstGeom>
          <a:solidFill>
            <a:srgbClr val="FFD3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55" name="正方形/長方形 154">
            <a:extLst>
              <a:ext uri="{FF2B5EF4-FFF2-40B4-BE49-F238E27FC236}">
                <a16:creationId xmlns:a16="http://schemas.microsoft.com/office/drawing/2014/main" id="{6691030C-D870-4074-BADB-538EED56ACB2}"/>
              </a:ext>
            </a:extLst>
          </p:cNvPr>
          <p:cNvSpPr/>
          <p:nvPr/>
        </p:nvSpPr>
        <p:spPr>
          <a:xfrm>
            <a:off x="5045779" y="4724134"/>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大阪都市圏の中心として多様な都市機能が集積する地域</a:t>
            </a:r>
          </a:p>
        </p:txBody>
      </p:sp>
      <p:sp>
        <p:nvSpPr>
          <p:cNvPr id="156" name="正方形/長方形 155">
            <a:extLst>
              <a:ext uri="{FF2B5EF4-FFF2-40B4-BE49-F238E27FC236}">
                <a16:creationId xmlns:a16="http://schemas.microsoft.com/office/drawing/2014/main" id="{4FE8DA8B-6C5C-4153-AF4E-BA146538E0D4}"/>
              </a:ext>
            </a:extLst>
          </p:cNvPr>
          <p:cNvSpPr/>
          <p:nvPr/>
        </p:nvSpPr>
        <p:spPr>
          <a:xfrm>
            <a:off x="5045779" y="4993889"/>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木造住宅が密集する地域</a:t>
            </a:r>
          </a:p>
        </p:txBody>
      </p:sp>
      <p:sp>
        <p:nvSpPr>
          <p:cNvPr id="158" name="正方形/長方形 157">
            <a:extLst>
              <a:ext uri="{FF2B5EF4-FFF2-40B4-BE49-F238E27FC236}">
                <a16:creationId xmlns:a16="http://schemas.microsoft.com/office/drawing/2014/main" id="{E60948F5-CE48-4696-B3B5-B3BEDF84C13C}"/>
              </a:ext>
            </a:extLst>
          </p:cNvPr>
          <p:cNvSpPr/>
          <p:nvPr/>
        </p:nvSpPr>
        <p:spPr>
          <a:xfrm>
            <a:off x="5045779" y="5263645"/>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公営・改良住宅など公的賃貸住宅を多く有する地域</a:t>
            </a:r>
          </a:p>
        </p:txBody>
      </p:sp>
      <p:sp>
        <p:nvSpPr>
          <p:cNvPr id="159" name="正方形/長方形 158">
            <a:extLst>
              <a:ext uri="{FF2B5EF4-FFF2-40B4-BE49-F238E27FC236}">
                <a16:creationId xmlns:a16="http://schemas.microsoft.com/office/drawing/2014/main" id="{C7D91122-3A62-4D59-8BCC-C24A87477A7E}"/>
              </a:ext>
            </a:extLst>
          </p:cNvPr>
          <p:cNvSpPr/>
          <p:nvPr/>
        </p:nvSpPr>
        <p:spPr>
          <a:xfrm>
            <a:off x="8526289" y="4724134"/>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歴史的まちなみなどの景観資源がある地域</a:t>
            </a:r>
          </a:p>
        </p:txBody>
      </p:sp>
      <p:sp>
        <p:nvSpPr>
          <p:cNvPr id="160" name="正方形/長方形 159">
            <a:extLst>
              <a:ext uri="{FF2B5EF4-FFF2-40B4-BE49-F238E27FC236}">
                <a16:creationId xmlns:a16="http://schemas.microsoft.com/office/drawing/2014/main" id="{8E6B5AC8-3C80-418D-8299-34EED697D1A7}"/>
              </a:ext>
            </a:extLst>
          </p:cNvPr>
          <p:cNvSpPr/>
          <p:nvPr/>
        </p:nvSpPr>
        <p:spPr>
          <a:xfrm>
            <a:off x="8526289" y="4993889"/>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ニュータウンをはじめ、郊外に整備された住宅地</a:t>
            </a:r>
          </a:p>
        </p:txBody>
      </p:sp>
      <p:sp>
        <p:nvSpPr>
          <p:cNvPr id="161" name="正方形/長方形 160">
            <a:extLst>
              <a:ext uri="{FF2B5EF4-FFF2-40B4-BE49-F238E27FC236}">
                <a16:creationId xmlns:a16="http://schemas.microsoft.com/office/drawing/2014/main" id="{65DA892A-6918-4105-87FF-5110579BD569}"/>
              </a:ext>
            </a:extLst>
          </p:cNvPr>
          <p:cNvSpPr/>
          <p:nvPr/>
        </p:nvSpPr>
        <p:spPr>
          <a:xfrm>
            <a:off x="8532507" y="5263645"/>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農山漁村など豊かな自然を有する地域</a:t>
            </a:r>
          </a:p>
        </p:txBody>
      </p:sp>
      <p:sp>
        <p:nvSpPr>
          <p:cNvPr id="162" name="テキスト ボックス 161">
            <a:extLst>
              <a:ext uri="{FF2B5EF4-FFF2-40B4-BE49-F238E27FC236}">
                <a16:creationId xmlns:a16="http://schemas.microsoft.com/office/drawing/2014/main" id="{AC2FA617-E7A0-4D9C-9105-7251F4B32BAB}"/>
              </a:ext>
            </a:extLst>
          </p:cNvPr>
          <p:cNvSpPr txBox="1"/>
          <p:nvPr/>
        </p:nvSpPr>
        <p:spPr>
          <a:xfrm>
            <a:off x="4917334" y="4555561"/>
            <a:ext cx="7200000" cy="153888"/>
          </a:xfrm>
          <a:prstGeom prst="rect">
            <a:avLst/>
          </a:prstGeom>
          <a:noFill/>
        </p:spPr>
        <p:txBody>
          <a:bodyPr wrap="square" lIns="0" tIns="0" rIns="0" bIns="0">
            <a:spAutoFit/>
          </a:bodyPr>
          <a:lstStyle/>
          <a:p>
            <a:pPr defTabSz="457200">
              <a:defRPr/>
            </a:pPr>
            <a:r>
              <a:rPr kumimoji="0" lang="ja-JP" altLang="en-US" sz="1000" spc="-50">
                <a:solidFill>
                  <a:prstClr val="black"/>
                </a:solidFill>
                <a:latin typeface="UD デジタル 教科書体 NP-R" panose="02020400000000000000" pitchFamily="18" charset="-128"/>
                <a:ea typeface="UD デジタル 教科書体 NP-R" panose="02020400000000000000" pitchFamily="18" charset="-128"/>
              </a:rPr>
              <a:t>まちのなりたちや変遷、特性を踏まえた６つの地域を取り上げ、大阪のそれぞれの地域において、その地域特性に応じた施策を展開</a:t>
            </a:r>
          </a:p>
        </p:txBody>
      </p:sp>
      <p:sp>
        <p:nvSpPr>
          <p:cNvPr id="164" name="四角形: 角を丸くする 163">
            <a:extLst>
              <a:ext uri="{FF2B5EF4-FFF2-40B4-BE49-F238E27FC236}">
                <a16:creationId xmlns:a16="http://schemas.microsoft.com/office/drawing/2014/main" id="{1323A63C-45FF-4675-A245-E2062DDABB32}"/>
              </a:ext>
            </a:extLst>
          </p:cNvPr>
          <p:cNvSpPr/>
          <p:nvPr/>
        </p:nvSpPr>
        <p:spPr>
          <a:xfrm>
            <a:off x="4776517" y="4356156"/>
            <a:ext cx="7296485" cy="1193816"/>
          </a:xfrm>
          <a:prstGeom prst="roundRect">
            <a:avLst>
              <a:gd name="adj" fmla="val 7391"/>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65" name="四角形: 角を丸くする 164">
            <a:extLst>
              <a:ext uri="{FF2B5EF4-FFF2-40B4-BE49-F238E27FC236}">
                <a16:creationId xmlns:a16="http://schemas.microsoft.com/office/drawing/2014/main" id="{2A6C0EEB-6E37-4704-92E3-537E945F721A}"/>
              </a:ext>
            </a:extLst>
          </p:cNvPr>
          <p:cNvSpPr/>
          <p:nvPr/>
        </p:nvSpPr>
        <p:spPr>
          <a:xfrm>
            <a:off x="4776517" y="5690652"/>
            <a:ext cx="7296485" cy="1080000"/>
          </a:xfrm>
          <a:prstGeom prst="roundRect">
            <a:avLst>
              <a:gd name="adj" fmla="val 7391"/>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91" name="四角形: 角を丸くする 90">
            <a:extLst>
              <a:ext uri="{FF2B5EF4-FFF2-40B4-BE49-F238E27FC236}">
                <a16:creationId xmlns:a16="http://schemas.microsoft.com/office/drawing/2014/main" id="{E9AC857D-37FF-4266-9A11-B734CC79396B}"/>
              </a:ext>
            </a:extLst>
          </p:cNvPr>
          <p:cNvSpPr/>
          <p:nvPr/>
        </p:nvSpPr>
        <p:spPr>
          <a:xfrm>
            <a:off x="4751125" y="5590792"/>
            <a:ext cx="1947119" cy="235714"/>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４章 各主体の役割と連携</a:t>
            </a:r>
            <a:endParaRPr kumimoji="0" lang="en-US" altLang="ja-JP" sz="1083" b="1" kern="100">
              <a:solidFill>
                <a:prstClr val="white"/>
              </a:solidFill>
              <a:latin typeface="UD デジタル 教科書体 NP-B" panose="02020700000000000000" pitchFamily="18" charset="-128"/>
              <a:ea typeface="UD デジタル 教科書体 NP-B" panose="02020700000000000000" pitchFamily="18" charset="-128"/>
              <a:cs typeface="Times New Roman"/>
            </a:endParaRPr>
          </a:p>
        </p:txBody>
      </p:sp>
      <p:sp>
        <p:nvSpPr>
          <p:cNvPr id="103" name="正方形/長方形 102">
            <a:extLst>
              <a:ext uri="{FF2B5EF4-FFF2-40B4-BE49-F238E27FC236}">
                <a16:creationId xmlns:a16="http://schemas.microsoft.com/office/drawing/2014/main" id="{74D170DE-AB55-4D7E-951F-9123AF4386DF}"/>
              </a:ext>
            </a:extLst>
          </p:cNvPr>
          <p:cNvSpPr>
            <a:spLocks/>
          </p:cNvSpPr>
          <p:nvPr/>
        </p:nvSpPr>
        <p:spPr>
          <a:xfrm>
            <a:off x="0" y="662"/>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dirty="0">
                <a:solidFill>
                  <a:prstClr val="black"/>
                </a:solidFill>
                <a:latin typeface="UD デジタル 教科書体 NP-B" panose="02020700000000000000" pitchFamily="18" charset="-128"/>
                <a:ea typeface="UD デジタル 教科書体 NP-B" panose="02020700000000000000" pitchFamily="18" charset="-128"/>
                <a:cs typeface="Times New Roman"/>
              </a:rPr>
              <a:t>　「住まうビジョン・大阪」（案）　概要</a:t>
            </a:r>
            <a:endParaRPr kumimoji="1" lang="ja-JP" altLang="en-US" sz="2800" b="1" i="0" u="none" strike="noStrike" kern="1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sp>
        <p:nvSpPr>
          <p:cNvPr id="163" name="四角形: 角を丸くする 162">
            <a:extLst>
              <a:ext uri="{FF2B5EF4-FFF2-40B4-BE49-F238E27FC236}">
                <a16:creationId xmlns:a16="http://schemas.microsoft.com/office/drawing/2014/main" id="{70AB549B-043B-4218-82A7-1B5AC1319041}"/>
              </a:ext>
            </a:extLst>
          </p:cNvPr>
          <p:cNvSpPr/>
          <p:nvPr/>
        </p:nvSpPr>
        <p:spPr>
          <a:xfrm>
            <a:off x="4776517" y="671865"/>
            <a:ext cx="7298669" cy="3564000"/>
          </a:xfrm>
          <a:prstGeom prst="roundRect">
            <a:avLst>
              <a:gd name="adj" fmla="val 2608"/>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14" name="正方形/長方形 113">
            <a:extLst>
              <a:ext uri="{FF2B5EF4-FFF2-40B4-BE49-F238E27FC236}">
                <a16:creationId xmlns:a16="http://schemas.microsoft.com/office/drawing/2014/main" id="{0644642A-BA8F-4ABE-BBE4-349A58B7BA25}"/>
              </a:ext>
            </a:extLst>
          </p:cNvPr>
          <p:cNvSpPr/>
          <p:nvPr/>
        </p:nvSpPr>
        <p:spPr>
          <a:xfrm>
            <a:off x="8480652" y="2525372"/>
            <a:ext cx="3492000" cy="1646205"/>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13" name="正方形/長方形 112">
            <a:extLst>
              <a:ext uri="{FF2B5EF4-FFF2-40B4-BE49-F238E27FC236}">
                <a16:creationId xmlns:a16="http://schemas.microsoft.com/office/drawing/2014/main" id="{C8C86880-DD8A-4337-A123-7AA12E3B8C41}"/>
              </a:ext>
            </a:extLst>
          </p:cNvPr>
          <p:cNvSpPr/>
          <p:nvPr/>
        </p:nvSpPr>
        <p:spPr>
          <a:xfrm>
            <a:off x="4870934" y="2528552"/>
            <a:ext cx="3492000" cy="1681649"/>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12" name="正方形/長方形 111">
            <a:extLst>
              <a:ext uri="{FF2B5EF4-FFF2-40B4-BE49-F238E27FC236}">
                <a16:creationId xmlns:a16="http://schemas.microsoft.com/office/drawing/2014/main" id="{FBFB6314-6238-4C70-9728-A0C6577A9988}"/>
              </a:ext>
            </a:extLst>
          </p:cNvPr>
          <p:cNvSpPr/>
          <p:nvPr/>
        </p:nvSpPr>
        <p:spPr>
          <a:xfrm>
            <a:off x="8480652" y="838839"/>
            <a:ext cx="3492000" cy="1647906"/>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11" name="正方形/長方形 110">
            <a:extLst>
              <a:ext uri="{FF2B5EF4-FFF2-40B4-BE49-F238E27FC236}">
                <a16:creationId xmlns:a16="http://schemas.microsoft.com/office/drawing/2014/main" id="{85D82020-AF0E-4E26-8FF0-80BC93B9208E}"/>
              </a:ext>
            </a:extLst>
          </p:cNvPr>
          <p:cNvSpPr/>
          <p:nvPr/>
        </p:nvSpPr>
        <p:spPr>
          <a:xfrm>
            <a:off x="4870934" y="838839"/>
            <a:ext cx="3492000" cy="1647906"/>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2" name="四角形: 角を丸くする 1">
            <a:extLst>
              <a:ext uri="{FF2B5EF4-FFF2-40B4-BE49-F238E27FC236}">
                <a16:creationId xmlns:a16="http://schemas.microsoft.com/office/drawing/2014/main" id="{B5D761AA-64A0-4869-A451-31ED374C7CE1}"/>
              </a:ext>
            </a:extLst>
          </p:cNvPr>
          <p:cNvSpPr/>
          <p:nvPr/>
        </p:nvSpPr>
        <p:spPr>
          <a:xfrm>
            <a:off x="37408" y="1955702"/>
            <a:ext cx="2558883" cy="252000"/>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１章</a:t>
            </a:r>
            <a:r>
              <a:rPr kumimoji="0" lang="en-US" altLang="ja-JP" sz="1083">
                <a:solidFill>
                  <a:prstClr val="white"/>
                </a:solidFill>
                <a:latin typeface="UD デジタル 教科書体 N-B" panose="02020700000000000000" pitchFamily="17" charset="-128"/>
                <a:ea typeface="UD デジタル 教科書体 N-B" panose="02020700000000000000" pitchFamily="17" charset="-128"/>
              </a:rPr>
              <a:t> </a:t>
            </a: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住宅・建築政策の基本的な方針</a:t>
            </a:r>
          </a:p>
        </p:txBody>
      </p:sp>
      <p:sp>
        <p:nvSpPr>
          <p:cNvPr id="13" name="テキスト ボックス 12">
            <a:extLst>
              <a:ext uri="{FF2B5EF4-FFF2-40B4-BE49-F238E27FC236}">
                <a16:creationId xmlns:a16="http://schemas.microsoft.com/office/drawing/2014/main" id="{CF0C5E53-DA38-403D-841D-0C00857116F9}"/>
              </a:ext>
            </a:extLst>
          </p:cNvPr>
          <p:cNvSpPr txBox="1"/>
          <p:nvPr/>
        </p:nvSpPr>
        <p:spPr>
          <a:xfrm>
            <a:off x="132800" y="2252278"/>
            <a:ext cx="2321526" cy="184666"/>
          </a:xfrm>
          <a:prstGeom prst="rect">
            <a:avLst/>
          </a:prstGeom>
          <a:noFill/>
        </p:spPr>
        <p:txBody>
          <a:bodyPr wrap="square" lIns="0" tIns="0" rIns="0" bIns="0">
            <a:spAutoFit/>
          </a:bodyPr>
          <a:lstStyle/>
          <a:p>
            <a:pPr marL="228600" indent="-228600" defTabSz="457200">
              <a:buAutoNum type="arabicPeriod"/>
              <a:defRPr/>
            </a:pPr>
            <a:r>
              <a:rPr kumimoji="0" lang="ja-JP" altLang="en-US" sz="1200" b="1" kern="100">
                <a:latin typeface="UD デジタル 教科書体 NP-B" panose="02020700000000000000" pitchFamily="18" charset="-128"/>
                <a:ea typeface="UD デジタル 教科書体 NP-B" panose="02020700000000000000" pitchFamily="18" charset="-128"/>
                <a:cs typeface="Times New Roman"/>
              </a:rPr>
              <a:t>基本目標と政策展開の方向性</a:t>
            </a:r>
            <a:endParaRPr kumimoji="0" lang="en-US" altLang="ja-JP" sz="1200" b="1" kern="100">
              <a:latin typeface="UD デジタル 教科書体 NP-B" panose="02020700000000000000" pitchFamily="18" charset="-128"/>
              <a:ea typeface="UD デジタル 教科書体 NP-B" panose="02020700000000000000" pitchFamily="18" charset="-128"/>
              <a:cs typeface="Times New Roman"/>
            </a:endParaRPr>
          </a:p>
        </p:txBody>
      </p:sp>
      <p:sp>
        <p:nvSpPr>
          <p:cNvPr id="78" name="四角形: 角を丸くする 77">
            <a:extLst>
              <a:ext uri="{FF2B5EF4-FFF2-40B4-BE49-F238E27FC236}">
                <a16:creationId xmlns:a16="http://schemas.microsoft.com/office/drawing/2014/main" id="{9176F0A6-F973-4573-8062-596B0475BFFA}"/>
              </a:ext>
            </a:extLst>
          </p:cNvPr>
          <p:cNvSpPr/>
          <p:nvPr/>
        </p:nvSpPr>
        <p:spPr>
          <a:xfrm>
            <a:off x="4734049" y="575972"/>
            <a:ext cx="2328169" cy="238684"/>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dirty="0">
                <a:solidFill>
                  <a:prstClr val="white"/>
                </a:solidFill>
                <a:latin typeface="UD デジタル 教科書体 N-B" panose="02020700000000000000" pitchFamily="17" charset="-128"/>
                <a:ea typeface="UD デジタル 教科書体 N-B" panose="02020700000000000000" pitchFamily="17" charset="-128"/>
              </a:rPr>
              <a:t>２章 </a:t>
            </a:r>
            <a:r>
              <a:rPr kumimoji="0" lang="ja-JP" altLang="en-US" sz="1083" b="1" kern="100" dirty="0">
                <a:solidFill>
                  <a:prstClr val="white"/>
                </a:solidFill>
                <a:latin typeface="UD デジタル 教科書体 NP-B" panose="02020700000000000000" pitchFamily="18" charset="-128"/>
                <a:ea typeface="UD デジタル 教科書体 NP-B" panose="02020700000000000000" pitchFamily="18" charset="-128"/>
                <a:cs typeface="Times New Roman"/>
              </a:rPr>
              <a:t>重点的に取り組む施策</a:t>
            </a:r>
            <a:endParaRPr kumimoji="0" lang="en-US" altLang="ja-JP" sz="1083" b="1" kern="100" dirty="0">
              <a:solidFill>
                <a:prstClr val="white"/>
              </a:solidFill>
              <a:latin typeface="UD デジタル 教科書体 NP-B" panose="02020700000000000000" pitchFamily="18" charset="-128"/>
              <a:ea typeface="UD デジタル 教科書体 NP-B" panose="02020700000000000000" pitchFamily="18" charset="-128"/>
              <a:cs typeface="Times New Roman"/>
            </a:endParaRPr>
          </a:p>
        </p:txBody>
      </p:sp>
      <p:sp>
        <p:nvSpPr>
          <p:cNvPr id="83" name="テキスト ボックス 82">
            <a:extLst>
              <a:ext uri="{FF2B5EF4-FFF2-40B4-BE49-F238E27FC236}">
                <a16:creationId xmlns:a16="http://schemas.microsoft.com/office/drawing/2014/main" id="{950DFBA5-F51E-426C-92B9-B4C5D06ED400}"/>
              </a:ext>
            </a:extLst>
          </p:cNvPr>
          <p:cNvSpPr txBox="1"/>
          <p:nvPr/>
        </p:nvSpPr>
        <p:spPr>
          <a:xfrm>
            <a:off x="8480652" y="1874497"/>
            <a:ext cx="3312000" cy="153888"/>
          </a:xfrm>
          <a:prstGeom prst="rect">
            <a:avLst/>
          </a:prstGeom>
          <a:noFill/>
        </p:spPr>
        <p:txBody>
          <a:bodyPr wrap="square" lIns="0" tIns="0" rIns="0" bIns="0">
            <a:spAutoFit/>
          </a:bodyPr>
          <a:lstStyle/>
          <a:p>
            <a:pPr marL="197770" indent="-197770" defTabSz="457200">
              <a:defRPr/>
            </a:pPr>
            <a:r>
              <a:rPr kumimoji="0" lang="ja-JP" altLang="en-US" sz="1000" dirty="0">
                <a:solidFill>
                  <a:prstClr val="black"/>
                </a:solidFill>
                <a:latin typeface="UD デジタル 教科書体 NP-B" panose="02020700000000000000" pitchFamily="18" charset="-128"/>
                <a:ea typeface="UD デジタル 教科書体 NP-B" panose="02020700000000000000" pitchFamily="18" charset="-128"/>
              </a:rPr>
              <a:t>（２）</a:t>
            </a:r>
            <a:r>
              <a:rPr kumimoji="0" lang="ja-JP" altLang="en-US" sz="1000" spc="-100" dirty="0">
                <a:solidFill>
                  <a:prstClr val="black"/>
                </a:solidFill>
                <a:latin typeface="UD デジタル 教科書体 NP-B" panose="02020700000000000000" pitchFamily="18" charset="-128"/>
                <a:ea typeface="UD デジタル 教科書体 NP-B" panose="02020700000000000000" pitchFamily="18" charset="-128"/>
              </a:rPr>
              <a:t>自分らしいくらしを選択・創造できる環境の整備</a:t>
            </a:r>
          </a:p>
        </p:txBody>
      </p:sp>
      <p:sp>
        <p:nvSpPr>
          <p:cNvPr id="145" name="テキスト ボックス 144">
            <a:extLst>
              <a:ext uri="{FF2B5EF4-FFF2-40B4-BE49-F238E27FC236}">
                <a16:creationId xmlns:a16="http://schemas.microsoft.com/office/drawing/2014/main" id="{6E120328-A331-469B-AE81-6BE21AE91BB0}"/>
              </a:ext>
            </a:extLst>
          </p:cNvPr>
          <p:cNvSpPr txBox="1"/>
          <p:nvPr/>
        </p:nvSpPr>
        <p:spPr>
          <a:xfrm>
            <a:off x="5043393" y="1981979"/>
            <a:ext cx="3240000" cy="465961"/>
          </a:xfrm>
          <a:prstGeom prst="rect">
            <a:avLst/>
          </a:prstGeom>
          <a:noFill/>
        </p:spPr>
        <p:txBody>
          <a:bodyPr wrap="square" lIns="0" tIns="0" rIns="0" bIns="0">
            <a:spAutoFit/>
          </a:bodyPr>
          <a:lstStyle/>
          <a:p>
            <a:pPr marL="88900" indent="-88900"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・新技術を取り入れた住まいの普及促進</a:t>
            </a:r>
            <a:endParaRPr lang="en-US" altLang="ja-JP" sz="900" dirty="0">
              <a:solidFill>
                <a:prstClr val="black"/>
              </a:solidFill>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・住宅・建築物の脱炭素化・省エネルギー化の推進</a:t>
            </a:r>
            <a:endParaRPr lang="en-US" altLang="ja-JP" sz="900" dirty="0">
              <a:solidFill>
                <a:prstClr val="black"/>
              </a:solidFill>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・木造建築物の普及促進</a:t>
            </a:r>
            <a:endParaRPr lang="en-US" altLang="ja-JP" sz="900" dirty="0">
              <a:solidFill>
                <a:prstClr val="black"/>
              </a:solidFill>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・既存住宅流通・リフォーム市場の環境整備・活性化</a:t>
            </a:r>
            <a:endParaRPr lang="en-US" altLang="ja-JP" sz="900" dirty="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47" name="テキスト ボックス 146">
            <a:extLst>
              <a:ext uri="{FF2B5EF4-FFF2-40B4-BE49-F238E27FC236}">
                <a16:creationId xmlns:a16="http://schemas.microsoft.com/office/drawing/2014/main" id="{32B24331-836A-4CC8-BEE7-0C983280E87F}"/>
              </a:ext>
            </a:extLst>
          </p:cNvPr>
          <p:cNvSpPr txBox="1"/>
          <p:nvPr/>
        </p:nvSpPr>
        <p:spPr>
          <a:xfrm>
            <a:off x="8643600" y="1170756"/>
            <a:ext cx="3348000" cy="692497"/>
          </a:xfrm>
          <a:prstGeom prst="rect">
            <a:avLst/>
          </a:prstGeom>
          <a:noFill/>
        </p:spPr>
        <p:txBody>
          <a:bodyPr wrap="square" lIns="0" tIns="0" rIns="0" bIns="0">
            <a:spAutoFit/>
          </a:bodyPr>
          <a:lstStyle/>
          <a:p>
            <a:pPr marL="90488" indent="-90488" defTabSz="457200">
              <a:defRPr/>
            </a:pPr>
            <a:r>
              <a:rPr lang="ja-JP" altLang="en-US" sz="900" dirty="0">
                <a:latin typeface="UD デジタル 教科書体 NP-R" panose="02020400000000000000" pitchFamily="18" charset="-128"/>
                <a:ea typeface="UD デジタル 教科書体 NP-R" panose="02020400000000000000" pitchFamily="18" charset="-128"/>
              </a:rPr>
              <a:t>・子育て世帯にやさしい住まい・住環境の形成</a:t>
            </a:r>
            <a:endParaRPr lang="en-US" altLang="ja-JP" sz="900" dirty="0">
              <a:latin typeface="UD デジタル 教科書体 NP-R" panose="02020400000000000000" pitchFamily="18" charset="-128"/>
              <a:ea typeface="UD デジタル 教科書体 NP-R" panose="02020400000000000000" pitchFamily="18" charset="-128"/>
            </a:endParaRPr>
          </a:p>
          <a:p>
            <a:pPr marL="90488" indent="-90488" defTabSz="457200">
              <a:defRPr/>
            </a:pPr>
            <a:r>
              <a:rPr lang="ja-JP" altLang="en-US" sz="900" dirty="0">
                <a:latin typeface="UD デジタル 教科書体 NP-R" panose="02020400000000000000" pitchFamily="18" charset="-128"/>
                <a:ea typeface="UD デジタル 教科書体 NP-R" panose="02020400000000000000" pitchFamily="18" charset="-128"/>
              </a:rPr>
              <a:t>・若者世代の活躍を支える住まい・住環境の形成</a:t>
            </a:r>
            <a:endParaRPr lang="en-US" altLang="ja-JP" sz="900" dirty="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dirty="0">
                <a:latin typeface="UD デジタル 教科書体 NP-R" panose="02020400000000000000" pitchFamily="18" charset="-128"/>
                <a:ea typeface="UD デジタル 教科書体 NP-R" panose="02020400000000000000" pitchFamily="18" charset="-128"/>
              </a:rPr>
              <a:t>・高齢者が元気にくらすことができる住まい・住環境の形成</a:t>
            </a:r>
            <a:endParaRPr lang="en-US" altLang="ja-JP" sz="900" dirty="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dirty="0">
                <a:latin typeface="UD デジタル 教科書体 NP-R" panose="02020400000000000000" pitchFamily="18" charset="-128"/>
                <a:ea typeface="UD デジタル 教科書体 NP-R" panose="02020400000000000000" pitchFamily="18" charset="-128"/>
              </a:rPr>
              <a:t>・障がい者が安心してくらすことができる住まい・住環境の形成</a:t>
            </a:r>
            <a:endParaRPr lang="en-US" altLang="ja-JP" sz="900" dirty="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dirty="0">
                <a:latin typeface="UD デジタル 教科書体 NP-R" panose="02020400000000000000" pitchFamily="18" charset="-128"/>
                <a:ea typeface="UD デジタル 教科書体 NP-R" panose="02020400000000000000" pitchFamily="18" charset="-128"/>
              </a:rPr>
              <a:t>・人々のつながりや交流が生まれる環境づくり</a:t>
            </a:r>
          </a:p>
        </p:txBody>
      </p:sp>
      <p:sp>
        <p:nvSpPr>
          <p:cNvPr id="148" name="テキスト ボックス 147">
            <a:extLst>
              <a:ext uri="{FF2B5EF4-FFF2-40B4-BE49-F238E27FC236}">
                <a16:creationId xmlns:a16="http://schemas.microsoft.com/office/drawing/2014/main" id="{C0D17754-4BC7-4019-A68E-080110323253}"/>
              </a:ext>
            </a:extLst>
          </p:cNvPr>
          <p:cNvSpPr txBox="1"/>
          <p:nvPr/>
        </p:nvSpPr>
        <p:spPr>
          <a:xfrm>
            <a:off x="8643600" y="2042106"/>
            <a:ext cx="3240000" cy="465961"/>
          </a:xfrm>
          <a:prstGeom prst="rect">
            <a:avLst/>
          </a:prstGeom>
          <a:noFill/>
        </p:spPr>
        <p:txBody>
          <a:bodyPr wrap="square" lIns="0" tIns="0" rIns="0" bIns="0">
            <a:spAutoFit/>
          </a:bodyPr>
          <a:lstStyle/>
          <a:p>
            <a:pPr marL="92075" indent="-92075"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900" spc="-100" dirty="0">
                <a:solidFill>
                  <a:prstClr val="black"/>
                </a:solidFill>
                <a:latin typeface="UD デジタル 教科書体 NP-R" panose="02020400000000000000" pitchFamily="18" charset="-128"/>
                <a:ea typeface="UD デジタル 教科書体 NP-R" panose="02020400000000000000" pitchFamily="18" charset="-128"/>
              </a:rPr>
              <a:t>住情報の提供や住教育の推進等、住まいに関して学ぶ機会の創出</a:t>
            </a:r>
            <a:endParaRPr lang="en-US" altLang="ja-JP" sz="900" spc="-100" dirty="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・住まいに関する相談体制の充実</a:t>
            </a:r>
            <a:endParaRPr lang="en-US" altLang="ja-JP" sz="900" dirty="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dirty="0">
                <a:solidFill>
                  <a:prstClr val="black"/>
                </a:solidFill>
                <a:latin typeface="UD デジタル 教科書体 NP-R" panose="02020400000000000000" pitchFamily="18" charset="-128"/>
                <a:ea typeface="UD デジタル 教科書体 NP-R" panose="02020400000000000000" pitchFamily="18" charset="-128"/>
              </a:rPr>
              <a:t>・住生活関連産業やくらしを支える多様な担い手の確保と活動しやすい環境の整備</a:t>
            </a:r>
          </a:p>
        </p:txBody>
      </p:sp>
      <p:sp>
        <p:nvSpPr>
          <p:cNvPr id="149" name="テキスト ボックス 148">
            <a:extLst>
              <a:ext uri="{FF2B5EF4-FFF2-40B4-BE49-F238E27FC236}">
                <a16:creationId xmlns:a16="http://schemas.microsoft.com/office/drawing/2014/main" id="{EDA5924D-9B0D-4AAB-AE8B-D0210D2E0E69}"/>
              </a:ext>
            </a:extLst>
          </p:cNvPr>
          <p:cNvSpPr txBox="1"/>
          <p:nvPr/>
        </p:nvSpPr>
        <p:spPr>
          <a:xfrm>
            <a:off x="5034342" y="2937783"/>
            <a:ext cx="3240000" cy="465961"/>
          </a:xfrm>
          <a:prstGeom prst="rect">
            <a:avLst/>
          </a:prstGeom>
          <a:noFill/>
        </p:spPr>
        <p:txBody>
          <a:bodyPr wrap="square" lIns="0" tIns="0" rIns="0" bIns="0">
            <a:spAutoFit/>
          </a:bodyPr>
          <a:lstStyle/>
          <a:p>
            <a:pPr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・密集市街地の整備</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・広域緊急交通路沿道建築物の耐震化の推進</a:t>
            </a: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・災害リスクを考慮したまちづくりの推進</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・災害復興までを見据えた平時からの体制整備</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50" name="テキスト ボックス 149">
            <a:extLst>
              <a:ext uri="{FF2B5EF4-FFF2-40B4-BE49-F238E27FC236}">
                <a16:creationId xmlns:a16="http://schemas.microsoft.com/office/drawing/2014/main" id="{33DC6761-FFA9-42C0-848E-EEB274E5DB56}"/>
              </a:ext>
            </a:extLst>
          </p:cNvPr>
          <p:cNvSpPr txBox="1"/>
          <p:nvPr/>
        </p:nvSpPr>
        <p:spPr>
          <a:xfrm>
            <a:off x="8643600" y="3081278"/>
            <a:ext cx="3097585" cy="415498"/>
          </a:xfrm>
          <a:prstGeom prst="rect">
            <a:avLst/>
          </a:prstGeom>
          <a:noFill/>
        </p:spPr>
        <p:txBody>
          <a:bodyPr wrap="square" lIns="0" tIns="0" rIns="0" bIns="0">
            <a:spAutoFit/>
          </a:bodyPr>
          <a:lstStyle/>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・住宅ストック全体を活用した居住の安定確保</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・民間賃貸住宅における居住の安定確保</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・公的賃貸住宅の的確な供給とストックの有効活用</a:t>
            </a:r>
            <a:endParaRPr lang="en-US" altLang="ja-JP" sz="900">
              <a:latin typeface="UD デジタル 教科書体 NP-R" panose="02020400000000000000" pitchFamily="18" charset="-128"/>
              <a:ea typeface="UD デジタル 教科書体 NP-R" panose="02020400000000000000" pitchFamily="18" charset="-128"/>
            </a:endParaRPr>
          </a:p>
        </p:txBody>
      </p:sp>
      <p:sp>
        <p:nvSpPr>
          <p:cNvPr id="151" name="テキスト ボックス 150">
            <a:extLst>
              <a:ext uri="{FF2B5EF4-FFF2-40B4-BE49-F238E27FC236}">
                <a16:creationId xmlns:a16="http://schemas.microsoft.com/office/drawing/2014/main" id="{325CDAC9-F2B5-4AE3-BCAF-41BE0F06E76D}"/>
              </a:ext>
            </a:extLst>
          </p:cNvPr>
          <p:cNvSpPr txBox="1"/>
          <p:nvPr/>
        </p:nvSpPr>
        <p:spPr>
          <a:xfrm>
            <a:off x="8643600" y="3731137"/>
            <a:ext cx="2867392" cy="415498"/>
          </a:xfrm>
          <a:prstGeom prst="rect">
            <a:avLst/>
          </a:prstGeom>
          <a:noFill/>
        </p:spPr>
        <p:txBody>
          <a:bodyPr wrap="square" lIns="0" tIns="0" rIns="0" bIns="0">
            <a:spAutoFit/>
          </a:bodyPr>
          <a:lstStyle/>
          <a:p>
            <a:pPr marL="92075" indent="-92075" defTabSz="457200">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・住生活関連産業の振興に向けた環境整備</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・建築分野における新技術の普及</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・不動産取引等における差別の解消</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57" name="テキスト ボックス 156">
            <a:extLst>
              <a:ext uri="{FF2B5EF4-FFF2-40B4-BE49-F238E27FC236}">
                <a16:creationId xmlns:a16="http://schemas.microsoft.com/office/drawing/2014/main" id="{9DEFF338-0AAF-4F49-A34A-D91061FD33FA}"/>
              </a:ext>
            </a:extLst>
          </p:cNvPr>
          <p:cNvSpPr txBox="1"/>
          <p:nvPr/>
        </p:nvSpPr>
        <p:spPr>
          <a:xfrm>
            <a:off x="5034342" y="3587642"/>
            <a:ext cx="3240000" cy="642292"/>
          </a:xfrm>
          <a:prstGeom prst="rect">
            <a:avLst/>
          </a:prstGeom>
          <a:noFill/>
        </p:spPr>
        <p:txBody>
          <a:bodyPr wrap="square" lIns="0" tIns="0" rIns="0" bIns="0">
            <a:spAutoFit/>
          </a:bodyPr>
          <a:lstStyle/>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・住宅・建築物の耐震化のさらなる推進</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・空家等の管理・除却の推進</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・分譲マンションの管理適正化・再生円滑化</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・防犯性が高い住まいづくりの推進</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・建築基準関連の法令順守の徹底</a:t>
            </a:r>
            <a:endParaRPr lang="en-US" altLang="ja-JP" sz="900">
              <a:latin typeface="UD デジタル 教科書体 NP-R" panose="02020400000000000000" pitchFamily="18" charset="-128"/>
              <a:ea typeface="UD デジタル 教科書体 NP-R" panose="02020400000000000000" pitchFamily="18" charset="-128"/>
            </a:endParaRPr>
          </a:p>
        </p:txBody>
      </p:sp>
      <p:sp>
        <p:nvSpPr>
          <p:cNvPr id="139" name="テキスト ボックス 138">
            <a:extLst>
              <a:ext uri="{FF2B5EF4-FFF2-40B4-BE49-F238E27FC236}">
                <a16:creationId xmlns:a16="http://schemas.microsoft.com/office/drawing/2014/main" id="{235FD186-F237-4A9F-8D87-28CD37A492AC}"/>
              </a:ext>
            </a:extLst>
          </p:cNvPr>
          <p:cNvSpPr txBox="1"/>
          <p:nvPr/>
        </p:nvSpPr>
        <p:spPr>
          <a:xfrm>
            <a:off x="5043393" y="1225506"/>
            <a:ext cx="3240000" cy="581378"/>
          </a:xfrm>
          <a:prstGeom prst="rect">
            <a:avLst/>
          </a:prstGeom>
          <a:noFill/>
        </p:spPr>
        <p:txBody>
          <a:bodyPr wrap="square" lIns="0" tIns="0" rIns="0" bIns="0">
            <a:spAutoFit/>
          </a:bodyPr>
          <a:lstStyle/>
          <a:p>
            <a:pPr marL="88900" indent="-88900" defTabSz="457200">
              <a:lnSpc>
                <a:spcPts val="900"/>
              </a:lnSpc>
              <a:defRPr/>
            </a:pPr>
            <a:r>
              <a:rPr lang="ja-JP" altLang="en-US" sz="900" dirty="0">
                <a:latin typeface="UD デジタル 教科書体 NP-R" panose="02020400000000000000" pitchFamily="18" charset="-128"/>
                <a:ea typeface="UD デジタル 教科書体 NP-R" panose="02020400000000000000" pitchFamily="18" charset="-128"/>
              </a:rPr>
              <a:t>・世界に誇れる景観づくり</a:t>
            </a:r>
            <a:endParaRPr lang="en-US" altLang="ja-JP" sz="900" dirty="0">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dirty="0">
                <a:latin typeface="UD デジタル 教科書体 NP-R" panose="02020400000000000000" pitchFamily="18" charset="-128"/>
                <a:ea typeface="UD デジタル 教科書体 NP-R" panose="02020400000000000000" pitchFamily="18" charset="-128"/>
              </a:rPr>
              <a:t>・ユニバーサルデザインのまちづくりの推進</a:t>
            </a:r>
            <a:endParaRPr lang="en-US" altLang="ja-JP" sz="900" dirty="0">
              <a:latin typeface="UD デジタル 教科書体 NP-R" panose="02020400000000000000" pitchFamily="18" charset="-128"/>
              <a:ea typeface="UD デジタル 教科書体 NP-R" panose="02020400000000000000" pitchFamily="18" charset="-128"/>
            </a:endParaRPr>
          </a:p>
          <a:p>
            <a:pPr marL="90488" indent="-90488" defTabSz="457200">
              <a:lnSpc>
                <a:spcPts val="900"/>
              </a:lnSpc>
              <a:defRPr/>
            </a:pPr>
            <a:r>
              <a:rPr lang="ja-JP" altLang="en-US" sz="900" dirty="0">
                <a:latin typeface="UD デジタル 教科書体 NP-R" panose="02020400000000000000" pitchFamily="18" charset="-128"/>
                <a:ea typeface="UD デジタル 教科書体 NP-R" panose="02020400000000000000" pitchFamily="18" charset="-128"/>
              </a:rPr>
              <a:t>・快適で利便性の高いまちづくりの推進</a:t>
            </a:r>
            <a:endParaRPr lang="en-US" altLang="ja-JP" sz="900" dirty="0">
              <a:latin typeface="UD デジタル 教科書体 NP-R" panose="02020400000000000000" pitchFamily="18" charset="-128"/>
              <a:ea typeface="UD デジタル 教科書体 NP-R" panose="02020400000000000000" pitchFamily="18" charset="-128"/>
            </a:endParaRPr>
          </a:p>
          <a:p>
            <a:pPr marL="90488" indent="-90488" defTabSz="457200">
              <a:lnSpc>
                <a:spcPts val="900"/>
              </a:lnSpc>
              <a:defRPr/>
            </a:pPr>
            <a:r>
              <a:rPr lang="ja-JP" altLang="en-US" sz="900" dirty="0">
                <a:latin typeface="UD デジタル 教科書体 NP-R" panose="02020400000000000000" pitchFamily="18" charset="-128"/>
                <a:ea typeface="UD デジタル 教科書体 NP-R" panose="02020400000000000000" pitchFamily="18" charset="-128"/>
              </a:rPr>
              <a:t>・地域資源を活用したまちづくりの推進</a:t>
            </a:r>
            <a:endParaRPr lang="en-US" altLang="ja-JP" sz="900" dirty="0">
              <a:latin typeface="UD デジタル 教科書体 NP-R" panose="02020400000000000000" pitchFamily="18" charset="-128"/>
              <a:ea typeface="UD デジタル 教科書体 NP-R" panose="02020400000000000000" pitchFamily="18" charset="-128"/>
            </a:endParaRPr>
          </a:p>
          <a:p>
            <a:pPr marL="90488" indent="-90488" defTabSz="457200">
              <a:lnSpc>
                <a:spcPts val="900"/>
              </a:lnSpc>
              <a:defRPr/>
            </a:pPr>
            <a:r>
              <a:rPr lang="ja-JP" altLang="en-US" sz="900" dirty="0">
                <a:latin typeface="UD デジタル 教科書体 NP-R" panose="02020400000000000000" pitchFamily="18" charset="-128"/>
                <a:ea typeface="UD デジタル 教科書体 NP-R" panose="02020400000000000000" pitchFamily="18" charset="-128"/>
              </a:rPr>
              <a:t>・みどりあふれる住環境の形成</a:t>
            </a:r>
            <a:endParaRPr lang="en-US" altLang="ja-JP" sz="900" dirty="0">
              <a:latin typeface="UD デジタル 教科書体 NP-R" panose="02020400000000000000" pitchFamily="18" charset="-128"/>
              <a:ea typeface="UD デジタル 教科書体 NP-R" panose="02020400000000000000" pitchFamily="18" charset="-128"/>
            </a:endParaRPr>
          </a:p>
        </p:txBody>
      </p:sp>
      <p:sp>
        <p:nvSpPr>
          <p:cNvPr id="118" name="角丸四角形 65">
            <a:extLst>
              <a:ext uri="{FF2B5EF4-FFF2-40B4-BE49-F238E27FC236}">
                <a16:creationId xmlns:a16="http://schemas.microsoft.com/office/drawing/2014/main" id="{92A08431-57AC-47A6-ABC7-179C7AE761BF}"/>
              </a:ext>
            </a:extLst>
          </p:cNvPr>
          <p:cNvSpPr/>
          <p:nvPr/>
        </p:nvSpPr>
        <p:spPr>
          <a:xfrm>
            <a:off x="4870934" y="838839"/>
            <a:ext cx="2340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1" name="テキスト ボックス 70">
            <a:extLst>
              <a:ext uri="{FF2B5EF4-FFF2-40B4-BE49-F238E27FC236}">
                <a16:creationId xmlns:a16="http://schemas.microsoft.com/office/drawing/2014/main" id="{9A3F762E-3081-4997-9492-86A38045A1AC}"/>
              </a:ext>
            </a:extLst>
          </p:cNvPr>
          <p:cNvSpPr txBox="1"/>
          <p:nvPr/>
        </p:nvSpPr>
        <p:spPr>
          <a:xfrm>
            <a:off x="4917334" y="858632"/>
            <a:ext cx="2055391"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１</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国内外から人々を惹きつける</a:t>
            </a:r>
            <a:endPar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20" name="角丸四角形 65">
            <a:extLst>
              <a:ext uri="{FF2B5EF4-FFF2-40B4-BE49-F238E27FC236}">
                <a16:creationId xmlns:a16="http://schemas.microsoft.com/office/drawing/2014/main" id="{548B901F-CF5E-4FC4-B58F-7440457F23C3}"/>
              </a:ext>
            </a:extLst>
          </p:cNvPr>
          <p:cNvSpPr/>
          <p:nvPr/>
        </p:nvSpPr>
        <p:spPr>
          <a:xfrm>
            <a:off x="8480652" y="815979"/>
            <a:ext cx="2196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2" name="テキスト ボックス 71">
            <a:extLst>
              <a:ext uri="{FF2B5EF4-FFF2-40B4-BE49-F238E27FC236}">
                <a16:creationId xmlns:a16="http://schemas.microsoft.com/office/drawing/2014/main" id="{6085FFE0-AD99-486E-AE6C-7264FB493E7F}"/>
              </a:ext>
            </a:extLst>
          </p:cNvPr>
          <p:cNvSpPr txBox="1"/>
          <p:nvPr/>
        </p:nvSpPr>
        <p:spPr>
          <a:xfrm>
            <a:off x="8533250" y="835772"/>
            <a:ext cx="1931550"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２</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多様なくらしを実現できる</a:t>
            </a:r>
            <a:endParaRPr kumimoji="0" lang="ja-JP" altLang="en-US" sz="1100" u="sng" dirty="0">
              <a:solidFill>
                <a:prstClr val="black"/>
              </a:solidFill>
              <a:latin typeface="游ゴシック" panose="020F0502020204030204"/>
              <a:ea typeface="游ゴシック" panose="020B0400000000000000" pitchFamily="50" charset="-128"/>
            </a:endParaRPr>
          </a:p>
        </p:txBody>
      </p:sp>
      <p:sp>
        <p:nvSpPr>
          <p:cNvPr id="122" name="角丸四角形 65">
            <a:extLst>
              <a:ext uri="{FF2B5EF4-FFF2-40B4-BE49-F238E27FC236}">
                <a16:creationId xmlns:a16="http://schemas.microsoft.com/office/drawing/2014/main" id="{0720BCD9-1145-4425-AA83-D90663141B91}"/>
              </a:ext>
            </a:extLst>
          </p:cNvPr>
          <p:cNvSpPr/>
          <p:nvPr/>
        </p:nvSpPr>
        <p:spPr>
          <a:xfrm>
            <a:off x="4870934" y="2528552"/>
            <a:ext cx="1980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3" name="テキスト ボックス 72">
            <a:extLst>
              <a:ext uri="{FF2B5EF4-FFF2-40B4-BE49-F238E27FC236}">
                <a16:creationId xmlns:a16="http://schemas.microsoft.com/office/drawing/2014/main" id="{7B0EA0FA-F056-43AB-AE03-5A90EB1820C8}"/>
              </a:ext>
            </a:extLst>
          </p:cNvPr>
          <p:cNvSpPr txBox="1"/>
          <p:nvPr/>
        </p:nvSpPr>
        <p:spPr>
          <a:xfrm>
            <a:off x="4917334" y="2547640"/>
            <a:ext cx="1629516"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３</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安全なくらしを支える</a:t>
            </a:r>
            <a:endPar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27" name="角丸四角形 65">
            <a:extLst>
              <a:ext uri="{FF2B5EF4-FFF2-40B4-BE49-F238E27FC236}">
                <a16:creationId xmlns:a16="http://schemas.microsoft.com/office/drawing/2014/main" id="{C66A8180-D664-4445-9A4E-2FFE5FD3F76F}"/>
              </a:ext>
            </a:extLst>
          </p:cNvPr>
          <p:cNvSpPr/>
          <p:nvPr/>
        </p:nvSpPr>
        <p:spPr>
          <a:xfrm>
            <a:off x="8480652" y="2528552"/>
            <a:ext cx="2304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4" name="テキスト ボックス 73">
            <a:extLst>
              <a:ext uri="{FF2B5EF4-FFF2-40B4-BE49-F238E27FC236}">
                <a16:creationId xmlns:a16="http://schemas.microsoft.com/office/drawing/2014/main" id="{A188F9A3-0453-4091-A752-25DDBACE9A3F}"/>
              </a:ext>
            </a:extLst>
          </p:cNvPr>
          <p:cNvSpPr txBox="1"/>
          <p:nvPr/>
        </p:nvSpPr>
        <p:spPr>
          <a:xfrm>
            <a:off x="8533250" y="2547640"/>
            <a:ext cx="2077599"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４</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安心してくらすことができる</a:t>
            </a:r>
            <a:endParaRPr kumimoji="0" lang="ja-JP" altLang="en-US" sz="1100" u="sng" dirty="0">
              <a:solidFill>
                <a:prstClr val="black"/>
              </a:solidFill>
              <a:latin typeface="游ゴシック" panose="020F0502020204030204"/>
              <a:ea typeface="游ゴシック" panose="020B0400000000000000" pitchFamily="50" charset="-128"/>
            </a:endParaRPr>
          </a:p>
        </p:txBody>
      </p:sp>
      <p:sp>
        <p:nvSpPr>
          <p:cNvPr id="110" name="四角形: 角を丸くする 109">
            <a:extLst>
              <a:ext uri="{FF2B5EF4-FFF2-40B4-BE49-F238E27FC236}">
                <a16:creationId xmlns:a16="http://schemas.microsoft.com/office/drawing/2014/main" id="{17341FE7-844D-46B4-90D1-9AD98820FEEB}"/>
              </a:ext>
            </a:extLst>
          </p:cNvPr>
          <p:cNvSpPr/>
          <p:nvPr/>
        </p:nvSpPr>
        <p:spPr>
          <a:xfrm>
            <a:off x="4734049" y="4269562"/>
            <a:ext cx="2328169" cy="259009"/>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３章 地域特性を踏まえた施策</a:t>
            </a:r>
            <a:endParaRPr kumimoji="0" lang="en-US" altLang="ja-JP" sz="1083" b="1" kern="100">
              <a:solidFill>
                <a:prstClr val="white"/>
              </a:solidFill>
              <a:latin typeface="UD デジタル 教科書体 NP-B" panose="02020700000000000000" pitchFamily="18" charset="-128"/>
              <a:ea typeface="UD デジタル 教科書体 NP-B" panose="02020700000000000000" pitchFamily="18" charset="-128"/>
              <a:cs typeface="Times New Roman"/>
            </a:endParaRPr>
          </a:p>
        </p:txBody>
      </p:sp>
      <p:sp>
        <p:nvSpPr>
          <p:cNvPr id="104" name="Text Box 2">
            <a:extLst>
              <a:ext uri="{FF2B5EF4-FFF2-40B4-BE49-F238E27FC236}">
                <a16:creationId xmlns:a16="http://schemas.microsoft.com/office/drawing/2014/main" id="{70A4435A-86DD-4A63-ABF3-B18223A40CB1}"/>
              </a:ext>
            </a:extLst>
          </p:cNvPr>
          <p:cNvSpPr txBox="1">
            <a:spLocks noChangeArrowheads="1"/>
          </p:cNvSpPr>
          <p:nvPr/>
        </p:nvSpPr>
        <p:spPr bwMode="auto">
          <a:xfrm>
            <a:off x="10003722" y="6479485"/>
            <a:ext cx="2133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CD1E3EF9-C8F1-45E4-AD9D-B4C5D7756A5D}" type="slidenum">
              <a:rPr kumimoji="1" lang="en-US" altLang="ja-JP" sz="12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a:t>
            </a:fld>
            <a:endParaRPr kumimoji="1" lang="en-US" altLang="ja-JP" sz="12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21" name="正方形/長方形 120">
            <a:extLst>
              <a:ext uri="{FF2B5EF4-FFF2-40B4-BE49-F238E27FC236}">
                <a16:creationId xmlns:a16="http://schemas.microsoft.com/office/drawing/2014/main" id="{23E28C6B-62F0-46D3-884E-64A1773E1A6C}"/>
              </a:ext>
            </a:extLst>
          </p:cNvPr>
          <p:cNvSpPr>
            <a:spLocks/>
          </p:cNvSpPr>
          <p:nvPr/>
        </p:nvSpPr>
        <p:spPr>
          <a:xfrm>
            <a:off x="132800" y="664961"/>
            <a:ext cx="4571645" cy="1208326"/>
          </a:xfrm>
          <a:prstGeom prst="rect">
            <a:avLst/>
          </a:prstGeom>
          <a:solidFill>
            <a:schemeClr val="accent4">
              <a:lumMod val="40000"/>
              <a:lumOff val="60000"/>
            </a:schemeClr>
          </a:solidFill>
          <a:ln w="9525" cap="flat" cmpd="dbl" algn="ctr">
            <a:noFill/>
            <a:prstDash val="solid"/>
          </a:ln>
          <a:effectLst/>
        </p:spPr>
        <p:txBody>
          <a:bodyPr rot="0" spcFirstLastPara="0" vert="horz" wrap="square" lIns="72000" tIns="180000" rIns="72000" bIns="36000" numCol="1" spcCol="0" rtlCol="0" fromWordArt="0" anchor="t" anchorCtr="0" forceAA="0" compatLnSpc="1">
            <a:prstTxWarp prst="textNoShape">
              <a:avLst/>
            </a:prstTxWarp>
            <a:noAutofit/>
          </a:bodyPr>
          <a:lstStyle/>
          <a:p>
            <a:pPr marL="296863" marR="0" lvl="0" indent="-204788" algn="just" defTabSz="914290" rtl="0" eaLnBrk="1" fontAlgn="auto" latinLnBrk="0" hangingPunct="1">
              <a:lnSpc>
                <a:spcPct val="100000"/>
              </a:lnSpc>
              <a:spcBef>
                <a:spcPts val="300"/>
              </a:spcBef>
              <a:spcAft>
                <a:spcPts val="0"/>
              </a:spcAft>
              <a:buClrTx/>
              <a:buSzTx/>
              <a:buFontTx/>
              <a:buAutoNum type="circleNumDbPlain"/>
              <a:tabLst/>
              <a:defRPr/>
            </a:pPr>
            <a:r>
              <a:rPr kumimoji="1" lang="ja-JP" altLang="en-US"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rPr>
              <a:t>多様な主体の連携による住まい・まちづくりの推進に向け、“ともにつくろう”を目標に設定</a:t>
            </a:r>
            <a:endParaRPr kumimoji="1" lang="en-US" altLang="ja-JP"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endParaRPr>
          </a:p>
          <a:p>
            <a:pPr marL="296863" marR="0" lvl="0" indent="-204788" algn="just" defTabSz="914290" rtl="0" eaLnBrk="1" fontAlgn="auto" latinLnBrk="0" hangingPunct="1">
              <a:lnSpc>
                <a:spcPct val="100000"/>
              </a:lnSpc>
              <a:spcBef>
                <a:spcPts val="300"/>
              </a:spcBef>
              <a:spcAft>
                <a:spcPts val="0"/>
              </a:spcAft>
              <a:buClrTx/>
              <a:buSzTx/>
              <a:buFontTx/>
              <a:buAutoNum type="circleNumDbPlain"/>
              <a:tabLst/>
              <a:defRPr/>
            </a:pPr>
            <a:r>
              <a:rPr kumimoji="1" lang="ja-JP" altLang="en-US"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rPr>
              <a:t>万博レガシーを最大限活かした取組を展開</a:t>
            </a:r>
            <a:endParaRPr kumimoji="1" lang="en-US" altLang="ja-JP"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endParaRPr>
          </a:p>
          <a:p>
            <a:pPr marL="296863" marR="0" lvl="0" indent="-204788" algn="just" defTabSz="914290" rtl="0" eaLnBrk="1" fontAlgn="auto" latinLnBrk="0" hangingPunct="1">
              <a:lnSpc>
                <a:spcPct val="100000"/>
              </a:lnSpc>
              <a:spcBef>
                <a:spcPts val="300"/>
              </a:spcBef>
              <a:spcAft>
                <a:spcPts val="0"/>
              </a:spcAft>
              <a:buClrTx/>
              <a:buSzTx/>
              <a:buFontTx/>
              <a:buAutoNum type="circleNumDbPlain"/>
              <a:tabLst/>
              <a:defRPr/>
            </a:pPr>
            <a:r>
              <a:rPr lang="ja-JP" altLang="en-US" sz="1050" b="1" kern="100">
                <a:latin typeface="UD デジタル 教科書体 NK-B" panose="02020700000000000000" pitchFamily="18" charset="-128"/>
                <a:ea typeface="UD デジタル 教科書体 NK-B" panose="02020700000000000000" pitchFamily="18" charset="-128"/>
                <a:cs typeface="Times New Roman"/>
              </a:rPr>
              <a:t>広域自治体である大阪府として、「市町村支援の強化」「民間の活躍を支える環境整備」「公的賃貸住宅ストックの活用」に重点的に取り組むことを打ち出し</a:t>
            </a:r>
            <a:endParaRPr kumimoji="1" lang="en-US" altLang="ja-JP"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endParaRPr>
          </a:p>
        </p:txBody>
      </p:sp>
      <p:sp>
        <p:nvSpPr>
          <p:cNvPr id="115" name="正方形/長方形 114">
            <a:extLst>
              <a:ext uri="{FF2B5EF4-FFF2-40B4-BE49-F238E27FC236}">
                <a16:creationId xmlns:a16="http://schemas.microsoft.com/office/drawing/2014/main" id="{2A5D54ED-912D-431A-A82D-7A3FE1262B69}"/>
              </a:ext>
            </a:extLst>
          </p:cNvPr>
          <p:cNvSpPr>
            <a:spLocks/>
          </p:cNvSpPr>
          <p:nvPr/>
        </p:nvSpPr>
        <p:spPr>
          <a:xfrm>
            <a:off x="143471" y="584672"/>
            <a:ext cx="900000" cy="180000"/>
          </a:xfrm>
          <a:prstGeom prst="rect">
            <a:avLst/>
          </a:prstGeom>
          <a:noFill/>
          <a:ln w="9525" cap="flat" cmpd="dbl" algn="ctr">
            <a:no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290" rtl="0" eaLnBrk="1" fontAlgn="auto" latinLnBrk="0" hangingPunct="1">
              <a:lnSpc>
                <a:spcPct val="100000"/>
              </a:lnSpc>
              <a:spcBef>
                <a:spcPts val="0"/>
              </a:spcBef>
              <a:spcAft>
                <a:spcPts val="0"/>
              </a:spcAft>
              <a:buClrTx/>
              <a:buSzTx/>
              <a:buFontTx/>
              <a:buNone/>
              <a:tabLst/>
              <a:defRPr/>
            </a:pPr>
            <a:r>
              <a:rPr kumimoji="1" lang="en-US" altLang="ja-JP" sz="1400" b="1" i="0" u="sng" strike="noStrike" kern="100" cap="none" spc="-150" normalizeH="0" noProof="0">
                <a:ln>
                  <a:noFill/>
                </a:ln>
                <a:solidFill>
                  <a:srgbClr val="FF0000"/>
                </a:solidFill>
                <a:effectLst>
                  <a:innerShdw blurRad="63500" dist="50800" dir="18900000">
                    <a:prstClr val="black">
                      <a:alpha val="50000"/>
                    </a:prstClr>
                  </a:innerShdw>
                </a:effectLst>
                <a:uLnTx/>
                <a:uFillTx/>
                <a:latin typeface="UD デジタル 教科書体 NK-B" panose="02020700000000000000" pitchFamily="18" charset="-128"/>
                <a:ea typeface="UD デジタル 教科書体 NK-B" panose="02020700000000000000" pitchFamily="18" charset="-128"/>
                <a:cs typeface="Times New Roman"/>
              </a:rPr>
              <a:t>Point</a:t>
            </a:r>
          </a:p>
        </p:txBody>
      </p:sp>
      <p:sp>
        <p:nvSpPr>
          <p:cNvPr id="126" name="テキスト ボックス 125">
            <a:extLst>
              <a:ext uri="{FF2B5EF4-FFF2-40B4-BE49-F238E27FC236}">
                <a16:creationId xmlns:a16="http://schemas.microsoft.com/office/drawing/2014/main" id="{043CA164-5620-428F-A785-8EC521192763}"/>
              </a:ext>
            </a:extLst>
          </p:cNvPr>
          <p:cNvSpPr txBox="1"/>
          <p:nvPr/>
        </p:nvSpPr>
        <p:spPr>
          <a:xfrm>
            <a:off x="4917334" y="5839779"/>
            <a:ext cx="7200000" cy="153888"/>
          </a:xfrm>
          <a:prstGeom prst="rect">
            <a:avLst/>
          </a:prstGeom>
          <a:noFill/>
        </p:spPr>
        <p:txBody>
          <a:bodyPr wrap="square" lIns="0" tIns="0" rIns="0" bIns="0">
            <a:spAutoFit/>
          </a:bodyPr>
          <a:lstStyle/>
          <a:p>
            <a:pPr algn="just" defTabSz="457200">
              <a:defRPr/>
            </a:pPr>
            <a:r>
              <a:rPr kumimoji="0" lang="ja-JP" altLang="en-US"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住まいまちづくりの主役である府民をはじめ、民間事業者、</a:t>
            </a:r>
            <a:r>
              <a:rPr kumimoji="0" lang="en-US" altLang="ja-JP"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NPO</a:t>
            </a:r>
            <a:r>
              <a:rPr kumimoji="0" lang="ja-JP" altLang="en-US"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、行政、公的団体等の役割分担と連携を位置づけ</a:t>
            </a:r>
            <a:endParaRPr kumimoji="0" lang="ja-JP" altLang="ja-JP"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p:txBody>
      </p:sp>
      <p:sp>
        <p:nvSpPr>
          <p:cNvPr id="79" name="テキスト ボックス 78">
            <a:extLst>
              <a:ext uri="{FF2B5EF4-FFF2-40B4-BE49-F238E27FC236}">
                <a16:creationId xmlns:a16="http://schemas.microsoft.com/office/drawing/2014/main" id="{0C6CA82E-5379-4BA0-A7AF-C0A2B63AE3CC}"/>
              </a:ext>
            </a:extLst>
          </p:cNvPr>
          <p:cNvSpPr txBox="1"/>
          <p:nvPr/>
        </p:nvSpPr>
        <p:spPr>
          <a:xfrm>
            <a:off x="4870933" y="1065660"/>
            <a:ext cx="3312000" cy="153888"/>
          </a:xfrm>
          <a:prstGeom prst="rect">
            <a:avLst/>
          </a:prstGeom>
          <a:noFill/>
        </p:spPr>
        <p:txBody>
          <a:bodyPr wrap="square" lIns="0" tIns="0" rIns="0" bIns="0">
            <a:spAutoFit/>
          </a:bodyPr>
          <a:lstStyle/>
          <a:p>
            <a:pPr marL="197770" indent="-197770" defTabSz="457200">
              <a:defRPr/>
            </a:pPr>
            <a:r>
              <a:rPr kumimoji="0" lang="ja-JP" altLang="en-US" sz="1000" dirty="0">
                <a:solidFill>
                  <a:prstClr val="black"/>
                </a:solidFill>
                <a:latin typeface="UD デジタル 教科書体 NP-B" panose="02020700000000000000" pitchFamily="18" charset="-128"/>
                <a:ea typeface="UD デジタル 教科書体 NP-B" panose="02020700000000000000" pitchFamily="18" charset="-128"/>
              </a:rPr>
              <a:t>（１）</a:t>
            </a:r>
            <a:r>
              <a:rPr kumimoji="0" lang="ja-JP" altLang="en-US" sz="1000" spc="-100" dirty="0">
                <a:solidFill>
                  <a:prstClr val="black"/>
                </a:solidFill>
                <a:latin typeface="UD デジタル 教科書体 NP-B" panose="02020700000000000000" pitchFamily="18" charset="-128"/>
                <a:ea typeface="UD デジタル 教科書体 NP-B" panose="02020700000000000000" pitchFamily="18" charset="-128"/>
              </a:rPr>
              <a:t>魅力的で居心地の良い住環境の形成とまちづくりの推進</a:t>
            </a:r>
          </a:p>
        </p:txBody>
      </p:sp>
      <p:sp>
        <p:nvSpPr>
          <p:cNvPr id="80" name="テキスト ボックス 79">
            <a:extLst>
              <a:ext uri="{FF2B5EF4-FFF2-40B4-BE49-F238E27FC236}">
                <a16:creationId xmlns:a16="http://schemas.microsoft.com/office/drawing/2014/main" id="{2402FE52-6CC3-466D-926E-DD07D2B8BDCE}"/>
              </a:ext>
            </a:extLst>
          </p:cNvPr>
          <p:cNvSpPr txBox="1"/>
          <p:nvPr/>
        </p:nvSpPr>
        <p:spPr>
          <a:xfrm>
            <a:off x="4870933" y="1812842"/>
            <a:ext cx="3312000" cy="153888"/>
          </a:xfrm>
          <a:prstGeom prst="rect">
            <a:avLst/>
          </a:prstGeom>
          <a:noFill/>
        </p:spPr>
        <p:txBody>
          <a:bodyPr wrap="square" lIns="0" tIns="0" rIns="0" bIns="0">
            <a:spAutoFit/>
          </a:bodyPr>
          <a:lstStyle/>
          <a:p>
            <a:pPr marL="197770" indent="-197770" defTabSz="457200">
              <a:defRPr/>
            </a:pPr>
            <a:r>
              <a:rPr kumimoji="0" lang="ja-JP" altLang="en-US" sz="1000" dirty="0">
                <a:solidFill>
                  <a:prstClr val="black"/>
                </a:solidFill>
                <a:latin typeface="UD デジタル 教科書体 NP-B" panose="02020700000000000000" pitchFamily="18" charset="-128"/>
                <a:ea typeface="UD デジタル 教科書体 NP-B" panose="02020700000000000000" pitchFamily="18" charset="-128"/>
              </a:rPr>
              <a:t>（２）</a:t>
            </a:r>
            <a:r>
              <a:rPr kumimoji="0" lang="ja-JP" altLang="en-US" sz="1000" spc="-100" dirty="0">
                <a:solidFill>
                  <a:prstClr val="black"/>
                </a:solidFill>
                <a:latin typeface="UD デジタル 教科書体 NP-B" panose="02020700000000000000" pitchFamily="18" charset="-128"/>
                <a:ea typeface="UD デジタル 教科書体 NP-B" panose="02020700000000000000" pitchFamily="18" charset="-128"/>
              </a:rPr>
              <a:t>良質で健康的な住まいの普及と循環型住宅市場の形成</a:t>
            </a:r>
          </a:p>
        </p:txBody>
      </p:sp>
      <p:sp>
        <p:nvSpPr>
          <p:cNvPr id="82" name="テキスト ボックス 81">
            <a:extLst>
              <a:ext uri="{FF2B5EF4-FFF2-40B4-BE49-F238E27FC236}">
                <a16:creationId xmlns:a16="http://schemas.microsoft.com/office/drawing/2014/main" id="{E1E80386-1D1F-4C7B-A58A-9C0D7C211B36}"/>
              </a:ext>
            </a:extLst>
          </p:cNvPr>
          <p:cNvSpPr txBox="1"/>
          <p:nvPr/>
        </p:nvSpPr>
        <p:spPr>
          <a:xfrm>
            <a:off x="8480652" y="1018221"/>
            <a:ext cx="3312000" cy="153888"/>
          </a:xfrm>
          <a:prstGeom prst="rect">
            <a:avLst/>
          </a:prstGeom>
          <a:noFill/>
        </p:spPr>
        <p:txBody>
          <a:bodyPr wrap="square" lIns="0" tIns="0" rIns="0" bIns="0">
            <a:spAutoFit/>
          </a:bodyPr>
          <a:lstStyle/>
          <a:p>
            <a:pPr marL="197770" indent="-197770" defTabSz="457200">
              <a:defRPr/>
            </a:pPr>
            <a:r>
              <a:rPr kumimoji="0" lang="ja-JP" altLang="en-US" sz="1000" dirty="0">
                <a:solidFill>
                  <a:prstClr val="black"/>
                </a:solidFill>
                <a:latin typeface="UD デジタル 教科書体 NP-B" panose="02020700000000000000" pitchFamily="18" charset="-128"/>
                <a:ea typeface="UD デジタル 教科書体 NP-B" panose="02020700000000000000" pitchFamily="18" charset="-128"/>
              </a:rPr>
              <a:t>（１）</a:t>
            </a:r>
            <a:r>
              <a:rPr kumimoji="0" lang="ja-JP" altLang="en-US" sz="1000" spc="-100" dirty="0">
                <a:solidFill>
                  <a:prstClr val="black"/>
                </a:solidFill>
                <a:latin typeface="UD デジタル 教科書体 NP-B" panose="02020700000000000000" pitchFamily="18" charset="-128"/>
                <a:ea typeface="UD デジタル 教科書体 NP-B" panose="02020700000000000000" pitchFamily="18" charset="-128"/>
              </a:rPr>
              <a:t>誰もが活き活きとくらすことができる環境の整備 </a:t>
            </a:r>
          </a:p>
        </p:txBody>
      </p:sp>
      <p:sp>
        <p:nvSpPr>
          <p:cNvPr id="84" name="テキスト ボックス 83">
            <a:extLst>
              <a:ext uri="{FF2B5EF4-FFF2-40B4-BE49-F238E27FC236}">
                <a16:creationId xmlns:a16="http://schemas.microsoft.com/office/drawing/2014/main" id="{8E213149-0787-47C7-8230-73D09104B569}"/>
              </a:ext>
            </a:extLst>
          </p:cNvPr>
          <p:cNvSpPr txBox="1"/>
          <p:nvPr/>
        </p:nvSpPr>
        <p:spPr>
          <a:xfrm>
            <a:off x="4870933" y="2773501"/>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（１）</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災害に強いまちづくりの推進 </a:t>
            </a:r>
          </a:p>
        </p:txBody>
      </p:sp>
      <p:sp>
        <p:nvSpPr>
          <p:cNvPr id="85" name="テキスト ボックス 84">
            <a:extLst>
              <a:ext uri="{FF2B5EF4-FFF2-40B4-BE49-F238E27FC236}">
                <a16:creationId xmlns:a16="http://schemas.microsoft.com/office/drawing/2014/main" id="{E617A279-DB4C-4929-B4A9-B8FBDD01D594}"/>
              </a:ext>
            </a:extLst>
          </p:cNvPr>
          <p:cNvSpPr txBox="1"/>
          <p:nvPr/>
        </p:nvSpPr>
        <p:spPr>
          <a:xfrm>
            <a:off x="4870933" y="3430121"/>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（２）</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住宅・建築物の安全性の確保 </a:t>
            </a:r>
          </a:p>
        </p:txBody>
      </p:sp>
      <p:sp>
        <p:nvSpPr>
          <p:cNvPr id="86" name="テキスト ボックス 85">
            <a:extLst>
              <a:ext uri="{FF2B5EF4-FFF2-40B4-BE49-F238E27FC236}">
                <a16:creationId xmlns:a16="http://schemas.microsoft.com/office/drawing/2014/main" id="{469A21FE-40E3-410E-B57A-E9CA0D5A86DB}"/>
              </a:ext>
            </a:extLst>
          </p:cNvPr>
          <p:cNvSpPr txBox="1"/>
          <p:nvPr/>
        </p:nvSpPr>
        <p:spPr>
          <a:xfrm>
            <a:off x="8480652" y="2773501"/>
            <a:ext cx="3312000" cy="307777"/>
          </a:xfrm>
          <a:prstGeom prst="rect">
            <a:avLst/>
          </a:prstGeom>
          <a:noFill/>
        </p:spPr>
        <p:txBody>
          <a:bodyPr wrap="square" lIns="0" tIns="0" rIns="0" bIns="0">
            <a:spAutoFit/>
          </a:bodyPr>
          <a:lstStyle/>
          <a:p>
            <a:pPr marL="197770" indent="-197770" defTabSz="457200">
              <a:defRPr/>
            </a:pPr>
            <a:r>
              <a:rPr kumimoji="0" lang="ja-JP" altLang="en-US" sz="1000">
                <a:latin typeface="UD デジタル 教科書体 NP-B" panose="02020700000000000000" pitchFamily="18" charset="-128"/>
                <a:ea typeface="UD デジタル 教科書体 NP-B" panose="02020700000000000000" pitchFamily="18" charset="-128"/>
              </a:rPr>
              <a:t>（１）住宅確保要配慮者をはじめ</a:t>
            </a:r>
            <a:r>
              <a:rPr kumimoji="0" lang="ja-JP" altLang="en-US" sz="1000" spc="-100">
                <a:latin typeface="UD デジタル 教科書体 NP-B" panose="02020700000000000000" pitchFamily="18" charset="-128"/>
                <a:ea typeface="UD デジタル 教科書体 NP-B" panose="02020700000000000000" pitchFamily="18" charset="-128"/>
              </a:rPr>
              <a:t>誰もが安心できる住まい・居住支援体制の整備</a:t>
            </a:r>
          </a:p>
        </p:txBody>
      </p:sp>
      <p:sp>
        <p:nvSpPr>
          <p:cNvPr id="88" name="テキスト ボックス 87">
            <a:extLst>
              <a:ext uri="{FF2B5EF4-FFF2-40B4-BE49-F238E27FC236}">
                <a16:creationId xmlns:a16="http://schemas.microsoft.com/office/drawing/2014/main" id="{01612A7C-35B2-412E-8075-9E42773C4A17}"/>
              </a:ext>
            </a:extLst>
          </p:cNvPr>
          <p:cNvSpPr txBox="1"/>
          <p:nvPr/>
        </p:nvSpPr>
        <p:spPr>
          <a:xfrm>
            <a:off x="8480652" y="3573616"/>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（２）住生活関連産業の</a:t>
            </a:r>
            <a:r>
              <a:rPr kumimoji="0" lang="ja-JP" altLang="en-US" sz="1000">
                <a:latin typeface="UD デジタル 教科書体 NP-B" panose="02020700000000000000" pitchFamily="18" charset="-128"/>
                <a:ea typeface="UD デジタル 教科書体 NP-B" panose="02020700000000000000" pitchFamily="18" charset="-128"/>
              </a:rPr>
              <a:t>環境整備･活性化</a:t>
            </a:r>
          </a:p>
        </p:txBody>
      </p:sp>
      <p:sp>
        <p:nvSpPr>
          <p:cNvPr id="125" name="テキスト ボックス 124">
            <a:extLst>
              <a:ext uri="{FF2B5EF4-FFF2-40B4-BE49-F238E27FC236}">
                <a16:creationId xmlns:a16="http://schemas.microsoft.com/office/drawing/2014/main" id="{8C0093B3-97AF-4D94-BF00-CCF3CE2B605D}"/>
              </a:ext>
            </a:extLst>
          </p:cNvPr>
          <p:cNvSpPr txBox="1"/>
          <p:nvPr/>
        </p:nvSpPr>
        <p:spPr>
          <a:xfrm>
            <a:off x="116043" y="2380660"/>
            <a:ext cx="4572271"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mn-cs"/>
              </a:rPr>
              <a:t>住まう人々・訪れる人々の多様な幸せを実現することが住宅・建築政策の使命</a:t>
            </a:r>
            <a:endParaRPr kumimoji="0" lang="en-US" altLang="ja-JP" sz="900" b="0"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a:latin typeface="UD デジタル 教科書体 NP-R" panose="02020400000000000000" pitchFamily="18" charset="-128"/>
                <a:ea typeface="UD デジタル 教科書体 NP-R" panose="02020400000000000000" pitchFamily="18" charset="-128"/>
              </a:rPr>
              <a:t>大阪では「副首都・大阪」の実現に向けた様々な取組が進められており、万博</a:t>
            </a:r>
            <a:r>
              <a:rPr kumimoji="0" lang="ja-JP" altLang="en-US" sz="900">
                <a:solidFill>
                  <a:prstClr val="black"/>
                </a:solidFill>
                <a:latin typeface="UD デジタル 教科書体 NP-R" panose="02020400000000000000" pitchFamily="18" charset="-128"/>
                <a:ea typeface="UD デジタル 教科書体 NP-R" panose="02020400000000000000" pitchFamily="18" charset="-128"/>
              </a:rPr>
              <a:t>を契機とした好循環を一過性のものとせず、「活力・魅力」と「安全・安心」の好循環を生み出す政策をより一層展開</a:t>
            </a:r>
            <a:endParaRPr kumimoji="0" lang="ja-JP" altLang="en-US" sz="9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144" name="グラフィックス 143" descr="事業の成長 単色塗りつぶし">
            <a:extLst>
              <a:ext uri="{FF2B5EF4-FFF2-40B4-BE49-F238E27FC236}">
                <a16:creationId xmlns:a16="http://schemas.microsoft.com/office/drawing/2014/main" id="{312A7538-C5F8-4D82-903C-8DE7754A48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6203" y="3336003"/>
            <a:ext cx="691126" cy="698829"/>
          </a:xfrm>
          <a:prstGeom prst="rect">
            <a:avLst/>
          </a:prstGeom>
        </p:spPr>
      </p:pic>
      <p:sp>
        <p:nvSpPr>
          <p:cNvPr id="53" name="テキスト ボックス 52">
            <a:extLst>
              <a:ext uri="{FF2B5EF4-FFF2-40B4-BE49-F238E27FC236}">
                <a16:creationId xmlns:a16="http://schemas.microsoft.com/office/drawing/2014/main" id="{E4603ECF-4746-4BD3-B63C-216599C708BC}"/>
              </a:ext>
            </a:extLst>
          </p:cNvPr>
          <p:cNvSpPr txBox="1"/>
          <p:nvPr/>
        </p:nvSpPr>
        <p:spPr>
          <a:xfrm>
            <a:off x="144712" y="375710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国内外から</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人々を惹きつける</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54" name="グラフィックス 153" descr="ユニバーサル アクセス 単色塗りつぶし">
            <a:extLst>
              <a:ext uri="{FF2B5EF4-FFF2-40B4-BE49-F238E27FC236}">
                <a16:creationId xmlns:a16="http://schemas.microsoft.com/office/drawing/2014/main" id="{E7E76746-91BE-4971-9E55-749CDA511A2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584721" y="3302277"/>
            <a:ext cx="715185" cy="715185"/>
          </a:xfrm>
          <a:prstGeom prst="rect">
            <a:avLst/>
          </a:prstGeom>
        </p:spPr>
      </p:pic>
      <p:sp>
        <p:nvSpPr>
          <p:cNvPr id="54" name="テキスト ボックス 53">
            <a:extLst>
              <a:ext uri="{FF2B5EF4-FFF2-40B4-BE49-F238E27FC236}">
                <a16:creationId xmlns:a16="http://schemas.microsoft.com/office/drawing/2014/main" id="{3F688CAC-981D-4B0E-A313-66C511E760C8}"/>
              </a:ext>
            </a:extLst>
          </p:cNvPr>
          <p:cNvSpPr txBox="1"/>
          <p:nvPr/>
        </p:nvSpPr>
        <p:spPr>
          <a:xfrm>
            <a:off x="1289712" y="375710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多様なくらしを</a:t>
            </a: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実現できる</a:t>
            </a:r>
            <a:endParaRPr kumimoji="0" lang="ja-JP" altLang="en-US" sz="900">
              <a:solidFill>
                <a:prstClr val="black"/>
              </a:solidFill>
              <a:latin typeface="游ゴシック" panose="020F0502020204030204"/>
              <a:ea typeface="游ゴシック" panose="020B0400000000000000" pitchFamily="50" charset="-128"/>
            </a:endParaRPr>
          </a:p>
        </p:txBody>
      </p:sp>
      <p:pic>
        <p:nvPicPr>
          <p:cNvPr id="167" name="グラフィックス 166" descr="郊外の光景 単色塗りつぶし">
            <a:extLst>
              <a:ext uri="{FF2B5EF4-FFF2-40B4-BE49-F238E27FC236}">
                <a16:creationId xmlns:a16="http://schemas.microsoft.com/office/drawing/2014/main" id="{92B943A5-CB90-4B4C-AD1D-BABB0FA2835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808978" y="3313143"/>
            <a:ext cx="669932" cy="669932"/>
          </a:xfrm>
          <a:prstGeom prst="rect">
            <a:avLst/>
          </a:prstGeom>
        </p:spPr>
      </p:pic>
      <p:sp>
        <p:nvSpPr>
          <p:cNvPr id="55" name="テキスト ボックス 54">
            <a:extLst>
              <a:ext uri="{FF2B5EF4-FFF2-40B4-BE49-F238E27FC236}">
                <a16:creationId xmlns:a16="http://schemas.microsoft.com/office/drawing/2014/main" id="{4C28ED7B-EEA1-4E62-B350-E8DB6D90B40A}"/>
              </a:ext>
            </a:extLst>
          </p:cNvPr>
          <p:cNvSpPr txBox="1"/>
          <p:nvPr/>
        </p:nvSpPr>
        <p:spPr>
          <a:xfrm>
            <a:off x="2434712" y="376218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安全なくらしを</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支える</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70" name="グラフィックス 169" descr="まつ毛 単色塗りつぶし">
            <a:extLst>
              <a:ext uri="{FF2B5EF4-FFF2-40B4-BE49-F238E27FC236}">
                <a16:creationId xmlns:a16="http://schemas.microsoft.com/office/drawing/2014/main" id="{9D94FA92-5250-4DA1-969F-5F244DA102A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662817" y="3356741"/>
            <a:ext cx="441248" cy="441248"/>
          </a:xfrm>
          <a:prstGeom prst="rect">
            <a:avLst/>
          </a:prstGeom>
        </p:spPr>
      </p:pic>
      <p:pic>
        <p:nvPicPr>
          <p:cNvPr id="171" name="グラフィックス 170" descr="まつ毛 単色塗りつぶし">
            <a:extLst>
              <a:ext uri="{FF2B5EF4-FFF2-40B4-BE49-F238E27FC236}">
                <a16:creationId xmlns:a16="http://schemas.microsoft.com/office/drawing/2014/main" id="{0BA084FB-29A3-4BCA-8E4B-C9E50D37E22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659409" y="3351956"/>
            <a:ext cx="441248" cy="441248"/>
          </a:xfrm>
          <a:prstGeom prst="rect">
            <a:avLst/>
          </a:prstGeom>
        </p:spPr>
      </p:pic>
      <p:pic>
        <p:nvPicPr>
          <p:cNvPr id="173" name="グラフィックス 172" descr="ハート 単色塗りつぶし">
            <a:extLst>
              <a:ext uri="{FF2B5EF4-FFF2-40B4-BE49-F238E27FC236}">
                <a16:creationId xmlns:a16="http://schemas.microsoft.com/office/drawing/2014/main" id="{6F8D6283-1288-4033-BE13-B74E10C1D230}"/>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033723" y="3336414"/>
            <a:ext cx="709970" cy="709970"/>
          </a:xfrm>
          <a:prstGeom prst="rect">
            <a:avLst/>
          </a:prstGeom>
        </p:spPr>
      </p:pic>
      <p:sp>
        <p:nvSpPr>
          <p:cNvPr id="56" name="テキスト ボックス 55">
            <a:extLst>
              <a:ext uri="{FF2B5EF4-FFF2-40B4-BE49-F238E27FC236}">
                <a16:creationId xmlns:a16="http://schemas.microsoft.com/office/drawing/2014/main" id="{8CDBAF3E-6F38-48FC-AF0D-839F13A0255C}"/>
              </a:ext>
            </a:extLst>
          </p:cNvPr>
          <p:cNvSpPr txBox="1"/>
          <p:nvPr/>
        </p:nvSpPr>
        <p:spPr>
          <a:xfrm>
            <a:off x="3579713" y="375710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安心して</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くらすことができる</a:t>
            </a:r>
            <a:endParaRPr kumimoji="0" lang="ja-JP" altLang="en-US" sz="900">
              <a:solidFill>
                <a:prstClr val="black"/>
              </a:solidFill>
              <a:latin typeface="游ゴシック" panose="020F0502020204030204"/>
              <a:ea typeface="游ゴシック" panose="020B0400000000000000" pitchFamily="50" charset="-128"/>
            </a:endParaRPr>
          </a:p>
        </p:txBody>
      </p:sp>
      <p:pic>
        <p:nvPicPr>
          <p:cNvPr id="174" name="グラフィックス 173" descr="カスタマー レビュー 単色塗りつぶし">
            <a:extLst>
              <a:ext uri="{FF2B5EF4-FFF2-40B4-BE49-F238E27FC236}">
                <a16:creationId xmlns:a16="http://schemas.microsoft.com/office/drawing/2014/main" id="{F4957400-B6BE-41A7-BA73-94999E5B933D}"/>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65108" y="4646344"/>
            <a:ext cx="485573" cy="485573"/>
          </a:xfrm>
          <a:prstGeom prst="rect">
            <a:avLst/>
          </a:prstGeom>
        </p:spPr>
      </p:pic>
      <p:pic>
        <p:nvPicPr>
          <p:cNvPr id="175" name="グラフィックス 174" descr="親指を立てるしぐさ 単色塗りつぶし">
            <a:extLst>
              <a:ext uri="{FF2B5EF4-FFF2-40B4-BE49-F238E27FC236}">
                <a16:creationId xmlns:a16="http://schemas.microsoft.com/office/drawing/2014/main" id="{A0A9BA6F-303C-42A4-820F-AF11998D11BB}"/>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851124" y="4247164"/>
            <a:ext cx="633695" cy="633695"/>
          </a:xfrm>
          <a:prstGeom prst="rect">
            <a:avLst/>
          </a:prstGeom>
        </p:spPr>
      </p:pic>
      <p:sp>
        <p:nvSpPr>
          <p:cNvPr id="61" name="正方形/長方形 60">
            <a:extLst>
              <a:ext uri="{FF2B5EF4-FFF2-40B4-BE49-F238E27FC236}">
                <a16:creationId xmlns:a16="http://schemas.microsoft.com/office/drawing/2014/main" id="{D248AA61-1FBC-4FDB-8FA6-3F12E97E8741}"/>
              </a:ext>
            </a:extLst>
          </p:cNvPr>
          <p:cNvSpPr/>
          <p:nvPr/>
        </p:nvSpPr>
        <p:spPr>
          <a:xfrm>
            <a:off x="195364" y="4583341"/>
            <a:ext cx="1345597" cy="288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多様化するニーズへの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きめ細やかな対応</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76" name="グラフィックス 175" descr="接続 単色塗りつぶし">
            <a:extLst>
              <a:ext uri="{FF2B5EF4-FFF2-40B4-BE49-F238E27FC236}">
                <a16:creationId xmlns:a16="http://schemas.microsoft.com/office/drawing/2014/main" id="{4A68C770-232A-4FF8-B139-D0C88CF6CDD4}"/>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529580" y="4217297"/>
            <a:ext cx="855914" cy="855914"/>
          </a:xfrm>
          <a:prstGeom prst="rect">
            <a:avLst/>
          </a:prstGeom>
        </p:spPr>
      </p:pic>
      <p:sp>
        <p:nvSpPr>
          <p:cNvPr id="60" name="正方形/長方形 59">
            <a:extLst>
              <a:ext uri="{FF2B5EF4-FFF2-40B4-BE49-F238E27FC236}">
                <a16:creationId xmlns:a16="http://schemas.microsoft.com/office/drawing/2014/main" id="{4998D38B-4CEF-4E02-BA38-AE9E14B87241}"/>
              </a:ext>
            </a:extLst>
          </p:cNvPr>
          <p:cNvSpPr/>
          <p:nvPr/>
        </p:nvSpPr>
        <p:spPr>
          <a:xfrm>
            <a:off x="1748118" y="4583341"/>
            <a:ext cx="1260000" cy="288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様々な主体・分野の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横断的な連携</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77" name="グラフィックス 176" descr="環状の矢印 単色塗りつぶし">
            <a:extLst>
              <a:ext uri="{FF2B5EF4-FFF2-40B4-BE49-F238E27FC236}">
                <a16:creationId xmlns:a16="http://schemas.microsoft.com/office/drawing/2014/main" id="{CF0F3345-C9A6-428A-BB8F-E464B4BD7AFF}"/>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3051760" y="4183141"/>
            <a:ext cx="701503" cy="701503"/>
          </a:xfrm>
          <a:prstGeom prst="rect">
            <a:avLst/>
          </a:prstGeom>
        </p:spPr>
      </p:pic>
      <p:pic>
        <p:nvPicPr>
          <p:cNvPr id="178" name="グラフィックス 177" descr="電球と歯車 単色塗りつぶし">
            <a:extLst>
              <a:ext uri="{FF2B5EF4-FFF2-40B4-BE49-F238E27FC236}">
                <a16:creationId xmlns:a16="http://schemas.microsoft.com/office/drawing/2014/main" id="{049E81FB-B0AE-4263-843E-7862FC293771}"/>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4036392" y="4542933"/>
            <a:ext cx="601909" cy="601909"/>
          </a:xfrm>
          <a:prstGeom prst="rect">
            <a:avLst/>
          </a:prstGeom>
        </p:spPr>
      </p:pic>
      <p:sp>
        <p:nvSpPr>
          <p:cNvPr id="62" name="正方形/長方形 61">
            <a:extLst>
              <a:ext uri="{FF2B5EF4-FFF2-40B4-BE49-F238E27FC236}">
                <a16:creationId xmlns:a16="http://schemas.microsoft.com/office/drawing/2014/main" id="{17129A68-5D09-40FF-81D1-677EF797A98C}"/>
              </a:ext>
            </a:extLst>
          </p:cNvPr>
          <p:cNvSpPr/>
          <p:nvPr/>
        </p:nvSpPr>
        <p:spPr>
          <a:xfrm>
            <a:off x="3191833" y="4493341"/>
            <a:ext cx="1368000" cy="468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大阪の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spc="-120">
                <a:solidFill>
                  <a:prstClr val="black"/>
                </a:solidFill>
                <a:latin typeface="UD デジタル 教科書体 N-B" panose="02020700000000000000" pitchFamily="17" charset="-128"/>
                <a:ea typeface="UD デジタル 教科書体 N-B" panose="02020700000000000000" pitchFamily="17" charset="-128"/>
              </a:rPr>
              <a:t>ストック・ポテンシャル</a:t>
            </a: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継承と発展</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16" name="楕円 7">
            <a:extLst>
              <a:ext uri="{FF2B5EF4-FFF2-40B4-BE49-F238E27FC236}">
                <a16:creationId xmlns:a16="http://schemas.microsoft.com/office/drawing/2014/main" id="{ABD549C7-21AF-4758-A458-FC7BDF015549}"/>
              </a:ext>
            </a:extLst>
          </p:cNvPr>
          <p:cNvSpPr/>
          <p:nvPr/>
        </p:nvSpPr>
        <p:spPr>
          <a:xfrm>
            <a:off x="334101" y="2965256"/>
            <a:ext cx="4178052" cy="262658"/>
          </a:xfrm>
          <a:custGeom>
            <a:avLst/>
            <a:gdLst>
              <a:gd name="connsiteX0" fmla="*/ 0 w 7394893"/>
              <a:gd name="connsiteY0" fmla="*/ 378661 h 757321"/>
              <a:gd name="connsiteX1" fmla="*/ 3697447 w 7394893"/>
              <a:gd name="connsiteY1" fmla="*/ 0 h 757321"/>
              <a:gd name="connsiteX2" fmla="*/ 7394894 w 7394893"/>
              <a:gd name="connsiteY2" fmla="*/ 378661 h 757321"/>
              <a:gd name="connsiteX3" fmla="*/ 3697447 w 7394893"/>
              <a:gd name="connsiteY3" fmla="*/ 757322 h 757321"/>
              <a:gd name="connsiteX4" fmla="*/ 0 w 7394893"/>
              <a:gd name="connsiteY4" fmla="*/ 378661 h 757321"/>
              <a:gd name="connsiteX0" fmla="*/ 26134 w 7421028"/>
              <a:gd name="connsiteY0" fmla="*/ 378661 h 757322"/>
              <a:gd name="connsiteX1" fmla="*/ 3723581 w 7421028"/>
              <a:gd name="connsiteY1" fmla="*/ 0 h 757322"/>
              <a:gd name="connsiteX2" fmla="*/ 7421028 w 7421028"/>
              <a:gd name="connsiteY2" fmla="*/ 378661 h 757322"/>
              <a:gd name="connsiteX3" fmla="*/ 3723581 w 7421028"/>
              <a:gd name="connsiteY3" fmla="*/ 757322 h 757322"/>
              <a:gd name="connsiteX4" fmla="*/ 26134 w 7421028"/>
              <a:gd name="connsiteY4" fmla="*/ 378661 h 757322"/>
              <a:gd name="connsiteX0" fmla="*/ 407 w 7395301"/>
              <a:gd name="connsiteY0" fmla="*/ 384695 h 769390"/>
              <a:gd name="connsiteX1" fmla="*/ 3697854 w 7395301"/>
              <a:gd name="connsiteY1" fmla="*/ 6034 h 769390"/>
              <a:gd name="connsiteX2" fmla="*/ 7395301 w 7395301"/>
              <a:gd name="connsiteY2" fmla="*/ 384695 h 769390"/>
              <a:gd name="connsiteX3" fmla="*/ 3697854 w 7395301"/>
              <a:gd name="connsiteY3" fmla="*/ 763356 h 769390"/>
              <a:gd name="connsiteX4" fmla="*/ 407 w 7395301"/>
              <a:gd name="connsiteY4" fmla="*/ 384695 h 769390"/>
              <a:gd name="connsiteX0" fmla="*/ 407 w 7395301"/>
              <a:gd name="connsiteY0" fmla="*/ 384695 h 769390"/>
              <a:gd name="connsiteX1" fmla="*/ 3697854 w 7395301"/>
              <a:gd name="connsiteY1" fmla="*/ 6034 h 769390"/>
              <a:gd name="connsiteX2" fmla="*/ 7395301 w 7395301"/>
              <a:gd name="connsiteY2" fmla="*/ 384695 h 769390"/>
              <a:gd name="connsiteX3" fmla="*/ 3697854 w 7395301"/>
              <a:gd name="connsiteY3" fmla="*/ 763356 h 769390"/>
              <a:gd name="connsiteX4" fmla="*/ 407 w 7395301"/>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01"/>
              <a:gd name="connsiteY0" fmla="*/ 384695 h 769390"/>
              <a:gd name="connsiteX1" fmla="*/ 3697854 w 7395301"/>
              <a:gd name="connsiteY1" fmla="*/ 6034 h 769390"/>
              <a:gd name="connsiteX2" fmla="*/ 7395301 w 7395301"/>
              <a:gd name="connsiteY2" fmla="*/ 384695 h 769390"/>
              <a:gd name="connsiteX3" fmla="*/ 3697854 w 7395301"/>
              <a:gd name="connsiteY3" fmla="*/ 763356 h 769390"/>
              <a:gd name="connsiteX4" fmla="*/ 407 w 7395301"/>
              <a:gd name="connsiteY4" fmla="*/ 384695 h 76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5301" h="769390">
                <a:moveTo>
                  <a:pt x="407" y="384695"/>
                </a:moveTo>
                <a:cubicBezTo>
                  <a:pt x="30887" y="-78434"/>
                  <a:pt x="1655810" y="6034"/>
                  <a:pt x="3697854" y="6034"/>
                </a:cubicBezTo>
                <a:cubicBezTo>
                  <a:pt x="5739898" y="6034"/>
                  <a:pt x="7385141" y="-68274"/>
                  <a:pt x="7395301" y="384695"/>
                </a:cubicBezTo>
                <a:cubicBezTo>
                  <a:pt x="7385141" y="817344"/>
                  <a:pt x="5739898" y="763356"/>
                  <a:pt x="3697854" y="763356"/>
                </a:cubicBezTo>
                <a:cubicBezTo>
                  <a:pt x="1655810" y="763356"/>
                  <a:pt x="-30073" y="847824"/>
                  <a:pt x="407" y="384695"/>
                </a:cubicBezTo>
                <a:close/>
              </a:path>
            </a:pathLst>
          </a:custGeom>
          <a:solidFill>
            <a:srgbClr val="6BC3BB"/>
          </a:solidFill>
          <a:ln>
            <a:solidFill>
              <a:srgbClr val="80CB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r>
              <a:rPr lang="ja-JP" altLang="en-US" sz="1400" b="1" kern="100" spc="-107">
                <a:solidFill>
                  <a:prstClr val="white"/>
                </a:solidFill>
                <a:effectLst>
                  <a:outerShdw blurRad="50800" dist="38100" dir="2700000" algn="tl" rotWithShape="0">
                    <a:prstClr val="black">
                      <a:alpha val="40000"/>
                    </a:prstClr>
                  </a:outerShdw>
                </a:effectLst>
                <a:latin typeface="UD デジタル 教科書体 NK-B" panose="02020700000000000000" pitchFamily="18" charset="-128"/>
                <a:ea typeface="UD デジタル 教科書体 NK-B" panose="02020700000000000000" pitchFamily="18" charset="-128"/>
                <a:cs typeface="Times New Roman"/>
              </a:rPr>
              <a:t>ともにつくろう、自分らしく幸せにくらす住まい・まち大阪</a:t>
            </a:r>
            <a:endParaRPr lang="en-US" altLang="ja-JP" sz="1400" b="1" kern="100" spc="-107">
              <a:solidFill>
                <a:prstClr val="white"/>
              </a:solidFill>
              <a:effectLst>
                <a:outerShdw blurRad="50800" dist="38100" dir="2700000" algn="tl" rotWithShape="0">
                  <a:prstClr val="black">
                    <a:alpha val="40000"/>
                  </a:prstClr>
                </a:outerShdw>
              </a:effectLst>
              <a:latin typeface="UD デジタル 教科書体 NK-B" panose="02020700000000000000" pitchFamily="18" charset="-128"/>
              <a:ea typeface="UD デジタル 教科書体 NK-B" panose="02020700000000000000" pitchFamily="18" charset="-128"/>
              <a:cs typeface="Times New Roman"/>
            </a:endParaRPr>
          </a:p>
        </p:txBody>
      </p:sp>
      <p:sp>
        <p:nvSpPr>
          <p:cNvPr id="119" name="テキスト ボックス 118">
            <a:extLst>
              <a:ext uri="{FF2B5EF4-FFF2-40B4-BE49-F238E27FC236}">
                <a16:creationId xmlns:a16="http://schemas.microsoft.com/office/drawing/2014/main" id="{EDE07556-FE88-4DE9-B271-3EB92B97C5D4}"/>
              </a:ext>
            </a:extLst>
          </p:cNvPr>
          <p:cNvSpPr txBox="1"/>
          <p:nvPr/>
        </p:nvSpPr>
        <p:spPr>
          <a:xfrm>
            <a:off x="135755" y="5144189"/>
            <a:ext cx="2321526" cy="184666"/>
          </a:xfrm>
          <a:prstGeom prst="rect">
            <a:avLst/>
          </a:prstGeom>
          <a:noFill/>
        </p:spPr>
        <p:txBody>
          <a:bodyPr wrap="square" lIns="0" tIns="0" rIns="0" bIns="0">
            <a:spAutoFit/>
          </a:bodyPr>
          <a:lstStyle/>
          <a:p>
            <a:pPr defTabSz="457200">
              <a:defRPr/>
            </a:pPr>
            <a:r>
              <a:rPr kumimoji="0" lang="ja-JP" altLang="en-US" sz="1200" b="1" kern="100" dirty="0">
                <a:latin typeface="UD デジタル 教科書体 NP-B" panose="02020700000000000000" pitchFamily="18" charset="-128"/>
                <a:ea typeface="UD デジタル 教科書体 NP-B" panose="02020700000000000000" pitchFamily="18" charset="-128"/>
                <a:cs typeface="Times New Roman"/>
              </a:rPr>
              <a:t>４．指標</a:t>
            </a:r>
            <a:endParaRPr kumimoji="0" lang="en-US" altLang="ja-JP" sz="1200" b="1" kern="100" dirty="0">
              <a:latin typeface="UD デジタル 教科書体 NP-B" panose="02020700000000000000" pitchFamily="18" charset="-128"/>
              <a:ea typeface="UD デジタル 教科書体 NP-B" panose="02020700000000000000" pitchFamily="18" charset="-128"/>
              <a:cs typeface="Times New Roman"/>
            </a:endParaRPr>
          </a:p>
        </p:txBody>
      </p:sp>
      <p:sp>
        <p:nvSpPr>
          <p:cNvPr id="123" name="テキスト ボックス 122">
            <a:extLst>
              <a:ext uri="{FF2B5EF4-FFF2-40B4-BE49-F238E27FC236}">
                <a16:creationId xmlns:a16="http://schemas.microsoft.com/office/drawing/2014/main" id="{425FC56D-4BDB-42A2-98FA-24E2932DA5A8}"/>
              </a:ext>
            </a:extLst>
          </p:cNvPr>
          <p:cNvSpPr txBox="1"/>
          <p:nvPr/>
        </p:nvSpPr>
        <p:spPr>
          <a:xfrm>
            <a:off x="118998" y="5272571"/>
            <a:ext cx="457227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effectLst/>
                <a:uLnTx/>
                <a:uFillTx/>
                <a:latin typeface="UD デジタル 教科書体 NP-R" panose="02020400000000000000" pitchFamily="18" charset="-128"/>
                <a:ea typeface="UD デジタル 教科書体 NP-R" panose="02020400000000000000" pitchFamily="18" charset="-128"/>
                <a:cs typeface="+mn-cs"/>
              </a:rPr>
              <a:t>多様な主体が連携・協働して達成すべき目標を分かりやすく提示するとともに、計画の進行管理を行うための指標を設定</a:t>
            </a:r>
            <a:endParaRPr kumimoji="0" lang="ja-JP" altLang="en-US" sz="9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29" name="正方形/長方形 128">
            <a:extLst>
              <a:ext uri="{FF2B5EF4-FFF2-40B4-BE49-F238E27FC236}">
                <a16:creationId xmlns:a16="http://schemas.microsoft.com/office/drawing/2014/main" id="{F0036AEF-7BC5-40A3-9312-03297DDD46B9}"/>
              </a:ext>
            </a:extLst>
          </p:cNvPr>
          <p:cNvSpPr/>
          <p:nvPr/>
        </p:nvSpPr>
        <p:spPr>
          <a:xfrm>
            <a:off x="195363" y="5646523"/>
            <a:ext cx="4400469" cy="1064138"/>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endParaRPr lang="ja-JP" altLang="en-US" sz="100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24" name="テキスト ボックス 123">
            <a:extLst>
              <a:ext uri="{FF2B5EF4-FFF2-40B4-BE49-F238E27FC236}">
                <a16:creationId xmlns:a16="http://schemas.microsoft.com/office/drawing/2014/main" id="{202E4938-DCA7-45B6-AE0E-7045787A703C}"/>
              </a:ext>
            </a:extLst>
          </p:cNvPr>
          <p:cNvSpPr txBox="1"/>
          <p:nvPr/>
        </p:nvSpPr>
        <p:spPr>
          <a:xfrm>
            <a:off x="236542" y="5671571"/>
            <a:ext cx="2208241" cy="1039090"/>
          </a:xfrm>
          <a:prstGeom prst="rect">
            <a:avLst/>
          </a:prstGeom>
          <a:noFill/>
          <a:ln w="12700">
            <a:noFill/>
            <a:prstDash val="solid"/>
          </a:ln>
        </p:spPr>
        <p:txBody>
          <a:bodyPr wrap="square" lIns="21772" tIns="21772" rIns="21772" bIns="0" rtlCol="0" anchor="t" anchorCtr="0">
            <a:noAutofit/>
          </a:bodyPr>
          <a:lstStyle/>
          <a:p>
            <a:pPr marL="51846" indent="-51846" defTabSz="914418">
              <a:spcBef>
                <a:spcPts val="214"/>
              </a:spcBef>
            </a:pPr>
            <a:r>
              <a:rPr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○住宅ストックに占める認定長期優良住宅等の割合</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a:t>
            </a:r>
            <a:r>
              <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1</a:t>
            </a: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世帯あたりのエネルギー消費量</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○高齢者の居住する住宅のうちバリアフリー性能及び断熱性能を有する住宅の割合</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○居住支援協議会を設立した市町村の人口カバー率</a:t>
            </a:r>
          </a:p>
          <a:p>
            <a:pPr marL="51846" indent="-51846" defTabSz="914418">
              <a:spcBef>
                <a:spcPts val="429"/>
              </a:spcBef>
            </a:pPr>
            <a:r>
              <a:rPr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○地震時等に著しく危険な密集市街地の面積</a:t>
            </a:r>
            <a:endParaRPr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○住宅の耐震化率</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endPar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128" name="テキスト ボックス 127">
            <a:extLst>
              <a:ext uri="{FF2B5EF4-FFF2-40B4-BE49-F238E27FC236}">
                <a16:creationId xmlns:a16="http://schemas.microsoft.com/office/drawing/2014/main" id="{7CA4D977-3BAC-4AC6-AA6C-78674E17FABB}"/>
              </a:ext>
            </a:extLst>
          </p:cNvPr>
          <p:cNvSpPr txBox="1"/>
          <p:nvPr/>
        </p:nvSpPr>
        <p:spPr>
          <a:xfrm>
            <a:off x="2380282" y="5691307"/>
            <a:ext cx="2172142" cy="943366"/>
          </a:xfrm>
          <a:prstGeom prst="rect">
            <a:avLst/>
          </a:prstGeom>
          <a:noFill/>
          <a:ln w="12700">
            <a:noFill/>
            <a:prstDash val="solid"/>
          </a:ln>
        </p:spPr>
        <p:txBody>
          <a:bodyPr wrap="square" lIns="21772" tIns="21772" rIns="21772" bIns="0" rtlCol="0" anchor="t" anchorCtr="0">
            <a:noAutofit/>
          </a:bodyPr>
          <a:lstStyle/>
          <a:p>
            <a:pPr marL="51846" indent="-51846" defTabSz="914418">
              <a:spcBef>
                <a:spcPts val="363"/>
              </a:spcBef>
            </a:pPr>
            <a:r>
              <a:rPr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○腐朽・破損がある使用目的のない空き家数</a:t>
            </a:r>
            <a:endParaRPr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363"/>
              </a:spcBef>
            </a:pPr>
            <a:r>
              <a:rPr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○マンション管理計画認定の取得割合</a:t>
            </a:r>
          </a:p>
          <a:p>
            <a:pPr marL="51846" indent="-51846" defTabSz="914418">
              <a:spcBef>
                <a:spcPts val="363"/>
              </a:spcBef>
            </a:pPr>
            <a:r>
              <a:rPr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a:t>
            </a:r>
            <a:r>
              <a:rPr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公的賃貸住宅全体のストック数</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363"/>
              </a:spcBef>
            </a:pP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○賃貸住宅における入居差別の状況</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○土地取引等における差別の状況</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○宅地建物取引業者の人権意識</a:t>
            </a:r>
            <a:endParaRPr kumimoji="1" lang="en-US" altLang="ja-JP" sz="665"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Tree>
    <p:extLst>
      <p:ext uri="{BB962C8B-B14F-4D97-AF65-F5344CB8AC3E}">
        <p14:creationId xmlns:p14="http://schemas.microsoft.com/office/powerpoint/2010/main" val="1486769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3</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基本目標の達成状況把握のための指標（案）</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2810368469"/>
              </p:ext>
            </p:extLst>
          </p:nvPr>
        </p:nvGraphicFramePr>
        <p:xfrm>
          <a:off x="574157" y="3977971"/>
          <a:ext cx="10880709" cy="1225336"/>
        </p:xfrm>
        <a:graphic>
          <a:graphicData uri="http://schemas.openxmlformats.org/drawingml/2006/table">
            <a:tbl>
              <a:tblPr firstRow="1" bandRow="1">
                <a:tableStyleId>{5940675A-B579-460E-94D1-54222C63F5DA}</a:tableStyleId>
              </a:tblPr>
              <a:tblGrid>
                <a:gridCol w="10880709">
                  <a:extLst>
                    <a:ext uri="{9D8B030D-6E8A-4147-A177-3AD203B41FA5}">
                      <a16:colId xmlns:a16="http://schemas.microsoft.com/office/drawing/2014/main" val="1337344024"/>
                    </a:ext>
                  </a:extLst>
                </a:gridCol>
              </a:tblGrid>
              <a:tr h="332520">
                <a:tc>
                  <a:txBody>
                    <a:bodyPr/>
                    <a:lstStyle/>
                    <a:p>
                      <a:pPr algn="ctr"/>
                      <a:r>
                        <a:rPr kumimoji="1" lang="ja-JP" altLang="en-US" sz="1400" dirty="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332520">
                <a:tc>
                  <a:txBody>
                    <a:bodyPr/>
                    <a:lstStyle/>
                    <a:p>
                      <a:r>
                        <a:rPr kumimoji="1" lang="ja-JP" altLang="en-US" sz="1400" dirty="0">
                          <a:latin typeface="UD デジタル 教科書体 N-R" panose="02020400000000000000" pitchFamily="17" charset="-128"/>
                          <a:ea typeface="UD デジタル 教科書体 N-R" panose="02020400000000000000" pitchFamily="17" charset="-128"/>
                        </a:rPr>
                        <a:t>大阪は人を惹きつける魅力があると思う人の割合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4293538"/>
                  </a:ext>
                </a:extLst>
              </a:tr>
              <a:tr h="280148">
                <a:tc>
                  <a:txBody>
                    <a:bodyPr/>
                    <a:lstStyle/>
                    <a:p>
                      <a:pPr>
                        <a:lnSpc>
                          <a:spcPts val="1200"/>
                        </a:lnSpc>
                      </a:pPr>
                      <a:r>
                        <a:rPr kumimoji="1" lang="ja-JP" altLang="en-US" sz="1400" dirty="0">
                          <a:latin typeface="UD デジタル 教科書体 N-R" panose="02020400000000000000" pitchFamily="17" charset="-128"/>
                          <a:ea typeface="UD デジタル 教科書体 N-R" panose="02020400000000000000" pitchFamily="17" charset="-128"/>
                        </a:rPr>
                        <a:t>地域に誇りを感じる人の割合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83042670"/>
                  </a:ext>
                </a:extLst>
              </a:tr>
              <a:tr h="280148">
                <a:tc>
                  <a:txBody>
                    <a:bodyPr/>
                    <a:lstStyle/>
                    <a:p>
                      <a:pPr>
                        <a:lnSpc>
                          <a:spcPts val="1200"/>
                        </a:lnSpc>
                      </a:pPr>
                      <a:r>
                        <a:rPr kumimoji="1" lang="ja-JP" altLang="en-US" sz="1400" dirty="0">
                          <a:latin typeface="UD デジタル 教科書体 N-R" panose="02020400000000000000" pitchFamily="17" charset="-128"/>
                          <a:ea typeface="UD デジタル 教科書体 N-R" panose="02020400000000000000" pitchFamily="17" charset="-128"/>
                        </a:rPr>
                        <a:t>暮らしが便利・快適になったと思う人の割合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3367731"/>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574157" y="712168"/>
            <a:ext cx="11003566" cy="1929880"/>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基本目標の達成に向けては、行政だけでなく府民や民間事業者、</a:t>
            </a:r>
            <a:r>
              <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このため、これら多様な主体が連携・協働して達成すべき目標を分かりやすく提示するとともに、計画の進行管理を行うための指標を設定します。なお、設定に当たっては、国による統計調査や府が独自に実施する調査をもとに、中長期にわたって経年変化が把握可能な項目を選定します。</a:t>
            </a:r>
            <a:endPar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a:spcBef>
                <a:spcPts val="600"/>
              </a:spcBef>
              <a:defRPr/>
            </a:pP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基本目標の達成状況については、主観指標として現状を観測し把握をめざします。それと併せて、従来の客観指標においても、目標達成度を測定するために目標を設定しそれに向けて取り組む成果指標だけでなく、観測指標として現状を把握します。</a:t>
            </a:r>
            <a:endPar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a:spcBef>
                <a:spcPts val="600"/>
              </a:spcBef>
              <a:defRPr/>
            </a:pP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また、設定した指標については、できる限りその進捗状況の把握に努め、</a:t>
            </a:r>
            <a:r>
              <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endPar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a:spcBef>
                <a:spcPts val="600"/>
              </a:spcBef>
              <a:defRPr/>
            </a:pP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p>
        </p:txBody>
      </p:sp>
      <p:sp>
        <p:nvSpPr>
          <p:cNvPr id="6" name="テキスト ボックス 5">
            <a:extLst>
              <a:ext uri="{FF2B5EF4-FFF2-40B4-BE49-F238E27FC236}">
                <a16:creationId xmlns:a16="http://schemas.microsoft.com/office/drawing/2014/main" id="{BD485466-81B4-489D-8BA1-95F354DC97C0}"/>
              </a:ext>
            </a:extLst>
          </p:cNvPr>
          <p:cNvSpPr txBox="1"/>
          <p:nvPr/>
        </p:nvSpPr>
        <p:spPr>
          <a:xfrm>
            <a:off x="574157" y="2888932"/>
            <a:ext cx="9560443" cy="276999"/>
          </a:xfrm>
          <a:prstGeom prst="rect">
            <a:avLst/>
          </a:prstGeom>
          <a:noFill/>
        </p:spPr>
        <p:txBody>
          <a:bodyPr wrap="square" lIns="0" tIns="0" rIns="0" bIns="0">
            <a:spAutoFit/>
          </a:bodyPr>
          <a:lstStyle/>
          <a:p>
            <a:pPr defTabSz="457200">
              <a:defRPr/>
            </a:pPr>
            <a:r>
              <a:rPr kumimoji="0" lang="ja-JP" altLang="en-US" b="1" kern="100" dirty="0">
                <a:latin typeface="UD デジタル 教科書体 NP-B" panose="02020700000000000000" pitchFamily="18" charset="-128"/>
                <a:ea typeface="UD デジタル 教科書体 NP-B" panose="02020700000000000000" pitchFamily="18" charset="-128"/>
                <a:cs typeface="Times New Roman"/>
              </a:rPr>
              <a:t>基本目標「ともにつくろう、自分らしく幸せにくらす住まい・まち大阪」</a:t>
            </a:r>
            <a:endParaRPr kumimoji="0" lang="en-US" altLang="ja-JP" b="1" kern="100" dirty="0">
              <a:latin typeface="UD デジタル 教科書体 NP-B" panose="02020700000000000000" pitchFamily="18" charset="-128"/>
              <a:ea typeface="UD デジタル 教科書体 NP-B" panose="02020700000000000000" pitchFamily="18" charset="-128"/>
              <a:cs typeface="Times New Roman"/>
            </a:endParaRPr>
          </a:p>
        </p:txBody>
      </p:sp>
      <p:sp>
        <p:nvSpPr>
          <p:cNvPr id="7" name="テキスト ボックス 6">
            <a:extLst>
              <a:ext uri="{FF2B5EF4-FFF2-40B4-BE49-F238E27FC236}">
                <a16:creationId xmlns:a16="http://schemas.microsoft.com/office/drawing/2014/main" id="{3FB2ABEA-B2AB-46A1-A4B6-54B85494F353}"/>
              </a:ext>
            </a:extLst>
          </p:cNvPr>
          <p:cNvSpPr txBox="1"/>
          <p:nvPr/>
        </p:nvSpPr>
        <p:spPr>
          <a:xfrm>
            <a:off x="515399" y="5728405"/>
            <a:ext cx="11160001" cy="369332"/>
          </a:xfrm>
          <a:prstGeom prst="rect">
            <a:avLst/>
          </a:prstGeom>
          <a:noFill/>
        </p:spPr>
        <p:txBody>
          <a:bodyPr wrap="square" rtlCol="0">
            <a:spAutoFit/>
          </a:bodyPr>
          <a:lstStyle/>
          <a:p>
            <a:r>
              <a:rPr kumimoji="1" lang="en-US" altLang="ja-JP" sz="900" dirty="0">
                <a:latin typeface="UD デジタル 教科書体 N-R" panose="02020400000000000000" pitchFamily="17" charset="-128"/>
                <a:ea typeface="UD デジタル 教科書体 N-R" panose="02020400000000000000" pitchFamily="17" charset="-128"/>
              </a:rPr>
              <a:t>※</a:t>
            </a:r>
            <a:r>
              <a:rPr kumimoji="1" lang="ja-JP" altLang="en-US" sz="900" dirty="0">
                <a:latin typeface="UD デジタル 教科書体 N-R" panose="02020400000000000000" pitchFamily="17" charset="-128"/>
                <a:ea typeface="UD デジタル 教科書体 N-R" panose="02020400000000000000" pitchFamily="17" charset="-128"/>
              </a:rPr>
              <a:t>設問の回答形式：★の記載のある指標については、「とても思う</a:t>
            </a:r>
            <a:r>
              <a:rPr kumimoji="1" lang="en-US" altLang="ja-JP" sz="900" dirty="0">
                <a:latin typeface="UD デジタル 教科書体 N-R" panose="02020400000000000000" pitchFamily="17" charset="-128"/>
                <a:ea typeface="UD デジタル 教科書体 N-R" panose="02020400000000000000" pitchFamily="17" charset="-128"/>
              </a:rPr>
              <a:t>/</a:t>
            </a:r>
            <a:r>
              <a:rPr kumimoji="1" lang="ja-JP" altLang="en-US" sz="900" dirty="0">
                <a:latin typeface="UD デジタル 教科書体 N-R" panose="02020400000000000000" pitchFamily="17" charset="-128"/>
                <a:ea typeface="UD デジタル 教科書体 N-R" panose="02020400000000000000" pitchFamily="17" charset="-128"/>
              </a:rPr>
              <a:t>とても幸せ</a:t>
            </a:r>
            <a:r>
              <a:rPr kumimoji="1" lang="en-US" altLang="ja-JP" sz="900" dirty="0">
                <a:latin typeface="UD デジタル 教科書体 N-R" panose="02020400000000000000" pitchFamily="17" charset="-128"/>
                <a:ea typeface="UD デジタル 教科書体 N-R" panose="02020400000000000000" pitchFamily="17" charset="-128"/>
              </a:rPr>
              <a:t>/</a:t>
            </a:r>
            <a:r>
              <a:rPr kumimoji="1" lang="ja-JP" altLang="en-US" sz="900" dirty="0">
                <a:latin typeface="UD デジタル 教科書体 N-R" panose="02020400000000000000" pitchFamily="17" charset="-128"/>
                <a:ea typeface="UD デジタル 教科書体 N-R" panose="02020400000000000000" pitchFamily="17" charset="-128"/>
              </a:rPr>
              <a:t>とても満足」を</a:t>
            </a:r>
            <a:r>
              <a:rPr kumimoji="1" lang="en-US" altLang="ja-JP" sz="900" dirty="0">
                <a:latin typeface="UD デジタル 教科書体 N-R" panose="02020400000000000000" pitchFamily="17" charset="-128"/>
                <a:ea typeface="UD デジタル 教科書体 N-R" panose="02020400000000000000" pitchFamily="17" charset="-128"/>
              </a:rPr>
              <a:t>10</a:t>
            </a:r>
            <a:r>
              <a:rPr kumimoji="1" lang="ja-JP" altLang="en-US" sz="900" dirty="0">
                <a:latin typeface="UD デジタル 教科書体 N-R" panose="02020400000000000000" pitchFamily="17" charset="-128"/>
                <a:ea typeface="UD デジタル 教科書体 N-R" panose="02020400000000000000" pitchFamily="17" charset="-128"/>
              </a:rPr>
              <a:t>点、「まったく思わない</a:t>
            </a:r>
            <a:r>
              <a:rPr kumimoji="1" lang="en-US" altLang="ja-JP" sz="900" dirty="0">
                <a:latin typeface="UD デジタル 教科書体 N-R" panose="02020400000000000000" pitchFamily="17" charset="-128"/>
                <a:ea typeface="UD デジタル 教科書体 N-R" panose="02020400000000000000" pitchFamily="17" charset="-128"/>
              </a:rPr>
              <a:t>/</a:t>
            </a:r>
            <a:r>
              <a:rPr kumimoji="1" lang="ja-JP" altLang="en-US" sz="900" dirty="0">
                <a:latin typeface="UD デジタル 教科書体 N-R" panose="02020400000000000000" pitchFamily="17" charset="-128"/>
                <a:ea typeface="UD デジタル 教科書体 N-R" panose="02020400000000000000" pitchFamily="17" charset="-128"/>
              </a:rPr>
              <a:t>とても不幸</a:t>
            </a:r>
            <a:r>
              <a:rPr kumimoji="1" lang="en-US" altLang="ja-JP" sz="900" dirty="0">
                <a:latin typeface="UD デジタル 教科書体 N-R" panose="02020400000000000000" pitchFamily="17" charset="-128"/>
                <a:ea typeface="UD デジタル 教科書体 N-R" panose="02020400000000000000" pitchFamily="17" charset="-128"/>
              </a:rPr>
              <a:t>/</a:t>
            </a:r>
            <a:r>
              <a:rPr kumimoji="1" lang="ja-JP" altLang="en-US" sz="900" dirty="0">
                <a:latin typeface="UD デジタル 教科書体 N-R" panose="02020400000000000000" pitchFamily="17" charset="-128"/>
                <a:ea typeface="UD デジタル 教科書体 N-R" panose="02020400000000000000" pitchFamily="17" charset="-128"/>
              </a:rPr>
              <a:t>とても不満足」を</a:t>
            </a:r>
            <a:r>
              <a:rPr kumimoji="1" lang="en-US" altLang="ja-JP" sz="900" dirty="0">
                <a:latin typeface="UD デジタル 教科書体 N-R" panose="02020400000000000000" pitchFamily="17" charset="-128"/>
                <a:ea typeface="UD デジタル 教科書体 N-R" panose="02020400000000000000" pitchFamily="17" charset="-128"/>
              </a:rPr>
              <a:t>0</a:t>
            </a:r>
            <a:r>
              <a:rPr kumimoji="1" lang="ja-JP" altLang="en-US" sz="900" dirty="0">
                <a:latin typeface="UD デジタル 教科書体 N-R" panose="02020400000000000000" pitchFamily="17" charset="-128"/>
                <a:ea typeface="UD デジタル 教科書体 N-R" panose="02020400000000000000" pitchFamily="17" charset="-128"/>
              </a:rPr>
              <a:t>点として、いずれかの数字を</a:t>
            </a:r>
            <a:r>
              <a:rPr kumimoji="1" lang="en-US" altLang="ja-JP" sz="900" dirty="0">
                <a:latin typeface="UD デジタル 教科書体 N-R" panose="02020400000000000000" pitchFamily="17" charset="-128"/>
                <a:ea typeface="UD デジタル 教科書体 N-R" panose="02020400000000000000" pitchFamily="17" charset="-128"/>
              </a:rPr>
              <a:t>1</a:t>
            </a:r>
            <a:r>
              <a:rPr kumimoji="1" lang="ja-JP" altLang="en-US" sz="900" dirty="0">
                <a:latin typeface="UD デジタル 教科書体 N-R" panose="02020400000000000000" pitchFamily="17" charset="-128"/>
                <a:ea typeface="UD デジタル 教科書体 N-R" panose="02020400000000000000" pitchFamily="17" charset="-128"/>
              </a:rPr>
              <a:t>つ選んでもらう</a:t>
            </a:r>
            <a:r>
              <a:rPr kumimoji="1" lang="en-US" altLang="ja-JP" sz="900" dirty="0">
                <a:latin typeface="UD デジタル 教科書体 N-R" panose="02020400000000000000" pitchFamily="17" charset="-128"/>
                <a:ea typeface="UD デジタル 教科書体 N-R" panose="02020400000000000000" pitchFamily="17" charset="-128"/>
              </a:rPr>
              <a:t>11</a:t>
            </a:r>
            <a:r>
              <a:rPr kumimoji="1" lang="ja-JP" altLang="en-US" sz="900" dirty="0">
                <a:latin typeface="UD デジタル 教科書体 N-R" panose="02020400000000000000" pitchFamily="17" charset="-128"/>
                <a:ea typeface="UD デジタル 教科書体 N-R" panose="02020400000000000000" pitchFamily="17" charset="-128"/>
              </a:rPr>
              <a:t>段階評価</a:t>
            </a:r>
            <a:endParaRPr kumimoji="1" lang="en-US" altLang="ja-JP" sz="900" dirty="0">
              <a:latin typeface="UD デジタル 教科書体 N-R" panose="02020400000000000000" pitchFamily="17" charset="-128"/>
              <a:ea typeface="UD デジタル 教科書体 N-R" panose="02020400000000000000" pitchFamily="17" charset="-128"/>
            </a:endParaRPr>
          </a:p>
          <a:p>
            <a:r>
              <a:rPr kumimoji="1" lang="en-US" altLang="ja-JP" sz="900" dirty="0">
                <a:latin typeface="UD デジタル 教科書体 N-R" panose="02020400000000000000" pitchFamily="17" charset="-128"/>
                <a:ea typeface="UD デジタル 教科書体 N-R" panose="02020400000000000000" pitchFamily="17" charset="-128"/>
              </a:rPr>
              <a:t>                          </a:t>
            </a:r>
            <a:r>
              <a:rPr kumimoji="1" lang="ja-JP" altLang="en-US" sz="900" dirty="0">
                <a:latin typeface="UD デジタル 教科書体 N-R" panose="02020400000000000000" pitchFamily="17" charset="-128"/>
                <a:ea typeface="UD デジタル 教科書体 N-R" panose="02020400000000000000" pitchFamily="17" charset="-128"/>
              </a:rPr>
              <a:t>そのほかは、「非常にあてはまる」</a:t>
            </a:r>
            <a:r>
              <a:rPr kumimoji="1" lang="en-US" altLang="ja-JP" sz="900" dirty="0">
                <a:latin typeface="UD デジタル 教科書体 N-R" panose="02020400000000000000" pitchFamily="17" charset="-128"/>
                <a:ea typeface="UD デジタル 教科書体 N-R" panose="02020400000000000000" pitchFamily="17" charset="-128"/>
              </a:rPr>
              <a:t>=5</a:t>
            </a:r>
            <a:r>
              <a:rPr kumimoji="1" lang="ja-JP" altLang="en-US" sz="900" dirty="0">
                <a:latin typeface="UD デジタル 教科書体 N-R" panose="02020400000000000000" pitchFamily="17" charset="-128"/>
                <a:ea typeface="UD デジタル 教科書体 N-R" panose="02020400000000000000" pitchFamily="17" charset="-128"/>
              </a:rPr>
              <a:t>、「ある程度あてはまる」</a:t>
            </a:r>
            <a:r>
              <a:rPr kumimoji="1" lang="en-US" altLang="ja-JP" sz="900" dirty="0">
                <a:latin typeface="UD デジタル 教科書体 N-R" panose="02020400000000000000" pitchFamily="17" charset="-128"/>
                <a:ea typeface="UD デジタル 教科書体 N-R" panose="02020400000000000000" pitchFamily="17" charset="-128"/>
              </a:rPr>
              <a:t>=4</a:t>
            </a:r>
            <a:r>
              <a:rPr kumimoji="1" lang="ja-JP" altLang="en-US" sz="900" dirty="0">
                <a:latin typeface="UD デジタル 教科書体 N-R" panose="02020400000000000000" pitchFamily="17" charset="-128"/>
                <a:ea typeface="UD デジタル 教科書体 N-R" panose="02020400000000000000" pitchFamily="17" charset="-128"/>
              </a:rPr>
              <a:t>、「どちらとも言えない」</a:t>
            </a:r>
            <a:r>
              <a:rPr kumimoji="1" lang="en-US" altLang="ja-JP" sz="900" dirty="0">
                <a:latin typeface="UD デジタル 教科書体 N-R" panose="02020400000000000000" pitchFamily="17" charset="-128"/>
                <a:ea typeface="UD デジタル 教科書体 N-R" panose="02020400000000000000" pitchFamily="17" charset="-128"/>
              </a:rPr>
              <a:t>=3</a:t>
            </a:r>
            <a:r>
              <a:rPr kumimoji="1" lang="ja-JP" altLang="en-US" sz="900" dirty="0">
                <a:latin typeface="UD デジタル 教科書体 N-R" panose="02020400000000000000" pitchFamily="17" charset="-128"/>
                <a:ea typeface="UD デジタル 教科書体 N-R" panose="02020400000000000000" pitchFamily="17" charset="-128"/>
              </a:rPr>
              <a:t>、「あまりあてはまらない」</a:t>
            </a:r>
            <a:r>
              <a:rPr kumimoji="1" lang="en-US" altLang="ja-JP" sz="900" dirty="0">
                <a:latin typeface="UD デジタル 教科書体 N-R" panose="02020400000000000000" pitchFamily="17" charset="-128"/>
                <a:ea typeface="UD デジタル 教科書体 N-R" panose="02020400000000000000" pitchFamily="17" charset="-128"/>
              </a:rPr>
              <a:t>=2</a:t>
            </a:r>
            <a:r>
              <a:rPr kumimoji="1" lang="ja-JP" altLang="en-US" sz="900" dirty="0">
                <a:latin typeface="UD デジタル 教科書体 N-R" panose="02020400000000000000" pitchFamily="17" charset="-128"/>
                <a:ea typeface="UD デジタル 教科書体 N-R" panose="02020400000000000000" pitchFamily="17" charset="-128"/>
              </a:rPr>
              <a:t>、「全くあてはまらない」</a:t>
            </a:r>
            <a:r>
              <a:rPr kumimoji="1" lang="en-US" altLang="ja-JP" sz="900" dirty="0">
                <a:latin typeface="UD デジタル 教科書体 N-R" panose="02020400000000000000" pitchFamily="17" charset="-128"/>
                <a:ea typeface="UD デジタル 教科書体 N-R" panose="02020400000000000000" pitchFamily="17" charset="-128"/>
              </a:rPr>
              <a:t>=1</a:t>
            </a:r>
            <a:r>
              <a:rPr kumimoji="1" lang="ja-JP" altLang="en-US" sz="900" dirty="0">
                <a:latin typeface="UD デジタル 教科書体 N-R" panose="02020400000000000000" pitchFamily="17" charset="-128"/>
                <a:ea typeface="UD デジタル 教科書体 N-R" panose="02020400000000000000" pitchFamily="17" charset="-128"/>
              </a:rPr>
              <a:t>、の</a:t>
            </a:r>
            <a:r>
              <a:rPr kumimoji="1" lang="en-US" altLang="ja-JP" sz="900" dirty="0">
                <a:latin typeface="UD デジタル 教科書体 N-R" panose="02020400000000000000" pitchFamily="17" charset="-128"/>
                <a:ea typeface="UD デジタル 教科書体 N-R" panose="02020400000000000000" pitchFamily="17" charset="-128"/>
              </a:rPr>
              <a:t>5</a:t>
            </a:r>
            <a:r>
              <a:rPr kumimoji="1" lang="ja-JP" altLang="en-US" sz="900" dirty="0">
                <a:latin typeface="UD デジタル 教科書体 N-R" panose="02020400000000000000" pitchFamily="17" charset="-128"/>
                <a:ea typeface="UD デジタル 教科書体 N-R" panose="02020400000000000000" pitchFamily="17" charset="-128"/>
              </a:rPr>
              <a:t>段階評価</a:t>
            </a:r>
          </a:p>
        </p:txBody>
      </p:sp>
      <p:sp>
        <p:nvSpPr>
          <p:cNvPr id="8" name="テキスト ボックス 7">
            <a:extLst>
              <a:ext uri="{FF2B5EF4-FFF2-40B4-BE49-F238E27FC236}">
                <a16:creationId xmlns:a16="http://schemas.microsoft.com/office/drawing/2014/main" id="{E87D4480-C6B9-4F95-A226-FEA4577F1A4C}"/>
              </a:ext>
            </a:extLst>
          </p:cNvPr>
          <p:cNvSpPr txBox="1"/>
          <p:nvPr/>
        </p:nvSpPr>
        <p:spPr>
          <a:xfrm>
            <a:off x="515399" y="5402784"/>
            <a:ext cx="11160001" cy="369332"/>
          </a:xfrm>
          <a:prstGeom prst="rect">
            <a:avLst/>
          </a:prstGeom>
          <a:noFill/>
        </p:spPr>
        <p:txBody>
          <a:bodyPr wrap="square" rtlCol="0">
            <a:spAutoFit/>
          </a:bodyPr>
          <a:lstStyle/>
          <a:p>
            <a:pPr marL="984250" indent="-984250"/>
            <a:r>
              <a:rPr kumimoji="1" lang="en-US" altLang="ja-JP" sz="900" dirty="0">
                <a:latin typeface="UD デジタル 教科書体 N-R" panose="02020400000000000000" pitchFamily="17" charset="-128"/>
                <a:ea typeface="UD デジタル 教科書体 N-R" panose="02020400000000000000" pitchFamily="17" charset="-128"/>
              </a:rPr>
              <a:t>※</a:t>
            </a:r>
            <a:r>
              <a:rPr lang="en-US" altLang="ja-JP" sz="900" dirty="0">
                <a:latin typeface="UD デジタル 教科書体 N-R" panose="02020400000000000000" pitchFamily="17" charset="-128"/>
                <a:ea typeface="UD デジタル 教科書体 N-R" panose="02020400000000000000" pitchFamily="17" charset="-128"/>
              </a:rPr>
              <a:t>well-being</a:t>
            </a:r>
            <a:r>
              <a:rPr lang="ja-JP" altLang="en-US" sz="900" dirty="0">
                <a:latin typeface="UD デジタル 教科書体 N-R" panose="02020400000000000000" pitchFamily="17" charset="-128"/>
                <a:ea typeface="UD デジタル 教科書体 N-R" panose="02020400000000000000" pitchFamily="17" charset="-128"/>
              </a:rPr>
              <a:t>指標</a:t>
            </a:r>
            <a:r>
              <a:rPr kumimoji="1" lang="ja-JP" altLang="en-US" sz="900" dirty="0">
                <a:latin typeface="UD デジタル 教科書体 N-R" panose="02020400000000000000" pitchFamily="17" charset="-128"/>
                <a:ea typeface="UD デジタル 教科書体 N-R" panose="02020400000000000000" pitchFamily="17" charset="-128"/>
              </a:rPr>
              <a:t>：「</a:t>
            </a:r>
            <a:r>
              <a:rPr kumimoji="1" lang="en-US" altLang="ja-JP" sz="900" dirty="0">
                <a:latin typeface="UD デジタル 教科書体 N-R" panose="02020400000000000000" pitchFamily="17" charset="-128"/>
                <a:ea typeface="UD デジタル 教科書体 N-R" panose="02020400000000000000" pitchFamily="17" charset="-128"/>
              </a:rPr>
              <a:t>Beyond</a:t>
            </a:r>
            <a:r>
              <a:rPr kumimoji="1" lang="ja-JP" altLang="en-US" sz="900" dirty="0">
                <a:latin typeface="UD デジタル 教科書体 N-R" panose="02020400000000000000" pitchFamily="17" charset="-128"/>
                <a:ea typeface="UD デジタル 教科書体 N-R" panose="02020400000000000000" pitchFamily="17" charset="-128"/>
              </a:rPr>
              <a:t>　</a:t>
            </a:r>
            <a:r>
              <a:rPr kumimoji="1" lang="en-US" altLang="ja-JP" sz="900" dirty="0">
                <a:latin typeface="UD デジタル 教科書体 N-R" panose="02020400000000000000" pitchFamily="17" charset="-128"/>
                <a:ea typeface="UD デジタル 教科書体 N-R" panose="02020400000000000000" pitchFamily="17" charset="-128"/>
              </a:rPr>
              <a:t>EXPO</a:t>
            </a:r>
            <a:r>
              <a:rPr kumimoji="1" lang="ja-JP" altLang="en-US" sz="900" dirty="0">
                <a:latin typeface="UD デジタル 教科書体 N-R" panose="02020400000000000000" pitchFamily="17" charset="-128"/>
                <a:ea typeface="UD デジタル 教科書体 N-R" panose="02020400000000000000" pitchFamily="17" charset="-128"/>
              </a:rPr>
              <a:t>　２０２５」から、主観指標として、「全体指標」と</a:t>
            </a:r>
            <a:r>
              <a:rPr kumimoji="1" lang="en-US" altLang="ja-JP" sz="900" dirty="0">
                <a:latin typeface="UD デジタル 教科書体 N-R" panose="02020400000000000000" pitchFamily="17" charset="-128"/>
                <a:ea typeface="UD デジタル 教科書体 N-R" panose="02020400000000000000" pitchFamily="17" charset="-128"/>
              </a:rPr>
              <a:t>well-being</a:t>
            </a:r>
            <a:r>
              <a:rPr kumimoji="1" lang="ja-JP" altLang="en-US" sz="900" dirty="0">
                <a:latin typeface="UD デジタル 教科書体 N-R" panose="02020400000000000000" pitchFamily="17" charset="-128"/>
                <a:ea typeface="UD デジタル 教科書体 N-R" panose="02020400000000000000" pitchFamily="17" charset="-128"/>
              </a:rPr>
              <a:t>分類の「チャレンジ」「ワクワク」「フレンドリー」「ライフ」の指標がある。その「全体指標」から関係性の高い４つを抽出し設定。</a:t>
            </a:r>
          </a:p>
        </p:txBody>
      </p:sp>
      <p:sp>
        <p:nvSpPr>
          <p:cNvPr id="9" name="テキスト ボックス 8">
            <a:extLst>
              <a:ext uri="{FF2B5EF4-FFF2-40B4-BE49-F238E27FC236}">
                <a16:creationId xmlns:a16="http://schemas.microsoft.com/office/drawing/2014/main" id="{3C03EEB8-7AD8-4EEC-8E6C-061CF252F4DE}"/>
              </a:ext>
            </a:extLst>
          </p:cNvPr>
          <p:cNvSpPr txBox="1"/>
          <p:nvPr/>
        </p:nvSpPr>
        <p:spPr>
          <a:xfrm>
            <a:off x="574157" y="3352639"/>
            <a:ext cx="11003566" cy="625332"/>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基本目標の進捗は、大阪府の上位計画である「</a:t>
            </a:r>
            <a:r>
              <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Beyond</a:t>
            </a: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EXPO</a:t>
            </a: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lang="en-US" altLang="ja-JP"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2025</a:t>
            </a:r>
            <a:r>
              <a:rPr lang="ja-JP" altLang="en-US" sz="1400" dirty="0">
                <a:latin typeface="UD デジタル 教科書体 N-R" panose="02020400000000000000" pitchFamily="17" charset="-128"/>
                <a:ea typeface="UD デジタル 教科書体 N-R" panose="02020400000000000000" pitchFamily="17" charset="-128"/>
                <a:cs typeface="Meiryo UI" panose="020B0604030504040204" pitchFamily="50" charset="-128"/>
              </a:rPr>
              <a:t>」の全体指標から関連性の高い指標を用いて動向を把握を行います。</a:t>
            </a:r>
          </a:p>
        </p:txBody>
      </p:sp>
    </p:spTree>
    <p:extLst>
      <p:ext uri="{BB962C8B-B14F-4D97-AF65-F5344CB8AC3E}">
        <p14:creationId xmlns:p14="http://schemas.microsoft.com/office/powerpoint/2010/main" val="121449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4</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基本目標の達成状況把握のための指標（案）</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sp>
        <p:nvSpPr>
          <p:cNvPr id="3" name="テキスト ボックス 2">
            <a:extLst>
              <a:ext uri="{FF2B5EF4-FFF2-40B4-BE49-F238E27FC236}">
                <a16:creationId xmlns:a16="http://schemas.microsoft.com/office/drawing/2014/main" id="{1E5A1CAA-8037-42B7-A0E8-991FAD3147E5}"/>
              </a:ext>
            </a:extLst>
          </p:cNvPr>
          <p:cNvSpPr txBox="1"/>
          <p:nvPr/>
        </p:nvSpPr>
        <p:spPr>
          <a:xfrm>
            <a:off x="4070094" y="5543194"/>
            <a:ext cx="455999" cy="180000"/>
          </a:xfrm>
          <a:prstGeom prst="rect">
            <a:avLst/>
          </a:prstGeom>
          <a:noFill/>
          <a:ln>
            <a:solidFill>
              <a:schemeClr val="tx1"/>
            </a:solidFill>
          </a:ln>
        </p:spPr>
        <p:txBody>
          <a:bodyPr wrap="square" rtlCol="0">
            <a:spAutoFit/>
          </a:bodyPr>
          <a:lstStyle/>
          <a:p>
            <a:pPr algn="ctr"/>
            <a:r>
              <a:rPr lang="ja-JP" altLang="en-US" sz="700" dirty="0">
                <a:latin typeface="UD デジタル 教科書体 N-R" panose="02020400000000000000" pitchFamily="17" charset="-128"/>
                <a:ea typeface="UD デジタル 教科書体 N-R" panose="02020400000000000000" pitchFamily="17" charset="-128"/>
              </a:rPr>
              <a:t>再掲</a:t>
            </a:r>
            <a:endParaRPr kumimoji="1" lang="ja-JP" altLang="en-US" sz="700" dirty="0">
              <a:latin typeface="UD デジタル 教科書体 N-R" panose="02020400000000000000" pitchFamily="17" charset="-128"/>
              <a:ea typeface="UD デジタル 教科書体 N-R" panose="02020400000000000000" pitchFamily="17" charset="-128"/>
            </a:endParaRPr>
          </a:p>
        </p:txBody>
      </p:sp>
      <p:sp>
        <p:nvSpPr>
          <p:cNvPr id="7" name="テキスト ボックス 6">
            <a:extLst>
              <a:ext uri="{FF2B5EF4-FFF2-40B4-BE49-F238E27FC236}">
                <a16:creationId xmlns:a16="http://schemas.microsoft.com/office/drawing/2014/main" id="{24403C33-8C30-4E25-BFF3-FAEB8F6047CE}"/>
              </a:ext>
            </a:extLst>
          </p:cNvPr>
          <p:cNvSpPr txBox="1"/>
          <p:nvPr/>
        </p:nvSpPr>
        <p:spPr>
          <a:xfrm>
            <a:off x="6853754" y="6039106"/>
            <a:ext cx="455999" cy="180000"/>
          </a:xfrm>
          <a:prstGeom prst="rect">
            <a:avLst/>
          </a:prstGeom>
          <a:noFill/>
          <a:ln>
            <a:solidFill>
              <a:schemeClr val="tx1"/>
            </a:solidFill>
          </a:ln>
        </p:spPr>
        <p:txBody>
          <a:bodyPr wrap="square" rtlCol="0">
            <a:spAutoFit/>
          </a:bodyPr>
          <a:lstStyle/>
          <a:p>
            <a:pPr algn="ctr"/>
            <a:r>
              <a:rPr lang="ja-JP" altLang="en-US" sz="700" dirty="0">
                <a:latin typeface="UD デジタル 教科書体 N-R" panose="02020400000000000000" pitchFamily="17" charset="-128"/>
                <a:ea typeface="UD デジタル 教科書体 N-R" panose="02020400000000000000" pitchFamily="17" charset="-128"/>
              </a:rPr>
              <a:t>再掲</a:t>
            </a:r>
            <a:endParaRPr kumimoji="1" lang="ja-JP" altLang="en-US" sz="700" dirty="0">
              <a:latin typeface="UD デジタル 教科書体 N-R" panose="02020400000000000000" pitchFamily="17" charset="-128"/>
              <a:ea typeface="UD デジタル 教科書体 N-R" panose="02020400000000000000" pitchFamily="17" charset="-128"/>
            </a:endParaRPr>
          </a:p>
        </p:txBody>
      </p:sp>
      <p:graphicFrame>
        <p:nvGraphicFramePr>
          <p:cNvPr id="8" name="表 14">
            <a:extLst>
              <a:ext uri="{FF2B5EF4-FFF2-40B4-BE49-F238E27FC236}">
                <a16:creationId xmlns:a16="http://schemas.microsoft.com/office/drawing/2014/main" id="{022AF387-6ECE-4BCF-92DE-773F374DA9E8}"/>
              </a:ext>
            </a:extLst>
          </p:cNvPr>
          <p:cNvGraphicFramePr>
            <a:graphicFrameLocks noGrp="1"/>
          </p:cNvGraphicFramePr>
          <p:nvPr>
            <p:extLst>
              <p:ext uri="{D42A27DB-BD31-4B8C-83A1-F6EECF244321}">
                <p14:modId xmlns:p14="http://schemas.microsoft.com/office/powerpoint/2010/main" val="3772185880"/>
              </p:ext>
            </p:extLst>
          </p:nvPr>
        </p:nvGraphicFramePr>
        <p:xfrm>
          <a:off x="476589" y="638894"/>
          <a:ext cx="11237621" cy="5753468"/>
        </p:xfrm>
        <a:graphic>
          <a:graphicData uri="http://schemas.openxmlformats.org/drawingml/2006/table">
            <a:tbl>
              <a:tblPr firstRow="1" bandRow="1">
                <a:tableStyleId>{5940675A-B579-460E-94D1-54222C63F5DA}</a:tableStyleId>
              </a:tblPr>
              <a:tblGrid>
                <a:gridCol w="414347">
                  <a:extLst>
                    <a:ext uri="{9D8B030D-6E8A-4147-A177-3AD203B41FA5}">
                      <a16:colId xmlns:a16="http://schemas.microsoft.com/office/drawing/2014/main" val="296240298"/>
                    </a:ext>
                  </a:extLst>
                </a:gridCol>
                <a:gridCol w="6801348">
                  <a:extLst>
                    <a:ext uri="{9D8B030D-6E8A-4147-A177-3AD203B41FA5}">
                      <a16:colId xmlns:a16="http://schemas.microsoft.com/office/drawing/2014/main" val="1337344024"/>
                    </a:ext>
                  </a:extLst>
                </a:gridCol>
                <a:gridCol w="975411">
                  <a:extLst>
                    <a:ext uri="{9D8B030D-6E8A-4147-A177-3AD203B41FA5}">
                      <a16:colId xmlns:a16="http://schemas.microsoft.com/office/drawing/2014/main" val="998201617"/>
                    </a:ext>
                  </a:extLst>
                </a:gridCol>
                <a:gridCol w="658750">
                  <a:extLst>
                    <a:ext uri="{9D8B030D-6E8A-4147-A177-3AD203B41FA5}">
                      <a16:colId xmlns:a16="http://schemas.microsoft.com/office/drawing/2014/main" val="23761280"/>
                    </a:ext>
                  </a:extLst>
                </a:gridCol>
                <a:gridCol w="978748">
                  <a:extLst>
                    <a:ext uri="{9D8B030D-6E8A-4147-A177-3AD203B41FA5}">
                      <a16:colId xmlns:a16="http://schemas.microsoft.com/office/drawing/2014/main" val="3349938948"/>
                    </a:ext>
                  </a:extLst>
                </a:gridCol>
                <a:gridCol w="708571">
                  <a:extLst>
                    <a:ext uri="{9D8B030D-6E8A-4147-A177-3AD203B41FA5}">
                      <a16:colId xmlns:a16="http://schemas.microsoft.com/office/drawing/2014/main" val="878834348"/>
                    </a:ext>
                  </a:extLst>
                </a:gridCol>
                <a:gridCol w="700446">
                  <a:extLst>
                    <a:ext uri="{9D8B030D-6E8A-4147-A177-3AD203B41FA5}">
                      <a16:colId xmlns:a16="http://schemas.microsoft.com/office/drawing/2014/main" val="1158007819"/>
                    </a:ext>
                  </a:extLst>
                </a:gridCol>
              </a:tblGrid>
              <a:tr h="396000">
                <a:tc>
                  <a:txBody>
                    <a:bodyPr/>
                    <a:lstStyle/>
                    <a:p>
                      <a:pPr algn="ctr"/>
                      <a:endPar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項目</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当初</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目標</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800" dirty="0">
                          <a:solidFill>
                            <a:schemeClr val="tx1"/>
                          </a:solidFill>
                          <a:latin typeface="UD デジタル 教科書体 N-R" panose="02020400000000000000" pitchFamily="17" charset="-128"/>
                          <a:ea typeface="UD デジタル 教科書体 N-R" panose="02020400000000000000" pitchFamily="17" charset="-128"/>
                        </a:rPr>
                        <a:t>全国計画と整合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360000">
                <a:tc>
                  <a:txBody>
                    <a:bodyPr/>
                    <a:lstStyle/>
                    <a:p>
                      <a:pPr algn="ct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１</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lang="ja-JP" altLang="en-US" sz="1050" dirty="0">
                          <a:solidFill>
                            <a:schemeClr val="tx1"/>
                          </a:solidFill>
                          <a:latin typeface="UD デジタル 教科書体 N-R"/>
                          <a:ea typeface="UD デジタル 教科書体 N-R"/>
                        </a:rPr>
                        <a:t> </a:t>
                      </a:r>
                      <a:r>
                        <a:rPr kumimoji="1" lang="ja-JP" altLang="en-US" sz="1050" dirty="0">
                          <a:solidFill>
                            <a:schemeClr val="tx1"/>
                          </a:solidFill>
                          <a:latin typeface="UD デジタル 教科書体 N-R"/>
                          <a:ea typeface="UD デジタル 教科書体 N-R"/>
                        </a:rPr>
                        <a:t>住宅ストックに占める認定長期優良住宅及び建設住宅性能評価取得住宅の割合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7.8%</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3658989915"/>
                  </a:ext>
                </a:extLst>
              </a:tr>
              <a:tr h="360000">
                <a:tc>
                  <a:txBody>
                    <a:bodyPr/>
                    <a:lstStyle/>
                    <a:p>
                      <a:pPr algn="ctr">
                        <a:lnSpc>
                          <a:spcPts val="1200"/>
                        </a:lnSpc>
                      </a:pP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２</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1</a:t>
                      </a:r>
                      <a:r>
                        <a:rPr kumimoji="1" lang="ja-JP" altLang="en-US" sz="1050" dirty="0">
                          <a:solidFill>
                            <a:schemeClr val="tx1"/>
                          </a:solidFill>
                          <a:latin typeface="UD デジタル 教科書体 N-R"/>
                          <a:ea typeface="UD デジタル 教科書体 N-R"/>
                        </a:rPr>
                        <a:t>世帯当たりのエネルギー消費量</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27.6GJ/</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23.5GJ/</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83042670"/>
                  </a:ext>
                </a:extLst>
              </a:tr>
              <a:tr h="360000">
                <a:tc>
                  <a:txBody>
                    <a:bodyPr/>
                    <a:lstStyle/>
                    <a:p>
                      <a:pPr algn="ct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３</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バリアフリー基本構想作成地区数</a:t>
                      </a:r>
                      <a:endParaRPr kumimoji="1" lang="en-US" altLang="ja-JP"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地区</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9559075"/>
                  </a:ext>
                </a:extLst>
              </a:tr>
              <a:tr h="360000">
                <a:tc>
                  <a:txBody>
                    <a:bodyPr/>
                    <a:lstStyle/>
                    <a:p>
                      <a:pPr algn="ct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４</a:t>
                      </a:r>
                      <a:endPar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建築物への太陽光発電導入量</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106.8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KW</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(R6)</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1973958158"/>
                  </a:ext>
                </a:extLst>
              </a:tr>
              <a:tr h="360000">
                <a:tc>
                  <a:txBody>
                    <a:bodyPr/>
                    <a:lstStyle/>
                    <a:p>
                      <a:pPr algn="ctr">
                        <a:lnSpc>
                          <a:spcPts val="1200"/>
                        </a:lnSpc>
                      </a:pP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５</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新築住宅における認定長期優良住宅の割合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3367731"/>
                  </a:ext>
                </a:extLst>
              </a:tr>
              <a:tr h="360000">
                <a:tc>
                  <a:txBody>
                    <a:bodyPr/>
                    <a:lstStyle/>
                    <a:p>
                      <a:pPr algn="ctr">
                        <a:lnSpc>
                          <a:spcPts val="1200"/>
                        </a:lnSpc>
                      </a:pP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６</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】ZEH</a:t>
                      </a:r>
                      <a:r>
                        <a:rPr kumimoji="1" lang="ja-JP" altLang="en-US" sz="1050" dirty="0">
                          <a:solidFill>
                            <a:schemeClr val="tx1"/>
                          </a:solidFill>
                          <a:latin typeface="UD デジタル 教科書体 N-R"/>
                          <a:ea typeface="UD デジタル 教科書体 N-R"/>
                        </a:rPr>
                        <a:t>水準の公営住宅等・公社住宅での着工戸数</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509</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664471723"/>
                  </a:ext>
                </a:extLst>
              </a:tr>
              <a:tr h="360000">
                <a:tc>
                  <a:txBody>
                    <a:bodyPr/>
                    <a:lstStyle/>
                    <a:p>
                      <a:pPr algn="ctr">
                        <a:lnSpc>
                          <a:spcPts val="1200"/>
                        </a:lnSpc>
                      </a:pP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７</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600"/>
                        </a:lnSpc>
                        <a:spcBef>
                          <a:spcPts val="0"/>
                        </a:spcBef>
                        <a:spcAft>
                          <a:spcPts val="0"/>
                        </a:spcAft>
                        <a:buClrTx/>
                        <a:buSzTx/>
                        <a:buFontTx/>
                        <a:buNone/>
                      </a:pPr>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環境配慮に優れる建築物の割合</a:t>
                      </a:r>
                      <a:endParaRPr kumimoji="1" lang="en-US" altLang="ja-JP" sz="1050" dirty="0">
                        <a:solidFill>
                          <a:schemeClr val="tx1"/>
                        </a:solidFill>
                        <a:latin typeface="UD デジタル 教科書体 N-R"/>
                        <a:ea typeface="UD デジタル 教科書体 N-R"/>
                      </a:endParaRPr>
                    </a:p>
                    <a:p>
                      <a:pPr marL="987425" marR="0" lvl="0" indent="0" algn="l" rtl="0" eaLnBrk="1" fontAlgn="auto" latinLnBrk="0" hangingPunct="1">
                        <a:lnSpc>
                          <a:spcPts val="1600"/>
                        </a:lnSpc>
                        <a:spcBef>
                          <a:spcPts val="0"/>
                        </a:spcBef>
                        <a:spcAft>
                          <a:spcPts val="0"/>
                        </a:spcAft>
                        <a:buClrTx/>
                        <a:buSzTx/>
                        <a:buFontTx/>
                        <a:buNone/>
                      </a:pPr>
                      <a:r>
                        <a:rPr kumimoji="1" lang="ja-JP" altLang="en-US" sz="1000" dirty="0">
                          <a:solidFill>
                            <a:schemeClr val="tx1"/>
                          </a:solidFill>
                          <a:latin typeface="UD デジタル 教科書体 N-R"/>
                          <a:ea typeface="UD デジタル 教科書体 N-R"/>
                        </a:rPr>
                        <a:t>（建築物環境計画書の届出において</a:t>
                      </a:r>
                      <a:r>
                        <a:rPr kumimoji="1" lang="en-US" altLang="ja-JP" sz="1000" dirty="0">
                          <a:solidFill>
                            <a:schemeClr val="tx1"/>
                          </a:solidFill>
                          <a:latin typeface="UD デジタル 教科書体 N-R"/>
                          <a:ea typeface="UD デジタル 教科書体 N-R"/>
                        </a:rPr>
                        <a:t>CASBEE</a:t>
                      </a:r>
                      <a:r>
                        <a:rPr kumimoji="1" lang="ja-JP" altLang="en-US" sz="1000" dirty="0">
                          <a:solidFill>
                            <a:schemeClr val="tx1"/>
                          </a:solidFill>
                          <a:latin typeface="UD デジタル 教科書体 N-R"/>
                          <a:ea typeface="UD デジタル 教科書体 N-R"/>
                        </a:rPr>
                        <a:t>の評価で</a:t>
                      </a:r>
                      <a:r>
                        <a:rPr kumimoji="1" lang="en-US" altLang="ja-JP" sz="1000" dirty="0">
                          <a:solidFill>
                            <a:schemeClr val="tx1"/>
                          </a:solidFill>
                          <a:latin typeface="UD デジタル 教科書体 N-R"/>
                          <a:ea typeface="UD デジタル 教科書体 N-R"/>
                        </a:rPr>
                        <a:t>S</a:t>
                      </a:r>
                      <a:r>
                        <a:rPr kumimoji="1" lang="ja-JP" altLang="en-US" sz="1000" dirty="0">
                          <a:solidFill>
                            <a:schemeClr val="tx1"/>
                          </a:solidFill>
                          <a:latin typeface="UD デジタル 教科書体 N-R"/>
                          <a:ea typeface="UD デジタル 教科書体 N-R"/>
                        </a:rPr>
                        <a:t>・</a:t>
                      </a:r>
                      <a:r>
                        <a:rPr kumimoji="1" lang="en-US" altLang="ja-JP" sz="1000" dirty="0">
                          <a:solidFill>
                            <a:schemeClr val="tx1"/>
                          </a:solidFill>
                          <a:latin typeface="UD デジタル 教科書体 N-R"/>
                          <a:ea typeface="UD デジタル 教科書体 N-R"/>
                        </a:rPr>
                        <a:t>A</a:t>
                      </a:r>
                      <a:r>
                        <a:rPr kumimoji="1" lang="ja-JP" altLang="en-US" sz="1000" dirty="0">
                          <a:solidFill>
                            <a:schemeClr val="tx1"/>
                          </a:solidFill>
                          <a:latin typeface="UD デジタル 教科書体 N-R"/>
                          <a:ea typeface="UD デジタル 教科書体 N-R"/>
                        </a:rPr>
                        <a:t>ランクを取得した建築物の割合）</a:t>
                      </a:r>
                      <a:endParaRPr kumimoji="1" lang="en-US" altLang="ja-JP" sz="1000" dirty="0">
                        <a:solidFill>
                          <a:schemeClr val="tx1"/>
                        </a:solidFill>
                        <a:latin typeface="UD デジタル 教科書体 N-R"/>
                        <a:ea typeface="UD デジタル 教科書体 N-R"/>
                      </a:endParaRPr>
                    </a:p>
                    <a:p>
                      <a:pPr marL="987425" marR="0" lvl="0" indent="0" algn="l" rtl="0" eaLnBrk="1" fontAlgn="auto" latinLnBrk="0" hangingPunct="1">
                        <a:lnSpc>
                          <a:spcPts val="1600"/>
                        </a:lnSpc>
                        <a:spcBef>
                          <a:spcPts val="0"/>
                        </a:spcBef>
                        <a:spcAft>
                          <a:spcPts val="0"/>
                        </a:spcAft>
                        <a:buClrTx/>
                        <a:buSzTx/>
                        <a:buFontTx/>
                        <a:buNone/>
                      </a:pPr>
                      <a:r>
                        <a:rPr kumimoji="1" lang="en-US" altLang="ja-JP" sz="1000" dirty="0">
                          <a:solidFill>
                            <a:schemeClr val="tx1"/>
                          </a:solidFill>
                          <a:latin typeface="UD デジタル 教科書体 N-R"/>
                          <a:ea typeface="UD デジタル 教科書体 N-R"/>
                        </a:rPr>
                        <a:t>※R8</a:t>
                      </a:r>
                      <a:r>
                        <a:rPr kumimoji="1" lang="ja-JP" altLang="en-US" sz="1000" dirty="0">
                          <a:solidFill>
                            <a:schemeClr val="tx1"/>
                          </a:solidFill>
                          <a:latin typeface="UD デジタル 教科書体 N-R"/>
                          <a:ea typeface="UD デジタル 教科書体 N-R"/>
                        </a:rPr>
                        <a:t>年度から</a:t>
                      </a:r>
                      <a:r>
                        <a:rPr kumimoji="1" lang="en-US" altLang="ja-JP" sz="1000" dirty="0">
                          <a:solidFill>
                            <a:schemeClr val="tx1"/>
                          </a:solidFill>
                          <a:latin typeface="UD デジタル 教科書体 N-R"/>
                          <a:ea typeface="UD デジタル 教科書体 N-R"/>
                        </a:rPr>
                        <a:t>CASBEE</a:t>
                      </a:r>
                      <a:r>
                        <a:rPr kumimoji="1" lang="ja-JP" altLang="en-US" sz="1000" dirty="0">
                          <a:solidFill>
                            <a:schemeClr val="tx1"/>
                          </a:solidFill>
                          <a:latin typeface="UD デジタル 教科書体 N-R"/>
                          <a:ea typeface="UD デジタル 教科書体 N-R"/>
                        </a:rPr>
                        <a:t>の評価基準を改定したため</a:t>
                      </a:r>
                      <a:r>
                        <a:rPr kumimoji="1" lang="en-US" altLang="ja-JP" sz="1000" dirty="0">
                          <a:solidFill>
                            <a:schemeClr val="tx1"/>
                          </a:solidFill>
                          <a:latin typeface="UD デジタル 教科書体 N-R"/>
                          <a:ea typeface="UD デジタル 教科書体 N-R"/>
                        </a:rPr>
                        <a:t>R8</a:t>
                      </a:r>
                      <a:r>
                        <a:rPr kumimoji="1" lang="ja-JP" altLang="en-US" sz="1000" dirty="0">
                          <a:solidFill>
                            <a:schemeClr val="tx1"/>
                          </a:solidFill>
                          <a:latin typeface="UD デジタル 教科書体 N-R"/>
                          <a:ea typeface="UD デジタル 教科書体 N-R"/>
                        </a:rPr>
                        <a:t>年度より観測</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ー</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ctr" latinLnBrk="0" hangingPunct="1">
                        <a:lnSpc>
                          <a:spcPts val="1200"/>
                        </a:lnSpc>
                        <a:spcBef>
                          <a:spcPts val="0"/>
                        </a:spcBef>
                        <a:spcAft>
                          <a:spcPts val="0"/>
                        </a:spcAft>
                        <a:buClrTx/>
                        <a:buSzTx/>
                        <a:buFontTx/>
                        <a:buNone/>
                        <a:tabLst/>
                        <a:defRPr/>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ー</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1771921796"/>
                  </a:ext>
                </a:extLst>
              </a:tr>
              <a:tr h="360000">
                <a:tc>
                  <a:txBody>
                    <a:bodyPr/>
                    <a:lstStyle/>
                    <a:p>
                      <a:pPr algn="ctr">
                        <a:lnSpc>
                          <a:spcPts val="1200"/>
                        </a:lnSpc>
                      </a:pP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８</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戸建て住宅着工戸数における</a:t>
                      </a:r>
                      <a:r>
                        <a:rPr kumimoji="1" lang="en-US" altLang="ja-JP" sz="1050" dirty="0">
                          <a:solidFill>
                            <a:schemeClr val="tx1"/>
                          </a:solidFill>
                          <a:latin typeface="UD デジタル 教科書体 N-R"/>
                          <a:ea typeface="UD デジタル 教科書体 N-R"/>
                        </a:rPr>
                        <a:t>ZEH</a:t>
                      </a:r>
                      <a:r>
                        <a:rPr kumimoji="1" lang="ja-JP" altLang="en-US" sz="1050" dirty="0">
                          <a:solidFill>
                            <a:schemeClr val="tx1"/>
                          </a:solidFill>
                          <a:latin typeface="UD デジタル 教科書体 N-R"/>
                          <a:ea typeface="UD デジタル 教科書体 N-R"/>
                        </a:rPr>
                        <a:t>水準の割合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34.1</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ctr" latinLnBrk="0" hangingPunct="1">
                        <a:lnSpc>
                          <a:spcPts val="1200"/>
                        </a:lnSpc>
                        <a:spcBef>
                          <a:spcPts val="0"/>
                        </a:spcBef>
                        <a:spcAft>
                          <a:spcPts val="0"/>
                        </a:spcAft>
                        <a:buClrTx/>
                        <a:buSzTx/>
                        <a:buFontTx/>
                        <a:buNone/>
                        <a:tabLst/>
                        <a:defRPr/>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（R6）</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107408265"/>
                  </a:ext>
                </a:extLst>
              </a:tr>
              <a:tr h="360000">
                <a:tc>
                  <a:txBody>
                    <a:bodyPr/>
                    <a:lstStyle/>
                    <a:p>
                      <a:pPr algn="ctr">
                        <a:lnSpc>
                          <a:spcPts val="1200"/>
                        </a:lnSpc>
                      </a:pPr>
                      <a:r>
                        <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rPr>
                        <a:t>９</a:t>
                      </a:r>
                      <a:endPar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既存住宅の流通戸数</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年間</a:t>
                      </a:r>
                      <a:r>
                        <a:rPr kumimoji="1" lang="en-US" altLang="ja-JP" sz="1050" dirty="0">
                          <a:solidFill>
                            <a:schemeClr val="tx1"/>
                          </a:solidFill>
                          <a:latin typeface="UD デジタル 教科書体 N-R"/>
                          <a:ea typeface="UD デジタル 教科書体 N-R"/>
                        </a:rPr>
                        <a:t>)</a:t>
                      </a:r>
                      <a:endParaRPr kumimoji="1" lang="ja-JP" altLang="en-US"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38,358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583436622"/>
                  </a:ext>
                </a:extLst>
              </a:tr>
              <a:tr h="360000">
                <a:tc>
                  <a:txBody>
                    <a:bodyPr/>
                    <a:lstStyle/>
                    <a:p>
                      <a:pPr algn="ctr">
                        <a:lnSpc>
                          <a:spcPts val="1200"/>
                        </a:lnSpc>
                      </a:pPr>
                      <a:r>
                        <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rPr>
                        <a:t>10</a:t>
                      </a:r>
                      <a:endPar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ja-JP" altLang="en-US" sz="1050" dirty="0">
                          <a:solidFill>
                            <a:schemeClr val="tx1"/>
                          </a:solidFill>
                          <a:latin typeface="UD デジタル 教科書体 N-R"/>
                          <a:ea typeface="UD デジタル 教科書体 N-R"/>
                        </a:rPr>
                        <a:t> 高齢者の居住する住宅のうちバリアフリー性能及び断熱性能を有する住宅の割合</a:t>
                      </a:r>
                      <a:endParaRPr kumimoji="1" lang="ja-JP" altLang="en-US"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13.5</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30</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(R17)</a:t>
                      </a: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445646831"/>
                  </a:ext>
                </a:extLst>
              </a:tr>
              <a:tr h="360000">
                <a:tc>
                  <a:txBody>
                    <a:bodyPr/>
                    <a:lstStyle/>
                    <a:p>
                      <a:pPr algn="ctr">
                        <a:lnSpc>
                          <a:spcPts val="1200"/>
                        </a:lnSpc>
                      </a:pPr>
                      <a:r>
                        <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rPr>
                        <a:t>11</a:t>
                      </a:r>
                      <a:endPar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居住支援協議会を設立した市町村の人口カバー率</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dirty="0">
                          <a:solidFill>
                            <a:schemeClr val="tx1"/>
                          </a:solidFill>
                          <a:effectLst/>
                          <a:latin typeface="UD デジタル 教科書体 N-R"/>
                          <a:ea typeface="UD デジタル 教科書体 N-R"/>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761365219"/>
                  </a:ext>
                </a:extLst>
              </a:tr>
              <a:tr h="360000">
                <a:tc>
                  <a:txBody>
                    <a:bodyPr/>
                    <a:lstStyle/>
                    <a:p>
                      <a:pPr algn="ctr">
                        <a:lnSpc>
                          <a:spcPts val="1200"/>
                        </a:lnSpc>
                      </a:pPr>
                      <a:r>
                        <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rPr>
                        <a:t>12</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公営住宅等</a:t>
                      </a:r>
                      <a:r>
                        <a:rPr lang="ja-JP" altLang="en-US" sz="1050" dirty="0">
                          <a:solidFill>
                            <a:schemeClr val="tx1"/>
                          </a:solidFill>
                          <a:latin typeface="UD デジタル 教科書体 N-R"/>
                          <a:ea typeface="UD デジタル 教科書体 N-R"/>
                        </a:rPr>
                        <a:t>・公社住宅</a:t>
                      </a:r>
                      <a:r>
                        <a:rPr kumimoji="1" lang="ja-JP" altLang="en-US" sz="1050" dirty="0">
                          <a:solidFill>
                            <a:schemeClr val="tx1"/>
                          </a:solidFill>
                          <a:latin typeface="UD デジタル 教科書体 N-R"/>
                          <a:ea typeface="UD デジタル 教科書体 N-R"/>
                        </a:rPr>
                        <a:t>における地域の為の</a:t>
                      </a:r>
                      <a:r>
                        <a:rPr lang="ja-JP" altLang="en-US" sz="1050" dirty="0">
                          <a:solidFill>
                            <a:schemeClr val="tx1"/>
                          </a:solidFill>
                          <a:latin typeface="UD デジタル 教科書体 N-R"/>
                          <a:ea typeface="UD デジタル 教科書体 N-R"/>
                        </a:rPr>
                        <a:t>活用</a:t>
                      </a:r>
                      <a:r>
                        <a:rPr kumimoji="1" lang="ja-JP" altLang="en-US" sz="1050" dirty="0">
                          <a:solidFill>
                            <a:schemeClr val="tx1"/>
                          </a:solidFill>
                          <a:latin typeface="UD デジタル 教科書体 N-R"/>
                          <a:ea typeface="UD デジタル 教科書体 N-R"/>
                        </a:rPr>
                        <a:t>数</a:t>
                      </a:r>
                      <a:endParaRPr kumimoji="1" lang="en-US" altLang="ja-JP" sz="1050" dirty="0">
                        <a:solidFill>
                          <a:schemeClr val="tx1"/>
                        </a:solidFill>
                        <a:latin typeface="UD デジタル 教科書体 N-R"/>
                        <a:ea typeface="UD デジタル 教科書体 N-R"/>
                      </a:endParaRPr>
                    </a:p>
                    <a:p>
                      <a:pPr marL="898525" marR="0" lvl="0" indent="0" algn="l" rtl="0" eaLnBrk="1" fontAlgn="auto" latinLnBrk="0" hangingPunct="1">
                        <a:lnSpc>
                          <a:spcPts val="1200"/>
                        </a:lnSpc>
                        <a:spcBef>
                          <a:spcPts val="0"/>
                        </a:spcBef>
                        <a:spcAft>
                          <a:spcPts val="0"/>
                        </a:spcAft>
                        <a:buClrTx/>
                        <a:buSzTx/>
                        <a:buFontTx/>
                        <a:buNone/>
                      </a:pPr>
                      <a:r>
                        <a:rPr lang="en-US" altLang="ja-JP" sz="1000" spc="-110" baseline="0" dirty="0">
                          <a:solidFill>
                            <a:schemeClr val="tx1"/>
                          </a:solidFill>
                          <a:latin typeface="UD デジタル 教科書体 N-R"/>
                          <a:ea typeface="UD デジタル 教科書体 N-R"/>
                        </a:rPr>
                        <a:t>　</a:t>
                      </a:r>
                      <a:r>
                        <a:rPr kumimoji="1" lang="en-US" altLang="ja-JP" sz="1000" spc="-110" baseline="0" dirty="0">
                          <a:solidFill>
                            <a:schemeClr val="tx1"/>
                          </a:solidFill>
                          <a:latin typeface="UD デジタル 教科書体 N-R"/>
                          <a:ea typeface="UD デジタル 教科書体 N-R"/>
                        </a:rPr>
                        <a:t>(</a:t>
                      </a:r>
                      <a:r>
                        <a:rPr kumimoji="1" lang="ja-JP" altLang="en-US" sz="1000" spc="-110" baseline="0" dirty="0">
                          <a:solidFill>
                            <a:schemeClr val="tx1"/>
                          </a:solidFill>
                          <a:latin typeface="UD デジタル 教科書体 N-R"/>
                          <a:ea typeface="UD デジタル 教科書体 N-R"/>
                        </a:rPr>
                        <a:t>目的外使用など</a:t>
                      </a:r>
                      <a:r>
                        <a:rPr lang="ja-JP" altLang="en-US" sz="1000" spc="-110" baseline="0" dirty="0">
                          <a:solidFill>
                            <a:schemeClr val="tx1"/>
                          </a:solidFill>
                          <a:latin typeface="UD デジタル 教科書体 N-R"/>
                          <a:ea typeface="UD デジタル 教科書体 N-R"/>
                        </a:rPr>
                        <a:t>による</a:t>
                      </a:r>
                      <a:r>
                        <a:rPr kumimoji="1" lang="ja-JP" altLang="en-US" sz="1000" spc="-110" baseline="0" dirty="0">
                          <a:solidFill>
                            <a:schemeClr val="tx1"/>
                          </a:solidFill>
                          <a:latin typeface="UD デジタル 教科書体 N-R"/>
                          <a:ea typeface="UD デジタル 教科書体 N-R"/>
                        </a:rPr>
                        <a:t>高齢者、障がい者、子育て世帯</a:t>
                      </a:r>
                      <a:r>
                        <a:rPr lang="ja-JP" altLang="en-US" sz="1000" spc="-110" baseline="0" dirty="0">
                          <a:solidFill>
                            <a:schemeClr val="tx1"/>
                          </a:solidFill>
                          <a:latin typeface="UD デジタル 教科書体 N-R"/>
                          <a:ea typeface="UD デジタル 教科書体 N-R"/>
                        </a:rPr>
                        <a:t>へ</a:t>
                      </a:r>
                      <a:r>
                        <a:rPr kumimoji="1" lang="ja-JP" altLang="en-US" sz="1000" spc="-110" baseline="0" dirty="0">
                          <a:solidFill>
                            <a:schemeClr val="tx1"/>
                          </a:solidFill>
                          <a:latin typeface="UD デジタル 教科書体 N-R"/>
                          <a:ea typeface="UD デジタル 教科書体 N-R"/>
                        </a:rPr>
                        <a:t>の支援</a:t>
                      </a:r>
                      <a:r>
                        <a:rPr lang="ja-JP" altLang="en-US" sz="1000" spc="-110" baseline="0" dirty="0">
                          <a:solidFill>
                            <a:schemeClr val="tx1"/>
                          </a:solidFill>
                          <a:latin typeface="UD デジタル 教科書体 N-R"/>
                          <a:ea typeface="UD デジタル 教科書体 N-R"/>
                        </a:rPr>
                        <a:t>や多様な住宅等としての活用数</a:t>
                      </a:r>
                      <a:r>
                        <a:rPr kumimoji="1" lang="en-US" altLang="ja-JP" sz="1000" spc="-110" baseline="0" dirty="0">
                          <a:solidFill>
                            <a:schemeClr val="tx1"/>
                          </a:solidFill>
                          <a:latin typeface="UD デジタル 教科書体 N-R"/>
                          <a:ea typeface="UD デジタル 教科書体 N-R"/>
                        </a:rPr>
                        <a:t>)</a:t>
                      </a:r>
                      <a:endParaRPr kumimoji="1" lang="ja-JP" altLang="en-US" sz="1050" spc="-110" baseline="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831</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か所</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243765071"/>
                  </a:ext>
                </a:extLst>
              </a:tr>
              <a:tr h="360000">
                <a:tc>
                  <a:txBody>
                    <a:bodyPr/>
                    <a:lstStyle/>
                    <a:p>
                      <a:pPr algn="ctr">
                        <a:lnSpc>
                          <a:spcPts val="1200"/>
                        </a:lnSpc>
                      </a:pPr>
                      <a:r>
                        <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rPr>
                        <a:t>13</a:t>
                      </a:r>
                      <a:endPar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1168400" indent="-1168400">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公営住宅等・公社住宅で新婚・子育て世帯に優先的に募集を実施した戸数</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3,763</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7FC"/>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7FC"/>
                    </a:solidFill>
                  </a:tcPr>
                </a:tc>
                <a:extLst>
                  <a:ext uri="{0D108BD9-81ED-4DB2-BD59-A6C34878D82A}">
                    <a16:rowId xmlns:a16="http://schemas.microsoft.com/office/drawing/2014/main" val="1558437668"/>
                  </a:ext>
                </a:extLst>
              </a:tr>
              <a:tr h="360000">
                <a:tc>
                  <a:txBody>
                    <a:bodyPr/>
                    <a:lstStyle/>
                    <a:p>
                      <a:pPr algn="ctr">
                        <a:lnSpc>
                          <a:spcPts val="1200"/>
                        </a:lnSpc>
                      </a:pPr>
                      <a:r>
                        <a:rPr kumimoji="1" lang="en-US" altLang="ja-JP" sz="1100" dirty="0">
                          <a:solidFill>
                            <a:schemeClr val="tx1"/>
                          </a:solidFill>
                          <a:latin typeface="UD デジタル 教科書体 N-R" panose="02020400000000000000" pitchFamily="17" charset="-128"/>
                          <a:ea typeface="UD デジタル 教科書体 N-R" panose="02020400000000000000" pitchFamily="17" charset="-128"/>
                        </a:rPr>
                        <a:t>14</a:t>
                      </a:r>
                      <a:endParaRPr kumimoji="1" lang="ja-JP" altLang="en-US" sz="11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高齢期の暮らしを支える住宅の数</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123,060</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4121403711"/>
                  </a:ext>
                </a:extLst>
              </a:tr>
            </a:tbl>
          </a:graphicData>
        </a:graphic>
      </p:graphicFrame>
    </p:spTree>
    <p:extLst>
      <p:ext uri="{BB962C8B-B14F-4D97-AF65-F5344CB8AC3E}">
        <p14:creationId xmlns:p14="http://schemas.microsoft.com/office/powerpoint/2010/main" val="1291800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5</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基本目標の達成状況把握のための指標（案）</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sp>
        <p:nvSpPr>
          <p:cNvPr id="3" name="テキスト ボックス 2">
            <a:extLst>
              <a:ext uri="{FF2B5EF4-FFF2-40B4-BE49-F238E27FC236}">
                <a16:creationId xmlns:a16="http://schemas.microsoft.com/office/drawing/2014/main" id="{1E5A1CAA-8037-42B7-A0E8-991FAD3147E5}"/>
              </a:ext>
            </a:extLst>
          </p:cNvPr>
          <p:cNvSpPr txBox="1"/>
          <p:nvPr/>
        </p:nvSpPr>
        <p:spPr>
          <a:xfrm>
            <a:off x="4070094" y="5543194"/>
            <a:ext cx="455999" cy="180000"/>
          </a:xfrm>
          <a:prstGeom prst="rect">
            <a:avLst/>
          </a:prstGeom>
          <a:noFill/>
          <a:ln>
            <a:solidFill>
              <a:schemeClr val="tx1"/>
            </a:solidFill>
          </a:ln>
        </p:spPr>
        <p:txBody>
          <a:bodyPr wrap="square" rtlCol="0">
            <a:spAutoFit/>
          </a:bodyPr>
          <a:lstStyle/>
          <a:p>
            <a:pPr algn="ctr"/>
            <a:r>
              <a:rPr lang="ja-JP" altLang="en-US" sz="700" dirty="0">
                <a:latin typeface="UD デジタル 教科書体 N-R" panose="02020400000000000000" pitchFamily="17" charset="-128"/>
                <a:ea typeface="UD デジタル 教科書体 N-R" panose="02020400000000000000" pitchFamily="17" charset="-128"/>
              </a:rPr>
              <a:t>再掲</a:t>
            </a:r>
            <a:endParaRPr kumimoji="1" lang="ja-JP" altLang="en-US" sz="700" dirty="0">
              <a:latin typeface="UD デジタル 教科書体 N-R" panose="02020400000000000000" pitchFamily="17" charset="-128"/>
              <a:ea typeface="UD デジタル 教科書体 N-R" panose="02020400000000000000" pitchFamily="17" charset="-128"/>
            </a:endParaRPr>
          </a:p>
        </p:txBody>
      </p:sp>
      <p:sp>
        <p:nvSpPr>
          <p:cNvPr id="7" name="テキスト ボックス 6">
            <a:extLst>
              <a:ext uri="{FF2B5EF4-FFF2-40B4-BE49-F238E27FC236}">
                <a16:creationId xmlns:a16="http://schemas.microsoft.com/office/drawing/2014/main" id="{24403C33-8C30-4E25-BFF3-FAEB8F6047CE}"/>
              </a:ext>
            </a:extLst>
          </p:cNvPr>
          <p:cNvSpPr txBox="1"/>
          <p:nvPr/>
        </p:nvSpPr>
        <p:spPr>
          <a:xfrm>
            <a:off x="6853754" y="6039106"/>
            <a:ext cx="455999" cy="180000"/>
          </a:xfrm>
          <a:prstGeom prst="rect">
            <a:avLst/>
          </a:prstGeom>
          <a:noFill/>
          <a:ln>
            <a:solidFill>
              <a:schemeClr val="tx1"/>
            </a:solidFill>
          </a:ln>
        </p:spPr>
        <p:txBody>
          <a:bodyPr wrap="square" rtlCol="0">
            <a:spAutoFit/>
          </a:bodyPr>
          <a:lstStyle/>
          <a:p>
            <a:pPr algn="ctr"/>
            <a:r>
              <a:rPr lang="ja-JP" altLang="en-US" sz="700" dirty="0">
                <a:latin typeface="UD デジタル 教科書体 N-R" panose="02020400000000000000" pitchFamily="17" charset="-128"/>
                <a:ea typeface="UD デジタル 教科書体 N-R" panose="02020400000000000000" pitchFamily="17" charset="-128"/>
              </a:rPr>
              <a:t>再掲</a:t>
            </a:r>
            <a:endParaRPr kumimoji="1" lang="ja-JP" altLang="en-US" sz="700" dirty="0">
              <a:latin typeface="UD デジタル 教科書体 N-R" panose="02020400000000000000" pitchFamily="17" charset="-128"/>
              <a:ea typeface="UD デジタル 教科書体 N-R" panose="02020400000000000000" pitchFamily="17" charset="-128"/>
            </a:endParaRPr>
          </a:p>
        </p:txBody>
      </p:sp>
      <p:graphicFrame>
        <p:nvGraphicFramePr>
          <p:cNvPr id="8" name="表 14">
            <a:extLst>
              <a:ext uri="{FF2B5EF4-FFF2-40B4-BE49-F238E27FC236}">
                <a16:creationId xmlns:a16="http://schemas.microsoft.com/office/drawing/2014/main" id="{022AF387-6ECE-4BCF-92DE-773F374DA9E8}"/>
              </a:ext>
            </a:extLst>
          </p:cNvPr>
          <p:cNvGraphicFramePr>
            <a:graphicFrameLocks noGrp="1"/>
          </p:cNvGraphicFramePr>
          <p:nvPr>
            <p:extLst>
              <p:ext uri="{D42A27DB-BD31-4B8C-83A1-F6EECF244321}">
                <p14:modId xmlns:p14="http://schemas.microsoft.com/office/powerpoint/2010/main" val="1431116005"/>
              </p:ext>
            </p:extLst>
          </p:nvPr>
        </p:nvGraphicFramePr>
        <p:xfrm>
          <a:off x="477189" y="669006"/>
          <a:ext cx="11237621" cy="6138966"/>
        </p:xfrm>
        <a:graphic>
          <a:graphicData uri="http://schemas.openxmlformats.org/drawingml/2006/table">
            <a:tbl>
              <a:tblPr firstRow="1" bandRow="1">
                <a:tableStyleId>{5940675A-B579-460E-94D1-54222C63F5DA}</a:tableStyleId>
              </a:tblPr>
              <a:tblGrid>
                <a:gridCol w="414347">
                  <a:extLst>
                    <a:ext uri="{9D8B030D-6E8A-4147-A177-3AD203B41FA5}">
                      <a16:colId xmlns:a16="http://schemas.microsoft.com/office/drawing/2014/main" val="296240298"/>
                    </a:ext>
                  </a:extLst>
                </a:gridCol>
                <a:gridCol w="6801348">
                  <a:extLst>
                    <a:ext uri="{9D8B030D-6E8A-4147-A177-3AD203B41FA5}">
                      <a16:colId xmlns:a16="http://schemas.microsoft.com/office/drawing/2014/main" val="1337344024"/>
                    </a:ext>
                  </a:extLst>
                </a:gridCol>
                <a:gridCol w="975411">
                  <a:extLst>
                    <a:ext uri="{9D8B030D-6E8A-4147-A177-3AD203B41FA5}">
                      <a16:colId xmlns:a16="http://schemas.microsoft.com/office/drawing/2014/main" val="998201617"/>
                    </a:ext>
                  </a:extLst>
                </a:gridCol>
                <a:gridCol w="658750">
                  <a:extLst>
                    <a:ext uri="{9D8B030D-6E8A-4147-A177-3AD203B41FA5}">
                      <a16:colId xmlns:a16="http://schemas.microsoft.com/office/drawing/2014/main" val="23761280"/>
                    </a:ext>
                  </a:extLst>
                </a:gridCol>
                <a:gridCol w="978748">
                  <a:extLst>
                    <a:ext uri="{9D8B030D-6E8A-4147-A177-3AD203B41FA5}">
                      <a16:colId xmlns:a16="http://schemas.microsoft.com/office/drawing/2014/main" val="3349938948"/>
                    </a:ext>
                  </a:extLst>
                </a:gridCol>
                <a:gridCol w="708571">
                  <a:extLst>
                    <a:ext uri="{9D8B030D-6E8A-4147-A177-3AD203B41FA5}">
                      <a16:colId xmlns:a16="http://schemas.microsoft.com/office/drawing/2014/main" val="878834348"/>
                    </a:ext>
                  </a:extLst>
                </a:gridCol>
                <a:gridCol w="700446">
                  <a:extLst>
                    <a:ext uri="{9D8B030D-6E8A-4147-A177-3AD203B41FA5}">
                      <a16:colId xmlns:a16="http://schemas.microsoft.com/office/drawing/2014/main" val="1158007819"/>
                    </a:ext>
                  </a:extLst>
                </a:gridCol>
              </a:tblGrid>
              <a:tr h="606032">
                <a:tc>
                  <a:txBody>
                    <a:bodyPr/>
                    <a:lstStyle/>
                    <a:p>
                      <a:pPr algn="ct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100" dirty="0">
                          <a:latin typeface="UD デジタル 教科書体 N-R" panose="02020400000000000000" pitchFamily="17" charset="-128"/>
                          <a:ea typeface="UD デジタル 教科書体 N-R" panose="02020400000000000000" pitchFamily="17" charset="-128"/>
                        </a:rPr>
                        <a:t>項目</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100" dirty="0">
                          <a:latin typeface="UD デジタル 教科書体 N-R" panose="02020400000000000000" pitchFamily="17" charset="-128"/>
                          <a:ea typeface="UD デジタル 教科書体 N-R" panose="02020400000000000000" pitchFamily="17" charset="-128"/>
                        </a:rPr>
                        <a:t>当初</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100" dirty="0">
                          <a:latin typeface="UD デジタル 教科書体 N-R" panose="02020400000000000000" pitchFamily="17" charset="-128"/>
                          <a:ea typeface="UD デジタル 教科書体 N-R" panose="02020400000000000000" pitchFamily="17" charset="-128"/>
                        </a:rPr>
                        <a:t>目標</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800" dirty="0">
                          <a:latin typeface="UD デジタル 教科書体 N-R" panose="02020400000000000000" pitchFamily="17" charset="-128"/>
                          <a:ea typeface="UD デジタル 教科書体 N-R" panose="02020400000000000000" pitchFamily="17" charset="-128"/>
                        </a:rPr>
                        <a:t>全国計画と整合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312856">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15</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地震時等に著しく危険な密集市街地の面積</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218ha</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07607685"/>
                  </a:ext>
                </a:extLst>
              </a:tr>
              <a:tr h="865201">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16</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住宅の耐震化率</a:t>
                      </a:r>
                      <a:endPar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endParaRPr>
                    </a:p>
                    <a:p>
                      <a:pPr marL="266700" indent="-266700" algn="l" fontAlgn="ctr">
                        <a:lnSpc>
                          <a:spcPts val="1200"/>
                        </a:lnSpc>
                      </a:pPr>
                      <a:r>
                        <a:rPr lang="ja-JP" altLang="en-US" sz="11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a:t>
                      </a:r>
                      <a:r>
                        <a:rPr lang="ja-JP" altLang="en-US" sz="1000" b="0" i="0" u="none" strike="noStrike" spc="0" baseline="0" dirty="0">
                          <a:solidFill>
                            <a:schemeClr val="tx1"/>
                          </a:solidFill>
                          <a:effectLst/>
                          <a:latin typeface="UD デジタル 教科書体 N-R" panose="02020400000000000000" pitchFamily="17" charset="-128"/>
                          <a:ea typeface="UD デジタル 教科書体 N-R" panose="02020400000000000000" pitchFamily="17" charset="-128"/>
                        </a:rPr>
                        <a:t>（住宅の耐震化率は、住宅・⼟地統計調査（総務省）から推計しており、住宅総数に対する耐震性が確保されている⼾数が占める割合 ）</a:t>
                      </a:r>
                      <a:endParaRPr lang="ja-JP" altLang="en-US" sz="1100" b="0" i="0" u="none" strike="noStrike" spc="0" baseline="0"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91.3%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600"/>
                        </a:lnSpc>
                      </a:pPr>
                      <a:r>
                        <a:rPr lang="ja-JP" altLang="en-US"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耐震性が</a:t>
                      </a:r>
                      <a:endParaRPr lang="en-US" altLang="ja-JP"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endParaRPr>
                    </a:p>
                    <a:p>
                      <a:pPr algn="ctr" fontAlgn="ctr">
                        <a:lnSpc>
                          <a:spcPts val="1600"/>
                        </a:lnSpc>
                      </a:pPr>
                      <a:r>
                        <a:rPr lang="ja-JP" altLang="en-US"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不十分な住宅を</a:t>
                      </a:r>
                      <a:endParaRPr lang="en-US" altLang="ja-JP"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endParaRPr>
                    </a:p>
                    <a:p>
                      <a:pPr algn="ctr" fontAlgn="ctr">
                        <a:lnSpc>
                          <a:spcPts val="1600"/>
                        </a:lnSpc>
                      </a:pPr>
                      <a:r>
                        <a:rPr lang="ja-JP" altLang="en-US"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おおむね解消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2412148737"/>
                  </a:ext>
                </a:extLst>
              </a:tr>
              <a:tr h="375255">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17</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腐朽・破損がある使用目的のない空き家数</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4.9</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000"/>
                        </a:lnSpc>
                      </a:pP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5.5</a:t>
                      </a: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万戸程度</a:t>
                      </a:r>
                      <a:endPar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p>
                      <a:pPr algn="ctr" fontAlgn="ctr">
                        <a:lnSpc>
                          <a:spcPts val="1000"/>
                        </a:lnSpc>
                      </a:pP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に抑える</a:t>
                      </a:r>
                      <a:endPar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1698713591"/>
                  </a:ext>
                </a:extLst>
              </a:tr>
              <a:tr h="312856">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18</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マンション管理計画認定の取得割合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4.3%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2357575985"/>
                  </a:ext>
                </a:extLst>
              </a:tr>
              <a:tr h="312856">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19</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居住支援協議会を設立した市町村の人口カバー率</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dirty="0">
                          <a:solidFill>
                            <a:schemeClr val="tx1"/>
                          </a:solidFill>
                          <a:effectLst/>
                          <a:latin typeface="UD デジタル 教科書体 N-R"/>
                          <a:ea typeface="UD デジタル 教科書体 N-R"/>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46048955"/>
                  </a:ext>
                </a:extLst>
              </a:tr>
              <a:tr h="331385">
                <a:tc>
                  <a:txBody>
                    <a:bodyPr/>
                    <a:lstStyle/>
                    <a:p>
                      <a:pPr algn="ctr"/>
                      <a:r>
                        <a:rPr kumimoji="1" lang="en-US" altLang="ja-JP" sz="1100" dirty="0">
                          <a:latin typeface="UD デジタル 教科書体 N-R" panose="02020400000000000000" pitchFamily="17" charset="-128"/>
                          <a:ea typeface="UD デジタル 教科書体 N-R" panose="02020400000000000000" pitchFamily="17" charset="-128"/>
                        </a:rPr>
                        <a:t>20</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公的賃貸住宅全体のストック数</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39.2</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31.0</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3646348919"/>
                  </a:ext>
                </a:extLst>
              </a:tr>
              <a:tr h="865201">
                <a:tc>
                  <a:txBody>
                    <a:bodyPr/>
                    <a:lstStyle/>
                    <a:p>
                      <a:pPr algn="ctr"/>
                      <a:r>
                        <a:rPr kumimoji="1" lang="en-US" altLang="ja-JP" sz="1100" dirty="0">
                          <a:latin typeface="UD デジタル 教科書体 N-R" panose="02020400000000000000" pitchFamily="17" charset="-128"/>
                          <a:ea typeface="UD デジタル 教科書体 N-R" panose="02020400000000000000" pitchFamily="17" charset="-128"/>
                        </a:rPr>
                        <a:t>21</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a:ea typeface="UD デジタル 教科書体 N-R"/>
                        </a:rPr>
                        <a:t> 賃貸住宅における入居差別の状況</a:t>
                      </a:r>
                      <a:br>
                        <a:rPr lang="ja-JP" altLang="en-US" sz="1050" b="0" i="0" u="none" strike="noStrike" dirty="0">
                          <a:solidFill>
                            <a:srgbClr val="000000"/>
                          </a:solidFill>
                          <a:effectLst/>
                          <a:latin typeface="UD デジタル 教科書体 N-R"/>
                          <a:ea typeface="UD デジタル 教科書体 N-R"/>
                        </a:rPr>
                      </a:br>
                      <a:r>
                        <a:rPr lang="ja-JP" altLang="en-US" sz="1000" b="0" i="0" u="none" strike="noStrike" dirty="0">
                          <a:solidFill>
                            <a:srgbClr val="000000"/>
                          </a:solidFill>
                          <a:effectLst/>
                          <a:latin typeface="UD デジタル 教科書体 N-R"/>
                          <a:ea typeface="UD デジタル 教科書体 N-R"/>
                        </a:rPr>
                        <a:t> 　①高齢者　②障がい者　③母子（父子）家庭　④外国人</a:t>
                      </a:r>
                      <a:endParaRPr lang="ja-JP" altLang="en-US" sz="1050" b="0" i="0" u="none" strike="noStrike" dirty="0">
                        <a:solidFill>
                          <a:srgbClr val="000000"/>
                        </a:solidFill>
                        <a:effectLst/>
                        <a:latin typeface="UD デジタル 教科書体 N-R"/>
                        <a:ea typeface="UD デジタル 教科書体 N-R"/>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①</a:t>
                      </a: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32.2%</a:t>
                      </a:r>
                      <a:b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②14.0%</a:t>
                      </a:r>
                      <a:b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③ 4.6%</a:t>
                      </a:r>
                      <a:b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④27.2%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25129262"/>
                  </a:ext>
                </a:extLst>
              </a:tr>
              <a:tr h="662096">
                <a:tc>
                  <a:txBody>
                    <a:bodyPr/>
                    <a:lstStyle/>
                    <a:p>
                      <a:pPr algn="ctr"/>
                      <a:r>
                        <a:rPr kumimoji="1" lang="en-US" altLang="ja-JP" sz="1100" dirty="0">
                          <a:latin typeface="UD デジタル 教科書体 N-R" panose="02020400000000000000" pitchFamily="17" charset="-128"/>
                          <a:ea typeface="UD デジタル 教科書体 N-R" panose="02020400000000000000" pitchFamily="17" charset="-128"/>
                        </a:rPr>
                        <a:t>22</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a:ea typeface="UD デジタル 教科書体 N-R"/>
                        </a:rPr>
                        <a:t> 土地取引等における差別の状況</a:t>
                      </a:r>
                      <a:endParaRPr lang="en-US" altLang="ja-JP" sz="1050" b="0" i="0" u="none" strike="noStrike" spc="0" baseline="0" dirty="0">
                        <a:solidFill>
                          <a:srgbClr val="000000"/>
                        </a:solidFill>
                        <a:effectLst/>
                        <a:latin typeface="UD デジタル 教科書体 N-R"/>
                        <a:ea typeface="UD デジタル 教科書体 N-R"/>
                      </a:endParaRPr>
                    </a:p>
                    <a:p>
                      <a:pPr marL="88900" indent="0" algn="l" fontAlgn="ctr"/>
                      <a:r>
                        <a:rPr lang="en-US" altLang="ja-JP" sz="1050" b="0" i="0" u="none" strike="noStrike" spc="0" baseline="0" dirty="0">
                          <a:solidFill>
                            <a:srgbClr val="000000"/>
                          </a:solidFill>
                          <a:effectLst/>
                          <a:latin typeface="UD デジタル 教科書体 N-R"/>
                          <a:ea typeface="UD デジタル 教科書体 N-R"/>
                        </a:rPr>
                        <a:t> </a:t>
                      </a:r>
                      <a:r>
                        <a:rPr lang="ja-JP" altLang="en-US" sz="1000" b="0" i="0" u="none" strike="noStrike" spc="0" baseline="0" dirty="0">
                          <a:solidFill>
                            <a:srgbClr val="000000"/>
                          </a:solidFill>
                          <a:effectLst/>
                          <a:latin typeface="UD デジタル 教科書体 N-R"/>
                          <a:ea typeface="UD デジタル 教科書体 N-R"/>
                        </a:rPr>
                        <a:t>（宅地建物取引業者が取引物件に関して、同和地区であるかどうかの質問を受けた経験がある割合（過去５年間））</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014510238"/>
                  </a:ext>
                </a:extLst>
              </a:tr>
              <a:tr h="747614">
                <a:tc>
                  <a:txBody>
                    <a:bodyPr/>
                    <a:lstStyle/>
                    <a:p>
                      <a:pPr algn="ctr"/>
                      <a:r>
                        <a:rPr kumimoji="1" lang="en-US" altLang="ja-JP" sz="1100" dirty="0">
                          <a:latin typeface="UD デジタル 教科書体 N-R" panose="02020400000000000000" pitchFamily="17" charset="-128"/>
                          <a:ea typeface="UD デジタル 教科書体 N-R" panose="02020400000000000000" pitchFamily="17" charset="-128"/>
                        </a:rPr>
                        <a:t>23</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a:ea typeface="UD デジタル 教科書体 N-R"/>
                        </a:rPr>
                        <a:t> 宅地建物取引業者の人権意識</a:t>
                      </a:r>
                      <a:br>
                        <a:rPr lang="ja-JP" altLang="en-US" sz="1050" b="0" i="0" u="none" strike="noStrike" dirty="0">
                          <a:solidFill>
                            <a:srgbClr val="000000"/>
                          </a:solidFill>
                          <a:effectLst/>
                          <a:latin typeface="UD デジタル 教科書体 N-R"/>
                          <a:ea typeface="UD デジタル 教科書体 N-R"/>
                        </a:rPr>
                      </a:br>
                      <a:r>
                        <a:rPr lang="ja-JP" altLang="en-US" sz="800" b="0" i="0" u="none" strike="noStrike" spc="0" baseline="0" dirty="0">
                          <a:solidFill>
                            <a:srgbClr val="000000"/>
                          </a:solidFill>
                          <a:effectLst/>
                          <a:latin typeface="UD デジタル 教科書体 N-R"/>
                          <a:ea typeface="UD デジタル 教科書体 N-R"/>
                        </a:rPr>
                        <a:t> </a:t>
                      </a:r>
                      <a:r>
                        <a:rPr lang="ja-JP" altLang="en-US" sz="1000" b="0" i="0" u="none" strike="noStrike" spc="0" baseline="0" dirty="0">
                          <a:solidFill>
                            <a:srgbClr val="000000"/>
                          </a:solidFill>
                          <a:effectLst/>
                          <a:latin typeface="UD デジタル 教科書体 N-R"/>
                          <a:ea typeface="UD デジタル 教科書体 N-R"/>
                        </a:rPr>
                        <a:t>　 ①宅地建物取引業法に基づく指導監督基準の規制内容</a:t>
                      </a:r>
                      <a:endParaRPr lang="en-US" altLang="ja-JP" sz="1000" b="0" i="0" u="none" strike="noStrike" spc="0" baseline="0" dirty="0">
                        <a:solidFill>
                          <a:srgbClr val="000000"/>
                        </a:solidFill>
                        <a:effectLst/>
                        <a:latin typeface="UD デジタル 教科書体 N-R"/>
                        <a:ea typeface="UD デジタル 教科書体 N-R"/>
                      </a:endParaRPr>
                    </a:p>
                    <a:p>
                      <a:pPr marL="88900" indent="0" algn="l" fontAlgn="ctr"/>
                      <a:r>
                        <a:rPr lang="en-US" altLang="ja-JP" sz="1000" b="0" i="0" u="none" strike="noStrike" spc="0" baseline="0" dirty="0">
                          <a:solidFill>
                            <a:srgbClr val="000000"/>
                          </a:solidFill>
                          <a:effectLst/>
                          <a:latin typeface="UD デジタル 教科書体 N-R"/>
                          <a:ea typeface="UD デジタル 教科書体 N-R"/>
                        </a:rPr>
                        <a:t>  </a:t>
                      </a:r>
                      <a:r>
                        <a:rPr lang="ja-JP" altLang="en-US" sz="1000" b="0" i="0" u="none" strike="noStrike" spc="0" baseline="0" dirty="0">
                          <a:solidFill>
                            <a:srgbClr val="000000"/>
                          </a:solidFill>
                          <a:effectLst/>
                          <a:latin typeface="UD デジタル 教科書体 N-R"/>
                          <a:ea typeface="UD デジタル 教科書体 N-R"/>
                        </a:rPr>
                        <a:t>　②宅地建物取引業第</a:t>
                      </a:r>
                      <a:r>
                        <a:rPr lang="en-US" altLang="ja-JP" sz="1000" b="0" i="0" u="none" strike="noStrike" spc="0" baseline="0" dirty="0">
                          <a:solidFill>
                            <a:srgbClr val="000000"/>
                          </a:solidFill>
                          <a:effectLst/>
                          <a:latin typeface="UD デジタル 教科書体 N-R"/>
                          <a:ea typeface="UD デジタル 教科書体 N-R"/>
                        </a:rPr>
                        <a:t>47</a:t>
                      </a:r>
                      <a:r>
                        <a:rPr lang="ja-JP" altLang="en-US" sz="1000" b="0" i="0" u="none" strike="noStrike" spc="0" baseline="0" dirty="0">
                          <a:solidFill>
                            <a:srgbClr val="000000"/>
                          </a:solidFill>
                          <a:effectLst/>
                          <a:latin typeface="UD デジタル 教科書体 N-R"/>
                          <a:ea typeface="UD デジタル 教科書体 N-R"/>
                        </a:rPr>
                        <a:t>条関係の解釈に関する国土交通大臣答弁の認識割合</a:t>
                      </a:r>
                      <a:endParaRPr lang="en-US" altLang="ja-JP" sz="1000" b="0" i="0" u="none" strike="noStrike" spc="0" baseline="0" dirty="0">
                        <a:solidFill>
                          <a:srgbClr val="000000"/>
                        </a:solidFill>
                        <a:effectLst/>
                        <a:latin typeface="UD デジタル 教科書体 N-R"/>
                        <a:ea typeface="UD デジタル 教科書体 N-R"/>
                      </a:endParaRPr>
                    </a:p>
                    <a:p>
                      <a:pPr marL="88900" indent="0" algn="l" fontAlgn="ctr"/>
                      <a:r>
                        <a:rPr lang="en-US" altLang="ja-JP" sz="1000" b="0" i="0" u="none" strike="noStrike" spc="0" baseline="0" dirty="0">
                          <a:solidFill>
                            <a:srgbClr val="000000"/>
                          </a:solidFill>
                          <a:effectLst/>
                          <a:latin typeface="UD デジタル 教科書体 N-R"/>
                          <a:ea typeface="UD デジタル 教科書体 N-R"/>
                        </a:rPr>
                        <a:t>  </a:t>
                      </a:r>
                      <a:r>
                        <a:rPr lang="ja-JP" altLang="en-US" sz="1000" b="0" i="0" u="none" strike="noStrike" spc="0" baseline="0" dirty="0">
                          <a:solidFill>
                            <a:srgbClr val="000000"/>
                          </a:solidFill>
                          <a:effectLst/>
                          <a:latin typeface="UD デジタル 教科書体 N-R"/>
                          <a:ea typeface="UD デジタル 教科書体 N-R"/>
                        </a:rPr>
                        <a:t>　③大阪府部落差別事象に係る調査等の規制等に関する条例の改正内容の認識割合</a:t>
                      </a:r>
                      <a:endParaRPr lang="ja-JP" altLang="en-US" sz="1050" b="0" i="0" u="none" strike="noStrike" spc="0" baseline="0" dirty="0">
                        <a:solidFill>
                          <a:srgbClr val="000000"/>
                        </a:solidFill>
                        <a:effectLst/>
                        <a:latin typeface="UD デジタル 教科書体 N-R"/>
                        <a:ea typeface="UD デジタル 教科書体 N-R"/>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①</a:t>
                      </a: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87.5%</a:t>
                      </a:r>
                      <a:b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②86.2%</a:t>
                      </a:r>
                      <a:b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③79.5%</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100%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951760288"/>
                  </a:ext>
                </a:extLst>
              </a:tr>
              <a:tr h="747614">
                <a:tc>
                  <a:txBody>
                    <a:bodyPr/>
                    <a:lstStyle/>
                    <a:p>
                      <a:pPr algn="ctr"/>
                      <a:r>
                        <a:rPr kumimoji="1" lang="en-US" altLang="ja-JP" sz="1100" dirty="0">
                          <a:latin typeface="UD デジタル 教科書体 N-R" panose="02020400000000000000" pitchFamily="17" charset="-128"/>
                          <a:ea typeface="UD デジタル 教科書体 N-R" panose="02020400000000000000" pitchFamily="17" charset="-128"/>
                        </a:rPr>
                        <a:t>24</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公営住宅等</a:t>
                      </a:r>
                      <a:r>
                        <a:rPr lang="ja-JP" altLang="en-US" sz="1050" dirty="0">
                          <a:latin typeface="UD デジタル 教科書体 N-R"/>
                          <a:ea typeface="UD デジタル 教科書体 N-R"/>
                        </a:rPr>
                        <a:t>・公社住宅</a:t>
                      </a:r>
                      <a:r>
                        <a:rPr kumimoji="1" lang="ja-JP" altLang="en-US" sz="1050" dirty="0">
                          <a:latin typeface="UD デジタル 教科書体 N-R"/>
                          <a:ea typeface="UD デジタル 教科書体 N-R"/>
                        </a:rPr>
                        <a:t>における地域の為の</a:t>
                      </a:r>
                      <a:r>
                        <a:rPr lang="ja-JP" altLang="en-US" sz="1050" dirty="0">
                          <a:latin typeface="UD デジタル 教科書体 N-R"/>
                          <a:ea typeface="UD デジタル 教科書体 N-R"/>
                        </a:rPr>
                        <a:t>活用</a:t>
                      </a:r>
                      <a:r>
                        <a:rPr kumimoji="1" lang="ja-JP" altLang="en-US" sz="1050" dirty="0">
                          <a:latin typeface="UD デジタル 教科書体 N-R"/>
                          <a:ea typeface="UD デジタル 教科書体 N-R"/>
                        </a:rPr>
                        <a:t>数</a:t>
                      </a:r>
                      <a:endParaRPr lang="ja-JP" altLang="en-US" sz="1050" dirty="0">
                        <a:latin typeface="UD デジタル 教科書体 N-R"/>
                        <a:ea typeface="UD デジタル 教科書体 N-R"/>
                      </a:endParaRPr>
                    </a:p>
                    <a:p>
                      <a:pPr marL="901700" marR="0" lvl="0" indent="0" algn="l">
                        <a:lnSpc>
                          <a:spcPts val="1200"/>
                        </a:lnSpc>
                        <a:spcBef>
                          <a:spcPts val="0"/>
                        </a:spcBef>
                        <a:spcAft>
                          <a:spcPts val="0"/>
                        </a:spcAft>
                        <a:buClrTx/>
                        <a:buSzTx/>
                        <a:buFontTx/>
                        <a:buNone/>
                      </a:pPr>
                      <a:r>
                        <a:rPr kumimoji="1" lang="en-US" altLang="ja-JP" sz="1000" dirty="0">
                          <a:latin typeface="UD デジタル 教科書体 N-R"/>
                          <a:ea typeface="UD デジタル 教科書体 N-R"/>
                        </a:rPr>
                        <a:t>(</a:t>
                      </a:r>
                      <a:r>
                        <a:rPr kumimoji="1" lang="ja-JP" altLang="en-US" sz="1000" dirty="0">
                          <a:latin typeface="UD デジタル 教科書体 N-R"/>
                          <a:ea typeface="UD デジタル 教科書体 N-R"/>
                        </a:rPr>
                        <a:t>目的外使用など</a:t>
                      </a:r>
                      <a:r>
                        <a:rPr lang="ja-JP" altLang="en-US" sz="1000" dirty="0">
                          <a:latin typeface="UD デジタル 教科書体 N-R"/>
                          <a:ea typeface="UD デジタル 教科書体 N-R"/>
                        </a:rPr>
                        <a:t>による</a:t>
                      </a:r>
                      <a:r>
                        <a:rPr kumimoji="1" lang="ja-JP" altLang="en-US" sz="1000" dirty="0">
                          <a:latin typeface="UD デジタル 教科書体 N-R"/>
                          <a:ea typeface="UD デジタル 教科書体 N-R"/>
                        </a:rPr>
                        <a:t>高齢者、障がい者、子育て世帯</a:t>
                      </a:r>
                      <a:r>
                        <a:rPr lang="ja-JP" altLang="en-US" sz="1000" dirty="0">
                          <a:latin typeface="UD デジタル 教科書体 N-R"/>
                          <a:ea typeface="UD デジタル 教科書体 N-R"/>
                        </a:rPr>
                        <a:t>へ</a:t>
                      </a:r>
                      <a:r>
                        <a:rPr kumimoji="1" lang="ja-JP" altLang="en-US" sz="1000" dirty="0">
                          <a:latin typeface="UD デジタル 教科書体 N-R"/>
                          <a:ea typeface="UD デジタル 教科書体 N-R"/>
                        </a:rPr>
                        <a:t>の支援</a:t>
                      </a:r>
                      <a:r>
                        <a:rPr lang="ja-JP" altLang="en-US" sz="1000" dirty="0">
                          <a:latin typeface="UD デジタル 教科書体 N-R"/>
                          <a:ea typeface="UD デジタル 教科書体 N-R"/>
                        </a:rPr>
                        <a:t>や多様な住宅等としての活用数</a:t>
                      </a:r>
                      <a:r>
                        <a:rPr kumimoji="1" lang="en-US" altLang="ja-JP" sz="1000" dirty="0">
                          <a:latin typeface="UD デジタル 教科書体 N-R"/>
                          <a:ea typeface="UD デジタル 教科書体 N-R"/>
                        </a:rPr>
                        <a:t>)</a:t>
                      </a:r>
                      <a:endParaRPr kumimoji="1" lang="ja-JP" altLang="en-US" sz="1050" dirty="0">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831</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か所</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3873437222"/>
                  </a:ext>
                </a:extLst>
              </a:tr>
            </a:tbl>
          </a:graphicData>
        </a:graphic>
      </p:graphicFrame>
      <p:sp>
        <p:nvSpPr>
          <p:cNvPr id="9" name="テキスト ボックス 8">
            <a:extLst>
              <a:ext uri="{FF2B5EF4-FFF2-40B4-BE49-F238E27FC236}">
                <a16:creationId xmlns:a16="http://schemas.microsoft.com/office/drawing/2014/main" id="{8794CF8D-224E-4678-AAE8-F42B17AFF623}"/>
              </a:ext>
            </a:extLst>
          </p:cNvPr>
          <p:cNvSpPr txBox="1"/>
          <p:nvPr/>
        </p:nvSpPr>
        <p:spPr>
          <a:xfrm>
            <a:off x="6727371" y="3178525"/>
            <a:ext cx="902739" cy="253916"/>
          </a:xfrm>
          <a:prstGeom prst="rect">
            <a:avLst/>
          </a:prstGeom>
          <a:noFill/>
          <a:ln>
            <a:solidFill>
              <a:schemeClr val="tx1"/>
            </a:solidFill>
          </a:ln>
        </p:spPr>
        <p:txBody>
          <a:bodyPr wrap="square" rtlCol="0">
            <a:spAutoFit/>
          </a:bodyPr>
          <a:lstStyle/>
          <a:p>
            <a:pPr algn="ctr"/>
            <a:r>
              <a:rPr lang="ja-JP" altLang="en-US" sz="1050" dirty="0">
                <a:latin typeface="UD デジタル 教科書体 N-R" panose="02020400000000000000" pitchFamily="17" charset="-128"/>
                <a:ea typeface="UD デジタル 教科書体 N-R" panose="02020400000000000000" pitchFamily="17" charset="-128"/>
              </a:rPr>
              <a:t>再掲（</a:t>
            </a:r>
            <a:r>
              <a:rPr lang="en-US" altLang="ja-JP" sz="1050" dirty="0">
                <a:latin typeface="UD デジタル 教科書体 N-R" panose="02020400000000000000" pitchFamily="17" charset="-128"/>
                <a:ea typeface="UD デジタル 教科書体 N-R" panose="02020400000000000000" pitchFamily="17" charset="-128"/>
              </a:rPr>
              <a:t>11</a:t>
            </a:r>
            <a:r>
              <a:rPr lang="ja-JP" altLang="en-US" sz="1050" dirty="0">
                <a:latin typeface="UD デジタル 教科書体 N-R" panose="02020400000000000000" pitchFamily="17" charset="-128"/>
                <a:ea typeface="UD デジタル 教科書体 N-R" panose="02020400000000000000" pitchFamily="17" charset="-128"/>
              </a:rPr>
              <a:t>）</a:t>
            </a:r>
            <a:endParaRPr lang="en-US" altLang="ja-JP" sz="1050"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D0D13E2C-B722-4C6A-81B7-29EA6CC07973}"/>
              </a:ext>
            </a:extLst>
          </p:cNvPr>
          <p:cNvSpPr txBox="1"/>
          <p:nvPr/>
        </p:nvSpPr>
        <p:spPr>
          <a:xfrm>
            <a:off x="6727372" y="6119078"/>
            <a:ext cx="885854" cy="253916"/>
          </a:xfrm>
          <a:prstGeom prst="rect">
            <a:avLst/>
          </a:prstGeom>
          <a:noFill/>
          <a:ln>
            <a:solidFill>
              <a:schemeClr val="tx1"/>
            </a:solidFill>
          </a:ln>
        </p:spPr>
        <p:txBody>
          <a:bodyPr wrap="square" rtlCol="0">
            <a:spAutoFit/>
          </a:bodyPr>
          <a:lstStyle/>
          <a:p>
            <a:pPr algn="ctr"/>
            <a:r>
              <a:rPr lang="ja-JP" altLang="en-US" sz="1050" dirty="0">
                <a:latin typeface="UD デジタル 教科書体 N-R" panose="02020400000000000000" pitchFamily="17" charset="-128"/>
                <a:ea typeface="UD デジタル 教科書体 N-R" panose="02020400000000000000" pitchFamily="17" charset="-128"/>
              </a:rPr>
              <a:t>再掲（</a:t>
            </a:r>
            <a:r>
              <a:rPr lang="en-US" altLang="ja-JP" sz="1050" dirty="0">
                <a:latin typeface="UD デジタル 教科書体 N-R" panose="02020400000000000000" pitchFamily="17" charset="-128"/>
                <a:ea typeface="UD デジタル 教科書体 N-R" panose="02020400000000000000" pitchFamily="17" charset="-128"/>
              </a:rPr>
              <a:t>12</a:t>
            </a:r>
            <a:r>
              <a:rPr lang="ja-JP" altLang="en-US" sz="105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46622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6</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568990214"/>
              </p:ext>
            </p:extLst>
          </p:nvPr>
        </p:nvGraphicFramePr>
        <p:xfrm>
          <a:off x="206477" y="570463"/>
          <a:ext cx="11779046" cy="2439554"/>
        </p:xfrm>
        <a:graphic>
          <a:graphicData uri="http://schemas.openxmlformats.org/drawingml/2006/table">
            <a:tbl>
              <a:tblPr firstRow="1" bandRow="1">
                <a:tableStyleId>{5940675A-B579-460E-94D1-54222C63F5DA}</a:tableStyleId>
              </a:tblPr>
              <a:tblGrid>
                <a:gridCol w="434309">
                  <a:extLst>
                    <a:ext uri="{9D8B030D-6E8A-4147-A177-3AD203B41FA5}">
                      <a16:colId xmlns:a16="http://schemas.microsoft.com/office/drawing/2014/main" val="296240298"/>
                    </a:ext>
                  </a:extLst>
                </a:gridCol>
                <a:gridCol w="7129035">
                  <a:extLst>
                    <a:ext uri="{9D8B030D-6E8A-4147-A177-3AD203B41FA5}">
                      <a16:colId xmlns:a16="http://schemas.microsoft.com/office/drawing/2014/main" val="1337344024"/>
                    </a:ext>
                  </a:extLst>
                </a:gridCol>
                <a:gridCol w="820973">
                  <a:extLst>
                    <a:ext uri="{9D8B030D-6E8A-4147-A177-3AD203B41FA5}">
                      <a16:colId xmlns:a16="http://schemas.microsoft.com/office/drawing/2014/main" val="998201617"/>
                    </a:ext>
                  </a:extLst>
                </a:gridCol>
                <a:gridCol w="891920">
                  <a:extLst>
                    <a:ext uri="{9D8B030D-6E8A-4147-A177-3AD203B41FA5}">
                      <a16:colId xmlns:a16="http://schemas.microsoft.com/office/drawing/2014/main" val="23761280"/>
                    </a:ext>
                  </a:extLst>
                </a:gridCol>
                <a:gridCol w="871650">
                  <a:extLst>
                    <a:ext uri="{9D8B030D-6E8A-4147-A177-3AD203B41FA5}">
                      <a16:colId xmlns:a16="http://schemas.microsoft.com/office/drawing/2014/main" val="3349938948"/>
                    </a:ext>
                  </a:extLst>
                </a:gridCol>
                <a:gridCol w="731724">
                  <a:extLst>
                    <a:ext uri="{9D8B030D-6E8A-4147-A177-3AD203B41FA5}">
                      <a16:colId xmlns:a16="http://schemas.microsoft.com/office/drawing/2014/main" val="878834348"/>
                    </a:ext>
                  </a:extLst>
                </a:gridCol>
                <a:gridCol w="899435">
                  <a:extLst>
                    <a:ext uri="{9D8B030D-6E8A-4147-A177-3AD203B41FA5}">
                      <a16:colId xmlns:a16="http://schemas.microsoft.com/office/drawing/2014/main" val="1158007819"/>
                    </a:ext>
                  </a:extLst>
                </a:gridCol>
              </a:tblGrid>
              <a:tr h="0">
                <a:tc>
                  <a:txBody>
                    <a:bodyPr/>
                    <a:lstStyle/>
                    <a:p>
                      <a:pPr algn="ctr"/>
                      <a:endParaRPr kumimoji="1" lang="ja-JP" altLang="en-US" sz="120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solidFill>
                            <a:schemeClr val="tx1"/>
                          </a:solidFill>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solidFill>
                            <a:schemeClr val="tx1"/>
                          </a:solidFill>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solidFill>
                            <a:schemeClr val="tx1"/>
                          </a:solidFill>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900" spc="-150" baseline="0" dirty="0">
                          <a:solidFill>
                            <a:schemeClr val="tx1"/>
                          </a:solidFill>
                          <a:latin typeface="UD デジタル 教科書体 N-R" panose="02020400000000000000" pitchFamily="17" charset="-128"/>
                          <a:ea typeface="UD デジタル 教科書体 N-R" panose="02020400000000000000" pitchFamily="17" charset="-128"/>
                        </a:rPr>
                        <a:t>全国計画と整合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lang="ja-JP" altLang="en-US" sz="1050" dirty="0">
                          <a:solidFill>
                            <a:schemeClr val="tx1"/>
                          </a:solidFill>
                          <a:latin typeface="UD デジタル 教科書体 N-R"/>
                          <a:ea typeface="UD デジタル 教科書体 N-R"/>
                        </a:rPr>
                        <a:t> </a:t>
                      </a:r>
                      <a:r>
                        <a:rPr kumimoji="1" lang="ja-JP" altLang="en-US" sz="1050" dirty="0">
                          <a:solidFill>
                            <a:schemeClr val="tx1"/>
                          </a:solidFill>
                          <a:latin typeface="UD デジタル 教科書体 N-R"/>
                          <a:ea typeface="UD デジタル 教科書体 N-R"/>
                        </a:rPr>
                        <a:t>住宅ストックに占める認定長期優良住宅及び建設住宅性能評価取得住宅の割合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7.8%</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3658989915"/>
                  </a:ext>
                </a:extLst>
              </a:tr>
              <a:tr h="0">
                <a:tc>
                  <a:txBody>
                    <a:bodyPr/>
                    <a:lstStyle/>
                    <a:p>
                      <a:pPr algn="ct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1</a:t>
                      </a:r>
                      <a:r>
                        <a:rPr kumimoji="1" lang="ja-JP" altLang="en-US" sz="1050" dirty="0">
                          <a:solidFill>
                            <a:schemeClr val="tx1"/>
                          </a:solidFill>
                          <a:latin typeface="UD デジタル 教科書体 N-R"/>
                          <a:ea typeface="UD デジタル 教科書体 N-R"/>
                        </a:rPr>
                        <a:t>世帯当たりのエネルギー消費量</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27.6GJ/</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23.5GJ/</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4293538"/>
                  </a:ext>
                </a:extLst>
              </a:tr>
              <a:tr h="0">
                <a:tc>
                  <a:txBody>
                    <a:bodyPr/>
                    <a:lstStyle/>
                    <a:p>
                      <a:pPr algn="ct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３</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バリアフリー基本構想作成地区数</a:t>
                      </a:r>
                      <a:endParaRPr kumimoji="1" lang="en-US" altLang="ja-JP"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地区</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83042670"/>
                  </a:ext>
                </a:extLst>
              </a:tr>
              <a:tr h="0">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建築物への太陽光発電導入量</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106.8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KW</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(R6)</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3367731"/>
                  </a:ext>
                </a:extLst>
              </a:tr>
              <a:tr h="0">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５</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新築住宅における認定長期優良住宅の割合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664471723"/>
                  </a:ext>
                </a:extLst>
              </a:tr>
              <a:tr h="0">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】ZEH</a:t>
                      </a:r>
                      <a:r>
                        <a:rPr kumimoji="1" lang="ja-JP" altLang="en-US" sz="1050" dirty="0">
                          <a:solidFill>
                            <a:schemeClr val="tx1"/>
                          </a:solidFill>
                          <a:latin typeface="UD デジタル 教科書体 N-R"/>
                          <a:ea typeface="UD デジタル 教科書体 N-R"/>
                        </a:rPr>
                        <a:t>水準の公営住宅等・公社住宅での着工戸数</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509</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583436622"/>
                  </a:ext>
                </a:extLst>
              </a:tr>
              <a:tr h="0">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７</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600"/>
                        </a:lnSpc>
                        <a:spcBef>
                          <a:spcPts val="0"/>
                        </a:spcBef>
                        <a:spcAft>
                          <a:spcPts val="0"/>
                        </a:spcAft>
                        <a:buClrTx/>
                        <a:buSzTx/>
                        <a:buFontTx/>
                        <a:buNone/>
                      </a:pPr>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環境配慮に優れる建築物の割合</a:t>
                      </a:r>
                      <a:endParaRPr kumimoji="1" lang="en-US" altLang="ja-JP"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ー</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ctr" latinLnBrk="0" hangingPunct="1">
                        <a:lnSpc>
                          <a:spcPts val="1200"/>
                        </a:lnSpc>
                        <a:spcBef>
                          <a:spcPts val="0"/>
                        </a:spcBef>
                        <a:spcAft>
                          <a:spcPts val="0"/>
                        </a:spcAft>
                        <a:buClrTx/>
                        <a:buSzTx/>
                        <a:buFontTx/>
                        <a:buNone/>
                        <a:tabLst/>
                        <a:defRPr/>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ー</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89169639"/>
                  </a:ext>
                </a:extLst>
              </a:tr>
              <a:tr h="0">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８</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kumimoji="1" lang="ja-JP" altLang="en-US"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戸建て住宅着工戸数における</a:t>
                      </a:r>
                      <a:r>
                        <a:rPr kumimoji="1" lang="en-US" altLang="ja-JP" sz="1050" dirty="0">
                          <a:solidFill>
                            <a:schemeClr val="tx1"/>
                          </a:solidFill>
                          <a:latin typeface="UD デジタル 教科書体 N-R"/>
                          <a:ea typeface="UD デジタル 教科書体 N-R"/>
                        </a:rPr>
                        <a:t>ZEH</a:t>
                      </a:r>
                      <a:r>
                        <a:rPr kumimoji="1" lang="ja-JP" altLang="en-US" sz="1050" dirty="0">
                          <a:solidFill>
                            <a:schemeClr val="tx1"/>
                          </a:solidFill>
                          <a:latin typeface="UD デジタル 教科書体 N-R"/>
                          <a:ea typeface="UD デジタル 教科書体 N-R"/>
                        </a:rPr>
                        <a:t>水準の割合</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34.1</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ctr" latinLnBrk="0" hangingPunct="1">
                        <a:lnSpc>
                          <a:spcPts val="1200"/>
                        </a:lnSpc>
                        <a:spcBef>
                          <a:spcPts val="0"/>
                        </a:spcBef>
                        <a:spcAft>
                          <a:spcPts val="0"/>
                        </a:spcAft>
                        <a:buClrTx/>
                        <a:buSzTx/>
                        <a:buFontTx/>
                        <a:buNone/>
                        <a:tabLst/>
                        <a:defRPr/>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（R6）</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709040464"/>
                  </a:ext>
                </a:extLst>
              </a:tr>
              <a:tr h="0">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９</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既存住宅の流通戸数</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年間</a:t>
                      </a:r>
                      <a:r>
                        <a:rPr kumimoji="1" lang="en-US" altLang="ja-JP" sz="1050" dirty="0">
                          <a:solidFill>
                            <a:schemeClr val="tx1"/>
                          </a:solidFill>
                          <a:latin typeface="UD デジタル 教科書体 N-R"/>
                          <a:ea typeface="UD デジタル 教科書体 N-R"/>
                        </a:rPr>
                        <a:t>)</a:t>
                      </a:r>
                      <a:endParaRPr kumimoji="1" lang="ja-JP" altLang="en-US"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38,358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1463279740"/>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57D87AEF-9129-4FAC-A2E3-E231F8723365}"/>
              </a:ext>
            </a:extLst>
          </p:cNvPr>
          <p:cNvSpPr/>
          <p:nvPr/>
        </p:nvSpPr>
        <p:spPr>
          <a:xfrm>
            <a:off x="342711" y="3245131"/>
            <a:ext cx="11550876" cy="3577480"/>
          </a:xfrm>
          <a:prstGeom prst="rect">
            <a:avLst/>
          </a:prstGeom>
          <a:solidFill>
            <a:srgbClr val="FEF6F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schemeClr val="tx1"/>
              </a:solidFill>
              <a:latin typeface="游ゴシック" panose="020F0502020204030204"/>
              <a:ea typeface="游ゴシック" panose="020B0400000000000000" pitchFamily="50" charset="-128"/>
            </a:endParaRPr>
          </a:p>
        </p:txBody>
      </p:sp>
      <p:sp>
        <p:nvSpPr>
          <p:cNvPr id="18" name="テキスト ボックス 17">
            <a:extLst>
              <a:ext uri="{FF2B5EF4-FFF2-40B4-BE49-F238E27FC236}">
                <a16:creationId xmlns:a16="http://schemas.microsoft.com/office/drawing/2014/main" id="{56BDE7A3-B5EB-4638-BBF5-276041DE4817}"/>
              </a:ext>
            </a:extLst>
          </p:cNvPr>
          <p:cNvSpPr txBox="1"/>
          <p:nvPr/>
        </p:nvSpPr>
        <p:spPr>
          <a:xfrm>
            <a:off x="6241508" y="4563768"/>
            <a:ext cx="5407940" cy="707886"/>
          </a:xfrm>
          <a:prstGeom prst="rect">
            <a:avLst/>
          </a:prstGeom>
          <a:noFill/>
        </p:spPr>
        <p:txBody>
          <a:bodyPr wrap="square" rtlCol="0">
            <a:spAutoFit/>
          </a:bodyPr>
          <a:lstStyle/>
          <a:p>
            <a:r>
              <a:rPr lang="ja-JP" altLang="en-US" sz="1100" dirty="0">
                <a:latin typeface="UD デジタル 教科書体 N-R" panose="02020400000000000000" pitchFamily="17" charset="-128"/>
                <a:ea typeface="UD デジタル 教科書体 N-R" panose="02020400000000000000" pitchFamily="17" charset="-128"/>
              </a:rPr>
              <a:t>７</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環境配慮に優れる建築物の割合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900" dirty="0">
                <a:latin typeface="UD デジタル 教科書体 N-R" panose="02020400000000000000" pitchFamily="17" charset="-128"/>
                <a:ea typeface="UD デジタル 教科書体 N-R" panose="02020400000000000000" pitchFamily="17" charset="-128"/>
              </a:rPr>
              <a:t>　　　（建築物環境計画書の届出において</a:t>
            </a:r>
            <a:r>
              <a:rPr lang="en-US" altLang="ja-JP" sz="900" dirty="0">
                <a:latin typeface="UD デジタル 教科書体 N-R" panose="02020400000000000000" pitchFamily="17" charset="-128"/>
                <a:ea typeface="UD デジタル 教科書体 N-R" panose="02020400000000000000" pitchFamily="17" charset="-128"/>
              </a:rPr>
              <a:t>CASBEE</a:t>
            </a:r>
            <a:r>
              <a:rPr lang="ja-JP" altLang="en-US" sz="900" dirty="0">
                <a:latin typeface="UD デジタル 教科書体 N-R" panose="02020400000000000000" pitchFamily="17" charset="-128"/>
                <a:ea typeface="UD デジタル 教科書体 N-R" panose="02020400000000000000" pitchFamily="17" charset="-128"/>
              </a:rPr>
              <a:t>の評価で</a:t>
            </a:r>
            <a:r>
              <a:rPr lang="en-US" altLang="ja-JP" sz="900" dirty="0">
                <a:latin typeface="UD デジタル 教科書体 N-R" panose="02020400000000000000" pitchFamily="17" charset="-128"/>
                <a:ea typeface="UD デジタル 教科書体 N-R" panose="02020400000000000000" pitchFamily="17" charset="-128"/>
              </a:rPr>
              <a:t>S</a:t>
            </a:r>
            <a:r>
              <a:rPr lang="ja-JP" altLang="en-US" sz="900" dirty="0">
                <a:latin typeface="UD デジタル 教科書体 N-R" panose="02020400000000000000" pitchFamily="17" charset="-128"/>
                <a:ea typeface="UD デジタル 教科書体 N-R" panose="02020400000000000000" pitchFamily="17" charset="-128"/>
              </a:rPr>
              <a:t>・</a:t>
            </a:r>
            <a:r>
              <a:rPr lang="en-US" altLang="ja-JP" sz="900" dirty="0">
                <a:latin typeface="UD デジタル 教科書体 N-R" panose="02020400000000000000" pitchFamily="17" charset="-128"/>
                <a:ea typeface="UD デジタル 教科書体 N-R" panose="02020400000000000000" pitchFamily="17" charset="-128"/>
              </a:rPr>
              <a:t>A</a:t>
            </a:r>
            <a:r>
              <a:rPr lang="ja-JP" altLang="en-US" sz="900" dirty="0">
                <a:latin typeface="UD デジタル 教科書体 N-R" panose="02020400000000000000" pitchFamily="17" charset="-128"/>
                <a:ea typeface="UD デジタル 教科書体 N-R" panose="02020400000000000000" pitchFamily="17" charset="-128"/>
              </a:rPr>
              <a:t>ランクを取得した建築物の割合）</a:t>
            </a:r>
          </a:p>
          <a:p>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※R8</a:t>
            </a:r>
            <a:r>
              <a:rPr lang="ja-JP" altLang="en-US" sz="900" dirty="0">
                <a:latin typeface="UD デジタル 教科書体 N-R" panose="02020400000000000000" pitchFamily="17" charset="-128"/>
                <a:ea typeface="UD デジタル 教科書体 N-R" panose="02020400000000000000" pitchFamily="17" charset="-128"/>
              </a:rPr>
              <a:t>年度から</a:t>
            </a:r>
            <a:r>
              <a:rPr lang="en-US" altLang="ja-JP" sz="900" dirty="0">
                <a:latin typeface="UD デジタル 教科書体 N-R" panose="02020400000000000000" pitchFamily="17" charset="-128"/>
                <a:ea typeface="UD デジタル 教科書体 N-R" panose="02020400000000000000" pitchFamily="17" charset="-128"/>
              </a:rPr>
              <a:t>CASBEE</a:t>
            </a:r>
            <a:r>
              <a:rPr lang="ja-JP" altLang="en-US" sz="900" dirty="0">
                <a:latin typeface="UD デジタル 教科書体 N-R" panose="02020400000000000000" pitchFamily="17" charset="-128"/>
                <a:ea typeface="UD デジタル 教科書体 N-R" panose="02020400000000000000" pitchFamily="17" charset="-128"/>
              </a:rPr>
              <a:t>の評価基準を改定したため</a:t>
            </a:r>
            <a:r>
              <a:rPr lang="en-US" altLang="ja-JP" sz="900" dirty="0">
                <a:latin typeface="UD デジタル 教科書体 N-R" panose="02020400000000000000" pitchFamily="17" charset="-128"/>
                <a:ea typeface="UD デジタル 教科書体 N-R" panose="02020400000000000000" pitchFamily="17" charset="-128"/>
              </a:rPr>
              <a:t>R8</a:t>
            </a:r>
            <a:r>
              <a:rPr lang="ja-JP" altLang="en-US" sz="900" dirty="0">
                <a:latin typeface="UD デジタル 教科書体 N-R" panose="02020400000000000000" pitchFamily="17" charset="-128"/>
                <a:ea typeface="UD デジタル 教科書体 N-R" panose="02020400000000000000" pitchFamily="17" charset="-128"/>
              </a:rPr>
              <a:t>年度より観測</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実績値</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
        <p:nvSpPr>
          <p:cNvPr id="19" name="テキスト ボックス 18">
            <a:extLst>
              <a:ext uri="{FF2B5EF4-FFF2-40B4-BE49-F238E27FC236}">
                <a16:creationId xmlns:a16="http://schemas.microsoft.com/office/drawing/2014/main" id="{C5BBCBEE-815C-4CCC-B35D-EC914A9520E7}"/>
              </a:ext>
            </a:extLst>
          </p:cNvPr>
          <p:cNvSpPr txBox="1"/>
          <p:nvPr/>
        </p:nvSpPr>
        <p:spPr>
          <a:xfrm>
            <a:off x="6300350" y="6011614"/>
            <a:ext cx="5407940" cy="846386"/>
          </a:xfrm>
          <a:prstGeom prst="rect">
            <a:avLst/>
          </a:prstGeom>
          <a:noFill/>
        </p:spPr>
        <p:txBody>
          <a:bodyPr wrap="square" rtlCol="0">
            <a:spAutoFit/>
          </a:bodyPr>
          <a:lstStyle/>
          <a:p>
            <a:r>
              <a:rPr lang="ja-JP" altLang="en-US" sz="1100" dirty="0">
                <a:latin typeface="UD デジタル 教科書体 N-R" panose="02020400000000000000" pitchFamily="17" charset="-128"/>
                <a:ea typeface="UD デジタル 教科書体 N-R" panose="02020400000000000000" pitchFamily="17" charset="-128"/>
              </a:rPr>
              <a:t>９</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既存住宅の流通戸数（年間）</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既存住宅販売量指数</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国土交通省</a:t>
            </a:r>
            <a:r>
              <a:rPr lang="en-US" altLang="ja-JP" sz="1100" dirty="0">
                <a:effectLst/>
                <a:latin typeface="UD デジタル 教科書体 N-R" panose="02020400000000000000" pitchFamily="17" charset="-128"/>
                <a:ea typeface="UD デジタル 教科書体 N-R" panose="02020400000000000000" pitchFamily="17" charset="-128"/>
              </a:rPr>
              <a:t>】</a:t>
            </a:r>
          </a:p>
          <a:p>
            <a:pPr marL="449263" indent="-184150"/>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a:t>
            </a:r>
            <a:r>
              <a:rPr lang="ja-JP" altLang="en-US" sz="900" dirty="0">
                <a:latin typeface="UD デジタル 教科書体 N-R" panose="02020400000000000000" pitchFamily="17" charset="-128"/>
                <a:ea typeface="UD デジタル 教科書体 N-R" panose="02020400000000000000" pitchFamily="17" charset="-128"/>
              </a:rPr>
              <a:t>自身が主に居住している住宅のみならず、二地域居住や賃貸用の物件等も含まれうる「登記」をベースとした既存住宅販売量指数を用いることで、既存住宅取引市場の実態に則したデータを元に成果を測ることとする</a:t>
            </a:r>
            <a:endParaRPr lang="ja-JP" altLang="en-US" sz="900" dirty="0">
              <a:effectLst/>
              <a:latin typeface="UD デジタル 教科書体 N-R" panose="02020400000000000000" pitchFamily="17" charset="-128"/>
              <a:ea typeface="UD デジタル 教科書体 N-R" panose="02020400000000000000" pitchFamily="17" charset="-128"/>
            </a:endParaRPr>
          </a:p>
        </p:txBody>
      </p:sp>
      <p:sp>
        <p:nvSpPr>
          <p:cNvPr id="20" name="テキスト ボックス 19">
            <a:extLst>
              <a:ext uri="{FF2B5EF4-FFF2-40B4-BE49-F238E27FC236}">
                <a16:creationId xmlns:a16="http://schemas.microsoft.com/office/drawing/2014/main" id="{D4894EE0-1014-4F9F-A4BC-646449FFC317}"/>
              </a:ext>
            </a:extLst>
          </p:cNvPr>
          <p:cNvSpPr txBox="1"/>
          <p:nvPr/>
        </p:nvSpPr>
        <p:spPr>
          <a:xfrm>
            <a:off x="456795" y="3358143"/>
            <a:ext cx="5638511" cy="1107996"/>
          </a:xfrm>
          <a:prstGeom prst="rect">
            <a:avLst/>
          </a:prstGeom>
          <a:noFill/>
        </p:spPr>
        <p:txBody>
          <a:bodyPr wrap="square" lIns="91440" tIns="45720" rIns="91440" bIns="45720" rtlCol="0" anchor="t">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１．住宅ストックに占める認定長期優良住宅及び建設住宅性能評価取得住宅の割合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175895"/>
            <a:r>
              <a:rPr lang="ja-JP" altLang="en-US" sz="1100" dirty="0">
                <a:latin typeface="UD デジタル 教科書体 N-R" panose="02020400000000000000" pitchFamily="17" charset="-128"/>
                <a:ea typeface="UD デジタル 教科書体 N-R" panose="02020400000000000000" pitchFamily="17" charset="-128"/>
              </a:rPr>
              <a:t>現状値＝</a:t>
            </a:r>
            <a:r>
              <a:rPr lang="en-US" altLang="ja-JP" sz="1100" dirty="0">
                <a:latin typeface="UD デジタル 教科書体 N-R" panose="02020400000000000000" pitchFamily="17" charset="-128"/>
                <a:ea typeface="UD デジタル 教科書体 N-R" panose="02020400000000000000" pitchFamily="17" charset="-128"/>
              </a:rPr>
              <a:t>A/B</a:t>
            </a:r>
          </a:p>
          <a:p>
            <a:pPr marL="175895"/>
            <a:r>
              <a:rPr lang="ja-JP" altLang="en-US" sz="1100" dirty="0">
                <a:latin typeface="UD デジタル 教科書体 N-R"/>
                <a:ea typeface="UD デジタル 教科書体 N-R"/>
              </a:rPr>
              <a:t>　</a:t>
            </a:r>
            <a:r>
              <a:rPr lang="en-US" altLang="ja-JP" sz="1100" dirty="0">
                <a:latin typeface="UD デジタル 教科書体 N-R"/>
                <a:ea typeface="UD デジタル 教科書体 N-R"/>
              </a:rPr>
              <a:t>A</a:t>
            </a:r>
            <a:r>
              <a:rPr lang="ja-JP" altLang="en-US" sz="1100" dirty="0">
                <a:latin typeface="UD デジタル 教科書体 N-R"/>
                <a:ea typeface="UD デジタル 教科書体 N-R"/>
              </a:rPr>
              <a:t>＝長期優良住宅の認定実績＋建設住宅性能評価取得住宅の累計戸数</a:t>
            </a:r>
            <a:endParaRPr lang="en-US" altLang="ja-JP" sz="1100" dirty="0">
              <a:latin typeface="UD デジタル 教科書体 N-R"/>
              <a:ea typeface="UD デジタル 教科書体 N-R"/>
            </a:endParaRPr>
          </a:p>
          <a:p>
            <a:r>
              <a:rPr lang="ja-JP" altLang="en-US" sz="1100" dirty="0">
                <a:latin typeface="UD デジタル 教科書体 N-R"/>
                <a:ea typeface="UD デジタル 教科書体 N-R"/>
              </a:rPr>
              <a:t>　　　</a:t>
            </a:r>
            <a:r>
              <a:rPr lang="en-US" altLang="ja-JP" sz="1100" dirty="0">
                <a:latin typeface="UD デジタル 教科書体 N-R"/>
                <a:ea typeface="UD デジタル 教科書体 N-R"/>
              </a:rPr>
              <a:t>【</a:t>
            </a:r>
            <a:r>
              <a:rPr lang="ja-JP" sz="1100" dirty="0">
                <a:latin typeface="UD デジタル 教科書体 N-R"/>
                <a:ea typeface="UD デジタル 教科書体 N-R"/>
              </a:rPr>
              <a:t>国土交通省調べ 及び</a:t>
            </a:r>
          </a:p>
          <a:p>
            <a:r>
              <a:rPr lang="ja-JP" sz="1100" dirty="0">
                <a:latin typeface="UD デジタル 教科書体 N-R"/>
                <a:ea typeface="UD デジタル 教科書体 N-R"/>
              </a:rPr>
              <a:t>　　　　一般社団法人住宅性能評価・表示協会公表資料（住宅性能評価書交付状況）</a:t>
            </a:r>
            <a:r>
              <a:rPr lang="en-US" altLang="ja-JP" sz="1100" dirty="0">
                <a:latin typeface="UD デジタル 教科書体 N-R"/>
                <a:ea typeface="UD デジタル 教科書体 N-R"/>
              </a:rPr>
              <a:t>】</a:t>
            </a:r>
            <a:endParaRPr lang="ja-JP" altLang="en-US" dirty="0"/>
          </a:p>
          <a:p>
            <a:pPr marL="175895"/>
            <a:r>
              <a:rPr lang="ja-JP" altLang="en-US" sz="1100" dirty="0">
                <a:latin typeface="UD デジタル 教科書体 N-R"/>
                <a:ea typeface="UD デジタル 教科書体 N-R"/>
              </a:rPr>
              <a:t>　</a:t>
            </a:r>
            <a:r>
              <a:rPr lang="en-US" altLang="ja-JP" sz="1100" dirty="0">
                <a:latin typeface="UD デジタル 教科書体 N-R"/>
                <a:ea typeface="UD デジタル 教科書体 N-R"/>
              </a:rPr>
              <a:t>B</a:t>
            </a:r>
            <a:r>
              <a:rPr lang="ja-JP" altLang="en-US" sz="1100" dirty="0">
                <a:latin typeface="UD デジタル 教科書体 N-R"/>
                <a:ea typeface="UD デジタル 教科書体 N-R"/>
              </a:rPr>
              <a:t>＝世帯数</a:t>
            </a:r>
            <a:r>
              <a:rPr lang="en-US" altLang="ja-JP" sz="1100" dirty="0">
                <a:latin typeface="UD デジタル 教科書体 N-R"/>
                <a:ea typeface="UD デジタル 教科書体 N-R"/>
              </a:rPr>
              <a:t>【</a:t>
            </a:r>
            <a:r>
              <a:rPr lang="ja-JP" altLang="en-US" sz="1100" dirty="0">
                <a:latin typeface="UD デジタル 教科書体 N-R" panose="02020400000000000000" pitchFamily="17" charset="-128"/>
                <a:ea typeface="UD デジタル 教科書体 N-R" panose="02020400000000000000" pitchFamily="17" charset="-128"/>
              </a:rPr>
              <a:t>国勢調査より大阪府推計</a:t>
            </a:r>
            <a:r>
              <a:rPr lang="en-US" altLang="ja-JP" sz="1100" dirty="0">
                <a:latin typeface="UD デジタル 教科書体 N-R"/>
                <a:ea typeface="UD デジタル 教科書体 N-R"/>
              </a:rPr>
              <a:t>】</a:t>
            </a:r>
            <a:endParaRPr lang="en-US" altLang="ja-JP" sz="1100" dirty="0">
              <a:effectLst/>
              <a:latin typeface="UD デジタル 教科書体 N-R"/>
              <a:ea typeface="UD デジタル 教科書体 N-R"/>
            </a:endParaRPr>
          </a:p>
        </p:txBody>
      </p:sp>
      <p:sp>
        <p:nvSpPr>
          <p:cNvPr id="21" name="テキスト ボックス 20">
            <a:extLst>
              <a:ext uri="{FF2B5EF4-FFF2-40B4-BE49-F238E27FC236}">
                <a16:creationId xmlns:a16="http://schemas.microsoft.com/office/drawing/2014/main" id="{ABBF6CE0-B355-4C3C-B6BA-B7B4F2BC3C99}"/>
              </a:ext>
            </a:extLst>
          </p:cNvPr>
          <p:cNvSpPr txBox="1"/>
          <p:nvPr/>
        </p:nvSpPr>
        <p:spPr>
          <a:xfrm>
            <a:off x="484826" y="6119198"/>
            <a:ext cx="5407940" cy="423193"/>
          </a:xfrm>
          <a:prstGeom prst="rect">
            <a:avLst/>
          </a:prstGeom>
          <a:noFill/>
        </p:spPr>
        <p:txBody>
          <a:bodyPr wrap="square" rtlCol="0">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４．</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建築物への太陽光発電導入量</a:t>
            </a:r>
          </a:p>
          <a:p>
            <a:r>
              <a:rPr lang="ja-JP" altLang="en-US" sz="1050" dirty="0">
                <a:latin typeface="UD デジタル 教科書体 N-R" panose="02020400000000000000" pitchFamily="17" charset="-128"/>
                <a:ea typeface="UD デジタル 教科書体 N-R" panose="02020400000000000000" pitchFamily="17" charset="-128"/>
              </a:rPr>
              <a:t>　　</a:t>
            </a:r>
            <a:r>
              <a:rPr lang="ja-JP" altLang="en-US" sz="1050" spc="-130" dirty="0">
                <a:latin typeface="UD デジタル 教科書体 N-R" panose="02020400000000000000" pitchFamily="17" charset="-128"/>
                <a:ea typeface="UD デジタル 教科書体 N-R" panose="02020400000000000000" pitchFamily="17" charset="-128"/>
              </a:rPr>
              <a:t>資源エネルギー庁公表資料（再エネ特措法に基づく認定設備導入状況）及び 大阪府調べ</a:t>
            </a:r>
            <a:endParaRPr lang="en-US" altLang="ja-JP" sz="1050" spc="-130" dirty="0">
              <a:effectLst/>
              <a:latin typeface="UD デジタル 教科書体 N-R" panose="02020400000000000000" pitchFamily="17" charset="-128"/>
              <a:ea typeface="UD デジタル 教科書体 N-R" panose="02020400000000000000" pitchFamily="17" charset="-128"/>
            </a:endParaRPr>
          </a:p>
        </p:txBody>
      </p:sp>
      <p:sp>
        <p:nvSpPr>
          <p:cNvPr id="22" name="テキスト ボックス 21">
            <a:extLst>
              <a:ext uri="{FF2B5EF4-FFF2-40B4-BE49-F238E27FC236}">
                <a16:creationId xmlns:a16="http://schemas.microsoft.com/office/drawing/2014/main" id="{4C57352D-2B73-4162-B0AE-C2332B78C45A}"/>
              </a:ext>
            </a:extLst>
          </p:cNvPr>
          <p:cNvSpPr txBox="1"/>
          <p:nvPr/>
        </p:nvSpPr>
        <p:spPr>
          <a:xfrm>
            <a:off x="456795" y="4449677"/>
            <a:ext cx="5843555" cy="938719"/>
          </a:xfrm>
          <a:prstGeom prst="rect">
            <a:avLst/>
          </a:prstGeom>
          <a:noFill/>
        </p:spPr>
        <p:txBody>
          <a:bodyPr wrap="square" rtlCol="0">
            <a:spAutoFit/>
          </a:bodyPr>
          <a:lstStyle/>
          <a:p>
            <a:r>
              <a:rPr lang="ja-JP" altLang="en-US" sz="1100" dirty="0">
                <a:latin typeface="UD デジタル 教科書体 N-R" panose="02020400000000000000" pitchFamily="17" charset="-128"/>
                <a:ea typeface="UD デジタル 教科書体 N-R" panose="02020400000000000000" pitchFamily="17" charset="-128"/>
              </a:rPr>
              <a:t>２</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1</a:t>
            </a:r>
            <a:r>
              <a:rPr lang="ja-JP" altLang="en-US" sz="1100" dirty="0">
                <a:effectLst/>
                <a:latin typeface="UD デジタル 教科書体 N-R" panose="02020400000000000000" pitchFamily="17" charset="-128"/>
                <a:ea typeface="UD デジタル 教科書体 N-R" panose="02020400000000000000" pitchFamily="17" charset="-128"/>
              </a:rPr>
              <a:t>世帯当たりのエネルギー消費量</a:t>
            </a:r>
          </a:p>
          <a:p>
            <a:r>
              <a:rPr lang="ja-JP" altLang="en-US" sz="1100" dirty="0">
                <a:latin typeface="UD デジタル 教科書体 N-R" panose="02020400000000000000" pitchFamily="17" charset="-128"/>
                <a:ea typeface="UD デジタル 教科書体 N-R" panose="02020400000000000000" pitchFamily="17" charset="-128"/>
              </a:rPr>
              <a:t>  現状値＝</a:t>
            </a:r>
            <a:r>
              <a:rPr lang="en-US" altLang="ja-JP" sz="1100" dirty="0">
                <a:latin typeface="UD デジタル 教科書体 N-R" panose="02020400000000000000" pitchFamily="17" charset="-128"/>
                <a:ea typeface="UD デジタル 教科書体 N-R" panose="02020400000000000000" pitchFamily="17" charset="-128"/>
              </a:rPr>
              <a:t>A/B</a:t>
            </a:r>
          </a:p>
          <a:p>
            <a:r>
              <a:rPr lang="en-US" altLang="ja-JP" sz="1100" dirty="0">
                <a:latin typeface="UD デジタル 教科書体 N-R" panose="02020400000000000000" pitchFamily="17" charset="-128"/>
                <a:ea typeface="UD デジタル 教科書体 N-R" panose="02020400000000000000" pitchFamily="17" charset="-128"/>
              </a:rPr>
              <a:t>    A</a:t>
            </a:r>
            <a:r>
              <a:rPr lang="ja-JP" altLang="en-US" sz="1100" dirty="0">
                <a:latin typeface="UD デジタル 教科書体 N-R" panose="02020400000000000000" pitchFamily="17" charset="-128"/>
                <a:ea typeface="UD デジタル 教科書体 N-R" panose="02020400000000000000" pitchFamily="17" charset="-128"/>
              </a:rPr>
              <a:t>＝家庭部門のエネルギー消費量</a:t>
            </a:r>
            <a:endParaRPr lang="en-US" altLang="ja-JP" sz="1100" dirty="0">
              <a:latin typeface="UD デジタル 教科書体 N-R" panose="02020400000000000000" pitchFamily="17" charset="-128"/>
              <a:ea typeface="UD デジタル 教科書体 N-R" panose="02020400000000000000" pitchFamily="17" charset="-128"/>
            </a:endParaRPr>
          </a:p>
          <a:p>
            <a:r>
              <a:rPr lang="en-US" altLang="ja-JP" sz="1100" dirty="0">
                <a:latin typeface="UD デジタル 教科書体 N-R" panose="02020400000000000000" pitchFamily="17" charset="-128"/>
                <a:ea typeface="UD デジタル 教科書体 N-R" panose="02020400000000000000" pitchFamily="17" charset="-128"/>
              </a:rPr>
              <a:t>      【</a:t>
            </a:r>
            <a:r>
              <a:rPr lang="ja-JP" altLang="en-US" sz="1100" dirty="0">
                <a:latin typeface="UD デジタル 教科書体 N-R" panose="02020400000000000000" pitchFamily="17" charset="-128"/>
                <a:ea typeface="UD デジタル 教科書体 N-R" panose="02020400000000000000" pitchFamily="17" charset="-128"/>
              </a:rPr>
              <a:t>電力調査統計（経済産業省）、都道府県別エネルギー消費統計（経済産業省）</a:t>
            </a:r>
            <a:r>
              <a:rPr lang="en-US" altLang="ja-JP" sz="1100" dirty="0">
                <a:latin typeface="UD デジタル 教科書体 N-R" panose="02020400000000000000" pitchFamily="17" charset="-128"/>
                <a:ea typeface="UD デジタル 教科書体 N-R" panose="02020400000000000000" pitchFamily="17" charset="-128"/>
              </a:rPr>
              <a:t>】</a:t>
            </a:r>
          </a:p>
          <a:p>
            <a:r>
              <a:rPr lang="en-US" altLang="ja-JP" sz="1100" dirty="0">
                <a:latin typeface="UD デジタル 教科書体 N-R" panose="02020400000000000000" pitchFamily="17" charset="-128"/>
                <a:ea typeface="UD デジタル 教科書体 N-R" panose="02020400000000000000" pitchFamily="17" charset="-128"/>
              </a:rPr>
              <a:t>    B</a:t>
            </a:r>
            <a:r>
              <a:rPr lang="ja-JP" altLang="en-US" sz="1100" dirty="0">
                <a:latin typeface="UD デジタル 教科書体 N-R" panose="02020400000000000000" pitchFamily="17" charset="-128"/>
                <a:ea typeface="UD デジタル 教科書体 N-R" panose="02020400000000000000" pitchFamily="17" charset="-128"/>
              </a:rPr>
              <a:t>＝世帯数</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国勢調査より大阪府推計</a:t>
            </a:r>
            <a:r>
              <a:rPr lang="en-US" altLang="ja-JP" sz="1100" dirty="0">
                <a:latin typeface="UD デジタル 教科書体 N-R" panose="02020400000000000000" pitchFamily="17" charset="-128"/>
                <a:ea typeface="UD デジタル 教科書体 N-R" panose="02020400000000000000" pitchFamily="17" charset="-128"/>
              </a:rPr>
              <a:t>】</a:t>
            </a:r>
          </a:p>
        </p:txBody>
      </p:sp>
      <p:sp>
        <p:nvSpPr>
          <p:cNvPr id="23" name="テキスト ボックス 22">
            <a:extLst>
              <a:ext uri="{FF2B5EF4-FFF2-40B4-BE49-F238E27FC236}">
                <a16:creationId xmlns:a16="http://schemas.microsoft.com/office/drawing/2014/main" id="{A23B205C-046C-4392-85DD-D85C8C686C45}"/>
              </a:ext>
            </a:extLst>
          </p:cNvPr>
          <p:cNvSpPr txBox="1"/>
          <p:nvPr/>
        </p:nvSpPr>
        <p:spPr>
          <a:xfrm>
            <a:off x="6290476" y="3355868"/>
            <a:ext cx="5407940" cy="769441"/>
          </a:xfrm>
          <a:prstGeom prst="rect">
            <a:avLst/>
          </a:prstGeom>
          <a:noFill/>
        </p:spPr>
        <p:txBody>
          <a:bodyPr wrap="square" rtlCol="0">
            <a:spAutoFit/>
          </a:bodyPr>
          <a:lstStyle/>
          <a:p>
            <a:r>
              <a:rPr lang="ja-JP" altLang="en-US" sz="1100" dirty="0">
                <a:latin typeface="UD デジタル 教科書体 N-R" panose="02020400000000000000" pitchFamily="17" charset="-128"/>
                <a:ea typeface="UD デジタル 教科書体 N-R" panose="02020400000000000000" pitchFamily="17" charset="-128"/>
              </a:rPr>
              <a:t>５</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新築住宅における認定長期優良住宅の割合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指標＝Ａ／Ｂ</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Ａ ＝ 年度の長期優良住宅の認定戸数（新築）</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大阪府域における認定戸数</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Ｂ ＝ 年度の新設住宅着工戸数</a:t>
            </a:r>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住宅着工統計</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国土交通省</a:t>
            </a:r>
            <a:r>
              <a:rPr lang="en-US" altLang="ja-JP" sz="1100" dirty="0">
                <a:latin typeface="UD デジタル 教科書体 N-R" panose="02020400000000000000" pitchFamily="17" charset="-128"/>
                <a:ea typeface="UD デジタル 教科書体 N-R" panose="02020400000000000000" pitchFamily="17" charset="-128"/>
              </a:rPr>
              <a:t>)】</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16" name="テキスト ボックス 15">
            <a:extLst>
              <a:ext uri="{FF2B5EF4-FFF2-40B4-BE49-F238E27FC236}">
                <a16:creationId xmlns:a16="http://schemas.microsoft.com/office/drawing/2014/main" id="{F76A3964-254B-4F08-8BE8-8413671719A8}"/>
              </a:ext>
            </a:extLst>
          </p:cNvPr>
          <p:cNvSpPr txBox="1"/>
          <p:nvPr/>
        </p:nvSpPr>
        <p:spPr>
          <a:xfrm>
            <a:off x="478945" y="5519538"/>
            <a:ext cx="5407940" cy="430887"/>
          </a:xfrm>
          <a:prstGeom prst="rect">
            <a:avLst/>
          </a:prstGeom>
          <a:noFill/>
        </p:spPr>
        <p:txBody>
          <a:bodyPr wrap="square" rtlCol="0">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３．</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バリアフリー基本構想作成地区数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実績値</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
        <p:nvSpPr>
          <p:cNvPr id="17" name="テキスト ボックス 16">
            <a:extLst>
              <a:ext uri="{FF2B5EF4-FFF2-40B4-BE49-F238E27FC236}">
                <a16:creationId xmlns:a16="http://schemas.microsoft.com/office/drawing/2014/main" id="{34199765-68B7-44DB-8BCA-720DDBF2B148}"/>
              </a:ext>
            </a:extLst>
          </p:cNvPr>
          <p:cNvSpPr txBox="1"/>
          <p:nvPr/>
        </p:nvSpPr>
        <p:spPr>
          <a:xfrm>
            <a:off x="6231634" y="5271654"/>
            <a:ext cx="5407940" cy="769441"/>
          </a:xfrm>
          <a:prstGeom prst="rect">
            <a:avLst/>
          </a:prstGeom>
          <a:noFill/>
        </p:spPr>
        <p:txBody>
          <a:bodyPr wrap="square" rtlCol="0">
            <a:spAutoFit/>
          </a:bodyPr>
          <a:lstStyle/>
          <a:p>
            <a:r>
              <a:rPr lang="ja-JP" altLang="en-US" sz="1100" dirty="0">
                <a:latin typeface="UD デジタル 教科書体 N-R" panose="02020400000000000000" pitchFamily="17" charset="-128"/>
                <a:ea typeface="UD デジタル 教科書体 N-R" panose="02020400000000000000" pitchFamily="17" charset="-128"/>
              </a:rPr>
              <a:t>８</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戸建て住宅着工戸数における</a:t>
            </a:r>
            <a:r>
              <a:rPr lang="en-US" altLang="ja-JP" sz="1100" dirty="0">
                <a:effectLst/>
                <a:latin typeface="UD デジタル 教科書体 N-R" panose="02020400000000000000" pitchFamily="17" charset="-128"/>
                <a:ea typeface="UD デジタル 教科書体 N-R" panose="02020400000000000000" pitchFamily="17" charset="-128"/>
              </a:rPr>
              <a:t>ZEH</a:t>
            </a:r>
            <a:r>
              <a:rPr lang="ja-JP" altLang="en-US" sz="1100" dirty="0">
                <a:effectLst/>
                <a:latin typeface="UD デジタル 教科書体 N-R" panose="02020400000000000000" pitchFamily="17" charset="-128"/>
                <a:ea typeface="UD デジタル 教科書体 N-R" panose="02020400000000000000" pitchFamily="17" charset="-128"/>
              </a:rPr>
              <a:t>水準の割合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現状値＝</a:t>
            </a:r>
            <a:r>
              <a:rPr lang="en-US" altLang="ja-JP" sz="1100" dirty="0">
                <a:latin typeface="UD デジタル 教科書体 N-R" panose="02020400000000000000" pitchFamily="17" charset="-128"/>
                <a:ea typeface="UD デジタル 教科書体 N-R" panose="02020400000000000000" pitchFamily="17" charset="-128"/>
              </a:rPr>
              <a:t>A/B</a:t>
            </a:r>
          </a:p>
          <a:p>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a:t>
            </a:r>
            <a:r>
              <a:rPr lang="ja-JP" altLang="en-US" sz="1100" dirty="0">
                <a:latin typeface="UD デジタル 教科書体 N-R" panose="02020400000000000000" pitchFamily="17" charset="-128"/>
                <a:ea typeface="UD デジタル 教科書体 N-R" panose="02020400000000000000" pitchFamily="17" charset="-128"/>
              </a:rPr>
              <a:t>＝一般社団法人環境共創イニシアチブ公表資料</a:t>
            </a:r>
            <a:endParaRPr lang="en-US" altLang="ja-JP" sz="1100" dirty="0">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B</a:t>
            </a:r>
            <a:r>
              <a:rPr lang="ja-JP" altLang="en-US" sz="1100" dirty="0">
                <a:latin typeface="UD デジタル 教科書体 N-R" panose="02020400000000000000" pitchFamily="17" charset="-128"/>
                <a:ea typeface="UD デジタル 教科書体 N-R" panose="02020400000000000000" pitchFamily="17" charset="-128"/>
              </a:rPr>
              <a:t>＝住宅着工統計</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
        <p:nvSpPr>
          <p:cNvPr id="24" name="テキスト ボックス 23">
            <a:extLst>
              <a:ext uri="{FF2B5EF4-FFF2-40B4-BE49-F238E27FC236}">
                <a16:creationId xmlns:a16="http://schemas.microsoft.com/office/drawing/2014/main" id="{B70E5106-036A-45CF-8D5B-5DAD9EF0CE58}"/>
              </a:ext>
            </a:extLst>
          </p:cNvPr>
          <p:cNvSpPr txBox="1"/>
          <p:nvPr/>
        </p:nvSpPr>
        <p:spPr>
          <a:xfrm>
            <a:off x="6265992" y="4129145"/>
            <a:ext cx="5407940" cy="430887"/>
          </a:xfrm>
          <a:prstGeom prst="rect">
            <a:avLst/>
          </a:prstGeom>
          <a:noFill/>
        </p:spPr>
        <p:txBody>
          <a:bodyPr wrap="square" rtlCol="0">
            <a:spAutoFit/>
          </a:bodyPr>
          <a:lstStyle/>
          <a:p>
            <a:r>
              <a:rPr lang="ja-JP" altLang="en-US" sz="1100" dirty="0">
                <a:latin typeface="UD デジタル 教科書体 N-R" panose="02020400000000000000" pitchFamily="17" charset="-128"/>
                <a:ea typeface="UD デジタル 教科書体 N-R" panose="02020400000000000000" pitchFamily="17" charset="-128"/>
              </a:rPr>
              <a:t>６</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】ZEH</a:t>
            </a:r>
            <a:r>
              <a:rPr lang="ja-JP" altLang="en-US" sz="1100" dirty="0">
                <a:effectLst/>
                <a:latin typeface="UD デジタル 教科書体 N-R" panose="02020400000000000000" pitchFamily="17" charset="-128"/>
                <a:ea typeface="UD デジタル 教科書体 N-R" panose="02020400000000000000" pitchFamily="17" charset="-128"/>
              </a:rPr>
              <a:t>水準の公営住宅の着工戸数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府営住宅及び市町営住宅の実績値</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291498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7</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3772202873"/>
              </p:ext>
            </p:extLst>
          </p:nvPr>
        </p:nvGraphicFramePr>
        <p:xfrm>
          <a:off x="206476" y="570463"/>
          <a:ext cx="11721182" cy="1539758"/>
        </p:xfrm>
        <a:graphic>
          <a:graphicData uri="http://schemas.openxmlformats.org/drawingml/2006/table">
            <a:tbl>
              <a:tblPr firstRow="1" bandRow="1">
                <a:tableStyleId>{5940675A-B579-460E-94D1-54222C63F5DA}</a:tableStyleId>
              </a:tblPr>
              <a:tblGrid>
                <a:gridCol w="432175">
                  <a:extLst>
                    <a:ext uri="{9D8B030D-6E8A-4147-A177-3AD203B41FA5}">
                      <a16:colId xmlns:a16="http://schemas.microsoft.com/office/drawing/2014/main" val="296240298"/>
                    </a:ext>
                  </a:extLst>
                </a:gridCol>
                <a:gridCol w="7094015">
                  <a:extLst>
                    <a:ext uri="{9D8B030D-6E8A-4147-A177-3AD203B41FA5}">
                      <a16:colId xmlns:a16="http://schemas.microsoft.com/office/drawing/2014/main" val="1337344024"/>
                    </a:ext>
                  </a:extLst>
                </a:gridCol>
                <a:gridCol w="976526">
                  <a:extLst>
                    <a:ext uri="{9D8B030D-6E8A-4147-A177-3AD203B41FA5}">
                      <a16:colId xmlns:a16="http://schemas.microsoft.com/office/drawing/2014/main" val="998201617"/>
                    </a:ext>
                  </a:extLst>
                </a:gridCol>
                <a:gridCol w="727953">
                  <a:extLst>
                    <a:ext uri="{9D8B030D-6E8A-4147-A177-3AD203B41FA5}">
                      <a16:colId xmlns:a16="http://schemas.microsoft.com/office/drawing/2014/main" val="23761280"/>
                    </a:ext>
                  </a:extLst>
                </a:gridCol>
                <a:gridCol w="1004640">
                  <a:extLst>
                    <a:ext uri="{9D8B030D-6E8A-4147-A177-3AD203B41FA5}">
                      <a16:colId xmlns:a16="http://schemas.microsoft.com/office/drawing/2014/main" val="3349938948"/>
                    </a:ext>
                  </a:extLst>
                </a:gridCol>
                <a:gridCol w="595751">
                  <a:extLst>
                    <a:ext uri="{9D8B030D-6E8A-4147-A177-3AD203B41FA5}">
                      <a16:colId xmlns:a16="http://schemas.microsoft.com/office/drawing/2014/main" val="878834348"/>
                    </a:ext>
                  </a:extLst>
                </a:gridCol>
                <a:gridCol w="890122">
                  <a:extLst>
                    <a:ext uri="{9D8B030D-6E8A-4147-A177-3AD203B41FA5}">
                      <a16:colId xmlns:a16="http://schemas.microsoft.com/office/drawing/2014/main" val="1158007819"/>
                    </a:ext>
                  </a:extLst>
                </a:gridCol>
              </a:tblGrid>
              <a:tr h="0">
                <a:tc>
                  <a:txBody>
                    <a:bodyPr/>
                    <a:lstStyle/>
                    <a:p>
                      <a:pPr algn="ctr"/>
                      <a:endParaRPr kumimoji="1" lang="ja-JP" altLang="en-US" sz="120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5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全国計画と整合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10</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ja-JP" altLang="en-US" sz="1050" dirty="0">
                          <a:solidFill>
                            <a:schemeClr val="tx1"/>
                          </a:solidFill>
                          <a:latin typeface="UD デジタル 教科書体 N-R"/>
                          <a:ea typeface="UD デジタル 教科書体 N-R"/>
                        </a:rPr>
                        <a:t> 高齢者の居住する住宅のうちバリアフリー性能及び断熱性能を有する住宅の割合</a:t>
                      </a:r>
                      <a:endParaRPr kumimoji="1" lang="ja-JP" altLang="en-US" sz="105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13.5</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30</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(R17)</a:t>
                      </a: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445646831"/>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11</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居住支援協議会を設立した市町村の人口カバー率</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dirty="0">
                          <a:solidFill>
                            <a:schemeClr val="tx1"/>
                          </a:solidFill>
                          <a:effectLst/>
                          <a:latin typeface="UD デジタル 教科書体 N-R"/>
                          <a:ea typeface="UD デジタル 教科書体 N-R"/>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761365219"/>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12</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公営住宅等</a:t>
                      </a:r>
                      <a:r>
                        <a:rPr lang="ja-JP" altLang="en-US" sz="1050" dirty="0">
                          <a:solidFill>
                            <a:schemeClr val="tx1"/>
                          </a:solidFill>
                          <a:latin typeface="UD デジタル 教科書体 N-R"/>
                          <a:ea typeface="UD デジタル 教科書体 N-R"/>
                        </a:rPr>
                        <a:t>・公社住宅</a:t>
                      </a:r>
                      <a:r>
                        <a:rPr kumimoji="1" lang="ja-JP" altLang="en-US" sz="1050" dirty="0">
                          <a:solidFill>
                            <a:schemeClr val="tx1"/>
                          </a:solidFill>
                          <a:latin typeface="UD デジタル 教科書体 N-R"/>
                          <a:ea typeface="UD デジタル 教科書体 N-R"/>
                        </a:rPr>
                        <a:t>における地域の為の</a:t>
                      </a:r>
                      <a:r>
                        <a:rPr lang="ja-JP" altLang="en-US" sz="1050" dirty="0">
                          <a:solidFill>
                            <a:schemeClr val="tx1"/>
                          </a:solidFill>
                          <a:latin typeface="UD デジタル 教科書体 N-R"/>
                          <a:ea typeface="UD デジタル 教科書体 N-R"/>
                        </a:rPr>
                        <a:t>活用</a:t>
                      </a:r>
                      <a:r>
                        <a:rPr kumimoji="1" lang="ja-JP" altLang="en-US" sz="1050" dirty="0">
                          <a:solidFill>
                            <a:schemeClr val="tx1"/>
                          </a:solidFill>
                          <a:latin typeface="UD デジタル 教科書体 N-R"/>
                          <a:ea typeface="UD デジタル 教科書体 N-R"/>
                        </a:rPr>
                        <a:t>数</a:t>
                      </a:r>
                      <a:endParaRPr kumimoji="1" lang="en-US" altLang="ja-JP" sz="1050" dirty="0">
                        <a:solidFill>
                          <a:schemeClr val="tx1"/>
                        </a:solidFill>
                        <a:latin typeface="UD デジタル 教科書体 N-R"/>
                        <a:ea typeface="UD デジタル 教科書体 N-R"/>
                      </a:endParaRPr>
                    </a:p>
                    <a:p>
                      <a:pPr marL="898525" marR="0" lvl="0" indent="0" algn="l" rtl="0" eaLnBrk="1" fontAlgn="auto" latinLnBrk="0" hangingPunct="1">
                        <a:lnSpc>
                          <a:spcPts val="1200"/>
                        </a:lnSpc>
                        <a:spcBef>
                          <a:spcPts val="0"/>
                        </a:spcBef>
                        <a:spcAft>
                          <a:spcPts val="0"/>
                        </a:spcAft>
                        <a:buClrTx/>
                        <a:buSzTx/>
                        <a:buFontTx/>
                        <a:buNone/>
                      </a:pPr>
                      <a:r>
                        <a:rPr lang="en-US" altLang="ja-JP" sz="1000" spc="-110" baseline="0" dirty="0">
                          <a:solidFill>
                            <a:schemeClr val="tx1"/>
                          </a:solidFill>
                          <a:latin typeface="UD デジタル 教科書体 N-R"/>
                          <a:ea typeface="UD デジタル 教科書体 N-R"/>
                        </a:rPr>
                        <a:t>　</a:t>
                      </a:r>
                      <a:r>
                        <a:rPr kumimoji="1" lang="en-US" altLang="ja-JP" sz="1000" spc="-110" baseline="0" dirty="0">
                          <a:solidFill>
                            <a:schemeClr val="tx1"/>
                          </a:solidFill>
                          <a:latin typeface="UD デジタル 教科書体 N-R"/>
                          <a:ea typeface="UD デジタル 教科書体 N-R"/>
                        </a:rPr>
                        <a:t>(</a:t>
                      </a:r>
                      <a:r>
                        <a:rPr kumimoji="1" lang="ja-JP" altLang="en-US" sz="1000" spc="-110" baseline="0" dirty="0">
                          <a:solidFill>
                            <a:schemeClr val="tx1"/>
                          </a:solidFill>
                          <a:latin typeface="UD デジタル 教科書体 N-R"/>
                          <a:ea typeface="UD デジタル 教科書体 N-R"/>
                        </a:rPr>
                        <a:t>目的外使用など</a:t>
                      </a:r>
                      <a:r>
                        <a:rPr lang="ja-JP" altLang="en-US" sz="1000" spc="-110" baseline="0" dirty="0">
                          <a:solidFill>
                            <a:schemeClr val="tx1"/>
                          </a:solidFill>
                          <a:latin typeface="UD デジタル 教科書体 N-R"/>
                          <a:ea typeface="UD デジタル 教科書体 N-R"/>
                        </a:rPr>
                        <a:t>による</a:t>
                      </a:r>
                      <a:r>
                        <a:rPr kumimoji="1" lang="ja-JP" altLang="en-US" sz="1000" spc="-110" baseline="0" dirty="0">
                          <a:solidFill>
                            <a:schemeClr val="tx1"/>
                          </a:solidFill>
                          <a:latin typeface="UD デジタル 教科書体 N-R"/>
                          <a:ea typeface="UD デジタル 教科書体 N-R"/>
                        </a:rPr>
                        <a:t>高齢者、障がい者、子育て世帯</a:t>
                      </a:r>
                      <a:r>
                        <a:rPr lang="ja-JP" altLang="en-US" sz="1000" spc="-110" baseline="0" dirty="0">
                          <a:solidFill>
                            <a:schemeClr val="tx1"/>
                          </a:solidFill>
                          <a:latin typeface="UD デジタル 教科書体 N-R"/>
                          <a:ea typeface="UD デジタル 教科書体 N-R"/>
                        </a:rPr>
                        <a:t>へ</a:t>
                      </a:r>
                      <a:r>
                        <a:rPr kumimoji="1" lang="ja-JP" altLang="en-US" sz="1000" spc="-110" baseline="0" dirty="0">
                          <a:solidFill>
                            <a:schemeClr val="tx1"/>
                          </a:solidFill>
                          <a:latin typeface="UD デジタル 教科書体 N-R"/>
                          <a:ea typeface="UD デジタル 教科書体 N-R"/>
                        </a:rPr>
                        <a:t>の支援</a:t>
                      </a:r>
                      <a:r>
                        <a:rPr lang="ja-JP" altLang="en-US" sz="1000" spc="-110" baseline="0" dirty="0">
                          <a:solidFill>
                            <a:schemeClr val="tx1"/>
                          </a:solidFill>
                          <a:latin typeface="UD デジタル 教科書体 N-R"/>
                          <a:ea typeface="UD デジタル 教科書体 N-R"/>
                        </a:rPr>
                        <a:t>や多様な住宅等としての活用数</a:t>
                      </a:r>
                      <a:r>
                        <a:rPr kumimoji="1" lang="en-US" altLang="ja-JP" sz="1000" spc="-110" baseline="0" dirty="0">
                          <a:solidFill>
                            <a:schemeClr val="tx1"/>
                          </a:solidFill>
                          <a:latin typeface="UD デジタル 教科書体 N-R"/>
                          <a:ea typeface="UD デジタル 教科書体 N-R"/>
                        </a:rPr>
                        <a:t>)</a:t>
                      </a:r>
                      <a:endParaRPr kumimoji="1" lang="ja-JP" altLang="en-US" sz="1050" spc="-110" baseline="0" dirty="0">
                        <a:solidFill>
                          <a:schemeClr val="tx1"/>
                        </a:solidFill>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831</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か所</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01265978"/>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13</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marL="1168400" indent="-1168400">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公営住宅等・公社住宅で新婚・子育て世帯に優先的に募集を実施した戸数</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3,763</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558437668"/>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14</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en-US" altLang="ja-JP" sz="1050" dirty="0">
                          <a:solidFill>
                            <a:schemeClr val="tx1"/>
                          </a:solidFill>
                          <a:latin typeface="UD デジタル 教科書体 N-R"/>
                          <a:ea typeface="UD デジタル 教科書体 N-R"/>
                        </a:rPr>
                        <a:t>  </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観測指標</a:t>
                      </a:r>
                      <a:r>
                        <a:rPr kumimoji="1" lang="en-US" altLang="ja-JP" sz="1050" dirty="0">
                          <a:solidFill>
                            <a:schemeClr val="tx1"/>
                          </a:solidFill>
                          <a:latin typeface="UD デジタル 教科書体 N-R"/>
                          <a:ea typeface="UD デジタル 教科書体 N-R"/>
                        </a:rPr>
                        <a:t>】</a:t>
                      </a:r>
                      <a:r>
                        <a:rPr kumimoji="1" lang="ja-JP" altLang="en-US" sz="1050" dirty="0">
                          <a:solidFill>
                            <a:schemeClr val="tx1"/>
                          </a:solidFill>
                          <a:latin typeface="UD デジタル 教科書体 N-R"/>
                          <a:ea typeface="UD デジタル 教科書体 N-R"/>
                        </a:rPr>
                        <a:t>高齢期の暮らしを支える住宅の数</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123,060</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solidFill>
                            <a:schemeClr val="tx1"/>
                          </a:solidFill>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2146048955"/>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80EC8C94-7332-4213-A53B-30967DC3C8DF}"/>
              </a:ext>
            </a:extLst>
          </p:cNvPr>
          <p:cNvSpPr/>
          <p:nvPr/>
        </p:nvSpPr>
        <p:spPr>
          <a:xfrm>
            <a:off x="206476" y="2257678"/>
            <a:ext cx="11550876" cy="4454275"/>
          </a:xfrm>
          <a:prstGeom prst="rect">
            <a:avLst/>
          </a:prstGeom>
          <a:solidFill>
            <a:srgbClr val="F2F7FC"/>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AD9D2776-3085-408B-93B2-48253162BA46}"/>
              </a:ext>
            </a:extLst>
          </p:cNvPr>
          <p:cNvSpPr txBox="1"/>
          <p:nvPr/>
        </p:nvSpPr>
        <p:spPr>
          <a:xfrm>
            <a:off x="342711" y="2409545"/>
            <a:ext cx="9147835" cy="1223412"/>
          </a:xfrm>
          <a:prstGeom prst="rect">
            <a:avLst/>
          </a:prstGeom>
          <a:noFill/>
        </p:spPr>
        <p:txBody>
          <a:bodyPr wrap="square" rtlCol="0">
            <a:spAutoFit/>
          </a:bodyPr>
          <a:lstStyle/>
          <a:p>
            <a:r>
              <a:rPr lang="en-US" altLang="ja-JP" sz="1100" dirty="0">
                <a:latin typeface="UD デジタル 教科書体 N-R" panose="02020400000000000000" pitchFamily="17" charset="-128"/>
                <a:ea typeface="UD デジタル 教科書体 N-R" panose="02020400000000000000" pitchFamily="17" charset="-128"/>
              </a:rPr>
              <a:t>10</a:t>
            </a:r>
            <a:r>
              <a:rPr lang="ja-JP" altLang="en-US" sz="1100" dirty="0">
                <a:effectLst/>
                <a:latin typeface="UD デジタル 教科書体 N-R" panose="02020400000000000000" pitchFamily="17" charset="-128"/>
                <a:ea typeface="UD デジタル 教科書体 N-R" panose="02020400000000000000" pitchFamily="17" charset="-128"/>
              </a:rPr>
              <a:t>．高齢者の居住する住宅のうちバリアフリー性能及び断熱性能を有する住宅の割合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現状値＝</a:t>
            </a:r>
            <a:r>
              <a:rPr lang="en-US" altLang="ja-JP" sz="1100" dirty="0">
                <a:latin typeface="UD デジタル 教科書体 N-R" panose="02020400000000000000" pitchFamily="17" charset="-128"/>
                <a:ea typeface="UD デジタル 教科書体 N-R" panose="02020400000000000000" pitchFamily="17" charset="-128"/>
              </a:rPr>
              <a:t>A/B</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a:t>
            </a:r>
            <a:r>
              <a:rPr lang="en-US" altLang="ja-JP" sz="1100" dirty="0">
                <a:effectLst/>
                <a:latin typeface="UD デジタル 教科書体 N-R" panose="02020400000000000000" pitchFamily="17" charset="-128"/>
                <a:ea typeface="UD デジタル 教科書体 N-R" panose="02020400000000000000" pitchFamily="17" charset="-128"/>
              </a:rPr>
              <a:t>A</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65 </a:t>
            </a:r>
            <a:r>
              <a:rPr lang="ja-JP" altLang="en-US" sz="1100" dirty="0">
                <a:effectLst/>
                <a:latin typeface="UD デジタル 教科書体 N-R" panose="02020400000000000000" pitchFamily="17" charset="-128"/>
                <a:ea typeface="UD デジタル 教科書体 N-R" panose="02020400000000000000" pitchFamily="17" charset="-128"/>
              </a:rPr>
              <a:t>歳以上の者が居住する住宅のうちバリアフリー性能及び断熱性能を有する住宅戸数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050" dirty="0">
                <a:latin typeface="UD デジタル 教科書体 N-R" panose="02020400000000000000" pitchFamily="17" charset="-128"/>
                <a:ea typeface="UD デジタル 教科書体 N-R" panose="02020400000000000000" pitchFamily="17" charset="-128"/>
              </a:rPr>
              <a:t>　　　</a:t>
            </a:r>
            <a:r>
              <a:rPr lang="en-US" altLang="ja-JP" sz="800" dirty="0">
                <a:latin typeface="UD デジタル 教科書体 N-R" panose="02020400000000000000" pitchFamily="17" charset="-128"/>
                <a:ea typeface="UD デジタル 教科書体 N-R" panose="02020400000000000000" pitchFamily="17" charset="-128"/>
              </a:rPr>
              <a:t>※</a:t>
            </a:r>
            <a:r>
              <a:rPr lang="ja-JP" altLang="en-US" sz="800" dirty="0">
                <a:latin typeface="UD デジタル 教科書体 N-R" panose="02020400000000000000" pitchFamily="17" charset="-128"/>
                <a:ea typeface="UD デジタル 教科書体 N-R" panose="02020400000000000000" pitchFamily="17" charset="-128"/>
              </a:rPr>
              <a:t>バリアフリー化：手すりなど高齢者のための設備が整備されていること</a:t>
            </a:r>
            <a:endParaRPr lang="en-US" altLang="ja-JP" sz="800" dirty="0">
              <a:latin typeface="UD デジタル 教科書体 N-R" panose="02020400000000000000" pitchFamily="17" charset="-128"/>
              <a:ea typeface="UD デジタル 教科書体 N-R" panose="02020400000000000000" pitchFamily="17" charset="-128"/>
            </a:endParaRPr>
          </a:p>
          <a:p>
            <a:pPr marL="265113"/>
            <a:r>
              <a:rPr lang="ja-JP" altLang="en-US" sz="800" dirty="0">
                <a:effectLst/>
                <a:latin typeface="UD デジタル 教科書体 N-R" panose="02020400000000000000" pitchFamily="17" charset="-128"/>
                <a:ea typeface="UD デジタル 教科書体 N-R" panose="02020400000000000000" pitchFamily="17" charset="-128"/>
              </a:rPr>
              <a:t>　　　　一定の断熱化：二重以上のサッシ又は複層ガラスの窓が、すべての窓又は一部の窓にあること</a:t>
            </a:r>
            <a:endParaRPr lang="en-US" altLang="ja-JP" sz="8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B</a:t>
            </a:r>
            <a:r>
              <a:rPr lang="ja-JP" altLang="en-US" sz="1100" dirty="0">
                <a:latin typeface="UD デジタル 教科書体 N-R" panose="02020400000000000000" pitchFamily="17" charset="-128"/>
                <a:ea typeface="UD デジタル 教科書体 N-R" panose="02020400000000000000" pitchFamily="17" charset="-128"/>
              </a:rPr>
              <a:t>＝</a:t>
            </a:r>
            <a:r>
              <a:rPr lang="en-US" altLang="ja-JP" sz="1100" dirty="0">
                <a:latin typeface="UD デジタル 教科書体 N-R" panose="02020400000000000000" pitchFamily="17" charset="-128"/>
                <a:ea typeface="UD デジタル 教科書体 N-R" panose="02020400000000000000" pitchFamily="17" charset="-128"/>
              </a:rPr>
              <a:t>65 </a:t>
            </a:r>
            <a:r>
              <a:rPr lang="ja-JP" altLang="en-US" sz="1100" dirty="0">
                <a:latin typeface="UD デジタル 教科書体 N-R" panose="02020400000000000000" pitchFamily="17" charset="-128"/>
                <a:ea typeface="UD デジタル 教科書体 N-R" panose="02020400000000000000" pitchFamily="17" charset="-128"/>
              </a:rPr>
              <a:t>歳以上の者が居住する住宅の総戸数</a:t>
            </a:r>
            <a:endParaRPr lang="en-US" altLang="ja-JP" sz="1100" dirty="0">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a:t>
            </a:r>
            <a:r>
              <a:rPr lang="en-US" altLang="ja-JP" sz="1100" dirty="0">
                <a:effectLst/>
                <a:latin typeface="UD デジタル 教科書体 N-R" panose="02020400000000000000" pitchFamily="17" charset="-128"/>
                <a:ea typeface="UD デジタル 教科書体 N-R" panose="02020400000000000000" pitchFamily="17" charset="-128"/>
              </a:rPr>
              <a:t>【AB</a:t>
            </a:r>
            <a:r>
              <a:rPr lang="ja-JP" altLang="en-US" sz="1100" dirty="0">
                <a:effectLst/>
                <a:latin typeface="UD デジタル 教科書体 N-R" panose="02020400000000000000" pitchFamily="17" charset="-128"/>
                <a:ea typeface="UD デジタル 教科書体 N-R" panose="02020400000000000000" pitchFamily="17" charset="-128"/>
              </a:rPr>
              <a:t>ともに住宅・土地統計調査</a:t>
            </a:r>
            <a:r>
              <a:rPr lang="en-US" altLang="ja-JP" sz="1100" dirty="0">
                <a:effectLst/>
                <a:latin typeface="UD デジタル 教科書体 N-R" panose="02020400000000000000" pitchFamily="17" charset="-128"/>
                <a:ea typeface="UD デジタル 教科書体 N-R" panose="02020400000000000000" pitchFamily="17" charset="-128"/>
              </a:rPr>
              <a:t>】</a:t>
            </a:r>
          </a:p>
        </p:txBody>
      </p:sp>
      <p:sp>
        <p:nvSpPr>
          <p:cNvPr id="8" name="テキスト ボックス 7">
            <a:extLst>
              <a:ext uri="{FF2B5EF4-FFF2-40B4-BE49-F238E27FC236}">
                <a16:creationId xmlns:a16="http://schemas.microsoft.com/office/drawing/2014/main" id="{60F03EF1-1268-465F-AA5B-BF9CC3F4F3AF}"/>
              </a:ext>
            </a:extLst>
          </p:cNvPr>
          <p:cNvSpPr txBox="1"/>
          <p:nvPr/>
        </p:nvSpPr>
        <p:spPr>
          <a:xfrm>
            <a:off x="364824" y="5544013"/>
            <a:ext cx="5407940" cy="430887"/>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a:t>
            </a:r>
            <a:r>
              <a:rPr lang="en-US" altLang="ja-JP" sz="1100" dirty="0">
                <a:latin typeface="UD デジタル 教科書体 N-R" panose="02020400000000000000" pitchFamily="17" charset="-128"/>
                <a:ea typeface="UD デジタル 教科書体 N-R" panose="02020400000000000000" pitchFamily="17" charset="-128"/>
              </a:rPr>
              <a:t>3</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公的賃貸住宅で新婚・子育て世帯に優先的に募集を実施した戸数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361950"/>
            <a:r>
              <a:rPr lang="ja-JP" altLang="en-US" sz="1100" dirty="0">
                <a:latin typeface="UD デジタル 教科書体 N-R" panose="02020400000000000000" pitchFamily="17" charset="-128"/>
                <a:ea typeface="UD デジタル 教科書体 N-R" panose="02020400000000000000" pitchFamily="17" charset="-128"/>
              </a:rPr>
              <a:t>公的賃貸住宅の実績値</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A28B5AD6-C60A-4885-B8DB-46E2140499EE}"/>
              </a:ext>
            </a:extLst>
          </p:cNvPr>
          <p:cNvSpPr txBox="1"/>
          <p:nvPr/>
        </p:nvSpPr>
        <p:spPr>
          <a:xfrm>
            <a:off x="382229" y="4656912"/>
            <a:ext cx="8930150" cy="707886"/>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12</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公営住宅等・公社住宅における地域の為の活用数</a:t>
            </a:r>
            <a:r>
              <a:rPr lang="en-US" altLang="ja-JP" sz="800" dirty="0">
                <a:effectLst/>
                <a:latin typeface="UD デジタル 教科書体 N-R" panose="02020400000000000000" pitchFamily="17" charset="-128"/>
                <a:ea typeface="UD デジタル 教科書体 N-R" panose="02020400000000000000" pitchFamily="17" charset="-128"/>
              </a:rPr>
              <a:t>(※</a:t>
            </a:r>
            <a:r>
              <a:rPr lang="ja-JP" altLang="en-US" sz="800" dirty="0">
                <a:effectLst/>
                <a:latin typeface="UD デジタル 教科書体 N-R" panose="02020400000000000000" pitchFamily="17" charset="-128"/>
                <a:ea typeface="UD デジタル 教科書体 N-R" panose="02020400000000000000" pitchFamily="17" charset="-128"/>
              </a:rPr>
              <a:t>目的外使用など高齢者、障がい者、子育て世帯等の支援施設</a:t>
            </a:r>
            <a:r>
              <a:rPr lang="en-US" altLang="ja-JP" sz="800" dirty="0">
                <a:effectLst/>
                <a:latin typeface="UD デジタル 教科書体 N-R" panose="02020400000000000000" pitchFamily="17" charset="-128"/>
                <a:ea typeface="UD デジタル 教科書体 N-R" panose="02020400000000000000" pitchFamily="17" charset="-128"/>
              </a:rPr>
              <a:t>)</a:t>
            </a:r>
          </a:p>
          <a:p>
            <a:pPr marL="361950"/>
            <a:r>
              <a:rPr lang="ja-JP" altLang="en-US" sz="1100" dirty="0">
                <a:effectLst/>
                <a:latin typeface="UD デジタル 教科書体 N-R" panose="02020400000000000000" pitchFamily="17" charset="-128"/>
                <a:ea typeface="UD デジタル 教科書体 N-R" panose="02020400000000000000" pitchFamily="17" charset="-128"/>
              </a:rPr>
              <a:t>公営住宅</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府営住宅及び市町営住宅</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の地域の為の施設</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大阪府調べ</a:t>
            </a:r>
            <a:r>
              <a:rPr lang="en-US" altLang="ja-JP" sz="1100" dirty="0">
                <a:effectLst/>
                <a:latin typeface="UD デジタル 教科書体 N-R" panose="02020400000000000000" pitchFamily="17" charset="-128"/>
                <a:ea typeface="UD デジタル 教科書体 N-R" panose="02020400000000000000" pitchFamily="17" charset="-128"/>
              </a:rPr>
              <a:t>】</a:t>
            </a:r>
          </a:p>
          <a:p>
            <a:pPr marL="361950"/>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a:t>
            </a:r>
            <a:r>
              <a:rPr lang="ja-JP" altLang="en-US" sz="900" dirty="0">
                <a:latin typeface="UD デジタル 教科書体 N-R" panose="02020400000000000000" pitchFamily="17" charset="-128"/>
                <a:ea typeface="UD デジタル 教科書体 N-R" panose="02020400000000000000" pitchFamily="17" charset="-128"/>
              </a:rPr>
              <a:t>国の指標は「公的賃貸住宅団地（</a:t>
            </a:r>
            <a:r>
              <a:rPr lang="en-US" altLang="ja-JP" sz="900" dirty="0">
                <a:latin typeface="UD デジタル 教科書体 N-R" panose="02020400000000000000" pitchFamily="17" charset="-128"/>
                <a:ea typeface="UD デジタル 教科書体 N-R" panose="02020400000000000000" pitchFamily="17" charset="-128"/>
              </a:rPr>
              <a:t>100</a:t>
            </a:r>
            <a:r>
              <a:rPr lang="ja-JP" altLang="en-US" sz="900" dirty="0">
                <a:latin typeface="UD デジタル 教科書体 N-R" panose="02020400000000000000" pitchFamily="17" charset="-128"/>
                <a:ea typeface="UD デジタル 教科書体 N-R" panose="02020400000000000000" pitchFamily="17" charset="-128"/>
              </a:rPr>
              <a:t>戸以上）における地域拠点施設</a:t>
            </a:r>
            <a:r>
              <a:rPr lang="en-US" altLang="ja-JP" sz="600" dirty="0">
                <a:latin typeface="UD デジタル 教科書体 N-R" panose="02020400000000000000" pitchFamily="17" charset="-128"/>
                <a:ea typeface="UD デジタル 教科書体 N-R" panose="02020400000000000000" pitchFamily="17" charset="-128"/>
              </a:rPr>
              <a:t>(</a:t>
            </a:r>
            <a:r>
              <a:rPr lang="ja-JP" altLang="en-US" sz="600" dirty="0">
                <a:latin typeface="UD デジタル 教科書体 N-R" panose="02020400000000000000" pitchFamily="17" charset="-128"/>
                <a:ea typeface="UD デジタル 教科書体 N-R" panose="02020400000000000000" pitchFamily="17" charset="-128"/>
              </a:rPr>
              <a:t>高齢者世帯、障害者世帯、子育て世帯等の支援に資する施設</a:t>
            </a:r>
            <a:r>
              <a:rPr lang="en-US" altLang="ja-JP" sz="600" dirty="0">
                <a:latin typeface="UD デジタル 教科書体 N-R" panose="02020400000000000000" pitchFamily="17" charset="-128"/>
                <a:ea typeface="UD デジタル 教科書体 N-R" panose="02020400000000000000" pitchFamily="17" charset="-128"/>
              </a:rPr>
              <a:t>)</a:t>
            </a:r>
            <a:r>
              <a:rPr lang="ja-JP" altLang="en-US" sz="900" dirty="0">
                <a:latin typeface="UD デジタル 教科書体 N-R" panose="02020400000000000000" pitchFamily="17" charset="-128"/>
                <a:ea typeface="UD デジタル 教科書体 N-R" panose="02020400000000000000" pitchFamily="17" charset="-128"/>
              </a:rPr>
              <a:t>併設率</a:t>
            </a:r>
            <a:endParaRPr lang="en-US" altLang="ja-JP" sz="900" dirty="0">
              <a:latin typeface="UD デジタル 教科書体 N-R" panose="02020400000000000000" pitchFamily="17" charset="-128"/>
              <a:ea typeface="UD デジタル 教科書体 N-R" panose="02020400000000000000" pitchFamily="17" charset="-128"/>
            </a:endParaRPr>
          </a:p>
          <a:p>
            <a:pPr marL="361950"/>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35</a:t>
            </a:r>
            <a:r>
              <a:rPr lang="ja-JP" altLang="en-US" sz="900" dirty="0">
                <a:latin typeface="UD デジタル 教科書体 N-R" panose="02020400000000000000" pitchFamily="17" charset="-128"/>
                <a:ea typeface="UD デジタル 教科書体 N-R" panose="02020400000000000000" pitchFamily="17" charset="-128"/>
              </a:rPr>
              <a:t>％（</a:t>
            </a:r>
            <a:r>
              <a:rPr lang="en-US" altLang="ja-JP" sz="900" dirty="0">
                <a:latin typeface="UD デジタル 教科書体 N-R" panose="02020400000000000000" pitchFamily="17" charset="-128"/>
                <a:ea typeface="UD デジタル 教科書体 N-R" panose="02020400000000000000" pitchFamily="17" charset="-128"/>
              </a:rPr>
              <a:t>2024</a:t>
            </a:r>
            <a:r>
              <a:rPr lang="ja-JP" altLang="en-US" sz="900" dirty="0">
                <a:latin typeface="UD デジタル 教科書体 N-R" panose="02020400000000000000" pitchFamily="17" charset="-128"/>
                <a:ea typeface="UD デジタル 教科書体 N-R" panose="02020400000000000000" pitchFamily="17" charset="-128"/>
              </a:rPr>
              <a:t>・令和６） → </a:t>
            </a:r>
            <a:r>
              <a:rPr lang="en-US" altLang="ja-JP" sz="900" dirty="0">
                <a:latin typeface="UD デジタル 教科書体 N-R" panose="02020400000000000000" pitchFamily="17" charset="-128"/>
                <a:ea typeface="UD デジタル 教科書体 N-R" panose="02020400000000000000" pitchFamily="17" charset="-128"/>
              </a:rPr>
              <a:t>50</a:t>
            </a:r>
            <a:r>
              <a:rPr lang="ja-JP" altLang="en-US" sz="900" dirty="0">
                <a:latin typeface="UD デジタル 教科書体 N-R" panose="02020400000000000000" pitchFamily="17" charset="-128"/>
                <a:ea typeface="UD デジタル 教科書体 N-R" panose="02020400000000000000" pitchFamily="17" charset="-128"/>
              </a:rPr>
              <a:t>％（</a:t>
            </a:r>
            <a:r>
              <a:rPr lang="en-US" altLang="ja-JP" sz="900" dirty="0">
                <a:latin typeface="UD デジタル 教科書体 N-R" panose="02020400000000000000" pitchFamily="17" charset="-128"/>
                <a:ea typeface="UD デジタル 教科書体 N-R" panose="02020400000000000000" pitchFamily="17" charset="-128"/>
              </a:rPr>
              <a:t>2035</a:t>
            </a:r>
            <a:r>
              <a:rPr lang="ja-JP" altLang="en-US" sz="900" dirty="0">
                <a:latin typeface="UD デジタル 教科書体 N-R" panose="02020400000000000000" pitchFamily="17" charset="-128"/>
                <a:ea typeface="UD デジタル 教科書体 N-R" panose="02020400000000000000" pitchFamily="17" charset="-128"/>
              </a:rPr>
              <a:t>・令和</a:t>
            </a:r>
            <a:r>
              <a:rPr lang="en-US" altLang="ja-JP" sz="900" dirty="0">
                <a:latin typeface="UD デジタル 教科書体 N-R" panose="02020400000000000000" pitchFamily="17" charset="-128"/>
                <a:ea typeface="UD デジタル 教科書体 N-R" panose="02020400000000000000" pitchFamily="17" charset="-128"/>
              </a:rPr>
              <a:t>17</a:t>
            </a:r>
            <a:r>
              <a:rPr lang="ja-JP" altLang="en-US" sz="900" dirty="0">
                <a:latin typeface="UD デジタル 教科書体 N-R" panose="02020400000000000000" pitchFamily="17" charset="-128"/>
                <a:ea typeface="UD デジタル 教科書体 N-R" panose="02020400000000000000" pitchFamily="17" charset="-128"/>
              </a:rPr>
              <a:t>）」</a:t>
            </a:r>
            <a:endParaRPr lang="ja-JP" altLang="en-US" sz="900" dirty="0">
              <a:effectLst/>
              <a:latin typeface="UD デジタル 教科書体 N-R" panose="02020400000000000000" pitchFamily="17" charset="-128"/>
              <a:ea typeface="UD デジタル 教科書体 N-R" panose="02020400000000000000" pitchFamily="17" charset="-128"/>
            </a:endParaRPr>
          </a:p>
        </p:txBody>
      </p:sp>
      <p:sp>
        <p:nvSpPr>
          <p:cNvPr id="11" name="テキスト ボックス 10">
            <a:extLst>
              <a:ext uri="{FF2B5EF4-FFF2-40B4-BE49-F238E27FC236}">
                <a16:creationId xmlns:a16="http://schemas.microsoft.com/office/drawing/2014/main" id="{BDABE7A8-CD92-449B-87F7-B43931D717F0}"/>
              </a:ext>
            </a:extLst>
          </p:cNvPr>
          <p:cNvSpPr txBox="1"/>
          <p:nvPr/>
        </p:nvSpPr>
        <p:spPr>
          <a:xfrm>
            <a:off x="382229" y="6058733"/>
            <a:ext cx="11308584" cy="569387"/>
          </a:xfrm>
          <a:prstGeom prst="rect">
            <a:avLst/>
          </a:prstGeom>
          <a:noFill/>
        </p:spPr>
        <p:txBody>
          <a:bodyPr wrap="square" rtlCol="0">
            <a:spAutoFit/>
          </a:bodyPr>
          <a:lstStyle/>
          <a:p>
            <a:r>
              <a:rPr lang="en-US" altLang="ja-JP" sz="1100" dirty="0">
                <a:latin typeface="UD デジタル 教科書体 N-R" panose="02020400000000000000" pitchFamily="17" charset="-128"/>
                <a:ea typeface="UD デジタル 教科書体 N-R" panose="02020400000000000000" pitchFamily="17" charset="-128"/>
              </a:rPr>
              <a:t>14</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高齢期の暮らしを支える住宅の数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361950"/>
            <a:r>
              <a:rPr lang="ja-JP" altLang="en-US" sz="1100" dirty="0">
                <a:effectLst/>
                <a:latin typeface="UD デジタル 教科書体 N-R" panose="02020400000000000000" pitchFamily="17" charset="-128"/>
                <a:ea typeface="UD デジタル 教科書体 N-R" panose="02020400000000000000" pitchFamily="17" charset="-128"/>
              </a:rPr>
              <a:t>高齢者向け住宅の定員数・戸数</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大阪府調べ</a:t>
            </a:r>
            <a:r>
              <a:rPr lang="en-US" altLang="ja-JP" sz="1100" dirty="0">
                <a:effectLst/>
                <a:latin typeface="UD デジタル 教科書体 N-R" panose="02020400000000000000" pitchFamily="17" charset="-128"/>
                <a:ea typeface="UD デジタル 教科書体 N-R" panose="02020400000000000000" pitchFamily="17" charset="-128"/>
              </a:rPr>
              <a:t>】</a:t>
            </a:r>
          </a:p>
          <a:p>
            <a:pPr marL="627063" indent="-265113"/>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a:t>
            </a:r>
            <a:r>
              <a:rPr lang="ja-JP" altLang="en-US" sz="900" dirty="0">
                <a:latin typeface="UD デジタル 教科書体 N-R" panose="02020400000000000000" pitchFamily="17" charset="-128"/>
                <a:ea typeface="UD デジタル 教科書体 N-R" panose="02020400000000000000" pitchFamily="17" charset="-128"/>
              </a:rPr>
              <a:t>高齢者向け優良賃貸住宅、シルバーハウジング、サービス付き高齢者向け住宅、有料老人ホーム、養護老人ホーム、軽費老人ホーム</a:t>
            </a:r>
            <a:endParaRPr lang="ja-JP" altLang="en-US" sz="900" dirty="0">
              <a:effectLst/>
              <a:latin typeface="UD デジタル 教科書体 N-R" panose="02020400000000000000" pitchFamily="17" charset="-128"/>
              <a:ea typeface="UD デジタル 教科書体 N-R" panose="02020400000000000000" pitchFamily="17" charset="-128"/>
            </a:endParaRPr>
          </a:p>
        </p:txBody>
      </p:sp>
      <p:sp>
        <p:nvSpPr>
          <p:cNvPr id="16" name="テキスト ボックス 15">
            <a:extLst>
              <a:ext uri="{FF2B5EF4-FFF2-40B4-BE49-F238E27FC236}">
                <a16:creationId xmlns:a16="http://schemas.microsoft.com/office/drawing/2014/main" id="{B9A5272C-F52B-4257-87CD-9539B1FD0383}"/>
              </a:ext>
            </a:extLst>
          </p:cNvPr>
          <p:cNvSpPr txBox="1"/>
          <p:nvPr/>
        </p:nvSpPr>
        <p:spPr>
          <a:xfrm>
            <a:off x="382229" y="3569756"/>
            <a:ext cx="10781071" cy="907941"/>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11</a:t>
            </a:r>
            <a:r>
              <a:rPr lang="ja-JP" altLang="en-US" sz="1100" dirty="0">
                <a:effectLst/>
                <a:latin typeface="UD デジタル 教科書体 N-R" panose="02020400000000000000" pitchFamily="17" charset="-128"/>
                <a:ea typeface="UD デジタル 教科書体 N-R" panose="02020400000000000000" pitchFamily="17" charset="-128"/>
              </a:rPr>
              <a:t>．居住支援協議会を設立した市町村の人口カバー率</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現状値＝Ａ／Ｂ</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Ａ＝居住支援協議会を設立済みの市町村の人口の合計</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毎年４月１日「大阪府推計人口」</a:t>
            </a:r>
            <a:r>
              <a:rPr lang="en-US" altLang="ja-JP" sz="1100" dirty="0">
                <a:effectLst/>
                <a:latin typeface="UD デジタル 教科書体 N-R" panose="02020400000000000000" pitchFamily="17" charset="-128"/>
                <a:ea typeface="UD デジタル 教科書体 N-R" panose="02020400000000000000" pitchFamily="17" charset="-128"/>
              </a:rPr>
              <a:t>】</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Ｂ＝大阪府内総人口</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毎年４月１日「大阪府推計人口」</a:t>
            </a:r>
            <a:r>
              <a:rPr lang="en-US" altLang="ja-JP" sz="1100" dirty="0">
                <a:effectLst/>
                <a:latin typeface="UD デジタル 教科書体 N-R" panose="02020400000000000000" pitchFamily="17" charset="-128"/>
                <a:ea typeface="UD デジタル 教科書体 N-R" panose="02020400000000000000" pitchFamily="17" charset="-128"/>
              </a:rPr>
              <a:t>】</a:t>
            </a:r>
            <a:endParaRPr lang="en-US" altLang="ja-JP" sz="1100" dirty="0">
              <a:latin typeface="UD デジタル 教科書体 N-R" panose="02020400000000000000" pitchFamily="17" charset="-128"/>
              <a:ea typeface="UD デジタル 教科書体 N-R" panose="02020400000000000000" pitchFamily="17" charset="-128"/>
            </a:endParaRPr>
          </a:p>
          <a:p>
            <a:pPr marL="627063" indent="-361950"/>
            <a:r>
              <a:rPr lang="ja-JP" altLang="en-US" sz="900" dirty="0">
                <a:effectLst/>
                <a:latin typeface="UD デジタル 教科書体 N-R" panose="02020400000000000000" pitchFamily="17" charset="-128"/>
                <a:ea typeface="UD デジタル 教科書体 N-R" panose="02020400000000000000" pitchFamily="17" charset="-128"/>
              </a:rPr>
              <a:t>　　</a:t>
            </a:r>
            <a:r>
              <a:rPr lang="en-US" altLang="ja-JP" sz="900" dirty="0">
                <a:effectLst/>
                <a:latin typeface="UD デジタル 教科書体 N-R" panose="02020400000000000000" pitchFamily="17" charset="-128"/>
                <a:ea typeface="UD デジタル 教科書体 N-R" panose="02020400000000000000" pitchFamily="17" charset="-128"/>
              </a:rPr>
              <a:t>※</a:t>
            </a:r>
            <a:r>
              <a:rPr lang="ja-JP" altLang="en-US" sz="900" dirty="0">
                <a:effectLst/>
                <a:latin typeface="UD デジタル 教科書体 N-R" panose="02020400000000000000" pitchFamily="17" charset="-128"/>
                <a:ea typeface="UD デジタル 教科書体 N-R" panose="02020400000000000000" pitchFamily="17" charset="-128"/>
              </a:rPr>
              <a:t>令和７年</a:t>
            </a:r>
            <a:r>
              <a:rPr lang="en-US" altLang="ja-JP" sz="900" dirty="0">
                <a:effectLst/>
                <a:latin typeface="UD デジタル 教科書体 N-R" panose="02020400000000000000" pitchFamily="17" charset="-128"/>
                <a:ea typeface="UD デジタル 教科書体 N-R" panose="02020400000000000000" pitchFamily="17" charset="-128"/>
              </a:rPr>
              <a:t>10</a:t>
            </a:r>
            <a:r>
              <a:rPr lang="ja-JP" altLang="en-US" sz="900" dirty="0">
                <a:effectLst/>
                <a:latin typeface="UD デジタル 教科書体 N-R" panose="02020400000000000000" pitchFamily="17" charset="-128"/>
                <a:ea typeface="UD デジタル 教科書体 N-R" panose="02020400000000000000" pitchFamily="17" charset="-128"/>
              </a:rPr>
              <a:t>月施行の改正セーフティネット法において、地方公共団体による居住支援協議会の設立が努力義務化されたため、目標値を上げて当該指標は継続</a:t>
            </a:r>
            <a:endParaRPr lang="en-US" altLang="ja-JP" sz="900" dirty="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28569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8</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2698383919"/>
              </p:ext>
            </p:extLst>
          </p:nvPr>
        </p:nvGraphicFramePr>
        <p:xfrm>
          <a:off x="206476" y="570463"/>
          <a:ext cx="11794012" cy="1604586"/>
        </p:xfrm>
        <a:graphic>
          <a:graphicData uri="http://schemas.openxmlformats.org/drawingml/2006/table">
            <a:tbl>
              <a:tblPr firstRow="1" bandRow="1">
                <a:tableStyleId>{5940675A-B579-460E-94D1-54222C63F5DA}</a:tableStyleId>
              </a:tblPr>
              <a:tblGrid>
                <a:gridCol w="434861">
                  <a:extLst>
                    <a:ext uri="{9D8B030D-6E8A-4147-A177-3AD203B41FA5}">
                      <a16:colId xmlns:a16="http://schemas.microsoft.com/office/drawing/2014/main" val="296240298"/>
                    </a:ext>
                  </a:extLst>
                </a:gridCol>
                <a:gridCol w="7138093">
                  <a:extLst>
                    <a:ext uri="{9D8B030D-6E8A-4147-A177-3AD203B41FA5}">
                      <a16:colId xmlns:a16="http://schemas.microsoft.com/office/drawing/2014/main" val="1337344024"/>
                    </a:ext>
                  </a:extLst>
                </a:gridCol>
                <a:gridCol w="822016">
                  <a:extLst>
                    <a:ext uri="{9D8B030D-6E8A-4147-A177-3AD203B41FA5}">
                      <a16:colId xmlns:a16="http://schemas.microsoft.com/office/drawing/2014/main" val="998201617"/>
                    </a:ext>
                  </a:extLst>
                </a:gridCol>
                <a:gridCol w="893053">
                  <a:extLst>
                    <a:ext uri="{9D8B030D-6E8A-4147-A177-3AD203B41FA5}">
                      <a16:colId xmlns:a16="http://schemas.microsoft.com/office/drawing/2014/main" val="23761280"/>
                    </a:ext>
                  </a:extLst>
                </a:gridCol>
                <a:gridCol w="872757">
                  <a:extLst>
                    <a:ext uri="{9D8B030D-6E8A-4147-A177-3AD203B41FA5}">
                      <a16:colId xmlns:a16="http://schemas.microsoft.com/office/drawing/2014/main" val="3349938948"/>
                    </a:ext>
                  </a:extLst>
                </a:gridCol>
                <a:gridCol w="654096">
                  <a:extLst>
                    <a:ext uri="{9D8B030D-6E8A-4147-A177-3AD203B41FA5}">
                      <a16:colId xmlns:a16="http://schemas.microsoft.com/office/drawing/2014/main" val="878834348"/>
                    </a:ext>
                  </a:extLst>
                </a:gridCol>
                <a:gridCol w="979136">
                  <a:extLst>
                    <a:ext uri="{9D8B030D-6E8A-4147-A177-3AD203B41FA5}">
                      <a16:colId xmlns:a16="http://schemas.microsoft.com/office/drawing/2014/main" val="1158007819"/>
                    </a:ext>
                  </a:extLst>
                </a:gridCol>
              </a:tblGrid>
              <a:tr h="0">
                <a:tc>
                  <a:txBody>
                    <a:bodyPr/>
                    <a:lstStyle/>
                    <a:p>
                      <a:pPr algn="ct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800" dirty="0">
                          <a:latin typeface="UD デジタル 教科書体 N-R" panose="02020400000000000000" pitchFamily="17" charset="-128"/>
                          <a:ea typeface="UD デジタル 教科書体 N-R" panose="02020400000000000000" pitchFamily="17" charset="-128"/>
                        </a:rPr>
                        <a:t>全国計画と整合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15</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地震時等に著しく危険な密集市街地の面積</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218ha</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07607685"/>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16</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住宅の耐震化率</a:t>
                      </a:r>
                      <a:endPar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endParaRPr>
                    </a:p>
                    <a:p>
                      <a:pPr marL="266700" indent="-266700" algn="l" fontAlgn="ctr">
                        <a:lnSpc>
                          <a:spcPts val="1200"/>
                        </a:lnSpc>
                      </a:pPr>
                      <a:r>
                        <a:rPr lang="ja-JP" altLang="en-US" sz="11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a:t>
                      </a:r>
                      <a:r>
                        <a:rPr lang="ja-JP" altLang="en-US" sz="1000" b="0" i="0" u="none" strike="noStrike" spc="0" baseline="0" dirty="0">
                          <a:solidFill>
                            <a:schemeClr val="tx1"/>
                          </a:solidFill>
                          <a:effectLst/>
                          <a:latin typeface="UD デジタル 教科書体 N-R" panose="02020400000000000000" pitchFamily="17" charset="-128"/>
                          <a:ea typeface="UD デジタル 教科書体 N-R" panose="02020400000000000000" pitchFamily="17" charset="-128"/>
                        </a:rPr>
                        <a:t>（住宅の耐震化率は、住宅・⼟地統計調査（総務省）から推計しており、住宅総数に対する耐震性が確保されている⼾数が占める割合 ）</a:t>
                      </a:r>
                      <a:endParaRPr lang="ja-JP" altLang="en-US" sz="1100" b="0" i="0" u="none" strike="noStrike" spc="0" baseline="0"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91.3%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600"/>
                        </a:lnSpc>
                      </a:pPr>
                      <a:r>
                        <a:rPr lang="ja-JP" altLang="en-US"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耐震性が</a:t>
                      </a:r>
                      <a:endParaRPr lang="en-US" altLang="ja-JP"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endParaRPr>
                    </a:p>
                    <a:p>
                      <a:pPr algn="ctr" fontAlgn="ctr">
                        <a:lnSpc>
                          <a:spcPts val="1600"/>
                        </a:lnSpc>
                      </a:pPr>
                      <a:r>
                        <a:rPr lang="ja-JP" altLang="en-US"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不十分な住宅を</a:t>
                      </a:r>
                      <a:endParaRPr lang="en-US" altLang="ja-JP"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endParaRPr>
                    </a:p>
                    <a:p>
                      <a:pPr algn="ctr" fontAlgn="ctr">
                        <a:lnSpc>
                          <a:spcPts val="1600"/>
                        </a:lnSpc>
                      </a:pPr>
                      <a:r>
                        <a:rPr lang="ja-JP" altLang="en-US" sz="10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おおむね解消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215532962"/>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17</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腐朽・破損がある使用目的のない空き家数</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4.9</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000"/>
                        </a:lnSpc>
                      </a:pP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5.5</a:t>
                      </a: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万戸程度</a:t>
                      </a:r>
                      <a:endPar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p>
                      <a:pPr algn="ctr" fontAlgn="ctr">
                        <a:lnSpc>
                          <a:spcPts val="1000"/>
                        </a:lnSpc>
                      </a:pP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に抑える</a:t>
                      </a:r>
                      <a:endPar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56596145"/>
                  </a:ext>
                </a:extLst>
              </a:tr>
              <a:tr h="0">
                <a:tc>
                  <a:txBody>
                    <a:bodyPr/>
                    <a:lstStyle/>
                    <a:p>
                      <a:pPr algn="ctr">
                        <a:lnSpc>
                          <a:spcPts val="1200"/>
                        </a:lnSpc>
                      </a:pPr>
                      <a:r>
                        <a:rPr kumimoji="1" lang="en-US" altLang="ja-JP" sz="1100" dirty="0">
                          <a:latin typeface="UD デジタル 教科書体 N-R" panose="02020400000000000000" pitchFamily="17" charset="-128"/>
                          <a:ea typeface="UD デジタル 教科書体 N-R" panose="02020400000000000000" pitchFamily="17" charset="-128"/>
                        </a:rPr>
                        <a:t>18</a:t>
                      </a:r>
                      <a:endParaRPr kumimoji="1" lang="ja-JP" altLang="en-US" sz="11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マンション管理計画認定の取得割合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4.3%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2357575985"/>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746B70B2-7536-4D4F-B86D-127031AE0B92}"/>
              </a:ext>
            </a:extLst>
          </p:cNvPr>
          <p:cNvSpPr/>
          <p:nvPr/>
        </p:nvSpPr>
        <p:spPr>
          <a:xfrm>
            <a:off x="206477" y="2404872"/>
            <a:ext cx="11779046" cy="4179283"/>
          </a:xfrm>
          <a:prstGeom prst="rect">
            <a:avLst/>
          </a:prstGeom>
          <a:solidFill>
            <a:srgbClr val="F4F9F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017DC184-35FA-4F78-B500-B716B1DD9882}"/>
              </a:ext>
            </a:extLst>
          </p:cNvPr>
          <p:cNvSpPr txBox="1"/>
          <p:nvPr/>
        </p:nvSpPr>
        <p:spPr>
          <a:xfrm>
            <a:off x="206477" y="2607397"/>
            <a:ext cx="5407940" cy="430887"/>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15</a:t>
            </a:r>
            <a:r>
              <a:rPr lang="ja-JP" altLang="en-US" sz="1100" dirty="0">
                <a:effectLst/>
                <a:latin typeface="UD デジタル 教科書体 N-R" panose="02020400000000000000" pitchFamily="17" charset="-128"/>
                <a:ea typeface="UD デジタル 教科書体 N-R" panose="02020400000000000000" pitchFamily="17" charset="-128"/>
              </a:rPr>
              <a:t>．地震時等に著しく危険な密集市街地の面積</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実数値（</a:t>
            </a:r>
            <a:r>
              <a:rPr lang="en-US" altLang="ja-JP" sz="1100" dirty="0">
                <a:latin typeface="UD デジタル 教科書体 N-R" panose="02020400000000000000" pitchFamily="17" charset="-128"/>
                <a:ea typeface="UD デジタル 教科書体 N-R" panose="02020400000000000000" pitchFamily="17" charset="-128"/>
              </a:rPr>
              <a:t>ha</a:t>
            </a:r>
            <a:r>
              <a:rPr lang="ja-JP" altLang="en-US" sz="1100" dirty="0">
                <a:latin typeface="UD デジタル 教科書体 N-R" panose="02020400000000000000" pitchFamily="17" charset="-128"/>
                <a:ea typeface="UD デジタル 教科書体 N-R" panose="02020400000000000000" pitchFamily="17" charset="-128"/>
              </a:rPr>
              <a:t>）</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8" name="テキスト ボックス 7">
            <a:extLst>
              <a:ext uri="{FF2B5EF4-FFF2-40B4-BE49-F238E27FC236}">
                <a16:creationId xmlns:a16="http://schemas.microsoft.com/office/drawing/2014/main" id="{C31F261C-49AF-4B50-961B-74D52F59827B}"/>
              </a:ext>
            </a:extLst>
          </p:cNvPr>
          <p:cNvSpPr txBox="1"/>
          <p:nvPr/>
        </p:nvSpPr>
        <p:spPr>
          <a:xfrm>
            <a:off x="206476" y="3153196"/>
            <a:ext cx="10972800" cy="1107996"/>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16</a:t>
            </a:r>
            <a:r>
              <a:rPr lang="ja-JP" altLang="en-US" sz="1100" dirty="0">
                <a:effectLst/>
                <a:latin typeface="UD デジタル 教科書体 N-R" panose="02020400000000000000" pitchFamily="17" charset="-128"/>
                <a:ea typeface="UD デジタル 教科書体 N-R" panose="02020400000000000000" pitchFamily="17" charset="-128"/>
              </a:rPr>
              <a:t>．住宅の耐震化率</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en-US" altLang="ja-JP" sz="1000" dirty="0">
                <a:latin typeface="UD デジタル 教科書体 N-R" panose="02020400000000000000" pitchFamily="17" charset="-128"/>
                <a:ea typeface="UD デジタル 教科書体 N-R" panose="02020400000000000000" pitchFamily="17" charset="-128"/>
              </a:rPr>
              <a:t>    </a:t>
            </a:r>
            <a:r>
              <a:rPr lang="ja-JP" altLang="en-US" sz="1000" dirty="0">
                <a:latin typeface="UD デジタル 教科書体 N-R" panose="02020400000000000000" pitchFamily="17" charset="-128"/>
                <a:ea typeface="UD デジタル 教科書体 N-R" panose="02020400000000000000" pitchFamily="17" charset="-128"/>
              </a:rPr>
              <a:t>（住宅の耐震化率は、住宅・⼟地統計調査（総務省）から推計しており、住宅総数に対する耐震性が確保されている⼾数が占める割合 ）</a:t>
            </a:r>
            <a:endParaRPr lang="en-US" altLang="ja-JP" sz="10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耐震性が不十分な住宅ストック</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昭和</a:t>
            </a:r>
            <a:r>
              <a:rPr lang="en-US" altLang="ja-JP" sz="1100" dirty="0">
                <a:effectLst/>
                <a:latin typeface="UD デジタル 教科書体 N-R" panose="02020400000000000000" pitchFamily="17" charset="-128"/>
                <a:ea typeface="UD デジタル 教科書体 N-R" panose="02020400000000000000" pitchFamily="17" charset="-128"/>
              </a:rPr>
              <a:t>56</a:t>
            </a:r>
            <a:r>
              <a:rPr lang="ja-JP" altLang="en-US" sz="1100" dirty="0">
                <a:effectLst/>
                <a:latin typeface="UD デジタル 教科書体 N-R" panose="02020400000000000000" pitchFamily="17" charset="-128"/>
                <a:ea typeface="UD デジタル 教科書体 N-R" panose="02020400000000000000" pitchFamily="17" charset="-128"/>
              </a:rPr>
              <a:t>年以降建設の住宅戸数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en-US" altLang="ja-JP" sz="1100" dirty="0">
                <a:latin typeface="UD デジタル 教科書体 N-R" panose="02020400000000000000" pitchFamily="17" charset="-128"/>
                <a:ea typeface="UD デジタル 教科書体 N-R" panose="02020400000000000000" pitchFamily="17" charset="-128"/>
              </a:rPr>
              <a:t>   </a:t>
            </a:r>
            <a:r>
              <a:rPr lang="ja-JP" altLang="en-US" sz="1100" dirty="0">
                <a:effectLst/>
                <a:latin typeface="UD デジタル 教科書体 N-R" panose="02020400000000000000" pitchFamily="17" charset="-128"/>
                <a:ea typeface="UD デジタル 教科書体 N-R" panose="02020400000000000000" pitchFamily="17" charset="-128"/>
              </a:rPr>
              <a:t>＋昭和</a:t>
            </a:r>
            <a:r>
              <a:rPr lang="en-US" altLang="ja-JP" sz="1100" dirty="0">
                <a:effectLst/>
                <a:latin typeface="UD デジタル 教科書体 N-R" panose="02020400000000000000" pitchFamily="17" charset="-128"/>
                <a:ea typeface="UD デジタル 教科書体 N-R" panose="02020400000000000000" pitchFamily="17" charset="-128"/>
              </a:rPr>
              <a:t>55</a:t>
            </a:r>
            <a:r>
              <a:rPr lang="ja-JP" altLang="en-US" sz="1100" dirty="0">
                <a:effectLst/>
                <a:latin typeface="UD デジタル 教科書体 N-R" panose="02020400000000000000" pitchFamily="17" charset="-128"/>
                <a:ea typeface="UD デジタル 教科書体 N-R" panose="02020400000000000000" pitchFamily="17" charset="-128"/>
              </a:rPr>
              <a:t>年以前建設の住宅のうち、新耐震基準を満たす住宅の戸数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住宅・土地統計調査、国土交通省独自設定</a:t>
            </a:r>
            <a:r>
              <a:rPr lang="en-US" altLang="ja-JP" sz="1100" dirty="0">
                <a:effectLst/>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1FF8E660-4ADC-47DC-B3D3-E4F4234574C3}"/>
              </a:ext>
            </a:extLst>
          </p:cNvPr>
          <p:cNvSpPr txBox="1"/>
          <p:nvPr/>
        </p:nvSpPr>
        <p:spPr>
          <a:xfrm>
            <a:off x="206476" y="5337659"/>
            <a:ext cx="5407940" cy="1107996"/>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18</a:t>
            </a:r>
            <a:r>
              <a:rPr lang="ja-JP" altLang="en-US" sz="1100" dirty="0">
                <a:effectLst/>
                <a:latin typeface="UD デジタル 教科書体 N-R" panose="02020400000000000000" pitchFamily="17" charset="-128"/>
                <a:ea typeface="UD デジタル 教科書体 N-R" panose="02020400000000000000" pitchFamily="17" charset="-128"/>
              </a:rPr>
              <a:t>．マンション管理計画認定の取得割合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現状値＝Ａ／Ｂ</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Ａ＝認定マンションストック数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Ｂ＝マンションストック数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建築着工統計調査より推計</a:t>
            </a:r>
            <a:r>
              <a:rPr lang="en-US" altLang="ja-JP" sz="1100" dirty="0">
                <a:latin typeface="UD デジタル 教科書体 N-R" panose="02020400000000000000" pitchFamily="17" charset="-128"/>
                <a:ea typeface="UD デジタル 教科書体 N-R" panose="02020400000000000000" pitchFamily="17" charset="-128"/>
              </a:rPr>
              <a:t>】</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60099482-3050-4CC3-9C69-1E6273F1F37D}"/>
              </a:ext>
            </a:extLst>
          </p:cNvPr>
          <p:cNvSpPr txBox="1"/>
          <p:nvPr/>
        </p:nvSpPr>
        <p:spPr>
          <a:xfrm>
            <a:off x="206476" y="4522426"/>
            <a:ext cx="10972800" cy="553998"/>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17</a:t>
            </a:r>
            <a:r>
              <a:rPr lang="ja-JP" altLang="en-US" sz="1100" dirty="0">
                <a:effectLst/>
                <a:latin typeface="UD デジタル 教科書体 N-R" panose="02020400000000000000" pitchFamily="17" charset="-128"/>
                <a:ea typeface="UD デジタル 教科書体 N-R" panose="02020400000000000000" pitchFamily="17" charset="-128"/>
              </a:rPr>
              <a:t>．腐朽・破損がある使用目的のない空き家数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176213"/>
            <a:r>
              <a:rPr lang="ja-JP" altLang="en-US" sz="1100" dirty="0">
                <a:effectLst/>
                <a:latin typeface="UD デジタル 教科書体 N-R" panose="02020400000000000000" pitchFamily="17" charset="-128"/>
                <a:ea typeface="UD デジタル 教科書体 N-R" panose="02020400000000000000" pitchFamily="17" charset="-128"/>
              </a:rPr>
              <a:t>住宅・土地統計調査より、「使用目的のない空き家」のうち、管理状態が不全と考えられる「腐朽・破損あり」の空き家の戸数を現状値とする。</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449263" indent="-273050"/>
            <a:r>
              <a:rPr lang="ja-JP" altLang="en-US" sz="800" dirty="0">
                <a:latin typeface="UD デジタル 教科書体 N-R" panose="02020400000000000000" pitchFamily="17" charset="-128"/>
                <a:ea typeface="UD デジタル 教科書体 N-R" panose="02020400000000000000" pitchFamily="17" charset="-128"/>
              </a:rPr>
              <a:t>　</a:t>
            </a:r>
            <a:r>
              <a:rPr lang="en-US" altLang="ja-JP" sz="800" dirty="0">
                <a:latin typeface="UD デジタル 教科書体 N-R" panose="02020400000000000000" pitchFamily="17" charset="-128"/>
                <a:ea typeface="UD デジタル 教科書体 N-R" panose="02020400000000000000" pitchFamily="17" charset="-128"/>
              </a:rPr>
              <a:t>※</a:t>
            </a:r>
            <a:r>
              <a:rPr lang="ja-JP" altLang="en-US" sz="800" dirty="0">
                <a:latin typeface="UD デジタル 教科書体 N-R" panose="02020400000000000000" pitchFamily="17" charset="-128"/>
                <a:ea typeface="UD デジタル 教科書体 N-R" panose="02020400000000000000" pitchFamily="17" charset="-128"/>
              </a:rPr>
              <a:t>今後、高齢化や大相続時代の到来により、空き家の増加ペースが上がることを踏まえ、「住宅・土地統計調査（総務省）」の直近３区域（４地点（</a:t>
            </a:r>
            <a:r>
              <a:rPr lang="en-US" altLang="ja-JP" sz="800" dirty="0">
                <a:latin typeface="UD デジタル 教科書体 N-R" panose="02020400000000000000" pitchFamily="17" charset="-128"/>
                <a:ea typeface="UD デジタル 教科書体 N-R" panose="02020400000000000000" pitchFamily="17" charset="-128"/>
              </a:rPr>
              <a:t>R5</a:t>
            </a:r>
            <a:r>
              <a:rPr lang="ja-JP" altLang="en-US" sz="800" dirty="0">
                <a:latin typeface="UD デジタル 教科書体 N-R" panose="02020400000000000000" pitchFamily="17" charset="-128"/>
                <a:ea typeface="UD デジタル 教科書体 N-R" panose="02020400000000000000" pitchFamily="17" charset="-128"/>
              </a:rPr>
              <a:t>、</a:t>
            </a:r>
            <a:r>
              <a:rPr lang="en-US" altLang="ja-JP" sz="800" dirty="0">
                <a:latin typeface="UD デジタル 教科書体 N-R" panose="02020400000000000000" pitchFamily="17" charset="-128"/>
                <a:ea typeface="UD デジタル 教科書体 N-R" panose="02020400000000000000" pitchFamily="17" charset="-128"/>
              </a:rPr>
              <a:t>H30 </a:t>
            </a:r>
            <a:r>
              <a:rPr lang="ja-JP" altLang="en-US" sz="800" dirty="0">
                <a:latin typeface="UD デジタル 教科書体 N-R" panose="02020400000000000000" pitchFamily="17" charset="-128"/>
                <a:ea typeface="UD デジタル 教科書体 N-R" panose="02020400000000000000" pitchFamily="17" charset="-128"/>
              </a:rPr>
              <a:t>、</a:t>
            </a:r>
            <a:r>
              <a:rPr lang="en-US" altLang="ja-JP" sz="800" dirty="0">
                <a:latin typeface="UD デジタル 教科書体 N-R" panose="02020400000000000000" pitchFamily="17" charset="-128"/>
                <a:ea typeface="UD デジタル 教科書体 N-R" panose="02020400000000000000" pitchFamily="17" charset="-128"/>
              </a:rPr>
              <a:t>H25 </a:t>
            </a:r>
            <a:r>
              <a:rPr lang="ja-JP" altLang="en-US" sz="800" dirty="0">
                <a:latin typeface="UD デジタル 教科書体 N-R" panose="02020400000000000000" pitchFamily="17" charset="-128"/>
                <a:ea typeface="UD デジタル 教科書体 N-R" panose="02020400000000000000" pitchFamily="17" charset="-128"/>
              </a:rPr>
              <a:t>、</a:t>
            </a:r>
            <a:r>
              <a:rPr lang="en-US" altLang="ja-JP" sz="800" dirty="0">
                <a:latin typeface="UD デジタル 教科書体 N-R" panose="02020400000000000000" pitchFamily="17" charset="-128"/>
                <a:ea typeface="UD デジタル 教科書体 N-R" panose="02020400000000000000" pitchFamily="17" charset="-128"/>
              </a:rPr>
              <a:t>H20 </a:t>
            </a:r>
            <a:r>
              <a:rPr lang="ja-JP" altLang="en-US" sz="800" dirty="0">
                <a:latin typeface="UD デジタル 教科書体 N-R" panose="02020400000000000000" pitchFamily="17" charset="-128"/>
                <a:ea typeface="UD デジタル 教科書体 N-R" panose="02020400000000000000" pitchFamily="17" charset="-128"/>
              </a:rPr>
              <a:t>））の実績値をもとに目標を設定</a:t>
            </a:r>
            <a:endParaRPr lang="en-US" altLang="ja-JP" sz="800" dirty="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241543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9</a:t>
            </a:fld>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2231456077"/>
              </p:ext>
            </p:extLst>
          </p:nvPr>
        </p:nvGraphicFramePr>
        <p:xfrm>
          <a:off x="206476" y="570463"/>
          <a:ext cx="11771339" cy="2469999"/>
        </p:xfrm>
        <a:graphic>
          <a:graphicData uri="http://schemas.openxmlformats.org/drawingml/2006/table">
            <a:tbl>
              <a:tblPr firstRow="1" bandRow="1">
                <a:tableStyleId>{5940675A-B579-460E-94D1-54222C63F5DA}</a:tableStyleId>
              </a:tblPr>
              <a:tblGrid>
                <a:gridCol w="434025">
                  <a:extLst>
                    <a:ext uri="{9D8B030D-6E8A-4147-A177-3AD203B41FA5}">
                      <a16:colId xmlns:a16="http://schemas.microsoft.com/office/drawing/2014/main" val="296240298"/>
                    </a:ext>
                  </a:extLst>
                </a:gridCol>
                <a:gridCol w="7124371">
                  <a:extLst>
                    <a:ext uri="{9D8B030D-6E8A-4147-A177-3AD203B41FA5}">
                      <a16:colId xmlns:a16="http://schemas.microsoft.com/office/drawing/2014/main" val="1337344024"/>
                    </a:ext>
                  </a:extLst>
                </a:gridCol>
                <a:gridCol w="820436">
                  <a:extLst>
                    <a:ext uri="{9D8B030D-6E8A-4147-A177-3AD203B41FA5}">
                      <a16:colId xmlns:a16="http://schemas.microsoft.com/office/drawing/2014/main" val="998201617"/>
                    </a:ext>
                  </a:extLst>
                </a:gridCol>
                <a:gridCol w="781114">
                  <a:extLst>
                    <a:ext uri="{9D8B030D-6E8A-4147-A177-3AD203B41FA5}">
                      <a16:colId xmlns:a16="http://schemas.microsoft.com/office/drawing/2014/main" val="23761280"/>
                    </a:ext>
                  </a:extLst>
                </a:gridCol>
                <a:gridCol w="981302">
                  <a:extLst>
                    <a:ext uri="{9D8B030D-6E8A-4147-A177-3AD203B41FA5}">
                      <a16:colId xmlns:a16="http://schemas.microsoft.com/office/drawing/2014/main" val="3349938948"/>
                    </a:ext>
                  </a:extLst>
                </a:gridCol>
                <a:gridCol w="625076">
                  <a:extLst>
                    <a:ext uri="{9D8B030D-6E8A-4147-A177-3AD203B41FA5}">
                      <a16:colId xmlns:a16="http://schemas.microsoft.com/office/drawing/2014/main" val="878834348"/>
                    </a:ext>
                  </a:extLst>
                </a:gridCol>
                <a:gridCol w="1005015">
                  <a:extLst>
                    <a:ext uri="{9D8B030D-6E8A-4147-A177-3AD203B41FA5}">
                      <a16:colId xmlns:a16="http://schemas.microsoft.com/office/drawing/2014/main" val="1158007819"/>
                    </a:ext>
                  </a:extLst>
                </a:gridCol>
              </a:tblGrid>
              <a:tr h="0">
                <a:tc>
                  <a:txBody>
                    <a:bodyPr/>
                    <a:lstStyle/>
                    <a:p>
                      <a:pPr algn="ct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900" dirty="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900" dirty="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9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900" dirty="0">
                          <a:latin typeface="UD デジタル 教科書体 N-R" panose="02020400000000000000" pitchFamily="17" charset="-128"/>
                          <a:ea typeface="UD デジタル 教科書体 N-R" panose="02020400000000000000" pitchFamily="17" charset="-128"/>
                        </a:rPr>
                        <a:t>全国計画と整合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lnSpc>
                          <a:spcPts val="1200"/>
                        </a:lnSpc>
                      </a:pPr>
                      <a:r>
                        <a:rPr kumimoji="1" lang="en-US" altLang="ja-JP" sz="1050" dirty="0">
                          <a:latin typeface="UD デジタル 教科書体 N-R" panose="02020400000000000000" pitchFamily="17" charset="-128"/>
                          <a:ea typeface="UD デジタル 教科書体 N-R" panose="02020400000000000000" pitchFamily="17" charset="-128"/>
                        </a:rPr>
                        <a:t>19</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lnSpc>
                          <a:spcPts val="1200"/>
                        </a:lnSpc>
                      </a:pPr>
                      <a:r>
                        <a:rPr lang="ja-JP" altLang="en-US" sz="10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居住支援協議会を設立した市町村の人口カバー率</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00" b="0" i="0" u="none" strike="noStrike" dirty="0">
                          <a:solidFill>
                            <a:schemeClr val="tx1"/>
                          </a:solidFill>
                          <a:effectLst/>
                          <a:latin typeface="UD デジタル 教科書体 N-R"/>
                          <a:ea typeface="UD デジタル 教科書体 N-R"/>
                        </a:rPr>
                        <a:t>（R7）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1" lang="ja-JP" altLang="en-US" sz="1000" dirty="0">
                          <a:latin typeface="UD デジタル 教科書体 N-R"/>
                          <a:ea typeface="UD デジタル 教科書体 N-R"/>
                        </a:rPr>
                        <a:t>＊</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46048955"/>
                  </a:ext>
                </a:extLst>
              </a:tr>
              <a:tr h="0">
                <a:tc>
                  <a:txBody>
                    <a:bodyPr/>
                    <a:lstStyle/>
                    <a:p>
                      <a:pPr algn="ctr"/>
                      <a:r>
                        <a:rPr kumimoji="1" lang="en-US" altLang="ja-JP" sz="1050" dirty="0">
                          <a:latin typeface="UD デジタル 教科書体 N-R" panose="02020400000000000000" pitchFamily="17" charset="-128"/>
                          <a:ea typeface="UD デジタル 教科書体 N-R" panose="02020400000000000000" pitchFamily="17" charset="-128"/>
                        </a:rPr>
                        <a:t>20</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lnSpc>
                          <a:spcPts val="1200"/>
                        </a:lnSpc>
                      </a:pPr>
                      <a:r>
                        <a:rPr lang="ja-JP" altLang="en-US" sz="10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公的賃貸住宅全体のストック数</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39.2</a:t>
                      </a:r>
                      <a:r>
                        <a:rPr lang="ja-JP" alt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31.0</a:t>
                      </a:r>
                      <a:r>
                        <a:rPr lang="ja-JP" alt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822293558"/>
                  </a:ext>
                </a:extLst>
              </a:tr>
              <a:tr h="0">
                <a:tc>
                  <a:txBody>
                    <a:bodyPr/>
                    <a:lstStyle/>
                    <a:p>
                      <a:pPr algn="ctr"/>
                      <a:r>
                        <a:rPr kumimoji="1" lang="en-US" altLang="ja-JP" sz="1050" dirty="0">
                          <a:latin typeface="UD デジタル 教科書体 N-R" panose="02020400000000000000" pitchFamily="17" charset="-128"/>
                          <a:ea typeface="UD デジタル 教科書体 N-R" panose="02020400000000000000" pitchFamily="17" charset="-128"/>
                        </a:rPr>
                        <a:t>21</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00" b="0" i="0" u="none" strike="noStrike" dirty="0">
                          <a:solidFill>
                            <a:srgbClr val="000000"/>
                          </a:solidFill>
                          <a:effectLst/>
                          <a:latin typeface="UD デジタル 教科書体 N-R"/>
                          <a:ea typeface="UD デジタル 教科書体 N-R"/>
                        </a:rPr>
                        <a:t> 賃貸住宅における入居差別の状況</a:t>
                      </a:r>
                      <a:br>
                        <a:rPr lang="ja-JP" altLang="en-US" sz="1000" b="0" i="0" u="none" strike="noStrike" dirty="0">
                          <a:solidFill>
                            <a:srgbClr val="000000"/>
                          </a:solidFill>
                          <a:effectLst/>
                          <a:latin typeface="UD デジタル 教科書体 N-R"/>
                          <a:ea typeface="UD デジタル 教科書体 N-R"/>
                        </a:rPr>
                      </a:br>
                      <a:r>
                        <a:rPr lang="ja-JP" altLang="en-US" sz="900" b="0" i="0" u="none" strike="noStrike" dirty="0">
                          <a:solidFill>
                            <a:srgbClr val="000000"/>
                          </a:solidFill>
                          <a:effectLst/>
                          <a:latin typeface="UD デジタル 教科書体 N-R"/>
                          <a:ea typeface="UD デジタル 教科書体 N-R"/>
                        </a:rPr>
                        <a:t> 　①高齢者　②障がい者　③母子（父子）家庭　④外国人</a:t>
                      </a:r>
                      <a:endParaRPr lang="ja-JP" altLang="en-US" sz="1000" b="0" i="0" u="none" strike="noStrike" dirty="0">
                        <a:solidFill>
                          <a:srgbClr val="000000"/>
                        </a:solidFill>
                        <a:effectLst/>
                        <a:latin typeface="UD デジタル 教科書体 N-R"/>
                        <a:ea typeface="UD デジタル 教科書体 N-R"/>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①</a:t>
                      </a: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32.2%</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②14.0%</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③ 4.6%</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④27.2%</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25129262"/>
                  </a:ext>
                </a:extLst>
              </a:tr>
              <a:tr h="0">
                <a:tc>
                  <a:txBody>
                    <a:bodyPr/>
                    <a:lstStyle/>
                    <a:p>
                      <a:pPr algn="ctr"/>
                      <a:r>
                        <a:rPr kumimoji="1" lang="en-US" altLang="ja-JP" sz="1050" dirty="0">
                          <a:latin typeface="UD デジタル 教科書体 N-R" panose="02020400000000000000" pitchFamily="17" charset="-128"/>
                          <a:ea typeface="UD デジタル 教科書体 N-R" panose="02020400000000000000" pitchFamily="17" charset="-128"/>
                        </a:rPr>
                        <a:t>22</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00" b="0" i="0" u="none" strike="noStrike" dirty="0">
                          <a:solidFill>
                            <a:srgbClr val="000000"/>
                          </a:solidFill>
                          <a:effectLst/>
                          <a:latin typeface="UD デジタル 教科書体 N-R"/>
                          <a:ea typeface="UD デジタル 教科書体 N-R"/>
                        </a:rPr>
                        <a:t> 土地取引等における差別の状況</a:t>
                      </a:r>
                      <a:endParaRPr lang="en-US" altLang="ja-JP" sz="1000" b="0" i="0" u="none" strike="noStrike" dirty="0">
                        <a:solidFill>
                          <a:srgbClr val="000000"/>
                        </a:solidFill>
                        <a:effectLst/>
                        <a:latin typeface="UD デジタル 教科書体 N-R"/>
                        <a:ea typeface="UD デジタル 教科書体 N-R"/>
                      </a:endParaRPr>
                    </a:p>
                    <a:p>
                      <a:pPr marL="355600" indent="0" algn="l" fontAlgn="ctr"/>
                      <a:r>
                        <a:rPr lang="ja-JP" altLang="en-US" sz="900" b="0" i="0" u="none" strike="noStrike" dirty="0">
                          <a:solidFill>
                            <a:srgbClr val="000000"/>
                          </a:solidFill>
                          <a:effectLst/>
                          <a:latin typeface="UD デジタル 教科書体 N-R"/>
                          <a:ea typeface="UD デジタル 教科書体 N-R"/>
                        </a:rPr>
                        <a:t>（宅地建物取引業者が取引物件に関して、同和地区であるかどうかの質問を受けた経験がある割合（過去５年間））</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014510238"/>
                  </a:ext>
                </a:extLst>
              </a:tr>
              <a:tr h="0">
                <a:tc>
                  <a:txBody>
                    <a:bodyPr/>
                    <a:lstStyle/>
                    <a:p>
                      <a:pPr algn="ctr"/>
                      <a:r>
                        <a:rPr kumimoji="1" lang="en-US" altLang="ja-JP" sz="1050" dirty="0">
                          <a:latin typeface="UD デジタル 教科書体 N-R" panose="02020400000000000000" pitchFamily="17" charset="-128"/>
                          <a:ea typeface="UD デジタル 教科書体 N-R" panose="02020400000000000000" pitchFamily="17" charset="-128"/>
                        </a:rPr>
                        <a:t>23</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00" b="0" i="0" u="none" strike="noStrike" dirty="0">
                          <a:solidFill>
                            <a:srgbClr val="000000"/>
                          </a:solidFill>
                          <a:effectLst/>
                          <a:latin typeface="UD デジタル 教科書体 N-R"/>
                          <a:ea typeface="UD デジタル 教科書体 N-R"/>
                        </a:rPr>
                        <a:t> 宅地建物取引業者の人権意識</a:t>
                      </a:r>
                      <a:br>
                        <a:rPr lang="ja-JP" altLang="en-US" sz="1000" b="0" i="0" u="none" strike="noStrike" dirty="0">
                          <a:solidFill>
                            <a:srgbClr val="000000"/>
                          </a:solidFill>
                          <a:effectLst/>
                          <a:latin typeface="UD デジタル 教科書体 N-R"/>
                          <a:ea typeface="UD デジタル 教科書体 N-R"/>
                        </a:rPr>
                      </a:br>
                      <a:r>
                        <a:rPr lang="ja-JP" altLang="en-US" sz="900" b="0" i="0" u="none" strike="noStrike" spc="0" baseline="0" dirty="0">
                          <a:solidFill>
                            <a:srgbClr val="000000"/>
                          </a:solidFill>
                          <a:effectLst/>
                          <a:latin typeface="UD デジタル 教科書体 N-R"/>
                          <a:ea typeface="UD デジタル 教科書体 N-R"/>
                        </a:rPr>
                        <a:t> 　 ①宅地建物取引業法に基づく指導監督基準の規制内容</a:t>
                      </a:r>
                      <a:endParaRPr lang="en-US" altLang="ja-JP" sz="900" b="0" i="0" u="none" strike="noStrike" spc="0" baseline="0" dirty="0">
                        <a:solidFill>
                          <a:srgbClr val="000000"/>
                        </a:solidFill>
                        <a:effectLst/>
                        <a:latin typeface="UD デジタル 教科書体 N-R"/>
                        <a:ea typeface="UD デジタル 教科書体 N-R"/>
                      </a:endParaRPr>
                    </a:p>
                    <a:p>
                      <a:pPr marL="88900" indent="0" algn="l" fontAlgn="ctr"/>
                      <a:r>
                        <a:rPr lang="en-US" altLang="ja-JP" sz="900" b="0" i="0" u="none" strike="noStrike" spc="0" baseline="0" dirty="0">
                          <a:solidFill>
                            <a:srgbClr val="000000"/>
                          </a:solidFill>
                          <a:effectLst/>
                          <a:latin typeface="UD デジタル 教科書体 N-R"/>
                          <a:ea typeface="UD デジタル 教科書体 N-R"/>
                        </a:rPr>
                        <a:t>  </a:t>
                      </a:r>
                      <a:r>
                        <a:rPr lang="ja-JP" altLang="en-US" sz="900" b="0" i="0" u="none" strike="noStrike" spc="0" baseline="0" dirty="0">
                          <a:solidFill>
                            <a:srgbClr val="000000"/>
                          </a:solidFill>
                          <a:effectLst/>
                          <a:latin typeface="UD デジタル 教科書体 N-R"/>
                          <a:ea typeface="UD デジタル 教科書体 N-R"/>
                        </a:rPr>
                        <a:t>　②宅地建物取引業第</a:t>
                      </a:r>
                      <a:r>
                        <a:rPr lang="en-US" altLang="ja-JP" sz="900" b="0" i="0" u="none" strike="noStrike" spc="0" baseline="0" dirty="0">
                          <a:solidFill>
                            <a:srgbClr val="000000"/>
                          </a:solidFill>
                          <a:effectLst/>
                          <a:latin typeface="UD デジタル 教科書体 N-R"/>
                          <a:ea typeface="UD デジタル 教科書体 N-R"/>
                        </a:rPr>
                        <a:t>47</a:t>
                      </a:r>
                      <a:r>
                        <a:rPr lang="ja-JP" altLang="en-US" sz="900" b="0" i="0" u="none" strike="noStrike" spc="0" baseline="0" dirty="0">
                          <a:solidFill>
                            <a:srgbClr val="000000"/>
                          </a:solidFill>
                          <a:effectLst/>
                          <a:latin typeface="UD デジタル 教科書体 N-R"/>
                          <a:ea typeface="UD デジタル 教科書体 N-R"/>
                        </a:rPr>
                        <a:t>条関係の解釈に関する国土交通大臣答弁の認識割合</a:t>
                      </a:r>
                      <a:endParaRPr lang="en-US" altLang="ja-JP" sz="900" b="0" i="0" u="none" strike="noStrike" spc="0" baseline="0" dirty="0">
                        <a:solidFill>
                          <a:srgbClr val="000000"/>
                        </a:solidFill>
                        <a:effectLst/>
                        <a:latin typeface="UD デジタル 教科書体 N-R"/>
                        <a:ea typeface="UD デジタル 教科書体 N-R"/>
                      </a:endParaRPr>
                    </a:p>
                    <a:p>
                      <a:pPr marL="88900" indent="0" algn="l" fontAlgn="ctr"/>
                      <a:r>
                        <a:rPr lang="en-US" altLang="ja-JP" sz="900" b="0" i="0" u="none" strike="noStrike" spc="0" baseline="0" dirty="0">
                          <a:solidFill>
                            <a:srgbClr val="000000"/>
                          </a:solidFill>
                          <a:effectLst/>
                          <a:latin typeface="UD デジタル 教科書体 N-R"/>
                          <a:ea typeface="UD デジタル 教科書体 N-R"/>
                        </a:rPr>
                        <a:t>  </a:t>
                      </a:r>
                      <a:r>
                        <a:rPr lang="ja-JP" altLang="en-US" sz="900" b="0" i="0" u="none" strike="noStrike" spc="0" baseline="0" dirty="0">
                          <a:solidFill>
                            <a:srgbClr val="000000"/>
                          </a:solidFill>
                          <a:effectLst/>
                          <a:latin typeface="UD デジタル 教科書体 N-R"/>
                          <a:ea typeface="UD デジタル 教科書体 N-R"/>
                        </a:rPr>
                        <a:t>　③大阪府部落差別事象に係る調査等の規制等に関する条例の改正内容の認識割合</a:t>
                      </a:r>
                      <a:endParaRPr lang="ja-JP" altLang="en-US" sz="1100" b="0" i="0" u="none" strike="noStrike" spc="0" baseline="0" dirty="0">
                        <a:solidFill>
                          <a:srgbClr val="000000"/>
                        </a:solidFill>
                        <a:effectLst/>
                        <a:latin typeface="UD デジタル 教科書体 N-R"/>
                        <a:ea typeface="UD デジタル 教科書体 N-R"/>
                      </a:endParaRP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①</a:t>
                      </a: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87.5%</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②86.2%</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③79.5%</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100%</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7144" marR="7144" marT="714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951760288"/>
                  </a:ext>
                </a:extLst>
              </a:tr>
              <a:tr h="0">
                <a:tc>
                  <a:txBody>
                    <a:bodyPr/>
                    <a:lstStyle/>
                    <a:p>
                      <a:pPr algn="ctr"/>
                      <a:r>
                        <a:rPr kumimoji="1" lang="en-US" altLang="ja-JP" sz="1050" dirty="0">
                          <a:latin typeface="UD デジタル 教科書体 N-R" panose="02020400000000000000" pitchFamily="17" charset="-128"/>
                          <a:ea typeface="UD デジタル 教科書体 N-R" panose="02020400000000000000" pitchFamily="17" charset="-128"/>
                        </a:rPr>
                        <a:t>24</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kumimoji="1" lang="en-US" altLang="ja-JP" sz="1000" dirty="0">
                          <a:latin typeface="UD デジタル 教科書体 N-R"/>
                          <a:ea typeface="UD デジタル 教科書体 N-R"/>
                        </a:rPr>
                        <a:t>【</a:t>
                      </a:r>
                      <a:r>
                        <a:rPr kumimoji="1" lang="ja-JP" altLang="en-US" sz="1000" dirty="0">
                          <a:latin typeface="UD デジタル 教科書体 N-R"/>
                          <a:ea typeface="UD デジタル 教科書体 N-R"/>
                        </a:rPr>
                        <a:t>観測指標</a:t>
                      </a:r>
                      <a:r>
                        <a:rPr kumimoji="1" lang="en-US" altLang="ja-JP" sz="1000" dirty="0">
                          <a:latin typeface="UD デジタル 教科書体 N-R"/>
                          <a:ea typeface="UD デジタル 教科書体 N-R"/>
                        </a:rPr>
                        <a:t>】</a:t>
                      </a:r>
                      <a:r>
                        <a:rPr kumimoji="1" lang="ja-JP" altLang="en-US" sz="1000" dirty="0">
                          <a:latin typeface="UD デジタル 教科書体 N-R"/>
                          <a:ea typeface="UD デジタル 教科書体 N-R"/>
                        </a:rPr>
                        <a:t>公営住宅等</a:t>
                      </a:r>
                      <a:r>
                        <a:rPr lang="ja-JP" altLang="en-US" sz="1000" dirty="0">
                          <a:latin typeface="UD デジタル 教科書体 N-R"/>
                          <a:ea typeface="UD デジタル 教科書体 N-R"/>
                        </a:rPr>
                        <a:t>・公社住宅</a:t>
                      </a:r>
                      <a:r>
                        <a:rPr kumimoji="1" lang="ja-JP" altLang="en-US" sz="1000" dirty="0">
                          <a:latin typeface="UD デジタル 教科書体 N-R"/>
                          <a:ea typeface="UD デジタル 教科書体 N-R"/>
                        </a:rPr>
                        <a:t>における地域の為の</a:t>
                      </a:r>
                      <a:r>
                        <a:rPr lang="ja-JP" altLang="en-US" sz="1000" dirty="0">
                          <a:latin typeface="UD デジタル 教科書体 N-R"/>
                          <a:ea typeface="UD デジタル 教科書体 N-R"/>
                        </a:rPr>
                        <a:t>活用</a:t>
                      </a:r>
                      <a:r>
                        <a:rPr kumimoji="1" lang="ja-JP" altLang="en-US" sz="1000" dirty="0">
                          <a:latin typeface="UD デジタル 教科書体 N-R"/>
                          <a:ea typeface="UD デジタル 教科書体 N-R"/>
                        </a:rPr>
                        <a:t>数</a:t>
                      </a:r>
                      <a:endParaRPr lang="ja-JP" altLang="en-US" sz="1000" dirty="0">
                        <a:latin typeface="UD デジタル 教科書体 N-R"/>
                        <a:ea typeface="UD デジタル 教科書体 N-R"/>
                      </a:endParaRPr>
                    </a:p>
                    <a:p>
                      <a:pPr marL="901700" marR="0" lvl="0" indent="0" algn="l">
                        <a:lnSpc>
                          <a:spcPts val="1200"/>
                        </a:lnSpc>
                        <a:spcBef>
                          <a:spcPts val="0"/>
                        </a:spcBef>
                        <a:spcAft>
                          <a:spcPts val="0"/>
                        </a:spcAft>
                        <a:buClrTx/>
                        <a:buSzTx/>
                        <a:buFontTx/>
                        <a:buNone/>
                      </a:pPr>
                      <a:r>
                        <a:rPr kumimoji="1" lang="en-US" altLang="ja-JP" sz="900" dirty="0">
                          <a:latin typeface="UD デジタル 教科書体 N-R"/>
                          <a:ea typeface="UD デジタル 教科書体 N-R"/>
                        </a:rPr>
                        <a:t>(※</a:t>
                      </a:r>
                      <a:r>
                        <a:rPr kumimoji="1" lang="ja-JP" altLang="en-US" sz="900" dirty="0">
                          <a:latin typeface="UD デジタル 教科書体 N-R"/>
                          <a:ea typeface="UD デジタル 教科書体 N-R"/>
                        </a:rPr>
                        <a:t>目的外使用など</a:t>
                      </a:r>
                      <a:r>
                        <a:rPr lang="ja-JP" altLang="en-US" sz="900" dirty="0">
                          <a:latin typeface="UD デジタル 教科書体 N-R"/>
                          <a:ea typeface="UD デジタル 教科書体 N-R"/>
                        </a:rPr>
                        <a:t>による</a:t>
                      </a:r>
                      <a:r>
                        <a:rPr kumimoji="1" lang="ja-JP" altLang="en-US" sz="900" dirty="0">
                          <a:latin typeface="UD デジタル 教科書体 N-R"/>
                          <a:ea typeface="UD デジタル 教科書体 N-R"/>
                        </a:rPr>
                        <a:t>高齢者、障がい者、子育て世帯</a:t>
                      </a:r>
                      <a:r>
                        <a:rPr lang="ja-JP" altLang="en-US" sz="900" dirty="0">
                          <a:latin typeface="UD デジタル 教科書体 N-R"/>
                          <a:ea typeface="UD デジタル 教科書体 N-R"/>
                        </a:rPr>
                        <a:t>へ</a:t>
                      </a:r>
                      <a:r>
                        <a:rPr kumimoji="1" lang="ja-JP" altLang="en-US" sz="900" dirty="0">
                          <a:latin typeface="UD デジタル 教科書体 N-R"/>
                          <a:ea typeface="UD デジタル 教科書体 N-R"/>
                        </a:rPr>
                        <a:t>の支援</a:t>
                      </a:r>
                      <a:r>
                        <a:rPr lang="ja-JP" altLang="en-US" sz="900" dirty="0">
                          <a:latin typeface="UD デジタル 教科書体 N-R"/>
                          <a:ea typeface="UD デジタル 教科書体 N-R"/>
                        </a:rPr>
                        <a:t>や多様な住宅等としての活用数</a:t>
                      </a:r>
                      <a:r>
                        <a:rPr kumimoji="1" lang="en-US" altLang="ja-JP" sz="900" dirty="0">
                          <a:latin typeface="UD デジタル 教科書体 N-R"/>
                          <a:ea typeface="UD デジタル 教科書体 N-R"/>
                        </a:rPr>
                        <a:t>)</a:t>
                      </a:r>
                      <a:endParaRPr kumimoji="1" lang="ja-JP" altLang="en-US" sz="1000" dirty="0">
                        <a:latin typeface="UD デジタル 教科書体 N-R"/>
                        <a:ea typeface="UD デジタル 教科書体 N-R"/>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r>
                        <a:rPr kumimoji="1" lang="en-US" altLang="ja-JP" sz="1000" dirty="0">
                          <a:solidFill>
                            <a:schemeClr val="tx1"/>
                          </a:solidFill>
                          <a:latin typeface="UD デジタル 教科書体 N-R" panose="02020400000000000000" pitchFamily="17" charset="-128"/>
                          <a:ea typeface="UD デジタル 教科書体 N-R" panose="02020400000000000000" pitchFamily="17" charset="-128"/>
                        </a:rPr>
                        <a:t>831</a:t>
                      </a:r>
                      <a:r>
                        <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rPr>
                        <a:t>か所</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r>
                        <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r>
                        <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rPr>
                        <a:t>ー</a:t>
                      </a: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a:lnSpc>
                          <a:spcPts val="1200"/>
                        </a:lnSpc>
                      </a:pPr>
                      <a:endParaRPr kumimoji="1" lang="en-US" altLang="ja-JP"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68580" marR="68580" marT="34291" marB="34291"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552687253"/>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E23E6E08-7056-40C8-A681-723CDBF8385F}"/>
              </a:ext>
            </a:extLst>
          </p:cNvPr>
          <p:cNvSpPr/>
          <p:nvPr/>
        </p:nvSpPr>
        <p:spPr>
          <a:xfrm>
            <a:off x="214485" y="3092269"/>
            <a:ext cx="11779348" cy="3724903"/>
          </a:xfrm>
          <a:prstGeom prst="rect">
            <a:avLst/>
          </a:prstGeom>
          <a:solidFill>
            <a:srgbClr val="FFFAEB"/>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ja-JP" altLang="ja-JP" sz="1800">
                <a:effectLst/>
                <a:ea typeface="BIZ UDPゴシック" panose="020B0400000000000000" pitchFamily="50" charset="-128"/>
                <a:cs typeface="Times New Roman" panose="02020603050405020304" pitchFamily="18" charset="0"/>
              </a:rPr>
              <a:t>居住支援協議会を設立済みの市町村（９市）の人口の合計（</a:t>
            </a:r>
            <a:r>
              <a:rPr lang="ja-JP" altLang="ja-JP" sz="1800" spc="-80">
                <a:effectLst/>
                <a:ea typeface="BIZ UDPゴシック" panose="020B0400000000000000" pitchFamily="50" charset="-128"/>
                <a:cs typeface="Times New Roman" panose="02020603050405020304" pitchFamily="18" charset="0"/>
              </a:rPr>
              <a:t>毎年４月１日「大阪府推計人口」</a:t>
            </a:r>
            <a:r>
              <a:rPr lang="ja-JP" altLang="ja-JP" sz="1800">
                <a:effectLst/>
                <a:ea typeface="BIZ UDPゴシック" panose="020B0400000000000000" pitchFamily="50" charset="-128"/>
                <a:cs typeface="Times New Roman" panose="02020603050405020304" pitchFamily="18" charset="0"/>
              </a:rPr>
              <a:t>）</a:t>
            </a:r>
            <a:endParaRPr kumimoji="0" lang="ja-JP" altLang="en-US" sz="1950">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D5C2D7D9-6556-4EF0-A8F9-3ED818D20147}"/>
              </a:ext>
            </a:extLst>
          </p:cNvPr>
          <p:cNvSpPr txBox="1"/>
          <p:nvPr/>
        </p:nvSpPr>
        <p:spPr>
          <a:xfrm>
            <a:off x="334702" y="3972707"/>
            <a:ext cx="5407940" cy="261610"/>
          </a:xfrm>
          <a:prstGeom prst="rect">
            <a:avLst/>
          </a:prstGeom>
          <a:noFill/>
        </p:spPr>
        <p:txBody>
          <a:bodyPr wrap="square" rtlCol="0">
            <a:spAutoFit/>
          </a:bodyPr>
          <a:lstStyle/>
          <a:p>
            <a:r>
              <a:rPr lang="en-US" altLang="ja-JP" sz="1100" dirty="0">
                <a:latin typeface="UD デジタル 教科書体 N-R" panose="02020400000000000000" pitchFamily="17" charset="-128"/>
                <a:ea typeface="UD デジタル 教科書体 N-R" panose="02020400000000000000" pitchFamily="17" charset="-128"/>
              </a:rPr>
              <a:t>20</a:t>
            </a:r>
            <a:r>
              <a:rPr lang="ja-JP" altLang="en-US" sz="1100" dirty="0">
                <a:effectLst/>
                <a:latin typeface="UD デジタル 教科書体 N-R" panose="02020400000000000000" pitchFamily="17" charset="-128"/>
                <a:ea typeface="UD デジタル 教科書体 N-R" panose="02020400000000000000" pitchFamily="17" charset="-128"/>
              </a:rPr>
              <a:t>．公的賃貸住宅全体のストック数　</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詳細は次ページ</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56667C6E-0139-4662-B394-0DA77259AA58}"/>
              </a:ext>
            </a:extLst>
          </p:cNvPr>
          <p:cNvSpPr txBox="1"/>
          <p:nvPr/>
        </p:nvSpPr>
        <p:spPr>
          <a:xfrm>
            <a:off x="246853" y="4204486"/>
            <a:ext cx="10214439" cy="715581"/>
          </a:xfrm>
          <a:prstGeom prst="rect">
            <a:avLst/>
          </a:prstGeom>
          <a:noFill/>
        </p:spPr>
        <p:txBody>
          <a:bodyPr wrap="square" rtlCol="0">
            <a:spAutoFit/>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US" altLang="ja-JP" sz="1100" dirty="0">
                <a:latin typeface="UD デジタル 教科書体 N-R" panose="02020400000000000000" pitchFamily="17" charset="-128"/>
                <a:ea typeface="UD デジタル 教科書体 N-R" panose="02020400000000000000" pitchFamily="17" charset="-128"/>
              </a:rPr>
              <a:t>21</a:t>
            </a:r>
            <a:r>
              <a:rPr lang="ja-JP" altLang="en-US" sz="1100" dirty="0">
                <a:effectLst/>
                <a:latin typeface="UD デジタル 教科書体 N-R" panose="02020400000000000000" pitchFamily="17" charset="-128"/>
                <a:ea typeface="UD デジタル 教科書体 N-R" panose="02020400000000000000" pitchFamily="17" charset="-128"/>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賃貸住宅における入居差別の状況</a:t>
            </a:r>
            <a:b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br>
            <a:r>
              <a:rPr kumimoji="1" lang="ja-JP" altLang="en-US" sz="8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①高齢者　②障がい者　③母子（父子）家庭　④外国人</a:t>
            </a:r>
            <a:endParaRPr kumimoji="1" lang="en-US" altLang="ja-JP" sz="8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pPr marL="265113" marR="0" lvl="0" algn="l" defTabSz="914400" rtl="0" eaLnBrk="1" fontAlgn="ctr" latinLnBrk="0" hangingPunct="1">
              <a:lnSpc>
                <a:spcPct val="100000"/>
              </a:lnSpc>
              <a:spcBef>
                <a:spcPts val="0"/>
              </a:spcBef>
              <a:spcAft>
                <a:spcPts val="0"/>
              </a:spcAft>
              <a:buClrTx/>
              <a:buSzTx/>
              <a:buFontTx/>
              <a:buNone/>
              <a:tabLst/>
              <a:defRPr/>
            </a:pPr>
            <a:r>
              <a:rPr lang="ja-JP" altLang="en-US" sz="1050" dirty="0">
                <a:solidFill>
                  <a:srgbClr val="000000"/>
                </a:solidFill>
                <a:latin typeface="UD デジタル 教科書体 N-R" panose="02020400000000000000" pitchFamily="17" charset="-128"/>
                <a:ea typeface="UD デジタル 教科書体 N-R" panose="02020400000000000000" pitchFamily="17" charset="-128"/>
              </a:rPr>
              <a:t>宅地建物取引業者が家主から入居を断るように言われた経験がある割合</a:t>
            </a:r>
            <a:r>
              <a:rPr lang="ja-JP" altLang="en-US" sz="700" dirty="0">
                <a:solidFill>
                  <a:srgbClr val="000000"/>
                </a:solidFill>
                <a:latin typeface="UD デジタル 教科書体 N-R" panose="02020400000000000000" pitchFamily="17" charset="-128"/>
                <a:ea typeface="UD デジタル 教科書体 N-R" panose="02020400000000000000" pitchFamily="17" charset="-128"/>
              </a:rPr>
              <a:t>（過去５年間）</a:t>
            </a:r>
            <a: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a:t>
            </a:r>
            <a:r>
              <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大阪府調べ</a:t>
            </a:r>
            <a:r>
              <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endPar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A30F5FEB-D9C7-4926-A0DB-4014F9826628}"/>
              </a:ext>
            </a:extLst>
          </p:cNvPr>
          <p:cNvSpPr txBox="1"/>
          <p:nvPr/>
        </p:nvSpPr>
        <p:spPr>
          <a:xfrm>
            <a:off x="246853" y="4741695"/>
            <a:ext cx="10529081" cy="723275"/>
          </a:xfrm>
          <a:prstGeom prst="rect">
            <a:avLst/>
          </a:prstGeom>
          <a:noFill/>
        </p:spPr>
        <p:txBody>
          <a:bodyPr wrap="square" rtlCol="0">
            <a:spAutoFit/>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US" altLang="ja-JP" sz="1100" dirty="0">
                <a:latin typeface="UD デジタル 教科書体 N-R" panose="02020400000000000000" pitchFamily="17" charset="-128"/>
                <a:ea typeface="UD デジタル 教科書体 N-R" panose="02020400000000000000" pitchFamily="17" charset="-128"/>
              </a:rPr>
              <a:t>22</a:t>
            </a:r>
            <a:r>
              <a:rPr lang="ja-JP" altLang="en-US" sz="1100" dirty="0">
                <a:effectLst/>
                <a:latin typeface="UD デジタル 教科書体 N-R" panose="02020400000000000000" pitchFamily="17" charset="-128"/>
                <a:ea typeface="UD デジタル 教科書体 N-R" panose="02020400000000000000" pitchFamily="17" charset="-128"/>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土地取引等における差別の状況</a:t>
            </a:r>
            <a:endPar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（宅地建物取引業者が取引物件に関して、同和地区であるかどうかの質問を受けた経験がある割合（過去５年間））</a:t>
            </a:r>
          </a:p>
          <a:p>
            <a:pPr marL="361950"/>
            <a:r>
              <a:rPr lang="ja-JP" altLang="en-US" sz="1100" dirty="0">
                <a:solidFill>
                  <a:srgbClr val="000000"/>
                </a:solidFill>
                <a:latin typeface="UD デジタル 教科書体 N-R" panose="02020400000000000000" pitchFamily="17" charset="-128"/>
                <a:ea typeface="UD デジタル 教科書体 N-R" panose="02020400000000000000" pitchFamily="17" charset="-128"/>
              </a:rPr>
              <a:t>宅地建物取引業者が取引物件に関して、同和地区であるかどうかの質問を受けた経験がある割合</a:t>
            </a:r>
            <a:r>
              <a:rPr lang="ja-JP" altLang="en-US" sz="800" dirty="0">
                <a:solidFill>
                  <a:srgbClr val="000000"/>
                </a:solidFill>
                <a:latin typeface="UD デジタル 教科書体 N-R" panose="02020400000000000000" pitchFamily="17" charset="-128"/>
                <a:ea typeface="UD デジタル 教科書体 N-R" panose="02020400000000000000" pitchFamily="17" charset="-128"/>
              </a:rPr>
              <a:t>（過去５年間）</a:t>
            </a:r>
            <a:endParaRPr lang="en-US" altLang="ja-JP" sz="1100" dirty="0">
              <a:solidFill>
                <a:srgbClr val="000000"/>
              </a:solidFill>
              <a:latin typeface="UD デジタル 教科書体 N-R" panose="02020400000000000000" pitchFamily="17" charset="-128"/>
              <a:ea typeface="UD デジタル 教科書体 N-R" panose="02020400000000000000" pitchFamily="17" charset="-128"/>
            </a:endParaRPr>
          </a:p>
          <a:p>
            <a:pPr marL="361950"/>
            <a:r>
              <a:rPr kumimoji="1" lang="en-US" altLang="ja-JP" sz="11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11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大阪府調べ</a:t>
            </a:r>
            <a:r>
              <a:rPr kumimoji="1" lang="en-US" altLang="ja-JP" sz="11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11" name="テキスト ボックス 10">
            <a:extLst>
              <a:ext uri="{FF2B5EF4-FFF2-40B4-BE49-F238E27FC236}">
                <a16:creationId xmlns:a16="http://schemas.microsoft.com/office/drawing/2014/main" id="{CA155C22-C188-4277-9F55-7E9B1E852E06}"/>
              </a:ext>
            </a:extLst>
          </p:cNvPr>
          <p:cNvSpPr txBox="1"/>
          <p:nvPr/>
        </p:nvSpPr>
        <p:spPr>
          <a:xfrm>
            <a:off x="247154" y="5426049"/>
            <a:ext cx="11550875" cy="584775"/>
          </a:xfrm>
          <a:prstGeom prst="rect">
            <a:avLst/>
          </a:prstGeom>
          <a:noFill/>
        </p:spPr>
        <p:txBody>
          <a:bodyPr wrap="square" rtlCol="0">
            <a:spAutoFit/>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US" altLang="ja-JP" sz="1100" dirty="0">
                <a:latin typeface="UD デジタル 教科書体 N-R" panose="02020400000000000000" pitchFamily="17" charset="-128"/>
                <a:ea typeface="UD デジタル 教科書体 N-R" panose="02020400000000000000" pitchFamily="17" charset="-128"/>
              </a:rPr>
              <a:t>23</a:t>
            </a:r>
            <a:r>
              <a:rPr lang="ja-JP" altLang="en-US" sz="1100" dirty="0">
                <a:effectLst/>
                <a:latin typeface="UD デジタル 教科書体 N-R" panose="02020400000000000000" pitchFamily="17" charset="-128"/>
                <a:ea typeface="UD デジタル 教科書体 N-R" panose="02020400000000000000" pitchFamily="17" charset="-128"/>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宅地建物取引業者の人権意識</a:t>
            </a:r>
            <a:b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b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a:t>
            </a:r>
            <a:r>
              <a:rPr lang="ja-JP" altLang="en-US" sz="1050" dirty="0">
                <a:solidFill>
                  <a:srgbClr val="000000"/>
                </a:solidFill>
                <a:latin typeface="UD デジタル 教科書体 N-R" panose="02020400000000000000" pitchFamily="17" charset="-128"/>
                <a:ea typeface="UD デジタル 教科書体 N-R" panose="02020400000000000000" pitchFamily="17" charset="-128"/>
              </a:rPr>
              <a:t>宅地建物取引業者における「①宅地建物取引業法に基づく指導監督基準の規制内容」、「②国土交通大臣が示した宅地建物取引業法第</a:t>
            </a:r>
            <a:r>
              <a:rPr lang="en-US" altLang="ja-JP" sz="1050" dirty="0">
                <a:solidFill>
                  <a:srgbClr val="000000"/>
                </a:solidFill>
                <a:latin typeface="UD デジタル 教科書体 N-R" panose="02020400000000000000" pitchFamily="17" charset="-128"/>
                <a:ea typeface="UD デジタル 教科書体 N-R" panose="02020400000000000000" pitchFamily="17" charset="-128"/>
              </a:rPr>
              <a:t>47</a:t>
            </a:r>
            <a:r>
              <a:rPr lang="ja-JP" altLang="en-US" sz="1050" dirty="0">
                <a:solidFill>
                  <a:srgbClr val="000000"/>
                </a:solidFill>
                <a:latin typeface="UD デジタル 教科書体 N-R" panose="02020400000000000000" pitchFamily="17" charset="-128"/>
                <a:ea typeface="UD デジタル 教科書体 N-R" panose="02020400000000000000" pitchFamily="17" charset="-128"/>
              </a:rPr>
              <a:t>条関係の解釈」及び「③大阪府部落差別事象に係る調査等の規制等に関する条例の改正内容」についての認識割合</a:t>
            </a:r>
            <a:r>
              <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大阪府調べ</a:t>
            </a:r>
            <a:r>
              <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
        <p:nvSpPr>
          <p:cNvPr id="16" name="テキスト ボックス 15">
            <a:extLst>
              <a:ext uri="{FF2B5EF4-FFF2-40B4-BE49-F238E27FC236}">
                <a16:creationId xmlns:a16="http://schemas.microsoft.com/office/drawing/2014/main" id="{9E587EBB-19AB-469C-A57D-2043632238BF}"/>
              </a:ext>
            </a:extLst>
          </p:cNvPr>
          <p:cNvSpPr txBox="1"/>
          <p:nvPr/>
        </p:nvSpPr>
        <p:spPr>
          <a:xfrm>
            <a:off x="318952" y="6109287"/>
            <a:ext cx="8930150" cy="707886"/>
          </a:xfrm>
          <a:prstGeom prst="rect">
            <a:avLst/>
          </a:prstGeom>
          <a:noFill/>
        </p:spPr>
        <p:txBody>
          <a:bodyPr wrap="square" rtlCol="0">
            <a:spAutoFit/>
          </a:bodyPr>
          <a:lstStyle/>
          <a:p>
            <a:r>
              <a:rPr lang="en-US" altLang="ja-JP" sz="1100" dirty="0">
                <a:latin typeface="UD デジタル 教科書体 N-R" panose="02020400000000000000" pitchFamily="17" charset="-128"/>
                <a:ea typeface="UD デジタル 教科書体 N-R" panose="02020400000000000000" pitchFamily="17" charset="-128"/>
              </a:rPr>
              <a:t>24</a:t>
            </a:r>
            <a:r>
              <a:rPr lang="ja-JP" altLang="en-US" sz="1100" dirty="0">
                <a:effectLst/>
                <a:latin typeface="UD デジタル 教科書体 N-R" panose="02020400000000000000" pitchFamily="17" charset="-128"/>
                <a:ea typeface="UD デジタル 教科書体 N-R" panose="02020400000000000000" pitchFamily="17" charset="-128"/>
              </a:rPr>
              <a:t>．</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公営住宅等・公社住宅における地域の為の活用数</a:t>
            </a:r>
            <a:r>
              <a:rPr lang="en-US" altLang="ja-JP" sz="800" dirty="0">
                <a:effectLst/>
                <a:latin typeface="UD デジタル 教科書体 N-R" panose="02020400000000000000" pitchFamily="17" charset="-128"/>
                <a:ea typeface="UD デジタル 教科書体 N-R" panose="02020400000000000000" pitchFamily="17" charset="-128"/>
              </a:rPr>
              <a:t>(※</a:t>
            </a:r>
            <a:r>
              <a:rPr lang="ja-JP" altLang="en-US" sz="800" dirty="0">
                <a:effectLst/>
                <a:latin typeface="UD デジタル 教科書体 N-R" panose="02020400000000000000" pitchFamily="17" charset="-128"/>
                <a:ea typeface="UD デジタル 教科書体 N-R" panose="02020400000000000000" pitchFamily="17" charset="-128"/>
              </a:rPr>
              <a:t>目的外使用など高齢者、障がい者、子育て世帯等の支援施設</a:t>
            </a:r>
            <a:r>
              <a:rPr lang="en-US" altLang="ja-JP" sz="800" dirty="0">
                <a:effectLst/>
                <a:latin typeface="UD デジタル 教科書体 N-R" panose="02020400000000000000" pitchFamily="17" charset="-128"/>
                <a:ea typeface="UD デジタル 教科書体 N-R" panose="02020400000000000000" pitchFamily="17" charset="-128"/>
              </a:rPr>
              <a:t>)</a:t>
            </a:r>
          </a:p>
          <a:p>
            <a:pPr marL="361950"/>
            <a:r>
              <a:rPr lang="ja-JP" altLang="en-US" sz="1100" dirty="0">
                <a:effectLst/>
                <a:latin typeface="UD デジタル 教科書体 N-R" panose="02020400000000000000" pitchFamily="17" charset="-128"/>
                <a:ea typeface="UD デジタル 教科書体 N-R" panose="02020400000000000000" pitchFamily="17" charset="-128"/>
              </a:rPr>
              <a:t>公営住宅</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府営住宅及び市町営住宅</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の地域の為の施設</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大阪府調べ</a:t>
            </a:r>
            <a:r>
              <a:rPr lang="en-US" altLang="ja-JP" sz="1100" dirty="0">
                <a:effectLst/>
                <a:latin typeface="UD デジタル 教科書体 N-R" panose="02020400000000000000" pitchFamily="17" charset="-128"/>
                <a:ea typeface="UD デジタル 教科書体 N-R" panose="02020400000000000000" pitchFamily="17" charset="-128"/>
              </a:rPr>
              <a:t>】</a:t>
            </a:r>
          </a:p>
          <a:p>
            <a:pPr marL="361950"/>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a:t>
            </a:r>
            <a:r>
              <a:rPr lang="ja-JP" altLang="en-US" sz="900" dirty="0">
                <a:latin typeface="UD デジタル 教科書体 N-R" panose="02020400000000000000" pitchFamily="17" charset="-128"/>
                <a:ea typeface="UD デジタル 教科書体 N-R" panose="02020400000000000000" pitchFamily="17" charset="-128"/>
              </a:rPr>
              <a:t>国の指標は「公的賃貸住宅団地（</a:t>
            </a:r>
            <a:r>
              <a:rPr lang="en-US" altLang="ja-JP" sz="900" dirty="0">
                <a:latin typeface="UD デジタル 教科書体 N-R" panose="02020400000000000000" pitchFamily="17" charset="-128"/>
                <a:ea typeface="UD デジタル 教科書体 N-R" panose="02020400000000000000" pitchFamily="17" charset="-128"/>
              </a:rPr>
              <a:t>100</a:t>
            </a:r>
            <a:r>
              <a:rPr lang="ja-JP" altLang="en-US" sz="900" dirty="0">
                <a:latin typeface="UD デジタル 教科書体 N-R" panose="02020400000000000000" pitchFamily="17" charset="-128"/>
                <a:ea typeface="UD デジタル 教科書体 N-R" panose="02020400000000000000" pitchFamily="17" charset="-128"/>
              </a:rPr>
              <a:t>戸以上）における地域拠点施設</a:t>
            </a:r>
            <a:r>
              <a:rPr lang="en-US" altLang="ja-JP" sz="600" dirty="0">
                <a:latin typeface="UD デジタル 教科書体 N-R" panose="02020400000000000000" pitchFamily="17" charset="-128"/>
                <a:ea typeface="UD デジタル 教科書体 N-R" panose="02020400000000000000" pitchFamily="17" charset="-128"/>
              </a:rPr>
              <a:t>(</a:t>
            </a:r>
            <a:r>
              <a:rPr lang="ja-JP" altLang="en-US" sz="600" dirty="0">
                <a:latin typeface="UD デジタル 教科書体 N-R" panose="02020400000000000000" pitchFamily="17" charset="-128"/>
                <a:ea typeface="UD デジタル 教科書体 N-R" panose="02020400000000000000" pitchFamily="17" charset="-128"/>
              </a:rPr>
              <a:t>高齢者世帯、障害者世帯、子育て世帯等の支援に資する施設</a:t>
            </a:r>
            <a:r>
              <a:rPr lang="en-US" altLang="ja-JP" sz="600" dirty="0">
                <a:latin typeface="UD デジタル 教科書体 N-R" panose="02020400000000000000" pitchFamily="17" charset="-128"/>
                <a:ea typeface="UD デジタル 教科書体 N-R" panose="02020400000000000000" pitchFamily="17" charset="-128"/>
              </a:rPr>
              <a:t>)</a:t>
            </a:r>
            <a:r>
              <a:rPr lang="ja-JP" altLang="en-US" sz="900" dirty="0">
                <a:latin typeface="UD デジタル 教科書体 N-R" panose="02020400000000000000" pitchFamily="17" charset="-128"/>
                <a:ea typeface="UD デジタル 教科書体 N-R" panose="02020400000000000000" pitchFamily="17" charset="-128"/>
              </a:rPr>
              <a:t>併設率</a:t>
            </a:r>
            <a:endParaRPr lang="en-US" altLang="ja-JP" sz="900" dirty="0">
              <a:latin typeface="UD デジタル 教科書体 N-R" panose="02020400000000000000" pitchFamily="17" charset="-128"/>
              <a:ea typeface="UD デジタル 教科書体 N-R" panose="02020400000000000000" pitchFamily="17" charset="-128"/>
            </a:endParaRPr>
          </a:p>
          <a:p>
            <a:pPr marL="361950"/>
            <a:r>
              <a:rPr lang="ja-JP" altLang="en-US" sz="900" dirty="0">
                <a:latin typeface="UD デジタル 教科書体 N-R" panose="02020400000000000000" pitchFamily="17" charset="-128"/>
                <a:ea typeface="UD デジタル 教科書体 N-R" panose="02020400000000000000" pitchFamily="17" charset="-128"/>
              </a:rPr>
              <a:t>　　　　　　　　</a:t>
            </a:r>
            <a:r>
              <a:rPr lang="en-US" altLang="ja-JP" sz="900" dirty="0">
                <a:latin typeface="UD デジタル 教科書体 N-R" panose="02020400000000000000" pitchFamily="17" charset="-128"/>
                <a:ea typeface="UD デジタル 教科書体 N-R" panose="02020400000000000000" pitchFamily="17" charset="-128"/>
              </a:rPr>
              <a:t>35</a:t>
            </a:r>
            <a:r>
              <a:rPr lang="ja-JP" altLang="en-US" sz="900" dirty="0">
                <a:latin typeface="UD デジタル 教科書体 N-R" panose="02020400000000000000" pitchFamily="17" charset="-128"/>
                <a:ea typeface="UD デジタル 教科書体 N-R" panose="02020400000000000000" pitchFamily="17" charset="-128"/>
              </a:rPr>
              <a:t>％（</a:t>
            </a:r>
            <a:r>
              <a:rPr lang="en-US" altLang="ja-JP" sz="900" dirty="0">
                <a:latin typeface="UD デジタル 教科書体 N-R" panose="02020400000000000000" pitchFamily="17" charset="-128"/>
                <a:ea typeface="UD デジタル 教科書体 N-R" panose="02020400000000000000" pitchFamily="17" charset="-128"/>
              </a:rPr>
              <a:t>2024</a:t>
            </a:r>
            <a:r>
              <a:rPr lang="ja-JP" altLang="en-US" sz="900" dirty="0">
                <a:latin typeface="UD デジタル 教科書体 N-R" panose="02020400000000000000" pitchFamily="17" charset="-128"/>
                <a:ea typeface="UD デジタル 教科書体 N-R" panose="02020400000000000000" pitchFamily="17" charset="-128"/>
              </a:rPr>
              <a:t>・令和６） → </a:t>
            </a:r>
            <a:r>
              <a:rPr lang="en-US" altLang="ja-JP" sz="900" dirty="0">
                <a:latin typeface="UD デジタル 教科書体 N-R" panose="02020400000000000000" pitchFamily="17" charset="-128"/>
                <a:ea typeface="UD デジタル 教科書体 N-R" panose="02020400000000000000" pitchFamily="17" charset="-128"/>
              </a:rPr>
              <a:t>50</a:t>
            </a:r>
            <a:r>
              <a:rPr lang="ja-JP" altLang="en-US" sz="900" dirty="0">
                <a:latin typeface="UD デジタル 教科書体 N-R" panose="02020400000000000000" pitchFamily="17" charset="-128"/>
                <a:ea typeface="UD デジタル 教科書体 N-R" panose="02020400000000000000" pitchFamily="17" charset="-128"/>
              </a:rPr>
              <a:t>％（</a:t>
            </a:r>
            <a:r>
              <a:rPr lang="en-US" altLang="ja-JP" sz="900" dirty="0">
                <a:latin typeface="UD デジタル 教科書体 N-R" panose="02020400000000000000" pitchFamily="17" charset="-128"/>
                <a:ea typeface="UD デジタル 教科書体 N-R" panose="02020400000000000000" pitchFamily="17" charset="-128"/>
              </a:rPr>
              <a:t>2035</a:t>
            </a:r>
            <a:r>
              <a:rPr lang="ja-JP" altLang="en-US" sz="900" dirty="0">
                <a:latin typeface="UD デジタル 教科書体 N-R" panose="02020400000000000000" pitchFamily="17" charset="-128"/>
                <a:ea typeface="UD デジタル 教科書体 N-R" panose="02020400000000000000" pitchFamily="17" charset="-128"/>
              </a:rPr>
              <a:t>・令和</a:t>
            </a:r>
            <a:r>
              <a:rPr lang="en-US" altLang="ja-JP" sz="900" dirty="0">
                <a:latin typeface="UD デジタル 教科書体 N-R" panose="02020400000000000000" pitchFamily="17" charset="-128"/>
                <a:ea typeface="UD デジタル 教科書体 N-R" panose="02020400000000000000" pitchFamily="17" charset="-128"/>
              </a:rPr>
              <a:t>17</a:t>
            </a:r>
            <a:r>
              <a:rPr lang="ja-JP" altLang="en-US" sz="900" dirty="0">
                <a:latin typeface="UD デジタル 教科書体 N-R" panose="02020400000000000000" pitchFamily="17" charset="-128"/>
                <a:ea typeface="UD デジタル 教科書体 N-R" panose="02020400000000000000" pitchFamily="17" charset="-128"/>
              </a:rPr>
              <a:t>）」</a:t>
            </a:r>
            <a:endParaRPr lang="ja-JP" altLang="en-US" sz="900" dirty="0">
              <a:effectLst/>
              <a:latin typeface="UD デジタル 教科書体 N-R" panose="02020400000000000000" pitchFamily="17" charset="-128"/>
              <a:ea typeface="UD デジタル 教科書体 N-R" panose="02020400000000000000" pitchFamily="17" charset="-128"/>
            </a:endParaRPr>
          </a:p>
        </p:txBody>
      </p:sp>
      <p:sp>
        <p:nvSpPr>
          <p:cNvPr id="18" name="テキスト ボックス 17">
            <a:extLst>
              <a:ext uri="{FF2B5EF4-FFF2-40B4-BE49-F238E27FC236}">
                <a16:creationId xmlns:a16="http://schemas.microsoft.com/office/drawing/2014/main" id="{F1F79B57-2086-450B-B82F-2CAFE8846E1E}"/>
              </a:ext>
            </a:extLst>
          </p:cNvPr>
          <p:cNvSpPr txBox="1"/>
          <p:nvPr/>
        </p:nvSpPr>
        <p:spPr>
          <a:xfrm>
            <a:off x="318952" y="3092268"/>
            <a:ext cx="10781071" cy="907941"/>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19</a:t>
            </a:r>
            <a:r>
              <a:rPr lang="ja-JP" altLang="en-US" sz="1100" dirty="0">
                <a:effectLst/>
                <a:latin typeface="UD デジタル 教科書体 N-R" panose="02020400000000000000" pitchFamily="17" charset="-128"/>
                <a:ea typeface="UD デジタル 教科書体 N-R" panose="02020400000000000000" pitchFamily="17" charset="-128"/>
              </a:rPr>
              <a:t>．居住支援協議会を設立した市町村の人口カバー率</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現状値＝Ａ／Ｂ</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Ａ＝居住支援協議会を設立済みの市町村の人口の合計</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毎年４月１日「大阪府推計人口」</a:t>
            </a:r>
            <a:r>
              <a:rPr lang="en-US" altLang="ja-JP" sz="1100" dirty="0">
                <a:effectLst/>
                <a:latin typeface="UD デジタル 教科書体 N-R" panose="02020400000000000000" pitchFamily="17" charset="-128"/>
                <a:ea typeface="UD デジタル 教科書体 N-R" panose="02020400000000000000" pitchFamily="17" charset="-128"/>
              </a:rPr>
              <a:t>】</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Ｂ＝大阪府内総人口</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毎年４月１日「大阪府推計人口」</a:t>
            </a:r>
            <a:r>
              <a:rPr lang="en-US" altLang="ja-JP" sz="1100" dirty="0">
                <a:effectLst/>
                <a:latin typeface="UD デジタル 教科書体 N-R" panose="02020400000000000000" pitchFamily="17" charset="-128"/>
                <a:ea typeface="UD デジタル 教科書体 N-R" panose="02020400000000000000" pitchFamily="17" charset="-128"/>
              </a:rPr>
              <a:t>】</a:t>
            </a:r>
            <a:endParaRPr lang="en-US" altLang="ja-JP" sz="1100" dirty="0">
              <a:latin typeface="UD デジタル 教科書体 N-R" panose="02020400000000000000" pitchFamily="17" charset="-128"/>
              <a:ea typeface="UD デジタル 教科書体 N-R" panose="02020400000000000000" pitchFamily="17" charset="-128"/>
            </a:endParaRPr>
          </a:p>
          <a:p>
            <a:pPr marL="627063" indent="-361950"/>
            <a:r>
              <a:rPr lang="ja-JP" altLang="en-US" sz="900" dirty="0">
                <a:effectLst/>
                <a:latin typeface="UD デジタル 教科書体 N-R" panose="02020400000000000000" pitchFamily="17" charset="-128"/>
                <a:ea typeface="UD デジタル 教科書体 N-R" panose="02020400000000000000" pitchFamily="17" charset="-128"/>
              </a:rPr>
              <a:t>　　</a:t>
            </a:r>
            <a:r>
              <a:rPr lang="en-US" altLang="ja-JP" sz="900" dirty="0">
                <a:effectLst/>
                <a:latin typeface="UD デジタル 教科書体 N-R" panose="02020400000000000000" pitchFamily="17" charset="-128"/>
                <a:ea typeface="UD デジタル 教科書体 N-R" panose="02020400000000000000" pitchFamily="17" charset="-128"/>
              </a:rPr>
              <a:t>※</a:t>
            </a:r>
            <a:r>
              <a:rPr lang="ja-JP" altLang="en-US" sz="900" dirty="0">
                <a:effectLst/>
                <a:latin typeface="UD デジタル 教科書体 N-R" panose="02020400000000000000" pitchFamily="17" charset="-128"/>
                <a:ea typeface="UD デジタル 教科書体 N-R" panose="02020400000000000000" pitchFamily="17" charset="-128"/>
              </a:rPr>
              <a:t>令和７年</a:t>
            </a:r>
            <a:r>
              <a:rPr lang="en-US" altLang="ja-JP" sz="900" dirty="0">
                <a:effectLst/>
                <a:latin typeface="UD デジタル 教科書体 N-R" panose="02020400000000000000" pitchFamily="17" charset="-128"/>
                <a:ea typeface="UD デジタル 教科書体 N-R" panose="02020400000000000000" pitchFamily="17" charset="-128"/>
              </a:rPr>
              <a:t>10</a:t>
            </a:r>
            <a:r>
              <a:rPr lang="ja-JP" altLang="en-US" sz="900" dirty="0">
                <a:effectLst/>
                <a:latin typeface="UD デジタル 教科書体 N-R" panose="02020400000000000000" pitchFamily="17" charset="-128"/>
                <a:ea typeface="UD デジタル 教科書体 N-R" panose="02020400000000000000" pitchFamily="17" charset="-128"/>
              </a:rPr>
              <a:t>月施行の改正セーフティネット法において、地方公共団体による居住支援協議会の設立が努力義務化されたため、目標値を上げて当該指標は継続</a:t>
            </a:r>
            <a:endParaRPr lang="en-US" altLang="ja-JP" sz="900" dirty="0">
              <a:effectLst/>
              <a:latin typeface="UD デジタル 教科書体 N-R" panose="02020400000000000000" pitchFamily="17" charset="-128"/>
              <a:ea typeface="UD デジタル 教科書体 N-R" panose="02020400000000000000" pitchFamily="17" charset="-128"/>
            </a:endParaRPr>
          </a:p>
        </p:txBody>
      </p:sp>
      <p:sp>
        <p:nvSpPr>
          <p:cNvPr id="17" name="テキスト ボックス 16">
            <a:extLst>
              <a:ext uri="{FF2B5EF4-FFF2-40B4-BE49-F238E27FC236}">
                <a16:creationId xmlns:a16="http://schemas.microsoft.com/office/drawing/2014/main" id="{3EEC8287-F721-448B-A4BF-09AFEB5CD9A1}"/>
              </a:ext>
            </a:extLst>
          </p:cNvPr>
          <p:cNvSpPr txBox="1"/>
          <p:nvPr/>
        </p:nvSpPr>
        <p:spPr>
          <a:xfrm>
            <a:off x="6859256" y="790906"/>
            <a:ext cx="902739" cy="230832"/>
          </a:xfrm>
          <a:prstGeom prst="rect">
            <a:avLst/>
          </a:prstGeom>
          <a:noFill/>
          <a:ln>
            <a:solidFill>
              <a:schemeClr val="tx1"/>
            </a:solidFill>
          </a:ln>
        </p:spPr>
        <p:txBody>
          <a:bodyPr wrap="square" rtlCol="0">
            <a:spAutoFit/>
          </a:bodyPr>
          <a:lstStyle/>
          <a:p>
            <a:pPr algn="ctr"/>
            <a:r>
              <a:rPr lang="ja-JP" altLang="en-US" sz="900" dirty="0">
                <a:latin typeface="UD デジタル 教科書体 N-R" panose="02020400000000000000" pitchFamily="17" charset="-128"/>
                <a:ea typeface="UD デジタル 教科書体 N-R" panose="02020400000000000000" pitchFamily="17" charset="-128"/>
              </a:rPr>
              <a:t>再掲（</a:t>
            </a:r>
            <a:r>
              <a:rPr lang="en-US" altLang="ja-JP" sz="900" dirty="0">
                <a:latin typeface="UD デジタル 教科書体 N-R" panose="02020400000000000000" pitchFamily="17" charset="-128"/>
                <a:ea typeface="UD デジタル 教科書体 N-R" panose="02020400000000000000" pitchFamily="17" charset="-128"/>
              </a:rPr>
              <a:t>11</a:t>
            </a:r>
            <a:r>
              <a:rPr lang="ja-JP" altLang="en-US" sz="900" dirty="0">
                <a:latin typeface="UD デジタル 教科書体 N-R" panose="02020400000000000000" pitchFamily="17" charset="-128"/>
                <a:ea typeface="UD デジタル 教科書体 N-R" panose="02020400000000000000" pitchFamily="17" charset="-128"/>
              </a:rPr>
              <a:t>）</a:t>
            </a:r>
            <a:endParaRPr lang="en-US" altLang="ja-JP" sz="900" dirty="0">
              <a:latin typeface="UD デジタル 教科書体 N-R" panose="02020400000000000000" pitchFamily="17" charset="-128"/>
              <a:ea typeface="UD デジタル 教科書体 N-R" panose="02020400000000000000" pitchFamily="17" charset="-128"/>
            </a:endParaRPr>
          </a:p>
        </p:txBody>
      </p:sp>
      <p:sp>
        <p:nvSpPr>
          <p:cNvPr id="19" name="テキスト ボックス 18">
            <a:extLst>
              <a:ext uri="{FF2B5EF4-FFF2-40B4-BE49-F238E27FC236}">
                <a16:creationId xmlns:a16="http://schemas.microsoft.com/office/drawing/2014/main" id="{6434393B-7DD5-44AA-998A-7EB4F54565CC}"/>
              </a:ext>
            </a:extLst>
          </p:cNvPr>
          <p:cNvSpPr txBox="1"/>
          <p:nvPr/>
        </p:nvSpPr>
        <p:spPr>
          <a:xfrm>
            <a:off x="6876490" y="2711621"/>
            <a:ext cx="885854" cy="230832"/>
          </a:xfrm>
          <a:prstGeom prst="rect">
            <a:avLst/>
          </a:prstGeom>
          <a:noFill/>
          <a:ln>
            <a:solidFill>
              <a:schemeClr val="tx1"/>
            </a:solidFill>
          </a:ln>
        </p:spPr>
        <p:txBody>
          <a:bodyPr wrap="square" rtlCol="0">
            <a:spAutoFit/>
          </a:bodyPr>
          <a:lstStyle/>
          <a:p>
            <a:pPr algn="ctr"/>
            <a:r>
              <a:rPr lang="ja-JP" altLang="en-US" sz="900" dirty="0">
                <a:latin typeface="UD デジタル 教科書体 N-R" panose="02020400000000000000" pitchFamily="17" charset="-128"/>
                <a:ea typeface="UD デジタル 教科書体 N-R" panose="02020400000000000000" pitchFamily="17" charset="-128"/>
              </a:rPr>
              <a:t>再掲（</a:t>
            </a:r>
            <a:r>
              <a:rPr lang="en-US" altLang="ja-JP" sz="900" dirty="0">
                <a:latin typeface="UD デジタル 教科書体 N-R" panose="02020400000000000000" pitchFamily="17" charset="-128"/>
                <a:ea typeface="UD デジタル 教科書体 N-R" panose="02020400000000000000" pitchFamily="17" charset="-128"/>
              </a:rPr>
              <a:t>12</a:t>
            </a:r>
            <a:r>
              <a:rPr lang="ja-JP" altLang="en-US" sz="900" dirty="0">
                <a:latin typeface="UD デジタル 教科書体 N-R" panose="02020400000000000000" pitchFamily="17" charset="-128"/>
                <a:ea typeface="UD デジタル 教科書体 N-R" panose="02020400000000000000" pitchFamily="17" charset="-128"/>
              </a:rPr>
              <a:t>）</a:t>
            </a:r>
            <a:endParaRPr kumimoji="1" lang="ja-JP" altLang="en-US" sz="9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22871862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3329</TotalTime>
  <Words>5756</Words>
  <PresentationFormat>ワイド画面</PresentationFormat>
  <Paragraphs>607</Paragraphs>
  <Slides>10</Slides>
  <Notes>5</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10</vt:i4>
      </vt:variant>
    </vt:vector>
  </HeadingPairs>
  <TitlesOfParts>
    <vt:vector size="21" baseType="lpstr">
      <vt:lpstr>BIZ UDPゴシック</vt:lpstr>
      <vt:lpstr>Meiryo UI</vt:lpstr>
      <vt:lpstr>UD デジタル 教科書体 N-B</vt:lpstr>
      <vt:lpstr>UD デジタル 教科書体 NK-B</vt:lpstr>
      <vt:lpstr>UD デジタル 教科書体 NP-B</vt:lpstr>
      <vt:lpstr>UD デジタル 教科書体 NP-R</vt:lpstr>
      <vt:lpstr>UD デジタル 教科書体 N-R</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2026-07-28T14:01:19Z</cp:lastPrinted>
  <dcterms:created xsi:type="dcterms:W3CDTF">2026-06-15T01:26:14Z</dcterms:created>
  <dcterms:modified xsi:type="dcterms:W3CDTF">2026-09-01T06:50:35Z</dcterms:modified>
</cp:coreProperties>
</file>