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6"/>
  </p:notesMasterIdLst>
  <p:sldIdLst>
    <p:sldId id="256" r:id="rId2"/>
    <p:sldId id="293" r:id="rId3"/>
    <p:sldId id="257" r:id="rId4"/>
    <p:sldId id="260" r:id="rId5"/>
    <p:sldId id="291" r:id="rId6"/>
    <p:sldId id="261" r:id="rId7"/>
    <p:sldId id="262" r:id="rId8"/>
    <p:sldId id="259" r:id="rId9"/>
    <p:sldId id="263" r:id="rId10"/>
    <p:sldId id="294" r:id="rId11"/>
    <p:sldId id="295" r:id="rId12"/>
    <p:sldId id="264" r:id="rId13"/>
    <p:sldId id="282" r:id="rId14"/>
    <p:sldId id="292" r:id="rId15"/>
    <p:sldId id="268" r:id="rId16"/>
    <p:sldId id="270" r:id="rId17"/>
    <p:sldId id="275" r:id="rId18"/>
    <p:sldId id="276" r:id="rId19"/>
    <p:sldId id="277" r:id="rId20"/>
    <p:sldId id="269" r:id="rId21"/>
    <p:sldId id="273" r:id="rId22"/>
    <p:sldId id="279" r:id="rId23"/>
    <p:sldId id="280" r:id="rId24"/>
    <p:sldId id="281" r:id="rId25"/>
  </p:sldIdLst>
  <p:sldSz cx="10691813" cy="7559675"/>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黒川　育代" initials="黒川　育代" lastIdx="1" clrIdx="0">
    <p:extLst>
      <p:ext uri="{19B8F6BF-5375-455C-9EA6-DF929625EA0E}">
        <p15:presenceInfo xmlns:p15="http://schemas.microsoft.com/office/powerpoint/2012/main" userId="S::KurokawaI@lan.pref.osaka.jp::1b8df0ea-fe51-43ed-9d27-e5faa40482d9" providerId="AD"/>
      </p:ext>
    </p:extLst>
  </p:cmAuthor>
  <p:cmAuthor id="2" name="中村　友彦" initials="中村　友彦" lastIdx="1" clrIdx="1">
    <p:extLst>
      <p:ext uri="{19B8F6BF-5375-455C-9EA6-DF929625EA0E}">
        <p15:presenceInfo xmlns:p15="http://schemas.microsoft.com/office/powerpoint/2012/main" userId="S::NakamuraTomohi@lan.pref.osaka.jp::049df220-4d1e-422f-a823-a76d0b8f33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DC3E6"/>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75DCB02-9BB8-47FD-8907-85C794F793BA}" styleName="テーマ スタイル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061" autoAdjust="0"/>
  </p:normalViewPr>
  <p:slideViewPr>
    <p:cSldViewPr snapToGrid="0">
      <p:cViewPr varScale="1">
        <p:scale>
          <a:sx n="81" d="100"/>
          <a:sy n="81" d="100"/>
        </p:scale>
        <p:origin x="1109"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445171129565089"/>
          <c:y val="0.1532399258916165"/>
          <c:w val="0.47534689413823272"/>
          <c:h val="0.79224482356372117"/>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1.3345144356955382E-2"/>
          <c:y val="0.33854111986001756"/>
          <c:w val="0.35773584995864588"/>
          <c:h val="0.3651625838436862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8831" cy="495029"/>
          </a:xfrm>
          <a:prstGeom prst="rect">
            <a:avLst/>
          </a:prstGeom>
        </p:spPr>
        <p:txBody>
          <a:bodyPr vert="horz" lIns="90645" tIns="45322" rIns="90645" bIns="453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5" y="1"/>
            <a:ext cx="2918831" cy="495029"/>
          </a:xfrm>
          <a:prstGeom prst="rect">
            <a:avLst/>
          </a:prstGeom>
        </p:spPr>
        <p:txBody>
          <a:bodyPr vert="horz" lIns="90645" tIns="45322" rIns="90645" bIns="45322" rtlCol="0"/>
          <a:lstStyle>
            <a:lvl1pPr algn="r">
              <a:defRPr sz="1200"/>
            </a:lvl1pPr>
          </a:lstStyle>
          <a:p>
            <a:fld id="{226FFC18-DB84-40BE-AD36-688D4E6F4BE9}" type="datetimeFigureOut">
              <a:rPr kumimoji="1" lang="ja-JP" altLang="en-US" smtClean="0"/>
              <a:t>2026/10/27</a:t>
            </a:fld>
            <a:endParaRPr kumimoji="1" lang="ja-JP" altLang="en-US"/>
          </a:p>
        </p:txBody>
      </p:sp>
      <p:sp>
        <p:nvSpPr>
          <p:cNvPr id="4" name="スライド イメージ プレースホルダー 3"/>
          <p:cNvSpPr>
            <a:spLocks noGrp="1" noRot="1" noChangeAspect="1"/>
          </p:cNvSpPr>
          <p:nvPr>
            <p:ph type="sldImg" idx="2"/>
          </p:nvPr>
        </p:nvSpPr>
        <p:spPr>
          <a:xfrm>
            <a:off x="1012825" y="1233488"/>
            <a:ext cx="4710113" cy="3330575"/>
          </a:xfrm>
          <a:prstGeom prst="rect">
            <a:avLst/>
          </a:prstGeom>
          <a:noFill/>
          <a:ln w="12700">
            <a:solidFill>
              <a:prstClr val="black"/>
            </a:solidFill>
          </a:ln>
        </p:spPr>
        <p:txBody>
          <a:bodyPr vert="horz" lIns="90645" tIns="45322" rIns="90645" bIns="45322"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0645" tIns="45322" rIns="90645" bIns="4532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7"/>
            <a:ext cx="2918831" cy="495028"/>
          </a:xfrm>
          <a:prstGeom prst="rect">
            <a:avLst/>
          </a:prstGeom>
        </p:spPr>
        <p:txBody>
          <a:bodyPr vert="horz" lIns="90645" tIns="45322" rIns="90645"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5" y="9371287"/>
            <a:ext cx="2918831" cy="495028"/>
          </a:xfrm>
          <a:prstGeom prst="rect">
            <a:avLst/>
          </a:prstGeom>
        </p:spPr>
        <p:txBody>
          <a:bodyPr vert="horz" lIns="90645" tIns="45322" rIns="90645" bIns="45322" rtlCol="0" anchor="b"/>
          <a:lstStyle>
            <a:lvl1pPr algn="r">
              <a:defRPr sz="1200"/>
            </a:lvl1pPr>
          </a:lstStyle>
          <a:p>
            <a:fld id="{23068FB2-82A6-4424-B963-85F6B2C2A58F}" type="slidenum">
              <a:rPr kumimoji="1" lang="ja-JP" altLang="en-US" smtClean="0"/>
              <a:t>‹#›</a:t>
            </a:fld>
            <a:endParaRPr kumimoji="1" lang="ja-JP" altLang="en-US"/>
          </a:p>
        </p:txBody>
      </p:sp>
    </p:spTree>
    <p:extLst>
      <p:ext uri="{BB962C8B-B14F-4D97-AF65-F5344CB8AC3E}">
        <p14:creationId xmlns:p14="http://schemas.microsoft.com/office/powerpoint/2010/main" val="33609309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23068FB2-82A6-4424-B963-85F6B2C2A58F}" type="slidenum">
              <a:rPr kumimoji="1" lang="ja-JP" altLang="en-US" smtClean="0"/>
              <a:t>6</a:t>
            </a:fld>
            <a:endParaRPr kumimoji="1" lang="ja-JP" altLang="en-US"/>
          </a:p>
        </p:txBody>
      </p:sp>
    </p:spTree>
    <p:extLst>
      <p:ext uri="{BB962C8B-B14F-4D97-AF65-F5344CB8AC3E}">
        <p14:creationId xmlns:p14="http://schemas.microsoft.com/office/powerpoint/2010/main" val="2069445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336477" y="1239586"/>
            <a:ext cx="8018860" cy="2631887"/>
          </a:xfrm>
        </p:spPr>
        <p:txBody>
          <a:bodyPr anchor="b">
            <a:normAutofit/>
          </a:bodyPr>
          <a:lstStyle>
            <a:lvl1pPr algn="ctr">
              <a:defRPr sz="5262"/>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3970580"/>
            <a:ext cx="8018860" cy="1825171"/>
          </a:xfrm>
        </p:spPr>
        <p:txBody>
          <a:bodyPr>
            <a:normAutofit/>
          </a:bodyPr>
          <a:lstStyle>
            <a:lvl1pPr marL="0" indent="0" algn="ctr">
              <a:buNone/>
              <a:defRPr sz="2105">
                <a:solidFill>
                  <a:schemeClr val="tx1">
                    <a:lumMod val="75000"/>
                    <a:lumOff val="25000"/>
                  </a:schemeClr>
                </a:solidFill>
              </a:defRPr>
            </a:lvl1pPr>
            <a:lvl2pPr marL="400964" indent="0" algn="ctr">
              <a:buNone/>
              <a:defRPr sz="2456"/>
            </a:lvl2pPr>
            <a:lvl3pPr marL="801929" indent="0" algn="ctr">
              <a:buNone/>
              <a:defRPr sz="2105"/>
            </a:lvl3pPr>
            <a:lvl4pPr marL="1202893" indent="0" algn="ctr">
              <a:buNone/>
              <a:defRPr sz="1754"/>
            </a:lvl4pPr>
            <a:lvl5pPr marL="1603858" indent="0" algn="ctr">
              <a:buNone/>
              <a:defRPr sz="1754"/>
            </a:lvl5pPr>
            <a:lvl6pPr marL="2004822" indent="0" algn="ctr">
              <a:buNone/>
              <a:defRPr sz="1754"/>
            </a:lvl6pPr>
            <a:lvl7pPr marL="2405786" indent="0" algn="ctr">
              <a:buNone/>
              <a:defRPr sz="1754"/>
            </a:lvl7pPr>
            <a:lvl8pPr marL="2806751" indent="0" algn="ctr">
              <a:buNone/>
              <a:defRPr sz="1754"/>
            </a:lvl8pPr>
            <a:lvl9pPr marL="3207715" indent="0" algn="ctr">
              <a:buNone/>
              <a:defRPr sz="175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F844D18-13FE-42B8-987F-4474E80C3E44}"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Tree>
    <p:extLst>
      <p:ext uri="{BB962C8B-B14F-4D97-AF65-F5344CB8AC3E}">
        <p14:creationId xmlns:p14="http://schemas.microsoft.com/office/powerpoint/2010/main" val="1200773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647D76B-7322-404A-9534-48CD894AE23F}"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Tree>
    <p:extLst>
      <p:ext uri="{BB962C8B-B14F-4D97-AF65-F5344CB8AC3E}">
        <p14:creationId xmlns:p14="http://schemas.microsoft.com/office/powerpoint/2010/main" val="350025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3" y="1887629"/>
            <a:ext cx="9221689" cy="3142929"/>
          </a:xfrm>
        </p:spPr>
        <p:txBody>
          <a:bodyPr anchor="b">
            <a:normAutofit/>
          </a:bodyPr>
          <a:lstStyle>
            <a:lvl1pPr>
              <a:defRPr sz="5262"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3" y="5018436"/>
            <a:ext cx="9221689" cy="1653678"/>
          </a:xfrm>
        </p:spPr>
        <p:txBody>
          <a:bodyPr anchor="t">
            <a:normAutofit/>
          </a:bodyPr>
          <a:lstStyle>
            <a:lvl1pPr marL="0" indent="0">
              <a:buNone/>
              <a:defRPr sz="2105">
                <a:solidFill>
                  <a:schemeClr val="tx1">
                    <a:lumMod val="75000"/>
                    <a:lumOff val="25000"/>
                  </a:schemeClr>
                </a:solidFill>
              </a:defRPr>
            </a:lvl1pPr>
            <a:lvl2pPr marL="400964" indent="0">
              <a:buNone/>
              <a:defRPr sz="1579">
                <a:solidFill>
                  <a:schemeClr val="tx1">
                    <a:tint val="75000"/>
                  </a:schemeClr>
                </a:solidFill>
              </a:defRPr>
            </a:lvl2pPr>
            <a:lvl3pPr marL="801929" indent="0">
              <a:buNone/>
              <a:defRPr sz="1403">
                <a:solidFill>
                  <a:schemeClr val="tx1">
                    <a:tint val="75000"/>
                  </a:schemeClr>
                </a:solidFill>
              </a:defRPr>
            </a:lvl3pPr>
            <a:lvl4pPr marL="1202893" indent="0">
              <a:buNone/>
              <a:defRPr sz="1228">
                <a:solidFill>
                  <a:schemeClr val="tx1">
                    <a:tint val="75000"/>
                  </a:schemeClr>
                </a:solidFill>
              </a:defRPr>
            </a:lvl4pPr>
            <a:lvl5pPr marL="1603858" indent="0">
              <a:buNone/>
              <a:defRPr sz="1228">
                <a:solidFill>
                  <a:schemeClr val="tx1">
                    <a:tint val="75000"/>
                  </a:schemeClr>
                </a:solidFill>
              </a:defRPr>
            </a:lvl5pPr>
            <a:lvl6pPr marL="2004822" indent="0">
              <a:buNone/>
              <a:defRPr sz="1228">
                <a:solidFill>
                  <a:schemeClr val="tx1">
                    <a:tint val="75000"/>
                  </a:schemeClr>
                </a:solidFill>
              </a:defRPr>
            </a:lvl6pPr>
            <a:lvl7pPr marL="2405786" indent="0">
              <a:buNone/>
              <a:defRPr sz="1228">
                <a:solidFill>
                  <a:schemeClr val="tx1">
                    <a:tint val="75000"/>
                  </a:schemeClr>
                </a:solidFill>
              </a:defRPr>
            </a:lvl7pPr>
            <a:lvl8pPr marL="2806751" indent="0">
              <a:buNone/>
              <a:defRPr sz="1228">
                <a:solidFill>
                  <a:schemeClr val="tx1">
                    <a:tint val="75000"/>
                  </a:schemeClr>
                </a:solidFill>
              </a:defRPr>
            </a:lvl8pPr>
            <a:lvl9pPr marL="3207715" indent="0">
              <a:buNone/>
              <a:defRPr sz="122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A2662D-573B-4606-AA56-95BCCF0CA4BE}"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Tree>
    <p:extLst>
      <p:ext uri="{BB962C8B-B14F-4D97-AF65-F5344CB8AC3E}">
        <p14:creationId xmlns:p14="http://schemas.microsoft.com/office/powerpoint/2010/main" val="2358222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41137" y="2015914"/>
            <a:ext cx="4544021" cy="479654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2015914"/>
            <a:ext cx="4544021" cy="479654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4C8D834-BEB7-4CB6-9798-E95572296B16}" type="datetime1">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Tree>
    <p:extLst>
      <p:ext uri="{BB962C8B-B14F-4D97-AF65-F5344CB8AC3E}">
        <p14:creationId xmlns:p14="http://schemas.microsoft.com/office/powerpoint/2010/main" val="913135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41137" y="1853929"/>
            <a:ext cx="4521746" cy="910180"/>
          </a:xfrm>
        </p:spPr>
        <p:txBody>
          <a:bodyPr anchor="b">
            <a:normAutofit/>
          </a:bodyPr>
          <a:lstStyle>
            <a:lvl1pPr marL="0" indent="0">
              <a:spcBef>
                <a:spcPts val="0"/>
              </a:spcBef>
              <a:buNone/>
              <a:defRPr sz="2105" b="1"/>
            </a:lvl1pPr>
            <a:lvl2pPr marL="400964" indent="0">
              <a:buNone/>
              <a:defRPr sz="1754" b="1"/>
            </a:lvl2pPr>
            <a:lvl3pPr marL="801929" indent="0">
              <a:buNone/>
              <a:defRPr sz="1579" b="1"/>
            </a:lvl3pPr>
            <a:lvl4pPr marL="1202893" indent="0">
              <a:buNone/>
              <a:defRPr sz="1403" b="1"/>
            </a:lvl4pPr>
            <a:lvl5pPr marL="1603858" indent="0">
              <a:buNone/>
              <a:defRPr sz="1403" b="1"/>
            </a:lvl5pPr>
            <a:lvl6pPr marL="2004822" indent="0">
              <a:buNone/>
              <a:defRPr sz="1403" b="1"/>
            </a:lvl6pPr>
            <a:lvl7pPr marL="2405786" indent="0">
              <a:buNone/>
              <a:defRPr sz="1403" b="1"/>
            </a:lvl7pPr>
            <a:lvl8pPr marL="2806751" indent="0">
              <a:buNone/>
              <a:defRPr sz="1403" b="1"/>
            </a:lvl8pPr>
            <a:lvl9pPr marL="3207715" indent="0">
              <a:buNone/>
              <a:defRPr sz="1403" b="1"/>
            </a:lvl9pPr>
          </a:lstStyle>
          <a:p>
            <a:pPr lvl="0"/>
            <a:r>
              <a:rPr lang="ja-JP" altLang="en-US"/>
              <a:t>マスター テキストの書式設定</a:t>
            </a:r>
          </a:p>
        </p:txBody>
      </p:sp>
      <p:sp>
        <p:nvSpPr>
          <p:cNvPr id="4" name="Content Placeholder 3"/>
          <p:cNvSpPr>
            <a:spLocks noGrp="1"/>
          </p:cNvSpPr>
          <p:nvPr>
            <p:ph sz="half" idx="2"/>
          </p:nvPr>
        </p:nvSpPr>
        <p:spPr>
          <a:xfrm>
            <a:off x="741137" y="2764110"/>
            <a:ext cx="4521746" cy="405709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1853929"/>
            <a:ext cx="4544021" cy="910179"/>
          </a:xfrm>
        </p:spPr>
        <p:txBody>
          <a:bodyPr anchor="b"/>
          <a:lstStyle>
            <a:lvl1pPr marL="0" indent="0">
              <a:spcBef>
                <a:spcPts val="0"/>
              </a:spcBef>
              <a:buNone/>
              <a:defRPr sz="2105" b="1"/>
            </a:lvl1pPr>
            <a:lvl2pPr marL="400964" indent="0">
              <a:buNone/>
              <a:defRPr sz="1754" b="1"/>
            </a:lvl2pPr>
            <a:lvl3pPr marL="801929" indent="0">
              <a:buNone/>
              <a:defRPr sz="1579" b="1"/>
            </a:lvl3pPr>
            <a:lvl4pPr marL="1202893" indent="0">
              <a:buNone/>
              <a:defRPr sz="1403" b="1"/>
            </a:lvl4pPr>
            <a:lvl5pPr marL="1603858" indent="0">
              <a:buNone/>
              <a:defRPr sz="1403" b="1"/>
            </a:lvl5pPr>
            <a:lvl6pPr marL="2004822" indent="0">
              <a:buNone/>
              <a:defRPr sz="1403" b="1"/>
            </a:lvl6pPr>
            <a:lvl7pPr marL="2405786" indent="0">
              <a:buNone/>
              <a:defRPr sz="1403" b="1"/>
            </a:lvl7pPr>
            <a:lvl8pPr marL="2806751" indent="0">
              <a:buNone/>
              <a:defRPr sz="1403" b="1"/>
            </a:lvl8pPr>
            <a:lvl9pPr marL="3207715" indent="0">
              <a:buNone/>
              <a:defRPr sz="1403" b="1"/>
            </a:lvl9pPr>
          </a:lstStyle>
          <a:p>
            <a:pPr lvl="0"/>
            <a:r>
              <a:rPr lang="ja-JP" altLang="en-US"/>
              <a:t>マスター テキストの書式設定</a:t>
            </a:r>
          </a:p>
        </p:txBody>
      </p:sp>
      <p:sp>
        <p:nvSpPr>
          <p:cNvPr id="6" name="Content Placeholder 5"/>
          <p:cNvSpPr>
            <a:spLocks noGrp="1"/>
          </p:cNvSpPr>
          <p:nvPr>
            <p:ph sz="quarter" idx="4"/>
          </p:nvPr>
        </p:nvSpPr>
        <p:spPr>
          <a:xfrm>
            <a:off x="5412731" y="2764110"/>
            <a:ext cx="4544021" cy="405709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F8A99C99-D79D-46D2-B484-25389DCC58C5}" type="datetime1">
              <a:rPr kumimoji="1" lang="ja-JP" altLang="en-US" smtClean="0"/>
              <a:t>2026/10/27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52659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41E9141-B24B-478C-9D89-91365F044D6F}" type="datetime1">
              <a:rPr kumimoji="1" lang="ja-JP" altLang="en-US" smtClean="0"/>
              <a:t>2026/10/27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205592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FE957C-9E3A-47BA-B4EE-8853149977D6}" type="datetime1">
              <a:rPr kumimoji="1" lang="ja-JP" altLang="en-US" smtClean="0"/>
              <a:t>2026/10/27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Tree>
    <p:extLst>
      <p:ext uri="{BB962C8B-B14F-4D97-AF65-F5344CB8AC3E}">
        <p14:creationId xmlns:p14="http://schemas.microsoft.com/office/powerpoint/2010/main" val="3183569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7735" y="503979"/>
            <a:ext cx="3448110" cy="1763921"/>
          </a:xfrm>
        </p:spPr>
        <p:txBody>
          <a:bodyPr anchor="b">
            <a:normAutofit/>
          </a:bodyPr>
          <a:lstStyle>
            <a:lvl1pPr>
              <a:defRPr sz="2806" b="0"/>
            </a:lvl1pPr>
          </a:lstStyle>
          <a:p>
            <a:r>
              <a:rPr lang="ja-JP" altLang="en-US"/>
              <a:t>マスター タイトルの書式設定</a:t>
            </a:r>
            <a:endParaRPr lang="en-US" dirty="0"/>
          </a:p>
        </p:txBody>
      </p:sp>
      <p:sp>
        <p:nvSpPr>
          <p:cNvPr id="3" name="Content Placeholder 2"/>
          <p:cNvSpPr>
            <a:spLocks noGrp="1"/>
          </p:cNvSpPr>
          <p:nvPr>
            <p:ph idx="1"/>
          </p:nvPr>
        </p:nvSpPr>
        <p:spPr>
          <a:xfrm>
            <a:off x="4544021" y="1091953"/>
            <a:ext cx="5412730" cy="5375769"/>
          </a:xfrm>
        </p:spPr>
        <p:txBody>
          <a:bodyPr/>
          <a:lstStyle>
            <a:lvl1pPr>
              <a:defRPr sz="2806"/>
            </a:lvl1pPr>
            <a:lvl2pPr>
              <a:defRPr sz="2456"/>
            </a:lvl2pPr>
            <a:lvl3pPr>
              <a:defRPr sz="2105"/>
            </a:lvl3pPr>
            <a:lvl4pPr>
              <a:defRPr sz="1754"/>
            </a:lvl4pPr>
            <a:lvl5pPr>
              <a:defRPr sz="1754"/>
            </a:lvl5pPr>
            <a:lvl6pPr>
              <a:defRPr sz="1754"/>
            </a:lvl6pPr>
            <a:lvl7pPr>
              <a:defRPr sz="1754"/>
            </a:lvl7pPr>
            <a:lvl8pPr>
              <a:defRPr sz="1754"/>
            </a:lvl8pPr>
            <a:lvl9pPr>
              <a:defRPr sz="175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7735" y="2267902"/>
            <a:ext cx="3448110" cy="4199821"/>
          </a:xfrm>
        </p:spPr>
        <p:txBody>
          <a:bodyPr>
            <a:normAutofit/>
          </a:bodyPr>
          <a:lstStyle>
            <a:lvl1pPr marL="0" indent="0">
              <a:lnSpc>
                <a:spcPct val="90000"/>
              </a:lnSpc>
              <a:buNone/>
              <a:defRPr sz="1403"/>
            </a:lvl1pPr>
            <a:lvl2pPr marL="400964" indent="0">
              <a:buNone/>
              <a:defRPr sz="1052"/>
            </a:lvl2pPr>
            <a:lvl3pPr marL="801929" indent="0">
              <a:buNone/>
              <a:defRPr sz="877"/>
            </a:lvl3pPr>
            <a:lvl4pPr marL="1202893" indent="0">
              <a:buNone/>
              <a:defRPr sz="789"/>
            </a:lvl4pPr>
            <a:lvl5pPr marL="1603858" indent="0">
              <a:buNone/>
              <a:defRPr sz="789"/>
            </a:lvl5pPr>
            <a:lvl6pPr marL="2004822" indent="0">
              <a:buNone/>
              <a:defRPr sz="789"/>
            </a:lvl6pPr>
            <a:lvl7pPr marL="2405786" indent="0">
              <a:buNone/>
              <a:defRPr sz="789"/>
            </a:lvl7pPr>
            <a:lvl8pPr marL="2806751" indent="0">
              <a:buNone/>
              <a:defRPr sz="789"/>
            </a:lvl8pPr>
            <a:lvl9pPr marL="3207715" indent="0">
              <a:buNone/>
              <a:defRPr sz="78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E39FD58-DDC8-4653-BAAC-B12FE1EE822E}" type="datetime1">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Tree>
    <p:extLst>
      <p:ext uri="{BB962C8B-B14F-4D97-AF65-F5344CB8AC3E}">
        <p14:creationId xmlns:p14="http://schemas.microsoft.com/office/powerpoint/2010/main" val="2220878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7735" y="503978"/>
            <a:ext cx="3448110" cy="1763924"/>
          </a:xfrm>
        </p:spPr>
        <p:txBody>
          <a:bodyPr anchor="b">
            <a:normAutofit/>
          </a:bodyPr>
          <a:lstStyle>
            <a:lvl1pPr>
              <a:defRPr sz="2806"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4544021" y="1091953"/>
            <a:ext cx="5412730" cy="5375769"/>
          </a:xfrm>
        </p:spPr>
        <p:txBody>
          <a:bodyPr/>
          <a:lstStyle>
            <a:lvl1pPr marL="0" indent="0">
              <a:buNone/>
              <a:defRPr sz="2806"/>
            </a:lvl1pPr>
            <a:lvl2pPr marL="400964" indent="0">
              <a:buNone/>
              <a:defRPr sz="2456"/>
            </a:lvl2pPr>
            <a:lvl3pPr marL="801929" indent="0">
              <a:buNone/>
              <a:defRPr sz="2105"/>
            </a:lvl3pPr>
            <a:lvl4pPr marL="1202893" indent="0">
              <a:buNone/>
              <a:defRPr sz="1754"/>
            </a:lvl4pPr>
            <a:lvl5pPr marL="1603858" indent="0">
              <a:buNone/>
              <a:defRPr sz="1754"/>
            </a:lvl5pPr>
            <a:lvl6pPr marL="2004822" indent="0">
              <a:buNone/>
              <a:defRPr sz="1754"/>
            </a:lvl6pPr>
            <a:lvl7pPr marL="2405786" indent="0">
              <a:buNone/>
              <a:defRPr sz="1754"/>
            </a:lvl7pPr>
            <a:lvl8pPr marL="2806751" indent="0">
              <a:buNone/>
              <a:defRPr sz="1754"/>
            </a:lvl8pPr>
            <a:lvl9pPr marL="3207715" indent="0">
              <a:buNone/>
              <a:defRPr sz="1754"/>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7735" y="2267903"/>
            <a:ext cx="3448110" cy="4199819"/>
          </a:xfrm>
        </p:spPr>
        <p:txBody>
          <a:bodyPr>
            <a:normAutofit/>
          </a:bodyPr>
          <a:lstStyle>
            <a:lvl1pPr marL="0" indent="0">
              <a:lnSpc>
                <a:spcPct val="90000"/>
              </a:lnSpc>
              <a:buNone/>
              <a:defRPr sz="1403"/>
            </a:lvl1pPr>
            <a:lvl2pPr marL="400964" indent="0">
              <a:buNone/>
              <a:defRPr sz="1052"/>
            </a:lvl2pPr>
            <a:lvl3pPr marL="801929" indent="0">
              <a:buNone/>
              <a:defRPr sz="877"/>
            </a:lvl3pPr>
            <a:lvl4pPr marL="1202893" indent="0">
              <a:buNone/>
              <a:defRPr sz="789"/>
            </a:lvl4pPr>
            <a:lvl5pPr marL="1603858" indent="0">
              <a:buNone/>
              <a:defRPr sz="789"/>
            </a:lvl5pPr>
            <a:lvl6pPr marL="2004822" indent="0">
              <a:buNone/>
              <a:defRPr sz="789"/>
            </a:lvl6pPr>
            <a:lvl7pPr marL="2405786" indent="0">
              <a:buNone/>
              <a:defRPr sz="789"/>
            </a:lvl7pPr>
            <a:lvl8pPr marL="2806751" indent="0">
              <a:buNone/>
              <a:defRPr sz="789"/>
            </a:lvl8pPr>
            <a:lvl9pPr marL="3207715" indent="0">
              <a:buNone/>
              <a:defRPr sz="78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58EEBA3-E388-4C61-B3B8-3D84DFB0A44B}" type="datetime1">
              <a:rPr kumimoji="1" lang="ja-JP" altLang="en-US" smtClean="0"/>
              <a:t>2026/10/27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Tree>
    <p:extLst>
      <p:ext uri="{BB962C8B-B14F-4D97-AF65-F5344CB8AC3E}">
        <p14:creationId xmlns:p14="http://schemas.microsoft.com/office/powerpoint/2010/main" val="2378106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CBC454A-2BAD-4874-A02B-8515461C3BB1}"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Tree>
    <p:extLst>
      <p:ext uri="{BB962C8B-B14F-4D97-AF65-F5344CB8AC3E}">
        <p14:creationId xmlns:p14="http://schemas.microsoft.com/office/powerpoint/2010/main" val="1973323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397232"/>
            <a:ext cx="2305422" cy="6406475"/>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735062" y="397233"/>
            <a:ext cx="6782619" cy="640647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13C844D4-17C1-46E3-BE3D-4B78B28F752C}" type="datetime1">
              <a:rPr kumimoji="1" lang="ja-JP" altLang="en-US" smtClean="0"/>
              <a:t>2026/10/27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9298ED-728C-4C24-B4F7-ACA5D4C31043}" type="slidenum">
              <a:rPr kumimoji="1" lang="ja-JP" altLang="en-US" smtClean="0"/>
              <a:t>‹#›</a:t>
            </a:fld>
            <a:endParaRPr kumimoji="1" lang="ja-JP" altLang="en-US"/>
          </a:p>
        </p:txBody>
      </p:sp>
    </p:spTree>
    <p:extLst>
      <p:ext uri="{BB962C8B-B14F-4D97-AF65-F5344CB8AC3E}">
        <p14:creationId xmlns:p14="http://schemas.microsoft.com/office/powerpoint/2010/main" val="3703856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1137" y="403182"/>
            <a:ext cx="9221689" cy="146118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41137" y="2015914"/>
            <a:ext cx="9221689" cy="479654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7006699"/>
            <a:ext cx="2405658" cy="402483"/>
          </a:xfrm>
          <a:prstGeom prst="rect">
            <a:avLst/>
          </a:prstGeom>
        </p:spPr>
        <p:txBody>
          <a:bodyPr vert="horz" lIns="91440" tIns="45720" rIns="91440" bIns="45720" rtlCol="0" anchor="ctr"/>
          <a:lstStyle>
            <a:lvl1pPr algn="l">
              <a:defRPr sz="965">
                <a:solidFill>
                  <a:schemeClr val="tx1">
                    <a:lumMod val="65000"/>
                    <a:lumOff val="35000"/>
                  </a:schemeClr>
                </a:solidFill>
              </a:defRPr>
            </a:lvl1pPr>
          </a:lstStyle>
          <a:p>
            <a:fld id="{3834CD19-E555-4512-ACBF-947B5DA5591B}" type="datetime1">
              <a:rPr kumimoji="1" lang="ja-JP" altLang="en-US" smtClean="0"/>
              <a:t>2026/10/27</a:t>
            </a:fld>
            <a:endParaRPr kumimoji="1" lang="ja-JP" altLang="en-US"/>
          </a:p>
        </p:txBody>
      </p:sp>
      <p:sp>
        <p:nvSpPr>
          <p:cNvPr id="5" name="Footer Placeholder 4"/>
          <p:cNvSpPr>
            <a:spLocks noGrp="1"/>
          </p:cNvSpPr>
          <p:nvPr>
            <p:ph type="ftr" sz="quarter" idx="3"/>
          </p:nvPr>
        </p:nvSpPr>
        <p:spPr>
          <a:xfrm>
            <a:off x="3541663" y="7006699"/>
            <a:ext cx="3608487" cy="402483"/>
          </a:xfrm>
          <a:prstGeom prst="rect">
            <a:avLst/>
          </a:prstGeom>
        </p:spPr>
        <p:txBody>
          <a:bodyPr vert="horz" lIns="91440" tIns="45720" rIns="91440" bIns="45720" rtlCol="0" anchor="ctr"/>
          <a:lstStyle>
            <a:lvl1pPr algn="ctr">
              <a:defRPr sz="965">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7557168" y="7006699"/>
            <a:ext cx="2405658" cy="402483"/>
          </a:xfrm>
          <a:prstGeom prst="rect">
            <a:avLst/>
          </a:prstGeom>
        </p:spPr>
        <p:txBody>
          <a:bodyPr vert="horz" lIns="91440" tIns="45720" rIns="91440" bIns="45720" rtlCol="0" anchor="ctr"/>
          <a:lstStyle>
            <a:lvl1pPr algn="r">
              <a:defRPr sz="965">
                <a:solidFill>
                  <a:schemeClr val="tx1">
                    <a:tint val="75000"/>
                  </a:schemeClr>
                </a:solidFill>
              </a:defRPr>
            </a:lvl1pPr>
          </a:lstStyle>
          <a:p>
            <a:fld id="{F69298ED-728C-4C24-B4F7-ACA5D4C31043}" type="slidenum">
              <a:rPr kumimoji="1" lang="ja-JP" altLang="en-US" smtClean="0"/>
              <a:t>‹#›</a:t>
            </a:fld>
            <a:endParaRPr kumimoji="1" lang="ja-JP" altLang="en-US"/>
          </a:p>
        </p:txBody>
      </p:sp>
    </p:spTree>
    <p:extLst>
      <p:ext uri="{BB962C8B-B14F-4D97-AF65-F5344CB8AC3E}">
        <p14:creationId xmlns:p14="http://schemas.microsoft.com/office/powerpoint/2010/main" val="23124343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801929" rtl="0" eaLnBrk="1" latinLnBrk="0" hangingPunct="1">
        <a:lnSpc>
          <a:spcPct val="90000"/>
        </a:lnSpc>
        <a:spcBef>
          <a:spcPct val="0"/>
        </a:spcBef>
        <a:buNone/>
        <a:defRPr kumimoji="1" sz="3859" kern="1200">
          <a:solidFill>
            <a:schemeClr val="tx1"/>
          </a:solidFill>
          <a:latin typeface="+mj-lt"/>
          <a:ea typeface="+mj-ea"/>
          <a:cs typeface="+mj-cs"/>
        </a:defRPr>
      </a:lvl1pPr>
    </p:titleStyle>
    <p:bodyStyle>
      <a:lvl1pPr marL="200482" indent="-200482" algn="l" defTabSz="801929" rtl="0" eaLnBrk="1" latinLnBrk="0" hangingPunct="1">
        <a:lnSpc>
          <a:spcPct val="90000"/>
        </a:lnSpc>
        <a:spcBef>
          <a:spcPts val="877"/>
        </a:spcBef>
        <a:buFont typeface="Wingdings 2" pitchFamily="18" charset="2"/>
        <a:buChar char=""/>
        <a:defRPr kumimoji="1" sz="2456"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Wingdings 2" pitchFamily="18" charset="2"/>
        <a:buChar char=""/>
        <a:defRPr kumimoji="1" sz="2105"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Wingdings 2" pitchFamily="18" charset="2"/>
        <a:buChar char=""/>
        <a:defRPr kumimoji="1" sz="1754"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Wingdings 2" pitchFamily="18" charset="2"/>
        <a:buChar char=""/>
        <a:defRPr kumimoji="1" sz="1579"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Wingdings 2" pitchFamily="18" charset="2"/>
        <a:buChar char=""/>
        <a:defRPr kumimoji="1" sz="1579" kern="1200">
          <a:solidFill>
            <a:schemeClr val="tx1"/>
          </a:solidFill>
          <a:latin typeface="+mn-lt"/>
          <a:ea typeface="+mn-ea"/>
          <a:cs typeface="+mn-cs"/>
        </a:defRPr>
      </a:lvl5pPr>
      <a:lvl6pPr marL="2205304" indent="-200482" algn="l" defTabSz="801929" rtl="0" eaLnBrk="1" latinLnBrk="0" hangingPunct="1">
        <a:spcBef>
          <a:spcPct val="20000"/>
        </a:spcBef>
        <a:buFont typeface="Wingdings 2" pitchFamily="18" charset="2"/>
        <a:buChar char=""/>
        <a:defRPr kumimoji="1" sz="1579" kern="1200">
          <a:solidFill>
            <a:schemeClr val="tx1"/>
          </a:solidFill>
          <a:latin typeface="+mn-lt"/>
          <a:ea typeface="+mn-ea"/>
          <a:cs typeface="+mn-cs"/>
        </a:defRPr>
      </a:lvl6pPr>
      <a:lvl7pPr marL="2606269" indent="-200482" algn="l" defTabSz="801929" rtl="0" eaLnBrk="1" latinLnBrk="0" hangingPunct="1">
        <a:spcBef>
          <a:spcPct val="20000"/>
        </a:spcBef>
        <a:buFont typeface="Wingdings 2" pitchFamily="18" charset="2"/>
        <a:buChar char=""/>
        <a:defRPr kumimoji="1" sz="1579" kern="1200">
          <a:solidFill>
            <a:schemeClr val="tx1"/>
          </a:solidFill>
          <a:latin typeface="+mn-lt"/>
          <a:ea typeface="+mn-ea"/>
          <a:cs typeface="+mn-cs"/>
        </a:defRPr>
      </a:lvl7pPr>
      <a:lvl8pPr marL="3007233" indent="-200482" algn="l" defTabSz="801929" rtl="0" eaLnBrk="1" latinLnBrk="0" hangingPunct="1">
        <a:spcBef>
          <a:spcPct val="20000"/>
        </a:spcBef>
        <a:buFont typeface="Wingdings 2" pitchFamily="18" charset="2"/>
        <a:buChar char=""/>
        <a:defRPr kumimoji="1" sz="1579" kern="1200">
          <a:solidFill>
            <a:schemeClr val="tx1"/>
          </a:solidFill>
          <a:latin typeface="+mn-lt"/>
          <a:ea typeface="+mn-ea"/>
          <a:cs typeface="+mn-cs"/>
        </a:defRPr>
      </a:lvl8pPr>
      <a:lvl9pPr marL="3408197" indent="-200482" algn="l" defTabSz="801929" rtl="0" eaLnBrk="1" latinLnBrk="0" hangingPunct="1">
        <a:spcBef>
          <a:spcPct val="20000"/>
        </a:spcBef>
        <a:buFont typeface="Wingdings 2" pitchFamily="18" charset="2"/>
        <a:buChar char=""/>
        <a:defRPr kumimoji="1" sz="1579" kern="1200">
          <a:solidFill>
            <a:schemeClr val="tx1"/>
          </a:solidFill>
          <a:latin typeface="+mn-lt"/>
          <a:ea typeface="+mn-ea"/>
          <a:cs typeface="+mn-cs"/>
        </a:defRPr>
      </a:lvl9pPr>
    </p:bodyStyle>
    <p:otherStyle>
      <a:defPPr>
        <a:defRPr lang="en-US"/>
      </a:defPPr>
      <a:lvl1pPr marL="0" algn="l" defTabSz="801929" rtl="0" eaLnBrk="1" latinLnBrk="0" hangingPunct="1">
        <a:defRPr kumimoji="1" sz="1579" kern="1200">
          <a:solidFill>
            <a:schemeClr val="tx1"/>
          </a:solidFill>
          <a:latin typeface="+mn-lt"/>
          <a:ea typeface="+mn-ea"/>
          <a:cs typeface="+mn-cs"/>
        </a:defRPr>
      </a:lvl1pPr>
      <a:lvl2pPr marL="400964" algn="l" defTabSz="801929" rtl="0" eaLnBrk="1" latinLnBrk="0" hangingPunct="1">
        <a:defRPr kumimoji="1" sz="1579" kern="1200">
          <a:solidFill>
            <a:schemeClr val="tx1"/>
          </a:solidFill>
          <a:latin typeface="+mn-lt"/>
          <a:ea typeface="+mn-ea"/>
          <a:cs typeface="+mn-cs"/>
        </a:defRPr>
      </a:lvl2pPr>
      <a:lvl3pPr marL="801929" algn="l" defTabSz="801929" rtl="0" eaLnBrk="1" latinLnBrk="0" hangingPunct="1">
        <a:defRPr kumimoji="1" sz="1579" kern="1200">
          <a:solidFill>
            <a:schemeClr val="tx1"/>
          </a:solidFill>
          <a:latin typeface="+mn-lt"/>
          <a:ea typeface="+mn-ea"/>
          <a:cs typeface="+mn-cs"/>
        </a:defRPr>
      </a:lvl3pPr>
      <a:lvl4pPr marL="1202893" algn="l" defTabSz="801929" rtl="0" eaLnBrk="1" latinLnBrk="0" hangingPunct="1">
        <a:defRPr kumimoji="1" sz="1579" kern="1200">
          <a:solidFill>
            <a:schemeClr val="tx1"/>
          </a:solidFill>
          <a:latin typeface="+mn-lt"/>
          <a:ea typeface="+mn-ea"/>
          <a:cs typeface="+mn-cs"/>
        </a:defRPr>
      </a:lvl4pPr>
      <a:lvl5pPr marL="1603858" algn="l" defTabSz="801929" rtl="0" eaLnBrk="1" latinLnBrk="0" hangingPunct="1">
        <a:defRPr kumimoji="1" sz="1579" kern="1200">
          <a:solidFill>
            <a:schemeClr val="tx1"/>
          </a:solidFill>
          <a:latin typeface="+mn-lt"/>
          <a:ea typeface="+mn-ea"/>
          <a:cs typeface="+mn-cs"/>
        </a:defRPr>
      </a:lvl5pPr>
      <a:lvl6pPr marL="2004822" algn="l" defTabSz="801929" rtl="0" eaLnBrk="1" latinLnBrk="0" hangingPunct="1">
        <a:defRPr kumimoji="1" sz="1579" kern="1200">
          <a:solidFill>
            <a:schemeClr val="tx1"/>
          </a:solidFill>
          <a:latin typeface="+mn-lt"/>
          <a:ea typeface="+mn-ea"/>
          <a:cs typeface="+mn-cs"/>
        </a:defRPr>
      </a:lvl6pPr>
      <a:lvl7pPr marL="2405786" algn="l" defTabSz="801929" rtl="0" eaLnBrk="1" latinLnBrk="0" hangingPunct="1">
        <a:defRPr kumimoji="1" sz="1579" kern="1200">
          <a:solidFill>
            <a:schemeClr val="tx1"/>
          </a:solidFill>
          <a:latin typeface="+mn-lt"/>
          <a:ea typeface="+mn-ea"/>
          <a:cs typeface="+mn-cs"/>
        </a:defRPr>
      </a:lvl7pPr>
      <a:lvl8pPr marL="2806751" algn="l" defTabSz="801929" rtl="0" eaLnBrk="1" latinLnBrk="0" hangingPunct="1">
        <a:defRPr kumimoji="1" sz="1579" kern="1200">
          <a:solidFill>
            <a:schemeClr val="tx1"/>
          </a:solidFill>
          <a:latin typeface="+mn-lt"/>
          <a:ea typeface="+mn-ea"/>
          <a:cs typeface="+mn-cs"/>
        </a:defRPr>
      </a:lvl8pPr>
      <a:lvl9pPr marL="3207715" algn="l" defTabSz="801929" rtl="0" eaLnBrk="1" latinLnBrk="0" hangingPunct="1">
        <a:defRPr kumimoji="1" sz="157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3B2684-1D12-49CD-A48E-AB9F4C8A4423}"/>
              </a:ext>
            </a:extLst>
          </p:cNvPr>
          <p:cNvSpPr>
            <a:spLocks noGrp="1"/>
          </p:cNvSpPr>
          <p:nvPr>
            <p:ph type="ctrTitle"/>
          </p:nvPr>
        </p:nvSpPr>
        <p:spPr>
          <a:xfrm>
            <a:off x="1195639" y="1735029"/>
            <a:ext cx="8055210" cy="1620820"/>
          </a:xfrm>
        </p:spPr>
        <p:txBody>
          <a:bodyPr>
            <a:normAutofit/>
          </a:bodyPr>
          <a:lstStyle/>
          <a:p>
            <a:pPr>
              <a:lnSpc>
                <a:spcPts val="4648"/>
              </a:lnSpc>
            </a:pPr>
            <a:r>
              <a:rPr lang="ja-JP" altLang="en-US" sz="4000" b="1" u="sng" dirty="0">
                <a:latin typeface="BIZ UDPゴシック" panose="020B0400000000000000" pitchFamily="50" charset="-128"/>
                <a:ea typeface="BIZ UDPゴシック" panose="020B0400000000000000" pitchFamily="50" charset="-128"/>
              </a:rPr>
              <a:t>令和</a:t>
            </a:r>
            <a:r>
              <a:rPr lang="en-US" altLang="ja-JP" sz="4000" b="1" u="sng" dirty="0">
                <a:latin typeface="BIZ UDPゴシック" panose="020B0400000000000000" pitchFamily="50" charset="-128"/>
                <a:ea typeface="BIZ UDPゴシック" panose="020B0400000000000000" pitchFamily="50" charset="-128"/>
              </a:rPr>
              <a:t>7</a:t>
            </a:r>
            <a:r>
              <a:rPr lang="ja-JP" altLang="en-US" sz="4000" b="1" u="sng" dirty="0">
                <a:latin typeface="BIZ UDPゴシック" panose="020B0400000000000000" pitchFamily="50" charset="-128"/>
                <a:ea typeface="BIZ UDPゴシック" panose="020B0400000000000000" pitchFamily="50" charset="-128"/>
              </a:rPr>
              <a:t>年度実施の相対評価による</a:t>
            </a:r>
            <a:br>
              <a:rPr lang="en-US" altLang="ja-JP" sz="4000" b="1" u="sng" dirty="0">
                <a:latin typeface="BIZ UDPゴシック" panose="020B0400000000000000" pitchFamily="50" charset="-128"/>
                <a:ea typeface="BIZ UDPゴシック" panose="020B0400000000000000" pitchFamily="50" charset="-128"/>
              </a:rPr>
            </a:br>
            <a:r>
              <a:rPr lang="ja-JP" altLang="en-US" sz="4000" b="1" u="sng" dirty="0">
                <a:latin typeface="BIZ UDPゴシック" panose="020B0400000000000000" pitchFamily="50" charset="-128"/>
                <a:ea typeface="BIZ UDPゴシック" panose="020B0400000000000000" pitchFamily="50" charset="-128"/>
              </a:rPr>
              <a:t>人事評価制度の検証について</a:t>
            </a:r>
          </a:p>
        </p:txBody>
      </p:sp>
      <p:sp>
        <p:nvSpPr>
          <p:cNvPr id="3" name="字幕 2">
            <a:extLst>
              <a:ext uri="{FF2B5EF4-FFF2-40B4-BE49-F238E27FC236}">
                <a16:creationId xmlns:a16="http://schemas.microsoft.com/office/drawing/2014/main" id="{A2CFED24-2CB6-4CB6-A1D5-CD279EF23751}"/>
              </a:ext>
            </a:extLst>
          </p:cNvPr>
          <p:cNvSpPr>
            <a:spLocks noGrp="1"/>
          </p:cNvSpPr>
          <p:nvPr>
            <p:ph type="subTitle" idx="1"/>
          </p:nvPr>
        </p:nvSpPr>
        <p:spPr>
          <a:xfrm>
            <a:off x="2438683" y="4490100"/>
            <a:ext cx="5991057" cy="1453419"/>
          </a:xfrm>
        </p:spPr>
        <p:txBody>
          <a:bodyPr>
            <a:normAutofit fontScale="92500" lnSpcReduction="10000"/>
          </a:bodyPr>
          <a:lstStyle/>
          <a:p>
            <a:r>
              <a:rPr lang="ja-JP" altLang="en-US" sz="3600" b="1" dirty="0">
                <a:latin typeface="BIZ UDPゴシック" panose="020B0400000000000000" pitchFamily="50" charset="-128"/>
                <a:ea typeface="BIZ UDPゴシック" panose="020B0400000000000000" pitchFamily="50" charset="-128"/>
              </a:rPr>
              <a:t>令和</a:t>
            </a:r>
            <a:r>
              <a:rPr lang="en-US" altLang="ja-JP" sz="3600" b="1" dirty="0">
                <a:latin typeface="BIZ UDPゴシック" panose="020B0400000000000000" pitchFamily="50" charset="-128"/>
                <a:ea typeface="BIZ UDPゴシック" panose="020B0400000000000000" pitchFamily="50" charset="-128"/>
              </a:rPr>
              <a:t>8</a:t>
            </a:r>
            <a:r>
              <a:rPr lang="ja-JP" altLang="en-US" sz="3600" b="1" dirty="0">
                <a:latin typeface="BIZ UDPゴシック" panose="020B0400000000000000" pitchFamily="50" charset="-128"/>
                <a:ea typeface="BIZ UDPゴシック" panose="020B0400000000000000" pitchFamily="50" charset="-128"/>
              </a:rPr>
              <a:t>年</a:t>
            </a:r>
            <a:r>
              <a:rPr lang="en-US" altLang="ja-JP" sz="3600" b="1" dirty="0">
                <a:latin typeface="BIZ UDPゴシック" panose="020B0400000000000000" pitchFamily="50" charset="-128"/>
                <a:ea typeface="BIZ UDPゴシック" panose="020B0400000000000000" pitchFamily="50" charset="-128"/>
              </a:rPr>
              <a:t>10</a:t>
            </a:r>
            <a:r>
              <a:rPr lang="ja-JP" altLang="en-US" sz="3600" b="1" dirty="0">
                <a:latin typeface="BIZ UDPゴシック" panose="020B0400000000000000" pitchFamily="50" charset="-128"/>
                <a:ea typeface="BIZ UDPゴシック" panose="020B0400000000000000" pitchFamily="50" charset="-128"/>
              </a:rPr>
              <a:t>月</a:t>
            </a:r>
            <a:endParaRPr lang="en-US" altLang="ja-JP" sz="3600" b="1" dirty="0">
              <a:latin typeface="BIZ UDPゴシック" panose="020B0400000000000000" pitchFamily="50" charset="-128"/>
              <a:ea typeface="BIZ UDPゴシック" panose="020B0400000000000000" pitchFamily="50" charset="-128"/>
            </a:endParaRPr>
          </a:p>
          <a:p>
            <a:endParaRPr lang="en-US" altLang="ja-JP" sz="2400" b="1" dirty="0">
              <a:latin typeface="BIZ UDPゴシック" panose="020B0400000000000000" pitchFamily="50" charset="-128"/>
              <a:ea typeface="BIZ UDPゴシック" panose="020B0400000000000000" pitchFamily="50" charset="-128"/>
            </a:endParaRPr>
          </a:p>
          <a:p>
            <a:r>
              <a:rPr lang="ja-JP" altLang="en-US" sz="3600" b="1" dirty="0">
                <a:latin typeface="BIZ UDPゴシック" panose="020B0400000000000000" pitchFamily="50" charset="-128"/>
                <a:ea typeface="BIZ UDPゴシック" panose="020B0400000000000000" pitchFamily="50" charset="-128"/>
              </a:rPr>
              <a:t>大 阪 府</a:t>
            </a:r>
          </a:p>
        </p:txBody>
      </p:sp>
    </p:spTree>
    <p:extLst>
      <p:ext uri="{BB962C8B-B14F-4D97-AF65-F5344CB8AC3E}">
        <p14:creationId xmlns:p14="http://schemas.microsoft.com/office/powerpoint/2010/main" val="2295756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47506B1-21C5-4C0E-801D-C6A26E1BDC14}"/>
              </a:ext>
            </a:extLst>
          </p:cNvPr>
          <p:cNvSpPr>
            <a:spLocks noGrp="1"/>
          </p:cNvSpPr>
          <p:nvPr>
            <p:ph idx="1"/>
          </p:nvPr>
        </p:nvSpPr>
        <p:spPr>
          <a:xfrm>
            <a:off x="486998" y="1224359"/>
            <a:ext cx="9717816" cy="4179745"/>
          </a:xfrm>
        </p:spPr>
        <p:txBody>
          <a:bodyPr>
            <a:normAutofit/>
          </a:bodyPr>
          <a:lstStyle/>
          <a:p>
            <a:pPr marL="0" indent="0">
              <a:buNone/>
            </a:pPr>
            <a:r>
              <a:rPr lang="ja-JP" altLang="en-US" sz="2000" dirty="0">
                <a:latin typeface="BIZ UDPゴシック" panose="020B0400000000000000" pitchFamily="50" charset="-128"/>
                <a:ea typeface="BIZ UDPゴシック" panose="020B0400000000000000" pitchFamily="50" charset="-128"/>
              </a:rPr>
              <a:t>１．検証目的</a:t>
            </a:r>
            <a:r>
              <a:rPr lang="en-US" altLang="ja-JP" sz="2000" dirty="0">
                <a:latin typeface="BIZ UDPゴシック" panose="020B0400000000000000" pitchFamily="50" charset="-128"/>
                <a:ea typeface="BIZ UDPゴシック" panose="020B0400000000000000" pitchFamily="50" charset="-128"/>
              </a:rPr>
              <a:t>	</a:t>
            </a:r>
            <a:r>
              <a:rPr lang="ja-JP" altLang="en-US" sz="2000" dirty="0">
                <a:latin typeface="BIZ UDPゴシック" panose="020B0400000000000000" pitchFamily="50" charset="-128"/>
                <a:ea typeface="BIZ UDPゴシック" panose="020B0400000000000000" pitchFamily="50" charset="-128"/>
              </a:rPr>
              <a:t>・・・・・・・・・・・・・・・・・・・・・・・・・・・・・・・・・・・・・・・・・・・・・・・・・・・・・・・　 １</a:t>
            </a:r>
            <a:endParaRPr lang="en-US" altLang="ja-JP" sz="2000" dirty="0">
              <a:latin typeface="BIZ UDPゴシック" panose="020B0400000000000000" pitchFamily="50" charset="-128"/>
              <a:ea typeface="BIZ UDPゴシック" panose="020B0400000000000000" pitchFamily="50" charset="-128"/>
            </a:endParaRPr>
          </a:p>
          <a:p>
            <a:pPr marL="0" indent="0">
              <a:buNone/>
            </a:pPr>
            <a:endParaRPr lang="en-US" altLang="ja-JP" sz="2000" dirty="0">
              <a:latin typeface="BIZ UDPゴシック" panose="020B0400000000000000" pitchFamily="50" charset="-128"/>
              <a:ea typeface="BIZ UDPゴシック" panose="020B0400000000000000" pitchFamily="50" charset="-128"/>
            </a:endParaRPr>
          </a:p>
          <a:p>
            <a:pPr marL="0" indent="0">
              <a:buNone/>
            </a:pPr>
            <a:endParaRPr lang="en-US" altLang="ja-JP" sz="100" dirty="0">
              <a:latin typeface="BIZ UDPゴシック" panose="020B0400000000000000" pitchFamily="50" charset="-128"/>
              <a:ea typeface="BIZ UDPゴシック" panose="020B0400000000000000" pitchFamily="50" charset="-128"/>
            </a:endParaRPr>
          </a:p>
          <a:p>
            <a:pPr marL="0" indent="0">
              <a:buNone/>
            </a:pPr>
            <a:r>
              <a:rPr lang="ja-JP" altLang="en-US" sz="2000" dirty="0">
                <a:latin typeface="BIZ UDPゴシック" panose="020B0400000000000000" pitchFamily="50" charset="-128"/>
                <a:ea typeface="BIZ UDPゴシック" panose="020B0400000000000000" pitchFamily="50" charset="-128"/>
              </a:rPr>
              <a:t>２．検証内容</a:t>
            </a:r>
            <a:r>
              <a:rPr lang="en-US" altLang="ja-JP" sz="2000" dirty="0">
                <a:latin typeface="BIZ UDPゴシック" panose="020B0400000000000000" pitchFamily="50" charset="-128"/>
                <a:ea typeface="BIZ UDPゴシック" panose="020B0400000000000000" pitchFamily="50" charset="-128"/>
              </a:rPr>
              <a:t>	</a:t>
            </a:r>
          </a:p>
          <a:p>
            <a:pPr marL="0" indent="0">
              <a:buNone/>
            </a:pPr>
            <a:r>
              <a:rPr lang="ja-JP" altLang="en-US" sz="2000" dirty="0">
                <a:latin typeface="BIZ UDPゴシック" panose="020B0400000000000000" pitchFamily="50" charset="-128"/>
                <a:ea typeface="BIZ UDPゴシック" panose="020B0400000000000000" pitchFamily="50" charset="-128"/>
              </a:rPr>
              <a:t>　（１）令和</a:t>
            </a:r>
            <a:r>
              <a:rPr lang="en-US" altLang="ja-JP" sz="2000" dirty="0">
                <a:latin typeface="BIZ UDPゴシック" panose="020B0400000000000000" pitchFamily="50" charset="-128"/>
                <a:ea typeface="BIZ UDPゴシック" panose="020B0400000000000000" pitchFamily="50" charset="-128"/>
              </a:rPr>
              <a:t>7</a:t>
            </a:r>
            <a:r>
              <a:rPr lang="ja-JP" altLang="en-US" sz="2000" dirty="0">
                <a:latin typeface="BIZ UDPゴシック" panose="020B0400000000000000" pitchFamily="50" charset="-128"/>
                <a:ea typeface="BIZ UDPゴシック" panose="020B0400000000000000" pitchFamily="50" charset="-128"/>
              </a:rPr>
              <a:t>年度人事評価結果の状況・分析</a:t>
            </a:r>
            <a:r>
              <a:rPr lang="en-US" altLang="ja-JP" sz="2000" dirty="0">
                <a:latin typeface="BIZ UDPゴシック" panose="020B0400000000000000" pitchFamily="50" charset="-128"/>
                <a:ea typeface="BIZ UDPゴシック" panose="020B0400000000000000" pitchFamily="50" charset="-128"/>
              </a:rPr>
              <a:t>	      </a:t>
            </a:r>
            <a:r>
              <a:rPr lang="ja-JP" altLang="en-US" sz="2000" dirty="0">
                <a:latin typeface="BIZ UDPゴシック" panose="020B0400000000000000" pitchFamily="50" charset="-128"/>
                <a:ea typeface="BIZ UDPゴシック" panose="020B0400000000000000" pitchFamily="50" charset="-128"/>
              </a:rPr>
              <a:t>　　・・・・・・・・・・・・・・・・・・・・・・・　 ２</a:t>
            </a:r>
            <a:endParaRPr lang="en-US" altLang="ja-JP" sz="2000" dirty="0">
              <a:latin typeface="BIZ UDPゴシック" panose="020B0400000000000000" pitchFamily="50" charset="-128"/>
              <a:ea typeface="BIZ UDPゴシック" panose="020B0400000000000000" pitchFamily="50" charset="-128"/>
            </a:endParaRPr>
          </a:p>
          <a:p>
            <a:pPr marL="0" indent="0">
              <a:buNone/>
            </a:pPr>
            <a:endParaRPr lang="en-US" altLang="ja-JP" sz="2000" dirty="0">
              <a:latin typeface="BIZ UDPゴシック" panose="020B0400000000000000" pitchFamily="50" charset="-128"/>
              <a:ea typeface="BIZ UDPゴシック" panose="020B0400000000000000" pitchFamily="50" charset="-128"/>
            </a:endParaRPr>
          </a:p>
          <a:p>
            <a:pPr marL="0" indent="0">
              <a:buNone/>
            </a:pPr>
            <a:r>
              <a:rPr lang="ja-JP" altLang="en-US" sz="2000" dirty="0">
                <a:latin typeface="BIZ UDPゴシック" panose="020B0400000000000000" pitchFamily="50" charset="-128"/>
                <a:ea typeface="BIZ UDPゴシック" panose="020B0400000000000000" pitchFamily="50" charset="-128"/>
              </a:rPr>
              <a:t>　（２）職員アンケート調査結果</a:t>
            </a:r>
            <a:r>
              <a:rPr lang="en-US" altLang="ja-JP" sz="2000" dirty="0">
                <a:latin typeface="BIZ UDPゴシック" panose="020B0400000000000000" pitchFamily="50" charset="-128"/>
                <a:ea typeface="BIZ UDPゴシック" panose="020B0400000000000000" pitchFamily="50" charset="-128"/>
              </a:rPr>
              <a:t>	</a:t>
            </a:r>
            <a:r>
              <a:rPr lang="ja-JP" altLang="en-US" sz="2000" dirty="0">
                <a:latin typeface="BIZ UDPゴシック" panose="020B0400000000000000" pitchFamily="50" charset="-128"/>
                <a:ea typeface="BIZ UDPゴシック" panose="020B0400000000000000" pitchFamily="50" charset="-128"/>
              </a:rPr>
              <a:t>・・・・・・・・・・・・・・・・・・・・・・・・・・・・・・・・・・・・   ４</a:t>
            </a:r>
            <a:endParaRPr lang="en-US" altLang="ja-JP" sz="2000" dirty="0">
              <a:latin typeface="BIZ UDPゴシック" panose="020B0400000000000000" pitchFamily="50" charset="-128"/>
              <a:ea typeface="BIZ UDPゴシック" panose="020B0400000000000000" pitchFamily="50" charset="-128"/>
            </a:endParaRPr>
          </a:p>
          <a:p>
            <a:pPr marL="0" indent="0">
              <a:buNone/>
            </a:pPr>
            <a:endParaRPr lang="en-US" altLang="ja-JP" sz="2000" dirty="0">
              <a:latin typeface="BIZ UDPゴシック" panose="020B0400000000000000" pitchFamily="50" charset="-128"/>
              <a:ea typeface="BIZ UDPゴシック" panose="020B0400000000000000" pitchFamily="50" charset="-128"/>
            </a:endParaRPr>
          </a:p>
          <a:p>
            <a:pPr marL="0" indent="0">
              <a:buNone/>
            </a:pPr>
            <a:r>
              <a:rPr lang="ja-JP" altLang="en-US" sz="2000" dirty="0">
                <a:latin typeface="BIZ UDPゴシック" panose="020B0400000000000000" pitchFamily="50" charset="-128"/>
                <a:ea typeface="BIZ UDPゴシック" panose="020B0400000000000000" pitchFamily="50" charset="-128"/>
              </a:rPr>
              <a:t>　（３）他府県・民間企業の動向　</a:t>
            </a:r>
            <a:r>
              <a:rPr lang="en-US" altLang="ja-JP" sz="2000" dirty="0">
                <a:latin typeface="BIZ UDPゴシック" panose="020B0400000000000000" pitchFamily="50" charset="-128"/>
                <a:ea typeface="BIZ UDPゴシック" panose="020B0400000000000000" pitchFamily="50" charset="-128"/>
              </a:rPr>
              <a:t>	</a:t>
            </a:r>
            <a:r>
              <a:rPr lang="ja-JP" altLang="en-US" sz="2000" dirty="0">
                <a:latin typeface="BIZ UDPゴシック" panose="020B0400000000000000" pitchFamily="50" charset="-128"/>
                <a:ea typeface="BIZ UDPゴシック" panose="020B0400000000000000" pitchFamily="50" charset="-128"/>
              </a:rPr>
              <a:t>・・・・・・・・・・・・・・・・・・・・・・・・・・・・・・・・・・・・ </a:t>
            </a:r>
            <a:r>
              <a:rPr lang="en-US" altLang="ja-JP" sz="2000" dirty="0">
                <a:latin typeface="BIZ UDPゴシック" panose="020B0400000000000000" pitchFamily="50" charset="-128"/>
                <a:ea typeface="BIZ UDPゴシック" panose="020B0400000000000000" pitchFamily="50" charset="-128"/>
              </a:rPr>
              <a:t>19</a:t>
            </a:r>
          </a:p>
          <a:p>
            <a:pPr marL="0" indent="0">
              <a:buNone/>
            </a:pPr>
            <a:endParaRPr lang="en-US" altLang="ja-JP" sz="2000" dirty="0">
              <a:latin typeface="BIZ UDPゴシック" panose="020B0400000000000000" pitchFamily="50" charset="-128"/>
              <a:ea typeface="BIZ UDPゴシック" panose="020B0400000000000000" pitchFamily="50" charset="-128"/>
            </a:endParaRPr>
          </a:p>
          <a:p>
            <a:pPr marL="0" indent="0">
              <a:buNone/>
            </a:pPr>
            <a:endParaRPr lang="en-US" altLang="ja-JP" sz="100" dirty="0">
              <a:latin typeface="BIZ UDPゴシック" panose="020B0400000000000000" pitchFamily="50" charset="-128"/>
              <a:ea typeface="BIZ UDPゴシック" panose="020B0400000000000000" pitchFamily="50" charset="-128"/>
            </a:endParaRPr>
          </a:p>
          <a:p>
            <a:pPr marL="0" indent="0">
              <a:buNone/>
            </a:pPr>
            <a:r>
              <a:rPr lang="en-US" altLang="ja-JP" sz="2000" dirty="0">
                <a:latin typeface="BIZ UDPゴシック" panose="020B0400000000000000" pitchFamily="50" charset="-128"/>
                <a:ea typeface="BIZ UDPゴシック" panose="020B0400000000000000" pitchFamily="50" charset="-128"/>
              </a:rPr>
              <a:t>3.</a:t>
            </a:r>
            <a:r>
              <a:rPr lang="ja-JP" altLang="en-US" sz="2000" dirty="0">
                <a:latin typeface="BIZ UDPゴシック" panose="020B0400000000000000" pitchFamily="50" charset="-128"/>
                <a:ea typeface="BIZ UDPゴシック" panose="020B0400000000000000" pitchFamily="50" charset="-128"/>
              </a:rPr>
              <a:t>総括</a:t>
            </a:r>
            <a:r>
              <a:rPr lang="en-US" altLang="ja-JP" sz="2000" dirty="0">
                <a:latin typeface="BIZ UDPゴシック" panose="020B0400000000000000" pitchFamily="50" charset="-128"/>
                <a:ea typeface="BIZ UDPゴシック" panose="020B0400000000000000" pitchFamily="50" charset="-128"/>
              </a:rPr>
              <a:t>		</a:t>
            </a:r>
            <a:r>
              <a:rPr lang="ja-JP" altLang="en-US" sz="2000" dirty="0">
                <a:latin typeface="BIZ UDPゴシック" panose="020B0400000000000000" pitchFamily="50" charset="-128"/>
                <a:ea typeface="BIZ UDPゴシック" panose="020B0400000000000000" pitchFamily="50" charset="-128"/>
              </a:rPr>
              <a:t>・・・・・・・・・・・・・・・・・・・・・・・・・・・・・・・・・・・・・・・・・・・・・・・・・・・・・・・ </a:t>
            </a:r>
            <a:r>
              <a:rPr lang="en-US" altLang="ja-JP" sz="2000" dirty="0">
                <a:latin typeface="BIZ UDPゴシック" panose="020B0400000000000000" pitchFamily="50" charset="-128"/>
                <a:ea typeface="BIZ UDPゴシック" panose="020B0400000000000000" pitchFamily="50" charset="-128"/>
              </a:rPr>
              <a:t>20</a:t>
            </a:r>
          </a:p>
        </p:txBody>
      </p:sp>
      <p:sp>
        <p:nvSpPr>
          <p:cNvPr id="4" name="四角形: 角を丸くする 3">
            <a:extLst>
              <a:ext uri="{FF2B5EF4-FFF2-40B4-BE49-F238E27FC236}">
                <a16:creationId xmlns:a16="http://schemas.microsoft.com/office/drawing/2014/main" id="{8092113A-0415-4D84-9E5E-7BE0D371D3FA}"/>
              </a:ext>
            </a:extLst>
          </p:cNvPr>
          <p:cNvSpPr/>
          <p:nvPr/>
        </p:nvSpPr>
        <p:spPr>
          <a:xfrm>
            <a:off x="0" y="-2"/>
            <a:ext cx="10691813" cy="557785"/>
          </a:xfrm>
          <a:prstGeom prst="roundRect">
            <a:avLst>
              <a:gd name="adj" fmla="val 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b="1" dirty="0">
                <a:latin typeface="BIZ UDPゴシック" panose="020B0400000000000000" pitchFamily="50" charset="-128"/>
                <a:ea typeface="BIZ UDPゴシック" panose="020B0400000000000000" pitchFamily="50" charset="-128"/>
              </a:rPr>
              <a:t>目 次</a:t>
            </a:r>
            <a:endParaRPr kumimoji="1" lang="ja-JP" altLang="en-US" sz="4000" b="1" dirty="0"/>
          </a:p>
        </p:txBody>
      </p:sp>
    </p:spTree>
    <p:extLst>
      <p:ext uri="{BB962C8B-B14F-4D97-AF65-F5344CB8AC3E}">
        <p14:creationId xmlns:p14="http://schemas.microsoft.com/office/powerpoint/2010/main" val="2160911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E107F0F0-8E01-4D00-85FF-E7F088AD3880}"/>
              </a:ext>
            </a:extLst>
          </p:cNvPr>
          <p:cNvSpPr/>
          <p:nvPr/>
        </p:nvSpPr>
        <p:spPr>
          <a:xfrm>
            <a:off x="0" y="-13657"/>
            <a:ext cx="10691813" cy="562297"/>
          </a:xfrm>
          <a:prstGeom prst="roundRect">
            <a:avLst>
              <a:gd name="adj" fmla="val 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b="1" dirty="0">
                <a:latin typeface="BIZ UDPゴシック" panose="020B0400000000000000" pitchFamily="50" charset="-128"/>
                <a:ea typeface="BIZ UDPゴシック" panose="020B0400000000000000" pitchFamily="50" charset="-128"/>
              </a:rPr>
              <a:t>１．検証目的</a:t>
            </a:r>
            <a:endParaRPr kumimoji="1" lang="ja-JP" altLang="en-US" sz="3200" b="1" dirty="0"/>
          </a:p>
        </p:txBody>
      </p:sp>
      <p:sp>
        <p:nvSpPr>
          <p:cNvPr id="7" name="コンテンツ プレースホルダー 2">
            <a:extLst>
              <a:ext uri="{FF2B5EF4-FFF2-40B4-BE49-F238E27FC236}">
                <a16:creationId xmlns:a16="http://schemas.microsoft.com/office/drawing/2014/main" id="{79BE4555-E32F-4A40-9106-49800D8858C9}"/>
              </a:ext>
            </a:extLst>
          </p:cNvPr>
          <p:cNvSpPr txBox="1">
            <a:spLocks/>
          </p:cNvSpPr>
          <p:nvPr/>
        </p:nvSpPr>
        <p:spPr>
          <a:xfrm>
            <a:off x="185166" y="1004778"/>
            <a:ext cx="10193274" cy="5734350"/>
          </a:xfrm>
          <a:prstGeom prst="rect">
            <a:avLst/>
          </a:prstGeom>
        </p:spPr>
        <p:txBody>
          <a:bodyPr vert="horz" lIns="91440" tIns="45720" rIns="91440" bIns="45720" rtlCol="0">
            <a:noAutofit/>
          </a:bodyPr>
          <a:lstStyle>
            <a:lvl1pPr marL="200482" indent="-200482" algn="l" defTabSz="801929" rtl="0" eaLnBrk="1" latinLnBrk="0" hangingPunct="1">
              <a:lnSpc>
                <a:spcPct val="90000"/>
              </a:lnSpc>
              <a:spcBef>
                <a:spcPts val="877"/>
              </a:spcBef>
              <a:buFont typeface="Wingdings 2" pitchFamily="18" charset="2"/>
              <a:buChar char=""/>
              <a:defRPr kumimoji="1" sz="2456" kern="1200">
                <a:solidFill>
                  <a:schemeClr val="tx1"/>
                </a:solidFill>
                <a:latin typeface="+mn-lt"/>
                <a:ea typeface="+mn-ea"/>
                <a:cs typeface="+mn-cs"/>
              </a:defRPr>
            </a:lvl1pPr>
            <a:lvl2pPr marL="601447" indent="-200482" algn="l" defTabSz="801929" rtl="0" eaLnBrk="1" latinLnBrk="0" hangingPunct="1">
              <a:lnSpc>
                <a:spcPct val="90000"/>
              </a:lnSpc>
              <a:spcBef>
                <a:spcPts val="439"/>
              </a:spcBef>
              <a:buFont typeface="Wingdings 2" pitchFamily="18" charset="2"/>
              <a:buChar char=""/>
              <a:defRPr kumimoji="1" sz="2105" kern="1200">
                <a:solidFill>
                  <a:schemeClr val="tx1"/>
                </a:solidFill>
                <a:latin typeface="+mn-lt"/>
                <a:ea typeface="+mn-ea"/>
                <a:cs typeface="+mn-cs"/>
              </a:defRPr>
            </a:lvl2pPr>
            <a:lvl3pPr marL="1002411" indent="-200482" algn="l" defTabSz="801929" rtl="0" eaLnBrk="1" latinLnBrk="0" hangingPunct="1">
              <a:lnSpc>
                <a:spcPct val="90000"/>
              </a:lnSpc>
              <a:spcBef>
                <a:spcPts val="439"/>
              </a:spcBef>
              <a:buFont typeface="Wingdings 2" pitchFamily="18" charset="2"/>
              <a:buChar char=""/>
              <a:defRPr kumimoji="1" sz="1754" kern="1200">
                <a:solidFill>
                  <a:schemeClr val="tx1"/>
                </a:solidFill>
                <a:latin typeface="+mn-lt"/>
                <a:ea typeface="+mn-ea"/>
                <a:cs typeface="+mn-cs"/>
              </a:defRPr>
            </a:lvl3pPr>
            <a:lvl4pPr marL="1403375" indent="-200482" algn="l" defTabSz="801929" rtl="0" eaLnBrk="1" latinLnBrk="0" hangingPunct="1">
              <a:lnSpc>
                <a:spcPct val="90000"/>
              </a:lnSpc>
              <a:spcBef>
                <a:spcPts val="439"/>
              </a:spcBef>
              <a:buFont typeface="Wingdings 2" pitchFamily="18" charset="2"/>
              <a:buChar char=""/>
              <a:defRPr kumimoji="1" sz="1579" kern="1200">
                <a:solidFill>
                  <a:schemeClr val="tx1"/>
                </a:solidFill>
                <a:latin typeface="+mn-lt"/>
                <a:ea typeface="+mn-ea"/>
                <a:cs typeface="+mn-cs"/>
              </a:defRPr>
            </a:lvl4pPr>
            <a:lvl5pPr marL="1804340" indent="-200482" algn="l" defTabSz="801929" rtl="0" eaLnBrk="1" latinLnBrk="0" hangingPunct="1">
              <a:lnSpc>
                <a:spcPct val="90000"/>
              </a:lnSpc>
              <a:spcBef>
                <a:spcPts val="439"/>
              </a:spcBef>
              <a:buFont typeface="Wingdings 2" pitchFamily="18" charset="2"/>
              <a:buChar char=""/>
              <a:defRPr kumimoji="1" sz="1579" kern="1200">
                <a:solidFill>
                  <a:schemeClr val="tx1"/>
                </a:solidFill>
                <a:latin typeface="+mn-lt"/>
                <a:ea typeface="+mn-ea"/>
                <a:cs typeface="+mn-cs"/>
              </a:defRPr>
            </a:lvl5pPr>
            <a:lvl6pPr marL="2205304" indent="-200482" algn="l" defTabSz="801929" rtl="0" eaLnBrk="1" latinLnBrk="0" hangingPunct="1">
              <a:spcBef>
                <a:spcPct val="20000"/>
              </a:spcBef>
              <a:buFont typeface="Wingdings 2" pitchFamily="18" charset="2"/>
              <a:buChar char=""/>
              <a:defRPr kumimoji="1" sz="1579" kern="1200">
                <a:solidFill>
                  <a:schemeClr val="tx1"/>
                </a:solidFill>
                <a:latin typeface="+mn-lt"/>
                <a:ea typeface="+mn-ea"/>
                <a:cs typeface="+mn-cs"/>
              </a:defRPr>
            </a:lvl6pPr>
            <a:lvl7pPr marL="2606269" indent="-200482" algn="l" defTabSz="801929" rtl="0" eaLnBrk="1" latinLnBrk="0" hangingPunct="1">
              <a:spcBef>
                <a:spcPct val="20000"/>
              </a:spcBef>
              <a:buFont typeface="Wingdings 2" pitchFamily="18" charset="2"/>
              <a:buChar char=""/>
              <a:defRPr kumimoji="1" sz="1579" kern="1200">
                <a:solidFill>
                  <a:schemeClr val="tx1"/>
                </a:solidFill>
                <a:latin typeface="+mn-lt"/>
                <a:ea typeface="+mn-ea"/>
                <a:cs typeface="+mn-cs"/>
              </a:defRPr>
            </a:lvl7pPr>
            <a:lvl8pPr marL="3007233" indent="-200482" algn="l" defTabSz="801929" rtl="0" eaLnBrk="1" latinLnBrk="0" hangingPunct="1">
              <a:spcBef>
                <a:spcPct val="20000"/>
              </a:spcBef>
              <a:buFont typeface="Wingdings 2" pitchFamily="18" charset="2"/>
              <a:buChar char=""/>
              <a:defRPr kumimoji="1" sz="1579" kern="1200">
                <a:solidFill>
                  <a:schemeClr val="tx1"/>
                </a:solidFill>
                <a:latin typeface="+mn-lt"/>
                <a:ea typeface="+mn-ea"/>
                <a:cs typeface="+mn-cs"/>
              </a:defRPr>
            </a:lvl8pPr>
            <a:lvl9pPr marL="3408197" indent="-200482" algn="l" defTabSz="801929" rtl="0" eaLnBrk="1" latinLnBrk="0" hangingPunct="1">
              <a:spcBef>
                <a:spcPct val="20000"/>
              </a:spcBef>
              <a:buFont typeface="Wingdings 2" pitchFamily="18" charset="2"/>
              <a:buChar char=""/>
              <a:defRPr kumimoji="1" sz="1579" kern="1200">
                <a:solidFill>
                  <a:schemeClr val="tx1"/>
                </a:solidFill>
                <a:latin typeface="+mn-lt"/>
                <a:ea typeface="+mn-ea"/>
                <a:cs typeface="+mn-cs"/>
              </a:defRPr>
            </a:lvl9pPr>
          </a:lstStyle>
          <a:p>
            <a:pPr marL="0" indent="0">
              <a:lnSpc>
                <a:spcPct val="150000"/>
              </a:lnSpc>
              <a:buNone/>
            </a:pPr>
            <a:r>
              <a:rPr lang="ja-JP" altLang="en-US" sz="1800" dirty="0">
                <a:latin typeface="UD デジタル 教科書体 NK-R" panose="02020400000000000000" pitchFamily="18" charset="-128"/>
                <a:ea typeface="UD デジタル 教科書体 NK-R" panose="02020400000000000000" pitchFamily="18" charset="-128"/>
              </a:rPr>
              <a:t>○　</a:t>
            </a: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人事評価制度は、「職員の資質、能力及び執務意欲の向上を図ること」を目的とし、その結果を異動や　</a:t>
            </a:r>
            <a:endParaRPr kumimoji="1" lang="en-US" altLang="ja-JP" sz="1800" dirty="0">
              <a:solidFill>
                <a:schemeClr val="tx1"/>
              </a:solidFill>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lang="ja-JP" altLang="en-US" sz="1800" dirty="0">
                <a:latin typeface="UD デジタル 教科書体 NK-R" panose="02020400000000000000" pitchFamily="18" charset="-128"/>
                <a:ea typeface="UD デジタル 教科書体 NK-R" panose="02020400000000000000" pitchFamily="18" charset="-128"/>
              </a:rPr>
              <a:t>　　</a:t>
            </a: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昇任、給与など人事給与制度全般に活用することとしており、本府では、平成１２年度の試験実施以降、</a:t>
            </a:r>
            <a:endParaRPr kumimoji="1" lang="en-US" altLang="ja-JP" sz="1800" dirty="0">
              <a:solidFill>
                <a:schemeClr val="tx1"/>
              </a:solidFill>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lang="ja-JP" altLang="en-US" sz="1800" dirty="0">
                <a:latin typeface="UD デジタル 教科書体 NK-R" panose="02020400000000000000" pitchFamily="18" charset="-128"/>
                <a:ea typeface="UD デジタル 教科書体 NK-R" panose="02020400000000000000" pitchFamily="18" charset="-128"/>
              </a:rPr>
              <a:t>　　</a:t>
            </a: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評価の活用範囲の拡大、評価指標の見直しなど、様々な改善を行ってきた。</a:t>
            </a:r>
            <a:endParaRPr kumimoji="1" lang="en-US" altLang="ja-JP" sz="1800" dirty="0">
              <a:solidFill>
                <a:schemeClr val="tx1"/>
              </a:solidFill>
              <a:latin typeface="UD デジタル 教科書体 NK-R" panose="02020400000000000000" pitchFamily="18" charset="-128"/>
              <a:ea typeface="UD デジタル 教科書体 NK-R" panose="02020400000000000000" pitchFamily="18" charset="-128"/>
            </a:endParaRPr>
          </a:p>
          <a:p>
            <a:pPr marL="0" indent="0">
              <a:lnSpc>
                <a:spcPct val="200000"/>
              </a:lnSpc>
              <a:buNone/>
            </a:pPr>
            <a:endParaRPr lang="en-US" altLang="ja-JP" sz="100" dirty="0">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lang="ja-JP" altLang="en-US" sz="1800" dirty="0">
                <a:latin typeface="UD デジタル 教科書体 NK-R" panose="02020400000000000000" pitchFamily="18" charset="-128"/>
                <a:ea typeface="UD デジタル 教科書体 NK-R" panose="02020400000000000000" pitchFamily="18" charset="-128"/>
              </a:rPr>
              <a:t>○　</a:t>
            </a: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平成２５年度から本格導入した相対評価による人事評価制度については、これまで、実施状況等を基に</a:t>
            </a:r>
            <a:endParaRPr kumimoji="1" lang="en-US" altLang="ja-JP" sz="1800" dirty="0">
              <a:solidFill>
                <a:schemeClr val="tx1"/>
              </a:solidFill>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lang="ja-JP" altLang="en-US" sz="1800" dirty="0">
                <a:latin typeface="UD デジタル 教科書体 NK-R" panose="02020400000000000000" pitchFamily="18" charset="-128"/>
                <a:ea typeface="UD デジタル 教科書体 NK-R" panose="02020400000000000000" pitchFamily="18" charset="-128"/>
              </a:rPr>
              <a:t>　　</a:t>
            </a: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検証を行うとともに、必要に応じて所要の改善策を実施してきた。</a:t>
            </a:r>
            <a:r>
              <a:rPr lang="ja-JP" altLang="en-US" sz="1800" dirty="0">
                <a:latin typeface="UD デジタル 教科書体 NK-R" panose="02020400000000000000" pitchFamily="18" charset="-128"/>
                <a:ea typeface="UD デジタル 教科書体 NK-R" panose="02020400000000000000" pitchFamily="18" charset="-128"/>
              </a:rPr>
              <a:t>特に</a:t>
            </a: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、令和６年度には、これまでの取組</a:t>
            </a:r>
            <a:endParaRPr kumimoji="1" lang="en-US" altLang="ja-JP" sz="1800" dirty="0">
              <a:solidFill>
                <a:schemeClr val="tx1"/>
              </a:solidFill>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lang="ja-JP" altLang="en-US" sz="1800" dirty="0">
                <a:latin typeface="UD デジタル 教科書体 NK-R" panose="02020400000000000000" pitchFamily="18" charset="-128"/>
                <a:ea typeface="UD デジタル 教科書体 NK-R" panose="02020400000000000000" pitchFamily="18" charset="-128"/>
              </a:rPr>
              <a:t>　　</a:t>
            </a: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による成果を踏まえつつ、絶対評価で良好とされた職員のうち、相対評価で下位区分となった職員の執</a:t>
            </a:r>
            <a:endParaRPr kumimoji="1" lang="en-US" altLang="ja-JP" sz="1800" dirty="0">
              <a:solidFill>
                <a:schemeClr val="tx1"/>
              </a:solidFill>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lang="ja-JP" altLang="en-US" sz="1800" dirty="0">
                <a:latin typeface="UD デジタル 教科書体 NK-R" panose="02020400000000000000" pitchFamily="18" charset="-128"/>
                <a:ea typeface="UD デジタル 教科書体 NK-R" panose="02020400000000000000" pitchFamily="18" charset="-128"/>
              </a:rPr>
              <a:t>　　</a:t>
            </a: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務意欲の低下傾向が顕著という課題を踏まえ、職員の執務意欲のさらなる向上に向けた制度改正を</a:t>
            </a:r>
            <a:endParaRPr kumimoji="1" lang="en-US" altLang="ja-JP" sz="1800" dirty="0">
              <a:solidFill>
                <a:schemeClr val="tx1"/>
              </a:solidFill>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lang="ja-JP" altLang="en-US" sz="1800" dirty="0">
                <a:latin typeface="UD デジタル 教科書体 NK-R" panose="02020400000000000000" pitchFamily="18" charset="-128"/>
                <a:ea typeface="UD デジタル 教科書体 NK-R" panose="02020400000000000000" pitchFamily="18" charset="-128"/>
              </a:rPr>
              <a:t>　　</a:t>
            </a: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行ったところ。</a:t>
            </a:r>
            <a:endParaRPr kumimoji="1" lang="en-US" altLang="ja-JP" sz="1800" dirty="0">
              <a:solidFill>
                <a:schemeClr val="tx1"/>
              </a:solidFill>
              <a:latin typeface="UD デジタル 教科書体 NK-R" panose="02020400000000000000" pitchFamily="18" charset="-128"/>
              <a:ea typeface="UD デジタル 教科書体 NK-R" panose="02020400000000000000" pitchFamily="18" charset="-128"/>
            </a:endParaRPr>
          </a:p>
          <a:p>
            <a:pPr marL="0" indent="0">
              <a:lnSpc>
                <a:spcPct val="200000"/>
              </a:lnSpc>
              <a:buNone/>
            </a:pPr>
            <a:endParaRPr kumimoji="1" lang="en-US" altLang="ja-JP" sz="100" dirty="0">
              <a:solidFill>
                <a:schemeClr val="tx1"/>
              </a:solidFill>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lang="ja-JP" altLang="en-US" sz="1800" dirty="0">
                <a:latin typeface="UD デジタル 教科書体 NK-R" panose="02020400000000000000" pitchFamily="18" charset="-128"/>
                <a:ea typeface="UD デジタル 教科書体 NK-R" panose="02020400000000000000" pitchFamily="18" charset="-128"/>
              </a:rPr>
              <a:t>○　</a:t>
            </a: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本検証は、制度改正による影響について検証を行うとともに、現在の人事評価制度が、制度の目的・</a:t>
            </a:r>
            <a:r>
              <a:rPr lang="ja-JP" altLang="en-US" sz="1800" dirty="0">
                <a:latin typeface="UD デジタル 教科書体 NK-R" panose="02020400000000000000" pitchFamily="18" charset="-128"/>
                <a:ea typeface="UD デジタル 教科書体 NK-R" panose="02020400000000000000" pitchFamily="18" charset="-128"/>
              </a:rPr>
              <a:t>　　</a:t>
            </a:r>
            <a:endParaRPr lang="en-US" altLang="ja-JP" sz="1800" dirty="0">
              <a:latin typeface="UD デジタル 教科書体 NK-R" panose="02020400000000000000" pitchFamily="18" charset="-128"/>
              <a:ea typeface="UD デジタル 教科書体 NK-R" panose="02020400000000000000" pitchFamily="18" charset="-128"/>
            </a:endParaRPr>
          </a:p>
          <a:p>
            <a:pPr marL="0" indent="0">
              <a:lnSpc>
                <a:spcPct val="150000"/>
              </a:lnSpc>
              <a:buNone/>
            </a:pPr>
            <a:r>
              <a:rPr kumimoji="1" lang="ja-JP" altLang="en-US" sz="1800" dirty="0">
                <a:solidFill>
                  <a:schemeClr val="tx1"/>
                </a:solidFill>
                <a:latin typeface="UD デジタル 教科書体 NK-R" panose="02020400000000000000" pitchFamily="18" charset="-128"/>
                <a:ea typeface="UD デジタル 教科書体 NK-R" panose="02020400000000000000" pitchFamily="18" charset="-128"/>
              </a:rPr>
              <a:t>　　ねらいに沿った仕組みとなっているかどうか、確認することを目的とするものである。</a:t>
            </a:r>
            <a:endParaRPr kumimoji="1" lang="en-US" altLang="ja-JP" sz="1800"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6" name="テキスト ボックス 5">
            <a:extLst>
              <a:ext uri="{FF2B5EF4-FFF2-40B4-BE49-F238E27FC236}">
                <a16:creationId xmlns:a16="http://schemas.microsoft.com/office/drawing/2014/main" id="{698B21E0-D001-4307-A2A2-8BAFA3ABE8A8}"/>
              </a:ext>
            </a:extLst>
          </p:cNvPr>
          <p:cNvSpPr txBox="1"/>
          <p:nvPr/>
        </p:nvSpPr>
        <p:spPr>
          <a:xfrm>
            <a:off x="10187688" y="7187394"/>
            <a:ext cx="558800" cy="369332"/>
          </a:xfrm>
          <a:prstGeom prst="rect">
            <a:avLst/>
          </a:prstGeom>
          <a:noFill/>
        </p:spPr>
        <p:txBody>
          <a:bodyPr wrap="square" rtlCol="0">
            <a:spAutoFit/>
          </a:bodyPr>
          <a:lstStyle/>
          <a:p>
            <a:r>
              <a:rPr kumimoji="1" lang="ja-JP" altLang="en-US" dirty="0"/>
              <a:t>１</a:t>
            </a:r>
          </a:p>
        </p:txBody>
      </p:sp>
    </p:spTree>
    <p:extLst>
      <p:ext uri="{BB962C8B-B14F-4D97-AF65-F5344CB8AC3E}">
        <p14:creationId xmlns:p14="http://schemas.microsoft.com/office/powerpoint/2010/main" val="2836894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3">
            <a:extLst>
              <a:ext uri="{FF2B5EF4-FFF2-40B4-BE49-F238E27FC236}">
                <a16:creationId xmlns:a16="http://schemas.microsoft.com/office/drawing/2014/main" id="{E409FB17-2D4C-4833-8284-EFA4687D82B8}"/>
              </a:ext>
            </a:extLst>
          </p:cNvPr>
          <p:cNvGraphicFramePr>
            <a:graphicFrameLocks noGrp="1"/>
          </p:cNvGraphicFramePr>
          <p:nvPr>
            <p:extLst>
              <p:ext uri="{D42A27DB-BD31-4B8C-83A1-F6EECF244321}">
                <p14:modId xmlns:p14="http://schemas.microsoft.com/office/powerpoint/2010/main" val="2448794657"/>
              </p:ext>
            </p:extLst>
          </p:nvPr>
        </p:nvGraphicFramePr>
        <p:xfrm>
          <a:off x="943581" y="3152892"/>
          <a:ext cx="8842080" cy="4000941"/>
        </p:xfrm>
        <a:graphic>
          <a:graphicData uri="http://schemas.openxmlformats.org/drawingml/2006/table">
            <a:tbl>
              <a:tblPr firstRow="1" bandRow="1">
                <a:tableStyleId>{5C22544A-7EE6-4342-B048-85BDC9FD1C3A}</a:tableStyleId>
              </a:tblPr>
              <a:tblGrid>
                <a:gridCol w="959796">
                  <a:extLst>
                    <a:ext uri="{9D8B030D-6E8A-4147-A177-3AD203B41FA5}">
                      <a16:colId xmlns:a16="http://schemas.microsoft.com/office/drawing/2014/main" val="1388701316"/>
                    </a:ext>
                  </a:extLst>
                </a:gridCol>
                <a:gridCol w="959796">
                  <a:extLst>
                    <a:ext uri="{9D8B030D-6E8A-4147-A177-3AD203B41FA5}">
                      <a16:colId xmlns:a16="http://schemas.microsoft.com/office/drawing/2014/main" val="3753510352"/>
                    </a:ext>
                  </a:extLst>
                </a:gridCol>
                <a:gridCol w="959796">
                  <a:extLst>
                    <a:ext uri="{9D8B030D-6E8A-4147-A177-3AD203B41FA5}">
                      <a16:colId xmlns:a16="http://schemas.microsoft.com/office/drawing/2014/main" val="2623914714"/>
                    </a:ext>
                  </a:extLst>
                </a:gridCol>
                <a:gridCol w="959796">
                  <a:extLst>
                    <a:ext uri="{9D8B030D-6E8A-4147-A177-3AD203B41FA5}">
                      <a16:colId xmlns:a16="http://schemas.microsoft.com/office/drawing/2014/main" val="73705029"/>
                    </a:ext>
                  </a:extLst>
                </a:gridCol>
                <a:gridCol w="959796">
                  <a:extLst>
                    <a:ext uri="{9D8B030D-6E8A-4147-A177-3AD203B41FA5}">
                      <a16:colId xmlns:a16="http://schemas.microsoft.com/office/drawing/2014/main" val="2960110908"/>
                    </a:ext>
                  </a:extLst>
                </a:gridCol>
                <a:gridCol w="959796">
                  <a:extLst>
                    <a:ext uri="{9D8B030D-6E8A-4147-A177-3AD203B41FA5}">
                      <a16:colId xmlns:a16="http://schemas.microsoft.com/office/drawing/2014/main" val="863834421"/>
                    </a:ext>
                  </a:extLst>
                </a:gridCol>
                <a:gridCol w="959796">
                  <a:extLst>
                    <a:ext uri="{9D8B030D-6E8A-4147-A177-3AD203B41FA5}">
                      <a16:colId xmlns:a16="http://schemas.microsoft.com/office/drawing/2014/main" val="2012660662"/>
                    </a:ext>
                  </a:extLst>
                </a:gridCol>
                <a:gridCol w="1085891">
                  <a:extLst>
                    <a:ext uri="{9D8B030D-6E8A-4147-A177-3AD203B41FA5}">
                      <a16:colId xmlns:a16="http://schemas.microsoft.com/office/drawing/2014/main" val="4288960829"/>
                    </a:ext>
                  </a:extLst>
                </a:gridCol>
                <a:gridCol w="1037617">
                  <a:extLst>
                    <a:ext uri="{9D8B030D-6E8A-4147-A177-3AD203B41FA5}">
                      <a16:colId xmlns:a16="http://schemas.microsoft.com/office/drawing/2014/main" val="570912147"/>
                    </a:ext>
                  </a:extLst>
                </a:gridCol>
              </a:tblGrid>
              <a:tr h="475931">
                <a:tc>
                  <a:txBody>
                    <a:bodyPr/>
                    <a:lstStyle/>
                    <a:p>
                      <a:pPr algn="ctr"/>
                      <a:endParaRPr kumimoji="1" lang="ja-JP" altLang="en-US" sz="1400" dirty="0">
                        <a:solidFill>
                          <a:schemeClr val="bg1"/>
                        </a:solidFill>
                        <a:latin typeface="BIZ UDPゴシック" panose="020B0400000000000000" pitchFamily="50" charset="-128"/>
                        <a:ea typeface="BIZ UDPゴシック" panose="020B0400000000000000" pitchFamily="50" charset="-128"/>
                      </a:endParaRPr>
                    </a:p>
                  </a:txBody>
                  <a:tcPr marL="80189" marR="80189" marT="40094" marB="40094">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solidFill>
                      <a:srgbClr val="0070C0"/>
                    </a:solidFill>
                  </a:tcPr>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特区分</a:t>
                      </a: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70C0"/>
                    </a:solidFill>
                  </a:tcPr>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一区分</a:t>
                      </a: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70C0"/>
                    </a:solidFill>
                  </a:tcPr>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二区分</a:t>
                      </a: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70C0"/>
                    </a:solidFill>
                  </a:tcPr>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三区分</a:t>
                      </a: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70C0"/>
                    </a:solidFill>
                  </a:tcPr>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四区分</a:t>
                      </a: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70C0"/>
                    </a:solidFill>
                  </a:tcPr>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五区分</a:t>
                      </a: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70C0"/>
                    </a:solidFill>
                  </a:tcPr>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総計</a:t>
                      </a: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70C0"/>
                    </a:solidFill>
                  </a:tcPr>
                </a:tc>
                <a:tc>
                  <a:txBody>
                    <a:bodyPr/>
                    <a:lstStyle/>
                    <a:p>
                      <a:pPr algn="ctr"/>
                      <a:r>
                        <a:rPr kumimoji="1" lang="ja-JP" altLang="en-US" sz="1600" dirty="0">
                          <a:solidFill>
                            <a:schemeClr val="bg1"/>
                          </a:solidFill>
                          <a:latin typeface="BIZ UDPゴシック" panose="020B0400000000000000" pitchFamily="50" charset="-128"/>
                          <a:ea typeface="BIZ UDPゴシック" panose="020B0400000000000000" pitchFamily="50" charset="-128"/>
                        </a:rPr>
                        <a:t>割合</a:t>
                      </a:r>
                    </a:p>
                  </a:txBody>
                  <a:tcPr marL="80189" marR="80189" marT="40094" marB="40094"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2865152950"/>
                  </a:ext>
                </a:extLst>
              </a:tr>
              <a:tr h="388557">
                <a:tc>
                  <a:txBody>
                    <a:bodyPr/>
                    <a:lstStyle/>
                    <a:p>
                      <a:pPr algn="ctr"/>
                      <a:r>
                        <a:rPr kumimoji="1" lang="en-US" altLang="ja-JP" sz="1600" b="1" dirty="0">
                          <a:latin typeface="BIZ UDPゴシック" panose="020B0400000000000000" pitchFamily="50" charset="-128"/>
                          <a:ea typeface="BIZ UDPゴシック" panose="020B0400000000000000" pitchFamily="50" charset="-128"/>
                        </a:rPr>
                        <a:t>S</a:t>
                      </a:r>
                      <a:endParaRPr kumimoji="1" lang="ja-JP" altLang="en-US" sz="1600" b="1"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4</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4</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0.05%</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72476615"/>
                  </a:ext>
                </a:extLst>
              </a:tr>
              <a:tr h="388557">
                <a:tc>
                  <a:txBody>
                    <a:bodyPr/>
                    <a:lstStyle/>
                    <a:p>
                      <a:pPr algn="ctr"/>
                      <a:r>
                        <a:rPr kumimoji="1" lang="en-US" altLang="ja-JP" sz="1600" b="1" dirty="0">
                          <a:latin typeface="BIZ UDPゴシック" panose="020B0400000000000000" pitchFamily="50" charset="-128"/>
                          <a:ea typeface="BIZ UDPゴシック" panose="020B0400000000000000" pitchFamily="50" charset="-128"/>
                        </a:rPr>
                        <a:t>AA</a:t>
                      </a:r>
                      <a:endParaRPr kumimoji="1" lang="ja-JP" altLang="en-US" sz="1600" b="1"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199</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47</a:t>
                      </a: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13</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259</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3.0</a:t>
                      </a:r>
                      <a:r>
                        <a:rPr kumimoji="1" lang="ja-JP" altLang="en-US" sz="1600" dirty="0">
                          <a:latin typeface="BIZ UDPゴシック" panose="020B0400000000000000" pitchFamily="50" charset="-128"/>
                          <a:ea typeface="BIZ UDPゴシック" panose="020B0400000000000000" pitchFamily="50" charset="-128"/>
                        </a:rPr>
                        <a:t>％</a:t>
                      </a:r>
                    </a:p>
                  </a:txBody>
                  <a:tcPr marL="80189" marR="80189" marT="40094" marB="40094"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6279534"/>
                  </a:ext>
                </a:extLst>
              </a:tr>
              <a:tr h="388557">
                <a:tc>
                  <a:txBody>
                    <a:bodyPr/>
                    <a:lstStyle/>
                    <a:p>
                      <a:pPr algn="ctr"/>
                      <a:r>
                        <a:rPr kumimoji="1" lang="en-US" altLang="ja-JP" sz="1600" b="1" dirty="0">
                          <a:latin typeface="BIZ UDPゴシック" panose="020B0400000000000000" pitchFamily="50" charset="-128"/>
                          <a:ea typeface="BIZ UDPゴシック" panose="020B0400000000000000" pitchFamily="50" charset="-128"/>
                        </a:rPr>
                        <a:t>A</a:t>
                      </a:r>
                      <a:endParaRPr kumimoji="1" lang="ja-JP" altLang="en-US" sz="1600" b="1"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235</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838</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1,392</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707</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3,172</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36.2%</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7735580"/>
                  </a:ext>
                </a:extLst>
              </a:tr>
              <a:tr h="388557">
                <a:tc>
                  <a:txBody>
                    <a:bodyPr/>
                    <a:lstStyle/>
                    <a:p>
                      <a:pPr algn="ctr"/>
                      <a:r>
                        <a:rPr kumimoji="1" lang="en-US" altLang="ja-JP" sz="1600" b="1" dirty="0">
                          <a:latin typeface="BIZ UDPゴシック" panose="020B0400000000000000" pitchFamily="50" charset="-128"/>
                          <a:ea typeface="BIZ UDPゴシック" panose="020B0400000000000000" pitchFamily="50" charset="-128"/>
                        </a:rPr>
                        <a:t>B</a:t>
                      </a:r>
                      <a:endParaRPr kumimoji="1" lang="ja-JP" altLang="en-US" sz="1600" b="1"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378</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4,505</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294</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5,177</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59.1%</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8267552"/>
                  </a:ext>
                </a:extLst>
              </a:tr>
              <a:tr h="390189">
                <a:tc>
                  <a:txBody>
                    <a:bodyPr/>
                    <a:lstStyle/>
                    <a:p>
                      <a:pPr algn="ctr"/>
                      <a:r>
                        <a:rPr kumimoji="1" lang="en-US" altLang="ja-JP" sz="1600" b="1" dirty="0">
                          <a:latin typeface="BIZ UDPゴシック" panose="020B0400000000000000" pitchFamily="50" charset="-128"/>
                          <a:ea typeface="BIZ UDPゴシック" panose="020B0400000000000000" pitchFamily="50" charset="-128"/>
                        </a:rPr>
                        <a:t>C</a:t>
                      </a:r>
                      <a:endParaRPr kumimoji="1" lang="ja-JP" altLang="en-US" sz="1600" b="1"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60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56</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56</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0.6%</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8284476"/>
                  </a:ext>
                </a:extLst>
              </a:tr>
              <a:tr h="388557">
                <a:tc>
                  <a:txBody>
                    <a:bodyPr/>
                    <a:lstStyle/>
                    <a:p>
                      <a:pPr algn="ctr"/>
                      <a:r>
                        <a:rPr kumimoji="1" lang="en-US" altLang="ja-JP" sz="1600" b="1" dirty="0">
                          <a:latin typeface="BIZ UDPゴシック" panose="020B0400000000000000" pitchFamily="50" charset="-128"/>
                          <a:ea typeface="BIZ UDPゴシック" panose="020B0400000000000000" pitchFamily="50" charset="-128"/>
                        </a:rPr>
                        <a:t>D</a:t>
                      </a:r>
                      <a:endParaRPr kumimoji="1" lang="ja-JP" altLang="en-US" sz="1600" b="1"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89</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89</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1.0%</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7189301"/>
                  </a:ext>
                </a:extLst>
              </a:tr>
              <a:tr h="596018">
                <a:tc>
                  <a:txBody>
                    <a:bodyPr/>
                    <a:lstStyle/>
                    <a:p>
                      <a:pPr algn="ctr"/>
                      <a:r>
                        <a:rPr kumimoji="1" lang="ja-JP" altLang="en-US" sz="1600" b="1" dirty="0">
                          <a:latin typeface="BIZ UDPゴシック" panose="020B0400000000000000" pitchFamily="50" charset="-128"/>
                          <a:ea typeface="BIZ UDPゴシック" panose="020B0400000000000000" pitchFamily="50" charset="-128"/>
                        </a:rPr>
                        <a:t>総人数</a:t>
                      </a: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chemeClr val="accent1">
                        <a:lumMod val="20000"/>
                        <a:lumOff val="80000"/>
                      </a:schemeClr>
                    </a:solid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438</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885</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1,783</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5,212</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350</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89</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8,757</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100.0%</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2205619725"/>
                  </a:ext>
                </a:extLst>
              </a:tr>
              <a:tr h="596018">
                <a:tc>
                  <a:txBody>
                    <a:bodyPr/>
                    <a:lstStyle/>
                    <a:p>
                      <a:pPr algn="ctr"/>
                      <a:r>
                        <a:rPr kumimoji="1" lang="ja-JP" altLang="en-US" sz="1600" b="1" dirty="0">
                          <a:latin typeface="BIZ UDPゴシック" panose="020B0400000000000000" pitchFamily="50" charset="-128"/>
                          <a:ea typeface="BIZ UDPゴシック" panose="020B0400000000000000" pitchFamily="50" charset="-128"/>
                        </a:rPr>
                        <a:t>割合</a:t>
                      </a: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5.0%</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10.1</a:t>
                      </a:r>
                      <a:r>
                        <a:rPr kumimoji="1" lang="ja-JP" altLang="en-US" sz="1600" dirty="0">
                          <a:latin typeface="BIZ UDPゴシック" panose="020B0400000000000000" pitchFamily="50" charset="-128"/>
                          <a:ea typeface="BIZ UDPゴシック" panose="020B0400000000000000" pitchFamily="50" charset="-128"/>
                        </a:rPr>
                        <a:t>％</a:t>
                      </a: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20.4%</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59.5%</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4.0%</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1.0%</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600" dirty="0">
                          <a:latin typeface="BIZ UDPゴシック" panose="020B0400000000000000" pitchFamily="50" charset="-128"/>
                          <a:ea typeface="BIZ UDPゴシック" panose="020B0400000000000000" pitchFamily="50" charset="-128"/>
                        </a:rPr>
                        <a:t>100.0%</a:t>
                      </a: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28575" cap="flat" cmpd="sng" algn="ctr">
                      <a:solidFill>
                        <a:schemeClr val="tx1"/>
                      </a:solidFill>
                      <a:prstDash val="solid"/>
                      <a:round/>
                      <a:headEnd type="none" w="med" len="med"/>
                      <a:tailEnd type="none" w="med" len="med"/>
                    </a:lnL>
                    <a:lnR w="12700" cap="flat" cmpd="sng" algn="ctr">
                      <a:solidFill>
                        <a:schemeClr val="tx1"/>
                      </a:solidFill>
                      <a:prstDash val="sysDash"/>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600" dirty="0">
                        <a:latin typeface="BIZ UDPゴシック" panose="020B0400000000000000" pitchFamily="50" charset="-128"/>
                        <a:ea typeface="BIZ UDPゴシック" panose="020B0400000000000000" pitchFamily="50" charset="-128"/>
                      </a:endParaRPr>
                    </a:p>
                  </a:txBody>
                  <a:tcPr marL="80189" marR="80189" marT="40094" marB="40094" anchor="ctr">
                    <a:lnL w="12700" cap="flat" cmpd="sng" algn="ctr">
                      <a:solidFill>
                        <a:schemeClr val="tx1"/>
                      </a:solidFill>
                      <a:prstDash val="sysDash"/>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3636819"/>
                  </a:ext>
                </a:extLst>
              </a:tr>
            </a:tbl>
          </a:graphicData>
        </a:graphic>
      </p:graphicFrame>
      <p:sp>
        <p:nvSpPr>
          <p:cNvPr id="9" name="四角形: 角を丸くする 8">
            <a:extLst>
              <a:ext uri="{FF2B5EF4-FFF2-40B4-BE49-F238E27FC236}">
                <a16:creationId xmlns:a16="http://schemas.microsoft.com/office/drawing/2014/main" id="{3F6DA209-0775-4E29-87DC-E3FACFC42D38}"/>
              </a:ext>
            </a:extLst>
          </p:cNvPr>
          <p:cNvSpPr/>
          <p:nvPr/>
        </p:nvSpPr>
        <p:spPr>
          <a:xfrm>
            <a:off x="0" y="-12821"/>
            <a:ext cx="10691813" cy="478491"/>
          </a:xfrm>
          <a:prstGeom prst="roundRect">
            <a:avLst>
              <a:gd name="adj" fmla="val 2134"/>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b="1" dirty="0">
                <a:latin typeface="BIZ UDPゴシック" panose="020B0400000000000000" pitchFamily="50" charset="-128"/>
                <a:ea typeface="BIZ UDPゴシック" panose="020B0400000000000000" pitchFamily="50" charset="-128"/>
              </a:rPr>
              <a:t>２．検証内容</a:t>
            </a:r>
            <a:endParaRPr kumimoji="1" lang="ja-JP" altLang="en-US" sz="3600" b="1" dirty="0"/>
          </a:p>
        </p:txBody>
      </p:sp>
      <p:sp>
        <p:nvSpPr>
          <p:cNvPr id="2" name="テキスト ボックス 1">
            <a:extLst>
              <a:ext uri="{FF2B5EF4-FFF2-40B4-BE49-F238E27FC236}">
                <a16:creationId xmlns:a16="http://schemas.microsoft.com/office/drawing/2014/main" id="{56940E1F-439E-4837-96C8-E02D4AFE7E34}"/>
              </a:ext>
            </a:extLst>
          </p:cNvPr>
          <p:cNvSpPr txBox="1"/>
          <p:nvPr/>
        </p:nvSpPr>
        <p:spPr>
          <a:xfrm>
            <a:off x="88455" y="1044821"/>
            <a:ext cx="7774742" cy="369332"/>
          </a:xfrm>
          <a:prstGeom prst="rect">
            <a:avLst/>
          </a:prstGeom>
          <a:noFill/>
        </p:spPr>
        <p:txBody>
          <a:bodyPr wrap="square" rtlCol="0">
            <a:spAutoFit/>
          </a:bodyPr>
          <a:lstStyle/>
          <a:p>
            <a:r>
              <a:rPr kumimoji="1" lang="ja-JP" altLang="en-US" b="1" dirty="0">
                <a:latin typeface="BIZ UDPゴシック" panose="020B0400000000000000" pitchFamily="50" charset="-128"/>
                <a:ea typeface="BIZ UDPゴシック" panose="020B0400000000000000" pitchFamily="50" charset="-128"/>
              </a:rPr>
              <a:t>① 令和</a:t>
            </a:r>
            <a:r>
              <a:rPr kumimoji="1" lang="en-US" altLang="ja-JP" b="1" dirty="0">
                <a:latin typeface="BIZ UDPゴシック" panose="020B0400000000000000" pitchFamily="50" charset="-128"/>
                <a:ea typeface="BIZ UDPゴシック" panose="020B0400000000000000" pitchFamily="50" charset="-128"/>
              </a:rPr>
              <a:t>7</a:t>
            </a:r>
            <a:r>
              <a:rPr kumimoji="1" lang="ja-JP" altLang="en-US" b="1" dirty="0">
                <a:latin typeface="BIZ UDPゴシック" panose="020B0400000000000000" pitchFamily="50" charset="-128"/>
                <a:ea typeface="BIZ UDPゴシック" panose="020B0400000000000000" pitchFamily="50" charset="-128"/>
              </a:rPr>
              <a:t>年度人事評価結果 </a:t>
            </a:r>
            <a:r>
              <a:rPr kumimoji="1" lang="en-US" altLang="ja-JP" b="1" dirty="0">
                <a:latin typeface="BIZ UDPゴシック" panose="020B0400000000000000" pitchFamily="50" charset="-128"/>
                <a:ea typeface="BIZ UDPゴシック" panose="020B0400000000000000" pitchFamily="50" charset="-128"/>
              </a:rPr>
              <a:t>【</a:t>
            </a:r>
            <a:r>
              <a:rPr kumimoji="1" lang="ja-JP" altLang="en-US" b="1" dirty="0">
                <a:latin typeface="BIZ UDPゴシック" panose="020B0400000000000000" pitchFamily="50" charset="-128"/>
                <a:ea typeface="BIZ UDPゴシック" panose="020B0400000000000000" pitchFamily="50" charset="-128"/>
              </a:rPr>
              <a:t>絶対（二次）評価結果と相対評価結果の相関</a:t>
            </a:r>
            <a:r>
              <a:rPr kumimoji="1" lang="en-US" altLang="ja-JP" b="1" dirty="0">
                <a:latin typeface="BIZ UDPゴシック" panose="020B0400000000000000" pitchFamily="50" charset="-128"/>
                <a:ea typeface="BIZ UDPゴシック" panose="020B0400000000000000" pitchFamily="50" charset="-128"/>
              </a:rPr>
              <a:t>】</a:t>
            </a:r>
            <a:endParaRPr kumimoji="1" lang="ja-JP" altLang="en-US" b="1" dirty="0">
              <a:latin typeface="BIZ UDPゴシック" panose="020B0400000000000000" pitchFamily="50" charset="-128"/>
              <a:ea typeface="BIZ UDPゴシック" panose="020B0400000000000000" pitchFamily="50" charset="-128"/>
            </a:endParaRPr>
          </a:p>
        </p:txBody>
      </p:sp>
      <p:grpSp>
        <p:nvGrpSpPr>
          <p:cNvPr id="5" name="グループ化 4">
            <a:extLst>
              <a:ext uri="{FF2B5EF4-FFF2-40B4-BE49-F238E27FC236}">
                <a16:creationId xmlns:a16="http://schemas.microsoft.com/office/drawing/2014/main" id="{D7A70F14-E52E-4904-AD1F-9A1461C1992D}"/>
              </a:ext>
            </a:extLst>
          </p:cNvPr>
          <p:cNvGrpSpPr/>
          <p:nvPr/>
        </p:nvGrpSpPr>
        <p:grpSpPr>
          <a:xfrm>
            <a:off x="914397" y="3132852"/>
            <a:ext cx="1094443" cy="506228"/>
            <a:chOff x="1387634" y="3394312"/>
            <a:chExt cx="1094443" cy="506228"/>
          </a:xfrm>
        </p:grpSpPr>
        <p:sp>
          <p:nvSpPr>
            <p:cNvPr id="4" name="テキスト ボックス 3">
              <a:extLst>
                <a:ext uri="{FF2B5EF4-FFF2-40B4-BE49-F238E27FC236}">
                  <a16:creationId xmlns:a16="http://schemas.microsoft.com/office/drawing/2014/main" id="{09F0A46E-7619-41BD-A2DB-0ABA5A18C2DD}"/>
                </a:ext>
              </a:extLst>
            </p:cNvPr>
            <p:cNvSpPr txBox="1"/>
            <p:nvPr/>
          </p:nvSpPr>
          <p:spPr>
            <a:xfrm>
              <a:off x="1387634" y="3561986"/>
              <a:ext cx="648192" cy="338554"/>
            </a:xfrm>
            <a:prstGeom prst="rect">
              <a:avLst/>
            </a:prstGeom>
            <a:noFill/>
          </p:spPr>
          <p:txBody>
            <a:bodyPr wrap="square" rtlCol="0">
              <a:spAutoFit/>
            </a:bodyPr>
            <a:lstStyle/>
            <a:p>
              <a:r>
                <a:rPr kumimoji="1" lang="ja-JP" altLang="en-US" sz="1600" b="1" dirty="0">
                  <a:solidFill>
                    <a:schemeClr val="bg1"/>
                  </a:solidFill>
                  <a:latin typeface="BIZ UDPゴシック" panose="020B0400000000000000" pitchFamily="50" charset="-128"/>
                  <a:ea typeface="BIZ UDPゴシック" panose="020B0400000000000000" pitchFamily="50" charset="-128"/>
                </a:rPr>
                <a:t>絶対</a:t>
              </a:r>
            </a:p>
          </p:txBody>
        </p:sp>
        <p:sp>
          <p:nvSpPr>
            <p:cNvPr id="6" name="テキスト ボックス 5">
              <a:extLst>
                <a:ext uri="{FF2B5EF4-FFF2-40B4-BE49-F238E27FC236}">
                  <a16:creationId xmlns:a16="http://schemas.microsoft.com/office/drawing/2014/main" id="{2CD25C7C-F345-4F9A-981B-FBC933F9B7EC}"/>
                </a:ext>
              </a:extLst>
            </p:cNvPr>
            <p:cNvSpPr txBox="1"/>
            <p:nvPr/>
          </p:nvSpPr>
          <p:spPr>
            <a:xfrm>
              <a:off x="1833885" y="3394312"/>
              <a:ext cx="648192" cy="335348"/>
            </a:xfrm>
            <a:prstGeom prst="rect">
              <a:avLst/>
            </a:prstGeom>
            <a:noFill/>
          </p:spPr>
          <p:txBody>
            <a:bodyPr wrap="square" rtlCol="0">
              <a:spAutoFit/>
            </a:bodyPr>
            <a:lstStyle/>
            <a:p>
              <a:r>
                <a:rPr kumimoji="1" lang="ja-JP" altLang="en-US" sz="1600" b="1" dirty="0">
                  <a:solidFill>
                    <a:schemeClr val="bg1"/>
                  </a:solidFill>
                  <a:latin typeface="BIZ UDPゴシック" panose="020B0400000000000000" pitchFamily="50" charset="-128"/>
                  <a:ea typeface="BIZ UDPゴシック" panose="020B0400000000000000" pitchFamily="50" charset="-128"/>
                </a:rPr>
                <a:t>相対</a:t>
              </a:r>
            </a:p>
          </p:txBody>
        </p:sp>
      </p:grpSp>
      <p:sp>
        <p:nvSpPr>
          <p:cNvPr id="8" name="四角形: 角を丸くする 7">
            <a:extLst>
              <a:ext uri="{FF2B5EF4-FFF2-40B4-BE49-F238E27FC236}">
                <a16:creationId xmlns:a16="http://schemas.microsoft.com/office/drawing/2014/main" id="{1927CF74-30EA-423E-AD0B-2C5D17E9BEB1}"/>
              </a:ext>
            </a:extLst>
          </p:cNvPr>
          <p:cNvSpPr/>
          <p:nvPr/>
        </p:nvSpPr>
        <p:spPr>
          <a:xfrm>
            <a:off x="0" y="465670"/>
            <a:ext cx="6010657" cy="451059"/>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solidFill>
                  <a:schemeClr val="tx1"/>
                </a:solidFill>
                <a:latin typeface="BIZ UDPゴシック" panose="020B0400000000000000" pitchFamily="50" charset="-128"/>
                <a:ea typeface="BIZ UDPゴシック" panose="020B0400000000000000" pitchFamily="50" charset="-128"/>
              </a:rPr>
              <a:t> （１）令和</a:t>
            </a:r>
            <a:r>
              <a:rPr kumimoji="1" lang="en-US" altLang="ja-JP" sz="2400" b="1" dirty="0">
                <a:solidFill>
                  <a:schemeClr val="tx1"/>
                </a:solidFill>
                <a:latin typeface="BIZ UDPゴシック" panose="020B0400000000000000" pitchFamily="50" charset="-128"/>
                <a:ea typeface="BIZ UDPゴシック" panose="020B0400000000000000" pitchFamily="50" charset="-128"/>
              </a:rPr>
              <a:t>7</a:t>
            </a:r>
            <a:r>
              <a:rPr kumimoji="1" lang="ja-JP" altLang="en-US" sz="2400" b="1" dirty="0">
                <a:solidFill>
                  <a:schemeClr val="tx1"/>
                </a:solidFill>
                <a:latin typeface="BIZ UDPゴシック" panose="020B0400000000000000" pitchFamily="50" charset="-128"/>
                <a:ea typeface="BIZ UDPゴシック" panose="020B0400000000000000" pitchFamily="50" charset="-128"/>
              </a:rPr>
              <a:t>年度人事評価結果の状況・分析</a:t>
            </a:r>
            <a:endParaRPr kumimoji="1" lang="ja-JP" altLang="en-US" sz="2800" b="1" dirty="0">
              <a:solidFill>
                <a:schemeClr val="tx1"/>
              </a:solidFill>
            </a:endParaRPr>
          </a:p>
        </p:txBody>
      </p:sp>
      <p:sp>
        <p:nvSpPr>
          <p:cNvPr id="10" name="テキスト ボックス 9">
            <a:extLst>
              <a:ext uri="{FF2B5EF4-FFF2-40B4-BE49-F238E27FC236}">
                <a16:creationId xmlns:a16="http://schemas.microsoft.com/office/drawing/2014/main" id="{19A6BA0A-035A-4736-9956-5D01260DA668}"/>
              </a:ext>
            </a:extLst>
          </p:cNvPr>
          <p:cNvSpPr txBox="1"/>
          <p:nvPr/>
        </p:nvSpPr>
        <p:spPr>
          <a:xfrm>
            <a:off x="153048" y="1463710"/>
            <a:ext cx="10529139" cy="1323439"/>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・令和</a:t>
            </a:r>
            <a:r>
              <a:rPr kumimoji="1" lang="en-US" altLang="ja-JP" sz="1600" dirty="0">
                <a:latin typeface="UD デジタル 教科書体 NK-R" panose="02020400000000000000" pitchFamily="18" charset="-128"/>
                <a:ea typeface="UD デジタル 教科書体 NK-R" panose="02020400000000000000" pitchFamily="18" charset="-128"/>
              </a:rPr>
              <a:t>6</a:t>
            </a:r>
            <a:r>
              <a:rPr kumimoji="1" lang="ja-JP" altLang="en-US" sz="1600" dirty="0">
                <a:latin typeface="UD デジタル 教科書体 NK-R" panose="02020400000000000000" pitchFamily="18" charset="-128"/>
                <a:ea typeface="UD デジタル 教科書体 NK-R" panose="02020400000000000000" pitchFamily="18" charset="-128"/>
              </a:rPr>
              <a:t>年度の制度改正において、相対評価の分布割合を見直したことにより、絶対（二次）評価結果「</a:t>
            </a:r>
            <a:r>
              <a:rPr kumimoji="1" lang="en-US" altLang="ja-JP" sz="1600" dirty="0">
                <a:latin typeface="UD デジタル 教科書体 NK-R" panose="02020400000000000000" pitchFamily="18" charset="-128"/>
                <a:ea typeface="UD デジタル 教科書体 NK-R" panose="02020400000000000000" pitchFamily="18" charset="-128"/>
              </a:rPr>
              <a:t>B</a:t>
            </a:r>
            <a:r>
              <a:rPr kumimoji="1" lang="ja-JP" altLang="en-US" sz="1600" dirty="0">
                <a:latin typeface="UD デジタル 教科書体 NK-R" panose="02020400000000000000" pitchFamily="18" charset="-128"/>
                <a:ea typeface="UD デジタル 教科書体 NK-R" panose="02020400000000000000" pitchFamily="18" charset="-128"/>
              </a:rPr>
              <a:t>」のうち、</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下位の相対評価区分（四区分）に位置付けられる職員は、絶対（二次）評価結果「</a:t>
            </a:r>
            <a:r>
              <a:rPr kumimoji="1" lang="en-US" altLang="ja-JP" sz="1600" dirty="0">
                <a:latin typeface="UD デジタル 教科書体 NK-R" panose="02020400000000000000" pitchFamily="18" charset="-128"/>
                <a:ea typeface="UD デジタル 教科書体 NK-R" panose="02020400000000000000" pitchFamily="18" charset="-128"/>
              </a:rPr>
              <a:t>B</a:t>
            </a:r>
            <a:r>
              <a:rPr kumimoji="1" lang="ja-JP" altLang="en-US" sz="1600" dirty="0">
                <a:latin typeface="UD デジタル 教科書体 NK-R" panose="02020400000000000000" pitchFamily="18" charset="-128"/>
                <a:ea typeface="UD デジタル 教科書体 NK-R" panose="02020400000000000000" pitchFamily="18" charset="-128"/>
              </a:rPr>
              <a:t>」全体の約６％であった。</a:t>
            </a:r>
            <a:endParaRPr kumimoji="1" lang="en-US" altLang="ja-JP" sz="1600" dirty="0">
              <a:latin typeface="UD デジタル 教科書体 NK-R" panose="02020400000000000000" pitchFamily="18" charset="-128"/>
              <a:ea typeface="UD デジタル 教科書体 NK-R" panose="02020400000000000000" pitchFamily="18" charset="-128"/>
            </a:endParaRPr>
          </a:p>
          <a:p>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・なお、各相対評価区分（職階等）ごとの逆転現象（例：「</a:t>
            </a:r>
            <a:r>
              <a:rPr kumimoji="1" lang="en-US" altLang="ja-JP" sz="1600" dirty="0">
                <a:latin typeface="UD デジタル 教科書体 NK-R" panose="02020400000000000000" pitchFamily="18" charset="-128"/>
                <a:ea typeface="UD デジタル 教科書体 NK-R" panose="02020400000000000000" pitchFamily="18" charset="-128"/>
              </a:rPr>
              <a:t>A</a:t>
            </a:r>
            <a:r>
              <a:rPr kumimoji="1" lang="ja-JP" altLang="en-US" sz="1600" dirty="0">
                <a:latin typeface="UD デジタル 教科書体 NK-R" panose="02020400000000000000" pitchFamily="18" charset="-128"/>
                <a:ea typeface="UD デジタル 教科書体 NK-R" panose="02020400000000000000" pitchFamily="18" charset="-128"/>
              </a:rPr>
              <a:t>・三区分」と「</a:t>
            </a:r>
            <a:r>
              <a:rPr kumimoji="1" lang="en-US" altLang="ja-JP" sz="1600" dirty="0">
                <a:latin typeface="UD デジタル 教科書体 NK-R" panose="02020400000000000000" pitchFamily="18" charset="-128"/>
                <a:ea typeface="UD デジタル 教科書体 NK-R" panose="02020400000000000000" pitchFamily="18" charset="-128"/>
              </a:rPr>
              <a:t>B</a:t>
            </a:r>
            <a:r>
              <a:rPr kumimoji="1" lang="ja-JP" altLang="en-US" sz="1600" dirty="0">
                <a:latin typeface="UD デジタル 教科書体 NK-R" panose="02020400000000000000" pitchFamily="18" charset="-128"/>
                <a:ea typeface="UD デジタル 教科書体 NK-R" panose="02020400000000000000" pitchFamily="18" charset="-128"/>
              </a:rPr>
              <a:t>・二区分」）は、引き続き解消できている。</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ja-JP" altLang="en-US" sz="1200" dirty="0">
                <a:latin typeface="UD デジタル 教科書体 NK-R" panose="02020400000000000000" pitchFamily="18" charset="-128"/>
                <a:ea typeface="UD デジタル 教科書体 NK-R" panose="02020400000000000000" pitchFamily="18" charset="-128"/>
              </a:rPr>
              <a:t>　</a:t>
            </a:r>
            <a:r>
              <a:rPr kumimoji="1" lang="en-US" altLang="ja-JP" sz="1200" dirty="0">
                <a:latin typeface="UD デジタル 教科書体 NK-R" panose="02020400000000000000" pitchFamily="18" charset="-128"/>
                <a:ea typeface="UD デジタル 教科書体 NK-R" panose="02020400000000000000" pitchFamily="18" charset="-128"/>
              </a:rPr>
              <a:t>※</a:t>
            </a:r>
            <a:r>
              <a:rPr kumimoji="1" lang="ja-JP" altLang="en-US" sz="1200" dirty="0">
                <a:latin typeface="UD デジタル 教科書体 NK-R" panose="02020400000000000000" pitchFamily="18" charset="-128"/>
                <a:ea typeface="UD デジタル 教科書体 NK-R" panose="02020400000000000000" pitchFamily="18" charset="-128"/>
              </a:rPr>
              <a:t>以下の表において逆転現象が生じているように見えるのは、すべての相対評価区分の結果を合算したものであるため</a:t>
            </a:r>
            <a:endParaRPr kumimoji="1" lang="ja-JP" altLang="en-US" sz="1600" dirty="0">
              <a:latin typeface="UD デジタル 教科書体 NK-R" panose="02020400000000000000" pitchFamily="18" charset="-128"/>
              <a:ea typeface="UD デジタル 教科書体 NK-R" panose="02020400000000000000" pitchFamily="18" charset="-128"/>
            </a:endParaRPr>
          </a:p>
        </p:txBody>
      </p:sp>
      <p:sp>
        <p:nvSpPr>
          <p:cNvPr id="11" name="テキスト ボックス 10">
            <a:extLst>
              <a:ext uri="{FF2B5EF4-FFF2-40B4-BE49-F238E27FC236}">
                <a16:creationId xmlns:a16="http://schemas.microsoft.com/office/drawing/2014/main" id="{689BEACD-A814-46AF-9FE2-6631759DB241}"/>
              </a:ext>
            </a:extLst>
          </p:cNvPr>
          <p:cNvSpPr txBox="1"/>
          <p:nvPr/>
        </p:nvSpPr>
        <p:spPr>
          <a:xfrm>
            <a:off x="10187688" y="7187394"/>
            <a:ext cx="558800" cy="369332"/>
          </a:xfrm>
          <a:prstGeom prst="rect">
            <a:avLst/>
          </a:prstGeom>
          <a:noFill/>
        </p:spPr>
        <p:txBody>
          <a:bodyPr wrap="square" rtlCol="0">
            <a:spAutoFit/>
          </a:bodyPr>
          <a:lstStyle/>
          <a:p>
            <a:r>
              <a:rPr kumimoji="1" lang="ja-JP" altLang="en-US" dirty="0"/>
              <a:t>２</a:t>
            </a:r>
          </a:p>
        </p:txBody>
      </p:sp>
      <p:sp>
        <p:nvSpPr>
          <p:cNvPr id="12" name="テキスト ボックス 11">
            <a:extLst>
              <a:ext uri="{FF2B5EF4-FFF2-40B4-BE49-F238E27FC236}">
                <a16:creationId xmlns:a16="http://schemas.microsoft.com/office/drawing/2014/main" id="{EC128B80-50E6-48C2-BC9F-3DABFB46CFAE}"/>
              </a:ext>
            </a:extLst>
          </p:cNvPr>
          <p:cNvSpPr txBox="1"/>
          <p:nvPr/>
        </p:nvSpPr>
        <p:spPr>
          <a:xfrm>
            <a:off x="933585" y="7160856"/>
            <a:ext cx="5805544" cy="276999"/>
          </a:xfrm>
          <a:prstGeom prst="rect">
            <a:avLst/>
          </a:prstGeom>
          <a:noFill/>
        </p:spPr>
        <p:txBody>
          <a:bodyPr wrap="square" rtlCol="0">
            <a:spAutoFit/>
          </a:bodyPr>
          <a:lstStyle/>
          <a:p>
            <a:r>
              <a:rPr kumimoji="1" lang="en-US" altLang="ja-JP" sz="1200" dirty="0">
                <a:latin typeface="UD デジタル 教科書体 NK-R" panose="02020400000000000000" pitchFamily="18" charset="-128"/>
                <a:ea typeface="UD デジタル 教科書体 NK-R" panose="02020400000000000000" pitchFamily="18" charset="-128"/>
              </a:rPr>
              <a:t>※</a:t>
            </a:r>
            <a:r>
              <a:rPr kumimoji="1" lang="ja-JP" altLang="en-US" sz="1200" dirty="0">
                <a:latin typeface="UD デジタル 教科書体 NK-R" panose="02020400000000000000" pitchFamily="18" charset="-128"/>
                <a:ea typeface="UD デジタル 教科書体 NK-R" panose="02020400000000000000" pitchFamily="18" charset="-128"/>
              </a:rPr>
              <a:t>各割合の算出にあたっては、四捨五入しているため、内訳と計は必ずしも一致しません</a:t>
            </a:r>
            <a:endParaRPr kumimoji="1" lang="ja-JP" altLang="en-US" sz="1600" dirty="0">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3940535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CDFC6E4-C9FB-46D3-A1DF-BB0311B69D5F}"/>
              </a:ext>
            </a:extLst>
          </p:cNvPr>
          <p:cNvSpPr txBox="1"/>
          <p:nvPr/>
        </p:nvSpPr>
        <p:spPr>
          <a:xfrm>
            <a:off x="98402" y="680773"/>
            <a:ext cx="7774742" cy="400110"/>
          </a:xfrm>
          <a:prstGeom prst="rect">
            <a:avLst/>
          </a:prstGeom>
          <a:noFill/>
        </p:spPr>
        <p:txBody>
          <a:bodyPr wrap="square" rtlCol="0">
            <a:spAutoFit/>
          </a:bodyPr>
          <a:lstStyle/>
          <a:p>
            <a:r>
              <a:rPr kumimoji="1" lang="ja-JP" altLang="en-US" sz="2000" b="1" dirty="0">
                <a:latin typeface="BIZ UDPゴシック" panose="020B0400000000000000" pitchFamily="50" charset="-128"/>
                <a:ea typeface="BIZ UDPゴシック" panose="020B0400000000000000" pitchFamily="50" charset="-128"/>
              </a:rPr>
              <a:t>② 令和</a:t>
            </a:r>
            <a:r>
              <a:rPr kumimoji="1" lang="en-US" altLang="ja-JP" sz="2000" b="1" dirty="0">
                <a:latin typeface="BIZ UDPゴシック" panose="020B0400000000000000" pitchFamily="50" charset="-128"/>
                <a:ea typeface="BIZ UDPゴシック" panose="020B0400000000000000" pitchFamily="50" charset="-128"/>
              </a:rPr>
              <a:t>7</a:t>
            </a:r>
            <a:r>
              <a:rPr kumimoji="1" lang="ja-JP" altLang="en-US" sz="2000" b="1" dirty="0">
                <a:latin typeface="BIZ UDPゴシック" panose="020B0400000000000000" pitchFamily="50" charset="-128"/>
                <a:ea typeface="BIZ UDPゴシック" panose="020B0400000000000000" pitchFamily="50" charset="-128"/>
              </a:rPr>
              <a:t>年度人事評価結果の給与反映</a:t>
            </a:r>
          </a:p>
        </p:txBody>
      </p:sp>
      <p:sp>
        <p:nvSpPr>
          <p:cNvPr id="3" name="テキスト ボックス 2">
            <a:extLst>
              <a:ext uri="{FF2B5EF4-FFF2-40B4-BE49-F238E27FC236}">
                <a16:creationId xmlns:a16="http://schemas.microsoft.com/office/drawing/2014/main" id="{C61DAD52-073E-4820-840A-4A8CFB1C7173}"/>
              </a:ext>
            </a:extLst>
          </p:cNvPr>
          <p:cNvSpPr txBox="1"/>
          <p:nvPr/>
        </p:nvSpPr>
        <p:spPr>
          <a:xfrm>
            <a:off x="232831" y="1093364"/>
            <a:ext cx="10196971" cy="584775"/>
          </a:xfrm>
          <a:prstGeom prst="rect">
            <a:avLst/>
          </a:prstGeom>
          <a:noFill/>
        </p:spPr>
        <p:txBody>
          <a:bodyPr wrap="square" lIns="91440" tIns="45720" rIns="91440" bIns="45720" rtlCol="0" anchor="t">
            <a:spAutoFit/>
          </a:bodyPr>
          <a:lstStyle/>
          <a:p>
            <a:r>
              <a:rPr lang="ja-JP" altLang="en-US" sz="1600" dirty="0">
                <a:latin typeface="UD デジタル 教科書体 NK-R"/>
                <a:ea typeface="UD デジタル 教科書体 NK-R"/>
              </a:rPr>
              <a:t>・</a:t>
            </a:r>
            <a:r>
              <a:rPr lang="ja-JP" sz="1600" dirty="0">
                <a:latin typeface="UD デジタル 教科書体 NK-R"/>
                <a:ea typeface="UD デジタル 教科書体 NK-R"/>
              </a:rPr>
              <a:t>絶対評価及び相対評価を５段階から６段階に変更するとともに、相対評価の分布割合を変更したこ</a:t>
            </a:r>
            <a:r>
              <a:rPr lang="ja-JP" sz="1600" dirty="0">
                <a:latin typeface="UD デジタル 教科書体 NK-R"/>
                <a:ea typeface="UD デジタル 教科書体 NK-R"/>
                <a:cs typeface="Times New Roman"/>
              </a:rPr>
              <a:t>とにあわせて、</a:t>
            </a:r>
            <a:r>
              <a:rPr lang="ja-JP" sz="1600" dirty="0">
                <a:latin typeface="UD デジタル 教科書体 NK-R"/>
                <a:ea typeface="UD デジタル 教科書体 NK-R"/>
              </a:rPr>
              <a:t>令和</a:t>
            </a:r>
            <a:r>
              <a:rPr lang="en-US" altLang="ja-JP" sz="1600" dirty="0">
                <a:latin typeface="UD デジタル 教科書体 NK-R"/>
                <a:ea typeface="UD デジタル 教科書体 NK-R"/>
              </a:rPr>
              <a:t>  </a:t>
            </a:r>
          </a:p>
          <a:p>
            <a:r>
              <a:rPr lang="ja-JP" altLang="en-US" sz="1600" dirty="0">
                <a:latin typeface="UD デジタル 教科書体 NK-R"/>
                <a:ea typeface="UD デジタル 教科書体 NK-R"/>
                <a:cs typeface="Times New Roman"/>
              </a:rPr>
              <a:t>　</a:t>
            </a:r>
            <a:r>
              <a:rPr lang="en-US" altLang="ja-JP" sz="1600" dirty="0">
                <a:latin typeface="UD デジタル 教科書体 NK-R"/>
                <a:ea typeface="UD デジタル 教科書体 NK-R"/>
                <a:cs typeface="Times New Roman"/>
              </a:rPr>
              <a:t>7</a:t>
            </a:r>
            <a:r>
              <a:rPr lang="ja-JP" sz="1600" dirty="0">
                <a:latin typeface="UD デジタル 教科書体 NK-R"/>
                <a:ea typeface="UD デジタル 教科書体 NK-R"/>
              </a:rPr>
              <a:t>年度以降の給与反映については、</a:t>
            </a:r>
            <a:r>
              <a:rPr lang="ja-JP" sz="1600" dirty="0">
                <a:latin typeface="UD デジタル 教科書体 NK-R"/>
                <a:ea typeface="UD デジタル 教科書体 NK-R"/>
                <a:cs typeface="Times New Roman"/>
              </a:rPr>
              <a:t>頑張った</a:t>
            </a:r>
            <a:r>
              <a:rPr lang="ja-JP" sz="1600" dirty="0">
                <a:latin typeface="UD デジタル 教科書体 NK-R"/>
                <a:ea typeface="UD デジタル 教科書体 NK-R"/>
              </a:rPr>
              <a:t>職員</a:t>
            </a:r>
            <a:r>
              <a:rPr lang="ja-JP" sz="1600" dirty="0">
                <a:effectLst/>
                <a:latin typeface="UD デジタル 教科書体 NK-R"/>
                <a:ea typeface="UD デジタル 教科書体 NK-R"/>
                <a:cs typeface="Times New Roman"/>
              </a:rPr>
              <a:t>が</a:t>
            </a:r>
            <a:r>
              <a:rPr lang="ja-JP" sz="1600" dirty="0">
                <a:latin typeface="UD デジタル 教科書体 NK-R"/>
                <a:ea typeface="UD デジタル 教科書体 NK-R"/>
                <a:cs typeface="Times New Roman"/>
              </a:rPr>
              <a:t>報われ</a:t>
            </a:r>
            <a:r>
              <a:rPr lang="ja-JP" sz="1600" dirty="0">
                <a:effectLst/>
                <a:latin typeface="UD デジタル 教科書体 NK-R"/>
                <a:ea typeface="UD デジタル 教科書体 NK-R"/>
                <a:cs typeface="Times New Roman"/>
              </a:rPr>
              <a:t>るよう、メリハリ</a:t>
            </a:r>
            <a:r>
              <a:rPr lang="ja-JP" sz="1600" dirty="0">
                <a:latin typeface="UD デジタル 教科書体 NK-R"/>
                <a:ea typeface="UD デジタル 教科書体 NK-R"/>
                <a:cs typeface="Times New Roman"/>
              </a:rPr>
              <a:t>は維持</a:t>
            </a:r>
            <a:r>
              <a:rPr lang="ja-JP" sz="1600" dirty="0">
                <a:effectLst/>
                <a:latin typeface="UD デジタル 教科書体 NK-R"/>
                <a:ea typeface="UD デジタル 教科書体 NK-R"/>
                <a:cs typeface="Times New Roman"/>
              </a:rPr>
              <a:t>し</a:t>
            </a:r>
            <a:r>
              <a:rPr lang="ja-JP" sz="1600" dirty="0">
                <a:latin typeface="UD デジタル 教科書体 NK-R"/>
                <a:ea typeface="UD デジタル 教科書体 NK-R"/>
                <a:cs typeface="Times New Roman"/>
              </a:rPr>
              <a:t>つつ以下</a:t>
            </a:r>
            <a:r>
              <a:rPr lang="ja-JP" sz="1600" dirty="0">
                <a:effectLst/>
                <a:latin typeface="UD デジタル 教科書体 NK-R"/>
                <a:ea typeface="UD デジタル 教科書体 NK-R"/>
                <a:cs typeface="Times New Roman"/>
              </a:rPr>
              <a:t>の</a:t>
            </a:r>
            <a:r>
              <a:rPr lang="ja-JP" sz="1600" dirty="0">
                <a:latin typeface="UD デジタル 教科書体 NK-R"/>
                <a:ea typeface="UD デジタル 教科書体 NK-R"/>
                <a:cs typeface="Times New Roman"/>
              </a:rPr>
              <a:t>とおり変更</a:t>
            </a:r>
            <a:r>
              <a:rPr lang="ja-JP" sz="1600" dirty="0">
                <a:effectLst/>
                <a:latin typeface="UD デジタル 教科書体 NK-R"/>
                <a:ea typeface="UD デジタル 教科書体 NK-R"/>
                <a:cs typeface="Times New Roman"/>
              </a:rPr>
              <a:t>している。</a:t>
            </a:r>
            <a:endParaRPr lang="en-US" dirty="0">
              <a:latin typeface="UD デジタル 教科書体 NK-R"/>
              <a:ea typeface="UD デジタル 教科書体 NK-R"/>
              <a:cs typeface="Times New Roman"/>
            </a:endParaRPr>
          </a:p>
        </p:txBody>
      </p:sp>
      <p:sp>
        <p:nvSpPr>
          <p:cNvPr id="4" name="四角形: 角を丸くする 3">
            <a:extLst>
              <a:ext uri="{FF2B5EF4-FFF2-40B4-BE49-F238E27FC236}">
                <a16:creationId xmlns:a16="http://schemas.microsoft.com/office/drawing/2014/main" id="{2729A5BD-3A6B-41D5-A29F-7F4737FCEBC5}"/>
              </a:ext>
            </a:extLst>
          </p:cNvPr>
          <p:cNvSpPr/>
          <p:nvPr/>
        </p:nvSpPr>
        <p:spPr>
          <a:xfrm>
            <a:off x="0" y="0"/>
            <a:ext cx="6010657" cy="451059"/>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solidFill>
                  <a:schemeClr val="tx1"/>
                </a:solidFill>
                <a:latin typeface="BIZ UDPゴシック" panose="020B0400000000000000" pitchFamily="50" charset="-128"/>
                <a:ea typeface="BIZ UDPゴシック" panose="020B0400000000000000" pitchFamily="50" charset="-128"/>
              </a:rPr>
              <a:t> （１）令和</a:t>
            </a:r>
            <a:r>
              <a:rPr kumimoji="1" lang="en-US" altLang="ja-JP" sz="2400" b="1" dirty="0">
                <a:solidFill>
                  <a:schemeClr val="tx1"/>
                </a:solidFill>
                <a:latin typeface="BIZ UDPゴシック" panose="020B0400000000000000" pitchFamily="50" charset="-128"/>
                <a:ea typeface="BIZ UDPゴシック" panose="020B0400000000000000" pitchFamily="50" charset="-128"/>
              </a:rPr>
              <a:t>7</a:t>
            </a:r>
            <a:r>
              <a:rPr kumimoji="1" lang="ja-JP" altLang="en-US" sz="2400" b="1" dirty="0">
                <a:solidFill>
                  <a:schemeClr val="tx1"/>
                </a:solidFill>
                <a:latin typeface="BIZ UDPゴシック" panose="020B0400000000000000" pitchFamily="50" charset="-128"/>
                <a:ea typeface="BIZ UDPゴシック" panose="020B0400000000000000" pitchFamily="50" charset="-128"/>
              </a:rPr>
              <a:t>年度人事評価結果の状況・分析</a:t>
            </a:r>
            <a:endParaRPr kumimoji="1" lang="ja-JP" altLang="en-US" sz="2800" b="1" dirty="0">
              <a:solidFill>
                <a:schemeClr val="tx1"/>
              </a:solidFill>
            </a:endParaRPr>
          </a:p>
        </p:txBody>
      </p:sp>
      <p:sp>
        <p:nvSpPr>
          <p:cNvPr id="7" name="テキスト ボックス 6">
            <a:extLst>
              <a:ext uri="{FF2B5EF4-FFF2-40B4-BE49-F238E27FC236}">
                <a16:creationId xmlns:a16="http://schemas.microsoft.com/office/drawing/2014/main" id="{FBDEC47E-0563-4009-B67F-63009E763182}"/>
              </a:ext>
            </a:extLst>
          </p:cNvPr>
          <p:cNvSpPr txBox="1"/>
          <p:nvPr/>
        </p:nvSpPr>
        <p:spPr>
          <a:xfrm>
            <a:off x="229866" y="6107758"/>
            <a:ext cx="10203953" cy="430887"/>
          </a:xfrm>
          <a:prstGeom prst="rect">
            <a:avLst/>
          </a:prstGeom>
          <a:noFill/>
        </p:spPr>
        <p:txBody>
          <a:bodyPr wrap="square" lIns="91440" tIns="45720" rIns="91440" bIns="45720" rtlCol="0" anchor="t">
            <a:spAutoFit/>
          </a:bodyPr>
          <a:lstStyle/>
          <a:p>
            <a:r>
              <a:rPr kumimoji="1" lang="ja-JP" altLang="en-US" sz="1100" dirty="0">
                <a:latin typeface="BIZ UDPゴシック" panose="020B0400000000000000" pitchFamily="50" charset="-128"/>
                <a:ea typeface="BIZ UDPゴシック"/>
              </a:rPr>
              <a:t>※昇給は令和</a:t>
            </a:r>
            <a:r>
              <a:rPr kumimoji="1" lang="en-US" altLang="ja-JP" sz="1100" dirty="0">
                <a:latin typeface="BIZ UDPゴシック" panose="020B0400000000000000" pitchFamily="50" charset="-128"/>
                <a:ea typeface="BIZ UDPゴシック"/>
              </a:rPr>
              <a:t>9</a:t>
            </a:r>
            <a:r>
              <a:rPr kumimoji="1" lang="ja-JP" altLang="en-US" sz="1100" dirty="0">
                <a:latin typeface="BIZ UDPゴシック" panose="020B0400000000000000" pitchFamily="50" charset="-128"/>
                <a:ea typeface="BIZ UDPゴシック"/>
              </a:rPr>
              <a:t>年１月から反映し（部長級・次長級職員及び再任用職員をのぞく）、勤勉手当は令和</a:t>
            </a:r>
            <a:r>
              <a:rPr kumimoji="1" lang="en-US" altLang="ja-JP" sz="1100" dirty="0">
                <a:latin typeface="BIZ UDPゴシック" panose="020B0400000000000000" pitchFamily="50" charset="-128"/>
                <a:ea typeface="BIZ UDPゴシック"/>
              </a:rPr>
              <a:t>8</a:t>
            </a:r>
            <a:r>
              <a:rPr kumimoji="1" lang="ja-JP" altLang="en-US" sz="1100" dirty="0">
                <a:latin typeface="BIZ UDPゴシック" panose="020B0400000000000000" pitchFamily="50" charset="-128"/>
                <a:ea typeface="BIZ UDPゴシック"/>
              </a:rPr>
              <a:t>年６月から反映。</a:t>
            </a:r>
            <a:endParaRPr kumimoji="1" lang="en-US" altLang="ja-JP" sz="1100" dirty="0">
              <a:latin typeface="BIZ UDPゴシック" panose="020B0400000000000000" pitchFamily="50" charset="-128"/>
              <a:ea typeface="BIZ UDPゴシック"/>
            </a:endParaRPr>
          </a:p>
          <a:p>
            <a:r>
              <a:rPr kumimoji="1" lang="ja-JP" altLang="en-US" sz="1100" dirty="0">
                <a:latin typeface="BIZ UDPゴシック" panose="020B0400000000000000" pitchFamily="50" charset="-128"/>
                <a:ea typeface="BIZ UDPゴシック" panose="020B0400000000000000" pitchFamily="50" charset="-128"/>
              </a:rPr>
              <a:t>　 ただし、懲戒処分を受けた職員、各職務級の最高号給に達した職員、５５歳超えの職員等については、昇給号数の抑制措置等あり。</a:t>
            </a:r>
          </a:p>
        </p:txBody>
      </p:sp>
      <p:sp>
        <p:nvSpPr>
          <p:cNvPr id="9" name="テキスト ボックス 8">
            <a:extLst>
              <a:ext uri="{FF2B5EF4-FFF2-40B4-BE49-F238E27FC236}">
                <a16:creationId xmlns:a16="http://schemas.microsoft.com/office/drawing/2014/main" id="{235A0221-0411-447D-9991-0C79B0F3321B}"/>
              </a:ext>
            </a:extLst>
          </p:cNvPr>
          <p:cNvSpPr txBox="1"/>
          <p:nvPr/>
        </p:nvSpPr>
        <p:spPr>
          <a:xfrm>
            <a:off x="10187688" y="7187394"/>
            <a:ext cx="558800" cy="369332"/>
          </a:xfrm>
          <a:prstGeom prst="rect">
            <a:avLst/>
          </a:prstGeom>
          <a:noFill/>
        </p:spPr>
        <p:txBody>
          <a:bodyPr wrap="square" rtlCol="0">
            <a:spAutoFit/>
          </a:bodyPr>
          <a:lstStyle/>
          <a:p>
            <a:r>
              <a:rPr kumimoji="1" lang="ja-JP" altLang="en-US"/>
              <a:t>３</a:t>
            </a:r>
          </a:p>
        </p:txBody>
      </p:sp>
      <p:graphicFrame>
        <p:nvGraphicFramePr>
          <p:cNvPr id="12" name="Table 11">
            <a:extLst>
              <a:ext uri="{FF2B5EF4-FFF2-40B4-BE49-F238E27FC236}">
                <a16:creationId xmlns:a16="http://schemas.microsoft.com/office/drawing/2014/main" id="{A6BB049B-2464-31E4-F4FE-A95E887207BA}"/>
              </a:ext>
            </a:extLst>
          </p:cNvPr>
          <p:cNvGraphicFramePr>
            <a:graphicFrameLocks noGrp="1"/>
          </p:cNvGraphicFramePr>
          <p:nvPr>
            <p:extLst>
              <p:ext uri="{D42A27DB-BD31-4B8C-83A1-F6EECF244321}">
                <p14:modId xmlns:p14="http://schemas.microsoft.com/office/powerpoint/2010/main" val="1896633428"/>
              </p:ext>
            </p:extLst>
          </p:nvPr>
        </p:nvGraphicFramePr>
        <p:xfrm>
          <a:off x="117118" y="1926018"/>
          <a:ext cx="10474050" cy="4008312"/>
        </p:xfrm>
        <a:graphic>
          <a:graphicData uri="http://schemas.openxmlformats.org/drawingml/2006/table">
            <a:tbl>
              <a:tblPr bandRow="1">
                <a:tableStyleId>{5C22544A-7EE6-4342-B048-85BDC9FD1C3A}</a:tableStyleId>
              </a:tblPr>
              <a:tblGrid>
                <a:gridCol w="867910">
                  <a:extLst>
                    <a:ext uri="{9D8B030D-6E8A-4147-A177-3AD203B41FA5}">
                      <a16:colId xmlns:a16="http://schemas.microsoft.com/office/drawing/2014/main" val="2803690063"/>
                    </a:ext>
                  </a:extLst>
                </a:gridCol>
                <a:gridCol w="750140">
                  <a:extLst>
                    <a:ext uri="{9D8B030D-6E8A-4147-A177-3AD203B41FA5}">
                      <a16:colId xmlns:a16="http://schemas.microsoft.com/office/drawing/2014/main" val="3103171417"/>
                    </a:ext>
                  </a:extLst>
                </a:gridCol>
                <a:gridCol w="616146">
                  <a:extLst>
                    <a:ext uri="{9D8B030D-6E8A-4147-A177-3AD203B41FA5}">
                      <a16:colId xmlns:a16="http://schemas.microsoft.com/office/drawing/2014/main" val="1422592786"/>
                    </a:ext>
                  </a:extLst>
                </a:gridCol>
                <a:gridCol w="811764">
                  <a:extLst>
                    <a:ext uri="{9D8B030D-6E8A-4147-A177-3AD203B41FA5}">
                      <a16:colId xmlns:a16="http://schemas.microsoft.com/office/drawing/2014/main" val="2401594786"/>
                    </a:ext>
                  </a:extLst>
                </a:gridCol>
                <a:gridCol w="1101012">
                  <a:extLst>
                    <a:ext uri="{9D8B030D-6E8A-4147-A177-3AD203B41FA5}">
                      <a16:colId xmlns:a16="http://schemas.microsoft.com/office/drawing/2014/main" val="1541797556"/>
                    </a:ext>
                  </a:extLst>
                </a:gridCol>
                <a:gridCol w="653143">
                  <a:extLst>
                    <a:ext uri="{9D8B030D-6E8A-4147-A177-3AD203B41FA5}">
                      <a16:colId xmlns:a16="http://schemas.microsoft.com/office/drawing/2014/main" val="2083542055"/>
                    </a:ext>
                  </a:extLst>
                </a:gridCol>
                <a:gridCol w="653143">
                  <a:extLst>
                    <a:ext uri="{9D8B030D-6E8A-4147-A177-3AD203B41FA5}">
                      <a16:colId xmlns:a16="http://schemas.microsoft.com/office/drawing/2014/main" val="3150167627"/>
                    </a:ext>
                  </a:extLst>
                </a:gridCol>
                <a:gridCol w="1129004">
                  <a:extLst>
                    <a:ext uri="{9D8B030D-6E8A-4147-A177-3AD203B41FA5}">
                      <a16:colId xmlns:a16="http://schemas.microsoft.com/office/drawing/2014/main" val="2484650190"/>
                    </a:ext>
                  </a:extLst>
                </a:gridCol>
                <a:gridCol w="1083788">
                  <a:extLst>
                    <a:ext uri="{9D8B030D-6E8A-4147-A177-3AD203B41FA5}">
                      <a16:colId xmlns:a16="http://schemas.microsoft.com/office/drawing/2014/main" val="3571093531"/>
                    </a:ext>
                  </a:extLst>
                </a:gridCol>
                <a:gridCol w="936000">
                  <a:extLst>
                    <a:ext uri="{9D8B030D-6E8A-4147-A177-3AD203B41FA5}">
                      <a16:colId xmlns:a16="http://schemas.microsoft.com/office/drawing/2014/main" val="2724629512"/>
                    </a:ext>
                  </a:extLst>
                </a:gridCol>
                <a:gridCol w="936000">
                  <a:extLst>
                    <a:ext uri="{9D8B030D-6E8A-4147-A177-3AD203B41FA5}">
                      <a16:colId xmlns:a16="http://schemas.microsoft.com/office/drawing/2014/main" val="2254688551"/>
                    </a:ext>
                  </a:extLst>
                </a:gridCol>
                <a:gridCol w="936000">
                  <a:extLst>
                    <a:ext uri="{9D8B030D-6E8A-4147-A177-3AD203B41FA5}">
                      <a16:colId xmlns:a16="http://schemas.microsoft.com/office/drawing/2014/main" val="4135222243"/>
                    </a:ext>
                  </a:extLst>
                </a:gridCol>
              </a:tblGrid>
              <a:tr h="668052">
                <a:tc gridSpan="2">
                  <a:txBody>
                    <a:bodyPr/>
                    <a:lstStyle/>
                    <a:p>
                      <a:pPr algn="ctr" fontAlgn="base">
                        <a:lnSpc>
                          <a:spcPts val="1875"/>
                        </a:lnSpc>
                        <a:buNone/>
                      </a:pPr>
                      <a:r>
                        <a:rPr lang="ja-JP" altLang="en-US" sz="1579" b="1" i="0">
                          <a:solidFill>
                            <a:srgbClr val="FFFFFF"/>
                          </a:solidFill>
                          <a:effectLst/>
                          <a:ea typeface="BIZ UDPゴシック" panose="020B0400000000000000"/>
                        </a:rPr>
                        <a:t>評価区分</a:t>
                      </a:r>
                      <a:endParaRPr lang="ja-JP" altLang="en-US" b="1" i="0">
                        <a:solidFill>
                          <a:srgbClr val="FFFFFF"/>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002060"/>
                    </a:solidFill>
                  </a:tcPr>
                </a:tc>
                <a:tc hMerge="1">
                  <a:txBody>
                    <a:bodyPr/>
                    <a:lstStyle/>
                    <a:p>
                      <a:endParaRPr lang="en-US"/>
                    </a:p>
                  </a:txBody>
                  <a:tcPr/>
                </a:tc>
                <a:tc gridSpan="2">
                  <a:txBody>
                    <a:bodyPr/>
                    <a:lstStyle/>
                    <a:p>
                      <a:pPr algn="ctr" fontAlgn="base">
                        <a:lnSpc>
                          <a:spcPts val="1875"/>
                        </a:lnSpc>
                        <a:buNone/>
                      </a:pPr>
                      <a:r>
                        <a:rPr lang="ja-JP" altLang="en-US" sz="1579" b="1" i="0">
                          <a:solidFill>
                            <a:srgbClr val="FFFFFF"/>
                          </a:solidFill>
                          <a:effectLst/>
                          <a:ea typeface="BIZ UDPゴシック" panose="020B0400000000000000"/>
                        </a:rPr>
                        <a:t>特区分</a:t>
                      </a:r>
                      <a:endParaRPr lang="ja-JP" altLang="en-US" b="1" i="0">
                        <a:solidFill>
                          <a:srgbClr val="FFFFFF"/>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002060"/>
                    </a:solidFill>
                  </a:tcPr>
                </a:tc>
                <a:tc hMerge="1">
                  <a:txBody>
                    <a:bodyPr/>
                    <a:lstStyle/>
                    <a:p>
                      <a:endParaRPr lang="en-US"/>
                    </a:p>
                  </a:txBody>
                  <a:tcPr/>
                </a:tc>
                <a:tc>
                  <a:txBody>
                    <a:bodyPr/>
                    <a:lstStyle/>
                    <a:p>
                      <a:pPr algn="ctr" fontAlgn="base">
                        <a:lnSpc>
                          <a:spcPts val="1875"/>
                        </a:lnSpc>
                        <a:buNone/>
                      </a:pPr>
                      <a:r>
                        <a:rPr lang="ja-JP" altLang="en-US" sz="1579" b="1" i="0" dirty="0">
                          <a:solidFill>
                            <a:srgbClr val="FFFFFF"/>
                          </a:solidFill>
                          <a:effectLst/>
                          <a:ea typeface="BIZ UDPゴシック" panose="020B0400000000000000"/>
                        </a:rPr>
                        <a:t>一区分</a:t>
                      </a:r>
                      <a:endParaRPr lang="ja-JP" altLang="en-US" b="1" i="0" dirty="0">
                        <a:solidFill>
                          <a:srgbClr val="FFFFFF"/>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002060"/>
                    </a:solidFill>
                  </a:tcPr>
                </a:tc>
                <a:tc gridSpan="2">
                  <a:txBody>
                    <a:bodyPr/>
                    <a:lstStyle/>
                    <a:p>
                      <a:pPr algn="ctr" fontAlgn="base">
                        <a:lnSpc>
                          <a:spcPts val="1875"/>
                        </a:lnSpc>
                        <a:buNone/>
                      </a:pPr>
                      <a:r>
                        <a:rPr lang="ja-JP" altLang="en-US" sz="1579" b="1" i="0" dirty="0">
                          <a:solidFill>
                            <a:srgbClr val="FFFFFF"/>
                          </a:solidFill>
                          <a:effectLst/>
                          <a:ea typeface="BIZ UDPゴシック" panose="020B0400000000000000"/>
                        </a:rPr>
                        <a:t>二区分</a:t>
                      </a:r>
                      <a:endParaRPr lang="ja-JP" altLang="en-US" b="1" i="0" dirty="0">
                        <a:solidFill>
                          <a:srgbClr val="FFFFFF"/>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002060"/>
                    </a:solidFill>
                  </a:tcPr>
                </a:tc>
                <a:tc hMerge="1">
                  <a:txBody>
                    <a:bodyPr/>
                    <a:lstStyle/>
                    <a:p>
                      <a:endParaRPr lang="en-US"/>
                    </a:p>
                  </a:txBody>
                  <a:tcPr/>
                </a:tc>
                <a:tc>
                  <a:txBody>
                    <a:bodyPr/>
                    <a:lstStyle/>
                    <a:p>
                      <a:pPr algn="ctr" fontAlgn="base">
                        <a:lnSpc>
                          <a:spcPts val="1875"/>
                        </a:lnSpc>
                        <a:buNone/>
                      </a:pPr>
                      <a:r>
                        <a:rPr lang="ja-JP" altLang="en-US" sz="1579" b="1" i="0" dirty="0">
                          <a:solidFill>
                            <a:srgbClr val="FFFFFF"/>
                          </a:solidFill>
                          <a:effectLst/>
                          <a:ea typeface="BIZ UDPゴシック" panose="020B0400000000000000"/>
                        </a:rPr>
                        <a:t>三区分</a:t>
                      </a:r>
                      <a:endParaRPr lang="ja-JP" altLang="en-US" b="1" i="0" dirty="0">
                        <a:solidFill>
                          <a:srgbClr val="FFFFFF"/>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002060"/>
                    </a:solidFill>
                  </a:tcPr>
                </a:tc>
                <a:tc gridSpan="2">
                  <a:txBody>
                    <a:bodyPr/>
                    <a:lstStyle/>
                    <a:p>
                      <a:pPr algn="ctr" fontAlgn="base">
                        <a:lnSpc>
                          <a:spcPts val="1875"/>
                        </a:lnSpc>
                        <a:buNone/>
                      </a:pPr>
                      <a:r>
                        <a:rPr lang="ja-JP" altLang="en-US" sz="1579" b="1" i="0">
                          <a:solidFill>
                            <a:srgbClr val="FFFFFF"/>
                          </a:solidFill>
                          <a:effectLst/>
                          <a:ea typeface="BIZ UDPゴシック" panose="020B0400000000000000"/>
                        </a:rPr>
                        <a:t>四区分</a:t>
                      </a:r>
                      <a:endParaRPr lang="ja-JP" altLang="en-US" b="1" i="0">
                        <a:solidFill>
                          <a:srgbClr val="FFFFFF"/>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002060"/>
                    </a:solidFill>
                  </a:tcPr>
                </a:tc>
                <a:tc hMerge="1">
                  <a:txBody>
                    <a:bodyPr/>
                    <a:lstStyle/>
                    <a:p>
                      <a:endParaRPr lang="en-US"/>
                    </a:p>
                  </a:txBody>
                  <a:tcPr/>
                </a:tc>
                <a:tc gridSpan="2">
                  <a:txBody>
                    <a:bodyPr/>
                    <a:lstStyle/>
                    <a:p>
                      <a:pPr algn="ctr" fontAlgn="base">
                        <a:lnSpc>
                          <a:spcPts val="1875"/>
                        </a:lnSpc>
                        <a:buNone/>
                      </a:pPr>
                      <a:r>
                        <a:rPr lang="ja-JP" altLang="en-US" sz="1579" b="1" i="0">
                          <a:solidFill>
                            <a:srgbClr val="FFFFFF"/>
                          </a:solidFill>
                          <a:effectLst/>
                          <a:ea typeface="BIZ UDPゴシック" panose="020B0400000000000000"/>
                        </a:rPr>
                        <a:t>五区分</a:t>
                      </a:r>
                      <a:endParaRPr lang="ja-JP" altLang="en-US" b="1" i="0">
                        <a:solidFill>
                          <a:srgbClr val="FFFFFF"/>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002060"/>
                    </a:solidFill>
                  </a:tcPr>
                </a:tc>
                <a:tc hMerge="1">
                  <a:txBody>
                    <a:bodyPr/>
                    <a:lstStyle/>
                    <a:p>
                      <a:endParaRPr lang="en-US"/>
                    </a:p>
                  </a:txBody>
                  <a:tcPr/>
                </a:tc>
                <a:extLst>
                  <a:ext uri="{0D108BD9-81ED-4DB2-BD59-A6C34878D82A}">
                    <a16:rowId xmlns:a16="http://schemas.microsoft.com/office/drawing/2014/main" val="228862042"/>
                  </a:ext>
                </a:extLst>
              </a:tr>
              <a:tr h="668052">
                <a:tc gridSpan="2">
                  <a:txBody>
                    <a:bodyPr/>
                    <a:lstStyle/>
                    <a:p>
                      <a:pPr algn="ctr" fontAlgn="base">
                        <a:lnSpc>
                          <a:spcPts val="1650"/>
                        </a:lnSpc>
                        <a:buNone/>
                      </a:pPr>
                      <a:r>
                        <a:rPr lang="ja-JP" altLang="en-US" sz="1400" b="0" i="0">
                          <a:solidFill>
                            <a:srgbClr val="000000"/>
                          </a:solidFill>
                          <a:effectLst/>
                          <a:ea typeface="BIZ UDPゴシック" panose="020B0400000000000000"/>
                        </a:rPr>
                        <a:t>二次（絶対）評価</a:t>
                      </a:r>
                      <a:endParaRPr lang="ja-JP" altLang="en-US" b="0" i="0">
                        <a:solidFill>
                          <a:srgbClr val="000000"/>
                        </a:solidFill>
                        <a:effectLst/>
                      </a:endParaRPr>
                    </a:p>
                    <a:p>
                      <a:pPr algn="ctr" fontAlgn="base">
                        <a:lnSpc>
                          <a:spcPts val="1650"/>
                        </a:lnSpc>
                        <a:buNone/>
                      </a:pPr>
                      <a:r>
                        <a:rPr lang="ja-JP" altLang="en-US" sz="1400" b="0" i="0">
                          <a:solidFill>
                            <a:srgbClr val="000000"/>
                          </a:solidFill>
                          <a:effectLst/>
                          <a:ea typeface="BIZ UDPゴシック" panose="020B0400000000000000"/>
                        </a:rPr>
                        <a:t>結果</a:t>
                      </a:r>
                      <a:endParaRPr lang="ja-JP" altLang="en-US" b="0" i="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hMerge="1">
                  <a:txBody>
                    <a:bodyPr/>
                    <a:lstStyle/>
                    <a:p>
                      <a:endParaRPr lang="en-US"/>
                    </a:p>
                  </a:txBody>
                  <a:tcPr/>
                </a:tc>
                <a:tc>
                  <a:txBody>
                    <a:bodyPr/>
                    <a:lstStyle/>
                    <a:p>
                      <a:pPr algn="ctr" fontAlgn="base">
                        <a:lnSpc>
                          <a:spcPts val="1875"/>
                        </a:lnSpc>
                        <a:buNone/>
                      </a:pPr>
                      <a:r>
                        <a:rPr lang="en-US" sz="1550" b="0" i="0" dirty="0">
                          <a:solidFill>
                            <a:srgbClr val="000000"/>
                          </a:solidFill>
                          <a:effectLst/>
                          <a:latin typeface="BIZ UDPゴシック" panose="020B0400000000000000"/>
                        </a:rPr>
                        <a:t>S</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AA/A</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AA/A</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AA</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A/B</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AA/A/B</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B</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C</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C</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D</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2534721490"/>
                  </a:ext>
                </a:extLst>
              </a:tr>
              <a:tr h="668052">
                <a:tc gridSpan="2">
                  <a:txBody>
                    <a:bodyPr/>
                    <a:lstStyle/>
                    <a:p>
                      <a:pPr algn="ctr" fontAlgn="base">
                        <a:lnSpc>
                          <a:spcPts val="1650"/>
                        </a:lnSpc>
                        <a:buNone/>
                      </a:pPr>
                      <a:r>
                        <a:rPr lang="ja-JP" altLang="en-US" sz="1400" b="0" i="0" dirty="0">
                          <a:solidFill>
                            <a:srgbClr val="000000"/>
                          </a:solidFill>
                          <a:effectLst/>
                          <a:ea typeface="BIZ UDPゴシック" panose="020B0400000000000000"/>
                        </a:rPr>
                        <a:t>昇給号数</a:t>
                      </a:r>
                      <a:endParaRPr lang="ja-JP" altLang="en-US" b="0" i="0" dirty="0">
                        <a:solidFill>
                          <a:srgbClr val="000000"/>
                        </a:solidFill>
                        <a:effectLst/>
                      </a:endParaRPr>
                    </a:p>
                    <a:p>
                      <a:pPr algn="ctr" fontAlgn="base">
                        <a:lnSpc>
                          <a:spcPts val="1650"/>
                        </a:lnSpc>
                        <a:buNone/>
                      </a:pPr>
                      <a:r>
                        <a:rPr lang="ja-JP" altLang="en-US" sz="1400" b="0" i="0" dirty="0">
                          <a:solidFill>
                            <a:srgbClr val="000000"/>
                          </a:solidFill>
                          <a:effectLst/>
                          <a:ea typeface="BIZ UDPゴシック" panose="020B0400000000000000"/>
                        </a:rPr>
                        <a:t>（１年間）</a:t>
                      </a:r>
                      <a:endParaRPr lang="ja-JP" altLang="en-US"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base">
                        <a:lnSpc>
                          <a:spcPts val="1875"/>
                        </a:lnSpc>
                        <a:buNone/>
                      </a:pPr>
                      <a:r>
                        <a:rPr lang="en-US" sz="1550" b="0" i="0" dirty="0">
                          <a:solidFill>
                            <a:srgbClr val="000000"/>
                          </a:solidFill>
                          <a:effectLst/>
                          <a:latin typeface="BIZ UDPゴシック" panose="020B0400000000000000"/>
                        </a:rPr>
                        <a:t>6</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5</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875"/>
                        </a:lnSpc>
                        <a:buNone/>
                      </a:pPr>
                      <a:r>
                        <a:rPr lang="ja-JP" altLang="en-US" sz="1579" b="0" i="0" dirty="0">
                          <a:solidFill>
                            <a:srgbClr val="000000"/>
                          </a:solidFill>
                          <a:effectLst/>
                          <a:ea typeface="BIZ UDPゴシック" panose="020B0400000000000000"/>
                        </a:rPr>
                        <a:t>５</a:t>
                      </a:r>
                      <a:endParaRPr lang="ja-JP" altLang="en-US"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875"/>
                        </a:lnSpc>
                        <a:buNone/>
                      </a:pPr>
                      <a:r>
                        <a:rPr lang="ja-JP" altLang="en-US" sz="1579" b="0" i="0" dirty="0">
                          <a:solidFill>
                            <a:srgbClr val="000000"/>
                          </a:solidFill>
                          <a:effectLst/>
                          <a:ea typeface="BIZ UDPゴシック" panose="020B0400000000000000"/>
                        </a:rPr>
                        <a:t>５</a:t>
                      </a:r>
                      <a:endParaRPr lang="ja-JP" altLang="en-US"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875"/>
                        </a:lnSpc>
                        <a:buNone/>
                      </a:pPr>
                      <a:r>
                        <a:rPr lang="ja-JP" altLang="en-US" sz="1579" b="0" i="0" dirty="0">
                          <a:solidFill>
                            <a:srgbClr val="000000"/>
                          </a:solidFill>
                          <a:effectLst/>
                          <a:ea typeface="BIZ UDPゴシック" panose="020B0400000000000000"/>
                        </a:rPr>
                        <a:t>４</a:t>
                      </a:r>
                      <a:endParaRPr lang="ja-JP" altLang="en-US"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875"/>
                        </a:lnSpc>
                        <a:buNone/>
                      </a:pPr>
                      <a:r>
                        <a:rPr lang="ja-JP" altLang="en-US" sz="1579" b="0" i="0" dirty="0">
                          <a:solidFill>
                            <a:srgbClr val="000000"/>
                          </a:solidFill>
                          <a:effectLst/>
                          <a:ea typeface="BIZ UDPゴシック" panose="020B0400000000000000"/>
                        </a:rPr>
                        <a:t>４</a:t>
                      </a:r>
                      <a:endParaRPr lang="ja-JP" altLang="en-US"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875"/>
                        </a:lnSpc>
                        <a:buNone/>
                      </a:pPr>
                      <a:r>
                        <a:rPr lang="ja-JP" altLang="en-US" sz="1579" b="0" i="0" dirty="0">
                          <a:solidFill>
                            <a:srgbClr val="000000"/>
                          </a:solidFill>
                          <a:effectLst/>
                          <a:ea typeface="BIZ UDPゴシック" panose="020B0400000000000000"/>
                        </a:rPr>
                        <a:t>３</a:t>
                      </a:r>
                      <a:endParaRPr lang="ja-JP" altLang="en-US"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875"/>
                        </a:lnSpc>
                        <a:buNone/>
                      </a:pPr>
                      <a:r>
                        <a:rPr lang="en-US" sz="1550" b="0" i="0" dirty="0">
                          <a:solidFill>
                            <a:srgbClr val="000000"/>
                          </a:solidFill>
                          <a:effectLst/>
                          <a:latin typeface="BIZ UDPゴシック" panose="020B0400000000000000"/>
                        </a:rPr>
                        <a:t>0</a:t>
                      </a:r>
                      <a:endParaRPr lang="en-US" altLang="ja-JP" sz="1550"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875"/>
                        </a:lnSpc>
                        <a:buNone/>
                      </a:pPr>
                      <a:r>
                        <a:rPr lang="ja-JP" altLang="en-US" sz="1579" b="0" i="0" dirty="0">
                          <a:solidFill>
                            <a:srgbClr val="000000"/>
                          </a:solidFill>
                          <a:effectLst/>
                          <a:ea typeface="BIZ UDPゴシック" panose="020B0400000000000000"/>
                        </a:rPr>
                        <a:t>０</a:t>
                      </a:r>
                      <a:endParaRPr lang="ja-JP" altLang="en-US"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875"/>
                        </a:lnSpc>
                        <a:buNone/>
                      </a:pPr>
                      <a:r>
                        <a:rPr lang="ja-JP" altLang="en-US" sz="1579" b="0" i="0" dirty="0">
                          <a:solidFill>
                            <a:srgbClr val="000000"/>
                          </a:solidFill>
                          <a:effectLst/>
                          <a:ea typeface="BIZ UDPゴシック" panose="020B0400000000000000"/>
                        </a:rPr>
                        <a:t>０</a:t>
                      </a:r>
                      <a:endParaRPr lang="ja-JP" altLang="en-US"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15613497"/>
                  </a:ext>
                </a:extLst>
              </a:tr>
              <a:tr h="668052">
                <a:tc rowSpan="3">
                  <a:txBody>
                    <a:bodyPr/>
                    <a:lstStyle/>
                    <a:p>
                      <a:pPr algn="ctr" fontAlgn="base">
                        <a:lnSpc>
                          <a:spcPts val="1650"/>
                        </a:lnSpc>
                        <a:buNone/>
                      </a:pPr>
                      <a:r>
                        <a:rPr lang="ja-JP" altLang="en-US" sz="1400" b="0" i="0" dirty="0">
                          <a:solidFill>
                            <a:srgbClr val="000000"/>
                          </a:solidFill>
                          <a:effectLst/>
                          <a:ea typeface="BIZ UDPゴシック" panose="020B0400000000000000"/>
                        </a:rPr>
                        <a:t>勤勉</a:t>
                      </a:r>
                      <a:endParaRPr lang="en-US" altLang="ja-JP" sz="1400" b="0" i="0" dirty="0">
                        <a:solidFill>
                          <a:srgbClr val="000000"/>
                        </a:solidFill>
                        <a:effectLst/>
                        <a:ea typeface="BIZ UDPゴシック" panose="020B0400000000000000"/>
                      </a:endParaRPr>
                    </a:p>
                    <a:p>
                      <a:pPr algn="ctr" fontAlgn="base">
                        <a:lnSpc>
                          <a:spcPts val="1650"/>
                        </a:lnSpc>
                        <a:buNone/>
                      </a:pPr>
                      <a:r>
                        <a:rPr lang="ja-JP" altLang="en-US" sz="1400" b="0" i="0" dirty="0">
                          <a:solidFill>
                            <a:srgbClr val="000000"/>
                          </a:solidFill>
                          <a:effectLst/>
                          <a:ea typeface="BIZ UDPゴシック" panose="020B0400000000000000"/>
                        </a:rPr>
                        <a:t>手当の</a:t>
                      </a:r>
                      <a:endParaRPr lang="en-US" altLang="ja-JP" sz="1400" b="0" i="0" dirty="0">
                        <a:solidFill>
                          <a:srgbClr val="000000"/>
                        </a:solidFill>
                        <a:effectLst/>
                        <a:ea typeface="BIZ UDPゴシック" panose="020B0400000000000000"/>
                      </a:endParaRPr>
                    </a:p>
                    <a:p>
                      <a:pPr algn="ctr" fontAlgn="base">
                        <a:lnSpc>
                          <a:spcPts val="1650"/>
                        </a:lnSpc>
                        <a:buNone/>
                      </a:pPr>
                      <a:r>
                        <a:rPr lang="ja-JP" altLang="en-US" sz="1400" b="0" i="0" dirty="0">
                          <a:solidFill>
                            <a:srgbClr val="000000"/>
                          </a:solidFill>
                          <a:effectLst/>
                          <a:ea typeface="BIZ UDPゴシック" panose="020B0400000000000000"/>
                        </a:rPr>
                        <a:t>成績率</a:t>
                      </a:r>
                      <a:endParaRPr lang="ja-JP" altLang="en-US"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650"/>
                        </a:lnSpc>
                        <a:buNone/>
                      </a:pPr>
                      <a:r>
                        <a:rPr lang="ja-JP" altLang="en-US" sz="1400" b="0" i="0">
                          <a:solidFill>
                            <a:srgbClr val="000000"/>
                          </a:solidFill>
                          <a:effectLst/>
                          <a:ea typeface="BIZ UDPゴシック" panose="020B0400000000000000"/>
                        </a:rPr>
                        <a:t>部長・</a:t>
                      </a:r>
                      <a:endParaRPr lang="ja-JP" altLang="en-US" b="0" i="0">
                        <a:solidFill>
                          <a:srgbClr val="000000"/>
                        </a:solidFill>
                        <a:effectLst/>
                      </a:endParaRPr>
                    </a:p>
                    <a:p>
                      <a:pPr algn="ctr" fontAlgn="base">
                        <a:lnSpc>
                          <a:spcPts val="1650"/>
                        </a:lnSpc>
                        <a:buNone/>
                      </a:pPr>
                      <a:r>
                        <a:rPr lang="ja-JP" altLang="en-US" sz="1400" b="0" i="0">
                          <a:solidFill>
                            <a:srgbClr val="000000"/>
                          </a:solidFill>
                          <a:effectLst/>
                          <a:ea typeface="BIZ UDPゴシック" panose="020B0400000000000000"/>
                        </a:rPr>
                        <a:t>次長級</a:t>
                      </a:r>
                      <a:endParaRPr lang="ja-JP" altLang="en-US" b="0" i="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gridSpan="2">
                  <a:txBody>
                    <a:bodyPr/>
                    <a:lstStyle/>
                    <a:p>
                      <a:pPr algn="ctr" fontAlgn="base">
                        <a:lnSpc>
                          <a:spcPts val="1650"/>
                        </a:lnSpc>
                        <a:buNone/>
                      </a:pPr>
                      <a:r>
                        <a:rPr lang="en-US" sz="1400" b="0" i="0" dirty="0">
                          <a:solidFill>
                            <a:srgbClr val="000000"/>
                          </a:solidFill>
                          <a:effectLst/>
                          <a:latin typeface="Calibri"/>
                        </a:rPr>
                        <a:t>159.65/100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hMerge="1">
                  <a:txBody>
                    <a:bodyPr/>
                    <a:lstStyle/>
                    <a:p>
                      <a:endParaRPr lang="en-US"/>
                    </a:p>
                  </a:txBody>
                  <a:tcPr/>
                </a:tc>
                <a:tc>
                  <a:txBody>
                    <a:bodyPr/>
                    <a:lstStyle/>
                    <a:p>
                      <a:pPr algn="ctr" fontAlgn="base">
                        <a:lnSpc>
                          <a:spcPts val="1650"/>
                        </a:lnSpc>
                        <a:buNone/>
                      </a:pPr>
                      <a:r>
                        <a:rPr lang="en-US" sz="1400" b="0" i="0" dirty="0">
                          <a:solidFill>
                            <a:srgbClr val="000000"/>
                          </a:solidFill>
                          <a:effectLst/>
                          <a:latin typeface="Calibri"/>
                        </a:rPr>
                        <a:t>141.45/100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gridSpan="2">
                  <a:txBody>
                    <a:bodyPr/>
                    <a:lstStyle/>
                    <a:p>
                      <a:pPr algn="ctr" fontAlgn="base">
                        <a:lnSpc>
                          <a:spcPts val="1650"/>
                        </a:lnSpc>
                        <a:buNone/>
                      </a:pPr>
                      <a:r>
                        <a:rPr lang="en-US" sz="1400" b="0" i="0" dirty="0">
                          <a:solidFill>
                            <a:srgbClr val="000000"/>
                          </a:solidFill>
                          <a:effectLst/>
                          <a:latin typeface="Calibri"/>
                        </a:rPr>
                        <a:t>132.35/100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hMerge="1">
                  <a:txBody>
                    <a:bodyPr/>
                    <a:lstStyle/>
                    <a:p>
                      <a:endParaRPr lang="en-US"/>
                    </a:p>
                  </a:txBody>
                  <a:tcPr/>
                </a:tc>
                <a:tc>
                  <a:txBody>
                    <a:bodyPr/>
                    <a:lstStyle/>
                    <a:p>
                      <a:pPr algn="ctr" fontAlgn="base">
                        <a:lnSpc>
                          <a:spcPts val="1650"/>
                        </a:lnSpc>
                        <a:buNone/>
                      </a:pPr>
                      <a:r>
                        <a:rPr lang="en-US" sz="1400" b="0" i="0" dirty="0">
                          <a:solidFill>
                            <a:srgbClr val="000000"/>
                          </a:solidFill>
                          <a:effectLst/>
                          <a:latin typeface="Calibri"/>
                        </a:rPr>
                        <a:t>123.25/100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650"/>
                        </a:lnSpc>
                        <a:buNone/>
                      </a:pPr>
                      <a:r>
                        <a:rPr lang="en-US" sz="1400" b="0" i="0" dirty="0">
                          <a:solidFill>
                            <a:srgbClr val="000000"/>
                          </a:solidFill>
                          <a:effectLst/>
                          <a:latin typeface="Calibri"/>
                        </a:rPr>
                        <a:t>100.75/100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650"/>
                        </a:lnSpc>
                        <a:buNone/>
                      </a:pPr>
                      <a:r>
                        <a:rPr lang="en-US" sz="1400" b="0" i="0" dirty="0">
                          <a:solidFill>
                            <a:srgbClr val="000000"/>
                          </a:solidFill>
                          <a:effectLst/>
                          <a:latin typeface="Calibri"/>
                        </a:rPr>
                        <a:t>94.15/100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650"/>
                        </a:lnSpc>
                        <a:buNone/>
                      </a:pPr>
                      <a:r>
                        <a:rPr lang="en-US" sz="1400" b="0" i="0" dirty="0">
                          <a:solidFill>
                            <a:srgbClr val="000000"/>
                          </a:solidFill>
                          <a:effectLst/>
                          <a:latin typeface="Calibri"/>
                        </a:rPr>
                        <a:t>87.55/100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650"/>
                        </a:lnSpc>
                        <a:buNone/>
                      </a:pPr>
                      <a:r>
                        <a:rPr lang="en-US" sz="1400" b="0" i="0" dirty="0">
                          <a:solidFill>
                            <a:srgbClr val="000000"/>
                          </a:solidFill>
                          <a:effectLst/>
                          <a:latin typeface="Calibri"/>
                        </a:rPr>
                        <a:t>76.25/100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2352608302"/>
                  </a:ext>
                </a:extLst>
              </a:tr>
              <a:tr h="668052">
                <a:tc vMerge="1">
                  <a:txBody>
                    <a:bodyPr/>
                    <a:lstStyle/>
                    <a:p>
                      <a:endParaRPr lang="en-US"/>
                    </a:p>
                  </a:txBody>
                  <a:tcPr/>
                </a:tc>
                <a:tc>
                  <a:txBody>
                    <a:bodyPr/>
                    <a:lstStyle/>
                    <a:p>
                      <a:pPr algn="ctr" fontAlgn="base">
                        <a:lnSpc>
                          <a:spcPts val="1650"/>
                        </a:lnSpc>
                        <a:buNone/>
                      </a:pPr>
                      <a:r>
                        <a:rPr lang="ja-JP" altLang="en-US" sz="1400" b="0" i="0">
                          <a:solidFill>
                            <a:srgbClr val="000000"/>
                          </a:solidFill>
                          <a:effectLst/>
                          <a:ea typeface="BIZ UDPゴシック" panose="020B0400000000000000"/>
                        </a:rPr>
                        <a:t>課長級</a:t>
                      </a:r>
                      <a:endParaRPr lang="ja-JP" altLang="en-US" b="0" i="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BDD7EE"/>
                    </a:solidFill>
                  </a:tcPr>
                </a:tc>
                <a:tc gridSpan="2">
                  <a:txBody>
                    <a:bodyPr/>
                    <a:lstStyle/>
                    <a:p>
                      <a:pPr algn="ctr" fontAlgn="base">
                        <a:lnSpc>
                          <a:spcPts val="1650"/>
                        </a:lnSpc>
                        <a:buNone/>
                      </a:pPr>
                      <a:r>
                        <a:rPr lang="en-US" sz="1400" b="0" i="0" dirty="0">
                          <a:solidFill>
                            <a:srgbClr val="000000"/>
                          </a:solidFill>
                          <a:effectLst/>
                          <a:latin typeface="Calibri"/>
                        </a:rPr>
                        <a:t>14</a:t>
                      </a:r>
                      <a:r>
                        <a:rPr lang="en-US" altLang="ja-JP" sz="1400" b="0" i="0" dirty="0">
                          <a:solidFill>
                            <a:srgbClr val="000000"/>
                          </a:solidFill>
                          <a:effectLst/>
                          <a:latin typeface="Calibri"/>
                        </a:rPr>
                        <a:t>6</a:t>
                      </a:r>
                      <a:r>
                        <a:rPr lang="en-US" sz="1400" b="0" i="0" dirty="0">
                          <a:solidFill>
                            <a:srgbClr val="000000"/>
                          </a:solidFill>
                          <a:effectLst/>
                          <a:latin typeface="Calibri"/>
                        </a:rPr>
                        <a:t>.</a:t>
                      </a:r>
                      <a:r>
                        <a:rPr lang="en-US" altLang="ja-JP" sz="1400" b="0" i="0" dirty="0">
                          <a:solidFill>
                            <a:srgbClr val="000000"/>
                          </a:solidFill>
                          <a:effectLst/>
                          <a:latin typeface="Calibri"/>
                        </a:rPr>
                        <a:t>35</a:t>
                      </a:r>
                      <a:r>
                        <a:rPr lang="en-US" sz="1400" b="0" i="0" dirty="0">
                          <a:solidFill>
                            <a:srgbClr val="000000"/>
                          </a:solidFill>
                          <a:effectLst/>
                          <a:latin typeface="Calibri"/>
                        </a:rPr>
                        <a:t>/100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BDD7EE"/>
                    </a:solidFill>
                  </a:tcPr>
                </a:tc>
                <a:tc hMerge="1">
                  <a:txBody>
                    <a:bodyPr/>
                    <a:lstStyle/>
                    <a:p>
                      <a:endParaRPr lang="en-US"/>
                    </a:p>
                  </a:txBody>
                  <a:tcPr/>
                </a:tc>
                <a:tc>
                  <a:txBody>
                    <a:bodyPr/>
                    <a:lstStyle/>
                    <a:p>
                      <a:pPr algn="ctr" fontAlgn="base">
                        <a:lnSpc>
                          <a:spcPts val="1650"/>
                        </a:lnSpc>
                        <a:buNone/>
                      </a:pPr>
                      <a:r>
                        <a:rPr lang="en-US" sz="1400" b="0" i="0" dirty="0">
                          <a:solidFill>
                            <a:srgbClr val="000000"/>
                          </a:solidFill>
                          <a:effectLst/>
                          <a:latin typeface="Calibri"/>
                        </a:rPr>
                        <a:t>13</a:t>
                      </a:r>
                      <a:r>
                        <a:rPr lang="en-US" altLang="ja-JP" sz="1400" b="0" i="0" dirty="0">
                          <a:solidFill>
                            <a:srgbClr val="000000"/>
                          </a:solidFill>
                          <a:effectLst/>
                          <a:latin typeface="Calibri"/>
                        </a:rPr>
                        <a:t>5</a:t>
                      </a:r>
                      <a:r>
                        <a:rPr lang="en-US" sz="1400" b="0" i="0" dirty="0">
                          <a:solidFill>
                            <a:srgbClr val="000000"/>
                          </a:solidFill>
                          <a:effectLst/>
                          <a:latin typeface="Calibri"/>
                        </a:rPr>
                        <a:t>.</a:t>
                      </a:r>
                      <a:r>
                        <a:rPr lang="en-US" altLang="ja-JP" sz="1400" b="0" i="0" dirty="0">
                          <a:solidFill>
                            <a:srgbClr val="000000"/>
                          </a:solidFill>
                          <a:effectLst/>
                          <a:latin typeface="Calibri"/>
                        </a:rPr>
                        <a:t>55</a:t>
                      </a:r>
                      <a:r>
                        <a:rPr lang="en-US" sz="1400" b="0" i="0" dirty="0">
                          <a:solidFill>
                            <a:srgbClr val="000000"/>
                          </a:solidFill>
                          <a:effectLst/>
                          <a:latin typeface="Calibri"/>
                        </a:rPr>
                        <a:t>/100 </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BDD7EE"/>
                    </a:solidFill>
                  </a:tcPr>
                </a:tc>
                <a:tc gridSpan="2">
                  <a:txBody>
                    <a:bodyPr/>
                    <a:lstStyle/>
                    <a:p>
                      <a:pPr algn="ctr" fontAlgn="base">
                        <a:lnSpc>
                          <a:spcPts val="1650"/>
                        </a:lnSpc>
                        <a:buNone/>
                      </a:pPr>
                      <a:r>
                        <a:rPr lang="en-US" sz="1400" b="0" i="0" dirty="0">
                          <a:solidFill>
                            <a:srgbClr val="000000"/>
                          </a:solidFill>
                          <a:effectLst/>
                          <a:latin typeface="Calibri"/>
                        </a:rPr>
                        <a:t>1</a:t>
                      </a:r>
                      <a:r>
                        <a:rPr lang="en-US" altLang="ja-JP" sz="1400" b="0" i="0" dirty="0">
                          <a:solidFill>
                            <a:srgbClr val="000000"/>
                          </a:solidFill>
                          <a:effectLst/>
                          <a:latin typeface="Calibri"/>
                        </a:rPr>
                        <a:t>30</a:t>
                      </a:r>
                      <a:r>
                        <a:rPr lang="en-US" sz="1400" b="0" i="0" dirty="0">
                          <a:solidFill>
                            <a:srgbClr val="000000"/>
                          </a:solidFill>
                          <a:effectLst/>
                          <a:latin typeface="Calibri"/>
                        </a:rPr>
                        <a:t>.1</a:t>
                      </a:r>
                      <a:r>
                        <a:rPr lang="en-US" altLang="ja-JP" sz="1400" b="0" i="0" dirty="0">
                          <a:solidFill>
                            <a:srgbClr val="000000"/>
                          </a:solidFill>
                          <a:effectLst/>
                          <a:latin typeface="Calibri"/>
                        </a:rPr>
                        <a:t>5</a:t>
                      </a:r>
                      <a:r>
                        <a:rPr lang="en-US" sz="1400" b="0" i="0" dirty="0">
                          <a:solidFill>
                            <a:srgbClr val="000000"/>
                          </a:solidFill>
                          <a:effectLst/>
                          <a:latin typeface="Calibri"/>
                        </a:rPr>
                        <a:t>/100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BDD7EE"/>
                    </a:solidFill>
                  </a:tcPr>
                </a:tc>
                <a:tc hMerge="1">
                  <a:txBody>
                    <a:bodyPr/>
                    <a:lstStyle/>
                    <a:p>
                      <a:endParaRPr lang="en-US"/>
                    </a:p>
                  </a:txBody>
                  <a:tcPr/>
                </a:tc>
                <a:tc>
                  <a:txBody>
                    <a:bodyPr/>
                    <a:lstStyle/>
                    <a:p>
                      <a:pPr algn="ctr" fontAlgn="base">
                        <a:lnSpc>
                          <a:spcPts val="1650"/>
                        </a:lnSpc>
                        <a:buNone/>
                      </a:pPr>
                      <a:r>
                        <a:rPr lang="en-US" sz="1400" b="0" i="0" dirty="0">
                          <a:solidFill>
                            <a:srgbClr val="000000"/>
                          </a:solidFill>
                          <a:effectLst/>
                          <a:latin typeface="Calibri"/>
                        </a:rPr>
                        <a:t>12</a:t>
                      </a:r>
                      <a:r>
                        <a:rPr lang="en-US" altLang="ja-JP" sz="1400" b="0" i="0" dirty="0">
                          <a:solidFill>
                            <a:srgbClr val="000000"/>
                          </a:solidFill>
                          <a:effectLst/>
                          <a:latin typeface="Calibri"/>
                        </a:rPr>
                        <a:t>4</a:t>
                      </a:r>
                      <a:r>
                        <a:rPr lang="en-US" sz="1400" b="0" i="0" dirty="0">
                          <a:solidFill>
                            <a:srgbClr val="000000"/>
                          </a:solidFill>
                          <a:effectLst/>
                          <a:latin typeface="Calibri"/>
                        </a:rPr>
                        <a:t>.</a:t>
                      </a:r>
                      <a:r>
                        <a:rPr lang="en-US" altLang="ja-JP" sz="1400" b="0" i="0" dirty="0">
                          <a:solidFill>
                            <a:srgbClr val="000000"/>
                          </a:solidFill>
                          <a:effectLst/>
                          <a:latin typeface="Calibri"/>
                        </a:rPr>
                        <a:t>75</a:t>
                      </a:r>
                      <a:r>
                        <a:rPr lang="en-US" sz="1400" b="0" i="0" dirty="0">
                          <a:solidFill>
                            <a:srgbClr val="000000"/>
                          </a:solidFill>
                          <a:effectLst/>
                          <a:latin typeface="Calibri"/>
                        </a:rPr>
                        <a:t>/100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BDD7EE"/>
                    </a:solidFill>
                  </a:tcPr>
                </a:tc>
                <a:tc>
                  <a:txBody>
                    <a:bodyPr/>
                    <a:lstStyle/>
                    <a:p>
                      <a:pPr algn="ctr" fontAlgn="base">
                        <a:lnSpc>
                          <a:spcPts val="1650"/>
                        </a:lnSpc>
                        <a:buNone/>
                      </a:pPr>
                      <a:r>
                        <a:rPr lang="en-US" sz="1400" b="0" i="0" dirty="0">
                          <a:solidFill>
                            <a:srgbClr val="000000"/>
                          </a:solidFill>
                          <a:effectLst/>
                          <a:latin typeface="Calibri"/>
                        </a:rPr>
                        <a:t>10</a:t>
                      </a:r>
                      <a:r>
                        <a:rPr lang="en-US" altLang="ja-JP" sz="1400" b="0" i="0" dirty="0">
                          <a:solidFill>
                            <a:srgbClr val="000000"/>
                          </a:solidFill>
                          <a:effectLst/>
                          <a:latin typeface="Calibri"/>
                        </a:rPr>
                        <a:t>2</a:t>
                      </a:r>
                      <a:r>
                        <a:rPr lang="en-US" sz="1400" b="0" i="0" dirty="0">
                          <a:solidFill>
                            <a:srgbClr val="000000"/>
                          </a:solidFill>
                          <a:effectLst/>
                          <a:latin typeface="Calibri"/>
                        </a:rPr>
                        <a:t>.</a:t>
                      </a:r>
                      <a:r>
                        <a:rPr lang="en-US" altLang="ja-JP" sz="1400" b="0" i="0" dirty="0">
                          <a:solidFill>
                            <a:srgbClr val="000000"/>
                          </a:solidFill>
                          <a:effectLst/>
                          <a:latin typeface="Calibri"/>
                        </a:rPr>
                        <a:t>25</a:t>
                      </a:r>
                      <a:r>
                        <a:rPr lang="en-US" sz="1400" b="0" i="0" dirty="0">
                          <a:solidFill>
                            <a:srgbClr val="000000"/>
                          </a:solidFill>
                          <a:effectLst/>
                          <a:latin typeface="Calibri"/>
                        </a:rPr>
                        <a:t>/100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BDD7EE"/>
                    </a:solidFill>
                  </a:tcPr>
                </a:tc>
                <a:tc>
                  <a:txBody>
                    <a:bodyPr/>
                    <a:lstStyle/>
                    <a:p>
                      <a:pPr algn="ctr" fontAlgn="base">
                        <a:lnSpc>
                          <a:spcPts val="1650"/>
                        </a:lnSpc>
                        <a:buNone/>
                      </a:pPr>
                      <a:r>
                        <a:rPr lang="en-US" sz="1400" b="0" i="0" dirty="0">
                          <a:solidFill>
                            <a:srgbClr val="000000"/>
                          </a:solidFill>
                          <a:effectLst/>
                          <a:latin typeface="Calibri"/>
                        </a:rPr>
                        <a:t>9</a:t>
                      </a:r>
                      <a:r>
                        <a:rPr lang="en-US" altLang="ja-JP" sz="1400" b="0" i="0" dirty="0">
                          <a:solidFill>
                            <a:srgbClr val="000000"/>
                          </a:solidFill>
                          <a:effectLst/>
                          <a:latin typeface="Calibri"/>
                        </a:rPr>
                        <a:t>6</a:t>
                      </a:r>
                      <a:r>
                        <a:rPr lang="en-US" sz="1400" b="0" i="0" dirty="0">
                          <a:solidFill>
                            <a:srgbClr val="000000"/>
                          </a:solidFill>
                          <a:effectLst/>
                          <a:latin typeface="Calibri"/>
                        </a:rPr>
                        <a:t>.</a:t>
                      </a:r>
                      <a:r>
                        <a:rPr lang="en-US" altLang="ja-JP" sz="1400" b="0" i="0" dirty="0">
                          <a:solidFill>
                            <a:srgbClr val="000000"/>
                          </a:solidFill>
                          <a:effectLst/>
                          <a:latin typeface="Calibri"/>
                        </a:rPr>
                        <a:t>15</a:t>
                      </a:r>
                      <a:r>
                        <a:rPr lang="en-US" sz="1400" b="0" i="0" dirty="0">
                          <a:solidFill>
                            <a:srgbClr val="000000"/>
                          </a:solidFill>
                          <a:effectLst/>
                          <a:latin typeface="Calibri"/>
                        </a:rPr>
                        <a:t>/100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BDD7EE"/>
                    </a:solidFill>
                  </a:tcPr>
                </a:tc>
                <a:tc>
                  <a:txBody>
                    <a:bodyPr/>
                    <a:lstStyle/>
                    <a:p>
                      <a:pPr algn="ctr" fontAlgn="base">
                        <a:lnSpc>
                          <a:spcPts val="1650"/>
                        </a:lnSpc>
                        <a:buNone/>
                      </a:pPr>
                      <a:r>
                        <a:rPr lang="en-US" altLang="ja-JP" sz="1400" b="0" i="0" dirty="0">
                          <a:solidFill>
                            <a:srgbClr val="000000"/>
                          </a:solidFill>
                          <a:effectLst/>
                          <a:latin typeface="Calibri"/>
                        </a:rPr>
                        <a:t>90</a:t>
                      </a:r>
                      <a:r>
                        <a:rPr lang="en-US" sz="1400" b="0" i="0" dirty="0">
                          <a:solidFill>
                            <a:srgbClr val="000000"/>
                          </a:solidFill>
                          <a:effectLst/>
                          <a:latin typeface="Calibri"/>
                        </a:rPr>
                        <a:t>.05/100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BDD7EE"/>
                    </a:solidFill>
                  </a:tcPr>
                </a:tc>
                <a:tc>
                  <a:txBody>
                    <a:bodyPr/>
                    <a:lstStyle/>
                    <a:p>
                      <a:pPr algn="ctr" fontAlgn="base">
                        <a:lnSpc>
                          <a:spcPts val="1650"/>
                        </a:lnSpc>
                        <a:buNone/>
                      </a:pPr>
                      <a:r>
                        <a:rPr lang="en-US" sz="1400" b="0" i="0" dirty="0">
                          <a:solidFill>
                            <a:srgbClr val="000000"/>
                          </a:solidFill>
                          <a:effectLst/>
                          <a:latin typeface="Calibri"/>
                        </a:rPr>
                        <a:t>78.75/100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BDD7EE"/>
                    </a:solidFill>
                  </a:tcPr>
                </a:tc>
                <a:extLst>
                  <a:ext uri="{0D108BD9-81ED-4DB2-BD59-A6C34878D82A}">
                    <a16:rowId xmlns:a16="http://schemas.microsoft.com/office/drawing/2014/main" val="3459755070"/>
                  </a:ext>
                </a:extLst>
              </a:tr>
              <a:tr h="668052">
                <a:tc vMerge="1">
                  <a:txBody>
                    <a:bodyPr/>
                    <a:lstStyle/>
                    <a:p>
                      <a:endParaRPr lang="en-US"/>
                    </a:p>
                  </a:txBody>
                  <a:tcPr/>
                </a:tc>
                <a:tc>
                  <a:txBody>
                    <a:bodyPr/>
                    <a:lstStyle/>
                    <a:p>
                      <a:pPr algn="ctr" fontAlgn="base">
                        <a:lnSpc>
                          <a:spcPts val="1650"/>
                        </a:lnSpc>
                        <a:buNone/>
                      </a:pPr>
                      <a:r>
                        <a:rPr lang="ja-JP" altLang="en-US" sz="1400" b="0" i="0" dirty="0">
                          <a:solidFill>
                            <a:srgbClr val="000000"/>
                          </a:solidFill>
                          <a:effectLst/>
                          <a:ea typeface="BIZ UDPゴシック" panose="020B0400000000000000"/>
                        </a:rPr>
                        <a:t>非管理職</a:t>
                      </a:r>
                      <a:endParaRPr lang="ja-JP" altLang="en-US" b="0" i="0" dirty="0">
                        <a:solidFill>
                          <a:srgbClr val="000000"/>
                        </a:solidFill>
                        <a:effectLst/>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gridSpan="2">
                  <a:txBody>
                    <a:bodyPr/>
                    <a:lstStyle/>
                    <a:p>
                      <a:pPr algn="ctr" fontAlgn="base">
                        <a:lnSpc>
                          <a:spcPts val="1650"/>
                        </a:lnSpc>
                        <a:buNone/>
                      </a:pPr>
                      <a:r>
                        <a:rPr lang="en-US" sz="1400" b="0" i="0" dirty="0">
                          <a:solidFill>
                            <a:srgbClr val="000000"/>
                          </a:solidFill>
                          <a:effectLst/>
                          <a:latin typeface="Calibri"/>
                        </a:rPr>
                        <a:t>12</a:t>
                      </a:r>
                      <a:r>
                        <a:rPr lang="en-US" altLang="ja-JP" sz="1400" b="0" i="0" dirty="0">
                          <a:solidFill>
                            <a:srgbClr val="000000"/>
                          </a:solidFill>
                          <a:effectLst/>
                          <a:latin typeface="Calibri"/>
                        </a:rPr>
                        <a:t>9</a:t>
                      </a:r>
                      <a:r>
                        <a:rPr lang="en-US" sz="1400" b="0" i="0" dirty="0">
                          <a:solidFill>
                            <a:srgbClr val="000000"/>
                          </a:solidFill>
                          <a:effectLst/>
                          <a:latin typeface="Calibri"/>
                        </a:rPr>
                        <a:t>.</a:t>
                      </a:r>
                      <a:r>
                        <a:rPr lang="en-US" altLang="ja-JP" sz="1400" b="0" i="0" dirty="0">
                          <a:solidFill>
                            <a:srgbClr val="000000"/>
                          </a:solidFill>
                          <a:effectLst/>
                          <a:latin typeface="Calibri"/>
                        </a:rPr>
                        <a:t>15</a:t>
                      </a:r>
                      <a:r>
                        <a:rPr lang="en-US" sz="1400" b="0" i="0" dirty="0">
                          <a:solidFill>
                            <a:srgbClr val="000000"/>
                          </a:solidFill>
                          <a:effectLst/>
                          <a:latin typeface="Calibri"/>
                        </a:rPr>
                        <a:t>/100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hMerge="1">
                  <a:txBody>
                    <a:bodyPr/>
                    <a:lstStyle/>
                    <a:p>
                      <a:endParaRPr lang="en-US"/>
                    </a:p>
                  </a:txBody>
                  <a:tcPr/>
                </a:tc>
                <a:tc>
                  <a:txBody>
                    <a:bodyPr/>
                    <a:lstStyle/>
                    <a:p>
                      <a:pPr algn="ctr" fontAlgn="base">
                        <a:lnSpc>
                          <a:spcPts val="1650"/>
                        </a:lnSpc>
                        <a:buNone/>
                      </a:pPr>
                      <a:r>
                        <a:rPr lang="en-US" sz="1400" b="0" i="0" dirty="0">
                          <a:solidFill>
                            <a:srgbClr val="000000"/>
                          </a:solidFill>
                          <a:effectLst/>
                          <a:latin typeface="Calibri"/>
                        </a:rPr>
                        <a:t>11</a:t>
                      </a:r>
                      <a:r>
                        <a:rPr lang="en-US" altLang="ja-JP" sz="1400" b="0" i="0" dirty="0">
                          <a:solidFill>
                            <a:srgbClr val="000000"/>
                          </a:solidFill>
                          <a:effectLst/>
                          <a:latin typeface="Calibri"/>
                        </a:rPr>
                        <a:t>6</a:t>
                      </a:r>
                      <a:r>
                        <a:rPr lang="en-US" sz="1400" b="0" i="0" dirty="0">
                          <a:solidFill>
                            <a:srgbClr val="000000"/>
                          </a:solidFill>
                          <a:effectLst/>
                          <a:latin typeface="Calibri"/>
                        </a:rPr>
                        <a:t>.</a:t>
                      </a:r>
                      <a:r>
                        <a:rPr lang="en-US" altLang="ja-JP" sz="1400" b="0" i="0" dirty="0">
                          <a:solidFill>
                            <a:srgbClr val="000000"/>
                          </a:solidFill>
                          <a:effectLst/>
                          <a:latin typeface="Calibri"/>
                        </a:rPr>
                        <a:t>95</a:t>
                      </a:r>
                      <a:r>
                        <a:rPr lang="en-US" sz="1400" b="0" i="0" dirty="0">
                          <a:solidFill>
                            <a:srgbClr val="000000"/>
                          </a:solidFill>
                          <a:effectLst/>
                          <a:latin typeface="Calibri"/>
                        </a:rPr>
                        <a:t>/10</a:t>
                      </a:r>
                      <a:r>
                        <a:rPr lang="en-US" altLang="ja-JP" sz="1400" b="0" i="0" dirty="0">
                          <a:solidFill>
                            <a:srgbClr val="000000"/>
                          </a:solidFill>
                          <a:effectLst/>
                          <a:latin typeface="Calibri"/>
                        </a:rPr>
                        <a:t>0</a:t>
                      </a:r>
                      <a:r>
                        <a:rPr lang="en-US" sz="1400" b="0" i="0" dirty="0">
                          <a:solidFill>
                            <a:srgbClr val="000000"/>
                          </a:solidFill>
                          <a:effectLst/>
                          <a:latin typeface="Calibri"/>
                        </a:rPr>
                        <a:t> </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gridSpan="2">
                  <a:txBody>
                    <a:bodyPr/>
                    <a:lstStyle/>
                    <a:p>
                      <a:pPr algn="ctr" fontAlgn="base">
                        <a:lnSpc>
                          <a:spcPts val="1650"/>
                        </a:lnSpc>
                        <a:buNone/>
                      </a:pPr>
                      <a:r>
                        <a:rPr lang="en-US" sz="1400" b="0" i="0" dirty="0">
                          <a:solidFill>
                            <a:srgbClr val="000000"/>
                          </a:solidFill>
                          <a:effectLst/>
                          <a:latin typeface="Calibri"/>
                        </a:rPr>
                        <a:t>1</a:t>
                      </a:r>
                      <a:r>
                        <a:rPr lang="en-US" altLang="ja-JP" sz="1400" b="0" i="0" dirty="0">
                          <a:solidFill>
                            <a:srgbClr val="000000"/>
                          </a:solidFill>
                          <a:effectLst/>
                          <a:latin typeface="Calibri"/>
                        </a:rPr>
                        <a:t>10</a:t>
                      </a:r>
                      <a:r>
                        <a:rPr lang="en-US" sz="1400" b="0" i="0" dirty="0">
                          <a:solidFill>
                            <a:srgbClr val="000000"/>
                          </a:solidFill>
                          <a:effectLst/>
                          <a:latin typeface="Calibri"/>
                        </a:rPr>
                        <a:t>.</a:t>
                      </a:r>
                      <a:r>
                        <a:rPr lang="en-US" altLang="ja-JP" sz="1400" b="0" i="0" dirty="0">
                          <a:solidFill>
                            <a:srgbClr val="000000"/>
                          </a:solidFill>
                          <a:effectLst/>
                          <a:latin typeface="Calibri"/>
                        </a:rPr>
                        <a:t>85</a:t>
                      </a:r>
                      <a:r>
                        <a:rPr lang="en-US" sz="1400" b="0" i="0" dirty="0">
                          <a:solidFill>
                            <a:srgbClr val="000000"/>
                          </a:solidFill>
                          <a:effectLst/>
                          <a:latin typeface="Calibri"/>
                        </a:rPr>
                        <a:t>/100 </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hMerge="1">
                  <a:txBody>
                    <a:bodyPr/>
                    <a:lstStyle/>
                    <a:p>
                      <a:endParaRPr lang="en-US"/>
                    </a:p>
                  </a:txBody>
                  <a:tcPr/>
                </a:tc>
                <a:tc>
                  <a:txBody>
                    <a:bodyPr/>
                    <a:lstStyle/>
                    <a:p>
                      <a:pPr algn="ctr" fontAlgn="base">
                        <a:lnSpc>
                          <a:spcPts val="1650"/>
                        </a:lnSpc>
                        <a:buNone/>
                      </a:pPr>
                      <a:r>
                        <a:rPr lang="en-US" sz="1400" b="0" i="0" dirty="0">
                          <a:solidFill>
                            <a:srgbClr val="000000"/>
                          </a:solidFill>
                          <a:effectLst/>
                          <a:latin typeface="Calibri"/>
                        </a:rPr>
                        <a:t>10</a:t>
                      </a:r>
                      <a:r>
                        <a:rPr lang="en-US" altLang="ja-JP" sz="1400" b="0" i="0" dirty="0">
                          <a:solidFill>
                            <a:srgbClr val="000000"/>
                          </a:solidFill>
                          <a:effectLst/>
                          <a:latin typeface="Calibri"/>
                        </a:rPr>
                        <a:t>4</a:t>
                      </a:r>
                      <a:r>
                        <a:rPr lang="en-US" sz="1400" b="0" i="0" dirty="0">
                          <a:solidFill>
                            <a:srgbClr val="000000"/>
                          </a:solidFill>
                          <a:effectLst/>
                          <a:latin typeface="Calibri"/>
                        </a:rPr>
                        <a:t>.</a:t>
                      </a:r>
                      <a:r>
                        <a:rPr lang="en-US" altLang="ja-JP" sz="1400" b="0" i="0" dirty="0">
                          <a:solidFill>
                            <a:srgbClr val="000000"/>
                          </a:solidFill>
                          <a:effectLst/>
                          <a:latin typeface="Calibri"/>
                        </a:rPr>
                        <a:t>75</a:t>
                      </a:r>
                      <a:r>
                        <a:rPr lang="en-US" sz="1400" b="0" i="0" dirty="0">
                          <a:solidFill>
                            <a:srgbClr val="000000"/>
                          </a:solidFill>
                          <a:effectLst/>
                          <a:latin typeface="Calibri"/>
                        </a:rPr>
                        <a:t>/100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650"/>
                        </a:lnSpc>
                        <a:buNone/>
                      </a:pPr>
                      <a:r>
                        <a:rPr lang="en-US" sz="1400" b="0" i="0" dirty="0">
                          <a:solidFill>
                            <a:srgbClr val="000000"/>
                          </a:solidFill>
                          <a:effectLst/>
                          <a:latin typeface="Calibri"/>
                        </a:rPr>
                        <a:t>9</a:t>
                      </a:r>
                      <a:r>
                        <a:rPr lang="en-US" altLang="ja-JP" sz="1400" b="0" i="0" dirty="0">
                          <a:solidFill>
                            <a:srgbClr val="000000"/>
                          </a:solidFill>
                          <a:effectLst/>
                          <a:latin typeface="Calibri"/>
                        </a:rPr>
                        <a:t>7</a:t>
                      </a:r>
                      <a:r>
                        <a:rPr lang="en-US" sz="1400" b="0" i="0" dirty="0">
                          <a:solidFill>
                            <a:srgbClr val="000000"/>
                          </a:solidFill>
                          <a:effectLst/>
                          <a:latin typeface="Calibri"/>
                        </a:rPr>
                        <a:t>.</a:t>
                      </a:r>
                      <a:r>
                        <a:rPr lang="en-US" altLang="ja-JP" sz="1400" b="0" i="0" dirty="0">
                          <a:solidFill>
                            <a:srgbClr val="000000"/>
                          </a:solidFill>
                          <a:effectLst/>
                          <a:latin typeface="Calibri"/>
                        </a:rPr>
                        <a:t>25</a:t>
                      </a:r>
                      <a:r>
                        <a:rPr lang="en-US" sz="1400" b="0" i="0" dirty="0">
                          <a:solidFill>
                            <a:srgbClr val="000000"/>
                          </a:solidFill>
                          <a:effectLst/>
                          <a:latin typeface="Calibri"/>
                        </a:rPr>
                        <a:t>/100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650"/>
                        </a:lnSpc>
                        <a:buNone/>
                      </a:pPr>
                      <a:r>
                        <a:rPr lang="en-US" sz="1400" b="0" i="0" dirty="0">
                          <a:solidFill>
                            <a:srgbClr val="000000"/>
                          </a:solidFill>
                          <a:effectLst/>
                          <a:latin typeface="Calibri"/>
                        </a:rPr>
                        <a:t>9</a:t>
                      </a:r>
                      <a:r>
                        <a:rPr lang="en-US" altLang="ja-JP" sz="1400" b="0" i="0" dirty="0">
                          <a:solidFill>
                            <a:srgbClr val="000000"/>
                          </a:solidFill>
                          <a:effectLst/>
                          <a:latin typeface="Calibri"/>
                        </a:rPr>
                        <a:t>4</a:t>
                      </a:r>
                      <a:r>
                        <a:rPr lang="en-US" sz="1400" b="0" i="0" dirty="0">
                          <a:solidFill>
                            <a:srgbClr val="000000"/>
                          </a:solidFill>
                          <a:effectLst/>
                          <a:latin typeface="Calibri"/>
                        </a:rPr>
                        <a:t>.</a:t>
                      </a:r>
                      <a:r>
                        <a:rPr lang="en-US" altLang="ja-JP" sz="1400" b="0" i="0" dirty="0">
                          <a:solidFill>
                            <a:srgbClr val="000000"/>
                          </a:solidFill>
                          <a:effectLst/>
                          <a:latin typeface="Calibri"/>
                        </a:rPr>
                        <a:t>95</a:t>
                      </a:r>
                      <a:r>
                        <a:rPr lang="en-US" sz="1400" b="0" i="0" dirty="0">
                          <a:solidFill>
                            <a:srgbClr val="000000"/>
                          </a:solidFill>
                          <a:effectLst/>
                          <a:latin typeface="Calibri"/>
                        </a:rPr>
                        <a:t>/100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650"/>
                        </a:lnSpc>
                        <a:buNone/>
                      </a:pPr>
                      <a:r>
                        <a:rPr lang="en-US" sz="1400" b="0" i="0" dirty="0">
                          <a:solidFill>
                            <a:srgbClr val="000000"/>
                          </a:solidFill>
                          <a:effectLst/>
                          <a:latin typeface="Calibri"/>
                        </a:rPr>
                        <a:t>9</a:t>
                      </a:r>
                      <a:r>
                        <a:rPr lang="en-US" altLang="ja-JP" sz="1400" b="0" i="0" dirty="0">
                          <a:solidFill>
                            <a:srgbClr val="000000"/>
                          </a:solidFill>
                          <a:effectLst/>
                          <a:latin typeface="Calibri"/>
                        </a:rPr>
                        <a:t>2</a:t>
                      </a:r>
                      <a:r>
                        <a:rPr lang="en-US" sz="1400" b="0" i="0" dirty="0">
                          <a:solidFill>
                            <a:srgbClr val="000000"/>
                          </a:solidFill>
                          <a:effectLst/>
                          <a:latin typeface="Calibri"/>
                        </a:rPr>
                        <a:t>.</a:t>
                      </a:r>
                      <a:r>
                        <a:rPr lang="en-US" altLang="ja-JP" sz="1400" b="0" i="0" dirty="0">
                          <a:solidFill>
                            <a:srgbClr val="000000"/>
                          </a:solidFill>
                          <a:effectLst/>
                          <a:latin typeface="Calibri"/>
                        </a:rPr>
                        <a:t>55</a:t>
                      </a:r>
                      <a:r>
                        <a:rPr lang="en-US" sz="1400" b="0" i="0" dirty="0">
                          <a:solidFill>
                            <a:srgbClr val="000000"/>
                          </a:solidFill>
                          <a:effectLst/>
                          <a:latin typeface="Calibri"/>
                        </a:rPr>
                        <a:t>/100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tc>
                  <a:txBody>
                    <a:bodyPr/>
                    <a:lstStyle/>
                    <a:p>
                      <a:pPr algn="ctr" fontAlgn="base">
                        <a:lnSpc>
                          <a:spcPts val="1650"/>
                        </a:lnSpc>
                        <a:buNone/>
                      </a:pPr>
                      <a:r>
                        <a:rPr lang="en-US" sz="1400" b="0" i="0" dirty="0">
                          <a:solidFill>
                            <a:srgbClr val="000000"/>
                          </a:solidFill>
                          <a:effectLst/>
                          <a:latin typeface="Calibri"/>
                        </a:rPr>
                        <a:t>8</a:t>
                      </a:r>
                      <a:r>
                        <a:rPr lang="en-US" altLang="ja-JP" sz="1400" b="0" i="0" dirty="0">
                          <a:solidFill>
                            <a:srgbClr val="000000"/>
                          </a:solidFill>
                          <a:effectLst/>
                          <a:latin typeface="Calibri"/>
                        </a:rPr>
                        <a:t>8</a:t>
                      </a:r>
                      <a:r>
                        <a:rPr lang="en-US" sz="1400" b="0" i="0" dirty="0">
                          <a:solidFill>
                            <a:srgbClr val="000000"/>
                          </a:solidFill>
                          <a:effectLst/>
                          <a:latin typeface="Calibri"/>
                        </a:rPr>
                        <a:t>.</a:t>
                      </a:r>
                      <a:r>
                        <a:rPr lang="en-US" altLang="ja-JP" sz="1400" b="0" i="0" dirty="0">
                          <a:solidFill>
                            <a:srgbClr val="000000"/>
                          </a:solidFill>
                          <a:effectLst/>
                          <a:latin typeface="Calibri"/>
                        </a:rPr>
                        <a:t>7</a:t>
                      </a:r>
                      <a:r>
                        <a:rPr lang="en-US" sz="1400" b="0" i="0" dirty="0">
                          <a:solidFill>
                            <a:srgbClr val="000000"/>
                          </a:solidFill>
                          <a:effectLst/>
                          <a:latin typeface="Calibri"/>
                        </a:rPr>
                        <a:t>5/100</a:t>
                      </a:r>
                      <a:endParaRPr lang="en-US" altLang="ja-JP" b="0" i="0" dirty="0">
                        <a:solidFill>
                          <a:srgbClr val="000000"/>
                        </a:solidFill>
                        <a:effectLst/>
                        <a:latin typeface="Calibri"/>
                      </a:endParaRPr>
                    </a:p>
                  </a:txBody>
                  <a:tcPr anchor="ctr">
                    <a:lnL w="12259" cap="flat" cmpd="sng" algn="ctr">
                      <a:solidFill>
                        <a:srgbClr val="000000"/>
                      </a:solidFill>
                      <a:prstDash val="solid"/>
                      <a:round/>
                      <a:headEnd type="none" w="med" len="med"/>
                      <a:tailEnd type="none" w="med" len="med"/>
                    </a:lnL>
                    <a:lnR w="12259" cap="flat" cmpd="sng" algn="ctr">
                      <a:solidFill>
                        <a:srgbClr val="000000"/>
                      </a:solidFill>
                      <a:prstDash val="solid"/>
                      <a:round/>
                      <a:headEnd type="none" w="med" len="med"/>
                      <a:tailEnd type="none" w="med" len="med"/>
                    </a:lnR>
                    <a:lnT w="12259" cap="flat" cmpd="sng" algn="ctr">
                      <a:solidFill>
                        <a:srgbClr val="000000"/>
                      </a:solidFill>
                      <a:prstDash val="solid"/>
                      <a:round/>
                      <a:headEnd type="none" w="med" len="med"/>
                      <a:tailEnd type="none" w="med" len="med"/>
                    </a:lnT>
                    <a:lnB w="12259" cap="flat" cmpd="sng" algn="ctr">
                      <a:solidFill>
                        <a:srgbClr val="000000"/>
                      </a:solidFill>
                      <a:prstDash val="solid"/>
                      <a:round/>
                      <a:headEnd type="none" w="med" len="med"/>
                      <a:tailEnd type="none" w="med" len="med"/>
                    </a:lnB>
                    <a:solidFill>
                      <a:srgbClr val="DEEBF7"/>
                    </a:solidFill>
                  </a:tcPr>
                </a:tc>
                <a:extLst>
                  <a:ext uri="{0D108BD9-81ED-4DB2-BD59-A6C34878D82A}">
                    <a16:rowId xmlns:a16="http://schemas.microsoft.com/office/drawing/2014/main" val="1891910199"/>
                  </a:ext>
                </a:extLst>
              </a:tr>
            </a:tbl>
          </a:graphicData>
        </a:graphic>
      </p:graphicFrame>
    </p:spTree>
    <p:extLst>
      <p:ext uri="{BB962C8B-B14F-4D97-AF65-F5344CB8AC3E}">
        <p14:creationId xmlns:p14="http://schemas.microsoft.com/office/powerpoint/2010/main" val="4234248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A62B159A-07D6-47F4-5B96-3D9F6070B28B}"/>
              </a:ext>
            </a:extLst>
          </p:cNvPr>
          <p:cNvPicPr>
            <a:picLocks noChangeAspect="1"/>
          </p:cNvPicPr>
          <p:nvPr/>
        </p:nvPicPr>
        <p:blipFill>
          <a:blip r:embed="rId3"/>
          <a:stretch>
            <a:fillRect/>
          </a:stretch>
        </p:blipFill>
        <p:spPr>
          <a:xfrm>
            <a:off x="4648530" y="5306367"/>
            <a:ext cx="5783580" cy="2156460"/>
          </a:xfrm>
          <a:prstGeom prst="rect">
            <a:avLst/>
          </a:prstGeom>
        </p:spPr>
      </p:pic>
      <p:pic>
        <p:nvPicPr>
          <p:cNvPr id="16" name="図 15">
            <a:extLst>
              <a:ext uri="{FF2B5EF4-FFF2-40B4-BE49-F238E27FC236}">
                <a16:creationId xmlns:a16="http://schemas.microsoft.com/office/drawing/2014/main" id="{86571B54-EAF9-0646-9EAD-0BEC4921AA2F}"/>
              </a:ext>
            </a:extLst>
          </p:cNvPr>
          <p:cNvPicPr>
            <a:picLocks noChangeAspect="1"/>
          </p:cNvPicPr>
          <p:nvPr/>
        </p:nvPicPr>
        <p:blipFill>
          <a:blip r:embed="rId4"/>
          <a:stretch>
            <a:fillRect/>
          </a:stretch>
        </p:blipFill>
        <p:spPr>
          <a:xfrm>
            <a:off x="965779" y="5320204"/>
            <a:ext cx="4061460" cy="2171700"/>
          </a:xfrm>
          <a:prstGeom prst="rect">
            <a:avLst/>
          </a:prstGeom>
        </p:spPr>
      </p:pic>
      <p:pic>
        <p:nvPicPr>
          <p:cNvPr id="14" name="図 13">
            <a:extLst>
              <a:ext uri="{FF2B5EF4-FFF2-40B4-BE49-F238E27FC236}">
                <a16:creationId xmlns:a16="http://schemas.microsoft.com/office/drawing/2014/main" id="{CC3ABD95-0F8D-A39F-31C6-7925E438FBA5}"/>
              </a:ext>
            </a:extLst>
          </p:cNvPr>
          <p:cNvPicPr>
            <a:picLocks noChangeAspect="1"/>
          </p:cNvPicPr>
          <p:nvPr/>
        </p:nvPicPr>
        <p:blipFill>
          <a:blip r:embed="rId5"/>
          <a:stretch>
            <a:fillRect/>
          </a:stretch>
        </p:blipFill>
        <p:spPr>
          <a:xfrm>
            <a:off x="633360" y="1991129"/>
            <a:ext cx="4099560" cy="2240280"/>
          </a:xfrm>
          <a:prstGeom prst="rect">
            <a:avLst/>
          </a:prstGeom>
        </p:spPr>
      </p:pic>
      <p:pic>
        <p:nvPicPr>
          <p:cNvPr id="11" name="図 10">
            <a:extLst>
              <a:ext uri="{FF2B5EF4-FFF2-40B4-BE49-F238E27FC236}">
                <a16:creationId xmlns:a16="http://schemas.microsoft.com/office/drawing/2014/main" id="{50B592B6-4271-57F0-C227-2AEC73A2FED8}"/>
              </a:ext>
            </a:extLst>
          </p:cNvPr>
          <p:cNvPicPr>
            <a:picLocks noChangeAspect="1"/>
          </p:cNvPicPr>
          <p:nvPr/>
        </p:nvPicPr>
        <p:blipFill>
          <a:blip r:embed="rId6"/>
          <a:stretch>
            <a:fillRect/>
          </a:stretch>
        </p:blipFill>
        <p:spPr>
          <a:xfrm>
            <a:off x="5126891" y="2329857"/>
            <a:ext cx="5204460" cy="2240280"/>
          </a:xfrm>
          <a:prstGeom prst="rect">
            <a:avLst/>
          </a:prstGeom>
        </p:spPr>
      </p:pic>
      <p:sp>
        <p:nvSpPr>
          <p:cNvPr id="2" name="四角形: 角を丸くする 1">
            <a:extLst>
              <a:ext uri="{FF2B5EF4-FFF2-40B4-BE49-F238E27FC236}">
                <a16:creationId xmlns:a16="http://schemas.microsoft.com/office/drawing/2014/main" id="{CFA73C4D-9154-43BA-A90E-344A3C51AC88}"/>
              </a:ext>
            </a:extLst>
          </p:cNvPr>
          <p:cNvSpPr/>
          <p:nvPr/>
        </p:nvSpPr>
        <p:spPr>
          <a:xfrm>
            <a:off x="239388" y="1461254"/>
            <a:ext cx="5422450"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① 絶対（二次）評価結果の納得感について</a:t>
            </a:r>
            <a:endParaRPr kumimoji="1" lang="ja-JP" altLang="en-US" b="1" dirty="0">
              <a:solidFill>
                <a:schemeClr val="tx1"/>
              </a:solidFill>
              <a:highlight>
                <a:srgbClr val="FFFF00"/>
              </a:highlight>
            </a:endParaRPr>
          </a:p>
        </p:txBody>
      </p:sp>
      <p:sp>
        <p:nvSpPr>
          <p:cNvPr id="12" name="四角形: 角を丸くする 11">
            <a:extLst>
              <a:ext uri="{FF2B5EF4-FFF2-40B4-BE49-F238E27FC236}">
                <a16:creationId xmlns:a16="http://schemas.microsoft.com/office/drawing/2014/main" id="{E47F8AA6-23A6-48AD-984F-7932D4D72A61}"/>
              </a:ext>
            </a:extLst>
          </p:cNvPr>
          <p:cNvSpPr/>
          <p:nvPr/>
        </p:nvSpPr>
        <p:spPr>
          <a:xfrm>
            <a:off x="239388" y="4295380"/>
            <a:ext cx="5422450"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② 相対評価結果の納得感について</a:t>
            </a:r>
            <a:endParaRPr kumimoji="1" lang="ja-JP" altLang="en-US" b="1" dirty="0">
              <a:solidFill>
                <a:schemeClr val="tx1"/>
              </a:solidFill>
              <a:highlight>
                <a:srgbClr val="FFFF00"/>
              </a:highlight>
            </a:endParaRPr>
          </a:p>
        </p:txBody>
      </p:sp>
      <p:sp>
        <p:nvSpPr>
          <p:cNvPr id="22" name="テキスト ボックス 21">
            <a:extLst>
              <a:ext uri="{FF2B5EF4-FFF2-40B4-BE49-F238E27FC236}">
                <a16:creationId xmlns:a16="http://schemas.microsoft.com/office/drawing/2014/main" id="{BE8A51F0-8042-41CE-B496-A173E9908A4A}"/>
              </a:ext>
            </a:extLst>
          </p:cNvPr>
          <p:cNvSpPr txBox="1"/>
          <p:nvPr/>
        </p:nvSpPr>
        <p:spPr>
          <a:xfrm>
            <a:off x="328736" y="1730088"/>
            <a:ext cx="10065340" cy="523220"/>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・約８</a:t>
            </a:r>
            <a:r>
              <a:rPr kumimoji="1" lang="en-US" altLang="ja-JP" sz="1400" dirty="0">
                <a:latin typeface="UD デジタル 教科書体 NK-R" panose="02020400000000000000" pitchFamily="18" charset="-128"/>
                <a:ea typeface="UD デジタル 教科書体 NK-R" panose="02020400000000000000" pitchFamily="18" charset="-128"/>
              </a:rPr>
              <a:t>7</a:t>
            </a:r>
            <a:r>
              <a:rPr kumimoji="1" lang="ja-JP" altLang="en-US" sz="1400" dirty="0">
                <a:latin typeface="UD デジタル 教科書体 NK-R" panose="02020400000000000000" pitchFamily="18" charset="-128"/>
                <a:ea typeface="UD デジタル 教科書体 NK-R" panose="02020400000000000000" pitchFamily="18" charset="-128"/>
              </a:rPr>
              <a:t>％の職員が「納得できた」と回答しており、前年度からほぼ横ばい。</a:t>
            </a:r>
            <a:r>
              <a:rPr kumimoji="1" lang="en-US" altLang="ja-JP" sz="1400" dirty="0">
                <a:latin typeface="UD デジタル 教科書体 NK-R" panose="02020400000000000000" pitchFamily="18" charset="-128"/>
                <a:ea typeface="UD デジタル 教科書体 NK-R" panose="02020400000000000000" pitchFamily="18" charset="-128"/>
              </a:rPr>
              <a:t>〔R7</a:t>
            </a:r>
            <a:r>
              <a:rPr kumimoji="1" lang="ja-JP" altLang="en-US" sz="1400" dirty="0">
                <a:latin typeface="UD デジタル 教科書体 NK-R" panose="02020400000000000000" pitchFamily="18" charset="-128"/>
                <a:ea typeface="UD デジタル 教科書体 NK-R" panose="02020400000000000000" pitchFamily="18" charset="-128"/>
              </a:rPr>
              <a:t>アンケート：約</a:t>
            </a:r>
            <a:r>
              <a:rPr kumimoji="1" lang="en-US" altLang="ja-JP" sz="1400" dirty="0">
                <a:latin typeface="UD デジタル 教科書体 NK-R" panose="02020400000000000000" pitchFamily="18" charset="-128"/>
                <a:ea typeface="UD デジタル 教科書体 NK-R" panose="02020400000000000000" pitchFamily="18" charset="-128"/>
              </a:rPr>
              <a:t>86</a:t>
            </a:r>
            <a:r>
              <a:rPr kumimoji="1" lang="ja-JP" altLang="en-US" sz="1400" dirty="0">
                <a:latin typeface="UD デジタル 教科書体 NK-R" panose="02020400000000000000" pitchFamily="18" charset="-128"/>
                <a:ea typeface="UD デジタル 教科書体 NK-R" panose="02020400000000000000" pitchFamily="18" charset="-128"/>
              </a:rPr>
              <a:t>％</a:t>
            </a:r>
            <a:r>
              <a:rPr kumimoji="1" lang="en-US" altLang="ja-JP" sz="1400" dirty="0">
                <a:latin typeface="UD デジタル 教科書体 NK-R" panose="02020400000000000000" pitchFamily="18" charset="-128"/>
                <a:ea typeface="UD デジタル 教科書体 NK-R" panose="02020400000000000000" pitchFamily="18" charset="-128"/>
              </a:rPr>
              <a:t>〕</a:t>
            </a:r>
          </a:p>
          <a:p>
            <a:r>
              <a:rPr kumimoji="1" lang="ja-JP" altLang="en-US" sz="1400" dirty="0">
                <a:latin typeface="UD デジタル 教科書体 NK-R" panose="02020400000000000000" pitchFamily="18" charset="-128"/>
                <a:ea typeface="UD デジタル 教科書体 NK-R" panose="02020400000000000000" pitchFamily="18" charset="-128"/>
              </a:rPr>
              <a:t>・「納得できなかった」理由として最も多かった回答は、「自己評価と評価結果に違いがあった（約</a:t>
            </a:r>
            <a:r>
              <a:rPr kumimoji="1" lang="en-US" altLang="ja-JP" sz="1400" dirty="0">
                <a:latin typeface="UD デジタル 教科書体 NK-R" panose="02020400000000000000" pitchFamily="18" charset="-128"/>
                <a:ea typeface="UD デジタル 教科書体 NK-R" panose="02020400000000000000" pitchFamily="18" charset="-128"/>
              </a:rPr>
              <a:t>68</a:t>
            </a:r>
            <a:r>
              <a:rPr kumimoji="1" lang="ja-JP" altLang="en-US" sz="1400" dirty="0">
                <a:latin typeface="UD デジタル 教科書体 NK-R" panose="02020400000000000000" pitchFamily="18" charset="-128"/>
                <a:ea typeface="UD デジタル 教科書体 NK-R" panose="02020400000000000000" pitchFamily="18" charset="-128"/>
              </a:rPr>
              <a:t>％）」ことであった。</a:t>
            </a:r>
          </a:p>
        </p:txBody>
      </p:sp>
      <p:sp>
        <p:nvSpPr>
          <p:cNvPr id="24" name="テキスト ボックス 23">
            <a:extLst>
              <a:ext uri="{FF2B5EF4-FFF2-40B4-BE49-F238E27FC236}">
                <a16:creationId xmlns:a16="http://schemas.microsoft.com/office/drawing/2014/main" id="{59AD54F0-85B7-4950-BAAD-38A6A715CF7C}"/>
              </a:ext>
            </a:extLst>
          </p:cNvPr>
          <p:cNvSpPr txBox="1"/>
          <p:nvPr/>
        </p:nvSpPr>
        <p:spPr>
          <a:xfrm>
            <a:off x="328736" y="4589135"/>
            <a:ext cx="9699758" cy="738664"/>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・約</a:t>
            </a:r>
            <a:r>
              <a:rPr kumimoji="1" lang="en-US" altLang="ja-JP" sz="1400" dirty="0">
                <a:latin typeface="UD デジタル 教科書体 NK-R" panose="02020400000000000000" pitchFamily="18" charset="-128"/>
                <a:ea typeface="UD デジタル 教科書体 NK-R" panose="02020400000000000000" pitchFamily="18" charset="-128"/>
              </a:rPr>
              <a:t>81</a:t>
            </a:r>
            <a:r>
              <a:rPr kumimoji="1" lang="ja-JP" altLang="en-US" sz="1400" dirty="0">
                <a:latin typeface="UD デジタル 教科書体 NK-R" panose="02020400000000000000" pitchFamily="18" charset="-128"/>
                <a:ea typeface="UD デジタル 教科書体 NK-R" panose="02020400000000000000" pitchFamily="18" charset="-128"/>
              </a:rPr>
              <a:t>％の職員が、「納得できた」と回答しており、前年度からほぼ横ばい。</a:t>
            </a:r>
            <a:r>
              <a:rPr kumimoji="1" lang="en-US" altLang="ja-JP" sz="1400" dirty="0">
                <a:latin typeface="UD デジタル 教科書体 NK-R" panose="02020400000000000000" pitchFamily="18" charset="-128"/>
                <a:ea typeface="UD デジタル 教科書体 NK-R" panose="02020400000000000000" pitchFamily="18" charset="-128"/>
              </a:rPr>
              <a:t>〔R7</a:t>
            </a:r>
            <a:r>
              <a:rPr kumimoji="1" lang="ja-JP" altLang="en-US" sz="1400" dirty="0">
                <a:latin typeface="UD デジタル 教科書体 NK-R" panose="02020400000000000000" pitchFamily="18" charset="-128"/>
                <a:ea typeface="UD デジタル 教科書体 NK-R" panose="02020400000000000000" pitchFamily="18" charset="-128"/>
              </a:rPr>
              <a:t>アンケート：約</a:t>
            </a:r>
            <a:r>
              <a:rPr kumimoji="1" lang="en-US" altLang="ja-JP" sz="1400" dirty="0">
                <a:latin typeface="UD デジタル 教科書体 NK-R" panose="02020400000000000000" pitchFamily="18" charset="-128"/>
                <a:ea typeface="UD デジタル 教科書体 NK-R" panose="02020400000000000000" pitchFamily="18" charset="-128"/>
              </a:rPr>
              <a:t>80</a:t>
            </a:r>
            <a:r>
              <a:rPr kumimoji="1" lang="ja-JP" altLang="en-US" sz="1400" dirty="0">
                <a:latin typeface="UD デジタル 教科書体 NK-R" panose="02020400000000000000" pitchFamily="18" charset="-128"/>
                <a:ea typeface="UD デジタル 教科書体 NK-R" panose="02020400000000000000" pitchFamily="18" charset="-128"/>
              </a:rPr>
              <a:t>％</a:t>
            </a:r>
            <a:r>
              <a:rPr kumimoji="1" lang="en-US" altLang="ja-JP" sz="1400" dirty="0">
                <a:latin typeface="UD デジタル 教科書体 NK-R" panose="02020400000000000000" pitchFamily="18" charset="-128"/>
                <a:ea typeface="UD デジタル 教科書体 NK-R" panose="02020400000000000000" pitchFamily="18" charset="-128"/>
              </a:rPr>
              <a:t>〕</a:t>
            </a:r>
          </a:p>
          <a:p>
            <a:r>
              <a:rPr kumimoji="1" lang="ja-JP" altLang="en-US" sz="1400" dirty="0">
                <a:latin typeface="UD デジタル 教科書体 NK-R" panose="02020400000000000000" pitchFamily="18" charset="-128"/>
                <a:ea typeface="UD デジタル 教科書体 NK-R" panose="02020400000000000000" pitchFamily="18" charset="-128"/>
              </a:rPr>
              <a:t>・「納得できなかった」理由については、「結果についての説明（手法）が不十分（約</a:t>
            </a:r>
            <a:r>
              <a:rPr kumimoji="1" lang="en-US" altLang="ja-JP" sz="1400" dirty="0">
                <a:latin typeface="UD デジタル 教科書体 NK-R" panose="02020400000000000000" pitchFamily="18" charset="-128"/>
                <a:ea typeface="UD デジタル 教科書体 NK-R" panose="02020400000000000000" pitchFamily="18" charset="-128"/>
              </a:rPr>
              <a:t>36</a:t>
            </a:r>
            <a:r>
              <a:rPr kumimoji="1" lang="ja-JP" altLang="en-US" sz="1400" dirty="0">
                <a:latin typeface="UD デジタル 教科書体 NK-R" panose="02020400000000000000" pitchFamily="18" charset="-128"/>
                <a:ea typeface="UD デジタル 教科書体 NK-R" panose="02020400000000000000" pitchFamily="18" charset="-128"/>
              </a:rPr>
              <a:t>％）」、「相対評価の単位に納得できない </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en-US" altLang="ja-JP" sz="1400" dirty="0">
                <a:latin typeface="UD デジタル 教科書体 NK-R" panose="02020400000000000000" pitchFamily="18" charset="-128"/>
                <a:ea typeface="UD デジタル 教科書体 NK-R" panose="02020400000000000000" pitchFamily="18" charset="-128"/>
              </a:rPr>
              <a:t> </a:t>
            </a:r>
            <a:r>
              <a:rPr kumimoji="1" lang="ja-JP" altLang="en-US" sz="1400" dirty="0">
                <a:latin typeface="UD デジタル 教科書体 NK-R" panose="02020400000000000000" pitchFamily="18" charset="-128"/>
                <a:ea typeface="UD デジタル 教科書体 NK-R" panose="02020400000000000000" pitchFamily="18" charset="-128"/>
              </a:rPr>
              <a:t>　（約</a:t>
            </a:r>
            <a:r>
              <a:rPr kumimoji="1" lang="en-US" altLang="ja-JP" sz="1400" dirty="0">
                <a:latin typeface="UD デジタル 教科書体 NK-R" panose="02020400000000000000" pitchFamily="18" charset="-128"/>
                <a:ea typeface="UD デジタル 教科書体 NK-R" panose="02020400000000000000" pitchFamily="18" charset="-128"/>
              </a:rPr>
              <a:t>31</a:t>
            </a:r>
            <a:r>
              <a:rPr kumimoji="1" lang="ja-JP" altLang="en-US" sz="1400" dirty="0">
                <a:latin typeface="UD デジタル 教科書体 NK-R" panose="02020400000000000000" pitchFamily="18" charset="-128"/>
                <a:ea typeface="UD デジタル 教科書体 NK-R" panose="02020400000000000000" pitchFamily="18" charset="-128"/>
              </a:rPr>
              <a:t>％）」　が、上位を占めた。</a:t>
            </a:r>
          </a:p>
        </p:txBody>
      </p:sp>
      <p:sp>
        <p:nvSpPr>
          <p:cNvPr id="25" name="テキスト ボックス 24">
            <a:extLst>
              <a:ext uri="{FF2B5EF4-FFF2-40B4-BE49-F238E27FC236}">
                <a16:creationId xmlns:a16="http://schemas.microsoft.com/office/drawing/2014/main" id="{41905B7C-82E2-44AD-957F-FED367C86024}"/>
              </a:ext>
            </a:extLst>
          </p:cNvPr>
          <p:cNvSpPr txBox="1"/>
          <p:nvPr/>
        </p:nvSpPr>
        <p:spPr>
          <a:xfrm>
            <a:off x="10187688" y="7195557"/>
            <a:ext cx="558800" cy="369332"/>
          </a:xfrm>
          <a:prstGeom prst="rect">
            <a:avLst/>
          </a:prstGeom>
          <a:noFill/>
        </p:spPr>
        <p:txBody>
          <a:bodyPr wrap="square" rtlCol="0">
            <a:spAutoFit/>
          </a:bodyPr>
          <a:lstStyle/>
          <a:p>
            <a:r>
              <a:rPr kumimoji="1" lang="ja-JP" altLang="en-US" dirty="0"/>
              <a:t>４</a:t>
            </a:r>
          </a:p>
        </p:txBody>
      </p:sp>
      <p:grpSp>
        <p:nvGrpSpPr>
          <p:cNvPr id="6" name="グループ化 5">
            <a:extLst>
              <a:ext uri="{FF2B5EF4-FFF2-40B4-BE49-F238E27FC236}">
                <a16:creationId xmlns:a16="http://schemas.microsoft.com/office/drawing/2014/main" id="{0C0A090C-51E3-45BF-81BC-FC4959567549}"/>
              </a:ext>
            </a:extLst>
          </p:cNvPr>
          <p:cNvGrpSpPr/>
          <p:nvPr/>
        </p:nvGrpSpPr>
        <p:grpSpPr>
          <a:xfrm>
            <a:off x="921586" y="2218524"/>
            <a:ext cx="8102863" cy="285023"/>
            <a:chOff x="823263" y="1343343"/>
            <a:chExt cx="8102863" cy="299458"/>
          </a:xfrm>
        </p:grpSpPr>
        <p:grpSp>
          <p:nvGrpSpPr>
            <p:cNvPr id="23" name="グループ化 22">
              <a:extLst>
                <a:ext uri="{FF2B5EF4-FFF2-40B4-BE49-F238E27FC236}">
                  <a16:creationId xmlns:a16="http://schemas.microsoft.com/office/drawing/2014/main" id="{91C093E8-A550-4ABB-9658-0499B95CAC9B}"/>
                </a:ext>
              </a:extLst>
            </p:cNvPr>
            <p:cNvGrpSpPr/>
            <p:nvPr/>
          </p:nvGrpSpPr>
          <p:grpSpPr>
            <a:xfrm>
              <a:off x="823263" y="1343343"/>
              <a:ext cx="5934466" cy="269896"/>
              <a:chOff x="823263" y="1389063"/>
              <a:chExt cx="5934466" cy="269896"/>
            </a:xfrm>
          </p:grpSpPr>
          <p:sp>
            <p:nvSpPr>
              <p:cNvPr id="18" name="正方形/長方形 17">
                <a:extLst>
                  <a:ext uri="{FF2B5EF4-FFF2-40B4-BE49-F238E27FC236}">
                    <a16:creationId xmlns:a16="http://schemas.microsoft.com/office/drawing/2014/main" id="{AEE1F054-9FAA-42EB-8B22-6FAB40BA52A8}"/>
                  </a:ext>
                </a:extLst>
              </p:cNvPr>
              <p:cNvSpPr/>
              <p:nvPr/>
            </p:nvSpPr>
            <p:spPr>
              <a:xfrm>
                <a:off x="5028568" y="1454534"/>
                <a:ext cx="1729161" cy="2044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納得できなかった理由</a:t>
                </a:r>
              </a:p>
            </p:txBody>
          </p:sp>
          <p:sp>
            <p:nvSpPr>
              <p:cNvPr id="20" name="正方形/長方形 19">
                <a:extLst>
                  <a:ext uri="{FF2B5EF4-FFF2-40B4-BE49-F238E27FC236}">
                    <a16:creationId xmlns:a16="http://schemas.microsoft.com/office/drawing/2014/main" id="{A21E9473-0FD2-456B-92EB-E4F5C1ED139C}"/>
                  </a:ext>
                </a:extLst>
              </p:cNvPr>
              <p:cNvSpPr/>
              <p:nvPr/>
            </p:nvSpPr>
            <p:spPr>
              <a:xfrm>
                <a:off x="823263" y="1389063"/>
                <a:ext cx="835003" cy="1980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納得感</a:t>
                </a:r>
              </a:p>
            </p:txBody>
          </p:sp>
        </p:grpSp>
        <p:sp>
          <p:nvSpPr>
            <p:cNvPr id="26" name="テキスト ボックス 25">
              <a:extLst>
                <a:ext uri="{FF2B5EF4-FFF2-40B4-BE49-F238E27FC236}">
                  <a16:creationId xmlns:a16="http://schemas.microsoft.com/office/drawing/2014/main" id="{B22E99F0-4BE8-4F51-926D-7C8DA16D35DD}"/>
                </a:ext>
              </a:extLst>
            </p:cNvPr>
            <p:cNvSpPr txBox="1"/>
            <p:nvPr/>
          </p:nvSpPr>
          <p:spPr>
            <a:xfrm>
              <a:off x="6772206" y="1376026"/>
              <a:ext cx="2153920" cy="266775"/>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grpSp>
      <p:grpSp>
        <p:nvGrpSpPr>
          <p:cNvPr id="10" name="グループ化 9">
            <a:extLst>
              <a:ext uri="{FF2B5EF4-FFF2-40B4-BE49-F238E27FC236}">
                <a16:creationId xmlns:a16="http://schemas.microsoft.com/office/drawing/2014/main" id="{10857715-3F64-4FF9-94B5-E7CE2E3AD49B}"/>
              </a:ext>
            </a:extLst>
          </p:cNvPr>
          <p:cNvGrpSpPr/>
          <p:nvPr/>
        </p:nvGrpSpPr>
        <p:grpSpPr>
          <a:xfrm>
            <a:off x="934067" y="5137306"/>
            <a:ext cx="7574034" cy="495954"/>
            <a:chOff x="565498" y="4610037"/>
            <a:chExt cx="7882374" cy="509339"/>
          </a:xfrm>
        </p:grpSpPr>
        <p:grpSp>
          <p:nvGrpSpPr>
            <p:cNvPr id="8" name="グループ化 7">
              <a:extLst>
                <a:ext uri="{FF2B5EF4-FFF2-40B4-BE49-F238E27FC236}">
                  <a16:creationId xmlns:a16="http://schemas.microsoft.com/office/drawing/2014/main" id="{33A8984C-7251-4168-8007-1451C5F7001E}"/>
                </a:ext>
              </a:extLst>
            </p:cNvPr>
            <p:cNvGrpSpPr/>
            <p:nvPr/>
          </p:nvGrpSpPr>
          <p:grpSpPr>
            <a:xfrm>
              <a:off x="4416510" y="4610037"/>
              <a:ext cx="4031362" cy="261610"/>
              <a:chOff x="4416510" y="4610037"/>
              <a:chExt cx="4031362" cy="261610"/>
            </a:xfrm>
          </p:grpSpPr>
          <p:sp>
            <p:nvSpPr>
              <p:cNvPr id="19" name="正方形/長方形 18">
                <a:extLst>
                  <a:ext uri="{FF2B5EF4-FFF2-40B4-BE49-F238E27FC236}">
                    <a16:creationId xmlns:a16="http://schemas.microsoft.com/office/drawing/2014/main" id="{41CFE787-6621-496D-95F0-ECE753CA3320}"/>
                  </a:ext>
                </a:extLst>
              </p:cNvPr>
              <p:cNvSpPr/>
              <p:nvPr/>
            </p:nvSpPr>
            <p:spPr>
              <a:xfrm>
                <a:off x="4416510" y="4626413"/>
                <a:ext cx="1800319" cy="1980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納得できなかった理由</a:t>
                </a:r>
              </a:p>
            </p:txBody>
          </p:sp>
          <p:sp>
            <p:nvSpPr>
              <p:cNvPr id="28" name="テキスト ボックス 27">
                <a:extLst>
                  <a:ext uri="{FF2B5EF4-FFF2-40B4-BE49-F238E27FC236}">
                    <a16:creationId xmlns:a16="http://schemas.microsoft.com/office/drawing/2014/main" id="{67F648C5-76BB-41C4-948E-EDC7EB7D0D52}"/>
                  </a:ext>
                </a:extLst>
              </p:cNvPr>
              <p:cNvSpPr txBox="1"/>
              <p:nvPr/>
            </p:nvSpPr>
            <p:spPr>
              <a:xfrm>
                <a:off x="6293952" y="4610037"/>
                <a:ext cx="2153920" cy="261610"/>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grpSp>
        <p:sp>
          <p:nvSpPr>
            <p:cNvPr id="21" name="正方形/長方形 20">
              <a:extLst>
                <a:ext uri="{FF2B5EF4-FFF2-40B4-BE49-F238E27FC236}">
                  <a16:creationId xmlns:a16="http://schemas.microsoft.com/office/drawing/2014/main" id="{94D2166E-912A-47C0-B780-1D39A38D3168}"/>
                </a:ext>
              </a:extLst>
            </p:cNvPr>
            <p:cNvSpPr/>
            <p:nvPr/>
          </p:nvSpPr>
          <p:spPr>
            <a:xfrm>
              <a:off x="565498" y="4921287"/>
              <a:ext cx="835003" cy="1980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納得感</a:t>
              </a:r>
            </a:p>
          </p:txBody>
        </p:sp>
      </p:grpSp>
      <p:sp>
        <p:nvSpPr>
          <p:cNvPr id="32" name="四角形: 角を丸くする 31">
            <a:extLst>
              <a:ext uri="{FF2B5EF4-FFF2-40B4-BE49-F238E27FC236}">
                <a16:creationId xmlns:a16="http://schemas.microsoft.com/office/drawing/2014/main" id="{6C88137B-6F8E-4EA0-BE61-92FE803B2184}"/>
              </a:ext>
            </a:extLst>
          </p:cNvPr>
          <p:cNvSpPr/>
          <p:nvPr/>
        </p:nvSpPr>
        <p:spPr>
          <a:xfrm>
            <a:off x="0" y="0"/>
            <a:ext cx="6010657" cy="451059"/>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solidFill>
                  <a:schemeClr val="tx1"/>
                </a:solidFill>
                <a:latin typeface="BIZ UDPゴシック" panose="020B0400000000000000" pitchFamily="50" charset="-128"/>
                <a:ea typeface="BIZ UDPゴシック" panose="020B0400000000000000" pitchFamily="50" charset="-128"/>
              </a:rPr>
              <a:t> （２）職員アンケート調査結果</a:t>
            </a:r>
            <a:endParaRPr kumimoji="1" lang="ja-JP" altLang="en-US" sz="2800" b="1" dirty="0">
              <a:solidFill>
                <a:schemeClr val="tx1"/>
              </a:solidFill>
            </a:endParaRPr>
          </a:p>
        </p:txBody>
      </p:sp>
      <p:sp>
        <p:nvSpPr>
          <p:cNvPr id="33" name="正方形/長方形 32">
            <a:extLst>
              <a:ext uri="{FF2B5EF4-FFF2-40B4-BE49-F238E27FC236}">
                <a16:creationId xmlns:a16="http://schemas.microsoft.com/office/drawing/2014/main" id="{56881919-6BC0-41DC-AD66-4167F33C5682}"/>
              </a:ext>
            </a:extLst>
          </p:cNvPr>
          <p:cNvSpPr/>
          <p:nvPr/>
        </p:nvSpPr>
        <p:spPr>
          <a:xfrm>
            <a:off x="187009" y="522880"/>
            <a:ext cx="8923043" cy="8258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・実施期間 ： 令和</a:t>
            </a:r>
            <a:r>
              <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rPr>
              <a:t>8</a:t>
            </a:r>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年７月</a:t>
            </a:r>
            <a:r>
              <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rPr>
              <a:t>10</a:t>
            </a:r>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日（金）～同年８月</a:t>
            </a:r>
            <a:r>
              <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rPr>
              <a:t>7</a:t>
            </a:r>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日（金）</a:t>
            </a:r>
            <a:endPar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endParaRPr>
          </a:p>
          <a:p>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・対象者数 ： ８，</a:t>
            </a:r>
            <a:r>
              <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rPr>
              <a:t>333</a:t>
            </a:r>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人（令和</a:t>
            </a:r>
            <a:r>
              <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rPr>
              <a:t>7</a:t>
            </a:r>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年度末で退職、令和</a:t>
            </a:r>
            <a:r>
              <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rPr>
              <a:t>8</a:t>
            </a:r>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年度他団体へ派遣中の職員等は除く）</a:t>
            </a:r>
            <a:endPar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endParaRPr>
          </a:p>
          <a:p>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・回　答　数 ： </a:t>
            </a:r>
            <a:r>
              <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rPr>
              <a:t>5</a:t>
            </a:r>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rPr>
              <a:t>940</a:t>
            </a:r>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人／８，</a:t>
            </a:r>
            <a:r>
              <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rPr>
              <a:t>333</a:t>
            </a:r>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人（約</a:t>
            </a:r>
            <a:r>
              <a:rPr kumimoji="1" lang="en-US" altLang="ja-JP" sz="1579" dirty="0">
                <a:solidFill>
                  <a:schemeClr val="tx1"/>
                </a:solidFill>
                <a:latin typeface="UD デジタル 教科書体 NK-R" panose="02020400000000000000" pitchFamily="18" charset="-128"/>
                <a:ea typeface="UD デジタル 教科書体 NK-R" panose="02020400000000000000" pitchFamily="18" charset="-128"/>
              </a:rPr>
              <a:t>71</a:t>
            </a:r>
            <a:r>
              <a:rPr kumimoji="1" lang="ja-JP" altLang="en-US" sz="1579" dirty="0">
                <a:solidFill>
                  <a:schemeClr val="tx1"/>
                </a:solidFill>
                <a:latin typeface="UD デジタル 教科書体 NK-R" panose="02020400000000000000" pitchFamily="18" charset="-128"/>
                <a:ea typeface="UD デジタル 教科書体 NK-R" panose="02020400000000000000" pitchFamily="18" charset="-128"/>
              </a:rPr>
              <a:t>％）　</a:t>
            </a:r>
            <a:endParaRPr kumimoji="1" lang="ja-JP" altLang="en-US" sz="1579" dirty="0">
              <a:solidFill>
                <a:srgbClr val="0000CC"/>
              </a:solidFill>
              <a:latin typeface="UD デジタル 教科書体 NK-R" panose="02020400000000000000" pitchFamily="18" charset="-128"/>
              <a:ea typeface="UD デジタル 教科書体 NK-R" panose="02020400000000000000" pitchFamily="18" charset="-128"/>
            </a:endParaRPr>
          </a:p>
        </p:txBody>
      </p:sp>
      <p:graphicFrame>
        <p:nvGraphicFramePr>
          <p:cNvPr id="3" name="グラフ 2">
            <a:extLst>
              <a:ext uri="{FF2B5EF4-FFF2-40B4-BE49-F238E27FC236}">
                <a16:creationId xmlns:a16="http://schemas.microsoft.com/office/drawing/2014/main" id="{013293BF-31C8-4588-98C3-591FD478453D}"/>
              </a:ext>
            </a:extLst>
          </p:cNvPr>
          <p:cNvGraphicFramePr>
            <a:graphicFrameLocks/>
          </p:cNvGraphicFramePr>
          <p:nvPr>
            <p:extLst>
              <p:ext uri="{D42A27DB-BD31-4B8C-83A1-F6EECF244321}">
                <p14:modId xmlns:p14="http://schemas.microsoft.com/office/powerpoint/2010/main" val="2114540831"/>
              </p:ext>
            </p:extLst>
          </p:nvPr>
        </p:nvGraphicFramePr>
        <p:xfrm>
          <a:off x="328189" y="2083526"/>
          <a:ext cx="4101775" cy="2236469"/>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470144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90984EFE-B320-48B9-B320-EDE6F2E75FA6}"/>
              </a:ext>
            </a:extLst>
          </p:cNvPr>
          <p:cNvSpPr/>
          <p:nvPr/>
        </p:nvSpPr>
        <p:spPr>
          <a:xfrm>
            <a:off x="332618" y="456438"/>
            <a:ext cx="6031606"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③ 「人事評価結果」と「人事評価結果の納得感」について</a:t>
            </a:r>
            <a:endParaRPr kumimoji="1" lang="ja-JP" altLang="en-US" b="1" dirty="0">
              <a:solidFill>
                <a:schemeClr val="tx1"/>
              </a:solidFill>
              <a:highlight>
                <a:srgbClr val="FFFF00"/>
              </a:highlight>
            </a:endParaRPr>
          </a:p>
        </p:txBody>
      </p:sp>
      <p:sp>
        <p:nvSpPr>
          <p:cNvPr id="8" name="テキスト ボックス 7">
            <a:extLst>
              <a:ext uri="{FF2B5EF4-FFF2-40B4-BE49-F238E27FC236}">
                <a16:creationId xmlns:a16="http://schemas.microsoft.com/office/drawing/2014/main" id="{52CD6759-3529-4611-820E-9B39CBAC6395}"/>
              </a:ext>
            </a:extLst>
          </p:cNvPr>
          <p:cNvSpPr txBox="1"/>
          <p:nvPr/>
        </p:nvSpPr>
        <p:spPr>
          <a:xfrm>
            <a:off x="420174" y="1019360"/>
            <a:ext cx="10065340" cy="1569660"/>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・「納得できた」と回答した職員の割合が高いのは、絶対（二次）評価「</a:t>
            </a:r>
            <a:r>
              <a:rPr kumimoji="1" lang="en-US" altLang="ja-JP" sz="1600" dirty="0">
                <a:latin typeface="UD デジタル 教科書体 NK-R" panose="02020400000000000000" pitchFamily="18" charset="-128"/>
                <a:ea typeface="UD デジタル 教科書体 NK-R" panose="02020400000000000000" pitchFamily="18" charset="-128"/>
              </a:rPr>
              <a:t>C</a:t>
            </a:r>
            <a:r>
              <a:rPr kumimoji="1" lang="ja-JP" altLang="en-US" sz="1600" dirty="0">
                <a:latin typeface="UD デジタル 教科書体 NK-R" panose="02020400000000000000" pitchFamily="18" charset="-128"/>
                <a:ea typeface="UD デジタル 教科書体 NK-R" panose="02020400000000000000" pitchFamily="18" charset="-128"/>
              </a:rPr>
              <a:t>」以外、相対評価「四区分」以外であった。</a:t>
            </a:r>
            <a:endParaRPr kumimoji="1" lang="en-US" altLang="ja-JP" sz="1600" dirty="0">
              <a:latin typeface="UD デジタル 教科書体 NK-R" panose="02020400000000000000" pitchFamily="18" charset="-128"/>
              <a:ea typeface="UD デジタル 教科書体 NK-R" panose="02020400000000000000" pitchFamily="18" charset="-128"/>
            </a:endParaRPr>
          </a:p>
          <a:p>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・絶対（二次）評価「</a:t>
            </a:r>
            <a:r>
              <a:rPr kumimoji="1" lang="en-US" altLang="ja-JP" sz="1600" dirty="0">
                <a:latin typeface="UD デジタル 教科書体 NK-R" panose="02020400000000000000" pitchFamily="18" charset="-128"/>
                <a:ea typeface="UD デジタル 教科書体 NK-R" panose="02020400000000000000" pitchFamily="18" charset="-128"/>
              </a:rPr>
              <a:t>C</a:t>
            </a:r>
            <a:r>
              <a:rPr kumimoji="1" lang="ja-JP" altLang="en-US" sz="1600" dirty="0">
                <a:latin typeface="UD デジタル 教科書体 NK-R" panose="02020400000000000000" pitchFamily="18" charset="-128"/>
                <a:ea typeface="UD デジタル 教科書体 NK-R" panose="02020400000000000000" pitchFamily="18" charset="-128"/>
              </a:rPr>
              <a:t>」、相対評価「四区分」においては、「納得できなかった」と回答した職員の割合が高かったが、　</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絶対（二次）評価「</a:t>
            </a:r>
            <a:r>
              <a:rPr kumimoji="1" lang="en-US" altLang="ja-JP" sz="1600" dirty="0">
                <a:latin typeface="UD デジタル 教科書体 NK-R" panose="02020400000000000000" pitchFamily="18" charset="-128"/>
                <a:ea typeface="UD デジタル 教科書体 NK-R" panose="02020400000000000000" pitchFamily="18" charset="-128"/>
              </a:rPr>
              <a:t>D</a:t>
            </a:r>
            <a:r>
              <a:rPr kumimoji="1" lang="ja-JP" altLang="en-US" sz="1600" dirty="0">
                <a:latin typeface="UD デジタル 教科書体 NK-R" panose="02020400000000000000" pitchFamily="18" charset="-128"/>
                <a:ea typeface="UD デジタル 教科書体 NK-R" panose="02020400000000000000" pitchFamily="18" charset="-128"/>
              </a:rPr>
              <a:t>」、相対評価「五区分」においては、前年度に比べて「納得できた」と回答した職員の割合は増加</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した。</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〔R7</a:t>
            </a:r>
            <a:r>
              <a:rPr kumimoji="1" lang="ja-JP" altLang="en-US" sz="1600" dirty="0">
                <a:latin typeface="UD デジタル 教科書体 NK-R" panose="02020400000000000000" pitchFamily="18" charset="-128"/>
                <a:ea typeface="UD デジタル 教科書体 NK-R" panose="02020400000000000000" pitchFamily="18" charset="-128"/>
              </a:rPr>
              <a:t>アンケート：納得できた　　「</a:t>
            </a:r>
            <a:r>
              <a:rPr kumimoji="1" lang="en-US" altLang="ja-JP" sz="1600" dirty="0">
                <a:latin typeface="UD デジタル 教科書体 NK-R" panose="02020400000000000000" pitchFamily="18" charset="-128"/>
                <a:ea typeface="UD デジタル 教科書体 NK-R" panose="02020400000000000000" pitchFamily="18" charset="-128"/>
              </a:rPr>
              <a:t>C</a:t>
            </a:r>
            <a:r>
              <a:rPr kumimoji="1" lang="ja-JP" altLang="en-US" sz="1600" dirty="0">
                <a:latin typeface="UD デジタル 教科書体 NK-R" panose="02020400000000000000" pitchFamily="18" charset="-128"/>
                <a:ea typeface="UD デジタル 教科書体 NK-R" panose="02020400000000000000" pitchFamily="18" charset="-128"/>
              </a:rPr>
              <a:t>」約</a:t>
            </a:r>
            <a:r>
              <a:rPr kumimoji="1" lang="en-US" altLang="ja-JP" sz="1600" dirty="0">
                <a:latin typeface="UD デジタル 教科書体 NK-R" panose="02020400000000000000" pitchFamily="18" charset="-128"/>
                <a:ea typeface="UD デジタル 教科書体 NK-R" panose="02020400000000000000" pitchFamily="18" charset="-128"/>
              </a:rPr>
              <a:t>61</a:t>
            </a:r>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D</a:t>
            </a:r>
            <a:r>
              <a:rPr kumimoji="1" lang="ja-JP" altLang="en-US" sz="1600" dirty="0">
                <a:latin typeface="UD デジタル 教科書体 NK-R" panose="02020400000000000000" pitchFamily="18" charset="-128"/>
                <a:ea typeface="UD デジタル 教科書体 NK-R" panose="02020400000000000000" pitchFamily="18" charset="-128"/>
              </a:rPr>
              <a:t>」約</a:t>
            </a:r>
            <a:r>
              <a:rPr kumimoji="1" lang="en-US" altLang="ja-JP" sz="1600" dirty="0">
                <a:latin typeface="UD デジタル 教科書体 NK-R" panose="02020400000000000000" pitchFamily="18" charset="-128"/>
                <a:ea typeface="UD デジタル 教科書体 NK-R" panose="02020400000000000000" pitchFamily="18" charset="-128"/>
              </a:rPr>
              <a:t>46</a:t>
            </a:r>
            <a:r>
              <a:rPr kumimoji="1" lang="ja-JP" altLang="en-US" sz="1600" dirty="0">
                <a:latin typeface="UD デジタル 教科書体 NK-R" panose="02020400000000000000" pitchFamily="18" charset="-128"/>
                <a:ea typeface="UD デジタル 教科書体 NK-R" panose="02020400000000000000" pitchFamily="18" charset="-128"/>
              </a:rPr>
              <a:t>％　　「四区分」約</a:t>
            </a:r>
            <a:r>
              <a:rPr kumimoji="1" lang="en-US" altLang="ja-JP" sz="1600" dirty="0">
                <a:latin typeface="UD デジタル 教科書体 NK-R" panose="02020400000000000000" pitchFamily="18" charset="-128"/>
                <a:ea typeface="UD デジタル 教科書体 NK-R" panose="02020400000000000000" pitchFamily="18" charset="-128"/>
              </a:rPr>
              <a:t>50</a:t>
            </a:r>
            <a:r>
              <a:rPr kumimoji="1" lang="ja-JP" altLang="en-US" sz="1600" dirty="0">
                <a:latin typeface="UD デジタル 教科書体 NK-R" panose="02020400000000000000" pitchFamily="18" charset="-128"/>
                <a:ea typeface="UD デジタル 教科書体 NK-R" panose="02020400000000000000" pitchFamily="18" charset="-128"/>
              </a:rPr>
              <a:t>％　　「五区分」約</a:t>
            </a:r>
            <a:r>
              <a:rPr kumimoji="1" lang="en-US" altLang="ja-JP" sz="1600" dirty="0">
                <a:latin typeface="UD デジタル 教科書体 NK-R" panose="02020400000000000000" pitchFamily="18" charset="-128"/>
                <a:ea typeface="UD デジタル 教科書体 NK-R" panose="02020400000000000000" pitchFamily="18" charset="-128"/>
              </a:rPr>
              <a:t>43</a:t>
            </a:r>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a:t>
            </a:r>
          </a:p>
        </p:txBody>
      </p:sp>
      <p:sp>
        <p:nvSpPr>
          <p:cNvPr id="9" name="テキスト ボックス 8">
            <a:extLst>
              <a:ext uri="{FF2B5EF4-FFF2-40B4-BE49-F238E27FC236}">
                <a16:creationId xmlns:a16="http://schemas.microsoft.com/office/drawing/2014/main" id="{B2C5F3E0-FF5D-4827-BDFF-702777B479A4}"/>
              </a:ext>
            </a:extLst>
          </p:cNvPr>
          <p:cNvSpPr txBox="1"/>
          <p:nvPr/>
        </p:nvSpPr>
        <p:spPr>
          <a:xfrm>
            <a:off x="10187688" y="7187394"/>
            <a:ext cx="558800" cy="369332"/>
          </a:xfrm>
          <a:prstGeom prst="rect">
            <a:avLst/>
          </a:prstGeom>
          <a:noFill/>
        </p:spPr>
        <p:txBody>
          <a:bodyPr wrap="square" rtlCol="0">
            <a:spAutoFit/>
          </a:bodyPr>
          <a:lstStyle/>
          <a:p>
            <a:r>
              <a:rPr kumimoji="1" lang="ja-JP" altLang="en-US" dirty="0"/>
              <a:t>５</a:t>
            </a:r>
          </a:p>
        </p:txBody>
      </p:sp>
      <p:pic>
        <p:nvPicPr>
          <p:cNvPr id="10" name="図 9">
            <a:extLst>
              <a:ext uri="{FF2B5EF4-FFF2-40B4-BE49-F238E27FC236}">
                <a16:creationId xmlns:a16="http://schemas.microsoft.com/office/drawing/2014/main" id="{D9761615-12D7-D17E-C203-16229F9FDB9B}"/>
              </a:ext>
            </a:extLst>
          </p:cNvPr>
          <p:cNvPicPr>
            <a:picLocks noChangeAspect="1"/>
          </p:cNvPicPr>
          <p:nvPr/>
        </p:nvPicPr>
        <p:blipFill>
          <a:blip r:embed="rId2"/>
          <a:stretch>
            <a:fillRect/>
          </a:stretch>
        </p:blipFill>
        <p:spPr>
          <a:xfrm>
            <a:off x="5089375" y="2735557"/>
            <a:ext cx="5509260" cy="4305300"/>
          </a:xfrm>
          <a:prstGeom prst="rect">
            <a:avLst/>
          </a:prstGeom>
        </p:spPr>
      </p:pic>
      <p:pic>
        <p:nvPicPr>
          <p:cNvPr id="5" name="図 4">
            <a:extLst>
              <a:ext uri="{FF2B5EF4-FFF2-40B4-BE49-F238E27FC236}">
                <a16:creationId xmlns:a16="http://schemas.microsoft.com/office/drawing/2014/main" id="{DE67545C-BBDA-6EF3-B4AB-D978814BE6C5}"/>
              </a:ext>
            </a:extLst>
          </p:cNvPr>
          <p:cNvPicPr>
            <a:picLocks noChangeAspect="1"/>
          </p:cNvPicPr>
          <p:nvPr/>
        </p:nvPicPr>
        <p:blipFill>
          <a:blip r:embed="rId3"/>
          <a:srcRect r="16614"/>
          <a:stretch>
            <a:fillRect/>
          </a:stretch>
        </p:blipFill>
        <p:spPr>
          <a:xfrm>
            <a:off x="93178" y="2727937"/>
            <a:ext cx="5013288" cy="4312920"/>
          </a:xfrm>
          <a:prstGeom prst="rect">
            <a:avLst/>
          </a:prstGeom>
        </p:spPr>
      </p:pic>
    </p:spTree>
    <p:extLst>
      <p:ext uri="{BB962C8B-B14F-4D97-AF65-F5344CB8AC3E}">
        <p14:creationId xmlns:p14="http://schemas.microsoft.com/office/powerpoint/2010/main" val="564836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四角形: 角を丸くする 4">
            <a:extLst>
              <a:ext uri="{FF2B5EF4-FFF2-40B4-BE49-F238E27FC236}">
                <a16:creationId xmlns:a16="http://schemas.microsoft.com/office/drawing/2014/main" id="{06EBBA37-2A15-4E07-A8A0-DB37DD748452}"/>
              </a:ext>
            </a:extLst>
          </p:cNvPr>
          <p:cNvSpPr/>
          <p:nvPr/>
        </p:nvSpPr>
        <p:spPr>
          <a:xfrm>
            <a:off x="241553" y="483337"/>
            <a:ext cx="5808727" cy="397602"/>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④ 面談（期初、期中、評価前、開示）の納得感について</a:t>
            </a:r>
            <a:endParaRPr kumimoji="1" lang="ja-JP" altLang="en-US" b="1" dirty="0">
              <a:solidFill>
                <a:schemeClr val="tx1"/>
              </a:solidFill>
              <a:highlight>
                <a:srgbClr val="FFFF00"/>
              </a:highlight>
            </a:endParaRPr>
          </a:p>
        </p:txBody>
      </p:sp>
      <p:sp>
        <p:nvSpPr>
          <p:cNvPr id="8" name="テキスト ボックス 7">
            <a:extLst>
              <a:ext uri="{FF2B5EF4-FFF2-40B4-BE49-F238E27FC236}">
                <a16:creationId xmlns:a16="http://schemas.microsoft.com/office/drawing/2014/main" id="{C6CDA781-D8CE-4967-96D1-099B6371EC0E}"/>
              </a:ext>
            </a:extLst>
          </p:cNvPr>
          <p:cNvSpPr txBox="1"/>
          <p:nvPr/>
        </p:nvSpPr>
        <p:spPr>
          <a:xfrm>
            <a:off x="320912" y="998122"/>
            <a:ext cx="10065340" cy="830997"/>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・約８</a:t>
            </a:r>
            <a:r>
              <a:rPr kumimoji="1" lang="en-US" altLang="ja-JP" sz="1600" dirty="0">
                <a:latin typeface="UD デジタル 教科書体 NK-R" panose="02020400000000000000" pitchFamily="18" charset="-128"/>
                <a:ea typeface="UD デジタル 教科書体 NK-R" panose="02020400000000000000" pitchFamily="18" charset="-128"/>
              </a:rPr>
              <a:t>8</a:t>
            </a:r>
            <a:r>
              <a:rPr kumimoji="1" lang="ja-JP" altLang="en-US" sz="1600" dirty="0">
                <a:latin typeface="UD デジタル 教科書体 NK-R" panose="02020400000000000000" pitchFamily="18" charset="-128"/>
                <a:ea typeface="UD デジタル 教科書体 NK-R" panose="02020400000000000000" pitchFamily="18" charset="-128"/>
              </a:rPr>
              <a:t>％の職員が、「納得できた」と回答しており、前年度から横ばい。</a:t>
            </a:r>
            <a:r>
              <a:rPr kumimoji="1" lang="en-US" altLang="ja-JP" sz="1600" dirty="0">
                <a:latin typeface="UD デジタル 教科書体 NK-R" panose="02020400000000000000" pitchFamily="18" charset="-128"/>
                <a:ea typeface="UD デジタル 教科書体 NK-R" panose="02020400000000000000" pitchFamily="18" charset="-128"/>
              </a:rPr>
              <a:t>〔R7</a:t>
            </a:r>
            <a:r>
              <a:rPr kumimoji="1" lang="ja-JP" altLang="en-US" sz="1600" dirty="0">
                <a:latin typeface="UD デジタル 教科書体 NK-R" panose="02020400000000000000" pitchFamily="18" charset="-128"/>
                <a:ea typeface="UD デジタル 教科書体 NK-R" panose="02020400000000000000" pitchFamily="18" charset="-128"/>
              </a:rPr>
              <a:t>アンケート：約</a:t>
            </a:r>
            <a:r>
              <a:rPr kumimoji="1" lang="en-US" altLang="ja-JP" sz="1600" dirty="0">
                <a:latin typeface="UD デジタル 教科書体 NK-R" panose="02020400000000000000" pitchFamily="18" charset="-128"/>
                <a:ea typeface="UD デジタル 教科書体 NK-R" panose="02020400000000000000" pitchFamily="18" charset="-128"/>
              </a:rPr>
              <a:t>88</a:t>
            </a:r>
            <a:r>
              <a:rPr kumimoji="1" lang="ja-JP" altLang="en-US" sz="1600" dirty="0">
                <a:latin typeface="UD デジタル 教科書体 NK-R" panose="02020400000000000000" pitchFamily="18" charset="-128"/>
                <a:ea typeface="UD デジタル 教科書体 NK-R" panose="02020400000000000000" pitchFamily="18" charset="-128"/>
              </a:rPr>
              <a:t>％</a:t>
            </a:r>
            <a:r>
              <a:rPr kumimoji="1" lang="en-US" altLang="ja-JP" sz="1600" dirty="0">
                <a:latin typeface="UD デジタル 教科書体 NK-R" panose="02020400000000000000" pitchFamily="18" charset="-128"/>
                <a:ea typeface="UD デジタル 教科書体 NK-R" panose="02020400000000000000" pitchFamily="18" charset="-128"/>
              </a:rPr>
              <a:t>〕</a:t>
            </a:r>
          </a:p>
          <a:p>
            <a:r>
              <a:rPr kumimoji="1" lang="ja-JP" altLang="en-US" sz="1600" dirty="0">
                <a:latin typeface="UD デジタル 教科書体 NK-R" panose="02020400000000000000" pitchFamily="18" charset="-128"/>
                <a:ea typeface="UD デジタル 教科書体 NK-R" panose="02020400000000000000" pitchFamily="18" charset="-128"/>
              </a:rPr>
              <a:t>・「納得できなかった面談」は開示面談が約</a:t>
            </a:r>
            <a:r>
              <a:rPr kumimoji="1" lang="en-US" altLang="ja-JP" sz="1600" dirty="0">
                <a:latin typeface="UD デジタル 教科書体 NK-R" panose="02020400000000000000" pitchFamily="18" charset="-128"/>
                <a:ea typeface="UD デジタル 教科書体 NK-R" panose="02020400000000000000" pitchFamily="18" charset="-128"/>
              </a:rPr>
              <a:t>89</a:t>
            </a:r>
            <a:r>
              <a:rPr kumimoji="1" lang="ja-JP" altLang="en-US" sz="1600" dirty="0">
                <a:latin typeface="UD デジタル 教科書体 NK-R" panose="02020400000000000000" pitchFamily="18" charset="-128"/>
                <a:ea typeface="UD デジタル 教科書体 NK-R" panose="02020400000000000000" pitchFamily="18" charset="-128"/>
              </a:rPr>
              <a:t>％と最も多く、「納得できなかった」理由として最も多かった回答は、</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「評価結果について、実際の行動や事実をあげるなど、 具体的な説明がなかった（約</a:t>
            </a:r>
            <a:r>
              <a:rPr kumimoji="1" lang="en-US" altLang="ja-JP" sz="1600" dirty="0">
                <a:latin typeface="UD デジタル 教科書体 NK-R" panose="02020400000000000000" pitchFamily="18" charset="-128"/>
                <a:ea typeface="UD デジタル 教科書体 NK-R" panose="02020400000000000000" pitchFamily="18" charset="-128"/>
              </a:rPr>
              <a:t>47</a:t>
            </a:r>
            <a:r>
              <a:rPr kumimoji="1" lang="ja-JP" altLang="en-US" sz="1600" dirty="0">
                <a:latin typeface="UD デジタル 教科書体 NK-R" panose="02020400000000000000" pitchFamily="18" charset="-128"/>
                <a:ea typeface="UD デジタル 教科書体 NK-R" panose="02020400000000000000" pitchFamily="18" charset="-128"/>
              </a:rPr>
              <a:t>％）」ことであった。</a:t>
            </a:r>
          </a:p>
        </p:txBody>
      </p:sp>
      <p:pic>
        <p:nvPicPr>
          <p:cNvPr id="9" name="図 8">
            <a:extLst>
              <a:ext uri="{FF2B5EF4-FFF2-40B4-BE49-F238E27FC236}">
                <a16:creationId xmlns:a16="http://schemas.microsoft.com/office/drawing/2014/main" id="{F9CB608A-1518-16D4-4BCE-C93F141F0841}"/>
              </a:ext>
            </a:extLst>
          </p:cNvPr>
          <p:cNvPicPr>
            <a:picLocks noChangeAspect="1"/>
          </p:cNvPicPr>
          <p:nvPr/>
        </p:nvPicPr>
        <p:blipFill>
          <a:blip r:embed="rId2"/>
          <a:stretch>
            <a:fillRect/>
          </a:stretch>
        </p:blipFill>
        <p:spPr>
          <a:xfrm>
            <a:off x="191858" y="1729887"/>
            <a:ext cx="4556760" cy="3048000"/>
          </a:xfrm>
          <a:prstGeom prst="rect">
            <a:avLst/>
          </a:prstGeom>
        </p:spPr>
      </p:pic>
      <p:sp>
        <p:nvSpPr>
          <p:cNvPr id="12" name="テキスト ボックス 11">
            <a:extLst>
              <a:ext uri="{FF2B5EF4-FFF2-40B4-BE49-F238E27FC236}">
                <a16:creationId xmlns:a16="http://schemas.microsoft.com/office/drawing/2014/main" id="{B87145EA-F3D9-4457-981A-396BBEB8105B}"/>
              </a:ext>
            </a:extLst>
          </p:cNvPr>
          <p:cNvSpPr txBox="1"/>
          <p:nvPr/>
        </p:nvSpPr>
        <p:spPr>
          <a:xfrm>
            <a:off x="10187688" y="7187394"/>
            <a:ext cx="558800" cy="369332"/>
          </a:xfrm>
          <a:prstGeom prst="rect">
            <a:avLst/>
          </a:prstGeom>
          <a:noFill/>
        </p:spPr>
        <p:txBody>
          <a:bodyPr wrap="square" rtlCol="0">
            <a:spAutoFit/>
          </a:bodyPr>
          <a:lstStyle/>
          <a:p>
            <a:r>
              <a:rPr kumimoji="1" lang="ja-JP" altLang="en-US" dirty="0"/>
              <a:t>６</a:t>
            </a:r>
          </a:p>
        </p:txBody>
      </p:sp>
      <p:pic>
        <p:nvPicPr>
          <p:cNvPr id="11" name="図 10">
            <a:extLst>
              <a:ext uri="{FF2B5EF4-FFF2-40B4-BE49-F238E27FC236}">
                <a16:creationId xmlns:a16="http://schemas.microsoft.com/office/drawing/2014/main" id="{A52DC772-4C67-39E8-052B-873CD438B4F6}"/>
              </a:ext>
            </a:extLst>
          </p:cNvPr>
          <p:cNvPicPr>
            <a:picLocks noChangeAspect="1"/>
          </p:cNvPicPr>
          <p:nvPr/>
        </p:nvPicPr>
        <p:blipFill>
          <a:blip r:embed="rId3"/>
          <a:stretch>
            <a:fillRect/>
          </a:stretch>
        </p:blipFill>
        <p:spPr>
          <a:xfrm>
            <a:off x="0" y="5010055"/>
            <a:ext cx="4556760" cy="2476500"/>
          </a:xfrm>
          <a:prstGeom prst="rect">
            <a:avLst/>
          </a:prstGeom>
        </p:spPr>
      </p:pic>
      <p:sp>
        <p:nvSpPr>
          <p:cNvPr id="13" name="正方形/長方形 12">
            <a:extLst>
              <a:ext uri="{FF2B5EF4-FFF2-40B4-BE49-F238E27FC236}">
                <a16:creationId xmlns:a16="http://schemas.microsoft.com/office/drawing/2014/main" id="{6DB1A686-D76C-4F23-9732-62DD61847B1F}"/>
              </a:ext>
            </a:extLst>
          </p:cNvPr>
          <p:cNvSpPr/>
          <p:nvPr/>
        </p:nvSpPr>
        <p:spPr>
          <a:xfrm>
            <a:off x="266380" y="2111465"/>
            <a:ext cx="822166" cy="24626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納得感</a:t>
            </a:r>
          </a:p>
        </p:txBody>
      </p:sp>
      <p:sp>
        <p:nvSpPr>
          <p:cNvPr id="14" name="正方形/長方形 13">
            <a:extLst>
              <a:ext uri="{FF2B5EF4-FFF2-40B4-BE49-F238E27FC236}">
                <a16:creationId xmlns:a16="http://schemas.microsoft.com/office/drawing/2014/main" id="{7D64B1D9-1FBF-4C57-B0FD-2612F6CFC98F}"/>
              </a:ext>
            </a:extLst>
          </p:cNvPr>
          <p:cNvSpPr/>
          <p:nvPr/>
        </p:nvSpPr>
        <p:spPr>
          <a:xfrm>
            <a:off x="4779574" y="3015107"/>
            <a:ext cx="1702578" cy="23173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納得できなかった理由</a:t>
            </a:r>
          </a:p>
        </p:txBody>
      </p:sp>
      <p:sp>
        <p:nvSpPr>
          <p:cNvPr id="6" name="テキスト ボックス 5">
            <a:extLst>
              <a:ext uri="{FF2B5EF4-FFF2-40B4-BE49-F238E27FC236}">
                <a16:creationId xmlns:a16="http://schemas.microsoft.com/office/drawing/2014/main" id="{291DA000-A8E8-4ED5-908F-88504E30CB06}"/>
              </a:ext>
            </a:extLst>
          </p:cNvPr>
          <p:cNvSpPr txBox="1"/>
          <p:nvPr/>
        </p:nvSpPr>
        <p:spPr>
          <a:xfrm>
            <a:off x="6488807" y="3019873"/>
            <a:ext cx="1900352" cy="261610"/>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sp>
        <p:nvSpPr>
          <p:cNvPr id="22" name="正方形/長方形 21">
            <a:extLst>
              <a:ext uri="{FF2B5EF4-FFF2-40B4-BE49-F238E27FC236}">
                <a16:creationId xmlns:a16="http://schemas.microsoft.com/office/drawing/2014/main" id="{E6A20365-8D3E-45A4-ABB6-87D452B2D80C}"/>
              </a:ext>
            </a:extLst>
          </p:cNvPr>
          <p:cNvSpPr/>
          <p:nvPr/>
        </p:nvSpPr>
        <p:spPr>
          <a:xfrm>
            <a:off x="204976" y="4841408"/>
            <a:ext cx="1724407" cy="19808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納得できなかった面談</a:t>
            </a:r>
          </a:p>
        </p:txBody>
      </p:sp>
      <p:sp>
        <p:nvSpPr>
          <p:cNvPr id="19" name="テキスト ボックス 18">
            <a:extLst>
              <a:ext uri="{FF2B5EF4-FFF2-40B4-BE49-F238E27FC236}">
                <a16:creationId xmlns:a16="http://schemas.microsoft.com/office/drawing/2014/main" id="{594C976B-0A51-4F53-AD43-C3371C17F086}"/>
              </a:ext>
            </a:extLst>
          </p:cNvPr>
          <p:cNvSpPr txBox="1"/>
          <p:nvPr/>
        </p:nvSpPr>
        <p:spPr>
          <a:xfrm>
            <a:off x="1929383" y="4831817"/>
            <a:ext cx="1900352" cy="261610"/>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pic>
        <p:nvPicPr>
          <p:cNvPr id="16" name="図 15">
            <a:extLst>
              <a:ext uri="{FF2B5EF4-FFF2-40B4-BE49-F238E27FC236}">
                <a16:creationId xmlns:a16="http://schemas.microsoft.com/office/drawing/2014/main" id="{C2EA0772-BEFD-E047-B368-144BE64E28DD}"/>
              </a:ext>
            </a:extLst>
          </p:cNvPr>
          <p:cNvPicPr>
            <a:picLocks noChangeAspect="1"/>
          </p:cNvPicPr>
          <p:nvPr/>
        </p:nvPicPr>
        <p:blipFill>
          <a:blip r:embed="rId4"/>
          <a:stretch>
            <a:fillRect/>
          </a:stretch>
        </p:blipFill>
        <p:spPr>
          <a:xfrm>
            <a:off x="4618673" y="3281483"/>
            <a:ext cx="6073140" cy="2735580"/>
          </a:xfrm>
          <a:prstGeom prst="rect">
            <a:avLst/>
          </a:prstGeom>
        </p:spPr>
      </p:pic>
    </p:spTree>
    <p:extLst>
      <p:ext uri="{BB962C8B-B14F-4D97-AF65-F5344CB8AC3E}">
        <p14:creationId xmlns:p14="http://schemas.microsoft.com/office/powerpoint/2010/main" val="1418727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E5B6A62B-9408-4714-D749-9FFA09D529E1}"/>
              </a:ext>
            </a:extLst>
          </p:cNvPr>
          <p:cNvPicPr>
            <a:picLocks noChangeAspect="1"/>
          </p:cNvPicPr>
          <p:nvPr/>
        </p:nvPicPr>
        <p:blipFill>
          <a:blip r:embed="rId2"/>
          <a:srcRect l="1121" r="1369"/>
          <a:stretch>
            <a:fillRect/>
          </a:stretch>
        </p:blipFill>
        <p:spPr>
          <a:xfrm>
            <a:off x="4477733" y="3800782"/>
            <a:ext cx="6174558" cy="3070860"/>
          </a:xfrm>
          <a:prstGeom prst="rect">
            <a:avLst/>
          </a:prstGeom>
        </p:spPr>
      </p:pic>
      <p:sp>
        <p:nvSpPr>
          <p:cNvPr id="6" name="四角形: 角を丸くする 5">
            <a:extLst>
              <a:ext uri="{FF2B5EF4-FFF2-40B4-BE49-F238E27FC236}">
                <a16:creationId xmlns:a16="http://schemas.microsoft.com/office/drawing/2014/main" id="{3D8412C7-061C-41AE-9DFF-C6208B7B8CEF}"/>
              </a:ext>
            </a:extLst>
          </p:cNvPr>
          <p:cNvSpPr/>
          <p:nvPr/>
        </p:nvSpPr>
        <p:spPr>
          <a:xfrm>
            <a:off x="149536" y="448417"/>
            <a:ext cx="7068128"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⑤ 開示面談の状況について　</a:t>
            </a:r>
            <a:r>
              <a:rPr kumimoji="1" lang="en-US" altLang="ja-JP" b="1" dirty="0">
                <a:solidFill>
                  <a:schemeClr val="tx1"/>
                </a:solidFill>
                <a:highlight>
                  <a:srgbClr val="FFFF00"/>
                </a:highlight>
                <a:latin typeface="BIZ UDPゴシック" panose="020B0400000000000000" pitchFamily="50" charset="-128"/>
                <a:ea typeface="BIZ UDPゴシック" panose="020B0400000000000000" pitchFamily="50" charset="-128"/>
              </a:rPr>
              <a:t>〔</a:t>
            </a:r>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対象：二次評価者・相対評価者</a:t>
            </a:r>
            <a:r>
              <a:rPr kumimoji="1" lang="en-US" altLang="ja-JP" b="1" dirty="0">
                <a:solidFill>
                  <a:schemeClr val="tx1"/>
                </a:solidFill>
                <a:highlight>
                  <a:srgbClr val="FFFF00"/>
                </a:highlight>
                <a:latin typeface="BIZ UDPゴシック" panose="020B0400000000000000" pitchFamily="50" charset="-128"/>
                <a:ea typeface="BIZ UDPゴシック" panose="020B0400000000000000" pitchFamily="50" charset="-128"/>
              </a:rPr>
              <a:t>〕</a:t>
            </a:r>
            <a:endParaRPr kumimoji="1" lang="ja-JP" altLang="en-US" b="1" dirty="0">
              <a:solidFill>
                <a:schemeClr val="tx1"/>
              </a:solidFill>
              <a:highlight>
                <a:srgbClr val="FFFF00"/>
              </a:highlight>
            </a:endParaRPr>
          </a:p>
        </p:txBody>
      </p:sp>
      <p:pic>
        <p:nvPicPr>
          <p:cNvPr id="3" name="図 2">
            <a:extLst>
              <a:ext uri="{FF2B5EF4-FFF2-40B4-BE49-F238E27FC236}">
                <a16:creationId xmlns:a16="http://schemas.microsoft.com/office/drawing/2014/main" id="{02151180-BB46-129F-BC26-72DAB2E878CF}"/>
              </a:ext>
            </a:extLst>
          </p:cNvPr>
          <p:cNvPicPr>
            <a:picLocks noChangeAspect="1"/>
          </p:cNvPicPr>
          <p:nvPr/>
        </p:nvPicPr>
        <p:blipFill>
          <a:blip r:embed="rId3"/>
          <a:srcRect l="2266" r="2813"/>
          <a:stretch>
            <a:fillRect/>
          </a:stretch>
        </p:blipFill>
        <p:spPr>
          <a:xfrm>
            <a:off x="48948" y="3800782"/>
            <a:ext cx="4419355" cy="2644140"/>
          </a:xfrm>
          <a:prstGeom prst="rect">
            <a:avLst/>
          </a:prstGeom>
        </p:spPr>
      </p:pic>
      <p:sp>
        <p:nvSpPr>
          <p:cNvPr id="12" name="テキスト ボックス 11">
            <a:extLst>
              <a:ext uri="{FF2B5EF4-FFF2-40B4-BE49-F238E27FC236}">
                <a16:creationId xmlns:a16="http://schemas.microsoft.com/office/drawing/2014/main" id="{22F50C26-9B4D-4B58-9D9C-E35436CF1FE5}"/>
              </a:ext>
            </a:extLst>
          </p:cNvPr>
          <p:cNvSpPr txBox="1"/>
          <p:nvPr/>
        </p:nvSpPr>
        <p:spPr>
          <a:xfrm>
            <a:off x="251037" y="1284440"/>
            <a:ext cx="10193887" cy="1600438"/>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・約９</a:t>
            </a:r>
            <a:r>
              <a:rPr kumimoji="1" lang="en-US" altLang="ja-JP" sz="1600" dirty="0">
                <a:latin typeface="UD デジタル 教科書体 NK-R" panose="02020400000000000000" pitchFamily="18" charset="-128"/>
                <a:ea typeface="UD デジタル 教科書体 NK-R" panose="02020400000000000000" pitchFamily="18" charset="-128"/>
              </a:rPr>
              <a:t>5</a:t>
            </a:r>
            <a:r>
              <a:rPr kumimoji="1" lang="ja-JP" altLang="en-US" sz="1600" dirty="0">
                <a:latin typeface="UD デジタル 教科書体 NK-R" panose="02020400000000000000" pitchFamily="18" charset="-128"/>
                <a:ea typeface="UD デジタル 教科書体 NK-R" panose="02020400000000000000" pitchFamily="18" charset="-128"/>
              </a:rPr>
              <a:t>％の評価者が「絶対（二次）評価について、十分な説明ができた</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ja-JP" altLang="en-US" sz="1400" dirty="0">
                <a:latin typeface="UD デジタル 教科書体 NK-R" panose="02020400000000000000" pitchFamily="18" charset="-128"/>
                <a:ea typeface="UD デジタル 教科書体 NK-R" panose="02020400000000000000" pitchFamily="18" charset="-128"/>
              </a:rPr>
              <a:t>①＋②</a:t>
            </a:r>
            <a:r>
              <a:rPr kumimoji="1" lang="en-US" altLang="ja-JP" sz="1400" dirty="0">
                <a:latin typeface="UD デジタル 教科書体 NK-R" panose="02020400000000000000" pitchFamily="18" charset="-128"/>
                <a:ea typeface="UD デジタル 教科書体 NK-R" panose="02020400000000000000" pitchFamily="18" charset="-128"/>
              </a:rPr>
              <a:t>】 </a:t>
            </a:r>
            <a:r>
              <a:rPr kumimoji="1" lang="ja-JP" altLang="en-US" sz="1600" dirty="0">
                <a:latin typeface="UD デジタル 教科書体 NK-R" panose="02020400000000000000" pitchFamily="18" charset="-128"/>
                <a:ea typeface="UD デジタル 教科書体 NK-R" panose="02020400000000000000" pitchFamily="18" charset="-128"/>
              </a:rPr>
              <a:t>」と回答。</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・「相対評価について、十分な説明ができた</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ja-JP" altLang="en-US" sz="1400" dirty="0">
                <a:latin typeface="UD デジタル 教科書体 NK-R" panose="02020400000000000000" pitchFamily="18" charset="-128"/>
                <a:ea typeface="UD デジタル 教科書体 NK-R" panose="02020400000000000000" pitchFamily="18" charset="-128"/>
              </a:rPr>
              <a:t>①＋③</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en-US" altLang="ja-JP" dirty="0">
                <a:latin typeface="UD デジタル 教科書体 NK-R" panose="02020400000000000000" pitchFamily="18" charset="-128"/>
                <a:ea typeface="UD デジタル 教科書体 NK-R" panose="02020400000000000000" pitchFamily="18" charset="-128"/>
              </a:rPr>
              <a:t> </a:t>
            </a:r>
            <a:r>
              <a:rPr kumimoji="1" lang="ja-JP" altLang="en-US" sz="1600" dirty="0">
                <a:latin typeface="UD デジタル 教科書体 NK-R" panose="02020400000000000000" pitchFamily="18" charset="-128"/>
                <a:ea typeface="UD デジタル 教科書体 NK-R" panose="02020400000000000000" pitchFamily="18" charset="-128"/>
              </a:rPr>
              <a:t>」と回答した評価者は、約</a:t>
            </a:r>
            <a:r>
              <a:rPr kumimoji="1" lang="en-US" altLang="ja-JP" sz="1600" dirty="0">
                <a:latin typeface="UD デジタル 教科書体 NK-R" panose="02020400000000000000" pitchFamily="18" charset="-128"/>
                <a:ea typeface="UD デジタル 教科書体 NK-R" panose="02020400000000000000" pitchFamily="18" charset="-128"/>
              </a:rPr>
              <a:t>72</a:t>
            </a:r>
            <a:r>
              <a:rPr kumimoji="1" lang="ja-JP" altLang="en-US" sz="1600" dirty="0">
                <a:latin typeface="UD デジタル 教科書体 NK-R" panose="02020400000000000000" pitchFamily="18" charset="-128"/>
                <a:ea typeface="UD デジタル 教科書体 NK-R" panose="02020400000000000000" pitchFamily="18" charset="-128"/>
              </a:rPr>
              <a:t>％であり、昨年度から横ばい。</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〔R7</a:t>
            </a:r>
            <a:r>
              <a:rPr kumimoji="1" lang="ja-JP" altLang="en-US" sz="1600" dirty="0">
                <a:latin typeface="UD デジタル 教科書体 NK-R" panose="02020400000000000000" pitchFamily="18" charset="-128"/>
                <a:ea typeface="UD デジタル 教科書体 NK-R" panose="02020400000000000000" pitchFamily="18" charset="-128"/>
              </a:rPr>
              <a:t>アンケート：十分な説明ができた　　「絶対（二次）評価」約</a:t>
            </a:r>
            <a:r>
              <a:rPr kumimoji="1" lang="en-US" altLang="ja-JP" sz="1600" dirty="0">
                <a:latin typeface="UD デジタル 教科書体 NK-R" panose="02020400000000000000" pitchFamily="18" charset="-128"/>
                <a:ea typeface="UD デジタル 教科書体 NK-R" panose="02020400000000000000" pitchFamily="18" charset="-128"/>
              </a:rPr>
              <a:t>95</a:t>
            </a:r>
            <a:r>
              <a:rPr kumimoji="1" lang="ja-JP" altLang="en-US" sz="1600" dirty="0">
                <a:latin typeface="UD デジタル 教科書体 NK-R" panose="02020400000000000000" pitchFamily="18" charset="-128"/>
                <a:ea typeface="UD デジタル 教科書体 NK-R" panose="02020400000000000000" pitchFamily="18" charset="-128"/>
              </a:rPr>
              <a:t>％　　、　「相対評価」約</a:t>
            </a:r>
            <a:r>
              <a:rPr kumimoji="1" lang="en-US" altLang="ja-JP" sz="1600" dirty="0">
                <a:latin typeface="UD デジタル 教科書体 NK-R" panose="02020400000000000000" pitchFamily="18" charset="-128"/>
                <a:ea typeface="UD デジタル 教科書体 NK-R" panose="02020400000000000000" pitchFamily="18" charset="-128"/>
              </a:rPr>
              <a:t>72</a:t>
            </a:r>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a:t>
            </a:r>
          </a:p>
          <a:p>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・「開示面談において十分な説明ができなかった</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ja-JP" altLang="en-US" sz="1400" dirty="0">
                <a:latin typeface="UD デジタル 教科書体 NK-R" panose="02020400000000000000" pitchFamily="18" charset="-128"/>
                <a:ea typeface="UD デジタル 教科書体 NK-R" panose="02020400000000000000" pitchFamily="18" charset="-128"/>
              </a:rPr>
              <a:t>②＋③＋④</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ja-JP" altLang="en-US" sz="1600" dirty="0">
                <a:latin typeface="UD デジタル 教科書体 NK-R" panose="02020400000000000000" pitchFamily="18" charset="-128"/>
                <a:ea typeface="UD デジタル 教科書体 NK-R" panose="02020400000000000000" pitchFamily="18" charset="-128"/>
              </a:rPr>
              <a:t>」理由として最も多かった回答は、</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「そもそも相対評価を十分に説明すること自体が困難（約</a:t>
            </a:r>
            <a:r>
              <a:rPr kumimoji="1" lang="en-US" altLang="ja-JP" sz="1600" dirty="0">
                <a:latin typeface="UD デジタル 教科書体 NK-R" panose="02020400000000000000" pitchFamily="18" charset="-128"/>
                <a:ea typeface="UD デジタル 教科書体 NK-R" panose="02020400000000000000" pitchFamily="18" charset="-128"/>
              </a:rPr>
              <a:t>80</a:t>
            </a:r>
            <a:r>
              <a:rPr kumimoji="1" lang="ja-JP" altLang="en-US" sz="1600" dirty="0">
                <a:latin typeface="UD デジタル 教科書体 NK-R" panose="02020400000000000000" pitchFamily="18" charset="-128"/>
                <a:ea typeface="UD デジタル 教科書体 NK-R" panose="02020400000000000000" pitchFamily="18" charset="-128"/>
              </a:rPr>
              <a:t>％）」であった。</a:t>
            </a:r>
            <a:r>
              <a:rPr kumimoji="1" lang="en-US" altLang="ja-JP" sz="1600" dirty="0">
                <a:latin typeface="UD デジタル 教科書体 NK-R" panose="02020400000000000000" pitchFamily="18" charset="-128"/>
                <a:ea typeface="UD デジタル 教科書体 NK-R" panose="02020400000000000000" pitchFamily="18" charset="-128"/>
              </a:rPr>
              <a:t>〔R7</a:t>
            </a:r>
            <a:r>
              <a:rPr kumimoji="1" lang="ja-JP" altLang="en-US" sz="1600" dirty="0">
                <a:latin typeface="UD デジタル 教科書体 NK-R" panose="02020400000000000000" pitchFamily="18" charset="-128"/>
                <a:ea typeface="UD デジタル 教科書体 NK-R" panose="02020400000000000000" pitchFamily="18" charset="-128"/>
              </a:rPr>
              <a:t>アンケート：約</a:t>
            </a:r>
            <a:r>
              <a:rPr kumimoji="1" lang="en-US" altLang="ja-JP" sz="1600" dirty="0">
                <a:latin typeface="UD デジタル 教科書体 NK-R" panose="02020400000000000000" pitchFamily="18" charset="-128"/>
                <a:ea typeface="UD デジタル 教科書体 NK-R" panose="02020400000000000000" pitchFamily="18" charset="-128"/>
              </a:rPr>
              <a:t>80</a:t>
            </a:r>
            <a:r>
              <a:rPr kumimoji="1" lang="ja-JP" altLang="en-US" sz="1600" dirty="0">
                <a:latin typeface="UD デジタル 教科書体 NK-R" panose="02020400000000000000" pitchFamily="18" charset="-128"/>
                <a:ea typeface="UD デジタル 教科書体 NK-R" panose="02020400000000000000" pitchFamily="18" charset="-128"/>
              </a:rPr>
              <a:t>％</a:t>
            </a:r>
            <a:r>
              <a:rPr kumimoji="1" lang="en-US" altLang="ja-JP" sz="1600" dirty="0">
                <a:latin typeface="UD デジタル 教科書体 NK-R" panose="02020400000000000000" pitchFamily="18" charset="-128"/>
                <a:ea typeface="UD デジタル 教科書体 NK-R" panose="02020400000000000000" pitchFamily="18" charset="-128"/>
              </a:rPr>
              <a:t>〕</a:t>
            </a:r>
          </a:p>
        </p:txBody>
      </p:sp>
      <p:sp>
        <p:nvSpPr>
          <p:cNvPr id="13" name="テキスト ボックス 12">
            <a:extLst>
              <a:ext uri="{FF2B5EF4-FFF2-40B4-BE49-F238E27FC236}">
                <a16:creationId xmlns:a16="http://schemas.microsoft.com/office/drawing/2014/main" id="{5F02132D-351F-4552-80B2-8FEDC9EB42B3}"/>
              </a:ext>
            </a:extLst>
          </p:cNvPr>
          <p:cNvSpPr txBox="1"/>
          <p:nvPr/>
        </p:nvSpPr>
        <p:spPr>
          <a:xfrm>
            <a:off x="10187688" y="7187394"/>
            <a:ext cx="558800" cy="369332"/>
          </a:xfrm>
          <a:prstGeom prst="rect">
            <a:avLst/>
          </a:prstGeom>
          <a:noFill/>
        </p:spPr>
        <p:txBody>
          <a:bodyPr wrap="square" rtlCol="0">
            <a:spAutoFit/>
          </a:bodyPr>
          <a:lstStyle/>
          <a:p>
            <a:r>
              <a:rPr kumimoji="1" lang="ja-JP" altLang="en-US" dirty="0"/>
              <a:t>７</a:t>
            </a:r>
          </a:p>
        </p:txBody>
      </p:sp>
      <p:grpSp>
        <p:nvGrpSpPr>
          <p:cNvPr id="11" name="グループ化 10">
            <a:extLst>
              <a:ext uri="{FF2B5EF4-FFF2-40B4-BE49-F238E27FC236}">
                <a16:creationId xmlns:a16="http://schemas.microsoft.com/office/drawing/2014/main" id="{8792EB2D-BB1A-41C1-810D-13803A9B11D7}"/>
              </a:ext>
            </a:extLst>
          </p:cNvPr>
          <p:cNvGrpSpPr/>
          <p:nvPr/>
        </p:nvGrpSpPr>
        <p:grpSpPr>
          <a:xfrm>
            <a:off x="334170" y="3364060"/>
            <a:ext cx="8037488" cy="415777"/>
            <a:chOff x="332618" y="3023776"/>
            <a:chExt cx="8037488" cy="415777"/>
          </a:xfrm>
        </p:grpSpPr>
        <p:sp>
          <p:nvSpPr>
            <p:cNvPr id="4" name="正方形/長方形 3">
              <a:extLst>
                <a:ext uri="{FF2B5EF4-FFF2-40B4-BE49-F238E27FC236}">
                  <a16:creationId xmlns:a16="http://schemas.microsoft.com/office/drawing/2014/main" id="{7A9CF287-8F3A-4088-BD16-33CD9478AB08}"/>
                </a:ext>
              </a:extLst>
            </p:cNvPr>
            <p:cNvSpPr/>
            <p:nvPr/>
          </p:nvSpPr>
          <p:spPr>
            <a:xfrm>
              <a:off x="4860757" y="3023776"/>
              <a:ext cx="3509349" cy="4157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「十分な説明ができなかった」と回答した理由</a:t>
              </a:r>
              <a:endParaRPr kumimoji="1" lang="en-US" altLang="ja-JP" sz="1200" b="1" dirty="0">
                <a:latin typeface="BIZ UDPゴシック" panose="020B0400000000000000" pitchFamily="50" charset="-128"/>
                <a:ea typeface="BIZ UDPゴシック" panose="020B0400000000000000" pitchFamily="50" charset="-128"/>
              </a:endParaRPr>
            </a:p>
            <a:p>
              <a:pPr algn="ctr"/>
              <a:r>
                <a:rPr kumimoji="1" lang="ja-JP" altLang="en-US" sz="1200" b="1" dirty="0">
                  <a:latin typeface="BIZ UDPゴシック" panose="020B0400000000000000" pitchFamily="50" charset="-128"/>
                  <a:ea typeface="BIZ UDPゴシック" panose="020B0400000000000000" pitchFamily="50" charset="-128"/>
                </a:rPr>
                <a:t>（②、③、④を選択した評価者）</a:t>
              </a:r>
            </a:p>
          </p:txBody>
        </p:sp>
        <p:sp>
          <p:nvSpPr>
            <p:cNvPr id="5" name="正方形/長方形 4">
              <a:extLst>
                <a:ext uri="{FF2B5EF4-FFF2-40B4-BE49-F238E27FC236}">
                  <a16:creationId xmlns:a16="http://schemas.microsoft.com/office/drawing/2014/main" id="{0612AA6A-3D41-426F-B96C-BA9D43746352}"/>
                </a:ext>
              </a:extLst>
            </p:cNvPr>
            <p:cNvSpPr/>
            <p:nvPr/>
          </p:nvSpPr>
          <p:spPr>
            <a:xfrm>
              <a:off x="332618" y="3023776"/>
              <a:ext cx="2614903" cy="2044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開示にあたっての説明状況</a:t>
              </a:r>
            </a:p>
          </p:txBody>
        </p:sp>
      </p:grpSp>
      <p:sp>
        <p:nvSpPr>
          <p:cNvPr id="10" name="テキスト ボックス 9">
            <a:extLst>
              <a:ext uri="{FF2B5EF4-FFF2-40B4-BE49-F238E27FC236}">
                <a16:creationId xmlns:a16="http://schemas.microsoft.com/office/drawing/2014/main" id="{2D146096-2617-4627-9E56-5D3B74C85B41}"/>
              </a:ext>
            </a:extLst>
          </p:cNvPr>
          <p:cNvSpPr txBox="1"/>
          <p:nvPr/>
        </p:nvSpPr>
        <p:spPr>
          <a:xfrm>
            <a:off x="8389946" y="3522794"/>
            <a:ext cx="1375033" cy="253916"/>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spTree>
    <p:extLst>
      <p:ext uri="{BB962C8B-B14F-4D97-AF65-F5344CB8AC3E}">
        <p14:creationId xmlns:p14="http://schemas.microsoft.com/office/powerpoint/2010/main" val="541118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DDC08-EE9E-BEF2-A0DA-D29F723FF7AD}"/>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DDADCA1C-114A-683D-C374-8E88416B479B}"/>
              </a:ext>
            </a:extLst>
          </p:cNvPr>
          <p:cNvSpPr/>
          <p:nvPr/>
        </p:nvSpPr>
        <p:spPr>
          <a:xfrm>
            <a:off x="214437" y="692324"/>
            <a:ext cx="3653591"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⑥ 絶対評価の評価要素について</a:t>
            </a:r>
            <a:endParaRPr kumimoji="1" lang="ja-JP" altLang="en-US" b="1" dirty="0">
              <a:solidFill>
                <a:schemeClr val="tx1"/>
              </a:solidFill>
              <a:highlight>
                <a:srgbClr val="FFFF00"/>
              </a:highlight>
            </a:endParaRPr>
          </a:p>
        </p:txBody>
      </p:sp>
      <p:pic>
        <p:nvPicPr>
          <p:cNvPr id="5" name="図 4">
            <a:extLst>
              <a:ext uri="{FF2B5EF4-FFF2-40B4-BE49-F238E27FC236}">
                <a16:creationId xmlns:a16="http://schemas.microsoft.com/office/drawing/2014/main" id="{02ABA3ED-BDE2-F4CD-1415-CB519DF07C39}"/>
              </a:ext>
            </a:extLst>
          </p:cNvPr>
          <p:cNvPicPr>
            <a:picLocks noChangeAspect="1"/>
          </p:cNvPicPr>
          <p:nvPr/>
        </p:nvPicPr>
        <p:blipFill>
          <a:blip r:embed="rId2"/>
          <a:stretch>
            <a:fillRect/>
          </a:stretch>
        </p:blipFill>
        <p:spPr>
          <a:xfrm>
            <a:off x="96629" y="4064300"/>
            <a:ext cx="4107180" cy="2651760"/>
          </a:xfrm>
          <a:prstGeom prst="rect">
            <a:avLst/>
          </a:prstGeom>
        </p:spPr>
      </p:pic>
      <p:sp>
        <p:nvSpPr>
          <p:cNvPr id="3" name="テキスト ボックス 2">
            <a:extLst>
              <a:ext uri="{FF2B5EF4-FFF2-40B4-BE49-F238E27FC236}">
                <a16:creationId xmlns:a16="http://schemas.microsoft.com/office/drawing/2014/main" id="{D2634470-705F-80CF-FBB5-206FDB57C02E}"/>
              </a:ext>
            </a:extLst>
          </p:cNvPr>
          <p:cNvSpPr txBox="1"/>
          <p:nvPr/>
        </p:nvSpPr>
        <p:spPr>
          <a:xfrm>
            <a:off x="270661" y="1560771"/>
            <a:ext cx="10091272" cy="830997"/>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・絶対評価の評価要素については約</a:t>
            </a:r>
            <a:r>
              <a:rPr kumimoji="1" lang="en-US" altLang="ja-JP" sz="1600" dirty="0">
                <a:latin typeface="UD デジタル 教科書体 NK-R" panose="02020400000000000000" pitchFamily="18" charset="-128"/>
                <a:ea typeface="UD デジタル 教科書体 NK-R" panose="02020400000000000000" pitchFamily="18" charset="-128"/>
              </a:rPr>
              <a:t>83</a:t>
            </a:r>
            <a:r>
              <a:rPr kumimoji="1" lang="ja-JP" altLang="en-US" sz="1600" dirty="0">
                <a:latin typeface="UD デジタル 教科書体 NK-R" panose="02020400000000000000" pitchFamily="18" charset="-128"/>
                <a:ea typeface="UD デジタル 教科書体 NK-R" panose="02020400000000000000" pitchFamily="18" charset="-128"/>
              </a:rPr>
              <a:t>％が、 「現行どおりでよい」と回答。</a:t>
            </a:r>
            <a:endParaRPr kumimoji="1" lang="en-US" altLang="ja-JP" sz="1600" dirty="0">
              <a:latin typeface="UD デジタル 教科書体 NK-R" panose="02020400000000000000" pitchFamily="18" charset="-128"/>
              <a:ea typeface="UD デジタル 教科書体 NK-R" panose="02020400000000000000" pitchFamily="18" charset="-128"/>
            </a:endParaRPr>
          </a:p>
          <a:p>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・見直し内容については、「評価要素≪実績≫の項目を見直す（約</a:t>
            </a:r>
            <a:r>
              <a:rPr kumimoji="1" lang="en-US" altLang="ja-JP" sz="1600" dirty="0">
                <a:latin typeface="UD デジタル 教科書体 NK-R" panose="02020400000000000000" pitchFamily="18" charset="-128"/>
                <a:ea typeface="UD デジタル 教科書体 NK-R" panose="02020400000000000000" pitchFamily="18" charset="-128"/>
              </a:rPr>
              <a:t>34</a:t>
            </a:r>
            <a:r>
              <a:rPr kumimoji="1" lang="ja-JP" altLang="en-US" sz="1600" dirty="0">
                <a:latin typeface="UD デジタル 教科書体 NK-R" panose="02020400000000000000" pitchFamily="18" charset="-128"/>
                <a:ea typeface="UD デジタル 教科書体 NK-R" panose="02020400000000000000" pitchFamily="18" charset="-128"/>
              </a:rPr>
              <a:t>％）」ことが最も多かった。</a:t>
            </a:r>
            <a:endParaRPr kumimoji="1" lang="en-US" altLang="ja-JP" sz="1600" i="1" dirty="0">
              <a:latin typeface="UD デジタル 教科書体 NK-R" panose="02020400000000000000" pitchFamily="18" charset="-128"/>
              <a:ea typeface="UD デジタル 教科書体 NK-R" panose="02020400000000000000" pitchFamily="18" charset="-128"/>
            </a:endParaRPr>
          </a:p>
        </p:txBody>
      </p:sp>
      <p:sp>
        <p:nvSpPr>
          <p:cNvPr id="7" name="四角形: 角を丸くする 6">
            <a:extLst>
              <a:ext uri="{FF2B5EF4-FFF2-40B4-BE49-F238E27FC236}">
                <a16:creationId xmlns:a16="http://schemas.microsoft.com/office/drawing/2014/main" id="{D5CAEDB8-2645-8AF2-8926-F5DFF45A6A4C}"/>
              </a:ext>
            </a:extLst>
          </p:cNvPr>
          <p:cNvSpPr/>
          <p:nvPr/>
        </p:nvSpPr>
        <p:spPr>
          <a:xfrm>
            <a:off x="3717516" y="236230"/>
            <a:ext cx="6918737" cy="768237"/>
          </a:xfrm>
          <a:prstGeom prst="roundRect">
            <a:avLst>
              <a:gd name="adj" fmla="val 742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BIZ UDPゴシック" panose="020B0400000000000000" pitchFamily="50" charset="-128"/>
                <a:ea typeface="BIZ UDPゴシック" panose="020B0400000000000000" pitchFamily="50" charset="-128"/>
              </a:rPr>
              <a:t>【</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参考</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現行の絶対評価の評価要素</a:t>
            </a:r>
            <a:endParaRPr kumimoji="1" lang="en-US" altLang="ja-JP" sz="1200" b="1" dirty="0">
              <a:solidFill>
                <a:schemeClr val="tx1"/>
              </a:solidFill>
              <a:latin typeface="BIZ UDPゴシック" panose="020B0400000000000000" pitchFamily="50" charset="-128"/>
              <a:ea typeface="BIZ UDPゴシック" panose="020B0400000000000000" pitchFamily="50" charset="-128"/>
            </a:endParaRPr>
          </a:p>
          <a:p>
            <a:r>
              <a:rPr kumimoji="1" lang="ja-JP" altLang="en-US" sz="1100" dirty="0">
                <a:solidFill>
                  <a:schemeClr val="tx1"/>
                </a:solidFill>
                <a:latin typeface="BIZ UDPゴシック" panose="020B0400000000000000" pitchFamily="50" charset="-128"/>
                <a:ea typeface="BIZ UDPゴシック" panose="020B0400000000000000" pitchFamily="50" charset="-128"/>
              </a:rPr>
              <a:t>≪実績≫成果</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目標達成志向</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組織マネジメント</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チームワーク</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人材育成</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業務改善・改革・経費削減</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100" dirty="0">
                <a:solidFill>
                  <a:schemeClr val="tx1"/>
                </a:solidFill>
                <a:latin typeface="BIZ UDPゴシック" panose="020B0400000000000000" pitchFamily="50" charset="-128"/>
                <a:ea typeface="BIZ UDPゴシック" panose="020B0400000000000000" pitchFamily="50" charset="-128"/>
              </a:rPr>
              <a:t>≪能力≫自治体経営</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専門性・知識・情報収集</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折衝・調整力、コミュニケーション力</a:t>
            </a:r>
            <a:r>
              <a:rPr kumimoji="1" lang="en-US" altLang="ja-JP" sz="1100" dirty="0">
                <a:solidFill>
                  <a:schemeClr val="tx1"/>
                </a:solidFill>
                <a:latin typeface="BIZ UDPゴシック" panose="020B0400000000000000" pitchFamily="50" charset="-128"/>
                <a:ea typeface="BIZ UDPゴシック" panose="020B0400000000000000" pitchFamily="50" charset="-128"/>
              </a:rPr>
              <a:t>,</a:t>
            </a:r>
            <a:r>
              <a:rPr kumimoji="1" lang="ja-JP" altLang="en-US" sz="1100" dirty="0">
                <a:solidFill>
                  <a:schemeClr val="tx1"/>
                </a:solidFill>
                <a:latin typeface="BIZ UDPゴシック" panose="020B0400000000000000" pitchFamily="50" charset="-128"/>
                <a:ea typeface="BIZ UDPゴシック" panose="020B0400000000000000" pitchFamily="50" charset="-128"/>
              </a:rPr>
              <a:t>勤務態度・コンプライアンス</a:t>
            </a:r>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785243DA-BB92-920D-87BC-1ECCA32483B7}"/>
              </a:ext>
            </a:extLst>
          </p:cNvPr>
          <p:cNvSpPr txBox="1"/>
          <p:nvPr/>
        </p:nvSpPr>
        <p:spPr>
          <a:xfrm>
            <a:off x="10187688" y="7187394"/>
            <a:ext cx="558800" cy="369332"/>
          </a:xfrm>
          <a:prstGeom prst="rect">
            <a:avLst/>
          </a:prstGeom>
          <a:noFill/>
        </p:spPr>
        <p:txBody>
          <a:bodyPr wrap="square" rtlCol="0">
            <a:spAutoFit/>
          </a:bodyPr>
          <a:lstStyle/>
          <a:p>
            <a:r>
              <a:rPr kumimoji="1" lang="ja-JP" altLang="en-US" dirty="0"/>
              <a:t>８</a:t>
            </a:r>
          </a:p>
        </p:txBody>
      </p:sp>
      <p:grpSp>
        <p:nvGrpSpPr>
          <p:cNvPr id="13" name="グループ化 12">
            <a:extLst>
              <a:ext uri="{FF2B5EF4-FFF2-40B4-BE49-F238E27FC236}">
                <a16:creationId xmlns:a16="http://schemas.microsoft.com/office/drawing/2014/main" id="{7D53B9BD-6174-AAD6-52F5-A74024B33E12}"/>
              </a:ext>
            </a:extLst>
          </p:cNvPr>
          <p:cNvGrpSpPr/>
          <p:nvPr/>
        </p:nvGrpSpPr>
        <p:grpSpPr>
          <a:xfrm>
            <a:off x="617089" y="3754292"/>
            <a:ext cx="8991151" cy="486402"/>
            <a:chOff x="1083620" y="3689063"/>
            <a:chExt cx="8991151" cy="486402"/>
          </a:xfrm>
        </p:grpSpPr>
        <p:grpSp>
          <p:nvGrpSpPr>
            <p:cNvPr id="10" name="グループ化 9">
              <a:extLst>
                <a:ext uri="{FF2B5EF4-FFF2-40B4-BE49-F238E27FC236}">
                  <a16:creationId xmlns:a16="http://schemas.microsoft.com/office/drawing/2014/main" id="{DA3C50A7-D4FB-9BA1-D4F6-9BAD5B9574F7}"/>
                </a:ext>
              </a:extLst>
            </p:cNvPr>
            <p:cNvGrpSpPr/>
            <p:nvPr/>
          </p:nvGrpSpPr>
          <p:grpSpPr>
            <a:xfrm>
              <a:off x="1083620" y="3689063"/>
              <a:ext cx="7450531" cy="456537"/>
              <a:chOff x="1075599" y="1390434"/>
              <a:chExt cx="7450531" cy="415777"/>
            </a:xfrm>
          </p:grpSpPr>
          <p:sp>
            <p:nvSpPr>
              <p:cNvPr id="8" name="正方形/長方形 7">
                <a:extLst>
                  <a:ext uri="{FF2B5EF4-FFF2-40B4-BE49-F238E27FC236}">
                    <a16:creationId xmlns:a16="http://schemas.microsoft.com/office/drawing/2014/main" id="{01D2BC79-4DBB-49E2-518E-A20AECA9F5A3}"/>
                  </a:ext>
                </a:extLst>
              </p:cNvPr>
              <p:cNvSpPr/>
              <p:nvPr/>
            </p:nvSpPr>
            <p:spPr>
              <a:xfrm>
                <a:off x="5281088" y="1390434"/>
                <a:ext cx="3245042" cy="4157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dirty="0">
                    <a:latin typeface="BIZ UDPゴシック" panose="020B0400000000000000" pitchFamily="50" charset="-128"/>
                    <a:ea typeface="BIZ UDPゴシック" panose="020B0400000000000000" pitchFamily="50" charset="-128"/>
                  </a:rPr>
                  <a:t>見直し内容</a:t>
                </a:r>
                <a:endParaRPr kumimoji="1" lang="en-US" altLang="ja-JP" sz="1200" b="1" dirty="0">
                  <a:latin typeface="BIZ UDPゴシック" panose="020B0400000000000000" pitchFamily="50" charset="-128"/>
                  <a:ea typeface="BIZ UDPゴシック" panose="020B0400000000000000" pitchFamily="50" charset="-128"/>
                </a:endParaRPr>
              </a:p>
              <a:p>
                <a:r>
                  <a:rPr kumimoji="1" lang="ja-JP" altLang="en-US" sz="1200" b="1" dirty="0">
                    <a:latin typeface="BIZ UDPゴシック" panose="020B0400000000000000" pitchFamily="50" charset="-128"/>
                    <a:ea typeface="BIZ UDPゴシック" panose="020B0400000000000000" pitchFamily="50" charset="-128"/>
                  </a:rPr>
                  <a:t>（「絶対評価の評価要素を見直すべき」の内訳）</a:t>
                </a:r>
              </a:p>
            </p:txBody>
          </p:sp>
          <p:sp>
            <p:nvSpPr>
              <p:cNvPr id="9" name="正方形/長方形 8">
                <a:extLst>
                  <a:ext uri="{FF2B5EF4-FFF2-40B4-BE49-F238E27FC236}">
                    <a16:creationId xmlns:a16="http://schemas.microsoft.com/office/drawing/2014/main" id="{135BDC11-8212-71FE-220D-7BAA6FD09CC2}"/>
                  </a:ext>
                </a:extLst>
              </p:cNvPr>
              <p:cNvSpPr/>
              <p:nvPr/>
            </p:nvSpPr>
            <p:spPr>
              <a:xfrm>
                <a:off x="1075599" y="1417296"/>
                <a:ext cx="2826107" cy="2136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絶対評価の評価要素の見直しについて</a:t>
                </a:r>
              </a:p>
            </p:txBody>
          </p:sp>
        </p:grpSp>
        <p:sp>
          <p:nvSpPr>
            <p:cNvPr id="12" name="テキスト ボックス 11">
              <a:extLst>
                <a:ext uri="{FF2B5EF4-FFF2-40B4-BE49-F238E27FC236}">
                  <a16:creationId xmlns:a16="http://schemas.microsoft.com/office/drawing/2014/main" id="{68E11350-BA28-5FF2-BC40-AB99A05750D9}"/>
                </a:ext>
              </a:extLst>
            </p:cNvPr>
            <p:cNvSpPr txBox="1"/>
            <p:nvPr/>
          </p:nvSpPr>
          <p:spPr>
            <a:xfrm>
              <a:off x="8537312" y="3913855"/>
              <a:ext cx="1537459" cy="261610"/>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grpSp>
      <p:pic>
        <p:nvPicPr>
          <p:cNvPr id="16" name="図 15">
            <a:extLst>
              <a:ext uri="{FF2B5EF4-FFF2-40B4-BE49-F238E27FC236}">
                <a16:creationId xmlns:a16="http://schemas.microsoft.com/office/drawing/2014/main" id="{4E25BD83-4FA2-35EF-E694-F35ED8F754A4}"/>
              </a:ext>
            </a:extLst>
          </p:cNvPr>
          <p:cNvPicPr>
            <a:picLocks noChangeAspect="1"/>
          </p:cNvPicPr>
          <p:nvPr/>
        </p:nvPicPr>
        <p:blipFill>
          <a:blip r:embed="rId3"/>
          <a:srcRect r="8534"/>
          <a:stretch>
            <a:fillRect/>
          </a:stretch>
        </p:blipFill>
        <p:spPr>
          <a:xfrm>
            <a:off x="3582936" y="4224613"/>
            <a:ext cx="7053317" cy="2697480"/>
          </a:xfrm>
          <a:prstGeom prst="rect">
            <a:avLst/>
          </a:prstGeom>
        </p:spPr>
      </p:pic>
    </p:spTree>
    <p:extLst>
      <p:ext uri="{BB962C8B-B14F-4D97-AF65-F5344CB8AC3E}">
        <p14:creationId xmlns:p14="http://schemas.microsoft.com/office/powerpoint/2010/main" val="925100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F8481-4976-23F8-EB7B-F2934EF5A3B6}"/>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70B3E02D-31C1-BA20-2DC8-461B13314B32}"/>
              </a:ext>
            </a:extLst>
          </p:cNvPr>
          <p:cNvSpPr/>
          <p:nvPr/>
        </p:nvSpPr>
        <p:spPr>
          <a:xfrm>
            <a:off x="143317" y="672004"/>
            <a:ext cx="3653591"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⑥ 絶対評価の評価基準について</a:t>
            </a:r>
            <a:endParaRPr kumimoji="1" lang="ja-JP" altLang="en-US" b="1" dirty="0">
              <a:solidFill>
                <a:schemeClr val="tx1"/>
              </a:solidFill>
              <a:highlight>
                <a:srgbClr val="FFFF00"/>
              </a:highlight>
            </a:endParaRPr>
          </a:p>
        </p:txBody>
      </p:sp>
      <p:sp>
        <p:nvSpPr>
          <p:cNvPr id="3" name="テキスト ボックス 2">
            <a:extLst>
              <a:ext uri="{FF2B5EF4-FFF2-40B4-BE49-F238E27FC236}">
                <a16:creationId xmlns:a16="http://schemas.microsoft.com/office/drawing/2014/main" id="{D0D6AE20-9CBB-0A03-B779-EC2E94316BA2}"/>
              </a:ext>
            </a:extLst>
          </p:cNvPr>
          <p:cNvSpPr txBox="1"/>
          <p:nvPr/>
        </p:nvSpPr>
        <p:spPr>
          <a:xfrm>
            <a:off x="300270" y="2702182"/>
            <a:ext cx="10091272" cy="1077218"/>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・絶対評価の評価基準については、評価者では約</a:t>
            </a:r>
            <a:r>
              <a:rPr kumimoji="1" lang="en-US" altLang="ja-JP" sz="1600" dirty="0">
                <a:latin typeface="UD デジタル 教科書体 NK-R" panose="02020400000000000000" pitchFamily="18" charset="-128"/>
                <a:ea typeface="UD デジタル 教科書体 NK-R" panose="02020400000000000000" pitchFamily="18" charset="-128"/>
              </a:rPr>
              <a:t>83</a:t>
            </a:r>
            <a:r>
              <a:rPr kumimoji="1" lang="ja-JP" altLang="en-US" sz="1600" dirty="0">
                <a:latin typeface="UD デジタル 教科書体 NK-R" panose="02020400000000000000" pitchFamily="18" charset="-128"/>
                <a:ea typeface="UD デジタル 教科書体 NK-R" panose="02020400000000000000" pitchFamily="18" charset="-128"/>
              </a:rPr>
              <a:t>％、被評価者では約</a:t>
            </a:r>
            <a:r>
              <a:rPr kumimoji="1" lang="en-US" altLang="ja-JP" sz="1600" dirty="0">
                <a:latin typeface="UD デジタル 教科書体 NK-R" panose="02020400000000000000" pitchFamily="18" charset="-128"/>
                <a:ea typeface="UD デジタル 教科書体 NK-R" panose="02020400000000000000" pitchFamily="18" charset="-128"/>
              </a:rPr>
              <a:t>82</a:t>
            </a:r>
            <a:r>
              <a:rPr kumimoji="1" lang="ja-JP" altLang="en-US" sz="1600" dirty="0">
                <a:latin typeface="UD デジタル 教科書体 NK-R" panose="02020400000000000000" pitchFamily="18" charset="-128"/>
                <a:ea typeface="UD デジタル 教科書体 NK-R" panose="02020400000000000000" pitchFamily="18" charset="-128"/>
              </a:rPr>
              <a:t>％が、 「現行どおりでよい」と回答。</a:t>
            </a:r>
            <a:endParaRPr kumimoji="1" lang="en-US" altLang="ja-JP" sz="1600" dirty="0">
              <a:latin typeface="UD デジタル 教科書体 NK-R" panose="02020400000000000000" pitchFamily="18" charset="-128"/>
              <a:ea typeface="UD デジタル 教科書体 NK-R" panose="02020400000000000000" pitchFamily="18" charset="-128"/>
            </a:endParaRPr>
          </a:p>
          <a:p>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・見直し内容については、評価者では「上位区分の基準を緩和する（約</a:t>
            </a:r>
            <a:r>
              <a:rPr kumimoji="1" lang="en-US" altLang="ja-JP" sz="1600" dirty="0">
                <a:latin typeface="UD デジタル 教科書体 NK-R" panose="02020400000000000000" pitchFamily="18" charset="-128"/>
                <a:ea typeface="UD デジタル 教科書体 NK-R" panose="02020400000000000000" pitchFamily="18" charset="-128"/>
              </a:rPr>
              <a:t>31</a:t>
            </a:r>
            <a:r>
              <a:rPr kumimoji="1" lang="ja-JP" altLang="en-US" sz="1600" dirty="0">
                <a:latin typeface="UD デジタル 教科書体 NK-R" panose="02020400000000000000" pitchFamily="18" charset="-128"/>
                <a:ea typeface="UD デジタル 教科書体 NK-R" panose="02020400000000000000" pitchFamily="18" charset="-128"/>
              </a:rPr>
              <a:t>％）」こと、被評価者の立場では「絶対評価　</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基準をより多い段階にする（約</a:t>
            </a:r>
            <a:r>
              <a:rPr kumimoji="1" lang="en-US" altLang="ja-JP" sz="1600" dirty="0">
                <a:latin typeface="UD デジタル 教科書体 NK-R" panose="02020400000000000000" pitchFamily="18" charset="-128"/>
                <a:ea typeface="UD デジタル 教科書体 NK-R" panose="02020400000000000000" pitchFamily="18" charset="-128"/>
              </a:rPr>
              <a:t>64</a:t>
            </a:r>
            <a:r>
              <a:rPr kumimoji="1" lang="ja-JP" altLang="en-US" sz="1600" dirty="0">
                <a:latin typeface="UD デジタル 教科書体 NK-R" panose="02020400000000000000" pitchFamily="18" charset="-128"/>
                <a:ea typeface="UD デジタル 教科書体 NK-R" panose="02020400000000000000" pitchFamily="18" charset="-128"/>
              </a:rPr>
              <a:t>％）」ことが最も多かった。</a:t>
            </a:r>
            <a:endParaRPr kumimoji="1" lang="en-US" altLang="ja-JP" sz="1600" i="1" dirty="0">
              <a:latin typeface="UD デジタル 教科書体 NK-R" panose="02020400000000000000" pitchFamily="18" charset="-128"/>
              <a:ea typeface="UD デジタル 教科書体 NK-R" panose="02020400000000000000" pitchFamily="18" charset="-128"/>
            </a:endParaRPr>
          </a:p>
        </p:txBody>
      </p:sp>
      <p:sp>
        <p:nvSpPr>
          <p:cNvPr id="7" name="四角形: 角を丸くする 6">
            <a:extLst>
              <a:ext uri="{FF2B5EF4-FFF2-40B4-BE49-F238E27FC236}">
                <a16:creationId xmlns:a16="http://schemas.microsoft.com/office/drawing/2014/main" id="{D59D1FE0-5F14-1BC0-CE01-345B9A4DEC0C}"/>
              </a:ext>
            </a:extLst>
          </p:cNvPr>
          <p:cNvSpPr/>
          <p:nvPr/>
        </p:nvSpPr>
        <p:spPr>
          <a:xfrm>
            <a:off x="3595248" y="57751"/>
            <a:ext cx="7029320" cy="2502569"/>
          </a:xfrm>
          <a:prstGeom prst="roundRect">
            <a:avLst>
              <a:gd name="adj" fmla="val 742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BIZ UDPゴシック" panose="020B0400000000000000" pitchFamily="50" charset="-128"/>
                <a:ea typeface="BIZ UDPゴシック" panose="020B0400000000000000" pitchFamily="50" charset="-128"/>
              </a:rPr>
              <a:t>【</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参考</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現行の絶対評価の評価基準</a:t>
            </a:r>
            <a:endParaRPr kumimoji="1" lang="en-US" altLang="ja-JP" sz="1200" b="1" dirty="0">
              <a:solidFill>
                <a:schemeClr val="tx1"/>
              </a:solidFill>
              <a:latin typeface="BIZ UDPゴシック" panose="020B0400000000000000" pitchFamily="50" charset="-128"/>
              <a:ea typeface="BIZ UDPゴシック" panose="020B0400000000000000" pitchFamily="50" charset="-128"/>
            </a:endParaRPr>
          </a:p>
          <a:p>
            <a:r>
              <a:rPr kumimoji="1" lang="ja-JP" altLang="en-US" sz="1050" dirty="0">
                <a:solidFill>
                  <a:schemeClr val="tx1"/>
                </a:solidFill>
                <a:latin typeface="BIZ UDPゴシック" panose="020B0400000000000000" pitchFamily="50" charset="-128"/>
                <a:ea typeface="BIZ UDPゴシック" panose="020B0400000000000000" pitchFamily="50" charset="-128"/>
              </a:rPr>
              <a:t>（１）評価基準　≪実績・能力（勤務態度・コンプライアンス除く）≫１～５の５段階評価</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050" dirty="0">
                <a:solidFill>
                  <a:schemeClr val="tx1"/>
                </a:solidFill>
                <a:latin typeface="BIZ UDPゴシック" panose="020B0400000000000000" pitchFamily="50" charset="-128"/>
                <a:ea typeface="BIZ UDPゴシック" panose="020B0400000000000000" pitchFamily="50" charset="-128"/>
              </a:rPr>
              <a:t>　　　　　　　　 　≪能力（勤務態度・コンプライアンスのみ）≫１～３の３段階評価</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050" dirty="0">
                <a:solidFill>
                  <a:schemeClr val="tx1"/>
                </a:solidFill>
                <a:latin typeface="BIZ UDPゴシック" panose="020B0400000000000000" pitchFamily="50" charset="-128"/>
                <a:ea typeface="BIZ UDPゴシック" panose="020B0400000000000000" pitchFamily="50" charset="-128"/>
              </a:rPr>
              <a:t>（２）総合評価基準</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050" dirty="0">
                <a:solidFill>
                  <a:schemeClr val="tx1"/>
                </a:solidFill>
                <a:latin typeface="BIZ UDPゴシック" panose="020B0400000000000000" pitchFamily="50" charset="-128"/>
                <a:ea typeface="BIZ UDPゴシック" panose="020B0400000000000000" pitchFamily="50" charset="-128"/>
              </a:rPr>
              <a:t>　</a:t>
            </a:r>
            <a:r>
              <a:rPr kumimoji="1" lang="en-US" altLang="ja-JP" sz="1050" dirty="0">
                <a:solidFill>
                  <a:schemeClr val="tx1"/>
                </a:solidFill>
                <a:latin typeface="BIZ UDPゴシック" panose="020B0400000000000000" pitchFamily="50" charset="-128"/>
                <a:ea typeface="BIZ UDPゴシック" panose="020B0400000000000000" pitchFamily="50" charset="-128"/>
              </a:rPr>
              <a:t>S  </a:t>
            </a:r>
            <a:r>
              <a:rPr kumimoji="1" lang="ja-JP" altLang="en-US" sz="1050" dirty="0">
                <a:solidFill>
                  <a:schemeClr val="tx1"/>
                </a:solidFill>
                <a:latin typeface="BIZ UDPゴシック" panose="020B0400000000000000" pitchFamily="50" charset="-128"/>
                <a:ea typeface="BIZ UDPゴシック" panose="020B0400000000000000" pitchFamily="50" charset="-128"/>
              </a:rPr>
              <a:t>：「勤務態度・コンプライアンス」の評価が「３」かつそれ以外の全ての項目が「４」以上かつ「５」が半数を超える</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r>
              <a:rPr kumimoji="1" lang="en-US" altLang="ja-JP" sz="1050" dirty="0">
                <a:solidFill>
                  <a:schemeClr val="tx1"/>
                </a:solidFill>
                <a:latin typeface="BIZ UDPゴシック" panose="020B0400000000000000" pitchFamily="50" charset="-128"/>
                <a:ea typeface="BIZ UDPゴシック" panose="020B0400000000000000" pitchFamily="50" charset="-128"/>
              </a:rPr>
              <a:t>        </a:t>
            </a:r>
            <a:r>
              <a:rPr kumimoji="1" lang="ja-JP" altLang="en-US" sz="1050" dirty="0">
                <a:solidFill>
                  <a:schemeClr val="tx1"/>
                </a:solidFill>
                <a:latin typeface="BIZ UDPゴシック" panose="020B0400000000000000" pitchFamily="50" charset="-128"/>
                <a:ea typeface="BIZ UDPゴシック" panose="020B0400000000000000" pitchFamily="50" charset="-128"/>
              </a:rPr>
              <a:t>（過半数を占める）</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050" dirty="0">
                <a:solidFill>
                  <a:schemeClr val="tx1"/>
                </a:solidFill>
                <a:latin typeface="BIZ UDPゴシック" panose="020B0400000000000000" pitchFamily="50" charset="-128"/>
                <a:ea typeface="BIZ UDPゴシック" panose="020B0400000000000000" pitchFamily="50" charset="-128"/>
              </a:rPr>
              <a:t>　</a:t>
            </a:r>
            <a:r>
              <a:rPr kumimoji="1" lang="en-US" altLang="ja-JP" sz="1050" dirty="0">
                <a:solidFill>
                  <a:schemeClr val="tx1"/>
                </a:solidFill>
                <a:latin typeface="BIZ UDPゴシック" panose="020B0400000000000000" pitchFamily="50" charset="-128"/>
                <a:ea typeface="BIZ UDPゴシック" panose="020B0400000000000000" pitchFamily="50" charset="-128"/>
              </a:rPr>
              <a:t>AA</a:t>
            </a:r>
            <a:r>
              <a:rPr kumimoji="1" lang="ja-JP" altLang="en-US" sz="1050" dirty="0">
                <a:solidFill>
                  <a:schemeClr val="tx1"/>
                </a:solidFill>
                <a:latin typeface="BIZ UDPゴシック" panose="020B0400000000000000" pitchFamily="50" charset="-128"/>
                <a:ea typeface="BIZ UDPゴシック" panose="020B0400000000000000" pitchFamily="50" charset="-128"/>
              </a:rPr>
              <a:t>：「勤務態度・コンプライアンス」の評価が「３」かつそれ以外の全ての項目が「３」以上かつ「４」以上が５分の４以上。</a:t>
            </a:r>
          </a:p>
          <a:p>
            <a:r>
              <a:rPr kumimoji="1" lang="ja-JP" altLang="en-US" sz="1050" dirty="0">
                <a:solidFill>
                  <a:schemeClr val="tx1"/>
                </a:solidFill>
                <a:latin typeface="BIZ UDPゴシック" panose="020B0400000000000000" pitchFamily="50" charset="-128"/>
                <a:ea typeface="BIZ UDPゴシック" panose="020B0400000000000000" pitchFamily="50" charset="-128"/>
              </a:rPr>
              <a:t>　　　　ただし、「５」を１つ以上含む（「Ｓ」評価の要件を満たす場合を除く）</a:t>
            </a:r>
          </a:p>
          <a:p>
            <a:r>
              <a:rPr kumimoji="1" lang="ja-JP" altLang="en-US" sz="1050" dirty="0">
                <a:solidFill>
                  <a:schemeClr val="tx1"/>
                </a:solidFill>
                <a:latin typeface="BIZ UDPゴシック" panose="020B0400000000000000" pitchFamily="50" charset="-128"/>
                <a:ea typeface="BIZ UDPゴシック" panose="020B0400000000000000" pitchFamily="50" charset="-128"/>
              </a:rPr>
              <a:t>　</a:t>
            </a:r>
            <a:r>
              <a:rPr kumimoji="1" lang="en-US" altLang="ja-JP" sz="1050" dirty="0">
                <a:solidFill>
                  <a:schemeClr val="tx1"/>
                </a:solidFill>
                <a:latin typeface="BIZ UDPゴシック" panose="020B0400000000000000" pitchFamily="50" charset="-128"/>
                <a:ea typeface="BIZ UDPゴシック" panose="020B0400000000000000" pitchFamily="50" charset="-128"/>
              </a:rPr>
              <a:t>A</a:t>
            </a:r>
            <a:r>
              <a:rPr kumimoji="1" lang="ja-JP" altLang="en-US" sz="1050" dirty="0">
                <a:solidFill>
                  <a:schemeClr val="tx1"/>
                </a:solidFill>
                <a:latin typeface="BIZ UDPゴシック" panose="020B0400000000000000" pitchFamily="50" charset="-128"/>
                <a:ea typeface="BIZ UDPゴシック" panose="020B0400000000000000" pitchFamily="50" charset="-128"/>
              </a:rPr>
              <a:t>　：「勤務態度・コンプライアンス」の評価が「３」かつそれ以外の全ての項目が「３」以上かつ「４」以上が半数を超える</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r>
              <a:rPr kumimoji="1" lang="en-US" altLang="ja-JP" sz="1050" dirty="0">
                <a:solidFill>
                  <a:schemeClr val="tx1"/>
                </a:solidFill>
                <a:latin typeface="BIZ UDPゴシック" panose="020B0400000000000000" pitchFamily="50" charset="-128"/>
                <a:ea typeface="BIZ UDPゴシック" panose="020B0400000000000000" pitchFamily="50" charset="-128"/>
              </a:rPr>
              <a:t>        </a:t>
            </a:r>
            <a:r>
              <a:rPr kumimoji="1" lang="ja-JP" altLang="en-US" sz="1050" dirty="0">
                <a:solidFill>
                  <a:schemeClr val="tx1"/>
                </a:solidFill>
                <a:latin typeface="BIZ UDPゴシック" panose="020B0400000000000000" pitchFamily="50" charset="-128"/>
                <a:ea typeface="BIZ UDPゴシック" panose="020B0400000000000000" pitchFamily="50" charset="-128"/>
              </a:rPr>
              <a:t>（過半数を占める）</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050" dirty="0">
                <a:solidFill>
                  <a:schemeClr val="tx1"/>
                </a:solidFill>
                <a:latin typeface="BIZ UDPゴシック" panose="020B0400000000000000" pitchFamily="50" charset="-128"/>
                <a:ea typeface="BIZ UDPゴシック" panose="020B0400000000000000" pitchFamily="50" charset="-128"/>
              </a:rPr>
              <a:t>　　　　（「Ｓ」、「ＡＡ」評価の要件を満たす場合を除く）</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050" dirty="0">
                <a:solidFill>
                  <a:schemeClr val="tx1"/>
                </a:solidFill>
                <a:latin typeface="BIZ UDPゴシック" panose="020B0400000000000000" pitchFamily="50" charset="-128"/>
                <a:ea typeface="BIZ UDPゴシック" panose="020B0400000000000000" pitchFamily="50" charset="-128"/>
              </a:rPr>
              <a:t>　</a:t>
            </a:r>
            <a:r>
              <a:rPr kumimoji="1" lang="en-US" altLang="ja-JP" sz="1050" dirty="0">
                <a:solidFill>
                  <a:schemeClr val="tx1"/>
                </a:solidFill>
                <a:latin typeface="BIZ UDPゴシック" panose="020B0400000000000000" pitchFamily="50" charset="-128"/>
                <a:ea typeface="BIZ UDPゴシック" panose="020B0400000000000000" pitchFamily="50" charset="-128"/>
              </a:rPr>
              <a:t>B</a:t>
            </a:r>
            <a:r>
              <a:rPr kumimoji="1" lang="ja-JP" altLang="en-US" sz="1050" dirty="0">
                <a:solidFill>
                  <a:schemeClr val="tx1"/>
                </a:solidFill>
                <a:latin typeface="BIZ UDPゴシック" panose="020B0400000000000000" pitchFamily="50" charset="-128"/>
                <a:ea typeface="BIZ UDPゴシック" panose="020B0400000000000000" pitchFamily="50" charset="-128"/>
              </a:rPr>
              <a:t>　：Ｓ、ＡＡ、Ａ、Ｃ、Ｄ　以外</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050" dirty="0">
                <a:solidFill>
                  <a:schemeClr val="tx1"/>
                </a:solidFill>
                <a:latin typeface="BIZ UDPゴシック" panose="020B0400000000000000" pitchFamily="50" charset="-128"/>
                <a:ea typeface="BIZ UDPゴシック" panose="020B0400000000000000" pitchFamily="50" charset="-128"/>
              </a:rPr>
              <a:t>　</a:t>
            </a:r>
            <a:r>
              <a:rPr kumimoji="1" lang="en-US" altLang="ja-JP" sz="1050" dirty="0">
                <a:solidFill>
                  <a:schemeClr val="tx1"/>
                </a:solidFill>
                <a:latin typeface="BIZ UDPゴシック" panose="020B0400000000000000" pitchFamily="50" charset="-128"/>
                <a:ea typeface="BIZ UDPゴシック" panose="020B0400000000000000" pitchFamily="50" charset="-128"/>
              </a:rPr>
              <a:t>C</a:t>
            </a:r>
            <a:r>
              <a:rPr kumimoji="1" lang="ja-JP" altLang="en-US" sz="1050" dirty="0">
                <a:solidFill>
                  <a:schemeClr val="tx1"/>
                </a:solidFill>
                <a:latin typeface="BIZ UDPゴシック" panose="020B0400000000000000" pitchFamily="50" charset="-128"/>
                <a:ea typeface="BIZ UDPゴシック" panose="020B0400000000000000" pitchFamily="50" charset="-128"/>
              </a:rPr>
              <a:t>　：「２」以下が半数以上（「Ｄ」評価の要件を満たす場合を除く）または「１」が１つ</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050" dirty="0">
                <a:solidFill>
                  <a:schemeClr val="tx1"/>
                </a:solidFill>
                <a:latin typeface="BIZ UDPゴシック" panose="020B0400000000000000" pitchFamily="50" charset="-128"/>
                <a:ea typeface="BIZ UDPゴシック" panose="020B0400000000000000" pitchFamily="50" charset="-128"/>
              </a:rPr>
              <a:t>　</a:t>
            </a:r>
            <a:r>
              <a:rPr kumimoji="1" lang="en-US" altLang="ja-JP" sz="1050" dirty="0">
                <a:solidFill>
                  <a:schemeClr val="tx1"/>
                </a:solidFill>
                <a:latin typeface="BIZ UDPゴシック" panose="020B0400000000000000" pitchFamily="50" charset="-128"/>
                <a:ea typeface="BIZ UDPゴシック" panose="020B0400000000000000" pitchFamily="50" charset="-128"/>
              </a:rPr>
              <a:t>D</a:t>
            </a:r>
            <a:r>
              <a:rPr kumimoji="1" lang="ja-JP" altLang="en-US" sz="1050" dirty="0">
                <a:solidFill>
                  <a:schemeClr val="tx1"/>
                </a:solidFill>
                <a:latin typeface="BIZ UDPゴシック" panose="020B0400000000000000" pitchFamily="50" charset="-128"/>
                <a:ea typeface="BIZ UDPゴシック" panose="020B0400000000000000" pitchFamily="50" charset="-128"/>
              </a:rPr>
              <a:t>　：「２」以下が４分の３以上または「１」が複数</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B04FCE6C-C24A-AB67-5924-8DD70C18E3B6}"/>
              </a:ext>
            </a:extLst>
          </p:cNvPr>
          <p:cNvSpPr txBox="1"/>
          <p:nvPr/>
        </p:nvSpPr>
        <p:spPr>
          <a:xfrm>
            <a:off x="10187688" y="7187394"/>
            <a:ext cx="558800" cy="369332"/>
          </a:xfrm>
          <a:prstGeom prst="rect">
            <a:avLst/>
          </a:prstGeom>
          <a:noFill/>
        </p:spPr>
        <p:txBody>
          <a:bodyPr wrap="square" rtlCol="0">
            <a:spAutoFit/>
          </a:bodyPr>
          <a:lstStyle/>
          <a:p>
            <a:r>
              <a:rPr kumimoji="1" lang="ja-JP" altLang="en-US" dirty="0"/>
              <a:t>８</a:t>
            </a:r>
          </a:p>
        </p:txBody>
      </p:sp>
      <p:grpSp>
        <p:nvGrpSpPr>
          <p:cNvPr id="13" name="グループ化 12">
            <a:extLst>
              <a:ext uri="{FF2B5EF4-FFF2-40B4-BE49-F238E27FC236}">
                <a16:creationId xmlns:a16="http://schemas.microsoft.com/office/drawing/2014/main" id="{03C766E9-66A3-0A1E-2771-FE1A4CAF47E3}"/>
              </a:ext>
            </a:extLst>
          </p:cNvPr>
          <p:cNvGrpSpPr/>
          <p:nvPr/>
        </p:nvGrpSpPr>
        <p:grpSpPr>
          <a:xfrm>
            <a:off x="1242237" y="3932903"/>
            <a:ext cx="8832534" cy="486402"/>
            <a:chOff x="1242237" y="3689063"/>
            <a:chExt cx="8832534" cy="486402"/>
          </a:xfrm>
        </p:grpSpPr>
        <p:grpSp>
          <p:nvGrpSpPr>
            <p:cNvPr id="10" name="グループ化 9">
              <a:extLst>
                <a:ext uri="{FF2B5EF4-FFF2-40B4-BE49-F238E27FC236}">
                  <a16:creationId xmlns:a16="http://schemas.microsoft.com/office/drawing/2014/main" id="{3F62CE52-0554-F15B-F2F0-03E2B02A4341}"/>
                </a:ext>
              </a:extLst>
            </p:cNvPr>
            <p:cNvGrpSpPr/>
            <p:nvPr/>
          </p:nvGrpSpPr>
          <p:grpSpPr>
            <a:xfrm>
              <a:off x="1242237" y="3689063"/>
              <a:ext cx="7291914" cy="456537"/>
              <a:chOff x="1234216" y="1390434"/>
              <a:chExt cx="7291914" cy="415777"/>
            </a:xfrm>
          </p:grpSpPr>
          <p:sp>
            <p:nvSpPr>
              <p:cNvPr id="8" name="正方形/長方形 7">
                <a:extLst>
                  <a:ext uri="{FF2B5EF4-FFF2-40B4-BE49-F238E27FC236}">
                    <a16:creationId xmlns:a16="http://schemas.microsoft.com/office/drawing/2014/main" id="{CA4C426F-20FA-F60E-284B-918148A21E3A}"/>
                  </a:ext>
                </a:extLst>
              </p:cNvPr>
              <p:cNvSpPr/>
              <p:nvPr/>
            </p:nvSpPr>
            <p:spPr>
              <a:xfrm>
                <a:off x="5281088" y="1390434"/>
                <a:ext cx="3245042" cy="4157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dirty="0">
                    <a:latin typeface="BIZ UDPゴシック" panose="020B0400000000000000" pitchFamily="50" charset="-128"/>
                    <a:ea typeface="BIZ UDPゴシック" panose="020B0400000000000000" pitchFamily="50" charset="-128"/>
                  </a:rPr>
                  <a:t>見直し内容</a:t>
                </a:r>
                <a:endParaRPr kumimoji="1" lang="en-US" altLang="ja-JP" sz="1200" b="1" dirty="0">
                  <a:latin typeface="BIZ UDPゴシック" panose="020B0400000000000000" pitchFamily="50" charset="-128"/>
                  <a:ea typeface="BIZ UDPゴシック" panose="020B0400000000000000" pitchFamily="50" charset="-128"/>
                </a:endParaRPr>
              </a:p>
              <a:p>
                <a:r>
                  <a:rPr kumimoji="1" lang="ja-JP" altLang="en-US" sz="1200" b="1" dirty="0">
                    <a:latin typeface="BIZ UDPゴシック" panose="020B0400000000000000" pitchFamily="50" charset="-128"/>
                    <a:ea typeface="BIZ UDPゴシック" panose="020B0400000000000000" pitchFamily="50" charset="-128"/>
                  </a:rPr>
                  <a:t>（「絶対評価の評価基準を見直すべき」の内訳）</a:t>
                </a:r>
              </a:p>
            </p:txBody>
          </p:sp>
          <p:sp>
            <p:nvSpPr>
              <p:cNvPr id="9" name="正方形/長方形 8">
                <a:extLst>
                  <a:ext uri="{FF2B5EF4-FFF2-40B4-BE49-F238E27FC236}">
                    <a16:creationId xmlns:a16="http://schemas.microsoft.com/office/drawing/2014/main" id="{DD2B8048-E4C0-39BF-8D51-1CD09C946CF1}"/>
                  </a:ext>
                </a:extLst>
              </p:cNvPr>
              <p:cNvSpPr/>
              <p:nvPr/>
            </p:nvSpPr>
            <p:spPr>
              <a:xfrm>
                <a:off x="1234216" y="1417296"/>
                <a:ext cx="2826107" cy="2136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絶対評価の評価基準の見直しについて</a:t>
                </a:r>
              </a:p>
            </p:txBody>
          </p:sp>
        </p:grpSp>
        <p:sp>
          <p:nvSpPr>
            <p:cNvPr id="12" name="テキスト ボックス 11">
              <a:extLst>
                <a:ext uri="{FF2B5EF4-FFF2-40B4-BE49-F238E27FC236}">
                  <a16:creationId xmlns:a16="http://schemas.microsoft.com/office/drawing/2014/main" id="{5255AC28-8A8F-6920-B1D1-4A5D6A9655F6}"/>
                </a:ext>
              </a:extLst>
            </p:cNvPr>
            <p:cNvSpPr txBox="1"/>
            <p:nvPr/>
          </p:nvSpPr>
          <p:spPr>
            <a:xfrm>
              <a:off x="8537312" y="3913855"/>
              <a:ext cx="1537459" cy="261610"/>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grpSp>
      <p:pic>
        <p:nvPicPr>
          <p:cNvPr id="5" name="図 4">
            <a:extLst>
              <a:ext uri="{FF2B5EF4-FFF2-40B4-BE49-F238E27FC236}">
                <a16:creationId xmlns:a16="http://schemas.microsoft.com/office/drawing/2014/main" id="{510C4CC8-83CB-DCBB-7D5B-E73CC62561A3}"/>
              </a:ext>
            </a:extLst>
          </p:cNvPr>
          <p:cNvPicPr>
            <a:picLocks noChangeAspect="1"/>
          </p:cNvPicPr>
          <p:nvPr/>
        </p:nvPicPr>
        <p:blipFill>
          <a:blip r:embed="rId2"/>
          <a:stretch>
            <a:fillRect/>
          </a:stretch>
        </p:blipFill>
        <p:spPr>
          <a:xfrm>
            <a:off x="143317" y="4235911"/>
            <a:ext cx="4328160" cy="2651760"/>
          </a:xfrm>
          <a:prstGeom prst="rect">
            <a:avLst/>
          </a:prstGeom>
        </p:spPr>
      </p:pic>
      <p:pic>
        <p:nvPicPr>
          <p:cNvPr id="19" name="図 18">
            <a:extLst>
              <a:ext uri="{FF2B5EF4-FFF2-40B4-BE49-F238E27FC236}">
                <a16:creationId xmlns:a16="http://schemas.microsoft.com/office/drawing/2014/main" id="{246B8708-06DA-1583-893F-0111AF1A4B65}"/>
              </a:ext>
            </a:extLst>
          </p:cNvPr>
          <p:cNvPicPr>
            <a:picLocks noChangeAspect="1"/>
          </p:cNvPicPr>
          <p:nvPr/>
        </p:nvPicPr>
        <p:blipFill>
          <a:blip r:embed="rId3"/>
          <a:stretch>
            <a:fillRect/>
          </a:stretch>
        </p:blipFill>
        <p:spPr>
          <a:xfrm>
            <a:off x="4162808" y="4419305"/>
            <a:ext cx="6461760" cy="2689860"/>
          </a:xfrm>
          <a:prstGeom prst="rect">
            <a:avLst/>
          </a:prstGeom>
        </p:spPr>
      </p:pic>
    </p:spTree>
    <p:extLst>
      <p:ext uri="{BB962C8B-B14F-4D97-AF65-F5344CB8AC3E}">
        <p14:creationId xmlns:p14="http://schemas.microsoft.com/office/powerpoint/2010/main" val="1821441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48A6EDF3-DC8E-46D8-AAFE-E44C4154A08D}"/>
              </a:ext>
            </a:extLst>
          </p:cNvPr>
          <p:cNvSpPr/>
          <p:nvPr/>
        </p:nvSpPr>
        <p:spPr>
          <a:xfrm>
            <a:off x="214437" y="692324"/>
            <a:ext cx="3653591"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⑥ 相対評価の分布割合について</a:t>
            </a:r>
            <a:endParaRPr kumimoji="1" lang="ja-JP" altLang="en-US" b="1" dirty="0">
              <a:solidFill>
                <a:schemeClr val="tx1"/>
              </a:solidFill>
              <a:highlight>
                <a:srgbClr val="FFFF00"/>
              </a:highlight>
            </a:endParaRPr>
          </a:p>
        </p:txBody>
      </p:sp>
      <p:sp>
        <p:nvSpPr>
          <p:cNvPr id="3" name="テキスト ボックス 2">
            <a:extLst>
              <a:ext uri="{FF2B5EF4-FFF2-40B4-BE49-F238E27FC236}">
                <a16:creationId xmlns:a16="http://schemas.microsoft.com/office/drawing/2014/main" id="{885C0E05-0D83-4DD3-A21C-C72AEBC52E31}"/>
              </a:ext>
            </a:extLst>
          </p:cNvPr>
          <p:cNvSpPr txBox="1"/>
          <p:nvPr/>
        </p:nvSpPr>
        <p:spPr>
          <a:xfrm>
            <a:off x="270661" y="1560771"/>
            <a:ext cx="10091272" cy="1323439"/>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・相対評価の分布割合については、評価者では約</a:t>
            </a:r>
            <a:r>
              <a:rPr kumimoji="1" lang="en-US" altLang="ja-JP" sz="1600" dirty="0">
                <a:latin typeface="UD デジタル 教科書体 NK-R" panose="02020400000000000000" pitchFamily="18" charset="-128"/>
                <a:ea typeface="UD デジタル 教科書体 NK-R" panose="02020400000000000000" pitchFamily="18" charset="-128"/>
              </a:rPr>
              <a:t>54</a:t>
            </a:r>
            <a:r>
              <a:rPr kumimoji="1" lang="ja-JP" altLang="en-US" sz="1600" dirty="0">
                <a:latin typeface="UD デジタル 教科書体 NK-R" panose="02020400000000000000" pitchFamily="18" charset="-128"/>
                <a:ea typeface="UD デジタル 教科書体 NK-R" panose="02020400000000000000" pitchFamily="18" charset="-128"/>
              </a:rPr>
              <a:t>％、被評価者では約</a:t>
            </a:r>
            <a:r>
              <a:rPr kumimoji="1" lang="en-US" altLang="ja-JP" sz="1600" dirty="0">
                <a:latin typeface="UD デジタル 教科書体 NK-R" panose="02020400000000000000" pitchFamily="18" charset="-128"/>
                <a:ea typeface="UD デジタル 教科書体 NK-R" panose="02020400000000000000" pitchFamily="18" charset="-128"/>
              </a:rPr>
              <a:t>75</a:t>
            </a:r>
            <a:r>
              <a:rPr kumimoji="1" lang="ja-JP" altLang="en-US" sz="1600" dirty="0">
                <a:latin typeface="UD デジタル 教科書体 NK-R" panose="02020400000000000000" pitchFamily="18" charset="-128"/>
                <a:ea typeface="UD デジタル 教科書体 NK-R" panose="02020400000000000000" pitchFamily="18" charset="-128"/>
              </a:rPr>
              <a:t>％が、 「現行どおりでよい」と回答。</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〔R7</a:t>
            </a:r>
            <a:r>
              <a:rPr kumimoji="1" lang="ja-JP" altLang="en-US" sz="1600" dirty="0">
                <a:latin typeface="UD デジタル 教科書体 NK-R" panose="02020400000000000000" pitchFamily="18" charset="-128"/>
                <a:ea typeface="UD デジタル 教科書体 NK-R" panose="02020400000000000000" pitchFamily="18" charset="-128"/>
              </a:rPr>
              <a:t>アンケート：「評価者」約</a:t>
            </a:r>
            <a:r>
              <a:rPr kumimoji="1" lang="en-US" altLang="ja-JP" sz="1600" dirty="0">
                <a:latin typeface="UD デジタル 教科書体 NK-R" panose="02020400000000000000" pitchFamily="18" charset="-128"/>
                <a:ea typeface="UD デジタル 教科書体 NK-R" panose="02020400000000000000" pitchFamily="18" charset="-128"/>
              </a:rPr>
              <a:t>56</a:t>
            </a:r>
            <a:r>
              <a:rPr kumimoji="1" lang="ja-JP" altLang="en-US" sz="1600" dirty="0">
                <a:latin typeface="UD デジタル 教科書体 NK-R" panose="02020400000000000000" pitchFamily="18" charset="-128"/>
                <a:ea typeface="UD デジタル 教科書体 NK-R" panose="02020400000000000000" pitchFamily="18" charset="-128"/>
              </a:rPr>
              <a:t>％　　　「被評価者」約</a:t>
            </a:r>
            <a:r>
              <a:rPr kumimoji="1" lang="en-US" altLang="ja-JP" sz="1600" dirty="0">
                <a:latin typeface="UD デジタル 教科書体 NK-R" panose="02020400000000000000" pitchFamily="18" charset="-128"/>
                <a:ea typeface="UD デジタル 教科書体 NK-R" panose="02020400000000000000" pitchFamily="18" charset="-128"/>
              </a:rPr>
              <a:t>75</a:t>
            </a:r>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a:t>
            </a:r>
          </a:p>
          <a:p>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・見直し内容については、評価者では「下位区分の割合を減らす（約</a:t>
            </a:r>
            <a:r>
              <a:rPr kumimoji="1" lang="en-US" altLang="ja-JP" sz="1600" dirty="0">
                <a:latin typeface="UD デジタル 教科書体 NK-R" panose="02020400000000000000" pitchFamily="18" charset="-128"/>
                <a:ea typeface="UD デジタル 教科書体 NK-R" panose="02020400000000000000" pitchFamily="18" charset="-128"/>
              </a:rPr>
              <a:t>36</a:t>
            </a:r>
            <a:r>
              <a:rPr kumimoji="1" lang="ja-JP" altLang="en-US" sz="1600" dirty="0">
                <a:latin typeface="UD デジタル 教科書体 NK-R" panose="02020400000000000000" pitchFamily="18" charset="-128"/>
                <a:ea typeface="UD デジタル 教科書体 NK-R" panose="02020400000000000000" pitchFamily="18" charset="-128"/>
              </a:rPr>
              <a:t>％）」こと、被評価者の立場では「上位区分の</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割合を増やす（約</a:t>
            </a:r>
            <a:r>
              <a:rPr kumimoji="1" lang="en-US" altLang="ja-JP" sz="1600" dirty="0">
                <a:latin typeface="UD デジタル 教科書体 NK-R" panose="02020400000000000000" pitchFamily="18" charset="-128"/>
                <a:ea typeface="UD デジタル 教科書体 NK-R" panose="02020400000000000000" pitchFamily="18" charset="-128"/>
              </a:rPr>
              <a:t>64</a:t>
            </a:r>
            <a:r>
              <a:rPr kumimoji="1" lang="ja-JP" altLang="en-US" sz="1600" dirty="0">
                <a:latin typeface="UD デジタル 教科書体 NK-R" panose="02020400000000000000" pitchFamily="18" charset="-128"/>
                <a:ea typeface="UD デジタル 教科書体 NK-R" panose="02020400000000000000" pitchFamily="18" charset="-128"/>
              </a:rPr>
              <a:t>％）」ことが最も多かった。</a:t>
            </a:r>
            <a:endParaRPr kumimoji="1" lang="en-US" altLang="ja-JP" sz="1600" i="1" dirty="0">
              <a:latin typeface="UD デジタル 教科書体 NK-R" panose="02020400000000000000" pitchFamily="18" charset="-128"/>
              <a:ea typeface="UD デジタル 教科書体 NK-R" panose="02020400000000000000" pitchFamily="18" charset="-128"/>
            </a:endParaRPr>
          </a:p>
        </p:txBody>
      </p:sp>
      <p:sp>
        <p:nvSpPr>
          <p:cNvPr id="7" name="四角形: 角を丸くする 6">
            <a:extLst>
              <a:ext uri="{FF2B5EF4-FFF2-40B4-BE49-F238E27FC236}">
                <a16:creationId xmlns:a16="http://schemas.microsoft.com/office/drawing/2014/main" id="{B1D533BD-BF35-4C69-8AC9-48BDFA5C577C}"/>
              </a:ext>
            </a:extLst>
          </p:cNvPr>
          <p:cNvSpPr/>
          <p:nvPr/>
        </p:nvSpPr>
        <p:spPr>
          <a:xfrm>
            <a:off x="4434348" y="236230"/>
            <a:ext cx="6043028" cy="768237"/>
          </a:xfrm>
          <a:prstGeom prst="roundRect">
            <a:avLst>
              <a:gd name="adj" fmla="val 742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BIZ UDPゴシック" panose="020B0400000000000000" pitchFamily="50" charset="-128"/>
                <a:ea typeface="BIZ UDPゴシック" panose="020B0400000000000000" pitchFamily="50" charset="-128"/>
              </a:rPr>
              <a:t>【</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参考</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現行の相対評価の分布割合</a:t>
            </a:r>
            <a:endParaRPr kumimoji="1" lang="en-US" altLang="ja-JP" sz="1200" b="1" dirty="0">
              <a:solidFill>
                <a:schemeClr val="tx1"/>
              </a:solidFill>
              <a:latin typeface="BIZ UDPゴシック" panose="020B0400000000000000" pitchFamily="50" charset="-128"/>
              <a:ea typeface="BIZ UDPゴシック" panose="020B0400000000000000" pitchFamily="50" charset="-128"/>
            </a:endParaRPr>
          </a:p>
          <a:p>
            <a:r>
              <a:rPr kumimoji="1" lang="ja-JP" altLang="en-US" sz="1100" dirty="0">
                <a:solidFill>
                  <a:schemeClr val="tx1"/>
                </a:solidFill>
                <a:latin typeface="BIZ UDPゴシック" panose="020B0400000000000000" pitchFamily="50" charset="-128"/>
                <a:ea typeface="BIZ UDPゴシック" panose="020B0400000000000000" pitchFamily="50" charset="-128"/>
              </a:rPr>
              <a:t>　特区分：</a:t>
            </a:r>
            <a:r>
              <a:rPr kumimoji="1" lang="en-US" altLang="ja-JP" sz="1100" dirty="0">
                <a:solidFill>
                  <a:schemeClr val="tx1"/>
                </a:solidFill>
                <a:latin typeface="BIZ UDPゴシック" panose="020B0400000000000000" pitchFamily="50" charset="-128"/>
                <a:ea typeface="BIZ UDPゴシック" panose="020B0400000000000000" pitchFamily="50" charset="-128"/>
              </a:rPr>
              <a:t>5</a:t>
            </a:r>
            <a:r>
              <a:rPr kumimoji="1" lang="ja-JP" altLang="en-US" sz="1100" dirty="0">
                <a:solidFill>
                  <a:schemeClr val="tx1"/>
                </a:solidFill>
                <a:latin typeface="BIZ UDPゴシック" panose="020B0400000000000000" pitchFamily="50" charset="-128"/>
                <a:ea typeface="BIZ UDPゴシック" panose="020B0400000000000000" pitchFamily="50" charset="-128"/>
              </a:rPr>
              <a:t>％　　一区分：</a:t>
            </a:r>
            <a:r>
              <a:rPr kumimoji="1" lang="en-US" altLang="ja-JP" sz="1100" dirty="0">
                <a:solidFill>
                  <a:schemeClr val="tx1"/>
                </a:solidFill>
                <a:latin typeface="BIZ UDPゴシック" panose="020B0400000000000000" pitchFamily="50" charset="-128"/>
                <a:ea typeface="BIZ UDPゴシック" panose="020B0400000000000000" pitchFamily="50" charset="-128"/>
              </a:rPr>
              <a:t>10</a:t>
            </a:r>
            <a:r>
              <a:rPr kumimoji="1" lang="ja-JP" altLang="en-US" sz="1100" dirty="0">
                <a:solidFill>
                  <a:schemeClr val="tx1"/>
                </a:solidFill>
                <a:latin typeface="BIZ UDPゴシック" panose="020B0400000000000000" pitchFamily="50" charset="-128"/>
                <a:ea typeface="BIZ UDPゴシック" panose="020B0400000000000000" pitchFamily="50" charset="-128"/>
              </a:rPr>
              <a:t>％　　二区分：</a:t>
            </a:r>
            <a:r>
              <a:rPr kumimoji="1" lang="en-US" altLang="ja-JP" sz="1100" dirty="0">
                <a:solidFill>
                  <a:schemeClr val="tx1"/>
                </a:solidFill>
                <a:latin typeface="BIZ UDPゴシック" panose="020B0400000000000000" pitchFamily="50" charset="-128"/>
                <a:ea typeface="BIZ UDPゴシック" panose="020B0400000000000000" pitchFamily="50" charset="-128"/>
              </a:rPr>
              <a:t>20</a:t>
            </a:r>
            <a:r>
              <a:rPr kumimoji="1" lang="ja-JP" altLang="en-US" sz="1100" dirty="0">
                <a:solidFill>
                  <a:schemeClr val="tx1"/>
                </a:solidFill>
                <a:latin typeface="BIZ UDPゴシック" panose="020B0400000000000000" pitchFamily="50" charset="-128"/>
                <a:ea typeface="BIZ UDPゴシック" panose="020B0400000000000000" pitchFamily="50" charset="-128"/>
              </a:rPr>
              <a:t>％　　三区分：</a:t>
            </a:r>
            <a:r>
              <a:rPr kumimoji="1" lang="en-US" altLang="ja-JP" sz="1100" dirty="0">
                <a:solidFill>
                  <a:schemeClr val="tx1"/>
                </a:solidFill>
                <a:latin typeface="BIZ UDPゴシック" panose="020B0400000000000000" pitchFamily="50" charset="-128"/>
                <a:ea typeface="BIZ UDPゴシック" panose="020B0400000000000000" pitchFamily="50" charset="-128"/>
              </a:rPr>
              <a:t>60</a:t>
            </a:r>
            <a:r>
              <a:rPr kumimoji="1" lang="ja-JP" altLang="en-US" sz="1100" dirty="0">
                <a:solidFill>
                  <a:schemeClr val="tx1"/>
                </a:solidFill>
                <a:latin typeface="BIZ UDPゴシック" panose="020B0400000000000000" pitchFamily="50" charset="-128"/>
                <a:ea typeface="BIZ UDPゴシック" panose="020B0400000000000000" pitchFamily="50" charset="-128"/>
              </a:rPr>
              <a:t>％　　四区分：４％　　五区分：１％</a:t>
            </a:r>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C7FA93F8-75A2-40CB-828E-FAAD1FD49AD8}"/>
              </a:ext>
            </a:extLst>
          </p:cNvPr>
          <p:cNvSpPr txBox="1"/>
          <p:nvPr/>
        </p:nvSpPr>
        <p:spPr>
          <a:xfrm>
            <a:off x="10187688" y="7187394"/>
            <a:ext cx="558800" cy="369332"/>
          </a:xfrm>
          <a:prstGeom prst="rect">
            <a:avLst/>
          </a:prstGeom>
          <a:noFill/>
        </p:spPr>
        <p:txBody>
          <a:bodyPr wrap="square" rtlCol="0">
            <a:spAutoFit/>
          </a:bodyPr>
          <a:lstStyle/>
          <a:p>
            <a:r>
              <a:rPr kumimoji="1" lang="ja-JP" altLang="en-US" dirty="0"/>
              <a:t>８</a:t>
            </a:r>
          </a:p>
        </p:txBody>
      </p:sp>
      <p:grpSp>
        <p:nvGrpSpPr>
          <p:cNvPr id="13" name="グループ化 12">
            <a:extLst>
              <a:ext uri="{FF2B5EF4-FFF2-40B4-BE49-F238E27FC236}">
                <a16:creationId xmlns:a16="http://schemas.microsoft.com/office/drawing/2014/main" id="{51A63BBE-E88A-4945-BB72-641A8CE481E0}"/>
              </a:ext>
            </a:extLst>
          </p:cNvPr>
          <p:cNvGrpSpPr/>
          <p:nvPr/>
        </p:nvGrpSpPr>
        <p:grpSpPr>
          <a:xfrm>
            <a:off x="1242237" y="3689063"/>
            <a:ext cx="8832534" cy="486402"/>
            <a:chOff x="1242237" y="3689063"/>
            <a:chExt cx="8832534" cy="486402"/>
          </a:xfrm>
        </p:grpSpPr>
        <p:grpSp>
          <p:nvGrpSpPr>
            <p:cNvPr id="10" name="グループ化 9">
              <a:extLst>
                <a:ext uri="{FF2B5EF4-FFF2-40B4-BE49-F238E27FC236}">
                  <a16:creationId xmlns:a16="http://schemas.microsoft.com/office/drawing/2014/main" id="{2EF734C0-25A1-4EA7-A477-381D1B6EFA16}"/>
                </a:ext>
              </a:extLst>
            </p:cNvPr>
            <p:cNvGrpSpPr/>
            <p:nvPr/>
          </p:nvGrpSpPr>
          <p:grpSpPr>
            <a:xfrm>
              <a:off x="1242237" y="3689063"/>
              <a:ext cx="7291914" cy="456537"/>
              <a:chOff x="1234216" y="1390434"/>
              <a:chExt cx="7291914" cy="415777"/>
            </a:xfrm>
          </p:grpSpPr>
          <p:sp>
            <p:nvSpPr>
              <p:cNvPr id="8" name="正方形/長方形 7">
                <a:extLst>
                  <a:ext uri="{FF2B5EF4-FFF2-40B4-BE49-F238E27FC236}">
                    <a16:creationId xmlns:a16="http://schemas.microsoft.com/office/drawing/2014/main" id="{D68E54AB-D76F-4375-B079-89519DE6C294}"/>
                  </a:ext>
                </a:extLst>
              </p:cNvPr>
              <p:cNvSpPr/>
              <p:nvPr/>
            </p:nvSpPr>
            <p:spPr>
              <a:xfrm>
                <a:off x="5281088" y="1390434"/>
                <a:ext cx="3245042" cy="4157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dirty="0">
                    <a:latin typeface="BIZ UDPゴシック" panose="020B0400000000000000" pitchFamily="50" charset="-128"/>
                    <a:ea typeface="BIZ UDPゴシック" panose="020B0400000000000000" pitchFamily="50" charset="-128"/>
                  </a:rPr>
                  <a:t>見直し内容</a:t>
                </a:r>
                <a:endParaRPr kumimoji="1" lang="en-US" altLang="ja-JP" sz="1200" b="1" dirty="0">
                  <a:latin typeface="BIZ UDPゴシック" panose="020B0400000000000000" pitchFamily="50" charset="-128"/>
                  <a:ea typeface="BIZ UDPゴシック" panose="020B0400000000000000" pitchFamily="50" charset="-128"/>
                </a:endParaRPr>
              </a:p>
              <a:p>
                <a:r>
                  <a:rPr kumimoji="1" lang="ja-JP" altLang="en-US" sz="1200" b="1" dirty="0">
                    <a:latin typeface="BIZ UDPゴシック" panose="020B0400000000000000" pitchFamily="50" charset="-128"/>
                    <a:ea typeface="BIZ UDPゴシック" panose="020B0400000000000000" pitchFamily="50" charset="-128"/>
                  </a:rPr>
                  <a:t>（「相対評価の分布割合を見直すべき」の内訳）</a:t>
                </a:r>
              </a:p>
            </p:txBody>
          </p:sp>
          <p:sp>
            <p:nvSpPr>
              <p:cNvPr id="9" name="正方形/長方形 8">
                <a:extLst>
                  <a:ext uri="{FF2B5EF4-FFF2-40B4-BE49-F238E27FC236}">
                    <a16:creationId xmlns:a16="http://schemas.microsoft.com/office/drawing/2014/main" id="{4DC4006D-B48D-48D4-B017-6F16E7D568A0}"/>
                  </a:ext>
                </a:extLst>
              </p:cNvPr>
              <p:cNvSpPr/>
              <p:nvPr/>
            </p:nvSpPr>
            <p:spPr>
              <a:xfrm>
                <a:off x="1234216" y="1417296"/>
                <a:ext cx="2826107" cy="2136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相対評価の分布割合の見直しについて</a:t>
                </a:r>
              </a:p>
            </p:txBody>
          </p:sp>
        </p:grpSp>
        <p:sp>
          <p:nvSpPr>
            <p:cNvPr id="12" name="テキスト ボックス 11">
              <a:extLst>
                <a:ext uri="{FF2B5EF4-FFF2-40B4-BE49-F238E27FC236}">
                  <a16:creationId xmlns:a16="http://schemas.microsoft.com/office/drawing/2014/main" id="{3C9102F7-0025-4FE8-B693-6008137DFEA4}"/>
                </a:ext>
              </a:extLst>
            </p:cNvPr>
            <p:cNvSpPr txBox="1"/>
            <p:nvPr/>
          </p:nvSpPr>
          <p:spPr>
            <a:xfrm>
              <a:off x="8537312" y="3913855"/>
              <a:ext cx="1537459" cy="261610"/>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grpSp>
      <p:pic>
        <p:nvPicPr>
          <p:cNvPr id="14" name="図 13">
            <a:extLst>
              <a:ext uri="{FF2B5EF4-FFF2-40B4-BE49-F238E27FC236}">
                <a16:creationId xmlns:a16="http://schemas.microsoft.com/office/drawing/2014/main" id="{EA62AC1C-DA9B-F7E2-1741-1AC498C53DCA}"/>
              </a:ext>
            </a:extLst>
          </p:cNvPr>
          <p:cNvPicPr>
            <a:picLocks noChangeAspect="1"/>
          </p:cNvPicPr>
          <p:nvPr/>
        </p:nvPicPr>
        <p:blipFill>
          <a:blip r:embed="rId2"/>
          <a:stretch>
            <a:fillRect/>
          </a:stretch>
        </p:blipFill>
        <p:spPr>
          <a:xfrm>
            <a:off x="214437" y="4145600"/>
            <a:ext cx="4328160" cy="2659380"/>
          </a:xfrm>
          <a:prstGeom prst="rect">
            <a:avLst/>
          </a:prstGeom>
        </p:spPr>
      </p:pic>
      <p:pic>
        <p:nvPicPr>
          <p:cNvPr id="16" name="図 15">
            <a:extLst>
              <a:ext uri="{FF2B5EF4-FFF2-40B4-BE49-F238E27FC236}">
                <a16:creationId xmlns:a16="http://schemas.microsoft.com/office/drawing/2014/main" id="{C41934EB-EBA6-52D5-483E-192B7932ABE0}"/>
              </a:ext>
            </a:extLst>
          </p:cNvPr>
          <p:cNvPicPr>
            <a:picLocks noChangeAspect="1"/>
          </p:cNvPicPr>
          <p:nvPr/>
        </p:nvPicPr>
        <p:blipFill>
          <a:blip r:embed="rId3"/>
          <a:srcRect l="16856"/>
          <a:stretch>
            <a:fillRect/>
          </a:stretch>
        </p:blipFill>
        <p:spPr>
          <a:xfrm>
            <a:off x="4958498" y="4175465"/>
            <a:ext cx="5378909" cy="2689860"/>
          </a:xfrm>
          <a:prstGeom prst="rect">
            <a:avLst/>
          </a:prstGeom>
        </p:spPr>
      </p:pic>
    </p:spTree>
    <p:extLst>
      <p:ext uri="{BB962C8B-B14F-4D97-AF65-F5344CB8AC3E}">
        <p14:creationId xmlns:p14="http://schemas.microsoft.com/office/powerpoint/2010/main" val="1552942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48A6EDF3-DC8E-46D8-AAFE-E44C4154A08D}"/>
              </a:ext>
            </a:extLst>
          </p:cNvPr>
          <p:cNvSpPr/>
          <p:nvPr/>
        </p:nvSpPr>
        <p:spPr>
          <a:xfrm>
            <a:off x="214437" y="692324"/>
            <a:ext cx="3077403"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⑦ 相対評価の単位について</a:t>
            </a:r>
            <a:endParaRPr kumimoji="1" lang="ja-JP" altLang="en-US" b="1" dirty="0">
              <a:solidFill>
                <a:schemeClr val="tx1"/>
              </a:solidFill>
              <a:highlight>
                <a:srgbClr val="FFFF00"/>
              </a:highlight>
            </a:endParaRPr>
          </a:p>
        </p:txBody>
      </p:sp>
      <p:pic>
        <p:nvPicPr>
          <p:cNvPr id="14" name="図 13">
            <a:extLst>
              <a:ext uri="{FF2B5EF4-FFF2-40B4-BE49-F238E27FC236}">
                <a16:creationId xmlns:a16="http://schemas.microsoft.com/office/drawing/2014/main" id="{8949A082-36BF-2D4F-BF83-F9CD87CC1C0C}"/>
              </a:ext>
            </a:extLst>
          </p:cNvPr>
          <p:cNvPicPr>
            <a:picLocks noChangeAspect="1"/>
          </p:cNvPicPr>
          <p:nvPr/>
        </p:nvPicPr>
        <p:blipFill>
          <a:blip r:embed="rId2"/>
          <a:stretch>
            <a:fillRect/>
          </a:stretch>
        </p:blipFill>
        <p:spPr>
          <a:xfrm>
            <a:off x="20703" y="4083988"/>
            <a:ext cx="4328160" cy="2659380"/>
          </a:xfrm>
          <a:prstGeom prst="rect">
            <a:avLst/>
          </a:prstGeom>
        </p:spPr>
      </p:pic>
      <p:sp>
        <p:nvSpPr>
          <p:cNvPr id="3" name="テキスト ボックス 2">
            <a:extLst>
              <a:ext uri="{FF2B5EF4-FFF2-40B4-BE49-F238E27FC236}">
                <a16:creationId xmlns:a16="http://schemas.microsoft.com/office/drawing/2014/main" id="{885C0E05-0D83-4DD3-A21C-C72AEBC52E31}"/>
              </a:ext>
            </a:extLst>
          </p:cNvPr>
          <p:cNvSpPr txBox="1"/>
          <p:nvPr/>
        </p:nvSpPr>
        <p:spPr>
          <a:xfrm>
            <a:off x="325525" y="1560771"/>
            <a:ext cx="10091272" cy="1323439"/>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・相対評価の単位については、評価者・被評価者ともに、「現行どおりでよい」との回答が、約</a:t>
            </a:r>
            <a:r>
              <a:rPr kumimoji="1" lang="en-US" altLang="ja-JP" sz="1600" dirty="0">
                <a:latin typeface="UD デジタル 教科書体 NK-R" panose="02020400000000000000" pitchFamily="18" charset="-128"/>
                <a:ea typeface="UD デジタル 教科書体 NK-R" panose="02020400000000000000" pitchFamily="18" charset="-128"/>
              </a:rPr>
              <a:t>7</a:t>
            </a:r>
            <a:r>
              <a:rPr kumimoji="1" lang="ja-JP" altLang="en-US" sz="1600" dirty="0">
                <a:latin typeface="UD デジタル 教科書体 NK-R" panose="02020400000000000000" pitchFamily="18" charset="-128"/>
                <a:ea typeface="UD デジタル 教科書体 NK-R" panose="02020400000000000000" pitchFamily="18" charset="-128"/>
              </a:rPr>
              <a:t>割を占めた。</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〔R6</a:t>
            </a:r>
            <a:r>
              <a:rPr kumimoji="1" lang="ja-JP" altLang="en-US" sz="1600" dirty="0">
                <a:latin typeface="UD デジタル 教科書体 NK-R" panose="02020400000000000000" pitchFamily="18" charset="-128"/>
                <a:ea typeface="UD デジタル 教科書体 NK-R" panose="02020400000000000000" pitchFamily="18" charset="-128"/>
              </a:rPr>
              <a:t>アンケート：「評価者」約</a:t>
            </a:r>
            <a:r>
              <a:rPr kumimoji="1" lang="en-US" altLang="ja-JP" sz="1600" dirty="0">
                <a:latin typeface="UD デジタル 教科書体 NK-R" panose="02020400000000000000" pitchFamily="18" charset="-128"/>
                <a:ea typeface="UD デジタル 教科書体 NK-R" panose="02020400000000000000" pitchFamily="18" charset="-128"/>
              </a:rPr>
              <a:t>74</a:t>
            </a:r>
            <a:r>
              <a:rPr kumimoji="1" lang="ja-JP" altLang="en-US" sz="1600" dirty="0">
                <a:latin typeface="UD デジタル 教科書体 NK-R" panose="02020400000000000000" pitchFamily="18" charset="-128"/>
                <a:ea typeface="UD デジタル 教科書体 NK-R" panose="02020400000000000000" pitchFamily="18" charset="-128"/>
              </a:rPr>
              <a:t>％　　　「被評価者」約</a:t>
            </a:r>
            <a:r>
              <a:rPr kumimoji="1" lang="en-US" altLang="ja-JP" sz="1600" dirty="0">
                <a:latin typeface="UD デジタル 教科書体 NK-R" panose="02020400000000000000" pitchFamily="18" charset="-128"/>
                <a:ea typeface="UD デジタル 教科書体 NK-R" panose="02020400000000000000" pitchFamily="18" charset="-128"/>
              </a:rPr>
              <a:t>75</a:t>
            </a:r>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a:t>
            </a:r>
          </a:p>
          <a:p>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・見直し内容については、評価者・被評価者ともに、「主事・技師級、主査級」の相対評価の単位に関するものが</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最も多かった。</a:t>
            </a:r>
            <a:endParaRPr kumimoji="1" lang="en-US" altLang="ja-JP" sz="1600" i="1" dirty="0">
              <a:latin typeface="UD デジタル 教科書体 NK-R" panose="02020400000000000000" pitchFamily="18" charset="-128"/>
              <a:ea typeface="UD デジタル 教科書体 NK-R" panose="02020400000000000000" pitchFamily="18" charset="-128"/>
            </a:endParaRPr>
          </a:p>
        </p:txBody>
      </p:sp>
      <p:sp>
        <p:nvSpPr>
          <p:cNvPr id="7" name="四角形: 角を丸くする 6">
            <a:extLst>
              <a:ext uri="{FF2B5EF4-FFF2-40B4-BE49-F238E27FC236}">
                <a16:creationId xmlns:a16="http://schemas.microsoft.com/office/drawing/2014/main" id="{B1D533BD-BF35-4C69-8AC9-48BDFA5C577C}"/>
              </a:ext>
            </a:extLst>
          </p:cNvPr>
          <p:cNvSpPr/>
          <p:nvPr/>
        </p:nvSpPr>
        <p:spPr>
          <a:xfrm>
            <a:off x="3868028" y="236230"/>
            <a:ext cx="6609348" cy="768237"/>
          </a:xfrm>
          <a:prstGeom prst="roundRect">
            <a:avLst>
              <a:gd name="adj" fmla="val 742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b="1" dirty="0">
                <a:solidFill>
                  <a:schemeClr val="tx1"/>
                </a:solidFill>
                <a:latin typeface="BIZ UDPゴシック" panose="020B0400000000000000" pitchFamily="50" charset="-128"/>
                <a:ea typeface="BIZ UDPゴシック" panose="020B0400000000000000" pitchFamily="50" charset="-128"/>
              </a:rPr>
              <a:t>【</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参考</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現行の相対評価の単位</a:t>
            </a:r>
            <a:endParaRPr kumimoji="1" lang="en-US" altLang="ja-JP" sz="1200" b="1" dirty="0">
              <a:solidFill>
                <a:schemeClr val="tx1"/>
              </a:solidFill>
              <a:latin typeface="BIZ UDPゴシック" panose="020B0400000000000000" pitchFamily="50" charset="-128"/>
              <a:ea typeface="BIZ UDPゴシック" panose="020B0400000000000000" pitchFamily="50" charset="-128"/>
            </a:endParaRPr>
          </a:p>
          <a:p>
            <a:r>
              <a:rPr kumimoji="1" lang="ja-JP" altLang="en-US" sz="1100" dirty="0">
                <a:solidFill>
                  <a:schemeClr val="tx1"/>
                </a:solidFill>
                <a:latin typeface="BIZ UDPゴシック" panose="020B0400000000000000" pitchFamily="50" charset="-128"/>
                <a:ea typeface="BIZ UDPゴシック" panose="020B0400000000000000" pitchFamily="50" charset="-128"/>
              </a:rPr>
              <a:t>　・部局長、部長級、次長級、課長級</a:t>
            </a:r>
            <a:r>
              <a:rPr kumimoji="1" lang="ja-JP" altLang="en-US" sz="1000" dirty="0">
                <a:solidFill>
                  <a:schemeClr val="tx1"/>
                </a:solidFill>
                <a:latin typeface="BIZ UDPゴシック" panose="020B0400000000000000" pitchFamily="50" charset="-128"/>
                <a:ea typeface="BIZ UDPゴシック" panose="020B0400000000000000" pitchFamily="50" charset="-128"/>
              </a:rPr>
              <a:t>（本庁課長・出先機関所長等）</a:t>
            </a:r>
            <a:r>
              <a:rPr kumimoji="1" lang="ja-JP" altLang="en-US" sz="1100" dirty="0">
                <a:solidFill>
                  <a:schemeClr val="tx1"/>
                </a:solidFill>
                <a:latin typeface="BIZ UDPゴシック" panose="020B0400000000000000" pitchFamily="50" charset="-128"/>
                <a:ea typeface="BIZ UDPゴシック" panose="020B0400000000000000" pitchFamily="50" charset="-128"/>
              </a:rPr>
              <a:t>：全庁 </a:t>
            </a:r>
            <a:r>
              <a:rPr kumimoji="1" lang="ja-JP" altLang="en-US" sz="900" dirty="0">
                <a:solidFill>
                  <a:schemeClr val="tx1"/>
                </a:solidFill>
                <a:latin typeface="BIZ UDPゴシック" panose="020B0400000000000000" pitchFamily="50" charset="-128"/>
                <a:ea typeface="BIZ UDPゴシック" panose="020B0400000000000000" pitchFamily="50" charset="-128"/>
              </a:rPr>
              <a:t>（任命権者）</a:t>
            </a:r>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100" dirty="0">
                <a:solidFill>
                  <a:schemeClr val="tx1"/>
                </a:solidFill>
                <a:latin typeface="BIZ UDPゴシック" panose="020B0400000000000000" pitchFamily="50" charset="-128"/>
                <a:ea typeface="BIZ UDPゴシック" panose="020B0400000000000000" pitchFamily="50" charset="-128"/>
              </a:rPr>
              <a:t>　・課長級</a:t>
            </a:r>
            <a:r>
              <a:rPr kumimoji="1" lang="ja-JP" altLang="en-US" sz="1000" dirty="0">
                <a:solidFill>
                  <a:schemeClr val="tx1"/>
                </a:solidFill>
                <a:latin typeface="BIZ UDPゴシック" panose="020B0400000000000000" pitchFamily="50" charset="-128"/>
                <a:ea typeface="BIZ UDPゴシック" panose="020B0400000000000000" pitchFamily="50" charset="-128"/>
              </a:rPr>
              <a:t>（参事・出先機関次長等）</a:t>
            </a:r>
            <a:r>
              <a:rPr kumimoji="1" lang="ja-JP" altLang="en-US" sz="1100" dirty="0">
                <a:solidFill>
                  <a:schemeClr val="tx1"/>
                </a:solidFill>
                <a:latin typeface="BIZ UDPゴシック" panose="020B0400000000000000" pitchFamily="50" charset="-128"/>
                <a:ea typeface="BIZ UDPゴシック" panose="020B0400000000000000" pitchFamily="50" charset="-128"/>
              </a:rPr>
              <a:t>、課長補佐級　　　　　　　　　　 ：部局 </a:t>
            </a:r>
            <a:r>
              <a:rPr kumimoji="1" lang="ja-JP" altLang="en-US" sz="900" dirty="0">
                <a:solidFill>
                  <a:schemeClr val="tx1"/>
                </a:solidFill>
                <a:latin typeface="BIZ UDPゴシック" panose="020B0400000000000000" pitchFamily="50" charset="-128"/>
                <a:ea typeface="BIZ UDPゴシック" panose="020B0400000000000000" pitchFamily="50" charset="-128"/>
              </a:rPr>
              <a:t>（部局長）</a:t>
            </a:r>
            <a:endParaRPr kumimoji="1" lang="en-US" altLang="ja-JP" sz="11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100" dirty="0">
                <a:solidFill>
                  <a:schemeClr val="tx1"/>
                </a:solidFill>
                <a:latin typeface="BIZ UDPゴシック" panose="020B0400000000000000" pitchFamily="50" charset="-128"/>
                <a:ea typeface="BIZ UDPゴシック" panose="020B0400000000000000" pitchFamily="50" charset="-128"/>
              </a:rPr>
              <a:t>　・主査級、主事・技師級　　　　　　　　　　　　　　　　　　　 　　　　 ：部局又は所属 </a:t>
            </a:r>
            <a:r>
              <a:rPr kumimoji="1" lang="ja-JP" altLang="en-US" sz="900" dirty="0">
                <a:solidFill>
                  <a:schemeClr val="tx1"/>
                </a:solidFill>
                <a:latin typeface="BIZ UDPゴシック" panose="020B0400000000000000" pitchFamily="50" charset="-128"/>
                <a:ea typeface="BIZ UDPゴシック" panose="020B0400000000000000" pitchFamily="50" charset="-128"/>
              </a:rPr>
              <a:t>（部局長又は所属長）　</a:t>
            </a:r>
            <a:r>
              <a:rPr kumimoji="1" lang="en-US" altLang="ja-JP" sz="900" dirty="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原則、所属</a:t>
            </a:r>
            <a:endParaRPr kumimoji="1" lang="ja-JP" altLang="en-US" sz="1100" dirty="0">
              <a:solidFill>
                <a:schemeClr val="tx1"/>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C7FA93F8-75A2-40CB-828E-FAAD1FD49AD8}"/>
              </a:ext>
            </a:extLst>
          </p:cNvPr>
          <p:cNvSpPr txBox="1"/>
          <p:nvPr/>
        </p:nvSpPr>
        <p:spPr>
          <a:xfrm>
            <a:off x="10187688" y="7187394"/>
            <a:ext cx="558800" cy="369332"/>
          </a:xfrm>
          <a:prstGeom prst="rect">
            <a:avLst/>
          </a:prstGeom>
          <a:noFill/>
        </p:spPr>
        <p:txBody>
          <a:bodyPr wrap="square" rtlCol="0">
            <a:spAutoFit/>
          </a:bodyPr>
          <a:lstStyle/>
          <a:p>
            <a:r>
              <a:rPr kumimoji="1" lang="ja-JP" altLang="en-US" dirty="0"/>
              <a:t>９</a:t>
            </a:r>
          </a:p>
        </p:txBody>
      </p:sp>
      <p:grpSp>
        <p:nvGrpSpPr>
          <p:cNvPr id="13" name="グループ化 12">
            <a:extLst>
              <a:ext uri="{FF2B5EF4-FFF2-40B4-BE49-F238E27FC236}">
                <a16:creationId xmlns:a16="http://schemas.microsoft.com/office/drawing/2014/main" id="{51A63BBE-E88A-4945-BB72-641A8CE481E0}"/>
              </a:ext>
            </a:extLst>
          </p:cNvPr>
          <p:cNvGrpSpPr/>
          <p:nvPr/>
        </p:nvGrpSpPr>
        <p:grpSpPr>
          <a:xfrm>
            <a:off x="439795" y="3718559"/>
            <a:ext cx="8545099" cy="496234"/>
            <a:chOff x="383811" y="3718559"/>
            <a:chExt cx="8545099" cy="496234"/>
          </a:xfrm>
        </p:grpSpPr>
        <p:grpSp>
          <p:nvGrpSpPr>
            <p:cNvPr id="10" name="グループ化 9">
              <a:extLst>
                <a:ext uri="{FF2B5EF4-FFF2-40B4-BE49-F238E27FC236}">
                  <a16:creationId xmlns:a16="http://schemas.microsoft.com/office/drawing/2014/main" id="{2EF734C0-25A1-4EA7-A477-381D1B6EFA16}"/>
                </a:ext>
              </a:extLst>
            </p:cNvPr>
            <p:cNvGrpSpPr/>
            <p:nvPr/>
          </p:nvGrpSpPr>
          <p:grpSpPr>
            <a:xfrm>
              <a:off x="383811" y="3718559"/>
              <a:ext cx="6983194" cy="456537"/>
              <a:chOff x="375790" y="1417296"/>
              <a:chExt cx="6983194" cy="415777"/>
            </a:xfrm>
          </p:grpSpPr>
          <p:sp>
            <p:nvSpPr>
              <p:cNvPr id="8" name="正方形/長方形 7">
                <a:extLst>
                  <a:ext uri="{FF2B5EF4-FFF2-40B4-BE49-F238E27FC236}">
                    <a16:creationId xmlns:a16="http://schemas.microsoft.com/office/drawing/2014/main" id="{D68E54AB-D76F-4375-B079-89519DE6C294}"/>
                  </a:ext>
                </a:extLst>
              </p:cNvPr>
              <p:cNvSpPr/>
              <p:nvPr/>
            </p:nvSpPr>
            <p:spPr>
              <a:xfrm>
                <a:off x="4379128" y="1417296"/>
                <a:ext cx="2979856" cy="41577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dirty="0">
                    <a:latin typeface="BIZ UDPゴシック" panose="020B0400000000000000" pitchFamily="50" charset="-128"/>
                    <a:ea typeface="BIZ UDPゴシック" panose="020B0400000000000000" pitchFamily="50" charset="-128"/>
                  </a:rPr>
                  <a:t>見直し内容</a:t>
                </a:r>
                <a:endParaRPr kumimoji="1" lang="en-US" altLang="ja-JP" sz="1200" b="1" dirty="0">
                  <a:latin typeface="BIZ UDPゴシック" panose="020B0400000000000000" pitchFamily="50" charset="-128"/>
                  <a:ea typeface="BIZ UDPゴシック" panose="020B0400000000000000" pitchFamily="50" charset="-128"/>
                </a:endParaRPr>
              </a:p>
              <a:p>
                <a:r>
                  <a:rPr kumimoji="1" lang="ja-JP" altLang="en-US" sz="1200" b="1" dirty="0">
                    <a:latin typeface="BIZ UDPゴシック" panose="020B0400000000000000" pitchFamily="50" charset="-128"/>
                    <a:ea typeface="BIZ UDPゴシック" panose="020B0400000000000000" pitchFamily="50" charset="-128"/>
                  </a:rPr>
                  <a:t>（「相対評価の単位を見直すべき」の内訳）</a:t>
                </a:r>
              </a:p>
            </p:txBody>
          </p:sp>
          <p:sp>
            <p:nvSpPr>
              <p:cNvPr id="9" name="正方形/長方形 8">
                <a:extLst>
                  <a:ext uri="{FF2B5EF4-FFF2-40B4-BE49-F238E27FC236}">
                    <a16:creationId xmlns:a16="http://schemas.microsoft.com/office/drawing/2014/main" id="{4DC4006D-B48D-48D4-B017-6F16E7D568A0}"/>
                  </a:ext>
                </a:extLst>
              </p:cNvPr>
              <p:cNvSpPr/>
              <p:nvPr/>
            </p:nvSpPr>
            <p:spPr>
              <a:xfrm>
                <a:off x="375790" y="1417296"/>
                <a:ext cx="2614903" cy="2044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相対評価の単位の見直しについて</a:t>
                </a:r>
              </a:p>
            </p:txBody>
          </p:sp>
        </p:grpSp>
        <p:sp>
          <p:nvSpPr>
            <p:cNvPr id="12" name="テキスト ボックス 11">
              <a:extLst>
                <a:ext uri="{FF2B5EF4-FFF2-40B4-BE49-F238E27FC236}">
                  <a16:creationId xmlns:a16="http://schemas.microsoft.com/office/drawing/2014/main" id="{3C9102F7-0025-4FE8-B693-6008137DFEA4}"/>
                </a:ext>
              </a:extLst>
            </p:cNvPr>
            <p:cNvSpPr txBox="1"/>
            <p:nvPr/>
          </p:nvSpPr>
          <p:spPr>
            <a:xfrm>
              <a:off x="7391451" y="3953183"/>
              <a:ext cx="1537459" cy="261610"/>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grpSp>
      <p:pic>
        <p:nvPicPr>
          <p:cNvPr id="16" name="図 15">
            <a:extLst>
              <a:ext uri="{FF2B5EF4-FFF2-40B4-BE49-F238E27FC236}">
                <a16:creationId xmlns:a16="http://schemas.microsoft.com/office/drawing/2014/main" id="{2043CB68-CA43-E697-3F66-2F546BB506F4}"/>
              </a:ext>
            </a:extLst>
          </p:cNvPr>
          <p:cNvPicPr>
            <a:picLocks noChangeAspect="1"/>
          </p:cNvPicPr>
          <p:nvPr/>
        </p:nvPicPr>
        <p:blipFill>
          <a:blip r:embed="rId3"/>
          <a:srcRect l="1381" r="1"/>
          <a:stretch>
            <a:fillRect/>
          </a:stretch>
        </p:blipFill>
        <p:spPr>
          <a:xfrm>
            <a:off x="4251489" y="4316060"/>
            <a:ext cx="6372485" cy="2689860"/>
          </a:xfrm>
          <a:prstGeom prst="rect">
            <a:avLst/>
          </a:prstGeom>
        </p:spPr>
      </p:pic>
    </p:spTree>
    <p:extLst>
      <p:ext uri="{BB962C8B-B14F-4D97-AF65-F5344CB8AC3E}">
        <p14:creationId xmlns:p14="http://schemas.microsoft.com/office/powerpoint/2010/main" val="1271394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0CE8B1C-5DBF-4D9A-E6D2-804EC06099FC}"/>
              </a:ext>
            </a:extLst>
          </p:cNvPr>
          <p:cNvPicPr>
            <a:picLocks noChangeAspect="1"/>
          </p:cNvPicPr>
          <p:nvPr/>
        </p:nvPicPr>
        <p:blipFill>
          <a:blip r:embed="rId2"/>
          <a:stretch>
            <a:fillRect/>
          </a:stretch>
        </p:blipFill>
        <p:spPr>
          <a:xfrm>
            <a:off x="6084689" y="1239367"/>
            <a:ext cx="4442460" cy="2971800"/>
          </a:xfrm>
          <a:prstGeom prst="rect">
            <a:avLst/>
          </a:prstGeom>
        </p:spPr>
      </p:pic>
      <p:sp>
        <p:nvSpPr>
          <p:cNvPr id="2" name="四角形: 角を丸くする 1">
            <a:extLst>
              <a:ext uri="{FF2B5EF4-FFF2-40B4-BE49-F238E27FC236}">
                <a16:creationId xmlns:a16="http://schemas.microsoft.com/office/drawing/2014/main" id="{65200178-E492-4C8D-BA8C-3C049C2ACA6B}"/>
              </a:ext>
            </a:extLst>
          </p:cNvPr>
          <p:cNvSpPr/>
          <p:nvPr/>
        </p:nvSpPr>
        <p:spPr>
          <a:xfrm>
            <a:off x="152033" y="468922"/>
            <a:ext cx="4812950"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a:solidFill>
                  <a:schemeClr val="tx1"/>
                </a:solidFill>
                <a:highlight>
                  <a:srgbClr val="FFFF00"/>
                </a:highlight>
                <a:latin typeface="BIZ UDPゴシック" panose="020B0400000000000000" pitchFamily="50" charset="-128"/>
                <a:ea typeface="BIZ UDPゴシック" panose="020B0400000000000000" pitchFamily="50" charset="-128"/>
              </a:rPr>
              <a:t>⑧ 人事評価結果の給与反映の状況</a:t>
            </a:r>
            <a:r>
              <a:rPr kumimoji="1" lang="ja-JP" altLang="en-US" b="1" baseline="30000">
                <a:solidFill>
                  <a:schemeClr val="tx1"/>
                </a:solidFill>
                <a:highlight>
                  <a:srgbClr val="FFFF00"/>
                </a:highlight>
                <a:latin typeface="BIZ UDPゴシック" panose="020B0400000000000000" pitchFamily="50" charset="-128"/>
                <a:ea typeface="BIZ UDPゴシック" panose="020B0400000000000000" pitchFamily="50" charset="-128"/>
              </a:rPr>
              <a:t>＊</a:t>
            </a:r>
            <a:r>
              <a:rPr kumimoji="1" lang="ja-JP" altLang="en-US" b="1">
                <a:solidFill>
                  <a:schemeClr val="tx1"/>
                </a:solidFill>
                <a:highlight>
                  <a:srgbClr val="FFFF00"/>
                </a:highlight>
                <a:latin typeface="BIZ UDPゴシック" panose="020B0400000000000000" pitchFamily="50" charset="-128"/>
                <a:ea typeface="BIZ UDPゴシック" panose="020B0400000000000000" pitchFamily="50" charset="-128"/>
              </a:rPr>
              <a:t>について</a:t>
            </a:r>
            <a:endParaRPr kumimoji="1" lang="ja-JP" altLang="en-US" b="1">
              <a:solidFill>
                <a:schemeClr val="tx1"/>
              </a:solidFill>
              <a:highlight>
                <a:srgbClr val="FFFF00"/>
              </a:highlight>
            </a:endParaRPr>
          </a:p>
        </p:txBody>
      </p:sp>
      <p:sp>
        <p:nvSpPr>
          <p:cNvPr id="9" name="正方形/長方形 8">
            <a:extLst>
              <a:ext uri="{FF2B5EF4-FFF2-40B4-BE49-F238E27FC236}">
                <a16:creationId xmlns:a16="http://schemas.microsoft.com/office/drawing/2014/main" id="{1D0BFE5F-2C2D-4CA6-9858-159925FD2651}"/>
              </a:ext>
            </a:extLst>
          </p:cNvPr>
          <p:cNvSpPr/>
          <p:nvPr/>
        </p:nvSpPr>
        <p:spPr>
          <a:xfrm>
            <a:off x="6014272" y="1165004"/>
            <a:ext cx="2863566" cy="1950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a:latin typeface="BIZ UDPゴシック" panose="020B0400000000000000" pitchFamily="50" charset="-128"/>
                <a:ea typeface="BIZ UDPゴシック" panose="020B0400000000000000" pitchFamily="50" charset="-128"/>
              </a:rPr>
              <a:t>給与反映についてどのように感じたか</a:t>
            </a:r>
          </a:p>
        </p:txBody>
      </p:sp>
      <p:pic>
        <p:nvPicPr>
          <p:cNvPr id="11" name="図 10">
            <a:extLst>
              <a:ext uri="{FF2B5EF4-FFF2-40B4-BE49-F238E27FC236}">
                <a16:creationId xmlns:a16="http://schemas.microsoft.com/office/drawing/2014/main" id="{92F3107C-3CE4-1891-E7C7-28A351E00585}"/>
              </a:ext>
            </a:extLst>
          </p:cNvPr>
          <p:cNvPicPr>
            <a:picLocks noChangeAspect="1"/>
          </p:cNvPicPr>
          <p:nvPr/>
        </p:nvPicPr>
        <p:blipFill>
          <a:blip r:embed="rId3"/>
          <a:stretch>
            <a:fillRect/>
          </a:stretch>
        </p:blipFill>
        <p:spPr>
          <a:xfrm>
            <a:off x="4355800" y="4702074"/>
            <a:ext cx="6134100" cy="2758440"/>
          </a:xfrm>
          <a:prstGeom prst="rect">
            <a:avLst/>
          </a:prstGeom>
        </p:spPr>
      </p:pic>
      <p:sp>
        <p:nvSpPr>
          <p:cNvPr id="12" name="テキスト ボックス 11">
            <a:extLst>
              <a:ext uri="{FF2B5EF4-FFF2-40B4-BE49-F238E27FC236}">
                <a16:creationId xmlns:a16="http://schemas.microsoft.com/office/drawing/2014/main" id="{BEF873AA-3B26-4A1F-A524-BEA51CF4A443}"/>
              </a:ext>
            </a:extLst>
          </p:cNvPr>
          <p:cNvSpPr txBox="1"/>
          <p:nvPr/>
        </p:nvSpPr>
        <p:spPr>
          <a:xfrm>
            <a:off x="236874" y="1165019"/>
            <a:ext cx="5552401" cy="2893100"/>
          </a:xfrm>
          <a:prstGeom prst="rect">
            <a:avLst/>
          </a:prstGeom>
          <a:noFill/>
        </p:spPr>
        <p:txBody>
          <a:bodyPr wrap="square" lIns="91440" tIns="45720" rIns="91440" bIns="45720" rtlCol="0" anchor="t">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・右円グラフより、</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a:ea typeface="UD デジタル 教科書体 NK-R"/>
              </a:rPr>
              <a:t>　約6</a:t>
            </a:r>
            <a:r>
              <a:rPr kumimoji="1" lang="en-US" altLang="ja-JP" sz="1400" dirty="0">
                <a:latin typeface="UD デジタル 教科書体 NK-R"/>
                <a:ea typeface="UD デジタル 教科書体 NK-R"/>
              </a:rPr>
              <a:t>7</a:t>
            </a:r>
            <a:r>
              <a:rPr kumimoji="1" lang="ja-JP" altLang="en-US" sz="1400" dirty="0">
                <a:latin typeface="UD デジタル 教科書体 NK-R"/>
                <a:ea typeface="UD デジタル 教科書体 NK-R"/>
              </a:rPr>
              <a:t>％の職員が「昇給号数、勤勉手当ともに不満はなかった」と回答し</a:t>
            </a:r>
            <a:endParaRPr kumimoji="1" lang="en-US" altLang="ja-JP" sz="1400" dirty="0">
              <a:latin typeface="UD デジタル 教科書体 NK-R"/>
              <a:ea typeface="UD デジタル 教科書体 NK-R"/>
            </a:endParaRPr>
          </a:p>
          <a:p>
            <a:r>
              <a:rPr kumimoji="1" lang="ja-JP" altLang="en-US" sz="1400" dirty="0">
                <a:latin typeface="UD デジタル 教科書体 NK-R"/>
                <a:ea typeface="UD デジタル 教科書体 NK-R"/>
              </a:rPr>
              <a:t>　ており、</a:t>
            </a:r>
            <a:r>
              <a:rPr kumimoji="1" lang="ja-JP" sz="1400" dirty="0">
                <a:latin typeface="UD デジタル 教科書体 NK-R"/>
                <a:ea typeface="UD デジタル 教科書体 NK-R"/>
              </a:rPr>
              <a:t>前回（R</a:t>
            </a:r>
            <a:r>
              <a:rPr kumimoji="1" lang="en-US" altLang="ja-JP" sz="1400" dirty="0">
                <a:latin typeface="UD デジタル 教科書体 NK-R"/>
                <a:ea typeface="UD デジタル 教科書体 NK-R"/>
              </a:rPr>
              <a:t>7</a:t>
            </a:r>
            <a:r>
              <a:rPr kumimoji="1" lang="ja-JP" sz="1400" dirty="0">
                <a:latin typeface="UD デジタル 教科書体 NK-R"/>
                <a:ea typeface="UD デジタル 教科書体 NK-R"/>
              </a:rPr>
              <a:t>）のアンケート</a:t>
            </a:r>
            <a:r>
              <a:rPr kumimoji="1" lang="ja-JP" altLang="en-US" sz="1400" dirty="0">
                <a:latin typeface="UD デジタル 教科書体 NK-R"/>
                <a:ea typeface="UD デジタル 教科書体 NK-R"/>
              </a:rPr>
              <a:t>からほぼ横ばい。</a:t>
            </a:r>
            <a:endParaRPr kumimoji="1" lang="en-US" sz="1400" dirty="0">
              <a:latin typeface="UD デジタル 教科書体 NK-R"/>
              <a:ea typeface="UD デジタル 教科書体 NK-R"/>
            </a:endParaRPr>
          </a:p>
          <a:p>
            <a:r>
              <a:rPr kumimoji="1" lang="ja-JP" altLang="en-US" sz="1400" dirty="0">
                <a:latin typeface="UD デジタル 教科書体 NK-R"/>
                <a:ea typeface="UD デジタル 教科書体 NK-R"/>
              </a:rPr>
              <a:t>　</a:t>
            </a:r>
            <a:r>
              <a:rPr kumimoji="1" lang="en-US" altLang="ja-JP" sz="1400" dirty="0">
                <a:latin typeface="UD デジタル 教科書体 NK-R"/>
                <a:ea typeface="UD デジタル 教科書体 NK-R"/>
              </a:rPr>
              <a:t>〔R7</a:t>
            </a:r>
            <a:r>
              <a:rPr kumimoji="1" lang="ja-JP" altLang="en-US" sz="1400" dirty="0">
                <a:latin typeface="UD デジタル 教科書体 NK-R"/>
                <a:ea typeface="UD デジタル 教科書体 NK-R"/>
              </a:rPr>
              <a:t>年度給与</a:t>
            </a:r>
            <a:r>
              <a:rPr kumimoji="1" lang="ja-JP" sz="1400" dirty="0">
                <a:latin typeface="UD デジタル 教科書体 NK-R"/>
                <a:ea typeface="UD デジタル 教科書体 NK-R"/>
              </a:rPr>
              <a:t>への反映：約</a:t>
            </a:r>
            <a:r>
              <a:rPr kumimoji="1" lang="en-US" altLang="ja-JP" sz="1400" dirty="0">
                <a:latin typeface="UD デジタル 教科書体 NK-R"/>
                <a:ea typeface="UD デジタル 教科書体 NK-R"/>
              </a:rPr>
              <a:t>66</a:t>
            </a:r>
            <a:r>
              <a:rPr kumimoji="1" lang="ja-JP" sz="1400" dirty="0">
                <a:latin typeface="UD デジタル 教科書体 NK-R"/>
                <a:ea typeface="UD デジタル 教科書体 NK-R"/>
              </a:rPr>
              <a:t>％</a:t>
            </a:r>
            <a:r>
              <a:rPr kumimoji="1" lang="en-US" altLang="ja-JP" sz="1400" dirty="0">
                <a:latin typeface="UD デジタル 教科書体 NK-R"/>
                <a:ea typeface="UD デジタル 教科書体 NK-R"/>
              </a:rPr>
              <a:t>〕</a:t>
            </a:r>
            <a:endParaRPr kumimoji="1" lang="ja-JP" altLang="en-US" dirty="0"/>
          </a:p>
          <a:p>
            <a:r>
              <a:rPr kumimoji="1" lang="ja-JP" altLang="en-US" sz="1400" dirty="0">
                <a:latin typeface="UD デジタル 教科書体 NK-R"/>
                <a:ea typeface="UD デジタル 教科書体 NK-R"/>
              </a:rPr>
              <a:t>　</a:t>
            </a:r>
            <a:endParaRPr kumimoji="1" lang="en-US" altLang="ja-JP" sz="1400" dirty="0">
              <a:latin typeface="UD デジタル 教科書体 NK-R"/>
              <a:ea typeface="UD デジタル 教科書体 NK-R"/>
            </a:endParaRPr>
          </a:p>
          <a:p>
            <a:r>
              <a:rPr kumimoji="1" lang="ja-JP" altLang="en-US" sz="1400" dirty="0">
                <a:latin typeface="UD デジタル 教科書体 NK-R" panose="02020400000000000000" pitchFamily="18" charset="-128"/>
                <a:ea typeface="UD デジタル 教科書体 NK-R" panose="02020400000000000000" pitchFamily="18" charset="-128"/>
              </a:rPr>
              <a:t>　「不満がなかった」理由として最も多かった回答は、「特に気にしていな</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a:ea typeface="UD デジタル 教科書体 NK-R"/>
              </a:rPr>
              <a:t>　かった（約71％）」であった。</a:t>
            </a:r>
            <a:endParaRPr kumimoji="1" lang="en-US" altLang="ja-JP" sz="1400" dirty="0">
              <a:latin typeface="UD デジタル 教科書体 NK-R"/>
              <a:ea typeface="UD デジタル 教科書体 NK-R"/>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a:ea typeface="UD デジタル 教科書体 NK-R"/>
              </a:rPr>
              <a:t>・一方、約２</a:t>
            </a:r>
            <a:r>
              <a:rPr kumimoji="1" lang="en-US" altLang="ja-JP" sz="1400" dirty="0">
                <a:latin typeface="UD デジタル 教科書体 NK-R"/>
                <a:ea typeface="UD デジタル 教科書体 NK-R"/>
              </a:rPr>
              <a:t>8</a:t>
            </a:r>
            <a:r>
              <a:rPr kumimoji="1" lang="ja-JP" altLang="en-US" sz="1400" dirty="0">
                <a:latin typeface="UD デジタル 教科書体 NK-R"/>
                <a:ea typeface="UD デジタル 教科書体 NK-R"/>
              </a:rPr>
              <a:t>％の職員が「不満があった</a:t>
            </a:r>
            <a:r>
              <a:rPr kumimoji="1" lang="en-US" altLang="ja-JP" sz="1100" dirty="0">
                <a:latin typeface="UD デジタル 教科書体 NK-R"/>
                <a:ea typeface="UD デジタル 教科書体 NK-R"/>
              </a:rPr>
              <a:t>【</a:t>
            </a:r>
            <a:r>
              <a:rPr kumimoji="1" lang="ja-JP" altLang="en-US" sz="1100" dirty="0">
                <a:latin typeface="UD デジタル 教科書体 NK-R"/>
                <a:ea typeface="UD デジタル 教科書体 NK-R"/>
              </a:rPr>
              <a:t>②</a:t>
            </a:r>
            <a:r>
              <a:rPr kumimoji="1" lang="en-US" altLang="ja-JP" sz="1100" dirty="0">
                <a:latin typeface="UD デジタル 教科書体 NK-R"/>
                <a:ea typeface="UD デジタル 教科書体 NK-R"/>
              </a:rPr>
              <a:t>+</a:t>
            </a:r>
            <a:r>
              <a:rPr kumimoji="1" lang="ja-JP" altLang="en-US" sz="1100" dirty="0">
                <a:latin typeface="UD デジタル 教科書体 NK-R"/>
                <a:ea typeface="UD デジタル 教科書体 NK-R"/>
              </a:rPr>
              <a:t>③</a:t>
            </a:r>
            <a:r>
              <a:rPr kumimoji="1" lang="en-US" altLang="ja-JP" sz="1100" dirty="0">
                <a:latin typeface="UD デジタル 教科書体 NK-R"/>
                <a:ea typeface="UD デジタル 教科書体 NK-R"/>
              </a:rPr>
              <a:t>+</a:t>
            </a:r>
            <a:r>
              <a:rPr kumimoji="1" lang="ja-JP" altLang="en-US" sz="1100" dirty="0">
                <a:latin typeface="UD デジタル 教科書体 NK-R"/>
                <a:ea typeface="UD デジタル 教科書体 NK-R"/>
              </a:rPr>
              <a:t>④</a:t>
            </a:r>
            <a:r>
              <a:rPr kumimoji="1" lang="en-US" altLang="ja-JP" sz="1100" dirty="0">
                <a:latin typeface="UD デジタル 教科書体 NK-R"/>
                <a:ea typeface="UD デジタル 教科書体 NK-R"/>
              </a:rPr>
              <a:t>】</a:t>
            </a:r>
            <a:r>
              <a:rPr kumimoji="1" lang="ja-JP" altLang="en-US" sz="1400" dirty="0">
                <a:latin typeface="UD デジタル 教科書体 NK-R"/>
                <a:ea typeface="UD デジタル 教科書体 NK-R"/>
              </a:rPr>
              <a:t>」と回答。</a:t>
            </a:r>
            <a:endParaRPr kumimoji="1" lang="en-US" altLang="ja-JP" sz="1400" dirty="0">
              <a:latin typeface="UD デジタル 教科書体 NK-R"/>
              <a:ea typeface="UD デジタル 教科書体 NK-R"/>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「不満があった」理由については、 「勤勉手当のメリハリが小さい（約</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a:ea typeface="UD デジタル 教科書体 NK-R"/>
              </a:rPr>
              <a:t>　</a:t>
            </a:r>
            <a:r>
              <a:rPr kumimoji="1" lang="en-US" altLang="ja-JP" sz="1400" dirty="0">
                <a:latin typeface="UD デジタル 教科書体 NK-R"/>
                <a:ea typeface="UD デジタル 教科書体 NK-R"/>
              </a:rPr>
              <a:t>30</a:t>
            </a:r>
            <a:r>
              <a:rPr kumimoji="1" lang="ja-JP" altLang="en-US" sz="1400" dirty="0">
                <a:latin typeface="UD デジタル 教科書体 NK-R"/>
                <a:ea typeface="UD デジタル 教科書体 NK-R"/>
              </a:rPr>
              <a:t>％）」 「絶対評価結果が</a:t>
            </a:r>
            <a:r>
              <a:rPr kumimoji="1" lang="en-US" altLang="ja-JP" sz="1400" dirty="0">
                <a:latin typeface="UD デジタル 教科書体 NK-R"/>
                <a:ea typeface="UD デジタル 教科書体 NK-R"/>
              </a:rPr>
              <a:t>B</a:t>
            </a:r>
            <a:r>
              <a:rPr kumimoji="1" lang="ja-JP" altLang="en-US" sz="1400" dirty="0">
                <a:latin typeface="UD デジタル 教科書体 NK-R"/>
                <a:ea typeface="UD デジタル 教科書体 NK-R"/>
              </a:rPr>
              <a:t>であったにもかかわらず、３号の昇給（約</a:t>
            </a:r>
            <a:endParaRPr kumimoji="1" lang="en-US" altLang="ja-JP" sz="1400" dirty="0">
              <a:latin typeface="UD デジタル 教科書体 NK-R"/>
              <a:ea typeface="UD デジタル 教科書体 NK-R"/>
            </a:endParaRPr>
          </a:p>
          <a:p>
            <a:r>
              <a:rPr kumimoji="1" lang="ja-JP" altLang="en-US" sz="1400" dirty="0">
                <a:latin typeface="UD デジタル 教科書体 NK-R"/>
                <a:ea typeface="UD デジタル 教科書体 NK-R"/>
              </a:rPr>
              <a:t>　</a:t>
            </a:r>
            <a:r>
              <a:rPr kumimoji="1" lang="en-US" altLang="ja-JP" sz="1400" dirty="0">
                <a:latin typeface="UD デジタル 教科書体 NK-R"/>
                <a:ea typeface="UD デジタル 教科書体 NK-R"/>
              </a:rPr>
              <a:t>23</a:t>
            </a:r>
            <a:r>
              <a:rPr kumimoji="1" lang="ja-JP" altLang="en-US" sz="1400" dirty="0">
                <a:latin typeface="UD デジタル 教科書体 NK-R"/>
                <a:ea typeface="UD デジタル 教科書体 NK-R"/>
              </a:rPr>
              <a:t>％）」が上位を占めた。</a:t>
            </a:r>
            <a:endParaRPr kumimoji="1" lang="en-US" altLang="ja-JP" sz="1200" dirty="0">
              <a:latin typeface="UD デジタル 教科書体 NK-R"/>
              <a:ea typeface="UD デジタル 教科書体 NK-R"/>
            </a:endParaRPr>
          </a:p>
        </p:txBody>
      </p:sp>
      <p:sp>
        <p:nvSpPr>
          <p:cNvPr id="13" name="四角形: 角を丸くする 12">
            <a:extLst>
              <a:ext uri="{FF2B5EF4-FFF2-40B4-BE49-F238E27FC236}">
                <a16:creationId xmlns:a16="http://schemas.microsoft.com/office/drawing/2014/main" id="{91FD9EDE-BAE4-45C0-874D-0C77EA6D79DC}"/>
              </a:ext>
            </a:extLst>
          </p:cNvPr>
          <p:cNvSpPr/>
          <p:nvPr/>
        </p:nvSpPr>
        <p:spPr>
          <a:xfrm>
            <a:off x="4964983" y="588608"/>
            <a:ext cx="4812950" cy="210127"/>
          </a:xfrm>
          <a:prstGeom prst="roundRect">
            <a:avLst>
              <a:gd name="adj" fmla="val 742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i="1" dirty="0">
                <a:solidFill>
                  <a:schemeClr val="tx1"/>
                </a:solidFill>
                <a:latin typeface="BIZ UDPゴシック" panose="020B0400000000000000" pitchFamily="50" charset="-128"/>
                <a:ea typeface="BIZ UDPゴシック" panose="020B0400000000000000" pitchFamily="50" charset="-128"/>
              </a:rPr>
              <a:t>＊令和</a:t>
            </a:r>
            <a:r>
              <a:rPr kumimoji="1" lang="en-US" altLang="ja-JP" sz="1200" i="1" dirty="0">
                <a:solidFill>
                  <a:schemeClr val="tx1"/>
                </a:solidFill>
                <a:latin typeface="BIZ UDPゴシック" panose="020B0400000000000000" pitchFamily="50" charset="-128"/>
                <a:ea typeface="BIZ UDPゴシック" panose="020B0400000000000000" pitchFamily="50" charset="-128"/>
              </a:rPr>
              <a:t>7</a:t>
            </a:r>
            <a:r>
              <a:rPr kumimoji="1" lang="ja-JP" altLang="en-US" sz="1200" i="1" dirty="0">
                <a:solidFill>
                  <a:schemeClr val="tx1"/>
                </a:solidFill>
                <a:latin typeface="BIZ UDPゴシック" panose="020B0400000000000000" pitchFamily="50" charset="-128"/>
                <a:ea typeface="BIZ UDPゴシック" panose="020B0400000000000000" pitchFamily="50" charset="-128"/>
              </a:rPr>
              <a:t>年度の人事評価結果を、令和</a:t>
            </a:r>
            <a:r>
              <a:rPr kumimoji="1" lang="en-US" altLang="ja-JP" sz="1200" i="1" dirty="0">
                <a:solidFill>
                  <a:schemeClr val="tx1"/>
                </a:solidFill>
                <a:latin typeface="BIZ UDPゴシック" panose="020B0400000000000000" pitchFamily="50" charset="-128"/>
                <a:ea typeface="BIZ UDPゴシック" panose="020B0400000000000000" pitchFamily="50" charset="-128"/>
              </a:rPr>
              <a:t>8</a:t>
            </a:r>
            <a:r>
              <a:rPr kumimoji="1" lang="ja-JP" altLang="en-US" sz="1200" i="1" dirty="0">
                <a:solidFill>
                  <a:schemeClr val="tx1"/>
                </a:solidFill>
                <a:latin typeface="BIZ UDPゴシック" panose="020B0400000000000000" pitchFamily="50" charset="-128"/>
                <a:ea typeface="BIZ UDPゴシック" panose="020B0400000000000000" pitchFamily="50" charset="-128"/>
              </a:rPr>
              <a:t>年度の昇給・勤勉手当に反映</a:t>
            </a:r>
            <a:endParaRPr kumimoji="1" lang="ja-JP" altLang="en-US" sz="1200" i="1" dirty="0">
              <a:solidFill>
                <a:schemeClr val="tx1"/>
              </a:solidFill>
            </a:endParaRPr>
          </a:p>
        </p:txBody>
      </p:sp>
      <p:sp>
        <p:nvSpPr>
          <p:cNvPr id="14" name="テキスト ボックス 13">
            <a:extLst>
              <a:ext uri="{FF2B5EF4-FFF2-40B4-BE49-F238E27FC236}">
                <a16:creationId xmlns:a16="http://schemas.microsoft.com/office/drawing/2014/main" id="{19F2707F-7E7E-48E0-BD57-AB070AA8ABF1}"/>
              </a:ext>
            </a:extLst>
          </p:cNvPr>
          <p:cNvSpPr txBox="1"/>
          <p:nvPr/>
        </p:nvSpPr>
        <p:spPr>
          <a:xfrm>
            <a:off x="10259387" y="7190343"/>
            <a:ext cx="558800" cy="369332"/>
          </a:xfrm>
          <a:prstGeom prst="rect">
            <a:avLst/>
          </a:prstGeom>
          <a:noFill/>
        </p:spPr>
        <p:txBody>
          <a:bodyPr wrap="square" rtlCol="0">
            <a:spAutoFit/>
          </a:bodyPr>
          <a:lstStyle/>
          <a:p>
            <a:r>
              <a:rPr kumimoji="1" lang="en-US" altLang="ja-JP"/>
              <a:t>10</a:t>
            </a:r>
            <a:endParaRPr kumimoji="1" lang="ja-JP" altLang="en-US"/>
          </a:p>
        </p:txBody>
      </p:sp>
      <p:sp>
        <p:nvSpPr>
          <p:cNvPr id="6" name="正方形/長方形 5">
            <a:extLst>
              <a:ext uri="{FF2B5EF4-FFF2-40B4-BE49-F238E27FC236}">
                <a16:creationId xmlns:a16="http://schemas.microsoft.com/office/drawing/2014/main" id="{6144228B-0F29-4777-978A-54BF6DFF8053}"/>
              </a:ext>
            </a:extLst>
          </p:cNvPr>
          <p:cNvSpPr/>
          <p:nvPr/>
        </p:nvSpPr>
        <p:spPr>
          <a:xfrm>
            <a:off x="218437" y="4468529"/>
            <a:ext cx="1683107" cy="2072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不満がなかった理由</a:t>
            </a:r>
          </a:p>
        </p:txBody>
      </p:sp>
      <p:sp>
        <p:nvSpPr>
          <p:cNvPr id="7" name="正方形/長方形 6">
            <a:extLst>
              <a:ext uri="{FF2B5EF4-FFF2-40B4-BE49-F238E27FC236}">
                <a16:creationId xmlns:a16="http://schemas.microsoft.com/office/drawing/2014/main" id="{A3272885-EADA-4304-985A-E42D46BB3997}"/>
              </a:ext>
            </a:extLst>
          </p:cNvPr>
          <p:cNvSpPr/>
          <p:nvPr/>
        </p:nvSpPr>
        <p:spPr>
          <a:xfrm>
            <a:off x="4533694" y="4468529"/>
            <a:ext cx="1683107" cy="20726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不満があった理由</a:t>
            </a:r>
          </a:p>
        </p:txBody>
      </p:sp>
      <p:sp>
        <p:nvSpPr>
          <p:cNvPr id="16" name="テキスト ボックス 15">
            <a:extLst>
              <a:ext uri="{FF2B5EF4-FFF2-40B4-BE49-F238E27FC236}">
                <a16:creationId xmlns:a16="http://schemas.microsoft.com/office/drawing/2014/main" id="{A98A0BE2-7AEB-4535-B4F1-275A29F6FCE2}"/>
              </a:ext>
            </a:extLst>
          </p:cNvPr>
          <p:cNvSpPr txBox="1"/>
          <p:nvPr/>
        </p:nvSpPr>
        <p:spPr>
          <a:xfrm>
            <a:off x="6219894" y="4468529"/>
            <a:ext cx="1537459" cy="261610"/>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sp>
        <p:nvSpPr>
          <p:cNvPr id="15" name="テキスト ボックス 14">
            <a:extLst>
              <a:ext uri="{FF2B5EF4-FFF2-40B4-BE49-F238E27FC236}">
                <a16:creationId xmlns:a16="http://schemas.microsoft.com/office/drawing/2014/main" id="{CF172A03-E4A9-4064-AE3D-7663EF86B016}"/>
              </a:ext>
            </a:extLst>
          </p:cNvPr>
          <p:cNvSpPr txBox="1"/>
          <p:nvPr/>
        </p:nvSpPr>
        <p:spPr>
          <a:xfrm>
            <a:off x="1900888" y="4468529"/>
            <a:ext cx="1537459" cy="261610"/>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 可</a:t>
            </a:r>
          </a:p>
        </p:txBody>
      </p:sp>
      <p:pic>
        <p:nvPicPr>
          <p:cNvPr id="8" name="図 7">
            <a:extLst>
              <a:ext uri="{FF2B5EF4-FFF2-40B4-BE49-F238E27FC236}">
                <a16:creationId xmlns:a16="http://schemas.microsoft.com/office/drawing/2014/main" id="{47FB42DF-54DE-71ED-E5A3-07A35CD4D11B}"/>
              </a:ext>
            </a:extLst>
          </p:cNvPr>
          <p:cNvPicPr>
            <a:picLocks noChangeAspect="1"/>
          </p:cNvPicPr>
          <p:nvPr/>
        </p:nvPicPr>
        <p:blipFill>
          <a:blip r:embed="rId4"/>
          <a:stretch>
            <a:fillRect/>
          </a:stretch>
        </p:blipFill>
        <p:spPr>
          <a:xfrm>
            <a:off x="66417" y="4664758"/>
            <a:ext cx="4312920" cy="2720340"/>
          </a:xfrm>
          <a:prstGeom prst="rect">
            <a:avLst/>
          </a:prstGeom>
        </p:spPr>
      </p:pic>
    </p:spTree>
    <p:extLst>
      <p:ext uri="{BB962C8B-B14F-4D97-AF65-F5344CB8AC3E}">
        <p14:creationId xmlns:p14="http://schemas.microsoft.com/office/powerpoint/2010/main" val="973683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グループ化 4">
            <a:extLst>
              <a:ext uri="{FF2B5EF4-FFF2-40B4-BE49-F238E27FC236}">
                <a16:creationId xmlns:a16="http://schemas.microsoft.com/office/drawing/2014/main" id="{3A6CA89A-3C99-49E6-8490-1FC93746FAF7}"/>
              </a:ext>
            </a:extLst>
          </p:cNvPr>
          <p:cNvGrpSpPr/>
          <p:nvPr/>
        </p:nvGrpSpPr>
        <p:grpSpPr>
          <a:xfrm>
            <a:off x="288729" y="4192434"/>
            <a:ext cx="9644683" cy="288200"/>
            <a:chOff x="288729" y="4192434"/>
            <a:chExt cx="9644683" cy="288200"/>
          </a:xfrm>
        </p:grpSpPr>
        <p:sp>
          <p:nvSpPr>
            <p:cNvPr id="18" name="テキスト ボックス 17">
              <a:extLst>
                <a:ext uri="{FF2B5EF4-FFF2-40B4-BE49-F238E27FC236}">
                  <a16:creationId xmlns:a16="http://schemas.microsoft.com/office/drawing/2014/main" id="{DCB0380D-08F6-4CF1-BE4A-563F196717DD}"/>
                </a:ext>
              </a:extLst>
            </p:cNvPr>
            <p:cNvSpPr txBox="1"/>
            <p:nvPr/>
          </p:nvSpPr>
          <p:spPr>
            <a:xfrm>
              <a:off x="3262254" y="4219325"/>
              <a:ext cx="1537459" cy="253916"/>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最大</a:t>
              </a:r>
              <a:r>
                <a:rPr kumimoji="1" lang="en-US" altLang="ja-JP" sz="1050" dirty="0">
                  <a:latin typeface="BIZ UDPゴシック" panose="020B0400000000000000" pitchFamily="50" charset="-128"/>
                  <a:ea typeface="BIZ UDPゴシック" panose="020B0400000000000000" pitchFamily="50" charset="-128"/>
                </a:rPr>
                <a:t>3</a:t>
              </a:r>
              <a:r>
                <a:rPr kumimoji="1" lang="ja-JP" altLang="en-US" sz="1050" dirty="0">
                  <a:latin typeface="BIZ UDPゴシック" panose="020B0400000000000000" pitchFamily="50" charset="-128"/>
                  <a:ea typeface="BIZ UDPゴシック" panose="020B0400000000000000" pitchFamily="50" charset="-128"/>
                </a:rPr>
                <a:t>つまで選択可</a:t>
              </a:r>
            </a:p>
          </p:txBody>
        </p:sp>
        <p:sp>
          <p:nvSpPr>
            <p:cNvPr id="19" name="テキスト ボックス 18">
              <a:extLst>
                <a:ext uri="{FF2B5EF4-FFF2-40B4-BE49-F238E27FC236}">
                  <a16:creationId xmlns:a16="http://schemas.microsoft.com/office/drawing/2014/main" id="{950D0DDA-46C7-4451-8E38-E438C8D88998}"/>
                </a:ext>
              </a:extLst>
            </p:cNvPr>
            <p:cNvSpPr txBox="1"/>
            <p:nvPr/>
          </p:nvSpPr>
          <p:spPr>
            <a:xfrm>
              <a:off x="8395953" y="4226718"/>
              <a:ext cx="1537459" cy="253916"/>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最大</a:t>
              </a:r>
              <a:r>
                <a:rPr kumimoji="1" lang="en-US" altLang="ja-JP" sz="1050" dirty="0">
                  <a:latin typeface="BIZ UDPゴシック" panose="020B0400000000000000" pitchFamily="50" charset="-128"/>
                  <a:ea typeface="BIZ UDPゴシック" panose="020B0400000000000000" pitchFamily="50" charset="-128"/>
                </a:rPr>
                <a:t>3</a:t>
              </a:r>
              <a:r>
                <a:rPr kumimoji="1" lang="ja-JP" altLang="en-US" sz="1050" dirty="0">
                  <a:latin typeface="BIZ UDPゴシック" panose="020B0400000000000000" pitchFamily="50" charset="-128"/>
                  <a:ea typeface="BIZ UDPゴシック" panose="020B0400000000000000" pitchFamily="50" charset="-128"/>
                </a:rPr>
                <a:t>つまで選択可</a:t>
              </a:r>
            </a:p>
          </p:txBody>
        </p:sp>
        <p:grpSp>
          <p:nvGrpSpPr>
            <p:cNvPr id="12" name="グループ化 11">
              <a:extLst>
                <a:ext uri="{FF2B5EF4-FFF2-40B4-BE49-F238E27FC236}">
                  <a16:creationId xmlns:a16="http://schemas.microsoft.com/office/drawing/2014/main" id="{3260AE36-9A92-4D5B-A0E4-F8A26B690413}"/>
                </a:ext>
              </a:extLst>
            </p:cNvPr>
            <p:cNvGrpSpPr/>
            <p:nvPr/>
          </p:nvGrpSpPr>
          <p:grpSpPr>
            <a:xfrm>
              <a:off x="288729" y="4192434"/>
              <a:ext cx="8039587" cy="259140"/>
              <a:chOff x="327229" y="4192434"/>
              <a:chExt cx="8039587" cy="259140"/>
            </a:xfrm>
          </p:grpSpPr>
          <p:sp>
            <p:nvSpPr>
              <p:cNvPr id="10" name="正方形/長方形 9">
                <a:extLst>
                  <a:ext uri="{FF2B5EF4-FFF2-40B4-BE49-F238E27FC236}">
                    <a16:creationId xmlns:a16="http://schemas.microsoft.com/office/drawing/2014/main" id="{328EDAE3-2729-4879-A343-7FE14E311AD7}"/>
                  </a:ext>
                </a:extLst>
              </p:cNvPr>
              <p:cNvSpPr/>
              <p:nvPr/>
            </p:nvSpPr>
            <p:spPr>
              <a:xfrm>
                <a:off x="5504274" y="4192434"/>
                <a:ext cx="2862542" cy="2591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執務意欲の「低下」に影響する要因</a:t>
                </a:r>
              </a:p>
            </p:txBody>
          </p:sp>
          <p:sp>
            <p:nvSpPr>
              <p:cNvPr id="11" name="正方形/長方形 10">
                <a:extLst>
                  <a:ext uri="{FF2B5EF4-FFF2-40B4-BE49-F238E27FC236}">
                    <a16:creationId xmlns:a16="http://schemas.microsoft.com/office/drawing/2014/main" id="{92885ECC-15A2-485F-A0B5-9EB18C5379E7}"/>
                  </a:ext>
                </a:extLst>
              </p:cNvPr>
              <p:cNvSpPr/>
              <p:nvPr/>
            </p:nvSpPr>
            <p:spPr>
              <a:xfrm>
                <a:off x="327229" y="4192434"/>
                <a:ext cx="2862542" cy="2591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執務意欲の「向上」に影響する要因</a:t>
                </a:r>
              </a:p>
            </p:txBody>
          </p:sp>
        </p:grpSp>
      </p:grpSp>
      <p:sp>
        <p:nvSpPr>
          <p:cNvPr id="2" name="四角形: 角を丸くする 1">
            <a:extLst>
              <a:ext uri="{FF2B5EF4-FFF2-40B4-BE49-F238E27FC236}">
                <a16:creationId xmlns:a16="http://schemas.microsoft.com/office/drawing/2014/main" id="{244D8186-39B4-476B-8F47-1AB877BA507D}"/>
              </a:ext>
            </a:extLst>
          </p:cNvPr>
          <p:cNvSpPr/>
          <p:nvPr/>
        </p:nvSpPr>
        <p:spPr>
          <a:xfrm>
            <a:off x="240191" y="358367"/>
            <a:ext cx="3918772"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⑨ー１　執務意欲について</a:t>
            </a:r>
            <a:endParaRPr kumimoji="1" lang="ja-JP" altLang="en-US" b="1" dirty="0">
              <a:solidFill>
                <a:schemeClr val="tx1"/>
              </a:solidFill>
              <a:highlight>
                <a:srgbClr val="FFFF00"/>
              </a:highlight>
            </a:endParaRPr>
          </a:p>
        </p:txBody>
      </p:sp>
      <p:sp>
        <p:nvSpPr>
          <p:cNvPr id="15" name="テキスト ボックス 14">
            <a:extLst>
              <a:ext uri="{FF2B5EF4-FFF2-40B4-BE49-F238E27FC236}">
                <a16:creationId xmlns:a16="http://schemas.microsoft.com/office/drawing/2014/main" id="{8E3AF22F-166A-44F8-892E-9D56F0AB6BE4}"/>
              </a:ext>
            </a:extLst>
          </p:cNvPr>
          <p:cNvSpPr txBox="1"/>
          <p:nvPr/>
        </p:nvSpPr>
        <p:spPr>
          <a:xfrm>
            <a:off x="331631" y="861797"/>
            <a:ext cx="5488873" cy="3108543"/>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・右円グラフより、</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約</a:t>
            </a:r>
            <a:r>
              <a:rPr kumimoji="1" lang="en-US" altLang="ja-JP" sz="1400" dirty="0">
                <a:latin typeface="UD デジタル 教科書体 NK-R" panose="02020400000000000000" pitchFamily="18" charset="-128"/>
                <a:ea typeface="UD デジタル 教科書体 NK-R" panose="02020400000000000000" pitchFamily="18" charset="-128"/>
              </a:rPr>
              <a:t>51</a:t>
            </a:r>
            <a:r>
              <a:rPr kumimoji="1" lang="ja-JP" altLang="en-US" sz="1400" dirty="0">
                <a:latin typeface="UD デジタル 教科書体 NK-R" panose="02020400000000000000" pitchFamily="18" charset="-128"/>
                <a:ea typeface="UD デジタル 教科書体 NK-R" panose="02020400000000000000" pitchFamily="18" charset="-128"/>
              </a:rPr>
              <a:t>％の職員が、令和</a:t>
            </a:r>
            <a:r>
              <a:rPr kumimoji="1" lang="en-US" altLang="ja-JP" sz="1400" dirty="0">
                <a:latin typeface="UD デジタル 教科書体 NK-R" panose="02020400000000000000" pitchFamily="18" charset="-128"/>
                <a:ea typeface="UD デジタル 教科書体 NK-R" panose="02020400000000000000" pitchFamily="18" charset="-128"/>
              </a:rPr>
              <a:t>7</a:t>
            </a:r>
            <a:r>
              <a:rPr kumimoji="1" lang="ja-JP" altLang="en-US" sz="1400" dirty="0">
                <a:latin typeface="UD デジタル 教科書体 NK-R" panose="02020400000000000000" pitchFamily="18" charset="-128"/>
                <a:ea typeface="UD デジタル 教科書体 NK-R" panose="02020400000000000000" pitchFamily="18" charset="-128"/>
              </a:rPr>
              <a:t>年度の執務意欲について「高かった」</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en-US" altLang="ja-JP" sz="1400" dirty="0">
                <a:latin typeface="UD デジタル 教科書体 NK-R" panose="02020400000000000000" pitchFamily="18" charset="-128"/>
                <a:ea typeface="UD デジタル 教科書体 NK-R" panose="02020400000000000000" pitchFamily="18" charset="-128"/>
              </a:rPr>
              <a:t>  </a:t>
            </a:r>
            <a:r>
              <a:rPr kumimoji="1" lang="ja-JP" altLang="en-US" sz="1400" dirty="0">
                <a:latin typeface="UD デジタル 教科書体 NK-R" panose="02020400000000000000" pitchFamily="18" charset="-128"/>
                <a:ea typeface="UD デジタル 教科書体 NK-R" panose="02020400000000000000" pitchFamily="18" charset="-128"/>
              </a:rPr>
              <a:t>または「やや高かった」と回答。</a:t>
            </a:r>
            <a:r>
              <a:rPr kumimoji="1" lang="en-US" altLang="ja-JP" sz="1400" dirty="0">
                <a:latin typeface="UD デジタル 教科書体 NK-R" panose="02020400000000000000" pitchFamily="18" charset="-128"/>
                <a:ea typeface="UD デジタル 教科書体 NK-R" panose="02020400000000000000" pitchFamily="18" charset="-128"/>
              </a:rPr>
              <a:t>〔R7</a:t>
            </a:r>
            <a:r>
              <a:rPr kumimoji="1" lang="ja-JP" altLang="en-US" sz="1400" dirty="0">
                <a:latin typeface="UD デジタル 教科書体 NK-R" panose="02020400000000000000" pitchFamily="18" charset="-128"/>
                <a:ea typeface="UD デジタル 教科書体 NK-R" panose="02020400000000000000" pitchFamily="18" charset="-128"/>
              </a:rPr>
              <a:t>アンケート：約</a:t>
            </a:r>
            <a:r>
              <a:rPr kumimoji="1" lang="en-US" altLang="ja-JP" sz="1400" dirty="0">
                <a:latin typeface="UD デジタル 教科書体 NK-R" panose="02020400000000000000" pitchFamily="18" charset="-128"/>
                <a:ea typeface="UD デジタル 教科書体 NK-R" panose="02020400000000000000" pitchFamily="18" charset="-128"/>
              </a:rPr>
              <a:t>51</a:t>
            </a:r>
            <a:r>
              <a:rPr kumimoji="1" lang="ja-JP" altLang="en-US" sz="1400" dirty="0">
                <a:latin typeface="UD デジタル 教科書体 NK-R" panose="02020400000000000000" pitchFamily="18" charset="-128"/>
                <a:ea typeface="UD デジタル 教科書体 NK-R" panose="02020400000000000000" pitchFamily="18" charset="-128"/>
              </a:rPr>
              <a:t>％</a:t>
            </a:r>
            <a:r>
              <a:rPr kumimoji="1" lang="en-US" altLang="ja-JP" sz="1400" dirty="0">
                <a:latin typeface="UD デジタル 教科書体 NK-R" panose="02020400000000000000" pitchFamily="18" charset="-128"/>
                <a:ea typeface="UD デジタル 教科書体 NK-R" panose="02020400000000000000" pitchFamily="18" charset="-128"/>
              </a:rPr>
              <a:t>〕</a:t>
            </a: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・執務意欲に影響する主な要因は、以下の４項目。</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➤「職場における人間関係」　　　　　　　</a:t>
            </a:r>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100" dirty="0">
                <a:latin typeface="UD デジタル 教科書体 NK-R" panose="02020400000000000000" pitchFamily="18" charset="-128"/>
                <a:ea typeface="UD デジタル 教科書体 NK-R" panose="02020400000000000000" pitchFamily="18" charset="-128"/>
              </a:rPr>
              <a:t>向上：約</a:t>
            </a:r>
            <a:r>
              <a:rPr kumimoji="1" lang="en-US" altLang="ja-JP" sz="1100" dirty="0">
                <a:latin typeface="UD デジタル 教科書体 NK-R" panose="02020400000000000000" pitchFamily="18" charset="-128"/>
                <a:ea typeface="UD デジタル 教科書体 NK-R" panose="02020400000000000000" pitchFamily="18" charset="-128"/>
              </a:rPr>
              <a:t>68</a:t>
            </a:r>
            <a:r>
              <a:rPr kumimoji="1" lang="ja-JP" altLang="en-US" sz="1100" dirty="0">
                <a:latin typeface="UD デジタル 教科書体 NK-R" panose="02020400000000000000" pitchFamily="18" charset="-128"/>
                <a:ea typeface="UD デジタル 教科書体 NK-R" panose="02020400000000000000" pitchFamily="18" charset="-128"/>
              </a:rPr>
              <a:t>％、低下：約</a:t>
            </a:r>
            <a:r>
              <a:rPr kumimoji="1" lang="en-US" altLang="ja-JP" sz="1100" dirty="0">
                <a:latin typeface="UD デジタル 教科書体 NK-R" panose="02020400000000000000" pitchFamily="18" charset="-128"/>
                <a:ea typeface="UD デジタル 教科書体 NK-R" panose="02020400000000000000" pitchFamily="18" charset="-128"/>
              </a:rPr>
              <a:t>69</a:t>
            </a:r>
            <a:r>
              <a:rPr kumimoji="1" lang="ja-JP" altLang="en-US" sz="1100" dirty="0">
                <a:latin typeface="UD デジタル 教科書体 NK-R" panose="02020400000000000000" pitchFamily="18" charset="-128"/>
                <a:ea typeface="UD デジタル 教科書体 NK-R" panose="02020400000000000000" pitchFamily="18" charset="-128"/>
              </a:rPr>
              <a:t>％</a:t>
            </a:r>
            <a:r>
              <a:rPr kumimoji="1" lang="en-US" altLang="ja-JP" sz="1100" dirty="0">
                <a:latin typeface="UD デジタル 教科書体 NK-R" panose="02020400000000000000" pitchFamily="18" charset="-128"/>
                <a:ea typeface="UD デジタル 教科書体 NK-R" panose="02020400000000000000" pitchFamily="18" charset="-128"/>
              </a:rPr>
              <a:t>〕</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➤「適性に合った（合わない）業務」</a:t>
            </a:r>
            <a:r>
              <a:rPr kumimoji="1" lang="ja-JP" altLang="en-US" sz="1200" dirty="0">
                <a:latin typeface="UD デジタル 教科書体 NK-R" panose="02020400000000000000" pitchFamily="18" charset="-128"/>
                <a:ea typeface="UD デジタル 教科書体 NK-R" panose="02020400000000000000" pitchFamily="18" charset="-128"/>
              </a:rPr>
              <a:t>　</a:t>
            </a:r>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100" dirty="0">
                <a:latin typeface="UD デジタル 教科書体 NK-R" panose="02020400000000000000" pitchFamily="18" charset="-128"/>
                <a:ea typeface="UD デジタル 教科書体 NK-R" panose="02020400000000000000" pitchFamily="18" charset="-128"/>
              </a:rPr>
              <a:t>向上：約</a:t>
            </a:r>
            <a:r>
              <a:rPr kumimoji="1" lang="en-US" altLang="ja-JP" sz="1100" dirty="0">
                <a:latin typeface="UD デジタル 教科書体 NK-R" panose="02020400000000000000" pitchFamily="18" charset="-128"/>
                <a:ea typeface="UD デジタル 教科書体 NK-R" panose="02020400000000000000" pitchFamily="18" charset="-128"/>
              </a:rPr>
              <a:t>54</a:t>
            </a:r>
            <a:r>
              <a:rPr kumimoji="1" lang="ja-JP" altLang="en-US" sz="1100" dirty="0">
                <a:latin typeface="UD デジタル 教科書体 NK-R" panose="02020400000000000000" pitchFamily="18" charset="-128"/>
                <a:ea typeface="UD デジタル 教科書体 NK-R" panose="02020400000000000000" pitchFamily="18" charset="-128"/>
              </a:rPr>
              <a:t>％、低下：約</a:t>
            </a:r>
            <a:r>
              <a:rPr kumimoji="1" lang="en-US" altLang="ja-JP" sz="1100" dirty="0">
                <a:latin typeface="UD デジタル 教科書体 NK-R" panose="02020400000000000000" pitchFamily="18" charset="-128"/>
                <a:ea typeface="UD デジタル 教科書体 NK-R" panose="02020400000000000000" pitchFamily="18" charset="-128"/>
              </a:rPr>
              <a:t>45</a:t>
            </a:r>
            <a:r>
              <a:rPr kumimoji="1" lang="ja-JP" altLang="en-US" sz="1100" dirty="0">
                <a:latin typeface="UD デジタル 教科書体 NK-R" panose="02020400000000000000" pitchFamily="18" charset="-128"/>
                <a:ea typeface="UD デジタル 教科書体 NK-R" panose="02020400000000000000" pitchFamily="18" charset="-128"/>
              </a:rPr>
              <a:t>％</a:t>
            </a:r>
            <a:r>
              <a:rPr kumimoji="1" lang="en-US" altLang="ja-JP" sz="1100" dirty="0">
                <a:latin typeface="UD デジタル 教科書体 NK-R" panose="02020400000000000000" pitchFamily="18" charset="-128"/>
                <a:ea typeface="UD デジタル 教科書体 NK-R" panose="02020400000000000000" pitchFamily="18" charset="-128"/>
              </a:rPr>
              <a:t>〕</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➤「やりがいのある（ない）業務」　</a:t>
            </a:r>
            <a:r>
              <a:rPr kumimoji="1" lang="ja-JP" altLang="en-US" sz="1200" dirty="0">
                <a:latin typeface="UD デジタル 教科書体 NK-R" panose="02020400000000000000" pitchFamily="18" charset="-128"/>
                <a:ea typeface="UD デジタル 教科書体 NK-R" panose="02020400000000000000" pitchFamily="18" charset="-128"/>
              </a:rPr>
              <a:t>　 　</a:t>
            </a:r>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100" dirty="0">
                <a:latin typeface="UD デジタル 教科書体 NK-R" panose="02020400000000000000" pitchFamily="18" charset="-128"/>
                <a:ea typeface="UD デジタル 教科書体 NK-R" panose="02020400000000000000" pitchFamily="18" charset="-128"/>
              </a:rPr>
              <a:t>向上：約</a:t>
            </a:r>
            <a:r>
              <a:rPr kumimoji="1" lang="en-US" altLang="ja-JP" sz="1100" dirty="0">
                <a:latin typeface="UD デジタル 教科書体 NK-R" panose="02020400000000000000" pitchFamily="18" charset="-128"/>
                <a:ea typeface="UD デジタル 教科書体 NK-R" panose="02020400000000000000" pitchFamily="18" charset="-128"/>
              </a:rPr>
              <a:t>42</a:t>
            </a:r>
            <a:r>
              <a:rPr kumimoji="1" lang="ja-JP" altLang="en-US" sz="1100" dirty="0">
                <a:latin typeface="UD デジタル 教科書体 NK-R" panose="02020400000000000000" pitchFamily="18" charset="-128"/>
                <a:ea typeface="UD デジタル 教科書体 NK-R" panose="02020400000000000000" pitchFamily="18" charset="-128"/>
              </a:rPr>
              <a:t>％、低下：約</a:t>
            </a:r>
            <a:r>
              <a:rPr kumimoji="1" lang="en-US" altLang="ja-JP" sz="1100" dirty="0">
                <a:latin typeface="UD デジタル 教科書体 NK-R" panose="02020400000000000000" pitchFamily="18" charset="-128"/>
                <a:ea typeface="UD デジタル 教科書体 NK-R" panose="02020400000000000000" pitchFamily="18" charset="-128"/>
              </a:rPr>
              <a:t>34</a:t>
            </a:r>
            <a:r>
              <a:rPr kumimoji="1" lang="ja-JP" altLang="en-US" sz="1100" dirty="0">
                <a:latin typeface="UD デジタル 教科書体 NK-R" panose="02020400000000000000" pitchFamily="18" charset="-128"/>
                <a:ea typeface="UD デジタル 教科書体 NK-R" panose="02020400000000000000" pitchFamily="18" charset="-128"/>
              </a:rPr>
              <a:t>％</a:t>
            </a:r>
            <a:r>
              <a:rPr kumimoji="1" lang="en-US" altLang="ja-JP" sz="1100" dirty="0">
                <a:latin typeface="UD デジタル 教科書体 NK-R" panose="02020400000000000000" pitchFamily="18" charset="-128"/>
                <a:ea typeface="UD デジタル 教科書体 NK-R" panose="02020400000000000000" pitchFamily="18" charset="-128"/>
              </a:rPr>
              <a:t>〕</a:t>
            </a:r>
            <a:endParaRPr kumimoji="1" lang="en-US" altLang="ja-JP" sz="18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➤「給与の多寡」　　　　　　　　　　　　　　　　</a:t>
            </a:r>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100" dirty="0">
                <a:latin typeface="UD デジタル 教科書体 NK-R" panose="02020400000000000000" pitchFamily="18" charset="-128"/>
                <a:ea typeface="UD デジタル 教科書体 NK-R" panose="02020400000000000000" pitchFamily="18" charset="-128"/>
              </a:rPr>
              <a:t>向上：約</a:t>
            </a:r>
            <a:r>
              <a:rPr kumimoji="1" lang="en-US" altLang="ja-JP" sz="1100" dirty="0">
                <a:latin typeface="UD デジタル 教科書体 NK-R" panose="02020400000000000000" pitchFamily="18" charset="-128"/>
                <a:ea typeface="UD デジタル 教科書体 NK-R" panose="02020400000000000000" pitchFamily="18" charset="-128"/>
              </a:rPr>
              <a:t>38</a:t>
            </a:r>
            <a:r>
              <a:rPr kumimoji="1" lang="ja-JP" altLang="en-US" sz="1100" dirty="0">
                <a:latin typeface="UD デジタル 教科書体 NK-R" panose="02020400000000000000" pitchFamily="18" charset="-128"/>
                <a:ea typeface="UD デジタル 教科書体 NK-R" panose="02020400000000000000" pitchFamily="18" charset="-128"/>
              </a:rPr>
              <a:t>％、低下：約</a:t>
            </a:r>
            <a:r>
              <a:rPr kumimoji="1" lang="en-US" altLang="ja-JP" sz="1100" dirty="0">
                <a:latin typeface="UD デジタル 教科書体 NK-R" panose="02020400000000000000" pitchFamily="18" charset="-128"/>
                <a:ea typeface="UD デジタル 教科書体 NK-R" panose="02020400000000000000" pitchFamily="18" charset="-128"/>
              </a:rPr>
              <a:t>36</a:t>
            </a:r>
            <a:r>
              <a:rPr kumimoji="1" lang="ja-JP" altLang="en-US" sz="1100" dirty="0">
                <a:latin typeface="UD デジタル 教科書体 NK-R" panose="02020400000000000000" pitchFamily="18" charset="-128"/>
                <a:ea typeface="UD デジタル 教科書体 NK-R" panose="02020400000000000000" pitchFamily="18" charset="-128"/>
              </a:rPr>
              <a:t>％</a:t>
            </a:r>
            <a:r>
              <a:rPr kumimoji="1" lang="en-US" altLang="ja-JP" sz="1100" dirty="0">
                <a:latin typeface="UD デジタル 教科書体 NK-R" panose="02020400000000000000" pitchFamily="18" charset="-128"/>
                <a:ea typeface="UD デジタル 教科書体 NK-R" panose="02020400000000000000" pitchFamily="18" charset="-128"/>
              </a:rPr>
              <a:t>〕</a:t>
            </a:r>
            <a:endParaRPr kumimoji="1" lang="en-US" altLang="ja-JP" sz="18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・一方、執務意欲に影響する要因として「人事評価制度」と回答した</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職員の割合は、それぞれ、以下のとおりであった。</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ja-JP" altLang="en-US" sz="1400" dirty="0">
                <a:latin typeface="UD デジタル 教科書体 NK-R" panose="02020400000000000000" pitchFamily="18" charset="-128"/>
                <a:ea typeface="UD デジタル 教科書体 NK-R" panose="02020400000000000000" pitchFamily="18" charset="-128"/>
              </a:rPr>
              <a:t>向上する要因</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ja-JP" altLang="en-US" sz="1400" dirty="0">
                <a:latin typeface="UD デジタル 教科書体 NK-R" panose="02020400000000000000" pitchFamily="18" charset="-128"/>
                <a:ea typeface="UD デジタル 教科書体 NK-R" panose="02020400000000000000" pitchFamily="18" charset="-128"/>
              </a:rPr>
              <a:t>　約　</a:t>
            </a:r>
            <a:r>
              <a:rPr kumimoji="1" lang="en-US" altLang="ja-JP" sz="1400" dirty="0">
                <a:latin typeface="UD デジタル 教科書体 NK-R" panose="02020400000000000000" pitchFamily="18" charset="-128"/>
                <a:ea typeface="UD デジタル 教科書体 NK-R" panose="02020400000000000000" pitchFamily="18" charset="-128"/>
              </a:rPr>
              <a:t>6</a:t>
            </a:r>
            <a:r>
              <a:rPr kumimoji="1" lang="ja-JP" altLang="en-US" sz="1400" dirty="0">
                <a:latin typeface="UD デジタル 教科書体 NK-R" panose="02020400000000000000" pitchFamily="18" charset="-128"/>
                <a:ea typeface="UD デジタル 教科書体 NK-R" panose="02020400000000000000" pitchFamily="18" charset="-128"/>
              </a:rPr>
              <a:t>％</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ja-JP" altLang="en-US" sz="1400" dirty="0">
                <a:latin typeface="UD デジタル 教科書体 NK-R" panose="02020400000000000000" pitchFamily="18" charset="-128"/>
                <a:ea typeface="UD デジタル 教科書体 NK-R" panose="02020400000000000000" pitchFamily="18" charset="-128"/>
              </a:rPr>
              <a:t>低下する要因</a:t>
            </a:r>
            <a:r>
              <a:rPr kumimoji="1" lang="en-US" altLang="ja-JP" sz="1400" dirty="0">
                <a:latin typeface="UD デジタル 教科書体 NK-R" panose="02020400000000000000" pitchFamily="18" charset="-128"/>
                <a:ea typeface="UD デジタル 教科書体 NK-R" panose="02020400000000000000" pitchFamily="18" charset="-128"/>
              </a:rPr>
              <a:t>〕</a:t>
            </a:r>
            <a:r>
              <a:rPr kumimoji="1" lang="ja-JP" altLang="en-US" sz="1400" dirty="0">
                <a:latin typeface="UD デジタル 教科書体 NK-R" panose="02020400000000000000" pitchFamily="18" charset="-128"/>
                <a:ea typeface="UD デジタル 教科書体 NK-R" panose="02020400000000000000" pitchFamily="18" charset="-128"/>
              </a:rPr>
              <a:t>　約</a:t>
            </a:r>
            <a:r>
              <a:rPr kumimoji="1" lang="en-US" altLang="ja-JP" sz="1400" dirty="0">
                <a:latin typeface="UD デジタル 教科書体 NK-R" panose="02020400000000000000" pitchFamily="18" charset="-128"/>
                <a:ea typeface="UD デジタル 教科書体 NK-R" panose="02020400000000000000" pitchFamily="18" charset="-128"/>
              </a:rPr>
              <a:t>11</a:t>
            </a:r>
            <a:r>
              <a:rPr kumimoji="1" lang="ja-JP" altLang="en-US" sz="1400" dirty="0">
                <a:latin typeface="UD デジタル 教科書体 NK-R" panose="02020400000000000000" pitchFamily="18" charset="-128"/>
                <a:ea typeface="UD デジタル 教科書体 NK-R" panose="02020400000000000000" pitchFamily="18" charset="-128"/>
              </a:rPr>
              <a:t>％</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13" name="正方形/長方形 12">
            <a:extLst>
              <a:ext uri="{FF2B5EF4-FFF2-40B4-BE49-F238E27FC236}">
                <a16:creationId xmlns:a16="http://schemas.microsoft.com/office/drawing/2014/main" id="{3FFA27EB-FB95-41B0-AF61-5627968762DF}"/>
              </a:ext>
            </a:extLst>
          </p:cNvPr>
          <p:cNvSpPr/>
          <p:nvPr/>
        </p:nvSpPr>
        <p:spPr>
          <a:xfrm>
            <a:off x="5721478" y="669153"/>
            <a:ext cx="2947224" cy="2651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令和</a:t>
            </a:r>
            <a:r>
              <a:rPr kumimoji="1" lang="en-US" altLang="ja-JP" sz="1200" b="1" dirty="0">
                <a:latin typeface="BIZ UDPゴシック" panose="020B0400000000000000" pitchFamily="50" charset="-128"/>
                <a:ea typeface="BIZ UDPゴシック" panose="020B0400000000000000" pitchFamily="50" charset="-128"/>
              </a:rPr>
              <a:t>6</a:t>
            </a:r>
            <a:r>
              <a:rPr kumimoji="1" lang="ja-JP" altLang="en-US" sz="1200" b="1" dirty="0">
                <a:latin typeface="BIZ UDPゴシック" panose="020B0400000000000000" pitchFamily="50" charset="-128"/>
                <a:ea typeface="BIZ UDPゴシック" panose="020B0400000000000000" pitchFamily="50" charset="-128"/>
              </a:rPr>
              <a:t>年度の執務意欲について</a:t>
            </a:r>
          </a:p>
        </p:txBody>
      </p:sp>
      <p:sp>
        <p:nvSpPr>
          <p:cNvPr id="14" name="テキスト ボックス 13">
            <a:extLst>
              <a:ext uri="{FF2B5EF4-FFF2-40B4-BE49-F238E27FC236}">
                <a16:creationId xmlns:a16="http://schemas.microsoft.com/office/drawing/2014/main" id="{9A604C8B-4B54-47F5-A0EC-A1F6B54FF5F9}"/>
              </a:ext>
            </a:extLst>
          </p:cNvPr>
          <p:cNvSpPr txBox="1"/>
          <p:nvPr/>
        </p:nvSpPr>
        <p:spPr>
          <a:xfrm>
            <a:off x="10267410" y="7190343"/>
            <a:ext cx="558800" cy="369332"/>
          </a:xfrm>
          <a:prstGeom prst="rect">
            <a:avLst/>
          </a:prstGeom>
          <a:noFill/>
        </p:spPr>
        <p:txBody>
          <a:bodyPr wrap="square" rtlCol="0">
            <a:spAutoFit/>
          </a:bodyPr>
          <a:lstStyle/>
          <a:p>
            <a:r>
              <a:rPr kumimoji="1" lang="en-US" altLang="ja-JP" dirty="0"/>
              <a:t>11</a:t>
            </a:r>
            <a:endParaRPr kumimoji="1" lang="ja-JP" altLang="en-US" dirty="0"/>
          </a:p>
        </p:txBody>
      </p:sp>
      <p:pic>
        <p:nvPicPr>
          <p:cNvPr id="8" name="図 7">
            <a:extLst>
              <a:ext uri="{FF2B5EF4-FFF2-40B4-BE49-F238E27FC236}">
                <a16:creationId xmlns:a16="http://schemas.microsoft.com/office/drawing/2014/main" id="{1B76CC86-1D01-29D4-0AAE-8F6BE7DEF765}"/>
              </a:ext>
            </a:extLst>
          </p:cNvPr>
          <p:cNvPicPr>
            <a:picLocks noChangeAspect="1"/>
          </p:cNvPicPr>
          <p:nvPr/>
        </p:nvPicPr>
        <p:blipFill>
          <a:blip r:embed="rId2"/>
          <a:stretch>
            <a:fillRect/>
          </a:stretch>
        </p:blipFill>
        <p:spPr>
          <a:xfrm>
            <a:off x="250573" y="4631809"/>
            <a:ext cx="4549140" cy="2743200"/>
          </a:xfrm>
          <a:prstGeom prst="rect">
            <a:avLst/>
          </a:prstGeom>
        </p:spPr>
      </p:pic>
      <p:pic>
        <p:nvPicPr>
          <p:cNvPr id="16" name="図 15">
            <a:extLst>
              <a:ext uri="{FF2B5EF4-FFF2-40B4-BE49-F238E27FC236}">
                <a16:creationId xmlns:a16="http://schemas.microsoft.com/office/drawing/2014/main" id="{68AEE692-98EF-7504-FC78-8B381C077654}"/>
              </a:ext>
            </a:extLst>
          </p:cNvPr>
          <p:cNvPicPr>
            <a:picLocks noChangeAspect="1"/>
          </p:cNvPicPr>
          <p:nvPr/>
        </p:nvPicPr>
        <p:blipFill>
          <a:blip r:embed="rId3"/>
          <a:stretch>
            <a:fillRect/>
          </a:stretch>
        </p:blipFill>
        <p:spPr>
          <a:xfrm>
            <a:off x="5465774" y="4631809"/>
            <a:ext cx="4655820" cy="2743200"/>
          </a:xfrm>
          <a:prstGeom prst="rect">
            <a:avLst/>
          </a:prstGeom>
        </p:spPr>
      </p:pic>
      <p:pic>
        <p:nvPicPr>
          <p:cNvPr id="20" name="図 19">
            <a:extLst>
              <a:ext uri="{FF2B5EF4-FFF2-40B4-BE49-F238E27FC236}">
                <a16:creationId xmlns:a16="http://schemas.microsoft.com/office/drawing/2014/main" id="{48BD3018-D876-09E7-2CC7-29FD346C83C4}"/>
              </a:ext>
            </a:extLst>
          </p:cNvPr>
          <p:cNvPicPr>
            <a:picLocks noChangeAspect="1"/>
          </p:cNvPicPr>
          <p:nvPr/>
        </p:nvPicPr>
        <p:blipFill>
          <a:blip r:embed="rId4"/>
          <a:stretch>
            <a:fillRect/>
          </a:stretch>
        </p:blipFill>
        <p:spPr>
          <a:xfrm>
            <a:off x="5884874" y="1006340"/>
            <a:ext cx="4236720" cy="2743200"/>
          </a:xfrm>
          <a:prstGeom prst="rect">
            <a:avLst/>
          </a:prstGeom>
        </p:spPr>
      </p:pic>
    </p:spTree>
    <p:extLst>
      <p:ext uri="{BB962C8B-B14F-4D97-AF65-F5344CB8AC3E}">
        <p14:creationId xmlns:p14="http://schemas.microsoft.com/office/powerpoint/2010/main" val="3911821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A12B416D-4001-CD11-F3ED-03997DDB9F3D}"/>
              </a:ext>
            </a:extLst>
          </p:cNvPr>
          <p:cNvPicPr>
            <a:picLocks noChangeAspect="1"/>
          </p:cNvPicPr>
          <p:nvPr/>
        </p:nvPicPr>
        <p:blipFill>
          <a:blip r:embed="rId2"/>
          <a:srcRect r="11549"/>
          <a:stretch>
            <a:fillRect/>
          </a:stretch>
        </p:blipFill>
        <p:spPr>
          <a:xfrm>
            <a:off x="5307008" y="4608949"/>
            <a:ext cx="5257185" cy="2766060"/>
          </a:xfrm>
          <a:prstGeom prst="rect">
            <a:avLst/>
          </a:prstGeom>
        </p:spPr>
      </p:pic>
      <p:sp>
        <p:nvSpPr>
          <p:cNvPr id="5" name="四角形: 角を丸くする 4">
            <a:extLst>
              <a:ext uri="{FF2B5EF4-FFF2-40B4-BE49-F238E27FC236}">
                <a16:creationId xmlns:a16="http://schemas.microsoft.com/office/drawing/2014/main" id="{E32BF863-9C67-4F14-AD51-DC50BB7C23C5}"/>
              </a:ext>
            </a:extLst>
          </p:cNvPr>
          <p:cNvSpPr/>
          <p:nvPr/>
        </p:nvSpPr>
        <p:spPr>
          <a:xfrm>
            <a:off x="210534" y="309259"/>
            <a:ext cx="6543100"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⑨ー２　令和</a:t>
            </a:r>
            <a:r>
              <a:rPr kumimoji="1" lang="en-US" altLang="ja-JP" b="1" dirty="0">
                <a:solidFill>
                  <a:schemeClr val="tx1"/>
                </a:solidFill>
                <a:highlight>
                  <a:srgbClr val="FFFF00"/>
                </a:highlight>
                <a:latin typeface="BIZ UDPゴシック" panose="020B0400000000000000" pitchFamily="50" charset="-128"/>
                <a:ea typeface="BIZ UDPゴシック" panose="020B0400000000000000" pitchFamily="50" charset="-128"/>
              </a:rPr>
              <a:t>7</a:t>
            </a:r>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年度人事評価制度と執務意欲との関係について</a:t>
            </a:r>
            <a:endParaRPr kumimoji="1" lang="ja-JP" altLang="en-US" b="1" dirty="0">
              <a:solidFill>
                <a:schemeClr val="tx1"/>
              </a:solidFill>
              <a:highlight>
                <a:srgbClr val="FFFF00"/>
              </a:highlight>
            </a:endParaRPr>
          </a:p>
        </p:txBody>
      </p:sp>
      <p:grpSp>
        <p:nvGrpSpPr>
          <p:cNvPr id="23" name="グループ化 22">
            <a:extLst>
              <a:ext uri="{FF2B5EF4-FFF2-40B4-BE49-F238E27FC236}">
                <a16:creationId xmlns:a16="http://schemas.microsoft.com/office/drawing/2014/main" id="{B3ECF3EF-BA37-4D2B-BC2F-BB9B6A462B36}"/>
              </a:ext>
            </a:extLst>
          </p:cNvPr>
          <p:cNvGrpSpPr/>
          <p:nvPr/>
        </p:nvGrpSpPr>
        <p:grpSpPr>
          <a:xfrm>
            <a:off x="301466" y="865184"/>
            <a:ext cx="5652127" cy="3108543"/>
            <a:chOff x="236609" y="1005567"/>
            <a:chExt cx="5652127" cy="3108543"/>
          </a:xfrm>
        </p:grpSpPr>
        <p:sp>
          <p:nvSpPr>
            <p:cNvPr id="19" name="テキスト ボックス 18">
              <a:extLst>
                <a:ext uri="{FF2B5EF4-FFF2-40B4-BE49-F238E27FC236}">
                  <a16:creationId xmlns:a16="http://schemas.microsoft.com/office/drawing/2014/main" id="{AE4F189E-340A-44CB-AC3F-1CAB493019BD}"/>
                </a:ext>
              </a:extLst>
            </p:cNvPr>
            <p:cNvSpPr txBox="1"/>
            <p:nvPr/>
          </p:nvSpPr>
          <p:spPr>
            <a:xfrm>
              <a:off x="236609" y="1005567"/>
              <a:ext cx="5652127" cy="3108543"/>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・右棒グラフより、</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約</a:t>
              </a:r>
              <a:r>
                <a:rPr kumimoji="1" lang="en-US" altLang="ja-JP" sz="1400" dirty="0">
                  <a:latin typeface="UD デジタル 教科書体 NK-R" panose="02020400000000000000" pitchFamily="18" charset="-128"/>
                  <a:ea typeface="UD デジタル 教科書体 NK-R" panose="02020400000000000000" pitchFamily="18" charset="-128"/>
                </a:rPr>
                <a:t>55</a:t>
              </a:r>
              <a:r>
                <a:rPr kumimoji="1" lang="ja-JP" altLang="en-US" sz="1400" dirty="0">
                  <a:latin typeface="UD デジタル 教科書体 NK-R" panose="02020400000000000000" pitchFamily="18" charset="-128"/>
                  <a:ea typeface="UD デジタル 教科書体 NK-R" panose="02020400000000000000" pitchFamily="18" charset="-128"/>
                </a:rPr>
                <a:t>％の職員が「人事評価制度が執務意欲に影響した</a:t>
              </a:r>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100" dirty="0">
                  <a:latin typeface="UD デジタル 教科書体 NK-R" panose="02020400000000000000" pitchFamily="18" charset="-128"/>
                  <a:ea typeface="UD デジタル 教科書体 NK-R" panose="02020400000000000000" pitchFamily="18" charset="-128"/>
                </a:rPr>
                <a:t>①</a:t>
              </a:r>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100" dirty="0">
                  <a:latin typeface="UD デジタル 教科書体 NK-R" panose="02020400000000000000" pitchFamily="18" charset="-128"/>
                  <a:ea typeface="UD デジタル 教科書体 NK-R" panose="02020400000000000000" pitchFamily="18" charset="-128"/>
                </a:rPr>
                <a:t>②</a:t>
              </a:r>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100" dirty="0">
                  <a:latin typeface="UD デジタル 教科書体 NK-R" panose="02020400000000000000" pitchFamily="18" charset="-128"/>
                  <a:ea typeface="UD デジタル 教科書体 NK-R" panose="02020400000000000000" pitchFamily="18" charset="-128"/>
                </a:rPr>
                <a:t>④</a:t>
              </a:r>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100" dirty="0">
                  <a:latin typeface="UD デジタル 教科書体 NK-R" panose="02020400000000000000" pitchFamily="18" charset="-128"/>
                  <a:ea typeface="UD デジタル 教科書体 NK-R" panose="02020400000000000000" pitchFamily="18" charset="-128"/>
                </a:rPr>
                <a:t>⑤</a:t>
              </a:r>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400" dirty="0">
                  <a:latin typeface="UD デジタル 教科書体 NK-R" panose="02020400000000000000" pitchFamily="18" charset="-128"/>
                  <a:ea typeface="UD デジタル 教科書体 NK-R" panose="02020400000000000000" pitchFamily="18" charset="-128"/>
                </a:rPr>
                <a:t>」</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と回答。そのうち「執務意欲が向上した」と回答した職員は約</a:t>
              </a:r>
              <a:r>
                <a:rPr kumimoji="1" lang="en-US" altLang="ja-JP" sz="1400" dirty="0">
                  <a:latin typeface="UD デジタル 教科書体 NK-R" panose="02020400000000000000" pitchFamily="18" charset="-128"/>
                  <a:ea typeface="UD デジタル 教科書体 NK-R" panose="02020400000000000000" pitchFamily="18" charset="-128"/>
                </a:rPr>
                <a:t>65</a:t>
              </a:r>
              <a:r>
                <a:rPr kumimoji="1" lang="ja-JP" altLang="en-US" sz="1400" dirty="0">
                  <a:latin typeface="UD デジタル 教科書体 NK-R" panose="02020400000000000000" pitchFamily="18" charset="-128"/>
                  <a:ea typeface="UD デジタル 教科書体 NK-R" panose="02020400000000000000" pitchFamily="18" charset="-128"/>
                </a:rPr>
                <a:t>％であり、</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前年度からほぼ横ばいであった。</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・「執務意欲が向上した」理由として最も多かった回答は、　</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「人事評価を通じて上司に認められたと感じた（約</a:t>
              </a:r>
              <a:r>
                <a:rPr kumimoji="1" lang="en-US" altLang="ja-JP" sz="1400" dirty="0">
                  <a:latin typeface="UD デジタル 教科書体 NK-R" panose="02020400000000000000" pitchFamily="18" charset="-128"/>
                  <a:ea typeface="UD デジタル 教科書体 NK-R" panose="02020400000000000000" pitchFamily="18" charset="-128"/>
                </a:rPr>
                <a:t>49</a:t>
              </a:r>
              <a:r>
                <a:rPr kumimoji="1" lang="ja-JP" altLang="en-US" sz="1400" dirty="0">
                  <a:latin typeface="UD デジタル 教科書体 NK-R" panose="02020400000000000000" pitchFamily="18" charset="-128"/>
                  <a:ea typeface="UD デジタル 教科書体 NK-R" panose="02020400000000000000" pitchFamily="18" charset="-128"/>
                </a:rPr>
                <a:t>％）」ことであった。</a:t>
              </a:r>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・一方、「執務意欲が低下した」理由については、</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「現行の人事評価制度自体に納得できない（約</a:t>
              </a:r>
              <a:r>
                <a:rPr kumimoji="1" lang="en-US" altLang="ja-JP" sz="1400" dirty="0">
                  <a:latin typeface="UD デジタル 教科書体 NK-R" panose="02020400000000000000" pitchFamily="18" charset="-128"/>
                  <a:ea typeface="UD デジタル 教科書体 NK-R" panose="02020400000000000000" pitchFamily="18" charset="-128"/>
                </a:rPr>
                <a:t>39</a:t>
              </a:r>
              <a:r>
                <a:rPr kumimoji="1" lang="ja-JP" altLang="en-US" sz="1400" dirty="0">
                  <a:latin typeface="UD デジタル 教科書体 NK-R" panose="02020400000000000000" pitchFamily="18" charset="-128"/>
                  <a:ea typeface="UD デジタル 教科書体 NK-R" panose="02020400000000000000" pitchFamily="18" charset="-128"/>
                </a:rPr>
                <a:t>％）」 「相対評価</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結果に納得できない（約</a:t>
              </a:r>
              <a:r>
                <a:rPr kumimoji="1" lang="en-US" altLang="ja-JP" sz="1400" dirty="0">
                  <a:latin typeface="UD デジタル 教科書体 NK-R" panose="02020400000000000000" pitchFamily="18" charset="-128"/>
                  <a:ea typeface="UD デジタル 教科書体 NK-R" panose="02020400000000000000" pitchFamily="18" charset="-128"/>
                </a:rPr>
                <a:t>37</a:t>
              </a:r>
              <a:r>
                <a:rPr kumimoji="1" lang="ja-JP" altLang="en-US" sz="1400" dirty="0">
                  <a:latin typeface="UD デジタル 教科書体 NK-R" panose="02020400000000000000" pitchFamily="18" charset="-128"/>
                  <a:ea typeface="UD デジタル 教科書体 NK-R" panose="02020400000000000000" pitchFamily="18" charset="-128"/>
                </a:rPr>
                <a:t>％）」、ことが、上位を占めた。</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grpSp>
          <p:nvGrpSpPr>
            <p:cNvPr id="22" name="グループ化 21">
              <a:extLst>
                <a:ext uri="{FF2B5EF4-FFF2-40B4-BE49-F238E27FC236}">
                  <a16:creationId xmlns:a16="http://schemas.microsoft.com/office/drawing/2014/main" id="{47139F66-6E91-4E64-8AA6-7D29FF226D8B}"/>
                </a:ext>
              </a:extLst>
            </p:cNvPr>
            <p:cNvGrpSpPr/>
            <p:nvPr/>
          </p:nvGrpSpPr>
          <p:grpSpPr>
            <a:xfrm>
              <a:off x="621792" y="1959674"/>
              <a:ext cx="4356548" cy="600164"/>
              <a:chOff x="621792" y="1932242"/>
              <a:chExt cx="4356548" cy="600164"/>
            </a:xfrm>
          </p:grpSpPr>
          <p:sp>
            <p:nvSpPr>
              <p:cNvPr id="20" name="テキスト ボックス 19">
                <a:extLst>
                  <a:ext uri="{FF2B5EF4-FFF2-40B4-BE49-F238E27FC236}">
                    <a16:creationId xmlns:a16="http://schemas.microsoft.com/office/drawing/2014/main" id="{1D17B2EA-D655-4BBA-A313-9B21937EC00A}"/>
                  </a:ext>
                </a:extLst>
              </p:cNvPr>
              <p:cNvSpPr txBox="1"/>
              <p:nvPr/>
            </p:nvSpPr>
            <p:spPr>
              <a:xfrm>
                <a:off x="621792" y="1932242"/>
                <a:ext cx="4356548" cy="600164"/>
              </a:xfrm>
              <a:prstGeom prst="rect">
                <a:avLst/>
              </a:prstGeom>
              <a:noFill/>
            </p:spPr>
            <p:txBody>
              <a:bodyPr wrap="square" rtlCol="0">
                <a:spAutoFit/>
              </a:bodyPr>
              <a:lstStyle/>
              <a:p>
                <a:r>
                  <a:rPr kumimoji="1" lang="en-US" altLang="ja-JP" sz="1100" dirty="0">
                    <a:latin typeface="UD デジタル 教科書体 NK-R" panose="02020400000000000000" pitchFamily="18" charset="-128"/>
                    <a:ea typeface="UD デジタル 教科書体 NK-R" panose="02020400000000000000" pitchFamily="18" charset="-128"/>
                  </a:rPr>
                  <a:t>【</a:t>
                </a:r>
                <a:r>
                  <a:rPr kumimoji="1" lang="ja-JP" altLang="en-US" sz="1100" dirty="0">
                    <a:latin typeface="UD デジタル 教科書体 NK-R" panose="02020400000000000000" pitchFamily="18" charset="-128"/>
                    <a:ea typeface="UD デジタル 教科書体 NK-R" panose="02020400000000000000" pitchFamily="18" charset="-128"/>
                  </a:rPr>
                  <a:t>参考</a:t>
                </a:r>
                <a:r>
                  <a:rPr kumimoji="1" lang="en-US" altLang="ja-JP" sz="1100" dirty="0">
                    <a:latin typeface="UD デジタル 教科書体 NK-R" panose="02020400000000000000" pitchFamily="18" charset="-128"/>
                    <a:ea typeface="UD デジタル 教科書体 NK-R" panose="02020400000000000000" pitchFamily="18" charset="-128"/>
                  </a:rPr>
                  <a:t>】R7</a:t>
                </a:r>
                <a:r>
                  <a:rPr kumimoji="1" lang="ja-JP" altLang="en-US" sz="1100" dirty="0">
                    <a:latin typeface="UD デジタル 教科書体 NK-R" panose="02020400000000000000" pitchFamily="18" charset="-128"/>
                    <a:ea typeface="UD デジタル 教科書体 NK-R" panose="02020400000000000000" pitchFamily="18" charset="-128"/>
                  </a:rPr>
                  <a:t>アンケート</a:t>
                </a:r>
                <a:endParaRPr kumimoji="1" lang="en-US" altLang="ja-JP" sz="1100" dirty="0">
                  <a:latin typeface="UD デジタル 教科書体 NK-R" panose="02020400000000000000" pitchFamily="18" charset="-128"/>
                  <a:ea typeface="UD デジタル 教科書体 NK-R" panose="02020400000000000000" pitchFamily="18" charset="-128"/>
                </a:endParaRPr>
              </a:p>
              <a:p>
                <a:r>
                  <a:rPr kumimoji="1" lang="ja-JP" altLang="en-US" sz="1100" dirty="0">
                    <a:latin typeface="UD デジタル 教科書体 NK-R" panose="02020400000000000000" pitchFamily="18" charset="-128"/>
                    <a:ea typeface="UD デジタル 教科書体 NK-R" panose="02020400000000000000" pitchFamily="18" charset="-128"/>
                  </a:rPr>
                  <a:t>　・約</a:t>
                </a:r>
                <a:r>
                  <a:rPr kumimoji="1" lang="en-US" altLang="ja-JP" sz="1100" dirty="0">
                    <a:latin typeface="UD デジタル 教科書体 NK-R" panose="02020400000000000000" pitchFamily="18" charset="-128"/>
                    <a:ea typeface="UD デジタル 教科書体 NK-R" panose="02020400000000000000" pitchFamily="18" charset="-128"/>
                  </a:rPr>
                  <a:t>56</a:t>
                </a:r>
                <a:r>
                  <a:rPr kumimoji="1" lang="ja-JP" altLang="en-US" sz="1100" dirty="0">
                    <a:latin typeface="UD デジタル 教科書体 NK-R" panose="02020400000000000000" pitchFamily="18" charset="-128"/>
                    <a:ea typeface="UD デジタル 教科書体 NK-R" panose="02020400000000000000" pitchFamily="18" charset="-128"/>
                  </a:rPr>
                  <a:t>％の職員が「人事評価制度が執務意欲に影響した」と回答。</a:t>
                </a:r>
                <a:endParaRPr kumimoji="1" lang="en-US" altLang="ja-JP" sz="1100" dirty="0">
                  <a:latin typeface="UD デジタル 教科書体 NK-R" panose="02020400000000000000" pitchFamily="18" charset="-128"/>
                  <a:ea typeface="UD デジタル 教科書体 NK-R" panose="02020400000000000000" pitchFamily="18" charset="-128"/>
                </a:endParaRPr>
              </a:p>
              <a:p>
                <a:r>
                  <a:rPr kumimoji="1" lang="ja-JP" altLang="en-US" sz="1100" dirty="0">
                    <a:latin typeface="UD デジタル 教科書体 NK-R" panose="02020400000000000000" pitchFamily="18" charset="-128"/>
                    <a:ea typeface="UD デジタル 教科書体 NK-R" panose="02020400000000000000" pitchFamily="18" charset="-128"/>
                  </a:rPr>
                  <a:t>　　そのうち、「執務意欲が向上した」と回答した職員は約</a:t>
                </a:r>
                <a:r>
                  <a:rPr kumimoji="1" lang="en-US" altLang="ja-JP" sz="1100" dirty="0">
                    <a:latin typeface="UD デジタル 教科書体 NK-R" panose="02020400000000000000" pitchFamily="18" charset="-128"/>
                    <a:ea typeface="UD デジタル 教科書体 NK-R" panose="02020400000000000000" pitchFamily="18" charset="-128"/>
                  </a:rPr>
                  <a:t>66</a:t>
                </a:r>
                <a:r>
                  <a:rPr kumimoji="1" lang="ja-JP" altLang="en-US" sz="1100" dirty="0">
                    <a:latin typeface="UD デジタル 教科書体 NK-R" panose="02020400000000000000" pitchFamily="18" charset="-128"/>
                    <a:ea typeface="UD デジタル 教科書体 NK-R" panose="02020400000000000000" pitchFamily="18" charset="-128"/>
                  </a:rPr>
                  <a:t>％</a:t>
                </a:r>
              </a:p>
            </p:txBody>
          </p:sp>
          <p:sp>
            <p:nvSpPr>
              <p:cNvPr id="21" name="大かっこ 20">
                <a:extLst>
                  <a:ext uri="{FF2B5EF4-FFF2-40B4-BE49-F238E27FC236}">
                    <a16:creationId xmlns:a16="http://schemas.microsoft.com/office/drawing/2014/main" id="{D209021F-F307-4030-A737-FDFB6B8157F4}"/>
                  </a:ext>
                </a:extLst>
              </p:cNvPr>
              <p:cNvSpPr/>
              <p:nvPr/>
            </p:nvSpPr>
            <p:spPr>
              <a:xfrm>
                <a:off x="621792" y="1935508"/>
                <a:ext cx="4356548" cy="568024"/>
              </a:xfrm>
              <a:prstGeom prst="bracketPair">
                <a:avLst/>
              </a:prstGeom>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grpSp>
      </p:grpSp>
      <p:grpSp>
        <p:nvGrpSpPr>
          <p:cNvPr id="4" name="グループ化 3">
            <a:extLst>
              <a:ext uri="{FF2B5EF4-FFF2-40B4-BE49-F238E27FC236}">
                <a16:creationId xmlns:a16="http://schemas.microsoft.com/office/drawing/2014/main" id="{53F74D07-13F1-4F13-B53A-33AF94BD228D}"/>
              </a:ext>
            </a:extLst>
          </p:cNvPr>
          <p:cNvGrpSpPr/>
          <p:nvPr/>
        </p:nvGrpSpPr>
        <p:grpSpPr>
          <a:xfrm>
            <a:off x="282400" y="4283934"/>
            <a:ext cx="8847164" cy="287166"/>
            <a:chOff x="-128769" y="4358580"/>
            <a:chExt cx="8847164" cy="287166"/>
          </a:xfrm>
        </p:grpSpPr>
        <p:grpSp>
          <p:nvGrpSpPr>
            <p:cNvPr id="18" name="グループ化 17">
              <a:extLst>
                <a:ext uri="{FF2B5EF4-FFF2-40B4-BE49-F238E27FC236}">
                  <a16:creationId xmlns:a16="http://schemas.microsoft.com/office/drawing/2014/main" id="{D2F9E6BD-A492-44D5-BA35-2CD200206795}"/>
                </a:ext>
              </a:extLst>
            </p:cNvPr>
            <p:cNvGrpSpPr/>
            <p:nvPr/>
          </p:nvGrpSpPr>
          <p:grpSpPr>
            <a:xfrm>
              <a:off x="-128769" y="4358580"/>
              <a:ext cx="7205842" cy="259140"/>
              <a:chOff x="-50477" y="4358580"/>
              <a:chExt cx="7205842" cy="259140"/>
            </a:xfrm>
          </p:grpSpPr>
          <p:sp>
            <p:nvSpPr>
              <p:cNvPr id="16" name="正方形/長方形 15">
                <a:extLst>
                  <a:ext uri="{FF2B5EF4-FFF2-40B4-BE49-F238E27FC236}">
                    <a16:creationId xmlns:a16="http://schemas.microsoft.com/office/drawing/2014/main" id="{AE0C1B39-C108-4E2C-842A-3CC62AD57123}"/>
                  </a:ext>
                </a:extLst>
              </p:cNvPr>
              <p:cNvSpPr/>
              <p:nvPr/>
            </p:nvSpPr>
            <p:spPr>
              <a:xfrm>
                <a:off x="-50477" y="4358580"/>
                <a:ext cx="2074349" cy="2591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執務意欲が向上した理由</a:t>
                </a:r>
              </a:p>
            </p:txBody>
          </p:sp>
          <p:sp>
            <p:nvSpPr>
              <p:cNvPr id="17" name="正方形/長方形 16">
                <a:extLst>
                  <a:ext uri="{FF2B5EF4-FFF2-40B4-BE49-F238E27FC236}">
                    <a16:creationId xmlns:a16="http://schemas.microsoft.com/office/drawing/2014/main" id="{72557B1C-2784-4849-9004-50F0DD1EB4AA}"/>
                  </a:ext>
                </a:extLst>
              </p:cNvPr>
              <p:cNvSpPr/>
              <p:nvPr/>
            </p:nvSpPr>
            <p:spPr>
              <a:xfrm>
                <a:off x="5081016" y="4358580"/>
                <a:ext cx="2074349" cy="2591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執務意欲が低下した理由</a:t>
                </a:r>
              </a:p>
            </p:txBody>
          </p:sp>
        </p:grpSp>
        <p:sp>
          <p:nvSpPr>
            <p:cNvPr id="27" name="テキスト ボックス 26">
              <a:extLst>
                <a:ext uri="{FF2B5EF4-FFF2-40B4-BE49-F238E27FC236}">
                  <a16:creationId xmlns:a16="http://schemas.microsoft.com/office/drawing/2014/main" id="{E069E875-8CC7-4DB7-B87F-8FD4632730F9}"/>
                </a:ext>
              </a:extLst>
            </p:cNvPr>
            <p:cNvSpPr txBox="1"/>
            <p:nvPr/>
          </p:nvSpPr>
          <p:spPr>
            <a:xfrm>
              <a:off x="2010927" y="4391830"/>
              <a:ext cx="1537459" cy="253916"/>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複数回答可</a:t>
              </a:r>
            </a:p>
          </p:txBody>
        </p:sp>
        <p:sp>
          <p:nvSpPr>
            <p:cNvPr id="28" name="テキスト ボックス 27">
              <a:extLst>
                <a:ext uri="{FF2B5EF4-FFF2-40B4-BE49-F238E27FC236}">
                  <a16:creationId xmlns:a16="http://schemas.microsoft.com/office/drawing/2014/main" id="{CB8E311B-60BC-4AC9-B01A-9B1841407941}"/>
                </a:ext>
              </a:extLst>
            </p:cNvPr>
            <p:cNvSpPr txBox="1"/>
            <p:nvPr/>
          </p:nvSpPr>
          <p:spPr>
            <a:xfrm>
              <a:off x="7180936" y="4391830"/>
              <a:ext cx="1537459" cy="253916"/>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a:t>
              </a:r>
              <a:r>
                <a:rPr kumimoji="1" lang="ja-JP" altLang="en-US" sz="1050" dirty="0">
                  <a:latin typeface="BIZ UDPゴシック" panose="020B0400000000000000" pitchFamily="50" charset="-128"/>
                  <a:ea typeface="BIZ UDPゴシック" panose="020B0400000000000000" pitchFamily="50" charset="-128"/>
                </a:rPr>
                <a:t>複数回答可</a:t>
              </a:r>
            </a:p>
          </p:txBody>
        </p:sp>
      </p:grpSp>
      <p:sp>
        <p:nvSpPr>
          <p:cNvPr id="26" name="テキスト ボックス 25">
            <a:extLst>
              <a:ext uri="{FF2B5EF4-FFF2-40B4-BE49-F238E27FC236}">
                <a16:creationId xmlns:a16="http://schemas.microsoft.com/office/drawing/2014/main" id="{10141C04-EA97-4207-8639-E54CF8E6C193}"/>
              </a:ext>
            </a:extLst>
          </p:cNvPr>
          <p:cNvSpPr txBox="1"/>
          <p:nvPr/>
        </p:nvSpPr>
        <p:spPr>
          <a:xfrm>
            <a:off x="10267410" y="7190343"/>
            <a:ext cx="558800" cy="369332"/>
          </a:xfrm>
          <a:prstGeom prst="rect">
            <a:avLst/>
          </a:prstGeom>
          <a:noFill/>
        </p:spPr>
        <p:txBody>
          <a:bodyPr wrap="square" rtlCol="0">
            <a:spAutoFit/>
          </a:bodyPr>
          <a:lstStyle/>
          <a:p>
            <a:r>
              <a:rPr kumimoji="1" lang="en-US" altLang="ja-JP" dirty="0"/>
              <a:t>12</a:t>
            </a:r>
            <a:endParaRPr kumimoji="1" lang="ja-JP" altLang="en-US" dirty="0"/>
          </a:p>
        </p:txBody>
      </p:sp>
      <p:sp>
        <p:nvSpPr>
          <p:cNvPr id="11" name="正方形/長方形 10">
            <a:extLst>
              <a:ext uri="{FF2B5EF4-FFF2-40B4-BE49-F238E27FC236}">
                <a16:creationId xmlns:a16="http://schemas.microsoft.com/office/drawing/2014/main" id="{49AB5072-D32D-465B-9A6B-0F73AA4D776A}"/>
              </a:ext>
            </a:extLst>
          </p:cNvPr>
          <p:cNvSpPr/>
          <p:nvPr/>
        </p:nvSpPr>
        <p:spPr>
          <a:xfrm>
            <a:off x="6122570" y="1020337"/>
            <a:ext cx="3493325" cy="25914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令和</a:t>
            </a:r>
            <a:r>
              <a:rPr kumimoji="1" lang="en-US" altLang="ja-JP" sz="1200" b="1" dirty="0">
                <a:latin typeface="BIZ UDPゴシック" panose="020B0400000000000000" pitchFamily="50" charset="-128"/>
                <a:ea typeface="BIZ UDPゴシック" panose="020B0400000000000000" pitchFamily="50" charset="-128"/>
              </a:rPr>
              <a:t>7</a:t>
            </a:r>
            <a:r>
              <a:rPr kumimoji="1" lang="ja-JP" altLang="en-US" sz="1200" b="1" dirty="0">
                <a:latin typeface="BIZ UDPゴシック" panose="020B0400000000000000" pitchFamily="50" charset="-128"/>
                <a:ea typeface="BIZ UDPゴシック" panose="020B0400000000000000" pitchFamily="50" charset="-128"/>
              </a:rPr>
              <a:t>年度人事評価制度の執務意欲への影響</a:t>
            </a:r>
          </a:p>
        </p:txBody>
      </p:sp>
      <p:pic>
        <p:nvPicPr>
          <p:cNvPr id="8" name="図 7">
            <a:extLst>
              <a:ext uri="{FF2B5EF4-FFF2-40B4-BE49-F238E27FC236}">
                <a16:creationId xmlns:a16="http://schemas.microsoft.com/office/drawing/2014/main" id="{2CCE01DE-2530-53A6-EC17-BC5995FBC6C2}"/>
              </a:ext>
            </a:extLst>
          </p:cNvPr>
          <p:cNvPicPr>
            <a:picLocks noChangeAspect="1"/>
          </p:cNvPicPr>
          <p:nvPr/>
        </p:nvPicPr>
        <p:blipFill>
          <a:blip r:embed="rId3"/>
          <a:stretch>
            <a:fillRect/>
          </a:stretch>
        </p:blipFill>
        <p:spPr>
          <a:xfrm>
            <a:off x="6008048" y="1301339"/>
            <a:ext cx="4541520" cy="2743200"/>
          </a:xfrm>
          <a:prstGeom prst="rect">
            <a:avLst/>
          </a:prstGeom>
        </p:spPr>
      </p:pic>
      <p:pic>
        <p:nvPicPr>
          <p:cNvPr id="10" name="図 9">
            <a:extLst>
              <a:ext uri="{FF2B5EF4-FFF2-40B4-BE49-F238E27FC236}">
                <a16:creationId xmlns:a16="http://schemas.microsoft.com/office/drawing/2014/main" id="{54425BE8-639B-6E87-0D21-6E1CF7A32431}"/>
              </a:ext>
            </a:extLst>
          </p:cNvPr>
          <p:cNvPicPr>
            <a:picLocks noChangeAspect="1"/>
          </p:cNvPicPr>
          <p:nvPr/>
        </p:nvPicPr>
        <p:blipFill>
          <a:blip r:embed="rId4"/>
          <a:stretch>
            <a:fillRect/>
          </a:stretch>
        </p:blipFill>
        <p:spPr>
          <a:xfrm>
            <a:off x="127620" y="4584303"/>
            <a:ext cx="5044440" cy="2606040"/>
          </a:xfrm>
          <a:prstGeom prst="rect">
            <a:avLst/>
          </a:prstGeom>
        </p:spPr>
      </p:pic>
    </p:spTree>
    <p:extLst>
      <p:ext uri="{BB962C8B-B14F-4D97-AF65-F5344CB8AC3E}">
        <p14:creationId xmlns:p14="http://schemas.microsoft.com/office/powerpoint/2010/main" val="2117055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4D119F65-8CB6-4F45-8868-6483394CCE6F}"/>
              </a:ext>
            </a:extLst>
          </p:cNvPr>
          <p:cNvSpPr/>
          <p:nvPr/>
        </p:nvSpPr>
        <p:spPr>
          <a:xfrm>
            <a:off x="192349" y="406717"/>
            <a:ext cx="9406496"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⑨ー３　</a:t>
            </a:r>
            <a:r>
              <a:rPr kumimoji="1" lang="en-US" altLang="ja-JP" b="1" dirty="0">
                <a:solidFill>
                  <a:schemeClr val="tx1"/>
                </a:solidFill>
                <a:highlight>
                  <a:srgbClr val="FFFF00"/>
                </a:highlight>
                <a:latin typeface="BIZ UDPゴシック" panose="020B0400000000000000" pitchFamily="50" charset="-128"/>
                <a:ea typeface="BIZ UDPゴシック" panose="020B0400000000000000" pitchFamily="50" charset="-128"/>
              </a:rPr>
              <a:t>【</a:t>
            </a:r>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クロス集計</a:t>
            </a:r>
            <a:r>
              <a:rPr kumimoji="1" lang="en-US" altLang="ja-JP" b="1" dirty="0">
                <a:solidFill>
                  <a:schemeClr val="tx1"/>
                </a:solidFill>
                <a:highlight>
                  <a:srgbClr val="FFFF00"/>
                </a:highlight>
                <a:latin typeface="BIZ UDPゴシック" panose="020B0400000000000000" pitchFamily="50" charset="-128"/>
                <a:ea typeface="BIZ UDPゴシック" panose="020B0400000000000000" pitchFamily="50" charset="-128"/>
              </a:rPr>
              <a:t>】</a:t>
            </a:r>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「人事評価結果」と「執務意欲への影響」について</a:t>
            </a:r>
            <a:endParaRPr kumimoji="1" lang="ja-JP" altLang="en-US" b="1" dirty="0">
              <a:solidFill>
                <a:schemeClr val="tx1"/>
              </a:solidFill>
              <a:highlight>
                <a:srgbClr val="FFFF00"/>
              </a:highlight>
            </a:endParaRPr>
          </a:p>
        </p:txBody>
      </p:sp>
      <p:sp>
        <p:nvSpPr>
          <p:cNvPr id="21" name="四角形: 角を丸くする 20">
            <a:extLst>
              <a:ext uri="{FF2B5EF4-FFF2-40B4-BE49-F238E27FC236}">
                <a16:creationId xmlns:a16="http://schemas.microsoft.com/office/drawing/2014/main" id="{482E58C5-53EE-4652-B013-9C7BD5ADBCA2}"/>
              </a:ext>
            </a:extLst>
          </p:cNvPr>
          <p:cNvSpPr/>
          <p:nvPr/>
        </p:nvSpPr>
        <p:spPr>
          <a:xfrm>
            <a:off x="320769" y="1103949"/>
            <a:ext cx="9597778" cy="308226"/>
          </a:xfrm>
          <a:prstGeom prst="roundRect">
            <a:avLst>
              <a:gd name="adj" fmla="val 742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BIZ UDPゴシック" panose="020B0400000000000000" pitchFamily="50" charset="-128"/>
                <a:ea typeface="BIZ UDPゴシック" panose="020B0400000000000000" pitchFamily="50" charset="-128"/>
              </a:rPr>
              <a:t>〇 「令和</a:t>
            </a:r>
            <a:r>
              <a:rPr kumimoji="1" lang="en-US" altLang="ja-JP" sz="1400" dirty="0">
                <a:solidFill>
                  <a:schemeClr val="tx1"/>
                </a:solidFill>
                <a:latin typeface="BIZ UDPゴシック" panose="020B0400000000000000" pitchFamily="50" charset="-128"/>
                <a:ea typeface="BIZ UDPゴシック" panose="020B0400000000000000" pitchFamily="50" charset="-128"/>
              </a:rPr>
              <a:t>7</a:t>
            </a:r>
            <a:r>
              <a:rPr kumimoji="1" lang="ja-JP" altLang="en-US" sz="1400" dirty="0">
                <a:solidFill>
                  <a:schemeClr val="tx1"/>
                </a:solidFill>
                <a:latin typeface="BIZ UDPゴシック" panose="020B0400000000000000" pitchFamily="50" charset="-128"/>
                <a:ea typeface="BIZ UDPゴシック" panose="020B0400000000000000" pitchFamily="50" charset="-128"/>
              </a:rPr>
              <a:t>年度人事評価制度による執務意欲への影響」があった職員を対象に、クロス集計を行った。</a:t>
            </a:r>
          </a:p>
        </p:txBody>
      </p:sp>
      <p:sp>
        <p:nvSpPr>
          <p:cNvPr id="22" name="テキスト ボックス 21">
            <a:extLst>
              <a:ext uri="{FF2B5EF4-FFF2-40B4-BE49-F238E27FC236}">
                <a16:creationId xmlns:a16="http://schemas.microsoft.com/office/drawing/2014/main" id="{2FA0A97C-4925-45C6-9A13-8CA36F02CDEE}"/>
              </a:ext>
            </a:extLst>
          </p:cNvPr>
          <p:cNvSpPr txBox="1"/>
          <p:nvPr/>
        </p:nvSpPr>
        <p:spPr>
          <a:xfrm>
            <a:off x="375633" y="1570933"/>
            <a:ext cx="9942099" cy="1569660"/>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・評価結果が低いほど、執務意欲が低下した職員の割合が高くなる傾向が見られた。</a:t>
            </a:r>
            <a:endParaRPr kumimoji="1" lang="en-US" altLang="ja-JP" sz="1600" dirty="0">
              <a:latin typeface="UD デジタル 教科書体 NK-R" panose="02020400000000000000" pitchFamily="18" charset="-128"/>
              <a:ea typeface="UD デジタル 教科書体 NK-R" panose="02020400000000000000" pitchFamily="18" charset="-128"/>
            </a:endParaRPr>
          </a:p>
          <a:p>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・依然として、絶対（二次）評価結果、及び相対評価結果における下位区分においては、「執務意欲が低下した」と回</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答した職員の割合は多く、昨年度に比べて、絶対（二次）評価「</a:t>
            </a:r>
            <a:r>
              <a:rPr kumimoji="1" lang="en-US" altLang="ja-JP" sz="1600" dirty="0">
                <a:latin typeface="UD デジタル 教科書体 NK-R" panose="02020400000000000000" pitchFamily="18" charset="-128"/>
                <a:ea typeface="UD デジタル 教科書体 NK-R" panose="02020400000000000000" pitchFamily="18" charset="-128"/>
              </a:rPr>
              <a:t>C</a:t>
            </a:r>
            <a:r>
              <a:rPr kumimoji="1" lang="ja-JP" altLang="en-US" sz="1600" dirty="0">
                <a:latin typeface="UD デジタル 教科書体 NK-R" panose="02020400000000000000" pitchFamily="18" charset="-128"/>
                <a:ea typeface="UD デジタル 教科書体 NK-R" panose="02020400000000000000" pitchFamily="18" charset="-128"/>
              </a:rPr>
              <a:t>」、相対評価「四区分」の割合が増加した。</a:t>
            </a:r>
          </a:p>
          <a:p>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〔R7</a:t>
            </a:r>
            <a:r>
              <a:rPr kumimoji="1" lang="ja-JP" altLang="en-US" sz="1600" dirty="0">
                <a:latin typeface="UD デジタル 教科書体 NK-R" panose="02020400000000000000" pitchFamily="18" charset="-128"/>
                <a:ea typeface="UD デジタル 教科書体 NK-R" panose="02020400000000000000" pitchFamily="18" charset="-128"/>
              </a:rPr>
              <a:t>アンケート：執務意欲は低下　　「</a:t>
            </a:r>
            <a:r>
              <a:rPr kumimoji="1" lang="en-US" altLang="ja-JP" sz="1600" dirty="0">
                <a:latin typeface="UD デジタル 教科書体 NK-R" panose="02020400000000000000" pitchFamily="18" charset="-128"/>
                <a:ea typeface="UD デジタル 教科書体 NK-R" panose="02020400000000000000" pitchFamily="18" charset="-128"/>
              </a:rPr>
              <a:t>B</a:t>
            </a:r>
            <a:r>
              <a:rPr kumimoji="1" lang="ja-JP" altLang="en-US" sz="1600" dirty="0">
                <a:latin typeface="UD デジタル 教科書体 NK-R" panose="02020400000000000000" pitchFamily="18" charset="-128"/>
                <a:ea typeface="UD デジタル 教科書体 NK-R" panose="02020400000000000000" pitchFamily="18" charset="-128"/>
              </a:rPr>
              <a:t>」約</a:t>
            </a:r>
            <a:r>
              <a:rPr kumimoji="1" lang="en-US" altLang="ja-JP" sz="1600" dirty="0">
                <a:latin typeface="UD デジタル 教科書体 NK-R" panose="02020400000000000000" pitchFamily="18" charset="-128"/>
                <a:ea typeface="UD デジタル 教科書体 NK-R" panose="02020400000000000000" pitchFamily="18" charset="-128"/>
              </a:rPr>
              <a:t>48</a:t>
            </a:r>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C</a:t>
            </a:r>
            <a:r>
              <a:rPr kumimoji="1" lang="ja-JP" altLang="en-US" sz="1600" dirty="0">
                <a:latin typeface="UD デジタル 教科書体 NK-R" panose="02020400000000000000" pitchFamily="18" charset="-128"/>
                <a:ea typeface="UD デジタル 教科書体 NK-R" panose="02020400000000000000" pitchFamily="18" charset="-128"/>
              </a:rPr>
              <a:t>」</a:t>
            </a:r>
            <a:r>
              <a:rPr kumimoji="1" lang="en-US" altLang="ja-JP" sz="1600" dirty="0">
                <a:latin typeface="UD デジタル 教科書体 NK-R" panose="02020400000000000000" pitchFamily="18" charset="-128"/>
                <a:ea typeface="UD デジタル 教科書体 NK-R" panose="02020400000000000000" pitchFamily="18" charset="-128"/>
              </a:rPr>
              <a:t>70</a:t>
            </a:r>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D</a:t>
            </a:r>
            <a:r>
              <a:rPr kumimoji="1" lang="ja-JP" altLang="en-US" sz="1600" dirty="0">
                <a:latin typeface="UD デジタル 教科書体 NK-R" panose="02020400000000000000" pitchFamily="18" charset="-128"/>
                <a:ea typeface="UD デジタル 教科書体 NK-R" panose="02020400000000000000" pitchFamily="18" charset="-128"/>
              </a:rPr>
              <a:t>」約</a:t>
            </a:r>
            <a:r>
              <a:rPr kumimoji="1" lang="en-US" altLang="ja-JP" sz="1600" dirty="0">
                <a:latin typeface="UD デジタル 教科書体 NK-R" panose="02020400000000000000" pitchFamily="18" charset="-128"/>
                <a:ea typeface="UD デジタル 教科書体 NK-R" panose="02020400000000000000" pitchFamily="18" charset="-128"/>
              </a:rPr>
              <a:t>84</a:t>
            </a:r>
            <a:r>
              <a:rPr kumimoji="1" lang="ja-JP" altLang="en-US" sz="1600" dirty="0">
                <a:latin typeface="UD デジタル 教科書体 NK-R" panose="02020400000000000000" pitchFamily="18" charset="-128"/>
                <a:ea typeface="UD デジタル 教科書体 NK-R" panose="02020400000000000000" pitchFamily="18" charset="-128"/>
              </a:rPr>
              <a:t>％</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「三区分」約</a:t>
            </a:r>
            <a:r>
              <a:rPr kumimoji="1" lang="en-US" altLang="ja-JP" sz="1600" dirty="0">
                <a:latin typeface="UD デジタル 教科書体 NK-R" panose="02020400000000000000" pitchFamily="18" charset="-128"/>
                <a:ea typeface="UD デジタル 教科書体 NK-R" panose="02020400000000000000" pitchFamily="18" charset="-128"/>
              </a:rPr>
              <a:t>49</a:t>
            </a:r>
            <a:r>
              <a:rPr kumimoji="1" lang="ja-JP" altLang="en-US" sz="1600" dirty="0">
                <a:latin typeface="UD デジタル 教科書体 NK-R" panose="02020400000000000000" pitchFamily="18" charset="-128"/>
                <a:ea typeface="UD デジタル 教科書体 NK-R" panose="02020400000000000000" pitchFamily="18" charset="-128"/>
              </a:rPr>
              <a:t>％　　「四区分」約</a:t>
            </a:r>
            <a:r>
              <a:rPr kumimoji="1" lang="en-US" altLang="ja-JP" sz="1600" dirty="0">
                <a:latin typeface="UD デジタル 教科書体 NK-R" panose="02020400000000000000" pitchFamily="18" charset="-128"/>
                <a:ea typeface="UD デジタル 教科書体 NK-R" panose="02020400000000000000" pitchFamily="18" charset="-128"/>
              </a:rPr>
              <a:t>74</a:t>
            </a:r>
            <a:r>
              <a:rPr kumimoji="1" lang="ja-JP" altLang="en-US" sz="1600" dirty="0">
                <a:latin typeface="UD デジタル 教科書体 NK-R" panose="02020400000000000000" pitchFamily="18" charset="-128"/>
                <a:ea typeface="UD デジタル 教科書体 NK-R" panose="02020400000000000000" pitchFamily="18" charset="-128"/>
              </a:rPr>
              <a:t>％　　「五区分」約</a:t>
            </a:r>
            <a:r>
              <a:rPr kumimoji="1" lang="en-US" altLang="ja-JP" sz="1600" dirty="0">
                <a:latin typeface="UD デジタル 教科書体 NK-R" panose="02020400000000000000" pitchFamily="18" charset="-128"/>
                <a:ea typeface="UD デジタル 教科書体 NK-R" panose="02020400000000000000" pitchFamily="18" charset="-128"/>
              </a:rPr>
              <a:t>85</a:t>
            </a:r>
            <a:r>
              <a:rPr kumimoji="1" lang="ja-JP" altLang="en-US" sz="1600" dirty="0">
                <a:latin typeface="UD デジタル 教科書体 NK-R" panose="02020400000000000000" pitchFamily="18" charset="-128"/>
                <a:ea typeface="UD デジタル 教科書体 NK-R" panose="02020400000000000000" pitchFamily="18" charset="-128"/>
              </a:rPr>
              <a:t>％　</a:t>
            </a:r>
            <a:r>
              <a:rPr kumimoji="1" lang="en-US" altLang="ja-JP" sz="1600" dirty="0">
                <a:latin typeface="UD デジタル 教科書体 NK-R" panose="02020400000000000000" pitchFamily="18" charset="-128"/>
                <a:ea typeface="UD デジタル 教科書体 NK-R" panose="02020400000000000000" pitchFamily="18" charset="-128"/>
              </a:rPr>
              <a:t>〕</a:t>
            </a:r>
          </a:p>
        </p:txBody>
      </p:sp>
      <p:sp>
        <p:nvSpPr>
          <p:cNvPr id="23" name="テキスト ボックス 22">
            <a:extLst>
              <a:ext uri="{FF2B5EF4-FFF2-40B4-BE49-F238E27FC236}">
                <a16:creationId xmlns:a16="http://schemas.microsoft.com/office/drawing/2014/main" id="{02FEEA80-7675-4FCA-8287-E62FAF51BF01}"/>
              </a:ext>
            </a:extLst>
          </p:cNvPr>
          <p:cNvSpPr txBox="1"/>
          <p:nvPr/>
        </p:nvSpPr>
        <p:spPr>
          <a:xfrm>
            <a:off x="10267410" y="7190343"/>
            <a:ext cx="558800" cy="369332"/>
          </a:xfrm>
          <a:prstGeom prst="rect">
            <a:avLst/>
          </a:prstGeom>
          <a:noFill/>
        </p:spPr>
        <p:txBody>
          <a:bodyPr wrap="square" rtlCol="0">
            <a:spAutoFit/>
          </a:bodyPr>
          <a:lstStyle/>
          <a:p>
            <a:r>
              <a:rPr kumimoji="1" lang="en-US" altLang="ja-JP" dirty="0"/>
              <a:t>13</a:t>
            </a:r>
            <a:endParaRPr kumimoji="1" lang="ja-JP" altLang="en-US" dirty="0"/>
          </a:p>
        </p:txBody>
      </p:sp>
      <p:pic>
        <p:nvPicPr>
          <p:cNvPr id="6" name="図 5">
            <a:extLst>
              <a:ext uri="{FF2B5EF4-FFF2-40B4-BE49-F238E27FC236}">
                <a16:creationId xmlns:a16="http://schemas.microsoft.com/office/drawing/2014/main" id="{32ACA1AA-7301-75F3-42C9-6A14DDC0411C}"/>
              </a:ext>
            </a:extLst>
          </p:cNvPr>
          <p:cNvPicPr>
            <a:picLocks noChangeAspect="1"/>
          </p:cNvPicPr>
          <p:nvPr/>
        </p:nvPicPr>
        <p:blipFill>
          <a:blip r:embed="rId2"/>
          <a:stretch>
            <a:fillRect/>
          </a:stretch>
        </p:blipFill>
        <p:spPr>
          <a:xfrm>
            <a:off x="385060" y="3584904"/>
            <a:ext cx="4587240" cy="3368040"/>
          </a:xfrm>
          <a:prstGeom prst="rect">
            <a:avLst/>
          </a:prstGeom>
        </p:spPr>
      </p:pic>
      <p:pic>
        <p:nvPicPr>
          <p:cNvPr id="8" name="図 7">
            <a:extLst>
              <a:ext uri="{FF2B5EF4-FFF2-40B4-BE49-F238E27FC236}">
                <a16:creationId xmlns:a16="http://schemas.microsoft.com/office/drawing/2014/main" id="{C9F07B28-8A34-3191-A862-2E38E2904573}"/>
              </a:ext>
            </a:extLst>
          </p:cNvPr>
          <p:cNvPicPr>
            <a:picLocks noChangeAspect="1"/>
          </p:cNvPicPr>
          <p:nvPr/>
        </p:nvPicPr>
        <p:blipFill>
          <a:blip r:embed="rId3"/>
          <a:stretch>
            <a:fillRect/>
          </a:stretch>
        </p:blipFill>
        <p:spPr>
          <a:xfrm>
            <a:off x="5119658" y="3374796"/>
            <a:ext cx="5273040" cy="3884167"/>
          </a:xfrm>
          <a:prstGeom prst="rect">
            <a:avLst/>
          </a:prstGeom>
        </p:spPr>
      </p:pic>
    </p:spTree>
    <p:extLst>
      <p:ext uri="{BB962C8B-B14F-4D97-AF65-F5344CB8AC3E}">
        <p14:creationId xmlns:p14="http://schemas.microsoft.com/office/powerpoint/2010/main" val="183099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4D119F65-8CB6-4F45-8868-6483394CCE6F}"/>
              </a:ext>
            </a:extLst>
          </p:cNvPr>
          <p:cNvSpPr/>
          <p:nvPr/>
        </p:nvSpPr>
        <p:spPr>
          <a:xfrm>
            <a:off x="192348" y="406717"/>
            <a:ext cx="10231811"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⑨ー４　</a:t>
            </a:r>
            <a:r>
              <a:rPr kumimoji="1" lang="en-US" altLang="ja-JP" b="1" dirty="0">
                <a:solidFill>
                  <a:schemeClr val="tx1"/>
                </a:solidFill>
                <a:highlight>
                  <a:srgbClr val="FFFF00"/>
                </a:highlight>
                <a:latin typeface="BIZ UDPゴシック" panose="020B0400000000000000" pitchFamily="50" charset="-128"/>
                <a:ea typeface="BIZ UDPゴシック" panose="020B0400000000000000" pitchFamily="50" charset="-128"/>
              </a:rPr>
              <a:t>【</a:t>
            </a:r>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クロス集計</a:t>
            </a:r>
            <a:r>
              <a:rPr kumimoji="1" lang="en-US" altLang="ja-JP" b="1" dirty="0">
                <a:solidFill>
                  <a:schemeClr val="tx1"/>
                </a:solidFill>
                <a:highlight>
                  <a:srgbClr val="FFFF00"/>
                </a:highlight>
                <a:latin typeface="BIZ UDPゴシック" panose="020B0400000000000000" pitchFamily="50" charset="-128"/>
                <a:ea typeface="BIZ UDPゴシック" panose="020B0400000000000000" pitchFamily="50" charset="-128"/>
              </a:rPr>
              <a:t>】</a:t>
            </a:r>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「絶対（二次）評価と相対評価が乖離した職員」の「執務意欲への影響」について</a:t>
            </a:r>
            <a:endParaRPr kumimoji="1" lang="ja-JP" altLang="en-US" b="1" dirty="0">
              <a:solidFill>
                <a:schemeClr val="tx1"/>
              </a:solidFill>
              <a:highlight>
                <a:srgbClr val="FFFF00"/>
              </a:highlight>
            </a:endParaRPr>
          </a:p>
        </p:txBody>
      </p:sp>
      <p:sp>
        <p:nvSpPr>
          <p:cNvPr id="21" name="四角形: 角を丸くする 20">
            <a:extLst>
              <a:ext uri="{FF2B5EF4-FFF2-40B4-BE49-F238E27FC236}">
                <a16:creationId xmlns:a16="http://schemas.microsoft.com/office/drawing/2014/main" id="{482E58C5-53EE-4652-B013-9C7BD5ADBCA2}"/>
              </a:ext>
            </a:extLst>
          </p:cNvPr>
          <p:cNvSpPr/>
          <p:nvPr/>
        </p:nvSpPr>
        <p:spPr>
          <a:xfrm>
            <a:off x="321821" y="899891"/>
            <a:ext cx="9597778" cy="308226"/>
          </a:xfrm>
          <a:prstGeom prst="roundRect">
            <a:avLst>
              <a:gd name="adj" fmla="val 742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BIZ UDPゴシック" panose="020B0400000000000000" pitchFamily="50" charset="-128"/>
                <a:ea typeface="BIZ UDPゴシック" panose="020B0400000000000000" pitchFamily="50" charset="-128"/>
              </a:rPr>
              <a:t>〇 「令和</a:t>
            </a:r>
            <a:r>
              <a:rPr kumimoji="1" lang="en-US" altLang="ja-JP" sz="1400" dirty="0">
                <a:solidFill>
                  <a:schemeClr val="tx1"/>
                </a:solidFill>
                <a:latin typeface="BIZ UDPゴシック" panose="020B0400000000000000" pitchFamily="50" charset="-128"/>
                <a:ea typeface="BIZ UDPゴシック" panose="020B0400000000000000" pitchFamily="50" charset="-128"/>
              </a:rPr>
              <a:t>7</a:t>
            </a:r>
            <a:r>
              <a:rPr kumimoji="1" lang="ja-JP" altLang="en-US" sz="1400" dirty="0">
                <a:solidFill>
                  <a:schemeClr val="tx1"/>
                </a:solidFill>
                <a:latin typeface="BIZ UDPゴシック" panose="020B0400000000000000" pitchFamily="50" charset="-128"/>
                <a:ea typeface="BIZ UDPゴシック" panose="020B0400000000000000" pitchFamily="50" charset="-128"/>
              </a:rPr>
              <a:t>年度人事評価制度による執務意欲への影響」があった職員を対象に、クロス集計を行った。</a:t>
            </a:r>
          </a:p>
        </p:txBody>
      </p:sp>
      <p:sp>
        <p:nvSpPr>
          <p:cNvPr id="31" name="テキスト ボックス 30">
            <a:extLst>
              <a:ext uri="{FF2B5EF4-FFF2-40B4-BE49-F238E27FC236}">
                <a16:creationId xmlns:a16="http://schemas.microsoft.com/office/drawing/2014/main" id="{A4AD6D62-092F-4522-9C48-896C0FF4D1F2}"/>
              </a:ext>
            </a:extLst>
          </p:cNvPr>
          <p:cNvSpPr txBox="1"/>
          <p:nvPr/>
        </p:nvSpPr>
        <p:spPr>
          <a:xfrm>
            <a:off x="365557" y="1398077"/>
            <a:ext cx="9812619" cy="1569660"/>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・絶対（二次）評価結果に対して、相対評価結果が下位区分に乖離しているほど、「執務意欲が低下した」と</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回答した職員の割合が高くなっており、執務意欲の低下が見られた。</a:t>
            </a:r>
            <a:endParaRPr kumimoji="1" lang="en-US" altLang="ja-JP" sz="1600" dirty="0">
              <a:latin typeface="UD デジタル 教科書体 NK-R" panose="02020400000000000000" pitchFamily="18" charset="-128"/>
              <a:ea typeface="UD デジタル 教科書体 NK-R" panose="02020400000000000000" pitchFamily="18" charset="-128"/>
            </a:endParaRPr>
          </a:p>
          <a:p>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・絶対（二次）評価が「</a:t>
            </a:r>
            <a:r>
              <a:rPr kumimoji="1" lang="en-US" altLang="ja-JP" sz="1600" dirty="0">
                <a:latin typeface="UD デジタル 教科書体 NK-R" panose="02020400000000000000" pitchFamily="18" charset="-128"/>
                <a:ea typeface="UD デジタル 教科書体 NK-R" panose="02020400000000000000" pitchFamily="18" charset="-128"/>
              </a:rPr>
              <a:t>B</a:t>
            </a:r>
            <a:r>
              <a:rPr kumimoji="1" lang="ja-JP" altLang="en-US" sz="1600" dirty="0">
                <a:latin typeface="UD デジタル 教科書体 NK-R" panose="02020400000000000000" pitchFamily="18" charset="-128"/>
                <a:ea typeface="UD デジタル 教科書体 NK-R" panose="02020400000000000000" pitchFamily="18" charset="-128"/>
              </a:rPr>
              <a:t>（良好）」である職員のうち、昨年度、下位区分（四区分）に位置付けられた職員で、執務意</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欲が低下したと回答した職員の割合は約</a:t>
            </a:r>
            <a:r>
              <a:rPr kumimoji="1" lang="en-US" altLang="ja-JP" sz="1600" dirty="0">
                <a:latin typeface="UD デジタル 教科書体 NK-R" panose="02020400000000000000" pitchFamily="18" charset="-128"/>
                <a:ea typeface="UD デジタル 教科書体 NK-R" panose="02020400000000000000" pitchFamily="18" charset="-128"/>
              </a:rPr>
              <a:t>76</a:t>
            </a:r>
            <a:r>
              <a:rPr kumimoji="1" lang="ja-JP" altLang="en-US" sz="1600" dirty="0">
                <a:latin typeface="UD デジタル 教科書体 NK-R" panose="02020400000000000000" pitchFamily="18" charset="-128"/>
                <a:ea typeface="UD デジタル 教科書体 NK-R" panose="02020400000000000000" pitchFamily="18" charset="-128"/>
              </a:rPr>
              <a:t>％であったが、今年度では、約</a:t>
            </a:r>
            <a:r>
              <a:rPr kumimoji="1" lang="en-US" altLang="ja-JP" sz="1600" dirty="0">
                <a:latin typeface="UD デジタル 教科書体 NK-R" panose="02020400000000000000" pitchFamily="18" charset="-128"/>
                <a:ea typeface="UD デジタル 教科書体 NK-R" panose="02020400000000000000" pitchFamily="18" charset="-128"/>
              </a:rPr>
              <a:t>81</a:t>
            </a:r>
            <a:r>
              <a:rPr kumimoji="1" lang="ja-JP" altLang="en-US" sz="1600" dirty="0">
                <a:latin typeface="UD デジタル 教科書体 NK-R" panose="02020400000000000000" pitchFamily="18" charset="-128"/>
                <a:ea typeface="UD デジタル 教科書体 NK-R" panose="02020400000000000000" pitchFamily="18" charset="-128"/>
              </a:rPr>
              <a:t>％と昨年度より増加しており、依然</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として執務意欲の低下が顕著であった。</a:t>
            </a:r>
          </a:p>
        </p:txBody>
      </p:sp>
      <p:sp>
        <p:nvSpPr>
          <p:cNvPr id="16" name="テキスト ボックス 15">
            <a:extLst>
              <a:ext uri="{FF2B5EF4-FFF2-40B4-BE49-F238E27FC236}">
                <a16:creationId xmlns:a16="http://schemas.microsoft.com/office/drawing/2014/main" id="{86D77D40-9CEC-4FE2-81CD-FE2B98AE51C0}"/>
              </a:ext>
            </a:extLst>
          </p:cNvPr>
          <p:cNvSpPr txBox="1"/>
          <p:nvPr/>
        </p:nvSpPr>
        <p:spPr>
          <a:xfrm>
            <a:off x="10267410" y="7190343"/>
            <a:ext cx="558800" cy="369332"/>
          </a:xfrm>
          <a:prstGeom prst="rect">
            <a:avLst/>
          </a:prstGeom>
          <a:noFill/>
        </p:spPr>
        <p:txBody>
          <a:bodyPr wrap="square" rtlCol="0">
            <a:spAutoFit/>
          </a:bodyPr>
          <a:lstStyle/>
          <a:p>
            <a:r>
              <a:rPr kumimoji="1" lang="en-US" altLang="ja-JP" dirty="0"/>
              <a:t>14</a:t>
            </a:r>
            <a:endParaRPr kumimoji="1" lang="ja-JP" altLang="en-US" dirty="0"/>
          </a:p>
        </p:txBody>
      </p:sp>
      <p:sp>
        <p:nvSpPr>
          <p:cNvPr id="4" name="テキスト ボックス 3">
            <a:extLst>
              <a:ext uri="{FF2B5EF4-FFF2-40B4-BE49-F238E27FC236}">
                <a16:creationId xmlns:a16="http://schemas.microsoft.com/office/drawing/2014/main" id="{B8FC178E-D72E-4391-9FEE-25AC60FB0039}"/>
              </a:ext>
            </a:extLst>
          </p:cNvPr>
          <p:cNvSpPr txBox="1"/>
          <p:nvPr/>
        </p:nvSpPr>
        <p:spPr>
          <a:xfrm>
            <a:off x="2544895" y="3363488"/>
            <a:ext cx="2176244" cy="338554"/>
          </a:xfrm>
          <a:prstGeom prst="rect">
            <a:avLst/>
          </a:prstGeom>
          <a:noFill/>
        </p:spPr>
        <p:txBody>
          <a:bodyPr wrap="square" rtlCol="0">
            <a:spAutoFit/>
          </a:bodyPr>
          <a:lstStyle/>
          <a:p>
            <a:r>
              <a:rPr kumimoji="1" lang="en-US" altLang="ja-JP" sz="1600" dirty="0">
                <a:latin typeface="UD デジタル 教科書体 NK-R" panose="02020400000000000000" pitchFamily="18" charset="-128"/>
                <a:ea typeface="UD デジタル 教科書体 NK-R" panose="02020400000000000000" pitchFamily="18" charset="-128"/>
              </a:rPr>
              <a:t>R8</a:t>
            </a:r>
            <a:r>
              <a:rPr kumimoji="1" lang="ja-JP" altLang="en-US" sz="1600" dirty="0">
                <a:latin typeface="UD デジタル 教科書体 NK-R" panose="02020400000000000000" pitchFamily="18" charset="-128"/>
                <a:ea typeface="UD デジタル 教科書体 NK-R" panose="02020400000000000000" pitchFamily="18" charset="-128"/>
              </a:rPr>
              <a:t>アンケート調査結果</a:t>
            </a:r>
          </a:p>
        </p:txBody>
      </p:sp>
      <p:sp>
        <p:nvSpPr>
          <p:cNvPr id="22" name="テキスト ボックス 21">
            <a:extLst>
              <a:ext uri="{FF2B5EF4-FFF2-40B4-BE49-F238E27FC236}">
                <a16:creationId xmlns:a16="http://schemas.microsoft.com/office/drawing/2014/main" id="{9772989C-2B7C-4EE6-AA9D-AAE79C290CD4}"/>
              </a:ext>
            </a:extLst>
          </p:cNvPr>
          <p:cNvSpPr txBox="1"/>
          <p:nvPr/>
        </p:nvSpPr>
        <p:spPr>
          <a:xfrm>
            <a:off x="7068997" y="3360011"/>
            <a:ext cx="2176244" cy="338554"/>
          </a:xfrm>
          <a:prstGeom prst="rect">
            <a:avLst/>
          </a:prstGeom>
          <a:noFill/>
        </p:spPr>
        <p:txBody>
          <a:bodyPr wrap="square" rtlCol="0">
            <a:spAutoFit/>
          </a:bodyPr>
          <a:lstStyle/>
          <a:p>
            <a:r>
              <a:rPr kumimoji="1" lang="en-US" altLang="ja-JP" sz="1600" dirty="0">
                <a:latin typeface="UD デジタル 教科書体 NK-R" panose="02020400000000000000" pitchFamily="18" charset="-128"/>
                <a:ea typeface="UD デジタル 教科書体 NK-R" panose="02020400000000000000" pitchFamily="18" charset="-128"/>
              </a:rPr>
              <a:t>R7</a:t>
            </a:r>
            <a:r>
              <a:rPr kumimoji="1" lang="ja-JP" altLang="en-US" sz="1600" dirty="0">
                <a:latin typeface="UD デジタル 教科書体 NK-R" panose="02020400000000000000" pitchFamily="18" charset="-128"/>
                <a:ea typeface="UD デジタル 教科書体 NK-R" panose="02020400000000000000" pitchFamily="18" charset="-128"/>
              </a:rPr>
              <a:t>アンケート調査結果</a:t>
            </a:r>
          </a:p>
        </p:txBody>
      </p:sp>
      <p:pic>
        <p:nvPicPr>
          <p:cNvPr id="7" name="図 6">
            <a:extLst>
              <a:ext uri="{FF2B5EF4-FFF2-40B4-BE49-F238E27FC236}">
                <a16:creationId xmlns:a16="http://schemas.microsoft.com/office/drawing/2014/main" id="{BE3E86CB-8D09-C1CD-4E3D-9857BAA31237}"/>
              </a:ext>
            </a:extLst>
          </p:cNvPr>
          <p:cNvPicPr>
            <a:picLocks noChangeAspect="1"/>
          </p:cNvPicPr>
          <p:nvPr/>
        </p:nvPicPr>
        <p:blipFill>
          <a:blip r:embed="rId2"/>
          <a:stretch>
            <a:fillRect/>
          </a:stretch>
        </p:blipFill>
        <p:spPr>
          <a:xfrm>
            <a:off x="60960" y="3785425"/>
            <a:ext cx="3573780" cy="3375660"/>
          </a:xfrm>
          <a:prstGeom prst="rect">
            <a:avLst/>
          </a:prstGeom>
        </p:spPr>
      </p:pic>
      <p:pic>
        <p:nvPicPr>
          <p:cNvPr id="9" name="図 8">
            <a:extLst>
              <a:ext uri="{FF2B5EF4-FFF2-40B4-BE49-F238E27FC236}">
                <a16:creationId xmlns:a16="http://schemas.microsoft.com/office/drawing/2014/main" id="{11F0CD8F-0044-F1AF-91F5-51DF01597AB8}"/>
              </a:ext>
            </a:extLst>
          </p:cNvPr>
          <p:cNvPicPr>
            <a:picLocks noChangeAspect="1"/>
          </p:cNvPicPr>
          <p:nvPr/>
        </p:nvPicPr>
        <p:blipFill>
          <a:blip r:embed="rId3"/>
          <a:stretch>
            <a:fillRect/>
          </a:stretch>
        </p:blipFill>
        <p:spPr>
          <a:xfrm>
            <a:off x="3534898" y="3747717"/>
            <a:ext cx="3246120" cy="3528060"/>
          </a:xfrm>
          <a:prstGeom prst="rect">
            <a:avLst/>
          </a:prstGeom>
        </p:spPr>
      </p:pic>
      <p:pic>
        <p:nvPicPr>
          <p:cNvPr id="11" name="図 10">
            <a:extLst>
              <a:ext uri="{FF2B5EF4-FFF2-40B4-BE49-F238E27FC236}">
                <a16:creationId xmlns:a16="http://schemas.microsoft.com/office/drawing/2014/main" id="{92DC0243-A428-736E-CA56-9C11C93E1CD3}"/>
              </a:ext>
            </a:extLst>
          </p:cNvPr>
          <p:cNvPicPr>
            <a:picLocks noChangeAspect="1"/>
          </p:cNvPicPr>
          <p:nvPr/>
        </p:nvPicPr>
        <p:blipFill>
          <a:blip r:embed="rId4"/>
          <a:stretch>
            <a:fillRect/>
          </a:stretch>
        </p:blipFill>
        <p:spPr>
          <a:xfrm>
            <a:off x="6637358" y="3751556"/>
            <a:ext cx="3947160" cy="3528060"/>
          </a:xfrm>
          <a:prstGeom prst="rect">
            <a:avLst/>
          </a:prstGeom>
        </p:spPr>
      </p:pic>
    </p:spTree>
    <p:extLst>
      <p:ext uri="{BB962C8B-B14F-4D97-AF65-F5344CB8AC3E}">
        <p14:creationId xmlns:p14="http://schemas.microsoft.com/office/powerpoint/2010/main" val="2107227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4D119F65-8CB6-4F45-8868-6483394CCE6F}"/>
              </a:ext>
            </a:extLst>
          </p:cNvPr>
          <p:cNvSpPr/>
          <p:nvPr/>
        </p:nvSpPr>
        <p:spPr>
          <a:xfrm>
            <a:off x="192349" y="406717"/>
            <a:ext cx="9406496"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⑨ー５　</a:t>
            </a:r>
            <a:r>
              <a:rPr kumimoji="1" lang="en-US" altLang="ja-JP" b="1" dirty="0">
                <a:solidFill>
                  <a:schemeClr val="tx1"/>
                </a:solidFill>
                <a:highlight>
                  <a:srgbClr val="FFFF00"/>
                </a:highlight>
                <a:latin typeface="BIZ UDPゴシック" panose="020B0400000000000000" pitchFamily="50" charset="-128"/>
                <a:ea typeface="BIZ UDPゴシック" panose="020B0400000000000000" pitchFamily="50" charset="-128"/>
              </a:rPr>
              <a:t>【</a:t>
            </a:r>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クロス集計</a:t>
            </a:r>
            <a:r>
              <a:rPr kumimoji="1" lang="en-US" altLang="ja-JP" b="1" dirty="0">
                <a:solidFill>
                  <a:schemeClr val="tx1"/>
                </a:solidFill>
                <a:highlight>
                  <a:srgbClr val="FFFF00"/>
                </a:highlight>
                <a:latin typeface="BIZ UDPゴシック" panose="020B0400000000000000" pitchFamily="50" charset="-128"/>
                <a:ea typeface="BIZ UDPゴシック" panose="020B0400000000000000" pitchFamily="50" charset="-128"/>
              </a:rPr>
              <a:t>】</a:t>
            </a:r>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「人事評価結果の納得感」と「執務意欲への影響」との関係性について</a:t>
            </a:r>
            <a:endParaRPr kumimoji="1" lang="ja-JP" altLang="en-US" b="1" dirty="0">
              <a:solidFill>
                <a:schemeClr val="tx1"/>
              </a:solidFill>
              <a:highlight>
                <a:srgbClr val="FFFF00"/>
              </a:highlight>
            </a:endParaRPr>
          </a:p>
        </p:txBody>
      </p:sp>
      <p:sp>
        <p:nvSpPr>
          <p:cNvPr id="21" name="四角形: 角を丸くする 20">
            <a:extLst>
              <a:ext uri="{FF2B5EF4-FFF2-40B4-BE49-F238E27FC236}">
                <a16:creationId xmlns:a16="http://schemas.microsoft.com/office/drawing/2014/main" id="{482E58C5-53EE-4652-B013-9C7BD5ADBCA2}"/>
              </a:ext>
            </a:extLst>
          </p:cNvPr>
          <p:cNvSpPr/>
          <p:nvPr/>
        </p:nvSpPr>
        <p:spPr>
          <a:xfrm>
            <a:off x="303533" y="918179"/>
            <a:ext cx="9597778" cy="308226"/>
          </a:xfrm>
          <a:prstGeom prst="roundRect">
            <a:avLst>
              <a:gd name="adj" fmla="val 742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BIZ UDPゴシック" panose="020B0400000000000000" pitchFamily="50" charset="-128"/>
                <a:ea typeface="BIZ UDPゴシック" panose="020B0400000000000000" pitchFamily="50" charset="-128"/>
              </a:rPr>
              <a:t>〇 「令和</a:t>
            </a:r>
            <a:r>
              <a:rPr kumimoji="1" lang="en-US" altLang="ja-JP" sz="1400" dirty="0">
                <a:solidFill>
                  <a:schemeClr val="tx1"/>
                </a:solidFill>
                <a:latin typeface="BIZ UDPゴシック" panose="020B0400000000000000" pitchFamily="50" charset="-128"/>
                <a:ea typeface="BIZ UDPゴシック" panose="020B0400000000000000" pitchFamily="50" charset="-128"/>
              </a:rPr>
              <a:t>7</a:t>
            </a:r>
            <a:r>
              <a:rPr kumimoji="1" lang="ja-JP" altLang="en-US" sz="1400" dirty="0">
                <a:solidFill>
                  <a:schemeClr val="tx1"/>
                </a:solidFill>
                <a:latin typeface="BIZ UDPゴシック" panose="020B0400000000000000" pitchFamily="50" charset="-128"/>
                <a:ea typeface="BIZ UDPゴシック" panose="020B0400000000000000" pitchFamily="50" charset="-128"/>
              </a:rPr>
              <a:t>年度人事評価制度による執務意欲への影響」があった職員を対象に、クロス集計を行った。</a:t>
            </a:r>
          </a:p>
        </p:txBody>
      </p:sp>
      <p:sp>
        <p:nvSpPr>
          <p:cNvPr id="28" name="テキスト ボックス 27">
            <a:extLst>
              <a:ext uri="{FF2B5EF4-FFF2-40B4-BE49-F238E27FC236}">
                <a16:creationId xmlns:a16="http://schemas.microsoft.com/office/drawing/2014/main" id="{2644BC17-0FE5-43C1-A675-B94D3C3B1853}"/>
              </a:ext>
            </a:extLst>
          </p:cNvPr>
          <p:cNvSpPr txBox="1"/>
          <p:nvPr/>
        </p:nvSpPr>
        <p:spPr>
          <a:xfrm>
            <a:off x="355510" y="1447485"/>
            <a:ext cx="10214668" cy="1323439"/>
          </a:xfrm>
          <a:prstGeom prst="rect">
            <a:avLst/>
          </a:prstGeom>
          <a:noFill/>
        </p:spPr>
        <p:txBody>
          <a:bodyPr wrap="square" rtlCol="0">
            <a:spAutoFit/>
          </a:bodyPr>
          <a:lstStyle/>
          <a:p>
            <a:r>
              <a:rPr kumimoji="1" lang="ja-JP" altLang="en-US" sz="1600" dirty="0">
                <a:latin typeface="UD デジタル 教科書体 NK-R" panose="02020400000000000000" pitchFamily="18" charset="-128"/>
                <a:ea typeface="UD デジタル 教科書体 NK-R" panose="02020400000000000000" pitchFamily="18" charset="-128"/>
              </a:rPr>
              <a:t>・「絶対（二次）評価結果及び相対評価結果に納得できた」と回答した職員の約</a:t>
            </a:r>
            <a:r>
              <a:rPr kumimoji="1" lang="en-US" altLang="ja-JP" sz="1600" dirty="0">
                <a:latin typeface="UD デジタル 教科書体 NK-R" panose="02020400000000000000" pitchFamily="18" charset="-128"/>
                <a:ea typeface="UD デジタル 教科書体 NK-R" panose="02020400000000000000" pitchFamily="18" charset="-128"/>
              </a:rPr>
              <a:t>85</a:t>
            </a:r>
            <a:r>
              <a:rPr kumimoji="1" lang="ja-JP" altLang="en-US" sz="1600" dirty="0">
                <a:latin typeface="UD デジタル 教科書体 NK-R" panose="02020400000000000000" pitchFamily="18" charset="-128"/>
                <a:ea typeface="UD デジタル 教科書体 NK-R" panose="02020400000000000000" pitchFamily="18" charset="-128"/>
              </a:rPr>
              <a:t>％は、「人事評価制度に</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よって執務意欲が向上した」と回答。</a:t>
            </a:r>
            <a:endParaRPr kumimoji="1" lang="en-US" altLang="ja-JP" sz="1600" dirty="0">
              <a:latin typeface="UD デジタル 教科書体 NK-R" panose="02020400000000000000" pitchFamily="18" charset="-128"/>
              <a:ea typeface="UD デジタル 教科書体 NK-R" panose="02020400000000000000" pitchFamily="18" charset="-128"/>
            </a:endParaRPr>
          </a:p>
          <a:p>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・絶対（二次）評価結果・相対評価結果のいずれか一方にでも納得できなかった職員においては、</a:t>
            </a:r>
            <a:endParaRPr kumimoji="1" lang="en-US" altLang="ja-JP" sz="1600" dirty="0">
              <a:latin typeface="UD デジタル 教科書体 NK-R" panose="02020400000000000000" pitchFamily="18" charset="-128"/>
              <a:ea typeface="UD デジタル 教科書体 NK-R" panose="02020400000000000000" pitchFamily="18" charset="-128"/>
            </a:endParaRPr>
          </a:p>
          <a:p>
            <a:r>
              <a:rPr kumimoji="1" lang="ja-JP" altLang="en-US" sz="1600" dirty="0">
                <a:latin typeface="UD デジタル 教科書体 NK-R" panose="02020400000000000000" pitchFamily="18" charset="-128"/>
                <a:ea typeface="UD デジタル 教科書体 NK-R" panose="02020400000000000000" pitchFamily="18" charset="-128"/>
              </a:rPr>
              <a:t>　「人事評価制度によって執務意欲が低下した」と回答した割合が顕著に高かった。</a:t>
            </a:r>
            <a:endParaRPr kumimoji="1" lang="en-US" altLang="ja-JP" sz="1600" dirty="0">
              <a:latin typeface="UD デジタル 教科書体 NK-R" panose="02020400000000000000" pitchFamily="18" charset="-128"/>
              <a:ea typeface="UD デジタル 教科書体 NK-R" panose="02020400000000000000" pitchFamily="18" charset="-128"/>
            </a:endParaRPr>
          </a:p>
        </p:txBody>
      </p:sp>
      <p:sp>
        <p:nvSpPr>
          <p:cNvPr id="13" name="テキスト ボックス 12">
            <a:extLst>
              <a:ext uri="{FF2B5EF4-FFF2-40B4-BE49-F238E27FC236}">
                <a16:creationId xmlns:a16="http://schemas.microsoft.com/office/drawing/2014/main" id="{89DA0D92-D4B4-4980-851A-DE397D26260A}"/>
              </a:ext>
            </a:extLst>
          </p:cNvPr>
          <p:cNvSpPr txBox="1"/>
          <p:nvPr/>
        </p:nvSpPr>
        <p:spPr>
          <a:xfrm>
            <a:off x="10267410" y="7190343"/>
            <a:ext cx="558800" cy="369332"/>
          </a:xfrm>
          <a:prstGeom prst="rect">
            <a:avLst/>
          </a:prstGeom>
          <a:noFill/>
        </p:spPr>
        <p:txBody>
          <a:bodyPr wrap="square" rtlCol="0">
            <a:spAutoFit/>
          </a:bodyPr>
          <a:lstStyle/>
          <a:p>
            <a:r>
              <a:rPr kumimoji="1" lang="en-US" altLang="ja-JP" dirty="0"/>
              <a:t>15</a:t>
            </a:r>
            <a:endParaRPr kumimoji="1" lang="ja-JP" altLang="en-US" dirty="0"/>
          </a:p>
        </p:txBody>
      </p:sp>
      <p:pic>
        <p:nvPicPr>
          <p:cNvPr id="5" name="図 4">
            <a:extLst>
              <a:ext uri="{FF2B5EF4-FFF2-40B4-BE49-F238E27FC236}">
                <a16:creationId xmlns:a16="http://schemas.microsoft.com/office/drawing/2014/main" id="{2B215980-E40D-396E-4B31-F52C763D8B5F}"/>
              </a:ext>
            </a:extLst>
          </p:cNvPr>
          <p:cNvPicPr>
            <a:picLocks noChangeAspect="1"/>
          </p:cNvPicPr>
          <p:nvPr/>
        </p:nvPicPr>
        <p:blipFill>
          <a:blip r:embed="rId2"/>
          <a:stretch>
            <a:fillRect/>
          </a:stretch>
        </p:blipFill>
        <p:spPr>
          <a:xfrm>
            <a:off x="637929" y="3075575"/>
            <a:ext cx="9136380" cy="3726180"/>
          </a:xfrm>
          <a:prstGeom prst="rect">
            <a:avLst/>
          </a:prstGeom>
        </p:spPr>
      </p:pic>
    </p:spTree>
    <p:extLst>
      <p:ext uri="{BB962C8B-B14F-4D97-AF65-F5344CB8AC3E}">
        <p14:creationId xmlns:p14="http://schemas.microsoft.com/office/powerpoint/2010/main" val="2065095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244D8186-39B4-476B-8F47-1AB877BA507D}"/>
              </a:ext>
            </a:extLst>
          </p:cNvPr>
          <p:cNvSpPr/>
          <p:nvPr/>
        </p:nvSpPr>
        <p:spPr>
          <a:xfrm>
            <a:off x="127648" y="407184"/>
            <a:ext cx="9406496"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⑩ 令和</a:t>
            </a:r>
            <a:r>
              <a:rPr kumimoji="1" lang="en-US" altLang="ja-JP" b="1" dirty="0">
                <a:solidFill>
                  <a:schemeClr val="tx1"/>
                </a:solidFill>
                <a:highlight>
                  <a:srgbClr val="FFFF00"/>
                </a:highlight>
                <a:latin typeface="BIZ UDPゴシック" panose="020B0400000000000000" pitchFamily="50" charset="-128"/>
                <a:ea typeface="BIZ UDPゴシック" panose="020B0400000000000000" pitchFamily="50" charset="-128"/>
              </a:rPr>
              <a:t>7</a:t>
            </a:r>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年度の職場環境について</a:t>
            </a:r>
            <a:endParaRPr kumimoji="1" lang="ja-JP" altLang="en-US" b="1" dirty="0">
              <a:solidFill>
                <a:schemeClr val="tx1"/>
              </a:solidFill>
              <a:highlight>
                <a:srgbClr val="FFFF00"/>
              </a:highlight>
            </a:endParaRPr>
          </a:p>
        </p:txBody>
      </p:sp>
      <p:pic>
        <p:nvPicPr>
          <p:cNvPr id="14" name="図 13">
            <a:extLst>
              <a:ext uri="{FF2B5EF4-FFF2-40B4-BE49-F238E27FC236}">
                <a16:creationId xmlns:a16="http://schemas.microsoft.com/office/drawing/2014/main" id="{4942F63F-1C22-FC00-A5E4-8612E193D671}"/>
              </a:ext>
            </a:extLst>
          </p:cNvPr>
          <p:cNvPicPr>
            <a:picLocks noChangeAspect="1"/>
          </p:cNvPicPr>
          <p:nvPr/>
        </p:nvPicPr>
        <p:blipFill>
          <a:blip r:embed="rId2"/>
          <a:stretch>
            <a:fillRect/>
          </a:stretch>
        </p:blipFill>
        <p:spPr>
          <a:xfrm>
            <a:off x="4633913" y="4631809"/>
            <a:ext cx="6057900" cy="2743200"/>
          </a:xfrm>
          <a:prstGeom prst="rect">
            <a:avLst/>
          </a:prstGeom>
        </p:spPr>
      </p:pic>
      <p:sp>
        <p:nvSpPr>
          <p:cNvPr id="6" name="テキスト ボックス 5">
            <a:extLst>
              <a:ext uri="{FF2B5EF4-FFF2-40B4-BE49-F238E27FC236}">
                <a16:creationId xmlns:a16="http://schemas.microsoft.com/office/drawing/2014/main" id="{1770E944-158A-4A7C-B9CB-7B1CD6BF3814}"/>
              </a:ext>
            </a:extLst>
          </p:cNvPr>
          <p:cNvSpPr txBox="1"/>
          <p:nvPr/>
        </p:nvSpPr>
        <p:spPr>
          <a:xfrm>
            <a:off x="280607" y="1042773"/>
            <a:ext cx="10318704" cy="2031325"/>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・約６</a:t>
            </a:r>
            <a:r>
              <a:rPr kumimoji="1" lang="en-US" altLang="ja-JP" sz="1400" dirty="0">
                <a:latin typeface="UD デジタル 教科書体 NK-R" panose="02020400000000000000" pitchFamily="18" charset="-128"/>
                <a:ea typeface="UD デジタル 教科書体 NK-R" panose="02020400000000000000" pitchFamily="18" charset="-128"/>
              </a:rPr>
              <a:t>7</a:t>
            </a:r>
            <a:r>
              <a:rPr kumimoji="1" lang="ja-JP" altLang="en-US" sz="1400" dirty="0">
                <a:latin typeface="UD デジタル 教科書体 NK-R" panose="02020400000000000000" pitchFamily="18" charset="-128"/>
                <a:ea typeface="UD デジタル 教科書体 NK-R" panose="02020400000000000000" pitchFamily="18" charset="-128"/>
              </a:rPr>
              <a:t>％の職員が「仕事のしやすい雰囲気であった」と回答し、約１</a:t>
            </a:r>
            <a:r>
              <a:rPr kumimoji="1" lang="en-US" altLang="ja-JP" sz="1400" dirty="0">
                <a:latin typeface="UD デジタル 教科書体 NK-R" panose="02020400000000000000" pitchFamily="18" charset="-128"/>
                <a:ea typeface="UD デジタル 教科書体 NK-R" panose="02020400000000000000" pitchFamily="18" charset="-128"/>
              </a:rPr>
              <a:t>6</a:t>
            </a:r>
            <a:r>
              <a:rPr kumimoji="1" lang="ja-JP" altLang="en-US" sz="1400" dirty="0">
                <a:latin typeface="UD デジタル 教科書体 NK-R" panose="02020400000000000000" pitchFamily="18" charset="-128"/>
                <a:ea typeface="UD デジタル 教科書体 NK-R" panose="02020400000000000000" pitchFamily="18" charset="-128"/>
              </a:rPr>
              <a:t>％の職員が「仕事のしにくい雰囲気であった」と回答した。</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en-US" altLang="ja-JP" sz="1400" dirty="0">
                <a:latin typeface="UD デジタル 教科書体 NK-R" panose="02020400000000000000" pitchFamily="18" charset="-128"/>
                <a:ea typeface="UD デジタル 教科書体 NK-R" panose="02020400000000000000" pitchFamily="18" charset="-128"/>
              </a:rPr>
              <a:t>〔R7</a:t>
            </a:r>
            <a:r>
              <a:rPr kumimoji="1" lang="ja-JP" altLang="en-US" sz="1400" dirty="0">
                <a:latin typeface="UD デジタル 教科書体 NK-R" panose="02020400000000000000" pitchFamily="18" charset="-128"/>
                <a:ea typeface="UD デジタル 教科書体 NK-R" panose="02020400000000000000" pitchFamily="18" charset="-128"/>
              </a:rPr>
              <a:t>アンケート：仕事がしやすい雰囲気であった　　約</a:t>
            </a:r>
            <a:r>
              <a:rPr kumimoji="1" lang="en-US" altLang="ja-JP" sz="1400" dirty="0">
                <a:latin typeface="UD デジタル 教科書体 NK-R" panose="02020400000000000000" pitchFamily="18" charset="-128"/>
                <a:ea typeface="UD デジタル 教科書体 NK-R" panose="02020400000000000000" pitchFamily="18" charset="-128"/>
              </a:rPr>
              <a:t>66</a:t>
            </a:r>
            <a:r>
              <a:rPr kumimoji="1" lang="ja-JP" altLang="en-US" sz="1400" dirty="0">
                <a:latin typeface="UD デジタル 教科書体 NK-R" panose="02020400000000000000" pitchFamily="18" charset="-128"/>
                <a:ea typeface="UD デジタル 教科書体 NK-R" panose="02020400000000000000" pitchFamily="18" charset="-128"/>
              </a:rPr>
              <a:t>％　</a:t>
            </a:r>
            <a:r>
              <a:rPr kumimoji="1" lang="en-US" altLang="ja-JP" sz="1400" dirty="0">
                <a:latin typeface="UD デジタル 教科書体 NK-R" panose="02020400000000000000" pitchFamily="18" charset="-128"/>
                <a:ea typeface="UD デジタル 教科書体 NK-R" panose="02020400000000000000" pitchFamily="18" charset="-128"/>
              </a:rPr>
              <a:t>〕</a:t>
            </a: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・「仕事のしやすい雰囲気であった」と回答した理由としては、</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「コミュニケーションが円滑」「なんでも相談しやすい雰囲気」「風通しがよく、チームで協力しあえる関係」等、職場内において良好な</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人間関係の構築ができていることを示唆する意見が多かった。</a:t>
            </a:r>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・一方、「仕事のしにくい雰囲気であった」と回答した理由としては、</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「威圧的な言動や協調性に欠ける言動等による職場環境の悪化」「上司との価値観の違い」「業務が多忙」等の意見が多かった。</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9" name="テキスト ボックス 8">
            <a:extLst>
              <a:ext uri="{FF2B5EF4-FFF2-40B4-BE49-F238E27FC236}">
                <a16:creationId xmlns:a16="http://schemas.microsoft.com/office/drawing/2014/main" id="{16350E54-9A97-4F30-B704-F5517CC455F5}"/>
              </a:ext>
            </a:extLst>
          </p:cNvPr>
          <p:cNvSpPr txBox="1"/>
          <p:nvPr/>
        </p:nvSpPr>
        <p:spPr>
          <a:xfrm>
            <a:off x="280606" y="3365993"/>
            <a:ext cx="10218061" cy="523220"/>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・また、職場環境が「仕事のしやすい雰囲気である」と感じている場合においては、執務意欲の高い職員の割合が顕著に高く、</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職場環境の良し悪しが、職員の執務意欲に影響を及ぼしている現状が見受けられた。</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grpSp>
        <p:nvGrpSpPr>
          <p:cNvPr id="3" name="グループ化 2">
            <a:extLst>
              <a:ext uri="{FF2B5EF4-FFF2-40B4-BE49-F238E27FC236}">
                <a16:creationId xmlns:a16="http://schemas.microsoft.com/office/drawing/2014/main" id="{ED32C052-CB64-4305-9C64-3100CED4517E}"/>
              </a:ext>
            </a:extLst>
          </p:cNvPr>
          <p:cNvGrpSpPr/>
          <p:nvPr/>
        </p:nvGrpSpPr>
        <p:grpSpPr>
          <a:xfrm>
            <a:off x="286957" y="4354839"/>
            <a:ext cx="8971883" cy="233405"/>
            <a:chOff x="286957" y="4525516"/>
            <a:chExt cx="8971883" cy="233405"/>
          </a:xfrm>
        </p:grpSpPr>
        <p:sp>
          <p:nvSpPr>
            <p:cNvPr id="12" name="正方形/長方形 11">
              <a:extLst>
                <a:ext uri="{FF2B5EF4-FFF2-40B4-BE49-F238E27FC236}">
                  <a16:creationId xmlns:a16="http://schemas.microsoft.com/office/drawing/2014/main" id="{FE153EB3-F7D6-4678-A37C-6106D2464509}"/>
                </a:ext>
              </a:extLst>
            </p:cNvPr>
            <p:cNvSpPr/>
            <p:nvPr/>
          </p:nvSpPr>
          <p:spPr>
            <a:xfrm>
              <a:off x="286957" y="4525516"/>
              <a:ext cx="2656573" cy="23340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令和</a:t>
              </a:r>
              <a:r>
                <a:rPr kumimoji="1" lang="en-US" altLang="ja-JP" sz="1200" b="1" dirty="0">
                  <a:latin typeface="BIZ UDPゴシック" panose="020B0400000000000000" pitchFamily="50" charset="-128"/>
                  <a:ea typeface="BIZ UDPゴシック" panose="020B0400000000000000" pitchFamily="50" charset="-128"/>
                </a:rPr>
                <a:t>7</a:t>
              </a:r>
              <a:r>
                <a:rPr kumimoji="1" lang="ja-JP" altLang="en-US" sz="1200" b="1" dirty="0">
                  <a:latin typeface="BIZ UDPゴシック" panose="020B0400000000000000" pitchFamily="50" charset="-128"/>
                  <a:ea typeface="BIZ UDPゴシック" panose="020B0400000000000000" pitchFamily="50" charset="-128"/>
                </a:rPr>
                <a:t>年度　職場環境について</a:t>
              </a:r>
            </a:p>
          </p:txBody>
        </p:sp>
        <p:sp>
          <p:nvSpPr>
            <p:cNvPr id="13" name="正方形/長方形 12">
              <a:extLst>
                <a:ext uri="{FF2B5EF4-FFF2-40B4-BE49-F238E27FC236}">
                  <a16:creationId xmlns:a16="http://schemas.microsoft.com/office/drawing/2014/main" id="{067BD745-C5C6-436F-A633-14C110CD8A04}"/>
                </a:ext>
              </a:extLst>
            </p:cNvPr>
            <p:cNvSpPr/>
            <p:nvPr/>
          </p:nvSpPr>
          <p:spPr>
            <a:xfrm>
              <a:off x="4865864" y="4525516"/>
              <a:ext cx="4392976" cy="23340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クロス集計</a:t>
              </a:r>
              <a:r>
                <a:rPr kumimoji="1" lang="en-US" altLang="ja-JP" sz="1200" b="1" dirty="0">
                  <a:latin typeface="BIZ UDPゴシック" panose="020B0400000000000000" pitchFamily="50" charset="-128"/>
                  <a:ea typeface="BIZ UDPゴシック" panose="020B0400000000000000" pitchFamily="50" charset="-128"/>
                </a:rPr>
                <a:t>】 </a:t>
              </a:r>
              <a:r>
                <a:rPr kumimoji="1" lang="ja-JP" altLang="en-US" sz="1200" b="1" dirty="0">
                  <a:latin typeface="BIZ UDPゴシック" panose="020B0400000000000000" pitchFamily="50" charset="-128"/>
                  <a:ea typeface="BIZ UDPゴシック" panose="020B0400000000000000" pitchFamily="50" charset="-128"/>
                </a:rPr>
                <a:t>職場環境と執務意欲の高さとの関係について</a:t>
              </a:r>
            </a:p>
          </p:txBody>
        </p:sp>
      </p:grpSp>
      <p:sp>
        <p:nvSpPr>
          <p:cNvPr id="11" name="テキスト ボックス 10">
            <a:extLst>
              <a:ext uri="{FF2B5EF4-FFF2-40B4-BE49-F238E27FC236}">
                <a16:creationId xmlns:a16="http://schemas.microsoft.com/office/drawing/2014/main" id="{BF6F19EF-5D48-4478-8C9E-335545965514}"/>
              </a:ext>
            </a:extLst>
          </p:cNvPr>
          <p:cNvSpPr txBox="1"/>
          <p:nvPr/>
        </p:nvSpPr>
        <p:spPr>
          <a:xfrm>
            <a:off x="10267410" y="7190343"/>
            <a:ext cx="558800" cy="369332"/>
          </a:xfrm>
          <a:prstGeom prst="rect">
            <a:avLst/>
          </a:prstGeom>
          <a:noFill/>
        </p:spPr>
        <p:txBody>
          <a:bodyPr wrap="square" rtlCol="0">
            <a:spAutoFit/>
          </a:bodyPr>
          <a:lstStyle/>
          <a:p>
            <a:r>
              <a:rPr kumimoji="1" lang="en-US" altLang="ja-JP" dirty="0"/>
              <a:t>16</a:t>
            </a:r>
            <a:endParaRPr kumimoji="1" lang="ja-JP" altLang="en-US" dirty="0"/>
          </a:p>
        </p:txBody>
      </p:sp>
      <p:pic>
        <p:nvPicPr>
          <p:cNvPr id="8" name="図 7">
            <a:extLst>
              <a:ext uri="{FF2B5EF4-FFF2-40B4-BE49-F238E27FC236}">
                <a16:creationId xmlns:a16="http://schemas.microsoft.com/office/drawing/2014/main" id="{A53A7B4B-2916-E08C-3D08-3167A0EF0338}"/>
              </a:ext>
            </a:extLst>
          </p:cNvPr>
          <p:cNvPicPr>
            <a:picLocks noChangeAspect="1"/>
          </p:cNvPicPr>
          <p:nvPr/>
        </p:nvPicPr>
        <p:blipFill>
          <a:blip r:embed="rId3"/>
          <a:stretch>
            <a:fillRect/>
          </a:stretch>
        </p:blipFill>
        <p:spPr>
          <a:xfrm>
            <a:off x="0" y="4776525"/>
            <a:ext cx="4579620" cy="2324100"/>
          </a:xfrm>
          <a:prstGeom prst="rect">
            <a:avLst/>
          </a:prstGeom>
        </p:spPr>
      </p:pic>
    </p:spTree>
    <p:extLst>
      <p:ext uri="{BB962C8B-B14F-4D97-AF65-F5344CB8AC3E}">
        <p14:creationId xmlns:p14="http://schemas.microsoft.com/office/powerpoint/2010/main" val="3629836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244D8186-39B4-476B-8F47-1AB877BA507D}"/>
              </a:ext>
            </a:extLst>
          </p:cNvPr>
          <p:cNvSpPr/>
          <p:nvPr/>
        </p:nvSpPr>
        <p:spPr>
          <a:xfrm>
            <a:off x="127648" y="407184"/>
            <a:ext cx="9406496" cy="308226"/>
          </a:xfrm>
          <a:prstGeom prst="roundRect">
            <a:avLst>
              <a:gd name="adj" fmla="val 88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highlight>
                  <a:srgbClr val="FFFF00"/>
                </a:highlight>
                <a:latin typeface="BIZ UDPゴシック" panose="020B0400000000000000" pitchFamily="50" charset="-128"/>
                <a:ea typeface="BIZ UDPゴシック" panose="020B0400000000000000" pitchFamily="50" charset="-128"/>
              </a:rPr>
              <a:t>⑪　令和６年度の制度改正による人事評価制度の納得感の変化について</a:t>
            </a:r>
            <a:endParaRPr kumimoji="1" lang="ja-JP" altLang="en-US" b="1" dirty="0">
              <a:solidFill>
                <a:schemeClr val="tx1"/>
              </a:solidFill>
              <a:highlight>
                <a:srgbClr val="FFFF00"/>
              </a:highlight>
            </a:endParaRPr>
          </a:p>
        </p:txBody>
      </p:sp>
      <p:sp>
        <p:nvSpPr>
          <p:cNvPr id="8" name="テキスト ボックス 7">
            <a:extLst>
              <a:ext uri="{FF2B5EF4-FFF2-40B4-BE49-F238E27FC236}">
                <a16:creationId xmlns:a16="http://schemas.microsoft.com/office/drawing/2014/main" id="{14CDB852-E9D9-42E7-BECF-22568D2A271D}"/>
              </a:ext>
            </a:extLst>
          </p:cNvPr>
          <p:cNvSpPr txBox="1"/>
          <p:nvPr/>
        </p:nvSpPr>
        <p:spPr>
          <a:xfrm>
            <a:off x="418046" y="2074638"/>
            <a:ext cx="9849364" cy="2246769"/>
          </a:xfrm>
          <a:prstGeom prst="rect">
            <a:avLst/>
          </a:prstGeom>
          <a:noFill/>
        </p:spPr>
        <p:txBody>
          <a:bodyPr wrap="square" rtlCol="0">
            <a:spAutoFit/>
          </a:bodyPr>
          <a:lstStyle/>
          <a:p>
            <a:r>
              <a:rPr kumimoji="1" lang="ja-JP" altLang="en-US" sz="1400" dirty="0">
                <a:latin typeface="UD デジタル 教科書体 NK-R" panose="02020400000000000000" pitchFamily="18" charset="-128"/>
                <a:ea typeface="UD デジタル 教科書体 NK-R" panose="02020400000000000000" pitchFamily="18" charset="-128"/>
              </a:rPr>
              <a:t>・評価者では約</a:t>
            </a:r>
            <a:r>
              <a:rPr kumimoji="1" lang="en-US" altLang="ja-JP" sz="1400" dirty="0">
                <a:latin typeface="UD デジタル 教科書体 NK-R" panose="02020400000000000000" pitchFamily="18" charset="-128"/>
                <a:ea typeface="UD デジタル 教科書体 NK-R" panose="02020400000000000000" pitchFamily="18" charset="-128"/>
              </a:rPr>
              <a:t>70</a:t>
            </a:r>
            <a:r>
              <a:rPr kumimoji="1" lang="ja-JP" altLang="en-US" sz="1400" dirty="0">
                <a:latin typeface="UD デジタル 教科書体 NK-R" panose="02020400000000000000" pitchFamily="18" charset="-128"/>
                <a:ea typeface="UD デジタル 教科書体 NK-R" panose="02020400000000000000" pitchFamily="18" charset="-128"/>
              </a:rPr>
              <a:t>％、被評価者では約</a:t>
            </a:r>
            <a:r>
              <a:rPr kumimoji="1" lang="en-US" altLang="ja-JP" sz="1400" dirty="0">
                <a:latin typeface="UD デジタル 教科書体 NK-R" panose="02020400000000000000" pitchFamily="18" charset="-128"/>
                <a:ea typeface="UD デジタル 教科書体 NK-R" panose="02020400000000000000" pitchFamily="18" charset="-128"/>
              </a:rPr>
              <a:t>62</a:t>
            </a:r>
            <a:r>
              <a:rPr kumimoji="1" lang="ja-JP" altLang="en-US" sz="1400" dirty="0">
                <a:latin typeface="UD デジタル 教科書体 NK-R" panose="02020400000000000000" pitchFamily="18" charset="-128"/>
                <a:ea typeface="UD デジタル 教科書体 NK-R" panose="02020400000000000000" pitchFamily="18" charset="-128"/>
              </a:rPr>
              <a:t>％の職員が「納得感への影響はない」と回答。</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また、評価者では約</a:t>
            </a:r>
            <a:r>
              <a:rPr kumimoji="1" lang="en-US" altLang="ja-JP" sz="1400" dirty="0">
                <a:latin typeface="UD デジタル 教科書体 NK-R" panose="02020400000000000000" pitchFamily="18" charset="-128"/>
                <a:ea typeface="UD デジタル 教科書体 NK-R" panose="02020400000000000000" pitchFamily="18" charset="-128"/>
              </a:rPr>
              <a:t>13</a:t>
            </a:r>
            <a:r>
              <a:rPr kumimoji="1" lang="ja-JP" altLang="en-US" sz="1400" dirty="0">
                <a:latin typeface="UD デジタル 教科書体 NK-R" panose="02020400000000000000" pitchFamily="18" charset="-128"/>
                <a:ea typeface="UD デジタル 教科書体 NK-R" panose="02020400000000000000" pitchFamily="18" charset="-128"/>
              </a:rPr>
              <a:t>％、被評価者では約</a:t>
            </a:r>
            <a:r>
              <a:rPr kumimoji="1" lang="en-US" altLang="ja-JP" sz="1400" dirty="0">
                <a:latin typeface="UD デジタル 教科書体 NK-R" panose="02020400000000000000" pitchFamily="18" charset="-128"/>
                <a:ea typeface="UD デジタル 教科書体 NK-R" panose="02020400000000000000" pitchFamily="18" charset="-128"/>
              </a:rPr>
              <a:t>15</a:t>
            </a:r>
            <a:r>
              <a:rPr kumimoji="1" lang="ja-JP" altLang="en-US" sz="1400" dirty="0">
                <a:latin typeface="UD デジタル 教科書体 NK-R" panose="02020400000000000000" pitchFamily="18" charset="-128"/>
                <a:ea typeface="UD デジタル 教科書体 NK-R" panose="02020400000000000000" pitchFamily="18" charset="-128"/>
              </a:rPr>
              <a:t>％の職員が「見直しの実感がないため、どちらともいえない」と回答。</a:t>
            </a:r>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・そのような中、評価者では約</a:t>
            </a:r>
            <a:r>
              <a:rPr kumimoji="1" lang="en-US" altLang="ja-JP" sz="1400" dirty="0">
                <a:latin typeface="UD デジタル 教科書体 NK-R" panose="02020400000000000000" pitchFamily="18" charset="-128"/>
                <a:ea typeface="UD デジタル 教科書体 NK-R" panose="02020400000000000000" pitchFamily="18" charset="-128"/>
              </a:rPr>
              <a:t>12</a:t>
            </a:r>
            <a:r>
              <a:rPr kumimoji="1" lang="ja-JP" altLang="en-US" sz="1400" dirty="0">
                <a:latin typeface="UD デジタル 教科書体 NK-R" panose="02020400000000000000" pitchFamily="18" charset="-128"/>
                <a:ea typeface="UD デジタル 教科書体 NK-R" panose="02020400000000000000" pitchFamily="18" charset="-128"/>
              </a:rPr>
              <a:t>％、被評価者では約</a:t>
            </a:r>
            <a:r>
              <a:rPr kumimoji="1" lang="en-US" altLang="ja-JP" sz="1400" dirty="0">
                <a:latin typeface="UD デジタル 教科書体 NK-R" panose="02020400000000000000" pitchFamily="18" charset="-128"/>
                <a:ea typeface="UD デジタル 教科書体 NK-R" panose="02020400000000000000" pitchFamily="18" charset="-128"/>
              </a:rPr>
              <a:t>7</a:t>
            </a:r>
            <a:r>
              <a:rPr kumimoji="1" lang="ja-JP" altLang="en-US" sz="1400" dirty="0">
                <a:latin typeface="UD デジタル 教科書体 NK-R" panose="02020400000000000000" pitchFamily="18" charset="-128"/>
                <a:ea typeface="UD デジタル 教科書体 NK-R" panose="02020400000000000000" pitchFamily="18" charset="-128"/>
              </a:rPr>
              <a:t>％の職員が、「（どちらかと言えば）向上した」と回答。</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その理由として、評価者では「分布割合の見直し（特に下位区分の割合の減少）」等の意見が多く、被評価者では「自身の評価結</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果の向上」等の意見が多かった。</a:t>
            </a:r>
            <a:endParaRPr kumimoji="1" lang="en-US" altLang="ja-JP" sz="1400" dirty="0">
              <a:latin typeface="UD デジタル 教科書体 NK-R" panose="02020400000000000000" pitchFamily="18" charset="-128"/>
              <a:ea typeface="UD デジタル 教科書体 NK-R" panose="02020400000000000000" pitchFamily="18" charset="-128"/>
            </a:endParaRPr>
          </a:p>
          <a:p>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・一方、評価者・被評価者ともに約</a:t>
            </a:r>
            <a:r>
              <a:rPr kumimoji="1" lang="en-US" altLang="ja-JP" sz="1400" dirty="0">
                <a:latin typeface="UD デジタル 教科書体 NK-R" panose="02020400000000000000" pitchFamily="18" charset="-128"/>
                <a:ea typeface="UD デジタル 教科書体 NK-R" panose="02020400000000000000" pitchFamily="18" charset="-128"/>
              </a:rPr>
              <a:t>3</a:t>
            </a:r>
            <a:r>
              <a:rPr kumimoji="1" lang="ja-JP" altLang="en-US" sz="1400" dirty="0">
                <a:latin typeface="UD デジタル 教科書体 NK-R" panose="02020400000000000000" pitchFamily="18" charset="-128"/>
                <a:ea typeface="UD デジタル 教科書体 NK-R" panose="02020400000000000000" pitchFamily="18" charset="-128"/>
              </a:rPr>
              <a:t>％の職員が、「（どちらかと言えば）低下した」と回答。</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その理由として、評価者では「人事評価制度自体への不満」や「相対評価に関する不満」等の意見が多く、</a:t>
            </a:r>
            <a:endParaRPr kumimoji="1" lang="en-US" altLang="ja-JP" sz="1400" dirty="0">
              <a:latin typeface="UD デジタル 教科書体 NK-R" panose="02020400000000000000" pitchFamily="18" charset="-128"/>
              <a:ea typeface="UD デジタル 教科書体 NK-R" panose="02020400000000000000" pitchFamily="18" charset="-128"/>
            </a:endParaRPr>
          </a:p>
          <a:p>
            <a:r>
              <a:rPr kumimoji="1" lang="ja-JP" altLang="en-US" sz="1400" dirty="0">
                <a:latin typeface="UD デジタル 教科書体 NK-R" panose="02020400000000000000" pitchFamily="18" charset="-128"/>
                <a:ea typeface="UD デジタル 教科書体 NK-R" panose="02020400000000000000" pitchFamily="18" charset="-128"/>
              </a:rPr>
              <a:t>　被評価者では加えて「人事評価結果の給与反映に関する不満」等の意見が多かった。</a:t>
            </a:r>
            <a:endParaRPr kumimoji="1" lang="en-US" altLang="ja-JP" sz="1400" dirty="0">
              <a:latin typeface="UD デジタル 教科書体 NK-R" panose="02020400000000000000" pitchFamily="18" charset="-128"/>
              <a:ea typeface="UD デジタル 教科書体 NK-R" panose="02020400000000000000" pitchFamily="18" charset="-128"/>
            </a:endParaRPr>
          </a:p>
        </p:txBody>
      </p:sp>
      <p:sp>
        <p:nvSpPr>
          <p:cNvPr id="9" name="正方形/長方形 8">
            <a:extLst>
              <a:ext uri="{FF2B5EF4-FFF2-40B4-BE49-F238E27FC236}">
                <a16:creationId xmlns:a16="http://schemas.microsoft.com/office/drawing/2014/main" id="{0D33F1B9-70BB-4CAC-BB2B-4EF31D2AEE86}"/>
              </a:ext>
            </a:extLst>
          </p:cNvPr>
          <p:cNvSpPr/>
          <p:nvPr/>
        </p:nvSpPr>
        <p:spPr>
          <a:xfrm>
            <a:off x="1969716" y="4378515"/>
            <a:ext cx="5043732" cy="2081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BIZ UDPゴシック" panose="020B0400000000000000" pitchFamily="50" charset="-128"/>
                <a:ea typeface="BIZ UDPゴシック" panose="020B0400000000000000" pitchFamily="50" charset="-128"/>
              </a:rPr>
              <a:t>令和</a:t>
            </a:r>
            <a:r>
              <a:rPr kumimoji="1" lang="en-US" altLang="ja-JP" sz="1200" b="1" dirty="0">
                <a:latin typeface="BIZ UDPゴシック" panose="020B0400000000000000" pitchFamily="50" charset="-128"/>
                <a:ea typeface="BIZ UDPゴシック" panose="020B0400000000000000" pitchFamily="50" charset="-128"/>
              </a:rPr>
              <a:t>6</a:t>
            </a:r>
            <a:r>
              <a:rPr kumimoji="1" lang="ja-JP" altLang="en-US" sz="1200" b="1" dirty="0">
                <a:latin typeface="BIZ UDPゴシック" panose="020B0400000000000000" pitchFamily="50" charset="-128"/>
                <a:ea typeface="BIZ UDPゴシック" panose="020B0400000000000000" pitchFamily="50" charset="-128"/>
              </a:rPr>
              <a:t>年度からの制度改正による人事評価制度の納得感の変化について</a:t>
            </a:r>
          </a:p>
        </p:txBody>
      </p:sp>
      <p:sp>
        <p:nvSpPr>
          <p:cNvPr id="10" name="四角形: 角を丸くする 9">
            <a:extLst>
              <a:ext uri="{FF2B5EF4-FFF2-40B4-BE49-F238E27FC236}">
                <a16:creationId xmlns:a16="http://schemas.microsoft.com/office/drawing/2014/main" id="{F882B268-E6CC-4C5C-85AE-EFAEB6AE9205}"/>
              </a:ext>
            </a:extLst>
          </p:cNvPr>
          <p:cNvSpPr/>
          <p:nvPr/>
        </p:nvSpPr>
        <p:spPr>
          <a:xfrm>
            <a:off x="418046" y="871578"/>
            <a:ext cx="9855719" cy="1065748"/>
          </a:xfrm>
          <a:prstGeom prst="roundRect">
            <a:avLst>
              <a:gd name="adj" fmla="val 742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200"/>
              </a:lnSpc>
            </a:pPr>
            <a:r>
              <a:rPr kumimoji="1" lang="en-US" altLang="ja-JP" sz="1100" b="1" dirty="0">
                <a:solidFill>
                  <a:schemeClr val="tx1"/>
                </a:solidFill>
                <a:latin typeface="BIZ UDPゴシック" panose="020B0400000000000000" pitchFamily="50" charset="-128"/>
                <a:ea typeface="BIZ UDPゴシック" panose="020B0400000000000000" pitchFamily="50" charset="-128"/>
              </a:rPr>
              <a:t>【</a:t>
            </a:r>
            <a:r>
              <a:rPr kumimoji="1" lang="ja-JP" altLang="en-US" sz="1100" b="1" dirty="0">
                <a:solidFill>
                  <a:schemeClr val="tx1"/>
                </a:solidFill>
                <a:latin typeface="BIZ UDPゴシック" panose="020B0400000000000000" pitchFamily="50" charset="-128"/>
                <a:ea typeface="BIZ UDPゴシック" panose="020B0400000000000000" pitchFamily="50" charset="-128"/>
              </a:rPr>
              <a:t>参考</a:t>
            </a:r>
            <a:r>
              <a:rPr kumimoji="1" lang="en-US" altLang="ja-JP" sz="1100" b="1" dirty="0">
                <a:solidFill>
                  <a:schemeClr val="tx1"/>
                </a:solidFill>
                <a:latin typeface="BIZ UDPゴシック" panose="020B0400000000000000" pitchFamily="50" charset="-128"/>
                <a:ea typeface="BIZ UDPゴシック" panose="020B0400000000000000" pitchFamily="50" charset="-128"/>
              </a:rPr>
              <a:t>】</a:t>
            </a:r>
            <a:r>
              <a:rPr kumimoji="1" lang="ja-JP" altLang="en-US" sz="1100" b="1" dirty="0">
                <a:solidFill>
                  <a:schemeClr val="tx1"/>
                </a:solidFill>
                <a:latin typeface="BIZ UDPゴシック" panose="020B0400000000000000" pitchFamily="50" charset="-128"/>
                <a:ea typeface="BIZ UDPゴシック" panose="020B0400000000000000" pitchFamily="50" charset="-128"/>
              </a:rPr>
              <a:t>主な制度改正の概要</a:t>
            </a:r>
            <a:endParaRPr kumimoji="1" lang="en-US" altLang="ja-JP" sz="1100" b="1" dirty="0">
              <a:solidFill>
                <a:schemeClr val="tx1"/>
              </a:solidFill>
              <a:latin typeface="BIZ UDPゴシック" panose="020B0400000000000000" pitchFamily="50" charset="-128"/>
              <a:ea typeface="BIZ UDPゴシック" panose="020B0400000000000000" pitchFamily="50" charset="-128"/>
            </a:endParaRPr>
          </a:p>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　　①絶対評価・相対評価の区分等の改善　・・・・・・・　絶対評価及び相対評価を５段階から６段階に変更するとともに、相対評価の分布割合を変更</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　　②絶対評価の評価要素の見直し　・・・・・・・・・・・・　絶対評価における評価要素（組織マネジメント・人材育成）の「行動規範・着眼点」を変更</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　　③評価結果に基づく研修の充実　・・・・・・・・・・・・　人事評価結果に基づく研修の対象者を拡充</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　　④年間スケジュールの改善</a:t>
            </a:r>
            <a:r>
              <a:rPr kumimoji="1" lang="en-US" altLang="ja-JP" sz="1050" dirty="0">
                <a:solidFill>
                  <a:schemeClr val="tx1"/>
                </a:solidFill>
                <a:latin typeface="BIZ UDPゴシック" panose="020B0400000000000000" pitchFamily="50" charset="-128"/>
                <a:ea typeface="BIZ UDPゴシック" panose="020B0400000000000000" pitchFamily="50" charset="-128"/>
              </a:rPr>
              <a:t>	</a:t>
            </a:r>
            <a:r>
              <a:rPr kumimoji="1" lang="ja-JP" altLang="en-US" sz="1050" dirty="0">
                <a:solidFill>
                  <a:schemeClr val="tx1"/>
                </a:solidFill>
                <a:latin typeface="BIZ UDPゴシック" panose="020B0400000000000000" pitchFamily="50" charset="-128"/>
                <a:ea typeface="BIZ UDPゴシック" panose="020B0400000000000000" pitchFamily="50" charset="-128"/>
              </a:rPr>
              <a:t>・・・・・・・・・・・・・・・・ </a:t>
            </a:r>
            <a:r>
              <a:rPr kumimoji="1" lang="en-US" altLang="ja-JP" sz="1050" dirty="0">
                <a:solidFill>
                  <a:schemeClr val="tx1"/>
                </a:solidFill>
                <a:latin typeface="BIZ UDPゴシック" panose="020B0400000000000000" pitchFamily="50" charset="-128"/>
                <a:ea typeface="BIZ UDPゴシック" panose="020B0400000000000000" pitchFamily="50" charset="-128"/>
              </a:rPr>
              <a:t> </a:t>
            </a:r>
            <a:r>
              <a:rPr kumimoji="1" lang="ja-JP" altLang="en-US" sz="1050" dirty="0">
                <a:solidFill>
                  <a:schemeClr val="tx1"/>
                </a:solidFill>
                <a:latin typeface="BIZ UDPゴシック" panose="020B0400000000000000" pitchFamily="50" charset="-128"/>
                <a:ea typeface="BIZ UDPゴシック" panose="020B0400000000000000" pitchFamily="50" charset="-128"/>
              </a:rPr>
              <a:t>期中評価後に期中面談を行うよう見直すとともに、新たに「期中マネジメントサポート」を実施</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　　⑤給与等への反映　・・・・・・・・・・・・・・・・・・・・・・・   頑張った職員が報われるようメリハリは維持しつつ、評価結果の給与反映について変更</a:t>
            </a:r>
            <a:endParaRPr kumimoji="1" lang="en-US" altLang="ja-JP" sz="1050" dirty="0">
              <a:solidFill>
                <a:schemeClr val="tx1"/>
              </a:solidFill>
              <a:latin typeface="BIZ UDPゴシック" panose="020B0400000000000000" pitchFamily="50" charset="-128"/>
              <a:ea typeface="BIZ UDPゴシック" panose="020B0400000000000000" pitchFamily="50" charset="-128"/>
            </a:endParaRPr>
          </a:p>
          <a:p>
            <a:endParaRPr kumimoji="1" lang="ja-JP" altLang="en-US" sz="1100" dirty="0">
              <a:solidFill>
                <a:schemeClr val="tx1"/>
              </a:solidFill>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158E5E5A-9CAA-4B2A-846B-DE65D0445274}"/>
              </a:ext>
            </a:extLst>
          </p:cNvPr>
          <p:cNvSpPr txBox="1"/>
          <p:nvPr/>
        </p:nvSpPr>
        <p:spPr>
          <a:xfrm>
            <a:off x="10267410" y="7190343"/>
            <a:ext cx="558800" cy="369332"/>
          </a:xfrm>
          <a:prstGeom prst="rect">
            <a:avLst/>
          </a:prstGeom>
          <a:noFill/>
        </p:spPr>
        <p:txBody>
          <a:bodyPr wrap="square" rtlCol="0">
            <a:spAutoFit/>
          </a:bodyPr>
          <a:lstStyle/>
          <a:p>
            <a:r>
              <a:rPr kumimoji="1" lang="en-US" altLang="ja-JP" dirty="0"/>
              <a:t>17</a:t>
            </a:r>
            <a:endParaRPr kumimoji="1" lang="ja-JP" altLang="en-US" dirty="0"/>
          </a:p>
        </p:txBody>
      </p:sp>
      <p:pic>
        <p:nvPicPr>
          <p:cNvPr id="5" name="図 4">
            <a:extLst>
              <a:ext uri="{FF2B5EF4-FFF2-40B4-BE49-F238E27FC236}">
                <a16:creationId xmlns:a16="http://schemas.microsoft.com/office/drawing/2014/main" id="{7F2F64C9-795C-8E04-783E-0600EA1C681E}"/>
              </a:ext>
            </a:extLst>
          </p:cNvPr>
          <p:cNvPicPr>
            <a:picLocks noChangeAspect="1"/>
          </p:cNvPicPr>
          <p:nvPr/>
        </p:nvPicPr>
        <p:blipFill>
          <a:blip r:embed="rId2"/>
          <a:stretch>
            <a:fillRect/>
          </a:stretch>
        </p:blipFill>
        <p:spPr>
          <a:xfrm>
            <a:off x="1658357" y="4645613"/>
            <a:ext cx="7063740" cy="2857500"/>
          </a:xfrm>
          <a:prstGeom prst="rect">
            <a:avLst/>
          </a:prstGeom>
        </p:spPr>
      </p:pic>
    </p:spTree>
    <p:extLst>
      <p:ext uri="{BB962C8B-B14F-4D97-AF65-F5344CB8AC3E}">
        <p14:creationId xmlns:p14="http://schemas.microsoft.com/office/powerpoint/2010/main" val="1474880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09959C-41A2-4DFB-B5F4-E9E00F969ECF}"/>
              </a:ext>
            </a:extLst>
          </p:cNvPr>
          <p:cNvSpPr>
            <a:spLocks noGrp="1"/>
          </p:cNvSpPr>
          <p:nvPr>
            <p:ph type="title"/>
          </p:nvPr>
        </p:nvSpPr>
        <p:spPr>
          <a:xfrm>
            <a:off x="168295" y="1455470"/>
            <a:ext cx="10436503" cy="3201374"/>
          </a:xfrm>
        </p:spPr>
        <p:txBody>
          <a:bodyPr>
            <a:noAutofit/>
          </a:bodyPr>
          <a:lstStyle/>
          <a:p>
            <a:pPr>
              <a:lnSpc>
                <a:spcPct val="100000"/>
              </a:lnSpc>
            </a:pPr>
            <a:r>
              <a:rPr lang="ja-JP" altLang="en-US" sz="1600" dirty="0">
                <a:latin typeface="UD デジタル 教科書体 NK-R" panose="02020400000000000000" pitchFamily="18" charset="-128"/>
                <a:ea typeface="UD デジタル 教科書体 NK-R" panose="02020400000000000000" pitchFamily="18" charset="-128"/>
              </a:rPr>
              <a:t>○　人事評価結果に対する納得感については、「納得できた」と回答した職員の割合は、昨年度からほぼ横ばい（絶対</a:t>
            </a:r>
            <a:br>
              <a:rPr lang="en-US" altLang="ja-JP" sz="1600" dirty="0">
                <a:latin typeface="UD デジタル 教科書体 NK-R" panose="02020400000000000000" pitchFamily="18" charset="-128"/>
                <a:ea typeface="UD デジタル 教科書体 NK-R" panose="02020400000000000000" pitchFamily="18" charset="-128"/>
              </a:rPr>
            </a:br>
            <a:r>
              <a:rPr lang="ja-JP" altLang="en-US" sz="1600" dirty="0">
                <a:latin typeface="UD デジタル 教科書体 NK-R" panose="02020400000000000000" pitchFamily="18" charset="-128"/>
                <a:ea typeface="UD デジタル 教科書体 NK-R" panose="02020400000000000000" pitchFamily="18" charset="-128"/>
              </a:rPr>
              <a:t>　　評価：約</a:t>
            </a:r>
            <a:r>
              <a:rPr lang="en-US" altLang="ja-JP" sz="1600" dirty="0">
                <a:latin typeface="UD デジタル 教科書体 NK-R" panose="02020400000000000000" pitchFamily="18" charset="-128"/>
                <a:ea typeface="UD デジタル 教科書体 NK-R" panose="02020400000000000000" pitchFamily="18" charset="-128"/>
              </a:rPr>
              <a:t>87</a:t>
            </a:r>
            <a:r>
              <a:rPr lang="ja-JP" altLang="en-US" sz="1600" dirty="0">
                <a:latin typeface="UD デジタル 教科書体 NK-R" panose="02020400000000000000" pitchFamily="18" charset="-128"/>
                <a:ea typeface="UD デジタル 教科書体 NK-R" panose="02020400000000000000" pitchFamily="18" charset="-128"/>
              </a:rPr>
              <a:t>％、相対評価：約</a:t>
            </a:r>
            <a:r>
              <a:rPr lang="en-US" altLang="ja-JP" sz="1600" dirty="0">
                <a:latin typeface="UD デジタル 教科書体 NK-R" panose="02020400000000000000" pitchFamily="18" charset="-128"/>
                <a:ea typeface="UD デジタル 教科書体 NK-R" panose="02020400000000000000" pitchFamily="18" charset="-128"/>
              </a:rPr>
              <a:t>81</a:t>
            </a:r>
            <a:r>
              <a:rPr lang="ja-JP" altLang="en-US" sz="1600" dirty="0">
                <a:latin typeface="UD デジタル 教科書体 NK-R" panose="02020400000000000000" pitchFamily="18" charset="-128"/>
                <a:ea typeface="UD デジタル 教科書体 NK-R" panose="02020400000000000000" pitchFamily="18" charset="-128"/>
              </a:rPr>
              <a:t>％） であり、引き続き高い状況にある。</a:t>
            </a:r>
            <a:br>
              <a:rPr lang="en-US" altLang="ja-JP" sz="1600" dirty="0">
                <a:latin typeface="UD デジタル 教科書体 NK-R" panose="02020400000000000000" pitchFamily="18" charset="-128"/>
                <a:ea typeface="UD デジタル 教科書体 NK-R" panose="02020400000000000000" pitchFamily="18" charset="-128"/>
              </a:rPr>
            </a:br>
            <a:br>
              <a:rPr lang="en-US" altLang="ja-JP" sz="1600" dirty="0">
                <a:latin typeface="UD デジタル 教科書体 NK-R" panose="02020400000000000000" pitchFamily="18" charset="-128"/>
                <a:ea typeface="UD デジタル 教科書体 NK-R" panose="02020400000000000000" pitchFamily="18" charset="-128"/>
              </a:rPr>
            </a:br>
            <a:r>
              <a:rPr lang="ja-JP" altLang="en-US" sz="1600" dirty="0">
                <a:latin typeface="UD デジタル 教科書体 NK-R" panose="02020400000000000000" pitchFamily="18" charset="-128"/>
                <a:ea typeface="UD デジタル 教科書体 NK-R" panose="02020400000000000000" pitchFamily="18" charset="-128"/>
              </a:rPr>
              <a:t>○　開示面談での説明においては、「相対評価について、十分な説明ができた」と回答した評価者の割合は約</a:t>
            </a:r>
            <a:r>
              <a:rPr lang="en-US" altLang="ja-JP" sz="1600" dirty="0">
                <a:latin typeface="UD デジタル 教科書体 NK-R" panose="02020400000000000000" pitchFamily="18" charset="-128"/>
                <a:ea typeface="UD デジタル 教科書体 NK-R" panose="02020400000000000000" pitchFamily="18" charset="-128"/>
              </a:rPr>
              <a:t>72</a:t>
            </a:r>
            <a:r>
              <a:rPr lang="ja-JP" altLang="en-US" sz="1600" dirty="0">
                <a:latin typeface="UD デジタル 教科書体 NK-R" panose="02020400000000000000" pitchFamily="18" charset="-128"/>
                <a:ea typeface="UD デジタル 教科書体 NK-R" panose="02020400000000000000" pitchFamily="18" charset="-128"/>
              </a:rPr>
              <a:t>％となって</a:t>
            </a:r>
            <a:br>
              <a:rPr lang="en-US" altLang="ja-JP" sz="1600" dirty="0">
                <a:latin typeface="UD デジタル 教科書体 NK-R" panose="02020400000000000000" pitchFamily="18" charset="-128"/>
                <a:ea typeface="UD デジタル 教科書体 NK-R" panose="02020400000000000000" pitchFamily="18" charset="-128"/>
              </a:rPr>
            </a:br>
            <a:r>
              <a:rPr lang="ja-JP" altLang="en-US" sz="1600" dirty="0">
                <a:latin typeface="UD デジタル 教科書体 NK-R" panose="02020400000000000000" pitchFamily="18" charset="-128"/>
                <a:ea typeface="UD デジタル 教科書体 NK-R" panose="02020400000000000000" pitchFamily="18" charset="-128"/>
              </a:rPr>
              <a:t>　　おり、昨年度に増加した状況が維持されていた。執務意欲との関係については、 「人事評価制度が執務意欲に影響し</a:t>
            </a:r>
            <a:br>
              <a:rPr lang="en-US" altLang="ja-JP" sz="1600" dirty="0">
                <a:latin typeface="UD デジタル 教科書体 NK-R" panose="02020400000000000000" pitchFamily="18" charset="-128"/>
                <a:ea typeface="UD デジタル 教科書体 NK-R" panose="02020400000000000000" pitchFamily="18" charset="-128"/>
              </a:rPr>
            </a:br>
            <a:r>
              <a:rPr lang="ja-JP" altLang="en-US" sz="1600" dirty="0">
                <a:latin typeface="UD デジタル 教科書体 NK-R" panose="02020400000000000000" pitchFamily="18" charset="-128"/>
                <a:ea typeface="UD デジタル 教科書体 NK-R" panose="02020400000000000000" pitchFamily="18" charset="-128"/>
              </a:rPr>
              <a:t>　　た」と回答した職員の割合は約</a:t>
            </a:r>
            <a:r>
              <a:rPr lang="en-US" altLang="ja-JP" sz="1600" dirty="0">
                <a:latin typeface="UD デジタル 教科書体 NK-R" panose="02020400000000000000" pitchFamily="18" charset="-128"/>
                <a:ea typeface="UD デジタル 教科書体 NK-R" panose="02020400000000000000" pitchFamily="18" charset="-128"/>
              </a:rPr>
              <a:t>55</a:t>
            </a:r>
            <a:r>
              <a:rPr lang="ja-JP" altLang="en-US" sz="1600" dirty="0">
                <a:latin typeface="UD デジタル 教科書体 NK-R" panose="02020400000000000000" pitchFamily="18" charset="-128"/>
                <a:ea typeface="UD デジタル 教科書体 NK-R" panose="02020400000000000000" pitchFamily="18" charset="-128"/>
              </a:rPr>
              <a:t>％となっており、このうち、「執務意欲が向上した」と回答した割合は約</a:t>
            </a:r>
            <a:r>
              <a:rPr lang="en-US" altLang="ja-JP" sz="1600" dirty="0">
                <a:latin typeface="UD デジタル 教科書体 NK-R" panose="02020400000000000000" pitchFamily="18" charset="-128"/>
                <a:ea typeface="UD デジタル 教科書体 NK-R" panose="02020400000000000000" pitchFamily="18" charset="-128"/>
              </a:rPr>
              <a:t>65</a:t>
            </a:r>
            <a:r>
              <a:rPr lang="ja-JP" altLang="en-US" sz="1600" dirty="0">
                <a:latin typeface="UD デジタル 教科書体 NK-R" panose="02020400000000000000" pitchFamily="18" charset="-128"/>
                <a:ea typeface="UD デジタル 教科書体 NK-R" panose="02020400000000000000" pitchFamily="18" charset="-128"/>
              </a:rPr>
              <a:t>％で、昨年</a:t>
            </a:r>
            <a:br>
              <a:rPr lang="en-US" altLang="ja-JP" sz="1600" dirty="0">
                <a:latin typeface="UD デジタル 教科書体 NK-R" panose="02020400000000000000" pitchFamily="18" charset="-128"/>
                <a:ea typeface="UD デジタル 教科書体 NK-R" panose="02020400000000000000" pitchFamily="18" charset="-128"/>
              </a:rPr>
            </a:br>
            <a:r>
              <a:rPr lang="ja-JP" altLang="en-US" sz="1600" dirty="0">
                <a:latin typeface="UD デジタル 教科書体 NK-R" panose="02020400000000000000" pitchFamily="18" charset="-128"/>
                <a:ea typeface="UD デジタル 教科書体 NK-R" panose="02020400000000000000" pitchFamily="18" charset="-128"/>
              </a:rPr>
              <a:t>　　度に大幅に向上した状況が維持されていた。</a:t>
            </a:r>
            <a:br>
              <a:rPr lang="en-US" altLang="ja-JP" sz="1600" dirty="0">
                <a:latin typeface="UD デジタル 教科書体 NK-R" panose="02020400000000000000" pitchFamily="18" charset="-128"/>
                <a:ea typeface="UD デジタル 教科書体 NK-R" panose="02020400000000000000" pitchFamily="18" charset="-128"/>
              </a:rPr>
            </a:br>
            <a:br>
              <a:rPr kumimoji="1" lang="en-US" altLang="ja-JP" sz="1600" dirty="0">
                <a:latin typeface="UD デジタル 教科書体 NK-R" panose="02020400000000000000" pitchFamily="18" charset="-128"/>
                <a:ea typeface="UD デジタル 教科書体 NK-R" panose="02020400000000000000" pitchFamily="18" charset="-128"/>
              </a:rPr>
            </a:br>
            <a:r>
              <a:rPr kumimoji="1" lang="ja-JP" altLang="en-US" sz="1600" dirty="0">
                <a:latin typeface="UD デジタル 教科書体 NK-R" panose="02020400000000000000" pitchFamily="18" charset="-128"/>
                <a:ea typeface="UD デジタル 教科書体 NK-R" panose="02020400000000000000" pitchFamily="18" charset="-128"/>
              </a:rPr>
              <a:t>○</a:t>
            </a:r>
            <a:r>
              <a:rPr lang="ja-JP" altLang="en-US" sz="1600" dirty="0">
                <a:latin typeface="UD デジタル 教科書体 NK-R" panose="02020400000000000000" pitchFamily="18" charset="-128"/>
                <a:ea typeface="UD デジタル 教科書体 NK-R" panose="02020400000000000000" pitchFamily="18" charset="-128"/>
              </a:rPr>
              <a:t>　</a:t>
            </a:r>
            <a:r>
              <a:rPr kumimoji="1" lang="ja-JP" altLang="en-US" sz="1600" dirty="0">
                <a:latin typeface="UD デジタル 教科書体 NK-R" panose="02020400000000000000" pitchFamily="18" charset="-128"/>
                <a:ea typeface="UD デジタル 教科書体 NK-R" panose="02020400000000000000" pitchFamily="18" charset="-128"/>
              </a:rPr>
              <a:t>これまで執務意欲の低下が顕著であった絶対評価が「</a:t>
            </a:r>
            <a:r>
              <a:rPr kumimoji="1" lang="en-US" altLang="ja-JP" sz="1600" dirty="0">
                <a:latin typeface="UD デジタル 教科書体 NK-R" panose="02020400000000000000" pitchFamily="18" charset="-128"/>
                <a:ea typeface="UD デジタル 教科書体 NK-R" panose="02020400000000000000" pitchFamily="18" charset="-128"/>
              </a:rPr>
              <a:t>B</a:t>
            </a:r>
            <a:r>
              <a:rPr kumimoji="1" lang="ja-JP" altLang="en-US" sz="1600" dirty="0">
                <a:latin typeface="UD デジタル 教科書体 NK-R" panose="02020400000000000000" pitchFamily="18" charset="-128"/>
                <a:ea typeface="UD デジタル 教科書体 NK-R" panose="02020400000000000000" pitchFamily="18" charset="-128"/>
              </a:rPr>
              <a:t>（良好）」で下位区分に位置付けられた職員では、「人事評　</a:t>
            </a:r>
            <a:br>
              <a:rPr kumimoji="1" lang="en-US" altLang="ja-JP" sz="1600" dirty="0">
                <a:latin typeface="UD デジタル 教科書体 NK-R" panose="02020400000000000000" pitchFamily="18" charset="-128"/>
                <a:ea typeface="UD デジタル 教科書体 NK-R" panose="02020400000000000000" pitchFamily="18" charset="-128"/>
              </a:rPr>
            </a:br>
            <a:r>
              <a:rPr kumimoji="1" lang="ja-JP" altLang="en-US" sz="1600" dirty="0">
                <a:latin typeface="UD デジタル 教科書体 NK-R" panose="02020400000000000000" pitchFamily="18" charset="-128"/>
                <a:ea typeface="UD デジタル 教科書体 NK-R" panose="02020400000000000000" pitchFamily="18" charset="-128"/>
              </a:rPr>
              <a:t>　</a:t>
            </a:r>
            <a:r>
              <a:rPr lang="ja-JP" altLang="en-US" sz="1600" dirty="0">
                <a:latin typeface="UD デジタル 教科書体 NK-R" panose="02020400000000000000" pitchFamily="18" charset="-128"/>
                <a:ea typeface="UD デジタル 教科書体 NK-R" panose="02020400000000000000" pitchFamily="18" charset="-128"/>
              </a:rPr>
              <a:t>　</a:t>
            </a:r>
            <a:r>
              <a:rPr kumimoji="1" lang="ja-JP" altLang="en-US" sz="1600" dirty="0">
                <a:latin typeface="UD デジタル 教科書体 NK-R" panose="02020400000000000000" pitchFamily="18" charset="-128"/>
                <a:ea typeface="UD デジタル 教科書体 NK-R" panose="02020400000000000000" pitchFamily="18" charset="-128"/>
              </a:rPr>
              <a:t>価制度によって執務意欲が低下した」と回答した割合は約</a:t>
            </a:r>
            <a:r>
              <a:rPr kumimoji="1" lang="en-US" altLang="ja-JP" sz="1600" dirty="0">
                <a:latin typeface="UD デジタル 教科書体 NK-R" panose="02020400000000000000" pitchFamily="18" charset="-128"/>
                <a:ea typeface="UD デジタル 教科書体 NK-R" panose="02020400000000000000" pitchFamily="18" charset="-128"/>
              </a:rPr>
              <a:t>81</a:t>
            </a:r>
            <a:r>
              <a:rPr kumimoji="1" lang="ja-JP" altLang="en-US" sz="1600" dirty="0">
                <a:latin typeface="UD デジタル 教科書体 NK-R" panose="02020400000000000000" pitchFamily="18" charset="-128"/>
                <a:ea typeface="UD デジタル 教科書体 NK-R" panose="02020400000000000000" pitchFamily="18" charset="-128"/>
              </a:rPr>
              <a:t>％となっており、昨年度</a:t>
            </a:r>
            <a:r>
              <a:rPr lang="ja-JP" altLang="en-US" sz="1600" dirty="0">
                <a:latin typeface="UD デジタル 教科書体 NK-R" panose="02020400000000000000" pitchFamily="18" charset="-128"/>
                <a:ea typeface="UD デジタル 教科書体 NK-R" panose="02020400000000000000" pitchFamily="18" charset="-128"/>
              </a:rPr>
              <a:t>に改善された状況が一定維持さ</a:t>
            </a:r>
            <a:br>
              <a:rPr lang="en-US" altLang="ja-JP" sz="1600" dirty="0">
                <a:latin typeface="UD デジタル 教科書体 NK-R" panose="02020400000000000000" pitchFamily="18" charset="-128"/>
                <a:ea typeface="UD デジタル 教科書体 NK-R" panose="02020400000000000000" pitchFamily="18" charset="-128"/>
              </a:rPr>
            </a:br>
            <a:r>
              <a:rPr lang="ja-JP" altLang="en-US" sz="1600" dirty="0">
                <a:latin typeface="UD デジタル 教科書体 NK-R" panose="02020400000000000000" pitchFamily="18" charset="-128"/>
                <a:ea typeface="UD デジタル 教科書体 NK-R" panose="02020400000000000000" pitchFamily="18" charset="-128"/>
              </a:rPr>
              <a:t>　　れていたものの、依然として</a:t>
            </a:r>
            <a:r>
              <a:rPr kumimoji="1" lang="ja-JP" altLang="en-US" sz="1600" dirty="0">
                <a:latin typeface="UD デジタル 教科書体 NK-R" panose="02020400000000000000" pitchFamily="18" charset="-128"/>
                <a:ea typeface="UD デジタル 教科書体 NK-R" panose="02020400000000000000" pitchFamily="18" charset="-128"/>
              </a:rPr>
              <a:t>、絶対評価と相対評価の結果が乖離している場合における執務意欲の低下は</a:t>
            </a:r>
            <a:r>
              <a:rPr lang="ja-JP" altLang="en-US" sz="1600" dirty="0">
                <a:latin typeface="UD デジタル 教科書体 NK-R" panose="02020400000000000000" pitchFamily="18" charset="-128"/>
                <a:ea typeface="UD デジタル 教科書体 NK-R" panose="02020400000000000000" pitchFamily="18" charset="-128"/>
              </a:rPr>
              <a:t>生じている状</a:t>
            </a:r>
            <a:br>
              <a:rPr lang="en-US" altLang="ja-JP" sz="1600" dirty="0">
                <a:latin typeface="UD デジタル 教科書体 NK-R" panose="02020400000000000000" pitchFamily="18" charset="-128"/>
                <a:ea typeface="UD デジタル 教科書体 NK-R" panose="02020400000000000000" pitchFamily="18" charset="-128"/>
              </a:rPr>
            </a:br>
            <a:r>
              <a:rPr lang="ja-JP" altLang="en-US" sz="1600" dirty="0">
                <a:latin typeface="UD デジタル 教科書体 NK-R" panose="02020400000000000000" pitchFamily="18" charset="-128"/>
                <a:ea typeface="UD デジタル 教科書体 NK-R" panose="02020400000000000000" pitchFamily="18" charset="-128"/>
              </a:rPr>
              <a:t>　　況であった</a:t>
            </a:r>
            <a:r>
              <a:rPr kumimoji="1" lang="ja-JP" altLang="en-US" sz="1600" dirty="0">
                <a:latin typeface="UD デジタル 教科書体 NK-R" panose="02020400000000000000" pitchFamily="18" charset="-128"/>
                <a:ea typeface="UD デジタル 教科書体 NK-R" panose="02020400000000000000" pitchFamily="18" charset="-128"/>
              </a:rPr>
              <a:t>。</a:t>
            </a:r>
          </a:p>
        </p:txBody>
      </p:sp>
      <p:sp>
        <p:nvSpPr>
          <p:cNvPr id="3" name="四角形: 角を丸くする 2">
            <a:extLst>
              <a:ext uri="{FF2B5EF4-FFF2-40B4-BE49-F238E27FC236}">
                <a16:creationId xmlns:a16="http://schemas.microsoft.com/office/drawing/2014/main" id="{79A1B916-5497-4756-AE9A-00D2A0D0CD80}"/>
              </a:ext>
            </a:extLst>
          </p:cNvPr>
          <p:cNvSpPr/>
          <p:nvPr/>
        </p:nvSpPr>
        <p:spPr>
          <a:xfrm>
            <a:off x="0" y="0"/>
            <a:ext cx="6010657" cy="451059"/>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solidFill>
                  <a:schemeClr val="tx1"/>
                </a:solidFill>
                <a:latin typeface="BIZ UDPゴシック" panose="020B0400000000000000" pitchFamily="50" charset="-128"/>
                <a:ea typeface="BIZ UDPゴシック" panose="020B0400000000000000" pitchFamily="50" charset="-128"/>
              </a:rPr>
              <a:t> （２）職員アンケート調査結果</a:t>
            </a:r>
            <a:endParaRPr kumimoji="1" lang="ja-JP" altLang="en-US" sz="2800" b="1" dirty="0">
              <a:solidFill>
                <a:schemeClr val="tx1"/>
              </a:solidFill>
            </a:endParaRPr>
          </a:p>
        </p:txBody>
      </p:sp>
      <p:sp>
        <p:nvSpPr>
          <p:cNvPr id="4" name="正方形/長方形 3">
            <a:extLst>
              <a:ext uri="{FF2B5EF4-FFF2-40B4-BE49-F238E27FC236}">
                <a16:creationId xmlns:a16="http://schemas.microsoft.com/office/drawing/2014/main" id="{179BC705-CC5B-4EFC-A7D4-D66D46B5FC0C}"/>
              </a:ext>
            </a:extLst>
          </p:cNvPr>
          <p:cNvSpPr/>
          <p:nvPr/>
        </p:nvSpPr>
        <p:spPr>
          <a:xfrm>
            <a:off x="87015" y="1008018"/>
            <a:ext cx="5679769" cy="3427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a:latin typeface="BIZ UDPゴシック" panose="020B0400000000000000" pitchFamily="50" charset="-128"/>
                <a:ea typeface="BIZ UDPゴシック" panose="020B0400000000000000" pitchFamily="50" charset="-128"/>
              </a:rPr>
              <a:t>人事評価結果に対する納得感及び執務意欲の状況について</a:t>
            </a:r>
            <a:endParaRPr kumimoji="1" lang="ja-JP" altLang="en-US" sz="1600" b="1" dirty="0">
              <a:latin typeface="BIZ UDPゴシック" panose="020B0400000000000000" pitchFamily="50" charset="-128"/>
              <a:ea typeface="BIZ UDPゴシック" panose="020B0400000000000000" pitchFamily="50" charset="-128"/>
            </a:endParaRPr>
          </a:p>
        </p:txBody>
      </p:sp>
      <p:sp>
        <p:nvSpPr>
          <p:cNvPr id="5" name="正方形/長方形 4">
            <a:extLst>
              <a:ext uri="{FF2B5EF4-FFF2-40B4-BE49-F238E27FC236}">
                <a16:creationId xmlns:a16="http://schemas.microsoft.com/office/drawing/2014/main" id="{8D1402EE-C3D8-4C14-BD16-6C829DA87FBB}"/>
              </a:ext>
            </a:extLst>
          </p:cNvPr>
          <p:cNvSpPr/>
          <p:nvPr/>
        </p:nvSpPr>
        <p:spPr>
          <a:xfrm>
            <a:off x="87015" y="5150120"/>
            <a:ext cx="5679769" cy="3427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BIZ UDPゴシック" panose="020B0400000000000000" pitchFamily="50" charset="-128"/>
                <a:ea typeface="BIZ UDPゴシック" panose="020B0400000000000000" pitchFamily="50" charset="-128"/>
              </a:rPr>
              <a:t>　職場環境について</a:t>
            </a:r>
            <a:endParaRPr kumimoji="1" lang="ja-JP" altLang="en-US" sz="1600" b="1" dirty="0">
              <a:latin typeface="BIZ UDPゴシック" panose="020B0400000000000000" pitchFamily="50" charset="-128"/>
              <a:ea typeface="BIZ UDPゴシック" panose="020B0400000000000000" pitchFamily="50" charset="-128"/>
            </a:endParaRPr>
          </a:p>
        </p:txBody>
      </p:sp>
      <p:sp>
        <p:nvSpPr>
          <p:cNvPr id="6" name="タイトル 1">
            <a:extLst>
              <a:ext uri="{FF2B5EF4-FFF2-40B4-BE49-F238E27FC236}">
                <a16:creationId xmlns:a16="http://schemas.microsoft.com/office/drawing/2014/main" id="{2C7A86AA-7CA5-4F11-BF78-4D68702ADF80}"/>
              </a:ext>
            </a:extLst>
          </p:cNvPr>
          <p:cNvSpPr txBox="1">
            <a:spLocks/>
          </p:cNvSpPr>
          <p:nvPr/>
        </p:nvSpPr>
        <p:spPr>
          <a:xfrm>
            <a:off x="194841" y="5653555"/>
            <a:ext cx="10371887" cy="898102"/>
          </a:xfrm>
          <a:prstGeom prst="rect">
            <a:avLst/>
          </a:prstGeom>
        </p:spPr>
        <p:txBody>
          <a:bodyPr vert="horz" lIns="91440" tIns="45720" rIns="91440" bIns="45720" rtlCol="0" anchor="ctr">
            <a:noAutofit/>
          </a:bodyPr>
          <a:lstStyle>
            <a:lvl1pPr algn="l" defTabSz="801929" rtl="0" eaLnBrk="1" latinLnBrk="0" hangingPunct="1">
              <a:lnSpc>
                <a:spcPct val="90000"/>
              </a:lnSpc>
              <a:spcBef>
                <a:spcPct val="0"/>
              </a:spcBef>
              <a:buNone/>
              <a:defRPr kumimoji="1" sz="3859" kern="1200">
                <a:solidFill>
                  <a:schemeClr val="tx1"/>
                </a:solidFill>
                <a:latin typeface="+mj-lt"/>
                <a:ea typeface="+mj-ea"/>
                <a:cs typeface="+mj-cs"/>
              </a:defRPr>
            </a:lvl1pPr>
          </a:lstStyle>
          <a:p>
            <a:pPr>
              <a:lnSpc>
                <a:spcPct val="100000"/>
              </a:lnSpc>
            </a:pPr>
            <a:r>
              <a:rPr kumimoji="1" lang="ja-JP" altLang="en-US" sz="1600" dirty="0">
                <a:latin typeface="UD デジタル 教科書体 NK-R" panose="02020400000000000000" pitchFamily="18" charset="-128"/>
                <a:ea typeface="UD デジタル 教科書体 NK-R" panose="02020400000000000000" pitchFamily="18" charset="-128"/>
              </a:rPr>
              <a:t>○　職場環境が「仕事のしやすい雰囲気である」と感じている</a:t>
            </a:r>
            <a:r>
              <a:rPr lang="ja-JP" altLang="en-US" sz="1600" dirty="0">
                <a:latin typeface="UD デジタル 教科書体 NK-R" panose="02020400000000000000" pitchFamily="18" charset="-128"/>
                <a:ea typeface="UD デジタル 教科書体 NK-R" panose="02020400000000000000" pitchFamily="18" charset="-128"/>
              </a:rPr>
              <a:t>場合においては</a:t>
            </a:r>
            <a:r>
              <a:rPr kumimoji="1" lang="ja-JP" altLang="en-US" sz="1600" dirty="0">
                <a:latin typeface="UD デジタル 教科書体 NK-R" panose="02020400000000000000" pitchFamily="18" charset="-128"/>
                <a:ea typeface="UD デジタル 教科書体 NK-R" panose="02020400000000000000" pitchFamily="18" charset="-128"/>
              </a:rPr>
              <a:t>、執務意欲</a:t>
            </a:r>
            <a:r>
              <a:rPr lang="ja-JP" altLang="en-US" sz="1600" dirty="0">
                <a:latin typeface="UD デジタル 教科書体 NK-R" panose="02020400000000000000" pitchFamily="18" charset="-128"/>
                <a:ea typeface="UD デジタル 教科書体 NK-R" panose="02020400000000000000" pitchFamily="18" charset="-128"/>
              </a:rPr>
              <a:t>の</a:t>
            </a:r>
            <a:r>
              <a:rPr kumimoji="1" lang="ja-JP" altLang="en-US" sz="1600" dirty="0">
                <a:latin typeface="UD デジタル 教科書体 NK-R" panose="02020400000000000000" pitchFamily="18" charset="-128"/>
                <a:ea typeface="UD デジタル 教科書体 NK-R" panose="02020400000000000000" pitchFamily="18" charset="-128"/>
              </a:rPr>
              <a:t>高い職員の割合が顕著に高</a:t>
            </a:r>
            <a:endParaRPr kumimoji="1" lang="en-US" altLang="ja-JP" sz="1600" dirty="0">
              <a:latin typeface="UD デジタル 教科書体 NK-R" panose="02020400000000000000" pitchFamily="18" charset="-128"/>
              <a:ea typeface="UD デジタル 教科書体 NK-R" panose="02020400000000000000" pitchFamily="18" charset="-128"/>
            </a:endParaRPr>
          </a:p>
          <a:p>
            <a:pPr>
              <a:lnSpc>
                <a:spcPct val="100000"/>
              </a:lnSpc>
            </a:pPr>
            <a:r>
              <a:rPr lang="ja-JP" altLang="en-US" sz="1600" dirty="0">
                <a:latin typeface="UD デジタル 教科書体 NK-R" panose="02020400000000000000" pitchFamily="18" charset="-128"/>
                <a:ea typeface="UD デジタル 教科書体 NK-R" panose="02020400000000000000" pitchFamily="18" charset="-128"/>
              </a:rPr>
              <a:t>　　</a:t>
            </a:r>
            <a:r>
              <a:rPr kumimoji="1" lang="ja-JP" altLang="en-US" sz="1600" dirty="0">
                <a:latin typeface="UD デジタル 教科書体 NK-R" panose="02020400000000000000" pitchFamily="18" charset="-128"/>
                <a:ea typeface="UD デジタル 教科書体 NK-R" panose="02020400000000000000" pitchFamily="18" charset="-128"/>
              </a:rPr>
              <a:t>かった。また、執務意欲の向上に影響する要因としては、「職場における良好な人間関係」と回答した職員の割合が最も</a:t>
            </a:r>
            <a:endParaRPr kumimoji="1" lang="en-US" altLang="ja-JP" sz="1600" dirty="0">
              <a:latin typeface="UD デジタル 教科書体 NK-R" panose="02020400000000000000" pitchFamily="18" charset="-128"/>
              <a:ea typeface="UD デジタル 教科書体 NK-R" panose="02020400000000000000" pitchFamily="18" charset="-128"/>
            </a:endParaRPr>
          </a:p>
          <a:p>
            <a:pPr>
              <a:lnSpc>
                <a:spcPct val="100000"/>
              </a:lnSpc>
            </a:pPr>
            <a:r>
              <a:rPr lang="ja-JP" altLang="en-US" sz="1600" dirty="0">
                <a:latin typeface="UD デジタル 教科書体 NK-R" panose="02020400000000000000" pitchFamily="18" charset="-128"/>
                <a:ea typeface="UD デジタル 教科書体 NK-R" panose="02020400000000000000" pitchFamily="18" charset="-128"/>
              </a:rPr>
              <a:t>　　</a:t>
            </a:r>
            <a:r>
              <a:rPr kumimoji="1" lang="ja-JP" altLang="en-US" sz="1600" dirty="0">
                <a:latin typeface="UD デジタル 教科書体 NK-R" panose="02020400000000000000" pitchFamily="18" charset="-128"/>
                <a:ea typeface="UD デジタル 教科書体 NK-R" panose="02020400000000000000" pitchFamily="18" charset="-128"/>
              </a:rPr>
              <a:t>高かった。</a:t>
            </a:r>
            <a:endParaRPr lang="en-US" altLang="ja-JP" sz="1600" dirty="0">
              <a:latin typeface="UD デジタル 教科書体 NK-R" panose="02020400000000000000" pitchFamily="18" charset="-128"/>
              <a:ea typeface="UD デジタル 教科書体 NK-R" panose="02020400000000000000" pitchFamily="18" charset="-128"/>
            </a:endParaRPr>
          </a:p>
        </p:txBody>
      </p:sp>
      <p:sp>
        <p:nvSpPr>
          <p:cNvPr id="8" name="テキスト ボックス 7">
            <a:extLst>
              <a:ext uri="{FF2B5EF4-FFF2-40B4-BE49-F238E27FC236}">
                <a16:creationId xmlns:a16="http://schemas.microsoft.com/office/drawing/2014/main" id="{BF7B50D8-2B87-47A9-B614-E0802A78D2B9}"/>
              </a:ext>
            </a:extLst>
          </p:cNvPr>
          <p:cNvSpPr txBox="1"/>
          <p:nvPr/>
        </p:nvSpPr>
        <p:spPr>
          <a:xfrm>
            <a:off x="10267410" y="7190343"/>
            <a:ext cx="558800" cy="369332"/>
          </a:xfrm>
          <a:prstGeom prst="rect">
            <a:avLst/>
          </a:prstGeom>
          <a:noFill/>
        </p:spPr>
        <p:txBody>
          <a:bodyPr wrap="square" rtlCol="0">
            <a:spAutoFit/>
          </a:bodyPr>
          <a:lstStyle/>
          <a:p>
            <a:r>
              <a:rPr kumimoji="1" lang="en-US" altLang="ja-JP" dirty="0"/>
              <a:t>18</a:t>
            </a:r>
            <a:endParaRPr kumimoji="1" lang="ja-JP" altLang="en-US" dirty="0"/>
          </a:p>
        </p:txBody>
      </p:sp>
    </p:spTree>
    <p:extLst>
      <p:ext uri="{BB962C8B-B14F-4D97-AF65-F5344CB8AC3E}">
        <p14:creationId xmlns:p14="http://schemas.microsoft.com/office/powerpoint/2010/main" val="975540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79A1B916-5497-4756-AE9A-00D2A0D0CD80}"/>
              </a:ext>
            </a:extLst>
          </p:cNvPr>
          <p:cNvSpPr/>
          <p:nvPr/>
        </p:nvSpPr>
        <p:spPr>
          <a:xfrm>
            <a:off x="0" y="0"/>
            <a:ext cx="6010657" cy="451059"/>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solidFill>
                  <a:schemeClr val="tx1"/>
                </a:solidFill>
                <a:latin typeface="BIZ UDPゴシック" panose="020B0400000000000000" pitchFamily="50" charset="-128"/>
                <a:ea typeface="BIZ UDPゴシック" panose="020B0400000000000000" pitchFamily="50" charset="-128"/>
              </a:rPr>
              <a:t> （３）他府県・民間企業の動向</a:t>
            </a:r>
            <a:endParaRPr kumimoji="1" lang="ja-JP" altLang="en-US" sz="2800" b="1" dirty="0">
              <a:solidFill>
                <a:schemeClr val="tx1"/>
              </a:solidFill>
            </a:endParaRPr>
          </a:p>
        </p:txBody>
      </p:sp>
      <p:sp>
        <p:nvSpPr>
          <p:cNvPr id="4" name="正方形/長方形 3">
            <a:extLst>
              <a:ext uri="{FF2B5EF4-FFF2-40B4-BE49-F238E27FC236}">
                <a16:creationId xmlns:a16="http://schemas.microsoft.com/office/drawing/2014/main" id="{179BC705-CC5B-4EFC-A7D4-D66D46B5FC0C}"/>
              </a:ext>
            </a:extLst>
          </p:cNvPr>
          <p:cNvSpPr/>
          <p:nvPr/>
        </p:nvSpPr>
        <p:spPr>
          <a:xfrm>
            <a:off x="427142" y="964695"/>
            <a:ext cx="1991206" cy="3427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BIZ UDPゴシック" panose="020B0400000000000000" pitchFamily="50" charset="-128"/>
                <a:ea typeface="BIZ UDPゴシック" panose="020B0400000000000000" pitchFamily="50" charset="-128"/>
              </a:rPr>
              <a:t>　他府県の動向</a:t>
            </a:r>
            <a:endParaRPr kumimoji="1" lang="ja-JP" altLang="en-US" sz="1600" b="1" dirty="0">
              <a:latin typeface="BIZ UDPゴシック" panose="020B0400000000000000" pitchFamily="50" charset="-128"/>
              <a:ea typeface="BIZ UDPゴシック" panose="020B0400000000000000" pitchFamily="50" charset="-128"/>
            </a:endParaRPr>
          </a:p>
        </p:txBody>
      </p:sp>
      <p:sp>
        <p:nvSpPr>
          <p:cNvPr id="5" name="正方形/長方形 4">
            <a:extLst>
              <a:ext uri="{FF2B5EF4-FFF2-40B4-BE49-F238E27FC236}">
                <a16:creationId xmlns:a16="http://schemas.microsoft.com/office/drawing/2014/main" id="{8D1402EE-C3D8-4C14-BD16-6C829DA87FBB}"/>
              </a:ext>
            </a:extLst>
          </p:cNvPr>
          <p:cNvSpPr/>
          <p:nvPr/>
        </p:nvSpPr>
        <p:spPr>
          <a:xfrm>
            <a:off x="427142" y="4431205"/>
            <a:ext cx="1991208" cy="34277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BIZ UDPゴシック" panose="020B0400000000000000" pitchFamily="50" charset="-128"/>
                <a:ea typeface="BIZ UDPゴシック" panose="020B0400000000000000" pitchFamily="50" charset="-128"/>
              </a:rPr>
              <a:t>　民間企業の動向</a:t>
            </a:r>
            <a:endParaRPr kumimoji="1" lang="ja-JP" altLang="en-US" sz="1600" b="1" dirty="0">
              <a:latin typeface="BIZ UDPゴシック" panose="020B0400000000000000" pitchFamily="50" charset="-128"/>
              <a:ea typeface="BIZ UDPゴシック" panose="020B0400000000000000" pitchFamily="50" charset="-128"/>
            </a:endParaRPr>
          </a:p>
        </p:txBody>
      </p:sp>
      <p:sp>
        <p:nvSpPr>
          <p:cNvPr id="6" name="タイトル 1">
            <a:extLst>
              <a:ext uri="{FF2B5EF4-FFF2-40B4-BE49-F238E27FC236}">
                <a16:creationId xmlns:a16="http://schemas.microsoft.com/office/drawing/2014/main" id="{2C7A86AA-7CA5-4F11-BF78-4D68702ADF80}"/>
              </a:ext>
            </a:extLst>
          </p:cNvPr>
          <p:cNvSpPr txBox="1">
            <a:spLocks/>
          </p:cNvSpPr>
          <p:nvPr/>
        </p:nvSpPr>
        <p:spPr>
          <a:xfrm>
            <a:off x="507101" y="1227221"/>
            <a:ext cx="9840057" cy="2751261"/>
          </a:xfrm>
          <a:prstGeom prst="rect">
            <a:avLst/>
          </a:prstGeom>
        </p:spPr>
        <p:txBody>
          <a:bodyPr vert="horz" lIns="91440" tIns="45720" rIns="91440" bIns="45720" rtlCol="0" anchor="ctr">
            <a:noAutofit/>
          </a:bodyPr>
          <a:lstStyle>
            <a:lvl1pPr algn="l" defTabSz="801929" rtl="0" eaLnBrk="1" latinLnBrk="0" hangingPunct="1">
              <a:lnSpc>
                <a:spcPct val="90000"/>
              </a:lnSpc>
              <a:spcBef>
                <a:spcPct val="0"/>
              </a:spcBef>
              <a:buNone/>
              <a:defRPr kumimoji="1" sz="3859" kern="1200">
                <a:solidFill>
                  <a:schemeClr val="tx1"/>
                </a:solidFill>
                <a:latin typeface="+mj-lt"/>
                <a:ea typeface="+mj-ea"/>
                <a:cs typeface="+mj-cs"/>
              </a:defRPr>
            </a:lvl1pPr>
          </a:lstStyle>
          <a:p>
            <a:pPr>
              <a:lnSpc>
                <a:spcPct val="150000"/>
              </a:lnSpc>
            </a:pPr>
            <a:r>
              <a:rPr lang="ja-JP" altLang="en-US" sz="1600" dirty="0">
                <a:latin typeface="UD デジタル 教科書体 NK-R" panose="02020400000000000000" pitchFamily="18" charset="-128"/>
                <a:ea typeface="UD デジタル 教科書体 NK-R" panose="02020400000000000000" pitchFamily="18" charset="-128"/>
              </a:rPr>
              <a:t>○　平成</a:t>
            </a:r>
            <a:r>
              <a:rPr lang="en-US" altLang="ja-JP" sz="1600" dirty="0">
                <a:latin typeface="UD デジタル 教科書体 NK-R" panose="02020400000000000000" pitchFamily="18" charset="-128"/>
                <a:ea typeface="UD デジタル 教科書体 NK-R" panose="02020400000000000000" pitchFamily="18" charset="-128"/>
              </a:rPr>
              <a:t>28</a:t>
            </a:r>
            <a:r>
              <a:rPr lang="ja-JP" altLang="en-US" sz="1600" dirty="0">
                <a:latin typeface="UD デジタル 教科書体 NK-R" panose="02020400000000000000" pitchFamily="18" charset="-128"/>
                <a:ea typeface="UD デジタル 教科書体 NK-R" panose="02020400000000000000" pitchFamily="18" charset="-128"/>
              </a:rPr>
              <a:t>年４月の改正地⽅公務員法の施行により、地⽅自治体における人事評価の実施が義務付けられ、</a:t>
            </a:r>
            <a:endParaRPr lang="en-US" altLang="ja-JP" sz="16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600" dirty="0">
                <a:latin typeface="UD デジタル 教科書体 NK-R" panose="02020400000000000000" pitchFamily="18" charset="-128"/>
                <a:ea typeface="UD デジタル 教科書体 NK-R" panose="02020400000000000000" pitchFamily="18" charset="-128"/>
              </a:rPr>
              <a:t>　　全ての都道府県で人事評価制度が導⼊されている。</a:t>
            </a:r>
            <a:endParaRPr lang="en-US" altLang="ja-JP" sz="1600" dirty="0">
              <a:latin typeface="UD デジタル 教科書体 NK-R" panose="02020400000000000000" pitchFamily="18" charset="-128"/>
              <a:ea typeface="UD デジタル 教科書体 NK-R" panose="02020400000000000000" pitchFamily="18" charset="-128"/>
            </a:endParaRPr>
          </a:p>
          <a:p>
            <a:pPr>
              <a:lnSpc>
                <a:spcPct val="150000"/>
              </a:lnSpc>
            </a:pPr>
            <a:endParaRPr lang="en-US" altLang="ja-JP" sz="16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600" dirty="0">
                <a:latin typeface="UD デジタル 教科書体 NK-R" panose="02020400000000000000" pitchFamily="18" charset="-128"/>
                <a:ea typeface="UD デジタル 教科書体 NK-R" panose="02020400000000000000" pitchFamily="18" charset="-128"/>
              </a:rPr>
              <a:t>○　各都道府県における人事評価制度の実施状況について確認したところ、本府を除く４６都道府県のうち、</a:t>
            </a:r>
            <a:endParaRPr lang="en-US" altLang="ja-JP" sz="16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600" dirty="0">
                <a:latin typeface="UD デジタル 教科書体 NK-R" panose="02020400000000000000" pitchFamily="18" charset="-128"/>
                <a:ea typeface="UD デジタル 教科書体 NK-R" panose="02020400000000000000" pitchFamily="18" charset="-128"/>
              </a:rPr>
              <a:t>　　「相対評価を導⼊している」と回答したのは、１６団体であった。</a:t>
            </a:r>
            <a:endParaRPr lang="en-US" altLang="ja-JP" sz="16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600" dirty="0">
                <a:latin typeface="UD デジタル 教科書体 NK-R" panose="02020400000000000000" pitchFamily="18" charset="-128"/>
                <a:ea typeface="UD デジタル 教科書体 NK-R" panose="02020400000000000000" pitchFamily="18" charset="-128"/>
              </a:rPr>
              <a:t>　　なお、本府のように相対評価の下位区分の分布割合まで固定化し、厳格に運用しているところはなかった。</a:t>
            </a:r>
            <a:endParaRPr kumimoji="1" lang="en-US" altLang="ja-JP" sz="1600" dirty="0">
              <a:latin typeface="UD デジタル 教科書体 NK-R" panose="02020400000000000000" pitchFamily="18" charset="-128"/>
              <a:ea typeface="UD デジタル 教科書体 NK-R" panose="02020400000000000000" pitchFamily="18" charset="-128"/>
            </a:endParaRPr>
          </a:p>
        </p:txBody>
      </p:sp>
      <p:sp>
        <p:nvSpPr>
          <p:cNvPr id="10" name="タイトル 1">
            <a:extLst>
              <a:ext uri="{FF2B5EF4-FFF2-40B4-BE49-F238E27FC236}">
                <a16:creationId xmlns:a16="http://schemas.microsoft.com/office/drawing/2014/main" id="{EB7F027B-58E8-444B-B517-3FF7728E5F56}"/>
              </a:ext>
            </a:extLst>
          </p:cNvPr>
          <p:cNvSpPr txBox="1">
            <a:spLocks/>
          </p:cNvSpPr>
          <p:nvPr/>
        </p:nvSpPr>
        <p:spPr>
          <a:xfrm>
            <a:off x="507101" y="4602593"/>
            <a:ext cx="9960373" cy="2590761"/>
          </a:xfrm>
          <a:prstGeom prst="rect">
            <a:avLst/>
          </a:prstGeom>
        </p:spPr>
        <p:txBody>
          <a:bodyPr vert="horz" lIns="91440" tIns="45720" rIns="91440" bIns="45720" rtlCol="0" anchor="ctr">
            <a:noAutofit/>
          </a:bodyPr>
          <a:lstStyle>
            <a:lvl1pPr algn="l" defTabSz="801929" rtl="0" eaLnBrk="1" latinLnBrk="0" hangingPunct="1">
              <a:lnSpc>
                <a:spcPct val="90000"/>
              </a:lnSpc>
              <a:spcBef>
                <a:spcPct val="0"/>
              </a:spcBef>
              <a:buNone/>
              <a:defRPr kumimoji="1" sz="3859" kern="1200">
                <a:solidFill>
                  <a:schemeClr val="tx1"/>
                </a:solidFill>
                <a:latin typeface="+mj-lt"/>
                <a:ea typeface="+mj-ea"/>
                <a:cs typeface="+mj-cs"/>
              </a:defRPr>
            </a:lvl1pPr>
          </a:lstStyle>
          <a:p>
            <a:pPr>
              <a:lnSpc>
                <a:spcPct val="150000"/>
              </a:lnSpc>
            </a:pPr>
            <a:r>
              <a:rPr lang="ja-JP" altLang="en-US" sz="1600" dirty="0">
                <a:latin typeface="UD デジタル 教科書体 NK-R" panose="02020400000000000000" pitchFamily="18" charset="-128"/>
                <a:ea typeface="UD デジタル 教科書体 NK-R" panose="02020400000000000000" pitchFamily="18" charset="-128"/>
              </a:rPr>
              <a:t>○　企業規模や業種等を踏まえ、人事評価制度の状況に関する調査を実施したところ、１</a:t>
            </a:r>
            <a:r>
              <a:rPr lang="en-US" altLang="ja-JP" sz="1600" dirty="0">
                <a:latin typeface="UD デジタル 教科書体 NK-R" panose="02020400000000000000" pitchFamily="18" charset="-128"/>
                <a:ea typeface="UD デジタル 教科書体 NK-R" panose="02020400000000000000" pitchFamily="18" charset="-128"/>
              </a:rPr>
              <a:t>1</a:t>
            </a:r>
            <a:r>
              <a:rPr lang="ja-JP" altLang="en-US" sz="1600" dirty="0">
                <a:latin typeface="UD デジタル 教科書体 NK-R" panose="02020400000000000000" pitchFamily="18" charset="-128"/>
                <a:ea typeface="UD デジタル 教科書体 NK-R" panose="02020400000000000000" pitchFamily="18" charset="-128"/>
              </a:rPr>
              <a:t>社から回答を得た。</a:t>
            </a:r>
            <a:endParaRPr lang="en-US" altLang="ja-JP" sz="16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600" dirty="0">
                <a:latin typeface="UD デジタル 教科書体 NK-R" panose="02020400000000000000" pitchFamily="18" charset="-128"/>
                <a:ea typeface="UD デジタル 教科書体 NK-R" panose="02020400000000000000" pitchFamily="18" charset="-128"/>
              </a:rPr>
              <a:t>　　</a:t>
            </a:r>
            <a:endParaRPr lang="en-US" altLang="ja-JP" sz="16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600" dirty="0">
                <a:latin typeface="UD デジタル 教科書体 NK-R" panose="02020400000000000000" pitchFamily="18" charset="-128"/>
                <a:ea typeface="UD デジタル 教科書体 NK-R" panose="02020400000000000000" pitchFamily="18" charset="-128"/>
              </a:rPr>
              <a:t>○　調査の結果、 「相対評価を導入している」と回答した企業は、</a:t>
            </a:r>
            <a:r>
              <a:rPr lang="en-US" altLang="ja-JP" sz="1600" dirty="0">
                <a:latin typeface="UD デジタル 教科書体 NK-R" panose="02020400000000000000" pitchFamily="18" charset="-128"/>
                <a:ea typeface="UD デジタル 教科書体 NK-R" panose="02020400000000000000" pitchFamily="18" charset="-128"/>
              </a:rPr>
              <a:t>9</a:t>
            </a:r>
            <a:r>
              <a:rPr lang="ja-JP" altLang="en-US" sz="1600" dirty="0">
                <a:latin typeface="UD デジタル 教科書体 NK-R" panose="02020400000000000000" pitchFamily="18" charset="-128"/>
                <a:ea typeface="UD デジタル 教科書体 NK-R" panose="02020400000000000000" pitchFamily="18" charset="-128"/>
              </a:rPr>
              <a:t>社であったが、本府のように相対評価の</a:t>
            </a:r>
            <a:endParaRPr lang="en-US" altLang="ja-JP" sz="16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600" dirty="0">
                <a:latin typeface="UD デジタル 教科書体 NK-R" panose="02020400000000000000" pitchFamily="18" charset="-128"/>
                <a:ea typeface="UD デジタル 教科書体 NK-R" panose="02020400000000000000" pitchFamily="18" charset="-128"/>
              </a:rPr>
              <a:t>　　下位区分の分布割合まで固定化し、厳格に運用しているところはなかった。</a:t>
            </a:r>
            <a:endParaRPr kumimoji="1" lang="en-US" altLang="ja-JP" sz="1600" dirty="0">
              <a:latin typeface="UD デジタル 教科書体 NK-R" panose="02020400000000000000" pitchFamily="18" charset="-128"/>
              <a:ea typeface="UD デジタル 教科書体 NK-R" panose="02020400000000000000" pitchFamily="18" charset="-128"/>
            </a:endParaRPr>
          </a:p>
        </p:txBody>
      </p:sp>
      <p:sp>
        <p:nvSpPr>
          <p:cNvPr id="8" name="テキスト ボックス 7">
            <a:extLst>
              <a:ext uri="{FF2B5EF4-FFF2-40B4-BE49-F238E27FC236}">
                <a16:creationId xmlns:a16="http://schemas.microsoft.com/office/drawing/2014/main" id="{D8BC3555-5A9C-4422-B068-661B06C0BF56}"/>
              </a:ext>
            </a:extLst>
          </p:cNvPr>
          <p:cNvSpPr txBox="1"/>
          <p:nvPr/>
        </p:nvSpPr>
        <p:spPr>
          <a:xfrm>
            <a:off x="10267410" y="7190343"/>
            <a:ext cx="558800" cy="369332"/>
          </a:xfrm>
          <a:prstGeom prst="rect">
            <a:avLst/>
          </a:prstGeom>
          <a:noFill/>
        </p:spPr>
        <p:txBody>
          <a:bodyPr wrap="square" rtlCol="0">
            <a:spAutoFit/>
          </a:bodyPr>
          <a:lstStyle/>
          <a:p>
            <a:r>
              <a:rPr kumimoji="1" lang="en-US" altLang="ja-JP" dirty="0"/>
              <a:t>19</a:t>
            </a:r>
            <a:endParaRPr kumimoji="1" lang="ja-JP" altLang="en-US" dirty="0"/>
          </a:p>
        </p:txBody>
      </p:sp>
    </p:spTree>
    <p:extLst>
      <p:ext uri="{BB962C8B-B14F-4D97-AF65-F5344CB8AC3E}">
        <p14:creationId xmlns:p14="http://schemas.microsoft.com/office/powerpoint/2010/main" val="3414710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2C7A86AA-7CA5-4F11-BF78-4D68702ADF80}"/>
              </a:ext>
            </a:extLst>
          </p:cNvPr>
          <p:cNvSpPr txBox="1">
            <a:spLocks/>
          </p:cNvSpPr>
          <p:nvPr/>
        </p:nvSpPr>
        <p:spPr>
          <a:xfrm>
            <a:off x="65648" y="908741"/>
            <a:ext cx="10567172" cy="6302764"/>
          </a:xfrm>
          <a:prstGeom prst="rect">
            <a:avLst/>
          </a:prstGeom>
        </p:spPr>
        <p:txBody>
          <a:bodyPr vert="horz" lIns="91440" tIns="45720" rIns="91440" bIns="45720" rtlCol="0" anchor="t">
            <a:noAutofit/>
          </a:bodyPr>
          <a:lstStyle>
            <a:lvl1pPr algn="l" defTabSz="801929" rtl="0" eaLnBrk="1" latinLnBrk="0" hangingPunct="1">
              <a:lnSpc>
                <a:spcPct val="90000"/>
              </a:lnSpc>
              <a:spcBef>
                <a:spcPct val="0"/>
              </a:spcBef>
              <a:buNone/>
              <a:defRPr kumimoji="1" sz="3859" kern="1200">
                <a:solidFill>
                  <a:schemeClr val="tx1"/>
                </a:solidFill>
                <a:latin typeface="+mj-lt"/>
                <a:ea typeface="+mj-ea"/>
                <a:cs typeface="+mj-cs"/>
              </a:defRPr>
            </a:lvl1pPr>
          </a:lstStyle>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平成２５年４月から、職員基本条例に基づく相対評価による人事評価制度を本格実施して以降、</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毎年度、実施状況を検証の上、必要な運用改善を行ってきた。</a:t>
            </a:r>
            <a:endParaRPr kumimoji="1" lang="en-US" altLang="ja-JP" sz="1800" dirty="0">
              <a:latin typeface="UD デジタル 教科書体 NK-R" panose="02020400000000000000" pitchFamily="18" charset="-128"/>
              <a:ea typeface="UD デジタル 教科書体 NK-R" panose="02020400000000000000" pitchFamily="18" charset="-128"/>
            </a:endParaRPr>
          </a:p>
          <a:p>
            <a:pPr>
              <a:lnSpc>
                <a:spcPct val="100000"/>
              </a:lnSpc>
            </a:pP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令和</a:t>
            </a:r>
            <a:r>
              <a:rPr lang="en-US" altLang="ja-JP" sz="1800" dirty="0">
                <a:latin typeface="UD デジタル 教科書体 NK-R" panose="02020400000000000000" pitchFamily="18" charset="-128"/>
                <a:ea typeface="UD デジタル 教科書体 NK-R" panose="02020400000000000000" pitchFamily="18" charset="-128"/>
              </a:rPr>
              <a:t>6</a:t>
            </a:r>
            <a:r>
              <a:rPr lang="ja-JP" altLang="en-US" sz="1800" dirty="0">
                <a:latin typeface="UD デジタル 教科書体 NK-R" panose="02020400000000000000" pitchFamily="18" charset="-128"/>
                <a:ea typeface="UD デジタル 教科書体 NK-R" panose="02020400000000000000" pitchFamily="18" charset="-128"/>
              </a:rPr>
              <a:t>年度の制度改正では、人事評価制度の目的である「職員の資質、能力及び執務意欲の向上」に</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向け、よりきめ細かく人事評価を実施できるよう、絶対評価・相対評価ともに５段階から６段階に変更すると</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ともに、相対評価の分布割合の変更等を行った。</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00000"/>
              </a:lnSpc>
            </a:pP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その結果、昨年度のアンケート調査結果では、制度改正前と比較して、人事評価制度によって「執務意欲が</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向上した」と回答した職員の割合、及び開示面談で「相対評価結果を十分に説明できた」と回答した評価者</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の割合が大幅に増加し、今年度のアンケート調査結果においても、引き続き高い状況が確認された。</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このことから、令和６年度の制度改正が、人事評価制度の目的である「職員の執務意欲の向上」に資する</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ものであったと考えられる。</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00000"/>
              </a:lnSpc>
            </a:pP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一方で、絶対評価と相対評価の結果が乖離している場合における執務意欲が顕著に低下する状況は、依</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然として生じていること</a:t>
            </a:r>
            <a:r>
              <a:rPr kumimoji="1" lang="ja-JP" altLang="en-US" sz="1800" dirty="0">
                <a:latin typeface="UD デジタル 教科書体 NK-R" panose="02020400000000000000" pitchFamily="18" charset="-128"/>
                <a:ea typeface="UD デジタル 教科書体 NK-R" panose="02020400000000000000" pitchFamily="18" charset="-128"/>
              </a:rPr>
              <a:t>から</a:t>
            </a:r>
            <a:r>
              <a:rPr lang="ja-JP" altLang="en-US" sz="1800" dirty="0">
                <a:latin typeface="UD デジタル 教科書体 NK-R" panose="02020400000000000000" pitchFamily="18" charset="-128"/>
                <a:ea typeface="UD デジタル 教科書体 NK-R" panose="02020400000000000000" pitchFamily="18" charset="-128"/>
              </a:rPr>
              <a:t>、今後とも、</a:t>
            </a:r>
            <a:r>
              <a:rPr kumimoji="1" lang="ja-JP" altLang="en-US" sz="1800" dirty="0">
                <a:latin typeface="UD デジタル 教科書体 NK-R" panose="02020400000000000000" pitchFamily="18" charset="-128"/>
                <a:ea typeface="UD デジタル 教科書体 NK-R" panose="02020400000000000000" pitchFamily="18" charset="-128"/>
              </a:rPr>
              <a:t>円滑な制度運用を行うとともに、</a:t>
            </a:r>
            <a:r>
              <a:rPr lang="ja-JP" altLang="en-US" sz="1800" dirty="0">
                <a:latin typeface="UD デジタル 教科書体 NK-R" panose="02020400000000000000" pitchFamily="18" charset="-128"/>
                <a:ea typeface="UD デジタル 教科書体 NK-R" panose="02020400000000000000" pitchFamily="18" charset="-128"/>
              </a:rPr>
              <a:t>職員の執務意欲のさらなる向上を図</a:t>
            </a:r>
            <a:endParaRPr lang="en-US" altLang="ja-JP" sz="1800" dirty="0">
              <a:latin typeface="UD デジタル 教科書体 NK-R" panose="02020400000000000000" pitchFamily="18" charset="-128"/>
              <a:ea typeface="UD デジタル 教科書体 NK-R" panose="02020400000000000000" pitchFamily="18" charset="-128"/>
            </a:endParaRPr>
          </a:p>
          <a:p>
            <a:pPr>
              <a:lnSpc>
                <a:spcPct val="150000"/>
              </a:lnSpc>
            </a:pPr>
            <a:r>
              <a:rPr lang="ja-JP" altLang="en-US" sz="1800" dirty="0">
                <a:latin typeface="UD デジタル 教科書体 NK-R" panose="02020400000000000000" pitchFamily="18" charset="-128"/>
                <a:ea typeface="UD デジタル 教科書体 NK-R" panose="02020400000000000000" pitchFamily="18" charset="-128"/>
              </a:rPr>
              <a:t>　　る制度となるよう、制度改正による影響等を注視しながら、引き続き、必要な検証等を行っていく。</a:t>
            </a:r>
            <a:endParaRPr lang="en-US" altLang="ja-JP" sz="1800" dirty="0">
              <a:latin typeface="UD デジタル 教科書体 NK-R" panose="02020400000000000000" pitchFamily="18" charset="-128"/>
              <a:ea typeface="UD デジタル 教科書体 NK-R" panose="02020400000000000000" pitchFamily="18" charset="-128"/>
            </a:endParaRPr>
          </a:p>
        </p:txBody>
      </p:sp>
      <p:sp>
        <p:nvSpPr>
          <p:cNvPr id="7" name="四角形: 角を丸くする 6">
            <a:extLst>
              <a:ext uri="{FF2B5EF4-FFF2-40B4-BE49-F238E27FC236}">
                <a16:creationId xmlns:a16="http://schemas.microsoft.com/office/drawing/2014/main" id="{CE5CC4FA-D650-42DD-AF05-1452E3695639}"/>
              </a:ext>
            </a:extLst>
          </p:cNvPr>
          <p:cNvSpPr/>
          <p:nvPr/>
        </p:nvSpPr>
        <p:spPr>
          <a:xfrm>
            <a:off x="0" y="0"/>
            <a:ext cx="10691813" cy="601579"/>
          </a:xfrm>
          <a:prstGeom prst="roundRect">
            <a:avLst>
              <a:gd name="adj" fmla="val 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b="1" dirty="0">
                <a:latin typeface="BIZ UDPゴシック" panose="020B0400000000000000" pitchFamily="50" charset="-128"/>
                <a:ea typeface="BIZ UDPゴシック" panose="020B0400000000000000" pitchFamily="50" charset="-128"/>
              </a:rPr>
              <a:t>３．総括</a:t>
            </a:r>
            <a:endParaRPr kumimoji="1" lang="ja-JP" altLang="en-US" sz="3200" b="1" dirty="0"/>
          </a:p>
        </p:txBody>
      </p:sp>
      <p:sp>
        <p:nvSpPr>
          <p:cNvPr id="5" name="テキスト ボックス 4">
            <a:extLst>
              <a:ext uri="{FF2B5EF4-FFF2-40B4-BE49-F238E27FC236}">
                <a16:creationId xmlns:a16="http://schemas.microsoft.com/office/drawing/2014/main" id="{B58DB642-F0E7-4A0D-B705-45D8AB9CAD72}"/>
              </a:ext>
            </a:extLst>
          </p:cNvPr>
          <p:cNvSpPr txBox="1"/>
          <p:nvPr/>
        </p:nvSpPr>
        <p:spPr>
          <a:xfrm>
            <a:off x="10267410" y="7190343"/>
            <a:ext cx="558800" cy="369332"/>
          </a:xfrm>
          <a:prstGeom prst="rect">
            <a:avLst/>
          </a:prstGeom>
          <a:noFill/>
        </p:spPr>
        <p:txBody>
          <a:bodyPr wrap="square" rtlCol="0">
            <a:spAutoFit/>
          </a:bodyPr>
          <a:lstStyle/>
          <a:p>
            <a:r>
              <a:rPr kumimoji="1" lang="en-US" altLang="ja-JP" dirty="0"/>
              <a:t>20</a:t>
            </a:r>
            <a:endParaRPr kumimoji="1" lang="ja-JP" altLang="en-US" dirty="0"/>
          </a:p>
        </p:txBody>
      </p:sp>
    </p:spTree>
    <p:extLst>
      <p:ext uri="{BB962C8B-B14F-4D97-AF65-F5344CB8AC3E}">
        <p14:creationId xmlns:p14="http://schemas.microsoft.com/office/powerpoint/2010/main" val="4146113271"/>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TM02892315[[fn=ウィスプ]]</Template>
  <TotalTime>12326</TotalTime>
  <Words>5594</Words>
  <Application>Microsoft Office PowerPoint</Application>
  <PresentationFormat>ユーザー設定</PresentationFormat>
  <Paragraphs>449</Paragraphs>
  <Slides>24</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24</vt:i4>
      </vt:variant>
    </vt:vector>
  </HeadingPairs>
  <TitlesOfParts>
    <vt:vector size="31" baseType="lpstr">
      <vt:lpstr>BIZ UDPゴシック</vt:lpstr>
      <vt:lpstr>UD デジタル 教科書体 NK-R</vt:lpstr>
      <vt:lpstr>游ゴシック</vt:lpstr>
      <vt:lpstr>Calibri</vt:lpstr>
      <vt:lpstr>Calibri Light</vt:lpstr>
      <vt:lpstr>Wingdings 2</vt:lpstr>
      <vt:lpstr>HDOfficeLightV0</vt:lpstr>
      <vt:lpstr>令和7年度実施の相対評価による 人事評価制度の検証について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人事評価結果に対する納得感については、「納得できた」と回答した職員の割合は、昨年度からほぼ横ばい（絶対 　　評価：約87％、相対評価：約81％） であり、引き続き高い状況にある。  ○　開示面談での説明においては、「相対評価について、十分な説明ができた」と回答した評価者の割合は約72％となって 　　おり、昨年度に増加した状況が維持されていた。執務意欲との関係については、 「人事評価制度が執務意欲に影響し 　　た」と回答した職員の割合は約55％となっており、このうち、「執務意欲が向上した」と回答した割合は約65％で、昨年 　　度に大幅に向上した状況が維持されていた。  ○　これまで執務意欲の低下が顕著であった絶対評価が「B（良好）」で下位区分に位置付けられた職員では、「人事評　 　　価制度によって執務意欲が低下した」と回答した割合は約81％となっており、昨年度に改善された状況が一定維持さ 　　れていたものの、依然として、絶対評価と相対評価の結果が乖離している場合における執務意欲の低下は生じている状 　　況であった。</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令和７年度実施の相対評価による 人事評価制度の検証について</dc:title>
  <dc:creator>黒川　育代</dc:creator>
  <cp:lastModifiedBy>中村　友彦</cp:lastModifiedBy>
  <cp:revision>678</cp:revision>
  <cp:lastPrinted>2025-10-07T07:34:26Z</cp:lastPrinted>
  <dcterms:created xsi:type="dcterms:W3CDTF">2024-05-02T00:20:41Z</dcterms:created>
  <dcterms:modified xsi:type="dcterms:W3CDTF">2026-10-27T06:59:07Z</dcterms:modified>
</cp:coreProperties>
</file>