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24"/>
  </p:notesMasterIdLst>
  <p:sldIdLst>
    <p:sldId id="256" r:id="rId2"/>
    <p:sldId id="293" r:id="rId3"/>
    <p:sldId id="257" r:id="rId4"/>
    <p:sldId id="260" r:id="rId5"/>
    <p:sldId id="291" r:id="rId6"/>
    <p:sldId id="261" r:id="rId7"/>
    <p:sldId id="262" r:id="rId8"/>
    <p:sldId id="259" r:id="rId9"/>
    <p:sldId id="263" r:id="rId10"/>
    <p:sldId id="264" r:id="rId11"/>
    <p:sldId id="282" r:id="rId12"/>
    <p:sldId id="292" r:id="rId13"/>
    <p:sldId id="268" r:id="rId14"/>
    <p:sldId id="270" r:id="rId15"/>
    <p:sldId id="275" r:id="rId16"/>
    <p:sldId id="276" r:id="rId17"/>
    <p:sldId id="277" r:id="rId18"/>
    <p:sldId id="269" r:id="rId19"/>
    <p:sldId id="273" r:id="rId20"/>
    <p:sldId id="279" r:id="rId21"/>
    <p:sldId id="280" r:id="rId22"/>
    <p:sldId id="281" r:id="rId23"/>
  </p:sldIdLst>
  <p:sldSz cx="10691813" cy="7559675"/>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DC3E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418" autoAdjust="0"/>
  </p:normalViewPr>
  <p:slideViewPr>
    <p:cSldViewPr snapToGrid="0">
      <p:cViewPr varScale="1">
        <p:scale>
          <a:sx n="84" d="100"/>
          <a:sy n="84" d="100"/>
        </p:scale>
        <p:origin x="102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45171129565089"/>
          <c:y val="0.1532399258916165"/>
          <c:w val="0.47534689413823272"/>
          <c:h val="0.79224482356372117"/>
        </c:manualLayout>
      </c:layout>
      <c:pieChart>
        <c:varyColors val="1"/>
        <c:ser>
          <c:idx val="0"/>
          <c:order val="0"/>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BCC0-48E3-BA4C-38F95B68B173}"/>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BCC0-48E3-BA4C-38F95B68B173}"/>
              </c:ext>
            </c:extLst>
          </c:dPt>
          <c:dLbls>
            <c:dLbl>
              <c:idx val="0"/>
              <c:layout>
                <c:manualLayout>
                  <c:x val="-0.1594905949256343"/>
                  <c:y val="-0.26311606882473032"/>
                </c:manualLayout>
              </c:layout>
              <c:tx>
                <c:rich>
                  <a:bodyPr/>
                  <a:lstStyle/>
                  <a:p>
                    <a:r>
                      <a:rPr lang="en-US" altLang="ja-JP"/>
                      <a:t>①</a:t>
                    </a:r>
                    <a:fld id="{DA0B0D94-4872-430A-B045-D214F1E03CD3}"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C0-48E3-BA4C-38F95B68B173}"/>
                </c:ext>
              </c:extLst>
            </c:dLbl>
            <c:dLbl>
              <c:idx val="1"/>
              <c:layout>
                <c:manualLayout>
                  <c:x val="0.10177533073672364"/>
                  <c:y val="0.15588487176091467"/>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r>
                      <a:rPr lang="en-US" altLang="ja-JP" sz="1100">
                        <a:solidFill>
                          <a:schemeClr val="bg1"/>
                        </a:solidFill>
                      </a:rPr>
                      <a:t>②</a:t>
                    </a:r>
                    <a:fld id="{A405352C-63FE-490A-8675-31323CBE0D13}" type="VALUE">
                      <a:rPr lang="en-US" altLang="ja-JP" sz="1100">
                        <a:solidFill>
                          <a:schemeClr val="bg1"/>
                        </a:solidFill>
                      </a:rPr>
                      <a:pPr>
                        <a:defRPr sz="1100">
                          <a:solidFill>
                            <a:schemeClr val="bg1"/>
                          </a:solidFill>
                          <a:latin typeface="BIZ UDPゴシック" panose="020B0400000000000000" pitchFamily="50" charset="-128"/>
                          <a:ea typeface="BIZ UDPゴシック" panose="020B0400000000000000" pitchFamily="50" charset="-128"/>
                        </a:defRPr>
                      </a:pPr>
                      <a:t>[値]</a:t>
                    </a:fld>
                    <a:endParaRPr lang="en-US" altLang="ja-JP" sz="110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CC0-48E3-BA4C-38F95B68B1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面談・絶対評価・相対評価!$B$54:$B$55</c:f>
              <c:strCache>
                <c:ptCount val="2"/>
                <c:pt idx="0">
                  <c:v>①納得できた</c:v>
                </c:pt>
                <c:pt idx="1">
                  <c:v>②納得できなかった</c:v>
                </c:pt>
              </c:strCache>
            </c:strRef>
          </c:cat>
          <c:val>
            <c:numRef>
              <c:f>面談・絶対評価・相対評価!$C$54:$C$55</c:f>
              <c:numCache>
                <c:formatCode>0.0%</c:formatCode>
                <c:ptCount val="2"/>
                <c:pt idx="0">
                  <c:v>0.86199999999999999</c:v>
                </c:pt>
                <c:pt idx="1">
                  <c:v>0.13800000000000001</c:v>
                </c:pt>
              </c:numCache>
            </c:numRef>
          </c:val>
          <c:extLst>
            <c:ext xmlns:c16="http://schemas.microsoft.com/office/drawing/2014/chart" uri="{C3380CC4-5D6E-409C-BE32-E72D297353CC}">
              <c16:uniqueId val="{00000004-BCC0-48E3-BA4C-38F95B68B17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3345144356955382E-2"/>
          <c:y val="0.33854111986001756"/>
          <c:w val="0.35773584995864588"/>
          <c:h val="0.3651625838436862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9847672415181"/>
          <c:y val="9.355460775736367E-2"/>
          <c:w val="0.51454476165939378"/>
          <c:h val="0.8736541265675124"/>
        </c:manualLayout>
      </c:layout>
      <c:pieChart>
        <c:varyColors val="1"/>
        <c:ser>
          <c:idx val="0"/>
          <c:order val="0"/>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0A44-4FFF-95D4-0808FB95E094}"/>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0A44-4FFF-95D4-0808FB95E094}"/>
              </c:ext>
            </c:extLst>
          </c:dPt>
          <c:dPt>
            <c:idx val="2"/>
            <c:bubble3D val="0"/>
            <c:spPr>
              <a:pattFill prst="pct5">
                <a:fgClr>
                  <a:schemeClr val="tx1"/>
                </a:fgClr>
                <a:bgClr>
                  <a:schemeClr val="bg1"/>
                </a:bgClr>
              </a:pattFill>
              <a:ln w="19050">
                <a:solidFill>
                  <a:schemeClr val="lt1"/>
                </a:solidFill>
              </a:ln>
              <a:effectLst/>
            </c:spPr>
            <c:extLst>
              <c:ext xmlns:c16="http://schemas.microsoft.com/office/drawing/2014/chart" uri="{C3380CC4-5D6E-409C-BE32-E72D297353CC}">
                <c16:uniqueId val="{00000005-0A44-4FFF-95D4-0808FB95E094}"/>
              </c:ext>
            </c:extLst>
          </c:dPt>
          <c:dPt>
            <c:idx val="3"/>
            <c:bubble3D val="0"/>
            <c:spPr>
              <a:pattFill prst="pct50">
                <a:fgClr>
                  <a:srgbClr val="002060"/>
                </a:fgClr>
                <a:bgClr>
                  <a:schemeClr val="bg1"/>
                </a:bgClr>
              </a:pattFill>
              <a:ln w="19050">
                <a:solidFill>
                  <a:schemeClr val="lt1"/>
                </a:solidFill>
              </a:ln>
              <a:effectLst/>
            </c:spPr>
            <c:extLst>
              <c:ext xmlns:c16="http://schemas.microsoft.com/office/drawing/2014/chart" uri="{C3380CC4-5D6E-409C-BE32-E72D297353CC}">
                <c16:uniqueId val="{00000007-0A44-4FFF-95D4-0808FB95E094}"/>
              </c:ext>
            </c:extLst>
          </c:dPt>
          <c:dLbls>
            <c:dLbl>
              <c:idx val="0"/>
              <c:layout>
                <c:manualLayout>
                  <c:x val="-0.11511987003259926"/>
                  <c:y val="-0.11464400283297931"/>
                </c:manualLayout>
              </c:layout>
              <c:tx>
                <c:rich>
                  <a:bodyPr/>
                  <a:lstStyle/>
                  <a:p>
                    <a:r>
                      <a:rPr lang="en-US" altLang="ja-JP"/>
                      <a:t>①</a:t>
                    </a:r>
                    <a:fld id="{9DD7DD18-79BD-4744-AD60-17D8A937D1FC}"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44-4FFF-95D4-0808FB95E094}"/>
                </c:ext>
              </c:extLst>
            </c:dLbl>
            <c:dLbl>
              <c:idx val="1"/>
              <c:layout>
                <c:manualLayout>
                  <c:x val="0.16541485053534294"/>
                  <c:y val="0.16971969412914295"/>
                </c:manualLayout>
              </c:layout>
              <c:tx>
                <c:rich>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r>
                      <a:rPr lang="en-US" altLang="ja-JP" dirty="0">
                        <a:solidFill>
                          <a:schemeClr val="bg1"/>
                        </a:solidFill>
                      </a:rPr>
                      <a:t>②</a:t>
                    </a:r>
                    <a:fld id="{18614F9F-8222-4187-B2A9-C2CE3CEC7B15}" type="VALUE">
                      <a:rPr lang="en-US" altLang="ja-JP">
                        <a:solidFill>
                          <a:schemeClr val="bg1"/>
                        </a:solidFill>
                      </a:rPr>
                      <a:pPr>
                        <a:defRPr sz="1200">
                          <a:solidFill>
                            <a:sysClr val="windowText" lastClr="000000"/>
                          </a:solidFill>
                          <a:latin typeface="BIZ UDPゴシック" panose="020B0400000000000000" pitchFamily="50" charset="-128"/>
                          <a:ea typeface="BIZ UDPゴシック" panose="020B0400000000000000" pitchFamily="50" charset="-128"/>
                        </a:defRPr>
                      </a:pPr>
                      <a:t>[値]</a:t>
                    </a:fld>
                    <a:endParaRPr lang="en-US" altLang="ja-JP"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44-4FFF-95D4-0808FB95E094}"/>
                </c:ext>
              </c:extLst>
            </c:dLbl>
            <c:dLbl>
              <c:idx val="2"/>
              <c:layout>
                <c:manualLayout>
                  <c:x val="-6.9926841966840032E-3"/>
                  <c:y val="4.4942721509991755E-2"/>
                </c:manualLayout>
              </c:layout>
              <c:tx>
                <c:rich>
                  <a:bodyPr/>
                  <a:lstStyle/>
                  <a:p>
                    <a:r>
                      <a:rPr lang="en-US" altLang="ja-JP"/>
                      <a:t>③</a:t>
                    </a:r>
                    <a:fld id="{3DE4B675-7B5E-4D5B-9FA1-DF47D812C523}"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A44-4FFF-95D4-0808FB95E094}"/>
                </c:ext>
              </c:extLst>
            </c:dLbl>
            <c:dLbl>
              <c:idx val="3"/>
              <c:layout>
                <c:manualLayout>
                  <c:x val="4.7813900563043119E-2"/>
                  <c:y val="0"/>
                </c:manualLayout>
              </c:layout>
              <c:tx>
                <c:rich>
                  <a:bodyPr/>
                  <a:lstStyle/>
                  <a:p>
                    <a:r>
                      <a:rPr lang="en-US" altLang="ja-JP"/>
                      <a:t>④</a:t>
                    </a:r>
                    <a:fld id="{0CE4F8A6-6B35-4ABB-8407-64E891E35356}"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A44-4FFF-95D4-0808FB95E09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開示面談!$B$6:$B$9</c:f>
              <c:strCache>
                <c:ptCount val="4"/>
                <c:pt idx="0">
                  <c:v>①十分な説明ができた</c:v>
                </c:pt>
                <c:pt idx="1">
                  <c:v>②相対評価は不十分な説明</c:v>
                </c:pt>
                <c:pt idx="2">
                  <c:v>③二次評価は不十分な説明</c:v>
                </c:pt>
                <c:pt idx="3">
                  <c:v>④十分な説明ができなかった</c:v>
                </c:pt>
              </c:strCache>
            </c:strRef>
          </c:cat>
          <c:val>
            <c:numRef>
              <c:f>開示面談!$C$6:$C$9</c:f>
              <c:numCache>
                <c:formatCode>0.0%</c:formatCode>
                <c:ptCount val="4"/>
                <c:pt idx="0">
                  <c:v>0.71499999999999997</c:v>
                </c:pt>
                <c:pt idx="1">
                  <c:v>0.23699999999999999</c:v>
                </c:pt>
                <c:pt idx="2">
                  <c:v>5.0000000000000001E-3</c:v>
                </c:pt>
                <c:pt idx="3">
                  <c:v>4.2999999999999997E-2</c:v>
                </c:pt>
              </c:numCache>
            </c:numRef>
          </c:val>
          <c:extLst>
            <c:ext xmlns:c16="http://schemas.microsoft.com/office/drawing/2014/chart" uri="{C3380CC4-5D6E-409C-BE32-E72D297353CC}">
              <c16:uniqueId val="{00000008-0A44-4FFF-95D4-0808FB95E094}"/>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4353573901421831E-2"/>
          <c:y val="0.25057815689705454"/>
          <c:w val="0.43049986849803284"/>
          <c:h val="0.545718139399241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3843210946861"/>
          <c:y val="4.6267087276550996E-2"/>
          <c:w val="0.47186093716904287"/>
          <c:h val="0.86633017875920082"/>
        </c:manualLayout>
      </c:layout>
      <c:barChart>
        <c:barDir val="bar"/>
        <c:grouping val="clustered"/>
        <c:varyColors val="0"/>
        <c:ser>
          <c:idx val="0"/>
          <c:order val="0"/>
          <c:spPr>
            <a:solidFill>
              <a:srgbClr val="002060"/>
            </a:solidFill>
            <a:ln>
              <a:noFill/>
            </a:ln>
            <a:effectLst/>
          </c:spPr>
          <c:invertIfNegative val="0"/>
          <c:dLbls>
            <c:dLbl>
              <c:idx val="5"/>
              <c:layout>
                <c:manualLayout>
                  <c:x val="8.7003791515623177E-3"/>
                  <c:y val="-9.6388651669551989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87-4922-B97D-16E19365C7B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開示面談!$B$15:$B$20</c:f>
              <c:strCache>
                <c:ptCount val="6"/>
                <c:pt idx="0">
                  <c:v>その他</c:v>
                </c:pt>
                <c:pt idx="1">
                  <c:v>面談のスキルが不足していた</c:v>
                </c:pt>
                <c:pt idx="2">
                  <c:v>面談の時間が短く、説明を尽くせなかった</c:v>
                </c:pt>
                <c:pt idx="3">
                  <c:v>被評価者が評価結果に納得していなかった</c:v>
                </c:pt>
                <c:pt idx="4">
                  <c:v>伝達を受けた相対評価に自分が納得していなかった</c:v>
                </c:pt>
                <c:pt idx="5">
                  <c:v>相対評価を十分に説明すること自体が困難</c:v>
                </c:pt>
              </c:strCache>
            </c:strRef>
          </c:cat>
          <c:val>
            <c:numRef>
              <c:f>開示面談!$C$15:$C$20</c:f>
              <c:numCache>
                <c:formatCode>0.0%</c:formatCode>
                <c:ptCount val="6"/>
                <c:pt idx="0">
                  <c:v>4.8000000000000001E-2</c:v>
                </c:pt>
                <c:pt idx="1">
                  <c:v>5.6000000000000001E-2</c:v>
                </c:pt>
                <c:pt idx="2">
                  <c:v>7.1999999999999995E-2</c:v>
                </c:pt>
                <c:pt idx="3">
                  <c:v>0.104</c:v>
                </c:pt>
                <c:pt idx="4">
                  <c:v>0.12</c:v>
                </c:pt>
                <c:pt idx="5">
                  <c:v>0.8</c:v>
                </c:pt>
              </c:numCache>
            </c:numRef>
          </c:val>
          <c:extLst>
            <c:ext xmlns:c16="http://schemas.microsoft.com/office/drawing/2014/chart" uri="{C3380CC4-5D6E-409C-BE32-E72D297353CC}">
              <c16:uniqueId val="{00000001-AD87-4922-B97D-16E19365C7B9}"/>
            </c:ext>
          </c:extLst>
        </c:ser>
        <c:dLbls>
          <c:showLegendKey val="0"/>
          <c:showVal val="0"/>
          <c:showCatName val="0"/>
          <c:showSerName val="0"/>
          <c:showPercent val="0"/>
          <c:showBubbleSize val="0"/>
        </c:dLbls>
        <c:gapWidth val="182"/>
        <c:axId val="1462162784"/>
        <c:axId val="1462161952"/>
      </c:barChart>
      <c:catAx>
        <c:axId val="146216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62161952"/>
        <c:crosses val="autoZero"/>
        <c:auto val="1"/>
        <c:lblAlgn val="ctr"/>
        <c:lblOffset val="100"/>
        <c:noMultiLvlLbl val="0"/>
      </c:catAx>
      <c:valAx>
        <c:axId val="1462161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6216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58444030374065"/>
          <c:y val="6.0368941134482837E-2"/>
          <c:w val="0.5211925279790881"/>
          <c:h val="0.87466025080198329"/>
        </c:manualLayout>
      </c:layout>
      <c:barChart>
        <c:barDir val="bar"/>
        <c:grouping val="clustered"/>
        <c:varyColors val="0"/>
        <c:ser>
          <c:idx val="0"/>
          <c:order val="0"/>
          <c:tx>
            <c:strRef>
              <c:f>相対評価の分布割合!$C$12</c:f>
              <c:strCache>
                <c:ptCount val="1"/>
                <c:pt idx="0">
                  <c:v>被評価者</c:v>
                </c:pt>
              </c:strCache>
            </c:strRef>
          </c:tx>
          <c:spPr>
            <a:solidFill>
              <a:schemeClr val="accent5">
                <a:lumMod val="40000"/>
                <a:lumOff val="60000"/>
              </a:schemeClr>
            </a:solidFill>
            <a:ln>
              <a:noFill/>
            </a:ln>
            <a:effectLst/>
          </c:spPr>
          <c:invertIfNegative val="0"/>
          <c:dLbls>
            <c:dLbl>
              <c:idx val="0"/>
              <c:layout>
                <c:manualLayout>
                  <c:x val="2.0576135020921285E-3"/>
                  <c:y val="1.38888888888888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CE-4DF5-B7C6-A32C2AAFC6A2}"/>
                </c:ext>
              </c:extLst>
            </c:dLbl>
            <c:dLbl>
              <c:idx val="2"/>
              <c:layout>
                <c:manualLayout>
                  <c:x val="3.9215692329116515E-3"/>
                  <c:y val="-2.9560134770396414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CE-4DF5-B7C6-A32C2AAFC6A2}"/>
                </c:ext>
              </c:extLst>
            </c:dLbl>
            <c:dLbl>
              <c:idx val="4"/>
              <c:layout>
                <c:manualLayout>
                  <c:x val="-1.9607846164558618E-3"/>
                  <c:y val="1.41843971631205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CE-4DF5-B7C6-A32C2AAFC6A2}"/>
                </c:ext>
              </c:extLst>
            </c:dLbl>
            <c:dLbl>
              <c:idx val="5"/>
              <c:layout>
                <c:manualLayout>
                  <c:x val="-7.843138465823447E-3"/>
                  <c:y val="-9.45626477541371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9CE-4DF5-B7C6-A32C2AAFC6A2}"/>
                </c:ext>
              </c:extLst>
            </c:dLbl>
            <c:dLbl>
              <c:idx val="6"/>
              <c:layout>
                <c:manualLayout>
                  <c:x val="-5.8823538493675848E-3"/>
                  <c:y val="4.43253104000297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CE-4DF5-B7C6-A32C2AAFC6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相対評価の分布割合!$B$13:$B$19</c:f>
              <c:strCache>
                <c:ptCount val="7"/>
                <c:pt idx="0">
                  <c:v>その他</c:v>
                </c:pt>
                <c:pt idx="1">
                  <c:v>下位区分の割合を増やす</c:v>
                </c:pt>
                <c:pt idx="2">
                  <c:v>三区分の割合を減らす</c:v>
                </c:pt>
                <c:pt idx="3">
                  <c:v>上位区分の割合を減らす</c:v>
                </c:pt>
                <c:pt idx="4">
                  <c:v>三区分の割合を増やす</c:v>
                </c:pt>
                <c:pt idx="5">
                  <c:v>上位区分の割合を増やす</c:v>
                </c:pt>
                <c:pt idx="6">
                  <c:v>下位区分の割合を減らす</c:v>
                </c:pt>
              </c:strCache>
            </c:strRef>
          </c:cat>
          <c:val>
            <c:numRef>
              <c:f>相対評価の分布割合!$C$13:$C$19</c:f>
              <c:numCache>
                <c:formatCode>0.0%</c:formatCode>
                <c:ptCount val="7"/>
                <c:pt idx="0">
                  <c:v>0.36</c:v>
                </c:pt>
                <c:pt idx="1">
                  <c:v>9.5000000000000001E-2</c:v>
                </c:pt>
                <c:pt idx="2">
                  <c:v>0.14599999999999999</c:v>
                </c:pt>
                <c:pt idx="3">
                  <c:v>0.11</c:v>
                </c:pt>
                <c:pt idx="4">
                  <c:v>0.218</c:v>
                </c:pt>
                <c:pt idx="5">
                  <c:v>0.63100000000000001</c:v>
                </c:pt>
                <c:pt idx="6">
                  <c:v>0.45200000000000001</c:v>
                </c:pt>
              </c:numCache>
            </c:numRef>
          </c:val>
          <c:extLst>
            <c:ext xmlns:c16="http://schemas.microsoft.com/office/drawing/2014/chart" uri="{C3380CC4-5D6E-409C-BE32-E72D297353CC}">
              <c16:uniqueId val="{00000003-89CE-4DF5-B7C6-A32C2AAFC6A2}"/>
            </c:ext>
          </c:extLst>
        </c:ser>
        <c:ser>
          <c:idx val="1"/>
          <c:order val="1"/>
          <c:tx>
            <c:strRef>
              <c:f>相対評価の分布割合!$D$12</c:f>
              <c:strCache>
                <c:ptCount val="1"/>
                <c:pt idx="0">
                  <c:v>評価者</c:v>
                </c:pt>
              </c:strCache>
            </c:strRef>
          </c:tx>
          <c:spPr>
            <a:solidFill>
              <a:srgbClr val="000066"/>
            </a:solidFill>
            <a:ln>
              <a:noFill/>
            </a:ln>
            <a:effectLst/>
          </c:spPr>
          <c:invertIfNegative val="0"/>
          <c:dLbls>
            <c:dLbl>
              <c:idx val="0"/>
              <c:layout>
                <c:manualLayout>
                  <c:x val="0"/>
                  <c:y val="-2.7777777777777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CE-4DF5-B7C6-A32C2AAFC6A2}"/>
                </c:ext>
              </c:extLst>
            </c:dLbl>
            <c:dLbl>
              <c:idx val="1"/>
              <c:layout>
                <c:manualLayout>
                  <c:x val="-5.8823538493675848E-3"/>
                  <c:y val="-1.41843971631205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CE-4DF5-B7C6-A32C2AAFC6A2}"/>
                </c:ext>
              </c:extLst>
            </c:dLbl>
            <c:dLbl>
              <c:idx val="2"/>
              <c:layout>
                <c:manualLayout>
                  <c:x val="-9.8039230822793092E-3"/>
                  <c:y val="-7.0921985815602835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6.4705892343043442E-2"/>
                      <c:h val="7.0921985815602842E-2"/>
                    </c:manualLayout>
                  </c15:layout>
                </c:ext>
                <c:ext xmlns:c16="http://schemas.microsoft.com/office/drawing/2014/chart" uri="{C3380CC4-5D6E-409C-BE32-E72D297353CC}">
                  <c16:uniqueId val="{0000000B-89CE-4DF5-B7C6-A32C2AAFC6A2}"/>
                </c:ext>
              </c:extLst>
            </c:dLbl>
            <c:dLbl>
              <c:idx val="3"/>
              <c:layout>
                <c:manualLayout>
                  <c:x val="0"/>
                  <c:y val="-3.3096926713947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CE-4DF5-B7C6-A32C2AAFC6A2}"/>
                </c:ext>
              </c:extLst>
            </c:dLbl>
            <c:dLbl>
              <c:idx val="4"/>
              <c:layout>
                <c:manualLayout>
                  <c:x val="-3.9215692329117955E-3"/>
                  <c:y val="-1.41843971631205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CE-4DF5-B7C6-A32C2AAFC6A2}"/>
                </c:ext>
              </c:extLst>
            </c:dLbl>
            <c:dLbl>
              <c:idx val="5"/>
              <c:layout>
                <c:manualLayout>
                  <c:x val="0"/>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CE-4DF5-B7C6-A32C2AAFC6A2}"/>
                </c:ext>
              </c:extLst>
            </c:dLbl>
            <c:dLbl>
              <c:idx val="6"/>
              <c:layout>
                <c:manualLayout>
                  <c:x val="0"/>
                  <c:y val="-2.8368794326241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CE-4DF5-B7C6-A32C2AAFC6A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相対評価の分布割合!$B$13:$B$19</c:f>
              <c:strCache>
                <c:ptCount val="7"/>
                <c:pt idx="0">
                  <c:v>その他</c:v>
                </c:pt>
                <c:pt idx="1">
                  <c:v>下位区分の割合を増やす</c:v>
                </c:pt>
                <c:pt idx="2">
                  <c:v>三区分の割合を減らす</c:v>
                </c:pt>
                <c:pt idx="3">
                  <c:v>上位区分の割合を減らす</c:v>
                </c:pt>
                <c:pt idx="4">
                  <c:v>三区分の割合を増やす</c:v>
                </c:pt>
                <c:pt idx="5">
                  <c:v>上位区分の割合を増やす</c:v>
                </c:pt>
                <c:pt idx="6">
                  <c:v>下位区分の割合を減らす</c:v>
                </c:pt>
              </c:strCache>
            </c:strRef>
          </c:cat>
          <c:val>
            <c:numRef>
              <c:f>相対評価の分布割合!$D$13:$D$19</c:f>
              <c:numCache>
                <c:formatCode>0.0%</c:formatCode>
                <c:ptCount val="7"/>
                <c:pt idx="0">
                  <c:v>0.29099999999999998</c:v>
                </c:pt>
                <c:pt idx="1">
                  <c:v>4.8000000000000001E-2</c:v>
                </c:pt>
                <c:pt idx="2">
                  <c:v>7.0999999999999994E-2</c:v>
                </c:pt>
                <c:pt idx="3">
                  <c:v>8.8999999999999996E-2</c:v>
                </c:pt>
                <c:pt idx="4">
                  <c:v>0.16</c:v>
                </c:pt>
                <c:pt idx="5">
                  <c:v>0.317</c:v>
                </c:pt>
                <c:pt idx="6">
                  <c:v>0.40400000000000003</c:v>
                </c:pt>
              </c:numCache>
            </c:numRef>
          </c:val>
          <c:extLst>
            <c:ext xmlns:c16="http://schemas.microsoft.com/office/drawing/2014/chart" uri="{C3380CC4-5D6E-409C-BE32-E72D297353CC}">
              <c16:uniqueId val="{00000006-89CE-4DF5-B7C6-A32C2AAFC6A2}"/>
            </c:ext>
          </c:extLst>
        </c:ser>
        <c:dLbls>
          <c:dLblPos val="outEnd"/>
          <c:showLegendKey val="0"/>
          <c:showVal val="1"/>
          <c:showCatName val="0"/>
          <c:showSerName val="0"/>
          <c:showPercent val="0"/>
          <c:showBubbleSize val="0"/>
        </c:dLbls>
        <c:gapWidth val="182"/>
        <c:axId val="1557611136"/>
        <c:axId val="1557618624"/>
      </c:barChart>
      <c:catAx>
        <c:axId val="1557611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557618624"/>
        <c:crosses val="autoZero"/>
        <c:auto val="1"/>
        <c:lblAlgn val="ctr"/>
        <c:lblOffset val="100"/>
        <c:noMultiLvlLbl val="0"/>
      </c:catAx>
      <c:valAx>
        <c:axId val="15576186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557611136"/>
        <c:crosses val="autoZero"/>
        <c:crossBetween val="between"/>
      </c:valAx>
      <c:spPr>
        <a:noFill/>
        <a:ln>
          <a:noFill/>
        </a:ln>
        <a:effectLst/>
      </c:spPr>
    </c:plotArea>
    <c:legend>
      <c:legendPos val="b"/>
      <c:layout>
        <c:manualLayout>
          <c:xMode val="edge"/>
          <c:yMode val="edge"/>
          <c:x val="0.85816676352128085"/>
          <c:y val="0.8292820312354573"/>
          <c:w val="0.13647664308944024"/>
          <c:h val="0.14756999125109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68142596416404"/>
          <c:y val="0.10648148148148148"/>
          <c:w val="0.62603470965068364"/>
          <c:h val="0.76317876932050155"/>
        </c:manualLayout>
      </c:layout>
      <c:barChart>
        <c:barDir val="col"/>
        <c:grouping val="percentStacked"/>
        <c:varyColors val="0"/>
        <c:ser>
          <c:idx val="0"/>
          <c:order val="0"/>
          <c:tx>
            <c:strRef>
              <c:f>相対評価の分布割合!$B$6</c:f>
              <c:strCache>
                <c:ptCount val="1"/>
                <c:pt idx="0">
                  <c:v>①現行どおりでよい</c:v>
                </c:pt>
              </c:strCache>
            </c:strRef>
          </c:tx>
          <c:spPr>
            <a:solidFill>
              <a:srgbClr val="002060"/>
            </a:solidFill>
            <a:ln>
              <a:solidFill>
                <a:schemeClr val="accent1"/>
              </a:solidFill>
            </a:ln>
            <a:effectLst/>
          </c:spPr>
          <c:invertIfNegative val="0"/>
          <c:dLbls>
            <c:dLbl>
              <c:idx val="0"/>
              <c:tx>
                <c:rich>
                  <a:bodyPr/>
                  <a:lstStyle/>
                  <a:p>
                    <a:r>
                      <a:rPr lang="en-US" altLang="ja-JP"/>
                      <a:t>①</a:t>
                    </a:r>
                    <a:fld id="{7986F448-16B2-433F-B032-6AE3A214B009}" type="VALUE">
                      <a:rPr lang="en-US" altLang="ja-JP"/>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EA-4307-9CCD-B1DB74ED7B2E}"/>
                </c:ext>
              </c:extLst>
            </c:dLbl>
            <c:dLbl>
              <c:idx val="1"/>
              <c:tx>
                <c:rich>
                  <a:bodyPr/>
                  <a:lstStyle/>
                  <a:p>
                    <a:r>
                      <a:rPr lang="en-US" altLang="ja-JP"/>
                      <a:t>①</a:t>
                    </a:r>
                    <a:fld id="{5B777800-E0EF-454F-8DF7-B4AA127CF431}" type="VALUE">
                      <a:rPr lang="en-US" altLang="ja-JP"/>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EA-4307-9CCD-B1DB74ED7B2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相対評価の分布割合!$C$5:$D$5</c:f>
              <c:strCache>
                <c:ptCount val="2"/>
                <c:pt idx="0">
                  <c:v>評価者</c:v>
                </c:pt>
                <c:pt idx="1">
                  <c:v>被評価者</c:v>
                </c:pt>
              </c:strCache>
            </c:strRef>
          </c:cat>
          <c:val>
            <c:numRef>
              <c:f>相対評価の分布割合!$C$6:$D$6</c:f>
              <c:numCache>
                <c:formatCode>0.0%</c:formatCode>
                <c:ptCount val="2"/>
                <c:pt idx="0">
                  <c:v>0.56000000000000005</c:v>
                </c:pt>
                <c:pt idx="1">
                  <c:v>0.746</c:v>
                </c:pt>
              </c:numCache>
            </c:numRef>
          </c:val>
          <c:extLst>
            <c:ext xmlns:c16="http://schemas.microsoft.com/office/drawing/2014/chart" uri="{C3380CC4-5D6E-409C-BE32-E72D297353CC}">
              <c16:uniqueId val="{00000002-65EA-4307-9CCD-B1DB74ED7B2E}"/>
            </c:ext>
          </c:extLst>
        </c:ser>
        <c:ser>
          <c:idx val="1"/>
          <c:order val="1"/>
          <c:tx>
            <c:strRef>
              <c:f>相対評価の分布割合!$B$7</c:f>
              <c:strCache>
                <c:ptCount val="1"/>
                <c:pt idx="0">
                  <c:v>②見直すべき</c:v>
                </c:pt>
              </c:strCache>
            </c:strRef>
          </c:tx>
          <c:spPr>
            <a:solidFill>
              <a:schemeClr val="accent5">
                <a:lumMod val="20000"/>
                <a:lumOff val="80000"/>
              </a:schemeClr>
            </a:solidFill>
            <a:ln>
              <a:solidFill>
                <a:schemeClr val="accent1"/>
              </a:solidFill>
            </a:ln>
            <a:effectLst/>
          </c:spPr>
          <c:invertIfNegative val="0"/>
          <c:dLbls>
            <c:dLbl>
              <c:idx val="0"/>
              <c:layout>
                <c:manualLayout>
                  <c:x val="0"/>
                  <c:y val="0"/>
                </c:manualLayout>
              </c:layout>
              <c:tx>
                <c:rich>
                  <a:bodyPr/>
                  <a:lstStyle/>
                  <a:p>
                    <a:r>
                      <a:rPr lang="en-US" altLang="ja-JP" sz="900"/>
                      <a:t>②</a:t>
                    </a:r>
                    <a:fld id="{E27A3F16-6648-489E-98A6-88D365407C87}" type="VALUE">
                      <a:rPr lang="en-US" altLang="ja-JP" sz="900"/>
                      <a:pPr/>
                      <a:t>[値]</a:t>
                    </a:fld>
                    <a:endParaRPr lang="en-US" altLang="ja-JP" sz="90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EA-4307-9CCD-B1DB74ED7B2E}"/>
                </c:ext>
              </c:extLst>
            </c:dLbl>
            <c:dLbl>
              <c:idx val="1"/>
              <c:tx>
                <c:rich>
                  <a:bodyPr/>
                  <a:lstStyle/>
                  <a:p>
                    <a:r>
                      <a:rPr lang="en-US" altLang="ja-JP"/>
                      <a:t>②</a:t>
                    </a:r>
                    <a:fld id="{394F69F2-3AC6-45A2-80E0-6E0AD5B4F68E}" type="VALUE">
                      <a:rPr lang="en-US" altLang="ja-JP"/>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5EA-4307-9CCD-B1DB74ED7B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相対評価の分布割合!$C$5:$D$5</c:f>
              <c:strCache>
                <c:ptCount val="2"/>
                <c:pt idx="0">
                  <c:v>評価者</c:v>
                </c:pt>
                <c:pt idx="1">
                  <c:v>被評価者</c:v>
                </c:pt>
              </c:strCache>
            </c:strRef>
          </c:cat>
          <c:val>
            <c:numRef>
              <c:f>相対評価の分布割合!$C$7:$D$7</c:f>
              <c:numCache>
                <c:formatCode>0.0%</c:formatCode>
                <c:ptCount val="2"/>
                <c:pt idx="0">
                  <c:v>0.44</c:v>
                </c:pt>
                <c:pt idx="1">
                  <c:v>0.254</c:v>
                </c:pt>
              </c:numCache>
            </c:numRef>
          </c:val>
          <c:extLst>
            <c:ext xmlns:c16="http://schemas.microsoft.com/office/drawing/2014/chart" uri="{C3380CC4-5D6E-409C-BE32-E72D297353CC}">
              <c16:uniqueId val="{00000005-65EA-4307-9CCD-B1DB74ED7B2E}"/>
            </c:ext>
          </c:extLst>
        </c:ser>
        <c:dLbls>
          <c:dLblPos val="ctr"/>
          <c:showLegendKey val="0"/>
          <c:showVal val="1"/>
          <c:showCatName val="0"/>
          <c:showSerName val="0"/>
          <c:showPercent val="0"/>
          <c:showBubbleSize val="0"/>
        </c:dLbls>
        <c:gapWidth val="150"/>
        <c:overlap val="100"/>
        <c:axId val="854476448"/>
        <c:axId val="845202128"/>
      </c:barChart>
      <c:catAx>
        <c:axId val="85447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845202128"/>
        <c:crosses val="autoZero"/>
        <c:auto val="1"/>
        <c:lblAlgn val="ctr"/>
        <c:lblOffset val="100"/>
        <c:noMultiLvlLbl val="0"/>
      </c:catAx>
      <c:valAx>
        <c:axId val="8452021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54476448"/>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58444030374065"/>
          <c:y val="6.0368941134482837E-2"/>
          <c:w val="0.48161615322223927"/>
          <c:h val="0.87466025080198329"/>
        </c:manualLayout>
      </c:layout>
      <c:barChart>
        <c:barDir val="bar"/>
        <c:grouping val="clustered"/>
        <c:varyColors val="0"/>
        <c:ser>
          <c:idx val="0"/>
          <c:order val="0"/>
          <c:tx>
            <c:strRef>
              <c:f>相対評価の単位!$C$12</c:f>
              <c:strCache>
                <c:ptCount val="1"/>
                <c:pt idx="0">
                  <c:v>被評価者</c:v>
                </c:pt>
              </c:strCache>
            </c:strRef>
          </c:tx>
          <c:spPr>
            <a:solidFill>
              <a:schemeClr val="accent5">
                <a:lumMod val="40000"/>
                <a:lumOff val="60000"/>
              </a:schemeClr>
            </a:solidFill>
            <a:ln>
              <a:noFill/>
            </a:ln>
            <a:effectLst/>
          </c:spPr>
          <c:invertIfNegative val="0"/>
          <c:dLbls>
            <c:dLbl>
              <c:idx val="0"/>
              <c:layout>
                <c:manualLayout>
                  <c:x val="2.0576135020921285E-3"/>
                  <c:y val="1.38888888888888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F8-4AF4-B01D-23C4AD017916}"/>
                </c:ext>
              </c:extLst>
            </c:dLbl>
            <c:dLbl>
              <c:idx val="2"/>
              <c:layout>
                <c:manualLayout>
                  <c:x val="-7.5444956863467822E-17"/>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F8-4AF4-B01D-23C4AD017916}"/>
                </c:ext>
              </c:extLst>
            </c:dLbl>
            <c:dLbl>
              <c:idx val="4"/>
              <c:layout>
                <c:manualLayout>
                  <c:x val="0"/>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F8-4AF4-B01D-23C4AD01791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相対評価の単位!$B$13:$B$17</c:f>
              <c:strCache>
                <c:ptCount val="5"/>
                <c:pt idx="0">
                  <c:v>その他</c:v>
                </c:pt>
                <c:pt idx="1">
                  <c:v>主事・技師級、主査級を原則「所属」⇒「全庁」</c:v>
                </c:pt>
                <c:pt idx="2">
                  <c:v>課長級（参事・出先次長等）を「部局」⇒「全庁」</c:v>
                </c:pt>
                <c:pt idx="3">
                  <c:v>主事・技師級、主査級を原則「所属」⇒「部局」</c:v>
                </c:pt>
                <c:pt idx="4">
                  <c:v>課長補佐級を「部局」⇒「全庁」</c:v>
                </c:pt>
              </c:strCache>
            </c:strRef>
          </c:cat>
          <c:val>
            <c:numRef>
              <c:f>相対評価の単位!$C$13:$C$17</c:f>
              <c:numCache>
                <c:formatCode>0.0%</c:formatCode>
                <c:ptCount val="5"/>
                <c:pt idx="0">
                  <c:v>0.28299999999999997</c:v>
                </c:pt>
                <c:pt idx="1">
                  <c:v>0.376</c:v>
                </c:pt>
                <c:pt idx="2">
                  <c:v>0.17199999999999999</c:v>
                </c:pt>
                <c:pt idx="3">
                  <c:v>0.36899999999999999</c:v>
                </c:pt>
                <c:pt idx="4">
                  <c:v>0.192</c:v>
                </c:pt>
              </c:numCache>
            </c:numRef>
          </c:val>
          <c:extLst>
            <c:ext xmlns:c16="http://schemas.microsoft.com/office/drawing/2014/chart" uri="{C3380CC4-5D6E-409C-BE32-E72D297353CC}">
              <c16:uniqueId val="{00000003-F0F8-4AF4-B01D-23C4AD017916}"/>
            </c:ext>
          </c:extLst>
        </c:ser>
        <c:ser>
          <c:idx val="1"/>
          <c:order val="1"/>
          <c:tx>
            <c:strRef>
              <c:f>相対評価の単位!$D$12</c:f>
              <c:strCache>
                <c:ptCount val="1"/>
                <c:pt idx="0">
                  <c:v>評価者</c:v>
                </c:pt>
              </c:strCache>
            </c:strRef>
          </c:tx>
          <c:spPr>
            <a:solidFill>
              <a:srgbClr val="000066"/>
            </a:solidFill>
            <a:ln>
              <a:noFill/>
            </a:ln>
            <a:effectLst/>
          </c:spPr>
          <c:invertIfNegative val="0"/>
          <c:dLbls>
            <c:dLbl>
              <c:idx val="0"/>
              <c:layout>
                <c:manualLayout>
                  <c:x val="0"/>
                  <c:y val="-2.7777777777777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F8-4AF4-B01D-23C4AD017916}"/>
                </c:ext>
              </c:extLst>
            </c:dLbl>
            <c:dLbl>
              <c:idx val="1"/>
              <c:layout>
                <c:manualLayout>
                  <c:x val="0"/>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F8-4AF4-B01D-23C4AD01791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相対評価の単位!$B$13:$B$17</c:f>
              <c:strCache>
                <c:ptCount val="5"/>
                <c:pt idx="0">
                  <c:v>その他</c:v>
                </c:pt>
                <c:pt idx="1">
                  <c:v>主事・技師級、主査級を原則「所属」⇒「全庁」</c:v>
                </c:pt>
                <c:pt idx="2">
                  <c:v>課長級（参事・出先次長等）を「部局」⇒「全庁」</c:v>
                </c:pt>
                <c:pt idx="3">
                  <c:v>主事・技師級、主査級を原則「所属」⇒「部局」</c:v>
                </c:pt>
                <c:pt idx="4">
                  <c:v>課長補佐級を「部局」⇒「全庁」</c:v>
                </c:pt>
              </c:strCache>
            </c:strRef>
          </c:cat>
          <c:val>
            <c:numRef>
              <c:f>相対評価の単位!$D$13:$D$17</c:f>
              <c:numCache>
                <c:formatCode>0.0%</c:formatCode>
                <c:ptCount val="5"/>
                <c:pt idx="0">
                  <c:v>0.32400000000000001</c:v>
                </c:pt>
                <c:pt idx="1">
                  <c:v>0.26900000000000002</c:v>
                </c:pt>
                <c:pt idx="2">
                  <c:v>0.28599999999999998</c:v>
                </c:pt>
                <c:pt idx="3">
                  <c:v>0.35899999999999999</c:v>
                </c:pt>
                <c:pt idx="4">
                  <c:v>0.372</c:v>
                </c:pt>
              </c:numCache>
            </c:numRef>
          </c:val>
          <c:extLst>
            <c:ext xmlns:c16="http://schemas.microsoft.com/office/drawing/2014/chart" uri="{C3380CC4-5D6E-409C-BE32-E72D297353CC}">
              <c16:uniqueId val="{00000006-F0F8-4AF4-B01D-23C4AD017916}"/>
            </c:ext>
          </c:extLst>
        </c:ser>
        <c:dLbls>
          <c:dLblPos val="outEnd"/>
          <c:showLegendKey val="0"/>
          <c:showVal val="1"/>
          <c:showCatName val="0"/>
          <c:showSerName val="0"/>
          <c:showPercent val="0"/>
          <c:showBubbleSize val="0"/>
        </c:dLbls>
        <c:gapWidth val="182"/>
        <c:axId val="1557611136"/>
        <c:axId val="1557618624"/>
      </c:barChart>
      <c:catAx>
        <c:axId val="1557611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557618624"/>
        <c:crosses val="autoZero"/>
        <c:auto val="1"/>
        <c:lblAlgn val="ctr"/>
        <c:lblOffset val="100"/>
        <c:noMultiLvlLbl val="0"/>
      </c:catAx>
      <c:valAx>
        <c:axId val="15576186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557611136"/>
        <c:crosses val="autoZero"/>
        <c:crossBetween val="between"/>
      </c:valAx>
      <c:spPr>
        <a:noFill/>
        <a:ln>
          <a:noFill/>
        </a:ln>
        <a:effectLst/>
      </c:spPr>
    </c:plotArea>
    <c:legend>
      <c:legendPos val="b"/>
      <c:layout>
        <c:manualLayout>
          <c:xMode val="edge"/>
          <c:yMode val="edge"/>
          <c:x val="0.87451683074555275"/>
          <c:y val="0.8714226602973828"/>
          <c:w val="0.12548316925444736"/>
          <c:h val="0.126208369777299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68142596416404"/>
          <c:y val="0.10648148148148148"/>
          <c:w val="0.62603470965068364"/>
          <c:h val="0.76317876932050155"/>
        </c:manualLayout>
      </c:layout>
      <c:barChart>
        <c:barDir val="col"/>
        <c:grouping val="percentStacked"/>
        <c:varyColors val="0"/>
        <c:ser>
          <c:idx val="0"/>
          <c:order val="0"/>
          <c:tx>
            <c:strRef>
              <c:f>相対評価の単位!$B$6</c:f>
              <c:strCache>
                <c:ptCount val="1"/>
                <c:pt idx="0">
                  <c:v>①現行どおりでよい</c:v>
                </c:pt>
              </c:strCache>
            </c:strRef>
          </c:tx>
          <c:spPr>
            <a:solidFill>
              <a:srgbClr val="002060"/>
            </a:solidFill>
            <a:ln>
              <a:solidFill>
                <a:schemeClr val="accent1"/>
              </a:solidFill>
            </a:ln>
            <a:effectLst/>
          </c:spPr>
          <c:invertIfNegative val="0"/>
          <c:dLbls>
            <c:dLbl>
              <c:idx val="0"/>
              <c:tx>
                <c:rich>
                  <a:bodyPr/>
                  <a:lstStyle/>
                  <a:p>
                    <a:r>
                      <a:rPr lang="en-US" altLang="ja-JP"/>
                      <a:t>①</a:t>
                    </a:r>
                    <a:fld id="{7986F448-16B2-433F-B032-6AE3A214B009}" type="VALUE">
                      <a:rPr lang="en-US" altLang="ja-JP"/>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3C-40E1-86AD-B9A823E019E7}"/>
                </c:ext>
              </c:extLst>
            </c:dLbl>
            <c:dLbl>
              <c:idx val="1"/>
              <c:tx>
                <c:rich>
                  <a:bodyPr/>
                  <a:lstStyle/>
                  <a:p>
                    <a:r>
                      <a:rPr lang="en-US" altLang="ja-JP"/>
                      <a:t>①</a:t>
                    </a:r>
                    <a:fld id="{5B777800-E0EF-454F-8DF7-B4AA127CF431}" type="VALUE">
                      <a:rPr lang="en-US" altLang="ja-JP"/>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3C-40E1-86AD-B9A823E019E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相対評価の単位!$C$5:$D$5</c:f>
              <c:strCache>
                <c:ptCount val="2"/>
                <c:pt idx="0">
                  <c:v>評価者</c:v>
                </c:pt>
                <c:pt idx="1">
                  <c:v>被評価者</c:v>
                </c:pt>
              </c:strCache>
            </c:strRef>
          </c:cat>
          <c:val>
            <c:numRef>
              <c:f>相対評価の単位!$C$6:$D$6</c:f>
              <c:numCache>
                <c:formatCode>0.0%</c:formatCode>
                <c:ptCount val="2"/>
                <c:pt idx="0">
                  <c:v>0.74250000000000005</c:v>
                </c:pt>
                <c:pt idx="1">
                  <c:v>0.746</c:v>
                </c:pt>
              </c:numCache>
            </c:numRef>
          </c:val>
          <c:extLst>
            <c:ext xmlns:c16="http://schemas.microsoft.com/office/drawing/2014/chart" uri="{C3380CC4-5D6E-409C-BE32-E72D297353CC}">
              <c16:uniqueId val="{00000002-C03C-40E1-86AD-B9A823E019E7}"/>
            </c:ext>
          </c:extLst>
        </c:ser>
        <c:ser>
          <c:idx val="1"/>
          <c:order val="1"/>
          <c:tx>
            <c:strRef>
              <c:f>相対評価の単位!$B$7</c:f>
              <c:strCache>
                <c:ptCount val="1"/>
                <c:pt idx="0">
                  <c:v>②見直すべき</c:v>
                </c:pt>
              </c:strCache>
            </c:strRef>
          </c:tx>
          <c:spPr>
            <a:solidFill>
              <a:schemeClr val="accent5">
                <a:lumMod val="20000"/>
                <a:lumOff val="80000"/>
              </a:schemeClr>
            </a:solidFill>
            <a:ln>
              <a:solidFill>
                <a:schemeClr val="accent1"/>
              </a:solidFill>
            </a:ln>
            <a:effectLst/>
          </c:spPr>
          <c:invertIfNegative val="0"/>
          <c:dLbls>
            <c:dLbl>
              <c:idx val="0"/>
              <c:layout>
                <c:manualLayout>
                  <c:x val="0"/>
                  <c:y val="0"/>
                </c:manualLayout>
              </c:layout>
              <c:tx>
                <c:rich>
                  <a:bodyPr/>
                  <a:lstStyle/>
                  <a:p>
                    <a:r>
                      <a:rPr lang="en-US" altLang="ja-JP" sz="900"/>
                      <a:t>②</a:t>
                    </a:r>
                    <a:fld id="{E27A3F16-6648-489E-98A6-88D365407C87}" type="VALUE">
                      <a:rPr lang="en-US" altLang="ja-JP" sz="900"/>
                      <a:pPr/>
                      <a:t>[値]</a:t>
                    </a:fld>
                    <a:endParaRPr lang="en-US" altLang="ja-JP" sz="90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3C-40E1-86AD-B9A823E019E7}"/>
                </c:ext>
              </c:extLst>
            </c:dLbl>
            <c:dLbl>
              <c:idx val="1"/>
              <c:tx>
                <c:rich>
                  <a:bodyPr/>
                  <a:lstStyle/>
                  <a:p>
                    <a:r>
                      <a:rPr lang="en-US" altLang="ja-JP"/>
                      <a:t>②</a:t>
                    </a:r>
                    <a:fld id="{394F69F2-3AC6-45A2-80E0-6E0AD5B4F68E}" type="VALUE">
                      <a:rPr lang="en-US" altLang="ja-JP"/>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03C-40E1-86AD-B9A823E019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相対評価の単位!$C$5:$D$5</c:f>
              <c:strCache>
                <c:ptCount val="2"/>
                <c:pt idx="0">
                  <c:v>評価者</c:v>
                </c:pt>
                <c:pt idx="1">
                  <c:v>被評価者</c:v>
                </c:pt>
              </c:strCache>
            </c:strRef>
          </c:cat>
          <c:val>
            <c:numRef>
              <c:f>相対評価の単位!$C$7:$D$7</c:f>
              <c:numCache>
                <c:formatCode>0.0%</c:formatCode>
                <c:ptCount val="2"/>
                <c:pt idx="0">
                  <c:v>0.25750000000000001</c:v>
                </c:pt>
                <c:pt idx="1">
                  <c:v>0.254</c:v>
                </c:pt>
              </c:numCache>
            </c:numRef>
          </c:val>
          <c:extLst>
            <c:ext xmlns:c16="http://schemas.microsoft.com/office/drawing/2014/chart" uri="{C3380CC4-5D6E-409C-BE32-E72D297353CC}">
              <c16:uniqueId val="{00000005-C03C-40E1-86AD-B9A823E019E7}"/>
            </c:ext>
          </c:extLst>
        </c:ser>
        <c:dLbls>
          <c:dLblPos val="ctr"/>
          <c:showLegendKey val="0"/>
          <c:showVal val="1"/>
          <c:showCatName val="0"/>
          <c:showSerName val="0"/>
          <c:showPercent val="0"/>
          <c:showBubbleSize val="0"/>
        </c:dLbls>
        <c:gapWidth val="150"/>
        <c:overlap val="100"/>
        <c:axId val="854476448"/>
        <c:axId val="845202128"/>
      </c:barChart>
      <c:catAx>
        <c:axId val="85447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845202128"/>
        <c:crosses val="autoZero"/>
        <c:auto val="1"/>
        <c:lblAlgn val="ctr"/>
        <c:lblOffset val="100"/>
        <c:noMultiLvlLbl val="0"/>
      </c:catAx>
      <c:valAx>
        <c:axId val="8452021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54476448"/>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89632545931758"/>
          <c:y val="0.1111111111111111"/>
          <c:w val="0.51354068241469819"/>
          <c:h val="0.85590113735783024"/>
        </c:manualLayout>
      </c:layout>
      <c:pieChart>
        <c:varyColors val="1"/>
        <c:ser>
          <c:idx val="0"/>
          <c:order val="0"/>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9299-40EC-9F1A-C88FEAD56FE1}"/>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9299-40EC-9F1A-C88FEAD56FE1}"/>
              </c:ext>
            </c:extLst>
          </c:dPt>
          <c:dPt>
            <c:idx val="2"/>
            <c:bubble3D val="0"/>
            <c:spPr>
              <a:pattFill prst="pct5">
                <a:fgClr>
                  <a:srgbClr val="002060"/>
                </a:fgClr>
                <a:bgClr>
                  <a:schemeClr val="bg1"/>
                </a:bgClr>
              </a:pattFill>
              <a:ln w="19050">
                <a:solidFill>
                  <a:schemeClr val="lt1"/>
                </a:solidFill>
              </a:ln>
              <a:effectLst/>
            </c:spPr>
            <c:extLst>
              <c:ext xmlns:c16="http://schemas.microsoft.com/office/drawing/2014/chart" uri="{C3380CC4-5D6E-409C-BE32-E72D297353CC}">
                <c16:uniqueId val="{00000005-9299-40EC-9F1A-C88FEAD56FE1}"/>
              </c:ext>
            </c:extLst>
          </c:dPt>
          <c:dPt>
            <c:idx val="3"/>
            <c:bubble3D val="0"/>
            <c:spPr>
              <a:pattFill prst="pct50">
                <a:fgClr>
                  <a:srgbClr val="002060"/>
                </a:fgClr>
                <a:bgClr>
                  <a:schemeClr val="bg1"/>
                </a:bgClr>
              </a:pattFill>
              <a:ln w="19050">
                <a:solidFill>
                  <a:schemeClr val="lt1"/>
                </a:solidFill>
              </a:ln>
              <a:effectLst/>
            </c:spPr>
            <c:extLst>
              <c:ext xmlns:c16="http://schemas.microsoft.com/office/drawing/2014/chart" uri="{C3380CC4-5D6E-409C-BE32-E72D297353CC}">
                <c16:uniqueId val="{00000007-9299-40EC-9F1A-C88FEAD56FE1}"/>
              </c:ext>
            </c:extLst>
          </c:dPt>
          <c:dPt>
            <c:idx val="4"/>
            <c:bubble3D val="0"/>
            <c:spPr>
              <a:pattFill prst="pct80">
                <a:fgClr>
                  <a:srgbClr val="002060"/>
                </a:fgClr>
                <a:bgClr>
                  <a:schemeClr val="bg1"/>
                </a:bgClr>
              </a:pattFill>
              <a:ln w="19050">
                <a:solidFill>
                  <a:schemeClr val="lt1"/>
                </a:solidFill>
              </a:ln>
              <a:effectLst/>
            </c:spPr>
            <c:extLst>
              <c:ext xmlns:c16="http://schemas.microsoft.com/office/drawing/2014/chart" uri="{C3380CC4-5D6E-409C-BE32-E72D297353CC}">
                <c16:uniqueId val="{00000009-9299-40EC-9F1A-C88FEAD56FE1}"/>
              </c:ext>
            </c:extLst>
          </c:dPt>
          <c:dPt>
            <c:idx val="5"/>
            <c:bubble3D val="0"/>
            <c:spPr>
              <a:solidFill>
                <a:schemeClr val="tx1"/>
              </a:solidFill>
              <a:ln w="19050">
                <a:solidFill>
                  <a:schemeClr val="lt1"/>
                </a:solidFill>
              </a:ln>
              <a:effectLst/>
            </c:spPr>
            <c:extLst>
              <c:ext xmlns:c16="http://schemas.microsoft.com/office/drawing/2014/chart" uri="{C3380CC4-5D6E-409C-BE32-E72D297353CC}">
                <c16:uniqueId val="{0000000B-9299-40EC-9F1A-C88FEAD56FE1}"/>
              </c:ext>
            </c:extLst>
          </c:dPt>
          <c:dLbls>
            <c:dLbl>
              <c:idx val="0"/>
              <c:layout>
                <c:manualLayout>
                  <c:x val="-0.12606824146981627"/>
                  <c:y val="-0.17863626421697296"/>
                </c:manualLayout>
              </c:layout>
              <c:tx>
                <c:rich>
                  <a:bodyPr rot="0" spcFirstLastPara="1" vertOverflow="ellipsis" vert="horz" wrap="square" lIns="38100" tIns="19050" rIns="38100" bIns="19050" anchor="ctr" anchorCtr="1">
                    <a:spAutoFit/>
                  </a:bodyPr>
                  <a:lstStyle/>
                  <a:p>
                    <a:pPr>
                      <a:defRPr lang="ja-JP"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en-US" altLang="ja-JP" sz="1050" b="1"/>
                      <a:t>①</a:t>
                    </a:r>
                    <a:fld id="{556EDFDA-BC83-4CBF-ADF5-E7F26461CCF2}" type="VALUE">
                      <a:rPr lang="en-US" altLang="ja-JP" sz="1050" b="1"/>
                      <a:pPr>
                        <a:defRPr lang="ja-JP" sz="1050" b="1">
                          <a:solidFill>
                            <a:schemeClr val="tx1"/>
                          </a:solidFill>
                          <a:latin typeface="BIZ UDPゴシック" panose="020B0400000000000000" pitchFamily="50" charset="-128"/>
                          <a:ea typeface="BIZ UDPゴシック" panose="020B0400000000000000" pitchFamily="50" charset="-128"/>
                        </a:defRPr>
                      </a:pPr>
                      <a:t>[値]</a:t>
                    </a:fld>
                    <a:endParaRPr lang="en-US" altLang="ja-JP" sz="1050" b="1"/>
                  </a:p>
                </c:rich>
              </c:tx>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99-40EC-9F1A-C88FEAD56FE1}"/>
                </c:ext>
              </c:extLst>
            </c:dLbl>
            <c:dLbl>
              <c:idx val="1"/>
              <c:layout>
                <c:manualLayout>
                  <c:x val="-6.0603674540682922E-3"/>
                  <c:y val="0.13302311169437153"/>
                </c:manualLayout>
              </c:layout>
              <c:tx>
                <c:rich>
                  <a:bodyPr/>
                  <a:lstStyle/>
                  <a:p>
                    <a:r>
                      <a:rPr lang="en-US" altLang="ja-JP"/>
                      <a:t>②</a:t>
                    </a:r>
                    <a:fld id="{49A623C0-57BC-4D91-9D66-FCD69D101231}"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99-40EC-9F1A-C88FEAD56FE1}"/>
                </c:ext>
              </c:extLst>
            </c:dLbl>
            <c:dLbl>
              <c:idx val="2"/>
              <c:layout>
                <c:manualLayout>
                  <c:x val="1.5295056867891513E-2"/>
                  <c:y val="-0.1543157626130067"/>
                </c:manualLayout>
              </c:layout>
              <c:tx>
                <c:rich>
                  <a:bodyPr/>
                  <a:lstStyle/>
                  <a:p>
                    <a:r>
                      <a:rPr lang="en-US" altLang="ja-JP"/>
                      <a:t>③</a:t>
                    </a:r>
                    <a:fld id="{63C18AAD-05B5-4722-9E7A-1F44EF8B23B2}"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299-40EC-9F1A-C88FEAD56FE1}"/>
                </c:ext>
              </c:extLst>
            </c:dLbl>
            <c:dLbl>
              <c:idx val="3"/>
              <c:layout>
                <c:manualLayout>
                  <c:x val="0.14457939632545933"/>
                  <c:y val="0.12093394575678032"/>
                </c:manualLayout>
              </c:layout>
              <c:tx>
                <c:rich>
                  <a:bodyPr/>
                  <a:lstStyle/>
                  <a:p>
                    <a:r>
                      <a:rPr lang="en-US" altLang="ja-JP"/>
                      <a:t>④</a:t>
                    </a:r>
                    <a:fld id="{BF6BA3D4-3C90-453E-948D-6EF46C2C7E22}"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299-40EC-9F1A-C88FEAD56FE1}"/>
                </c:ext>
              </c:extLst>
            </c:dLbl>
            <c:dLbl>
              <c:idx val="4"/>
              <c:layout>
                <c:manualLayout>
                  <c:x val="-6.2982064741907262E-2"/>
                  <c:y val="8.3395669291338542E-2"/>
                </c:manualLayout>
              </c:layout>
              <c:tx>
                <c:rich>
                  <a:bodyPr/>
                  <a:lstStyle/>
                  <a:p>
                    <a:r>
                      <a:rPr lang="en-US" altLang="ja-JP"/>
                      <a:t>⑤</a:t>
                    </a:r>
                    <a:fld id="{AEE4B9CE-4FAE-40B0-98DC-EC9A1FA8239A}"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99-40EC-9F1A-C88FEAD56FE1}"/>
                </c:ext>
              </c:extLst>
            </c:dLbl>
            <c:dLbl>
              <c:idx val="5"/>
              <c:layout>
                <c:manualLayout>
                  <c:x val="7.2909011373578306E-3"/>
                  <c:y val="7.5499416739574117E-3"/>
                </c:manualLayout>
              </c:layout>
              <c:tx>
                <c:rich>
                  <a:bodyPr/>
                  <a:lstStyle/>
                  <a:p>
                    <a:r>
                      <a:rPr lang="en-US" altLang="ja-JP"/>
                      <a:t>⑥</a:t>
                    </a:r>
                    <a:fld id="{166E7FA4-60AD-4A59-8138-37800B37A9F3}"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299-40EC-9F1A-C88FEAD56FE1}"/>
                </c:ext>
              </c:extLst>
            </c:dLbl>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給与反映!$B$5:$B$10</c:f>
              <c:strCache>
                <c:ptCount val="6"/>
                <c:pt idx="0">
                  <c:v>①不満はなかった</c:v>
                </c:pt>
                <c:pt idx="1">
                  <c:v>②昇給号数のみ不満</c:v>
                </c:pt>
                <c:pt idx="2">
                  <c:v>③勤勉手当のみ不満</c:v>
                </c:pt>
                <c:pt idx="3">
                  <c:v>④昇給号数、勤勉手当ともに不満</c:v>
                </c:pt>
                <c:pt idx="4">
                  <c:v>⑤人事評価制度の対象外</c:v>
                </c:pt>
                <c:pt idx="5">
                  <c:v>⑥その他</c:v>
                </c:pt>
              </c:strCache>
            </c:strRef>
          </c:cat>
          <c:val>
            <c:numRef>
              <c:f>給与反映!$C$5:$C$10</c:f>
              <c:numCache>
                <c:formatCode>0.0%</c:formatCode>
                <c:ptCount val="6"/>
                <c:pt idx="0">
                  <c:v>0.66100000000000003</c:v>
                </c:pt>
                <c:pt idx="1">
                  <c:v>0.06</c:v>
                </c:pt>
                <c:pt idx="2">
                  <c:v>5.1999999999999998E-2</c:v>
                </c:pt>
                <c:pt idx="3">
                  <c:v>0.17</c:v>
                </c:pt>
                <c:pt idx="4">
                  <c:v>3.0000000000000001E-3</c:v>
                </c:pt>
                <c:pt idx="5">
                  <c:v>5.3999999999999999E-2</c:v>
                </c:pt>
              </c:numCache>
            </c:numRef>
          </c:val>
          <c:extLst>
            <c:ext xmlns:c16="http://schemas.microsoft.com/office/drawing/2014/chart" uri="{C3380CC4-5D6E-409C-BE32-E72D297353CC}">
              <c16:uniqueId val="{0000000C-9299-40EC-9F1A-C88FEAD56FE1}"/>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1517935258092736E-4"/>
          <c:y val="0.26793817439486733"/>
          <c:w val="0.42714741907261589"/>
          <c:h val="0.57928404782735488"/>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1761210156672"/>
          <c:y val="5.0925925925925923E-2"/>
          <c:w val="0.53094585313044329"/>
          <c:h val="0.85287037037037039"/>
        </c:manualLayout>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給与反映!$B$27:$B$32</c:f>
              <c:strCache>
                <c:ptCount val="6"/>
                <c:pt idx="0">
                  <c:v>その他</c:v>
                </c:pt>
                <c:pt idx="1">
                  <c:v>勤勉手当のメリハリが大きい</c:v>
                </c:pt>
                <c:pt idx="2">
                  <c:v>「四・五区分」 の昇給号数が少な過ぎる</c:v>
                </c:pt>
                <c:pt idx="3">
                  <c:v>４号超の昇給だったが、その効果が１年に限定</c:v>
                </c:pt>
                <c:pt idx="4">
                  <c:v>絶対評価「Ｂ」なのに３号以下の昇給</c:v>
                </c:pt>
                <c:pt idx="5">
                  <c:v>勤勉手当のメリハリが小さい</c:v>
                </c:pt>
              </c:strCache>
            </c:strRef>
          </c:cat>
          <c:val>
            <c:numRef>
              <c:f>給与反映!$C$27:$C$32</c:f>
              <c:numCache>
                <c:formatCode>0.0%</c:formatCode>
                <c:ptCount val="6"/>
                <c:pt idx="0">
                  <c:v>0.17299999999999999</c:v>
                </c:pt>
                <c:pt idx="1">
                  <c:v>9.8000000000000004E-2</c:v>
                </c:pt>
                <c:pt idx="2">
                  <c:v>0.11600000000000001</c:v>
                </c:pt>
                <c:pt idx="3">
                  <c:v>0.191</c:v>
                </c:pt>
                <c:pt idx="4">
                  <c:v>0.23899999999999999</c:v>
                </c:pt>
                <c:pt idx="5">
                  <c:v>0.33800000000000002</c:v>
                </c:pt>
              </c:numCache>
            </c:numRef>
          </c:val>
          <c:extLst>
            <c:ext xmlns:c16="http://schemas.microsoft.com/office/drawing/2014/chart" uri="{C3380CC4-5D6E-409C-BE32-E72D297353CC}">
              <c16:uniqueId val="{00000000-F00E-49E7-A6A7-4F8359668AA1}"/>
            </c:ext>
          </c:extLst>
        </c:ser>
        <c:dLbls>
          <c:showLegendKey val="0"/>
          <c:showVal val="0"/>
          <c:showCatName val="0"/>
          <c:showSerName val="0"/>
          <c:showPercent val="0"/>
          <c:showBubbleSize val="0"/>
        </c:dLbls>
        <c:gapWidth val="182"/>
        <c:axId val="1289260448"/>
        <c:axId val="1289262944"/>
      </c:barChart>
      <c:catAx>
        <c:axId val="128926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89262944"/>
        <c:crosses val="autoZero"/>
        <c:auto val="1"/>
        <c:lblAlgn val="ctr"/>
        <c:lblOffset val="100"/>
        <c:noMultiLvlLbl val="0"/>
      </c:catAx>
      <c:valAx>
        <c:axId val="1289262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8926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23076923076921"/>
          <c:y val="5.0925925925925923E-2"/>
          <c:w val="0.48122300973581889"/>
          <c:h val="0.8416746864975212"/>
        </c:manualLayout>
      </c:layout>
      <c:barChart>
        <c:barDir val="bar"/>
        <c:grouping val="clustered"/>
        <c:varyColors val="0"/>
        <c:ser>
          <c:idx val="0"/>
          <c:order val="0"/>
          <c:spPr>
            <a:solidFill>
              <a:srgbClr val="002060"/>
            </a:solidFill>
            <a:ln>
              <a:noFill/>
            </a:ln>
            <a:effectLst/>
          </c:spPr>
          <c:invertIfNegative val="0"/>
          <c:dLbls>
            <c:dLbl>
              <c:idx val="4"/>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C4-47CF-9E3E-8F9CE09EADAB}"/>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給与反映!$B$17:$B$21</c:f>
              <c:strCache>
                <c:ptCount val="5"/>
                <c:pt idx="0">
                  <c:v>その他</c:v>
                </c:pt>
                <c:pt idx="1">
                  <c:v>３号以下の昇給だったが、１年後には４号昇給として調整</c:v>
                </c:pt>
                <c:pt idx="2">
                  <c:v>勤勉手当のメリハリが適度</c:v>
                </c:pt>
                <c:pt idx="3">
                  <c:v>４号以上の昇給</c:v>
                </c:pt>
                <c:pt idx="4">
                  <c:v>特に気にしていなかった</c:v>
                </c:pt>
              </c:strCache>
            </c:strRef>
          </c:cat>
          <c:val>
            <c:numRef>
              <c:f>給与反映!$C$17:$C$21</c:f>
              <c:numCache>
                <c:formatCode>0.0%</c:formatCode>
                <c:ptCount val="5"/>
                <c:pt idx="0">
                  <c:v>2.4E-2</c:v>
                </c:pt>
                <c:pt idx="1">
                  <c:v>7.0000000000000001E-3</c:v>
                </c:pt>
                <c:pt idx="2">
                  <c:v>0.129</c:v>
                </c:pt>
                <c:pt idx="3">
                  <c:v>0.17299999999999999</c:v>
                </c:pt>
                <c:pt idx="4">
                  <c:v>0.71299999999999997</c:v>
                </c:pt>
              </c:numCache>
            </c:numRef>
          </c:val>
          <c:extLst>
            <c:ext xmlns:c16="http://schemas.microsoft.com/office/drawing/2014/chart" uri="{C3380CC4-5D6E-409C-BE32-E72D297353CC}">
              <c16:uniqueId val="{00000001-B4C4-47CF-9E3E-8F9CE09EADAB}"/>
            </c:ext>
          </c:extLst>
        </c:ser>
        <c:dLbls>
          <c:dLblPos val="outEnd"/>
          <c:showLegendKey val="0"/>
          <c:showVal val="1"/>
          <c:showCatName val="0"/>
          <c:showSerName val="0"/>
          <c:showPercent val="0"/>
          <c:showBubbleSize val="0"/>
        </c:dLbls>
        <c:gapWidth val="182"/>
        <c:axId val="1466286864"/>
        <c:axId val="1466287280"/>
      </c:barChart>
      <c:catAx>
        <c:axId val="146628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66287280"/>
        <c:crosses val="autoZero"/>
        <c:auto val="1"/>
        <c:lblAlgn val="ctr"/>
        <c:lblOffset val="100"/>
        <c:noMultiLvlLbl val="0"/>
      </c:catAx>
      <c:valAx>
        <c:axId val="1466287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66286864"/>
        <c:crosses val="autoZero"/>
        <c:crossBetween val="between"/>
        <c:majorUnit val="0.2"/>
        <c:min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72868834546985"/>
          <c:y val="0.1450003645377661"/>
          <c:w val="0.53748017397556724"/>
          <c:h val="0.83384076990376199"/>
        </c:manualLayout>
      </c:layout>
      <c:pieChart>
        <c:varyColors val="1"/>
        <c:ser>
          <c:idx val="0"/>
          <c:order val="0"/>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7280-46DA-8E8C-4E5F2A8E915B}"/>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7280-46DA-8E8C-4E5F2A8E915B}"/>
              </c:ext>
            </c:extLst>
          </c:dPt>
          <c:dPt>
            <c:idx val="2"/>
            <c:bubble3D val="0"/>
            <c:spPr>
              <a:pattFill prst="pct5">
                <a:fgClr>
                  <a:schemeClr val="accent5">
                    <a:lumMod val="75000"/>
                  </a:schemeClr>
                </a:fgClr>
                <a:bgClr>
                  <a:schemeClr val="bg1"/>
                </a:bgClr>
              </a:pattFill>
              <a:ln w="3175">
                <a:solidFill>
                  <a:schemeClr val="accent1"/>
                </a:solidFill>
              </a:ln>
              <a:effectLst/>
            </c:spPr>
            <c:extLst>
              <c:ext xmlns:c16="http://schemas.microsoft.com/office/drawing/2014/chart" uri="{C3380CC4-5D6E-409C-BE32-E72D297353CC}">
                <c16:uniqueId val="{00000005-7280-46DA-8E8C-4E5F2A8E915B}"/>
              </c:ext>
            </c:extLst>
          </c:dPt>
          <c:dPt>
            <c:idx val="3"/>
            <c:bubble3D val="0"/>
            <c:spPr>
              <a:pattFill prst="dkUpDiag">
                <a:fgClr>
                  <a:schemeClr val="accent5">
                    <a:lumMod val="75000"/>
                  </a:schemeClr>
                </a:fgClr>
                <a:bgClr>
                  <a:schemeClr val="bg1"/>
                </a:bgClr>
              </a:pattFill>
              <a:ln w="19050">
                <a:solidFill>
                  <a:schemeClr val="lt1"/>
                </a:solidFill>
              </a:ln>
              <a:effectLst/>
            </c:spPr>
            <c:extLst>
              <c:ext xmlns:c16="http://schemas.microsoft.com/office/drawing/2014/chart" uri="{C3380CC4-5D6E-409C-BE32-E72D297353CC}">
                <c16:uniqueId val="{00000007-7280-46DA-8E8C-4E5F2A8E915B}"/>
              </c:ext>
            </c:extLst>
          </c:dPt>
          <c:dPt>
            <c:idx val="4"/>
            <c:bubble3D val="0"/>
            <c:spPr>
              <a:pattFill prst="pct80">
                <a:fgClr>
                  <a:srgbClr val="002060"/>
                </a:fgClr>
                <a:bgClr>
                  <a:schemeClr val="bg1"/>
                </a:bgClr>
              </a:pattFill>
              <a:ln w="19050">
                <a:solidFill>
                  <a:schemeClr val="lt1"/>
                </a:solidFill>
              </a:ln>
              <a:effectLst/>
            </c:spPr>
            <c:extLst>
              <c:ext xmlns:c16="http://schemas.microsoft.com/office/drawing/2014/chart" uri="{C3380CC4-5D6E-409C-BE32-E72D297353CC}">
                <c16:uniqueId val="{00000009-7280-46DA-8E8C-4E5F2A8E915B}"/>
              </c:ext>
            </c:extLst>
          </c:dPt>
          <c:dPt>
            <c:idx val="5"/>
            <c:bubble3D val="0"/>
            <c:spPr>
              <a:solidFill>
                <a:schemeClr val="tx1"/>
              </a:solidFill>
              <a:ln w="19050">
                <a:solidFill>
                  <a:schemeClr val="lt1"/>
                </a:solidFill>
              </a:ln>
              <a:effectLst/>
            </c:spPr>
            <c:extLst>
              <c:ext xmlns:c16="http://schemas.microsoft.com/office/drawing/2014/chart" uri="{C3380CC4-5D6E-409C-BE32-E72D297353CC}">
                <c16:uniqueId val="{0000000B-7280-46DA-8E8C-4E5F2A8E915B}"/>
              </c:ext>
            </c:extLst>
          </c:dPt>
          <c:dLbls>
            <c:dLbl>
              <c:idx val="0"/>
              <c:layout>
                <c:manualLayout>
                  <c:x val="-0.10762118253571035"/>
                  <c:y val="0.161722805482648"/>
                </c:manualLayout>
              </c:layout>
              <c:tx>
                <c:rich>
                  <a:bodyPr/>
                  <a:lstStyle/>
                  <a:p>
                    <a:r>
                      <a:rPr lang="en-US" altLang="ja-JP"/>
                      <a:t>①</a:t>
                    </a:r>
                    <a:fld id="{919817D7-D9CD-4B8A-931A-D7C6CE907F8D}"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80-46DA-8E8C-4E5F2A8E915B}"/>
                </c:ext>
              </c:extLst>
            </c:dLbl>
            <c:dLbl>
              <c:idx val="1"/>
              <c:layout>
                <c:manualLayout>
                  <c:x val="-8.2602443271135528E-2"/>
                  <c:y val="-6.8218868474773986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r>
                      <a:rPr lang="en-US" altLang="ja-JP" b="1">
                        <a:solidFill>
                          <a:schemeClr val="bg1"/>
                        </a:solidFill>
                      </a:rPr>
                      <a:t>②</a:t>
                    </a:r>
                    <a:fld id="{53B8E19E-922A-4311-9603-2EF3F4DC5187}" type="VALUE">
                      <a:rPr lang="en-US" altLang="ja-JP" b="1">
                        <a:solidFill>
                          <a:schemeClr val="bg1"/>
                        </a:solidFill>
                      </a:rPr>
                      <a:pPr>
                        <a:defRPr sz="1000" b="1">
                          <a:solidFill>
                            <a:schemeClr val="bg1"/>
                          </a:solidFill>
                          <a:latin typeface="BIZ UDPゴシック" panose="020B0400000000000000" pitchFamily="50" charset="-128"/>
                          <a:ea typeface="BIZ UDPゴシック" panose="020B0400000000000000" pitchFamily="50" charset="-128"/>
                        </a:defRPr>
                      </a:pPr>
                      <a:t>[値]</a:t>
                    </a:fld>
                    <a:endParaRPr lang="en-US" altLang="ja-JP" b="1">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80-46DA-8E8C-4E5F2A8E915B}"/>
                </c:ext>
              </c:extLst>
            </c:dLbl>
            <c:dLbl>
              <c:idx val="2"/>
              <c:tx>
                <c:rich>
                  <a:bodyPr/>
                  <a:lstStyle/>
                  <a:p>
                    <a:r>
                      <a:rPr lang="en-US" altLang="ja-JP"/>
                      <a:t>③</a:t>
                    </a:r>
                    <a:fld id="{D594BF33-DE75-4445-A692-BA468621D464}" type="VALUE">
                      <a:rPr lang="en-US" altLang="ja-JP"/>
                      <a:pPr/>
                      <a:t>[値]</a:t>
                    </a:fld>
                    <a:endParaRPr lang="en-US" altLang="ja-JP"/>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280-46DA-8E8C-4E5F2A8E915B}"/>
                </c:ext>
              </c:extLst>
            </c:dLbl>
            <c:dLbl>
              <c:idx val="3"/>
              <c:layout>
                <c:manualLayout>
                  <c:x val="1.990826571924699E-2"/>
                  <c:y val="2.1739938757655272E-2"/>
                </c:manualLayout>
              </c:layout>
              <c:tx>
                <c:rich>
                  <a:bodyPr/>
                  <a:lstStyle/>
                  <a:p>
                    <a:r>
                      <a:rPr lang="en-US" altLang="ja-JP"/>
                      <a:t>④</a:t>
                    </a:r>
                    <a:fld id="{B19F6C63-7FF8-4E5E-BE7F-38F7FDB12525}"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280-46DA-8E8C-4E5F2A8E915B}"/>
                </c:ext>
              </c:extLst>
            </c:dLbl>
            <c:dLbl>
              <c:idx val="4"/>
              <c:layout>
                <c:manualLayout>
                  <c:x val="1.1743350791983589E-2"/>
                  <c:y val="2.2118328958880142E-2"/>
                </c:manualLayout>
              </c:layout>
              <c:tx>
                <c:rich>
                  <a:bodyPr/>
                  <a:lstStyle/>
                  <a:p>
                    <a:r>
                      <a:rPr lang="en-US" altLang="ja-JP"/>
                      <a:t>⑤</a:t>
                    </a:r>
                    <a:fld id="{95954C35-2A25-4EA9-B134-8E23F9BD7840}"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280-46DA-8E8C-4E5F2A8E915B}"/>
                </c:ext>
              </c:extLst>
            </c:dLbl>
            <c:dLbl>
              <c:idx val="5"/>
              <c:layout>
                <c:manualLayout>
                  <c:x val="4.6212553779927015E-2"/>
                  <c:y val="4.2650918635170604E-5"/>
                </c:manualLayout>
              </c:layout>
              <c:tx>
                <c:rich>
                  <a:bodyPr/>
                  <a:lstStyle/>
                  <a:p>
                    <a:r>
                      <a:rPr lang="en-US" altLang="ja-JP"/>
                      <a:t>⑥</a:t>
                    </a:r>
                    <a:fld id="{A932F1FC-92AB-42D8-B5D5-33B6B478088E}"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280-46DA-8E8C-4E5F2A8E915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extLst>
          </c:dLbls>
          <c:cat>
            <c:strRef>
              <c:f>執務意欲!$B$4:$B$9</c:f>
              <c:strCache>
                <c:ptCount val="6"/>
                <c:pt idx="0">
                  <c:v>①高かった</c:v>
                </c:pt>
                <c:pt idx="1">
                  <c:v>②やや高かった</c:v>
                </c:pt>
                <c:pt idx="2">
                  <c:v>③どちらともいえない</c:v>
                </c:pt>
                <c:pt idx="3">
                  <c:v>④やや低かった</c:v>
                </c:pt>
                <c:pt idx="4">
                  <c:v>⑤低かった</c:v>
                </c:pt>
                <c:pt idx="5">
                  <c:v>⑥その他</c:v>
                </c:pt>
              </c:strCache>
            </c:strRef>
          </c:cat>
          <c:val>
            <c:numRef>
              <c:f>執務意欲!$C$4:$C$9</c:f>
              <c:numCache>
                <c:formatCode>0.0%</c:formatCode>
                <c:ptCount val="6"/>
                <c:pt idx="0">
                  <c:v>0.16273544883760399</c:v>
                </c:pt>
                <c:pt idx="1">
                  <c:v>0.352112676056338</c:v>
                </c:pt>
                <c:pt idx="2">
                  <c:v>0.3621245545562532</c:v>
                </c:pt>
                <c:pt idx="3">
                  <c:v>6.2616663838452408E-2</c:v>
                </c:pt>
                <c:pt idx="4">
                  <c:v>5.0398778211437296E-2</c:v>
                </c:pt>
                <c:pt idx="5">
                  <c:v>1.0011878499915153E-2</c:v>
                </c:pt>
              </c:numCache>
            </c:numRef>
          </c:val>
          <c:extLst>
            <c:ext xmlns:c16="http://schemas.microsoft.com/office/drawing/2014/chart" uri="{C3380CC4-5D6E-409C-BE32-E72D297353CC}">
              <c16:uniqueId val="{0000000C-7280-46DA-8E8C-4E5F2A8E915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0115725238910946E-2"/>
          <c:y val="0.2534711286089239"/>
          <c:w val="0.30738779527559057"/>
          <c:h val="0.515047389909594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面談・絶対評価・相対評価!$B$61:$B$63</c:f>
              <c:strCache>
                <c:ptCount val="3"/>
                <c:pt idx="0">
                  <c:v>その他</c:v>
                </c:pt>
                <c:pt idx="1">
                  <c:v>評価者からの評価理由の説明が不十分</c:v>
                </c:pt>
                <c:pt idx="2">
                  <c:v>自己評価と評価結果に違いがあった</c:v>
                </c:pt>
              </c:strCache>
            </c:strRef>
          </c:cat>
          <c:val>
            <c:numRef>
              <c:f>面談・絶対評価・相対評価!$C$61:$C$63</c:f>
              <c:numCache>
                <c:formatCode>0.0%</c:formatCode>
                <c:ptCount val="3"/>
                <c:pt idx="0">
                  <c:v>0.21199999999999999</c:v>
                </c:pt>
                <c:pt idx="1">
                  <c:v>0.36499999999999999</c:v>
                </c:pt>
                <c:pt idx="2">
                  <c:v>0.61</c:v>
                </c:pt>
              </c:numCache>
            </c:numRef>
          </c:val>
          <c:extLst>
            <c:ext xmlns:c16="http://schemas.microsoft.com/office/drawing/2014/chart" uri="{C3380CC4-5D6E-409C-BE32-E72D297353CC}">
              <c16:uniqueId val="{00000000-2AED-4779-9F46-FD4DD8732BCC}"/>
            </c:ext>
          </c:extLst>
        </c:ser>
        <c:dLbls>
          <c:showLegendKey val="0"/>
          <c:showVal val="0"/>
          <c:showCatName val="0"/>
          <c:showSerName val="0"/>
          <c:showPercent val="0"/>
          <c:showBubbleSize val="0"/>
        </c:dLbls>
        <c:gapWidth val="182"/>
        <c:axId val="860985168"/>
        <c:axId val="860988080"/>
      </c:barChart>
      <c:catAx>
        <c:axId val="86098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860988080"/>
        <c:crosses val="autoZero"/>
        <c:auto val="1"/>
        <c:lblAlgn val="ctr"/>
        <c:lblOffset val="100"/>
        <c:noMultiLvlLbl val="0"/>
      </c:catAx>
      <c:valAx>
        <c:axId val="860988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86098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執務意欲!$B$24:$B$37</c:f>
              <c:strCache>
                <c:ptCount val="14"/>
                <c:pt idx="0">
                  <c:v>その他</c:v>
                </c:pt>
                <c:pt idx="1">
                  <c:v>自己啓発</c:v>
                </c:pt>
                <c:pt idx="2">
                  <c:v>業務の閑散</c:v>
                </c:pt>
                <c:pt idx="3">
                  <c:v>業務の繁忙</c:v>
                </c:pt>
                <c:pt idx="4">
                  <c:v>プライベートでの出来事</c:v>
                </c:pt>
                <c:pt idx="5">
                  <c:v>人事評価制度</c:v>
                </c:pt>
                <c:pt idx="6">
                  <c:v>福利厚生制度の充実</c:v>
                </c:pt>
                <c:pt idx="7">
                  <c:v>昇任</c:v>
                </c:pt>
                <c:pt idx="8">
                  <c:v>府民からの感謝</c:v>
                </c:pt>
                <c:pt idx="9">
                  <c:v>休暇休業制度の活用のしやすさ</c:v>
                </c:pt>
                <c:pt idx="10">
                  <c:v>給与が多いこと</c:v>
                </c:pt>
                <c:pt idx="11">
                  <c:v>やりがいのある業務への従事</c:v>
                </c:pt>
                <c:pt idx="12">
                  <c:v>自分の適性に合った業務への従事</c:v>
                </c:pt>
                <c:pt idx="13">
                  <c:v>職場における良好な人間関係</c:v>
                </c:pt>
              </c:strCache>
            </c:strRef>
          </c:cat>
          <c:val>
            <c:numRef>
              <c:f>執務意欲!$C$24:$C$37</c:f>
              <c:numCache>
                <c:formatCode>0.0%</c:formatCode>
                <c:ptCount val="14"/>
                <c:pt idx="0">
                  <c:v>0.02</c:v>
                </c:pt>
                <c:pt idx="1">
                  <c:v>1.7000000000000001E-2</c:v>
                </c:pt>
                <c:pt idx="2">
                  <c:v>1.9E-2</c:v>
                </c:pt>
                <c:pt idx="3">
                  <c:v>0.04</c:v>
                </c:pt>
                <c:pt idx="4">
                  <c:v>5.2999999999999999E-2</c:v>
                </c:pt>
                <c:pt idx="5">
                  <c:v>5.8000000000000003E-2</c:v>
                </c:pt>
                <c:pt idx="6">
                  <c:v>6.4000000000000001E-2</c:v>
                </c:pt>
                <c:pt idx="7">
                  <c:v>6.9000000000000006E-2</c:v>
                </c:pt>
                <c:pt idx="8">
                  <c:v>9.9000000000000005E-2</c:v>
                </c:pt>
                <c:pt idx="9">
                  <c:v>0.184</c:v>
                </c:pt>
                <c:pt idx="10">
                  <c:v>0.34899999999999998</c:v>
                </c:pt>
                <c:pt idx="11">
                  <c:v>0.433</c:v>
                </c:pt>
                <c:pt idx="12">
                  <c:v>0.54700000000000004</c:v>
                </c:pt>
                <c:pt idx="13">
                  <c:v>0.67600000000000005</c:v>
                </c:pt>
              </c:numCache>
            </c:numRef>
          </c:val>
          <c:extLst>
            <c:ext xmlns:c16="http://schemas.microsoft.com/office/drawing/2014/chart" uri="{C3380CC4-5D6E-409C-BE32-E72D297353CC}">
              <c16:uniqueId val="{00000000-1241-4D79-B1E3-4EF13757A04E}"/>
            </c:ext>
          </c:extLst>
        </c:ser>
        <c:dLbls>
          <c:dLblPos val="outEnd"/>
          <c:showLegendKey val="0"/>
          <c:showVal val="1"/>
          <c:showCatName val="0"/>
          <c:showSerName val="0"/>
          <c:showPercent val="0"/>
          <c:showBubbleSize val="0"/>
        </c:dLbls>
        <c:gapWidth val="182"/>
        <c:axId val="120537439"/>
        <c:axId val="120537855"/>
      </c:barChart>
      <c:catAx>
        <c:axId val="120537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0537855"/>
        <c:crosses val="autoZero"/>
        <c:auto val="1"/>
        <c:lblAlgn val="ctr"/>
        <c:lblOffset val="100"/>
        <c:noMultiLvlLbl val="0"/>
      </c:catAx>
      <c:valAx>
        <c:axId val="1205378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0537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執務意欲!$B$43:$B$55</c:f>
              <c:strCache>
                <c:ptCount val="13"/>
                <c:pt idx="0">
                  <c:v>その他</c:v>
                </c:pt>
                <c:pt idx="1">
                  <c:v>福利厚生制度が充実していないこと</c:v>
                </c:pt>
                <c:pt idx="2">
                  <c:v>業務の閑散</c:v>
                </c:pt>
                <c:pt idx="3">
                  <c:v>プライベートでの出来事</c:v>
                </c:pt>
                <c:pt idx="4">
                  <c:v>昇任しないこと</c:v>
                </c:pt>
                <c:pt idx="5">
                  <c:v>休暇休業制度の活用のしにくさ</c:v>
                </c:pt>
                <c:pt idx="6">
                  <c:v>府民からの叱責</c:v>
                </c:pt>
                <c:pt idx="7">
                  <c:v>人事評価制度</c:v>
                </c:pt>
                <c:pt idx="8">
                  <c:v>業務の繁忙</c:v>
                </c:pt>
                <c:pt idx="9">
                  <c:v>やりがいのない業務への従事</c:v>
                </c:pt>
                <c:pt idx="10">
                  <c:v>給与が少ないこと</c:v>
                </c:pt>
                <c:pt idx="11">
                  <c:v>自分の適性に合わない業務への従事</c:v>
                </c:pt>
                <c:pt idx="12">
                  <c:v>職場における険悪な人間関係</c:v>
                </c:pt>
              </c:strCache>
            </c:strRef>
          </c:cat>
          <c:val>
            <c:numRef>
              <c:f>執務意欲!$C$43:$C$55</c:f>
              <c:numCache>
                <c:formatCode>0.0%</c:formatCode>
                <c:ptCount val="13"/>
                <c:pt idx="0">
                  <c:v>2.8000000000000001E-2</c:v>
                </c:pt>
                <c:pt idx="1">
                  <c:v>2.8000000000000001E-2</c:v>
                </c:pt>
                <c:pt idx="2">
                  <c:v>2.9000000000000001E-2</c:v>
                </c:pt>
                <c:pt idx="3">
                  <c:v>3.5000000000000003E-2</c:v>
                </c:pt>
                <c:pt idx="4">
                  <c:v>8.2000000000000003E-2</c:v>
                </c:pt>
                <c:pt idx="5">
                  <c:v>0.125</c:v>
                </c:pt>
                <c:pt idx="6">
                  <c:v>0.125</c:v>
                </c:pt>
                <c:pt idx="7">
                  <c:v>0.14499999999999999</c:v>
                </c:pt>
                <c:pt idx="8">
                  <c:v>0.19700000000000001</c:v>
                </c:pt>
                <c:pt idx="9">
                  <c:v>0.34200000000000003</c:v>
                </c:pt>
                <c:pt idx="10">
                  <c:v>0.35099999999999998</c:v>
                </c:pt>
                <c:pt idx="11">
                  <c:v>0.443</c:v>
                </c:pt>
                <c:pt idx="12">
                  <c:v>0.68</c:v>
                </c:pt>
              </c:numCache>
            </c:numRef>
          </c:val>
          <c:extLst>
            <c:ext xmlns:c16="http://schemas.microsoft.com/office/drawing/2014/chart" uri="{C3380CC4-5D6E-409C-BE32-E72D297353CC}">
              <c16:uniqueId val="{00000000-E14E-429B-BB53-5F56555350CE}"/>
            </c:ext>
          </c:extLst>
        </c:ser>
        <c:dLbls>
          <c:dLblPos val="outEnd"/>
          <c:showLegendKey val="0"/>
          <c:showVal val="1"/>
          <c:showCatName val="0"/>
          <c:showSerName val="0"/>
          <c:showPercent val="0"/>
          <c:showBubbleSize val="0"/>
        </c:dLbls>
        <c:gapWidth val="182"/>
        <c:axId val="1552285167"/>
        <c:axId val="1552283503"/>
      </c:barChart>
      <c:catAx>
        <c:axId val="15522851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552283503"/>
        <c:crosses val="autoZero"/>
        <c:auto val="1"/>
        <c:lblAlgn val="ctr"/>
        <c:lblOffset val="100"/>
        <c:noMultiLvlLbl val="0"/>
      </c:catAx>
      <c:valAx>
        <c:axId val="15522835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55228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人事評価×執務意欲!$B$6:$B$11</c:f>
              <c:strCache>
                <c:ptCount val="6"/>
                <c:pt idx="0">
                  <c:v>⑥その他</c:v>
                </c:pt>
                <c:pt idx="1">
                  <c:v>⑤執務意欲は大きく低下した</c:v>
                </c:pt>
                <c:pt idx="2">
                  <c:v>④執務意欲はやや低下した</c:v>
                </c:pt>
                <c:pt idx="3">
                  <c:v>③影響しなかった</c:v>
                </c:pt>
                <c:pt idx="4">
                  <c:v>②執務意欲はやや向上した</c:v>
                </c:pt>
                <c:pt idx="5">
                  <c:v>①執務意欲は大きく向上した</c:v>
                </c:pt>
              </c:strCache>
            </c:strRef>
          </c:cat>
          <c:val>
            <c:numRef>
              <c:f>人事評価×執務意欲!$C$6:$C$11</c:f>
              <c:numCache>
                <c:formatCode>0.0%</c:formatCode>
                <c:ptCount val="6"/>
                <c:pt idx="0">
                  <c:v>1.0999999999999999E-2</c:v>
                </c:pt>
                <c:pt idx="1">
                  <c:v>5.5E-2</c:v>
                </c:pt>
                <c:pt idx="2">
                  <c:v>0.13600000000000001</c:v>
                </c:pt>
                <c:pt idx="3">
                  <c:v>0.432</c:v>
                </c:pt>
                <c:pt idx="4">
                  <c:v>0.32</c:v>
                </c:pt>
                <c:pt idx="5">
                  <c:v>4.4999999999999998E-2</c:v>
                </c:pt>
              </c:numCache>
            </c:numRef>
          </c:val>
          <c:extLst>
            <c:ext xmlns:c16="http://schemas.microsoft.com/office/drawing/2014/chart" uri="{C3380CC4-5D6E-409C-BE32-E72D297353CC}">
              <c16:uniqueId val="{00000000-F200-41E0-A8B3-870E9554466E}"/>
            </c:ext>
          </c:extLst>
        </c:ser>
        <c:dLbls>
          <c:showLegendKey val="0"/>
          <c:showVal val="0"/>
          <c:showCatName val="0"/>
          <c:showSerName val="0"/>
          <c:showPercent val="0"/>
          <c:showBubbleSize val="0"/>
        </c:dLbls>
        <c:gapWidth val="182"/>
        <c:axId val="120558655"/>
        <c:axId val="120547423"/>
      </c:barChart>
      <c:catAx>
        <c:axId val="120558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0547423"/>
        <c:crosses val="autoZero"/>
        <c:auto val="1"/>
        <c:lblAlgn val="ctr"/>
        <c:lblOffset val="100"/>
        <c:noMultiLvlLbl val="0"/>
      </c:catAx>
      <c:valAx>
        <c:axId val="1205474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0558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69454221782549"/>
          <c:y val="7.407407407407407E-2"/>
          <c:w val="0.45854861432579996"/>
          <c:h val="0.85287037037037039"/>
        </c:manualLayout>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人事評価×執務意欲!$B$27:$B$32</c:f>
              <c:strCache>
                <c:ptCount val="6"/>
                <c:pt idx="0">
                  <c:v>その他</c:v>
                </c:pt>
                <c:pt idx="1">
                  <c:v>自己評価より低い評価結果を受けて奮起した</c:v>
                </c:pt>
                <c:pt idx="2">
                  <c:v>頑張っている職員と頑張っていない職員とで評価結果に明確な差がついた</c:v>
                </c:pt>
                <c:pt idx="3">
                  <c:v>人事評価を通じて給与が上がった</c:v>
                </c:pt>
                <c:pt idx="4">
                  <c:v>自己評価よりも高い評価結果だった</c:v>
                </c:pt>
                <c:pt idx="5">
                  <c:v>人事評価を通じて上司に認められたと感じた</c:v>
                </c:pt>
              </c:strCache>
            </c:strRef>
          </c:cat>
          <c:val>
            <c:numRef>
              <c:f>人事評価×執務意欲!$C$27:$C$32</c:f>
              <c:numCache>
                <c:formatCode>0.0%</c:formatCode>
                <c:ptCount val="6"/>
                <c:pt idx="0">
                  <c:v>2.1999999999999999E-2</c:v>
                </c:pt>
                <c:pt idx="1">
                  <c:v>2.7E-2</c:v>
                </c:pt>
                <c:pt idx="2">
                  <c:v>0.11899999999999999</c:v>
                </c:pt>
                <c:pt idx="3">
                  <c:v>0.26500000000000001</c:v>
                </c:pt>
                <c:pt idx="4">
                  <c:v>0.33200000000000002</c:v>
                </c:pt>
                <c:pt idx="5">
                  <c:v>0.48899999999999999</c:v>
                </c:pt>
              </c:numCache>
            </c:numRef>
          </c:val>
          <c:extLst>
            <c:ext xmlns:c16="http://schemas.microsoft.com/office/drawing/2014/chart" uri="{C3380CC4-5D6E-409C-BE32-E72D297353CC}">
              <c16:uniqueId val="{00000000-21B1-477F-8E92-D95D010ED986}"/>
            </c:ext>
          </c:extLst>
        </c:ser>
        <c:dLbls>
          <c:showLegendKey val="0"/>
          <c:showVal val="0"/>
          <c:showCatName val="0"/>
          <c:showSerName val="0"/>
          <c:showPercent val="0"/>
          <c:showBubbleSize val="0"/>
        </c:dLbls>
        <c:gapWidth val="182"/>
        <c:axId val="1870841903"/>
        <c:axId val="1870832751"/>
      </c:barChart>
      <c:catAx>
        <c:axId val="1870841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870832751"/>
        <c:crosses val="autoZero"/>
        <c:auto val="1"/>
        <c:lblAlgn val="ctr"/>
        <c:lblOffset val="100"/>
        <c:noMultiLvlLbl val="0"/>
      </c:catAx>
      <c:valAx>
        <c:axId val="18708327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870841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86833855799382"/>
          <c:y val="5.0925925925925923E-2"/>
          <c:w val="0.47544409613375133"/>
          <c:h val="0.85287037037037039"/>
        </c:manualLayout>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人事評価×執務意欲!$B$39:$B$49</c:f>
              <c:strCache>
                <c:ptCount val="11"/>
                <c:pt idx="0">
                  <c:v>その他</c:v>
                </c:pt>
                <c:pt idx="1">
                  <c:v>絶対評価と相対評価が乖離している</c:v>
                </c:pt>
                <c:pt idx="2">
                  <c:v>人事評価を通じて適正な任用がなされていない</c:v>
                </c:pt>
                <c:pt idx="3">
                  <c:v>人事評価を通じて給与の上がり幅が想定を下回った</c:v>
                </c:pt>
                <c:pt idx="4">
                  <c:v>開示面談での絶対評価結果の説明に納得できなかった</c:v>
                </c:pt>
                <c:pt idx="5">
                  <c:v>開示面談での相対評価結果の説明に納得できなかった</c:v>
                </c:pt>
                <c:pt idx="6">
                  <c:v>面談を通じて上司と意思疎通が図れなかった</c:v>
                </c:pt>
                <c:pt idx="7">
                  <c:v>評価者を信頼していない</c:v>
                </c:pt>
                <c:pt idx="8">
                  <c:v>二次評価結果に納得できない</c:v>
                </c:pt>
                <c:pt idx="9">
                  <c:v>相対評価結果に納得できない</c:v>
                </c:pt>
                <c:pt idx="10">
                  <c:v>現行の人事評価制度自体に納得できない</c:v>
                </c:pt>
              </c:strCache>
            </c:strRef>
          </c:cat>
          <c:val>
            <c:numRef>
              <c:f>人事評価×執務意欲!$C$39:$C$49</c:f>
              <c:numCache>
                <c:formatCode>0.0%</c:formatCode>
                <c:ptCount val="11"/>
                <c:pt idx="0">
                  <c:v>8.3000000000000004E-2</c:v>
                </c:pt>
                <c:pt idx="1">
                  <c:v>6.4000000000000001E-2</c:v>
                </c:pt>
                <c:pt idx="2">
                  <c:v>7.6999999999999999E-2</c:v>
                </c:pt>
                <c:pt idx="3">
                  <c:v>9.8000000000000004E-2</c:v>
                </c:pt>
                <c:pt idx="4">
                  <c:v>0.112</c:v>
                </c:pt>
                <c:pt idx="5">
                  <c:v>0.126</c:v>
                </c:pt>
                <c:pt idx="6">
                  <c:v>0.13800000000000001</c:v>
                </c:pt>
                <c:pt idx="7">
                  <c:v>0.17499999999999999</c:v>
                </c:pt>
                <c:pt idx="8">
                  <c:v>0.25600000000000001</c:v>
                </c:pt>
                <c:pt idx="9">
                  <c:v>0.38700000000000001</c:v>
                </c:pt>
                <c:pt idx="10">
                  <c:v>0.39900000000000002</c:v>
                </c:pt>
              </c:numCache>
            </c:numRef>
          </c:val>
          <c:extLst>
            <c:ext xmlns:c16="http://schemas.microsoft.com/office/drawing/2014/chart" uri="{C3380CC4-5D6E-409C-BE32-E72D297353CC}">
              <c16:uniqueId val="{00000000-6DA9-4DE3-B5E2-C01A60049709}"/>
            </c:ext>
          </c:extLst>
        </c:ser>
        <c:dLbls>
          <c:showLegendKey val="0"/>
          <c:showVal val="0"/>
          <c:showCatName val="0"/>
          <c:showSerName val="0"/>
          <c:showPercent val="0"/>
          <c:showBubbleSize val="0"/>
        </c:dLbls>
        <c:gapWidth val="182"/>
        <c:axId val="393796063"/>
        <c:axId val="393775679"/>
      </c:barChart>
      <c:catAx>
        <c:axId val="393796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93775679"/>
        <c:crosses val="autoZero"/>
        <c:auto val="1"/>
        <c:lblAlgn val="ctr"/>
        <c:lblOffset val="100"/>
        <c:noMultiLvlLbl val="0"/>
      </c:catAx>
      <c:valAx>
        <c:axId val="39377567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9379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クロス集計!$K$14</c:f>
              <c:strCache>
                <c:ptCount val="1"/>
                <c:pt idx="0">
                  <c:v>執務意欲が向上</c:v>
                </c:pt>
              </c:strCache>
            </c:strRef>
          </c:tx>
          <c:spPr>
            <a:solidFill>
              <a:srgbClr val="FFC000"/>
            </a:solidFill>
            <a:ln>
              <a:solidFill>
                <a:schemeClr val="accent1"/>
              </a:solidFill>
            </a:ln>
            <a:effectLst/>
          </c:spPr>
          <c:invertIfNegative val="0"/>
          <c:dLbls>
            <c:dLbl>
              <c:idx val="0"/>
              <c:layout>
                <c:manualLayout>
                  <c:x val="3.0522181884978204E-3"/>
                  <c:y val="-6.977850746809571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61-4681-B1C6-18E8EFAAAA12}"/>
                </c:ext>
              </c:extLst>
            </c:dLbl>
            <c:dLbl>
              <c:idx val="1"/>
              <c:layout>
                <c:manualLayout>
                  <c:x val="5.20730400240766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91-4FC7-AFFC-3AC087CEB8C9}"/>
                </c:ext>
              </c:extLst>
            </c:dLbl>
            <c:dLbl>
              <c:idx val="2"/>
              <c:layout>
                <c:manualLayout>
                  <c:x val="3.56085288259119E-3"/>
                  <c:y val="1.06497118419041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61-4681-B1C6-18E8EFAAAA12}"/>
                </c:ext>
              </c:extLst>
            </c:dLbl>
            <c:dLbl>
              <c:idx val="3"/>
              <c:layout>
                <c:manualLayout>
                  <c:x val="3.5608528825912858E-3"/>
                  <c:y val="2.05492835757377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61-4681-B1C6-18E8EFAAAA12}"/>
                </c:ext>
              </c:extLst>
            </c:dLbl>
            <c:dLbl>
              <c:idx val="4"/>
              <c:layout>
                <c:manualLayout>
                  <c:x val="5.2073040024076603E-3"/>
                  <c:y val="-1.52245775029894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91-4FC7-AFFC-3AC087CEB8C9}"/>
                </c:ext>
              </c:extLst>
            </c:dLbl>
            <c:dLbl>
              <c:idx val="5"/>
              <c:layout>
                <c:manualLayout>
                  <c:x val="1.4660405874494953E-3"/>
                  <c:y val="-1.395570149361914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61-4681-B1C6-18E8EFAAAA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クロス集計!$L$13:$Q$13</c:f>
              <c:strCache>
                <c:ptCount val="6"/>
                <c:pt idx="0">
                  <c:v>S</c:v>
                </c:pt>
                <c:pt idx="1">
                  <c:v>AA</c:v>
                </c:pt>
                <c:pt idx="2">
                  <c:v>A</c:v>
                </c:pt>
                <c:pt idx="3">
                  <c:v>B</c:v>
                </c:pt>
                <c:pt idx="4">
                  <c:v>C</c:v>
                </c:pt>
                <c:pt idx="5">
                  <c:v>D</c:v>
                </c:pt>
              </c:strCache>
            </c:strRef>
          </c:cat>
          <c:val>
            <c:numRef>
              <c:f>クロス集計!$L$14:$Q$14</c:f>
              <c:numCache>
                <c:formatCode>0.0%</c:formatCode>
                <c:ptCount val="6"/>
                <c:pt idx="0">
                  <c:v>0.8571428571428571</c:v>
                </c:pt>
                <c:pt idx="1">
                  <c:v>0.92737430167597767</c:v>
                </c:pt>
                <c:pt idx="2">
                  <c:v>0.80217785843920142</c:v>
                </c:pt>
                <c:pt idx="3">
                  <c:v>0.52043132803632242</c:v>
                </c:pt>
                <c:pt idx="4">
                  <c:v>0.30434782608695654</c:v>
                </c:pt>
                <c:pt idx="5">
                  <c:v>0.15789473684210525</c:v>
                </c:pt>
              </c:numCache>
            </c:numRef>
          </c:val>
          <c:extLst>
            <c:ext xmlns:c16="http://schemas.microsoft.com/office/drawing/2014/chart" uri="{C3380CC4-5D6E-409C-BE32-E72D297353CC}">
              <c16:uniqueId val="{00000004-3B61-4681-B1C6-18E8EFAAAA12}"/>
            </c:ext>
          </c:extLst>
        </c:ser>
        <c:ser>
          <c:idx val="1"/>
          <c:order val="1"/>
          <c:tx>
            <c:strRef>
              <c:f>クロス集計!$K$15</c:f>
              <c:strCache>
                <c:ptCount val="1"/>
                <c:pt idx="0">
                  <c:v>執務意欲が低下</c:v>
                </c:pt>
              </c:strCache>
            </c:strRef>
          </c:tx>
          <c:spPr>
            <a:pattFill prst="pct5">
              <a:fgClr>
                <a:schemeClr val="accent5">
                  <a:lumMod val="75000"/>
                </a:schemeClr>
              </a:fgClr>
              <a:bgClr>
                <a:schemeClr val="bg1"/>
              </a:bgClr>
            </a:pattFill>
            <a:ln>
              <a:solidFill>
                <a:schemeClr val="accent1"/>
              </a:solidFill>
            </a:ln>
            <a:effectLst/>
          </c:spPr>
          <c:invertIfNegative val="0"/>
          <c:dLbls>
            <c:dLbl>
              <c:idx val="0"/>
              <c:layout>
                <c:manualLayout>
                  <c:x val="9.5720088138745538E-4"/>
                  <c:y val="3.80614437574736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61-4681-B1C6-18E8EFAAAA12}"/>
                </c:ext>
              </c:extLst>
            </c:dLbl>
            <c:dLbl>
              <c:idx val="2"/>
              <c:layout>
                <c:manualLayout>
                  <c:x val="6.1645048837951156E-3"/>
                  <c:y val="3.80614437574735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61-4681-B1C6-18E8EFAAAA12}"/>
                </c:ext>
              </c:extLst>
            </c:dLbl>
            <c:dLbl>
              <c:idx val="3"/>
              <c:layout>
                <c:manualLayout>
                  <c:x val="5.6558701897016748E-3"/>
                  <c:y val="-3.80614437574736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61-4681-B1C6-18E8EFAAAA12}"/>
                </c:ext>
              </c:extLst>
            </c:dLbl>
            <c:dLbl>
              <c:idx val="5"/>
              <c:layout>
                <c:manualLayout>
                  <c:x val="-6.0068506799522414E-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61-4681-B1C6-18E8EFAAAA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クロス集計!$L$13:$Q$13</c:f>
              <c:strCache>
                <c:ptCount val="6"/>
                <c:pt idx="0">
                  <c:v>S</c:v>
                </c:pt>
                <c:pt idx="1">
                  <c:v>AA</c:v>
                </c:pt>
                <c:pt idx="2">
                  <c:v>A</c:v>
                </c:pt>
                <c:pt idx="3">
                  <c:v>B</c:v>
                </c:pt>
                <c:pt idx="4">
                  <c:v>C</c:v>
                </c:pt>
                <c:pt idx="5">
                  <c:v>D</c:v>
                </c:pt>
              </c:strCache>
            </c:strRef>
          </c:cat>
          <c:val>
            <c:numRef>
              <c:f>クロス集計!$L$15:$Q$15</c:f>
              <c:numCache>
                <c:formatCode>0.0%</c:formatCode>
                <c:ptCount val="6"/>
                <c:pt idx="0">
                  <c:v>0.14285714285714285</c:v>
                </c:pt>
                <c:pt idx="1">
                  <c:v>7.2625698324022353E-2</c:v>
                </c:pt>
                <c:pt idx="2">
                  <c:v>0.19782214156079855</c:v>
                </c:pt>
                <c:pt idx="3">
                  <c:v>0.47956867196367764</c:v>
                </c:pt>
                <c:pt idx="4">
                  <c:v>0.69565217391304346</c:v>
                </c:pt>
                <c:pt idx="5">
                  <c:v>0.84210526315789469</c:v>
                </c:pt>
              </c:numCache>
            </c:numRef>
          </c:val>
          <c:extLst>
            <c:ext xmlns:c16="http://schemas.microsoft.com/office/drawing/2014/chart" uri="{C3380CC4-5D6E-409C-BE32-E72D297353CC}">
              <c16:uniqueId val="{00000009-3B61-4681-B1C6-18E8EFAAAA12}"/>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26587983"/>
        <c:axId val="134856095"/>
      </c:barChart>
      <c:catAx>
        <c:axId val="32658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4856095"/>
        <c:crosses val="autoZero"/>
        <c:auto val="1"/>
        <c:lblAlgn val="ctr"/>
        <c:lblOffset val="100"/>
        <c:noMultiLvlLbl val="0"/>
      </c:catAx>
      <c:valAx>
        <c:axId val="1348560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2658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47049003931976E-2"/>
          <c:y val="9.2592592592592587E-2"/>
          <c:w val="0.77879948914431663"/>
          <c:h val="0.75745370370370391"/>
        </c:manualLayout>
      </c:layout>
      <c:barChart>
        <c:barDir val="col"/>
        <c:grouping val="percentStacked"/>
        <c:varyColors val="0"/>
        <c:ser>
          <c:idx val="0"/>
          <c:order val="0"/>
          <c:tx>
            <c:strRef>
              <c:f>クロス集計!$K$30</c:f>
              <c:strCache>
                <c:ptCount val="1"/>
                <c:pt idx="0">
                  <c:v>執務意欲が向上</c:v>
                </c:pt>
              </c:strCache>
            </c:strRef>
          </c:tx>
          <c:spPr>
            <a:solidFill>
              <a:srgbClr val="FFC000"/>
            </a:solidFill>
            <a:ln>
              <a:solidFill>
                <a:schemeClr val="accent1"/>
              </a:solidFill>
            </a:ln>
            <a:effectLst/>
          </c:spPr>
          <c:invertIfNegative val="0"/>
          <c:dLbls>
            <c:dLbl>
              <c:idx val="1"/>
              <c:layout>
                <c:manualLayout>
                  <c:x val="1.2781880136440939E-3"/>
                  <c:y val="9.84508589385246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D3-4663-A5B8-6BCE9F6B8ECF}"/>
                </c:ext>
              </c:extLst>
            </c:dLbl>
            <c:dLbl>
              <c:idx val="2"/>
              <c:layout>
                <c:manualLayout>
                  <c:x val="3.832452496856878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D3-4663-A5B8-6BCE9F6B8ECF}"/>
                </c:ext>
              </c:extLst>
            </c:dLbl>
            <c:dLbl>
              <c:idx val="3"/>
              <c:layout>
                <c:manualLayout>
                  <c:x val="3.1933584900348316E-3"/>
                  <c:y val="1.44746018748040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D3-4663-A5B8-6BCE9F6B8ECF}"/>
                </c:ext>
              </c:extLst>
            </c:dLbl>
            <c:dLbl>
              <c:idx val="4"/>
              <c:layout>
                <c:manualLayout>
                  <c:x val="-6.3698246274664376E-4"/>
                  <c:y val="1.11929065768532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D3-4663-A5B8-6BCE9F6B8E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クロス集計!$L$29:$Q$29</c:f>
              <c:strCache>
                <c:ptCount val="6"/>
                <c:pt idx="0">
                  <c:v>特区分</c:v>
                </c:pt>
                <c:pt idx="1">
                  <c:v>一区分</c:v>
                </c:pt>
                <c:pt idx="2">
                  <c:v>二区分</c:v>
                </c:pt>
                <c:pt idx="3">
                  <c:v>三区分</c:v>
                </c:pt>
                <c:pt idx="4">
                  <c:v>四区分</c:v>
                </c:pt>
                <c:pt idx="5">
                  <c:v>五区分</c:v>
                </c:pt>
              </c:strCache>
            </c:strRef>
          </c:cat>
          <c:val>
            <c:numRef>
              <c:f>クロス集計!$L$30:$Q$30</c:f>
              <c:numCache>
                <c:formatCode>0.0%</c:formatCode>
                <c:ptCount val="6"/>
                <c:pt idx="0">
                  <c:v>0.96568627450980393</c:v>
                </c:pt>
                <c:pt idx="1">
                  <c:v>0.92265193370165743</c:v>
                </c:pt>
                <c:pt idx="2">
                  <c:v>0.82672706681766706</c:v>
                </c:pt>
                <c:pt idx="3">
                  <c:v>0.5085646780862374</c:v>
                </c:pt>
                <c:pt idx="4">
                  <c:v>0.25862068965517243</c:v>
                </c:pt>
                <c:pt idx="5">
                  <c:v>0.15</c:v>
                </c:pt>
              </c:numCache>
            </c:numRef>
          </c:val>
          <c:extLst>
            <c:ext xmlns:c16="http://schemas.microsoft.com/office/drawing/2014/chart" uri="{C3380CC4-5D6E-409C-BE32-E72D297353CC}">
              <c16:uniqueId val="{00000004-A9D3-4663-A5B8-6BCE9F6B8ECF}"/>
            </c:ext>
          </c:extLst>
        </c:ser>
        <c:ser>
          <c:idx val="1"/>
          <c:order val="1"/>
          <c:tx>
            <c:strRef>
              <c:f>クロス集計!$K$31</c:f>
              <c:strCache>
                <c:ptCount val="1"/>
                <c:pt idx="0">
                  <c:v>執務意欲が低下</c:v>
                </c:pt>
              </c:strCache>
            </c:strRef>
          </c:tx>
          <c:spPr>
            <a:pattFill prst="pct5">
              <a:fgClr>
                <a:schemeClr val="accent5">
                  <a:lumMod val="75000"/>
                </a:schemeClr>
              </a:fgClr>
              <a:bgClr>
                <a:schemeClr val="bg1"/>
              </a:bgClr>
            </a:pattFill>
            <a:ln>
              <a:solidFill>
                <a:schemeClr val="accent1"/>
              </a:solidFill>
            </a:ln>
            <a:effectLst/>
          </c:spPr>
          <c:invertIfNegative val="0"/>
          <c:dLbls>
            <c:dLbl>
              <c:idx val="0"/>
              <c:layout>
                <c:manualLayout>
                  <c:x val="2.234717479801761E-3"/>
                  <c:y val="-3.28169529795081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D0-4A45-88CB-80E179A01024}"/>
                </c:ext>
              </c:extLst>
            </c:dLbl>
            <c:dLbl>
              <c:idx val="1"/>
              <c:layout>
                <c:manualLayout>
                  <c:x val="2.2370049858834481E-3"/>
                  <c:y val="3.51503158567123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D3-4663-A5B8-6BCE9F6B8ECF}"/>
                </c:ext>
              </c:extLst>
            </c:dLbl>
            <c:dLbl>
              <c:idx val="2"/>
              <c:layout>
                <c:manualLayout>
                  <c:x val="-6.3698246274668474E-4"/>
                  <c:y val="-6.563390595901616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D3-4663-A5B8-6BCE9F6B8ECF}"/>
                </c:ext>
              </c:extLst>
            </c:dLbl>
            <c:dLbl>
              <c:idx val="3"/>
              <c:layout>
                <c:manualLayout>
                  <c:x val="1.5977350170551174E-3"/>
                  <c:y val="9.84508589385240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D3-4663-A5B8-6BCE9F6B8ECF}"/>
                </c:ext>
              </c:extLst>
            </c:dLbl>
            <c:dLbl>
              <c:idx val="4"/>
              <c:layout>
                <c:manualLayout>
                  <c:x val="-3.1743545933562024E-4"/>
                  <c:y val="-6.016371877935137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D3-4663-A5B8-6BCE9F6B8ECF}"/>
                </c:ext>
              </c:extLst>
            </c:dLbl>
            <c:dLbl>
              <c:idx val="5"/>
              <c:layout>
                <c:manualLayout>
                  <c:x val="5.7476229732475346E-3"/>
                  <c:y val="1.85185807262159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D3-4663-A5B8-6BCE9F6B8E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クロス集計!$L$29:$Q$29</c:f>
              <c:strCache>
                <c:ptCount val="6"/>
                <c:pt idx="0">
                  <c:v>特区分</c:v>
                </c:pt>
                <c:pt idx="1">
                  <c:v>一区分</c:v>
                </c:pt>
                <c:pt idx="2">
                  <c:v>二区分</c:v>
                </c:pt>
                <c:pt idx="3">
                  <c:v>三区分</c:v>
                </c:pt>
                <c:pt idx="4">
                  <c:v>四区分</c:v>
                </c:pt>
                <c:pt idx="5">
                  <c:v>五区分</c:v>
                </c:pt>
              </c:strCache>
            </c:strRef>
          </c:cat>
          <c:val>
            <c:numRef>
              <c:f>クロス集計!$L$31:$Q$31</c:f>
              <c:numCache>
                <c:formatCode>0.0%</c:formatCode>
                <c:ptCount val="6"/>
                <c:pt idx="0">
                  <c:v>3.4313725490196081E-2</c:v>
                </c:pt>
                <c:pt idx="1">
                  <c:v>7.7348066298342538E-2</c:v>
                </c:pt>
                <c:pt idx="2">
                  <c:v>0.17327293318233294</c:v>
                </c:pt>
                <c:pt idx="3">
                  <c:v>0.49143532191376255</c:v>
                </c:pt>
                <c:pt idx="4">
                  <c:v>0.74137931034482762</c:v>
                </c:pt>
                <c:pt idx="5">
                  <c:v>0.85</c:v>
                </c:pt>
              </c:numCache>
            </c:numRef>
          </c:val>
          <c:extLst>
            <c:ext xmlns:c16="http://schemas.microsoft.com/office/drawing/2014/chart" uri="{C3380CC4-5D6E-409C-BE32-E72D297353CC}">
              <c16:uniqueId val="{0000000A-A9D3-4663-A5B8-6BCE9F6B8ECF}"/>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26631663"/>
        <c:axId val="326632079"/>
      </c:barChart>
      <c:catAx>
        <c:axId val="32663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26632079"/>
        <c:crosses val="autoZero"/>
        <c:auto val="1"/>
        <c:lblAlgn val="ctr"/>
        <c:lblOffset val="100"/>
        <c:noMultiLvlLbl val="0"/>
      </c:catAx>
      <c:valAx>
        <c:axId val="32663207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2663166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クロス集計!$F$44</c:f>
              <c:strCache>
                <c:ptCount val="1"/>
                <c:pt idx="0">
                  <c:v>執務意欲は向上</c:v>
                </c:pt>
              </c:strCache>
            </c:strRef>
          </c:tx>
          <c:spPr>
            <a:solidFill>
              <a:srgbClr val="FFC000"/>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クロス集計!$B$45:$B$46</c:f>
              <c:strCache>
                <c:ptCount val="2"/>
                <c:pt idx="0">
                  <c:v>A・二区分</c:v>
                </c:pt>
                <c:pt idx="1">
                  <c:v>A・三区分</c:v>
                </c:pt>
              </c:strCache>
            </c:strRef>
          </c:cat>
          <c:val>
            <c:numRef>
              <c:f>クロス集計!$F$45:$F$46</c:f>
              <c:numCache>
                <c:formatCode>0.0%</c:formatCode>
                <c:ptCount val="2"/>
                <c:pt idx="0">
                  <c:v>0.83584589614740368</c:v>
                </c:pt>
                <c:pt idx="1">
                  <c:v>0.59090909090909094</c:v>
                </c:pt>
              </c:numCache>
            </c:numRef>
          </c:val>
          <c:extLst>
            <c:ext xmlns:c16="http://schemas.microsoft.com/office/drawing/2014/chart" uri="{C3380CC4-5D6E-409C-BE32-E72D297353CC}">
              <c16:uniqueId val="{00000000-5FDC-46AF-A8C4-79DD3A894917}"/>
            </c:ext>
          </c:extLst>
        </c:ser>
        <c:ser>
          <c:idx val="1"/>
          <c:order val="1"/>
          <c:tx>
            <c:strRef>
              <c:f>クロス集計!$G$44</c:f>
              <c:strCache>
                <c:ptCount val="1"/>
                <c:pt idx="0">
                  <c:v>執務意欲は低下</c:v>
                </c:pt>
              </c:strCache>
            </c:strRef>
          </c:tx>
          <c:spPr>
            <a:pattFill prst="pct5">
              <a:fgClr>
                <a:schemeClr val="accent5">
                  <a:lumMod val="75000"/>
                </a:schemeClr>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クロス集計!$B$45:$B$46</c:f>
              <c:strCache>
                <c:ptCount val="2"/>
                <c:pt idx="0">
                  <c:v>A・二区分</c:v>
                </c:pt>
                <c:pt idx="1">
                  <c:v>A・三区分</c:v>
                </c:pt>
              </c:strCache>
            </c:strRef>
          </c:cat>
          <c:val>
            <c:numRef>
              <c:f>クロス集計!$G$45:$G$46</c:f>
              <c:numCache>
                <c:formatCode>0.0%</c:formatCode>
                <c:ptCount val="2"/>
                <c:pt idx="0">
                  <c:v>0.16415410385259632</c:v>
                </c:pt>
                <c:pt idx="1">
                  <c:v>0.40909090909090912</c:v>
                </c:pt>
              </c:numCache>
            </c:numRef>
          </c:val>
          <c:extLst>
            <c:ext xmlns:c16="http://schemas.microsoft.com/office/drawing/2014/chart" uri="{C3380CC4-5D6E-409C-BE32-E72D297353CC}">
              <c16:uniqueId val="{00000001-5FDC-46AF-A8C4-79DD3A894917}"/>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20566143"/>
        <c:axId val="120565727"/>
      </c:barChart>
      <c:catAx>
        <c:axId val="12056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0565727"/>
        <c:crosses val="autoZero"/>
        <c:auto val="1"/>
        <c:lblAlgn val="ctr"/>
        <c:lblOffset val="100"/>
        <c:noMultiLvlLbl val="0"/>
      </c:catAx>
      <c:valAx>
        <c:axId val="1205657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0566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93126042659965158"/>
          <c:h val="0.83152777777777775"/>
        </c:manualLayout>
      </c:layout>
      <c:barChart>
        <c:barDir val="col"/>
        <c:grouping val="percentStacked"/>
        <c:varyColors val="0"/>
        <c:ser>
          <c:idx val="0"/>
          <c:order val="0"/>
          <c:tx>
            <c:strRef>
              <c:f>クロス集計!$F$49</c:f>
              <c:strCache>
                <c:ptCount val="1"/>
                <c:pt idx="0">
                  <c:v>執務意欲は向上</c:v>
                </c:pt>
              </c:strCache>
            </c:strRef>
          </c:tx>
          <c:spPr>
            <a:solidFill>
              <a:srgbClr val="FFC000"/>
            </a:solidFill>
            <a:ln>
              <a:solidFill>
                <a:schemeClr val="accent1"/>
              </a:solidFill>
            </a:ln>
            <a:effectLst/>
          </c:spPr>
          <c:invertIfNegative val="0"/>
          <c:dLbls>
            <c:dLbl>
              <c:idx val="0"/>
              <c:layout>
                <c:manualLayout>
                  <c:x val="5.5555555555555428E-3"/>
                  <c:y val="4.62962962962954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73-4837-81A5-E08BF70B7CFE}"/>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クロス集計!$B$50:$B$51</c:f>
              <c:strCache>
                <c:ptCount val="2"/>
                <c:pt idx="0">
                  <c:v>B・三区分</c:v>
                </c:pt>
                <c:pt idx="1">
                  <c:v>B・四区分</c:v>
                </c:pt>
              </c:strCache>
            </c:strRef>
          </c:cat>
          <c:val>
            <c:numRef>
              <c:f>クロス集計!$F$50:$F$51</c:f>
              <c:numCache>
                <c:formatCode>0.0%</c:formatCode>
                <c:ptCount val="2"/>
                <c:pt idx="0">
                  <c:v>0.49191848208011246</c:v>
                </c:pt>
                <c:pt idx="1">
                  <c:v>0.24468085106382978</c:v>
                </c:pt>
              </c:numCache>
            </c:numRef>
          </c:val>
          <c:extLst>
            <c:ext xmlns:c16="http://schemas.microsoft.com/office/drawing/2014/chart" uri="{C3380CC4-5D6E-409C-BE32-E72D297353CC}">
              <c16:uniqueId val="{00000001-6373-4837-81A5-E08BF70B7CFE}"/>
            </c:ext>
          </c:extLst>
        </c:ser>
        <c:ser>
          <c:idx val="1"/>
          <c:order val="1"/>
          <c:tx>
            <c:strRef>
              <c:f>クロス集計!$G$49</c:f>
              <c:strCache>
                <c:ptCount val="1"/>
                <c:pt idx="0">
                  <c:v>執務意欲は低下</c:v>
                </c:pt>
              </c:strCache>
            </c:strRef>
          </c:tx>
          <c:spPr>
            <a:pattFill prst="pct5">
              <a:fgClr>
                <a:schemeClr val="accent5">
                  <a:lumMod val="75000"/>
                </a:schemeClr>
              </a:fgClr>
              <a:bgClr>
                <a:schemeClr val="bg1"/>
              </a:bgClr>
            </a:pattFill>
            <a:ln>
              <a:solidFill>
                <a:schemeClr val="accent1"/>
              </a:solidFill>
            </a:ln>
            <a:effectLst/>
          </c:spPr>
          <c:invertIfNegative val="0"/>
          <c:dLbls>
            <c:dLbl>
              <c:idx val="0"/>
              <c:layout>
                <c:manualLayout>
                  <c:x val="2.7777777777777779E-3"/>
                  <c:y val="-2.121889068003332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73-4837-81A5-E08BF70B7CFE}"/>
                </c:ext>
              </c:extLst>
            </c:dLbl>
            <c:dLbl>
              <c:idx val="1"/>
              <c:layout>
                <c:manualLayout>
                  <c:x val="8.3333333333332829E-3"/>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73-4837-81A5-E08BF70B7CFE}"/>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クロス集計!$B$50:$B$51</c:f>
              <c:strCache>
                <c:ptCount val="2"/>
                <c:pt idx="0">
                  <c:v>B・三区分</c:v>
                </c:pt>
                <c:pt idx="1">
                  <c:v>B・四区分</c:v>
                </c:pt>
              </c:strCache>
            </c:strRef>
          </c:cat>
          <c:val>
            <c:numRef>
              <c:f>クロス集計!$G$50:$G$51</c:f>
              <c:numCache>
                <c:formatCode>0.0%</c:formatCode>
                <c:ptCount val="2"/>
                <c:pt idx="0">
                  <c:v>0.50808151791988754</c:v>
                </c:pt>
                <c:pt idx="1">
                  <c:v>0.75531914893617025</c:v>
                </c:pt>
              </c:numCache>
            </c:numRef>
          </c:val>
          <c:extLst>
            <c:ext xmlns:c16="http://schemas.microsoft.com/office/drawing/2014/chart" uri="{C3380CC4-5D6E-409C-BE32-E72D297353CC}">
              <c16:uniqueId val="{00000004-6373-4837-81A5-E08BF70B7CFE}"/>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787754207"/>
        <c:axId val="787745887"/>
      </c:barChart>
      <c:catAx>
        <c:axId val="78775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787745887"/>
        <c:crosses val="autoZero"/>
        <c:auto val="1"/>
        <c:lblAlgn val="ctr"/>
        <c:lblOffset val="100"/>
        <c:noMultiLvlLbl val="0"/>
      </c:catAx>
      <c:valAx>
        <c:axId val="78774588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87754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72777777777777775"/>
          <c:h val="0.83152777777777775"/>
        </c:manualLayout>
      </c:layout>
      <c:barChart>
        <c:barDir val="col"/>
        <c:grouping val="percentStacked"/>
        <c:varyColors val="0"/>
        <c:ser>
          <c:idx val="0"/>
          <c:order val="0"/>
          <c:tx>
            <c:strRef>
              <c:f>クロス集計!$C$44</c:f>
              <c:strCache>
                <c:ptCount val="1"/>
                <c:pt idx="0">
                  <c:v>執務意欲は向上</c:v>
                </c:pt>
              </c:strCache>
            </c:strRef>
          </c:tx>
          <c:spPr>
            <a:solidFill>
              <a:srgbClr val="FFC000"/>
            </a:solidFill>
            <a:ln>
              <a:solidFill>
                <a:schemeClr val="accent1"/>
              </a:solidFill>
            </a:ln>
            <a:effectLst/>
          </c:spPr>
          <c:invertIfNegative val="0"/>
          <c:dLbls>
            <c:dLbl>
              <c:idx val="0"/>
              <c:layout>
                <c:manualLayout>
                  <c:x val="5.5555555555555428E-3"/>
                  <c:y val="4.62962962962954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07-4E1B-90B9-A8E200BCFB8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クロス集計!$B$45:$B$47</c:f>
              <c:strCache>
                <c:ptCount val="3"/>
                <c:pt idx="0">
                  <c:v>B・第三区分</c:v>
                </c:pt>
                <c:pt idx="1">
                  <c:v>B・第四区分</c:v>
                </c:pt>
                <c:pt idx="2">
                  <c:v>B・第五区分</c:v>
                </c:pt>
              </c:strCache>
            </c:strRef>
          </c:cat>
          <c:val>
            <c:numRef>
              <c:f>クロス集計!$C$45:$C$47</c:f>
              <c:numCache>
                <c:formatCode>0.0%</c:formatCode>
                <c:ptCount val="3"/>
                <c:pt idx="0">
                  <c:v>0.33054892601431979</c:v>
                </c:pt>
                <c:pt idx="1">
                  <c:v>0.10236220472440945</c:v>
                </c:pt>
                <c:pt idx="2">
                  <c:v>0.08</c:v>
                </c:pt>
              </c:numCache>
            </c:numRef>
          </c:val>
          <c:extLst>
            <c:ext xmlns:c16="http://schemas.microsoft.com/office/drawing/2014/chart" uri="{C3380CC4-5D6E-409C-BE32-E72D297353CC}">
              <c16:uniqueId val="{00000001-DA07-4E1B-90B9-A8E200BCFB85}"/>
            </c:ext>
          </c:extLst>
        </c:ser>
        <c:ser>
          <c:idx val="1"/>
          <c:order val="1"/>
          <c:tx>
            <c:strRef>
              <c:f>クロス集計!$D$44</c:f>
              <c:strCache>
                <c:ptCount val="1"/>
                <c:pt idx="0">
                  <c:v>執務意欲は低下</c:v>
                </c:pt>
              </c:strCache>
            </c:strRef>
          </c:tx>
          <c:spPr>
            <a:pattFill prst="pct5">
              <a:fgClr>
                <a:schemeClr val="accent5">
                  <a:lumMod val="75000"/>
                </a:schemeClr>
              </a:fgClr>
              <a:bgClr>
                <a:schemeClr val="bg1"/>
              </a:bgClr>
            </a:pattFill>
            <a:ln>
              <a:solidFill>
                <a:schemeClr val="accent1"/>
              </a:solidFill>
            </a:ln>
            <a:effectLst/>
          </c:spPr>
          <c:invertIfNegative val="0"/>
          <c:dLbls>
            <c:dLbl>
              <c:idx val="0"/>
              <c:layout>
                <c:manualLayout>
                  <c:x val="2.7777777777777779E-3"/>
                  <c:y val="-2.121889068003332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07-4E1B-90B9-A8E200BCFB85}"/>
                </c:ext>
              </c:extLst>
            </c:dLbl>
            <c:dLbl>
              <c:idx val="1"/>
              <c:layout>
                <c:manualLayout>
                  <c:x val="8.3333333333332829E-3"/>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07-4E1B-90B9-A8E200BCFB8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クロス集計!$B$45:$B$47</c:f>
              <c:strCache>
                <c:ptCount val="3"/>
                <c:pt idx="0">
                  <c:v>B・第三区分</c:v>
                </c:pt>
                <c:pt idx="1">
                  <c:v>B・第四区分</c:v>
                </c:pt>
                <c:pt idx="2">
                  <c:v>B・第五区分</c:v>
                </c:pt>
              </c:strCache>
            </c:strRef>
          </c:cat>
          <c:val>
            <c:numRef>
              <c:f>クロス集計!$D$45:$D$47</c:f>
              <c:numCache>
                <c:formatCode>0.0%</c:formatCode>
                <c:ptCount val="3"/>
                <c:pt idx="0">
                  <c:v>0.66945107398568016</c:v>
                </c:pt>
                <c:pt idx="1">
                  <c:v>0.89763779527559051</c:v>
                </c:pt>
                <c:pt idx="2">
                  <c:v>0.92</c:v>
                </c:pt>
              </c:numCache>
            </c:numRef>
          </c:val>
          <c:extLst>
            <c:ext xmlns:c16="http://schemas.microsoft.com/office/drawing/2014/chart" uri="{C3380CC4-5D6E-409C-BE32-E72D297353CC}">
              <c16:uniqueId val="{00000004-DA07-4E1B-90B9-A8E200BCFB85}"/>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787754207"/>
        <c:axId val="787745887"/>
      </c:barChart>
      <c:catAx>
        <c:axId val="78775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787745887"/>
        <c:crosses val="autoZero"/>
        <c:auto val="1"/>
        <c:lblAlgn val="ctr"/>
        <c:lblOffset val="100"/>
        <c:noMultiLvlLbl val="0"/>
      </c:catAx>
      <c:valAx>
        <c:axId val="78774588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8775420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25420109245005"/>
          <c:y val="8.4917992054990149E-2"/>
          <c:w val="0.51145800524934382"/>
          <c:h val="0.8524300087489064"/>
        </c:manualLayout>
      </c:layout>
      <c:pieChart>
        <c:varyColors val="1"/>
        <c:ser>
          <c:idx val="0"/>
          <c:order val="0"/>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64B7-4052-9EE9-DC51E50BA9F8}"/>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64B7-4052-9EE9-DC51E50BA9F8}"/>
              </c:ext>
            </c:extLst>
          </c:dPt>
          <c:dLbls>
            <c:dLbl>
              <c:idx val="0"/>
              <c:layout>
                <c:manualLayout>
                  <c:x val="-0.16168657042869641"/>
                  <c:y val="-0.25055519101778945"/>
                </c:manualLayout>
              </c:layout>
              <c:tx>
                <c:rich>
                  <a:bodyPr/>
                  <a:lstStyle/>
                  <a:p>
                    <a:r>
                      <a:rPr lang="en-US" altLang="ja-JP"/>
                      <a:t>①</a:t>
                    </a:r>
                    <a:fld id="{F43CC32A-68EA-4273-9365-BF0622F8C196}" type="VALUE">
                      <a:rPr lang="en-US" altLang="ja-JP"/>
                      <a:pPr/>
                      <a:t>[値]</a:t>
                    </a:fld>
                    <a:endParaRPr lang="en-US" altLang="ja-JP"/>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B7-4052-9EE9-DC51E50BA9F8}"/>
                </c:ext>
              </c:extLst>
            </c:dLbl>
            <c:dLbl>
              <c:idx val="1"/>
              <c:layout>
                <c:manualLayout>
                  <c:x val="0.154596019247594"/>
                  <c:y val="0.13022820064158644"/>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r>
                      <a:rPr lang="en-US" altLang="ja-JP" b="0">
                        <a:solidFill>
                          <a:schemeClr val="bg1"/>
                        </a:solidFill>
                      </a:rPr>
                      <a:t>②</a:t>
                    </a:r>
                    <a:fld id="{9DD92848-B96D-4A12-9FDA-3328FA862F77}" type="VALUE">
                      <a:rPr lang="en-US" altLang="ja-JP" b="0">
                        <a:solidFill>
                          <a:schemeClr val="bg1"/>
                        </a:solidFill>
                      </a:rPr>
                      <a:pPr>
                        <a:defRPr sz="1050">
                          <a:solidFill>
                            <a:schemeClr val="bg1"/>
                          </a:solidFill>
                          <a:latin typeface="BIZ UDPゴシック" panose="020B0400000000000000" pitchFamily="50" charset="-128"/>
                          <a:ea typeface="BIZ UDPゴシック" panose="020B0400000000000000" pitchFamily="50" charset="-128"/>
                        </a:defRPr>
                      </a:pPr>
                      <a:t>[値]</a:t>
                    </a:fld>
                    <a:endParaRPr lang="en-US" altLang="ja-JP" b="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B7-4052-9EE9-DC51E50BA9F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面談・絶対評価・相対評価!$B$73:$B$74</c:f>
              <c:strCache>
                <c:ptCount val="2"/>
                <c:pt idx="0">
                  <c:v>①納得できた</c:v>
                </c:pt>
                <c:pt idx="1">
                  <c:v>②納得できなかった</c:v>
                </c:pt>
              </c:strCache>
            </c:strRef>
          </c:cat>
          <c:val>
            <c:numRef>
              <c:f>面談・絶対評価・相対評価!$C$73:$C$74</c:f>
              <c:numCache>
                <c:formatCode>0.0%</c:formatCode>
                <c:ptCount val="2"/>
                <c:pt idx="0">
                  <c:v>0.79800000000000004</c:v>
                </c:pt>
                <c:pt idx="1">
                  <c:v>0.20200000000000001</c:v>
                </c:pt>
              </c:numCache>
            </c:numRef>
          </c:val>
          <c:extLst>
            <c:ext xmlns:c16="http://schemas.microsoft.com/office/drawing/2014/chart" uri="{C3380CC4-5D6E-409C-BE32-E72D297353CC}">
              <c16:uniqueId val="{00000004-64B7-4052-9EE9-DC51E50BA9F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34317074948964704"/>
          <c:w val="0.34740856724615776"/>
          <c:h val="0.304977398658501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クロス集計!$F$57</c:f>
              <c:strCache>
                <c:ptCount val="1"/>
                <c:pt idx="0">
                  <c:v>執務意欲が向上</c:v>
                </c:pt>
              </c:strCache>
            </c:strRef>
          </c:tx>
          <c:spPr>
            <a:solidFill>
              <a:srgbClr val="FFC000"/>
            </a:solidFill>
            <a:ln>
              <a:solidFill>
                <a:schemeClr val="accent1"/>
              </a:solidFill>
            </a:ln>
            <a:effectLst/>
          </c:spPr>
          <c:invertIfNegative val="0"/>
          <c:dLbls>
            <c:dLbl>
              <c:idx val="0"/>
              <c:layout>
                <c:manualLayout>
                  <c:x val="5.5138866687192102E-3"/>
                  <c:y val="-2.962779075979902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16-42A4-9CE7-ED740B9633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クロス集計!$B$58:$B$61</c:f>
              <c:strCache>
                <c:ptCount val="4"/>
                <c:pt idx="0">
                  <c:v>絶対・相対ともに納得できなかった</c:v>
                </c:pt>
                <c:pt idx="1">
                  <c:v>相対のみ納得</c:v>
                </c:pt>
                <c:pt idx="2">
                  <c:v>絶対のみ納得</c:v>
                </c:pt>
                <c:pt idx="3">
                  <c:v>絶対・相対ともに納得</c:v>
                </c:pt>
              </c:strCache>
            </c:strRef>
          </c:cat>
          <c:val>
            <c:numRef>
              <c:f>クロス集計!$F$58:$F$61</c:f>
              <c:numCache>
                <c:formatCode>0.0%</c:formatCode>
                <c:ptCount val="4"/>
                <c:pt idx="0">
                  <c:v>3.9301310043668124E-2</c:v>
                </c:pt>
                <c:pt idx="1">
                  <c:v>0.21359223300970873</c:v>
                </c:pt>
                <c:pt idx="2">
                  <c:v>0.2185430463576159</c:v>
                </c:pt>
                <c:pt idx="3">
                  <c:v>0.8484472049689441</c:v>
                </c:pt>
              </c:numCache>
            </c:numRef>
          </c:val>
          <c:extLst>
            <c:ext xmlns:c16="http://schemas.microsoft.com/office/drawing/2014/chart" uri="{C3380CC4-5D6E-409C-BE32-E72D297353CC}">
              <c16:uniqueId val="{00000001-4416-42A4-9CE7-ED740B9633A6}"/>
            </c:ext>
          </c:extLst>
        </c:ser>
        <c:ser>
          <c:idx val="1"/>
          <c:order val="1"/>
          <c:tx>
            <c:strRef>
              <c:f>クロス集計!$G$57</c:f>
              <c:strCache>
                <c:ptCount val="1"/>
                <c:pt idx="0">
                  <c:v>執務意欲が低下</c:v>
                </c:pt>
              </c:strCache>
            </c:strRef>
          </c:tx>
          <c:spPr>
            <a:pattFill prst="pct5">
              <a:fgClr>
                <a:schemeClr val="accent5">
                  <a:lumMod val="75000"/>
                </a:schemeClr>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クロス集計!$B$58:$B$61</c:f>
              <c:strCache>
                <c:ptCount val="4"/>
                <c:pt idx="0">
                  <c:v>絶対・相対ともに納得できなかった</c:v>
                </c:pt>
                <c:pt idx="1">
                  <c:v>相対のみ納得</c:v>
                </c:pt>
                <c:pt idx="2">
                  <c:v>絶対のみ納得</c:v>
                </c:pt>
                <c:pt idx="3">
                  <c:v>絶対・相対ともに納得</c:v>
                </c:pt>
              </c:strCache>
            </c:strRef>
          </c:cat>
          <c:val>
            <c:numRef>
              <c:f>クロス集計!$G$58:$G$61</c:f>
              <c:numCache>
                <c:formatCode>0.0%</c:formatCode>
                <c:ptCount val="4"/>
                <c:pt idx="0">
                  <c:v>0.9606986899563319</c:v>
                </c:pt>
                <c:pt idx="1">
                  <c:v>0.78640776699029125</c:v>
                </c:pt>
                <c:pt idx="2">
                  <c:v>0.7814569536423841</c:v>
                </c:pt>
                <c:pt idx="3">
                  <c:v>0.1515527950310559</c:v>
                </c:pt>
              </c:numCache>
            </c:numRef>
          </c:val>
          <c:extLst>
            <c:ext xmlns:c16="http://schemas.microsoft.com/office/drawing/2014/chart" uri="{C3380CC4-5D6E-409C-BE32-E72D297353CC}">
              <c16:uniqueId val="{00000002-4416-42A4-9CE7-ED740B9633A6}"/>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34878559"/>
        <c:axId val="134881887"/>
      </c:barChart>
      <c:catAx>
        <c:axId val="134878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4881887"/>
        <c:crosses val="autoZero"/>
        <c:auto val="1"/>
        <c:lblAlgn val="ctr"/>
        <c:lblOffset val="100"/>
        <c:noMultiLvlLbl val="0"/>
      </c:catAx>
      <c:valAx>
        <c:axId val="1348818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4878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62250942380181"/>
          <c:y val="7.3374807845079285E-2"/>
          <c:w val="0.46068928379106083"/>
          <c:h val="0.83343918619167001"/>
        </c:manualLayout>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執務意欲!$B$13:$B$18</c:f>
              <c:strCache>
                <c:ptCount val="6"/>
                <c:pt idx="0">
                  <c:v>その他</c:v>
                </c:pt>
                <c:pt idx="1">
                  <c:v>非常に仕事のしにくい雰囲気</c:v>
                </c:pt>
                <c:pt idx="2">
                  <c:v>どちらかと言えば仕事のしにくい雰囲気</c:v>
                </c:pt>
                <c:pt idx="3">
                  <c:v>どちらとも言えない</c:v>
                </c:pt>
                <c:pt idx="4">
                  <c:v>どちらかと言えば仕事のしやすい雰囲気</c:v>
                </c:pt>
                <c:pt idx="5">
                  <c:v>非常に仕事のしやすい雰囲気</c:v>
                </c:pt>
              </c:strCache>
            </c:strRef>
          </c:cat>
          <c:val>
            <c:numRef>
              <c:f>執務意欲!$C$13:$C$18</c:f>
              <c:numCache>
                <c:formatCode>0.0%</c:formatCode>
                <c:ptCount val="6"/>
                <c:pt idx="0">
                  <c:v>5.0000000000000001E-3</c:v>
                </c:pt>
                <c:pt idx="1">
                  <c:v>5.6000000000000001E-2</c:v>
                </c:pt>
                <c:pt idx="2">
                  <c:v>0.104</c:v>
                </c:pt>
                <c:pt idx="3">
                  <c:v>0.17100000000000001</c:v>
                </c:pt>
                <c:pt idx="4">
                  <c:v>0.44500000000000001</c:v>
                </c:pt>
                <c:pt idx="5">
                  <c:v>0.218</c:v>
                </c:pt>
              </c:numCache>
            </c:numRef>
          </c:val>
          <c:extLst>
            <c:ext xmlns:c16="http://schemas.microsoft.com/office/drawing/2014/chart" uri="{C3380CC4-5D6E-409C-BE32-E72D297353CC}">
              <c16:uniqueId val="{00000000-A5D3-438C-873D-A8CDDFD1F8CC}"/>
            </c:ext>
          </c:extLst>
        </c:ser>
        <c:dLbls>
          <c:showLegendKey val="0"/>
          <c:showVal val="0"/>
          <c:showCatName val="0"/>
          <c:showSerName val="0"/>
          <c:showPercent val="0"/>
          <c:showBubbleSize val="0"/>
        </c:dLbls>
        <c:gapWidth val="182"/>
        <c:axId val="326624591"/>
        <c:axId val="326626671"/>
      </c:barChart>
      <c:catAx>
        <c:axId val="326624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26626671"/>
        <c:crosses val="autoZero"/>
        <c:auto val="1"/>
        <c:lblAlgn val="ctr"/>
        <c:lblOffset val="100"/>
        <c:noMultiLvlLbl val="0"/>
      </c:catAx>
      <c:valAx>
        <c:axId val="3266266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26624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08422600294054"/>
          <c:y val="5.0925925925925923E-2"/>
          <c:w val="0.47881755801318776"/>
          <c:h val="0.87222222222222223"/>
        </c:manualLayout>
      </c:layout>
      <c:barChart>
        <c:barDir val="bar"/>
        <c:grouping val="percentStacked"/>
        <c:varyColors val="0"/>
        <c:ser>
          <c:idx val="0"/>
          <c:order val="0"/>
          <c:tx>
            <c:strRef>
              <c:f>職場環境×執務意欲の高さ!$J$19</c:f>
              <c:strCache>
                <c:ptCount val="1"/>
                <c:pt idx="0">
                  <c:v>執務意欲高め</c:v>
                </c:pt>
              </c:strCache>
            </c:strRef>
          </c:tx>
          <c:spPr>
            <a:solidFill>
              <a:srgbClr val="FFC000"/>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職場環境×執務意欲の高さ!$I$20:$I$24</c:f>
              <c:strCache>
                <c:ptCount val="5"/>
                <c:pt idx="0">
                  <c:v>非常に仕事のしにくい雰囲気</c:v>
                </c:pt>
                <c:pt idx="1">
                  <c:v>どちらかと言えば仕事のしにくい雰囲気</c:v>
                </c:pt>
                <c:pt idx="2">
                  <c:v>どちらとも言えない</c:v>
                </c:pt>
                <c:pt idx="3">
                  <c:v>どちらかと言えば仕事のしやすい雰囲気</c:v>
                </c:pt>
                <c:pt idx="4">
                  <c:v>非常に仕事のしやすい雰囲気</c:v>
                </c:pt>
              </c:strCache>
            </c:strRef>
          </c:cat>
          <c:val>
            <c:numRef>
              <c:f>職場環境×執務意欲の高さ!$J$20:$J$24</c:f>
              <c:numCache>
                <c:formatCode>0.0%</c:formatCode>
                <c:ptCount val="5"/>
                <c:pt idx="0">
                  <c:v>0.28802588996763756</c:v>
                </c:pt>
                <c:pt idx="1">
                  <c:v>0.34046052631578949</c:v>
                </c:pt>
                <c:pt idx="2">
                  <c:v>0.30569430569430567</c:v>
                </c:pt>
                <c:pt idx="3">
                  <c:v>0.56360153256704981</c:v>
                </c:pt>
                <c:pt idx="4">
                  <c:v>0.74045206547155107</c:v>
                </c:pt>
              </c:numCache>
            </c:numRef>
          </c:val>
          <c:extLst>
            <c:ext xmlns:c16="http://schemas.microsoft.com/office/drawing/2014/chart" uri="{C3380CC4-5D6E-409C-BE32-E72D297353CC}">
              <c16:uniqueId val="{00000000-2556-4124-9CA7-0616AE45546E}"/>
            </c:ext>
          </c:extLst>
        </c:ser>
        <c:ser>
          <c:idx val="1"/>
          <c:order val="1"/>
          <c:tx>
            <c:strRef>
              <c:f>職場環境×執務意欲の高さ!$K$19</c:f>
              <c:strCache>
                <c:ptCount val="1"/>
                <c:pt idx="0">
                  <c:v>執務意欲低め</c:v>
                </c:pt>
              </c:strCache>
            </c:strRef>
          </c:tx>
          <c:spPr>
            <a:pattFill prst="pct5">
              <a:fgClr>
                <a:schemeClr val="accent5">
                  <a:lumMod val="75000"/>
                </a:schemeClr>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職場環境×執務意欲の高さ!$I$20:$I$24</c:f>
              <c:strCache>
                <c:ptCount val="5"/>
                <c:pt idx="0">
                  <c:v>非常に仕事のしにくい雰囲気</c:v>
                </c:pt>
                <c:pt idx="1">
                  <c:v>どちらかと言えば仕事のしにくい雰囲気</c:v>
                </c:pt>
                <c:pt idx="2">
                  <c:v>どちらとも言えない</c:v>
                </c:pt>
                <c:pt idx="3">
                  <c:v>どちらかと言えば仕事のしやすい雰囲気</c:v>
                </c:pt>
                <c:pt idx="4">
                  <c:v>非常に仕事のしやすい雰囲気</c:v>
                </c:pt>
              </c:strCache>
            </c:strRef>
          </c:cat>
          <c:val>
            <c:numRef>
              <c:f>職場環境×執務意欲の高さ!$K$20:$K$24</c:f>
              <c:numCache>
                <c:formatCode>0.0%</c:formatCode>
                <c:ptCount val="5"/>
                <c:pt idx="0">
                  <c:v>0.44336569579288027</c:v>
                </c:pt>
                <c:pt idx="1">
                  <c:v>0.28782894736842107</c:v>
                </c:pt>
                <c:pt idx="2">
                  <c:v>0.15084915084915085</c:v>
                </c:pt>
                <c:pt idx="3">
                  <c:v>6.5517241379310351E-2</c:v>
                </c:pt>
                <c:pt idx="4">
                  <c:v>2.1823850350740453E-2</c:v>
                </c:pt>
              </c:numCache>
            </c:numRef>
          </c:val>
          <c:extLst>
            <c:ext xmlns:c16="http://schemas.microsoft.com/office/drawing/2014/chart" uri="{C3380CC4-5D6E-409C-BE32-E72D297353CC}">
              <c16:uniqueId val="{00000001-2556-4124-9CA7-0616AE45546E}"/>
            </c:ext>
          </c:extLst>
        </c:ser>
        <c:ser>
          <c:idx val="2"/>
          <c:order val="2"/>
          <c:tx>
            <c:strRef>
              <c:f>職場環境×執務意欲の高さ!$L$19</c:f>
              <c:strCache>
                <c:ptCount val="1"/>
                <c:pt idx="0">
                  <c:v>どちらとも
いえない</c:v>
                </c:pt>
              </c:strCache>
            </c:strRef>
          </c:tx>
          <c:spPr>
            <a:pattFill prst="dotGrid">
              <a:fgClr>
                <a:srgbClr val="92D050"/>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職場環境×執務意欲の高さ!$I$20:$I$24</c:f>
              <c:strCache>
                <c:ptCount val="5"/>
                <c:pt idx="0">
                  <c:v>非常に仕事のしにくい雰囲気</c:v>
                </c:pt>
                <c:pt idx="1">
                  <c:v>どちらかと言えば仕事のしにくい雰囲気</c:v>
                </c:pt>
                <c:pt idx="2">
                  <c:v>どちらとも言えない</c:v>
                </c:pt>
                <c:pt idx="3">
                  <c:v>どちらかと言えば仕事のしやすい雰囲気</c:v>
                </c:pt>
                <c:pt idx="4">
                  <c:v>非常に仕事のしやすい雰囲気</c:v>
                </c:pt>
              </c:strCache>
            </c:strRef>
          </c:cat>
          <c:val>
            <c:numRef>
              <c:f>職場環境×執務意欲の高さ!$L$20:$L$24</c:f>
              <c:numCache>
                <c:formatCode>0.0%</c:formatCode>
                <c:ptCount val="5"/>
                <c:pt idx="0">
                  <c:v>0.26860841423948217</c:v>
                </c:pt>
                <c:pt idx="1">
                  <c:v>0.37171052631578949</c:v>
                </c:pt>
                <c:pt idx="2">
                  <c:v>0.54345654345654348</c:v>
                </c:pt>
                <c:pt idx="3">
                  <c:v>0.37088122605363982</c:v>
                </c:pt>
                <c:pt idx="4">
                  <c:v>0.23772408417770849</c:v>
                </c:pt>
              </c:numCache>
            </c:numRef>
          </c:val>
          <c:extLst>
            <c:ext xmlns:c16="http://schemas.microsoft.com/office/drawing/2014/chart" uri="{C3380CC4-5D6E-409C-BE32-E72D297353CC}">
              <c16:uniqueId val="{00000002-2556-4124-9CA7-0616AE45546E}"/>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615631407"/>
        <c:axId val="615648463"/>
      </c:barChart>
      <c:catAx>
        <c:axId val="615631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15648463"/>
        <c:crosses val="autoZero"/>
        <c:auto val="1"/>
        <c:lblAlgn val="ctr"/>
        <c:lblOffset val="100"/>
        <c:noMultiLvlLbl val="0"/>
      </c:catAx>
      <c:valAx>
        <c:axId val="6156484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15631407"/>
        <c:crosses val="autoZero"/>
        <c:crossBetween val="between"/>
      </c:valAx>
      <c:spPr>
        <a:noFill/>
        <a:ln>
          <a:noFill/>
        </a:ln>
        <a:effectLst/>
      </c:spPr>
    </c:plotArea>
    <c:legend>
      <c:legendPos val="b"/>
      <c:layout>
        <c:manualLayout>
          <c:xMode val="edge"/>
          <c:yMode val="edge"/>
          <c:x val="0.83803684076355078"/>
          <c:y val="0.33416666666666672"/>
          <c:w val="0.15474597997169701"/>
          <c:h val="0.360277777777777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11296072479744"/>
          <c:y val="4.2660602927248853E-2"/>
          <c:w val="0.58948276191669724"/>
          <c:h val="0.87675004847779714"/>
        </c:manualLayout>
      </c:layout>
      <c:barChart>
        <c:barDir val="bar"/>
        <c:grouping val="clustered"/>
        <c:varyColors val="0"/>
        <c:ser>
          <c:idx val="0"/>
          <c:order val="0"/>
          <c:tx>
            <c:strRef>
              <c:f>'R6からの制度改善'!$C$5</c:f>
              <c:strCache>
                <c:ptCount val="1"/>
                <c:pt idx="0">
                  <c:v>被評価者</c:v>
                </c:pt>
              </c:strCache>
            </c:strRef>
          </c:tx>
          <c:spPr>
            <a:solidFill>
              <a:schemeClr val="accent5">
                <a:lumMod val="40000"/>
                <a:lumOff val="60000"/>
              </a:schemeClr>
            </a:solidFill>
            <a:ln>
              <a:noFill/>
            </a:ln>
            <a:effectLst/>
          </c:spPr>
          <c:invertIfNegative val="0"/>
          <c:dLbls>
            <c:dLbl>
              <c:idx val="0"/>
              <c:layout>
                <c:manualLayout>
                  <c:x val="-1.7877893984088674E-3"/>
                  <c:y val="4.26549230162605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D3-42C4-A12C-1EFC119A3628}"/>
                </c:ext>
              </c:extLst>
            </c:dLbl>
            <c:dLbl>
              <c:idx val="3"/>
              <c:layout>
                <c:manualLayout>
                  <c:x val="-5.3633681952266025E-3"/>
                  <c:y val="1.2796476904878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D3-42C4-A12C-1EFC119A3628}"/>
                </c:ext>
              </c:extLst>
            </c:dLbl>
            <c:dLbl>
              <c:idx val="4"/>
              <c:layout>
                <c:manualLayout>
                  <c:x val="1.7877893984088674E-3"/>
                  <c:y val="1.2796476904878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D3-42C4-A12C-1EFC119A3628}"/>
                </c:ext>
              </c:extLst>
            </c:dLbl>
            <c:dLbl>
              <c:idx val="5"/>
              <c:layout>
                <c:manualLayout>
                  <c:x val="1.7877893984087363E-3"/>
                  <c:y val="1.2796476904878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D3-42C4-A12C-1EFC119A3628}"/>
                </c:ext>
              </c:extLst>
            </c:dLbl>
            <c:dLbl>
              <c:idx val="6"/>
              <c:layout>
                <c:manualLayout>
                  <c:x val="0"/>
                  <c:y val="1.2796476904878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D3-42C4-A12C-1EFC119A36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'R6からの制度改善'!$B$6:$B$13</c:f>
              <c:strCache>
                <c:ptCount val="8"/>
                <c:pt idx="0">
                  <c:v>人事評価制度の対象外</c:v>
                </c:pt>
                <c:pt idx="1">
                  <c:v>見直しの内容を知らなかった</c:v>
                </c:pt>
                <c:pt idx="2">
                  <c:v>見直しの実感がないため、どちらともいえない</c:v>
                </c:pt>
                <c:pt idx="3">
                  <c:v>低下した</c:v>
                </c:pt>
                <c:pt idx="4">
                  <c:v>どちらかと言えば低下した</c:v>
                </c:pt>
                <c:pt idx="5">
                  <c:v>変わらない（影響しない）</c:v>
                </c:pt>
                <c:pt idx="6">
                  <c:v>どちらかと言えば向上した</c:v>
                </c:pt>
                <c:pt idx="7">
                  <c:v>向上した</c:v>
                </c:pt>
              </c:strCache>
            </c:strRef>
          </c:cat>
          <c:val>
            <c:numRef>
              <c:f>'R6からの制度改善'!$C$6:$C$13</c:f>
              <c:numCache>
                <c:formatCode>0.0%</c:formatCode>
                <c:ptCount val="8"/>
                <c:pt idx="0">
                  <c:v>1.9684371287968776E-2</c:v>
                </c:pt>
                <c:pt idx="1">
                  <c:v>8.3658577973867304E-2</c:v>
                </c:pt>
                <c:pt idx="2">
                  <c:v>0.14644493466825045</c:v>
                </c:pt>
                <c:pt idx="3">
                  <c:v>1.7138978449007296E-2</c:v>
                </c:pt>
                <c:pt idx="4">
                  <c:v>2.0023756999830306E-2</c:v>
                </c:pt>
                <c:pt idx="5">
                  <c:v>0.6321058883421008</c:v>
                </c:pt>
                <c:pt idx="6">
                  <c:v>6.5840828101136936E-2</c:v>
                </c:pt>
                <c:pt idx="7">
                  <c:v>1.5102664177838112E-2</c:v>
                </c:pt>
              </c:numCache>
            </c:numRef>
          </c:val>
          <c:extLst>
            <c:ext xmlns:c16="http://schemas.microsoft.com/office/drawing/2014/chart" uri="{C3380CC4-5D6E-409C-BE32-E72D297353CC}">
              <c16:uniqueId val="{00000000-C116-4C46-8546-66E9828FF540}"/>
            </c:ext>
          </c:extLst>
        </c:ser>
        <c:ser>
          <c:idx val="1"/>
          <c:order val="1"/>
          <c:tx>
            <c:strRef>
              <c:f>'R6からの制度改善'!$D$5</c:f>
              <c:strCache>
                <c:ptCount val="1"/>
                <c:pt idx="0">
                  <c:v>評価者</c:v>
                </c:pt>
              </c:strCache>
            </c:strRef>
          </c:tx>
          <c:spPr>
            <a:solidFill>
              <a:srgbClr val="000066"/>
            </a:solidFill>
            <a:ln>
              <a:noFill/>
            </a:ln>
            <a:effectLst/>
          </c:spPr>
          <c:invertIfNegative val="0"/>
          <c:dLbls>
            <c:dLbl>
              <c:idx val="0"/>
              <c:layout>
                <c:manualLayout>
                  <c:x val="-7.1511575936354698E-3"/>
                  <c:y val="-8.53098460325227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6D3-42C4-A12C-1EFC119A3628}"/>
                </c:ext>
              </c:extLst>
            </c:dLbl>
            <c:dLbl>
              <c:idx val="1"/>
              <c:layout>
                <c:manualLayout>
                  <c:x val="-8.938946992044337E-3"/>
                  <c:y val="-2.13274615081303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D3-42C4-A12C-1EFC119A3628}"/>
                </c:ext>
              </c:extLst>
            </c:dLbl>
            <c:dLbl>
              <c:idx val="2"/>
              <c:layout>
                <c:manualLayout>
                  <c:x val="-1.0726736390453271E-2"/>
                  <c:y val="-1.2796476904878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D3-42C4-A12C-1EFC119A3628}"/>
                </c:ext>
              </c:extLst>
            </c:dLbl>
            <c:dLbl>
              <c:idx val="3"/>
              <c:layout>
                <c:manualLayout>
                  <c:x val="-1.7877893984088674E-3"/>
                  <c:y val="-8.53098460325211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D3-42C4-A12C-1EFC119A3628}"/>
                </c:ext>
              </c:extLst>
            </c:dLbl>
            <c:dLbl>
              <c:idx val="4"/>
              <c:layout>
                <c:manualLayout>
                  <c:x val="-5.363368195226667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D3-42C4-A12C-1EFC119A3628}"/>
                </c:ext>
              </c:extLst>
            </c:dLbl>
            <c:dLbl>
              <c:idx val="7"/>
              <c:layout>
                <c:manualLayout>
                  <c:x val="-5.3633681952266025E-3"/>
                  <c:y val="-1.2796476904878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D3-42C4-A12C-1EFC119A36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'R6からの制度改善'!$B$6:$B$13</c:f>
              <c:strCache>
                <c:ptCount val="8"/>
                <c:pt idx="0">
                  <c:v>人事評価制度の対象外</c:v>
                </c:pt>
                <c:pt idx="1">
                  <c:v>見直しの内容を知らなかった</c:v>
                </c:pt>
                <c:pt idx="2">
                  <c:v>見直しの実感がないため、どちらともいえない</c:v>
                </c:pt>
                <c:pt idx="3">
                  <c:v>低下した</c:v>
                </c:pt>
                <c:pt idx="4">
                  <c:v>どちらかと言えば低下した</c:v>
                </c:pt>
                <c:pt idx="5">
                  <c:v>変わらない（影響しない）</c:v>
                </c:pt>
                <c:pt idx="6">
                  <c:v>どちらかと言えば向上した</c:v>
                </c:pt>
                <c:pt idx="7">
                  <c:v>向上した</c:v>
                </c:pt>
              </c:strCache>
            </c:strRef>
          </c:cat>
          <c:val>
            <c:numRef>
              <c:f>'R6からの制度改善'!$D$6:$D$13</c:f>
              <c:numCache>
                <c:formatCode>0.0%</c:formatCode>
                <c:ptCount val="8"/>
                <c:pt idx="0">
                  <c:v>0</c:v>
                </c:pt>
                <c:pt idx="1">
                  <c:v>1.8650088809946713E-2</c:v>
                </c:pt>
                <c:pt idx="2">
                  <c:v>0.11456483126110124</c:v>
                </c:pt>
                <c:pt idx="3">
                  <c:v>1.3321492007104795E-2</c:v>
                </c:pt>
                <c:pt idx="4">
                  <c:v>1.5985790408525755E-2</c:v>
                </c:pt>
                <c:pt idx="5">
                  <c:v>0.67761989342806395</c:v>
                </c:pt>
                <c:pt idx="6">
                  <c:v>0.13854351687388988</c:v>
                </c:pt>
                <c:pt idx="7">
                  <c:v>2.1314387211367674E-2</c:v>
                </c:pt>
              </c:numCache>
            </c:numRef>
          </c:val>
          <c:extLst>
            <c:ext xmlns:c16="http://schemas.microsoft.com/office/drawing/2014/chart" uri="{C3380CC4-5D6E-409C-BE32-E72D297353CC}">
              <c16:uniqueId val="{00000001-C116-4C46-8546-66E9828FF540}"/>
            </c:ext>
          </c:extLst>
        </c:ser>
        <c:dLbls>
          <c:dLblPos val="outEnd"/>
          <c:showLegendKey val="0"/>
          <c:showVal val="1"/>
          <c:showCatName val="0"/>
          <c:showSerName val="0"/>
          <c:showPercent val="0"/>
          <c:showBubbleSize val="0"/>
        </c:dLbls>
        <c:gapWidth val="182"/>
        <c:axId val="134872735"/>
        <c:axId val="134863999"/>
      </c:barChart>
      <c:catAx>
        <c:axId val="134872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4863999"/>
        <c:crosses val="autoZero"/>
        <c:auto val="1"/>
        <c:lblAlgn val="ctr"/>
        <c:lblOffset val="100"/>
        <c:noMultiLvlLbl val="0"/>
      </c:catAx>
      <c:valAx>
        <c:axId val="1348639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4872735"/>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86966404624293825"/>
          <c:y val="0.78752236156418853"/>
          <c:w val="9.3312715462765691E-2"/>
          <c:h val="0.13073885810758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40790607280963"/>
          <c:y val="5.0297210791037952E-2"/>
          <c:w val="0.47345214481777564"/>
          <c:h val="0.84743203395871813"/>
        </c:manualLayout>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面談・絶対評価・相対評価!$B$80:$B$86</c:f>
              <c:strCache>
                <c:ptCount val="7"/>
                <c:pt idx="0">
                  <c:v>その他</c:v>
                </c:pt>
                <c:pt idx="1">
                  <c:v>各評価要素は「３」以上だが、相対が「四区分」</c:v>
                </c:pt>
                <c:pt idx="2">
                  <c:v>二次評価と相対評価の結果がかい離</c:v>
                </c:pt>
                <c:pt idx="3">
                  <c:v>相対評価の分布割合に納得できない</c:v>
                </c:pt>
                <c:pt idx="4">
                  <c:v>相対評価の区分に納得できない</c:v>
                </c:pt>
                <c:pt idx="5">
                  <c:v>相対評価の単位に納得できない</c:v>
                </c:pt>
                <c:pt idx="6">
                  <c:v>結果についての説明（手法）が不十分</c:v>
                </c:pt>
              </c:strCache>
            </c:strRef>
          </c:cat>
          <c:val>
            <c:numRef>
              <c:f>面談・絶対評価・相対評価!$C$80:$C$86</c:f>
              <c:numCache>
                <c:formatCode>0.0%</c:formatCode>
                <c:ptCount val="7"/>
                <c:pt idx="0">
                  <c:v>0.22900000000000001</c:v>
                </c:pt>
                <c:pt idx="1">
                  <c:v>4.4999999999999998E-2</c:v>
                </c:pt>
                <c:pt idx="2">
                  <c:v>0.18099999999999999</c:v>
                </c:pt>
                <c:pt idx="3">
                  <c:v>0.184</c:v>
                </c:pt>
                <c:pt idx="4">
                  <c:v>0.20899999999999999</c:v>
                </c:pt>
                <c:pt idx="5">
                  <c:v>0.31</c:v>
                </c:pt>
                <c:pt idx="6">
                  <c:v>0.35699999999999998</c:v>
                </c:pt>
              </c:numCache>
            </c:numRef>
          </c:val>
          <c:extLst>
            <c:ext xmlns:c16="http://schemas.microsoft.com/office/drawing/2014/chart" uri="{C3380CC4-5D6E-409C-BE32-E72D297353CC}">
              <c16:uniqueId val="{00000000-05EC-48AD-9E63-AC29EA57F96C}"/>
            </c:ext>
          </c:extLst>
        </c:ser>
        <c:dLbls>
          <c:dLblPos val="outEnd"/>
          <c:showLegendKey val="0"/>
          <c:showVal val="1"/>
          <c:showCatName val="0"/>
          <c:showSerName val="0"/>
          <c:showPercent val="0"/>
          <c:showBubbleSize val="0"/>
        </c:dLbls>
        <c:gapWidth val="182"/>
        <c:axId val="596881424"/>
        <c:axId val="596887248"/>
      </c:barChart>
      <c:catAx>
        <c:axId val="596881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596887248"/>
        <c:crosses val="autoZero"/>
        <c:auto val="1"/>
        <c:lblAlgn val="ctr"/>
        <c:lblOffset val="100"/>
        <c:noMultiLvlLbl val="0"/>
      </c:catAx>
      <c:valAx>
        <c:axId val="596887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59688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5318739607801E-2"/>
          <c:y val="8.2368071238653112E-2"/>
          <c:w val="0.76971687439593606"/>
          <c:h val="0.80069196746461191"/>
        </c:manualLayout>
      </c:layout>
      <c:barChart>
        <c:barDir val="col"/>
        <c:grouping val="percentStacked"/>
        <c:varyColors val="0"/>
        <c:ser>
          <c:idx val="0"/>
          <c:order val="0"/>
          <c:tx>
            <c:strRef>
              <c:f>人事評価結果×納得感!$C$6</c:f>
              <c:strCache>
                <c:ptCount val="1"/>
                <c:pt idx="0">
                  <c:v>納得できた</c:v>
                </c:pt>
              </c:strCache>
            </c:strRef>
          </c:tx>
          <c:spPr>
            <a:solidFill>
              <a:schemeClr val="accent5">
                <a:lumMod val="60000"/>
                <a:lumOff val="40000"/>
              </a:schemeClr>
            </a:solidFill>
            <a:ln>
              <a:solidFill>
                <a:schemeClr val="accent1"/>
              </a:solidFill>
            </a:ln>
            <a:effectLst/>
          </c:spPr>
          <c:invertIfNegative val="0"/>
          <c:dLbls>
            <c:dLbl>
              <c:idx val="0"/>
              <c:layout>
                <c:manualLayout>
                  <c:x val="-1.441994419048850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4E-40BF-A46F-BD4C36E69744}"/>
                </c:ext>
              </c:extLst>
            </c:dLbl>
            <c:dLbl>
              <c:idx val="2"/>
              <c:layout>
                <c:manualLayout>
                  <c:x val="1.32742409093995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4E-40BF-A46F-BD4C36E69744}"/>
                </c:ext>
              </c:extLst>
            </c:dLbl>
            <c:dLbl>
              <c:idx val="3"/>
              <c:layout>
                <c:manualLayout>
                  <c:x val="-1.2208123384450601E-3"/>
                  <c:y val="8.64898571079114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4E-40BF-A46F-BD4C36E69744}"/>
                </c:ext>
              </c:extLst>
            </c:dLbl>
            <c:dLbl>
              <c:idx val="4"/>
              <c:layout>
                <c:manualLayout>
                  <c:x val="1.3274240909399908E-3"/>
                  <c:y val="6.04052884717092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4E-40BF-A46F-BD4C36E69744}"/>
                </c:ext>
              </c:extLst>
            </c:dLbl>
            <c:dLbl>
              <c:idx val="5"/>
              <c:layout>
                <c:manualLayout>
                  <c:x val="1.1060762066775766E-3"/>
                  <c:y val="2.60845686362012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4E-40BF-A46F-BD4C36E697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人事評価結果×納得感!$D$5:$I$5</c:f>
              <c:strCache>
                <c:ptCount val="6"/>
                <c:pt idx="0">
                  <c:v>S</c:v>
                </c:pt>
                <c:pt idx="1">
                  <c:v>AA</c:v>
                </c:pt>
                <c:pt idx="2">
                  <c:v>A</c:v>
                </c:pt>
                <c:pt idx="3">
                  <c:v>B</c:v>
                </c:pt>
                <c:pt idx="4">
                  <c:v>C</c:v>
                </c:pt>
                <c:pt idx="5">
                  <c:v>D</c:v>
                </c:pt>
              </c:strCache>
            </c:strRef>
          </c:cat>
          <c:val>
            <c:numRef>
              <c:f>人事評価結果×納得感!$D$6:$I$6</c:f>
              <c:numCache>
                <c:formatCode>0.0%</c:formatCode>
                <c:ptCount val="6"/>
                <c:pt idx="0">
                  <c:v>0.94699999999999995</c:v>
                </c:pt>
                <c:pt idx="1">
                  <c:v>0.96799999999999997</c:v>
                </c:pt>
                <c:pt idx="2">
                  <c:v>0.92400000000000004</c:v>
                </c:pt>
                <c:pt idx="3">
                  <c:v>0.81699999999999995</c:v>
                </c:pt>
                <c:pt idx="4">
                  <c:v>0.60499999999999998</c:v>
                </c:pt>
                <c:pt idx="5">
                  <c:v>0.46400000000000002</c:v>
                </c:pt>
              </c:numCache>
            </c:numRef>
          </c:val>
          <c:extLst>
            <c:ext xmlns:c16="http://schemas.microsoft.com/office/drawing/2014/chart" uri="{C3380CC4-5D6E-409C-BE32-E72D297353CC}">
              <c16:uniqueId val="{00000005-254E-40BF-A46F-BD4C36E69744}"/>
            </c:ext>
          </c:extLst>
        </c:ser>
        <c:ser>
          <c:idx val="1"/>
          <c:order val="1"/>
          <c:tx>
            <c:strRef>
              <c:f>人事評価結果×納得感!$C$7</c:f>
              <c:strCache>
                <c:ptCount val="1"/>
                <c:pt idx="0">
                  <c:v>納得できなかった</c:v>
                </c:pt>
              </c:strCache>
            </c:strRef>
          </c:tx>
          <c:spPr>
            <a:solidFill>
              <a:schemeClr val="accent5">
                <a:lumMod val="20000"/>
                <a:lumOff val="80000"/>
              </a:schemeClr>
            </a:solidFill>
            <a:ln>
              <a:solidFill>
                <a:schemeClr val="accent1"/>
              </a:solidFill>
            </a:ln>
            <a:effectLst/>
          </c:spPr>
          <c:invertIfNegative val="0"/>
          <c:dLbls>
            <c:dLbl>
              <c:idx val="4"/>
              <c:layout>
                <c:manualLayout>
                  <c:x val="2.1057064645188463E-3"/>
                  <c:y val="1.043382745448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A4-4E49-9F60-73EBD32F08A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人事評価結果×納得感!$D$5:$I$5</c:f>
              <c:strCache>
                <c:ptCount val="6"/>
                <c:pt idx="0">
                  <c:v>S</c:v>
                </c:pt>
                <c:pt idx="1">
                  <c:v>AA</c:v>
                </c:pt>
                <c:pt idx="2">
                  <c:v>A</c:v>
                </c:pt>
                <c:pt idx="3">
                  <c:v>B</c:v>
                </c:pt>
                <c:pt idx="4">
                  <c:v>C</c:v>
                </c:pt>
                <c:pt idx="5">
                  <c:v>D</c:v>
                </c:pt>
              </c:strCache>
            </c:strRef>
          </c:cat>
          <c:val>
            <c:numRef>
              <c:f>人事評価結果×納得感!$D$7:$I$7</c:f>
              <c:numCache>
                <c:formatCode>0.0%</c:formatCode>
                <c:ptCount val="6"/>
                <c:pt idx="0">
                  <c:v>5.2999999999999999E-2</c:v>
                </c:pt>
                <c:pt idx="1">
                  <c:v>3.2000000000000001E-2</c:v>
                </c:pt>
                <c:pt idx="2">
                  <c:v>7.5999999999999998E-2</c:v>
                </c:pt>
                <c:pt idx="3">
                  <c:v>0.183</c:v>
                </c:pt>
                <c:pt idx="4">
                  <c:v>0.39500000000000002</c:v>
                </c:pt>
                <c:pt idx="5">
                  <c:v>0.53600000000000003</c:v>
                </c:pt>
              </c:numCache>
            </c:numRef>
          </c:val>
          <c:extLst>
            <c:ext xmlns:c16="http://schemas.microsoft.com/office/drawing/2014/chart" uri="{C3380CC4-5D6E-409C-BE32-E72D297353CC}">
              <c16:uniqueId val="{00000006-254E-40BF-A46F-BD4C36E69744}"/>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263036464"/>
        <c:axId val="1263037296"/>
      </c:barChart>
      <c:catAx>
        <c:axId val="126303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263037296"/>
        <c:crosses val="autoZero"/>
        <c:auto val="1"/>
        <c:lblAlgn val="ctr"/>
        <c:lblOffset val="100"/>
        <c:noMultiLvlLbl val="0"/>
      </c:catAx>
      <c:valAx>
        <c:axId val="12630372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6303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74855824682813E-2"/>
          <c:y val="8.2262188595243577E-2"/>
          <c:w val="0.75317185697808531"/>
          <c:h val="0.80067396698608939"/>
        </c:manualLayout>
      </c:layout>
      <c:barChart>
        <c:barDir val="col"/>
        <c:grouping val="percentStacked"/>
        <c:varyColors val="0"/>
        <c:ser>
          <c:idx val="0"/>
          <c:order val="0"/>
          <c:tx>
            <c:strRef>
              <c:f>人事評価結果×納得感!$C$14</c:f>
              <c:strCache>
                <c:ptCount val="1"/>
                <c:pt idx="0">
                  <c:v>納得できた</c:v>
                </c:pt>
              </c:strCache>
            </c:strRef>
          </c:tx>
          <c:spPr>
            <a:solidFill>
              <a:schemeClr val="accent5">
                <a:lumMod val="60000"/>
                <a:lumOff val="40000"/>
              </a:schemeClr>
            </a:solidFill>
            <a:ln>
              <a:solidFill>
                <a:schemeClr val="accent1"/>
              </a:solidFill>
            </a:ln>
            <a:effectLst/>
          </c:spPr>
          <c:invertIfNegative val="0"/>
          <c:dLbls>
            <c:dLbl>
              <c:idx val="0"/>
              <c:layout>
                <c:manualLayout>
                  <c:x val="2.7766360397657561E-3"/>
                  <c:y val="-2.60845686362022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E7-4868-AB86-5926E2AB004D}"/>
                </c:ext>
              </c:extLst>
            </c:dLbl>
            <c:dLbl>
              <c:idx val="2"/>
              <c:layout>
                <c:manualLayout>
                  <c:x val="2.7766360397657613E-3"/>
                  <c:y val="-3.4275533968578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E7-4868-AB86-5926E2AB004D}"/>
                </c:ext>
              </c:extLst>
            </c:dLbl>
            <c:dLbl>
              <c:idx val="3"/>
              <c:layout>
                <c:manualLayout>
                  <c:x val="4.8485807576962876E-3"/>
                  <c:y val="7.82537059086066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E7-4868-AB86-5926E2AB004D}"/>
                </c:ext>
              </c:extLst>
            </c:dLbl>
            <c:dLbl>
              <c:idx val="4"/>
              <c:layout>
                <c:manualLayout>
                  <c:x val="2.659275992949192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E7-4868-AB86-5926E2AB004D}"/>
                </c:ext>
              </c:extLst>
            </c:dLbl>
            <c:dLbl>
              <c:idx val="5"/>
              <c:layout>
                <c:manualLayout>
                  <c:x val="4.8485807576962052E-3"/>
                  <c:y val="-9.56423134645748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E7-4868-AB86-5926E2AB004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人事評価結果×納得感!$D$13:$I$13</c:f>
              <c:strCache>
                <c:ptCount val="6"/>
                <c:pt idx="0">
                  <c:v>特区分</c:v>
                </c:pt>
                <c:pt idx="1">
                  <c:v>一区分</c:v>
                </c:pt>
                <c:pt idx="2">
                  <c:v>二区分</c:v>
                </c:pt>
                <c:pt idx="3">
                  <c:v>三区分</c:v>
                </c:pt>
                <c:pt idx="4">
                  <c:v>四区分</c:v>
                </c:pt>
                <c:pt idx="5">
                  <c:v>五区分</c:v>
                </c:pt>
              </c:strCache>
            </c:strRef>
          </c:cat>
          <c:val>
            <c:numRef>
              <c:f>人事評価結果×納得感!$D$14:$I$14</c:f>
              <c:numCache>
                <c:formatCode>0.0%</c:formatCode>
                <c:ptCount val="6"/>
                <c:pt idx="0">
                  <c:v>0.94699999999999995</c:v>
                </c:pt>
                <c:pt idx="1">
                  <c:v>0.94099999999999995</c:v>
                </c:pt>
                <c:pt idx="2">
                  <c:v>0.83299999999999996</c:v>
                </c:pt>
                <c:pt idx="3">
                  <c:v>0.76300000000000001</c:v>
                </c:pt>
                <c:pt idx="4">
                  <c:v>0.5</c:v>
                </c:pt>
                <c:pt idx="5">
                  <c:v>0.42899999999999999</c:v>
                </c:pt>
              </c:numCache>
            </c:numRef>
          </c:val>
          <c:extLst>
            <c:ext xmlns:c16="http://schemas.microsoft.com/office/drawing/2014/chart" uri="{C3380CC4-5D6E-409C-BE32-E72D297353CC}">
              <c16:uniqueId val="{00000005-45E7-4868-AB86-5926E2AB004D}"/>
            </c:ext>
          </c:extLst>
        </c:ser>
        <c:ser>
          <c:idx val="1"/>
          <c:order val="1"/>
          <c:tx>
            <c:strRef>
              <c:f>人事評価結果×納得感!$C$15</c:f>
              <c:strCache>
                <c:ptCount val="1"/>
                <c:pt idx="0">
                  <c:v>納得できなかった</c:v>
                </c:pt>
              </c:strCache>
            </c:strRef>
          </c:tx>
          <c:spPr>
            <a:solidFill>
              <a:schemeClr val="accent5">
                <a:lumMod val="20000"/>
                <a:lumOff val="80000"/>
              </a:schemeClr>
            </a:solidFill>
            <a:ln>
              <a:solidFill>
                <a:schemeClr val="accent1"/>
              </a:solidFill>
            </a:ln>
            <a:effectLst/>
          </c:spPr>
          <c:invertIfNegative val="0"/>
          <c:dLbls>
            <c:dLbl>
              <c:idx val="4"/>
              <c:layout>
                <c:manualLayout>
                  <c:x val="2.2480732949780166E-3"/>
                  <c:y val="2.60845686362022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97-4C35-9205-BD44C2E18999}"/>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人事評価結果×納得感!$D$13:$I$13</c:f>
              <c:strCache>
                <c:ptCount val="6"/>
                <c:pt idx="0">
                  <c:v>特区分</c:v>
                </c:pt>
                <c:pt idx="1">
                  <c:v>一区分</c:v>
                </c:pt>
                <c:pt idx="2">
                  <c:v>二区分</c:v>
                </c:pt>
                <c:pt idx="3">
                  <c:v>三区分</c:v>
                </c:pt>
                <c:pt idx="4">
                  <c:v>四区分</c:v>
                </c:pt>
                <c:pt idx="5">
                  <c:v>五区分</c:v>
                </c:pt>
              </c:strCache>
            </c:strRef>
          </c:cat>
          <c:val>
            <c:numRef>
              <c:f>人事評価結果×納得感!$D$15:$I$15</c:f>
              <c:numCache>
                <c:formatCode>0.0%</c:formatCode>
                <c:ptCount val="6"/>
                <c:pt idx="0">
                  <c:v>5.2999999999999999E-2</c:v>
                </c:pt>
                <c:pt idx="1">
                  <c:v>5.8999999999999997E-2</c:v>
                </c:pt>
                <c:pt idx="2">
                  <c:v>0.16700000000000001</c:v>
                </c:pt>
                <c:pt idx="3">
                  <c:v>0.23699999999999999</c:v>
                </c:pt>
                <c:pt idx="4">
                  <c:v>0.5</c:v>
                </c:pt>
                <c:pt idx="5">
                  <c:v>0.57099999999999995</c:v>
                </c:pt>
              </c:numCache>
            </c:numRef>
          </c:val>
          <c:extLst>
            <c:ext xmlns:c16="http://schemas.microsoft.com/office/drawing/2014/chart" uri="{C3380CC4-5D6E-409C-BE32-E72D297353CC}">
              <c16:uniqueId val="{00000006-45E7-4868-AB86-5926E2AB004D}"/>
            </c:ext>
          </c:extLst>
        </c:ser>
        <c:dLbls>
          <c:showLegendKey val="0"/>
          <c:showVal val="0"/>
          <c:showCatName val="0"/>
          <c:showSerName val="0"/>
          <c:showPercent val="0"/>
          <c:showBubbleSize val="0"/>
        </c:dLbls>
        <c:gapWidth val="150"/>
        <c:overlap val="100"/>
        <c:axId val="1275176960"/>
        <c:axId val="844524352"/>
      </c:barChart>
      <c:catAx>
        <c:axId val="127517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844524352"/>
        <c:crosses val="autoZero"/>
        <c:auto val="1"/>
        <c:lblAlgn val="ctr"/>
        <c:lblOffset val="100"/>
        <c:noMultiLvlLbl val="0"/>
      </c:catAx>
      <c:valAx>
        <c:axId val="8445243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75176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879743004079283"/>
          <c:y val="0.13937282229965156"/>
          <c:w val="0.49776721610091751"/>
          <c:h val="0.82868702387811277"/>
        </c:manualLayout>
      </c:layout>
      <c:pieChart>
        <c:varyColors val="1"/>
        <c:ser>
          <c:idx val="0"/>
          <c:order val="0"/>
          <c:tx>
            <c:strRef>
              <c:f>面談・絶対評価・相対評価!$C$4</c:f>
              <c:strCache>
                <c:ptCount val="1"/>
                <c:pt idx="0">
                  <c:v>小計</c:v>
                </c:pt>
              </c:strCache>
            </c:strRef>
          </c:tx>
          <c:spPr>
            <a:solidFill>
              <a:schemeClr val="accent1">
                <a:lumMod val="60000"/>
                <a:lumOff val="40000"/>
              </a:schemeClr>
            </a:solidFill>
          </c:spPr>
          <c:explosion val="2"/>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FF6E-4FD1-8095-4659AA2704EF}"/>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FF6E-4FD1-8095-4659AA2704EF}"/>
              </c:ext>
            </c:extLst>
          </c:dPt>
          <c:dLbls>
            <c:dLbl>
              <c:idx val="0"/>
              <c:layout>
                <c:manualLayout>
                  <c:x val="-0.13025953379938016"/>
                  <c:y val="-0.29801457744611198"/>
                </c:manualLayout>
              </c:layout>
              <c:tx>
                <c:rich>
                  <a:bodyPr/>
                  <a:lstStyle/>
                  <a:p>
                    <a:r>
                      <a:rPr lang="en-US" altLang="ja-JP" sz="1200"/>
                      <a:t>①</a:t>
                    </a:r>
                    <a:fld id="{542DCCF5-ED51-458B-BDF3-F051942EFDDC}" type="VALUE">
                      <a:rPr lang="en-US" altLang="ja-JP" sz="1200"/>
                      <a:pPr/>
                      <a:t>[値]</a:t>
                    </a:fld>
                    <a:endParaRPr lang="en-US" altLang="ja-JP" sz="120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6E-4FD1-8095-4659AA2704EF}"/>
                </c:ext>
              </c:extLst>
            </c:dLbl>
            <c:dLbl>
              <c:idx val="1"/>
              <c:layout>
                <c:manualLayout>
                  <c:x val="0.10508691905020129"/>
                  <c:y val="0.14714496115527562"/>
                </c:manualLayout>
              </c:layout>
              <c:tx>
                <c:rich>
                  <a:bodyPr/>
                  <a:lstStyle/>
                  <a:p>
                    <a:r>
                      <a:rPr lang="en-US" altLang="ja-JP" sz="1050" dirty="0">
                        <a:solidFill>
                          <a:schemeClr val="bg1"/>
                        </a:solidFill>
                      </a:rPr>
                      <a:t>②</a:t>
                    </a:r>
                    <a:fld id="{F52BFBE9-AA7E-4866-B005-C151DD1665A1}" type="VALUE">
                      <a:rPr lang="en-US" altLang="ja-JP" sz="1050">
                        <a:solidFill>
                          <a:schemeClr val="bg1"/>
                        </a:solidFill>
                      </a:rPr>
                      <a:pPr/>
                      <a:t>[値]</a:t>
                    </a:fld>
                    <a:endParaRPr lang="en-US" altLang="ja-JP" sz="1050" dirty="0">
                      <a:solidFill>
                        <a:schemeClr val="bg1"/>
                      </a:solidFill>
                    </a:endParaRP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6E-4FD1-8095-4659AA2704E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面談・絶対評価・相対評価!$B$5:$B$6</c:f>
              <c:strCache>
                <c:ptCount val="2"/>
                <c:pt idx="0">
                  <c:v>①納得できた</c:v>
                </c:pt>
                <c:pt idx="1">
                  <c:v>②納得できなかった</c:v>
                </c:pt>
              </c:strCache>
            </c:strRef>
          </c:cat>
          <c:val>
            <c:numRef>
              <c:f>面談・絶対評価・相対評価!$C$5:$C$6</c:f>
              <c:numCache>
                <c:formatCode>0.0%</c:formatCode>
                <c:ptCount val="2"/>
                <c:pt idx="0">
                  <c:v>0.875</c:v>
                </c:pt>
                <c:pt idx="1">
                  <c:v>0.125</c:v>
                </c:pt>
              </c:numCache>
            </c:numRef>
          </c:val>
          <c:extLst>
            <c:ext xmlns:c16="http://schemas.microsoft.com/office/drawing/2014/chart" uri="{C3380CC4-5D6E-409C-BE32-E72D297353CC}">
              <c16:uniqueId val="{00000004-FF6E-4FD1-8095-4659AA2704E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3109637456891765"/>
          <c:y val="0.36000768196658339"/>
          <c:w val="0.32661685393134982"/>
          <c:h val="0.361285632615338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36126629422729"/>
          <c:y val="5.1103368176538912E-2"/>
          <c:w val="0.45003724394785849"/>
          <c:h val="0.85235772357723583"/>
        </c:manualLayout>
      </c:layout>
      <c:barChart>
        <c:barDir val="bar"/>
        <c:grouping val="clustered"/>
        <c:varyColors val="0"/>
        <c:ser>
          <c:idx val="1"/>
          <c:order val="1"/>
          <c:tx>
            <c:strRef>
              <c:f>面談・絶対評価・相対評価!$D$20</c:f>
              <c:strCache>
                <c:ptCount val="1"/>
                <c:pt idx="0">
                  <c:v>R6</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面談・絶対評価・相対評価!$B$21:$B$26</c:f>
              <c:strCache>
                <c:ptCount val="6"/>
                <c:pt idx="0">
                  <c:v>その他</c:v>
                </c:pt>
                <c:pt idx="1">
                  <c:v>評価者からの目標達成状況の確認がなかった</c:v>
                </c:pt>
                <c:pt idx="2">
                  <c:v>職階や経験年数に基づき期待されるレベルについて、認識のずれがあった</c:v>
                </c:pt>
                <c:pt idx="3">
                  <c:v>話し合いはほとんどなく一方的であった</c:v>
                </c:pt>
                <c:pt idx="4">
                  <c:v>評価者からの指導・助言がなかった</c:v>
                </c:pt>
                <c:pt idx="5">
                  <c:v>評価結果について、実際の行動や事実をあげるなど、具体的な説明がなかった</c:v>
                </c:pt>
              </c:strCache>
            </c:strRef>
          </c:cat>
          <c:val>
            <c:numRef>
              <c:f>面談・絶対評価・相対評価!$D$21:$D$26</c:f>
              <c:numCache>
                <c:formatCode>0.0%</c:formatCode>
                <c:ptCount val="6"/>
                <c:pt idx="0">
                  <c:v>0.253</c:v>
                </c:pt>
                <c:pt idx="1">
                  <c:v>0.183</c:v>
                </c:pt>
                <c:pt idx="2">
                  <c:v>0.24299999999999999</c:v>
                </c:pt>
                <c:pt idx="3">
                  <c:v>0.27900000000000003</c:v>
                </c:pt>
                <c:pt idx="4">
                  <c:v>0.32700000000000001</c:v>
                </c:pt>
                <c:pt idx="5">
                  <c:v>0.44</c:v>
                </c:pt>
              </c:numCache>
            </c:numRef>
          </c:val>
          <c:extLst>
            <c:ext xmlns:c16="http://schemas.microsoft.com/office/drawing/2014/chart" uri="{C3380CC4-5D6E-409C-BE32-E72D297353CC}">
              <c16:uniqueId val="{00000000-7062-4E9B-8082-A8C82CC0D75E}"/>
            </c:ext>
          </c:extLst>
        </c:ser>
        <c:dLbls>
          <c:dLblPos val="outEnd"/>
          <c:showLegendKey val="0"/>
          <c:showVal val="1"/>
          <c:showCatName val="0"/>
          <c:showSerName val="0"/>
          <c:showPercent val="0"/>
          <c:showBubbleSize val="0"/>
        </c:dLbls>
        <c:gapWidth val="182"/>
        <c:axId val="893077104"/>
        <c:axId val="893077936"/>
        <c:extLst>
          <c:ext xmlns:c15="http://schemas.microsoft.com/office/drawing/2012/chart" uri="{02D57815-91ED-43cb-92C2-25804820EDAC}">
            <c15:filteredBarSeries>
              <c15:ser>
                <c:idx val="0"/>
                <c:order val="0"/>
                <c:tx>
                  <c:strRef>
                    <c:extLst>
                      <c:ext uri="{02D57815-91ED-43cb-92C2-25804820EDAC}">
                        <c15:formulaRef>
                          <c15:sqref>面談・絶対評価・相対評価!$C$20</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面談・絶対評価・相対評価!$B$21:$B$26</c15:sqref>
                        </c15:formulaRef>
                      </c:ext>
                    </c:extLst>
                    <c:strCache>
                      <c:ptCount val="6"/>
                      <c:pt idx="0">
                        <c:v>その他</c:v>
                      </c:pt>
                      <c:pt idx="1">
                        <c:v>評価者からの目標達成状況の確認がなかった</c:v>
                      </c:pt>
                      <c:pt idx="2">
                        <c:v>職階や経験年数に基づき期待されるレベルについて、認識のずれがあった</c:v>
                      </c:pt>
                      <c:pt idx="3">
                        <c:v>話し合いはほとんどなく一方的であった</c:v>
                      </c:pt>
                      <c:pt idx="4">
                        <c:v>評価者からの指導・助言がなかった</c:v>
                      </c:pt>
                      <c:pt idx="5">
                        <c:v>評価結果について、実際の行動や事実をあげるなど、具体的な説明がなかった</c:v>
                      </c:pt>
                    </c:strCache>
                  </c:strRef>
                </c:cat>
                <c:val>
                  <c:numRef>
                    <c:extLst>
                      <c:ext uri="{02D57815-91ED-43cb-92C2-25804820EDAC}">
                        <c15:formulaRef>
                          <c15:sqref>面談・絶対評価・相対評価!$C$21:$C$26</c15:sqref>
                        </c15:formulaRef>
                      </c:ext>
                    </c:extLst>
                    <c:numCache>
                      <c:formatCode>General</c:formatCode>
                      <c:ptCount val="6"/>
                    </c:numCache>
                  </c:numRef>
                </c:val>
                <c:extLst>
                  <c:ext xmlns:c16="http://schemas.microsoft.com/office/drawing/2014/chart" uri="{C3380CC4-5D6E-409C-BE32-E72D297353CC}">
                    <c16:uniqueId val="{00000001-7062-4E9B-8082-A8C82CC0D75E}"/>
                  </c:ext>
                </c:extLst>
              </c15:ser>
            </c15:filteredBarSeries>
          </c:ext>
        </c:extLst>
      </c:barChart>
      <c:catAx>
        <c:axId val="893077104"/>
        <c:scaling>
          <c:orientation val="minMax"/>
        </c:scaling>
        <c:delete val="0"/>
        <c:axPos val="l"/>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893077936"/>
        <c:crosses val="autoZero"/>
        <c:auto val="1"/>
        <c:lblAlgn val="ctr"/>
        <c:lblOffset val="100"/>
        <c:noMultiLvlLbl val="0"/>
      </c:catAx>
      <c:valAx>
        <c:axId val="8930779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8930771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68829750803868"/>
          <c:y val="5.1103368176538912E-2"/>
          <c:w val="0.68624678480425461"/>
          <c:h val="0.85235772357723583"/>
        </c:manualLayout>
      </c:layout>
      <c:barChart>
        <c:barDir val="bar"/>
        <c:grouping val="clustered"/>
        <c:varyColors val="0"/>
        <c:ser>
          <c:idx val="0"/>
          <c:order val="0"/>
          <c:tx>
            <c:strRef>
              <c:f>面談・絶対評価・相対評価!$C$11</c:f>
              <c:strCache>
                <c:ptCount val="1"/>
                <c:pt idx="0">
                  <c:v>小計</c:v>
                </c:pt>
              </c:strCache>
            </c:strRef>
          </c:tx>
          <c:spPr>
            <a:solidFill>
              <a:srgbClr val="002060"/>
            </a:solidFill>
            <a:ln>
              <a:noFill/>
            </a:ln>
            <a:effectLst/>
          </c:spPr>
          <c:invertIfNegative val="0"/>
          <c:dLbls>
            <c:dLbl>
              <c:idx val="0"/>
              <c:tx>
                <c:rich>
                  <a:bodyPr/>
                  <a:lstStyle/>
                  <a:p>
                    <a:fld id="{B05B920A-99C5-453C-86B1-A16168993EF5}" type="VALUE">
                      <a:rPr lang="en-US" altLang="ja-JP">
                        <a:latin typeface="BIZ UDPゴシック" panose="020B0400000000000000" pitchFamily="50" charset="-128"/>
                        <a:ea typeface="BIZ UDPゴシック" panose="020B0400000000000000" pitchFamily="50" charset="-128"/>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8A-446D-B603-B60C5B5AB19C}"/>
                </c:ext>
              </c:extLst>
            </c:dLbl>
            <c:dLbl>
              <c:idx val="1"/>
              <c:tx>
                <c:rich>
                  <a:bodyPr/>
                  <a:lstStyle/>
                  <a:p>
                    <a:fld id="{F00C2B55-7193-479A-BC16-8134B91DB915}" type="VALUE">
                      <a:rPr lang="en-US" altLang="ja-JP">
                        <a:latin typeface="BIZ UDPゴシック" panose="020B0400000000000000" pitchFamily="50" charset="-128"/>
                        <a:ea typeface="BIZ UDPゴシック" panose="020B0400000000000000" pitchFamily="50" charset="-128"/>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8A-446D-B603-B60C5B5AB19C}"/>
                </c:ext>
              </c:extLst>
            </c:dLbl>
            <c:dLbl>
              <c:idx val="2"/>
              <c:tx>
                <c:rich>
                  <a:bodyPr/>
                  <a:lstStyle/>
                  <a:p>
                    <a:fld id="{364C204F-DD9C-4A4E-BEAC-C10436EAAE62}" type="VALUE">
                      <a:rPr lang="en-US" altLang="ja-JP" sz="900">
                        <a:latin typeface="BIZ UDPゴシック" panose="020B0400000000000000" pitchFamily="50" charset="-128"/>
                        <a:ea typeface="BIZ UDPゴシック" panose="020B0400000000000000" pitchFamily="50" charset="-128"/>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8A-446D-B603-B60C5B5AB19C}"/>
                </c:ext>
              </c:extLst>
            </c:dLbl>
            <c:dLbl>
              <c:idx val="3"/>
              <c:tx>
                <c:rich>
                  <a:bodyPr/>
                  <a:lstStyle/>
                  <a:p>
                    <a:fld id="{9BAFAD6E-ED6F-4257-BF35-B663E1254207}" type="VALUE">
                      <a:rPr lang="en-US" altLang="ja-JP">
                        <a:latin typeface="BIZ UDPゴシック" panose="020B0400000000000000" pitchFamily="50" charset="-128"/>
                        <a:ea typeface="BIZ UDPゴシック" panose="020B0400000000000000" pitchFamily="50" charset="-128"/>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8A-446D-B603-B60C5B5AB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面談・絶対評価・相対評価!$B$12:$B$15</c:f>
              <c:strCache>
                <c:ptCount val="4"/>
                <c:pt idx="0">
                  <c:v>評価前面談</c:v>
                </c:pt>
                <c:pt idx="1">
                  <c:v>期初面談</c:v>
                </c:pt>
                <c:pt idx="2">
                  <c:v>期中面談</c:v>
                </c:pt>
                <c:pt idx="3">
                  <c:v>開示面談</c:v>
                </c:pt>
              </c:strCache>
            </c:strRef>
          </c:cat>
          <c:val>
            <c:numRef>
              <c:f>面談・絶対評価・相対評価!$C$12:$C$15</c:f>
              <c:numCache>
                <c:formatCode>0.0%</c:formatCode>
                <c:ptCount val="4"/>
                <c:pt idx="0">
                  <c:v>0.18937329700272479</c:v>
                </c:pt>
                <c:pt idx="1">
                  <c:v>0.3010899182561308</c:v>
                </c:pt>
                <c:pt idx="2">
                  <c:v>0.34196185286103542</c:v>
                </c:pt>
                <c:pt idx="3">
                  <c:v>0.88828337874659402</c:v>
                </c:pt>
              </c:numCache>
            </c:numRef>
          </c:val>
          <c:extLst xmlns:c15="http://schemas.microsoft.com/office/drawing/2012/chart">
            <c:ext xmlns:c16="http://schemas.microsoft.com/office/drawing/2014/chart" uri="{C3380CC4-5D6E-409C-BE32-E72D297353CC}">
              <c16:uniqueId val="{00000004-5F8A-446D-B603-B60C5B5AB19C}"/>
            </c:ext>
          </c:extLst>
        </c:ser>
        <c:dLbls>
          <c:dLblPos val="outEnd"/>
          <c:showLegendKey val="0"/>
          <c:showVal val="1"/>
          <c:showCatName val="0"/>
          <c:showSerName val="0"/>
          <c:showPercent val="0"/>
          <c:showBubbleSize val="0"/>
        </c:dLbls>
        <c:gapWidth val="182"/>
        <c:axId val="893077104"/>
        <c:axId val="893077936"/>
        <c:extLst/>
      </c:barChart>
      <c:catAx>
        <c:axId val="893077104"/>
        <c:scaling>
          <c:orientation val="minMax"/>
        </c:scaling>
        <c:delete val="0"/>
        <c:axPos val="l"/>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893077936"/>
        <c:crosses val="autoZero"/>
        <c:auto val="1"/>
        <c:lblAlgn val="ctr"/>
        <c:lblOffset val="100"/>
        <c:noMultiLvlLbl val="0"/>
      </c:catAx>
      <c:valAx>
        <c:axId val="89307793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893077104"/>
        <c:crosses val="autoZero"/>
        <c:crossBetween val="between"/>
        <c:majorUnit val="0.2"/>
        <c:minorUnit val="0.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0645" tIns="45322" rIns="90645"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1" cy="495029"/>
          </a:xfrm>
          <a:prstGeom prst="rect">
            <a:avLst/>
          </a:prstGeom>
        </p:spPr>
        <p:txBody>
          <a:bodyPr vert="horz" lIns="90645" tIns="45322" rIns="90645" bIns="45322" rtlCol="0"/>
          <a:lstStyle>
            <a:lvl1pPr algn="r">
              <a:defRPr sz="1200"/>
            </a:lvl1pPr>
          </a:lstStyle>
          <a:p>
            <a:fld id="{226FFC18-DB84-40BE-AD36-688D4E6F4BE9}" type="datetimeFigureOut">
              <a:rPr kumimoji="1" lang="ja-JP" altLang="en-US" smtClean="0"/>
              <a:t>2025/10/24</a:t>
            </a:fld>
            <a:endParaRPr kumimoji="1" lang="ja-JP" altLang="en-US"/>
          </a:p>
        </p:txBody>
      </p:sp>
      <p:sp>
        <p:nvSpPr>
          <p:cNvPr id="4" name="スライド イメージ プレースホルダー 3"/>
          <p:cNvSpPr>
            <a:spLocks noGrp="1" noRot="1" noChangeAspect="1"/>
          </p:cNvSpPr>
          <p:nvPr>
            <p:ph type="sldImg" idx="2"/>
          </p:nvPr>
        </p:nvSpPr>
        <p:spPr>
          <a:xfrm>
            <a:off x="1012825" y="1233488"/>
            <a:ext cx="4710113" cy="3330575"/>
          </a:xfrm>
          <a:prstGeom prst="rect">
            <a:avLst/>
          </a:prstGeom>
          <a:noFill/>
          <a:ln w="12700">
            <a:solidFill>
              <a:prstClr val="black"/>
            </a:solidFill>
          </a:ln>
        </p:spPr>
        <p:txBody>
          <a:bodyPr vert="horz" lIns="90645" tIns="45322" rIns="90645" bIns="45322"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645" tIns="45322" rIns="90645"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0645" tIns="45322" rIns="90645"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0645" tIns="45322" rIns="90645" bIns="45322" rtlCol="0" anchor="b"/>
          <a:lstStyle>
            <a:lvl1pPr algn="r">
              <a:defRPr sz="1200"/>
            </a:lvl1pPr>
          </a:lstStyle>
          <a:p>
            <a:fld id="{23068FB2-82A6-4424-B963-85F6B2C2A58F}" type="slidenum">
              <a:rPr kumimoji="1" lang="ja-JP" altLang="en-US" smtClean="0"/>
              <a:t>‹#›</a:t>
            </a:fld>
            <a:endParaRPr kumimoji="1" lang="ja-JP" altLang="en-US"/>
          </a:p>
        </p:txBody>
      </p:sp>
    </p:spTree>
    <p:extLst>
      <p:ext uri="{BB962C8B-B14F-4D97-AF65-F5344CB8AC3E}">
        <p14:creationId xmlns:p14="http://schemas.microsoft.com/office/powerpoint/2010/main" val="33609309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1239586"/>
            <a:ext cx="8018860" cy="2631887"/>
          </a:xfrm>
        </p:spPr>
        <p:txBody>
          <a:bodyPr anchor="b">
            <a:normAutofit/>
          </a:bodyPr>
          <a:lstStyle>
            <a:lvl1pPr algn="ctr">
              <a:defRPr sz="5262"/>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normAutofit/>
          </a:bodyPr>
          <a:lstStyle>
            <a:lvl1pPr marL="0" indent="0" algn="ctr">
              <a:buNone/>
              <a:defRPr sz="2105">
                <a:solidFill>
                  <a:schemeClr val="tx1">
                    <a:lumMod val="75000"/>
                    <a:lumOff val="25000"/>
                  </a:schemeClr>
                </a:solidFill>
              </a:defRPr>
            </a:lvl1pPr>
            <a:lvl2pPr marL="400964" indent="0" algn="ctr">
              <a:buNone/>
              <a:defRPr sz="2456"/>
            </a:lvl2pPr>
            <a:lvl3pPr marL="801929" indent="0" algn="ctr">
              <a:buNone/>
              <a:defRPr sz="2105"/>
            </a:lvl3pPr>
            <a:lvl4pPr marL="1202893" indent="0" algn="ctr">
              <a:buNone/>
              <a:defRPr sz="1754"/>
            </a:lvl4pPr>
            <a:lvl5pPr marL="1603858" indent="0" algn="ctr">
              <a:buNone/>
              <a:defRPr sz="1754"/>
            </a:lvl5pPr>
            <a:lvl6pPr marL="2004822" indent="0" algn="ctr">
              <a:buNone/>
              <a:defRPr sz="1754"/>
            </a:lvl6pPr>
            <a:lvl7pPr marL="2405786" indent="0" algn="ctr">
              <a:buNone/>
              <a:defRPr sz="1754"/>
            </a:lvl7pPr>
            <a:lvl8pPr marL="2806751" indent="0" algn="ctr">
              <a:buNone/>
              <a:defRPr sz="1754"/>
            </a:lvl8pPr>
            <a:lvl9pPr marL="3207715" indent="0" algn="ctr">
              <a:buNone/>
              <a:defRPr sz="17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F844D18-13FE-42B8-987F-4474E80C3E44}" type="datetime1">
              <a:rPr kumimoji="1" lang="ja-JP" altLang="en-US" smtClean="0"/>
              <a:t>2025/10/24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120077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BC454A-2BAD-4874-A02B-8515461C3BB1}" type="datetime1">
              <a:rPr kumimoji="1" lang="ja-JP" altLang="en-US" smtClean="0"/>
              <a:t>2025/10/24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197332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397232"/>
            <a:ext cx="2305422" cy="640647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735062" y="397233"/>
            <a:ext cx="6782619" cy="640647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3C844D4-17C1-46E3-BE3D-4B78B28F752C}" type="datetime1">
              <a:rPr kumimoji="1" lang="ja-JP" altLang="en-US" smtClean="0"/>
              <a:t>2025/10/24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370385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47D76B-7322-404A-9534-48CD894AE23F}" type="datetime1">
              <a:rPr kumimoji="1" lang="ja-JP" altLang="en-US" smtClean="0"/>
              <a:t>2025/10/24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35002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3" y="1887629"/>
            <a:ext cx="9221689" cy="3142929"/>
          </a:xfrm>
        </p:spPr>
        <p:txBody>
          <a:bodyPr anchor="b">
            <a:normAutofit/>
          </a:bodyPr>
          <a:lstStyle>
            <a:lvl1pPr>
              <a:defRPr sz="5262"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3" y="5018436"/>
            <a:ext cx="9221689" cy="1653678"/>
          </a:xfrm>
        </p:spPr>
        <p:txBody>
          <a:bodyPr anchor="t">
            <a:normAutofit/>
          </a:bodyPr>
          <a:lstStyle>
            <a:lvl1pPr marL="0" indent="0">
              <a:buNone/>
              <a:defRPr sz="2105">
                <a:solidFill>
                  <a:schemeClr val="tx1">
                    <a:lumMod val="75000"/>
                    <a:lumOff val="25000"/>
                  </a:schemeClr>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A2662D-573B-4606-AA56-95BCCF0CA4BE}" type="datetime1">
              <a:rPr kumimoji="1" lang="ja-JP" altLang="en-US" smtClean="0"/>
              <a:t>2025/10/24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235822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1137" y="2015914"/>
            <a:ext cx="4544021" cy="479654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5914"/>
            <a:ext cx="4544021" cy="479654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C8D834-BEB7-4CB6-9798-E95572296B16}" type="datetime1">
              <a:rPr kumimoji="1" lang="ja-JP" altLang="en-US" smtClean="0"/>
              <a:t>2025/10/24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91313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1137" y="1853929"/>
            <a:ext cx="4521746" cy="910180"/>
          </a:xfrm>
        </p:spPr>
        <p:txBody>
          <a:bodyPr anchor="b">
            <a:normAutofit/>
          </a:bodyPr>
          <a:lstStyle>
            <a:lvl1pPr marL="0" indent="0">
              <a:spcBef>
                <a:spcPts val="0"/>
              </a:spcBef>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ja-JP" altLang="en-US"/>
              <a:t>マスター テキストの書式設定</a:t>
            </a:r>
          </a:p>
        </p:txBody>
      </p:sp>
      <p:sp>
        <p:nvSpPr>
          <p:cNvPr id="4" name="Content Placeholder 3"/>
          <p:cNvSpPr>
            <a:spLocks noGrp="1"/>
          </p:cNvSpPr>
          <p:nvPr>
            <p:ph sz="half" idx="2"/>
          </p:nvPr>
        </p:nvSpPr>
        <p:spPr>
          <a:xfrm>
            <a:off x="741137" y="2764110"/>
            <a:ext cx="4521746" cy="4057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929"/>
            <a:ext cx="4544021" cy="910179"/>
          </a:xfrm>
        </p:spPr>
        <p:txBody>
          <a:bodyPr anchor="b"/>
          <a:lstStyle>
            <a:lvl1pPr marL="0" indent="0">
              <a:spcBef>
                <a:spcPts val="0"/>
              </a:spcBef>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4110"/>
            <a:ext cx="4544021" cy="4057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8A99C99-D79D-46D2-B484-25389DCC58C5}" type="datetime1">
              <a:rPr kumimoji="1" lang="ja-JP" altLang="en-US" smtClean="0"/>
              <a:t>2025/10/24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52659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1E9141-B24B-478C-9D89-91365F044D6F}" type="datetime1">
              <a:rPr kumimoji="1" lang="ja-JP" altLang="en-US" smtClean="0"/>
              <a:t>2025/10/24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05592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957C-9E3A-47BA-B4EE-8853149977D6}" type="datetime1">
              <a:rPr kumimoji="1" lang="ja-JP" altLang="en-US" smtClean="0"/>
              <a:t>2025/10/24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318356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7735" y="503979"/>
            <a:ext cx="3448110" cy="1763921"/>
          </a:xfrm>
        </p:spPr>
        <p:txBody>
          <a:bodyPr anchor="b">
            <a:normAutofit/>
          </a:bodyPr>
          <a:lstStyle>
            <a:lvl1pPr>
              <a:defRPr sz="2806" b="0"/>
            </a:lvl1pPr>
          </a:lstStyle>
          <a:p>
            <a:r>
              <a:rPr lang="ja-JP" altLang="en-US"/>
              <a:t>マスター タイトルの書式設定</a:t>
            </a:r>
            <a:endParaRPr lang="en-US" dirty="0"/>
          </a:p>
        </p:txBody>
      </p:sp>
      <p:sp>
        <p:nvSpPr>
          <p:cNvPr id="3" name="Content Placeholder 2"/>
          <p:cNvSpPr>
            <a:spLocks noGrp="1"/>
          </p:cNvSpPr>
          <p:nvPr>
            <p:ph idx="1"/>
          </p:nvPr>
        </p:nvSpPr>
        <p:spPr>
          <a:xfrm>
            <a:off x="4544021" y="1091953"/>
            <a:ext cx="5412730" cy="53757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7735" y="2267902"/>
            <a:ext cx="3448110" cy="4199821"/>
          </a:xfrm>
        </p:spPr>
        <p:txBody>
          <a:bodyPr>
            <a:normAutofit/>
          </a:bodyPr>
          <a:lstStyle>
            <a:lvl1pPr marL="0" indent="0">
              <a:lnSpc>
                <a:spcPct val="90000"/>
              </a:lnSpc>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39FD58-DDC8-4653-BAAC-B12FE1EE822E}" type="datetime1">
              <a:rPr kumimoji="1" lang="ja-JP" altLang="en-US" smtClean="0"/>
              <a:t>2025/10/24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222087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7735" y="503978"/>
            <a:ext cx="3448110" cy="1763924"/>
          </a:xfrm>
        </p:spPr>
        <p:txBody>
          <a:bodyPr anchor="b">
            <a:normAutofit/>
          </a:bodyPr>
          <a:lstStyle>
            <a:lvl1pPr>
              <a:defRPr sz="280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544021" y="1091953"/>
            <a:ext cx="5412730" cy="53757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7735" y="2267903"/>
            <a:ext cx="3448110" cy="4199819"/>
          </a:xfrm>
        </p:spPr>
        <p:txBody>
          <a:bodyPr>
            <a:normAutofit/>
          </a:bodyPr>
          <a:lstStyle>
            <a:lvl1pPr marL="0" indent="0">
              <a:lnSpc>
                <a:spcPct val="90000"/>
              </a:lnSpc>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8EEBA3-E388-4C61-B3B8-3D84DFB0A44B}" type="datetime1">
              <a:rPr kumimoji="1" lang="ja-JP" altLang="en-US" smtClean="0"/>
              <a:t>2025/10/24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237810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1137" y="403182"/>
            <a:ext cx="9221689" cy="146118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1137" y="2015914"/>
            <a:ext cx="9221689" cy="479654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965">
                <a:solidFill>
                  <a:schemeClr val="tx1">
                    <a:lumMod val="65000"/>
                    <a:lumOff val="35000"/>
                  </a:schemeClr>
                </a:solidFill>
              </a:defRPr>
            </a:lvl1pPr>
          </a:lstStyle>
          <a:p>
            <a:fld id="{3834CD19-E555-4512-ACBF-947B5DA5591B}" type="datetime1">
              <a:rPr kumimoji="1" lang="ja-JP" altLang="en-US" smtClean="0"/>
              <a:t>2025/10/24</a:t>
            </a:fld>
            <a:endParaRPr kumimoji="1" lang="ja-JP" altLang="en-US"/>
          </a:p>
        </p:txBody>
      </p:sp>
      <p:sp>
        <p:nvSpPr>
          <p:cNvPr id="5" name="Footer Placeholder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96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557168" y="7006699"/>
            <a:ext cx="2405658" cy="402483"/>
          </a:xfrm>
          <a:prstGeom prst="rect">
            <a:avLst/>
          </a:prstGeom>
        </p:spPr>
        <p:txBody>
          <a:bodyPr vert="horz" lIns="91440" tIns="45720" rIns="91440" bIns="45720" rtlCol="0" anchor="ctr"/>
          <a:lstStyle>
            <a:lvl1pPr algn="r">
              <a:defRPr sz="965">
                <a:solidFill>
                  <a:schemeClr val="tx1">
                    <a:tint val="75000"/>
                  </a:schemeClr>
                </a:solidFill>
              </a:defRPr>
            </a:lvl1pPr>
          </a:lstStyle>
          <a:p>
            <a:fld id="{F69298ED-728C-4C24-B4F7-ACA5D4C31043}" type="slidenum">
              <a:rPr kumimoji="1" lang="ja-JP" altLang="en-US" smtClean="0"/>
              <a:t>‹#›</a:t>
            </a:fld>
            <a:endParaRPr kumimoji="1" lang="ja-JP" altLang="en-US"/>
          </a:p>
        </p:txBody>
      </p:sp>
    </p:spTree>
    <p:extLst>
      <p:ext uri="{BB962C8B-B14F-4D97-AF65-F5344CB8AC3E}">
        <p14:creationId xmlns:p14="http://schemas.microsoft.com/office/powerpoint/2010/main" val="231243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Wingdings 2" pitchFamily="18" charset="2"/>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Wingdings 2" pitchFamily="18" charset="2"/>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Wingdings 2" pitchFamily="18" charset="2"/>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5pPr>
      <a:lvl6pPr marL="2205304"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6pPr>
      <a:lvl7pPr marL="2606269"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7pPr>
      <a:lvl8pPr marL="3007233"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8pPr>
      <a:lvl9pPr marL="3408197"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9pPr>
    </p:bodyStyle>
    <p:otherStyle>
      <a:defPPr>
        <a:defRPr lang="en-US"/>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1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3B2684-1D12-49CD-A48E-AB9F4C8A4423}"/>
              </a:ext>
            </a:extLst>
          </p:cNvPr>
          <p:cNvSpPr>
            <a:spLocks noGrp="1"/>
          </p:cNvSpPr>
          <p:nvPr>
            <p:ph type="ctrTitle"/>
          </p:nvPr>
        </p:nvSpPr>
        <p:spPr>
          <a:xfrm>
            <a:off x="1195639" y="1735029"/>
            <a:ext cx="8055210" cy="1620820"/>
          </a:xfrm>
        </p:spPr>
        <p:txBody>
          <a:bodyPr>
            <a:normAutofit/>
          </a:bodyPr>
          <a:lstStyle/>
          <a:p>
            <a:pPr>
              <a:lnSpc>
                <a:spcPts val="4648"/>
              </a:lnSpc>
            </a:pPr>
            <a:r>
              <a:rPr lang="ja-JP" altLang="en-US" sz="4000" b="1" u="sng" dirty="0">
                <a:latin typeface="BIZ UDPゴシック" panose="020B0400000000000000" pitchFamily="50" charset="-128"/>
                <a:ea typeface="BIZ UDPゴシック" panose="020B0400000000000000" pitchFamily="50" charset="-128"/>
              </a:rPr>
              <a:t>令和</a:t>
            </a:r>
            <a:r>
              <a:rPr lang="en-US" altLang="ja-JP" sz="4000" b="1" u="sng" dirty="0">
                <a:latin typeface="BIZ UDPゴシック" panose="020B0400000000000000" pitchFamily="50" charset="-128"/>
                <a:ea typeface="BIZ UDPゴシック" panose="020B0400000000000000" pitchFamily="50" charset="-128"/>
              </a:rPr>
              <a:t>6</a:t>
            </a:r>
            <a:r>
              <a:rPr lang="ja-JP" altLang="en-US" sz="4000" b="1" u="sng" dirty="0">
                <a:latin typeface="BIZ UDPゴシック" panose="020B0400000000000000" pitchFamily="50" charset="-128"/>
                <a:ea typeface="BIZ UDPゴシック" panose="020B0400000000000000" pitchFamily="50" charset="-128"/>
              </a:rPr>
              <a:t>年度実施の相対評価による</a:t>
            </a:r>
            <a:br>
              <a:rPr lang="en-US" altLang="ja-JP" sz="4000" b="1" u="sng" dirty="0">
                <a:latin typeface="BIZ UDPゴシック" panose="020B0400000000000000" pitchFamily="50" charset="-128"/>
                <a:ea typeface="BIZ UDPゴシック" panose="020B0400000000000000" pitchFamily="50" charset="-128"/>
              </a:rPr>
            </a:br>
            <a:r>
              <a:rPr lang="ja-JP" altLang="en-US" sz="4000" b="1" u="sng" dirty="0">
                <a:latin typeface="BIZ UDPゴシック" panose="020B0400000000000000" pitchFamily="50" charset="-128"/>
                <a:ea typeface="BIZ UDPゴシック" panose="020B0400000000000000" pitchFamily="50" charset="-128"/>
              </a:rPr>
              <a:t>人事評価制度の検証について</a:t>
            </a:r>
          </a:p>
        </p:txBody>
      </p:sp>
      <p:sp>
        <p:nvSpPr>
          <p:cNvPr id="3" name="字幕 2">
            <a:extLst>
              <a:ext uri="{FF2B5EF4-FFF2-40B4-BE49-F238E27FC236}">
                <a16:creationId xmlns:a16="http://schemas.microsoft.com/office/drawing/2014/main" id="{A2CFED24-2CB6-4CB6-A1D5-CD279EF23751}"/>
              </a:ext>
            </a:extLst>
          </p:cNvPr>
          <p:cNvSpPr>
            <a:spLocks noGrp="1"/>
          </p:cNvSpPr>
          <p:nvPr>
            <p:ph type="subTitle" idx="1"/>
          </p:nvPr>
        </p:nvSpPr>
        <p:spPr>
          <a:xfrm>
            <a:off x="2438683" y="4490100"/>
            <a:ext cx="5991057" cy="1453419"/>
          </a:xfrm>
        </p:spPr>
        <p:txBody>
          <a:bodyPr>
            <a:normAutofit fontScale="92500" lnSpcReduction="10000"/>
          </a:bodyPr>
          <a:lstStyle/>
          <a:p>
            <a:r>
              <a:rPr lang="ja-JP" altLang="en-US" sz="3600" b="1" dirty="0">
                <a:latin typeface="BIZ UDPゴシック" panose="020B0400000000000000" pitchFamily="50" charset="-128"/>
                <a:ea typeface="BIZ UDPゴシック" panose="020B0400000000000000" pitchFamily="50" charset="-128"/>
              </a:rPr>
              <a:t>令和</a:t>
            </a:r>
            <a:r>
              <a:rPr lang="en-US" altLang="ja-JP" sz="3600" b="1" dirty="0">
                <a:latin typeface="BIZ UDPゴシック" panose="020B0400000000000000" pitchFamily="50" charset="-128"/>
                <a:ea typeface="BIZ UDPゴシック" panose="020B0400000000000000" pitchFamily="50" charset="-128"/>
              </a:rPr>
              <a:t>7</a:t>
            </a:r>
            <a:r>
              <a:rPr lang="ja-JP" altLang="en-US" sz="3600" b="1" dirty="0">
                <a:latin typeface="BIZ UDPゴシック" panose="020B0400000000000000" pitchFamily="50" charset="-128"/>
                <a:ea typeface="BIZ UDPゴシック" panose="020B0400000000000000" pitchFamily="50" charset="-128"/>
              </a:rPr>
              <a:t>年</a:t>
            </a:r>
            <a:r>
              <a:rPr lang="en-US" altLang="ja-JP" sz="3600" b="1" dirty="0">
                <a:latin typeface="BIZ UDPゴシック" panose="020B0400000000000000" pitchFamily="50" charset="-128"/>
                <a:ea typeface="BIZ UDPゴシック" panose="020B0400000000000000" pitchFamily="50" charset="-128"/>
              </a:rPr>
              <a:t>10</a:t>
            </a:r>
            <a:r>
              <a:rPr lang="ja-JP" altLang="en-US" sz="3600" b="1" dirty="0">
                <a:latin typeface="BIZ UDPゴシック" panose="020B0400000000000000" pitchFamily="50" charset="-128"/>
                <a:ea typeface="BIZ UDPゴシック" panose="020B0400000000000000" pitchFamily="50" charset="-128"/>
              </a:rPr>
              <a:t>月</a:t>
            </a:r>
            <a:endParaRPr lang="en-US" altLang="ja-JP" sz="3600" b="1" dirty="0">
              <a:latin typeface="BIZ UDPゴシック" panose="020B0400000000000000" pitchFamily="50" charset="-128"/>
              <a:ea typeface="BIZ UDPゴシック" panose="020B0400000000000000" pitchFamily="50" charset="-128"/>
            </a:endParaRPr>
          </a:p>
          <a:p>
            <a:endParaRPr lang="en-US" altLang="ja-JP" sz="2400" b="1" dirty="0">
              <a:latin typeface="BIZ UDPゴシック" panose="020B0400000000000000" pitchFamily="50" charset="-128"/>
              <a:ea typeface="BIZ UDPゴシック" panose="020B0400000000000000" pitchFamily="50" charset="-128"/>
            </a:endParaRPr>
          </a:p>
          <a:p>
            <a:r>
              <a:rPr lang="ja-JP" altLang="en-US" sz="3600" b="1" dirty="0">
                <a:latin typeface="BIZ UDPゴシック" panose="020B0400000000000000" pitchFamily="50" charset="-128"/>
                <a:ea typeface="BIZ UDPゴシック" panose="020B0400000000000000" pitchFamily="50" charset="-128"/>
              </a:rPr>
              <a:t>大 阪 府</a:t>
            </a:r>
          </a:p>
        </p:txBody>
      </p:sp>
    </p:spTree>
    <p:extLst>
      <p:ext uri="{BB962C8B-B14F-4D97-AF65-F5344CB8AC3E}">
        <p14:creationId xmlns:p14="http://schemas.microsoft.com/office/powerpoint/2010/main" val="2295756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A6EDF3-DC8E-46D8-AAFE-E44C4154A08D}"/>
              </a:ext>
            </a:extLst>
          </p:cNvPr>
          <p:cNvSpPr/>
          <p:nvPr/>
        </p:nvSpPr>
        <p:spPr>
          <a:xfrm>
            <a:off x="214437" y="692324"/>
            <a:ext cx="3653591"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⑥ 相対評価の分布割合について</a:t>
            </a:r>
            <a:endParaRPr kumimoji="1" lang="ja-JP" altLang="en-US" b="1" dirty="0">
              <a:solidFill>
                <a:schemeClr val="tx1"/>
              </a:solidFill>
              <a:highlight>
                <a:srgbClr val="FFFF00"/>
              </a:highlight>
            </a:endParaRPr>
          </a:p>
        </p:txBody>
      </p:sp>
      <p:sp>
        <p:nvSpPr>
          <p:cNvPr id="3" name="テキスト ボックス 2">
            <a:extLst>
              <a:ext uri="{FF2B5EF4-FFF2-40B4-BE49-F238E27FC236}">
                <a16:creationId xmlns:a16="http://schemas.microsoft.com/office/drawing/2014/main" id="{885C0E05-0D83-4DD3-A21C-C72AEBC52E31}"/>
              </a:ext>
            </a:extLst>
          </p:cNvPr>
          <p:cNvSpPr txBox="1"/>
          <p:nvPr/>
        </p:nvSpPr>
        <p:spPr>
          <a:xfrm>
            <a:off x="270661" y="1560771"/>
            <a:ext cx="10091272" cy="1077218"/>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・相対評価の分布割合については、評価者では約</a:t>
            </a:r>
            <a:r>
              <a:rPr kumimoji="1" lang="en-US" altLang="ja-JP" sz="1600" dirty="0">
                <a:latin typeface="UD デジタル 教科書体 NK-R" panose="02020400000000000000" pitchFamily="18" charset="-128"/>
                <a:ea typeface="UD デジタル 教科書体 NK-R" panose="02020400000000000000" pitchFamily="18" charset="-128"/>
              </a:rPr>
              <a:t>56</a:t>
            </a:r>
            <a:r>
              <a:rPr kumimoji="1" lang="ja-JP" altLang="en-US" sz="1600" dirty="0">
                <a:latin typeface="UD デジタル 教科書体 NK-R" panose="02020400000000000000" pitchFamily="18" charset="-128"/>
                <a:ea typeface="UD デジタル 教科書体 NK-R" panose="02020400000000000000" pitchFamily="18" charset="-128"/>
              </a:rPr>
              <a:t>％、被評価者では約</a:t>
            </a:r>
            <a:r>
              <a:rPr kumimoji="1" lang="en-US" altLang="ja-JP" sz="1600" dirty="0">
                <a:latin typeface="UD デジタル 教科書体 NK-R" panose="02020400000000000000" pitchFamily="18" charset="-128"/>
                <a:ea typeface="UD デジタル 教科書体 NK-R" panose="02020400000000000000" pitchFamily="18" charset="-128"/>
              </a:rPr>
              <a:t>75</a:t>
            </a:r>
            <a:r>
              <a:rPr kumimoji="1" lang="ja-JP" altLang="en-US" sz="1600" dirty="0">
                <a:latin typeface="UD デジタル 教科書体 NK-R" panose="02020400000000000000" pitchFamily="18" charset="-128"/>
                <a:ea typeface="UD デジタル 教科書体 NK-R" panose="02020400000000000000" pitchFamily="18" charset="-128"/>
              </a:rPr>
              <a:t>％が、 「現行どおりでよい」と回答。</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・見直し内容については、評価者では「下位区分の割合を減らす」こと、被評価者の立場では「上位区分の割合を増や</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す」ことが最も多かった。</a:t>
            </a:r>
            <a:endParaRPr kumimoji="1" lang="en-US" altLang="ja-JP" sz="1600" i="1" dirty="0">
              <a:latin typeface="UD デジタル 教科書体 NK-R" panose="02020400000000000000" pitchFamily="18" charset="-128"/>
              <a:ea typeface="UD デジタル 教科書体 NK-R" panose="02020400000000000000" pitchFamily="18" charset="-128"/>
            </a:endParaRPr>
          </a:p>
        </p:txBody>
      </p:sp>
      <p:sp>
        <p:nvSpPr>
          <p:cNvPr id="7" name="四角形: 角を丸くする 6">
            <a:extLst>
              <a:ext uri="{FF2B5EF4-FFF2-40B4-BE49-F238E27FC236}">
                <a16:creationId xmlns:a16="http://schemas.microsoft.com/office/drawing/2014/main" id="{B1D533BD-BF35-4C69-8AC9-48BDFA5C577C}"/>
              </a:ext>
            </a:extLst>
          </p:cNvPr>
          <p:cNvSpPr/>
          <p:nvPr/>
        </p:nvSpPr>
        <p:spPr>
          <a:xfrm>
            <a:off x="4434348" y="236230"/>
            <a:ext cx="6043028" cy="768237"/>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参考</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現行の相対評価の分布割合</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特区分：</a:t>
            </a:r>
            <a:r>
              <a:rPr kumimoji="1" lang="en-US" altLang="ja-JP" sz="1100" dirty="0">
                <a:solidFill>
                  <a:schemeClr val="tx1"/>
                </a:solidFill>
                <a:latin typeface="BIZ UDPゴシック" panose="020B0400000000000000" pitchFamily="50" charset="-128"/>
                <a:ea typeface="BIZ UDPゴシック" panose="020B0400000000000000" pitchFamily="50" charset="-128"/>
              </a:rPr>
              <a:t>5</a:t>
            </a:r>
            <a:r>
              <a:rPr kumimoji="1" lang="ja-JP" altLang="en-US" sz="1100" dirty="0">
                <a:solidFill>
                  <a:schemeClr val="tx1"/>
                </a:solidFill>
                <a:latin typeface="BIZ UDPゴシック" panose="020B0400000000000000" pitchFamily="50" charset="-128"/>
                <a:ea typeface="BIZ UDPゴシック" panose="020B0400000000000000" pitchFamily="50" charset="-128"/>
              </a:rPr>
              <a:t>％　　一区分：</a:t>
            </a:r>
            <a:r>
              <a:rPr kumimoji="1" lang="en-US" altLang="ja-JP" sz="1100" dirty="0">
                <a:solidFill>
                  <a:schemeClr val="tx1"/>
                </a:solidFill>
                <a:latin typeface="BIZ UDPゴシック" panose="020B0400000000000000" pitchFamily="50" charset="-128"/>
                <a:ea typeface="BIZ UDPゴシック" panose="020B0400000000000000" pitchFamily="50" charset="-128"/>
              </a:rPr>
              <a:t>10</a:t>
            </a:r>
            <a:r>
              <a:rPr kumimoji="1" lang="ja-JP" altLang="en-US" sz="1100" dirty="0">
                <a:solidFill>
                  <a:schemeClr val="tx1"/>
                </a:solidFill>
                <a:latin typeface="BIZ UDPゴシック" panose="020B0400000000000000" pitchFamily="50" charset="-128"/>
                <a:ea typeface="BIZ UDPゴシック" panose="020B0400000000000000" pitchFamily="50" charset="-128"/>
              </a:rPr>
              <a:t>％　　二区分：</a:t>
            </a:r>
            <a:r>
              <a:rPr kumimoji="1" lang="en-US" altLang="ja-JP" sz="1100" dirty="0">
                <a:solidFill>
                  <a:schemeClr val="tx1"/>
                </a:solidFill>
                <a:latin typeface="BIZ UDPゴシック" panose="020B0400000000000000" pitchFamily="50" charset="-128"/>
                <a:ea typeface="BIZ UDPゴシック" panose="020B0400000000000000" pitchFamily="50" charset="-128"/>
              </a:rPr>
              <a:t>20</a:t>
            </a:r>
            <a:r>
              <a:rPr kumimoji="1" lang="ja-JP" altLang="en-US" sz="1100" dirty="0">
                <a:solidFill>
                  <a:schemeClr val="tx1"/>
                </a:solidFill>
                <a:latin typeface="BIZ UDPゴシック" panose="020B0400000000000000" pitchFamily="50" charset="-128"/>
                <a:ea typeface="BIZ UDPゴシック" panose="020B0400000000000000" pitchFamily="50" charset="-128"/>
              </a:rPr>
              <a:t>％　　三区分：</a:t>
            </a:r>
            <a:r>
              <a:rPr kumimoji="1" lang="en-US" altLang="ja-JP" sz="1100" dirty="0">
                <a:solidFill>
                  <a:schemeClr val="tx1"/>
                </a:solidFill>
                <a:latin typeface="BIZ UDPゴシック" panose="020B0400000000000000" pitchFamily="50" charset="-128"/>
                <a:ea typeface="BIZ UDPゴシック" panose="020B0400000000000000" pitchFamily="50" charset="-128"/>
              </a:rPr>
              <a:t>60</a:t>
            </a:r>
            <a:r>
              <a:rPr kumimoji="1" lang="ja-JP" altLang="en-US" sz="1100" dirty="0">
                <a:solidFill>
                  <a:schemeClr val="tx1"/>
                </a:solidFill>
                <a:latin typeface="BIZ UDPゴシック" panose="020B0400000000000000" pitchFamily="50" charset="-128"/>
                <a:ea typeface="BIZ UDPゴシック" panose="020B0400000000000000" pitchFamily="50" charset="-128"/>
              </a:rPr>
              <a:t>％　　四区分：４％　　五区分：１％</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7FA93F8-75A2-40CB-828E-FAAD1FD49AD8}"/>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８</a:t>
            </a:r>
          </a:p>
        </p:txBody>
      </p:sp>
      <p:grpSp>
        <p:nvGrpSpPr>
          <p:cNvPr id="13" name="グループ化 12">
            <a:extLst>
              <a:ext uri="{FF2B5EF4-FFF2-40B4-BE49-F238E27FC236}">
                <a16:creationId xmlns:a16="http://schemas.microsoft.com/office/drawing/2014/main" id="{51A63BBE-E88A-4945-BB72-641A8CE481E0}"/>
              </a:ext>
            </a:extLst>
          </p:cNvPr>
          <p:cNvGrpSpPr/>
          <p:nvPr/>
        </p:nvGrpSpPr>
        <p:grpSpPr>
          <a:xfrm>
            <a:off x="365149" y="3689063"/>
            <a:ext cx="9504346" cy="486402"/>
            <a:chOff x="365149" y="3689063"/>
            <a:chExt cx="9504346" cy="486402"/>
          </a:xfrm>
        </p:grpSpPr>
        <p:grpSp>
          <p:nvGrpSpPr>
            <p:cNvPr id="10" name="グループ化 9">
              <a:extLst>
                <a:ext uri="{FF2B5EF4-FFF2-40B4-BE49-F238E27FC236}">
                  <a16:creationId xmlns:a16="http://schemas.microsoft.com/office/drawing/2014/main" id="{2EF734C0-25A1-4EA7-A477-381D1B6EFA16}"/>
                </a:ext>
              </a:extLst>
            </p:cNvPr>
            <p:cNvGrpSpPr/>
            <p:nvPr/>
          </p:nvGrpSpPr>
          <p:grpSpPr>
            <a:xfrm>
              <a:off x="365149" y="3689063"/>
              <a:ext cx="7963726" cy="456537"/>
              <a:chOff x="357128" y="1390434"/>
              <a:chExt cx="7963726" cy="415777"/>
            </a:xfrm>
          </p:grpSpPr>
          <p:sp>
            <p:nvSpPr>
              <p:cNvPr id="8" name="正方形/長方形 7">
                <a:extLst>
                  <a:ext uri="{FF2B5EF4-FFF2-40B4-BE49-F238E27FC236}">
                    <a16:creationId xmlns:a16="http://schemas.microsoft.com/office/drawing/2014/main" id="{D68E54AB-D76F-4375-B079-89519DE6C294}"/>
                  </a:ext>
                </a:extLst>
              </p:cNvPr>
              <p:cNvSpPr/>
              <p:nvPr/>
            </p:nvSpPr>
            <p:spPr>
              <a:xfrm>
                <a:off x="5075812" y="1390434"/>
                <a:ext cx="3245042" cy="4157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BIZ UDPゴシック" panose="020B0400000000000000" pitchFamily="50" charset="-128"/>
                    <a:ea typeface="BIZ UDPゴシック" panose="020B0400000000000000" pitchFamily="50" charset="-128"/>
                  </a:rPr>
                  <a:t>見直し内容</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（「相対評価の分布割合を見直すべき」の内訳）</a:t>
                </a:r>
              </a:p>
            </p:txBody>
          </p:sp>
          <p:sp>
            <p:nvSpPr>
              <p:cNvPr id="9" name="正方形/長方形 8">
                <a:extLst>
                  <a:ext uri="{FF2B5EF4-FFF2-40B4-BE49-F238E27FC236}">
                    <a16:creationId xmlns:a16="http://schemas.microsoft.com/office/drawing/2014/main" id="{4DC4006D-B48D-48D4-B017-6F16E7D568A0}"/>
                  </a:ext>
                </a:extLst>
              </p:cNvPr>
              <p:cNvSpPr/>
              <p:nvPr/>
            </p:nvSpPr>
            <p:spPr>
              <a:xfrm>
                <a:off x="357128" y="1417296"/>
                <a:ext cx="2826107" cy="213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相対評価の分布割合の見直しについて</a:t>
                </a:r>
              </a:p>
            </p:txBody>
          </p:sp>
        </p:grpSp>
        <p:sp>
          <p:nvSpPr>
            <p:cNvPr id="12" name="テキスト ボックス 11">
              <a:extLst>
                <a:ext uri="{FF2B5EF4-FFF2-40B4-BE49-F238E27FC236}">
                  <a16:creationId xmlns:a16="http://schemas.microsoft.com/office/drawing/2014/main" id="{3C9102F7-0025-4FE8-B693-6008137DFEA4}"/>
                </a:ext>
              </a:extLst>
            </p:cNvPr>
            <p:cNvSpPr txBox="1"/>
            <p:nvPr/>
          </p:nvSpPr>
          <p:spPr>
            <a:xfrm>
              <a:off x="8332036" y="3913855"/>
              <a:ext cx="1537459"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grpSp>
      <p:graphicFrame>
        <p:nvGraphicFramePr>
          <p:cNvPr id="14" name="グラフ 13">
            <a:extLst>
              <a:ext uri="{FF2B5EF4-FFF2-40B4-BE49-F238E27FC236}">
                <a16:creationId xmlns:a16="http://schemas.microsoft.com/office/drawing/2014/main" id="{5C96E04B-EF84-4B21-AE33-EE4858008471}"/>
              </a:ext>
            </a:extLst>
          </p:cNvPr>
          <p:cNvGraphicFramePr>
            <a:graphicFrameLocks/>
          </p:cNvGraphicFramePr>
          <p:nvPr>
            <p:extLst>
              <p:ext uri="{D42A27DB-BD31-4B8C-83A1-F6EECF244321}">
                <p14:modId xmlns:p14="http://schemas.microsoft.com/office/powerpoint/2010/main" val="1679109496"/>
              </p:ext>
            </p:extLst>
          </p:nvPr>
        </p:nvGraphicFramePr>
        <p:xfrm>
          <a:off x="4062378" y="4293363"/>
          <a:ext cx="6476999" cy="2686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12386C77-9719-47D8-8415-851433746203}"/>
              </a:ext>
            </a:extLst>
          </p:cNvPr>
          <p:cNvGraphicFramePr>
            <a:graphicFrameLocks/>
          </p:cNvGraphicFramePr>
          <p:nvPr>
            <p:extLst>
              <p:ext uri="{D42A27DB-BD31-4B8C-83A1-F6EECF244321}">
                <p14:modId xmlns:p14="http://schemas.microsoft.com/office/powerpoint/2010/main" val="356997100"/>
              </p:ext>
            </p:extLst>
          </p:nvPr>
        </p:nvGraphicFramePr>
        <p:xfrm>
          <a:off x="63715" y="4082629"/>
          <a:ext cx="4713599" cy="3059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294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A6EDF3-DC8E-46D8-AAFE-E44C4154A08D}"/>
              </a:ext>
            </a:extLst>
          </p:cNvPr>
          <p:cNvSpPr/>
          <p:nvPr/>
        </p:nvSpPr>
        <p:spPr>
          <a:xfrm>
            <a:off x="214437" y="692324"/>
            <a:ext cx="3077403"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⑦ 相対評価の単位について</a:t>
            </a:r>
            <a:endParaRPr kumimoji="1" lang="ja-JP" altLang="en-US" b="1" dirty="0">
              <a:solidFill>
                <a:schemeClr val="tx1"/>
              </a:solidFill>
              <a:highlight>
                <a:srgbClr val="FFFF00"/>
              </a:highlight>
            </a:endParaRPr>
          </a:p>
        </p:txBody>
      </p:sp>
      <p:sp>
        <p:nvSpPr>
          <p:cNvPr id="3" name="テキスト ボックス 2">
            <a:extLst>
              <a:ext uri="{FF2B5EF4-FFF2-40B4-BE49-F238E27FC236}">
                <a16:creationId xmlns:a16="http://schemas.microsoft.com/office/drawing/2014/main" id="{885C0E05-0D83-4DD3-A21C-C72AEBC52E31}"/>
              </a:ext>
            </a:extLst>
          </p:cNvPr>
          <p:cNvSpPr txBox="1"/>
          <p:nvPr/>
        </p:nvSpPr>
        <p:spPr>
          <a:xfrm>
            <a:off x="325525" y="1560771"/>
            <a:ext cx="10091272" cy="1569660"/>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・相対評価の単位については、評価者・被評価者ともに、「現行どおりでよい」との回答が、約</a:t>
            </a:r>
            <a:r>
              <a:rPr kumimoji="1" lang="en-US" altLang="ja-JP" sz="1600" dirty="0">
                <a:latin typeface="UD デジタル 教科書体 NK-R" panose="02020400000000000000" pitchFamily="18" charset="-128"/>
                <a:ea typeface="UD デジタル 教科書体 NK-R" panose="02020400000000000000" pitchFamily="18" charset="-128"/>
              </a:rPr>
              <a:t>7</a:t>
            </a:r>
            <a:r>
              <a:rPr kumimoji="1" lang="ja-JP" altLang="en-US" sz="1600" dirty="0">
                <a:latin typeface="UD デジタル 教科書体 NK-R" panose="02020400000000000000" pitchFamily="18" charset="-128"/>
                <a:ea typeface="UD デジタル 教科書体 NK-R" panose="02020400000000000000" pitchFamily="18" charset="-128"/>
              </a:rPr>
              <a:t>割を占めており、</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昨年度と比べて、評価者では約</a:t>
            </a:r>
            <a:r>
              <a:rPr kumimoji="1" lang="en-US" altLang="ja-JP" sz="1600" dirty="0">
                <a:latin typeface="UD デジタル 教科書体 NK-R" panose="02020400000000000000" pitchFamily="18" charset="-128"/>
                <a:ea typeface="UD デジタル 教科書体 NK-R" panose="02020400000000000000" pitchFamily="18" charset="-128"/>
              </a:rPr>
              <a:t>14</a:t>
            </a:r>
            <a:r>
              <a:rPr kumimoji="1" lang="ja-JP" altLang="en-US" sz="1600" dirty="0">
                <a:latin typeface="UD デジタル 教科書体 NK-R" panose="02020400000000000000" pitchFamily="18" charset="-128"/>
                <a:ea typeface="UD デジタル 教科書体 NK-R" panose="02020400000000000000" pitchFamily="18" charset="-128"/>
              </a:rPr>
              <a:t>ポイント、被評価者では約</a:t>
            </a:r>
            <a:r>
              <a:rPr kumimoji="1" lang="en-US" altLang="ja-JP" sz="1600" dirty="0">
                <a:latin typeface="UD デジタル 教科書体 NK-R" panose="02020400000000000000" pitchFamily="18" charset="-128"/>
                <a:ea typeface="UD デジタル 教科書体 NK-R" panose="02020400000000000000" pitchFamily="18" charset="-128"/>
              </a:rPr>
              <a:t>11</a:t>
            </a:r>
            <a:r>
              <a:rPr kumimoji="1" lang="ja-JP" altLang="en-US" sz="1600" dirty="0">
                <a:latin typeface="UD デジタル 教科書体 NK-R" panose="02020400000000000000" pitchFamily="18" charset="-128"/>
                <a:ea typeface="UD デジタル 教科書体 NK-R" panose="02020400000000000000" pitchFamily="18" charset="-128"/>
              </a:rPr>
              <a:t>ポイント向上した。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〔R6</a:t>
            </a:r>
            <a:r>
              <a:rPr kumimoji="1" lang="ja-JP" altLang="en-US" sz="1600" dirty="0">
                <a:latin typeface="UD デジタル 教科書体 NK-R" panose="02020400000000000000" pitchFamily="18" charset="-128"/>
                <a:ea typeface="UD デジタル 教科書体 NK-R" panose="02020400000000000000" pitchFamily="18" charset="-128"/>
              </a:rPr>
              <a:t>アンケート：「評価者」約</a:t>
            </a:r>
            <a:r>
              <a:rPr kumimoji="1" lang="en-US" altLang="ja-JP" sz="1600" dirty="0">
                <a:latin typeface="UD デジタル 教科書体 NK-R" panose="02020400000000000000" pitchFamily="18" charset="-128"/>
                <a:ea typeface="UD デジタル 教科書体 NK-R" panose="02020400000000000000" pitchFamily="18" charset="-128"/>
              </a:rPr>
              <a:t>60</a:t>
            </a:r>
            <a:r>
              <a:rPr kumimoji="1" lang="ja-JP" altLang="en-US" sz="1600" dirty="0">
                <a:latin typeface="UD デジタル 教科書体 NK-R" panose="02020400000000000000" pitchFamily="18" charset="-128"/>
                <a:ea typeface="UD デジタル 教科書体 NK-R" panose="02020400000000000000" pitchFamily="18" charset="-128"/>
              </a:rPr>
              <a:t>％　　　「被評価者」約</a:t>
            </a:r>
            <a:r>
              <a:rPr kumimoji="1" lang="en-US" altLang="ja-JP" sz="1600" dirty="0">
                <a:latin typeface="UD デジタル 教科書体 NK-R" panose="02020400000000000000" pitchFamily="18" charset="-128"/>
                <a:ea typeface="UD デジタル 教科書体 NK-R" panose="02020400000000000000" pitchFamily="18" charset="-128"/>
              </a:rPr>
              <a:t>64</a:t>
            </a: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a:t>
            </a: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・見直し内容については、評価者の立場では「課長補佐級」の相対評価に関するもの、被評価者の立場では「主事・</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技師級、主査級」の相対評価の単位に関するものが最も多かった。</a:t>
            </a:r>
            <a:endParaRPr kumimoji="1" lang="en-US" altLang="ja-JP" sz="1600" i="1" dirty="0">
              <a:latin typeface="UD デジタル 教科書体 NK-R" panose="02020400000000000000" pitchFamily="18" charset="-128"/>
              <a:ea typeface="UD デジタル 教科書体 NK-R" panose="02020400000000000000" pitchFamily="18" charset="-128"/>
            </a:endParaRPr>
          </a:p>
        </p:txBody>
      </p:sp>
      <p:sp>
        <p:nvSpPr>
          <p:cNvPr id="7" name="四角形: 角を丸くする 6">
            <a:extLst>
              <a:ext uri="{FF2B5EF4-FFF2-40B4-BE49-F238E27FC236}">
                <a16:creationId xmlns:a16="http://schemas.microsoft.com/office/drawing/2014/main" id="{B1D533BD-BF35-4C69-8AC9-48BDFA5C577C}"/>
              </a:ext>
            </a:extLst>
          </p:cNvPr>
          <p:cNvSpPr/>
          <p:nvPr/>
        </p:nvSpPr>
        <p:spPr>
          <a:xfrm>
            <a:off x="3868028" y="236230"/>
            <a:ext cx="6609348" cy="768237"/>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参考</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現行の相対評価の単位</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・部局長、部長級、次長級、課長級</a:t>
            </a:r>
            <a:r>
              <a:rPr kumimoji="1" lang="ja-JP" altLang="en-US" sz="1000" dirty="0">
                <a:solidFill>
                  <a:schemeClr val="tx1"/>
                </a:solidFill>
                <a:latin typeface="BIZ UDPゴシック" panose="020B0400000000000000" pitchFamily="50" charset="-128"/>
                <a:ea typeface="BIZ UDPゴシック" panose="020B0400000000000000" pitchFamily="50" charset="-128"/>
              </a:rPr>
              <a:t>（本庁課長・出先機関所長等）</a:t>
            </a:r>
            <a:r>
              <a:rPr kumimoji="1" lang="ja-JP" altLang="en-US" sz="1100" dirty="0">
                <a:solidFill>
                  <a:schemeClr val="tx1"/>
                </a:solidFill>
                <a:latin typeface="BIZ UDPゴシック" panose="020B0400000000000000" pitchFamily="50" charset="-128"/>
                <a:ea typeface="BIZ UDPゴシック" panose="020B0400000000000000" pitchFamily="50" charset="-128"/>
              </a:rPr>
              <a:t>：全庁 </a:t>
            </a:r>
            <a:r>
              <a:rPr kumimoji="1" lang="ja-JP" altLang="en-US" sz="900" dirty="0">
                <a:solidFill>
                  <a:schemeClr val="tx1"/>
                </a:solidFill>
                <a:latin typeface="BIZ UDPゴシック" panose="020B0400000000000000" pitchFamily="50" charset="-128"/>
                <a:ea typeface="BIZ UDPゴシック" panose="020B0400000000000000" pitchFamily="50" charset="-128"/>
              </a:rPr>
              <a:t>（任命権者）</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・課長級</a:t>
            </a:r>
            <a:r>
              <a:rPr kumimoji="1" lang="ja-JP" altLang="en-US" sz="1000" dirty="0">
                <a:solidFill>
                  <a:schemeClr val="tx1"/>
                </a:solidFill>
                <a:latin typeface="BIZ UDPゴシック" panose="020B0400000000000000" pitchFamily="50" charset="-128"/>
                <a:ea typeface="BIZ UDPゴシック" panose="020B0400000000000000" pitchFamily="50" charset="-128"/>
              </a:rPr>
              <a:t>（参事・出先機関次長等）</a:t>
            </a:r>
            <a:r>
              <a:rPr kumimoji="1" lang="ja-JP" altLang="en-US" sz="1100" dirty="0">
                <a:solidFill>
                  <a:schemeClr val="tx1"/>
                </a:solidFill>
                <a:latin typeface="BIZ UDPゴシック" panose="020B0400000000000000" pitchFamily="50" charset="-128"/>
                <a:ea typeface="BIZ UDPゴシック" panose="020B0400000000000000" pitchFamily="50" charset="-128"/>
              </a:rPr>
              <a:t>、課長補佐級　　　　　　　　　　 ：部局 </a:t>
            </a:r>
            <a:r>
              <a:rPr kumimoji="1" lang="ja-JP" altLang="en-US" sz="900" dirty="0">
                <a:solidFill>
                  <a:schemeClr val="tx1"/>
                </a:solidFill>
                <a:latin typeface="BIZ UDPゴシック" panose="020B0400000000000000" pitchFamily="50" charset="-128"/>
                <a:ea typeface="BIZ UDPゴシック" panose="020B0400000000000000" pitchFamily="50" charset="-128"/>
              </a:rPr>
              <a:t>（部局長）</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・主査級、主事・技師級　　　　　　　　　　　　　　　　　　　 　　　　 ：部局又は所属 </a:t>
            </a:r>
            <a:r>
              <a:rPr kumimoji="1" lang="ja-JP" altLang="en-US" sz="900" dirty="0">
                <a:solidFill>
                  <a:schemeClr val="tx1"/>
                </a:solidFill>
                <a:latin typeface="BIZ UDPゴシック" panose="020B0400000000000000" pitchFamily="50" charset="-128"/>
                <a:ea typeface="BIZ UDPゴシック" panose="020B0400000000000000" pitchFamily="50" charset="-128"/>
              </a:rPr>
              <a:t>（部局長又は所属長）　</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原則、所属</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7FA93F8-75A2-40CB-828E-FAAD1FD49AD8}"/>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９</a:t>
            </a:r>
          </a:p>
        </p:txBody>
      </p:sp>
      <p:grpSp>
        <p:nvGrpSpPr>
          <p:cNvPr id="13" name="グループ化 12">
            <a:extLst>
              <a:ext uri="{FF2B5EF4-FFF2-40B4-BE49-F238E27FC236}">
                <a16:creationId xmlns:a16="http://schemas.microsoft.com/office/drawing/2014/main" id="{51A63BBE-E88A-4945-BB72-641A8CE481E0}"/>
              </a:ext>
            </a:extLst>
          </p:cNvPr>
          <p:cNvGrpSpPr/>
          <p:nvPr/>
        </p:nvGrpSpPr>
        <p:grpSpPr>
          <a:xfrm>
            <a:off x="365149" y="3718559"/>
            <a:ext cx="8563761" cy="496234"/>
            <a:chOff x="365149" y="3718559"/>
            <a:chExt cx="8563761" cy="496234"/>
          </a:xfrm>
        </p:grpSpPr>
        <p:grpSp>
          <p:nvGrpSpPr>
            <p:cNvPr id="10" name="グループ化 9">
              <a:extLst>
                <a:ext uri="{FF2B5EF4-FFF2-40B4-BE49-F238E27FC236}">
                  <a16:creationId xmlns:a16="http://schemas.microsoft.com/office/drawing/2014/main" id="{2EF734C0-25A1-4EA7-A477-381D1B6EFA16}"/>
                </a:ext>
              </a:extLst>
            </p:cNvPr>
            <p:cNvGrpSpPr/>
            <p:nvPr/>
          </p:nvGrpSpPr>
          <p:grpSpPr>
            <a:xfrm>
              <a:off x="365149" y="3718559"/>
              <a:ext cx="7001856" cy="456537"/>
              <a:chOff x="357128" y="1417296"/>
              <a:chExt cx="7001856" cy="415777"/>
            </a:xfrm>
          </p:grpSpPr>
          <p:sp>
            <p:nvSpPr>
              <p:cNvPr id="8" name="正方形/長方形 7">
                <a:extLst>
                  <a:ext uri="{FF2B5EF4-FFF2-40B4-BE49-F238E27FC236}">
                    <a16:creationId xmlns:a16="http://schemas.microsoft.com/office/drawing/2014/main" id="{D68E54AB-D76F-4375-B079-89519DE6C294}"/>
                  </a:ext>
                </a:extLst>
              </p:cNvPr>
              <p:cNvSpPr/>
              <p:nvPr/>
            </p:nvSpPr>
            <p:spPr>
              <a:xfrm>
                <a:off x="4379128" y="1417296"/>
                <a:ext cx="2979856" cy="4157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BIZ UDPゴシック" panose="020B0400000000000000" pitchFamily="50" charset="-128"/>
                    <a:ea typeface="BIZ UDPゴシック" panose="020B0400000000000000" pitchFamily="50" charset="-128"/>
                  </a:rPr>
                  <a:t>見直し内容</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（「相対評価の単位を見直すべき」の内訳）</a:t>
                </a:r>
              </a:p>
            </p:txBody>
          </p:sp>
          <p:sp>
            <p:nvSpPr>
              <p:cNvPr id="9" name="正方形/長方形 8">
                <a:extLst>
                  <a:ext uri="{FF2B5EF4-FFF2-40B4-BE49-F238E27FC236}">
                    <a16:creationId xmlns:a16="http://schemas.microsoft.com/office/drawing/2014/main" id="{4DC4006D-B48D-48D4-B017-6F16E7D568A0}"/>
                  </a:ext>
                </a:extLst>
              </p:cNvPr>
              <p:cNvSpPr/>
              <p:nvPr/>
            </p:nvSpPr>
            <p:spPr>
              <a:xfrm>
                <a:off x="357128" y="1417296"/>
                <a:ext cx="2614903" cy="2044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相対評価の単位の見直しについて</a:t>
                </a:r>
              </a:p>
            </p:txBody>
          </p:sp>
        </p:grpSp>
        <p:sp>
          <p:nvSpPr>
            <p:cNvPr id="12" name="テキスト ボックス 11">
              <a:extLst>
                <a:ext uri="{FF2B5EF4-FFF2-40B4-BE49-F238E27FC236}">
                  <a16:creationId xmlns:a16="http://schemas.microsoft.com/office/drawing/2014/main" id="{3C9102F7-0025-4FE8-B693-6008137DFEA4}"/>
                </a:ext>
              </a:extLst>
            </p:cNvPr>
            <p:cNvSpPr txBox="1"/>
            <p:nvPr/>
          </p:nvSpPr>
          <p:spPr>
            <a:xfrm>
              <a:off x="7391451" y="3953183"/>
              <a:ext cx="1537459"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grpSp>
      <p:graphicFrame>
        <p:nvGraphicFramePr>
          <p:cNvPr id="15" name="グラフ 14">
            <a:extLst>
              <a:ext uri="{FF2B5EF4-FFF2-40B4-BE49-F238E27FC236}">
                <a16:creationId xmlns:a16="http://schemas.microsoft.com/office/drawing/2014/main" id="{EBFC8AC2-BB63-4201-A627-338CC7404122}"/>
              </a:ext>
            </a:extLst>
          </p:cNvPr>
          <p:cNvGraphicFramePr>
            <a:graphicFrameLocks/>
          </p:cNvGraphicFramePr>
          <p:nvPr>
            <p:extLst>
              <p:ext uri="{D42A27DB-BD31-4B8C-83A1-F6EECF244321}">
                <p14:modId xmlns:p14="http://schemas.microsoft.com/office/powerpoint/2010/main" val="3381913861"/>
              </p:ext>
            </p:extLst>
          </p:nvPr>
        </p:nvGraphicFramePr>
        <p:xfrm>
          <a:off x="4296699" y="4214793"/>
          <a:ext cx="6326290" cy="297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4B61BFA4-8FCD-490D-954C-A17384310D15}"/>
              </a:ext>
            </a:extLst>
          </p:cNvPr>
          <p:cNvGraphicFramePr>
            <a:graphicFrameLocks/>
          </p:cNvGraphicFramePr>
          <p:nvPr>
            <p:extLst>
              <p:ext uri="{D42A27DB-BD31-4B8C-83A1-F6EECF244321}">
                <p14:modId xmlns:p14="http://schemas.microsoft.com/office/powerpoint/2010/main" val="1527616109"/>
              </p:ext>
            </p:extLst>
          </p:nvPr>
        </p:nvGraphicFramePr>
        <p:xfrm>
          <a:off x="26411" y="4117166"/>
          <a:ext cx="4329113" cy="3086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139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5200178-E492-4C8D-BA8C-3C049C2ACA6B}"/>
              </a:ext>
            </a:extLst>
          </p:cNvPr>
          <p:cNvSpPr/>
          <p:nvPr/>
        </p:nvSpPr>
        <p:spPr>
          <a:xfrm>
            <a:off x="152033" y="468922"/>
            <a:ext cx="4812950"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a:solidFill>
                  <a:schemeClr val="tx1"/>
                </a:solidFill>
                <a:highlight>
                  <a:srgbClr val="FFFF00"/>
                </a:highlight>
                <a:latin typeface="BIZ UDPゴシック" panose="020B0400000000000000" pitchFamily="50" charset="-128"/>
                <a:ea typeface="BIZ UDPゴシック" panose="020B0400000000000000" pitchFamily="50" charset="-128"/>
              </a:rPr>
              <a:t>⑧ 人事評価結果の給与反映の状況</a:t>
            </a:r>
            <a:r>
              <a:rPr kumimoji="1" lang="ja-JP" altLang="en-US" b="1" baseline="3000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a:solidFill>
                  <a:schemeClr val="tx1"/>
                </a:solidFill>
                <a:highlight>
                  <a:srgbClr val="FFFF00"/>
                </a:highlight>
                <a:latin typeface="BIZ UDPゴシック" panose="020B0400000000000000" pitchFamily="50" charset="-128"/>
                <a:ea typeface="BIZ UDPゴシック" panose="020B0400000000000000" pitchFamily="50" charset="-128"/>
              </a:rPr>
              <a:t>について</a:t>
            </a:r>
            <a:endParaRPr kumimoji="1" lang="ja-JP" altLang="en-US" b="1">
              <a:solidFill>
                <a:schemeClr val="tx1"/>
              </a:solidFill>
              <a:highlight>
                <a:srgbClr val="FFFF00"/>
              </a:highlight>
            </a:endParaRPr>
          </a:p>
        </p:txBody>
      </p:sp>
      <p:sp>
        <p:nvSpPr>
          <p:cNvPr id="9" name="正方形/長方形 8">
            <a:extLst>
              <a:ext uri="{FF2B5EF4-FFF2-40B4-BE49-F238E27FC236}">
                <a16:creationId xmlns:a16="http://schemas.microsoft.com/office/drawing/2014/main" id="{1D0BFE5F-2C2D-4CA6-9858-159925FD2651}"/>
              </a:ext>
            </a:extLst>
          </p:cNvPr>
          <p:cNvSpPr/>
          <p:nvPr/>
        </p:nvSpPr>
        <p:spPr>
          <a:xfrm>
            <a:off x="6014272" y="1165004"/>
            <a:ext cx="2863566" cy="1950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BIZ UDPゴシック" panose="020B0400000000000000" pitchFamily="50" charset="-128"/>
                <a:ea typeface="BIZ UDPゴシック" panose="020B0400000000000000" pitchFamily="50" charset="-128"/>
              </a:rPr>
              <a:t>給与反映についてどのように感じたか</a:t>
            </a:r>
          </a:p>
        </p:txBody>
      </p:sp>
      <p:sp>
        <p:nvSpPr>
          <p:cNvPr id="12" name="テキスト ボックス 11">
            <a:extLst>
              <a:ext uri="{FF2B5EF4-FFF2-40B4-BE49-F238E27FC236}">
                <a16:creationId xmlns:a16="http://schemas.microsoft.com/office/drawing/2014/main" id="{BEF873AA-3B26-4A1F-A524-BEA51CF4A443}"/>
              </a:ext>
            </a:extLst>
          </p:cNvPr>
          <p:cNvSpPr txBox="1"/>
          <p:nvPr/>
        </p:nvSpPr>
        <p:spPr>
          <a:xfrm>
            <a:off x="236874" y="1165019"/>
            <a:ext cx="5552401" cy="2893100"/>
          </a:xfrm>
          <a:prstGeom prst="rect">
            <a:avLst/>
          </a:prstGeom>
          <a:noFill/>
        </p:spPr>
        <p:txBody>
          <a:bodyPr wrap="square" lIns="91440" tIns="45720" rIns="91440" bIns="45720" rtlCol="0" anchor="t">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・右円グラフより、</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a:ea typeface="UD デジタル 教科書体 NK-R"/>
              </a:rPr>
              <a:t>　約66％の職員が「昇給号数、勤勉手当ともに不満はなかった」と回答し</a:t>
            </a:r>
            <a:endParaRPr kumimoji="1" lang="en-US" altLang="ja-JP" sz="1400" dirty="0">
              <a:latin typeface="UD デジタル 教科書体 NK-R"/>
              <a:ea typeface="UD デジタル 教科書体 NK-R"/>
            </a:endParaRPr>
          </a:p>
          <a:p>
            <a:r>
              <a:rPr kumimoji="1" lang="ja-JP" altLang="en-US" sz="1400" dirty="0">
                <a:latin typeface="UD デジタル 教科書体 NK-R"/>
                <a:ea typeface="UD デジタル 教科書体 NK-R"/>
              </a:rPr>
              <a:t>　ており、</a:t>
            </a:r>
            <a:r>
              <a:rPr kumimoji="1" lang="ja-JP" sz="1400" dirty="0">
                <a:latin typeface="UD デジタル 教科書体 NK-R"/>
                <a:ea typeface="UD デジタル 教科書体 NK-R"/>
              </a:rPr>
              <a:t>前回（R6）のアンケート</a:t>
            </a:r>
            <a:r>
              <a:rPr kumimoji="1" lang="ja-JP" altLang="en-US" sz="1400" dirty="0">
                <a:latin typeface="UD デジタル 教科書体 NK-R"/>
                <a:ea typeface="UD デジタル 教科書体 NK-R"/>
              </a:rPr>
              <a:t>からやや低下。</a:t>
            </a:r>
            <a:endParaRPr kumimoji="1" lang="en-US" sz="1400" dirty="0">
              <a:latin typeface="UD デジタル 教科書体 NK-R"/>
              <a:ea typeface="UD デジタル 教科書体 NK-R"/>
            </a:endParaRPr>
          </a:p>
          <a:p>
            <a:r>
              <a:rPr kumimoji="1" lang="ja-JP" altLang="en-US" sz="1400" dirty="0">
                <a:latin typeface="UD デジタル 教科書体 NK-R"/>
                <a:ea typeface="UD デジタル 教科書体 NK-R"/>
              </a:rPr>
              <a:t>　</a:t>
            </a:r>
            <a:r>
              <a:rPr kumimoji="1" lang="en-US" altLang="ja-JP" sz="1400" dirty="0">
                <a:latin typeface="UD デジタル 教科書体 NK-R"/>
                <a:ea typeface="UD デジタル 教科書体 NK-R"/>
              </a:rPr>
              <a:t>〔R5</a:t>
            </a:r>
            <a:r>
              <a:rPr kumimoji="1" lang="ja-JP" altLang="en-US" sz="1400" dirty="0">
                <a:latin typeface="UD デジタル 教科書体 NK-R"/>
                <a:ea typeface="UD デジタル 教科書体 NK-R"/>
              </a:rPr>
              <a:t>年度給与</a:t>
            </a:r>
            <a:r>
              <a:rPr kumimoji="1" lang="ja-JP" sz="1400" dirty="0">
                <a:latin typeface="UD デジタル 教科書体 NK-R"/>
                <a:ea typeface="UD デジタル 教科書体 NK-R"/>
              </a:rPr>
              <a:t>への反映：約69％</a:t>
            </a:r>
            <a:r>
              <a:rPr kumimoji="1" lang="en-US" altLang="ja-JP" sz="1400" dirty="0">
                <a:latin typeface="UD デジタル 教科書体 NK-R"/>
                <a:ea typeface="UD デジタル 教科書体 NK-R"/>
              </a:rPr>
              <a:t>〕</a:t>
            </a:r>
            <a:endParaRPr kumimoji="1" lang="ja-JP" altLang="en-US" dirty="0"/>
          </a:p>
          <a:p>
            <a:r>
              <a:rPr kumimoji="1" lang="ja-JP" altLang="en-US" sz="1400" dirty="0">
                <a:latin typeface="UD デジタル 教科書体 NK-R"/>
                <a:ea typeface="UD デジタル 教科書体 NK-R"/>
              </a:rPr>
              <a:t>　</a:t>
            </a:r>
            <a:endParaRPr kumimoji="1" lang="en-US" altLang="ja-JP" sz="1400" dirty="0">
              <a:latin typeface="UD デジタル 教科書体 NK-R"/>
              <a:ea typeface="UD デジタル 教科書体 NK-R"/>
            </a:endParaRPr>
          </a:p>
          <a:p>
            <a:r>
              <a:rPr kumimoji="1" lang="ja-JP" altLang="en-US" sz="1400" dirty="0">
                <a:latin typeface="UD デジタル 教科書体 NK-R" panose="02020400000000000000" pitchFamily="18" charset="-128"/>
                <a:ea typeface="UD デジタル 教科書体 NK-R" panose="02020400000000000000" pitchFamily="18" charset="-128"/>
              </a:rPr>
              <a:t>　「不満がなかった」理由として最も多かった回答は、「特に気にしていな</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a:ea typeface="UD デジタル 教科書体 NK-R"/>
              </a:rPr>
              <a:t>　かった（約71％）」であった。</a:t>
            </a:r>
            <a:endParaRPr kumimoji="1" lang="en-US" altLang="ja-JP" sz="1400" dirty="0">
              <a:latin typeface="UD デジタル 教科書体 NK-R"/>
              <a:ea typeface="UD デジタル 教科書体 NK-R"/>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a:ea typeface="UD デジタル 教科書体 NK-R"/>
              </a:rPr>
              <a:t>・一方、約２</a:t>
            </a:r>
            <a:r>
              <a:rPr kumimoji="1" lang="en-US" altLang="ja-JP" sz="1400" dirty="0">
                <a:latin typeface="UD デジタル 教科書体 NK-R"/>
                <a:ea typeface="UD デジタル 教科書体 NK-R"/>
              </a:rPr>
              <a:t>8</a:t>
            </a:r>
            <a:r>
              <a:rPr kumimoji="1" lang="ja-JP" altLang="en-US" sz="1400" dirty="0">
                <a:latin typeface="UD デジタル 教科書体 NK-R"/>
                <a:ea typeface="UD デジタル 教科書体 NK-R"/>
              </a:rPr>
              <a:t>％の職員が「不満があった</a:t>
            </a:r>
            <a:r>
              <a:rPr kumimoji="1" lang="en-US" altLang="ja-JP" sz="1100" dirty="0">
                <a:latin typeface="UD デジタル 教科書体 NK-R"/>
                <a:ea typeface="UD デジタル 教科書体 NK-R"/>
              </a:rPr>
              <a:t>【</a:t>
            </a:r>
            <a:r>
              <a:rPr kumimoji="1" lang="ja-JP" altLang="en-US" sz="1100" dirty="0">
                <a:latin typeface="UD デジタル 教科書体 NK-R"/>
                <a:ea typeface="UD デジタル 教科書体 NK-R"/>
              </a:rPr>
              <a:t>②</a:t>
            </a:r>
            <a:r>
              <a:rPr kumimoji="1" lang="en-US" altLang="ja-JP" sz="1100" dirty="0">
                <a:latin typeface="UD デジタル 教科書体 NK-R"/>
                <a:ea typeface="UD デジタル 教科書体 NK-R"/>
              </a:rPr>
              <a:t>+</a:t>
            </a:r>
            <a:r>
              <a:rPr kumimoji="1" lang="ja-JP" altLang="en-US" sz="1100" dirty="0">
                <a:latin typeface="UD デジタル 教科書体 NK-R"/>
                <a:ea typeface="UD デジタル 教科書体 NK-R"/>
              </a:rPr>
              <a:t>③</a:t>
            </a:r>
            <a:r>
              <a:rPr kumimoji="1" lang="en-US" altLang="ja-JP" sz="1100" dirty="0">
                <a:latin typeface="UD デジタル 教科書体 NK-R"/>
                <a:ea typeface="UD デジタル 教科書体 NK-R"/>
              </a:rPr>
              <a:t>+</a:t>
            </a:r>
            <a:r>
              <a:rPr kumimoji="1" lang="ja-JP" altLang="en-US" sz="1100" dirty="0">
                <a:latin typeface="UD デジタル 教科書体 NK-R"/>
                <a:ea typeface="UD デジタル 教科書体 NK-R"/>
              </a:rPr>
              <a:t>④</a:t>
            </a:r>
            <a:r>
              <a:rPr kumimoji="1" lang="en-US" altLang="ja-JP" sz="1100" dirty="0">
                <a:latin typeface="UD デジタル 教科書体 NK-R"/>
                <a:ea typeface="UD デジタル 教科書体 NK-R"/>
              </a:rPr>
              <a:t>】</a:t>
            </a:r>
            <a:r>
              <a:rPr kumimoji="1" lang="ja-JP" altLang="en-US" sz="1400" dirty="0">
                <a:latin typeface="UD デジタル 教科書体 NK-R"/>
                <a:ea typeface="UD デジタル 教科書体 NK-R"/>
              </a:rPr>
              <a:t>」と回答。</a:t>
            </a:r>
            <a:endParaRPr kumimoji="1" lang="en-US" altLang="ja-JP" sz="1400" dirty="0">
              <a:latin typeface="UD デジタル 教科書体 NK-R"/>
              <a:ea typeface="UD デジタル 教科書体 NK-R"/>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「不満があった」理由については、 「勤勉手当のメリハリが小さい（約</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a:ea typeface="UD デジタル 教科書体 NK-R"/>
              </a:rPr>
              <a:t>　</a:t>
            </a:r>
            <a:r>
              <a:rPr kumimoji="1" lang="en-US" altLang="ja-JP" sz="1400" dirty="0">
                <a:latin typeface="UD デジタル 教科書体 NK-R"/>
                <a:ea typeface="UD デジタル 教科書体 NK-R"/>
              </a:rPr>
              <a:t>34</a:t>
            </a:r>
            <a:r>
              <a:rPr kumimoji="1" lang="ja-JP" altLang="en-US" sz="1400" dirty="0">
                <a:latin typeface="UD デジタル 教科書体 NK-R"/>
                <a:ea typeface="UD デジタル 教科書体 NK-R"/>
              </a:rPr>
              <a:t>％）」 「絶対評価結果が</a:t>
            </a:r>
            <a:r>
              <a:rPr kumimoji="1" lang="en-US" altLang="ja-JP" sz="1400" dirty="0">
                <a:latin typeface="UD デジタル 教科書体 NK-R"/>
                <a:ea typeface="UD デジタル 教科書体 NK-R"/>
              </a:rPr>
              <a:t>B</a:t>
            </a:r>
            <a:r>
              <a:rPr kumimoji="1" lang="ja-JP" altLang="en-US" sz="1400" dirty="0">
                <a:latin typeface="UD デジタル 教科書体 NK-R"/>
                <a:ea typeface="UD デジタル 教科書体 NK-R"/>
              </a:rPr>
              <a:t>であったにもかかわらず、３号以下の昇給　</a:t>
            </a:r>
            <a:endParaRPr kumimoji="1" lang="en-US" altLang="ja-JP" sz="1400" dirty="0">
              <a:latin typeface="UD デジタル 教科書体 NK-R"/>
              <a:ea typeface="UD デジタル 教科書体 NK-R"/>
            </a:endParaRPr>
          </a:p>
          <a:p>
            <a:r>
              <a:rPr kumimoji="1" lang="ja-JP" altLang="en-US" sz="1400" dirty="0">
                <a:latin typeface="UD デジタル 教科書体 NK-R"/>
                <a:ea typeface="UD デジタル 教科書体 NK-R"/>
              </a:rPr>
              <a:t>　（約</a:t>
            </a:r>
            <a:r>
              <a:rPr kumimoji="1" lang="en-US" altLang="ja-JP" sz="1400" dirty="0">
                <a:latin typeface="UD デジタル 教科書体 NK-R"/>
                <a:ea typeface="UD デジタル 教科書体 NK-R"/>
              </a:rPr>
              <a:t>24</a:t>
            </a:r>
            <a:r>
              <a:rPr kumimoji="1" lang="ja-JP" altLang="en-US" sz="1400" dirty="0">
                <a:latin typeface="UD デジタル 教科書体 NK-R"/>
                <a:ea typeface="UD デジタル 教科書体 NK-R"/>
              </a:rPr>
              <a:t>％）」が上位を占めた。</a:t>
            </a:r>
            <a:endParaRPr kumimoji="1" lang="en-US" altLang="ja-JP" sz="1200" dirty="0">
              <a:latin typeface="UD デジタル 教科書体 NK-R"/>
              <a:ea typeface="UD デジタル 教科書体 NK-R"/>
            </a:endParaRPr>
          </a:p>
        </p:txBody>
      </p:sp>
      <p:sp>
        <p:nvSpPr>
          <p:cNvPr id="13" name="四角形: 角を丸くする 12">
            <a:extLst>
              <a:ext uri="{FF2B5EF4-FFF2-40B4-BE49-F238E27FC236}">
                <a16:creationId xmlns:a16="http://schemas.microsoft.com/office/drawing/2014/main" id="{91FD9EDE-BAE4-45C0-874D-0C77EA6D79DC}"/>
              </a:ext>
            </a:extLst>
          </p:cNvPr>
          <p:cNvSpPr/>
          <p:nvPr/>
        </p:nvSpPr>
        <p:spPr>
          <a:xfrm>
            <a:off x="4964983" y="588608"/>
            <a:ext cx="4812950" cy="210127"/>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i="1">
                <a:solidFill>
                  <a:schemeClr val="tx1"/>
                </a:solidFill>
                <a:latin typeface="BIZ UDPゴシック" panose="020B0400000000000000" pitchFamily="50" charset="-128"/>
                <a:ea typeface="BIZ UDPゴシック" panose="020B0400000000000000" pitchFamily="50" charset="-128"/>
              </a:rPr>
              <a:t>＊令和</a:t>
            </a:r>
            <a:r>
              <a:rPr kumimoji="1" lang="en-US" altLang="ja-JP" sz="1200" i="1">
                <a:solidFill>
                  <a:schemeClr val="tx1"/>
                </a:solidFill>
                <a:latin typeface="BIZ UDPゴシック" panose="020B0400000000000000" pitchFamily="50" charset="-128"/>
                <a:ea typeface="BIZ UDPゴシック" panose="020B0400000000000000" pitchFamily="50" charset="-128"/>
              </a:rPr>
              <a:t>6</a:t>
            </a:r>
            <a:r>
              <a:rPr kumimoji="1" lang="ja-JP" altLang="en-US" sz="1200" i="1">
                <a:solidFill>
                  <a:schemeClr val="tx1"/>
                </a:solidFill>
                <a:latin typeface="BIZ UDPゴシック" panose="020B0400000000000000" pitchFamily="50" charset="-128"/>
                <a:ea typeface="BIZ UDPゴシック" panose="020B0400000000000000" pitchFamily="50" charset="-128"/>
              </a:rPr>
              <a:t>年度の人事評価結果を、令和</a:t>
            </a:r>
            <a:r>
              <a:rPr kumimoji="1" lang="en-US" altLang="ja-JP" sz="1200" i="1">
                <a:solidFill>
                  <a:schemeClr val="tx1"/>
                </a:solidFill>
                <a:latin typeface="BIZ UDPゴシック" panose="020B0400000000000000" pitchFamily="50" charset="-128"/>
                <a:ea typeface="BIZ UDPゴシック" panose="020B0400000000000000" pitchFamily="50" charset="-128"/>
              </a:rPr>
              <a:t>7</a:t>
            </a:r>
            <a:r>
              <a:rPr kumimoji="1" lang="ja-JP" altLang="en-US" sz="1200" i="1">
                <a:solidFill>
                  <a:schemeClr val="tx1"/>
                </a:solidFill>
                <a:latin typeface="BIZ UDPゴシック" panose="020B0400000000000000" pitchFamily="50" charset="-128"/>
                <a:ea typeface="BIZ UDPゴシック" panose="020B0400000000000000" pitchFamily="50" charset="-128"/>
              </a:rPr>
              <a:t>年度の昇給・勤勉手当に反映</a:t>
            </a:r>
            <a:endParaRPr kumimoji="1" lang="ja-JP" altLang="en-US" sz="1200" i="1">
              <a:solidFill>
                <a:schemeClr val="tx1"/>
              </a:solidFill>
            </a:endParaRPr>
          </a:p>
        </p:txBody>
      </p:sp>
      <p:sp>
        <p:nvSpPr>
          <p:cNvPr id="14" name="テキスト ボックス 13">
            <a:extLst>
              <a:ext uri="{FF2B5EF4-FFF2-40B4-BE49-F238E27FC236}">
                <a16:creationId xmlns:a16="http://schemas.microsoft.com/office/drawing/2014/main" id="{19F2707F-7E7E-48E0-BD57-AB070AA8ABF1}"/>
              </a:ext>
            </a:extLst>
          </p:cNvPr>
          <p:cNvSpPr txBox="1"/>
          <p:nvPr/>
        </p:nvSpPr>
        <p:spPr>
          <a:xfrm>
            <a:off x="10259387" y="7190343"/>
            <a:ext cx="558800" cy="369332"/>
          </a:xfrm>
          <a:prstGeom prst="rect">
            <a:avLst/>
          </a:prstGeom>
          <a:noFill/>
        </p:spPr>
        <p:txBody>
          <a:bodyPr wrap="square" rtlCol="0">
            <a:spAutoFit/>
          </a:bodyPr>
          <a:lstStyle/>
          <a:p>
            <a:r>
              <a:rPr kumimoji="1" lang="en-US" altLang="ja-JP"/>
              <a:t>10</a:t>
            </a:r>
            <a:endParaRPr kumimoji="1" lang="ja-JP" altLang="en-US"/>
          </a:p>
        </p:txBody>
      </p:sp>
      <p:grpSp>
        <p:nvGrpSpPr>
          <p:cNvPr id="8" name="グループ化 7">
            <a:extLst>
              <a:ext uri="{FF2B5EF4-FFF2-40B4-BE49-F238E27FC236}">
                <a16:creationId xmlns:a16="http://schemas.microsoft.com/office/drawing/2014/main" id="{0024A1D4-86BD-42A7-96BC-305BC460B761}"/>
              </a:ext>
            </a:extLst>
          </p:cNvPr>
          <p:cNvGrpSpPr/>
          <p:nvPr/>
        </p:nvGrpSpPr>
        <p:grpSpPr>
          <a:xfrm>
            <a:off x="167637" y="4468529"/>
            <a:ext cx="6414924" cy="207265"/>
            <a:chOff x="167637" y="4566065"/>
            <a:chExt cx="6414924" cy="207265"/>
          </a:xfrm>
        </p:grpSpPr>
        <p:sp>
          <p:nvSpPr>
            <p:cNvPr id="6" name="正方形/長方形 5">
              <a:extLst>
                <a:ext uri="{FF2B5EF4-FFF2-40B4-BE49-F238E27FC236}">
                  <a16:creationId xmlns:a16="http://schemas.microsoft.com/office/drawing/2014/main" id="{6144228B-0F29-4777-978A-54BF6DFF8053}"/>
                </a:ext>
              </a:extLst>
            </p:cNvPr>
            <p:cNvSpPr/>
            <p:nvPr/>
          </p:nvSpPr>
          <p:spPr>
            <a:xfrm>
              <a:off x="167637" y="4566065"/>
              <a:ext cx="1683107" cy="207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BIZ UDPゴシック" panose="020B0400000000000000" pitchFamily="50" charset="-128"/>
                  <a:ea typeface="BIZ UDPゴシック" panose="020B0400000000000000" pitchFamily="50" charset="-128"/>
                </a:rPr>
                <a:t>不満がなかった理由</a:t>
              </a:r>
            </a:p>
          </p:txBody>
        </p:sp>
        <p:sp>
          <p:nvSpPr>
            <p:cNvPr id="7" name="正方形/長方形 6">
              <a:extLst>
                <a:ext uri="{FF2B5EF4-FFF2-40B4-BE49-F238E27FC236}">
                  <a16:creationId xmlns:a16="http://schemas.microsoft.com/office/drawing/2014/main" id="{A3272885-EADA-4304-985A-E42D46BB3997}"/>
                </a:ext>
              </a:extLst>
            </p:cNvPr>
            <p:cNvSpPr/>
            <p:nvPr/>
          </p:nvSpPr>
          <p:spPr>
            <a:xfrm>
              <a:off x="4899454" y="4566065"/>
              <a:ext cx="1683107" cy="207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BIZ UDPゴシック" panose="020B0400000000000000" pitchFamily="50" charset="-128"/>
                  <a:ea typeface="BIZ UDPゴシック" panose="020B0400000000000000" pitchFamily="50" charset="-128"/>
                </a:rPr>
                <a:t>不満があった理由</a:t>
              </a:r>
            </a:p>
          </p:txBody>
        </p:sp>
      </p:grpSp>
      <p:sp>
        <p:nvSpPr>
          <p:cNvPr id="16" name="テキスト ボックス 15">
            <a:extLst>
              <a:ext uri="{FF2B5EF4-FFF2-40B4-BE49-F238E27FC236}">
                <a16:creationId xmlns:a16="http://schemas.microsoft.com/office/drawing/2014/main" id="{A98A0BE2-7AEB-4535-B4F1-275A29F6FCE2}"/>
              </a:ext>
            </a:extLst>
          </p:cNvPr>
          <p:cNvSpPr txBox="1"/>
          <p:nvPr/>
        </p:nvSpPr>
        <p:spPr>
          <a:xfrm>
            <a:off x="6636454" y="4468529"/>
            <a:ext cx="1537459" cy="261610"/>
          </a:xfrm>
          <a:prstGeom prst="rect">
            <a:avLst/>
          </a:prstGeom>
          <a:noFill/>
        </p:spPr>
        <p:txBody>
          <a:bodyPr wrap="square" rtlCol="0">
            <a:spAutoFit/>
          </a:bodyPr>
          <a:lstStyle/>
          <a:p>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複数回答 可</a:t>
            </a:r>
          </a:p>
        </p:txBody>
      </p:sp>
      <p:sp>
        <p:nvSpPr>
          <p:cNvPr id="15" name="テキスト ボックス 14">
            <a:extLst>
              <a:ext uri="{FF2B5EF4-FFF2-40B4-BE49-F238E27FC236}">
                <a16:creationId xmlns:a16="http://schemas.microsoft.com/office/drawing/2014/main" id="{CF172A03-E4A9-4064-AE3D-7663EF86B016}"/>
              </a:ext>
            </a:extLst>
          </p:cNvPr>
          <p:cNvSpPr txBox="1"/>
          <p:nvPr/>
        </p:nvSpPr>
        <p:spPr>
          <a:xfrm>
            <a:off x="1870408" y="4468529"/>
            <a:ext cx="1537459" cy="261610"/>
          </a:xfrm>
          <a:prstGeom prst="rect">
            <a:avLst/>
          </a:prstGeom>
          <a:noFill/>
        </p:spPr>
        <p:txBody>
          <a:bodyPr wrap="square" rtlCol="0">
            <a:spAutoFit/>
          </a:bodyPr>
          <a:lstStyle/>
          <a:p>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複数回答 可</a:t>
            </a:r>
          </a:p>
        </p:txBody>
      </p:sp>
      <p:graphicFrame>
        <p:nvGraphicFramePr>
          <p:cNvPr id="18" name="グラフ 17">
            <a:extLst>
              <a:ext uri="{FF2B5EF4-FFF2-40B4-BE49-F238E27FC236}">
                <a16:creationId xmlns:a16="http://schemas.microsoft.com/office/drawing/2014/main" id="{6319AD58-1023-49D9-9FAB-16245E58BB97}"/>
              </a:ext>
            </a:extLst>
          </p:cNvPr>
          <p:cNvGraphicFramePr>
            <a:graphicFrameLocks/>
          </p:cNvGraphicFramePr>
          <p:nvPr/>
        </p:nvGraphicFramePr>
        <p:xfrm>
          <a:off x="5860096" y="1186591"/>
          <a:ext cx="4465320" cy="2960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19D8BB84-C74D-42AE-91D5-58E954348D62}"/>
              </a:ext>
            </a:extLst>
          </p:cNvPr>
          <p:cNvGraphicFramePr>
            <a:graphicFrameLocks/>
          </p:cNvGraphicFramePr>
          <p:nvPr/>
        </p:nvGraphicFramePr>
        <p:xfrm>
          <a:off x="4689990" y="4542887"/>
          <a:ext cx="5816958" cy="2960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a:extLst>
              <a:ext uri="{FF2B5EF4-FFF2-40B4-BE49-F238E27FC236}">
                <a16:creationId xmlns:a16="http://schemas.microsoft.com/office/drawing/2014/main" id="{3142AC1B-9BD9-42FB-BA81-D1467B056547}"/>
              </a:ext>
            </a:extLst>
          </p:cNvPr>
          <p:cNvGraphicFramePr>
            <a:graphicFrameLocks/>
          </p:cNvGraphicFramePr>
          <p:nvPr/>
        </p:nvGraphicFramePr>
        <p:xfrm>
          <a:off x="33796" y="4667036"/>
          <a:ext cx="4636098" cy="27260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368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3A6CA89A-3C99-49E6-8490-1FC93746FAF7}"/>
              </a:ext>
            </a:extLst>
          </p:cNvPr>
          <p:cNvGrpSpPr/>
          <p:nvPr/>
        </p:nvGrpSpPr>
        <p:grpSpPr>
          <a:xfrm>
            <a:off x="288729" y="4192434"/>
            <a:ext cx="9644683" cy="288200"/>
            <a:chOff x="288729" y="4192434"/>
            <a:chExt cx="9644683" cy="288200"/>
          </a:xfrm>
        </p:grpSpPr>
        <p:sp>
          <p:nvSpPr>
            <p:cNvPr id="18" name="テキスト ボックス 17">
              <a:extLst>
                <a:ext uri="{FF2B5EF4-FFF2-40B4-BE49-F238E27FC236}">
                  <a16:creationId xmlns:a16="http://schemas.microsoft.com/office/drawing/2014/main" id="{DCB0380D-08F6-4CF1-BE4A-563F196717DD}"/>
                </a:ext>
              </a:extLst>
            </p:cNvPr>
            <p:cNvSpPr txBox="1"/>
            <p:nvPr/>
          </p:nvSpPr>
          <p:spPr>
            <a:xfrm>
              <a:off x="3262254" y="4219325"/>
              <a:ext cx="1537459"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最大</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つまで選択可</a:t>
              </a:r>
            </a:p>
          </p:txBody>
        </p:sp>
        <p:sp>
          <p:nvSpPr>
            <p:cNvPr id="19" name="テキスト ボックス 18">
              <a:extLst>
                <a:ext uri="{FF2B5EF4-FFF2-40B4-BE49-F238E27FC236}">
                  <a16:creationId xmlns:a16="http://schemas.microsoft.com/office/drawing/2014/main" id="{950D0DDA-46C7-4451-8E38-E438C8D88998}"/>
                </a:ext>
              </a:extLst>
            </p:cNvPr>
            <p:cNvSpPr txBox="1"/>
            <p:nvPr/>
          </p:nvSpPr>
          <p:spPr>
            <a:xfrm>
              <a:off x="8395953" y="4226718"/>
              <a:ext cx="1537459"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最大</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つまで選択可</a:t>
              </a:r>
            </a:p>
          </p:txBody>
        </p:sp>
        <p:grpSp>
          <p:nvGrpSpPr>
            <p:cNvPr id="12" name="グループ化 11">
              <a:extLst>
                <a:ext uri="{FF2B5EF4-FFF2-40B4-BE49-F238E27FC236}">
                  <a16:creationId xmlns:a16="http://schemas.microsoft.com/office/drawing/2014/main" id="{3260AE36-9A92-4D5B-A0E4-F8A26B690413}"/>
                </a:ext>
              </a:extLst>
            </p:cNvPr>
            <p:cNvGrpSpPr/>
            <p:nvPr/>
          </p:nvGrpSpPr>
          <p:grpSpPr>
            <a:xfrm>
              <a:off x="288729" y="4192434"/>
              <a:ext cx="8039587" cy="259140"/>
              <a:chOff x="327229" y="4192434"/>
              <a:chExt cx="8039587" cy="259140"/>
            </a:xfrm>
          </p:grpSpPr>
          <p:sp>
            <p:nvSpPr>
              <p:cNvPr id="10" name="正方形/長方形 9">
                <a:extLst>
                  <a:ext uri="{FF2B5EF4-FFF2-40B4-BE49-F238E27FC236}">
                    <a16:creationId xmlns:a16="http://schemas.microsoft.com/office/drawing/2014/main" id="{328EDAE3-2729-4879-A343-7FE14E311AD7}"/>
                  </a:ext>
                </a:extLst>
              </p:cNvPr>
              <p:cNvSpPr/>
              <p:nvPr/>
            </p:nvSpPr>
            <p:spPr>
              <a:xfrm>
                <a:off x="5504274" y="4192434"/>
                <a:ext cx="2862542"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執務意欲の「低下」に影響する要因</a:t>
                </a:r>
              </a:p>
            </p:txBody>
          </p:sp>
          <p:sp>
            <p:nvSpPr>
              <p:cNvPr id="11" name="正方形/長方形 10">
                <a:extLst>
                  <a:ext uri="{FF2B5EF4-FFF2-40B4-BE49-F238E27FC236}">
                    <a16:creationId xmlns:a16="http://schemas.microsoft.com/office/drawing/2014/main" id="{92885ECC-15A2-485F-A0B5-9EB18C5379E7}"/>
                  </a:ext>
                </a:extLst>
              </p:cNvPr>
              <p:cNvSpPr/>
              <p:nvPr/>
            </p:nvSpPr>
            <p:spPr>
              <a:xfrm>
                <a:off x="327229" y="4192434"/>
                <a:ext cx="2862542"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執務意欲の「向上」に影響する要因</a:t>
                </a:r>
              </a:p>
            </p:txBody>
          </p:sp>
        </p:grpSp>
      </p:grpSp>
      <p:sp>
        <p:nvSpPr>
          <p:cNvPr id="2" name="四角形: 角を丸くする 1">
            <a:extLst>
              <a:ext uri="{FF2B5EF4-FFF2-40B4-BE49-F238E27FC236}">
                <a16:creationId xmlns:a16="http://schemas.microsoft.com/office/drawing/2014/main" id="{244D8186-39B4-476B-8F47-1AB877BA507D}"/>
              </a:ext>
            </a:extLst>
          </p:cNvPr>
          <p:cNvSpPr/>
          <p:nvPr/>
        </p:nvSpPr>
        <p:spPr>
          <a:xfrm>
            <a:off x="240191" y="358367"/>
            <a:ext cx="3918772"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⑨ー１　執務意欲について</a:t>
            </a:r>
            <a:endParaRPr kumimoji="1" lang="ja-JP" altLang="en-US" b="1" dirty="0">
              <a:solidFill>
                <a:schemeClr val="tx1"/>
              </a:solidFill>
              <a:highlight>
                <a:srgbClr val="FFFF00"/>
              </a:highlight>
            </a:endParaRPr>
          </a:p>
        </p:txBody>
      </p:sp>
      <p:sp>
        <p:nvSpPr>
          <p:cNvPr id="15" name="テキスト ボックス 14">
            <a:extLst>
              <a:ext uri="{FF2B5EF4-FFF2-40B4-BE49-F238E27FC236}">
                <a16:creationId xmlns:a16="http://schemas.microsoft.com/office/drawing/2014/main" id="{8E3AF22F-166A-44F8-892E-9D56F0AB6BE4}"/>
              </a:ext>
            </a:extLst>
          </p:cNvPr>
          <p:cNvSpPr txBox="1"/>
          <p:nvPr/>
        </p:nvSpPr>
        <p:spPr>
          <a:xfrm>
            <a:off x="331631" y="861797"/>
            <a:ext cx="5488873" cy="3108543"/>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・右円グラフより、</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約</a:t>
            </a:r>
            <a:r>
              <a:rPr kumimoji="1" lang="en-US" altLang="ja-JP" sz="1400" dirty="0">
                <a:latin typeface="UD デジタル 教科書体 NK-R" panose="02020400000000000000" pitchFamily="18" charset="-128"/>
                <a:ea typeface="UD デジタル 教科書体 NK-R" panose="02020400000000000000" pitchFamily="18" charset="-128"/>
              </a:rPr>
              <a:t>51</a:t>
            </a:r>
            <a:r>
              <a:rPr kumimoji="1" lang="ja-JP" altLang="en-US" sz="1400" dirty="0">
                <a:latin typeface="UD デジタル 教科書体 NK-R" panose="02020400000000000000" pitchFamily="18" charset="-128"/>
                <a:ea typeface="UD デジタル 教科書体 NK-R" panose="02020400000000000000" pitchFamily="18" charset="-128"/>
              </a:rPr>
              <a:t>％の職員が、令和</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年度の執務意欲について「高かった」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または「やや高かった」と回答。</a:t>
            </a:r>
            <a:r>
              <a:rPr kumimoji="1" lang="en-US" altLang="ja-JP" sz="1400" dirty="0">
                <a:latin typeface="UD デジタル 教科書体 NK-R" panose="02020400000000000000" pitchFamily="18" charset="-128"/>
                <a:ea typeface="UD デジタル 教科書体 NK-R" panose="02020400000000000000" pitchFamily="18" charset="-128"/>
              </a:rPr>
              <a:t>〔R6</a:t>
            </a:r>
            <a:r>
              <a:rPr kumimoji="1" lang="ja-JP" altLang="en-US" sz="1400" dirty="0">
                <a:latin typeface="UD デジタル 教科書体 NK-R" panose="02020400000000000000" pitchFamily="18" charset="-128"/>
                <a:ea typeface="UD デジタル 教科書体 NK-R" panose="02020400000000000000" pitchFamily="18" charset="-128"/>
              </a:rPr>
              <a:t>アンケート：約</a:t>
            </a:r>
            <a:r>
              <a:rPr kumimoji="1" lang="en-US" altLang="ja-JP" sz="1400" dirty="0">
                <a:latin typeface="UD デジタル 教科書体 NK-R" panose="02020400000000000000" pitchFamily="18" charset="-128"/>
                <a:ea typeface="UD デジタル 教科書体 NK-R" panose="02020400000000000000" pitchFamily="18" charset="-128"/>
              </a:rPr>
              <a:t>45</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a:t>
            </a: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・執務意欲に影響する主な要因は、以下の４項目。</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➤「職場における人間関係」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向上：約</a:t>
            </a:r>
            <a:r>
              <a:rPr kumimoji="1" lang="en-US" altLang="ja-JP" sz="1100" dirty="0">
                <a:latin typeface="UD デジタル 教科書体 NK-R" panose="02020400000000000000" pitchFamily="18" charset="-128"/>
                <a:ea typeface="UD デジタル 教科書体 NK-R" panose="02020400000000000000" pitchFamily="18" charset="-128"/>
              </a:rPr>
              <a:t>68</a:t>
            </a:r>
            <a:r>
              <a:rPr kumimoji="1" lang="ja-JP" altLang="en-US" sz="1100" dirty="0">
                <a:latin typeface="UD デジタル 教科書体 NK-R" panose="02020400000000000000" pitchFamily="18" charset="-128"/>
                <a:ea typeface="UD デジタル 教科書体 NK-R" panose="02020400000000000000" pitchFamily="18" charset="-128"/>
              </a:rPr>
              <a:t>％、低下：約</a:t>
            </a:r>
            <a:r>
              <a:rPr kumimoji="1" lang="en-US" altLang="ja-JP" sz="1100" dirty="0">
                <a:latin typeface="UD デジタル 教科書体 NK-R" panose="02020400000000000000" pitchFamily="18" charset="-128"/>
                <a:ea typeface="UD デジタル 教科書体 NK-R" panose="02020400000000000000" pitchFamily="18" charset="-128"/>
              </a:rPr>
              <a:t>68</a:t>
            </a:r>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➤「適性に合った（合わない）業務」</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向上：約</a:t>
            </a:r>
            <a:r>
              <a:rPr kumimoji="1" lang="en-US" altLang="ja-JP" sz="1100" dirty="0">
                <a:latin typeface="UD デジタル 教科書体 NK-R" panose="02020400000000000000" pitchFamily="18" charset="-128"/>
                <a:ea typeface="UD デジタル 教科書体 NK-R" panose="02020400000000000000" pitchFamily="18" charset="-128"/>
              </a:rPr>
              <a:t>55</a:t>
            </a:r>
            <a:r>
              <a:rPr kumimoji="1" lang="ja-JP" altLang="en-US" sz="1100" dirty="0">
                <a:latin typeface="UD デジタル 教科書体 NK-R" panose="02020400000000000000" pitchFamily="18" charset="-128"/>
                <a:ea typeface="UD デジタル 教科書体 NK-R" panose="02020400000000000000" pitchFamily="18" charset="-128"/>
              </a:rPr>
              <a:t>％、低下：約</a:t>
            </a:r>
            <a:r>
              <a:rPr kumimoji="1" lang="en-US" altLang="ja-JP" sz="1100" dirty="0">
                <a:latin typeface="UD デジタル 教科書体 NK-R" panose="02020400000000000000" pitchFamily="18" charset="-128"/>
                <a:ea typeface="UD デジタル 教科書体 NK-R" panose="02020400000000000000" pitchFamily="18" charset="-128"/>
              </a:rPr>
              <a:t>44</a:t>
            </a:r>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➤「やりがいのある（ない）業務」　</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向上：約</a:t>
            </a:r>
            <a:r>
              <a:rPr kumimoji="1" lang="en-US" altLang="ja-JP" sz="1100" dirty="0">
                <a:latin typeface="UD デジタル 教科書体 NK-R" panose="02020400000000000000" pitchFamily="18" charset="-128"/>
                <a:ea typeface="UD デジタル 教科書体 NK-R" panose="02020400000000000000" pitchFamily="18" charset="-128"/>
              </a:rPr>
              <a:t>43</a:t>
            </a:r>
            <a:r>
              <a:rPr kumimoji="1" lang="ja-JP" altLang="en-US" sz="1100" dirty="0">
                <a:latin typeface="UD デジタル 教科書体 NK-R" panose="02020400000000000000" pitchFamily="18" charset="-128"/>
                <a:ea typeface="UD デジタル 教科書体 NK-R" panose="02020400000000000000" pitchFamily="18" charset="-128"/>
              </a:rPr>
              <a:t>％、低下：約</a:t>
            </a:r>
            <a:r>
              <a:rPr kumimoji="1" lang="en-US" altLang="ja-JP" sz="1100" dirty="0">
                <a:latin typeface="UD デジタル 教科書体 NK-R" panose="02020400000000000000" pitchFamily="18" charset="-128"/>
                <a:ea typeface="UD デジタル 教科書体 NK-R" panose="02020400000000000000" pitchFamily="18" charset="-128"/>
              </a:rPr>
              <a:t>34</a:t>
            </a:r>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8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➤「給与の多寡」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向上：約</a:t>
            </a:r>
            <a:r>
              <a:rPr kumimoji="1" lang="en-US" altLang="ja-JP" sz="1100" dirty="0">
                <a:latin typeface="UD デジタル 教科書体 NK-R" panose="02020400000000000000" pitchFamily="18" charset="-128"/>
                <a:ea typeface="UD デジタル 教科書体 NK-R" panose="02020400000000000000" pitchFamily="18" charset="-128"/>
              </a:rPr>
              <a:t>35</a:t>
            </a:r>
            <a:r>
              <a:rPr kumimoji="1" lang="ja-JP" altLang="en-US" sz="1100" dirty="0">
                <a:latin typeface="UD デジタル 教科書体 NK-R" panose="02020400000000000000" pitchFamily="18" charset="-128"/>
                <a:ea typeface="UD デジタル 教科書体 NK-R" panose="02020400000000000000" pitchFamily="18" charset="-128"/>
              </a:rPr>
              <a:t>％、低下：約</a:t>
            </a:r>
            <a:r>
              <a:rPr kumimoji="1" lang="en-US" altLang="ja-JP" sz="1100" dirty="0">
                <a:latin typeface="UD デジタル 教科書体 NK-R" panose="02020400000000000000" pitchFamily="18" charset="-128"/>
                <a:ea typeface="UD デジタル 教科書体 NK-R" panose="02020400000000000000" pitchFamily="18" charset="-128"/>
              </a:rPr>
              <a:t>35</a:t>
            </a:r>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8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・一方、執務意欲に影響する要因として「人事評価制度」と回答した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職員の割合は、それぞれ、以下のとおりであった。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向上する要因</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　約　</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低下する要因</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　約</a:t>
            </a:r>
            <a:r>
              <a:rPr kumimoji="1" lang="en-US" altLang="ja-JP" sz="1400" dirty="0">
                <a:latin typeface="UD デジタル 教科書体 NK-R" panose="02020400000000000000" pitchFamily="18" charset="-128"/>
                <a:ea typeface="UD デジタル 教科書体 NK-R" panose="02020400000000000000" pitchFamily="18" charset="-128"/>
              </a:rPr>
              <a:t>15</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3FFA27EB-FB95-41B0-AF61-5627968762DF}"/>
              </a:ext>
            </a:extLst>
          </p:cNvPr>
          <p:cNvSpPr/>
          <p:nvPr/>
        </p:nvSpPr>
        <p:spPr>
          <a:xfrm>
            <a:off x="5721478" y="669153"/>
            <a:ext cx="2947224" cy="265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令和</a:t>
            </a:r>
            <a:r>
              <a:rPr kumimoji="1" lang="en-US" altLang="ja-JP" sz="1200" b="1" dirty="0">
                <a:latin typeface="BIZ UDPゴシック" panose="020B0400000000000000" pitchFamily="50" charset="-128"/>
                <a:ea typeface="BIZ UDPゴシック" panose="020B0400000000000000" pitchFamily="50" charset="-128"/>
              </a:rPr>
              <a:t>6</a:t>
            </a:r>
            <a:r>
              <a:rPr kumimoji="1" lang="ja-JP" altLang="en-US" sz="1200" b="1" dirty="0">
                <a:latin typeface="BIZ UDPゴシック" panose="020B0400000000000000" pitchFamily="50" charset="-128"/>
                <a:ea typeface="BIZ UDPゴシック" panose="020B0400000000000000" pitchFamily="50" charset="-128"/>
              </a:rPr>
              <a:t>年度の執務意欲について</a:t>
            </a:r>
          </a:p>
        </p:txBody>
      </p:sp>
      <p:sp>
        <p:nvSpPr>
          <p:cNvPr id="14" name="テキスト ボックス 13">
            <a:extLst>
              <a:ext uri="{FF2B5EF4-FFF2-40B4-BE49-F238E27FC236}">
                <a16:creationId xmlns:a16="http://schemas.microsoft.com/office/drawing/2014/main" id="{9A604C8B-4B54-47F5-A0EC-A1F6B54FF5F9}"/>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11</a:t>
            </a:r>
            <a:endParaRPr kumimoji="1" lang="ja-JP" altLang="en-US" dirty="0"/>
          </a:p>
        </p:txBody>
      </p:sp>
      <p:graphicFrame>
        <p:nvGraphicFramePr>
          <p:cNvPr id="20" name="グラフ 19">
            <a:extLst>
              <a:ext uri="{FF2B5EF4-FFF2-40B4-BE49-F238E27FC236}">
                <a16:creationId xmlns:a16="http://schemas.microsoft.com/office/drawing/2014/main" id="{12736A06-70D4-4456-B237-896F6E595B49}"/>
              </a:ext>
            </a:extLst>
          </p:cNvPr>
          <p:cNvGraphicFramePr>
            <a:graphicFrameLocks/>
          </p:cNvGraphicFramePr>
          <p:nvPr>
            <p:extLst>
              <p:ext uri="{D42A27DB-BD31-4B8C-83A1-F6EECF244321}">
                <p14:modId xmlns:p14="http://schemas.microsoft.com/office/powerpoint/2010/main" val="1289003383"/>
              </p:ext>
            </p:extLst>
          </p:nvPr>
        </p:nvGraphicFramePr>
        <p:xfrm>
          <a:off x="5807456" y="1054300"/>
          <a:ext cx="425577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a:extLst>
              <a:ext uri="{FF2B5EF4-FFF2-40B4-BE49-F238E27FC236}">
                <a16:creationId xmlns:a16="http://schemas.microsoft.com/office/drawing/2014/main" id="{EDFB7A2A-B6FE-4808-BDF7-61160B2901B1}"/>
              </a:ext>
            </a:extLst>
          </p:cNvPr>
          <p:cNvGraphicFramePr>
            <a:graphicFrameLocks/>
          </p:cNvGraphicFramePr>
          <p:nvPr>
            <p:extLst>
              <p:ext uri="{D42A27DB-BD31-4B8C-83A1-F6EECF244321}">
                <p14:modId xmlns:p14="http://schemas.microsoft.com/office/powerpoint/2010/main" val="361691485"/>
              </p:ext>
            </p:extLst>
          </p:nvPr>
        </p:nvGraphicFramePr>
        <p:xfrm>
          <a:off x="167149" y="4494770"/>
          <a:ext cx="4879406" cy="28990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A0BB0D18-4243-46EE-A94D-65579B4E97FC}"/>
              </a:ext>
            </a:extLst>
          </p:cNvPr>
          <p:cNvGraphicFramePr>
            <a:graphicFrameLocks/>
          </p:cNvGraphicFramePr>
          <p:nvPr>
            <p:extLst>
              <p:ext uri="{D42A27DB-BD31-4B8C-83A1-F6EECF244321}">
                <p14:modId xmlns:p14="http://schemas.microsoft.com/office/powerpoint/2010/main" val="538441530"/>
              </p:ext>
            </p:extLst>
          </p:nvPr>
        </p:nvGraphicFramePr>
        <p:xfrm>
          <a:off x="5355738" y="4503936"/>
          <a:ext cx="4916354" cy="28899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182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32BF863-9C67-4F14-AD51-DC50BB7C23C5}"/>
              </a:ext>
            </a:extLst>
          </p:cNvPr>
          <p:cNvSpPr/>
          <p:nvPr/>
        </p:nvSpPr>
        <p:spPr>
          <a:xfrm>
            <a:off x="210534" y="309259"/>
            <a:ext cx="6543100"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⑨ー２　令和</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6</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年度人事評価制度と執務意欲との関係について</a:t>
            </a:r>
            <a:endParaRPr kumimoji="1" lang="ja-JP" altLang="en-US" b="1" dirty="0">
              <a:solidFill>
                <a:schemeClr val="tx1"/>
              </a:solidFill>
              <a:highlight>
                <a:srgbClr val="FFFF00"/>
              </a:highlight>
            </a:endParaRPr>
          </a:p>
        </p:txBody>
      </p:sp>
      <p:grpSp>
        <p:nvGrpSpPr>
          <p:cNvPr id="23" name="グループ化 22">
            <a:extLst>
              <a:ext uri="{FF2B5EF4-FFF2-40B4-BE49-F238E27FC236}">
                <a16:creationId xmlns:a16="http://schemas.microsoft.com/office/drawing/2014/main" id="{B3ECF3EF-BA37-4D2B-BC2F-BB9B6A462B36}"/>
              </a:ext>
            </a:extLst>
          </p:cNvPr>
          <p:cNvGrpSpPr/>
          <p:nvPr/>
        </p:nvGrpSpPr>
        <p:grpSpPr>
          <a:xfrm>
            <a:off x="301466" y="865184"/>
            <a:ext cx="5652127" cy="3108543"/>
            <a:chOff x="236609" y="1005567"/>
            <a:chExt cx="5652127" cy="3108543"/>
          </a:xfrm>
        </p:grpSpPr>
        <p:sp>
          <p:nvSpPr>
            <p:cNvPr id="19" name="テキスト ボックス 18">
              <a:extLst>
                <a:ext uri="{FF2B5EF4-FFF2-40B4-BE49-F238E27FC236}">
                  <a16:creationId xmlns:a16="http://schemas.microsoft.com/office/drawing/2014/main" id="{AE4F189E-340A-44CB-AC3F-1CAB493019BD}"/>
                </a:ext>
              </a:extLst>
            </p:cNvPr>
            <p:cNvSpPr txBox="1"/>
            <p:nvPr/>
          </p:nvSpPr>
          <p:spPr>
            <a:xfrm>
              <a:off x="236609" y="1005567"/>
              <a:ext cx="5652127" cy="3108543"/>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・右棒グラフより、</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約</a:t>
              </a:r>
              <a:r>
                <a:rPr kumimoji="1" lang="en-US" altLang="ja-JP" sz="1400" dirty="0">
                  <a:latin typeface="UD デジタル 教科書体 NK-R" panose="02020400000000000000" pitchFamily="18" charset="-128"/>
                  <a:ea typeface="UD デジタル 教科書体 NK-R" panose="02020400000000000000" pitchFamily="18" charset="-128"/>
                </a:rPr>
                <a:t>56</a:t>
              </a:r>
              <a:r>
                <a:rPr kumimoji="1" lang="ja-JP" altLang="en-US" sz="1400" dirty="0">
                  <a:latin typeface="UD デジタル 教科書体 NK-R" panose="02020400000000000000" pitchFamily="18" charset="-128"/>
                  <a:ea typeface="UD デジタル 教科書体 NK-R" panose="02020400000000000000" pitchFamily="18" charset="-128"/>
                </a:rPr>
                <a:t>％の職員が「人事評価制度が執務意欲に影響した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①</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②</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④</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⑤</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と回答。そのうち「執務意欲が向上した」と回答した職員は約</a:t>
              </a:r>
              <a:r>
                <a:rPr kumimoji="1" lang="en-US" altLang="ja-JP" sz="1400" dirty="0">
                  <a:latin typeface="UD デジタル 教科書体 NK-R" panose="02020400000000000000" pitchFamily="18" charset="-128"/>
                  <a:ea typeface="UD デジタル 教科書体 NK-R" panose="02020400000000000000" pitchFamily="18" charset="-128"/>
                </a:rPr>
                <a:t>66</a:t>
              </a:r>
              <a:r>
                <a:rPr kumimoji="1" lang="ja-JP" altLang="en-US" sz="1400" dirty="0">
                  <a:latin typeface="UD デジタル 教科書体 NK-R" panose="02020400000000000000" pitchFamily="18" charset="-128"/>
                  <a:ea typeface="UD デジタル 教科書体 NK-R" panose="02020400000000000000" pitchFamily="18" charset="-128"/>
                </a:rPr>
                <a:t>％であり、</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前年度より増加した。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・「執務意欲が向上した」理由として最も多かった回答は、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「人事評価を通じて上司に認められたと感じた（約</a:t>
              </a:r>
              <a:r>
                <a:rPr kumimoji="1" lang="en-US" altLang="ja-JP" sz="1400" dirty="0">
                  <a:latin typeface="UD デジタル 教科書体 NK-R" panose="02020400000000000000" pitchFamily="18" charset="-128"/>
                  <a:ea typeface="UD デジタル 教科書体 NK-R" panose="02020400000000000000" pitchFamily="18" charset="-128"/>
                </a:rPr>
                <a:t>49</a:t>
              </a:r>
              <a:r>
                <a:rPr kumimoji="1" lang="ja-JP" altLang="en-US" sz="1400" dirty="0">
                  <a:latin typeface="UD デジタル 教科書体 NK-R" panose="02020400000000000000" pitchFamily="18" charset="-128"/>
                  <a:ea typeface="UD デジタル 教科書体 NK-R" panose="02020400000000000000" pitchFamily="18" charset="-128"/>
                </a:rPr>
                <a:t>％）」ことであった。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・一方、「執務意欲が低下した」理由については、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「現行の人事評価制度自体に納得できない（約</a:t>
              </a:r>
              <a:r>
                <a:rPr kumimoji="1" lang="en-US" altLang="ja-JP" sz="1400" dirty="0">
                  <a:latin typeface="UD デジタル 教科書体 NK-R" panose="02020400000000000000" pitchFamily="18" charset="-128"/>
                  <a:ea typeface="UD デジタル 教科書体 NK-R" panose="02020400000000000000" pitchFamily="18" charset="-128"/>
                </a:rPr>
                <a:t>40</a:t>
              </a:r>
              <a:r>
                <a:rPr kumimoji="1" lang="ja-JP" altLang="en-US" sz="1400" dirty="0">
                  <a:latin typeface="UD デジタル 教科書体 NK-R" panose="02020400000000000000" pitchFamily="18" charset="-128"/>
                  <a:ea typeface="UD デジタル 教科書体 NK-R" panose="02020400000000000000" pitchFamily="18" charset="-128"/>
                </a:rPr>
                <a:t>％）」 「相対評価</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結果に納得できない（約</a:t>
              </a:r>
              <a:r>
                <a:rPr kumimoji="1" lang="en-US" altLang="ja-JP" sz="1400" dirty="0">
                  <a:latin typeface="UD デジタル 教科書体 NK-R" panose="02020400000000000000" pitchFamily="18" charset="-128"/>
                  <a:ea typeface="UD デジタル 教科書体 NK-R" panose="02020400000000000000" pitchFamily="18" charset="-128"/>
                </a:rPr>
                <a:t>39</a:t>
              </a:r>
              <a:r>
                <a:rPr kumimoji="1" lang="ja-JP" altLang="en-US" sz="1400" dirty="0">
                  <a:latin typeface="UD デジタル 教科書体 NK-R" panose="02020400000000000000" pitchFamily="18" charset="-128"/>
                  <a:ea typeface="UD デジタル 教科書体 NK-R" panose="02020400000000000000" pitchFamily="18" charset="-128"/>
                </a:rPr>
                <a:t>％）」、ことが、上位を占めた。</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22" name="グループ化 21">
              <a:extLst>
                <a:ext uri="{FF2B5EF4-FFF2-40B4-BE49-F238E27FC236}">
                  <a16:creationId xmlns:a16="http://schemas.microsoft.com/office/drawing/2014/main" id="{47139F66-6E91-4E64-8AA6-7D29FF226D8B}"/>
                </a:ext>
              </a:extLst>
            </p:cNvPr>
            <p:cNvGrpSpPr/>
            <p:nvPr/>
          </p:nvGrpSpPr>
          <p:grpSpPr>
            <a:xfrm>
              <a:off x="621792" y="1959674"/>
              <a:ext cx="4356548" cy="600164"/>
              <a:chOff x="621792" y="1932242"/>
              <a:chExt cx="4356548" cy="600164"/>
            </a:xfrm>
          </p:grpSpPr>
          <p:sp>
            <p:nvSpPr>
              <p:cNvPr id="20" name="テキスト ボックス 19">
                <a:extLst>
                  <a:ext uri="{FF2B5EF4-FFF2-40B4-BE49-F238E27FC236}">
                    <a16:creationId xmlns:a16="http://schemas.microsoft.com/office/drawing/2014/main" id="{1D17B2EA-D655-4BBA-A313-9B21937EC00A}"/>
                  </a:ext>
                </a:extLst>
              </p:cNvPr>
              <p:cNvSpPr txBox="1"/>
              <p:nvPr/>
            </p:nvSpPr>
            <p:spPr>
              <a:xfrm>
                <a:off x="621792" y="1932242"/>
                <a:ext cx="4356548" cy="600164"/>
              </a:xfrm>
              <a:prstGeom prst="rect">
                <a:avLst/>
              </a:prstGeom>
              <a:noFill/>
            </p:spPr>
            <p:txBody>
              <a:bodyPr wrap="square" rtlCol="0">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参考</a:t>
                </a:r>
                <a:r>
                  <a:rPr kumimoji="1" lang="en-US" altLang="ja-JP" sz="1100" dirty="0">
                    <a:latin typeface="UD デジタル 教科書体 NK-R" panose="02020400000000000000" pitchFamily="18" charset="-128"/>
                    <a:ea typeface="UD デジタル 教科書体 NK-R" panose="02020400000000000000" pitchFamily="18" charset="-128"/>
                  </a:rPr>
                  <a:t>】R6</a:t>
                </a:r>
                <a:r>
                  <a:rPr kumimoji="1" lang="ja-JP" altLang="en-US" sz="1100" dirty="0">
                    <a:latin typeface="UD デジタル 教科書体 NK-R" panose="02020400000000000000" pitchFamily="18" charset="-128"/>
                    <a:ea typeface="UD デジタル 教科書体 NK-R" panose="02020400000000000000" pitchFamily="18" charset="-128"/>
                  </a:rPr>
                  <a:t>アンケート</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・約</a:t>
                </a:r>
                <a:r>
                  <a:rPr kumimoji="1" lang="en-US" altLang="ja-JP" sz="1100" dirty="0">
                    <a:latin typeface="UD デジタル 教科書体 NK-R" panose="02020400000000000000" pitchFamily="18" charset="-128"/>
                    <a:ea typeface="UD デジタル 教科書体 NK-R" panose="02020400000000000000" pitchFamily="18" charset="-128"/>
                  </a:rPr>
                  <a:t>32</a:t>
                </a:r>
                <a:r>
                  <a:rPr kumimoji="1" lang="ja-JP" altLang="en-US" sz="1100" dirty="0">
                    <a:latin typeface="UD デジタル 教科書体 NK-R" panose="02020400000000000000" pitchFamily="18" charset="-128"/>
                    <a:ea typeface="UD デジタル 教科書体 NK-R" panose="02020400000000000000" pitchFamily="18" charset="-128"/>
                  </a:rPr>
                  <a:t>％の職員が「人事評価制度が執務意欲に影響した」と回答。</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そのうち、「執務意欲が向上した」と回答した職員は約</a:t>
                </a:r>
                <a:r>
                  <a:rPr kumimoji="1" lang="en-US" altLang="ja-JP" sz="1100" dirty="0">
                    <a:latin typeface="UD デジタル 教科書体 NK-R" panose="02020400000000000000" pitchFamily="18" charset="-128"/>
                    <a:ea typeface="UD デジタル 教科書体 NK-R" panose="02020400000000000000" pitchFamily="18" charset="-128"/>
                  </a:rPr>
                  <a:t>49</a:t>
                </a:r>
                <a:r>
                  <a:rPr kumimoji="1" lang="ja-JP" altLang="en-US" sz="1100" dirty="0">
                    <a:latin typeface="UD デジタル 教科書体 NK-R" panose="02020400000000000000" pitchFamily="18" charset="-128"/>
                    <a:ea typeface="UD デジタル 教科書体 NK-R" panose="02020400000000000000" pitchFamily="18" charset="-128"/>
                  </a:rPr>
                  <a:t>％</a:t>
                </a:r>
              </a:p>
            </p:txBody>
          </p:sp>
          <p:sp>
            <p:nvSpPr>
              <p:cNvPr id="21" name="大かっこ 20">
                <a:extLst>
                  <a:ext uri="{FF2B5EF4-FFF2-40B4-BE49-F238E27FC236}">
                    <a16:creationId xmlns:a16="http://schemas.microsoft.com/office/drawing/2014/main" id="{D209021F-F307-4030-A737-FDFB6B8157F4}"/>
                  </a:ext>
                </a:extLst>
              </p:cNvPr>
              <p:cNvSpPr/>
              <p:nvPr/>
            </p:nvSpPr>
            <p:spPr>
              <a:xfrm>
                <a:off x="621792" y="1935508"/>
                <a:ext cx="4356548" cy="56802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grpSp>
        <p:nvGrpSpPr>
          <p:cNvPr id="4" name="グループ化 3">
            <a:extLst>
              <a:ext uri="{FF2B5EF4-FFF2-40B4-BE49-F238E27FC236}">
                <a16:creationId xmlns:a16="http://schemas.microsoft.com/office/drawing/2014/main" id="{53F74D07-13F1-4F13-B53A-33AF94BD228D}"/>
              </a:ext>
            </a:extLst>
          </p:cNvPr>
          <p:cNvGrpSpPr/>
          <p:nvPr/>
        </p:nvGrpSpPr>
        <p:grpSpPr>
          <a:xfrm>
            <a:off x="297951" y="4358580"/>
            <a:ext cx="8420444" cy="287166"/>
            <a:chOff x="297951" y="4358580"/>
            <a:chExt cx="8420444" cy="287166"/>
          </a:xfrm>
        </p:grpSpPr>
        <p:grpSp>
          <p:nvGrpSpPr>
            <p:cNvPr id="18" name="グループ化 17">
              <a:extLst>
                <a:ext uri="{FF2B5EF4-FFF2-40B4-BE49-F238E27FC236}">
                  <a16:creationId xmlns:a16="http://schemas.microsoft.com/office/drawing/2014/main" id="{D2F9E6BD-A492-44D5-BA35-2CD200206795}"/>
                </a:ext>
              </a:extLst>
            </p:cNvPr>
            <p:cNvGrpSpPr/>
            <p:nvPr/>
          </p:nvGrpSpPr>
          <p:grpSpPr>
            <a:xfrm>
              <a:off x="297951" y="4358580"/>
              <a:ext cx="6779122" cy="259140"/>
              <a:chOff x="376243" y="4358580"/>
              <a:chExt cx="6779122" cy="259140"/>
            </a:xfrm>
          </p:grpSpPr>
          <p:sp>
            <p:nvSpPr>
              <p:cNvPr id="16" name="正方形/長方形 15">
                <a:extLst>
                  <a:ext uri="{FF2B5EF4-FFF2-40B4-BE49-F238E27FC236}">
                    <a16:creationId xmlns:a16="http://schemas.microsoft.com/office/drawing/2014/main" id="{AE0C1B39-C108-4E2C-842A-3CC62AD57123}"/>
                  </a:ext>
                </a:extLst>
              </p:cNvPr>
              <p:cNvSpPr/>
              <p:nvPr/>
            </p:nvSpPr>
            <p:spPr>
              <a:xfrm>
                <a:off x="376243" y="4358580"/>
                <a:ext cx="2074349"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執務意欲が向上した理由</a:t>
                </a:r>
              </a:p>
            </p:txBody>
          </p:sp>
          <p:sp>
            <p:nvSpPr>
              <p:cNvPr id="17" name="正方形/長方形 16">
                <a:extLst>
                  <a:ext uri="{FF2B5EF4-FFF2-40B4-BE49-F238E27FC236}">
                    <a16:creationId xmlns:a16="http://schemas.microsoft.com/office/drawing/2014/main" id="{72557B1C-2784-4849-9004-50F0DD1EB4AA}"/>
                  </a:ext>
                </a:extLst>
              </p:cNvPr>
              <p:cNvSpPr/>
              <p:nvPr/>
            </p:nvSpPr>
            <p:spPr>
              <a:xfrm>
                <a:off x="5081016" y="4358580"/>
                <a:ext cx="2074349"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執務意欲が低下した理由</a:t>
                </a:r>
              </a:p>
            </p:txBody>
          </p:sp>
        </p:grpSp>
        <p:sp>
          <p:nvSpPr>
            <p:cNvPr id="27" name="テキスト ボックス 26">
              <a:extLst>
                <a:ext uri="{FF2B5EF4-FFF2-40B4-BE49-F238E27FC236}">
                  <a16:creationId xmlns:a16="http://schemas.microsoft.com/office/drawing/2014/main" id="{E069E875-8CC7-4DB7-B87F-8FD4632730F9}"/>
                </a:ext>
              </a:extLst>
            </p:cNvPr>
            <p:cNvSpPr txBox="1"/>
            <p:nvPr/>
          </p:nvSpPr>
          <p:spPr>
            <a:xfrm>
              <a:off x="2437647" y="4391830"/>
              <a:ext cx="1537459"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複数回答可</a:t>
              </a:r>
            </a:p>
          </p:txBody>
        </p:sp>
        <p:sp>
          <p:nvSpPr>
            <p:cNvPr id="28" name="テキスト ボックス 27">
              <a:extLst>
                <a:ext uri="{FF2B5EF4-FFF2-40B4-BE49-F238E27FC236}">
                  <a16:creationId xmlns:a16="http://schemas.microsoft.com/office/drawing/2014/main" id="{CB8E311B-60BC-4AC9-B01A-9B1841407941}"/>
                </a:ext>
              </a:extLst>
            </p:cNvPr>
            <p:cNvSpPr txBox="1"/>
            <p:nvPr/>
          </p:nvSpPr>
          <p:spPr>
            <a:xfrm>
              <a:off x="7180936" y="4391830"/>
              <a:ext cx="1537459"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複数回答可</a:t>
              </a:r>
            </a:p>
          </p:txBody>
        </p:sp>
      </p:grpSp>
      <p:sp>
        <p:nvSpPr>
          <p:cNvPr id="26" name="テキスト ボックス 25">
            <a:extLst>
              <a:ext uri="{FF2B5EF4-FFF2-40B4-BE49-F238E27FC236}">
                <a16:creationId xmlns:a16="http://schemas.microsoft.com/office/drawing/2014/main" id="{10141C04-EA97-4207-8639-E54CF8E6C193}"/>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12</a:t>
            </a:r>
            <a:endParaRPr kumimoji="1" lang="ja-JP" altLang="en-US" dirty="0"/>
          </a:p>
        </p:txBody>
      </p:sp>
      <p:sp>
        <p:nvSpPr>
          <p:cNvPr id="11" name="正方形/長方形 10">
            <a:extLst>
              <a:ext uri="{FF2B5EF4-FFF2-40B4-BE49-F238E27FC236}">
                <a16:creationId xmlns:a16="http://schemas.microsoft.com/office/drawing/2014/main" id="{49AB5072-D32D-465B-9A6B-0F73AA4D776A}"/>
              </a:ext>
            </a:extLst>
          </p:cNvPr>
          <p:cNvSpPr/>
          <p:nvPr/>
        </p:nvSpPr>
        <p:spPr>
          <a:xfrm>
            <a:off x="6122570" y="1020337"/>
            <a:ext cx="3493325" cy="25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令和</a:t>
            </a:r>
            <a:r>
              <a:rPr kumimoji="1" lang="en-US" altLang="ja-JP" sz="1200" b="1" dirty="0">
                <a:latin typeface="BIZ UDPゴシック" panose="020B0400000000000000" pitchFamily="50" charset="-128"/>
                <a:ea typeface="BIZ UDPゴシック" panose="020B0400000000000000" pitchFamily="50" charset="-128"/>
              </a:rPr>
              <a:t>6</a:t>
            </a:r>
            <a:r>
              <a:rPr kumimoji="1" lang="ja-JP" altLang="en-US" sz="1200" b="1" dirty="0">
                <a:latin typeface="BIZ UDPゴシック" panose="020B0400000000000000" pitchFamily="50" charset="-128"/>
                <a:ea typeface="BIZ UDPゴシック" panose="020B0400000000000000" pitchFamily="50" charset="-128"/>
              </a:rPr>
              <a:t>年度人事評価制度の執務意欲への影響</a:t>
            </a:r>
          </a:p>
        </p:txBody>
      </p:sp>
      <p:graphicFrame>
        <p:nvGraphicFramePr>
          <p:cNvPr id="24" name="グラフ 23">
            <a:extLst>
              <a:ext uri="{FF2B5EF4-FFF2-40B4-BE49-F238E27FC236}">
                <a16:creationId xmlns:a16="http://schemas.microsoft.com/office/drawing/2014/main" id="{43CA6665-052F-4166-8C18-C56E4ECE2EEA}"/>
              </a:ext>
            </a:extLst>
          </p:cNvPr>
          <p:cNvGraphicFramePr>
            <a:graphicFrameLocks/>
          </p:cNvGraphicFramePr>
          <p:nvPr>
            <p:extLst>
              <p:ext uri="{D42A27DB-BD31-4B8C-83A1-F6EECF244321}">
                <p14:modId xmlns:p14="http://schemas.microsoft.com/office/powerpoint/2010/main" val="1882895322"/>
              </p:ext>
            </p:extLst>
          </p:nvPr>
        </p:nvGraphicFramePr>
        <p:xfrm>
          <a:off x="6122570" y="1232065"/>
          <a:ext cx="448932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a:extLst>
              <a:ext uri="{FF2B5EF4-FFF2-40B4-BE49-F238E27FC236}">
                <a16:creationId xmlns:a16="http://schemas.microsoft.com/office/drawing/2014/main" id="{024E3E84-07C7-4BE1-870B-D73FC7B0F840}"/>
              </a:ext>
            </a:extLst>
          </p:cNvPr>
          <p:cNvGraphicFramePr>
            <a:graphicFrameLocks/>
          </p:cNvGraphicFramePr>
          <p:nvPr>
            <p:extLst>
              <p:ext uri="{D42A27DB-BD31-4B8C-83A1-F6EECF244321}">
                <p14:modId xmlns:p14="http://schemas.microsoft.com/office/powerpoint/2010/main" val="3644201849"/>
              </p:ext>
            </p:extLst>
          </p:nvPr>
        </p:nvGraphicFramePr>
        <p:xfrm>
          <a:off x="58993" y="4498265"/>
          <a:ext cx="4928652" cy="28660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a:extLst>
              <a:ext uri="{FF2B5EF4-FFF2-40B4-BE49-F238E27FC236}">
                <a16:creationId xmlns:a16="http://schemas.microsoft.com/office/drawing/2014/main" id="{0D445FA5-7552-47F5-8E30-C78B43016349}"/>
              </a:ext>
            </a:extLst>
          </p:cNvPr>
          <p:cNvGraphicFramePr>
            <a:graphicFrameLocks/>
          </p:cNvGraphicFramePr>
          <p:nvPr>
            <p:extLst>
              <p:ext uri="{D42A27DB-BD31-4B8C-83A1-F6EECF244321}">
                <p14:modId xmlns:p14="http://schemas.microsoft.com/office/powerpoint/2010/main" val="693604837"/>
              </p:ext>
            </p:extLst>
          </p:nvPr>
        </p:nvGraphicFramePr>
        <p:xfrm>
          <a:off x="5040467" y="4554891"/>
          <a:ext cx="5374171" cy="29641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705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D119F65-8CB6-4F45-8868-6483394CCE6F}"/>
              </a:ext>
            </a:extLst>
          </p:cNvPr>
          <p:cNvSpPr/>
          <p:nvPr/>
        </p:nvSpPr>
        <p:spPr>
          <a:xfrm>
            <a:off x="192349" y="406717"/>
            <a:ext cx="940649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⑨ー３　</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クロス集計</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「人事評価結果」と「執務意欲への影響」について</a:t>
            </a:r>
            <a:endParaRPr kumimoji="1" lang="ja-JP" altLang="en-US" b="1" dirty="0">
              <a:solidFill>
                <a:schemeClr val="tx1"/>
              </a:solidFill>
              <a:highlight>
                <a:srgbClr val="FFFF00"/>
              </a:highlight>
            </a:endParaRPr>
          </a:p>
        </p:txBody>
      </p:sp>
      <p:sp>
        <p:nvSpPr>
          <p:cNvPr id="21" name="四角形: 角を丸くする 20">
            <a:extLst>
              <a:ext uri="{FF2B5EF4-FFF2-40B4-BE49-F238E27FC236}">
                <a16:creationId xmlns:a16="http://schemas.microsoft.com/office/drawing/2014/main" id="{482E58C5-53EE-4652-B013-9C7BD5ADBCA2}"/>
              </a:ext>
            </a:extLst>
          </p:cNvPr>
          <p:cNvSpPr/>
          <p:nvPr/>
        </p:nvSpPr>
        <p:spPr>
          <a:xfrm>
            <a:off x="320769" y="1103949"/>
            <a:ext cx="9597778" cy="308226"/>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〇 「令和</a:t>
            </a:r>
            <a:r>
              <a:rPr kumimoji="1" lang="en-US" altLang="ja-JP" sz="1400" dirty="0">
                <a:solidFill>
                  <a:schemeClr val="tx1"/>
                </a:solidFill>
                <a:latin typeface="BIZ UDPゴシック" panose="020B0400000000000000" pitchFamily="50" charset="-128"/>
                <a:ea typeface="BIZ UDPゴシック" panose="020B0400000000000000" pitchFamily="50" charset="-128"/>
              </a:rPr>
              <a:t>6</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年度人事評価制度による執務意欲への影響」があった職員を対象に、クロス集計を行った。</a:t>
            </a:r>
          </a:p>
        </p:txBody>
      </p:sp>
      <p:sp>
        <p:nvSpPr>
          <p:cNvPr id="22" name="テキスト ボックス 21">
            <a:extLst>
              <a:ext uri="{FF2B5EF4-FFF2-40B4-BE49-F238E27FC236}">
                <a16:creationId xmlns:a16="http://schemas.microsoft.com/office/drawing/2014/main" id="{2FA0A97C-4925-45C6-9A13-8CA36F02CDEE}"/>
              </a:ext>
            </a:extLst>
          </p:cNvPr>
          <p:cNvSpPr txBox="1"/>
          <p:nvPr/>
        </p:nvSpPr>
        <p:spPr>
          <a:xfrm>
            <a:off x="375633" y="1570933"/>
            <a:ext cx="9942099" cy="1569660"/>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・評価結果が低いほど、執務意欲が低下した職員の割合が高くなる傾向が見られた。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・依然として、相対評価結果における下位区分（四区分・五区分）においては、「執務意欲が低下した」と回答した職　</a:t>
            </a:r>
          </a:p>
          <a:p>
            <a:r>
              <a:rPr kumimoji="1" lang="ja-JP" altLang="en-US" sz="1600" dirty="0">
                <a:latin typeface="UD デジタル 教科書体 NK-R" panose="02020400000000000000" pitchFamily="18" charset="-128"/>
                <a:ea typeface="UD デジタル 教科書体 NK-R" panose="02020400000000000000" pitchFamily="18" charset="-128"/>
              </a:rPr>
              <a:t>　員の割合は多いが、昨年度に比べて、その割合は減少した。</a:t>
            </a: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〔R6</a:t>
            </a:r>
            <a:r>
              <a:rPr kumimoji="1" lang="ja-JP" altLang="en-US" sz="1600" dirty="0">
                <a:latin typeface="UD デジタル 教科書体 NK-R" panose="02020400000000000000" pitchFamily="18" charset="-128"/>
                <a:ea typeface="UD デジタル 教科書体 NK-R" panose="02020400000000000000" pitchFamily="18" charset="-128"/>
              </a:rPr>
              <a:t>アンケート：執務意欲は低下　　「</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」約</a:t>
            </a:r>
            <a:r>
              <a:rPr kumimoji="1" lang="en-US" altLang="ja-JP" sz="1600" dirty="0">
                <a:latin typeface="UD デジタル 教科書体 NK-R" panose="02020400000000000000" pitchFamily="18" charset="-128"/>
                <a:ea typeface="UD デジタル 教科書体 NK-R" panose="02020400000000000000" pitchFamily="18" charset="-128"/>
              </a:rPr>
              <a:t>68</a:t>
            </a: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C</a:t>
            </a:r>
            <a:r>
              <a:rPr kumimoji="1" lang="ja-JP" altLang="en-US" sz="1600" dirty="0">
                <a:latin typeface="UD デジタル 教科書体 NK-R" panose="02020400000000000000" pitchFamily="18" charset="-128"/>
                <a:ea typeface="UD デジタル 教科書体 NK-R" panose="02020400000000000000" pitchFamily="18" charset="-128"/>
              </a:rPr>
              <a:t>」</a:t>
            </a:r>
            <a:r>
              <a:rPr kumimoji="1" lang="en-US" altLang="ja-JP" sz="1600" dirty="0">
                <a:latin typeface="UD デジタル 教科書体 NK-R" panose="02020400000000000000" pitchFamily="18" charset="-128"/>
                <a:ea typeface="UD デジタル 教科書体 NK-R" panose="02020400000000000000" pitchFamily="18" charset="-128"/>
              </a:rPr>
              <a:t>100</a:t>
            </a: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D</a:t>
            </a:r>
            <a:r>
              <a:rPr kumimoji="1" lang="ja-JP" altLang="en-US" sz="1600" dirty="0">
                <a:latin typeface="UD デジタル 教科書体 NK-R" panose="02020400000000000000" pitchFamily="18" charset="-128"/>
                <a:ea typeface="UD デジタル 教科書体 NK-R" panose="02020400000000000000" pitchFamily="18" charset="-128"/>
              </a:rPr>
              <a:t>」約</a:t>
            </a:r>
            <a:r>
              <a:rPr kumimoji="1" lang="en-US" altLang="ja-JP" sz="1600" dirty="0">
                <a:latin typeface="UD デジタル 教科書体 NK-R" panose="02020400000000000000" pitchFamily="18" charset="-128"/>
                <a:ea typeface="UD デジタル 教科書体 NK-R" panose="02020400000000000000" pitchFamily="18" charset="-128"/>
              </a:rPr>
              <a:t>67</a:t>
            </a:r>
            <a:r>
              <a:rPr kumimoji="1" lang="ja-JP" altLang="en-US" sz="1600" dirty="0">
                <a:latin typeface="UD デジタル 教科書体 NK-R" panose="02020400000000000000" pitchFamily="18" charset="-128"/>
                <a:ea typeface="UD デジタル 教科書体 NK-R" panose="02020400000000000000" pitchFamily="18" charset="-128"/>
              </a:rPr>
              <a:t>％</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「第三区分」約</a:t>
            </a:r>
            <a:r>
              <a:rPr kumimoji="1" lang="en-US" altLang="ja-JP" sz="1600" dirty="0">
                <a:latin typeface="UD デジタル 教科書体 NK-R" panose="02020400000000000000" pitchFamily="18" charset="-128"/>
                <a:ea typeface="UD デジタル 教科書体 NK-R" panose="02020400000000000000" pitchFamily="18" charset="-128"/>
              </a:rPr>
              <a:t>64</a:t>
            </a:r>
            <a:r>
              <a:rPr kumimoji="1" lang="ja-JP" altLang="en-US" sz="1600" dirty="0">
                <a:latin typeface="UD デジタル 教科書体 NK-R" panose="02020400000000000000" pitchFamily="18" charset="-128"/>
                <a:ea typeface="UD デジタル 教科書体 NK-R" panose="02020400000000000000" pitchFamily="18" charset="-128"/>
              </a:rPr>
              <a:t>％　　「第四区分」約</a:t>
            </a:r>
            <a:r>
              <a:rPr kumimoji="1" lang="en-US" altLang="ja-JP" sz="1600" dirty="0">
                <a:latin typeface="UD デジタル 教科書体 NK-R" panose="02020400000000000000" pitchFamily="18" charset="-128"/>
                <a:ea typeface="UD デジタル 教科書体 NK-R" panose="02020400000000000000" pitchFamily="18" charset="-128"/>
              </a:rPr>
              <a:t>90</a:t>
            </a:r>
            <a:r>
              <a:rPr kumimoji="1" lang="ja-JP" altLang="en-US" sz="1600" dirty="0">
                <a:latin typeface="UD デジタル 教科書体 NK-R" panose="02020400000000000000" pitchFamily="18" charset="-128"/>
                <a:ea typeface="UD デジタル 教科書体 NK-R" panose="02020400000000000000" pitchFamily="18" charset="-128"/>
              </a:rPr>
              <a:t>％　　「第五区分」約</a:t>
            </a:r>
            <a:r>
              <a:rPr kumimoji="1" lang="en-US" altLang="ja-JP" sz="1600" dirty="0">
                <a:latin typeface="UD デジタル 教科書体 NK-R" panose="02020400000000000000" pitchFamily="18" charset="-128"/>
                <a:ea typeface="UD デジタル 教科書体 NK-R" panose="02020400000000000000" pitchFamily="18" charset="-128"/>
              </a:rPr>
              <a:t>87</a:t>
            </a: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a:t>
            </a:r>
          </a:p>
        </p:txBody>
      </p:sp>
      <p:sp>
        <p:nvSpPr>
          <p:cNvPr id="23" name="テキスト ボックス 22">
            <a:extLst>
              <a:ext uri="{FF2B5EF4-FFF2-40B4-BE49-F238E27FC236}">
                <a16:creationId xmlns:a16="http://schemas.microsoft.com/office/drawing/2014/main" id="{02FEEA80-7675-4FCA-8287-E62FAF51BF01}"/>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13</a:t>
            </a:r>
            <a:endParaRPr kumimoji="1" lang="ja-JP" altLang="en-US" dirty="0"/>
          </a:p>
        </p:txBody>
      </p:sp>
      <p:graphicFrame>
        <p:nvGraphicFramePr>
          <p:cNvPr id="24" name="グラフ 23">
            <a:extLst>
              <a:ext uri="{FF2B5EF4-FFF2-40B4-BE49-F238E27FC236}">
                <a16:creationId xmlns:a16="http://schemas.microsoft.com/office/drawing/2014/main" id="{54C15645-A8C2-43D8-BC0B-EB3B126879E5}"/>
              </a:ext>
            </a:extLst>
          </p:cNvPr>
          <p:cNvGraphicFramePr>
            <a:graphicFrameLocks/>
          </p:cNvGraphicFramePr>
          <p:nvPr>
            <p:extLst>
              <p:ext uri="{D42A27DB-BD31-4B8C-83A1-F6EECF244321}">
                <p14:modId xmlns:p14="http://schemas.microsoft.com/office/powerpoint/2010/main" val="770529168"/>
              </p:ext>
            </p:extLst>
          </p:nvPr>
        </p:nvGraphicFramePr>
        <p:xfrm>
          <a:off x="113693" y="3510116"/>
          <a:ext cx="4877764" cy="3336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AD08C790-543B-4074-BC83-21D272CCBBA9}"/>
              </a:ext>
            </a:extLst>
          </p:cNvPr>
          <p:cNvGraphicFramePr>
            <a:graphicFrameLocks/>
          </p:cNvGraphicFramePr>
          <p:nvPr>
            <p:extLst>
              <p:ext uri="{D42A27DB-BD31-4B8C-83A1-F6EECF244321}">
                <p14:modId xmlns:p14="http://schemas.microsoft.com/office/powerpoint/2010/main" val="45457940"/>
              </p:ext>
            </p:extLst>
          </p:nvPr>
        </p:nvGraphicFramePr>
        <p:xfrm>
          <a:off x="4965289" y="3290895"/>
          <a:ext cx="5683045" cy="38699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09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D119F65-8CB6-4F45-8868-6483394CCE6F}"/>
              </a:ext>
            </a:extLst>
          </p:cNvPr>
          <p:cNvSpPr/>
          <p:nvPr/>
        </p:nvSpPr>
        <p:spPr>
          <a:xfrm>
            <a:off x="192348" y="406717"/>
            <a:ext cx="10231811"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⑨ー４　</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クロス集計</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「絶対（二次）評価と相対評価が乖離した職員」の「執務意欲への影響」について</a:t>
            </a:r>
            <a:endParaRPr kumimoji="1" lang="ja-JP" altLang="en-US" b="1" dirty="0">
              <a:solidFill>
                <a:schemeClr val="tx1"/>
              </a:solidFill>
              <a:highlight>
                <a:srgbClr val="FFFF00"/>
              </a:highlight>
            </a:endParaRPr>
          </a:p>
        </p:txBody>
      </p:sp>
      <p:sp>
        <p:nvSpPr>
          <p:cNvPr id="21" name="四角形: 角を丸くする 20">
            <a:extLst>
              <a:ext uri="{FF2B5EF4-FFF2-40B4-BE49-F238E27FC236}">
                <a16:creationId xmlns:a16="http://schemas.microsoft.com/office/drawing/2014/main" id="{482E58C5-53EE-4652-B013-9C7BD5ADBCA2}"/>
              </a:ext>
            </a:extLst>
          </p:cNvPr>
          <p:cNvSpPr/>
          <p:nvPr/>
        </p:nvSpPr>
        <p:spPr>
          <a:xfrm>
            <a:off x="321821" y="899891"/>
            <a:ext cx="9597778" cy="308226"/>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〇 「令和</a:t>
            </a:r>
            <a:r>
              <a:rPr kumimoji="1" lang="en-US" altLang="ja-JP" sz="1400" dirty="0">
                <a:solidFill>
                  <a:schemeClr val="tx1"/>
                </a:solidFill>
                <a:latin typeface="BIZ UDPゴシック" panose="020B0400000000000000" pitchFamily="50" charset="-128"/>
                <a:ea typeface="BIZ UDPゴシック" panose="020B0400000000000000" pitchFamily="50" charset="-128"/>
              </a:rPr>
              <a:t>6</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年度人事評価制度による執務意欲への影響」があった職員を対象に、クロス集計を行った。</a:t>
            </a:r>
          </a:p>
        </p:txBody>
      </p:sp>
      <p:sp>
        <p:nvSpPr>
          <p:cNvPr id="31" name="テキスト ボックス 30">
            <a:extLst>
              <a:ext uri="{FF2B5EF4-FFF2-40B4-BE49-F238E27FC236}">
                <a16:creationId xmlns:a16="http://schemas.microsoft.com/office/drawing/2014/main" id="{A4AD6D62-092F-4522-9C48-896C0FF4D1F2}"/>
              </a:ext>
            </a:extLst>
          </p:cNvPr>
          <p:cNvSpPr txBox="1"/>
          <p:nvPr/>
        </p:nvSpPr>
        <p:spPr>
          <a:xfrm>
            <a:off x="365557" y="1360369"/>
            <a:ext cx="9812619" cy="1569660"/>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・絶対（二次）評価結果に対して、相対評価結果が下位区分に乖離しているほど、「執務意欲が低下した」と</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回答した職員の割合が高くなっており、執務意欲の低下が見られた。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・絶対（二次）評価が「</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（良好）」である職員のうち、昨年度、下位区分（第四区分・第五区分）に位置付けられた</a:t>
            </a:r>
          </a:p>
          <a:p>
            <a:r>
              <a:rPr kumimoji="1" lang="ja-JP" altLang="en-US" sz="1600" dirty="0">
                <a:latin typeface="UD デジタル 教科書体 NK-R" panose="02020400000000000000" pitchFamily="18" charset="-128"/>
                <a:ea typeface="UD デジタル 教科書体 NK-R" panose="02020400000000000000" pitchFamily="18" charset="-128"/>
              </a:rPr>
              <a:t>　職員で、執務意欲が低下したと回答した職員の割合は約</a:t>
            </a:r>
            <a:r>
              <a:rPr kumimoji="1" lang="en-US" altLang="ja-JP" sz="1600" dirty="0">
                <a:latin typeface="UD デジタル 教科書体 NK-R" panose="02020400000000000000" pitchFamily="18" charset="-128"/>
                <a:ea typeface="UD デジタル 教科書体 NK-R" panose="02020400000000000000" pitchFamily="18" charset="-128"/>
              </a:rPr>
              <a:t>90</a:t>
            </a:r>
            <a:r>
              <a:rPr kumimoji="1" lang="ja-JP" altLang="en-US" sz="1600" dirty="0">
                <a:latin typeface="UD デジタル 教科書体 NK-R" panose="02020400000000000000" pitchFamily="18" charset="-128"/>
                <a:ea typeface="UD デジタル 教科書体 NK-R" panose="02020400000000000000" pitchFamily="18" charset="-128"/>
              </a:rPr>
              <a:t>％であったが、今年度、下位区分（四区分）に位置付</a:t>
            </a:r>
          </a:p>
          <a:p>
            <a:r>
              <a:rPr kumimoji="1" lang="ja-JP" altLang="en-US" sz="1600" dirty="0">
                <a:latin typeface="UD デジタル 教科書体 NK-R" panose="02020400000000000000" pitchFamily="18" charset="-128"/>
                <a:ea typeface="UD デジタル 教科書体 NK-R" panose="02020400000000000000" pitchFamily="18" charset="-128"/>
              </a:rPr>
              <a:t>　けられた職員では、約</a:t>
            </a:r>
            <a:r>
              <a:rPr kumimoji="1" lang="en-US" altLang="ja-JP" sz="1600" dirty="0">
                <a:latin typeface="UD デジタル 教科書体 NK-R" panose="02020400000000000000" pitchFamily="18" charset="-128"/>
                <a:ea typeface="UD デジタル 教科書体 NK-R" panose="02020400000000000000" pitchFamily="18" charset="-128"/>
              </a:rPr>
              <a:t>76</a:t>
            </a:r>
            <a:r>
              <a:rPr kumimoji="1" lang="ja-JP" altLang="en-US" sz="1600" dirty="0">
                <a:latin typeface="UD デジタル 教科書体 NK-R" panose="02020400000000000000" pitchFamily="18" charset="-128"/>
                <a:ea typeface="UD デジタル 教科書体 NK-R" panose="02020400000000000000" pitchFamily="18" charset="-128"/>
              </a:rPr>
              <a:t>％と昨年度より減少したものの、依然として執務意欲の低下が顕著であった。</a:t>
            </a:r>
          </a:p>
        </p:txBody>
      </p:sp>
      <p:sp>
        <p:nvSpPr>
          <p:cNvPr id="16" name="テキスト ボックス 15">
            <a:extLst>
              <a:ext uri="{FF2B5EF4-FFF2-40B4-BE49-F238E27FC236}">
                <a16:creationId xmlns:a16="http://schemas.microsoft.com/office/drawing/2014/main" id="{86D77D40-9CEC-4FE2-81CD-FE2B98AE51C0}"/>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14</a:t>
            </a:r>
            <a:endParaRPr kumimoji="1" lang="ja-JP" altLang="en-US" dirty="0"/>
          </a:p>
        </p:txBody>
      </p:sp>
      <p:graphicFrame>
        <p:nvGraphicFramePr>
          <p:cNvPr id="15" name="グラフ 14">
            <a:extLst>
              <a:ext uri="{FF2B5EF4-FFF2-40B4-BE49-F238E27FC236}">
                <a16:creationId xmlns:a16="http://schemas.microsoft.com/office/drawing/2014/main" id="{981F4FE2-6F9E-4407-81E6-96B650A037AF}"/>
              </a:ext>
            </a:extLst>
          </p:cNvPr>
          <p:cNvGraphicFramePr>
            <a:graphicFrameLocks/>
          </p:cNvGraphicFramePr>
          <p:nvPr>
            <p:extLst>
              <p:ext uri="{D42A27DB-BD31-4B8C-83A1-F6EECF244321}">
                <p14:modId xmlns:p14="http://schemas.microsoft.com/office/powerpoint/2010/main" val="2460377186"/>
              </p:ext>
            </p:extLst>
          </p:nvPr>
        </p:nvGraphicFramePr>
        <p:xfrm>
          <a:off x="-36323" y="3728131"/>
          <a:ext cx="3652197" cy="3346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6885CE10-DBA8-4786-8D02-CF27FBBB54F1}"/>
              </a:ext>
            </a:extLst>
          </p:cNvPr>
          <p:cNvGraphicFramePr>
            <a:graphicFrameLocks/>
          </p:cNvGraphicFramePr>
          <p:nvPr>
            <p:extLst>
              <p:ext uri="{D42A27DB-BD31-4B8C-83A1-F6EECF244321}">
                <p14:modId xmlns:p14="http://schemas.microsoft.com/office/powerpoint/2010/main" val="2918554600"/>
              </p:ext>
            </p:extLst>
          </p:nvPr>
        </p:nvGraphicFramePr>
        <p:xfrm>
          <a:off x="3532192" y="3695616"/>
          <a:ext cx="2829968" cy="3497597"/>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B8FC178E-D72E-4391-9FEE-25AC60FB0039}"/>
              </a:ext>
            </a:extLst>
          </p:cNvPr>
          <p:cNvSpPr txBox="1"/>
          <p:nvPr/>
        </p:nvSpPr>
        <p:spPr>
          <a:xfrm>
            <a:off x="2505825" y="3363488"/>
            <a:ext cx="2176244" cy="338554"/>
          </a:xfrm>
          <a:prstGeom prst="rect">
            <a:avLst/>
          </a:prstGeom>
          <a:noFill/>
        </p:spPr>
        <p:txBody>
          <a:bodyPr wrap="square" rtlCol="0">
            <a:spAutoFit/>
          </a:bodyPr>
          <a:lstStyle/>
          <a:p>
            <a:r>
              <a:rPr kumimoji="1" lang="en-US" altLang="ja-JP" sz="1600" dirty="0">
                <a:latin typeface="UD デジタル 教科書体 NK-R" panose="02020400000000000000" pitchFamily="18" charset="-128"/>
                <a:ea typeface="UD デジタル 教科書体 NK-R" panose="02020400000000000000" pitchFamily="18" charset="-128"/>
              </a:rPr>
              <a:t>R7</a:t>
            </a:r>
            <a:r>
              <a:rPr kumimoji="1" lang="ja-JP" altLang="en-US" sz="1600" dirty="0">
                <a:latin typeface="UD デジタル 教科書体 NK-R" panose="02020400000000000000" pitchFamily="18" charset="-128"/>
                <a:ea typeface="UD デジタル 教科書体 NK-R" panose="02020400000000000000" pitchFamily="18" charset="-128"/>
              </a:rPr>
              <a:t>アンケート調査結果</a:t>
            </a:r>
          </a:p>
        </p:txBody>
      </p:sp>
      <p:sp>
        <p:nvSpPr>
          <p:cNvPr id="22" name="テキスト ボックス 21">
            <a:extLst>
              <a:ext uri="{FF2B5EF4-FFF2-40B4-BE49-F238E27FC236}">
                <a16:creationId xmlns:a16="http://schemas.microsoft.com/office/drawing/2014/main" id="{9772989C-2B7C-4EE6-AA9D-AAE79C290CD4}"/>
              </a:ext>
            </a:extLst>
          </p:cNvPr>
          <p:cNvSpPr txBox="1"/>
          <p:nvPr/>
        </p:nvSpPr>
        <p:spPr>
          <a:xfrm>
            <a:off x="6918406" y="3363488"/>
            <a:ext cx="2176244" cy="338554"/>
          </a:xfrm>
          <a:prstGeom prst="rect">
            <a:avLst/>
          </a:prstGeom>
          <a:noFill/>
        </p:spPr>
        <p:txBody>
          <a:bodyPr wrap="square" rtlCol="0">
            <a:spAutoFit/>
          </a:bodyPr>
          <a:lstStyle/>
          <a:p>
            <a:r>
              <a:rPr kumimoji="1" lang="en-US" altLang="ja-JP" sz="1600" dirty="0">
                <a:latin typeface="UD デジタル 教科書体 NK-R" panose="02020400000000000000" pitchFamily="18" charset="-128"/>
                <a:ea typeface="UD デジタル 教科書体 NK-R" panose="02020400000000000000" pitchFamily="18" charset="-128"/>
              </a:rPr>
              <a:t>R6</a:t>
            </a:r>
            <a:r>
              <a:rPr kumimoji="1" lang="ja-JP" altLang="en-US" sz="1600" dirty="0">
                <a:latin typeface="UD デジタル 教科書体 NK-R" panose="02020400000000000000" pitchFamily="18" charset="-128"/>
                <a:ea typeface="UD デジタル 教科書体 NK-R" panose="02020400000000000000" pitchFamily="18" charset="-128"/>
              </a:rPr>
              <a:t>アンケート調査結果</a:t>
            </a:r>
          </a:p>
        </p:txBody>
      </p:sp>
      <p:graphicFrame>
        <p:nvGraphicFramePr>
          <p:cNvPr id="11" name="グラフ 10">
            <a:extLst>
              <a:ext uri="{FF2B5EF4-FFF2-40B4-BE49-F238E27FC236}">
                <a16:creationId xmlns:a16="http://schemas.microsoft.com/office/drawing/2014/main" id="{6885CE10-DBA8-4786-8D02-CF27FBBB54F1}"/>
              </a:ext>
            </a:extLst>
          </p:cNvPr>
          <p:cNvGraphicFramePr>
            <a:graphicFrameLocks/>
          </p:cNvGraphicFramePr>
          <p:nvPr>
            <p:extLst>
              <p:ext uri="{D42A27DB-BD31-4B8C-83A1-F6EECF244321}">
                <p14:modId xmlns:p14="http://schemas.microsoft.com/office/powerpoint/2010/main" val="2981942573"/>
              </p:ext>
            </p:extLst>
          </p:nvPr>
        </p:nvGraphicFramePr>
        <p:xfrm>
          <a:off x="6188637" y="3694688"/>
          <a:ext cx="4572000" cy="34975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7227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D119F65-8CB6-4F45-8868-6483394CCE6F}"/>
              </a:ext>
            </a:extLst>
          </p:cNvPr>
          <p:cNvSpPr/>
          <p:nvPr/>
        </p:nvSpPr>
        <p:spPr>
          <a:xfrm>
            <a:off x="192349" y="406717"/>
            <a:ext cx="940649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⑨ー５　</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クロス集計</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「人事評価結果の納得感」と「執務意欲への影響」との関係性について</a:t>
            </a:r>
            <a:endParaRPr kumimoji="1" lang="ja-JP" altLang="en-US" b="1" dirty="0">
              <a:solidFill>
                <a:schemeClr val="tx1"/>
              </a:solidFill>
              <a:highlight>
                <a:srgbClr val="FFFF00"/>
              </a:highlight>
            </a:endParaRPr>
          </a:p>
        </p:txBody>
      </p:sp>
      <p:sp>
        <p:nvSpPr>
          <p:cNvPr id="21" name="四角形: 角を丸くする 20">
            <a:extLst>
              <a:ext uri="{FF2B5EF4-FFF2-40B4-BE49-F238E27FC236}">
                <a16:creationId xmlns:a16="http://schemas.microsoft.com/office/drawing/2014/main" id="{482E58C5-53EE-4652-B013-9C7BD5ADBCA2}"/>
              </a:ext>
            </a:extLst>
          </p:cNvPr>
          <p:cNvSpPr/>
          <p:nvPr/>
        </p:nvSpPr>
        <p:spPr>
          <a:xfrm>
            <a:off x="303533" y="918179"/>
            <a:ext cx="9597778" cy="308226"/>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〇 「令和</a:t>
            </a:r>
            <a:r>
              <a:rPr kumimoji="1" lang="en-US" altLang="ja-JP" sz="1400" dirty="0">
                <a:solidFill>
                  <a:schemeClr val="tx1"/>
                </a:solidFill>
                <a:latin typeface="BIZ UDPゴシック" panose="020B0400000000000000" pitchFamily="50" charset="-128"/>
                <a:ea typeface="BIZ UDPゴシック" panose="020B0400000000000000" pitchFamily="50" charset="-128"/>
              </a:rPr>
              <a:t>6</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年度人事評価制度による執務意欲への影響」があった職員を対象に、クロス集計を行った。</a:t>
            </a:r>
          </a:p>
        </p:txBody>
      </p:sp>
      <p:sp>
        <p:nvSpPr>
          <p:cNvPr id="28" name="テキスト ボックス 27">
            <a:extLst>
              <a:ext uri="{FF2B5EF4-FFF2-40B4-BE49-F238E27FC236}">
                <a16:creationId xmlns:a16="http://schemas.microsoft.com/office/drawing/2014/main" id="{2644BC17-0FE5-43C1-A675-B94D3C3B1853}"/>
              </a:ext>
            </a:extLst>
          </p:cNvPr>
          <p:cNvSpPr txBox="1"/>
          <p:nvPr/>
        </p:nvSpPr>
        <p:spPr>
          <a:xfrm>
            <a:off x="355510" y="1447485"/>
            <a:ext cx="10214668" cy="1323439"/>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・「絶対（二次）評価結果及び相対評価結果に納得できた」と回答した職員の約</a:t>
            </a:r>
            <a:r>
              <a:rPr kumimoji="1" lang="en-US" altLang="ja-JP" sz="1600" dirty="0">
                <a:latin typeface="UD デジタル 教科書体 NK-R" panose="02020400000000000000" pitchFamily="18" charset="-128"/>
                <a:ea typeface="UD デジタル 教科書体 NK-R" panose="02020400000000000000" pitchFamily="18" charset="-128"/>
              </a:rPr>
              <a:t>85</a:t>
            </a:r>
            <a:r>
              <a:rPr kumimoji="1" lang="ja-JP" altLang="en-US" sz="1600" dirty="0">
                <a:latin typeface="UD デジタル 教科書体 NK-R" panose="02020400000000000000" pitchFamily="18" charset="-128"/>
                <a:ea typeface="UD デジタル 教科書体 NK-R" panose="02020400000000000000" pitchFamily="18" charset="-128"/>
              </a:rPr>
              <a:t>％は、「人事評価制度に</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よって執務意欲が向上した」と回答。</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・絶対（二次）評価結果・相対評価結果のいずれか一方にでも納得できなかった職員においては、</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「人事評価制度によって執務意欲が低下した」と回答した割合が顕著に高かった。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89DA0D92-D4B4-4980-851A-DE397D26260A}"/>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15</a:t>
            </a:r>
            <a:endParaRPr kumimoji="1" lang="ja-JP" altLang="en-US" dirty="0"/>
          </a:p>
        </p:txBody>
      </p:sp>
      <p:graphicFrame>
        <p:nvGraphicFramePr>
          <p:cNvPr id="12" name="グラフ 11">
            <a:extLst>
              <a:ext uri="{FF2B5EF4-FFF2-40B4-BE49-F238E27FC236}">
                <a16:creationId xmlns:a16="http://schemas.microsoft.com/office/drawing/2014/main" id="{02A2844E-F8D1-4DA1-ADCA-AA5BDF212505}"/>
              </a:ext>
            </a:extLst>
          </p:cNvPr>
          <p:cNvGraphicFramePr>
            <a:graphicFrameLocks/>
          </p:cNvGraphicFramePr>
          <p:nvPr>
            <p:extLst>
              <p:ext uri="{D42A27DB-BD31-4B8C-83A1-F6EECF244321}">
                <p14:modId xmlns:p14="http://schemas.microsoft.com/office/powerpoint/2010/main" val="2202928764"/>
              </p:ext>
            </p:extLst>
          </p:nvPr>
        </p:nvGraphicFramePr>
        <p:xfrm>
          <a:off x="914178" y="3255457"/>
          <a:ext cx="8376487" cy="3705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509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244D8186-39B4-476B-8F47-1AB877BA507D}"/>
              </a:ext>
            </a:extLst>
          </p:cNvPr>
          <p:cNvSpPr/>
          <p:nvPr/>
        </p:nvSpPr>
        <p:spPr>
          <a:xfrm>
            <a:off x="127648" y="407184"/>
            <a:ext cx="940649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⑩ 令和</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6</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年度の職場環境について</a:t>
            </a:r>
            <a:endParaRPr kumimoji="1" lang="ja-JP" altLang="en-US" b="1" dirty="0">
              <a:solidFill>
                <a:schemeClr val="tx1"/>
              </a:solidFill>
              <a:highlight>
                <a:srgbClr val="FFFF00"/>
              </a:highlight>
            </a:endParaRPr>
          </a:p>
        </p:txBody>
      </p:sp>
      <p:sp>
        <p:nvSpPr>
          <p:cNvPr id="6" name="テキスト ボックス 5">
            <a:extLst>
              <a:ext uri="{FF2B5EF4-FFF2-40B4-BE49-F238E27FC236}">
                <a16:creationId xmlns:a16="http://schemas.microsoft.com/office/drawing/2014/main" id="{1770E944-158A-4A7C-B9CB-7B1CD6BF3814}"/>
              </a:ext>
            </a:extLst>
          </p:cNvPr>
          <p:cNvSpPr txBox="1"/>
          <p:nvPr/>
        </p:nvSpPr>
        <p:spPr>
          <a:xfrm>
            <a:off x="280607" y="1042773"/>
            <a:ext cx="10318704" cy="2246769"/>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・約６</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％の職員が「仕事のしやすい雰囲気であった」と回答し、約１</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％の職員が「仕事のしにくい雰囲気であった」と回答した。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〔R6</a:t>
            </a:r>
            <a:r>
              <a:rPr kumimoji="1" lang="ja-JP" altLang="en-US" sz="1400" dirty="0">
                <a:latin typeface="UD デジタル 教科書体 NK-R" panose="02020400000000000000" pitchFamily="18" charset="-128"/>
                <a:ea typeface="UD デジタル 教科書体 NK-R" panose="02020400000000000000" pitchFamily="18" charset="-128"/>
              </a:rPr>
              <a:t>アンケート：仕事がしやすい雰囲気であった　　約</a:t>
            </a:r>
            <a:r>
              <a:rPr kumimoji="1" lang="en-US" altLang="ja-JP" sz="1400" dirty="0">
                <a:latin typeface="UD デジタル 教科書体 NK-R" panose="02020400000000000000" pitchFamily="18" charset="-128"/>
                <a:ea typeface="UD デジタル 教科書体 NK-R" panose="02020400000000000000" pitchFamily="18" charset="-128"/>
              </a:rPr>
              <a:t>63</a:t>
            </a: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a:t>
            </a: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・「仕事のしやすい雰囲気であった」と回答した理由としては、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「コミュニケーションが円滑」「なんでも相談しやすい雰囲気」「風通しがよく、チームで協力しあえる関係」等、職場内において良好な</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人間関係の構築ができていることを示唆する意見が多かった。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・一方、「仕事のしにくい雰囲気であった」と回答した理由としては、</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「威圧的な言動や協調性に欠ける言動等による職場環境の悪化」「職員間のコミュニケーションが希薄」「業務が多忙」等の意見が多</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かった。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16350E54-9A97-4F30-B704-F5517CC455F5}"/>
              </a:ext>
            </a:extLst>
          </p:cNvPr>
          <p:cNvSpPr txBox="1"/>
          <p:nvPr/>
        </p:nvSpPr>
        <p:spPr>
          <a:xfrm>
            <a:off x="280606" y="3365993"/>
            <a:ext cx="10218061" cy="523220"/>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・また、職場環境が「仕事のしやすい雰囲気である」と感じている場合においては、執務意欲の高い職員の割合が顕著に高く、</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職場環境の良し悪しが、職員の執務意欲に影響を及ぼしている現状が見受けられた。</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pSp>
        <p:nvGrpSpPr>
          <p:cNvPr id="3" name="グループ化 2">
            <a:extLst>
              <a:ext uri="{FF2B5EF4-FFF2-40B4-BE49-F238E27FC236}">
                <a16:creationId xmlns:a16="http://schemas.microsoft.com/office/drawing/2014/main" id="{ED32C052-CB64-4305-9C64-3100CED4517E}"/>
              </a:ext>
            </a:extLst>
          </p:cNvPr>
          <p:cNvGrpSpPr/>
          <p:nvPr/>
        </p:nvGrpSpPr>
        <p:grpSpPr>
          <a:xfrm>
            <a:off x="286957" y="4354839"/>
            <a:ext cx="8971883" cy="233405"/>
            <a:chOff x="286957" y="4525516"/>
            <a:chExt cx="8971883" cy="233405"/>
          </a:xfrm>
        </p:grpSpPr>
        <p:sp>
          <p:nvSpPr>
            <p:cNvPr id="12" name="正方形/長方形 11">
              <a:extLst>
                <a:ext uri="{FF2B5EF4-FFF2-40B4-BE49-F238E27FC236}">
                  <a16:creationId xmlns:a16="http://schemas.microsoft.com/office/drawing/2014/main" id="{FE153EB3-F7D6-4678-A37C-6106D2464509}"/>
                </a:ext>
              </a:extLst>
            </p:cNvPr>
            <p:cNvSpPr/>
            <p:nvPr/>
          </p:nvSpPr>
          <p:spPr>
            <a:xfrm>
              <a:off x="286957" y="4525516"/>
              <a:ext cx="2656573" cy="2334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令和</a:t>
              </a:r>
              <a:r>
                <a:rPr kumimoji="1" lang="en-US" altLang="ja-JP" sz="1200" b="1" dirty="0">
                  <a:latin typeface="BIZ UDPゴシック" panose="020B0400000000000000" pitchFamily="50" charset="-128"/>
                  <a:ea typeface="BIZ UDPゴシック" panose="020B0400000000000000" pitchFamily="50" charset="-128"/>
                </a:rPr>
                <a:t>6</a:t>
              </a:r>
              <a:r>
                <a:rPr kumimoji="1" lang="ja-JP" altLang="en-US" sz="1200" b="1" dirty="0">
                  <a:latin typeface="BIZ UDPゴシック" panose="020B0400000000000000" pitchFamily="50" charset="-128"/>
                  <a:ea typeface="BIZ UDPゴシック" panose="020B0400000000000000" pitchFamily="50" charset="-128"/>
                </a:rPr>
                <a:t>年度　職場環境について</a:t>
              </a:r>
            </a:p>
          </p:txBody>
        </p:sp>
        <p:sp>
          <p:nvSpPr>
            <p:cNvPr id="13" name="正方形/長方形 12">
              <a:extLst>
                <a:ext uri="{FF2B5EF4-FFF2-40B4-BE49-F238E27FC236}">
                  <a16:creationId xmlns:a16="http://schemas.microsoft.com/office/drawing/2014/main" id="{067BD745-C5C6-436F-A633-14C110CD8A04}"/>
                </a:ext>
              </a:extLst>
            </p:cNvPr>
            <p:cNvSpPr/>
            <p:nvPr/>
          </p:nvSpPr>
          <p:spPr>
            <a:xfrm>
              <a:off x="4865864" y="4525516"/>
              <a:ext cx="4392976" cy="2334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クロス集計</a:t>
              </a:r>
              <a:r>
                <a:rPr kumimoji="1" lang="en-US" altLang="ja-JP" sz="1200" b="1"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職場環境と執務意欲の高さとの関係について</a:t>
              </a:r>
            </a:p>
          </p:txBody>
        </p:sp>
      </p:grpSp>
      <p:sp>
        <p:nvSpPr>
          <p:cNvPr id="11" name="テキスト ボックス 10">
            <a:extLst>
              <a:ext uri="{FF2B5EF4-FFF2-40B4-BE49-F238E27FC236}">
                <a16:creationId xmlns:a16="http://schemas.microsoft.com/office/drawing/2014/main" id="{BF6F19EF-5D48-4478-8C9E-335545965514}"/>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16</a:t>
            </a:r>
            <a:endParaRPr kumimoji="1" lang="ja-JP" altLang="en-US" dirty="0"/>
          </a:p>
        </p:txBody>
      </p:sp>
      <p:graphicFrame>
        <p:nvGraphicFramePr>
          <p:cNvPr id="14" name="グラフ 13">
            <a:extLst>
              <a:ext uri="{FF2B5EF4-FFF2-40B4-BE49-F238E27FC236}">
                <a16:creationId xmlns:a16="http://schemas.microsoft.com/office/drawing/2014/main" id="{28BC147F-F83A-4AE2-8472-202006ECC35A}"/>
              </a:ext>
            </a:extLst>
          </p:cNvPr>
          <p:cNvGraphicFramePr>
            <a:graphicFrameLocks/>
          </p:cNvGraphicFramePr>
          <p:nvPr>
            <p:extLst>
              <p:ext uri="{D42A27DB-BD31-4B8C-83A1-F6EECF244321}">
                <p14:modId xmlns:p14="http://schemas.microsoft.com/office/powerpoint/2010/main" val="1190716281"/>
              </p:ext>
            </p:extLst>
          </p:nvPr>
        </p:nvGraphicFramePr>
        <p:xfrm>
          <a:off x="63672" y="4612348"/>
          <a:ext cx="4716780" cy="2577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a:extLst>
              <a:ext uri="{FF2B5EF4-FFF2-40B4-BE49-F238E27FC236}">
                <a16:creationId xmlns:a16="http://schemas.microsoft.com/office/drawing/2014/main" id="{61F56806-484E-4F1B-8ABA-583BB2AA39F2}"/>
              </a:ext>
            </a:extLst>
          </p:cNvPr>
          <p:cNvGraphicFramePr>
            <a:graphicFrameLocks/>
          </p:cNvGraphicFramePr>
          <p:nvPr>
            <p:extLst>
              <p:ext uri="{D42A27DB-BD31-4B8C-83A1-F6EECF244321}">
                <p14:modId xmlns:p14="http://schemas.microsoft.com/office/powerpoint/2010/main" val="4215376860"/>
              </p:ext>
            </p:extLst>
          </p:nvPr>
        </p:nvGraphicFramePr>
        <p:xfrm>
          <a:off x="4778478" y="4471541"/>
          <a:ext cx="593825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9836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244D8186-39B4-476B-8F47-1AB877BA507D}"/>
              </a:ext>
            </a:extLst>
          </p:cNvPr>
          <p:cNvSpPr/>
          <p:nvPr/>
        </p:nvSpPr>
        <p:spPr>
          <a:xfrm>
            <a:off x="127648" y="407184"/>
            <a:ext cx="940649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⑪　令和６年度の制度改正による人事評価制度の納得感の変化について</a:t>
            </a:r>
            <a:endParaRPr kumimoji="1" lang="ja-JP" altLang="en-US" b="1" dirty="0">
              <a:solidFill>
                <a:schemeClr val="tx1"/>
              </a:solidFill>
              <a:highlight>
                <a:srgbClr val="FFFF00"/>
              </a:highlight>
            </a:endParaRPr>
          </a:p>
        </p:txBody>
      </p:sp>
      <p:sp>
        <p:nvSpPr>
          <p:cNvPr id="8" name="テキスト ボックス 7">
            <a:extLst>
              <a:ext uri="{FF2B5EF4-FFF2-40B4-BE49-F238E27FC236}">
                <a16:creationId xmlns:a16="http://schemas.microsoft.com/office/drawing/2014/main" id="{14CDB852-E9D9-42E7-BECF-22568D2A271D}"/>
              </a:ext>
            </a:extLst>
          </p:cNvPr>
          <p:cNvSpPr txBox="1"/>
          <p:nvPr/>
        </p:nvSpPr>
        <p:spPr>
          <a:xfrm>
            <a:off x="418046" y="2074638"/>
            <a:ext cx="9849364" cy="2246769"/>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・評価者では約</a:t>
            </a:r>
            <a:r>
              <a:rPr kumimoji="1" lang="en-US" altLang="ja-JP" sz="1400" dirty="0">
                <a:latin typeface="UD デジタル 教科書体 NK-R" panose="02020400000000000000" pitchFamily="18" charset="-128"/>
                <a:ea typeface="UD デジタル 教科書体 NK-R" panose="02020400000000000000" pitchFamily="18" charset="-128"/>
              </a:rPr>
              <a:t>68</a:t>
            </a:r>
            <a:r>
              <a:rPr kumimoji="1" lang="ja-JP" altLang="en-US" sz="1400" dirty="0">
                <a:latin typeface="UD デジタル 教科書体 NK-R" panose="02020400000000000000" pitchFamily="18" charset="-128"/>
                <a:ea typeface="UD デジタル 教科書体 NK-R" panose="02020400000000000000" pitchFamily="18" charset="-128"/>
              </a:rPr>
              <a:t>％、被評価者では約</a:t>
            </a:r>
            <a:r>
              <a:rPr kumimoji="1" lang="en-US" altLang="ja-JP" sz="1400" dirty="0">
                <a:latin typeface="UD デジタル 教科書体 NK-R" panose="02020400000000000000" pitchFamily="18" charset="-128"/>
                <a:ea typeface="UD デジタル 教科書体 NK-R" panose="02020400000000000000" pitchFamily="18" charset="-128"/>
              </a:rPr>
              <a:t>63</a:t>
            </a:r>
            <a:r>
              <a:rPr kumimoji="1" lang="ja-JP" altLang="en-US" sz="1400" dirty="0">
                <a:latin typeface="UD デジタル 教科書体 NK-R" panose="02020400000000000000" pitchFamily="18" charset="-128"/>
                <a:ea typeface="UD デジタル 教科書体 NK-R" panose="02020400000000000000" pitchFamily="18" charset="-128"/>
              </a:rPr>
              <a:t>％の職員が「納得感への影響はない」と回答。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また、評価者では約１</a:t>
            </a:r>
            <a:r>
              <a:rPr kumimoji="1" lang="en-US" altLang="ja-JP" sz="1400" dirty="0">
                <a:latin typeface="UD デジタル 教科書体 NK-R" panose="02020400000000000000" pitchFamily="18" charset="-128"/>
                <a:ea typeface="UD デジタル 教科書体 NK-R" panose="02020400000000000000" pitchFamily="18" charset="-128"/>
              </a:rPr>
              <a:t>2</a:t>
            </a:r>
            <a:r>
              <a:rPr kumimoji="1" lang="ja-JP" altLang="en-US" sz="1400" dirty="0">
                <a:latin typeface="UD デジタル 教科書体 NK-R" panose="02020400000000000000" pitchFamily="18" charset="-128"/>
                <a:ea typeface="UD デジタル 教科書体 NK-R" panose="02020400000000000000" pitchFamily="18" charset="-128"/>
              </a:rPr>
              <a:t>％、被評価者では約</a:t>
            </a:r>
            <a:r>
              <a:rPr kumimoji="1" lang="en-US" altLang="ja-JP" sz="1400" dirty="0">
                <a:latin typeface="UD デジタル 教科書体 NK-R" panose="02020400000000000000" pitchFamily="18" charset="-128"/>
                <a:ea typeface="UD デジタル 教科書体 NK-R" panose="02020400000000000000" pitchFamily="18" charset="-128"/>
              </a:rPr>
              <a:t>15</a:t>
            </a:r>
            <a:r>
              <a:rPr kumimoji="1" lang="ja-JP" altLang="en-US" sz="1400" dirty="0">
                <a:latin typeface="UD デジタル 教科書体 NK-R" panose="02020400000000000000" pitchFamily="18" charset="-128"/>
                <a:ea typeface="UD デジタル 教科書体 NK-R" panose="02020400000000000000" pitchFamily="18" charset="-128"/>
              </a:rPr>
              <a:t>％の職員が「見直しの実感がないため、どちらともいえない」と回答。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・そのような中、評価者では約</a:t>
            </a:r>
            <a:r>
              <a:rPr kumimoji="1" lang="en-US" altLang="ja-JP" sz="1400" dirty="0">
                <a:latin typeface="UD デジタル 教科書体 NK-R" panose="02020400000000000000" pitchFamily="18" charset="-128"/>
                <a:ea typeface="UD デジタル 教科書体 NK-R" panose="02020400000000000000" pitchFamily="18" charset="-128"/>
              </a:rPr>
              <a:t>16</a:t>
            </a:r>
            <a:r>
              <a:rPr kumimoji="1" lang="ja-JP" altLang="en-US" sz="1400" dirty="0">
                <a:latin typeface="UD デジタル 教科書体 NK-R" panose="02020400000000000000" pitchFamily="18" charset="-128"/>
                <a:ea typeface="UD デジタル 教科書体 NK-R" panose="02020400000000000000" pitchFamily="18" charset="-128"/>
              </a:rPr>
              <a:t>％、被評価者では約</a:t>
            </a:r>
            <a:r>
              <a:rPr kumimoji="1" lang="en-US" altLang="ja-JP" sz="1400" dirty="0">
                <a:latin typeface="UD デジタル 教科書体 NK-R" panose="02020400000000000000" pitchFamily="18" charset="-128"/>
                <a:ea typeface="UD デジタル 教科書体 NK-R" panose="02020400000000000000" pitchFamily="18" charset="-128"/>
              </a:rPr>
              <a:t>8</a:t>
            </a:r>
            <a:r>
              <a:rPr kumimoji="1" lang="ja-JP" altLang="en-US" sz="1400" dirty="0">
                <a:latin typeface="UD デジタル 教科書体 NK-R" panose="02020400000000000000" pitchFamily="18" charset="-128"/>
                <a:ea typeface="UD デジタル 教科書体 NK-R" panose="02020400000000000000" pitchFamily="18" charset="-128"/>
              </a:rPr>
              <a:t>％の職員が、「（どちらかと言えば）向上した」と回答。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その理由として、評価者では「分布割合の見直し（特に下位区分の割合の減少）」や「 ６区分によるメリハリのある評価」等の意見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が多く、被評価者では「分布割合の見直し（特に下位区分の割合の減少）」や「自身の評価結果の向上」等の意見が多かった。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・一方、評価者・被評価者ともに約</a:t>
            </a:r>
            <a:r>
              <a:rPr kumimoji="1" lang="en-US" altLang="ja-JP" sz="1400" dirty="0">
                <a:latin typeface="UD デジタル 教科書体 NK-R" panose="02020400000000000000" pitchFamily="18" charset="-128"/>
                <a:ea typeface="UD デジタル 教科書体 NK-R" panose="02020400000000000000" pitchFamily="18" charset="-128"/>
              </a:rPr>
              <a:t>3</a:t>
            </a:r>
            <a:r>
              <a:rPr kumimoji="1" lang="ja-JP" altLang="en-US" sz="1400" dirty="0">
                <a:latin typeface="UD デジタル 教科書体 NK-R" panose="02020400000000000000" pitchFamily="18" charset="-128"/>
                <a:ea typeface="UD デジタル 教科書体 NK-R" panose="02020400000000000000" pitchFamily="18" charset="-128"/>
              </a:rPr>
              <a:t>％の職員が、「（どちらかと言えば）低下した」と回答。</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その理由として、評価者では「人事評価制度自体への不満」や「相対評価に関する不満」等の意見が多く、</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被評価者では加えて「人事評価結果の給与反映に関する不満」等の意見が多かった。</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0D33F1B9-70BB-4CAC-BB2B-4EF31D2AEE86}"/>
              </a:ext>
            </a:extLst>
          </p:cNvPr>
          <p:cNvSpPr/>
          <p:nvPr/>
        </p:nvSpPr>
        <p:spPr>
          <a:xfrm>
            <a:off x="1969716" y="4378515"/>
            <a:ext cx="5043732" cy="2081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令和６年度からの制度改正による人事評価制度の納得感の変化について</a:t>
            </a:r>
          </a:p>
        </p:txBody>
      </p:sp>
      <p:sp>
        <p:nvSpPr>
          <p:cNvPr id="10" name="四角形: 角を丸くする 9">
            <a:extLst>
              <a:ext uri="{FF2B5EF4-FFF2-40B4-BE49-F238E27FC236}">
                <a16:creationId xmlns:a16="http://schemas.microsoft.com/office/drawing/2014/main" id="{F882B268-E6CC-4C5C-85AE-EFAEB6AE9205}"/>
              </a:ext>
            </a:extLst>
          </p:cNvPr>
          <p:cNvSpPr/>
          <p:nvPr/>
        </p:nvSpPr>
        <p:spPr>
          <a:xfrm>
            <a:off x="418046" y="871578"/>
            <a:ext cx="9855719" cy="1065748"/>
          </a:xfrm>
          <a:prstGeom prst="roundRect">
            <a:avLst>
              <a:gd name="adj" fmla="val 742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参考</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主な制度改正の概要</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①絶対評価・相対評価の区分等の改善　・・・・・・・　絶対評価及び相対評価を５段階から６段階に変更するとともに、相対評価の分布割合を変更</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②絶対評価の評価要素の見直し　・・・・・・・・・・・・　絶対評価における評価要素（組織マネジメント・人材育成）の「行動規範・着眼点」を変更</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③評価結果に基づく研修の充実　・・・・・・・・・・・・　人事評価結果に基づく研修の対象者を拡充</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④年間スケジュールの改善</a:t>
            </a:r>
            <a:r>
              <a:rPr kumimoji="1" lang="en-US" altLang="ja-JP" sz="1050" dirty="0">
                <a:solidFill>
                  <a:schemeClr val="tx1"/>
                </a:solidFill>
                <a:latin typeface="BIZ UDPゴシック" panose="020B0400000000000000" pitchFamily="50" charset="-128"/>
                <a:ea typeface="BIZ UDPゴシック" panose="020B0400000000000000" pitchFamily="50" charset="-128"/>
              </a:rPr>
              <a:t>	</a:t>
            </a: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en-US" altLang="ja-JP" sz="1050" dirty="0">
                <a:solidFill>
                  <a:schemeClr val="tx1"/>
                </a:solidFill>
                <a:latin typeface="BIZ UDPゴシック" panose="020B0400000000000000" pitchFamily="50" charset="-128"/>
                <a:ea typeface="BIZ UDPゴシック" panose="020B0400000000000000" pitchFamily="50" charset="-128"/>
              </a:rPr>
              <a:t> </a:t>
            </a:r>
            <a:r>
              <a:rPr kumimoji="1" lang="ja-JP" altLang="en-US" sz="1050" dirty="0">
                <a:solidFill>
                  <a:schemeClr val="tx1"/>
                </a:solidFill>
                <a:latin typeface="BIZ UDPゴシック" panose="020B0400000000000000" pitchFamily="50" charset="-128"/>
                <a:ea typeface="BIZ UDPゴシック" panose="020B0400000000000000" pitchFamily="50" charset="-128"/>
              </a:rPr>
              <a:t>期中評価後に期中面談を行うよう見直すとともに、新たに「期中マネジメントサポート」を実施</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　　⑤給与等への反映　・・・・・・・・・・・・・・・・・・・・・・・   頑張った職員が報われるようメリハリは維持しつつ、評価結果の給与反映について変更</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58E5E5A-9CAA-4B2A-846B-DE65D0445274}"/>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17</a:t>
            </a:r>
            <a:endParaRPr kumimoji="1" lang="ja-JP" altLang="en-US" dirty="0"/>
          </a:p>
        </p:txBody>
      </p:sp>
      <p:graphicFrame>
        <p:nvGraphicFramePr>
          <p:cNvPr id="14" name="グラフ 13">
            <a:extLst>
              <a:ext uri="{FF2B5EF4-FFF2-40B4-BE49-F238E27FC236}">
                <a16:creationId xmlns:a16="http://schemas.microsoft.com/office/drawing/2014/main" id="{56074E74-4D23-4FC0-A6E6-DFA7A27200BA}"/>
              </a:ext>
            </a:extLst>
          </p:cNvPr>
          <p:cNvGraphicFramePr>
            <a:graphicFrameLocks/>
          </p:cNvGraphicFramePr>
          <p:nvPr>
            <p:extLst>
              <p:ext uri="{D42A27DB-BD31-4B8C-83A1-F6EECF244321}">
                <p14:modId xmlns:p14="http://schemas.microsoft.com/office/powerpoint/2010/main" val="2167231473"/>
              </p:ext>
            </p:extLst>
          </p:nvPr>
        </p:nvGraphicFramePr>
        <p:xfrm>
          <a:off x="1705542" y="4534047"/>
          <a:ext cx="7103745" cy="29773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488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47506B1-21C5-4C0E-801D-C6A26E1BDC14}"/>
              </a:ext>
            </a:extLst>
          </p:cNvPr>
          <p:cNvSpPr>
            <a:spLocks noGrp="1"/>
          </p:cNvSpPr>
          <p:nvPr>
            <p:ph idx="1"/>
          </p:nvPr>
        </p:nvSpPr>
        <p:spPr>
          <a:xfrm>
            <a:off x="486998" y="1224359"/>
            <a:ext cx="9717816" cy="4179745"/>
          </a:xfrm>
        </p:spPr>
        <p:txBody>
          <a:bodyPr>
            <a:normAutofit/>
          </a:bodyPr>
          <a:lstStyle/>
          <a:p>
            <a:pPr marL="0" indent="0">
              <a:buNone/>
            </a:pPr>
            <a:r>
              <a:rPr lang="ja-JP" altLang="en-US" sz="2000" dirty="0">
                <a:latin typeface="BIZ UDPゴシック" panose="020B0400000000000000" pitchFamily="50" charset="-128"/>
                <a:ea typeface="BIZ UDPゴシック" panose="020B0400000000000000" pitchFamily="50" charset="-128"/>
              </a:rPr>
              <a:t>１．検証目的</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１</a:t>
            </a: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lang="en-US" altLang="ja-JP" sz="100"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２．検証内容</a:t>
            </a:r>
            <a:r>
              <a:rPr lang="en-US" altLang="ja-JP" sz="2000" dirty="0">
                <a:latin typeface="BIZ UDPゴシック" panose="020B0400000000000000" pitchFamily="50" charset="-128"/>
                <a:ea typeface="BIZ UDPゴシック" panose="020B0400000000000000" pitchFamily="50" charset="-128"/>
              </a:rPr>
              <a:t>	</a:t>
            </a:r>
          </a:p>
          <a:p>
            <a:pPr marL="0" indent="0">
              <a:buNone/>
            </a:pPr>
            <a:r>
              <a:rPr lang="ja-JP" altLang="en-US" sz="2000" dirty="0">
                <a:latin typeface="BIZ UDPゴシック" panose="020B0400000000000000" pitchFamily="50" charset="-128"/>
                <a:ea typeface="BIZ UDPゴシック" panose="020B0400000000000000" pitchFamily="50" charset="-128"/>
              </a:rPr>
              <a:t>　（１）令和</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年度人事評価結果の状況・分析</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　 ２</a:t>
            </a: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lang="en-US" altLang="ja-JP" sz="2000"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　（２）職員アンケート調査結果</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４</a:t>
            </a: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lang="en-US" altLang="ja-JP" sz="2000"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　（３）他府県・民間企業の動向　</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19</a:t>
            </a:r>
          </a:p>
          <a:p>
            <a:pPr marL="0" indent="0">
              <a:buNone/>
            </a:pP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lang="en-US" altLang="ja-JP" sz="100" dirty="0">
              <a:latin typeface="BIZ UDPゴシック" panose="020B0400000000000000" pitchFamily="50" charset="-128"/>
              <a:ea typeface="BIZ UDPゴシック" panose="020B0400000000000000" pitchFamily="50" charset="-128"/>
            </a:endParaRPr>
          </a:p>
          <a:p>
            <a:pPr marL="0" indent="0">
              <a:buNone/>
            </a:pPr>
            <a:r>
              <a:rPr lang="en-US" altLang="ja-JP"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総括</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20</a:t>
            </a:r>
          </a:p>
        </p:txBody>
      </p:sp>
      <p:sp>
        <p:nvSpPr>
          <p:cNvPr id="4" name="四角形: 角を丸くする 3">
            <a:extLst>
              <a:ext uri="{FF2B5EF4-FFF2-40B4-BE49-F238E27FC236}">
                <a16:creationId xmlns:a16="http://schemas.microsoft.com/office/drawing/2014/main" id="{8092113A-0415-4D84-9E5E-7BE0D371D3FA}"/>
              </a:ext>
            </a:extLst>
          </p:cNvPr>
          <p:cNvSpPr/>
          <p:nvPr/>
        </p:nvSpPr>
        <p:spPr>
          <a:xfrm>
            <a:off x="0" y="-2"/>
            <a:ext cx="10691813" cy="557785"/>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latin typeface="BIZ UDPゴシック" panose="020B0400000000000000" pitchFamily="50" charset="-128"/>
                <a:ea typeface="BIZ UDPゴシック" panose="020B0400000000000000" pitchFamily="50" charset="-128"/>
              </a:rPr>
              <a:t>目 次</a:t>
            </a:r>
            <a:endParaRPr kumimoji="1" lang="ja-JP" altLang="en-US" sz="4000" b="1" dirty="0"/>
          </a:p>
        </p:txBody>
      </p:sp>
    </p:spTree>
    <p:extLst>
      <p:ext uri="{BB962C8B-B14F-4D97-AF65-F5344CB8AC3E}">
        <p14:creationId xmlns:p14="http://schemas.microsoft.com/office/powerpoint/2010/main" val="2160911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09959C-41A2-4DFB-B5F4-E9E00F969ECF}"/>
              </a:ext>
            </a:extLst>
          </p:cNvPr>
          <p:cNvSpPr>
            <a:spLocks noGrp="1"/>
          </p:cNvSpPr>
          <p:nvPr>
            <p:ph type="title"/>
          </p:nvPr>
        </p:nvSpPr>
        <p:spPr>
          <a:xfrm>
            <a:off x="168295" y="861577"/>
            <a:ext cx="10371887" cy="4978526"/>
          </a:xfrm>
        </p:spPr>
        <p:txBody>
          <a:bodyPr>
            <a:noAutofit/>
          </a:bodyPr>
          <a:lstStyle/>
          <a:p>
            <a:pPr>
              <a:lnSpc>
                <a:spcPct val="100000"/>
              </a:lnSpc>
            </a:pPr>
            <a:r>
              <a:rPr lang="ja-JP" altLang="en-US" sz="1600" dirty="0">
                <a:latin typeface="UD デジタル 教科書体 NK-R" panose="02020400000000000000" pitchFamily="18" charset="-128"/>
                <a:ea typeface="UD デジタル 教科書体 NK-R" panose="02020400000000000000" pitchFamily="18" charset="-128"/>
              </a:rPr>
              <a:t>○　人事評価結果に対する納得感については、「納得できた」と回答した職員の割合は、前年度から増加しており（絶対</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評価：約</a:t>
            </a:r>
            <a:r>
              <a:rPr lang="en-US" altLang="ja-JP" sz="1600" dirty="0">
                <a:latin typeface="UD デジタル 教科書体 NK-R" panose="02020400000000000000" pitchFamily="18" charset="-128"/>
                <a:ea typeface="UD デジタル 教科書体 NK-R" panose="02020400000000000000" pitchFamily="18" charset="-128"/>
              </a:rPr>
              <a:t>86</a:t>
            </a:r>
            <a:r>
              <a:rPr lang="ja-JP" altLang="en-US" sz="1600" dirty="0">
                <a:latin typeface="UD デジタル 教科書体 NK-R" panose="02020400000000000000" pitchFamily="18" charset="-128"/>
                <a:ea typeface="UD デジタル 教科書体 NK-R" panose="02020400000000000000" pitchFamily="18" charset="-128"/>
              </a:rPr>
              <a:t>％、相対評価：約</a:t>
            </a:r>
            <a:r>
              <a:rPr lang="en-US" altLang="ja-JP" sz="1600" dirty="0">
                <a:latin typeface="UD デジタル 教科書体 NK-R" panose="02020400000000000000" pitchFamily="18" charset="-128"/>
                <a:ea typeface="UD デジタル 教科書体 NK-R" panose="02020400000000000000" pitchFamily="18" charset="-128"/>
              </a:rPr>
              <a:t>80</a:t>
            </a:r>
            <a:r>
              <a:rPr lang="ja-JP" altLang="en-US" sz="1600" dirty="0">
                <a:latin typeface="UD デジタル 教科書体 NK-R" panose="02020400000000000000" pitchFamily="18" charset="-128"/>
                <a:ea typeface="UD デジタル 教科書体 NK-R" panose="02020400000000000000" pitchFamily="18" charset="-128"/>
              </a:rPr>
              <a:t>％） 、引き続き高い状況にある。</a:t>
            </a:r>
            <a:br>
              <a:rPr lang="en-US" altLang="ja-JP" sz="1600" dirty="0">
                <a:latin typeface="UD デジタル 教科書体 NK-R" panose="02020400000000000000" pitchFamily="18" charset="-128"/>
                <a:ea typeface="UD デジタル 教科書体 NK-R" panose="02020400000000000000" pitchFamily="18" charset="-128"/>
              </a:rPr>
            </a:b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令和６年度の制度改正による人事評価制度の納得感については、評価者の約</a:t>
            </a:r>
            <a:r>
              <a:rPr lang="en-US" altLang="ja-JP" sz="1600" dirty="0">
                <a:latin typeface="UD デジタル 教科書体 NK-R" panose="02020400000000000000" pitchFamily="18" charset="-128"/>
                <a:ea typeface="UD デジタル 教科書体 NK-R" panose="02020400000000000000" pitchFamily="18" charset="-128"/>
              </a:rPr>
              <a:t>16</a:t>
            </a:r>
            <a:r>
              <a:rPr lang="ja-JP" altLang="en-US" sz="1600" dirty="0">
                <a:latin typeface="UD デジタル 教科書体 NK-R" panose="02020400000000000000" pitchFamily="18" charset="-128"/>
                <a:ea typeface="UD デジタル 教科書体 NK-R" panose="02020400000000000000" pitchFamily="18" charset="-128"/>
              </a:rPr>
              <a:t>％が「（どちらかと言えば）向上し</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た」と回答。また、</a:t>
            </a:r>
            <a:r>
              <a:rPr kumimoji="1" lang="ja-JP" altLang="en-US" sz="1600" dirty="0">
                <a:latin typeface="UD デジタル 教科書体 NK-R" panose="02020400000000000000" pitchFamily="18" charset="-128"/>
                <a:ea typeface="UD デジタル 教科書体 NK-R" panose="02020400000000000000" pitchFamily="18" charset="-128"/>
              </a:rPr>
              <a:t>開示面談での説明においては、「相対評価について、十分な説明ができた」と回答した評価者の割合</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は約</a:t>
            </a:r>
            <a:r>
              <a:rPr kumimoji="1" lang="en-US" altLang="ja-JP" sz="1600" dirty="0">
                <a:latin typeface="UD デジタル 教科書体 NK-R" panose="02020400000000000000" pitchFamily="18" charset="-128"/>
                <a:ea typeface="UD デジタル 教科書体 NK-R" panose="02020400000000000000" pitchFamily="18" charset="-128"/>
              </a:rPr>
              <a:t>72</a:t>
            </a:r>
            <a:r>
              <a:rPr kumimoji="1" lang="ja-JP" altLang="en-US" sz="1600" dirty="0">
                <a:latin typeface="UD デジタル 教科書体 NK-R" panose="02020400000000000000" pitchFamily="18" charset="-128"/>
                <a:ea typeface="UD デジタル 教科書体 NK-R" panose="02020400000000000000" pitchFamily="18" charset="-128"/>
              </a:rPr>
              <a:t>％となっており、昨年度から約</a:t>
            </a:r>
            <a:r>
              <a:rPr kumimoji="1" lang="en-US" altLang="ja-JP" sz="1600" dirty="0">
                <a:latin typeface="UD デジタル 教科書体 NK-R" panose="02020400000000000000" pitchFamily="18" charset="-128"/>
                <a:ea typeface="UD デジタル 教科書体 NK-R" panose="02020400000000000000" pitchFamily="18" charset="-128"/>
              </a:rPr>
              <a:t>18</a:t>
            </a:r>
            <a:r>
              <a:rPr kumimoji="1" lang="ja-JP" altLang="en-US" sz="1600" dirty="0">
                <a:latin typeface="UD デジタル 教科書体 NK-R" panose="02020400000000000000" pitchFamily="18" charset="-128"/>
                <a:ea typeface="UD デジタル 教科書体 NK-R" panose="02020400000000000000" pitchFamily="18" charset="-128"/>
              </a:rPr>
              <a:t>％増加</a:t>
            </a:r>
            <a:r>
              <a:rPr lang="ja-JP" altLang="en-US" sz="1600" dirty="0">
                <a:latin typeface="UD デジタル 教科書体 NK-R" panose="02020400000000000000" pitchFamily="18" charset="-128"/>
                <a:ea typeface="UD デジタル 教科書体 NK-R" panose="02020400000000000000" pitchFamily="18" charset="-128"/>
              </a:rPr>
              <a:t>した。</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これまでの間、開示面談において「十分な説明ができなかった」と回答する評価者の大多数が「相対評価を十分に説</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明すること自体が困難」であることをその理由に挙げていたことに鑑みると、制度改正によりその困難さが一定緩和され、</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評価者の人事評価制度の納得感向上につながったと考えられる</a:t>
            </a:r>
            <a:r>
              <a:rPr kumimoji="1" lang="ja-JP" altLang="en-US" sz="1600" dirty="0">
                <a:latin typeface="UD デジタル 教科書体 NK-R" panose="02020400000000000000" pitchFamily="18" charset="-128"/>
                <a:ea typeface="UD デジタル 教科書体 NK-R" panose="02020400000000000000" pitchFamily="18" charset="-128"/>
              </a:rPr>
              <a:t>。</a:t>
            </a:r>
            <a:br>
              <a:rPr lang="en-US" altLang="ja-JP" sz="1600" dirty="0">
                <a:latin typeface="UD デジタル 教科書体 NK-R" panose="02020400000000000000" pitchFamily="18" charset="-128"/>
                <a:ea typeface="UD デジタル 教科書体 NK-R" panose="02020400000000000000" pitchFamily="18" charset="-128"/>
              </a:rPr>
            </a:b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執務意欲との関係については、 「人事評価制度が執務意欲に影響した」と回答した職員の割合は約</a:t>
            </a:r>
            <a:r>
              <a:rPr lang="en-US" altLang="ja-JP" sz="1600" dirty="0">
                <a:latin typeface="UD デジタル 教科書体 NK-R" panose="02020400000000000000" pitchFamily="18" charset="-128"/>
                <a:ea typeface="UD デジタル 教科書体 NK-R" panose="02020400000000000000" pitchFamily="18" charset="-128"/>
              </a:rPr>
              <a:t>56</a:t>
            </a:r>
            <a:r>
              <a:rPr lang="ja-JP" altLang="en-US" sz="1600" dirty="0">
                <a:latin typeface="UD デジタル 教科書体 NK-R" panose="02020400000000000000" pitchFamily="18" charset="-128"/>
                <a:ea typeface="UD デジタル 教科書体 NK-R" panose="02020400000000000000" pitchFamily="18" charset="-128"/>
              </a:rPr>
              <a:t>％となっており、</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昨年度から約</a:t>
            </a:r>
            <a:r>
              <a:rPr lang="en-US" altLang="ja-JP" sz="1600" dirty="0">
                <a:latin typeface="UD デジタル 教科書体 NK-R" panose="02020400000000000000" pitchFamily="18" charset="-128"/>
                <a:ea typeface="UD デジタル 教科書体 NK-R" panose="02020400000000000000" pitchFamily="18" charset="-128"/>
              </a:rPr>
              <a:t>24</a:t>
            </a:r>
            <a:r>
              <a:rPr lang="ja-JP" altLang="en-US" sz="1600" dirty="0">
                <a:latin typeface="UD デジタル 教科書体 NK-R" panose="02020400000000000000" pitchFamily="18" charset="-128"/>
                <a:ea typeface="UD デジタル 教科書体 NK-R" panose="02020400000000000000" pitchFamily="18" charset="-128"/>
              </a:rPr>
              <a:t>％増加した。 また、このうち、「執務意欲が向上した」と回答した割合は約</a:t>
            </a:r>
            <a:r>
              <a:rPr lang="en-US" altLang="ja-JP" sz="1600" dirty="0">
                <a:latin typeface="UD デジタル 教科書体 NK-R" panose="02020400000000000000" pitchFamily="18" charset="-128"/>
                <a:ea typeface="UD デジタル 教科書体 NK-R" panose="02020400000000000000" pitchFamily="18" charset="-128"/>
              </a:rPr>
              <a:t>66</a:t>
            </a:r>
            <a:r>
              <a:rPr lang="ja-JP" altLang="en-US" sz="1600" dirty="0">
                <a:latin typeface="UD デジタル 教科書体 NK-R" panose="02020400000000000000" pitchFamily="18" charset="-128"/>
                <a:ea typeface="UD デジタル 教科書体 NK-R" panose="02020400000000000000" pitchFamily="18" charset="-128"/>
              </a:rPr>
              <a:t>％となっており、昨年度か</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ら約</a:t>
            </a:r>
            <a:r>
              <a:rPr lang="en-US" altLang="ja-JP" sz="1600" dirty="0">
                <a:latin typeface="UD デジタル 教科書体 NK-R" panose="02020400000000000000" pitchFamily="18" charset="-128"/>
                <a:ea typeface="UD デジタル 教科書体 NK-R" panose="02020400000000000000" pitchFamily="18" charset="-128"/>
              </a:rPr>
              <a:t>17</a:t>
            </a:r>
            <a:r>
              <a:rPr lang="ja-JP" altLang="en-US" sz="1600" dirty="0">
                <a:latin typeface="UD デジタル 教科書体 NK-R" panose="02020400000000000000" pitchFamily="18" charset="-128"/>
                <a:ea typeface="UD デジタル 教科書体 NK-R" panose="02020400000000000000" pitchFamily="18" charset="-128"/>
              </a:rPr>
              <a:t>％増加した。</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このことから、制度改正前と比べて、人事評価結果が職員の執務意欲の向上につながったと考えられる。</a:t>
            </a:r>
            <a:br>
              <a:rPr lang="en-US" altLang="ja-JP" sz="1600" dirty="0">
                <a:latin typeface="UD デジタル 教科書体 NK-R" panose="02020400000000000000" pitchFamily="18" charset="-128"/>
                <a:ea typeface="UD デジタル 教科書体 NK-R" panose="02020400000000000000" pitchFamily="18" charset="-128"/>
              </a:rPr>
            </a:b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これまで執務意欲の低下が顕著であった絶対評価が「</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（良好）」で下位区分に位置付けられた職員では、「人事評　</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価制度によって執務意欲が低下した」と回答した割合は、昨年度と比較して約</a:t>
            </a:r>
            <a:r>
              <a:rPr kumimoji="1" lang="en-US" altLang="ja-JP" sz="1600" dirty="0">
                <a:latin typeface="UD デジタル 教科書体 NK-R" panose="02020400000000000000" pitchFamily="18" charset="-128"/>
                <a:ea typeface="UD デジタル 教科書体 NK-R" panose="02020400000000000000" pitchFamily="18" charset="-128"/>
              </a:rPr>
              <a:t>14</a:t>
            </a:r>
            <a:r>
              <a:rPr kumimoji="1" lang="ja-JP" altLang="en-US" sz="1600" dirty="0">
                <a:latin typeface="UD デジタル 教科書体 NK-R" panose="02020400000000000000" pitchFamily="18" charset="-128"/>
                <a:ea typeface="UD デジタル 教科書体 NK-R" panose="02020400000000000000" pitchFamily="18" charset="-128"/>
              </a:rPr>
              <a:t>％減少した。</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このことから、制度改正により絶対評価と相対評価結果の乖離が一定解消されたことで、執務意欲低下</a:t>
            </a:r>
            <a:r>
              <a:rPr lang="ja-JP" altLang="en-US" sz="1600" dirty="0">
                <a:latin typeface="UD デジタル 教科書体 NK-R" panose="02020400000000000000" pitchFamily="18" charset="-128"/>
                <a:ea typeface="UD デジタル 教科書体 NK-R" panose="02020400000000000000" pitchFamily="18" charset="-128"/>
              </a:rPr>
              <a:t>の大幅な</a:t>
            </a:r>
            <a:r>
              <a:rPr kumimoji="1" lang="ja-JP" altLang="en-US" sz="1600" dirty="0">
                <a:latin typeface="UD デジタル 教科書体 NK-R" panose="02020400000000000000" pitchFamily="18" charset="-128"/>
                <a:ea typeface="UD デジタル 教科書体 NK-R" panose="02020400000000000000" pitchFamily="18" charset="-128"/>
              </a:rPr>
              <a:t>改善</a:t>
            </a:r>
            <a:br>
              <a:rPr kumimoji="1" lang="en-US" altLang="ja-JP" sz="1600" dirty="0">
                <a:latin typeface="UD デジタル 教科書体 NK-R" panose="02020400000000000000" pitchFamily="18" charset="-128"/>
                <a:ea typeface="UD デジタル 教科書体 NK-R" panose="02020400000000000000" pitchFamily="18" charset="-128"/>
              </a:rPr>
            </a:br>
            <a:r>
              <a:rPr kumimoji="1" lang="ja-JP" altLang="en-US" sz="1600" dirty="0">
                <a:latin typeface="UD デジタル 教科書体 NK-R" panose="02020400000000000000" pitchFamily="18" charset="-128"/>
                <a:ea typeface="UD デジタル 教科書体 NK-R" panose="02020400000000000000" pitchFamily="18" charset="-128"/>
              </a:rPr>
              <a:t>　　につながったと考えられる。しかしながら、絶対評価と相対評価の結果が乖離している場合における執務意欲の低下は</a:t>
            </a:r>
            <a:r>
              <a:rPr lang="ja-JP" altLang="en-US" sz="1600" dirty="0">
                <a:latin typeface="UD デジタル 教科書体 NK-R" panose="02020400000000000000" pitchFamily="18" charset="-128"/>
                <a:ea typeface="UD デジタル 教科書体 NK-R" panose="02020400000000000000" pitchFamily="18" charset="-128"/>
              </a:rPr>
              <a:t>、</a:t>
            </a:r>
            <a:br>
              <a:rPr lang="en-US" altLang="ja-JP"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依然として</a:t>
            </a:r>
            <a:r>
              <a:rPr lang="ja-JP" altLang="en-US" sz="1600" dirty="0">
                <a:latin typeface="UD デジタル 教科書体 NK-R" panose="02020400000000000000" pitchFamily="18" charset="-128"/>
                <a:ea typeface="UD デジタル 教科書体 NK-R" panose="02020400000000000000" pitchFamily="18" charset="-128"/>
              </a:rPr>
              <a:t>生じている状況であった</a:t>
            </a:r>
            <a:r>
              <a:rPr kumimoji="1" lang="ja-JP" altLang="en-US" sz="1600" dirty="0">
                <a:latin typeface="UD デジタル 教科書体 NK-R" panose="02020400000000000000" pitchFamily="18" charset="-128"/>
                <a:ea typeface="UD デジタル 教科書体 NK-R" panose="02020400000000000000" pitchFamily="18" charset="-128"/>
              </a:rPr>
              <a:t>。</a:t>
            </a:r>
          </a:p>
        </p:txBody>
      </p:sp>
      <p:sp>
        <p:nvSpPr>
          <p:cNvPr id="3" name="四角形: 角を丸くする 2">
            <a:extLst>
              <a:ext uri="{FF2B5EF4-FFF2-40B4-BE49-F238E27FC236}">
                <a16:creationId xmlns:a16="http://schemas.microsoft.com/office/drawing/2014/main" id="{79A1B916-5497-4756-AE9A-00D2A0D0CD80}"/>
              </a:ext>
            </a:extLst>
          </p:cNvPr>
          <p:cNvSpPr/>
          <p:nvPr/>
        </p:nvSpPr>
        <p:spPr>
          <a:xfrm>
            <a:off x="0" y="0"/>
            <a:ext cx="6010657" cy="45105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（２）職員アンケート調査結果</a:t>
            </a:r>
            <a:endParaRPr kumimoji="1" lang="ja-JP" altLang="en-US" sz="2800" b="1" dirty="0">
              <a:solidFill>
                <a:schemeClr val="tx1"/>
              </a:solidFill>
            </a:endParaRPr>
          </a:p>
        </p:txBody>
      </p:sp>
      <p:sp>
        <p:nvSpPr>
          <p:cNvPr id="4" name="正方形/長方形 3">
            <a:extLst>
              <a:ext uri="{FF2B5EF4-FFF2-40B4-BE49-F238E27FC236}">
                <a16:creationId xmlns:a16="http://schemas.microsoft.com/office/drawing/2014/main" id="{179BC705-CC5B-4EFC-A7D4-D66D46B5FC0C}"/>
              </a:ext>
            </a:extLst>
          </p:cNvPr>
          <p:cNvSpPr/>
          <p:nvPr/>
        </p:nvSpPr>
        <p:spPr>
          <a:xfrm>
            <a:off x="87015" y="508395"/>
            <a:ext cx="5679769" cy="342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人事評価結果に対する納得感及び執務意欲の状況について</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8D1402EE-C3D8-4C14-BD16-6C829DA87FBB}"/>
              </a:ext>
            </a:extLst>
          </p:cNvPr>
          <p:cNvSpPr/>
          <p:nvPr/>
        </p:nvSpPr>
        <p:spPr>
          <a:xfrm>
            <a:off x="87015" y="5913695"/>
            <a:ext cx="5679769" cy="342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BIZ UDPゴシック" panose="020B0400000000000000" pitchFamily="50" charset="-128"/>
                <a:ea typeface="BIZ UDPゴシック" panose="020B0400000000000000" pitchFamily="50" charset="-128"/>
              </a:rPr>
              <a:t>　職場環境について</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7A86AA-7CA5-4F11-BF78-4D68702ADF80}"/>
              </a:ext>
            </a:extLst>
          </p:cNvPr>
          <p:cNvSpPr txBox="1">
            <a:spLocks/>
          </p:cNvSpPr>
          <p:nvPr/>
        </p:nvSpPr>
        <p:spPr>
          <a:xfrm>
            <a:off x="194841" y="6266298"/>
            <a:ext cx="10371887" cy="1323222"/>
          </a:xfrm>
          <a:prstGeom prst="rect">
            <a:avLst/>
          </a:prstGeom>
        </p:spPr>
        <p:txBody>
          <a:bodyPr vert="horz" lIns="91440" tIns="45720" rIns="91440" bIns="45720" rtlCol="0" anchor="ctr">
            <a:noAutofit/>
          </a:bodyPr>
          <a:lst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a:lstStyle>
          <a:p>
            <a:pPr>
              <a:lnSpc>
                <a:spcPct val="100000"/>
              </a:lnSpc>
            </a:pPr>
            <a:r>
              <a:rPr kumimoji="1" lang="ja-JP" altLang="en-US" sz="1600" dirty="0">
                <a:latin typeface="UD デジタル 教科書体 NK-R" panose="02020400000000000000" pitchFamily="18" charset="-128"/>
                <a:ea typeface="UD デジタル 教科書体 NK-R" panose="02020400000000000000" pitchFamily="18" charset="-128"/>
              </a:rPr>
              <a:t>○　職場環境が「仕事のしやすい雰囲気である」と感じている</a:t>
            </a:r>
            <a:r>
              <a:rPr lang="ja-JP" altLang="en-US" sz="1600" dirty="0">
                <a:latin typeface="UD デジタル 教科書体 NK-R" panose="02020400000000000000" pitchFamily="18" charset="-128"/>
                <a:ea typeface="UD デジタル 教科書体 NK-R" panose="02020400000000000000" pitchFamily="18" charset="-128"/>
              </a:rPr>
              <a:t>場合においては</a:t>
            </a:r>
            <a:r>
              <a:rPr kumimoji="1" lang="ja-JP" altLang="en-US" sz="1600" dirty="0">
                <a:latin typeface="UD デジタル 教科書体 NK-R" panose="02020400000000000000" pitchFamily="18" charset="-128"/>
                <a:ea typeface="UD デジタル 教科書体 NK-R" panose="02020400000000000000" pitchFamily="18" charset="-128"/>
              </a:rPr>
              <a:t>、執務意欲</a:t>
            </a:r>
            <a:r>
              <a:rPr lang="ja-JP" altLang="en-US" sz="1600" dirty="0">
                <a:latin typeface="UD デジタル 教科書体 NK-R" panose="02020400000000000000" pitchFamily="18" charset="-128"/>
                <a:ea typeface="UD デジタル 教科書体 NK-R" panose="02020400000000000000" pitchFamily="18" charset="-128"/>
              </a:rPr>
              <a:t>の</a:t>
            </a:r>
            <a:r>
              <a:rPr kumimoji="1" lang="ja-JP" altLang="en-US" sz="1600" dirty="0">
                <a:latin typeface="UD デジタル 教科書体 NK-R" panose="02020400000000000000" pitchFamily="18" charset="-128"/>
                <a:ea typeface="UD デジタル 教科書体 NK-R" panose="02020400000000000000" pitchFamily="18" charset="-128"/>
              </a:rPr>
              <a:t>高い職員の割合が顕著に高</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nSpc>
                <a:spcPct val="100000"/>
              </a:lnSpc>
            </a:pPr>
            <a:r>
              <a:rPr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かった。また、執務意欲の向上に影響する要因としては、「職場における良好な人間関係」と回答した職員の割合が最も</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nSpc>
                <a:spcPct val="100000"/>
              </a:lnSpc>
            </a:pPr>
            <a:r>
              <a:rPr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高かった。</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600" dirty="0">
                <a:latin typeface="UD デジタル 教科書体 NK-R" panose="02020400000000000000" pitchFamily="18" charset="-128"/>
                <a:ea typeface="UD デジタル 教科書体 NK-R" panose="02020400000000000000" pitchFamily="18" charset="-128"/>
              </a:rPr>
              <a:t>　　 良好な人間関係を構築し、気持ちよく働くことができる職場環境を整備することが、職員の執務意欲向上には重要</a:t>
            </a:r>
            <a:r>
              <a:rPr lang="ja-JP" altLang="en-US" sz="1600" dirty="0">
                <a:latin typeface="UD デジタル 教科書体 NK-R" panose="02020400000000000000" pitchFamily="18" charset="-128"/>
                <a:ea typeface="UD デジタル 教科書体 NK-R" panose="02020400000000000000" pitchFamily="18" charset="-128"/>
              </a:rPr>
              <a:t>で</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00000"/>
              </a:lnSpc>
            </a:pPr>
            <a:r>
              <a:rPr lang="ja-JP" altLang="en-US" sz="1600" dirty="0">
                <a:latin typeface="UD デジタル 教科書体 NK-R" panose="02020400000000000000" pitchFamily="18" charset="-128"/>
                <a:ea typeface="UD デジタル 教科書体 NK-R" panose="02020400000000000000" pitchFamily="18" charset="-128"/>
              </a:rPr>
              <a:t>　　あるといえる。</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BF7B50D8-2B87-47A9-B614-E0802A78D2B9}"/>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18</a:t>
            </a:r>
            <a:endParaRPr kumimoji="1" lang="ja-JP" altLang="en-US" dirty="0"/>
          </a:p>
        </p:txBody>
      </p:sp>
    </p:spTree>
    <p:extLst>
      <p:ext uri="{BB962C8B-B14F-4D97-AF65-F5344CB8AC3E}">
        <p14:creationId xmlns:p14="http://schemas.microsoft.com/office/powerpoint/2010/main" val="97554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79A1B916-5497-4756-AE9A-00D2A0D0CD80}"/>
              </a:ext>
            </a:extLst>
          </p:cNvPr>
          <p:cNvSpPr/>
          <p:nvPr/>
        </p:nvSpPr>
        <p:spPr>
          <a:xfrm>
            <a:off x="0" y="0"/>
            <a:ext cx="6010657" cy="45105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（３）他府県・民間企業の動向</a:t>
            </a:r>
            <a:endParaRPr kumimoji="1" lang="ja-JP" altLang="en-US" sz="2800" b="1" dirty="0">
              <a:solidFill>
                <a:schemeClr val="tx1"/>
              </a:solidFill>
            </a:endParaRPr>
          </a:p>
        </p:txBody>
      </p:sp>
      <p:sp>
        <p:nvSpPr>
          <p:cNvPr id="4" name="正方形/長方形 3">
            <a:extLst>
              <a:ext uri="{FF2B5EF4-FFF2-40B4-BE49-F238E27FC236}">
                <a16:creationId xmlns:a16="http://schemas.microsoft.com/office/drawing/2014/main" id="{179BC705-CC5B-4EFC-A7D4-D66D46B5FC0C}"/>
              </a:ext>
            </a:extLst>
          </p:cNvPr>
          <p:cNvSpPr/>
          <p:nvPr/>
        </p:nvSpPr>
        <p:spPr>
          <a:xfrm>
            <a:off x="427142" y="964695"/>
            <a:ext cx="1991206" cy="342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BIZ UDPゴシック" panose="020B0400000000000000" pitchFamily="50" charset="-128"/>
                <a:ea typeface="BIZ UDPゴシック" panose="020B0400000000000000" pitchFamily="50" charset="-128"/>
              </a:rPr>
              <a:t>　他府県の動向</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8D1402EE-C3D8-4C14-BD16-6C829DA87FBB}"/>
              </a:ext>
            </a:extLst>
          </p:cNvPr>
          <p:cNvSpPr/>
          <p:nvPr/>
        </p:nvSpPr>
        <p:spPr>
          <a:xfrm>
            <a:off x="427142" y="4431205"/>
            <a:ext cx="1991208" cy="342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BIZ UDPゴシック" panose="020B0400000000000000" pitchFamily="50" charset="-128"/>
                <a:ea typeface="BIZ UDPゴシック" panose="020B0400000000000000" pitchFamily="50" charset="-128"/>
              </a:rPr>
              <a:t>　民間企業の動向</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2C7A86AA-7CA5-4F11-BF78-4D68702ADF80}"/>
              </a:ext>
            </a:extLst>
          </p:cNvPr>
          <p:cNvSpPr txBox="1">
            <a:spLocks/>
          </p:cNvSpPr>
          <p:nvPr/>
        </p:nvSpPr>
        <p:spPr>
          <a:xfrm>
            <a:off x="507101" y="1227221"/>
            <a:ext cx="9840057" cy="2751261"/>
          </a:xfrm>
          <a:prstGeom prst="rect">
            <a:avLst/>
          </a:prstGeom>
        </p:spPr>
        <p:txBody>
          <a:bodyPr vert="horz" lIns="91440" tIns="45720" rIns="91440" bIns="45720" rtlCol="0" anchor="ctr">
            <a:noAutofit/>
          </a:bodyPr>
          <a:lst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a:lstStyle>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平成</a:t>
            </a:r>
            <a:r>
              <a:rPr lang="en-US" altLang="ja-JP" sz="1600" dirty="0">
                <a:latin typeface="UD デジタル 教科書体 NK-R" panose="02020400000000000000" pitchFamily="18" charset="-128"/>
                <a:ea typeface="UD デジタル 教科書体 NK-R" panose="02020400000000000000" pitchFamily="18" charset="-128"/>
              </a:rPr>
              <a:t>28</a:t>
            </a:r>
            <a:r>
              <a:rPr lang="ja-JP" altLang="en-US" sz="1600" dirty="0">
                <a:latin typeface="UD デジタル 教科書体 NK-R" panose="02020400000000000000" pitchFamily="18" charset="-128"/>
                <a:ea typeface="UD デジタル 教科書体 NK-R" panose="02020400000000000000" pitchFamily="18" charset="-128"/>
              </a:rPr>
              <a:t>年４月の改正地⽅公務員法の施行により、地⽅自治体における人事評価の実施が義務付けられ、</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全ての都道府県で人事評価制度が導⼊されている。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各都道府県における人事評価制度の実施状況について確認したところ、本府を除く４６都道府県のうち、</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「相対評価を導⼊している」と回答したのは、１６団体であった。</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なお、本府のように相対評価の下位区分の分布割合まで固定化し、厳格に運用しているところはなかった。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0" name="タイトル 1">
            <a:extLst>
              <a:ext uri="{FF2B5EF4-FFF2-40B4-BE49-F238E27FC236}">
                <a16:creationId xmlns:a16="http://schemas.microsoft.com/office/drawing/2014/main" id="{EB7F027B-58E8-444B-B517-3FF7728E5F56}"/>
              </a:ext>
            </a:extLst>
          </p:cNvPr>
          <p:cNvSpPr txBox="1">
            <a:spLocks/>
          </p:cNvSpPr>
          <p:nvPr/>
        </p:nvSpPr>
        <p:spPr>
          <a:xfrm>
            <a:off x="507101" y="4602593"/>
            <a:ext cx="9960373" cy="2590761"/>
          </a:xfrm>
          <a:prstGeom prst="rect">
            <a:avLst/>
          </a:prstGeom>
        </p:spPr>
        <p:txBody>
          <a:bodyPr vert="horz" lIns="91440" tIns="45720" rIns="91440" bIns="45720" rtlCol="0" anchor="ctr">
            <a:noAutofit/>
          </a:bodyPr>
          <a:lst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a:lstStyle>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企業規模や業種等を踏まえ、人事評価制度の状況に関する調査を実施したところ、１</a:t>
            </a:r>
            <a:r>
              <a:rPr lang="en-US" altLang="ja-JP" sz="1600" dirty="0">
                <a:latin typeface="UD デジタル 教科書体 NK-R" panose="02020400000000000000" pitchFamily="18" charset="-128"/>
                <a:ea typeface="UD デジタル 教科書体 NK-R" panose="02020400000000000000" pitchFamily="18" charset="-128"/>
              </a:rPr>
              <a:t>2</a:t>
            </a:r>
            <a:r>
              <a:rPr lang="ja-JP" altLang="en-US" sz="1600" dirty="0">
                <a:latin typeface="UD デジタル 教科書体 NK-R" panose="02020400000000000000" pitchFamily="18" charset="-128"/>
                <a:ea typeface="UD デジタル 教科書体 NK-R" panose="02020400000000000000" pitchFamily="18" charset="-128"/>
              </a:rPr>
              <a:t>社から回答を得た。</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調査の結果、 「相対評価を導入している」と回答した企業は、１</a:t>
            </a:r>
            <a:r>
              <a:rPr lang="en-US" altLang="ja-JP" sz="1600" dirty="0">
                <a:latin typeface="UD デジタル 教科書体 NK-R" panose="02020400000000000000" pitchFamily="18" charset="-128"/>
                <a:ea typeface="UD デジタル 教科書体 NK-R" panose="02020400000000000000" pitchFamily="18" charset="-128"/>
              </a:rPr>
              <a:t>0</a:t>
            </a:r>
            <a:r>
              <a:rPr lang="ja-JP" altLang="en-US" sz="1600" dirty="0">
                <a:latin typeface="UD デジタル 教科書体 NK-R" panose="02020400000000000000" pitchFamily="18" charset="-128"/>
                <a:ea typeface="UD デジタル 教科書体 NK-R" panose="02020400000000000000" pitchFamily="18" charset="-128"/>
              </a:rPr>
              <a:t>社であったが、本府のように相対評価の</a:t>
            </a:r>
            <a:endParaRPr lang="en-US" altLang="ja-JP" sz="16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600" dirty="0">
                <a:latin typeface="UD デジタル 教科書体 NK-R" panose="02020400000000000000" pitchFamily="18" charset="-128"/>
                <a:ea typeface="UD デジタル 教科書体 NK-R" panose="02020400000000000000" pitchFamily="18" charset="-128"/>
              </a:rPr>
              <a:t>　　下位区分の分布割合まで固定化し、厳格に運用しているところはなかった。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D8BC3555-5A9C-4422-B068-661B06C0BF56}"/>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19</a:t>
            </a:r>
            <a:endParaRPr kumimoji="1" lang="ja-JP" altLang="en-US" dirty="0"/>
          </a:p>
        </p:txBody>
      </p:sp>
    </p:spTree>
    <p:extLst>
      <p:ext uri="{BB962C8B-B14F-4D97-AF65-F5344CB8AC3E}">
        <p14:creationId xmlns:p14="http://schemas.microsoft.com/office/powerpoint/2010/main" val="3414710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2C7A86AA-7CA5-4F11-BF78-4D68702ADF80}"/>
              </a:ext>
            </a:extLst>
          </p:cNvPr>
          <p:cNvSpPr txBox="1">
            <a:spLocks/>
          </p:cNvSpPr>
          <p:nvPr/>
        </p:nvSpPr>
        <p:spPr>
          <a:xfrm>
            <a:off x="65648" y="701350"/>
            <a:ext cx="10567172" cy="6681149"/>
          </a:xfrm>
          <a:prstGeom prst="rect">
            <a:avLst/>
          </a:prstGeom>
        </p:spPr>
        <p:txBody>
          <a:bodyPr vert="horz" lIns="91440" tIns="45720" rIns="91440" bIns="45720" rtlCol="0" anchor="t">
            <a:noAutofit/>
          </a:bodyPr>
          <a:lst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a:lstStyle>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平成２５年４月から、職員基本条例に基づく相対評価による人事評価制度を本格実施して以降、</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毎年度、実施状況を検証の上、必要な運用改善を行ってきた。</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ct val="10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令和</a:t>
            </a:r>
            <a:r>
              <a:rPr lang="en-US" altLang="ja-JP" sz="1800" dirty="0">
                <a:latin typeface="UD デジタル 教科書体 NK-R" panose="02020400000000000000" pitchFamily="18" charset="-128"/>
                <a:ea typeface="UD デジタル 教科書体 NK-R" panose="02020400000000000000" pitchFamily="18" charset="-128"/>
              </a:rPr>
              <a:t>6</a:t>
            </a:r>
            <a:r>
              <a:rPr lang="ja-JP" altLang="en-US" sz="1800" dirty="0">
                <a:latin typeface="UD デジタル 教科書体 NK-R" panose="02020400000000000000" pitchFamily="18" charset="-128"/>
                <a:ea typeface="UD デジタル 教科書体 NK-R" panose="02020400000000000000" pitchFamily="18" charset="-128"/>
              </a:rPr>
              <a:t>年度の制度改正では、人事評価制度の目的である「職員の資質、能力及び執務意欲の向上」に</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向け、よりきめ細かく人事評価を実施できるよう、絶対評価・相対評価ともに５段階から６段階に変更すると</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ともに、相対評価の分布割合の変更等を行った。</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0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その結果、制度改正前と比較して、人事評価制度によって「執務意欲が向上した」と回答した職員の割合、</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及び開示面談で「相対評価結果を十分に説明できた」と回答した評価者の割合が大幅に増加した。</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その要因としては、それぞれ、これまで執務意欲の低下が顕著であった絶対評価が「</a:t>
            </a:r>
            <a:r>
              <a:rPr lang="en-US" altLang="ja-JP" sz="1800" dirty="0">
                <a:latin typeface="UD デジタル 教科書体 NK-R" panose="02020400000000000000" pitchFamily="18" charset="-128"/>
                <a:ea typeface="UD デジタル 教科書体 NK-R" panose="02020400000000000000" pitchFamily="18" charset="-128"/>
              </a:rPr>
              <a:t>B</a:t>
            </a:r>
            <a:r>
              <a:rPr lang="ja-JP" altLang="en-US" sz="1800" dirty="0">
                <a:latin typeface="UD デジタル 教科書体 NK-R" panose="02020400000000000000" pitchFamily="18" charset="-128"/>
                <a:ea typeface="UD デジタル 教科書体 NK-R" panose="02020400000000000000" pitchFamily="18" charset="-128"/>
              </a:rPr>
              <a:t>」で下位区分に位置</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付けられる職員が減少したこと、及び制度改正により相対評価結果を説明することの困難さが一定緩和され</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たことによる影響が大きいと考えられる。</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0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このことから、今回の制度改正によって人事評価制度の目的である「職員の執務意欲の向上」が一定図ら</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れる結果となったが、絶対評価と相対評価の結果が乖離している場合における執務意欲が顕著に低下する</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状況は、依然として生じていること</a:t>
            </a:r>
            <a:r>
              <a:rPr kumimoji="1" lang="ja-JP" altLang="en-US" sz="1800" dirty="0">
                <a:latin typeface="UD デジタル 教科書体 NK-R" panose="02020400000000000000" pitchFamily="18" charset="-128"/>
                <a:ea typeface="UD デジタル 教科書体 NK-R" panose="02020400000000000000" pitchFamily="18" charset="-128"/>
              </a:rPr>
              <a:t>から</a:t>
            </a:r>
            <a:r>
              <a:rPr lang="ja-JP" altLang="en-US" sz="1800" dirty="0">
                <a:latin typeface="UD デジタル 教科書体 NK-R" panose="02020400000000000000" pitchFamily="18" charset="-128"/>
                <a:ea typeface="UD デジタル 教科書体 NK-R" panose="02020400000000000000" pitchFamily="18" charset="-128"/>
              </a:rPr>
              <a:t>、今後とも、</a:t>
            </a:r>
            <a:r>
              <a:rPr kumimoji="1" lang="ja-JP" altLang="en-US" sz="1800" dirty="0">
                <a:latin typeface="UD デジタル 教科書体 NK-R" panose="02020400000000000000" pitchFamily="18" charset="-128"/>
                <a:ea typeface="UD デジタル 教科書体 NK-R" panose="02020400000000000000" pitchFamily="18" charset="-128"/>
              </a:rPr>
              <a:t>円滑な制度運用を行うとともに、</a:t>
            </a:r>
            <a:r>
              <a:rPr lang="ja-JP" altLang="en-US" sz="1800" dirty="0">
                <a:latin typeface="UD デジタル 教科書体 NK-R" panose="02020400000000000000" pitchFamily="18" charset="-128"/>
                <a:ea typeface="UD デジタル 教科書体 NK-R" panose="02020400000000000000" pitchFamily="18" charset="-128"/>
              </a:rPr>
              <a:t>職員の執務意欲のさらな　</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800" dirty="0">
                <a:latin typeface="UD デジタル 教科書体 NK-R" panose="02020400000000000000" pitchFamily="18" charset="-128"/>
                <a:ea typeface="UD デジタル 教科書体 NK-R" panose="02020400000000000000" pitchFamily="18" charset="-128"/>
              </a:rPr>
              <a:t>　　る向上を図る制度となるよう、制度改正による影響等を注視しながら、引き続き、必要な検証等を行っていく。</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7" name="四角形: 角を丸くする 6">
            <a:extLst>
              <a:ext uri="{FF2B5EF4-FFF2-40B4-BE49-F238E27FC236}">
                <a16:creationId xmlns:a16="http://schemas.microsoft.com/office/drawing/2014/main" id="{CE5CC4FA-D650-42DD-AF05-1452E3695639}"/>
              </a:ext>
            </a:extLst>
          </p:cNvPr>
          <p:cNvSpPr/>
          <p:nvPr/>
        </p:nvSpPr>
        <p:spPr>
          <a:xfrm>
            <a:off x="0" y="0"/>
            <a:ext cx="10691813" cy="601579"/>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latin typeface="BIZ UDPゴシック" panose="020B0400000000000000" pitchFamily="50" charset="-128"/>
                <a:ea typeface="BIZ UDPゴシック" panose="020B0400000000000000" pitchFamily="50" charset="-128"/>
              </a:rPr>
              <a:t>３．総括</a:t>
            </a:r>
            <a:endParaRPr kumimoji="1" lang="ja-JP" altLang="en-US" sz="3200" b="1" dirty="0"/>
          </a:p>
        </p:txBody>
      </p:sp>
      <p:sp>
        <p:nvSpPr>
          <p:cNvPr id="5" name="テキスト ボックス 4">
            <a:extLst>
              <a:ext uri="{FF2B5EF4-FFF2-40B4-BE49-F238E27FC236}">
                <a16:creationId xmlns:a16="http://schemas.microsoft.com/office/drawing/2014/main" id="{B58DB642-F0E7-4A0D-B705-45D8AB9CAD72}"/>
              </a:ext>
            </a:extLst>
          </p:cNvPr>
          <p:cNvSpPr txBox="1"/>
          <p:nvPr/>
        </p:nvSpPr>
        <p:spPr>
          <a:xfrm>
            <a:off x="10267410" y="7190343"/>
            <a:ext cx="558800" cy="369332"/>
          </a:xfrm>
          <a:prstGeom prst="rect">
            <a:avLst/>
          </a:prstGeom>
          <a:noFill/>
        </p:spPr>
        <p:txBody>
          <a:bodyPr wrap="square" rtlCol="0">
            <a:spAutoFit/>
          </a:bodyPr>
          <a:lstStyle/>
          <a:p>
            <a:r>
              <a:rPr kumimoji="1" lang="en-US" altLang="ja-JP" dirty="0"/>
              <a:t>20</a:t>
            </a:r>
            <a:endParaRPr kumimoji="1" lang="ja-JP" altLang="en-US" dirty="0"/>
          </a:p>
        </p:txBody>
      </p:sp>
    </p:spTree>
    <p:extLst>
      <p:ext uri="{BB962C8B-B14F-4D97-AF65-F5344CB8AC3E}">
        <p14:creationId xmlns:p14="http://schemas.microsoft.com/office/powerpoint/2010/main" val="414611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107F0F0-8E01-4D00-85FF-E7F088AD3880}"/>
              </a:ext>
            </a:extLst>
          </p:cNvPr>
          <p:cNvSpPr/>
          <p:nvPr/>
        </p:nvSpPr>
        <p:spPr>
          <a:xfrm>
            <a:off x="0" y="-13657"/>
            <a:ext cx="10691813" cy="562297"/>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latin typeface="BIZ UDPゴシック" panose="020B0400000000000000" pitchFamily="50" charset="-128"/>
                <a:ea typeface="BIZ UDPゴシック" panose="020B0400000000000000" pitchFamily="50" charset="-128"/>
              </a:rPr>
              <a:t>１．検証目的</a:t>
            </a:r>
            <a:endParaRPr kumimoji="1" lang="ja-JP" altLang="en-US" sz="3200" b="1" dirty="0"/>
          </a:p>
        </p:txBody>
      </p:sp>
      <p:sp>
        <p:nvSpPr>
          <p:cNvPr id="7" name="コンテンツ プレースホルダー 2">
            <a:extLst>
              <a:ext uri="{FF2B5EF4-FFF2-40B4-BE49-F238E27FC236}">
                <a16:creationId xmlns:a16="http://schemas.microsoft.com/office/drawing/2014/main" id="{79BE4555-E32F-4A40-9106-49800D8858C9}"/>
              </a:ext>
            </a:extLst>
          </p:cNvPr>
          <p:cNvSpPr txBox="1">
            <a:spLocks/>
          </p:cNvSpPr>
          <p:nvPr/>
        </p:nvSpPr>
        <p:spPr>
          <a:xfrm>
            <a:off x="185166" y="1004778"/>
            <a:ext cx="10193274" cy="5734350"/>
          </a:xfrm>
          <a:prstGeom prst="rect">
            <a:avLst/>
          </a:prstGeom>
        </p:spPr>
        <p:txBody>
          <a:bodyPr vert="horz" lIns="91440" tIns="45720" rIns="91440" bIns="45720" rtlCol="0">
            <a:noAutofit/>
          </a:bodyPr>
          <a:lstStyle>
            <a:lvl1pPr marL="200482" indent="-200482" algn="l" defTabSz="801929" rtl="0" eaLnBrk="1" latinLnBrk="0" hangingPunct="1">
              <a:lnSpc>
                <a:spcPct val="90000"/>
              </a:lnSpc>
              <a:spcBef>
                <a:spcPts val="877"/>
              </a:spcBef>
              <a:buFont typeface="Wingdings 2" pitchFamily="18" charset="2"/>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Wingdings 2" pitchFamily="18" charset="2"/>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Wingdings 2" pitchFamily="18" charset="2"/>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5pPr>
            <a:lvl6pPr marL="2205304"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6pPr>
            <a:lvl7pPr marL="2606269"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7pPr>
            <a:lvl8pPr marL="3007233"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8pPr>
            <a:lvl9pPr marL="3408197"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9pPr>
          </a:lstStyle>
          <a:p>
            <a:pPr marL="0" indent="0">
              <a:lnSpc>
                <a:spcPct val="15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人事評価制度は、「職員の資質、能力及び執務意欲の向上を図ること」を目的とし、その結果を異動や　</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昇任、給与など人事給与制度全般に活用することとしており、本府では、平成１２年度の試験実施以降、</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評価の活用範囲の拡大、評価指標の見直しなど、様々な改善を行ってきた。</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200000"/>
              </a:lnSpc>
              <a:buNone/>
            </a:pPr>
            <a:endParaRPr lang="en-US" altLang="ja-JP" sz="100" dirty="0">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平成２５年度から本格導入した相対評価による人事評価制度については、これまで、実施状況等を基に</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検証を行うとともに、必要に応じて所要の改善策を実施してきた。</a:t>
            </a:r>
            <a:r>
              <a:rPr lang="ja-JP" altLang="en-US" sz="1800" dirty="0">
                <a:latin typeface="UD デジタル 教科書体 NK-R" panose="02020400000000000000" pitchFamily="18" charset="-128"/>
                <a:ea typeface="UD デジタル 教科書体 NK-R" panose="02020400000000000000" pitchFamily="18" charset="-128"/>
              </a:rPr>
              <a:t>特に</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、令和６年度には、これまでの取組</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による成果を踏まえつつ、絶対評価で良好とされた職員のうち、相対評価で下位区分となった職員の執</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務意欲の低下傾向が顕著という課題を踏まえ、職員の執務意欲のさらなる向上に向けた制度改正を</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行ったところ。</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200000"/>
              </a:lnSpc>
              <a:buNone/>
            </a:pPr>
            <a:endParaRPr kumimoji="1" lang="en-US" altLang="ja-JP" sz="1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lang="ja-JP" altLang="en-US" sz="1800" dirty="0">
                <a:latin typeface="UD デジタル 教科書体 NK-R" panose="02020400000000000000" pitchFamily="18" charset="-128"/>
                <a:ea typeface="UD デジタル 教科書体 NK-R" panose="02020400000000000000" pitchFamily="18" charset="-128"/>
              </a:rPr>
              <a:t>○　</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本検証は、制度改正による影響について検証を行うとともに、現在の人事評価制度が、制度の目的・</a:t>
            </a:r>
            <a:r>
              <a:rPr lang="ja-JP" altLang="en-US" sz="1800" dirty="0">
                <a:latin typeface="UD デジタル 教科書体 NK-R" panose="02020400000000000000" pitchFamily="18" charset="-128"/>
                <a:ea typeface="UD デジタル 教科書体 NK-R" panose="02020400000000000000" pitchFamily="18" charset="-128"/>
              </a:rPr>
              <a:t>　　</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　　ねらいに沿った仕組みとなっているかどうか、確認することを目的とするものである。</a:t>
            </a:r>
            <a:endParaRPr kumimoji="1"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698B21E0-D001-4307-A2A2-8BAFA3ABE8A8}"/>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１</a:t>
            </a:r>
          </a:p>
        </p:txBody>
      </p:sp>
    </p:spTree>
    <p:extLst>
      <p:ext uri="{BB962C8B-B14F-4D97-AF65-F5344CB8AC3E}">
        <p14:creationId xmlns:p14="http://schemas.microsoft.com/office/powerpoint/2010/main" val="283689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E409FB17-2D4C-4833-8284-EFA4687D82B8}"/>
              </a:ext>
            </a:extLst>
          </p:cNvPr>
          <p:cNvGraphicFramePr>
            <a:graphicFrameLocks noGrp="1"/>
          </p:cNvGraphicFramePr>
          <p:nvPr>
            <p:extLst>
              <p:ext uri="{D42A27DB-BD31-4B8C-83A1-F6EECF244321}">
                <p14:modId xmlns:p14="http://schemas.microsoft.com/office/powerpoint/2010/main" val="1178945680"/>
              </p:ext>
            </p:extLst>
          </p:nvPr>
        </p:nvGraphicFramePr>
        <p:xfrm>
          <a:off x="943581" y="3152892"/>
          <a:ext cx="8842080" cy="4000941"/>
        </p:xfrm>
        <a:graphic>
          <a:graphicData uri="http://schemas.openxmlformats.org/drawingml/2006/table">
            <a:tbl>
              <a:tblPr firstRow="1" bandRow="1">
                <a:tableStyleId>{5C22544A-7EE6-4342-B048-85BDC9FD1C3A}</a:tableStyleId>
              </a:tblPr>
              <a:tblGrid>
                <a:gridCol w="959796">
                  <a:extLst>
                    <a:ext uri="{9D8B030D-6E8A-4147-A177-3AD203B41FA5}">
                      <a16:colId xmlns:a16="http://schemas.microsoft.com/office/drawing/2014/main" val="1388701316"/>
                    </a:ext>
                  </a:extLst>
                </a:gridCol>
                <a:gridCol w="959796">
                  <a:extLst>
                    <a:ext uri="{9D8B030D-6E8A-4147-A177-3AD203B41FA5}">
                      <a16:colId xmlns:a16="http://schemas.microsoft.com/office/drawing/2014/main" val="3753510352"/>
                    </a:ext>
                  </a:extLst>
                </a:gridCol>
                <a:gridCol w="959796">
                  <a:extLst>
                    <a:ext uri="{9D8B030D-6E8A-4147-A177-3AD203B41FA5}">
                      <a16:colId xmlns:a16="http://schemas.microsoft.com/office/drawing/2014/main" val="2623914714"/>
                    </a:ext>
                  </a:extLst>
                </a:gridCol>
                <a:gridCol w="959796">
                  <a:extLst>
                    <a:ext uri="{9D8B030D-6E8A-4147-A177-3AD203B41FA5}">
                      <a16:colId xmlns:a16="http://schemas.microsoft.com/office/drawing/2014/main" val="73705029"/>
                    </a:ext>
                  </a:extLst>
                </a:gridCol>
                <a:gridCol w="959796">
                  <a:extLst>
                    <a:ext uri="{9D8B030D-6E8A-4147-A177-3AD203B41FA5}">
                      <a16:colId xmlns:a16="http://schemas.microsoft.com/office/drawing/2014/main" val="2960110908"/>
                    </a:ext>
                  </a:extLst>
                </a:gridCol>
                <a:gridCol w="959796">
                  <a:extLst>
                    <a:ext uri="{9D8B030D-6E8A-4147-A177-3AD203B41FA5}">
                      <a16:colId xmlns:a16="http://schemas.microsoft.com/office/drawing/2014/main" val="863834421"/>
                    </a:ext>
                  </a:extLst>
                </a:gridCol>
                <a:gridCol w="959796">
                  <a:extLst>
                    <a:ext uri="{9D8B030D-6E8A-4147-A177-3AD203B41FA5}">
                      <a16:colId xmlns:a16="http://schemas.microsoft.com/office/drawing/2014/main" val="2012660662"/>
                    </a:ext>
                  </a:extLst>
                </a:gridCol>
                <a:gridCol w="1085891">
                  <a:extLst>
                    <a:ext uri="{9D8B030D-6E8A-4147-A177-3AD203B41FA5}">
                      <a16:colId xmlns:a16="http://schemas.microsoft.com/office/drawing/2014/main" val="4288960829"/>
                    </a:ext>
                  </a:extLst>
                </a:gridCol>
                <a:gridCol w="1037617">
                  <a:extLst>
                    <a:ext uri="{9D8B030D-6E8A-4147-A177-3AD203B41FA5}">
                      <a16:colId xmlns:a16="http://schemas.microsoft.com/office/drawing/2014/main" val="570912147"/>
                    </a:ext>
                  </a:extLst>
                </a:gridCol>
              </a:tblGrid>
              <a:tr h="475931">
                <a:tc>
                  <a:txBody>
                    <a:bodyPr/>
                    <a:lstStyle/>
                    <a:p>
                      <a:pPr algn="ct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a:txBody>
                  <a:tcPr marL="80189" marR="80189" marT="40094" marB="4009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特区分</a:t>
                      </a: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一区分</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二区分</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三区分</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四区分</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五区分</a:t>
                      </a: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総計</a:t>
                      </a: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割合</a:t>
                      </a: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865152950"/>
                  </a:ext>
                </a:extLst>
              </a:tr>
              <a:tr h="388557">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S</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0.1%</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476615"/>
                  </a:ext>
                </a:extLst>
              </a:tr>
              <a:tr h="388557">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AA</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408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331</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68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812</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9.4</a:t>
                      </a:r>
                      <a:r>
                        <a:rPr kumimoji="1" lang="ja-JP" altLang="en-US" sz="1600" dirty="0">
                          <a:latin typeface="BIZ UDPゴシック" panose="020B0400000000000000" pitchFamily="50" charset="-128"/>
                          <a:ea typeface="BIZ UDPゴシック" panose="020B0400000000000000" pitchFamily="50" charset="-128"/>
                        </a:rPr>
                        <a:t>％</a:t>
                      </a: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279534"/>
                  </a:ext>
                </a:extLst>
              </a:tr>
              <a:tr h="388557">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A</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17</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536</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1,336</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670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2,559</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29.6%</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735580"/>
                  </a:ext>
                </a:extLst>
              </a:tr>
              <a:tr h="388557">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B</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384</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4,450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304</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5,138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59.5%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267552"/>
                  </a:ext>
                </a:extLst>
              </a:tr>
              <a:tr h="390189">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C</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kumimoji="1" lang="ja-JP" altLang="en-US" sz="160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38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12</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0.6%</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284476"/>
                  </a:ext>
                </a:extLst>
              </a:tr>
              <a:tr h="388557">
                <a:tc>
                  <a:txBody>
                    <a:bodyPr/>
                    <a:lstStyle/>
                    <a:p>
                      <a:pPr algn="ctr"/>
                      <a:r>
                        <a:rPr kumimoji="1" lang="en-US" altLang="ja-JP" sz="1600" b="1" dirty="0">
                          <a:latin typeface="BIZ UDPゴシック" panose="020B0400000000000000" pitchFamily="50" charset="-128"/>
                          <a:ea typeface="BIZ UDPゴシック" panose="020B0400000000000000" pitchFamily="50" charset="-128"/>
                        </a:rPr>
                        <a:t>D</a:t>
                      </a:r>
                      <a:endParaRPr kumimoji="1" lang="ja-JP" altLang="en-US" sz="1600" b="1"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78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78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0.9%</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189301"/>
                  </a:ext>
                </a:extLst>
              </a:tr>
              <a:tr h="596018">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総人数</a:t>
                      </a: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430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867</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1,788</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5,125</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342</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90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8,642</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100.0%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205619725"/>
                  </a:ext>
                </a:extLst>
              </a:tr>
              <a:tr h="596018">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割合</a:t>
                      </a: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10.0</a:t>
                      </a:r>
                      <a:r>
                        <a:rPr kumimoji="1" lang="ja-JP" altLang="en-US" sz="1600" dirty="0">
                          <a:latin typeface="BIZ UDPゴシック" panose="020B0400000000000000" pitchFamily="50" charset="-128"/>
                          <a:ea typeface="BIZ UDPゴシック" panose="020B0400000000000000" pitchFamily="50" charset="-128"/>
                        </a:rPr>
                        <a:t>％</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20.7%</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59.3%</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4.0%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100.0%</a:t>
                      </a: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3636819"/>
                  </a:ext>
                </a:extLst>
              </a:tr>
            </a:tbl>
          </a:graphicData>
        </a:graphic>
      </p:graphicFrame>
      <p:sp>
        <p:nvSpPr>
          <p:cNvPr id="9" name="四角形: 角を丸くする 8">
            <a:extLst>
              <a:ext uri="{FF2B5EF4-FFF2-40B4-BE49-F238E27FC236}">
                <a16:creationId xmlns:a16="http://schemas.microsoft.com/office/drawing/2014/main" id="{3F6DA209-0775-4E29-87DC-E3FACFC42D38}"/>
              </a:ext>
            </a:extLst>
          </p:cNvPr>
          <p:cNvSpPr/>
          <p:nvPr/>
        </p:nvSpPr>
        <p:spPr>
          <a:xfrm>
            <a:off x="0" y="-12821"/>
            <a:ext cx="10691813" cy="478491"/>
          </a:xfrm>
          <a:prstGeom prst="roundRect">
            <a:avLst>
              <a:gd name="adj" fmla="val 21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latin typeface="BIZ UDPゴシック" panose="020B0400000000000000" pitchFamily="50" charset="-128"/>
                <a:ea typeface="BIZ UDPゴシック" panose="020B0400000000000000" pitchFamily="50" charset="-128"/>
              </a:rPr>
              <a:t>２．検証内容</a:t>
            </a:r>
            <a:endParaRPr kumimoji="1" lang="ja-JP" altLang="en-US" sz="3600" b="1" dirty="0"/>
          </a:p>
        </p:txBody>
      </p:sp>
      <p:sp>
        <p:nvSpPr>
          <p:cNvPr id="2" name="テキスト ボックス 1">
            <a:extLst>
              <a:ext uri="{FF2B5EF4-FFF2-40B4-BE49-F238E27FC236}">
                <a16:creationId xmlns:a16="http://schemas.microsoft.com/office/drawing/2014/main" id="{56940E1F-439E-4837-96C8-E02D4AFE7E34}"/>
              </a:ext>
            </a:extLst>
          </p:cNvPr>
          <p:cNvSpPr txBox="1"/>
          <p:nvPr/>
        </p:nvSpPr>
        <p:spPr>
          <a:xfrm>
            <a:off x="88455" y="1044821"/>
            <a:ext cx="7774742"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① 令和</a:t>
            </a:r>
            <a:r>
              <a:rPr kumimoji="1" lang="en-US" altLang="ja-JP" b="1" dirty="0">
                <a:latin typeface="BIZ UDPゴシック" panose="020B0400000000000000" pitchFamily="50" charset="-128"/>
                <a:ea typeface="BIZ UDPゴシック" panose="020B0400000000000000" pitchFamily="50" charset="-128"/>
              </a:rPr>
              <a:t>6</a:t>
            </a:r>
            <a:r>
              <a:rPr kumimoji="1" lang="ja-JP" altLang="en-US" b="1" dirty="0">
                <a:latin typeface="BIZ UDPゴシック" panose="020B0400000000000000" pitchFamily="50" charset="-128"/>
                <a:ea typeface="BIZ UDPゴシック" panose="020B0400000000000000" pitchFamily="50" charset="-128"/>
              </a:rPr>
              <a:t>年度人事評価結果 </a:t>
            </a: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絶対（二次）評価結果と相対評価結果の相関</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D7A70F14-E52E-4904-AD1F-9A1461C1992D}"/>
              </a:ext>
            </a:extLst>
          </p:cNvPr>
          <p:cNvGrpSpPr/>
          <p:nvPr/>
        </p:nvGrpSpPr>
        <p:grpSpPr>
          <a:xfrm>
            <a:off x="914397" y="3132852"/>
            <a:ext cx="1094443" cy="506228"/>
            <a:chOff x="1387634" y="3394312"/>
            <a:chExt cx="1094443" cy="506228"/>
          </a:xfrm>
        </p:grpSpPr>
        <p:sp>
          <p:nvSpPr>
            <p:cNvPr id="4" name="テキスト ボックス 3">
              <a:extLst>
                <a:ext uri="{FF2B5EF4-FFF2-40B4-BE49-F238E27FC236}">
                  <a16:creationId xmlns:a16="http://schemas.microsoft.com/office/drawing/2014/main" id="{09F0A46E-7619-41BD-A2DB-0ABA5A18C2DD}"/>
                </a:ext>
              </a:extLst>
            </p:cNvPr>
            <p:cNvSpPr txBox="1"/>
            <p:nvPr/>
          </p:nvSpPr>
          <p:spPr>
            <a:xfrm>
              <a:off x="1387634" y="3561986"/>
              <a:ext cx="648192" cy="338554"/>
            </a:xfrm>
            <a:prstGeom prst="rect">
              <a:avLst/>
            </a:prstGeom>
            <a:no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絶対</a:t>
              </a:r>
            </a:p>
          </p:txBody>
        </p:sp>
        <p:sp>
          <p:nvSpPr>
            <p:cNvPr id="6" name="テキスト ボックス 5">
              <a:extLst>
                <a:ext uri="{FF2B5EF4-FFF2-40B4-BE49-F238E27FC236}">
                  <a16:creationId xmlns:a16="http://schemas.microsoft.com/office/drawing/2014/main" id="{2CD25C7C-F345-4F9A-981B-FBC933F9B7EC}"/>
                </a:ext>
              </a:extLst>
            </p:cNvPr>
            <p:cNvSpPr txBox="1"/>
            <p:nvPr/>
          </p:nvSpPr>
          <p:spPr>
            <a:xfrm>
              <a:off x="1833885" y="3394312"/>
              <a:ext cx="648192" cy="335348"/>
            </a:xfrm>
            <a:prstGeom prst="rect">
              <a:avLst/>
            </a:prstGeom>
            <a:no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相対</a:t>
              </a:r>
            </a:p>
          </p:txBody>
        </p:sp>
      </p:grpSp>
      <p:sp>
        <p:nvSpPr>
          <p:cNvPr id="8" name="四角形: 角を丸くする 7">
            <a:extLst>
              <a:ext uri="{FF2B5EF4-FFF2-40B4-BE49-F238E27FC236}">
                <a16:creationId xmlns:a16="http://schemas.microsoft.com/office/drawing/2014/main" id="{1927CF74-30EA-423E-AD0B-2C5D17E9BEB1}"/>
              </a:ext>
            </a:extLst>
          </p:cNvPr>
          <p:cNvSpPr/>
          <p:nvPr/>
        </p:nvSpPr>
        <p:spPr>
          <a:xfrm>
            <a:off x="0" y="465670"/>
            <a:ext cx="6010657" cy="45105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（１）令和</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6</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年度人事評価結果の状況・分析</a:t>
            </a:r>
            <a:endParaRPr kumimoji="1" lang="ja-JP" altLang="en-US" sz="2800" b="1" dirty="0">
              <a:solidFill>
                <a:schemeClr val="tx1"/>
              </a:solidFill>
            </a:endParaRPr>
          </a:p>
        </p:txBody>
      </p:sp>
      <p:sp>
        <p:nvSpPr>
          <p:cNvPr id="10" name="テキスト ボックス 9">
            <a:extLst>
              <a:ext uri="{FF2B5EF4-FFF2-40B4-BE49-F238E27FC236}">
                <a16:creationId xmlns:a16="http://schemas.microsoft.com/office/drawing/2014/main" id="{19A6BA0A-035A-4736-9956-5D01260DA668}"/>
              </a:ext>
            </a:extLst>
          </p:cNvPr>
          <p:cNvSpPr txBox="1"/>
          <p:nvPr/>
        </p:nvSpPr>
        <p:spPr>
          <a:xfrm>
            <a:off x="153048" y="1463710"/>
            <a:ext cx="10529139" cy="1569660"/>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・令和</a:t>
            </a:r>
            <a:r>
              <a:rPr kumimoji="1" lang="en-US" altLang="ja-JP" sz="1600" dirty="0">
                <a:latin typeface="UD デジタル 教科書体 NK-R" panose="02020400000000000000" pitchFamily="18" charset="-128"/>
                <a:ea typeface="UD デジタル 教科書体 NK-R" panose="02020400000000000000" pitchFamily="18" charset="-128"/>
              </a:rPr>
              <a:t>6</a:t>
            </a:r>
            <a:r>
              <a:rPr kumimoji="1" lang="ja-JP" altLang="en-US" sz="1600" dirty="0">
                <a:latin typeface="UD デジタル 教科書体 NK-R" panose="02020400000000000000" pitchFamily="18" charset="-128"/>
                <a:ea typeface="UD デジタル 教科書体 NK-R" panose="02020400000000000000" pitchFamily="18" charset="-128"/>
              </a:rPr>
              <a:t>年度の制度改正において、相対評価の分布割合を見直したことにより、これまで相当数生じていた、絶対（二次）評</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価結果「</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」のうち、下位の相対評価区分（四区分）に位置付けられる職員は、大幅に減少した。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baseline="300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B</a:t>
            </a:r>
            <a:r>
              <a:rPr kumimoji="1" lang="ja-JP" altLang="en-US" sz="1400" dirty="0">
                <a:latin typeface="UD デジタル 教科書体 NK-R" panose="02020400000000000000" pitchFamily="18" charset="-128"/>
                <a:ea typeface="UD デジタル 教科書体 NK-R" panose="02020400000000000000" pitchFamily="18" charset="-128"/>
              </a:rPr>
              <a:t>」のうち下位の相対評価に位置付けられた職員　　Ｒ５年度：約</a:t>
            </a:r>
            <a:r>
              <a:rPr kumimoji="1" lang="en-US" altLang="ja-JP" sz="1400" dirty="0">
                <a:latin typeface="UD デジタル 教科書体 NK-R" panose="02020400000000000000" pitchFamily="18" charset="-128"/>
                <a:ea typeface="UD デジタル 教科書体 NK-R" panose="02020400000000000000" pitchFamily="18" charset="-128"/>
              </a:rPr>
              <a:t>18</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1,148</a:t>
            </a:r>
            <a:r>
              <a:rPr kumimoji="1" lang="ja-JP" altLang="en-US" sz="1400" dirty="0">
                <a:latin typeface="UD デジタル 教科書体 NK-R" panose="02020400000000000000" pitchFamily="18" charset="-128"/>
                <a:ea typeface="UD デジタル 教科書体 NK-R" panose="02020400000000000000" pitchFamily="18" charset="-128"/>
              </a:rPr>
              <a:t>人／</a:t>
            </a:r>
            <a:r>
              <a:rPr kumimoji="1" lang="en-US" altLang="ja-JP" sz="1400" dirty="0">
                <a:latin typeface="UD デジタル 教科書体 NK-R" panose="02020400000000000000" pitchFamily="18" charset="-128"/>
                <a:ea typeface="UD デジタル 教科書体 NK-R" panose="02020400000000000000" pitchFamily="18" charset="-128"/>
              </a:rPr>
              <a:t>6,243</a:t>
            </a:r>
            <a:r>
              <a:rPr kumimoji="1" lang="ja-JP" altLang="en-US" sz="1400" dirty="0">
                <a:latin typeface="UD デジタル 教科書体 NK-R" panose="02020400000000000000" pitchFamily="18" charset="-128"/>
                <a:ea typeface="UD デジタル 教科書体 NK-R" panose="02020400000000000000" pitchFamily="18" charset="-128"/>
              </a:rPr>
              <a:t>人）　⇒　Ｒ</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年度：約</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304</a:t>
            </a:r>
            <a:r>
              <a:rPr kumimoji="1" lang="ja-JP" altLang="en-US" sz="1400" dirty="0">
                <a:latin typeface="UD デジタル 教科書体 NK-R" panose="02020400000000000000" pitchFamily="18" charset="-128"/>
                <a:ea typeface="UD デジタル 教科書体 NK-R" panose="02020400000000000000" pitchFamily="18" charset="-128"/>
              </a:rPr>
              <a:t>人／</a:t>
            </a:r>
            <a:r>
              <a:rPr kumimoji="1" lang="en-US" altLang="ja-JP" sz="1400" dirty="0">
                <a:latin typeface="UD デジタル 教科書体 NK-R" panose="02020400000000000000" pitchFamily="18" charset="-128"/>
                <a:ea typeface="UD デジタル 教科書体 NK-R" panose="02020400000000000000" pitchFamily="18" charset="-128"/>
              </a:rPr>
              <a:t>5,138</a:t>
            </a:r>
            <a:r>
              <a:rPr kumimoji="1" lang="ja-JP" altLang="en-US" sz="1400" dirty="0">
                <a:latin typeface="UD デジタル 教科書体 NK-R" panose="02020400000000000000" pitchFamily="18" charset="-128"/>
                <a:ea typeface="UD デジタル 教科書体 NK-R" panose="02020400000000000000" pitchFamily="18" charset="-128"/>
              </a:rPr>
              <a:t>人）</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・なお、各相対評価区分（職階等）ごとの逆転現象（例：「</a:t>
            </a:r>
            <a:r>
              <a:rPr kumimoji="1" lang="en-US" altLang="ja-JP" sz="1600" dirty="0">
                <a:latin typeface="UD デジタル 教科書体 NK-R" panose="02020400000000000000" pitchFamily="18" charset="-128"/>
                <a:ea typeface="UD デジタル 教科書体 NK-R" panose="02020400000000000000" pitchFamily="18" charset="-128"/>
              </a:rPr>
              <a:t>A</a:t>
            </a:r>
            <a:r>
              <a:rPr kumimoji="1" lang="ja-JP" altLang="en-US" sz="1600" dirty="0">
                <a:latin typeface="UD デジタル 教科書体 NK-R" panose="02020400000000000000" pitchFamily="18" charset="-128"/>
                <a:ea typeface="UD デジタル 教科書体 NK-R" panose="02020400000000000000" pitchFamily="18" charset="-128"/>
              </a:rPr>
              <a:t>・三区分」と「</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・二区分」）は、引き続き解消できている。</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以下の表において逆転現象が生じているように見えるのは、すべての相対評価区分の結果を合算したものであるため</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689BEACD-A814-46AF-9FE2-6631759DB241}"/>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２</a:t>
            </a:r>
          </a:p>
        </p:txBody>
      </p:sp>
      <p:sp>
        <p:nvSpPr>
          <p:cNvPr id="12" name="テキスト ボックス 11">
            <a:extLst>
              <a:ext uri="{FF2B5EF4-FFF2-40B4-BE49-F238E27FC236}">
                <a16:creationId xmlns:a16="http://schemas.microsoft.com/office/drawing/2014/main" id="{EC128B80-50E6-48C2-BC9F-3DABFB46CFAE}"/>
              </a:ext>
            </a:extLst>
          </p:cNvPr>
          <p:cNvSpPr txBox="1"/>
          <p:nvPr/>
        </p:nvSpPr>
        <p:spPr>
          <a:xfrm>
            <a:off x="933585" y="7160856"/>
            <a:ext cx="5805544" cy="276999"/>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各割合の算出にあたっては、四捨五入しているため、内訳と計は必ずしも一致しません</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4053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DFC6E4-C9FB-46D3-A1DF-BB0311B69D5F}"/>
              </a:ext>
            </a:extLst>
          </p:cNvPr>
          <p:cNvSpPr txBox="1"/>
          <p:nvPr/>
        </p:nvSpPr>
        <p:spPr>
          <a:xfrm>
            <a:off x="98402" y="680773"/>
            <a:ext cx="7774742" cy="400110"/>
          </a:xfrm>
          <a:prstGeom prst="rect">
            <a:avLst/>
          </a:prstGeom>
          <a:no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② 令和</a:t>
            </a:r>
            <a:r>
              <a:rPr kumimoji="1" lang="en-US" altLang="ja-JP" sz="2000" b="1">
                <a:latin typeface="BIZ UDPゴシック" panose="020B0400000000000000" pitchFamily="50" charset="-128"/>
                <a:ea typeface="BIZ UDPゴシック" panose="020B0400000000000000" pitchFamily="50" charset="-128"/>
              </a:rPr>
              <a:t>6</a:t>
            </a:r>
            <a:r>
              <a:rPr kumimoji="1" lang="ja-JP" altLang="en-US" sz="2000" b="1">
                <a:latin typeface="BIZ UDPゴシック" panose="020B0400000000000000" pitchFamily="50" charset="-128"/>
                <a:ea typeface="BIZ UDPゴシック" panose="020B0400000000000000" pitchFamily="50" charset="-128"/>
              </a:rPr>
              <a:t>年度人事評価結果の給与反映</a:t>
            </a:r>
          </a:p>
        </p:txBody>
      </p:sp>
      <p:sp>
        <p:nvSpPr>
          <p:cNvPr id="3" name="テキスト ボックス 2">
            <a:extLst>
              <a:ext uri="{FF2B5EF4-FFF2-40B4-BE49-F238E27FC236}">
                <a16:creationId xmlns:a16="http://schemas.microsoft.com/office/drawing/2014/main" id="{C61DAD52-073E-4820-840A-4A8CFB1C7173}"/>
              </a:ext>
            </a:extLst>
          </p:cNvPr>
          <p:cNvSpPr txBox="1"/>
          <p:nvPr/>
        </p:nvSpPr>
        <p:spPr>
          <a:xfrm>
            <a:off x="232831" y="989667"/>
            <a:ext cx="10196971" cy="584775"/>
          </a:xfrm>
          <a:prstGeom prst="rect">
            <a:avLst/>
          </a:prstGeom>
          <a:noFill/>
        </p:spPr>
        <p:txBody>
          <a:bodyPr wrap="square" lIns="91440" tIns="45720" rIns="91440" bIns="45720" rtlCol="0" anchor="t">
            <a:spAutoFit/>
          </a:bodyPr>
          <a:lstStyle/>
          <a:p>
            <a:r>
              <a:rPr lang="ja-JP" altLang="en-US" sz="1600" dirty="0">
                <a:latin typeface="UD デジタル 教科書体 NK-R"/>
                <a:ea typeface="UD デジタル 教科書体 NK-R"/>
              </a:rPr>
              <a:t>・</a:t>
            </a:r>
            <a:r>
              <a:rPr lang="ja-JP" sz="1600" dirty="0">
                <a:latin typeface="UD デジタル 教科書体 NK-R"/>
                <a:ea typeface="UD デジタル 教科書体 NK-R"/>
              </a:rPr>
              <a:t>絶対評価及び相対評価を５段階から６段階に変更するとともに、相対評価の分布割合を変更したこ</a:t>
            </a:r>
            <a:r>
              <a:rPr lang="ja-JP" sz="1600" dirty="0">
                <a:latin typeface="UD デジタル 教科書体 NK-R"/>
                <a:ea typeface="UD デジタル 教科書体 NK-R"/>
                <a:cs typeface="Times New Roman"/>
              </a:rPr>
              <a:t>とにあわせて、</a:t>
            </a:r>
            <a:r>
              <a:rPr lang="ja-JP" sz="1600" dirty="0">
                <a:latin typeface="UD デジタル 教科書体 NK-R"/>
                <a:ea typeface="UD デジタル 教科書体 NK-R"/>
              </a:rPr>
              <a:t>令和</a:t>
            </a:r>
            <a:r>
              <a:rPr lang="en-US" altLang="ja-JP" sz="1600" dirty="0">
                <a:latin typeface="UD デジタル 教科書体 NK-R"/>
                <a:ea typeface="UD デジタル 教科書体 NK-R"/>
              </a:rPr>
              <a:t>  </a:t>
            </a:r>
          </a:p>
          <a:p>
            <a:r>
              <a:rPr lang="ja-JP" altLang="en-US" sz="1600" dirty="0">
                <a:latin typeface="UD デジタル 教科書体 NK-R"/>
                <a:ea typeface="UD デジタル 教科書体 NK-R"/>
                <a:cs typeface="Times New Roman"/>
              </a:rPr>
              <a:t>　</a:t>
            </a:r>
            <a:r>
              <a:rPr lang="ja-JP" sz="1600" dirty="0">
                <a:latin typeface="UD デジタル 教科書体 NK-R"/>
                <a:ea typeface="UD デジタル 教科書体 NK-R"/>
                <a:cs typeface="Times New Roman"/>
              </a:rPr>
              <a:t>７</a:t>
            </a:r>
            <a:r>
              <a:rPr lang="ja-JP" sz="1600" dirty="0">
                <a:latin typeface="UD デジタル 教科書体 NK-R"/>
                <a:ea typeface="UD デジタル 教科書体 NK-R"/>
              </a:rPr>
              <a:t>年度以降の給与反映については、</a:t>
            </a:r>
            <a:r>
              <a:rPr lang="ja-JP" sz="1600" dirty="0">
                <a:latin typeface="UD デジタル 教科書体 NK-R"/>
                <a:ea typeface="UD デジタル 教科書体 NK-R"/>
                <a:cs typeface="Times New Roman"/>
              </a:rPr>
              <a:t>頑張った</a:t>
            </a:r>
            <a:r>
              <a:rPr lang="ja-JP" sz="1600" dirty="0">
                <a:latin typeface="UD デジタル 教科書体 NK-R"/>
                <a:ea typeface="UD デジタル 教科書体 NK-R"/>
              </a:rPr>
              <a:t>職員</a:t>
            </a:r>
            <a:r>
              <a:rPr lang="ja-JP" sz="1600" dirty="0">
                <a:effectLst/>
                <a:latin typeface="UD デジタル 教科書体 NK-R"/>
                <a:ea typeface="UD デジタル 教科書体 NK-R"/>
                <a:cs typeface="Times New Roman"/>
              </a:rPr>
              <a:t>が</a:t>
            </a:r>
            <a:r>
              <a:rPr lang="ja-JP" sz="1600" dirty="0">
                <a:latin typeface="UD デジタル 教科書体 NK-R"/>
                <a:ea typeface="UD デジタル 教科書体 NK-R"/>
                <a:cs typeface="Times New Roman"/>
              </a:rPr>
              <a:t>報われ</a:t>
            </a:r>
            <a:r>
              <a:rPr lang="ja-JP" sz="1600" dirty="0">
                <a:effectLst/>
                <a:latin typeface="UD デジタル 教科書体 NK-R"/>
                <a:ea typeface="UD デジタル 教科書体 NK-R"/>
                <a:cs typeface="Times New Roman"/>
              </a:rPr>
              <a:t>るよう、メリハリ</a:t>
            </a:r>
            <a:r>
              <a:rPr lang="ja-JP" sz="1600" dirty="0">
                <a:latin typeface="UD デジタル 教科書体 NK-R"/>
                <a:ea typeface="UD デジタル 教科書体 NK-R"/>
                <a:cs typeface="Times New Roman"/>
              </a:rPr>
              <a:t>は維持</a:t>
            </a:r>
            <a:r>
              <a:rPr lang="ja-JP" sz="1600" dirty="0">
                <a:effectLst/>
                <a:latin typeface="UD デジタル 教科書体 NK-R"/>
                <a:ea typeface="UD デジタル 教科書体 NK-R"/>
                <a:cs typeface="Times New Roman"/>
              </a:rPr>
              <a:t>し</a:t>
            </a:r>
            <a:r>
              <a:rPr lang="ja-JP" sz="1600" dirty="0">
                <a:latin typeface="UD デジタル 教科書体 NK-R"/>
                <a:ea typeface="UD デジタル 教科書体 NK-R"/>
                <a:cs typeface="Times New Roman"/>
              </a:rPr>
              <a:t>つつ以下</a:t>
            </a:r>
            <a:r>
              <a:rPr lang="ja-JP" sz="1600" dirty="0">
                <a:effectLst/>
                <a:latin typeface="UD デジタル 教科書体 NK-R"/>
                <a:ea typeface="UD デジタル 教科書体 NK-R"/>
                <a:cs typeface="Times New Roman"/>
              </a:rPr>
              <a:t>の</a:t>
            </a:r>
            <a:r>
              <a:rPr lang="ja-JP" sz="1600" dirty="0">
                <a:latin typeface="UD デジタル 教科書体 NK-R"/>
                <a:ea typeface="UD デジタル 教科書体 NK-R"/>
                <a:cs typeface="Times New Roman"/>
              </a:rPr>
              <a:t>とおり変更</a:t>
            </a:r>
            <a:r>
              <a:rPr lang="ja-JP" sz="1600" dirty="0">
                <a:effectLst/>
                <a:latin typeface="UD デジタル 教科書体 NK-R"/>
                <a:ea typeface="UD デジタル 教科書体 NK-R"/>
                <a:cs typeface="Times New Roman"/>
              </a:rPr>
              <a:t>している。</a:t>
            </a:r>
            <a:endParaRPr lang="en-US" dirty="0">
              <a:latin typeface="UD デジタル 教科書体 NK-R"/>
              <a:ea typeface="UD デジタル 教科書体 NK-R"/>
              <a:cs typeface="Times New Roman"/>
            </a:endParaRPr>
          </a:p>
        </p:txBody>
      </p:sp>
      <p:sp>
        <p:nvSpPr>
          <p:cNvPr id="4" name="四角形: 角を丸くする 3">
            <a:extLst>
              <a:ext uri="{FF2B5EF4-FFF2-40B4-BE49-F238E27FC236}">
                <a16:creationId xmlns:a16="http://schemas.microsoft.com/office/drawing/2014/main" id="{2729A5BD-3A6B-41D5-A29F-7F4737FCEBC5}"/>
              </a:ext>
            </a:extLst>
          </p:cNvPr>
          <p:cNvSpPr/>
          <p:nvPr/>
        </p:nvSpPr>
        <p:spPr>
          <a:xfrm>
            <a:off x="0" y="0"/>
            <a:ext cx="6010657" cy="45105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a:solidFill>
                  <a:schemeClr val="tx1"/>
                </a:solidFill>
                <a:latin typeface="BIZ UDPゴシック" panose="020B0400000000000000" pitchFamily="50" charset="-128"/>
                <a:ea typeface="BIZ UDPゴシック" panose="020B0400000000000000" pitchFamily="50" charset="-128"/>
              </a:rPr>
              <a:t> （１）令和</a:t>
            </a:r>
            <a:r>
              <a:rPr kumimoji="1" lang="en-US" altLang="ja-JP" sz="2400" b="1">
                <a:solidFill>
                  <a:schemeClr val="tx1"/>
                </a:solidFill>
                <a:latin typeface="BIZ UDPゴシック" panose="020B0400000000000000" pitchFamily="50" charset="-128"/>
                <a:ea typeface="BIZ UDPゴシック" panose="020B0400000000000000" pitchFamily="50" charset="-128"/>
              </a:rPr>
              <a:t>6</a:t>
            </a:r>
            <a:r>
              <a:rPr kumimoji="1" lang="ja-JP" altLang="en-US" sz="2400" b="1">
                <a:solidFill>
                  <a:schemeClr val="tx1"/>
                </a:solidFill>
                <a:latin typeface="BIZ UDPゴシック" panose="020B0400000000000000" pitchFamily="50" charset="-128"/>
                <a:ea typeface="BIZ UDPゴシック" panose="020B0400000000000000" pitchFamily="50" charset="-128"/>
              </a:rPr>
              <a:t>年度人事評価結果の状況・分析</a:t>
            </a:r>
            <a:endParaRPr kumimoji="1" lang="ja-JP" altLang="en-US" sz="2800" b="1">
              <a:solidFill>
                <a:schemeClr val="tx1"/>
              </a:solidFill>
            </a:endParaRPr>
          </a:p>
        </p:txBody>
      </p:sp>
      <p:sp>
        <p:nvSpPr>
          <p:cNvPr id="6" name="テキスト ボックス 5">
            <a:extLst>
              <a:ext uri="{FF2B5EF4-FFF2-40B4-BE49-F238E27FC236}">
                <a16:creationId xmlns:a16="http://schemas.microsoft.com/office/drawing/2014/main" id="{A9D4A769-EA67-49A8-9BAF-C479DF0167C0}"/>
              </a:ext>
            </a:extLst>
          </p:cNvPr>
          <p:cNvSpPr txBox="1"/>
          <p:nvPr/>
        </p:nvSpPr>
        <p:spPr>
          <a:xfrm>
            <a:off x="246318" y="6415898"/>
            <a:ext cx="10188866" cy="430887"/>
          </a:xfrm>
          <a:prstGeom prst="rect">
            <a:avLst/>
          </a:prstGeom>
          <a:noFill/>
        </p:spPr>
        <p:txBody>
          <a:bodyPr wrap="square" lIns="91440" tIns="45720" rIns="91440" bIns="45720" rtlCol="0" anchor="t">
            <a:spAutoFit/>
          </a:bodyPr>
          <a:lstStyle/>
          <a:p>
            <a:r>
              <a:rPr lang="en-US" altLang="ja-JP" sz="1100" dirty="0">
                <a:latin typeface="BIZ UDPゴシック" panose="020B0400000000000000" pitchFamily="50" charset="-128"/>
                <a:ea typeface="BIZ UDPゴシック"/>
              </a:rPr>
              <a:t>※</a:t>
            </a:r>
            <a:r>
              <a:rPr lang="ja-JP" altLang="en-US" sz="1100" dirty="0">
                <a:latin typeface="BIZ UDPゴシック" panose="020B0400000000000000" pitchFamily="50" charset="-128"/>
                <a:ea typeface="BIZ UDPゴシック"/>
              </a:rPr>
              <a:t>勤務成績が極めて良好である職員、又は、特に良好である職員のうち、相対評価結果が一区分である者、又は、相対評価結果が二区分で、二次評価結果がＡＡである</a:t>
            </a:r>
            <a:endParaRPr lang="en-US" altLang="ja-JP" sz="1100" dirty="0">
              <a:latin typeface="BIZ UDPゴシック" panose="020B0400000000000000" pitchFamily="50" charset="-128"/>
              <a:ea typeface="BIZ UDPゴシック"/>
            </a:endParaRPr>
          </a:p>
          <a:p>
            <a:r>
              <a:rPr lang="ja-JP" altLang="en-US" sz="1100" dirty="0">
                <a:latin typeface="BIZ UDPゴシック" panose="020B0400000000000000" pitchFamily="50" charset="-128"/>
                <a:ea typeface="BIZ UDPゴシック"/>
              </a:rPr>
              <a:t>   者については、単年度に限り、標準の昇給幅である４号給を上回って昇給</a:t>
            </a:r>
            <a:r>
              <a:rPr lang="en-US" altLang="ja-JP" sz="1100" dirty="0">
                <a:latin typeface="BIZ UDPゴシック" panose="020B0400000000000000" pitchFamily="50" charset="-128"/>
                <a:ea typeface="BIZ UDPゴシック"/>
              </a:rPr>
              <a:t>  </a:t>
            </a:r>
            <a:r>
              <a:rPr lang="ja-JP" altLang="en-US" sz="1100" dirty="0">
                <a:latin typeface="BIZ UDPゴシック" panose="020B0400000000000000" pitchFamily="50" charset="-128"/>
                <a:ea typeface="BIZ UDPゴシック"/>
              </a:rPr>
              <a:t>（ただし、翌年は前年が４号給昇給したものとして調整）</a:t>
            </a:r>
            <a:endParaRPr kumimoji="1" lang="ja-JP" altLang="en-US" sz="1100" dirty="0">
              <a:latin typeface="BIZ UDPゴシック" panose="020B0400000000000000" pitchFamily="50" charset="-128"/>
              <a:ea typeface="BIZ UDPゴシック"/>
            </a:endParaRPr>
          </a:p>
        </p:txBody>
      </p:sp>
      <p:sp>
        <p:nvSpPr>
          <p:cNvPr id="7" name="テキスト ボックス 6">
            <a:extLst>
              <a:ext uri="{FF2B5EF4-FFF2-40B4-BE49-F238E27FC236}">
                <a16:creationId xmlns:a16="http://schemas.microsoft.com/office/drawing/2014/main" id="{FBDEC47E-0563-4009-B67F-63009E763182}"/>
              </a:ext>
            </a:extLst>
          </p:cNvPr>
          <p:cNvSpPr txBox="1"/>
          <p:nvPr/>
        </p:nvSpPr>
        <p:spPr>
          <a:xfrm>
            <a:off x="229866" y="6852480"/>
            <a:ext cx="10203953" cy="430887"/>
          </a:xfrm>
          <a:prstGeom prst="rect">
            <a:avLst/>
          </a:prstGeom>
          <a:noFill/>
        </p:spPr>
        <p:txBody>
          <a:bodyPr wrap="square" lIns="91440" tIns="45720" rIns="91440" bIns="45720" rtlCol="0" anchor="t">
            <a:spAutoFit/>
          </a:bodyPr>
          <a:lstStyle/>
          <a:p>
            <a:r>
              <a:rPr kumimoji="1" lang="ja-JP" altLang="en-US" sz="1100">
                <a:latin typeface="BIZ UDPゴシック" panose="020B0400000000000000" pitchFamily="50" charset="-128"/>
                <a:ea typeface="BIZ UDPゴシック"/>
              </a:rPr>
              <a:t>※昇給は令和</a:t>
            </a:r>
            <a:r>
              <a:rPr kumimoji="1" lang="en-US" altLang="ja-JP" sz="1100">
                <a:latin typeface="BIZ UDPゴシック" panose="020B0400000000000000" pitchFamily="50" charset="-128"/>
                <a:ea typeface="BIZ UDPゴシック"/>
              </a:rPr>
              <a:t>8</a:t>
            </a:r>
            <a:r>
              <a:rPr kumimoji="1" lang="ja-JP" altLang="en-US" sz="1100">
                <a:latin typeface="BIZ UDPゴシック" panose="020B0400000000000000" pitchFamily="50" charset="-128"/>
                <a:ea typeface="BIZ UDPゴシック"/>
              </a:rPr>
              <a:t>年１月から反映し（部長級・次長級職員及び再任用職員をのぞく）、勤勉手当は令和</a:t>
            </a:r>
            <a:r>
              <a:rPr kumimoji="1" lang="en-US" altLang="ja-JP" sz="1100">
                <a:latin typeface="BIZ UDPゴシック" panose="020B0400000000000000" pitchFamily="50" charset="-128"/>
                <a:ea typeface="BIZ UDPゴシック"/>
              </a:rPr>
              <a:t>7</a:t>
            </a:r>
            <a:r>
              <a:rPr kumimoji="1" lang="ja-JP" altLang="en-US" sz="1100">
                <a:latin typeface="BIZ UDPゴシック" panose="020B0400000000000000" pitchFamily="50" charset="-128"/>
                <a:ea typeface="BIZ UDPゴシック"/>
              </a:rPr>
              <a:t>年６月から反映。</a:t>
            </a:r>
            <a:endParaRPr kumimoji="1" lang="en-US" altLang="ja-JP" sz="1100">
              <a:latin typeface="BIZ UDPゴシック" panose="020B0400000000000000" pitchFamily="50" charset="-128"/>
              <a:ea typeface="BIZ UDPゴシック"/>
            </a:endParaRPr>
          </a:p>
          <a:p>
            <a:r>
              <a:rPr kumimoji="1" lang="ja-JP" altLang="en-US" sz="1100">
                <a:latin typeface="BIZ UDPゴシック" panose="020B0400000000000000" pitchFamily="50" charset="-128"/>
                <a:ea typeface="BIZ UDPゴシック" panose="020B0400000000000000" pitchFamily="50" charset="-128"/>
              </a:rPr>
              <a:t>　 ただし、懲戒処分を受けた職員、各職務級の最高号給に達した職員、５５歳超えの職員等については、昇給号数の抑制措置等あり。</a:t>
            </a:r>
          </a:p>
        </p:txBody>
      </p:sp>
      <p:sp>
        <p:nvSpPr>
          <p:cNvPr id="9" name="テキスト ボックス 8">
            <a:extLst>
              <a:ext uri="{FF2B5EF4-FFF2-40B4-BE49-F238E27FC236}">
                <a16:creationId xmlns:a16="http://schemas.microsoft.com/office/drawing/2014/main" id="{235A0221-0411-447D-9991-0C79B0F3321B}"/>
              </a:ext>
            </a:extLst>
          </p:cNvPr>
          <p:cNvSpPr txBox="1"/>
          <p:nvPr/>
        </p:nvSpPr>
        <p:spPr>
          <a:xfrm>
            <a:off x="10187688" y="7187394"/>
            <a:ext cx="558800" cy="369332"/>
          </a:xfrm>
          <a:prstGeom prst="rect">
            <a:avLst/>
          </a:prstGeom>
          <a:noFill/>
        </p:spPr>
        <p:txBody>
          <a:bodyPr wrap="square" rtlCol="0">
            <a:spAutoFit/>
          </a:bodyPr>
          <a:lstStyle/>
          <a:p>
            <a:r>
              <a:rPr kumimoji="1" lang="ja-JP" altLang="en-US"/>
              <a:t>３</a:t>
            </a:r>
          </a:p>
        </p:txBody>
      </p:sp>
      <p:graphicFrame>
        <p:nvGraphicFramePr>
          <p:cNvPr id="12" name="Table 11">
            <a:extLst>
              <a:ext uri="{FF2B5EF4-FFF2-40B4-BE49-F238E27FC236}">
                <a16:creationId xmlns:a16="http://schemas.microsoft.com/office/drawing/2014/main" id="{A6BB049B-2464-31E4-F4FE-A95E887207BA}"/>
              </a:ext>
            </a:extLst>
          </p:cNvPr>
          <p:cNvGraphicFramePr>
            <a:graphicFrameLocks noGrp="1"/>
          </p:cNvGraphicFramePr>
          <p:nvPr>
            <p:extLst>
              <p:ext uri="{D42A27DB-BD31-4B8C-83A1-F6EECF244321}">
                <p14:modId xmlns:p14="http://schemas.microsoft.com/office/powerpoint/2010/main" val="1557709571"/>
              </p:ext>
            </p:extLst>
          </p:nvPr>
        </p:nvGraphicFramePr>
        <p:xfrm>
          <a:off x="117118" y="1567799"/>
          <a:ext cx="10474050" cy="4774929"/>
        </p:xfrm>
        <a:graphic>
          <a:graphicData uri="http://schemas.openxmlformats.org/drawingml/2006/table">
            <a:tbl>
              <a:tblPr bandRow="1">
                <a:tableStyleId>{5C22544A-7EE6-4342-B048-85BDC9FD1C3A}</a:tableStyleId>
              </a:tblPr>
              <a:tblGrid>
                <a:gridCol w="867910">
                  <a:extLst>
                    <a:ext uri="{9D8B030D-6E8A-4147-A177-3AD203B41FA5}">
                      <a16:colId xmlns:a16="http://schemas.microsoft.com/office/drawing/2014/main" val="2803690063"/>
                    </a:ext>
                  </a:extLst>
                </a:gridCol>
                <a:gridCol w="750140">
                  <a:extLst>
                    <a:ext uri="{9D8B030D-6E8A-4147-A177-3AD203B41FA5}">
                      <a16:colId xmlns:a16="http://schemas.microsoft.com/office/drawing/2014/main" val="3103171417"/>
                    </a:ext>
                  </a:extLst>
                </a:gridCol>
                <a:gridCol w="756000">
                  <a:extLst>
                    <a:ext uri="{9D8B030D-6E8A-4147-A177-3AD203B41FA5}">
                      <a16:colId xmlns:a16="http://schemas.microsoft.com/office/drawing/2014/main" val="1422592786"/>
                    </a:ext>
                  </a:extLst>
                </a:gridCol>
                <a:gridCol w="756000">
                  <a:extLst>
                    <a:ext uri="{9D8B030D-6E8A-4147-A177-3AD203B41FA5}">
                      <a16:colId xmlns:a16="http://schemas.microsoft.com/office/drawing/2014/main" val="2401594786"/>
                    </a:ext>
                  </a:extLst>
                </a:gridCol>
                <a:gridCol w="1044000">
                  <a:extLst>
                    <a:ext uri="{9D8B030D-6E8A-4147-A177-3AD203B41FA5}">
                      <a16:colId xmlns:a16="http://schemas.microsoft.com/office/drawing/2014/main" val="1541797556"/>
                    </a:ext>
                  </a:extLst>
                </a:gridCol>
                <a:gridCol w="756000">
                  <a:extLst>
                    <a:ext uri="{9D8B030D-6E8A-4147-A177-3AD203B41FA5}">
                      <a16:colId xmlns:a16="http://schemas.microsoft.com/office/drawing/2014/main" val="2083542055"/>
                    </a:ext>
                  </a:extLst>
                </a:gridCol>
                <a:gridCol w="756000">
                  <a:extLst>
                    <a:ext uri="{9D8B030D-6E8A-4147-A177-3AD203B41FA5}">
                      <a16:colId xmlns:a16="http://schemas.microsoft.com/office/drawing/2014/main" val="3150167627"/>
                    </a:ext>
                  </a:extLst>
                </a:gridCol>
                <a:gridCol w="1044000">
                  <a:extLst>
                    <a:ext uri="{9D8B030D-6E8A-4147-A177-3AD203B41FA5}">
                      <a16:colId xmlns:a16="http://schemas.microsoft.com/office/drawing/2014/main" val="2484650190"/>
                    </a:ext>
                  </a:extLst>
                </a:gridCol>
                <a:gridCol w="936000">
                  <a:extLst>
                    <a:ext uri="{9D8B030D-6E8A-4147-A177-3AD203B41FA5}">
                      <a16:colId xmlns:a16="http://schemas.microsoft.com/office/drawing/2014/main" val="3571093531"/>
                    </a:ext>
                  </a:extLst>
                </a:gridCol>
                <a:gridCol w="936000">
                  <a:extLst>
                    <a:ext uri="{9D8B030D-6E8A-4147-A177-3AD203B41FA5}">
                      <a16:colId xmlns:a16="http://schemas.microsoft.com/office/drawing/2014/main" val="2724629512"/>
                    </a:ext>
                  </a:extLst>
                </a:gridCol>
                <a:gridCol w="936000">
                  <a:extLst>
                    <a:ext uri="{9D8B030D-6E8A-4147-A177-3AD203B41FA5}">
                      <a16:colId xmlns:a16="http://schemas.microsoft.com/office/drawing/2014/main" val="2254688551"/>
                    </a:ext>
                  </a:extLst>
                </a:gridCol>
                <a:gridCol w="936000">
                  <a:extLst>
                    <a:ext uri="{9D8B030D-6E8A-4147-A177-3AD203B41FA5}">
                      <a16:colId xmlns:a16="http://schemas.microsoft.com/office/drawing/2014/main" val="4135222243"/>
                    </a:ext>
                  </a:extLst>
                </a:gridCol>
              </a:tblGrid>
              <a:tr h="668052">
                <a:tc gridSpan="2">
                  <a:txBody>
                    <a:bodyPr/>
                    <a:lstStyle/>
                    <a:p>
                      <a:pPr algn="ctr" fontAlgn="base">
                        <a:lnSpc>
                          <a:spcPts val="1875"/>
                        </a:lnSpc>
                        <a:buNone/>
                      </a:pPr>
                      <a:r>
                        <a:rPr lang="ja-JP" altLang="en-US" sz="1579" b="1" i="0">
                          <a:solidFill>
                            <a:srgbClr val="FFFFFF"/>
                          </a:solidFill>
                          <a:effectLst/>
                          <a:ea typeface="BIZ UDPゴシック" panose="020B0400000000000000"/>
                        </a:rPr>
                        <a:t>評価区分</a:t>
                      </a:r>
                      <a:endParaRPr lang="ja-JP" altLang="en-US" b="1" i="0">
                        <a:solidFill>
                          <a:srgbClr val="FFFFFF"/>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gridSpan="2">
                  <a:txBody>
                    <a:bodyPr/>
                    <a:lstStyle/>
                    <a:p>
                      <a:pPr algn="ctr" fontAlgn="base">
                        <a:lnSpc>
                          <a:spcPts val="1875"/>
                        </a:lnSpc>
                        <a:buNone/>
                      </a:pPr>
                      <a:r>
                        <a:rPr lang="ja-JP" altLang="en-US" sz="1579" b="1" i="0">
                          <a:solidFill>
                            <a:srgbClr val="FFFFFF"/>
                          </a:solidFill>
                          <a:effectLst/>
                          <a:ea typeface="BIZ UDPゴシック" panose="020B0400000000000000"/>
                        </a:rPr>
                        <a:t>特区分</a:t>
                      </a:r>
                      <a:endParaRPr lang="ja-JP" altLang="en-US" b="1" i="0">
                        <a:solidFill>
                          <a:srgbClr val="FFFFFF"/>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algn="ctr" fontAlgn="base">
                        <a:lnSpc>
                          <a:spcPts val="1875"/>
                        </a:lnSpc>
                        <a:buNone/>
                      </a:pPr>
                      <a:r>
                        <a:rPr lang="ja-JP" altLang="en-US" sz="1579" b="1" i="0" dirty="0">
                          <a:solidFill>
                            <a:srgbClr val="FFFFFF"/>
                          </a:solidFill>
                          <a:effectLst/>
                          <a:ea typeface="BIZ UDPゴシック" panose="020B0400000000000000"/>
                        </a:rPr>
                        <a:t>一区分</a:t>
                      </a:r>
                      <a:endParaRPr lang="ja-JP" altLang="en-US" b="1" i="0" dirty="0">
                        <a:solidFill>
                          <a:srgbClr val="FFFFFF"/>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002060"/>
                    </a:solidFill>
                  </a:tcPr>
                </a:tc>
                <a:tc gridSpan="2">
                  <a:txBody>
                    <a:bodyPr/>
                    <a:lstStyle/>
                    <a:p>
                      <a:pPr algn="ctr" fontAlgn="base">
                        <a:lnSpc>
                          <a:spcPts val="1875"/>
                        </a:lnSpc>
                        <a:buNone/>
                      </a:pPr>
                      <a:r>
                        <a:rPr lang="ja-JP" altLang="en-US" sz="1579" b="1" i="0">
                          <a:solidFill>
                            <a:srgbClr val="FFFFFF"/>
                          </a:solidFill>
                          <a:effectLst/>
                          <a:ea typeface="BIZ UDPゴシック" panose="020B0400000000000000"/>
                        </a:rPr>
                        <a:t>二区分</a:t>
                      </a:r>
                      <a:endParaRPr lang="ja-JP" altLang="en-US" b="1" i="0">
                        <a:solidFill>
                          <a:srgbClr val="FFFFFF"/>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algn="ctr" fontAlgn="base">
                        <a:lnSpc>
                          <a:spcPts val="1875"/>
                        </a:lnSpc>
                        <a:buNone/>
                      </a:pPr>
                      <a:r>
                        <a:rPr lang="ja-JP" altLang="en-US" sz="1579" b="1" i="0" dirty="0">
                          <a:solidFill>
                            <a:srgbClr val="FFFFFF"/>
                          </a:solidFill>
                          <a:effectLst/>
                          <a:ea typeface="BIZ UDPゴシック" panose="020B0400000000000000"/>
                        </a:rPr>
                        <a:t>三区分</a:t>
                      </a:r>
                      <a:endParaRPr lang="ja-JP" altLang="en-US" b="1" i="0" dirty="0">
                        <a:solidFill>
                          <a:srgbClr val="FFFFFF"/>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002060"/>
                    </a:solidFill>
                  </a:tcPr>
                </a:tc>
                <a:tc gridSpan="2">
                  <a:txBody>
                    <a:bodyPr/>
                    <a:lstStyle/>
                    <a:p>
                      <a:pPr algn="ctr" fontAlgn="base">
                        <a:lnSpc>
                          <a:spcPts val="1875"/>
                        </a:lnSpc>
                        <a:buNone/>
                      </a:pPr>
                      <a:r>
                        <a:rPr lang="ja-JP" altLang="en-US" sz="1579" b="1" i="0">
                          <a:solidFill>
                            <a:srgbClr val="FFFFFF"/>
                          </a:solidFill>
                          <a:effectLst/>
                          <a:ea typeface="BIZ UDPゴシック" panose="020B0400000000000000"/>
                        </a:rPr>
                        <a:t>四区分</a:t>
                      </a:r>
                      <a:endParaRPr lang="ja-JP" altLang="en-US" b="1" i="0">
                        <a:solidFill>
                          <a:srgbClr val="FFFFFF"/>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gridSpan="2">
                  <a:txBody>
                    <a:bodyPr/>
                    <a:lstStyle/>
                    <a:p>
                      <a:pPr algn="ctr" fontAlgn="base">
                        <a:lnSpc>
                          <a:spcPts val="1875"/>
                        </a:lnSpc>
                        <a:buNone/>
                      </a:pPr>
                      <a:r>
                        <a:rPr lang="ja-JP" altLang="en-US" sz="1579" b="1" i="0">
                          <a:solidFill>
                            <a:srgbClr val="FFFFFF"/>
                          </a:solidFill>
                          <a:effectLst/>
                          <a:ea typeface="BIZ UDPゴシック" panose="020B0400000000000000"/>
                        </a:rPr>
                        <a:t>五区分</a:t>
                      </a:r>
                      <a:endParaRPr lang="ja-JP" altLang="en-US" b="1" i="0">
                        <a:solidFill>
                          <a:srgbClr val="FFFFFF"/>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228862042"/>
                  </a:ext>
                </a:extLst>
              </a:tr>
              <a:tr h="668052">
                <a:tc gridSpan="2">
                  <a:txBody>
                    <a:bodyPr/>
                    <a:lstStyle/>
                    <a:p>
                      <a:pPr algn="ctr" fontAlgn="base">
                        <a:lnSpc>
                          <a:spcPts val="1650"/>
                        </a:lnSpc>
                        <a:buNone/>
                      </a:pPr>
                      <a:r>
                        <a:rPr lang="ja-JP" altLang="en-US" sz="1400" b="0" i="0">
                          <a:solidFill>
                            <a:srgbClr val="000000"/>
                          </a:solidFill>
                          <a:effectLst/>
                          <a:ea typeface="BIZ UDPゴシック" panose="020B0400000000000000"/>
                        </a:rPr>
                        <a:t>二次（絶対）評価</a:t>
                      </a:r>
                      <a:endParaRPr lang="ja-JP" altLang="en-US" b="0" i="0">
                        <a:solidFill>
                          <a:srgbClr val="000000"/>
                        </a:solidFill>
                        <a:effectLst/>
                      </a:endParaRPr>
                    </a:p>
                    <a:p>
                      <a:pPr algn="ctr" fontAlgn="base">
                        <a:lnSpc>
                          <a:spcPts val="1650"/>
                        </a:lnSpc>
                        <a:buNone/>
                      </a:pPr>
                      <a:r>
                        <a:rPr lang="ja-JP" altLang="en-US" sz="1400" b="0" i="0">
                          <a:solidFill>
                            <a:srgbClr val="000000"/>
                          </a:solidFill>
                          <a:effectLst/>
                          <a:ea typeface="BIZ UDPゴシック" panose="020B0400000000000000"/>
                        </a:rPr>
                        <a:t>結果</a:t>
                      </a:r>
                      <a:endParaRPr lang="ja-JP" altLang="en-US" b="0" i="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hMerge="1">
                  <a:txBody>
                    <a:bodyPr/>
                    <a:lstStyle/>
                    <a:p>
                      <a:endParaRPr lang="en-US"/>
                    </a:p>
                  </a:txBody>
                  <a:tcPr/>
                </a:tc>
                <a:tc>
                  <a:txBody>
                    <a:bodyPr/>
                    <a:lstStyle/>
                    <a:p>
                      <a:pPr algn="ctr" fontAlgn="base">
                        <a:lnSpc>
                          <a:spcPts val="1875"/>
                        </a:lnSpc>
                        <a:buNone/>
                      </a:pPr>
                      <a:r>
                        <a:rPr lang="en-US" sz="1550" b="0" i="0" dirty="0">
                          <a:solidFill>
                            <a:srgbClr val="000000"/>
                          </a:solidFill>
                          <a:effectLst/>
                          <a:latin typeface="BIZ UDPゴシック" panose="020B0400000000000000"/>
                        </a:rPr>
                        <a:t>S</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AA/A</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AA/A</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AA</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A/B</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AA/A/B</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B</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C</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C</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D</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2534721490"/>
                  </a:ext>
                </a:extLst>
              </a:tr>
              <a:tr h="668052">
                <a:tc gridSpan="2">
                  <a:txBody>
                    <a:bodyPr/>
                    <a:lstStyle/>
                    <a:p>
                      <a:pPr algn="ctr" fontAlgn="base">
                        <a:lnSpc>
                          <a:spcPts val="1650"/>
                        </a:lnSpc>
                        <a:buNone/>
                      </a:pPr>
                      <a:r>
                        <a:rPr lang="ja-JP" altLang="en-US" sz="1400" b="0" i="0" dirty="0">
                          <a:solidFill>
                            <a:srgbClr val="000000"/>
                          </a:solidFill>
                          <a:effectLst/>
                          <a:ea typeface="BIZ UDPゴシック" panose="020B0400000000000000"/>
                        </a:rPr>
                        <a:t>昇給号数</a:t>
                      </a:r>
                      <a:endParaRPr lang="ja-JP" altLang="en-US" b="0" i="0" dirty="0">
                        <a:solidFill>
                          <a:srgbClr val="000000"/>
                        </a:solidFill>
                        <a:effectLst/>
                      </a:endParaRPr>
                    </a:p>
                    <a:p>
                      <a:pPr algn="ctr" fontAlgn="base">
                        <a:lnSpc>
                          <a:spcPts val="1650"/>
                        </a:lnSpc>
                        <a:buNone/>
                      </a:pPr>
                      <a:r>
                        <a:rPr lang="ja-JP" altLang="en-US" sz="1400" b="0" i="0" dirty="0">
                          <a:solidFill>
                            <a:srgbClr val="000000"/>
                          </a:solidFill>
                          <a:effectLst/>
                          <a:ea typeface="BIZ UDPゴシック" panose="020B0400000000000000"/>
                        </a:rPr>
                        <a:t>（１年間）</a:t>
                      </a:r>
                      <a:r>
                        <a:rPr lang="en-US" altLang="ja-JP" sz="1400" b="0" i="0" dirty="0">
                          <a:solidFill>
                            <a:srgbClr val="000000"/>
                          </a:solidFill>
                          <a:effectLst/>
                          <a:latin typeface="BIZ UDPゴシック" panose="020B0400000000000000"/>
                        </a:rPr>
                        <a:t>※</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ase">
                        <a:lnSpc>
                          <a:spcPts val="1875"/>
                        </a:lnSpc>
                        <a:buNone/>
                      </a:pPr>
                      <a:r>
                        <a:rPr lang="en-US" sz="1550" b="0" i="0" dirty="0">
                          <a:solidFill>
                            <a:srgbClr val="000000"/>
                          </a:solidFill>
                          <a:effectLst/>
                          <a:latin typeface="BIZ UDPゴシック" panose="020B0400000000000000"/>
                        </a:rPr>
                        <a:t>6</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5</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ja-JP" altLang="en-US" sz="1579" b="0" i="0" dirty="0">
                          <a:solidFill>
                            <a:srgbClr val="000000"/>
                          </a:solidFill>
                          <a:effectLst/>
                          <a:ea typeface="BIZ UDPゴシック" panose="020B0400000000000000"/>
                        </a:rPr>
                        <a:t>５</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ja-JP" altLang="en-US" sz="1579" b="0" i="0" dirty="0">
                          <a:solidFill>
                            <a:srgbClr val="000000"/>
                          </a:solidFill>
                          <a:effectLst/>
                          <a:ea typeface="BIZ UDPゴシック" panose="020B0400000000000000"/>
                        </a:rPr>
                        <a:t>５</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ja-JP" altLang="en-US" sz="1579" b="0" i="0" dirty="0">
                          <a:solidFill>
                            <a:srgbClr val="000000"/>
                          </a:solidFill>
                          <a:effectLst/>
                          <a:ea typeface="BIZ UDPゴシック" panose="020B0400000000000000"/>
                        </a:rPr>
                        <a:t>４</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ja-JP" altLang="en-US" sz="1579" b="0" i="0" dirty="0">
                          <a:solidFill>
                            <a:srgbClr val="000000"/>
                          </a:solidFill>
                          <a:effectLst/>
                          <a:ea typeface="BIZ UDPゴシック" panose="020B0400000000000000"/>
                        </a:rPr>
                        <a:t>４</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ja-JP" altLang="en-US" sz="1579" b="0" i="0" dirty="0">
                          <a:solidFill>
                            <a:srgbClr val="000000"/>
                          </a:solidFill>
                          <a:effectLst/>
                          <a:ea typeface="BIZ UDPゴシック" panose="020B0400000000000000"/>
                        </a:rPr>
                        <a:t>３</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0</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ja-JP" altLang="en-US" sz="1579" b="0" i="0" dirty="0">
                          <a:solidFill>
                            <a:srgbClr val="000000"/>
                          </a:solidFill>
                          <a:effectLst/>
                          <a:ea typeface="BIZ UDPゴシック" panose="020B0400000000000000"/>
                        </a:rPr>
                        <a:t>０</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ja-JP" altLang="en-US" sz="1579" b="0" i="0" dirty="0">
                          <a:solidFill>
                            <a:srgbClr val="000000"/>
                          </a:solidFill>
                          <a:effectLst/>
                          <a:ea typeface="BIZ UDPゴシック" panose="020B0400000000000000"/>
                        </a:rPr>
                        <a:t>０</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5613497"/>
                  </a:ext>
                </a:extLst>
              </a:tr>
              <a:tr h="766617">
                <a:tc gridSpan="2">
                  <a:txBody>
                    <a:bodyPr/>
                    <a:lstStyle/>
                    <a:p>
                      <a:pPr algn="ctr" fontAlgn="base">
                        <a:lnSpc>
                          <a:spcPts val="1650"/>
                        </a:lnSpc>
                        <a:buNone/>
                      </a:pPr>
                      <a:r>
                        <a:rPr lang="ja-JP" altLang="en-US" sz="1400" b="0" i="0">
                          <a:solidFill>
                            <a:srgbClr val="000000"/>
                          </a:solidFill>
                          <a:effectLst/>
                          <a:ea typeface="BIZ UDPゴシック" panose="020B0400000000000000"/>
                        </a:rPr>
                        <a:t>昇給号数</a:t>
                      </a:r>
                      <a:endParaRPr lang="ja-JP" altLang="en-US" b="0" i="0">
                        <a:solidFill>
                          <a:srgbClr val="000000"/>
                        </a:solidFill>
                        <a:effectLst/>
                      </a:endParaRPr>
                    </a:p>
                    <a:p>
                      <a:pPr algn="ctr" fontAlgn="base">
                        <a:lnSpc>
                          <a:spcPts val="1650"/>
                        </a:lnSpc>
                        <a:buNone/>
                      </a:pPr>
                      <a:r>
                        <a:rPr lang="ja-JP" altLang="en-US" sz="1400" b="0" i="0">
                          <a:solidFill>
                            <a:srgbClr val="000000"/>
                          </a:solidFill>
                          <a:effectLst/>
                          <a:ea typeface="BIZ UDPゴシック" panose="020B0400000000000000"/>
                        </a:rPr>
                        <a:t>（１年後の調整）</a:t>
                      </a:r>
                      <a:r>
                        <a:rPr lang="en-US" altLang="ja-JP" sz="1400" b="0" i="0">
                          <a:solidFill>
                            <a:srgbClr val="000000"/>
                          </a:solidFill>
                          <a:effectLst/>
                          <a:latin typeface="BIZ UDPゴシック" panose="020B0400000000000000"/>
                        </a:rPr>
                        <a:t>※</a:t>
                      </a:r>
                      <a:endParaRPr lang="ja-JP" altLang="en-US" b="0" i="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ase">
                        <a:lnSpc>
                          <a:spcPts val="1875"/>
                        </a:lnSpc>
                        <a:buNone/>
                      </a:pPr>
                      <a:r>
                        <a:rPr lang="en-US" sz="1550" b="0" i="0" dirty="0">
                          <a:solidFill>
                            <a:srgbClr val="000000"/>
                          </a:solidFill>
                          <a:effectLst/>
                          <a:latin typeface="BIZ UDPゴシック" panose="020B0400000000000000"/>
                        </a:rPr>
                        <a:t>4</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4</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ja-JP" altLang="en-US" sz="1579" b="0" i="0" dirty="0">
                          <a:solidFill>
                            <a:srgbClr val="000000"/>
                          </a:solidFill>
                          <a:effectLst/>
                          <a:ea typeface="BIZ UDPゴシック" panose="020B0400000000000000"/>
                        </a:rPr>
                        <a:t>４</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ja-JP" altLang="en-US" sz="1579" b="0" i="0" dirty="0">
                          <a:solidFill>
                            <a:srgbClr val="000000"/>
                          </a:solidFill>
                          <a:effectLst/>
                          <a:ea typeface="BIZ UDPゴシック" panose="020B0400000000000000"/>
                        </a:rPr>
                        <a:t>４</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ja-JP" altLang="en-US" sz="1579" b="0" i="0" dirty="0">
                          <a:solidFill>
                            <a:srgbClr val="000000"/>
                          </a:solidFill>
                          <a:effectLst/>
                          <a:ea typeface="BIZ UDPゴシック" panose="020B0400000000000000"/>
                        </a:rPr>
                        <a:t>４</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875"/>
                        </a:lnSpc>
                        <a:buNone/>
                      </a:pPr>
                      <a:r>
                        <a:rPr lang="en-US" sz="1550" b="0" i="0" dirty="0">
                          <a:solidFill>
                            <a:srgbClr val="000000"/>
                          </a:solidFill>
                          <a:effectLst/>
                          <a:latin typeface="BIZ UDPゴシック" panose="020B0400000000000000"/>
                        </a:rPr>
                        <a:t>―</a:t>
                      </a:r>
                      <a:endParaRPr lang="en-US" altLang="ja-JP" sz="1550"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8260261"/>
                  </a:ext>
                </a:extLst>
              </a:tr>
              <a:tr h="668052">
                <a:tc rowSpan="3">
                  <a:txBody>
                    <a:bodyPr/>
                    <a:lstStyle/>
                    <a:p>
                      <a:pPr algn="ctr" fontAlgn="base">
                        <a:lnSpc>
                          <a:spcPts val="1650"/>
                        </a:lnSpc>
                        <a:buNone/>
                      </a:pPr>
                      <a:r>
                        <a:rPr lang="ja-JP" altLang="en-US" sz="1400" b="0" i="0" dirty="0">
                          <a:solidFill>
                            <a:srgbClr val="000000"/>
                          </a:solidFill>
                          <a:effectLst/>
                          <a:ea typeface="BIZ UDPゴシック" panose="020B0400000000000000"/>
                        </a:rPr>
                        <a:t>勤勉</a:t>
                      </a:r>
                      <a:endParaRPr lang="en-US" altLang="ja-JP" sz="1400" b="0" i="0" dirty="0">
                        <a:solidFill>
                          <a:srgbClr val="000000"/>
                        </a:solidFill>
                        <a:effectLst/>
                        <a:ea typeface="BIZ UDPゴシック" panose="020B0400000000000000"/>
                      </a:endParaRPr>
                    </a:p>
                    <a:p>
                      <a:pPr algn="ctr" fontAlgn="base">
                        <a:lnSpc>
                          <a:spcPts val="1650"/>
                        </a:lnSpc>
                        <a:buNone/>
                      </a:pPr>
                      <a:r>
                        <a:rPr lang="ja-JP" altLang="en-US" sz="1400" b="0" i="0" dirty="0">
                          <a:solidFill>
                            <a:srgbClr val="000000"/>
                          </a:solidFill>
                          <a:effectLst/>
                          <a:ea typeface="BIZ UDPゴシック" panose="020B0400000000000000"/>
                        </a:rPr>
                        <a:t>手当の</a:t>
                      </a:r>
                      <a:endParaRPr lang="en-US" altLang="ja-JP" sz="1400" b="0" i="0" dirty="0">
                        <a:solidFill>
                          <a:srgbClr val="000000"/>
                        </a:solidFill>
                        <a:effectLst/>
                        <a:ea typeface="BIZ UDPゴシック" panose="020B0400000000000000"/>
                      </a:endParaRPr>
                    </a:p>
                    <a:p>
                      <a:pPr algn="ctr" fontAlgn="base">
                        <a:lnSpc>
                          <a:spcPts val="1650"/>
                        </a:lnSpc>
                        <a:buNone/>
                      </a:pPr>
                      <a:r>
                        <a:rPr lang="ja-JP" altLang="en-US" sz="1400" b="0" i="0" dirty="0">
                          <a:solidFill>
                            <a:srgbClr val="000000"/>
                          </a:solidFill>
                          <a:effectLst/>
                          <a:ea typeface="BIZ UDPゴシック" panose="020B0400000000000000"/>
                        </a:rPr>
                        <a:t>成績率</a:t>
                      </a:r>
                      <a:endParaRPr lang="ja-JP" altLang="en-US" b="0" i="0" dirty="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650"/>
                        </a:lnSpc>
                        <a:buNone/>
                      </a:pPr>
                      <a:r>
                        <a:rPr lang="ja-JP" altLang="en-US" sz="1400" b="0" i="0">
                          <a:solidFill>
                            <a:srgbClr val="000000"/>
                          </a:solidFill>
                          <a:effectLst/>
                          <a:ea typeface="BIZ UDPゴシック" panose="020B0400000000000000"/>
                        </a:rPr>
                        <a:t>部長・</a:t>
                      </a:r>
                      <a:endParaRPr lang="ja-JP" altLang="en-US" b="0" i="0">
                        <a:solidFill>
                          <a:srgbClr val="000000"/>
                        </a:solidFill>
                        <a:effectLst/>
                      </a:endParaRPr>
                    </a:p>
                    <a:p>
                      <a:pPr algn="ctr" fontAlgn="base">
                        <a:lnSpc>
                          <a:spcPts val="1650"/>
                        </a:lnSpc>
                        <a:buNone/>
                      </a:pPr>
                      <a:r>
                        <a:rPr lang="ja-JP" altLang="en-US" sz="1400" b="0" i="0">
                          <a:solidFill>
                            <a:srgbClr val="000000"/>
                          </a:solidFill>
                          <a:effectLst/>
                          <a:ea typeface="BIZ UDPゴシック" panose="020B0400000000000000"/>
                        </a:rPr>
                        <a:t>次長級</a:t>
                      </a:r>
                      <a:endParaRPr lang="ja-JP" altLang="en-US" b="0" i="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gridSpan="2">
                  <a:txBody>
                    <a:bodyPr/>
                    <a:lstStyle/>
                    <a:p>
                      <a:pPr algn="ctr" fontAlgn="base">
                        <a:lnSpc>
                          <a:spcPts val="1650"/>
                        </a:lnSpc>
                        <a:buNone/>
                      </a:pPr>
                      <a:r>
                        <a:rPr lang="en-US" sz="1400" b="0" i="0">
                          <a:solidFill>
                            <a:srgbClr val="000000"/>
                          </a:solidFill>
                          <a:effectLst/>
                          <a:latin typeface="Calibri"/>
                        </a:rPr>
                        <a:t>151.2/100</a:t>
                      </a:r>
                      <a:endParaRPr lang="en-US" altLang="ja-JP" b="0" i="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hMerge="1">
                  <a:txBody>
                    <a:bodyPr/>
                    <a:lstStyle/>
                    <a:p>
                      <a:endParaRPr lang="en-US"/>
                    </a:p>
                  </a:txBody>
                  <a:tcPr/>
                </a:tc>
                <a:tc>
                  <a:txBody>
                    <a:bodyPr/>
                    <a:lstStyle/>
                    <a:p>
                      <a:pPr algn="ctr" fontAlgn="base">
                        <a:lnSpc>
                          <a:spcPts val="1650"/>
                        </a:lnSpc>
                        <a:buNone/>
                      </a:pPr>
                      <a:r>
                        <a:rPr lang="en-US" sz="1400" b="0" i="0" dirty="0">
                          <a:solidFill>
                            <a:srgbClr val="000000"/>
                          </a:solidFill>
                          <a:effectLst/>
                          <a:latin typeface="Calibri"/>
                        </a:rPr>
                        <a:t>136.6/100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gridSpan="2">
                  <a:txBody>
                    <a:bodyPr/>
                    <a:lstStyle/>
                    <a:p>
                      <a:pPr algn="ctr" fontAlgn="base">
                        <a:lnSpc>
                          <a:spcPts val="1650"/>
                        </a:lnSpc>
                        <a:buNone/>
                      </a:pPr>
                      <a:r>
                        <a:rPr lang="en-US" sz="1400" b="0" i="0">
                          <a:solidFill>
                            <a:srgbClr val="000000"/>
                          </a:solidFill>
                          <a:effectLst/>
                          <a:latin typeface="Calibri"/>
                        </a:rPr>
                        <a:t>129.3/100</a:t>
                      </a:r>
                      <a:endParaRPr lang="en-US" altLang="ja-JP" b="0" i="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hMerge="1">
                  <a:txBody>
                    <a:bodyPr/>
                    <a:lstStyle/>
                    <a:p>
                      <a:endParaRPr lang="en-US"/>
                    </a:p>
                  </a:txBody>
                  <a:tcPr/>
                </a:tc>
                <a:tc>
                  <a:txBody>
                    <a:bodyPr/>
                    <a:lstStyle/>
                    <a:p>
                      <a:pPr algn="ctr" fontAlgn="base">
                        <a:lnSpc>
                          <a:spcPts val="1650"/>
                        </a:lnSpc>
                        <a:buNone/>
                      </a:pPr>
                      <a:r>
                        <a:rPr lang="en-US" sz="1400" b="0" i="0" dirty="0">
                          <a:solidFill>
                            <a:srgbClr val="000000"/>
                          </a:solidFill>
                          <a:effectLst/>
                          <a:latin typeface="Calibri"/>
                        </a:rPr>
                        <a:t>122.0/100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650"/>
                        </a:lnSpc>
                        <a:buNone/>
                      </a:pPr>
                      <a:r>
                        <a:rPr lang="en-US" sz="1400" b="0" i="0" dirty="0">
                          <a:solidFill>
                            <a:srgbClr val="000000"/>
                          </a:solidFill>
                          <a:effectLst/>
                          <a:latin typeface="Calibri"/>
                        </a:rPr>
                        <a:t>99.5/100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650"/>
                        </a:lnSpc>
                        <a:buNone/>
                      </a:pPr>
                      <a:r>
                        <a:rPr lang="en-US" sz="1400" b="0" i="0" dirty="0">
                          <a:solidFill>
                            <a:srgbClr val="000000"/>
                          </a:solidFill>
                          <a:effectLst/>
                          <a:latin typeface="Calibri"/>
                        </a:rPr>
                        <a:t>92.9/100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650"/>
                        </a:lnSpc>
                        <a:buNone/>
                      </a:pPr>
                      <a:r>
                        <a:rPr lang="en-US" sz="1400" b="0" i="0" dirty="0">
                          <a:solidFill>
                            <a:srgbClr val="000000"/>
                          </a:solidFill>
                          <a:effectLst/>
                          <a:latin typeface="Calibri"/>
                        </a:rPr>
                        <a:t>86.3/100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650"/>
                        </a:lnSpc>
                        <a:buNone/>
                      </a:pPr>
                      <a:r>
                        <a:rPr lang="en-US" sz="1400" b="0" i="0" dirty="0">
                          <a:solidFill>
                            <a:srgbClr val="000000"/>
                          </a:solidFill>
                          <a:effectLst/>
                          <a:latin typeface="Calibri"/>
                        </a:rPr>
                        <a:t>75.0/100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2352608302"/>
                  </a:ext>
                </a:extLst>
              </a:tr>
              <a:tr h="668052">
                <a:tc vMerge="1">
                  <a:txBody>
                    <a:bodyPr/>
                    <a:lstStyle/>
                    <a:p>
                      <a:endParaRPr lang="en-US"/>
                    </a:p>
                  </a:txBody>
                  <a:tcPr/>
                </a:tc>
                <a:tc>
                  <a:txBody>
                    <a:bodyPr/>
                    <a:lstStyle/>
                    <a:p>
                      <a:pPr algn="ctr" fontAlgn="base">
                        <a:lnSpc>
                          <a:spcPts val="1650"/>
                        </a:lnSpc>
                        <a:buNone/>
                      </a:pPr>
                      <a:r>
                        <a:rPr lang="ja-JP" altLang="en-US" sz="1400" b="0" i="0">
                          <a:solidFill>
                            <a:srgbClr val="000000"/>
                          </a:solidFill>
                          <a:effectLst/>
                          <a:ea typeface="BIZ UDPゴシック" panose="020B0400000000000000"/>
                        </a:rPr>
                        <a:t>課長級</a:t>
                      </a:r>
                      <a:endParaRPr lang="ja-JP" altLang="en-US" b="0" i="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BDD7EE"/>
                    </a:solidFill>
                  </a:tcPr>
                </a:tc>
                <a:tc gridSpan="2">
                  <a:txBody>
                    <a:bodyPr/>
                    <a:lstStyle/>
                    <a:p>
                      <a:pPr algn="ctr" fontAlgn="base">
                        <a:lnSpc>
                          <a:spcPts val="1650"/>
                        </a:lnSpc>
                        <a:buNone/>
                      </a:pPr>
                      <a:r>
                        <a:rPr lang="en-US" sz="1400" b="0" i="0">
                          <a:solidFill>
                            <a:srgbClr val="000000"/>
                          </a:solidFill>
                          <a:effectLst/>
                          <a:latin typeface="Calibri"/>
                        </a:rPr>
                        <a:t>141.9/100</a:t>
                      </a:r>
                      <a:endParaRPr lang="en-US" altLang="ja-JP" b="0" i="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a:txBody>
                    <a:bodyPr/>
                    <a:lstStyle/>
                    <a:p>
                      <a:pPr algn="ctr" fontAlgn="base">
                        <a:lnSpc>
                          <a:spcPts val="1650"/>
                        </a:lnSpc>
                        <a:buNone/>
                      </a:pPr>
                      <a:r>
                        <a:rPr lang="en-US" sz="1400" b="0" i="0" dirty="0">
                          <a:solidFill>
                            <a:srgbClr val="000000"/>
                          </a:solidFill>
                          <a:effectLst/>
                          <a:latin typeface="Calibri"/>
                        </a:rPr>
                        <a:t>132.7/100 </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BDD7EE"/>
                    </a:solidFill>
                  </a:tcPr>
                </a:tc>
                <a:tc gridSpan="2">
                  <a:txBody>
                    <a:bodyPr/>
                    <a:lstStyle/>
                    <a:p>
                      <a:pPr algn="ctr" fontAlgn="base">
                        <a:lnSpc>
                          <a:spcPts val="1650"/>
                        </a:lnSpc>
                        <a:buNone/>
                      </a:pPr>
                      <a:r>
                        <a:rPr lang="en-US" sz="1400" b="0" i="0">
                          <a:solidFill>
                            <a:srgbClr val="000000"/>
                          </a:solidFill>
                          <a:effectLst/>
                          <a:latin typeface="Calibri"/>
                        </a:rPr>
                        <a:t>128.1/100</a:t>
                      </a:r>
                      <a:endParaRPr lang="en-US" altLang="ja-JP" b="0" i="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a:txBody>
                    <a:bodyPr/>
                    <a:lstStyle/>
                    <a:p>
                      <a:pPr algn="ctr" fontAlgn="base">
                        <a:lnSpc>
                          <a:spcPts val="1650"/>
                        </a:lnSpc>
                        <a:buNone/>
                      </a:pPr>
                      <a:r>
                        <a:rPr lang="en-US" sz="1400" b="0" i="0" dirty="0">
                          <a:solidFill>
                            <a:srgbClr val="000000"/>
                          </a:solidFill>
                          <a:effectLst/>
                          <a:latin typeface="Calibri"/>
                        </a:rPr>
                        <a:t>123.5/100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BDD7EE"/>
                    </a:solidFill>
                  </a:tcPr>
                </a:tc>
                <a:tc>
                  <a:txBody>
                    <a:bodyPr/>
                    <a:lstStyle/>
                    <a:p>
                      <a:pPr algn="ctr" fontAlgn="base">
                        <a:lnSpc>
                          <a:spcPts val="1650"/>
                        </a:lnSpc>
                        <a:buNone/>
                      </a:pPr>
                      <a:r>
                        <a:rPr lang="en-US" sz="1400" b="0" i="0" dirty="0">
                          <a:solidFill>
                            <a:srgbClr val="000000"/>
                          </a:solidFill>
                          <a:effectLst/>
                          <a:latin typeface="Calibri"/>
                        </a:rPr>
                        <a:t>101.0/100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BDD7EE"/>
                    </a:solidFill>
                  </a:tcPr>
                </a:tc>
                <a:tc>
                  <a:txBody>
                    <a:bodyPr/>
                    <a:lstStyle/>
                    <a:p>
                      <a:pPr algn="ctr" fontAlgn="base">
                        <a:lnSpc>
                          <a:spcPts val="1650"/>
                        </a:lnSpc>
                        <a:buNone/>
                      </a:pPr>
                      <a:r>
                        <a:rPr lang="en-US" sz="1400" b="0" i="0" dirty="0">
                          <a:solidFill>
                            <a:srgbClr val="000000"/>
                          </a:solidFill>
                          <a:effectLst/>
                          <a:latin typeface="Calibri"/>
                        </a:rPr>
                        <a:t>94.9/100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BDD7EE"/>
                    </a:solidFill>
                  </a:tcPr>
                </a:tc>
                <a:tc>
                  <a:txBody>
                    <a:bodyPr/>
                    <a:lstStyle/>
                    <a:p>
                      <a:pPr algn="ctr" fontAlgn="base">
                        <a:lnSpc>
                          <a:spcPts val="1650"/>
                        </a:lnSpc>
                        <a:buNone/>
                      </a:pPr>
                      <a:r>
                        <a:rPr lang="en-US" sz="1400" b="0" i="0" dirty="0">
                          <a:solidFill>
                            <a:srgbClr val="000000"/>
                          </a:solidFill>
                          <a:effectLst/>
                          <a:latin typeface="Calibri"/>
                        </a:rPr>
                        <a:t>88.8/100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BDD7EE"/>
                    </a:solidFill>
                  </a:tcPr>
                </a:tc>
                <a:tc>
                  <a:txBody>
                    <a:bodyPr/>
                    <a:lstStyle/>
                    <a:p>
                      <a:pPr algn="ctr" fontAlgn="base">
                        <a:lnSpc>
                          <a:spcPts val="1650"/>
                        </a:lnSpc>
                        <a:buNone/>
                      </a:pPr>
                      <a:r>
                        <a:rPr lang="en-US" sz="1400" b="0" i="0" dirty="0">
                          <a:solidFill>
                            <a:srgbClr val="000000"/>
                          </a:solidFill>
                          <a:effectLst/>
                          <a:latin typeface="Calibri"/>
                        </a:rPr>
                        <a:t>77.5/100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459755070"/>
                  </a:ext>
                </a:extLst>
              </a:tr>
              <a:tr h="668052">
                <a:tc vMerge="1">
                  <a:txBody>
                    <a:bodyPr/>
                    <a:lstStyle/>
                    <a:p>
                      <a:endParaRPr lang="en-US"/>
                    </a:p>
                  </a:txBody>
                  <a:tcPr/>
                </a:tc>
                <a:tc>
                  <a:txBody>
                    <a:bodyPr/>
                    <a:lstStyle/>
                    <a:p>
                      <a:pPr algn="ctr" fontAlgn="base">
                        <a:lnSpc>
                          <a:spcPts val="1650"/>
                        </a:lnSpc>
                        <a:buNone/>
                      </a:pPr>
                      <a:r>
                        <a:rPr lang="ja-JP" altLang="en-US" sz="1400" b="0" i="0">
                          <a:solidFill>
                            <a:srgbClr val="000000"/>
                          </a:solidFill>
                          <a:effectLst/>
                          <a:ea typeface="BIZ UDPゴシック" panose="020B0400000000000000"/>
                        </a:rPr>
                        <a:t>非管理職</a:t>
                      </a:r>
                      <a:endParaRPr lang="ja-JP" altLang="en-US" b="0" i="0">
                        <a:solidFill>
                          <a:srgbClr val="000000"/>
                        </a:solidFill>
                        <a:effectLst/>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gridSpan="2">
                  <a:txBody>
                    <a:bodyPr/>
                    <a:lstStyle/>
                    <a:p>
                      <a:pPr algn="ctr" fontAlgn="base">
                        <a:lnSpc>
                          <a:spcPts val="1650"/>
                        </a:lnSpc>
                        <a:buNone/>
                      </a:pPr>
                      <a:r>
                        <a:rPr lang="en-US" sz="1400" b="0" i="0">
                          <a:solidFill>
                            <a:srgbClr val="000000"/>
                          </a:solidFill>
                          <a:effectLst/>
                          <a:latin typeface="Calibri"/>
                        </a:rPr>
                        <a:t>127.9/100</a:t>
                      </a:r>
                      <a:endParaRPr lang="en-US" altLang="ja-JP" b="0" i="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hMerge="1">
                  <a:txBody>
                    <a:bodyPr/>
                    <a:lstStyle/>
                    <a:p>
                      <a:endParaRPr lang="en-US"/>
                    </a:p>
                  </a:txBody>
                  <a:tcPr/>
                </a:tc>
                <a:tc>
                  <a:txBody>
                    <a:bodyPr/>
                    <a:lstStyle/>
                    <a:p>
                      <a:pPr algn="ctr" fontAlgn="base">
                        <a:lnSpc>
                          <a:spcPts val="1650"/>
                        </a:lnSpc>
                        <a:buNone/>
                      </a:pPr>
                      <a:r>
                        <a:rPr lang="en-US" sz="1400" b="0" i="0" dirty="0">
                          <a:solidFill>
                            <a:srgbClr val="000000"/>
                          </a:solidFill>
                          <a:effectLst/>
                          <a:latin typeface="Calibri"/>
                        </a:rPr>
                        <a:t>115.7/100 </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gridSpan="2">
                  <a:txBody>
                    <a:bodyPr/>
                    <a:lstStyle/>
                    <a:p>
                      <a:pPr algn="ctr" fontAlgn="base">
                        <a:lnSpc>
                          <a:spcPts val="1650"/>
                        </a:lnSpc>
                        <a:buNone/>
                      </a:pPr>
                      <a:r>
                        <a:rPr lang="en-US" sz="1400" b="0" i="0">
                          <a:solidFill>
                            <a:srgbClr val="000000"/>
                          </a:solidFill>
                          <a:effectLst/>
                          <a:latin typeface="Calibri"/>
                        </a:rPr>
                        <a:t>109.6/100 </a:t>
                      </a:r>
                      <a:endParaRPr lang="en-US" altLang="ja-JP" b="0" i="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hMerge="1">
                  <a:txBody>
                    <a:bodyPr/>
                    <a:lstStyle/>
                    <a:p>
                      <a:endParaRPr lang="en-US"/>
                    </a:p>
                  </a:txBody>
                  <a:tcPr/>
                </a:tc>
                <a:tc>
                  <a:txBody>
                    <a:bodyPr/>
                    <a:lstStyle/>
                    <a:p>
                      <a:pPr algn="ctr" fontAlgn="base">
                        <a:lnSpc>
                          <a:spcPts val="1650"/>
                        </a:lnSpc>
                        <a:buNone/>
                      </a:pPr>
                      <a:r>
                        <a:rPr lang="en-US" sz="1400" b="0" i="0" dirty="0">
                          <a:solidFill>
                            <a:srgbClr val="000000"/>
                          </a:solidFill>
                          <a:effectLst/>
                          <a:latin typeface="Calibri"/>
                        </a:rPr>
                        <a:t>103.5/100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650"/>
                        </a:lnSpc>
                        <a:buNone/>
                      </a:pPr>
                      <a:r>
                        <a:rPr lang="en-US" sz="1400" b="0" i="0" dirty="0">
                          <a:solidFill>
                            <a:srgbClr val="000000"/>
                          </a:solidFill>
                          <a:effectLst/>
                          <a:latin typeface="Calibri"/>
                        </a:rPr>
                        <a:t>96.0/100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650"/>
                        </a:lnSpc>
                        <a:buNone/>
                      </a:pPr>
                      <a:r>
                        <a:rPr lang="en-US" sz="1400" b="0" i="0" dirty="0">
                          <a:solidFill>
                            <a:srgbClr val="000000"/>
                          </a:solidFill>
                          <a:effectLst/>
                          <a:latin typeface="Calibri"/>
                        </a:rPr>
                        <a:t>93.7/100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650"/>
                        </a:lnSpc>
                        <a:buNone/>
                      </a:pPr>
                      <a:r>
                        <a:rPr lang="en-US" sz="1400" b="0" i="0" dirty="0">
                          <a:solidFill>
                            <a:srgbClr val="000000"/>
                          </a:solidFill>
                          <a:effectLst/>
                          <a:latin typeface="Calibri"/>
                        </a:rPr>
                        <a:t>91.3/100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tc>
                  <a:txBody>
                    <a:bodyPr/>
                    <a:lstStyle/>
                    <a:p>
                      <a:pPr algn="ctr" fontAlgn="base">
                        <a:lnSpc>
                          <a:spcPts val="1650"/>
                        </a:lnSpc>
                        <a:buNone/>
                      </a:pPr>
                      <a:r>
                        <a:rPr lang="en-US" sz="1400" b="0" i="0" dirty="0">
                          <a:solidFill>
                            <a:srgbClr val="000000"/>
                          </a:solidFill>
                          <a:effectLst/>
                          <a:latin typeface="Calibri"/>
                        </a:rPr>
                        <a:t>87.5/100</a:t>
                      </a:r>
                      <a:endParaRPr lang="en-US" altLang="ja-JP" b="0" i="0" dirty="0">
                        <a:solidFill>
                          <a:srgbClr val="000000"/>
                        </a:solidFill>
                        <a:effectLst/>
                        <a:latin typeface="Calibri"/>
                      </a:endParaRPr>
                    </a:p>
                  </a:txBody>
                  <a:tcPr anchor="ctr">
                    <a:lnL w="12259" cap="flat" cmpd="sng" algn="ctr">
                      <a:solidFill>
                        <a:srgbClr val="000000"/>
                      </a:solidFill>
                      <a:prstDash val="solid"/>
                      <a:round/>
                      <a:headEnd type="none" w="med" len="med"/>
                      <a:tailEnd type="none" w="med" len="med"/>
                    </a:lnL>
                    <a:lnR w="12259" cap="flat" cmpd="sng" algn="ctr">
                      <a:solidFill>
                        <a:srgbClr val="000000"/>
                      </a:solidFill>
                      <a:prstDash val="solid"/>
                      <a:round/>
                      <a:headEnd type="none" w="med" len="med"/>
                      <a:tailEnd type="none" w="med" len="med"/>
                    </a:lnR>
                    <a:lnT w="12259" cap="flat" cmpd="sng" algn="ctr">
                      <a:solidFill>
                        <a:srgbClr val="000000"/>
                      </a:solidFill>
                      <a:prstDash val="solid"/>
                      <a:round/>
                      <a:headEnd type="none" w="med" len="med"/>
                      <a:tailEnd type="none" w="med" len="med"/>
                    </a:lnT>
                    <a:lnB w="12259" cap="flat" cmpd="sng" algn="ctr">
                      <a:solidFill>
                        <a:srgbClr val="000000"/>
                      </a:solidFill>
                      <a:prstDash val="solid"/>
                      <a:round/>
                      <a:headEnd type="none" w="med" len="med"/>
                      <a:tailEnd type="none" w="med" len="med"/>
                    </a:lnB>
                    <a:solidFill>
                      <a:srgbClr val="DEEBF7"/>
                    </a:solidFill>
                  </a:tcPr>
                </a:tc>
                <a:extLst>
                  <a:ext uri="{0D108BD9-81ED-4DB2-BD59-A6C34878D82A}">
                    <a16:rowId xmlns:a16="http://schemas.microsoft.com/office/drawing/2014/main" val="1891910199"/>
                  </a:ext>
                </a:extLst>
              </a:tr>
            </a:tbl>
          </a:graphicData>
        </a:graphic>
      </p:graphicFrame>
    </p:spTree>
    <p:extLst>
      <p:ext uri="{BB962C8B-B14F-4D97-AF65-F5344CB8AC3E}">
        <p14:creationId xmlns:p14="http://schemas.microsoft.com/office/powerpoint/2010/main" val="423424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CFA73C4D-9154-43BA-A90E-344A3C51AC88}"/>
              </a:ext>
            </a:extLst>
          </p:cNvPr>
          <p:cNvSpPr/>
          <p:nvPr/>
        </p:nvSpPr>
        <p:spPr>
          <a:xfrm>
            <a:off x="239388" y="1461254"/>
            <a:ext cx="5422450"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① 絶対（二次）評価結果の納得感について</a:t>
            </a:r>
            <a:endParaRPr kumimoji="1" lang="ja-JP" altLang="en-US" b="1" dirty="0">
              <a:solidFill>
                <a:schemeClr val="tx1"/>
              </a:solidFill>
              <a:highlight>
                <a:srgbClr val="FFFF00"/>
              </a:highlight>
            </a:endParaRPr>
          </a:p>
        </p:txBody>
      </p:sp>
      <p:sp>
        <p:nvSpPr>
          <p:cNvPr id="12" name="四角形: 角を丸くする 11">
            <a:extLst>
              <a:ext uri="{FF2B5EF4-FFF2-40B4-BE49-F238E27FC236}">
                <a16:creationId xmlns:a16="http://schemas.microsoft.com/office/drawing/2014/main" id="{E47F8AA6-23A6-48AD-984F-7932D4D72A61}"/>
              </a:ext>
            </a:extLst>
          </p:cNvPr>
          <p:cNvSpPr/>
          <p:nvPr/>
        </p:nvSpPr>
        <p:spPr>
          <a:xfrm>
            <a:off x="239388" y="4295380"/>
            <a:ext cx="5422450"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② 相対評価結果の納得感について</a:t>
            </a:r>
            <a:endParaRPr kumimoji="1" lang="ja-JP" altLang="en-US" b="1" dirty="0">
              <a:solidFill>
                <a:schemeClr val="tx1"/>
              </a:solidFill>
              <a:highlight>
                <a:srgbClr val="FFFF00"/>
              </a:highlight>
            </a:endParaRPr>
          </a:p>
        </p:txBody>
      </p:sp>
      <p:sp>
        <p:nvSpPr>
          <p:cNvPr id="22" name="テキスト ボックス 21">
            <a:extLst>
              <a:ext uri="{FF2B5EF4-FFF2-40B4-BE49-F238E27FC236}">
                <a16:creationId xmlns:a16="http://schemas.microsoft.com/office/drawing/2014/main" id="{BE8A51F0-8042-41CE-B496-A173E9908A4A}"/>
              </a:ext>
            </a:extLst>
          </p:cNvPr>
          <p:cNvSpPr txBox="1"/>
          <p:nvPr/>
        </p:nvSpPr>
        <p:spPr>
          <a:xfrm>
            <a:off x="328736" y="1730088"/>
            <a:ext cx="10065340" cy="523220"/>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・約８</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％の職員が「納得できた」と回答しており、前年度より増加。</a:t>
            </a:r>
            <a:r>
              <a:rPr kumimoji="1" lang="en-US" altLang="ja-JP" sz="1400" dirty="0">
                <a:latin typeface="UD デジタル 教科書体 NK-R" panose="02020400000000000000" pitchFamily="18" charset="-128"/>
                <a:ea typeface="UD デジタル 教科書体 NK-R" panose="02020400000000000000" pitchFamily="18" charset="-128"/>
              </a:rPr>
              <a:t>〔R6</a:t>
            </a:r>
            <a:r>
              <a:rPr kumimoji="1" lang="ja-JP" altLang="en-US" sz="1400" dirty="0">
                <a:latin typeface="UD デジタル 教科書体 NK-R" panose="02020400000000000000" pitchFamily="18" charset="-128"/>
                <a:ea typeface="UD デジタル 教科書体 NK-R" panose="02020400000000000000" pitchFamily="18" charset="-128"/>
              </a:rPr>
              <a:t>アンケート：約</a:t>
            </a:r>
            <a:r>
              <a:rPr kumimoji="1" lang="en-US" altLang="ja-JP" sz="1400" dirty="0">
                <a:latin typeface="UD デジタル 教科書体 NK-R" panose="02020400000000000000" pitchFamily="18" charset="-128"/>
                <a:ea typeface="UD デジタル 教科書体 NK-R" panose="02020400000000000000" pitchFamily="18" charset="-128"/>
              </a:rPr>
              <a:t>83</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a:t>
            </a:r>
          </a:p>
          <a:p>
            <a:r>
              <a:rPr kumimoji="1" lang="ja-JP" altLang="en-US" sz="1400" dirty="0">
                <a:latin typeface="UD デジタル 教科書体 NK-R" panose="02020400000000000000" pitchFamily="18" charset="-128"/>
                <a:ea typeface="UD デジタル 教科書体 NK-R" panose="02020400000000000000" pitchFamily="18" charset="-128"/>
              </a:rPr>
              <a:t>・「納得できなかった」理由として最も多かった回答は、「自己評価と評価結果に違いがあった（約</a:t>
            </a:r>
            <a:r>
              <a:rPr kumimoji="1" lang="en-US" altLang="ja-JP" sz="1400" dirty="0">
                <a:latin typeface="UD デジタル 教科書体 NK-R" panose="02020400000000000000" pitchFamily="18" charset="-128"/>
                <a:ea typeface="UD デジタル 教科書体 NK-R" panose="02020400000000000000" pitchFamily="18" charset="-128"/>
              </a:rPr>
              <a:t>61</a:t>
            </a:r>
            <a:r>
              <a:rPr kumimoji="1" lang="ja-JP" altLang="en-US" sz="1400" dirty="0">
                <a:latin typeface="UD デジタル 教科書体 NK-R" panose="02020400000000000000" pitchFamily="18" charset="-128"/>
                <a:ea typeface="UD デジタル 教科書体 NK-R" panose="02020400000000000000" pitchFamily="18" charset="-128"/>
              </a:rPr>
              <a:t>％）」ことであった。</a:t>
            </a:r>
          </a:p>
        </p:txBody>
      </p:sp>
      <p:sp>
        <p:nvSpPr>
          <p:cNvPr id="24" name="テキスト ボックス 23">
            <a:extLst>
              <a:ext uri="{FF2B5EF4-FFF2-40B4-BE49-F238E27FC236}">
                <a16:creationId xmlns:a16="http://schemas.microsoft.com/office/drawing/2014/main" id="{59AD54F0-85B7-4950-BAAD-38A6A715CF7C}"/>
              </a:ext>
            </a:extLst>
          </p:cNvPr>
          <p:cNvSpPr txBox="1"/>
          <p:nvPr/>
        </p:nvSpPr>
        <p:spPr>
          <a:xfrm>
            <a:off x="328736" y="4589135"/>
            <a:ext cx="9699758"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・約</a:t>
            </a:r>
            <a:r>
              <a:rPr kumimoji="1" lang="en-US" altLang="ja-JP" sz="1400" dirty="0">
                <a:latin typeface="UD デジタル 教科書体 NK-R" panose="02020400000000000000" pitchFamily="18" charset="-128"/>
                <a:ea typeface="UD デジタル 教科書体 NK-R" panose="02020400000000000000" pitchFamily="18" charset="-128"/>
              </a:rPr>
              <a:t>80</a:t>
            </a:r>
            <a:r>
              <a:rPr kumimoji="1" lang="ja-JP" altLang="en-US" sz="1400" dirty="0">
                <a:latin typeface="UD デジタル 教科書体 NK-R" panose="02020400000000000000" pitchFamily="18" charset="-128"/>
                <a:ea typeface="UD デジタル 教科書体 NK-R" panose="02020400000000000000" pitchFamily="18" charset="-128"/>
              </a:rPr>
              <a:t>％の職員が、「納得できた」と回答しており、前年度より増加。</a:t>
            </a:r>
            <a:r>
              <a:rPr kumimoji="1" lang="en-US" altLang="ja-JP" sz="1400" dirty="0">
                <a:latin typeface="UD デジタル 教科書体 NK-R" panose="02020400000000000000" pitchFamily="18" charset="-128"/>
                <a:ea typeface="UD デジタル 教科書体 NK-R" panose="02020400000000000000" pitchFamily="18" charset="-128"/>
              </a:rPr>
              <a:t>〔R6</a:t>
            </a:r>
            <a:r>
              <a:rPr kumimoji="1" lang="ja-JP" altLang="en-US" sz="1400" dirty="0">
                <a:latin typeface="UD デジタル 教科書体 NK-R" panose="02020400000000000000" pitchFamily="18" charset="-128"/>
                <a:ea typeface="UD デジタル 教科書体 NK-R" panose="02020400000000000000" pitchFamily="18" charset="-128"/>
              </a:rPr>
              <a:t>アンケート：約</a:t>
            </a:r>
            <a:r>
              <a:rPr kumimoji="1" lang="en-US" altLang="ja-JP" sz="1400" dirty="0">
                <a:latin typeface="UD デジタル 教科書体 NK-R" panose="02020400000000000000" pitchFamily="18" charset="-128"/>
                <a:ea typeface="UD デジタル 教科書体 NK-R" panose="02020400000000000000" pitchFamily="18" charset="-128"/>
              </a:rPr>
              <a:t>74</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a:t>
            </a:r>
          </a:p>
          <a:p>
            <a:r>
              <a:rPr kumimoji="1" lang="ja-JP" altLang="en-US" sz="1400" dirty="0">
                <a:latin typeface="UD デジタル 教科書体 NK-R" panose="02020400000000000000" pitchFamily="18" charset="-128"/>
                <a:ea typeface="UD デジタル 教科書体 NK-R" panose="02020400000000000000" pitchFamily="18" charset="-128"/>
              </a:rPr>
              <a:t>・「納得できなかった」理由については、「結果についての説明（手法）が不十分（約</a:t>
            </a:r>
            <a:r>
              <a:rPr kumimoji="1" lang="en-US" altLang="ja-JP" sz="1400" dirty="0">
                <a:latin typeface="UD デジタル 教科書体 NK-R" panose="02020400000000000000" pitchFamily="18" charset="-128"/>
                <a:ea typeface="UD デジタル 教科書体 NK-R" panose="02020400000000000000" pitchFamily="18" charset="-128"/>
              </a:rPr>
              <a:t>36</a:t>
            </a:r>
            <a:r>
              <a:rPr kumimoji="1" lang="ja-JP" altLang="en-US" sz="1400" dirty="0">
                <a:latin typeface="UD デジタル 教科書体 NK-R" panose="02020400000000000000" pitchFamily="18" charset="-128"/>
                <a:ea typeface="UD デジタル 教科書体 NK-R" panose="02020400000000000000" pitchFamily="18" charset="-128"/>
              </a:rPr>
              <a:t>％）」、「相対評価の単位に納得できない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　（約</a:t>
            </a:r>
            <a:r>
              <a:rPr kumimoji="1" lang="en-US" altLang="ja-JP" sz="1400" dirty="0">
                <a:latin typeface="UD デジタル 教科書体 NK-R" panose="02020400000000000000" pitchFamily="18" charset="-128"/>
                <a:ea typeface="UD デジタル 教科書体 NK-R" panose="02020400000000000000" pitchFamily="18" charset="-128"/>
              </a:rPr>
              <a:t>31</a:t>
            </a:r>
            <a:r>
              <a:rPr kumimoji="1" lang="ja-JP" altLang="en-US" sz="1400" dirty="0">
                <a:latin typeface="UD デジタル 教科書体 NK-R" panose="02020400000000000000" pitchFamily="18" charset="-128"/>
                <a:ea typeface="UD デジタル 教科書体 NK-R" panose="02020400000000000000" pitchFamily="18" charset="-128"/>
              </a:rPr>
              <a:t>％）」　が、上位を占めた。</a:t>
            </a:r>
          </a:p>
        </p:txBody>
      </p:sp>
      <p:sp>
        <p:nvSpPr>
          <p:cNvPr id="25" name="テキスト ボックス 24">
            <a:extLst>
              <a:ext uri="{FF2B5EF4-FFF2-40B4-BE49-F238E27FC236}">
                <a16:creationId xmlns:a16="http://schemas.microsoft.com/office/drawing/2014/main" id="{41905B7C-82E2-44AD-957F-FED367C86024}"/>
              </a:ext>
            </a:extLst>
          </p:cNvPr>
          <p:cNvSpPr txBox="1"/>
          <p:nvPr/>
        </p:nvSpPr>
        <p:spPr>
          <a:xfrm>
            <a:off x="10187688" y="7195557"/>
            <a:ext cx="558800" cy="369332"/>
          </a:xfrm>
          <a:prstGeom prst="rect">
            <a:avLst/>
          </a:prstGeom>
          <a:noFill/>
        </p:spPr>
        <p:txBody>
          <a:bodyPr wrap="square" rtlCol="0">
            <a:spAutoFit/>
          </a:bodyPr>
          <a:lstStyle/>
          <a:p>
            <a:r>
              <a:rPr kumimoji="1" lang="ja-JP" altLang="en-US" dirty="0"/>
              <a:t>４</a:t>
            </a:r>
          </a:p>
        </p:txBody>
      </p:sp>
      <p:grpSp>
        <p:nvGrpSpPr>
          <p:cNvPr id="6" name="グループ化 5">
            <a:extLst>
              <a:ext uri="{FF2B5EF4-FFF2-40B4-BE49-F238E27FC236}">
                <a16:creationId xmlns:a16="http://schemas.microsoft.com/office/drawing/2014/main" id="{0C0A090C-51E3-45BF-81BC-FC4959567549}"/>
              </a:ext>
            </a:extLst>
          </p:cNvPr>
          <p:cNvGrpSpPr/>
          <p:nvPr/>
        </p:nvGrpSpPr>
        <p:grpSpPr>
          <a:xfrm>
            <a:off x="921586" y="2218524"/>
            <a:ext cx="8102863" cy="285023"/>
            <a:chOff x="823263" y="1343343"/>
            <a:chExt cx="8102863" cy="299458"/>
          </a:xfrm>
        </p:grpSpPr>
        <p:grpSp>
          <p:nvGrpSpPr>
            <p:cNvPr id="23" name="グループ化 22">
              <a:extLst>
                <a:ext uri="{FF2B5EF4-FFF2-40B4-BE49-F238E27FC236}">
                  <a16:creationId xmlns:a16="http://schemas.microsoft.com/office/drawing/2014/main" id="{91C093E8-A550-4ABB-9658-0499B95CAC9B}"/>
                </a:ext>
              </a:extLst>
            </p:cNvPr>
            <p:cNvGrpSpPr/>
            <p:nvPr/>
          </p:nvGrpSpPr>
          <p:grpSpPr>
            <a:xfrm>
              <a:off x="823263" y="1343343"/>
              <a:ext cx="5934466" cy="269896"/>
              <a:chOff x="823263" y="1389063"/>
              <a:chExt cx="5934466" cy="269896"/>
            </a:xfrm>
          </p:grpSpPr>
          <p:sp>
            <p:nvSpPr>
              <p:cNvPr id="18" name="正方形/長方形 17">
                <a:extLst>
                  <a:ext uri="{FF2B5EF4-FFF2-40B4-BE49-F238E27FC236}">
                    <a16:creationId xmlns:a16="http://schemas.microsoft.com/office/drawing/2014/main" id="{AEE1F054-9FAA-42EB-8B22-6FAB40BA52A8}"/>
                  </a:ext>
                </a:extLst>
              </p:cNvPr>
              <p:cNvSpPr/>
              <p:nvPr/>
            </p:nvSpPr>
            <p:spPr>
              <a:xfrm>
                <a:off x="5028568" y="1454534"/>
                <a:ext cx="1729161" cy="2044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納得できなかった理由</a:t>
                </a:r>
              </a:p>
            </p:txBody>
          </p:sp>
          <p:sp>
            <p:nvSpPr>
              <p:cNvPr id="20" name="正方形/長方形 19">
                <a:extLst>
                  <a:ext uri="{FF2B5EF4-FFF2-40B4-BE49-F238E27FC236}">
                    <a16:creationId xmlns:a16="http://schemas.microsoft.com/office/drawing/2014/main" id="{A21E9473-0FD2-456B-92EB-E4F5C1ED139C}"/>
                  </a:ext>
                </a:extLst>
              </p:cNvPr>
              <p:cNvSpPr/>
              <p:nvPr/>
            </p:nvSpPr>
            <p:spPr>
              <a:xfrm>
                <a:off x="823263" y="1389063"/>
                <a:ext cx="835003" cy="1980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納得感</a:t>
                </a:r>
              </a:p>
            </p:txBody>
          </p:sp>
        </p:grpSp>
        <p:sp>
          <p:nvSpPr>
            <p:cNvPr id="26" name="テキスト ボックス 25">
              <a:extLst>
                <a:ext uri="{FF2B5EF4-FFF2-40B4-BE49-F238E27FC236}">
                  <a16:creationId xmlns:a16="http://schemas.microsoft.com/office/drawing/2014/main" id="{B22E99F0-4BE8-4F51-926D-7C8DA16D35DD}"/>
                </a:ext>
              </a:extLst>
            </p:cNvPr>
            <p:cNvSpPr txBox="1"/>
            <p:nvPr/>
          </p:nvSpPr>
          <p:spPr>
            <a:xfrm>
              <a:off x="6772206" y="1376026"/>
              <a:ext cx="2153920" cy="266775"/>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grpSp>
      <p:grpSp>
        <p:nvGrpSpPr>
          <p:cNvPr id="10" name="グループ化 9">
            <a:extLst>
              <a:ext uri="{FF2B5EF4-FFF2-40B4-BE49-F238E27FC236}">
                <a16:creationId xmlns:a16="http://schemas.microsoft.com/office/drawing/2014/main" id="{10857715-3F64-4FF9-94B5-E7CE2E3AD49B}"/>
              </a:ext>
            </a:extLst>
          </p:cNvPr>
          <p:cNvGrpSpPr/>
          <p:nvPr/>
        </p:nvGrpSpPr>
        <p:grpSpPr>
          <a:xfrm>
            <a:off x="934067" y="5137306"/>
            <a:ext cx="7574034" cy="495954"/>
            <a:chOff x="565498" y="4610037"/>
            <a:chExt cx="7882374" cy="509339"/>
          </a:xfrm>
        </p:grpSpPr>
        <p:grpSp>
          <p:nvGrpSpPr>
            <p:cNvPr id="8" name="グループ化 7">
              <a:extLst>
                <a:ext uri="{FF2B5EF4-FFF2-40B4-BE49-F238E27FC236}">
                  <a16:creationId xmlns:a16="http://schemas.microsoft.com/office/drawing/2014/main" id="{33A8984C-7251-4168-8007-1451C5F7001E}"/>
                </a:ext>
              </a:extLst>
            </p:cNvPr>
            <p:cNvGrpSpPr/>
            <p:nvPr/>
          </p:nvGrpSpPr>
          <p:grpSpPr>
            <a:xfrm>
              <a:off x="4416510" y="4610037"/>
              <a:ext cx="4031362" cy="261610"/>
              <a:chOff x="4416510" y="4610037"/>
              <a:chExt cx="4031362" cy="261610"/>
            </a:xfrm>
          </p:grpSpPr>
          <p:sp>
            <p:nvSpPr>
              <p:cNvPr id="19" name="正方形/長方形 18">
                <a:extLst>
                  <a:ext uri="{FF2B5EF4-FFF2-40B4-BE49-F238E27FC236}">
                    <a16:creationId xmlns:a16="http://schemas.microsoft.com/office/drawing/2014/main" id="{41CFE787-6621-496D-95F0-ECE753CA3320}"/>
                  </a:ext>
                </a:extLst>
              </p:cNvPr>
              <p:cNvSpPr/>
              <p:nvPr/>
            </p:nvSpPr>
            <p:spPr>
              <a:xfrm>
                <a:off x="4416510" y="4626413"/>
                <a:ext cx="1800319" cy="1980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納得できなかった理由</a:t>
                </a:r>
              </a:p>
            </p:txBody>
          </p:sp>
          <p:sp>
            <p:nvSpPr>
              <p:cNvPr id="28" name="テキスト ボックス 27">
                <a:extLst>
                  <a:ext uri="{FF2B5EF4-FFF2-40B4-BE49-F238E27FC236}">
                    <a16:creationId xmlns:a16="http://schemas.microsoft.com/office/drawing/2014/main" id="{67F648C5-76BB-41C4-948E-EDC7EB7D0D52}"/>
                  </a:ext>
                </a:extLst>
              </p:cNvPr>
              <p:cNvSpPr txBox="1"/>
              <p:nvPr/>
            </p:nvSpPr>
            <p:spPr>
              <a:xfrm>
                <a:off x="6293952" y="4610037"/>
                <a:ext cx="2153920"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grpSp>
        <p:sp>
          <p:nvSpPr>
            <p:cNvPr id="21" name="正方形/長方形 20">
              <a:extLst>
                <a:ext uri="{FF2B5EF4-FFF2-40B4-BE49-F238E27FC236}">
                  <a16:creationId xmlns:a16="http://schemas.microsoft.com/office/drawing/2014/main" id="{94D2166E-912A-47C0-B780-1D39A38D3168}"/>
                </a:ext>
              </a:extLst>
            </p:cNvPr>
            <p:cNvSpPr/>
            <p:nvPr/>
          </p:nvSpPr>
          <p:spPr>
            <a:xfrm>
              <a:off x="565498" y="4921287"/>
              <a:ext cx="835003" cy="1980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納得感</a:t>
              </a:r>
            </a:p>
          </p:txBody>
        </p:sp>
      </p:grpSp>
      <p:graphicFrame>
        <p:nvGraphicFramePr>
          <p:cNvPr id="27" name="グラフ 26">
            <a:extLst>
              <a:ext uri="{FF2B5EF4-FFF2-40B4-BE49-F238E27FC236}">
                <a16:creationId xmlns:a16="http://schemas.microsoft.com/office/drawing/2014/main" id="{013293BF-31C8-4588-98C3-591FD478453D}"/>
              </a:ext>
            </a:extLst>
          </p:cNvPr>
          <p:cNvGraphicFramePr>
            <a:graphicFrameLocks/>
          </p:cNvGraphicFramePr>
          <p:nvPr>
            <p:extLst>
              <p:ext uri="{D42A27DB-BD31-4B8C-83A1-F6EECF244321}">
                <p14:modId xmlns:p14="http://schemas.microsoft.com/office/powerpoint/2010/main" val="3417375335"/>
              </p:ext>
            </p:extLst>
          </p:nvPr>
        </p:nvGraphicFramePr>
        <p:xfrm>
          <a:off x="626618" y="2063135"/>
          <a:ext cx="4259657" cy="2265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グラフ 28">
            <a:extLst>
              <a:ext uri="{FF2B5EF4-FFF2-40B4-BE49-F238E27FC236}">
                <a16:creationId xmlns:a16="http://schemas.microsoft.com/office/drawing/2014/main" id="{B443AEFC-BE4E-4BEC-A2F4-F76482E54479}"/>
              </a:ext>
            </a:extLst>
          </p:cNvPr>
          <p:cNvGraphicFramePr>
            <a:graphicFrameLocks/>
          </p:cNvGraphicFramePr>
          <p:nvPr>
            <p:extLst>
              <p:ext uri="{D42A27DB-BD31-4B8C-83A1-F6EECF244321}">
                <p14:modId xmlns:p14="http://schemas.microsoft.com/office/powerpoint/2010/main" val="2714310688"/>
              </p:ext>
            </p:extLst>
          </p:nvPr>
        </p:nvGraphicFramePr>
        <p:xfrm>
          <a:off x="5372179" y="2318099"/>
          <a:ext cx="4538735" cy="2137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a:extLst>
              <a:ext uri="{FF2B5EF4-FFF2-40B4-BE49-F238E27FC236}">
                <a16:creationId xmlns:a16="http://schemas.microsoft.com/office/drawing/2014/main" id="{2C23004E-6025-49BB-8017-5EF33D3B7998}"/>
              </a:ext>
            </a:extLst>
          </p:cNvPr>
          <p:cNvGraphicFramePr>
            <a:graphicFrameLocks/>
          </p:cNvGraphicFramePr>
          <p:nvPr>
            <p:extLst>
              <p:ext uri="{D42A27DB-BD31-4B8C-83A1-F6EECF244321}">
                <p14:modId xmlns:p14="http://schemas.microsoft.com/office/powerpoint/2010/main" val="2971411646"/>
              </p:ext>
            </p:extLst>
          </p:nvPr>
        </p:nvGraphicFramePr>
        <p:xfrm>
          <a:off x="1033272" y="5153250"/>
          <a:ext cx="3792942" cy="2390683"/>
        </p:xfrm>
        <a:graphic>
          <a:graphicData uri="http://schemas.openxmlformats.org/drawingml/2006/chart">
            <c:chart xmlns:c="http://schemas.openxmlformats.org/drawingml/2006/chart" xmlns:r="http://schemas.openxmlformats.org/officeDocument/2006/relationships" r:id="rId4"/>
          </a:graphicData>
        </a:graphic>
      </p:graphicFrame>
      <p:sp>
        <p:nvSpPr>
          <p:cNvPr id="32" name="四角形: 角を丸くする 31">
            <a:extLst>
              <a:ext uri="{FF2B5EF4-FFF2-40B4-BE49-F238E27FC236}">
                <a16:creationId xmlns:a16="http://schemas.microsoft.com/office/drawing/2014/main" id="{6C88137B-6F8E-4EA0-BE61-92FE803B2184}"/>
              </a:ext>
            </a:extLst>
          </p:cNvPr>
          <p:cNvSpPr/>
          <p:nvPr/>
        </p:nvSpPr>
        <p:spPr>
          <a:xfrm>
            <a:off x="0" y="0"/>
            <a:ext cx="6010657" cy="451059"/>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（２）職員アンケート調査結果</a:t>
            </a:r>
            <a:endParaRPr kumimoji="1" lang="ja-JP" altLang="en-US" sz="2800" b="1" dirty="0">
              <a:solidFill>
                <a:schemeClr val="tx1"/>
              </a:solidFill>
            </a:endParaRPr>
          </a:p>
        </p:txBody>
      </p:sp>
      <p:sp>
        <p:nvSpPr>
          <p:cNvPr id="33" name="正方形/長方形 32">
            <a:extLst>
              <a:ext uri="{FF2B5EF4-FFF2-40B4-BE49-F238E27FC236}">
                <a16:creationId xmlns:a16="http://schemas.microsoft.com/office/drawing/2014/main" id="{56881919-6BC0-41DC-AD66-4167F33C5682}"/>
              </a:ext>
            </a:extLst>
          </p:cNvPr>
          <p:cNvSpPr/>
          <p:nvPr/>
        </p:nvSpPr>
        <p:spPr>
          <a:xfrm>
            <a:off x="187009" y="522880"/>
            <a:ext cx="8923043" cy="825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・実施期間 ： 令和</a:t>
            </a:r>
            <a:r>
              <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rPr>
              <a:t>7</a:t>
            </a:r>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年７月</a:t>
            </a:r>
            <a:r>
              <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日（火）～同年８月</a:t>
            </a:r>
            <a:r>
              <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rPr>
              <a:t>8</a:t>
            </a:r>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日（金）</a:t>
            </a:r>
            <a:endPar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・対象者数 ： ８，１</a:t>
            </a:r>
            <a:r>
              <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rPr>
              <a:t>28</a:t>
            </a:r>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人（令和</a:t>
            </a:r>
            <a:r>
              <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rPr>
              <a:t>6</a:t>
            </a:r>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年度末で退職、令和</a:t>
            </a:r>
            <a:r>
              <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rPr>
              <a:t>7</a:t>
            </a:r>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年度他団体へ派遣中の職員等は除く）</a:t>
            </a:r>
            <a:endPar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・回　答　数 ： ６，</a:t>
            </a:r>
            <a:r>
              <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rPr>
              <a:t>057</a:t>
            </a:r>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人／８，１</a:t>
            </a:r>
            <a:r>
              <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rPr>
              <a:t>28</a:t>
            </a:r>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人（約</a:t>
            </a:r>
            <a:r>
              <a:rPr kumimoji="1" lang="en-US" altLang="ja-JP" sz="1579" dirty="0">
                <a:solidFill>
                  <a:schemeClr val="tx1"/>
                </a:solidFill>
                <a:latin typeface="UD デジタル 教科書体 NK-R" panose="02020400000000000000" pitchFamily="18" charset="-128"/>
                <a:ea typeface="UD デジタル 教科書体 NK-R" panose="02020400000000000000" pitchFamily="18" charset="-128"/>
              </a:rPr>
              <a:t>75</a:t>
            </a:r>
            <a:r>
              <a:rPr kumimoji="1" lang="ja-JP" altLang="en-US" sz="1579"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ja-JP" altLang="en-US" sz="1579" dirty="0">
              <a:solidFill>
                <a:srgbClr val="0000CC"/>
              </a:solidFill>
              <a:latin typeface="UD デジタル 教科書体 NK-R" panose="02020400000000000000" pitchFamily="18" charset="-128"/>
              <a:ea typeface="UD デジタル 教科書体 NK-R" panose="02020400000000000000" pitchFamily="18" charset="-128"/>
            </a:endParaRPr>
          </a:p>
        </p:txBody>
      </p:sp>
      <p:graphicFrame>
        <p:nvGraphicFramePr>
          <p:cNvPr id="36" name="グラフ 35">
            <a:extLst>
              <a:ext uri="{FF2B5EF4-FFF2-40B4-BE49-F238E27FC236}">
                <a16:creationId xmlns:a16="http://schemas.microsoft.com/office/drawing/2014/main" id="{20DA85F0-A12C-4452-8F13-254FD874257E}"/>
              </a:ext>
            </a:extLst>
          </p:cNvPr>
          <p:cNvGraphicFramePr>
            <a:graphicFrameLocks/>
          </p:cNvGraphicFramePr>
          <p:nvPr>
            <p:extLst>
              <p:ext uri="{D42A27DB-BD31-4B8C-83A1-F6EECF244321}">
                <p14:modId xmlns:p14="http://schemas.microsoft.com/office/powerpoint/2010/main" val="568471003"/>
              </p:ext>
            </p:extLst>
          </p:nvPr>
        </p:nvGraphicFramePr>
        <p:xfrm>
          <a:off x="4642353" y="5237543"/>
          <a:ext cx="5718875" cy="23095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014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90984EFE-B320-48B9-B320-EDE6F2E75FA6}"/>
              </a:ext>
            </a:extLst>
          </p:cNvPr>
          <p:cNvSpPr/>
          <p:nvPr/>
        </p:nvSpPr>
        <p:spPr>
          <a:xfrm>
            <a:off x="332618" y="456438"/>
            <a:ext cx="6031606"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③ 「人事評価結果」と「人事評価結果の納得感」について</a:t>
            </a:r>
            <a:endParaRPr kumimoji="1" lang="ja-JP" altLang="en-US" b="1" dirty="0">
              <a:solidFill>
                <a:schemeClr val="tx1"/>
              </a:solidFill>
              <a:highlight>
                <a:srgbClr val="FFFF00"/>
              </a:highlight>
            </a:endParaRPr>
          </a:p>
        </p:txBody>
      </p:sp>
      <p:sp>
        <p:nvSpPr>
          <p:cNvPr id="8" name="テキスト ボックス 7">
            <a:extLst>
              <a:ext uri="{FF2B5EF4-FFF2-40B4-BE49-F238E27FC236}">
                <a16:creationId xmlns:a16="http://schemas.microsoft.com/office/drawing/2014/main" id="{52CD6759-3529-4611-820E-9B39CBAC6395}"/>
              </a:ext>
            </a:extLst>
          </p:cNvPr>
          <p:cNvSpPr txBox="1"/>
          <p:nvPr/>
        </p:nvSpPr>
        <p:spPr>
          <a:xfrm>
            <a:off x="420174" y="1019360"/>
            <a:ext cx="10065340" cy="1323439"/>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・「納得できた」と回答した職員の割合が高いのは、絶対（二次）評価「</a:t>
            </a:r>
            <a:r>
              <a:rPr kumimoji="1" lang="en-US" altLang="ja-JP" sz="1600" dirty="0">
                <a:latin typeface="UD デジタル 教科書体 NK-R" panose="02020400000000000000" pitchFamily="18" charset="-128"/>
                <a:ea typeface="UD デジタル 教科書体 NK-R" panose="02020400000000000000" pitchFamily="18" charset="-128"/>
              </a:rPr>
              <a:t>B</a:t>
            </a:r>
            <a:r>
              <a:rPr kumimoji="1" lang="ja-JP" altLang="en-US" sz="1600" dirty="0">
                <a:latin typeface="UD デジタル 教科書体 NK-R" panose="02020400000000000000" pitchFamily="18" charset="-128"/>
                <a:ea typeface="UD デジタル 教科書体 NK-R" panose="02020400000000000000" pitchFamily="18" charset="-128"/>
              </a:rPr>
              <a:t>」以上、相対評価「三区分」以上であった。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・絶対（二次）評価「</a:t>
            </a:r>
            <a:r>
              <a:rPr kumimoji="1" lang="en-US" altLang="ja-JP" sz="1600" dirty="0">
                <a:latin typeface="UD デジタル 教科書体 NK-R" panose="02020400000000000000" pitchFamily="18" charset="-128"/>
                <a:ea typeface="UD デジタル 教科書体 NK-R" panose="02020400000000000000" pitchFamily="18" charset="-128"/>
              </a:rPr>
              <a:t>C</a:t>
            </a:r>
            <a:r>
              <a:rPr kumimoji="1" lang="ja-JP" altLang="en-US" sz="1600" dirty="0">
                <a:latin typeface="UD デジタル 教科書体 NK-R" panose="02020400000000000000" pitchFamily="18" charset="-128"/>
                <a:ea typeface="UD デジタル 教科書体 NK-R" panose="02020400000000000000" pitchFamily="18" charset="-128"/>
              </a:rPr>
              <a:t>」「</a:t>
            </a:r>
            <a:r>
              <a:rPr kumimoji="1" lang="en-US" altLang="ja-JP" sz="1600" dirty="0">
                <a:latin typeface="UD デジタル 教科書体 NK-R" panose="02020400000000000000" pitchFamily="18" charset="-128"/>
                <a:ea typeface="UD デジタル 教科書体 NK-R" panose="02020400000000000000" pitchFamily="18" charset="-128"/>
              </a:rPr>
              <a:t>D</a:t>
            </a:r>
            <a:r>
              <a:rPr kumimoji="1" lang="ja-JP" altLang="en-US" sz="1600" dirty="0">
                <a:latin typeface="UD デジタル 教科書体 NK-R" panose="02020400000000000000" pitchFamily="18" charset="-128"/>
                <a:ea typeface="UD デジタル 教科書体 NK-R" panose="02020400000000000000" pitchFamily="18" charset="-128"/>
              </a:rPr>
              <a:t>」、相対評価「四区分」「五区分」においては、「納得できなかった」と回答した職員の</a:t>
            </a:r>
          </a:p>
          <a:p>
            <a:r>
              <a:rPr kumimoji="1" lang="ja-JP" altLang="en-US" sz="1600" dirty="0">
                <a:latin typeface="UD デジタル 教科書体 NK-R" panose="02020400000000000000" pitchFamily="18" charset="-128"/>
                <a:ea typeface="UD デジタル 教科書体 NK-R" panose="02020400000000000000" pitchFamily="18" charset="-128"/>
              </a:rPr>
              <a:t>　割合が顕著に高かったが、前年度に比べて「納得できた」と回答した職員の割合は増加しており、改善が見られた。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〔R6</a:t>
            </a:r>
            <a:r>
              <a:rPr kumimoji="1" lang="ja-JP" altLang="en-US" sz="1600" dirty="0">
                <a:latin typeface="UD デジタル 教科書体 NK-R" panose="02020400000000000000" pitchFamily="18" charset="-128"/>
                <a:ea typeface="UD デジタル 教科書体 NK-R" panose="02020400000000000000" pitchFamily="18" charset="-128"/>
              </a:rPr>
              <a:t>アンケート：納得できた　　「</a:t>
            </a:r>
            <a:r>
              <a:rPr kumimoji="1" lang="en-US" altLang="ja-JP" sz="1600" dirty="0">
                <a:latin typeface="UD デジタル 教科書体 NK-R" panose="02020400000000000000" pitchFamily="18" charset="-128"/>
                <a:ea typeface="UD デジタル 教科書体 NK-R" panose="02020400000000000000" pitchFamily="18" charset="-128"/>
              </a:rPr>
              <a:t>C</a:t>
            </a:r>
            <a:r>
              <a:rPr kumimoji="1" lang="ja-JP" altLang="en-US" sz="1600" dirty="0">
                <a:latin typeface="UD デジタル 教科書体 NK-R" panose="02020400000000000000" pitchFamily="18" charset="-128"/>
                <a:ea typeface="UD デジタル 教科書体 NK-R" panose="02020400000000000000" pitchFamily="18" charset="-128"/>
              </a:rPr>
              <a:t>」約</a:t>
            </a:r>
            <a:r>
              <a:rPr kumimoji="1" lang="en-US" altLang="ja-JP" sz="1600" dirty="0">
                <a:latin typeface="UD デジタル 教科書体 NK-R" panose="02020400000000000000" pitchFamily="18" charset="-128"/>
                <a:ea typeface="UD デジタル 教科書体 NK-R" panose="02020400000000000000" pitchFamily="18" charset="-128"/>
              </a:rPr>
              <a:t>47</a:t>
            </a: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D</a:t>
            </a:r>
            <a:r>
              <a:rPr kumimoji="1" lang="ja-JP" altLang="en-US" sz="1600" dirty="0">
                <a:latin typeface="UD デジタル 教科書体 NK-R" panose="02020400000000000000" pitchFamily="18" charset="-128"/>
                <a:ea typeface="UD デジタル 教科書体 NK-R" panose="02020400000000000000" pitchFamily="18" charset="-128"/>
              </a:rPr>
              <a:t>」約</a:t>
            </a:r>
            <a:r>
              <a:rPr kumimoji="1" lang="en-US" altLang="ja-JP" sz="1600" dirty="0">
                <a:latin typeface="UD デジタル 教科書体 NK-R" panose="02020400000000000000" pitchFamily="18" charset="-128"/>
                <a:ea typeface="UD デジタル 教科書体 NK-R" panose="02020400000000000000" pitchFamily="18" charset="-128"/>
              </a:rPr>
              <a:t>42</a:t>
            </a:r>
            <a:r>
              <a:rPr kumimoji="1" lang="ja-JP" altLang="en-US" sz="1600" dirty="0">
                <a:latin typeface="UD デジタル 教科書体 NK-R" panose="02020400000000000000" pitchFamily="18" charset="-128"/>
                <a:ea typeface="UD デジタル 教科書体 NK-R" panose="02020400000000000000" pitchFamily="18" charset="-128"/>
              </a:rPr>
              <a:t>％　　「第四区分」約</a:t>
            </a:r>
            <a:r>
              <a:rPr kumimoji="1" lang="en-US" altLang="ja-JP" sz="1600" dirty="0">
                <a:latin typeface="UD デジタル 教科書体 NK-R" panose="02020400000000000000" pitchFamily="18" charset="-128"/>
                <a:ea typeface="UD デジタル 教科書体 NK-R" panose="02020400000000000000" pitchFamily="18" charset="-128"/>
              </a:rPr>
              <a:t>35</a:t>
            </a:r>
            <a:r>
              <a:rPr kumimoji="1" lang="ja-JP" altLang="en-US" sz="1600" dirty="0">
                <a:latin typeface="UD デジタル 教科書体 NK-R" panose="02020400000000000000" pitchFamily="18" charset="-128"/>
                <a:ea typeface="UD デジタル 教科書体 NK-R" panose="02020400000000000000" pitchFamily="18" charset="-128"/>
              </a:rPr>
              <a:t>％　　「第五区分」約</a:t>
            </a:r>
            <a:r>
              <a:rPr kumimoji="1" lang="en-US" altLang="ja-JP" sz="1600" dirty="0">
                <a:latin typeface="UD デジタル 教科書体 NK-R" panose="02020400000000000000" pitchFamily="18" charset="-128"/>
                <a:ea typeface="UD デジタル 教科書体 NK-R" panose="02020400000000000000" pitchFamily="18" charset="-128"/>
              </a:rPr>
              <a:t>36</a:t>
            </a: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a:t>
            </a:r>
          </a:p>
        </p:txBody>
      </p:sp>
      <p:sp>
        <p:nvSpPr>
          <p:cNvPr id="9" name="テキスト ボックス 8">
            <a:extLst>
              <a:ext uri="{FF2B5EF4-FFF2-40B4-BE49-F238E27FC236}">
                <a16:creationId xmlns:a16="http://schemas.microsoft.com/office/drawing/2014/main" id="{B2C5F3E0-FF5D-4827-BDFF-702777B479A4}"/>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５</a:t>
            </a:r>
          </a:p>
        </p:txBody>
      </p:sp>
      <p:graphicFrame>
        <p:nvGraphicFramePr>
          <p:cNvPr id="10" name="グラフ 9">
            <a:extLst>
              <a:ext uri="{FF2B5EF4-FFF2-40B4-BE49-F238E27FC236}">
                <a16:creationId xmlns:a16="http://schemas.microsoft.com/office/drawing/2014/main" id="{81154294-BF89-4813-B6DC-8E548D502197}"/>
              </a:ext>
            </a:extLst>
          </p:cNvPr>
          <p:cNvGraphicFramePr>
            <a:graphicFrameLocks/>
          </p:cNvGraphicFramePr>
          <p:nvPr>
            <p:extLst>
              <p:ext uri="{D42A27DB-BD31-4B8C-83A1-F6EECF244321}">
                <p14:modId xmlns:p14="http://schemas.microsoft.com/office/powerpoint/2010/main" val="3418640196"/>
              </p:ext>
            </p:extLst>
          </p:nvPr>
        </p:nvGraphicFramePr>
        <p:xfrm>
          <a:off x="-49702" y="2656073"/>
          <a:ext cx="6031230" cy="48687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a:extLst>
              <a:ext uri="{FF2B5EF4-FFF2-40B4-BE49-F238E27FC236}">
                <a16:creationId xmlns:a16="http://schemas.microsoft.com/office/drawing/2014/main" id="{DF3411F7-5884-40D5-AF6B-3AA79EC5DEA8}"/>
              </a:ext>
            </a:extLst>
          </p:cNvPr>
          <p:cNvGraphicFramePr>
            <a:graphicFrameLocks/>
          </p:cNvGraphicFramePr>
          <p:nvPr>
            <p:extLst>
              <p:ext uri="{D42A27DB-BD31-4B8C-83A1-F6EECF244321}">
                <p14:modId xmlns:p14="http://schemas.microsoft.com/office/powerpoint/2010/main" val="2879693247"/>
              </p:ext>
            </p:extLst>
          </p:nvPr>
        </p:nvGraphicFramePr>
        <p:xfrm>
          <a:off x="5034116" y="2654199"/>
          <a:ext cx="5649282" cy="4868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483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D7AE96A1-E478-416E-A938-5B8B84D0C963}"/>
              </a:ext>
            </a:extLst>
          </p:cNvPr>
          <p:cNvGraphicFramePr>
            <a:graphicFrameLocks/>
          </p:cNvGraphicFramePr>
          <p:nvPr>
            <p:extLst>
              <p:ext uri="{D42A27DB-BD31-4B8C-83A1-F6EECF244321}">
                <p14:modId xmlns:p14="http://schemas.microsoft.com/office/powerpoint/2010/main" val="2413240196"/>
              </p:ext>
            </p:extLst>
          </p:nvPr>
        </p:nvGraphicFramePr>
        <p:xfrm>
          <a:off x="98052" y="1819975"/>
          <a:ext cx="4232115" cy="2892246"/>
        </p:xfrm>
        <a:graphic>
          <a:graphicData uri="http://schemas.openxmlformats.org/drawingml/2006/chart">
            <c:chart xmlns:c="http://schemas.openxmlformats.org/drawingml/2006/chart" xmlns:r="http://schemas.openxmlformats.org/officeDocument/2006/relationships" r:id="rId2"/>
          </a:graphicData>
        </a:graphic>
      </p:graphicFrame>
      <p:sp>
        <p:nvSpPr>
          <p:cNvPr id="5" name="四角形: 角を丸くする 4">
            <a:extLst>
              <a:ext uri="{FF2B5EF4-FFF2-40B4-BE49-F238E27FC236}">
                <a16:creationId xmlns:a16="http://schemas.microsoft.com/office/drawing/2014/main" id="{06EBBA37-2A15-4E07-A8A0-DB37DD748452}"/>
              </a:ext>
            </a:extLst>
          </p:cNvPr>
          <p:cNvSpPr/>
          <p:nvPr/>
        </p:nvSpPr>
        <p:spPr>
          <a:xfrm>
            <a:off x="241553" y="483337"/>
            <a:ext cx="5808727" cy="397602"/>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④ 面談（期初、期中、評価前、開示）の納得感について</a:t>
            </a:r>
            <a:endParaRPr kumimoji="1" lang="ja-JP" altLang="en-US" b="1" dirty="0">
              <a:solidFill>
                <a:schemeClr val="tx1"/>
              </a:solidFill>
              <a:highlight>
                <a:srgbClr val="FFFF00"/>
              </a:highlight>
            </a:endParaRPr>
          </a:p>
        </p:txBody>
      </p:sp>
      <p:sp>
        <p:nvSpPr>
          <p:cNvPr id="8" name="テキスト ボックス 7">
            <a:extLst>
              <a:ext uri="{FF2B5EF4-FFF2-40B4-BE49-F238E27FC236}">
                <a16:creationId xmlns:a16="http://schemas.microsoft.com/office/drawing/2014/main" id="{C6CDA781-D8CE-4967-96D1-099B6371EC0E}"/>
              </a:ext>
            </a:extLst>
          </p:cNvPr>
          <p:cNvSpPr txBox="1"/>
          <p:nvPr/>
        </p:nvSpPr>
        <p:spPr>
          <a:xfrm>
            <a:off x="320912" y="998122"/>
            <a:ext cx="10065340" cy="830997"/>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・約８</a:t>
            </a:r>
            <a:r>
              <a:rPr kumimoji="1" lang="en-US" altLang="ja-JP" sz="1600" dirty="0">
                <a:latin typeface="UD デジタル 教科書体 NK-R" panose="02020400000000000000" pitchFamily="18" charset="-128"/>
                <a:ea typeface="UD デジタル 教科書体 NK-R" panose="02020400000000000000" pitchFamily="18" charset="-128"/>
              </a:rPr>
              <a:t>8</a:t>
            </a:r>
            <a:r>
              <a:rPr kumimoji="1" lang="ja-JP" altLang="en-US" sz="1600" dirty="0">
                <a:latin typeface="UD デジタル 教科書体 NK-R" panose="02020400000000000000" pitchFamily="18" charset="-128"/>
                <a:ea typeface="UD デジタル 教科書体 NK-R" panose="02020400000000000000" pitchFamily="18" charset="-128"/>
              </a:rPr>
              <a:t>％の職員が、「納得できた」と回答しており、前年度より増加。</a:t>
            </a:r>
            <a:r>
              <a:rPr kumimoji="1" lang="en-US" altLang="ja-JP" sz="1600" dirty="0">
                <a:latin typeface="UD デジタル 教科書体 NK-R" panose="02020400000000000000" pitchFamily="18" charset="-128"/>
                <a:ea typeface="UD デジタル 教科書体 NK-R" panose="02020400000000000000" pitchFamily="18" charset="-128"/>
              </a:rPr>
              <a:t>〔R6</a:t>
            </a:r>
            <a:r>
              <a:rPr kumimoji="1" lang="ja-JP" altLang="en-US" sz="1600" dirty="0">
                <a:latin typeface="UD デジタル 教科書体 NK-R" panose="02020400000000000000" pitchFamily="18" charset="-128"/>
                <a:ea typeface="UD デジタル 教科書体 NK-R" panose="02020400000000000000" pitchFamily="18" charset="-128"/>
              </a:rPr>
              <a:t>アンケート：約</a:t>
            </a:r>
            <a:r>
              <a:rPr kumimoji="1" lang="en-US" altLang="ja-JP" sz="1600" dirty="0">
                <a:latin typeface="UD デジタル 教科書体 NK-R" panose="02020400000000000000" pitchFamily="18" charset="-128"/>
                <a:ea typeface="UD デジタル 教科書体 NK-R" panose="02020400000000000000" pitchFamily="18" charset="-128"/>
              </a:rPr>
              <a:t>82</a:t>
            </a:r>
            <a:r>
              <a:rPr kumimoji="1" lang="ja-JP" altLang="en-US" sz="1600" dirty="0">
                <a:latin typeface="UD デジタル 教科書体 NK-R" panose="02020400000000000000" pitchFamily="18" charset="-128"/>
                <a:ea typeface="UD デジタル 教科書体 NK-R" panose="02020400000000000000" pitchFamily="18" charset="-128"/>
              </a:rPr>
              <a:t>％</a:t>
            </a:r>
            <a:r>
              <a:rPr kumimoji="1" lang="en-US" altLang="ja-JP" sz="1600" dirty="0">
                <a:latin typeface="UD デジタル 教科書体 NK-R" panose="02020400000000000000" pitchFamily="18" charset="-128"/>
                <a:ea typeface="UD デジタル 教科書体 NK-R" panose="02020400000000000000" pitchFamily="18" charset="-128"/>
              </a:rPr>
              <a:t>〕</a:t>
            </a:r>
          </a:p>
          <a:p>
            <a:r>
              <a:rPr kumimoji="1" lang="ja-JP" altLang="en-US" sz="1600" dirty="0">
                <a:latin typeface="UD デジタル 教科書体 NK-R" panose="02020400000000000000" pitchFamily="18" charset="-128"/>
                <a:ea typeface="UD デジタル 教科書体 NK-R" panose="02020400000000000000" pitchFamily="18" charset="-128"/>
              </a:rPr>
              <a:t>・「納得できなかった面談」は開示面談が約</a:t>
            </a:r>
            <a:r>
              <a:rPr kumimoji="1" lang="en-US" altLang="ja-JP" sz="1600" dirty="0">
                <a:latin typeface="UD デジタル 教科書体 NK-R" panose="02020400000000000000" pitchFamily="18" charset="-128"/>
                <a:ea typeface="UD デジタル 教科書体 NK-R" panose="02020400000000000000" pitchFamily="18" charset="-128"/>
              </a:rPr>
              <a:t>89</a:t>
            </a:r>
            <a:r>
              <a:rPr kumimoji="1" lang="ja-JP" altLang="en-US" sz="1600" dirty="0">
                <a:latin typeface="UD デジタル 教科書体 NK-R" panose="02020400000000000000" pitchFamily="18" charset="-128"/>
                <a:ea typeface="UD デジタル 教科書体 NK-R" panose="02020400000000000000" pitchFamily="18" charset="-128"/>
              </a:rPr>
              <a:t>％と最も多く、「納得できなかった」理由として最も多かった回答は、</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「評価結果について、実際の行動や事実をあげるなど、 具体的な説明がなかった（約</a:t>
            </a:r>
            <a:r>
              <a:rPr kumimoji="1" lang="en-US" altLang="ja-JP" sz="1600" dirty="0">
                <a:latin typeface="UD デジタル 教科書体 NK-R" panose="02020400000000000000" pitchFamily="18" charset="-128"/>
                <a:ea typeface="UD デジタル 教科書体 NK-R" panose="02020400000000000000" pitchFamily="18" charset="-128"/>
              </a:rPr>
              <a:t>44</a:t>
            </a:r>
            <a:r>
              <a:rPr kumimoji="1" lang="ja-JP" altLang="en-US" sz="1600" dirty="0">
                <a:latin typeface="UD デジタル 教科書体 NK-R" panose="02020400000000000000" pitchFamily="18" charset="-128"/>
                <a:ea typeface="UD デジタル 教科書体 NK-R" panose="02020400000000000000" pitchFamily="18" charset="-128"/>
              </a:rPr>
              <a:t>％）」ことであった。</a:t>
            </a:r>
          </a:p>
        </p:txBody>
      </p:sp>
      <p:sp>
        <p:nvSpPr>
          <p:cNvPr id="12" name="テキスト ボックス 11">
            <a:extLst>
              <a:ext uri="{FF2B5EF4-FFF2-40B4-BE49-F238E27FC236}">
                <a16:creationId xmlns:a16="http://schemas.microsoft.com/office/drawing/2014/main" id="{B87145EA-F3D9-4457-981A-396BBEB8105B}"/>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６</a:t>
            </a:r>
          </a:p>
        </p:txBody>
      </p:sp>
      <p:sp>
        <p:nvSpPr>
          <p:cNvPr id="13" name="正方形/長方形 12">
            <a:extLst>
              <a:ext uri="{FF2B5EF4-FFF2-40B4-BE49-F238E27FC236}">
                <a16:creationId xmlns:a16="http://schemas.microsoft.com/office/drawing/2014/main" id="{6DB1A686-D76C-4F23-9732-62DD61847B1F}"/>
              </a:ext>
            </a:extLst>
          </p:cNvPr>
          <p:cNvSpPr/>
          <p:nvPr/>
        </p:nvSpPr>
        <p:spPr>
          <a:xfrm>
            <a:off x="266380" y="2111465"/>
            <a:ext cx="822166" cy="2462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納得感</a:t>
            </a:r>
          </a:p>
        </p:txBody>
      </p:sp>
      <p:sp>
        <p:nvSpPr>
          <p:cNvPr id="14" name="正方形/長方形 13">
            <a:extLst>
              <a:ext uri="{FF2B5EF4-FFF2-40B4-BE49-F238E27FC236}">
                <a16:creationId xmlns:a16="http://schemas.microsoft.com/office/drawing/2014/main" id="{7D64B1D9-1FBF-4C57-B0FD-2612F6CFC98F}"/>
              </a:ext>
            </a:extLst>
          </p:cNvPr>
          <p:cNvSpPr/>
          <p:nvPr/>
        </p:nvSpPr>
        <p:spPr>
          <a:xfrm>
            <a:off x="4779574" y="3015107"/>
            <a:ext cx="1702578" cy="2317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納得できなかった理由</a:t>
            </a:r>
          </a:p>
        </p:txBody>
      </p:sp>
      <p:sp>
        <p:nvSpPr>
          <p:cNvPr id="6" name="テキスト ボックス 5">
            <a:extLst>
              <a:ext uri="{FF2B5EF4-FFF2-40B4-BE49-F238E27FC236}">
                <a16:creationId xmlns:a16="http://schemas.microsoft.com/office/drawing/2014/main" id="{291DA000-A8E8-4ED5-908F-88504E30CB06}"/>
              </a:ext>
            </a:extLst>
          </p:cNvPr>
          <p:cNvSpPr txBox="1"/>
          <p:nvPr/>
        </p:nvSpPr>
        <p:spPr>
          <a:xfrm>
            <a:off x="6488807" y="3019873"/>
            <a:ext cx="1900352"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graphicFrame>
        <p:nvGraphicFramePr>
          <p:cNvPr id="17" name="グラフ 16">
            <a:extLst>
              <a:ext uri="{FF2B5EF4-FFF2-40B4-BE49-F238E27FC236}">
                <a16:creationId xmlns:a16="http://schemas.microsoft.com/office/drawing/2014/main" id="{04D5F68F-6D3D-4A80-8A04-DAFC2EF87518}"/>
              </a:ext>
            </a:extLst>
          </p:cNvPr>
          <p:cNvGraphicFramePr>
            <a:graphicFrameLocks/>
          </p:cNvGraphicFramePr>
          <p:nvPr>
            <p:extLst>
              <p:ext uri="{D42A27DB-BD31-4B8C-83A1-F6EECF244321}">
                <p14:modId xmlns:p14="http://schemas.microsoft.com/office/powerpoint/2010/main" val="2174388363"/>
              </p:ext>
            </p:extLst>
          </p:nvPr>
        </p:nvGraphicFramePr>
        <p:xfrm>
          <a:off x="4829213" y="3182322"/>
          <a:ext cx="5782836" cy="2762431"/>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a:extLst>
              <a:ext uri="{FF2B5EF4-FFF2-40B4-BE49-F238E27FC236}">
                <a16:creationId xmlns:a16="http://schemas.microsoft.com/office/drawing/2014/main" id="{E6A20365-8D3E-45A4-ABB6-87D452B2D80C}"/>
              </a:ext>
            </a:extLst>
          </p:cNvPr>
          <p:cNvSpPr/>
          <p:nvPr/>
        </p:nvSpPr>
        <p:spPr>
          <a:xfrm>
            <a:off x="204976" y="4841408"/>
            <a:ext cx="1724407" cy="1980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納得できなかった面談</a:t>
            </a:r>
          </a:p>
        </p:txBody>
      </p:sp>
      <p:sp>
        <p:nvSpPr>
          <p:cNvPr id="19" name="テキスト ボックス 18">
            <a:extLst>
              <a:ext uri="{FF2B5EF4-FFF2-40B4-BE49-F238E27FC236}">
                <a16:creationId xmlns:a16="http://schemas.microsoft.com/office/drawing/2014/main" id="{594C976B-0A51-4F53-AD43-C3371C17F086}"/>
              </a:ext>
            </a:extLst>
          </p:cNvPr>
          <p:cNvSpPr txBox="1"/>
          <p:nvPr/>
        </p:nvSpPr>
        <p:spPr>
          <a:xfrm>
            <a:off x="1929383" y="4831817"/>
            <a:ext cx="1900352"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graphicFrame>
        <p:nvGraphicFramePr>
          <p:cNvPr id="20" name="グラフ 19">
            <a:extLst>
              <a:ext uri="{FF2B5EF4-FFF2-40B4-BE49-F238E27FC236}">
                <a16:creationId xmlns:a16="http://schemas.microsoft.com/office/drawing/2014/main" id="{9B9C0C8E-A466-4C33-8E39-B951081F7DB6}"/>
              </a:ext>
            </a:extLst>
          </p:cNvPr>
          <p:cNvGraphicFramePr>
            <a:graphicFrameLocks/>
          </p:cNvGraphicFramePr>
          <p:nvPr>
            <p:extLst>
              <p:ext uri="{D42A27DB-BD31-4B8C-83A1-F6EECF244321}">
                <p14:modId xmlns:p14="http://schemas.microsoft.com/office/powerpoint/2010/main" val="3519732584"/>
              </p:ext>
            </p:extLst>
          </p:nvPr>
        </p:nvGraphicFramePr>
        <p:xfrm>
          <a:off x="46074" y="4998823"/>
          <a:ext cx="4733925" cy="22969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872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3D8412C7-061C-41AE-9DFF-C6208B7B8CEF}"/>
              </a:ext>
            </a:extLst>
          </p:cNvPr>
          <p:cNvSpPr/>
          <p:nvPr/>
        </p:nvSpPr>
        <p:spPr>
          <a:xfrm>
            <a:off x="149536" y="448417"/>
            <a:ext cx="7068128" cy="308226"/>
          </a:xfrm>
          <a:prstGeom prst="roundRect">
            <a:avLst>
              <a:gd name="adj" fmla="val 88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⑤ 開示面談の状況について　</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r>
              <a:rPr kumimoji="1" lang="ja-JP" altLang="en-US" b="1" dirty="0">
                <a:solidFill>
                  <a:schemeClr val="tx1"/>
                </a:solidFill>
                <a:highlight>
                  <a:srgbClr val="FFFF00"/>
                </a:highlight>
                <a:latin typeface="BIZ UDPゴシック" panose="020B0400000000000000" pitchFamily="50" charset="-128"/>
                <a:ea typeface="BIZ UDPゴシック" panose="020B0400000000000000" pitchFamily="50" charset="-128"/>
              </a:rPr>
              <a:t>対象：二次評価者・相対評価者</a:t>
            </a:r>
            <a:r>
              <a:rPr kumimoji="1" lang="en-US" altLang="ja-JP" b="1" dirty="0">
                <a:solidFill>
                  <a:schemeClr val="tx1"/>
                </a:solidFill>
                <a:highlight>
                  <a:srgbClr val="FFFF00"/>
                </a:highlight>
                <a:latin typeface="BIZ UDPゴシック" panose="020B0400000000000000" pitchFamily="50" charset="-128"/>
                <a:ea typeface="BIZ UDPゴシック" panose="020B0400000000000000" pitchFamily="50" charset="-128"/>
              </a:rPr>
              <a:t>〕</a:t>
            </a:r>
            <a:endParaRPr kumimoji="1" lang="ja-JP" altLang="en-US" b="1" dirty="0">
              <a:solidFill>
                <a:schemeClr val="tx1"/>
              </a:solidFill>
              <a:highlight>
                <a:srgbClr val="FFFF00"/>
              </a:highlight>
            </a:endParaRPr>
          </a:p>
        </p:txBody>
      </p:sp>
      <p:sp>
        <p:nvSpPr>
          <p:cNvPr id="12" name="テキスト ボックス 11">
            <a:extLst>
              <a:ext uri="{FF2B5EF4-FFF2-40B4-BE49-F238E27FC236}">
                <a16:creationId xmlns:a16="http://schemas.microsoft.com/office/drawing/2014/main" id="{22F50C26-9B4D-4B58-9D9C-E35436CF1FE5}"/>
              </a:ext>
            </a:extLst>
          </p:cNvPr>
          <p:cNvSpPr txBox="1"/>
          <p:nvPr/>
        </p:nvSpPr>
        <p:spPr>
          <a:xfrm>
            <a:off x="251037" y="1284440"/>
            <a:ext cx="10193887" cy="1846659"/>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・約９</a:t>
            </a:r>
            <a:r>
              <a:rPr kumimoji="1" lang="en-US" altLang="ja-JP" sz="1600" dirty="0">
                <a:latin typeface="UD デジタル 教科書体 NK-R" panose="02020400000000000000" pitchFamily="18" charset="-128"/>
                <a:ea typeface="UD デジタル 教科書体 NK-R" panose="02020400000000000000" pitchFamily="18" charset="-128"/>
              </a:rPr>
              <a:t>5</a:t>
            </a:r>
            <a:r>
              <a:rPr kumimoji="1" lang="ja-JP" altLang="en-US" sz="1600" dirty="0">
                <a:latin typeface="UD デジタル 教科書体 NK-R" panose="02020400000000000000" pitchFamily="18" charset="-128"/>
                <a:ea typeface="UD デジタル 教科書体 NK-R" panose="02020400000000000000" pitchFamily="18" charset="-128"/>
              </a:rPr>
              <a:t>％の評価者が「絶対（二次）評価について、十分な説明ができた</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①＋②</a:t>
            </a:r>
            <a:r>
              <a:rPr kumimoji="1" lang="en-US" altLang="ja-JP" sz="14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」と回答。</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・「相対評価について、十分な説明ができた</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①＋③</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en-US" altLang="ja-JP"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」と回答した評価者は、約</a:t>
            </a:r>
            <a:r>
              <a:rPr kumimoji="1" lang="en-US" altLang="ja-JP" sz="1600" dirty="0">
                <a:latin typeface="UD デジタル 教科書体 NK-R" panose="02020400000000000000" pitchFamily="18" charset="-128"/>
                <a:ea typeface="UD デジタル 教科書体 NK-R" panose="02020400000000000000" pitchFamily="18" charset="-128"/>
              </a:rPr>
              <a:t>72</a:t>
            </a:r>
            <a:r>
              <a:rPr kumimoji="1" lang="ja-JP" altLang="en-US" sz="1600" dirty="0">
                <a:latin typeface="UD デジタル 教科書体 NK-R" panose="02020400000000000000" pitchFamily="18" charset="-128"/>
                <a:ea typeface="UD デジタル 教科書体 NK-R" panose="02020400000000000000" pitchFamily="18" charset="-128"/>
              </a:rPr>
              <a:t>％であり、昨年度より大幅に向上した。</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〔R6</a:t>
            </a:r>
            <a:r>
              <a:rPr kumimoji="1" lang="ja-JP" altLang="en-US" sz="1600" dirty="0">
                <a:latin typeface="UD デジタル 教科書体 NK-R" panose="02020400000000000000" pitchFamily="18" charset="-128"/>
                <a:ea typeface="UD デジタル 教科書体 NK-R" panose="02020400000000000000" pitchFamily="18" charset="-128"/>
              </a:rPr>
              <a:t>アンケート：十分な説明ができた　　「絶対（二次）評価」約</a:t>
            </a:r>
            <a:r>
              <a:rPr kumimoji="1" lang="en-US" altLang="ja-JP" sz="1600" dirty="0">
                <a:latin typeface="UD デジタル 教科書体 NK-R" panose="02020400000000000000" pitchFamily="18" charset="-128"/>
                <a:ea typeface="UD デジタル 教科書体 NK-R" panose="02020400000000000000" pitchFamily="18" charset="-128"/>
              </a:rPr>
              <a:t>93</a:t>
            </a:r>
            <a:r>
              <a:rPr kumimoji="1" lang="ja-JP" altLang="en-US" sz="1600" dirty="0">
                <a:latin typeface="UD デジタル 教科書体 NK-R" panose="02020400000000000000" pitchFamily="18" charset="-128"/>
                <a:ea typeface="UD デジタル 教科書体 NK-R" panose="02020400000000000000" pitchFamily="18" charset="-128"/>
              </a:rPr>
              <a:t>％　　、　「相対評価」約</a:t>
            </a:r>
            <a:r>
              <a:rPr kumimoji="1" lang="en-US" altLang="ja-JP" sz="1600" dirty="0">
                <a:latin typeface="UD デジタル 教科書体 NK-R" panose="02020400000000000000" pitchFamily="18" charset="-128"/>
                <a:ea typeface="UD デジタル 教科書体 NK-R" panose="02020400000000000000" pitchFamily="18" charset="-128"/>
              </a:rPr>
              <a:t>54</a:t>
            </a:r>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en-US" altLang="ja-JP" sz="1600" dirty="0">
                <a:latin typeface="UD デジタル 教科書体 NK-R" panose="02020400000000000000" pitchFamily="18" charset="-128"/>
                <a:ea typeface="UD デジタル 教科書体 NK-R" panose="02020400000000000000" pitchFamily="18" charset="-128"/>
              </a:rPr>
              <a:t>〕</a:t>
            </a:r>
          </a:p>
          <a:p>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・「開示面談において十分な説明ができなかった</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②＋③＋④</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」理由として最も多かった回答は、</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「そもそも相対評価を十分に説明すること自体が困難（約</a:t>
            </a:r>
            <a:r>
              <a:rPr kumimoji="1" lang="en-US" altLang="ja-JP" sz="1600" dirty="0">
                <a:latin typeface="UD デジタル 教科書体 NK-R" panose="02020400000000000000" pitchFamily="18" charset="-128"/>
                <a:ea typeface="UD デジタル 教科書体 NK-R" panose="02020400000000000000" pitchFamily="18" charset="-128"/>
              </a:rPr>
              <a:t>80</a:t>
            </a:r>
            <a:r>
              <a:rPr kumimoji="1" lang="ja-JP" altLang="en-US" sz="1600" dirty="0">
                <a:latin typeface="UD デジタル 教科書体 NK-R" panose="02020400000000000000" pitchFamily="18" charset="-128"/>
                <a:ea typeface="UD デジタル 教科書体 NK-R" panose="02020400000000000000" pitchFamily="18" charset="-128"/>
              </a:rPr>
              <a:t>％）」であった。</a:t>
            </a:r>
            <a:r>
              <a:rPr kumimoji="1" lang="en-US" altLang="ja-JP" sz="1600" dirty="0">
                <a:latin typeface="UD デジタル 教科書体 NK-R" panose="02020400000000000000" pitchFamily="18" charset="-128"/>
                <a:ea typeface="UD デジタル 教科書体 NK-R" panose="02020400000000000000" pitchFamily="18" charset="-128"/>
              </a:rPr>
              <a:t>〔R6</a:t>
            </a:r>
            <a:r>
              <a:rPr kumimoji="1" lang="ja-JP" altLang="en-US" sz="1600" dirty="0">
                <a:latin typeface="UD デジタル 教科書体 NK-R" panose="02020400000000000000" pitchFamily="18" charset="-128"/>
                <a:ea typeface="UD デジタル 教科書体 NK-R" panose="02020400000000000000" pitchFamily="18" charset="-128"/>
              </a:rPr>
              <a:t>アンケート：約</a:t>
            </a:r>
            <a:r>
              <a:rPr kumimoji="1" lang="en-US" altLang="ja-JP" sz="1600" dirty="0">
                <a:latin typeface="UD デジタル 教科書体 NK-R" panose="02020400000000000000" pitchFamily="18" charset="-128"/>
                <a:ea typeface="UD デジタル 教科書体 NK-R" panose="02020400000000000000" pitchFamily="18" charset="-128"/>
              </a:rPr>
              <a:t>81</a:t>
            </a:r>
            <a:r>
              <a:rPr kumimoji="1" lang="ja-JP" altLang="en-US" sz="1600" dirty="0">
                <a:latin typeface="UD デジタル 教科書体 NK-R" panose="02020400000000000000" pitchFamily="18" charset="-128"/>
                <a:ea typeface="UD デジタル 教科書体 NK-R" panose="02020400000000000000" pitchFamily="18" charset="-128"/>
              </a:rPr>
              <a:t>％</a:t>
            </a:r>
            <a:r>
              <a:rPr kumimoji="1" lang="en-US" altLang="ja-JP" sz="1600" dirty="0">
                <a:latin typeface="UD デジタル 教科書体 NK-R" panose="02020400000000000000" pitchFamily="18" charset="-128"/>
                <a:ea typeface="UD デジタル 教科書体 NK-R" panose="02020400000000000000" pitchFamily="18" charset="-128"/>
              </a:rPr>
              <a:t>〕</a:t>
            </a:r>
          </a:p>
          <a:p>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5F02132D-351F-4552-80B2-8FEDC9EB42B3}"/>
              </a:ext>
            </a:extLst>
          </p:cNvPr>
          <p:cNvSpPr txBox="1"/>
          <p:nvPr/>
        </p:nvSpPr>
        <p:spPr>
          <a:xfrm>
            <a:off x="10187688" y="7187394"/>
            <a:ext cx="558800" cy="369332"/>
          </a:xfrm>
          <a:prstGeom prst="rect">
            <a:avLst/>
          </a:prstGeom>
          <a:noFill/>
        </p:spPr>
        <p:txBody>
          <a:bodyPr wrap="square" rtlCol="0">
            <a:spAutoFit/>
          </a:bodyPr>
          <a:lstStyle/>
          <a:p>
            <a:r>
              <a:rPr kumimoji="1" lang="ja-JP" altLang="en-US" dirty="0"/>
              <a:t>７</a:t>
            </a:r>
          </a:p>
        </p:txBody>
      </p:sp>
      <p:grpSp>
        <p:nvGrpSpPr>
          <p:cNvPr id="11" name="グループ化 10">
            <a:extLst>
              <a:ext uri="{FF2B5EF4-FFF2-40B4-BE49-F238E27FC236}">
                <a16:creationId xmlns:a16="http://schemas.microsoft.com/office/drawing/2014/main" id="{8792EB2D-BB1A-41C1-810D-13803A9B11D7}"/>
              </a:ext>
            </a:extLst>
          </p:cNvPr>
          <p:cNvGrpSpPr/>
          <p:nvPr/>
        </p:nvGrpSpPr>
        <p:grpSpPr>
          <a:xfrm>
            <a:off x="334170" y="3364060"/>
            <a:ext cx="8037488" cy="415777"/>
            <a:chOff x="332618" y="3023776"/>
            <a:chExt cx="8037488" cy="415777"/>
          </a:xfrm>
        </p:grpSpPr>
        <p:sp>
          <p:nvSpPr>
            <p:cNvPr id="4" name="正方形/長方形 3">
              <a:extLst>
                <a:ext uri="{FF2B5EF4-FFF2-40B4-BE49-F238E27FC236}">
                  <a16:creationId xmlns:a16="http://schemas.microsoft.com/office/drawing/2014/main" id="{7A9CF287-8F3A-4088-BD16-33CD9478AB08}"/>
                </a:ext>
              </a:extLst>
            </p:cNvPr>
            <p:cNvSpPr/>
            <p:nvPr/>
          </p:nvSpPr>
          <p:spPr>
            <a:xfrm>
              <a:off x="4860757" y="3023776"/>
              <a:ext cx="3509349" cy="4157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「十分な説明ができなかった」と回答した理由</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（②、③、④を選択した評価者）</a:t>
              </a:r>
            </a:p>
          </p:txBody>
        </p:sp>
        <p:sp>
          <p:nvSpPr>
            <p:cNvPr id="5" name="正方形/長方形 4">
              <a:extLst>
                <a:ext uri="{FF2B5EF4-FFF2-40B4-BE49-F238E27FC236}">
                  <a16:creationId xmlns:a16="http://schemas.microsoft.com/office/drawing/2014/main" id="{0612AA6A-3D41-426F-B96C-BA9D43746352}"/>
                </a:ext>
              </a:extLst>
            </p:cNvPr>
            <p:cNvSpPr/>
            <p:nvPr/>
          </p:nvSpPr>
          <p:spPr>
            <a:xfrm>
              <a:off x="332618" y="3023776"/>
              <a:ext cx="2614903" cy="2044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開示にあたっての説明状況</a:t>
              </a:r>
            </a:p>
          </p:txBody>
        </p:sp>
      </p:grpSp>
      <p:graphicFrame>
        <p:nvGraphicFramePr>
          <p:cNvPr id="16" name="グラフ 15">
            <a:extLst>
              <a:ext uri="{FF2B5EF4-FFF2-40B4-BE49-F238E27FC236}">
                <a16:creationId xmlns:a16="http://schemas.microsoft.com/office/drawing/2014/main" id="{DEF4F3F6-CB32-4BC6-9F71-02DFA98A8AD7}"/>
              </a:ext>
            </a:extLst>
          </p:cNvPr>
          <p:cNvGraphicFramePr>
            <a:graphicFrameLocks/>
          </p:cNvGraphicFramePr>
          <p:nvPr>
            <p:extLst>
              <p:ext uri="{D42A27DB-BD31-4B8C-83A1-F6EECF244321}">
                <p14:modId xmlns:p14="http://schemas.microsoft.com/office/powerpoint/2010/main" val="1447501651"/>
              </p:ext>
            </p:extLst>
          </p:nvPr>
        </p:nvGraphicFramePr>
        <p:xfrm>
          <a:off x="-47106" y="3900389"/>
          <a:ext cx="4657725" cy="2638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a:extLst>
              <a:ext uri="{FF2B5EF4-FFF2-40B4-BE49-F238E27FC236}">
                <a16:creationId xmlns:a16="http://schemas.microsoft.com/office/drawing/2014/main" id="{4AF13F0B-57BA-476C-8BD5-5C28488BA712}"/>
              </a:ext>
            </a:extLst>
          </p:cNvPr>
          <p:cNvGraphicFramePr>
            <a:graphicFrameLocks/>
          </p:cNvGraphicFramePr>
          <p:nvPr>
            <p:extLst>
              <p:ext uri="{D42A27DB-BD31-4B8C-83A1-F6EECF244321}">
                <p14:modId xmlns:p14="http://schemas.microsoft.com/office/powerpoint/2010/main" val="3500481134"/>
              </p:ext>
            </p:extLst>
          </p:nvPr>
        </p:nvGraphicFramePr>
        <p:xfrm>
          <a:off x="4425983" y="3800782"/>
          <a:ext cx="6334654" cy="3071970"/>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2D146096-2617-4627-9E56-5D3B74C85B41}"/>
              </a:ext>
            </a:extLst>
          </p:cNvPr>
          <p:cNvSpPr txBox="1"/>
          <p:nvPr/>
        </p:nvSpPr>
        <p:spPr>
          <a:xfrm>
            <a:off x="8389946" y="3522794"/>
            <a:ext cx="1375033" cy="25391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複数回答 可</a:t>
            </a:r>
          </a:p>
        </p:txBody>
      </p:sp>
    </p:spTree>
    <p:extLst>
      <p:ext uri="{BB962C8B-B14F-4D97-AF65-F5344CB8AC3E}">
        <p14:creationId xmlns:p14="http://schemas.microsoft.com/office/powerpoint/2010/main" val="54111824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TM02892315[[fn=ウィスプ]]</Template>
  <TotalTime>0</TotalTime>
  <Words>5684</Words>
  <Application>Microsoft Office PowerPoint</Application>
  <PresentationFormat>ユーザー設定</PresentationFormat>
  <Paragraphs>535</Paragraphs>
  <Slides>22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BIZ UDPゴシック</vt:lpstr>
      <vt:lpstr>UD デジタル 教科書体 NK-R</vt:lpstr>
      <vt:lpstr>游ゴシック</vt:lpstr>
      <vt:lpstr>Calibri</vt:lpstr>
      <vt:lpstr>Calibri Light</vt:lpstr>
      <vt:lpstr>Wingdings 2</vt:lpstr>
      <vt:lpstr>HDOfficeLightV0</vt:lpstr>
      <vt:lpstr>令和6年度実施の相対評価による 人事評価制度の検証について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人事評価結果に対する納得感については、「納得できた」と回答した職員の割合は、前年度から増加しており（絶対 　　評価：約86％、相対評価：約80％） 、引き続き高い状況にある。  ○　令和６年度の制度改正による人事評価制度の納得感については、評価者の約16％が「（どちらかと言えば）向上し 　　た」と回答。また、開示面談での説明においては、「相対評価について、十分な説明ができた」と回答した評価者の割合 　　は約72％となっており、昨年度から約18％増加した。 　　　これまでの間、開示面談において「十分な説明ができなかった」と回答する評価者の大多数が「相対評価を十分に説 　　明すること自体が困難」であることをその理由に挙げていたことに鑑みると、制度改正によりその困難さが一定緩和され、 　　評価者の人事評価制度の納得感向上につながったと考えられる。  ○　執務意欲との関係については、 「人事評価制度が執務意欲に影響した」と回答した職員の割合は約56％となっており、 　　昨年度から約24％増加した。 また、このうち、「執務意欲が向上した」と回答した割合は約66％となっており、昨年度か 　　ら約17％増加した。 　　　このことから、制度改正前と比べて、人事評価結果が職員の執務意欲の向上につながったと考えられる。  ○　これまで執務意欲の低下が顕著であった絶対評価が「B（良好）」で下位区分に位置付けられた職員では、「人事評　 　　価制度によって執務意欲が低下した」と回答した割合は、昨年度と比較して約14％減少した。 　　　このことから、制度改正により絶対評価と相対評価結果の乖離が一定解消されたことで、執務意欲低下の大幅な改善 　　につながったと考えられる。しかしながら、絶対評価と相対評価の結果が乖離している場合における執務意欲の低下は、 　　依然として生じている状況であった。</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2025-10-24T04:21:08Z</dcterms:created>
  <dcterms:modified xsi:type="dcterms:W3CDTF">2025-10-24T04:21:25Z</dcterms:modified>
</cp:coreProperties>
</file>