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6"/>
  </p:notesMasterIdLst>
  <p:sldIdLst>
    <p:sldId id="271" r:id="rId2"/>
    <p:sldId id="275" r:id="rId3"/>
    <p:sldId id="276" r:id="rId4"/>
    <p:sldId id="274" r:id="rId5"/>
  </p:sldIdLst>
  <p:sldSz cx="9144000" cy="6858000" type="screen4x3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880101" cy="490354"/>
          </a:xfrm>
          <a:prstGeom prst="rect">
            <a:avLst/>
          </a:prstGeom>
        </p:spPr>
        <p:txBody>
          <a:bodyPr vert="horz" lIns="89662" tIns="44830" rIns="89662" bIns="4483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215" y="3"/>
            <a:ext cx="2880101" cy="490354"/>
          </a:xfrm>
          <a:prstGeom prst="rect">
            <a:avLst/>
          </a:prstGeom>
        </p:spPr>
        <p:txBody>
          <a:bodyPr vert="horz" lIns="89662" tIns="44830" rIns="89662" bIns="44830" rtlCol="0"/>
          <a:lstStyle>
            <a:lvl1pPr algn="r">
              <a:defRPr sz="1200"/>
            </a:lvl1pPr>
          </a:lstStyle>
          <a:p>
            <a:fld id="{B1925604-4074-4BAC-8936-AE4F97EA3148}" type="datetimeFigureOut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23950" y="1222375"/>
            <a:ext cx="4398963" cy="3300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62" tIns="44830" rIns="89662" bIns="4483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997" y="4705217"/>
            <a:ext cx="5316870" cy="3849436"/>
          </a:xfrm>
          <a:prstGeom prst="rect">
            <a:avLst/>
          </a:prstGeom>
        </p:spPr>
        <p:txBody>
          <a:bodyPr vert="horz" lIns="89662" tIns="44830" rIns="89662" bIns="4483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287061"/>
            <a:ext cx="2880101" cy="490354"/>
          </a:xfrm>
          <a:prstGeom prst="rect">
            <a:avLst/>
          </a:prstGeom>
        </p:spPr>
        <p:txBody>
          <a:bodyPr vert="horz" lIns="89662" tIns="44830" rIns="89662" bIns="4483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215" y="9287061"/>
            <a:ext cx="2880101" cy="490354"/>
          </a:xfrm>
          <a:prstGeom prst="rect">
            <a:avLst/>
          </a:prstGeom>
        </p:spPr>
        <p:txBody>
          <a:bodyPr vert="horz" lIns="89662" tIns="44830" rIns="89662" bIns="44830" rtlCol="0" anchor="b"/>
          <a:lstStyle>
            <a:lvl1pPr algn="r">
              <a:defRPr sz="1200"/>
            </a:lvl1pPr>
          </a:lstStyle>
          <a:p>
            <a:fld id="{5F031687-462D-495F-A7F5-D1CB84573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26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DC0FB-AFB6-4856-BE69-CEFDF3C2EE76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0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3216F-E898-4DE4-B493-A647986DEF85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74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042B-7904-40D3-9BE2-6E8324B3F9CF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75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CA184-6AD5-4250-A2C8-705F9F8668EC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263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C2462-F98D-49C6-8198-74C85B5DE9B3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4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5104-905F-46E4-B175-4FF1825253B5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827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96E83-5BE2-45BD-83DD-1EA2123064CF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99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75CE-859C-4623-BD24-1D9460A988C0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535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EA2B6-ECA2-45AA-B682-B80A6F8D8533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14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503D-0B15-4883-B3D7-C0A7F22D97BB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410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58B24-BB10-42FF-AAB4-87B0EE7892C3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15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DD104-DB6A-472A-844E-F5B981C2FEFC}" type="datetime1">
              <a:rPr kumimoji="1" lang="ja-JP" altLang="en-US" smtClean="0"/>
              <a:t>2025/9/24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F0B5C-572C-44D0-8226-EB20BC288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712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26AF9AD-6CB2-4153-9871-058C1851B40A}"/>
              </a:ext>
            </a:extLst>
          </p:cNvPr>
          <p:cNvSpPr/>
          <p:nvPr/>
        </p:nvSpPr>
        <p:spPr>
          <a:xfrm>
            <a:off x="3886" y="3057"/>
            <a:ext cx="9146888" cy="4368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bIns="16200" rtlCol="0" anchor="ctr" anchorCtr="0">
            <a:noAutofit/>
          </a:bodyPr>
          <a:lstStyle/>
          <a:p>
            <a:pPr algn="ctr">
              <a:defRPr/>
            </a:pPr>
            <a:r>
              <a:rPr lang="ja-JP" altLang="en-US" sz="2000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大阪府退職予定者人材バンク制度の運用改正について</a:t>
            </a:r>
            <a:endParaRPr lang="ja-JP" altLang="en-US" b="1" dirty="0">
              <a:solidFill>
                <a:prstClr val="white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CB77C51C-05F7-4B09-9D23-C9393C02821D}"/>
              </a:ext>
            </a:extLst>
          </p:cNvPr>
          <p:cNvGrpSpPr/>
          <p:nvPr/>
        </p:nvGrpSpPr>
        <p:grpSpPr>
          <a:xfrm>
            <a:off x="63791" y="1226200"/>
            <a:ext cx="8936671" cy="2691662"/>
            <a:chOff x="36021" y="1405046"/>
            <a:chExt cx="8936671" cy="1482568"/>
          </a:xfrm>
        </p:grpSpPr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26887FF6-EC06-4DA8-90B4-273C558E35FB}"/>
                </a:ext>
              </a:extLst>
            </p:cNvPr>
            <p:cNvSpPr/>
            <p:nvPr/>
          </p:nvSpPr>
          <p:spPr>
            <a:xfrm>
              <a:off x="99182" y="1537886"/>
              <a:ext cx="8873510" cy="1349728"/>
            </a:xfrm>
            <a:custGeom>
              <a:avLst/>
              <a:gdLst>
                <a:gd name="connsiteX0" fmla="*/ 0 w 8788737"/>
                <a:gd name="connsiteY0" fmla="*/ 614624 h 3687671"/>
                <a:gd name="connsiteX1" fmla="*/ 614624 w 8788737"/>
                <a:gd name="connsiteY1" fmla="*/ 0 h 3687671"/>
                <a:gd name="connsiteX2" fmla="*/ 8174113 w 8788737"/>
                <a:gd name="connsiteY2" fmla="*/ 0 h 3687671"/>
                <a:gd name="connsiteX3" fmla="*/ 8788737 w 8788737"/>
                <a:gd name="connsiteY3" fmla="*/ 614624 h 3687671"/>
                <a:gd name="connsiteX4" fmla="*/ 8788737 w 8788737"/>
                <a:gd name="connsiteY4" fmla="*/ 3073047 h 3687671"/>
                <a:gd name="connsiteX5" fmla="*/ 8174113 w 8788737"/>
                <a:gd name="connsiteY5" fmla="*/ 3687671 h 3687671"/>
                <a:gd name="connsiteX6" fmla="*/ 614624 w 8788737"/>
                <a:gd name="connsiteY6" fmla="*/ 3687671 h 3687671"/>
                <a:gd name="connsiteX7" fmla="*/ 0 w 8788737"/>
                <a:gd name="connsiteY7" fmla="*/ 3073047 h 3687671"/>
                <a:gd name="connsiteX8" fmla="*/ 0 w 8788737"/>
                <a:gd name="connsiteY8" fmla="*/ 614624 h 3687671"/>
                <a:gd name="connsiteX0" fmla="*/ 0 w 8788737"/>
                <a:gd name="connsiteY0" fmla="*/ 614624 h 3687671"/>
                <a:gd name="connsiteX1" fmla="*/ 614624 w 8788737"/>
                <a:gd name="connsiteY1" fmla="*/ 0 h 3687671"/>
                <a:gd name="connsiteX2" fmla="*/ 8174113 w 8788737"/>
                <a:gd name="connsiteY2" fmla="*/ 0 h 3687671"/>
                <a:gd name="connsiteX3" fmla="*/ 8788737 w 8788737"/>
                <a:gd name="connsiteY3" fmla="*/ 407590 h 3687671"/>
                <a:gd name="connsiteX4" fmla="*/ 8788737 w 8788737"/>
                <a:gd name="connsiteY4" fmla="*/ 3073047 h 3687671"/>
                <a:gd name="connsiteX5" fmla="*/ 8174113 w 8788737"/>
                <a:gd name="connsiteY5" fmla="*/ 3687671 h 3687671"/>
                <a:gd name="connsiteX6" fmla="*/ 614624 w 8788737"/>
                <a:gd name="connsiteY6" fmla="*/ 3687671 h 3687671"/>
                <a:gd name="connsiteX7" fmla="*/ 0 w 8788737"/>
                <a:gd name="connsiteY7" fmla="*/ 3073047 h 3687671"/>
                <a:gd name="connsiteX8" fmla="*/ 0 w 8788737"/>
                <a:gd name="connsiteY8" fmla="*/ 614624 h 3687671"/>
                <a:gd name="connsiteX0" fmla="*/ 0 w 8788737"/>
                <a:gd name="connsiteY0" fmla="*/ 623250 h 3696297"/>
                <a:gd name="connsiteX1" fmla="*/ 614624 w 8788737"/>
                <a:gd name="connsiteY1" fmla="*/ 8626 h 3696297"/>
                <a:gd name="connsiteX2" fmla="*/ 8398399 w 8788737"/>
                <a:gd name="connsiteY2" fmla="*/ 0 h 3696297"/>
                <a:gd name="connsiteX3" fmla="*/ 8788737 w 8788737"/>
                <a:gd name="connsiteY3" fmla="*/ 416216 h 3696297"/>
                <a:gd name="connsiteX4" fmla="*/ 8788737 w 8788737"/>
                <a:gd name="connsiteY4" fmla="*/ 3081673 h 3696297"/>
                <a:gd name="connsiteX5" fmla="*/ 8174113 w 8788737"/>
                <a:gd name="connsiteY5" fmla="*/ 3696297 h 3696297"/>
                <a:gd name="connsiteX6" fmla="*/ 614624 w 8788737"/>
                <a:gd name="connsiteY6" fmla="*/ 3696297 h 3696297"/>
                <a:gd name="connsiteX7" fmla="*/ 0 w 8788737"/>
                <a:gd name="connsiteY7" fmla="*/ 3081673 h 3696297"/>
                <a:gd name="connsiteX8" fmla="*/ 0 w 8788737"/>
                <a:gd name="connsiteY8" fmla="*/ 623250 h 3696297"/>
                <a:gd name="connsiteX0" fmla="*/ 0 w 8788737"/>
                <a:gd name="connsiteY0" fmla="*/ 623250 h 3697349"/>
                <a:gd name="connsiteX1" fmla="*/ 614624 w 8788737"/>
                <a:gd name="connsiteY1" fmla="*/ 8626 h 3697349"/>
                <a:gd name="connsiteX2" fmla="*/ 8398399 w 8788737"/>
                <a:gd name="connsiteY2" fmla="*/ 0 h 3697349"/>
                <a:gd name="connsiteX3" fmla="*/ 8788737 w 8788737"/>
                <a:gd name="connsiteY3" fmla="*/ 416216 h 3697349"/>
                <a:gd name="connsiteX4" fmla="*/ 8788737 w 8788737"/>
                <a:gd name="connsiteY4" fmla="*/ 3392224 h 3697349"/>
                <a:gd name="connsiteX5" fmla="*/ 8174113 w 8788737"/>
                <a:gd name="connsiteY5" fmla="*/ 3696297 h 3697349"/>
                <a:gd name="connsiteX6" fmla="*/ 614624 w 8788737"/>
                <a:gd name="connsiteY6" fmla="*/ 3696297 h 3697349"/>
                <a:gd name="connsiteX7" fmla="*/ 0 w 8788737"/>
                <a:gd name="connsiteY7" fmla="*/ 3081673 h 3697349"/>
                <a:gd name="connsiteX8" fmla="*/ 0 w 8788737"/>
                <a:gd name="connsiteY8" fmla="*/ 623250 h 3697349"/>
                <a:gd name="connsiteX0" fmla="*/ 0 w 8788737"/>
                <a:gd name="connsiteY0" fmla="*/ 623250 h 3696297"/>
                <a:gd name="connsiteX1" fmla="*/ 614624 w 8788737"/>
                <a:gd name="connsiteY1" fmla="*/ 8626 h 3696297"/>
                <a:gd name="connsiteX2" fmla="*/ 8398399 w 8788737"/>
                <a:gd name="connsiteY2" fmla="*/ 0 h 3696297"/>
                <a:gd name="connsiteX3" fmla="*/ 8788737 w 8788737"/>
                <a:gd name="connsiteY3" fmla="*/ 416216 h 3696297"/>
                <a:gd name="connsiteX4" fmla="*/ 8788737 w 8788737"/>
                <a:gd name="connsiteY4" fmla="*/ 3392224 h 3696297"/>
                <a:gd name="connsiteX5" fmla="*/ 8441532 w 8788737"/>
                <a:gd name="connsiteY5" fmla="*/ 3687671 h 3696297"/>
                <a:gd name="connsiteX6" fmla="*/ 614624 w 8788737"/>
                <a:gd name="connsiteY6" fmla="*/ 3696297 h 3696297"/>
                <a:gd name="connsiteX7" fmla="*/ 0 w 8788737"/>
                <a:gd name="connsiteY7" fmla="*/ 3081673 h 3696297"/>
                <a:gd name="connsiteX8" fmla="*/ 0 w 8788737"/>
                <a:gd name="connsiteY8" fmla="*/ 623250 h 3696297"/>
                <a:gd name="connsiteX0" fmla="*/ 0 w 8788737"/>
                <a:gd name="connsiteY0" fmla="*/ 623250 h 3696297"/>
                <a:gd name="connsiteX1" fmla="*/ 614624 w 8788737"/>
                <a:gd name="connsiteY1" fmla="*/ 8626 h 3696297"/>
                <a:gd name="connsiteX2" fmla="*/ 8398399 w 8788737"/>
                <a:gd name="connsiteY2" fmla="*/ 0 h 3696297"/>
                <a:gd name="connsiteX3" fmla="*/ 8788737 w 8788737"/>
                <a:gd name="connsiteY3" fmla="*/ 416216 h 3696297"/>
                <a:gd name="connsiteX4" fmla="*/ 8788737 w 8788737"/>
                <a:gd name="connsiteY4" fmla="*/ 3392224 h 3696297"/>
                <a:gd name="connsiteX5" fmla="*/ 8441532 w 8788737"/>
                <a:gd name="connsiteY5" fmla="*/ 3687671 h 3696297"/>
                <a:gd name="connsiteX6" fmla="*/ 398963 w 8788737"/>
                <a:gd name="connsiteY6" fmla="*/ 3696297 h 3696297"/>
                <a:gd name="connsiteX7" fmla="*/ 0 w 8788737"/>
                <a:gd name="connsiteY7" fmla="*/ 3081673 h 3696297"/>
                <a:gd name="connsiteX8" fmla="*/ 0 w 8788737"/>
                <a:gd name="connsiteY8" fmla="*/ 623250 h 3696297"/>
                <a:gd name="connsiteX0" fmla="*/ 0 w 8788737"/>
                <a:gd name="connsiteY0" fmla="*/ 623250 h 3696323"/>
                <a:gd name="connsiteX1" fmla="*/ 614624 w 8788737"/>
                <a:gd name="connsiteY1" fmla="*/ 8626 h 3696323"/>
                <a:gd name="connsiteX2" fmla="*/ 8398399 w 8788737"/>
                <a:gd name="connsiteY2" fmla="*/ 0 h 3696323"/>
                <a:gd name="connsiteX3" fmla="*/ 8788737 w 8788737"/>
                <a:gd name="connsiteY3" fmla="*/ 416216 h 3696323"/>
                <a:gd name="connsiteX4" fmla="*/ 8788737 w 8788737"/>
                <a:gd name="connsiteY4" fmla="*/ 3392224 h 3696323"/>
                <a:gd name="connsiteX5" fmla="*/ 8441532 w 8788737"/>
                <a:gd name="connsiteY5" fmla="*/ 3687671 h 3696323"/>
                <a:gd name="connsiteX6" fmla="*/ 398963 w 8788737"/>
                <a:gd name="connsiteY6" fmla="*/ 3696297 h 3696323"/>
                <a:gd name="connsiteX7" fmla="*/ 0 w 8788737"/>
                <a:gd name="connsiteY7" fmla="*/ 3366345 h 3696323"/>
                <a:gd name="connsiteX8" fmla="*/ 0 w 8788737"/>
                <a:gd name="connsiteY8" fmla="*/ 623250 h 3696323"/>
                <a:gd name="connsiteX0" fmla="*/ 0 w 8789789"/>
                <a:gd name="connsiteY0" fmla="*/ 623250 h 3696323"/>
                <a:gd name="connsiteX1" fmla="*/ 614624 w 8789789"/>
                <a:gd name="connsiteY1" fmla="*/ 8626 h 3696323"/>
                <a:gd name="connsiteX2" fmla="*/ 8484663 w 8789789"/>
                <a:gd name="connsiteY2" fmla="*/ 0 h 3696323"/>
                <a:gd name="connsiteX3" fmla="*/ 8788737 w 8789789"/>
                <a:gd name="connsiteY3" fmla="*/ 416216 h 3696323"/>
                <a:gd name="connsiteX4" fmla="*/ 8788737 w 8789789"/>
                <a:gd name="connsiteY4" fmla="*/ 3392224 h 3696323"/>
                <a:gd name="connsiteX5" fmla="*/ 8441532 w 8789789"/>
                <a:gd name="connsiteY5" fmla="*/ 3687671 h 3696323"/>
                <a:gd name="connsiteX6" fmla="*/ 398963 w 8789789"/>
                <a:gd name="connsiteY6" fmla="*/ 3696297 h 3696323"/>
                <a:gd name="connsiteX7" fmla="*/ 0 w 8789789"/>
                <a:gd name="connsiteY7" fmla="*/ 3366345 h 3696323"/>
                <a:gd name="connsiteX8" fmla="*/ 0 w 8789789"/>
                <a:gd name="connsiteY8" fmla="*/ 623250 h 3696323"/>
                <a:gd name="connsiteX0" fmla="*/ 0 w 8789789"/>
                <a:gd name="connsiteY0" fmla="*/ 623250 h 3696323"/>
                <a:gd name="connsiteX1" fmla="*/ 373085 w 8789789"/>
                <a:gd name="connsiteY1" fmla="*/ 17253 h 3696323"/>
                <a:gd name="connsiteX2" fmla="*/ 8484663 w 8789789"/>
                <a:gd name="connsiteY2" fmla="*/ 0 h 3696323"/>
                <a:gd name="connsiteX3" fmla="*/ 8788737 w 8789789"/>
                <a:gd name="connsiteY3" fmla="*/ 416216 h 3696323"/>
                <a:gd name="connsiteX4" fmla="*/ 8788737 w 8789789"/>
                <a:gd name="connsiteY4" fmla="*/ 3392224 h 3696323"/>
                <a:gd name="connsiteX5" fmla="*/ 8441532 w 8789789"/>
                <a:gd name="connsiteY5" fmla="*/ 3687671 h 3696323"/>
                <a:gd name="connsiteX6" fmla="*/ 398963 w 8789789"/>
                <a:gd name="connsiteY6" fmla="*/ 3696297 h 3696323"/>
                <a:gd name="connsiteX7" fmla="*/ 0 w 8789789"/>
                <a:gd name="connsiteY7" fmla="*/ 3366345 h 3696323"/>
                <a:gd name="connsiteX8" fmla="*/ 0 w 8789789"/>
                <a:gd name="connsiteY8" fmla="*/ 623250 h 3696323"/>
                <a:gd name="connsiteX0" fmla="*/ 17253 w 8789789"/>
                <a:gd name="connsiteY0" fmla="*/ 364458 h 3696323"/>
                <a:gd name="connsiteX1" fmla="*/ 373085 w 8789789"/>
                <a:gd name="connsiteY1" fmla="*/ 17253 h 3696323"/>
                <a:gd name="connsiteX2" fmla="*/ 8484663 w 8789789"/>
                <a:gd name="connsiteY2" fmla="*/ 0 h 3696323"/>
                <a:gd name="connsiteX3" fmla="*/ 8788737 w 8789789"/>
                <a:gd name="connsiteY3" fmla="*/ 416216 h 3696323"/>
                <a:gd name="connsiteX4" fmla="*/ 8788737 w 8789789"/>
                <a:gd name="connsiteY4" fmla="*/ 3392224 h 3696323"/>
                <a:gd name="connsiteX5" fmla="*/ 8441532 w 8789789"/>
                <a:gd name="connsiteY5" fmla="*/ 3687671 h 3696323"/>
                <a:gd name="connsiteX6" fmla="*/ 398963 w 8789789"/>
                <a:gd name="connsiteY6" fmla="*/ 3696297 h 3696323"/>
                <a:gd name="connsiteX7" fmla="*/ 0 w 8789789"/>
                <a:gd name="connsiteY7" fmla="*/ 3366345 h 3696323"/>
                <a:gd name="connsiteX8" fmla="*/ 17253 w 8789789"/>
                <a:gd name="connsiteY8" fmla="*/ 364458 h 3696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89789" h="3696323">
                  <a:moveTo>
                    <a:pt x="17253" y="364458"/>
                  </a:moveTo>
                  <a:cubicBezTo>
                    <a:pt x="17253" y="25011"/>
                    <a:pt x="33638" y="17253"/>
                    <a:pt x="373085" y="17253"/>
                  </a:cubicBezTo>
                  <a:lnTo>
                    <a:pt x="8484663" y="0"/>
                  </a:lnTo>
                  <a:cubicBezTo>
                    <a:pt x="8824110" y="0"/>
                    <a:pt x="8788737" y="76769"/>
                    <a:pt x="8788737" y="416216"/>
                  </a:cubicBezTo>
                  <a:lnTo>
                    <a:pt x="8788737" y="3392224"/>
                  </a:lnTo>
                  <a:cubicBezTo>
                    <a:pt x="8788737" y="3731671"/>
                    <a:pt x="8780979" y="3687671"/>
                    <a:pt x="8441532" y="3687671"/>
                  </a:cubicBezTo>
                  <a:lnTo>
                    <a:pt x="398963" y="3696297"/>
                  </a:lnTo>
                  <a:cubicBezTo>
                    <a:pt x="59516" y="3696297"/>
                    <a:pt x="0" y="3705792"/>
                    <a:pt x="0" y="3366345"/>
                  </a:cubicBezTo>
                  <a:lnTo>
                    <a:pt x="17253" y="36445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7800" indent="-177800"/>
              <a:endParaRPr kumimoji="1" lang="en-US" altLang="ja-JP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92B53AB7-DAD6-4A51-B31A-6B087CAE4582}"/>
                </a:ext>
              </a:extLst>
            </p:cNvPr>
            <p:cNvSpPr/>
            <p:nvPr/>
          </p:nvSpPr>
          <p:spPr>
            <a:xfrm>
              <a:off x="36021" y="1405046"/>
              <a:ext cx="2567600" cy="19957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dirty="0">
                  <a:solidFill>
                    <a:schemeClr val="bg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改正内容 </a:t>
              </a:r>
              <a:r>
                <a:rPr kumimoji="1" lang="en-US" altLang="ja-JP" sz="1100" dirty="0">
                  <a:solidFill>
                    <a:schemeClr val="bg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(</a:t>
              </a:r>
              <a:r>
                <a:rPr kumimoji="1" lang="ja-JP" altLang="en-US" sz="1100" dirty="0">
                  <a:solidFill>
                    <a:schemeClr val="bg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令和７年４月～</a:t>
              </a:r>
              <a:r>
                <a:rPr kumimoji="1" lang="en-US" altLang="ja-JP" sz="1100" dirty="0">
                  <a:solidFill>
                    <a:schemeClr val="bg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)</a:t>
              </a:r>
              <a:endParaRPr kumimoji="1" lang="en-US" altLang="ja-JP" sz="12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BAE0DB8-F67A-4F32-B765-1DEEE4ED8C69}"/>
              </a:ext>
            </a:extLst>
          </p:cNvPr>
          <p:cNvSpPr/>
          <p:nvPr/>
        </p:nvSpPr>
        <p:spPr>
          <a:xfrm>
            <a:off x="3886" y="440640"/>
            <a:ext cx="9146888" cy="6500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bIns="16200" rtlCol="0" anchor="ctr" anchorCtr="0">
            <a:noAutofit/>
          </a:bodyPr>
          <a:lstStyle/>
          <a:p>
            <a:pPr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大阪府退職予定者人材バンク制度</a:t>
            </a:r>
            <a:r>
              <a:rPr lang="ja-JP" altLang="en-US" sz="11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（以下「人材バンク」）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について、求人企業・団体等と人材バンク登録職員との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マッチングをより一層促進させるため、令和７年４月から運用を改正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06BF334-9A30-47B2-9B1F-15C2D11BE60E}"/>
              </a:ext>
            </a:extLst>
          </p:cNvPr>
          <p:cNvGrpSpPr/>
          <p:nvPr/>
        </p:nvGrpSpPr>
        <p:grpSpPr>
          <a:xfrm>
            <a:off x="443087" y="1721488"/>
            <a:ext cx="8257825" cy="868983"/>
            <a:chOff x="273701" y="2561770"/>
            <a:chExt cx="8257825" cy="868983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FF5D7375-7BE1-408F-B0B2-545DF6A9790F}"/>
                </a:ext>
              </a:extLst>
            </p:cNvPr>
            <p:cNvSpPr/>
            <p:nvPr/>
          </p:nvSpPr>
          <p:spPr>
            <a:xfrm>
              <a:off x="273702" y="2722084"/>
              <a:ext cx="8257824" cy="7086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kumimoji="1" lang="en-US" altLang="ja-JP" sz="16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r>
                <a:rPr kumimoji="1" lang="ja-JP" altLang="en-US" sz="16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 　</a:t>
              </a:r>
              <a:r>
                <a:rPr kumimoji="1" lang="ja-JP" altLang="en-US" sz="1600" u="sng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登録職員の人材情報について、人材バンク事務局から求人企業・団体等に提供</a:t>
              </a:r>
              <a:r>
                <a:rPr kumimoji="1" lang="ja-JP" altLang="en-US" sz="16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　　</a:t>
              </a:r>
              <a:endParaRPr kumimoji="1" lang="en-US" altLang="ja-JP" sz="16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8226138A-3480-429C-9D0A-EA1FE35585D8}"/>
                </a:ext>
              </a:extLst>
            </p:cNvPr>
            <p:cNvSpPr/>
            <p:nvPr/>
          </p:nvSpPr>
          <p:spPr>
            <a:xfrm>
              <a:off x="273701" y="2561770"/>
              <a:ext cx="4324182" cy="348758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①　</a:t>
              </a:r>
              <a:r>
                <a:rPr kumimoji="1" lang="ja-JP" altLang="en-US" sz="1200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求人企業・団体等への </a:t>
              </a:r>
              <a:r>
                <a:rPr kumimoji="1" lang="ja-JP" altLang="en-US" sz="16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人材情報の提供</a:t>
              </a:r>
              <a:r>
                <a:rPr kumimoji="1" lang="ja-JP" altLang="en-US" sz="12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 </a:t>
              </a:r>
              <a:r>
                <a:rPr kumimoji="1" lang="en-US" altLang="ja-JP" sz="12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(</a:t>
              </a:r>
              <a:r>
                <a:rPr kumimoji="1" lang="ja-JP" altLang="en-US" sz="12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Ｐ２</a:t>
              </a:r>
              <a:r>
                <a:rPr kumimoji="1" lang="en-US" altLang="ja-JP" sz="12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)</a:t>
              </a:r>
              <a:endParaRPr kumimoji="1" lang="ja-JP" altLang="en-US" sz="14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A5EF510-3C5E-4F21-A68D-955830363D44}"/>
              </a:ext>
            </a:extLst>
          </p:cNvPr>
          <p:cNvGrpSpPr/>
          <p:nvPr/>
        </p:nvGrpSpPr>
        <p:grpSpPr>
          <a:xfrm>
            <a:off x="446234" y="2686175"/>
            <a:ext cx="8257824" cy="1024390"/>
            <a:chOff x="329359" y="3710288"/>
            <a:chExt cx="8257824" cy="1024390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32C3F7FC-2CE4-481B-ACC6-9CE68F969B1E}"/>
                </a:ext>
              </a:extLst>
            </p:cNvPr>
            <p:cNvSpPr/>
            <p:nvPr/>
          </p:nvSpPr>
          <p:spPr>
            <a:xfrm>
              <a:off x="329359" y="3890947"/>
              <a:ext cx="8257824" cy="8437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kumimoji="1" lang="ja-JP" altLang="en-US" sz="16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　</a:t>
              </a:r>
              <a:r>
                <a:rPr kumimoji="1" lang="ja-JP" altLang="en-US" sz="1600" u="sng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求人情報の登録を行っている求人企業・団体等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（再就職禁止法人除く）</a:t>
              </a:r>
              <a:r>
                <a:rPr kumimoji="1" lang="ja-JP" altLang="en-US" sz="1600" u="sng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は</a:t>
              </a:r>
              <a:r>
                <a:rPr kumimoji="1" lang="ja-JP" altLang="en-US" sz="16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、</a:t>
              </a:r>
              <a:endParaRPr kumimoji="1" lang="en-US" altLang="ja-JP" sz="16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r>
                <a:rPr kumimoji="1" lang="ja-JP" altLang="en-US" sz="16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人材バンク事務局を通じて、</a:t>
              </a:r>
              <a:r>
                <a:rPr kumimoji="1" lang="ja-JP" altLang="en-US" sz="1600" u="sng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登録職員のスカウト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（応募の勧奨）</a:t>
              </a:r>
              <a:r>
                <a:rPr kumimoji="1" lang="ja-JP" altLang="en-US" sz="1600" u="sng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が可能</a:t>
              </a:r>
              <a:endParaRPr kumimoji="1" lang="en-US" altLang="ja-JP" sz="16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C9CEBA1A-6EDF-45D9-AC5A-EDEDC0A885D7}"/>
                </a:ext>
              </a:extLst>
            </p:cNvPr>
            <p:cNvSpPr/>
            <p:nvPr/>
          </p:nvSpPr>
          <p:spPr>
            <a:xfrm>
              <a:off x="329360" y="3710288"/>
              <a:ext cx="4971154" cy="384733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②　</a:t>
              </a:r>
              <a:r>
                <a:rPr kumimoji="1" lang="ja-JP" altLang="en-US" sz="1200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求人企業・団体等による </a:t>
              </a:r>
              <a:r>
                <a:rPr kumimoji="1" lang="ja-JP" altLang="en-US" sz="1600" b="1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登録</a:t>
              </a:r>
              <a:r>
                <a:rPr kumimoji="1" lang="ja-JP" altLang="en-US" sz="16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職員</a:t>
              </a:r>
              <a:r>
                <a:rPr kumimoji="1" lang="ja-JP" altLang="en-US" sz="1600" b="1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へのスカウト</a:t>
              </a:r>
              <a:r>
                <a:rPr kumimoji="1" lang="ja-JP" altLang="en-US" sz="1200" b="1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</a:t>
              </a:r>
              <a:r>
                <a:rPr kumimoji="1" lang="en-US" altLang="ja-JP" sz="1200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(</a:t>
              </a:r>
              <a:r>
                <a:rPr kumimoji="1" lang="ja-JP" altLang="en-US" sz="1200" b="1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Ｐ３</a:t>
              </a:r>
              <a:r>
                <a:rPr kumimoji="1" lang="en-US" altLang="ja-JP" sz="1200" b="1" u="none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)</a:t>
              </a:r>
              <a:endPara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E042A96-A9D6-407C-A4E6-931A77841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74568" y="6494307"/>
            <a:ext cx="2057400" cy="365125"/>
          </a:xfrm>
        </p:spPr>
        <p:txBody>
          <a:bodyPr/>
          <a:lstStyle/>
          <a:p>
            <a:fld id="{869F0B5C-572C-44D0-8226-EB20BC288EF3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5F9D502C-07F1-49FB-87D7-0B9CAC1F439A}"/>
              </a:ext>
            </a:extLst>
          </p:cNvPr>
          <p:cNvSpPr/>
          <p:nvPr/>
        </p:nvSpPr>
        <p:spPr>
          <a:xfrm>
            <a:off x="495626" y="6091867"/>
            <a:ext cx="8136161" cy="62544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ja-JP" altLang="en-US" sz="1100" b="1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再就職禁止法人</a:t>
            </a:r>
            <a:r>
              <a:rPr lang="ja-JP" altLang="en-US" sz="11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：職員基本条例第</a:t>
            </a:r>
            <a:r>
              <a:rPr lang="en-US" altLang="ja-JP" sz="11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32</a:t>
            </a:r>
            <a:r>
              <a:rPr lang="ja-JP" altLang="en-US" sz="11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条第１項に規定する法人</a:t>
            </a:r>
            <a:r>
              <a:rPr lang="ja-JP" altLang="en-US" sz="9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（指定出資法人、職員派遣団体、指定出資法人の子法人、</a:t>
            </a:r>
            <a:r>
              <a:rPr lang="zh-TW" altLang="en-US" sz="9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財政的援助法人</a:t>
            </a:r>
            <a:r>
              <a:rPr lang="ja-JP" altLang="en-US" sz="9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）</a:t>
            </a:r>
            <a:endParaRPr lang="en-US" altLang="zh-TW" sz="1100" i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1100" b="1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再就職禁止法人以外</a:t>
            </a:r>
            <a:r>
              <a:rPr lang="ja-JP" altLang="en-US" sz="1100" i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：上記以外の法人・団体等</a:t>
            </a:r>
            <a:endParaRPr lang="zh-TW" altLang="en-US" sz="1100" i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aphicFrame>
        <p:nvGraphicFramePr>
          <p:cNvPr id="21" name="表 3">
            <a:extLst>
              <a:ext uri="{FF2B5EF4-FFF2-40B4-BE49-F238E27FC236}">
                <a16:creationId xmlns:a16="http://schemas.microsoft.com/office/drawing/2014/main" id="{F10E5CA9-3FA9-48E7-A875-CB8E7C284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582431"/>
              </p:ext>
            </p:extLst>
          </p:nvPr>
        </p:nvGraphicFramePr>
        <p:xfrm>
          <a:off x="495626" y="4279247"/>
          <a:ext cx="8136161" cy="173282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02817">
                  <a:extLst>
                    <a:ext uri="{9D8B030D-6E8A-4147-A177-3AD203B41FA5}">
                      <a16:colId xmlns:a16="http://schemas.microsoft.com/office/drawing/2014/main" val="1759504257"/>
                    </a:ext>
                  </a:extLst>
                </a:gridCol>
                <a:gridCol w="1558336">
                  <a:extLst>
                    <a:ext uri="{9D8B030D-6E8A-4147-A177-3AD203B41FA5}">
                      <a16:colId xmlns:a16="http://schemas.microsoft.com/office/drawing/2014/main" val="590344814"/>
                    </a:ext>
                  </a:extLst>
                </a:gridCol>
                <a:gridCol w="1558336">
                  <a:extLst>
                    <a:ext uri="{9D8B030D-6E8A-4147-A177-3AD203B41FA5}">
                      <a16:colId xmlns:a16="http://schemas.microsoft.com/office/drawing/2014/main" val="2820179169"/>
                    </a:ext>
                  </a:extLst>
                </a:gridCol>
                <a:gridCol w="1558336">
                  <a:extLst>
                    <a:ext uri="{9D8B030D-6E8A-4147-A177-3AD203B41FA5}">
                      <a16:colId xmlns:a16="http://schemas.microsoft.com/office/drawing/2014/main" val="2169821745"/>
                    </a:ext>
                  </a:extLst>
                </a:gridCol>
                <a:gridCol w="1558336">
                  <a:extLst>
                    <a:ext uri="{9D8B030D-6E8A-4147-A177-3AD203B41FA5}">
                      <a16:colId xmlns:a16="http://schemas.microsoft.com/office/drawing/2014/main" val="3195215674"/>
                    </a:ext>
                  </a:extLst>
                </a:gridCol>
              </a:tblGrid>
              <a:tr h="33074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対象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再就職禁止法人以外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再就職禁止法人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7954281"/>
                  </a:ext>
                </a:extLst>
              </a:tr>
              <a:tr h="35377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求人情報登録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050" u="sng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求人情報登録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u="sng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なし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求人情報登録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050" u="sng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求人情報登録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050" u="sng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なし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9286713"/>
                  </a:ext>
                </a:extLst>
              </a:tr>
              <a:tr h="3563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①人材情報の提供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○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en-US" altLang="ja-JP" sz="800" i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※</a:t>
                      </a:r>
                      <a:r>
                        <a:rPr kumimoji="1" lang="zh-TW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人材情報提供依頼書</a:t>
                      </a:r>
                      <a:endParaRPr kumimoji="1" lang="en-US" altLang="zh-TW" sz="800" i="1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の提出は</a:t>
                      </a:r>
                      <a:r>
                        <a:rPr kumimoji="1" lang="ja-JP" altLang="en-US" sz="800" i="1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不要</a:t>
                      </a:r>
                      <a:endParaRPr kumimoji="1" lang="ja-JP" altLang="en-US" sz="800" u="sng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○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en-US" altLang="ja-JP" sz="800" i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※</a:t>
                      </a:r>
                      <a:r>
                        <a:rPr kumimoji="1" lang="zh-TW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人材情報提供依頼書</a:t>
                      </a:r>
                      <a:endParaRPr kumimoji="1" lang="en-US" altLang="zh-TW" sz="800" i="1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の提出が</a:t>
                      </a:r>
                      <a:r>
                        <a:rPr kumimoji="1" lang="ja-JP" altLang="en-US" sz="800" i="1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必要</a:t>
                      </a:r>
                      <a:endParaRPr kumimoji="1" lang="ja-JP" altLang="en-US" sz="800" u="sng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○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en-US" altLang="ja-JP" sz="800" i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※</a:t>
                      </a:r>
                      <a:r>
                        <a:rPr kumimoji="1" lang="zh-TW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人材情報提供依頼書</a:t>
                      </a:r>
                      <a:endParaRPr kumimoji="1" lang="en-US" altLang="zh-TW" sz="800" i="1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の提出は</a:t>
                      </a:r>
                      <a:r>
                        <a:rPr kumimoji="1" lang="ja-JP" altLang="en-US" sz="800" i="1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不要</a:t>
                      </a:r>
                      <a:endParaRPr kumimoji="1" lang="ja-JP" altLang="en-US" sz="800" u="sng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○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en-US" altLang="ja-JP" sz="800" i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※</a:t>
                      </a:r>
                      <a:r>
                        <a:rPr kumimoji="1" lang="zh-TW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人材情報提供依頼書</a:t>
                      </a:r>
                      <a:endParaRPr kumimoji="1" lang="en-US" altLang="zh-TW" sz="800" i="1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800" i="1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の提出が</a:t>
                      </a:r>
                      <a:r>
                        <a:rPr kumimoji="1" lang="ja-JP" altLang="en-US" sz="800" i="1" u="sng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必要</a:t>
                      </a:r>
                      <a:endParaRPr kumimoji="1" lang="ja-JP" altLang="en-US" sz="800" u="sng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9630297"/>
                  </a:ext>
                </a:extLst>
              </a:tr>
              <a:tr h="1963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②登録職員へのスカウト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○</a:t>
                      </a:r>
                      <a:endParaRPr kumimoji="1" lang="en-US" altLang="ja-JP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en-US" altLang="ja-JP" sz="800" i="1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※</a:t>
                      </a:r>
                      <a:r>
                        <a:rPr kumimoji="1" lang="zh-TW" altLang="en-US" sz="800" i="1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応募勧奨申出書</a:t>
                      </a:r>
                      <a:endParaRPr kumimoji="1" lang="en-US" altLang="zh-TW" sz="800" i="1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800" i="1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の提出が</a:t>
                      </a:r>
                      <a:r>
                        <a:rPr kumimoji="1" lang="ja-JP" altLang="en-US" sz="800" i="1" u="sng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必要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×</a:t>
                      </a:r>
                      <a:endParaRPr kumimoji="1" lang="ja-JP" altLang="en-US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×</a:t>
                      </a:r>
                      <a:endParaRPr kumimoji="1" lang="ja-JP" altLang="en-US" sz="105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9872802"/>
                  </a:ext>
                </a:extLst>
              </a:tr>
            </a:tbl>
          </a:graphicData>
        </a:graphic>
      </p:graphicFrame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030BC82-942B-4A48-9049-F58C21A9A7B8}"/>
              </a:ext>
            </a:extLst>
          </p:cNvPr>
          <p:cNvSpPr txBox="1"/>
          <p:nvPr/>
        </p:nvSpPr>
        <p:spPr>
          <a:xfrm>
            <a:off x="443087" y="3997659"/>
            <a:ext cx="59128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（参考）改正内容の対象となる企業・団体等</a:t>
            </a:r>
          </a:p>
        </p:txBody>
      </p:sp>
    </p:spTree>
    <p:extLst>
      <p:ext uri="{BB962C8B-B14F-4D97-AF65-F5344CB8AC3E}">
        <p14:creationId xmlns:p14="http://schemas.microsoft.com/office/powerpoint/2010/main" val="143243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四角形: 角を丸くする 21">
            <a:extLst>
              <a:ext uri="{FF2B5EF4-FFF2-40B4-BE49-F238E27FC236}">
                <a16:creationId xmlns:a16="http://schemas.microsoft.com/office/drawing/2014/main" id="{3BF90730-97B5-4BCE-AE31-0BE1F8B345B9}"/>
              </a:ext>
            </a:extLst>
          </p:cNvPr>
          <p:cNvSpPr/>
          <p:nvPr/>
        </p:nvSpPr>
        <p:spPr>
          <a:xfrm>
            <a:off x="135245" y="3900117"/>
            <a:ext cx="8881322" cy="2868452"/>
          </a:xfrm>
          <a:custGeom>
            <a:avLst/>
            <a:gdLst>
              <a:gd name="connsiteX0" fmla="*/ 0 w 8788737"/>
              <a:gd name="connsiteY0" fmla="*/ 614624 h 3687671"/>
              <a:gd name="connsiteX1" fmla="*/ 614624 w 8788737"/>
              <a:gd name="connsiteY1" fmla="*/ 0 h 3687671"/>
              <a:gd name="connsiteX2" fmla="*/ 8174113 w 8788737"/>
              <a:gd name="connsiteY2" fmla="*/ 0 h 3687671"/>
              <a:gd name="connsiteX3" fmla="*/ 8788737 w 8788737"/>
              <a:gd name="connsiteY3" fmla="*/ 614624 h 3687671"/>
              <a:gd name="connsiteX4" fmla="*/ 8788737 w 8788737"/>
              <a:gd name="connsiteY4" fmla="*/ 3073047 h 3687671"/>
              <a:gd name="connsiteX5" fmla="*/ 8174113 w 8788737"/>
              <a:gd name="connsiteY5" fmla="*/ 3687671 h 3687671"/>
              <a:gd name="connsiteX6" fmla="*/ 614624 w 8788737"/>
              <a:gd name="connsiteY6" fmla="*/ 3687671 h 3687671"/>
              <a:gd name="connsiteX7" fmla="*/ 0 w 8788737"/>
              <a:gd name="connsiteY7" fmla="*/ 3073047 h 3687671"/>
              <a:gd name="connsiteX8" fmla="*/ 0 w 8788737"/>
              <a:gd name="connsiteY8" fmla="*/ 614624 h 3687671"/>
              <a:gd name="connsiteX0" fmla="*/ 0 w 8788737"/>
              <a:gd name="connsiteY0" fmla="*/ 614624 h 3687671"/>
              <a:gd name="connsiteX1" fmla="*/ 614624 w 8788737"/>
              <a:gd name="connsiteY1" fmla="*/ 0 h 3687671"/>
              <a:gd name="connsiteX2" fmla="*/ 8174113 w 8788737"/>
              <a:gd name="connsiteY2" fmla="*/ 0 h 3687671"/>
              <a:gd name="connsiteX3" fmla="*/ 8788737 w 8788737"/>
              <a:gd name="connsiteY3" fmla="*/ 407590 h 3687671"/>
              <a:gd name="connsiteX4" fmla="*/ 8788737 w 8788737"/>
              <a:gd name="connsiteY4" fmla="*/ 3073047 h 3687671"/>
              <a:gd name="connsiteX5" fmla="*/ 8174113 w 8788737"/>
              <a:gd name="connsiteY5" fmla="*/ 3687671 h 3687671"/>
              <a:gd name="connsiteX6" fmla="*/ 614624 w 8788737"/>
              <a:gd name="connsiteY6" fmla="*/ 3687671 h 3687671"/>
              <a:gd name="connsiteX7" fmla="*/ 0 w 8788737"/>
              <a:gd name="connsiteY7" fmla="*/ 3073047 h 3687671"/>
              <a:gd name="connsiteX8" fmla="*/ 0 w 8788737"/>
              <a:gd name="connsiteY8" fmla="*/ 614624 h 3687671"/>
              <a:gd name="connsiteX0" fmla="*/ 0 w 8788737"/>
              <a:gd name="connsiteY0" fmla="*/ 623250 h 3696297"/>
              <a:gd name="connsiteX1" fmla="*/ 614624 w 8788737"/>
              <a:gd name="connsiteY1" fmla="*/ 8626 h 3696297"/>
              <a:gd name="connsiteX2" fmla="*/ 8398399 w 8788737"/>
              <a:gd name="connsiteY2" fmla="*/ 0 h 3696297"/>
              <a:gd name="connsiteX3" fmla="*/ 8788737 w 8788737"/>
              <a:gd name="connsiteY3" fmla="*/ 416216 h 3696297"/>
              <a:gd name="connsiteX4" fmla="*/ 8788737 w 8788737"/>
              <a:gd name="connsiteY4" fmla="*/ 3081673 h 3696297"/>
              <a:gd name="connsiteX5" fmla="*/ 8174113 w 8788737"/>
              <a:gd name="connsiteY5" fmla="*/ 3696297 h 3696297"/>
              <a:gd name="connsiteX6" fmla="*/ 614624 w 8788737"/>
              <a:gd name="connsiteY6" fmla="*/ 3696297 h 3696297"/>
              <a:gd name="connsiteX7" fmla="*/ 0 w 8788737"/>
              <a:gd name="connsiteY7" fmla="*/ 3081673 h 3696297"/>
              <a:gd name="connsiteX8" fmla="*/ 0 w 8788737"/>
              <a:gd name="connsiteY8" fmla="*/ 623250 h 3696297"/>
              <a:gd name="connsiteX0" fmla="*/ 0 w 8788737"/>
              <a:gd name="connsiteY0" fmla="*/ 623250 h 3697349"/>
              <a:gd name="connsiteX1" fmla="*/ 614624 w 8788737"/>
              <a:gd name="connsiteY1" fmla="*/ 8626 h 3697349"/>
              <a:gd name="connsiteX2" fmla="*/ 8398399 w 8788737"/>
              <a:gd name="connsiteY2" fmla="*/ 0 h 3697349"/>
              <a:gd name="connsiteX3" fmla="*/ 8788737 w 8788737"/>
              <a:gd name="connsiteY3" fmla="*/ 416216 h 3697349"/>
              <a:gd name="connsiteX4" fmla="*/ 8788737 w 8788737"/>
              <a:gd name="connsiteY4" fmla="*/ 3392224 h 3697349"/>
              <a:gd name="connsiteX5" fmla="*/ 8174113 w 8788737"/>
              <a:gd name="connsiteY5" fmla="*/ 3696297 h 3697349"/>
              <a:gd name="connsiteX6" fmla="*/ 614624 w 8788737"/>
              <a:gd name="connsiteY6" fmla="*/ 3696297 h 3697349"/>
              <a:gd name="connsiteX7" fmla="*/ 0 w 8788737"/>
              <a:gd name="connsiteY7" fmla="*/ 3081673 h 3697349"/>
              <a:gd name="connsiteX8" fmla="*/ 0 w 8788737"/>
              <a:gd name="connsiteY8" fmla="*/ 623250 h 3697349"/>
              <a:gd name="connsiteX0" fmla="*/ 0 w 8788737"/>
              <a:gd name="connsiteY0" fmla="*/ 623250 h 3696297"/>
              <a:gd name="connsiteX1" fmla="*/ 614624 w 8788737"/>
              <a:gd name="connsiteY1" fmla="*/ 8626 h 3696297"/>
              <a:gd name="connsiteX2" fmla="*/ 8398399 w 8788737"/>
              <a:gd name="connsiteY2" fmla="*/ 0 h 3696297"/>
              <a:gd name="connsiteX3" fmla="*/ 8788737 w 8788737"/>
              <a:gd name="connsiteY3" fmla="*/ 416216 h 3696297"/>
              <a:gd name="connsiteX4" fmla="*/ 8788737 w 8788737"/>
              <a:gd name="connsiteY4" fmla="*/ 3392224 h 3696297"/>
              <a:gd name="connsiteX5" fmla="*/ 8441532 w 8788737"/>
              <a:gd name="connsiteY5" fmla="*/ 3687671 h 3696297"/>
              <a:gd name="connsiteX6" fmla="*/ 614624 w 8788737"/>
              <a:gd name="connsiteY6" fmla="*/ 3696297 h 3696297"/>
              <a:gd name="connsiteX7" fmla="*/ 0 w 8788737"/>
              <a:gd name="connsiteY7" fmla="*/ 3081673 h 3696297"/>
              <a:gd name="connsiteX8" fmla="*/ 0 w 8788737"/>
              <a:gd name="connsiteY8" fmla="*/ 623250 h 3696297"/>
              <a:gd name="connsiteX0" fmla="*/ 0 w 8788737"/>
              <a:gd name="connsiteY0" fmla="*/ 623250 h 3696297"/>
              <a:gd name="connsiteX1" fmla="*/ 614624 w 8788737"/>
              <a:gd name="connsiteY1" fmla="*/ 8626 h 3696297"/>
              <a:gd name="connsiteX2" fmla="*/ 8398399 w 8788737"/>
              <a:gd name="connsiteY2" fmla="*/ 0 h 3696297"/>
              <a:gd name="connsiteX3" fmla="*/ 8788737 w 8788737"/>
              <a:gd name="connsiteY3" fmla="*/ 416216 h 3696297"/>
              <a:gd name="connsiteX4" fmla="*/ 8788737 w 8788737"/>
              <a:gd name="connsiteY4" fmla="*/ 3392224 h 3696297"/>
              <a:gd name="connsiteX5" fmla="*/ 8441532 w 8788737"/>
              <a:gd name="connsiteY5" fmla="*/ 3687671 h 3696297"/>
              <a:gd name="connsiteX6" fmla="*/ 398963 w 8788737"/>
              <a:gd name="connsiteY6" fmla="*/ 3696297 h 3696297"/>
              <a:gd name="connsiteX7" fmla="*/ 0 w 8788737"/>
              <a:gd name="connsiteY7" fmla="*/ 3081673 h 3696297"/>
              <a:gd name="connsiteX8" fmla="*/ 0 w 8788737"/>
              <a:gd name="connsiteY8" fmla="*/ 623250 h 3696297"/>
              <a:gd name="connsiteX0" fmla="*/ 0 w 8788737"/>
              <a:gd name="connsiteY0" fmla="*/ 623250 h 3696323"/>
              <a:gd name="connsiteX1" fmla="*/ 614624 w 8788737"/>
              <a:gd name="connsiteY1" fmla="*/ 8626 h 3696323"/>
              <a:gd name="connsiteX2" fmla="*/ 8398399 w 8788737"/>
              <a:gd name="connsiteY2" fmla="*/ 0 h 3696323"/>
              <a:gd name="connsiteX3" fmla="*/ 8788737 w 8788737"/>
              <a:gd name="connsiteY3" fmla="*/ 416216 h 3696323"/>
              <a:gd name="connsiteX4" fmla="*/ 8788737 w 8788737"/>
              <a:gd name="connsiteY4" fmla="*/ 3392224 h 3696323"/>
              <a:gd name="connsiteX5" fmla="*/ 8441532 w 8788737"/>
              <a:gd name="connsiteY5" fmla="*/ 3687671 h 3696323"/>
              <a:gd name="connsiteX6" fmla="*/ 398963 w 8788737"/>
              <a:gd name="connsiteY6" fmla="*/ 3696297 h 3696323"/>
              <a:gd name="connsiteX7" fmla="*/ 0 w 8788737"/>
              <a:gd name="connsiteY7" fmla="*/ 3366345 h 3696323"/>
              <a:gd name="connsiteX8" fmla="*/ 0 w 8788737"/>
              <a:gd name="connsiteY8" fmla="*/ 623250 h 3696323"/>
              <a:gd name="connsiteX0" fmla="*/ 0 w 8789789"/>
              <a:gd name="connsiteY0" fmla="*/ 623250 h 3696323"/>
              <a:gd name="connsiteX1" fmla="*/ 614624 w 8789789"/>
              <a:gd name="connsiteY1" fmla="*/ 8626 h 3696323"/>
              <a:gd name="connsiteX2" fmla="*/ 8484663 w 8789789"/>
              <a:gd name="connsiteY2" fmla="*/ 0 h 3696323"/>
              <a:gd name="connsiteX3" fmla="*/ 8788737 w 8789789"/>
              <a:gd name="connsiteY3" fmla="*/ 416216 h 3696323"/>
              <a:gd name="connsiteX4" fmla="*/ 8788737 w 8789789"/>
              <a:gd name="connsiteY4" fmla="*/ 3392224 h 3696323"/>
              <a:gd name="connsiteX5" fmla="*/ 8441532 w 8789789"/>
              <a:gd name="connsiteY5" fmla="*/ 3687671 h 3696323"/>
              <a:gd name="connsiteX6" fmla="*/ 398963 w 8789789"/>
              <a:gd name="connsiteY6" fmla="*/ 3696297 h 3696323"/>
              <a:gd name="connsiteX7" fmla="*/ 0 w 8789789"/>
              <a:gd name="connsiteY7" fmla="*/ 3366345 h 3696323"/>
              <a:gd name="connsiteX8" fmla="*/ 0 w 8789789"/>
              <a:gd name="connsiteY8" fmla="*/ 623250 h 3696323"/>
              <a:gd name="connsiteX0" fmla="*/ 0 w 8789789"/>
              <a:gd name="connsiteY0" fmla="*/ 623250 h 3696323"/>
              <a:gd name="connsiteX1" fmla="*/ 373085 w 8789789"/>
              <a:gd name="connsiteY1" fmla="*/ 17253 h 3696323"/>
              <a:gd name="connsiteX2" fmla="*/ 8484663 w 8789789"/>
              <a:gd name="connsiteY2" fmla="*/ 0 h 3696323"/>
              <a:gd name="connsiteX3" fmla="*/ 8788737 w 8789789"/>
              <a:gd name="connsiteY3" fmla="*/ 416216 h 3696323"/>
              <a:gd name="connsiteX4" fmla="*/ 8788737 w 8789789"/>
              <a:gd name="connsiteY4" fmla="*/ 3392224 h 3696323"/>
              <a:gd name="connsiteX5" fmla="*/ 8441532 w 8789789"/>
              <a:gd name="connsiteY5" fmla="*/ 3687671 h 3696323"/>
              <a:gd name="connsiteX6" fmla="*/ 398963 w 8789789"/>
              <a:gd name="connsiteY6" fmla="*/ 3696297 h 3696323"/>
              <a:gd name="connsiteX7" fmla="*/ 0 w 8789789"/>
              <a:gd name="connsiteY7" fmla="*/ 3366345 h 3696323"/>
              <a:gd name="connsiteX8" fmla="*/ 0 w 8789789"/>
              <a:gd name="connsiteY8" fmla="*/ 623250 h 3696323"/>
              <a:gd name="connsiteX0" fmla="*/ 17253 w 8789789"/>
              <a:gd name="connsiteY0" fmla="*/ 364458 h 3696323"/>
              <a:gd name="connsiteX1" fmla="*/ 373085 w 8789789"/>
              <a:gd name="connsiteY1" fmla="*/ 17253 h 3696323"/>
              <a:gd name="connsiteX2" fmla="*/ 8484663 w 8789789"/>
              <a:gd name="connsiteY2" fmla="*/ 0 h 3696323"/>
              <a:gd name="connsiteX3" fmla="*/ 8788737 w 8789789"/>
              <a:gd name="connsiteY3" fmla="*/ 416216 h 3696323"/>
              <a:gd name="connsiteX4" fmla="*/ 8788737 w 8789789"/>
              <a:gd name="connsiteY4" fmla="*/ 3392224 h 3696323"/>
              <a:gd name="connsiteX5" fmla="*/ 8441532 w 8789789"/>
              <a:gd name="connsiteY5" fmla="*/ 3687671 h 3696323"/>
              <a:gd name="connsiteX6" fmla="*/ 398963 w 8789789"/>
              <a:gd name="connsiteY6" fmla="*/ 3696297 h 3696323"/>
              <a:gd name="connsiteX7" fmla="*/ 0 w 8789789"/>
              <a:gd name="connsiteY7" fmla="*/ 3366345 h 3696323"/>
              <a:gd name="connsiteX8" fmla="*/ 17253 w 8789789"/>
              <a:gd name="connsiteY8" fmla="*/ 364458 h 369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89789" h="3696323">
                <a:moveTo>
                  <a:pt x="17253" y="364458"/>
                </a:moveTo>
                <a:cubicBezTo>
                  <a:pt x="17253" y="25011"/>
                  <a:pt x="33638" y="17253"/>
                  <a:pt x="373085" y="17253"/>
                </a:cubicBezTo>
                <a:lnTo>
                  <a:pt x="8484663" y="0"/>
                </a:lnTo>
                <a:cubicBezTo>
                  <a:pt x="8824110" y="0"/>
                  <a:pt x="8788737" y="76769"/>
                  <a:pt x="8788737" y="416216"/>
                </a:cubicBezTo>
                <a:lnTo>
                  <a:pt x="8788737" y="3392224"/>
                </a:lnTo>
                <a:cubicBezTo>
                  <a:pt x="8788737" y="3731671"/>
                  <a:pt x="8780979" y="3687671"/>
                  <a:pt x="8441532" y="3687671"/>
                </a:cubicBezTo>
                <a:lnTo>
                  <a:pt x="398963" y="3696297"/>
                </a:lnTo>
                <a:cubicBezTo>
                  <a:pt x="59516" y="3696297"/>
                  <a:pt x="0" y="3705792"/>
                  <a:pt x="0" y="3366345"/>
                </a:cubicBezTo>
                <a:lnTo>
                  <a:pt x="17253" y="3644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/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26AF9AD-6CB2-4153-9871-058C1851B40A}"/>
              </a:ext>
            </a:extLst>
          </p:cNvPr>
          <p:cNvSpPr/>
          <p:nvPr/>
        </p:nvSpPr>
        <p:spPr>
          <a:xfrm>
            <a:off x="3886" y="3057"/>
            <a:ext cx="9146888" cy="4368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bIns="16200" rtlCol="0" anchor="ctr" anchorCtr="0">
            <a:noAutofit/>
          </a:bodyPr>
          <a:lstStyle/>
          <a:p>
            <a:pPr algn="ctr">
              <a:defRPr/>
            </a:pPr>
            <a:r>
              <a:rPr lang="ja-JP" altLang="en-US" sz="2000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大阪府退職予定者人材バンク制度の運用改正について</a:t>
            </a:r>
            <a:endParaRPr lang="ja-JP" altLang="en-US" b="1" dirty="0">
              <a:solidFill>
                <a:prstClr val="white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F5D7375-7BE1-408F-B0B2-545DF6A9790F}"/>
              </a:ext>
            </a:extLst>
          </p:cNvPr>
          <p:cNvSpPr/>
          <p:nvPr/>
        </p:nvSpPr>
        <p:spPr>
          <a:xfrm>
            <a:off x="135245" y="747444"/>
            <a:ext cx="8881321" cy="29329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　登録職員の人材情報について、人材バンク事務局から求人企業・団体等に提供　　　　</a:t>
            </a:r>
            <a:endParaRPr kumimoji="1" lang="en-US" altLang="ja-JP" sz="1600" b="1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628650" indent="-266700"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☞　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提供する人材情報は、「職種」「職階」「年齢」「経験のある業務」「保有する資格」</a:t>
            </a:r>
            <a:b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「希望する業種・業務内容</a:t>
            </a:r>
            <a:r>
              <a:rPr kumimoji="1" lang="ja-JP" altLang="en-US" sz="11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（記載は任意）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」の情報</a:t>
            </a:r>
            <a:r>
              <a:rPr kumimoji="1" lang="ja-JP" altLang="en-US" sz="1050" i="1" u="none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氏名等の登録職員が特定される情報は除く</a:t>
            </a:r>
            <a:endParaRPr kumimoji="1" lang="en-US" altLang="ja-JP" sz="1050" i="1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715963" indent="-354013"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☞　提供の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対象は、</a:t>
            </a:r>
            <a: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｢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求人情報の登録を行っている企業・団体等</a:t>
            </a:r>
            <a: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｣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</a:t>
            </a:r>
            <a: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｢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登録を検討している企業・団体等</a:t>
            </a:r>
            <a: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｣</a:t>
            </a:r>
            <a:b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求人情報の登録を行っている企業・団体等は、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『</a:t>
            </a:r>
            <a:r>
              <a:rPr kumimoji="1" lang="zh-TW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人材情報提供依頼書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』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を提出することなく、</a:t>
            </a:r>
            <a:b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人材情報の提供を受けることが可（提供は求人情報の登録が行われている期間のみ）</a:t>
            </a:r>
            <a:br>
              <a:rPr kumimoji="1" lang="en-US" altLang="ja-JP" sz="11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kumimoji="1" lang="en-US" altLang="ja-JP" sz="1100" i="1" u="none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※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求人情報の登録を検討している企業・団体等は、人材バンク事務局に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『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人材情報提供依頼書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』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を提出することにより、</a:t>
            </a:r>
            <a:endParaRPr kumimoji="1" lang="en-US" altLang="ja-JP" sz="1100" i="1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715963" indent="-354013">
              <a:lnSpc>
                <a:spcPct val="150000"/>
              </a:lnSpc>
            </a:pP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 人材情報の提供を受けることが可（提供は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『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人材情報提供依頼書</a:t>
            </a:r>
            <a:r>
              <a:rPr kumimoji="1" lang="en-US" altLang="ja-JP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』</a:t>
            </a:r>
            <a:r>
              <a:rPr kumimoji="1" lang="ja-JP" altLang="en-US" sz="1100" i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を提出した年度の年度末まで）</a:t>
            </a:r>
            <a:endParaRPr kumimoji="1" lang="en-US" altLang="ja-JP" sz="1100" i="1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marL="715963" indent="-354013"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☞　原則、毎週月曜日に提供（月曜日が祝日の場合は翌営業日に提供）</a:t>
            </a:r>
            <a:endParaRPr kumimoji="1" lang="en-US" altLang="ja-JP" sz="14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226138A-3480-429C-9D0A-EA1FE35585D8}"/>
              </a:ext>
            </a:extLst>
          </p:cNvPr>
          <p:cNvSpPr/>
          <p:nvPr/>
        </p:nvSpPr>
        <p:spPr>
          <a:xfrm>
            <a:off x="127434" y="527752"/>
            <a:ext cx="3676815" cy="341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①　</a:t>
            </a:r>
            <a:r>
              <a:rPr kumimoji="1" lang="ja-JP" altLang="en-US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求人企業・団体等への </a:t>
            </a:r>
            <a:r>
              <a:rPr kumimoji="1" lang="ja-JP" altLang="en-US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人材情報の提供</a:t>
            </a:r>
            <a:endParaRPr kumimoji="1" lang="ja-JP" altLang="en-US" sz="1200" b="1" dirty="0">
              <a:solidFill>
                <a:srgbClr val="FF0000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897C7D-39F8-43CB-97B7-8DFA16BA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93374" y="6501501"/>
            <a:ext cx="2057400" cy="365125"/>
          </a:xfrm>
        </p:spPr>
        <p:txBody>
          <a:bodyPr/>
          <a:lstStyle/>
          <a:p>
            <a:fld id="{869F0B5C-572C-44D0-8226-EB20BC288EF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881F92EA-2CF9-4245-8A97-CC111CD21B4A}"/>
              </a:ext>
            </a:extLst>
          </p:cNvPr>
          <p:cNvSpPr/>
          <p:nvPr/>
        </p:nvSpPr>
        <p:spPr>
          <a:xfrm>
            <a:off x="3103084" y="3922618"/>
            <a:ext cx="6287744" cy="80800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人材情報登録書をもとに、人材情報登録一覧表を作成し、求人企業・団体等に提供</a:t>
            </a:r>
            <a:endParaRPr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C661918-1BA5-4366-8D9E-5F5613F7B1BA}"/>
              </a:ext>
            </a:extLst>
          </p:cNvPr>
          <p:cNvSpPr/>
          <p:nvPr/>
        </p:nvSpPr>
        <p:spPr>
          <a:xfrm>
            <a:off x="697865" y="3994023"/>
            <a:ext cx="5050450" cy="2686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bIns="16200" rtlCol="0" anchor="ctr" anchorCtr="0">
            <a:noAutofit/>
          </a:bodyPr>
          <a:lstStyle/>
          <a:p>
            <a:pPr>
              <a:defRPr/>
            </a:pPr>
            <a:endParaRPr lang="zh-TW" altLang="en-US" sz="1200" i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BF9105D-ED90-4568-85C4-4C347A0FC029}"/>
              </a:ext>
            </a:extLst>
          </p:cNvPr>
          <p:cNvSpPr/>
          <p:nvPr/>
        </p:nvSpPr>
        <p:spPr>
          <a:xfrm>
            <a:off x="100741" y="3758721"/>
            <a:ext cx="3151419" cy="25597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（参考）人材情報の提供のイメージ</a:t>
            </a:r>
            <a:endParaRPr kumimoji="1" lang="en-US" altLang="ja-JP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62509C1B-A1C0-4743-BE73-2BF381C91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704" y="4061205"/>
            <a:ext cx="2543557" cy="268486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08E07FC-037F-483A-B4CF-1F2C41681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1149" y="5153261"/>
            <a:ext cx="5929157" cy="135366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矢印: 折線 2">
            <a:extLst>
              <a:ext uri="{FF2B5EF4-FFF2-40B4-BE49-F238E27FC236}">
                <a16:creationId xmlns:a16="http://schemas.microsoft.com/office/drawing/2014/main" id="{594DD069-5A6E-487D-A7CB-67B9CF4CDC1A}"/>
              </a:ext>
            </a:extLst>
          </p:cNvPr>
          <p:cNvSpPr/>
          <p:nvPr/>
        </p:nvSpPr>
        <p:spPr>
          <a:xfrm rot="5400000">
            <a:off x="4055525" y="3342826"/>
            <a:ext cx="812972" cy="3152953"/>
          </a:xfrm>
          <a:prstGeom prst="bentArrow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21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四角形: 角を丸くする 21">
            <a:extLst>
              <a:ext uri="{FF2B5EF4-FFF2-40B4-BE49-F238E27FC236}">
                <a16:creationId xmlns:a16="http://schemas.microsoft.com/office/drawing/2014/main" id="{3BF90730-97B5-4BCE-AE31-0BE1F8B345B9}"/>
              </a:ext>
            </a:extLst>
          </p:cNvPr>
          <p:cNvSpPr/>
          <p:nvPr/>
        </p:nvSpPr>
        <p:spPr>
          <a:xfrm>
            <a:off x="135245" y="3357174"/>
            <a:ext cx="8881320" cy="3483123"/>
          </a:xfrm>
          <a:custGeom>
            <a:avLst/>
            <a:gdLst>
              <a:gd name="connsiteX0" fmla="*/ 0 w 8788737"/>
              <a:gd name="connsiteY0" fmla="*/ 614624 h 3687671"/>
              <a:gd name="connsiteX1" fmla="*/ 614624 w 8788737"/>
              <a:gd name="connsiteY1" fmla="*/ 0 h 3687671"/>
              <a:gd name="connsiteX2" fmla="*/ 8174113 w 8788737"/>
              <a:gd name="connsiteY2" fmla="*/ 0 h 3687671"/>
              <a:gd name="connsiteX3" fmla="*/ 8788737 w 8788737"/>
              <a:gd name="connsiteY3" fmla="*/ 614624 h 3687671"/>
              <a:gd name="connsiteX4" fmla="*/ 8788737 w 8788737"/>
              <a:gd name="connsiteY4" fmla="*/ 3073047 h 3687671"/>
              <a:gd name="connsiteX5" fmla="*/ 8174113 w 8788737"/>
              <a:gd name="connsiteY5" fmla="*/ 3687671 h 3687671"/>
              <a:gd name="connsiteX6" fmla="*/ 614624 w 8788737"/>
              <a:gd name="connsiteY6" fmla="*/ 3687671 h 3687671"/>
              <a:gd name="connsiteX7" fmla="*/ 0 w 8788737"/>
              <a:gd name="connsiteY7" fmla="*/ 3073047 h 3687671"/>
              <a:gd name="connsiteX8" fmla="*/ 0 w 8788737"/>
              <a:gd name="connsiteY8" fmla="*/ 614624 h 3687671"/>
              <a:gd name="connsiteX0" fmla="*/ 0 w 8788737"/>
              <a:gd name="connsiteY0" fmla="*/ 614624 h 3687671"/>
              <a:gd name="connsiteX1" fmla="*/ 614624 w 8788737"/>
              <a:gd name="connsiteY1" fmla="*/ 0 h 3687671"/>
              <a:gd name="connsiteX2" fmla="*/ 8174113 w 8788737"/>
              <a:gd name="connsiteY2" fmla="*/ 0 h 3687671"/>
              <a:gd name="connsiteX3" fmla="*/ 8788737 w 8788737"/>
              <a:gd name="connsiteY3" fmla="*/ 407590 h 3687671"/>
              <a:gd name="connsiteX4" fmla="*/ 8788737 w 8788737"/>
              <a:gd name="connsiteY4" fmla="*/ 3073047 h 3687671"/>
              <a:gd name="connsiteX5" fmla="*/ 8174113 w 8788737"/>
              <a:gd name="connsiteY5" fmla="*/ 3687671 h 3687671"/>
              <a:gd name="connsiteX6" fmla="*/ 614624 w 8788737"/>
              <a:gd name="connsiteY6" fmla="*/ 3687671 h 3687671"/>
              <a:gd name="connsiteX7" fmla="*/ 0 w 8788737"/>
              <a:gd name="connsiteY7" fmla="*/ 3073047 h 3687671"/>
              <a:gd name="connsiteX8" fmla="*/ 0 w 8788737"/>
              <a:gd name="connsiteY8" fmla="*/ 614624 h 3687671"/>
              <a:gd name="connsiteX0" fmla="*/ 0 w 8788737"/>
              <a:gd name="connsiteY0" fmla="*/ 623250 h 3696297"/>
              <a:gd name="connsiteX1" fmla="*/ 614624 w 8788737"/>
              <a:gd name="connsiteY1" fmla="*/ 8626 h 3696297"/>
              <a:gd name="connsiteX2" fmla="*/ 8398399 w 8788737"/>
              <a:gd name="connsiteY2" fmla="*/ 0 h 3696297"/>
              <a:gd name="connsiteX3" fmla="*/ 8788737 w 8788737"/>
              <a:gd name="connsiteY3" fmla="*/ 416216 h 3696297"/>
              <a:gd name="connsiteX4" fmla="*/ 8788737 w 8788737"/>
              <a:gd name="connsiteY4" fmla="*/ 3081673 h 3696297"/>
              <a:gd name="connsiteX5" fmla="*/ 8174113 w 8788737"/>
              <a:gd name="connsiteY5" fmla="*/ 3696297 h 3696297"/>
              <a:gd name="connsiteX6" fmla="*/ 614624 w 8788737"/>
              <a:gd name="connsiteY6" fmla="*/ 3696297 h 3696297"/>
              <a:gd name="connsiteX7" fmla="*/ 0 w 8788737"/>
              <a:gd name="connsiteY7" fmla="*/ 3081673 h 3696297"/>
              <a:gd name="connsiteX8" fmla="*/ 0 w 8788737"/>
              <a:gd name="connsiteY8" fmla="*/ 623250 h 3696297"/>
              <a:gd name="connsiteX0" fmla="*/ 0 w 8788737"/>
              <a:gd name="connsiteY0" fmla="*/ 623250 h 3697349"/>
              <a:gd name="connsiteX1" fmla="*/ 614624 w 8788737"/>
              <a:gd name="connsiteY1" fmla="*/ 8626 h 3697349"/>
              <a:gd name="connsiteX2" fmla="*/ 8398399 w 8788737"/>
              <a:gd name="connsiteY2" fmla="*/ 0 h 3697349"/>
              <a:gd name="connsiteX3" fmla="*/ 8788737 w 8788737"/>
              <a:gd name="connsiteY3" fmla="*/ 416216 h 3697349"/>
              <a:gd name="connsiteX4" fmla="*/ 8788737 w 8788737"/>
              <a:gd name="connsiteY4" fmla="*/ 3392224 h 3697349"/>
              <a:gd name="connsiteX5" fmla="*/ 8174113 w 8788737"/>
              <a:gd name="connsiteY5" fmla="*/ 3696297 h 3697349"/>
              <a:gd name="connsiteX6" fmla="*/ 614624 w 8788737"/>
              <a:gd name="connsiteY6" fmla="*/ 3696297 h 3697349"/>
              <a:gd name="connsiteX7" fmla="*/ 0 w 8788737"/>
              <a:gd name="connsiteY7" fmla="*/ 3081673 h 3697349"/>
              <a:gd name="connsiteX8" fmla="*/ 0 w 8788737"/>
              <a:gd name="connsiteY8" fmla="*/ 623250 h 3697349"/>
              <a:gd name="connsiteX0" fmla="*/ 0 w 8788737"/>
              <a:gd name="connsiteY0" fmla="*/ 623250 h 3696297"/>
              <a:gd name="connsiteX1" fmla="*/ 614624 w 8788737"/>
              <a:gd name="connsiteY1" fmla="*/ 8626 h 3696297"/>
              <a:gd name="connsiteX2" fmla="*/ 8398399 w 8788737"/>
              <a:gd name="connsiteY2" fmla="*/ 0 h 3696297"/>
              <a:gd name="connsiteX3" fmla="*/ 8788737 w 8788737"/>
              <a:gd name="connsiteY3" fmla="*/ 416216 h 3696297"/>
              <a:gd name="connsiteX4" fmla="*/ 8788737 w 8788737"/>
              <a:gd name="connsiteY4" fmla="*/ 3392224 h 3696297"/>
              <a:gd name="connsiteX5" fmla="*/ 8441532 w 8788737"/>
              <a:gd name="connsiteY5" fmla="*/ 3687671 h 3696297"/>
              <a:gd name="connsiteX6" fmla="*/ 614624 w 8788737"/>
              <a:gd name="connsiteY6" fmla="*/ 3696297 h 3696297"/>
              <a:gd name="connsiteX7" fmla="*/ 0 w 8788737"/>
              <a:gd name="connsiteY7" fmla="*/ 3081673 h 3696297"/>
              <a:gd name="connsiteX8" fmla="*/ 0 w 8788737"/>
              <a:gd name="connsiteY8" fmla="*/ 623250 h 3696297"/>
              <a:gd name="connsiteX0" fmla="*/ 0 w 8788737"/>
              <a:gd name="connsiteY0" fmla="*/ 623250 h 3696297"/>
              <a:gd name="connsiteX1" fmla="*/ 614624 w 8788737"/>
              <a:gd name="connsiteY1" fmla="*/ 8626 h 3696297"/>
              <a:gd name="connsiteX2" fmla="*/ 8398399 w 8788737"/>
              <a:gd name="connsiteY2" fmla="*/ 0 h 3696297"/>
              <a:gd name="connsiteX3" fmla="*/ 8788737 w 8788737"/>
              <a:gd name="connsiteY3" fmla="*/ 416216 h 3696297"/>
              <a:gd name="connsiteX4" fmla="*/ 8788737 w 8788737"/>
              <a:gd name="connsiteY4" fmla="*/ 3392224 h 3696297"/>
              <a:gd name="connsiteX5" fmla="*/ 8441532 w 8788737"/>
              <a:gd name="connsiteY5" fmla="*/ 3687671 h 3696297"/>
              <a:gd name="connsiteX6" fmla="*/ 398963 w 8788737"/>
              <a:gd name="connsiteY6" fmla="*/ 3696297 h 3696297"/>
              <a:gd name="connsiteX7" fmla="*/ 0 w 8788737"/>
              <a:gd name="connsiteY7" fmla="*/ 3081673 h 3696297"/>
              <a:gd name="connsiteX8" fmla="*/ 0 w 8788737"/>
              <a:gd name="connsiteY8" fmla="*/ 623250 h 3696297"/>
              <a:gd name="connsiteX0" fmla="*/ 0 w 8788737"/>
              <a:gd name="connsiteY0" fmla="*/ 623250 h 3696323"/>
              <a:gd name="connsiteX1" fmla="*/ 614624 w 8788737"/>
              <a:gd name="connsiteY1" fmla="*/ 8626 h 3696323"/>
              <a:gd name="connsiteX2" fmla="*/ 8398399 w 8788737"/>
              <a:gd name="connsiteY2" fmla="*/ 0 h 3696323"/>
              <a:gd name="connsiteX3" fmla="*/ 8788737 w 8788737"/>
              <a:gd name="connsiteY3" fmla="*/ 416216 h 3696323"/>
              <a:gd name="connsiteX4" fmla="*/ 8788737 w 8788737"/>
              <a:gd name="connsiteY4" fmla="*/ 3392224 h 3696323"/>
              <a:gd name="connsiteX5" fmla="*/ 8441532 w 8788737"/>
              <a:gd name="connsiteY5" fmla="*/ 3687671 h 3696323"/>
              <a:gd name="connsiteX6" fmla="*/ 398963 w 8788737"/>
              <a:gd name="connsiteY6" fmla="*/ 3696297 h 3696323"/>
              <a:gd name="connsiteX7" fmla="*/ 0 w 8788737"/>
              <a:gd name="connsiteY7" fmla="*/ 3366345 h 3696323"/>
              <a:gd name="connsiteX8" fmla="*/ 0 w 8788737"/>
              <a:gd name="connsiteY8" fmla="*/ 623250 h 3696323"/>
              <a:gd name="connsiteX0" fmla="*/ 0 w 8789789"/>
              <a:gd name="connsiteY0" fmla="*/ 623250 h 3696323"/>
              <a:gd name="connsiteX1" fmla="*/ 614624 w 8789789"/>
              <a:gd name="connsiteY1" fmla="*/ 8626 h 3696323"/>
              <a:gd name="connsiteX2" fmla="*/ 8484663 w 8789789"/>
              <a:gd name="connsiteY2" fmla="*/ 0 h 3696323"/>
              <a:gd name="connsiteX3" fmla="*/ 8788737 w 8789789"/>
              <a:gd name="connsiteY3" fmla="*/ 416216 h 3696323"/>
              <a:gd name="connsiteX4" fmla="*/ 8788737 w 8789789"/>
              <a:gd name="connsiteY4" fmla="*/ 3392224 h 3696323"/>
              <a:gd name="connsiteX5" fmla="*/ 8441532 w 8789789"/>
              <a:gd name="connsiteY5" fmla="*/ 3687671 h 3696323"/>
              <a:gd name="connsiteX6" fmla="*/ 398963 w 8789789"/>
              <a:gd name="connsiteY6" fmla="*/ 3696297 h 3696323"/>
              <a:gd name="connsiteX7" fmla="*/ 0 w 8789789"/>
              <a:gd name="connsiteY7" fmla="*/ 3366345 h 3696323"/>
              <a:gd name="connsiteX8" fmla="*/ 0 w 8789789"/>
              <a:gd name="connsiteY8" fmla="*/ 623250 h 3696323"/>
              <a:gd name="connsiteX0" fmla="*/ 0 w 8789789"/>
              <a:gd name="connsiteY0" fmla="*/ 623250 h 3696323"/>
              <a:gd name="connsiteX1" fmla="*/ 373085 w 8789789"/>
              <a:gd name="connsiteY1" fmla="*/ 17253 h 3696323"/>
              <a:gd name="connsiteX2" fmla="*/ 8484663 w 8789789"/>
              <a:gd name="connsiteY2" fmla="*/ 0 h 3696323"/>
              <a:gd name="connsiteX3" fmla="*/ 8788737 w 8789789"/>
              <a:gd name="connsiteY3" fmla="*/ 416216 h 3696323"/>
              <a:gd name="connsiteX4" fmla="*/ 8788737 w 8789789"/>
              <a:gd name="connsiteY4" fmla="*/ 3392224 h 3696323"/>
              <a:gd name="connsiteX5" fmla="*/ 8441532 w 8789789"/>
              <a:gd name="connsiteY5" fmla="*/ 3687671 h 3696323"/>
              <a:gd name="connsiteX6" fmla="*/ 398963 w 8789789"/>
              <a:gd name="connsiteY6" fmla="*/ 3696297 h 3696323"/>
              <a:gd name="connsiteX7" fmla="*/ 0 w 8789789"/>
              <a:gd name="connsiteY7" fmla="*/ 3366345 h 3696323"/>
              <a:gd name="connsiteX8" fmla="*/ 0 w 8789789"/>
              <a:gd name="connsiteY8" fmla="*/ 623250 h 3696323"/>
              <a:gd name="connsiteX0" fmla="*/ 17253 w 8789789"/>
              <a:gd name="connsiteY0" fmla="*/ 364458 h 3696323"/>
              <a:gd name="connsiteX1" fmla="*/ 373085 w 8789789"/>
              <a:gd name="connsiteY1" fmla="*/ 17253 h 3696323"/>
              <a:gd name="connsiteX2" fmla="*/ 8484663 w 8789789"/>
              <a:gd name="connsiteY2" fmla="*/ 0 h 3696323"/>
              <a:gd name="connsiteX3" fmla="*/ 8788737 w 8789789"/>
              <a:gd name="connsiteY3" fmla="*/ 416216 h 3696323"/>
              <a:gd name="connsiteX4" fmla="*/ 8788737 w 8789789"/>
              <a:gd name="connsiteY4" fmla="*/ 3392224 h 3696323"/>
              <a:gd name="connsiteX5" fmla="*/ 8441532 w 8789789"/>
              <a:gd name="connsiteY5" fmla="*/ 3687671 h 3696323"/>
              <a:gd name="connsiteX6" fmla="*/ 398963 w 8789789"/>
              <a:gd name="connsiteY6" fmla="*/ 3696297 h 3696323"/>
              <a:gd name="connsiteX7" fmla="*/ 0 w 8789789"/>
              <a:gd name="connsiteY7" fmla="*/ 3366345 h 3696323"/>
              <a:gd name="connsiteX8" fmla="*/ 17253 w 8789789"/>
              <a:gd name="connsiteY8" fmla="*/ 364458 h 3696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89789" h="3696323">
                <a:moveTo>
                  <a:pt x="17253" y="364458"/>
                </a:moveTo>
                <a:cubicBezTo>
                  <a:pt x="17253" y="25011"/>
                  <a:pt x="33638" y="17253"/>
                  <a:pt x="373085" y="17253"/>
                </a:cubicBezTo>
                <a:lnTo>
                  <a:pt x="8484663" y="0"/>
                </a:lnTo>
                <a:cubicBezTo>
                  <a:pt x="8824110" y="0"/>
                  <a:pt x="8788737" y="76769"/>
                  <a:pt x="8788737" y="416216"/>
                </a:cubicBezTo>
                <a:lnTo>
                  <a:pt x="8788737" y="3392224"/>
                </a:lnTo>
                <a:cubicBezTo>
                  <a:pt x="8788737" y="3731671"/>
                  <a:pt x="8780979" y="3687671"/>
                  <a:pt x="8441532" y="3687671"/>
                </a:cubicBezTo>
                <a:lnTo>
                  <a:pt x="398963" y="3696297"/>
                </a:lnTo>
                <a:cubicBezTo>
                  <a:pt x="59516" y="3696297"/>
                  <a:pt x="0" y="3705792"/>
                  <a:pt x="0" y="3366345"/>
                </a:cubicBezTo>
                <a:lnTo>
                  <a:pt x="17253" y="36445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indent="-177800"/>
            <a:endParaRPr kumimoji="1" lang="en-US" altLang="ja-JP" sz="12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326AF9AD-6CB2-4153-9871-058C1851B40A}"/>
              </a:ext>
            </a:extLst>
          </p:cNvPr>
          <p:cNvSpPr/>
          <p:nvPr/>
        </p:nvSpPr>
        <p:spPr>
          <a:xfrm>
            <a:off x="3886" y="3057"/>
            <a:ext cx="9146888" cy="4368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bIns="16200" rtlCol="0" anchor="ctr" anchorCtr="0">
            <a:noAutofit/>
          </a:bodyPr>
          <a:lstStyle/>
          <a:p>
            <a:pPr algn="ctr">
              <a:defRPr/>
            </a:pPr>
            <a:r>
              <a:rPr lang="ja-JP" altLang="en-US" sz="2000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大阪府退職予定者人材バンク制度の運用改正について</a:t>
            </a:r>
            <a:endParaRPr lang="ja-JP" altLang="en-US" b="1" dirty="0">
              <a:solidFill>
                <a:prstClr val="white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F5D7375-7BE1-408F-B0B2-545DF6A9790F}"/>
              </a:ext>
            </a:extLst>
          </p:cNvPr>
          <p:cNvSpPr/>
          <p:nvPr/>
        </p:nvSpPr>
        <p:spPr>
          <a:xfrm>
            <a:off x="135245" y="747445"/>
            <a:ext cx="8881321" cy="24011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　求人情報の登録を行っている求人企業・団体等は、人材バンク事務局を通じて、</a:t>
            </a:r>
            <a:endParaRPr kumimoji="1" lang="en-US" altLang="ja-JP" sz="1600" b="1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登録職員のスカウト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（応募の勧奨）</a:t>
            </a:r>
            <a:r>
              <a:rPr kumimoji="1" lang="ja-JP" altLang="en-US" sz="1600" b="1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が可能</a:t>
            </a:r>
            <a:endParaRPr kumimoji="1" lang="en-US" altLang="ja-JP" sz="1600" b="1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☞ スカウトが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可能な企業・団体等は、再就職禁止法人以外</a:t>
            </a:r>
            <a:r>
              <a:rPr kumimoji="1" lang="ja-JP" altLang="en-US" sz="11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（再就職禁止法人は対象外）</a:t>
            </a:r>
            <a:endParaRPr kumimoji="1" lang="en-US" altLang="ja-JP" sz="14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indent="266700"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☞ スカウトが可能な求人は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求人情報の登録を行っている求人</a:t>
            </a:r>
            <a:r>
              <a:rPr kumimoji="1" lang="ja-JP" altLang="en-US" sz="10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（求人情報の登録を行っていない求人へのスカウトは不可）</a:t>
            </a:r>
            <a:endParaRPr kumimoji="1" lang="en-US" altLang="ja-JP" sz="14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☞ スカウトを希望する企業・団体等は、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人材バンク事務局に</a:t>
            </a:r>
            <a: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『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応募勧奨申出書</a:t>
            </a:r>
            <a: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』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を提出</a:t>
            </a:r>
            <a:br>
              <a:rPr kumimoji="1" lang="en-US" altLang="ja-JP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　 ⇒人材バンク事務局から、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該当する登録職員にスカウトがあった旨を連絡</a:t>
            </a:r>
            <a:endParaRPr kumimoji="1" lang="en-US" altLang="ja-JP" sz="1400" u="sng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　 ⇒スカウトがあった</a:t>
            </a:r>
            <a:r>
              <a:rPr kumimoji="1" lang="ja-JP" altLang="en-US" sz="1400" u="sng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求人への申込みは、登録職員の任意</a:t>
            </a:r>
            <a:endParaRPr kumimoji="1" lang="en-US" altLang="ja-JP" sz="1400" u="sng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226138A-3480-429C-9D0A-EA1FE35585D8}"/>
              </a:ext>
            </a:extLst>
          </p:cNvPr>
          <p:cNvSpPr/>
          <p:nvPr/>
        </p:nvSpPr>
        <p:spPr>
          <a:xfrm>
            <a:off x="51755" y="527752"/>
            <a:ext cx="4856675" cy="3419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u="none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②　</a:t>
            </a:r>
            <a:r>
              <a:rPr kumimoji="1" lang="ja-JP" altLang="en-US" sz="1400" u="none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求人企業・団体等による </a:t>
            </a:r>
            <a:r>
              <a:rPr kumimoji="1" lang="ja-JP" altLang="en-US" u="none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登録職員</a:t>
            </a:r>
            <a:r>
              <a:rPr kumimoji="1" lang="ja-JP" altLang="en-US" sz="1800" b="1" u="none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への</a:t>
            </a:r>
            <a:r>
              <a:rPr kumimoji="1" lang="ja-JP" altLang="en-US" sz="1600" b="1" u="none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スカウト</a:t>
            </a:r>
            <a:endParaRPr kumimoji="1" lang="ja-JP" altLang="en-US" sz="1200" b="1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C897C7D-39F8-43CB-97B7-8DFA16BAD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93374" y="6501501"/>
            <a:ext cx="2057400" cy="365125"/>
          </a:xfrm>
        </p:spPr>
        <p:txBody>
          <a:bodyPr/>
          <a:lstStyle/>
          <a:p>
            <a:fld id="{869F0B5C-572C-44D0-8226-EB20BC288EF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02D78E6-0612-4572-8288-EA08B1C5B022}"/>
              </a:ext>
            </a:extLst>
          </p:cNvPr>
          <p:cNvSpPr/>
          <p:nvPr/>
        </p:nvSpPr>
        <p:spPr>
          <a:xfrm>
            <a:off x="103512" y="3231464"/>
            <a:ext cx="2544796" cy="25597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bg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（参考）スカウトのイメージ</a:t>
            </a:r>
            <a:endParaRPr kumimoji="1" lang="en-US" altLang="ja-JP" sz="1400" dirty="0">
              <a:solidFill>
                <a:schemeClr val="bg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A97D6AD-63EB-44D8-82B7-48251F12AD6A}"/>
              </a:ext>
            </a:extLst>
          </p:cNvPr>
          <p:cNvSpPr/>
          <p:nvPr/>
        </p:nvSpPr>
        <p:spPr>
          <a:xfrm>
            <a:off x="5650723" y="3554157"/>
            <a:ext cx="628600" cy="2651363"/>
          </a:xfrm>
          <a:prstGeom prst="roundRect">
            <a:avLst/>
          </a:prstGeom>
          <a:solidFill>
            <a:schemeClr val="accent4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人材バンク事務局</a:t>
            </a:r>
          </a:p>
        </p:txBody>
      </p:sp>
      <p:sp>
        <p:nvSpPr>
          <p:cNvPr id="16" name="矢印: 右 15">
            <a:extLst>
              <a:ext uri="{FF2B5EF4-FFF2-40B4-BE49-F238E27FC236}">
                <a16:creationId xmlns:a16="http://schemas.microsoft.com/office/drawing/2014/main" id="{E65DC271-7E63-4CA7-A4A9-E53682BC4025}"/>
              </a:ext>
            </a:extLst>
          </p:cNvPr>
          <p:cNvSpPr/>
          <p:nvPr/>
        </p:nvSpPr>
        <p:spPr>
          <a:xfrm>
            <a:off x="3910549" y="4511931"/>
            <a:ext cx="1459992" cy="560529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n w="0"/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①　提出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475069F5-FB67-4221-A4CA-8A3B260D22DA}"/>
              </a:ext>
            </a:extLst>
          </p:cNvPr>
          <p:cNvSpPr/>
          <p:nvPr/>
        </p:nvSpPr>
        <p:spPr>
          <a:xfrm>
            <a:off x="6507135" y="4511931"/>
            <a:ext cx="1453160" cy="560529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n w="0"/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②　連絡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A177C7CB-DBFF-4458-B331-4B5A148FE84C}"/>
              </a:ext>
            </a:extLst>
          </p:cNvPr>
          <p:cNvSpPr/>
          <p:nvPr/>
        </p:nvSpPr>
        <p:spPr>
          <a:xfrm flipH="1">
            <a:off x="8184914" y="3554157"/>
            <a:ext cx="643992" cy="3200326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対象の登録職員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C627BF98-7407-4CD9-AB63-F4868F265596}"/>
              </a:ext>
            </a:extLst>
          </p:cNvPr>
          <p:cNvSpPr/>
          <p:nvPr/>
        </p:nvSpPr>
        <p:spPr>
          <a:xfrm>
            <a:off x="2008302" y="6575533"/>
            <a:ext cx="6271127" cy="2625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C7D05C19-040C-4B6B-B5D9-873BD07FCDA7}"/>
              </a:ext>
            </a:extLst>
          </p:cNvPr>
          <p:cNvSpPr/>
          <p:nvPr/>
        </p:nvSpPr>
        <p:spPr>
          <a:xfrm flipH="1">
            <a:off x="347665" y="3577123"/>
            <a:ext cx="643992" cy="317736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en-US" altLang="ja-JP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求人企業・団体等</a:t>
            </a:r>
          </a:p>
        </p:txBody>
      </p:sp>
      <p:sp>
        <p:nvSpPr>
          <p:cNvPr id="12" name="矢印: 左 11">
            <a:extLst>
              <a:ext uri="{FF2B5EF4-FFF2-40B4-BE49-F238E27FC236}">
                <a16:creationId xmlns:a16="http://schemas.microsoft.com/office/drawing/2014/main" id="{F5BB5716-CCA0-41DE-8919-381DB23262ED}"/>
              </a:ext>
            </a:extLst>
          </p:cNvPr>
          <p:cNvSpPr/>
          <p:nvPr/>
        </p:nvSpPr>
        <p:spPr>
          <a:xfrm>
            <a:off x="1023390" y="6203220"/>
            <a:ext cx="7107150" cy="560529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③　求人への申込みは任意（申込みを行う場合は、面接希望申出書等を提出）</a:t>
            </a:r>
            <a:endParaRPr lang="en-US" altLang="ja-JP" sz="11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5A87774-F159-4211-BB77-6736C16B1F1B}"/>
              </a:ext>
            </a:extLst>
          </p:cNvPr>
          <p:cNvSpPr txBox="1"/>
          <p:nvPr/>
        </p:nvSpPr>
        <p:spPr>
          <a:xfrm>
            <a:off x="1678641" y="3629114"/>
            <a:ext cx="218286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05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（応募勧奨申出書）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E8708447-DB6E-49DA-96B1-BD2BA2345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233" y="3851247"/>
            <a:ext cx="2564578" cy="222912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7902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440066EB-05E9-42B9-ABDF-F09CAD9344B1}"/>
              </a:ext>
            </a:extLst>
          </p:cNvPr>
          <p:cNvSpPr/>
          <p:nvPr/>
        </p:nvSpPr>
        <p:spPr>
          <a:xfrm>
            <a:off x="269575" y="940652"/>
            <a:ext cx="576000" cy="5278127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人材バンク登録職員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70080B98-BC09-454B-8E2A-A04DFBA68A8F}"/>
              </a:ext>
            </a:extLst>
          </p:cNvPr>
          <p:cNvSpPr/>
          <p:nvPr/>
        </p:nvSpPr>
        <p:spPr>
          <a:xfrm>
            <a:off x="8357340" y="940650"/>
            <a:ext cx="576000" cy="5278128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求人企業・団体　等</a:t>
            </a: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9DA842F1-8CC5-4893-B6C6-FE8FDE0041FC}"/>
              </a:ext>
            </a:extLst>
          </p:cNvPr>
          <p:cNvSpPr/>
          <p:nvPr/>
        </p:nvSpPr>
        <p:spPr>
          <a:xfrm>
            <a:off x="1058333" y="1066993"/>
            <a:ext cx="3023655" cy="707922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34988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❶ 人材情報登録書 送付</a:t>
            </a: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E2F9847-671B-4F1C-9350-F4EFC29F7D1B}"/>
              </a:ext>
            </a:extLst>
          </p:cNvPr>
          <p:cNvSpPr/>
          <p:nvPr/>
        </p:nvSpPr>
        <p:spPr>
          <a:xfrm>
            <a:off x="1053469" y="3837327"/>
            <a:ext cx="7057053" cy="684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617663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❺ 面接希望申出書 ・人材情報登録書 送付</a:t>
            </a:r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51A12B05-0799-4F87-B4F9-2B04EFD7BDF3}"/>
              </a:ext>
            </a:extLst>
          </p:cNvPr>
          <p:cNvSpPr/>
          <p:nvPr/>
        </p:nvSpPr>
        <p:spPr>
          <a:xfrm>
            <a:off x="1077323" y="4469539"/>
            <a:ext cx="7002380" cy="684000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433513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❻ 登録職員へ面接選考等 通知</a:t>
            </a:r>
          </a:p>
        </p:txBody>
      </p:sp>
      <p:sp>
        <p:nvSpPr>
          <p:cNvPr id="16" name="矢印: 左 15">
            <a:extLst>
              <a:ext uri="{FF2B5EF4-FFF2-40B4-BE49-F238E27FC236}">
                <a16:creationId xmlns:a16="http://schemas.microsoft.com/office/drawing/2014/main" id="{D481753F-430E-47DF-BFCD-85AF723A454B}"/>
              </a:ext>
            </a:extLst>
          </p:cNvPr>
          <p:cNvSpPr/>
          <p:nvPr/>
        </p:nvSpPr>
        <p:spPr>
          <a:xfrm>
            <a:off x="5063207" y="1734423"/>
            <a:ext cx="3047315" cy="684000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49263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❷ 求人票 送付　</a:t>
            </a:r>
          </a:p>
        </p:txBody>
      </p:sp>
      <p:sp>
        <p:nvSpPr>
          <p:cNvPr id="18" name="矢印: 左 17">
            <a:extLst>
              <a:ext uri="{FF2B5EF4-FFF2-40B4-BE49-F238E27FC236}">
                <a16:creationId xmlns:a16="http://schemas.microsoft.com/office/drawing/2014/main" id="{9E26601E-4229-43B1-A353-BFA0C0F9A4B5}"/>
              </a:ext>
            </a:extLst>
          </p:cNvPr>
          <p:cNvSpPr/>
          <p:nvPr/>
        </p:nvSpPr>
        <p:spPr>
          <a:xfrm>
            <a:off x="1033478" y="1752015"/>
            <a:ext cx="3023655" cy="684000"/>
          </a:xfrm>
          <a:prstGeom prst="lef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61950" defTabSz="361950"/>
            <a:r>
              <a:rPr kumimoji="1" lang="ja-JP" alt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❷ 求人情報 公開</a:t>
            </a:r>
          </a:p>
        </p:txBody>
      </p:sp>
      <p:sp>
        <p:nvSpPr>
          <p:cNvPr id="6" name="矢印: 左右 5">
            <a:extLst>
              <a:ext uri="{FF2B5EF4-FFF2-40B4-BE49-F238E27FC236}">
                <a16:creationId xmlns:a16="http://schemas.microsoft.com/office/drawing/2014/main" id="{AF165D66-D61A-4210-A33D-4612C7C920E9}"/>
              </a:ext>
            </a:extLst>
          </p:cNvPr>
          <p:cNvSpPr/>
          <p:nvPr/>
        </p:nvSpPr>
        <p:spPr>
          <a:xfrm>
            <a:off x="1077323" y="5215355"/>
            <a:ext cx="7002380" cy="684000"/>
          </a:xfrm>
          <a:prstGeom prst="left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433513"/>
            <a:r>
              <a:rPr kumimoji="1" lang="ja-JP" alt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❼ 当事者間の面接等により採用可否を決定</a:t>
            </a:r>
          </a:p>
        </p:txBody>
      </p:sp>
      <p:sp>
        <p:nvSpPr>
          <p:cNvPr id="7" name="矢印: 左 6">
            <a:extLst>
              <a:ext uri="{FF2B5EF4-FFF2-40B4-BE49-F238E27FC236}">
                <a16:creationId xmlns:a16="http://schemas.microsoft.com/office/drawing/2014/main" id="{15D3E4B3-1167-4137-ACBD-79D4591DF059}"/>
              </a:ext>
            </a:extLst>
          </p:cNvPr>
          <p:cNvSpPr/>
          <p:nvPr/>
        </p:nvSpPr>
        <p:spPr>
          <a:xfrm>
            <a:off x="5086869" y="3076813"/>
            <a:ext cx="3023655" cy="6840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9263" defTabSz="534988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❹ スカウト 申込</a:t>
            </a:r>
          </a:p>
        </p:txBody>
      </p:sp>
      <p:sp>
        <p:nvSpPr>
          <p:cNvPr id="19" name="矢印: 左 18">
            <a:extLst>
              <a:ext uri="{FF2B5EF4-FFF2-40B4-BE49-F238E27FC236}">
                <a16:creationId xmlns:a16="http://schemas.microsoft.com/office/drawing/2014/main" id="{35F38482-3B89-4BBF-9E76-88A253C863E5}"/>
              </a:ext>
            </a:extLst>
          </p:cNvPr>
          <p:cNvSpPr/>
          <p:nvPr/>
        </p:nvSpPr>
        <p:spPr>
          <a:xfrm>
            <a:off x="1085652" y="3107988"/>
            <a:ext cx="3023655" cy="6840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1950"/>
            <a:r>
              <a:rPr kumimoji="1" lang="ja-JP" altLang="en-US" sz="14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❹ スカウト 伝達</a:t>
            </a:r>
          </a:p>
        </p:txBody>
      </p:sp>
      <p:sp>
        <p:nvSpPr>
          <p:cNvPr id="20" name="矢印: 右 19">
            <a:extLst>
              <a:ext uri="{FF2B5EF4-FFF2-40B4-BE49-F238E27FC236}">
                <a16:creationId xmlns:a16="http://schemas.microsoft.com/office/drawing/2014/main" id="{BD68CCB4-AE54-4A30-B6E1-1455B76B2A27}"/>
              </a:ext>
            </a:extLst>
          </p:cNvPr>
          <p:cNvSpPr/>
          <p:nvPr/>
        </p:nvSpPr>
        <p:spPr>
          <a:xfrm>
            <a:off x="5117683" y="2399013"/>
            <a:ext cx="3047315" cy="70792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534988"/>
            <a:r>
              <a:rPr kumimoji="1" lang="ja-JP" altLang="en-US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❸ 人材情報 提供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4D3E706-2652-495A-95E7-8B6BC67C7E61}"/>
              </a:ext>
            </a:extLst>
          </p:cNvPr>
          <p:cNvSpPr txBox="1"/>
          <p:nvPr/>
        </p:nvSpPr>
        <p:spPr>
          <a:xfrm>
            <a:off x="5686010" y="3598403"/>
            <a:ext cx="21814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再就職禁止法人は対象外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6AD5566-1724-4F8F-96F2-98B6F7BF5137}"/>
              </a:ext>
            </a:extLst>
          </p:cNvPr>
          <p:cNvSpPr txBox="1"/>
          <p:nvPr/>
        </p:nvSpPr>
        <p:spPr>
          <a:xfrm>
            <a:off x="1598423" y="3609566"/>
            <a:ext cx="20699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再就職禁止法人は対象外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3326885-40E8-482A-91F7-BFCF742151CE}"/>
              </a:ext>
            </a:extLst>
          </p:cNvPr>
          <p:cNvSpPr/>
          <p:nvPr/>
        </p:nvSpPr>
        <p:spPr>
          <a:xfrm>
            <a:off x="269575" y="524565"/>
            <a:ext cx="7514650" cy="32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b="1" u="sng" dirty="0">
                <a:solidFill>
                  <a:srgbClr val="FF0000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運用改正により、新たに③及び④を追加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1FB2A6F-3287-4DEC-9EC5-90AB620E984B}"/>
              </a:ext>
            </a:extLst>
          </p:cNvPr>
          <p:cNvSpPr txBox="1"/>
          <p:nvPr/>
        </p:nvSpPr>
        <p:spPr>
          <a:xfrm>
            <a:off x="723544" y="6419374"/>
            <a:ext cx="85044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再就職禁止法人への再就職には、別途、人事監察委員会に意見を聴取した上での知事の承認が必要</a:t>
            </a:r>
            <a:endParaRPr kumimoji="1" lang="en-US" altLang="ja-JP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（上記⑤と同時に事務局へ再就職承認申請書を送付。また、上記⑥は知事の承認後）</a:t>
            </a:r>
          </a:p>
          <a:p>
            <a:endParaRPr kumimoji="1" lang="ja-JP" altLang="en-US" sz="11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1D76334-3EA2-439A-88D4-33D75A6E7B14}"/>
              </a:ext>
            </a:extLst>
          </p:cNvPr>
          <p:cNvSpPr/>
          <p:nvPr/>
        </p:nvSpPr>
        <p:spPr>
          <a:xfrm>
            <a:off x="3886" y="3057"/>
            <a:ext cx="9146888" cy="4368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bIns="16200" rtlCol="0" anchor="ctr" anchorCtr="0">
            <a:noAutofit/>
          </a:bodyPr>
          <a:lstStyle/>
          <a:p>
            <a:pPr algn="ctr">
              <a:defRPr/>
            </a:pPr>
            <a:r>
              <a:rPr lang="ja-JP" altLang="en-US" sz="2000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（参考）大阪府退職予定者人材バンク制度のフロー図</a:t>
            </a:r>
            <a:r>
              <a:rPr lang="en-US" altLang="ja-JP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【</a:t>
            </a:r>
            <a:r>
              <a:rPr lang="ja-JP" altLang="en-US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令和７年４月～</a:t>
            </a:r>
            <a:r>
              <a:rPr lang="en-US" altLang="ja-JP" b="1" dirty="0">
                <a:solidFill>
                  <a:prstClr val="white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】</a:t>
            </a:r>
            <a:endParaRPr lang="ja-JP" altLang="en-US" b="1" dirty="0">
              <a:solidFill>
                <a:prstClr val="white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7" name="テキスト ボックス 43">
            <a:extLst>
              <a:ext uri="{FF2B5EF4-FFF2-40B4-BE49-F238E27FC236}">
                <a16:creationId xmlns:a16="http://schemas.microsoft.com/office/drawing/2014/main" id="{CC969E8C-2A5D-425C-9218-9CF119E6083F}"/>
              </a:ext>
            </a:extLst>
          </p:cNvPr>
          <p:cNvSpPr txBox="1"/>
          <p:nvPr/>
        </p:nvSpPr>
        <p:spPr>
          <a:xfrm>
            <a:off x="2796106" y="4997174"/>
            <a:ext cx="4581525" cy="3714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併せて事務局へも、面接選考等の通知を送付</a:t>
            </a:r>
            <a:endParaRPr kumimoji="1" lang="ja-JP" altLang="en-US" b="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8" name="テキスト ボックス 41">
            <a:extLst>
              <a:ext uri="{FF2B5EF4-FFF2-40B4-BE49-F238E27FC236}">
                <a16:creationId xmlns:a16="http://schemas.microsoft.com/office/drawing/2014/main" id="{A11E0123-A4D5-4DBB-A02C-2A1821803982}"/>
              </a:ext>
            </a:extLst>
          </p:cNvPr>
          <p:cNvSpPr txBox="1"/>
          <p:nvPr/>
        </p:nvSpPr>
        <p:spPr>
          <a:xfrm>
            <a:off x="2796106" y="5740150"/>
            <a:ext cx="5029200" cy="41910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内定後に、</a:t>
            </a:r>
            <a:r>
              <a:rPr kumimoji="1" lang="ja-JP" altLang="en-US" b="0" u="none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登録職員から事務局に</a:t>
            </a:r>
            <a:r>
              <a:rPr kumimoji="1" lang="ja-JP" altLang="en-US" b="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内定報告書を提出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7635121-5C6D-4419-B0F8-02F426ADA6A8}"/>
              </a:ext>
            </a:extLst>
          </p:cNvPr>
          <p:cNvSpPr txBox="1"/>
          <p:nvPr/>
        </p:nvSpPr>
        <p:spPr>
          <a:xfrm>
            <a:off x="731500" y="6223923"/>
            <a:ext cx="850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kumimoji="1" lang="ja-JP" altLang="en-US" sz="11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採用の可否は、人材バンク制度の透明性を高めるため、当事者間のマッチングに委ねられており、事務局は関与しない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2C01D60F-4E2D-4277-80A3-98DBF6FC3946}"/>
              </a:ext>
            </a:extLst>
          </p:cNvPr>
          <p:cNvSpPr/>
          <p:nvPr/>
        </p:nvSpPr>
        <p:spPr>
          <a:xfrm>
            <a:off x="4333643" y="940650"/>
            <a:ext cx="576000" cy="2896677"/>
          </a:xfrm>
          <a:prstGeom prst="roundRect">
            <a:avLst/>
          </a:prstGeom>
          <a:solidFill>
            <a:schemeClr val="accent4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人材バンク事務局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0EB6A0D-E5DC-4F59-8AB8-2F8E4989E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4448" y="6487413"/>
            <a:ext cx="2057400" cy="365125"/>
          </a:xfrm>
        </p:spPr>
        <p:txBody>
          <a:bodyPr/>
          <a:lstStyle/>
          <a:p>
            <a:fld id="{869F0B5C-572C-44D0-8226-EB20BC288EF3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986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1036</Words>
  <Application>Microsoft Office PowerPoint</Application>
  <PresentationFormat>画面に合わせる (4:3)</PresentationFormat>
  <Paragraphs>95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UD デジタル 教科書体 NP-R</vt:lpstr>
      <vt:lpstr>UD デジタル 教科書体 N-R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2025-09-24T06:02:27Z</dcterms:created>
  <dcterms:modified xsi:type="dcterms:W3CDTF">2025-09-24T06:02:33Z</dcterms:modified>
</cp:coreProperties>
</file>