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DA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94660"/>
  </p:normalViewPr>
  <p:slideViewPr>
    <p:cSldViewPr snapToGrid="0">
      <p:cViewPr varScale="1">
        <p:scale>
          <a:sx n="92" d="100"/>
          <a:sy n="92" d="100"/>
        </p:scale>
        <p:origin x="1368"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5455071-2BBB-4C11-956A-7D5421B0C1D6}" type="datetimeFigureOut">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57BA3B3-B235-4728-9456-455C867C0F1C}" type="slidenum">
              <a:rPr kumimoji="1" lang="ja-JP" altLang="en-US" smtClean="0"/>
              <a:t>‹#›</a:t>
            </a:fld>
            <a:endParaRPr kumimoji="1" lang="ja-JP" altLang="en-US"/>
          </a:p>
        </p:txBody>
      </p:sp>
    </p:spTree>
    <p:extLst>
      <p:ext uri="{BB962C8B-B14F-4D97-AF65-F5344CB8AC3E}">
        <p14:creationId xmlns:p14="http://schemas.microsoft.com/office/powerpoint/2010/main" val="1603719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5455071-2BBB-4C11-956A-7D5421B0C1D6}" type="datetimeFigureOut">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57BA3B3-B235-4728-9456-455C867C0F1C}" type="slidenum">
              <a:rPr kumimoji="1" lang="ja-JP" altLang="en-US" smtClean="0"/>
              <a:t>‹#›</a:t>
            </a:fld>
            <a:endParaRPr kumimoji="1" lang="ja-JP" altLang="en-US"/>
          </a:p>
        </p:txBody>
      </p:sp>
    </p:spTree>
    <p:extLst>
      <p:ext uri="{BB962C8B-B14F-4D97-AF65-F5344CB8AC3E}">
        <p14:creationId xmlns:p14="http://schemas.microsoft.com/office/powerpoint/2010/main" val="2070395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5455071-2BBB-4C11-956A-7D5421B0C1D6}" type="datetimeFigureOut">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57BA3B3-B235-4728-9456-455C867C0F1C}" type="slidenum">
              <a:rPr kumimoji="1" lang="ja-JP" altLang="en-US" smtClean="0"/>
              <a:t>‹#›</a:t>
            </a:fld>
            <a:endParaRPr kumimoji="1" lang="ja-JP" altLang="en-US"/>
          </a:p>
        </p:txBody>
      </p:sp>
    </p:spTree>
    <p:extLst>
      <p:ext uri="{BB962C8B-B14F-4D97-AF65-F5344CB8AC3E}">
        <p14:creationId xmlns:p14="http://schemas.microsoft.com/office/powerpoint/2010/main" val="934222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5455071-2BBB-4C11-956A-7D5421B0C1D6}" type="datetimeFigureOut">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57BA3B3-B235-4728-9456-455C867C0F1C}" type="slidenum">
              <a:rPr kumimoji="1" lang="ja-JP" altLang="en-US" smtClean="0"/>
              <a:t>‹#›</a:t>
            </a:fld>
            <a:endParaRPr kumimoji="1" lang="ja-JP" altLang="en-US"/>
          </a:p>
        </p:txBody>
      </p:sp>
    </p:spTree>
    <p:extLst>
      <p:ext uri="{BB962C8B-B14F-4D97-AF65-F5344CB8AC3E}">
        <p14:creationId xmlns:p14="http://schemas.microsoft.com/office/powerpoint/2010/main" val="1215843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5455071-2BBB-4C11-956A-7D5421B0C1D6}" type="datetimeFigureOut">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57BA3B3-B235-4728-9456-455C867C0F1C}" type="slidenum">
              <a:rPr kumimoji="1" lang="ja-JP" altLang="en-US" smtClean="0"/>
              <a:t>‹#›</a:t>
            </a:fld>
            <a:endParaRPr kumimoji="1" lang="ja-JP" altLang="en-US"/>
          </a:p>
        </p:txBody>
      </p:sp>
    </p:spTree>
    <p:extLst>
      <p:ext uri="{BB962C8B-B14F-4D97-AF65-F5344CB8AC3E}">
        <p14:creationId xmlns:p14="http://schemas.microsoft.com/office/powerpoint/2010/main" val="2904254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5455071-2BBB-4C11-956A-7D5421B0C1D6}" type="datetimeFigureOut">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57BA3B3-B235-4728-9456-455C867C0F1C}" type="slidenum">
              <a:rPr kumimoji="1" lang="ja-JP" altLang="en-US" smtClean="0"/>
              <a:t>‹#›</a:t>
            </a:fld>
            <a:endParaRPr kumimoji="1" lang="ja-JP" altLang="en-US"/>
          </a:p>
        </p:txBody>
      </p:sp>
    </p:spTree>
    <p:extLst>
      <p:ext uri="{BB962C8B-B14F-4D97-AF65-F5344CB8AC3E}">
        <p14:creationId xmlns:p14="http://schemas.microsoft.com/office/powerpoint/2010/main" val="770411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5455071-2BBB-4C11-956A-7D5421B0C1D6}" type="datetimeFigureOut">
              <a:rPr kumimoji="1" lang="ja-JP" altLang="en-US" smtClean="0"/>
              <a:t>2026/1/6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57BA3B3-B235-4728-9456-455C867C0F1C}" type="slidenum">
              <a:rPr kumimoji="1" lang="ja-JP" altLang="en-US" smtClean="0"/>
              <a:t>‹#›</a:t>
            </a:fld>
            <a:endParaRPr kumimoji="1" lang="ja-JP" altLang="en-US"/>
          </a:p>
        </p:txBody>
      </p:sp>
    </p:spTree>
    <p:extLst>
      <p:ext uri="{BB962C8B-B14F-4D97-AF65-F5344CB8AC3E}">
        <p14:creationId xmlns:p14="http://schemas.microsoft.com/office/powerpoint/2010/main" val="702190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5455071-2BBB-4C11-956A-7D5421B0C1D6}" type="datetimeFigureOut">
              <a:rPr kumimoji="1" lang="ja-JP" altLang="en-US" smtClean="0"/>
              <a:t>2026/1/6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57BA3B3-B235-4728-9456-455C867C0F1C}" type="slidenum">
              <a:rPr kumimoji="1" lang="ja-JP" altLang="en-US" smtClean="0"/>
              <a:t>‹#›</a:t>
            </a:fld>
            <a:endParaRPr kumimoji="1" lang="ja-JP" altLang="en-US"/>
          </a:p>
        </p:txBody>
      </p:sp>
    </p:spTree>
    <p:extLst>
      <p:ext uri="{BB962C8B-B14F-4D97-AF65-F5344CB8AC3E}">
        <p14:creationId xmlns:p14="http://schemas.microsoft.com/office/powerpoint/2010/main" val="3962614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455071-2BBB-4C11-956A-7D5421B0C1D6}" type="datetimeFigureOut">
              <a:rPr kumimoji="1" lang="ja-JP" altLang="en-US" smtClean="0"/>
              <a:t>2026/1/6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57BA3B3-B235-4728-9456-455C867C0F1C}" type="slidenum">
              <a:rPr kumimoji="1" lang="ja-JP" altLang="en-US" smtClean="0"/>
              <a:t>‹#›</a:t>
            </a:fld>
            <a:endParaRPr kumimoji="1" lang="ja-JP" altLang="en-US"/>
          </a:p>
        </p:txBody>
      </p:sp>
    </p:spTree>
    <p:extLst>
      <p:ext uri="{BB962C8B-B14F-4D97-AF65-F5344CB8AC3E}">
        <p14:creationId xmlns:p14="http://schemas.microsoft.com/office/powerpoint/2010/main" val="2093152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5455071-2BBB-4C11-956A-7D5421B0C1D6}" type="datetimeFigureOut">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57BA3B3-B235-4728-9456-455C867C0F1C}" type="slidenum">
              <a:rPr kumimoji="1" lang="ja-JP" altLang="en-US" smtClean="0"/>
              <a:t>‹#›</a:t>
            </a:fld>
            <a:endParaRPr kumimoji="1" lang="ja-JP" altLang="en-US"/>
          </a:p>
        </p:txBody>
      </p:sp>
    </p:spTree>
    <p:extLst>
      <p:ext uri="{BB962C8B-B14F-4D97-AF65-F5344CB8AC3E}">
        <p14:creationId xmlns:p14="http://schemas.microsoft.com/office/powerpoint/2010/main" val="3616472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5455071-2BBB-4C11-956A-7D5421B0C1D6}" type="datetimeFigureOut">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57BA3B3-B235-4728-9456-455C867C0F1C}" type="slidenum">
              <a:rPr kumimoji="1" lang="ja-JP" altLang="en-US" smtClean="0"/>
              <a:t>‹#›</a:t>
            </a:fld>
            <a:endParaRPr kumimoji="1" lang="ja-JP" altLang="en-US"/>
          </a:p>
        </p:txBody>
      </p:sp>
    </p:spTree>
    <p:extLst>
      <p:ext uri="{BB962C8B-B14F-4D97-AF65-F5344CB8AC3E}">
        <p14:creationId xmlns:p14="http://schemas.microsoft.com/office/powerpoint/2010/main" val="1441886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455071-2BBB-4C11-956A-7D5421B0C1D6}" type="datetimeFigureOut">
              <a:rPr kumimoji="1" lang="ja-JP" altLang="en-US" smtClean="0"/>
              <a:t>2026/1/6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7BA3B3-B235-4728-9456-455C867C0F1C}" type="slidenum">
              <a:rPr kumimoji="1" lang="ja-JP" altLang="en-US" smtClean="0"/>
              <a:t>‹#›</a:t>
            </a:fld>
            <a:endParaRPr kumimoji="1" lang="ja-JP" altLang="en-US"/>
          </a:p>
        </p:txBody>
      </p:sp>
    </p:spTree>
    <p:extLst>
      <p:ext uri="{BB962C8B-B14F-4D97-AF65-F5344CB8AC3E}">
        <p14:creationId xmlns:p14="http://schemas.microsoft.com/office/powerpoint/2010/main" val="36160650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正方形/長方形 46">
            <a:extLst>
              <a:ext uri="{FF2B5EF4-FFF2-40B4-BE49-F238E27FC236}">
                <a16:creationId xmlns:a16="http://schemas.microsoft.com/office/drawing/2014/main" id="{E7776B97-6E2B-4C92-ADF7-B00BC9305C74}"/>
              </a:ext>
            </a:extLst>
          </p:cNvPr>
          <p:cNvSpPr/>
          <p:nvPr/>
        </p:nvSpPr>
        <p:spPr>
          <a:xfrm>
            <a:off x="35491" y="1924192"/>
            <a:ext cx="9072000" cy="4896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latin typeface="Meiryo UI" panose="020B0604030504040204" pitchFamily="50" charset="-128"/>
              <a:ea typeface="Meiryo UI" panose="020B0604030504040204" pitchFamily="50" charset="-128"/>
            </a:endParaRPr>
          </a:p>
        </p:txBody>
      </p:sp>
      <p:sp>
        <p:nvSpPr>
          <p:cNvPr id="23" name="ストライプ矢印 1">
            <a:extLst>
              <a:ext uri="{FF2B5EF4-FFF2-40B4-BE49-F238E27FC236}">
                <a16:creationId xmlns:a16="http://schemas.microsoft.com/office/drawing/2014/main" id="{5417094D-BD61-46FC-B99F-57C930CED10D}"/>
              </a:ext>
            </a:extLst>
          </p:cNvPr>
          <p:cNvSpPr/>
          <p:nvPr/>
        </p:nvSpPr>
        <p:spPr bwMode="auto">
          <a:xfrm>
            <a:off x="5162530" y="2389080"/>
            <a:ext cx="3852000" cy="1511506"/>
          </a:xfrm>
          <a:prstGeom prst="stripedRightArrow">
            <a:avLst>
              <a:gd name="adj1" fmla="val 100000"/>
              <a:gd name="adj2" fmla="val 25926"/>
            </a:avLst>
          </a:prstGeom>
          <a:gradFill>
            <a:gsLst>
              <a:gs pos="0">
                <a:srgbClr val="5E9EFF"/>
              </a:gs>
              <a:gs pos="40000">
                <a:srgbClr val="85C2FF"/>
              </a:gs>
              <a:gs pos="61000">
                <a:srgbClr val="C4D6EB">
                  <a:lumMod val="62000"/>
                  <a:lumOff val="38000"/>
                  <a:alpha val="0"/>
                </a:srgbClr>
              </a:gs>
              <a:gs pos="100000">
                <a:srgbClr val="FFEBFA"/>
              </a:gs>
            </a:gsLst>
            <a:lin ang="10800000" scaled="0"/>
          </a:gradFill>
          <a:ln w="19050" cmpd="sng">
            <a:solidFill>
              <a:srgbClr xmlns:mc="http://schemas.openxmlformats.org/markup-compatibility/2006" xmlns:a14="http://schemas.microsoft.com/office/drawing/2010/main" val="000000" mc:Ignorable="a14" a14:legacySpreadsheetColorIndex="64"/>
            </a:solidFill>
            <a:miter lim="800000"/>
            <a:headEnd/>
            <a:tailEnd/>
          </a:ln>
        </p:spPr>
        <p:txBody>
          <a:bodyPr vert="eaVert" wrap="square" lIns="27432" tIns="18288" rIns="27432" bIns="18288" rtlCol="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endParaRPr kumimoji="1" lang="ja-JP" altLang="en-US" sz="1200" b="1" i="0" u="none" strike="noStrike" baseline="0">
              <a:solidFill>
                <a:srgbClr val="000000"/>
              </a:solidFill>
              <a:latin typeface="HG丸ｺﾞｼｯｸM-PRO"/>
              <a:ea typeface="HG丸ｺﾞｼｯｸM-PRO"/>
            </a:endParaRPr>
          </a:p>
        </p:txBody>
      </p:sp>
      <p:sp>
        <p:nvSpPr>
          <p:cNvPr id="4" name="正方形/長方形 3">
            <a:extLst>
              <a:ext uri="{FF2B5EF4-FFF2-40B4-BE49-F238E27FC236}">
                <a16:creationId xmlns:a16="http://schemas.microsoft.com/office/drawing/2014/main" id="{CD982613-2570-4F24-B7FA-5682C6295AD2}"/>
              </a:ext>
            </a:extLst>
          </p:cNvPr>
          <p:cNvSpPr/>
          <p:nvPr/>
        </p:nvSpPr>
        <p:spPr>
          <a:xfrm>
            <a:off x="0" y="0"/>
            <a:ext cx="9144000" cy="29700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令和</a:t>
            </a:r>
            <a:r>
              <a:rPr kumimoji="1" lang="ja-JP" altLang="en-US" sz="1600" b="1" dirty="0">
                <a:solidFill>
                  <a:schemeClr val="bg1"/>
                </a:solidFill>
                <a:latin typeface="Meiryo UI" panose="020B0604030504040204" pitchFamily="50" charset="-128"/>
                <a:ea typeface="Meiryo UI" panose="020B0604030504040204" pitchFamily="50" charset="-128"/>
              </a:rPr>
              <a:t>８年</a:t>
            </a:r>
            <a:r>
              <a:rPr kumimoji="1" lang="ja-JP" altLang="en-US" sz="1600" b="1" dirty="0">
                <a:latin typeface="Meiryo UI" panose="020B0604030504040204" pitchFamily="50" charset="-128"/>
                <a:ea typeface="Meiryo UI" panose="020B0604030504040204" pitchFamily="50" charset="-128"/>
              </a:rPr>
              <a:t>度　定期人事異動方針（概要版）</a:t>
            </a:r>
          </a:p>
        </p:txBody>
      </p:sp>
      <p:sp>
        <p:nvSpPr>
          <p:cNvPr id="5" name="四角形: 角を丸くする 4">
            <a:extLst>
              <a:ext uri="{FF2B5EF4-FFF2-40B4-BE49-F238E27FC236}">
                <a16:creationId xmlns:a16="http://schemas.microsoft.com/office/drawing/2014/main" id="{F453ACA1-94D9-423D-9CFC-96018E994DCF}"/>
              </a:ext>
            </a:extLst>
          </p:cNvPr>
          <p:cNvSpPr/>
          <p:nvPr/>
        </p:nvSpPr>
        <p:spPr>
          <a:xfrm>
            <a:off x="36000" y="322976"/>
            <a:ext cx="9072000" cy="1561411"/>
          </a:xfrm>
          <a:prstGeom prst="roundRect">
            <a:avLst>
              <a:gd name="adj" fmla="val 3536"/>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94014352-D115-4E7C-AFDC-64D4AFDA32B5}"/>
              </a:ext>
            </a:extLst>
          </p:cNvPr>
          <p:cNvSpPr/>
          <p:nvPr/>
        </p:nvSpPr>
        <p:spPr>
          <a:xfrm>
            <a:off x="85541" y="355769"/>
            <a:ext cx="8972918" cy="83971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a:defRPr sz="1000"/>
            </a:pPr>
            <a:r>
              <a:rPr lang="en-US" altLang="ja-JP" sz="1000" b="0" i="1" u="none" strike="noStrike" baseline="0" dirty="0">
                <a:solidFill>
                  <a:schemeClr val="tx1"/>
                </a:solidFill>
                <a:latin typeface="Meiryo UI" panose="020B0604030504040204" pitchFamily="50" charset="-128"/>
                <a:ea typeface="Meiryo UI" panose="020B0604030504040204" pitchFamily="50" charset="-128"/>
              </a:rPr>
              <a:t>【</a:t>
            </a:r>
            <a:r>
              <a:rPr lang="ja-JP" altLang="en-US" sz="1000" b="0" i="1" u="none" strike="noStrike" baseline="0" dirty="0">
                <a:solidFill>
                  <a:schemeClr val="tx1"/>
                </a:solidFill>
                <a:latin typeface="Meiryo UI" panose="020B0604030504040204" pitchFamily="50" charset="-128"/>
                <a:ea typeface="Meiryo UI" panose="020B0604030504040204" pitchFamily="50" charset="-128"/>
              </a:rPr>
              <a:t>令和</a:t>
            </a:r>
            <a:r>
              <a:rPr lang="ja-JP" altLang="en-US" sz="1000" b="0" i="1" u="none" baseline="0" dirty="0">
                <a:solidFill>
                  <a:schemeClr val="tx1"/>
                </a:solidFill>
                <a:latin typeface="Meiryo UI" panose="020B0604030504040204" pitchFamily="50" charset="-128"/>
                <a:ea typeface="Meiryo UI" panose="020B0604030504040204" pitchFamily="50" charset="-128"/>
              </a:rPr>
              <a:t>８</a:t>
            </a:r>
            <a:r>
              <a:rPr lang="ja-JP" altLang="en-US" sz="1000" b="0" i="1" u="none" strike="noStrike" baseline="0" dirty="0">
                <a:solidFill>
                  <a:schemeClr val="tx1"/>
                </a:solidFill>
                <a:latin typeface="Meiryo UI" panose="020B0604030504040204" pitchFamily="50" charset="-128"/>
                <a:ea typeface="Meiryo UI" panose="020B0604030504040204" pitchFamily="50" charset="-128"/>
              </a:rPr>
              <a:t>年度当初異動の考え方</a:t>
            </a:r>
            <a:r>
              <a:rPr lang="en-US" altLang="ja-JP" sz="1000" b="0" i="1" u="none" strike="noStrike" baseline="0" dirty="0">
                <a:solidFill>
                  <a:schemeClr val="tx1"/>
                </a:solidFill>
                <a:latin typeface="Meiryo UI" panose="020B0604030504040204" pitchFamily="50" charset="-128"/>
                <a:ea typeface="Meiryo UI" panose="020B0604030504040204" pitchFamily="50" charset="-128"/>
              </a:rPr>
              <a:t>】</a:t>
            </a:r>
          </a:p>
          <a:p>
            <a:pPr algn="l" rtl="0">
              <a:defRPr sz="1000"/>
            </a:pPr>
            <a:r>
              <a:rPr lang="ja-JP" altLang="en-US" sz="1000" b="0" i="0" u="none" strike="noStrike" baseline="0" dirty="0">
                <a:solidFill>
                  <a:schemeClr val="tx1"/>
                </a:solidFill>
                <a:latin typeface="Meiryo UI" panose="020B0604030504040204" pitchFamily="50" charset="-128"/>
                <a:ea typeface="Meiryo UI" panose="020B0604030504040204" pitchFamily="50" charset="-128"/>
              </a:rPr>
              <a:t>「組織・人事給与制度の今後の方向性（案）」（令和６年３月）に掲げた、基本理念やめざす組織像・職員像を踏まえ、</a:t>
            </a:r>
            <a:r>
              <a:rPr lang="ja-JP" altLang="en-US" sz="1000" dirty="0">
                <a:solidFill>
                  <a:schemeClr val="tx1"/>
                </a:solidFill>
                <a:latin typeface="Meiryo UI" panose="020B0604030504040204" pitchFamily="50" charset="-128"/>
                <a:ea typeface="Meiryo UI" panose="020B0604030504040204" pitchFamily="50" charset="-128"/>
              </a:rPr>
              <a:t>以下</a:t>
            </a:r>
            <a:r>
              <a:rPr lang="ja-JP" altLang="en-US" sz="1000" b="0" i="0" u="none" strike="noStrike" baseline="0" dirty="0">
                <a:solidFill>
                  <a:schemeClr val="tx1"/>
                </a:solidFill>
                <a:latin typeface="Meiryo UI" panose="020B0604030504040204" pitchFamily="50" charset="-128"/>
                <a:ea typeface="Meiryo UI" panose="020B0604030504040204" pitchFamily="50" charset="-128"/>
              </a:rPr>
              <a:t>の基本的な考え方に基づいて実施します。</a:t>
            </a:r>
            <a:endParaRPr lang="en-US" altLang="ja-JP" sz="1000" b="0" i="0" u="none" strike="noStrike" baseline="0" dirty="0">
              <a:solidFill>
                <a:schemeClr val="tx1"/>
              </a:solidFill>
              <a:latin typeface="Meiryo UI" panose="020B0604030504040204" pitchFamily="50" charset="-128"/>
              <a:ea typeface="Meiryo UI" panose="020B0604030504040204" pitchFamily="50" charset="-128"/>
            </a:endParaRPr>
          </a:p>
          <a:p>
            <a:pPr algn="l" rtl="0">
              <a:defRPr sz="1000"/>
            </a:pPr>
            <a:r>
              <a:rPr lang="ja-JP" altLang="en-US" sz="1000" b="0" i="0" u="none" strike="noStrike" baseline="0" dirty="0">
                <a:solidFill>
                  <a:schemeClr val="tx1"/>
                </a:solidFill>
                <a:latin typeface="Meiryo UI" panose="020B0604030504040204" pitchFamily="50" charset="-128"/>
                <a:ea typeface="Meiryo UI" panose="020B0604030504040204" pitchFamily="50" charset="-128"/>
              </a:rPr>
              <a:t>　・幅広い視野と専門領域を併せ持った職員を育成するとともに、組織パフォーマンスを最大限発揮できるよう、適材適所の人員配置を行います。</a:t>
            </a:r>
            <a:endParaRPr lang="en-US" altLang="ja-JP" sz="1000" b="0" i="0" u="none" strike="noStrike" baseline="0" dirty="0">
              <a:solidFill>
                <a:schemeClr val="tx1"/>
              </a:solidFill>
              <a:latin typeface="Meiryo UI" panose="020B0604030504040204" pitchFamily="50" charset="-128"/>
              <a:ea typeface="Meiryo UI" panose="020B0604030504040204" pitchFamily="50" charset="-128"/>
            </a:endParaRPr>
          </a:p>
          <a:p>
            <a:pPr algn="l" rtl="0">
              <a:defRPr sz="1000"/>
            </a:pPr>
            <a:r>
              <a:rPr lang="ja-JP" altLang="en-US" sz="1000" b="0" i="0" u="none" strike="noStrike" baseline="0" dirty="0">
                <a:solidFill>
                  <a:schemeClr val="tx1"/>
                </a:solidFill>
                <a:latin typeface="Meiryo UI" panose="020B0604030504040204" pitchFamily="50" charset="-128"/>
                <a:ea typeface="Meiryo UI" panose="020B0604030504040204" pitchFamily="50" charset="-128"/>
              </a:rPr>
              <a:t>　・職員の能力や執務意欲の向上を促進するため、自律的なキャリア形成を強力にバックアップします。</a:t>
            </a:r>
            <a:endParaRPr lang="en-US" altLang="ja-JP" sz="1000" b="0" i="0" u="none" strike="noStrike" baseline="0" dirty="0">
              <a:solidFill>
                <a:schemeClr val="tx1"/>
              </a:solidFill>
              <a:latin typeface="Meiryo UI" panose="020B0604030504040204" pitchFamily="50" charset="-128"/>
              <a:ea typeface="Meiryo UI" panose="020B0604030504040204" pitchFamily="50" charset="-128"/>
            </a:endParaRPr>
          </a:p>
          <a:p>
            <a:pPr algn="l" rtl="0">
              <a:defRPr sz="1000"/>
            </a:pPr>
            <a:r>
              <a:rPr lang="ja-JP" altLang="en-US" sz="1000" b="0" i="0" u="none" strike="noStrike" baseline="0" dirty="0">
                <a:solidFill>
                  <a:schemeClr val="tx1"/>
                </a:solidFill>
                <a:latin typeface="Meiryo UI" panose="020B0604030504040204" pitchFamily="50" charset="-128"/>
                <a:ea typeface="Meiryo UI" panose="020B0604030504040204" pitchFamily="50" charset="-128"/>
              </a:rPr>
              <a:t>　・様々な行政ニーズに対し、的確に対応するため、多様な人材を活用します。</a:t>
            </a:r>
          </a:p>
        </p:txBody>
      </p:sp>
      <p:sp>
        <p:nvSpPr>
          <p:cNvPr id="8" name="正方形/長方形 7">
            <a:extLst>
              <a:ext uri="{FF2B5EF4-FFF2-40B4-BE49-F238E27FC236}">
                <a16:creationId xmlns:a16="http://schemas.microsoft.com/office/drawing/2014/main" id="{392F5A93-D057-4156-958E-DD0D0E481D45}"/>
              </a:ext>
            </a:extLst>
          </p:cNvPr>
          <p:cNvSpPr/>
          <p:nvPr/>
        </p:nvSpPr>
        <p:spPr>
          <a:xfrm>
            <a:off x="85541" y="1218694"/>
            <a:ext cx="4464000" cy="62700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a:defRPr sz="1000"/>
            </a:pPr>
            <a:r>
              <a:rPr lang="en-US" altLang="ja-JP" sz="1000" b="0" i="1" u="none" strike="noStrike" baseline="0" dirty="0">
                <a:solidFill>
                  <a:schemeClr val="tx1"/>
                </a:solidFill>
                <a:latin typeface="Meiryo UI" panose="020B0604030504040204" pitchFamily="50" charset="-128"/>
                <a:ea typeface="Meiryo UI" panose="020B0604030504040204" pitchFamily="50" charset="-128"/>
              </a:rPr>
              <a:t>【</a:t>
            </a:r>
            <a:r>
              <a:rPr lang="ja-JP" altLang="en-US" sz="1000" b="0" i="1" u="none" strike="noStrike" baseline="0" dirty="0">
                <a:solidFill>
                  <a:schemeClr val="tx1"/>
                </a:solidFill>
                <a:latin typeface="Meiryo UI" panose="020B0604030504040204" pitchFamily="50" charset="-128"/>
                <a:ea typeface="Meiryo UI" panose="020B0604030504040204" pitchFamily="50" charset="-128"/>
              </a:rPr>
              <a:t>異動</a:t>
            </a:r>
            <a:r>
              <a:rPr lang="en-US" altLang="ja-JP" sz="1000" b="0" i="1" u="none" strike="noStrike" baseline="0" dirty="0">
                <a:solidFill>
                  <a:schemeClr val="tx1"/>
                </a:solidFill>
                <a:latin typeface="Meiryo UI" panose="020B0604030504040204" pitchFamily="50" charset="-128"/>
                <a:ea typeface="Meiryo UI" panose="020B0604030504040204" pitchFamily="50" charset="-128"/>
              </a:rPr>
              <a:t>】</a:t>
            </a:r>
          </a:p>
          <a:p>
            <a:pPr algn="l" rtl="0">
              <a:defRPr sz="1000"/>
            </a:pPr>
            <a:r>
              <a:rPr lang="ja-JP" altLang="en-US" sz="1000" b="0" i="1" u="none" strike="noStrike" baseline="0" dirty="0">
                <a:solidFill>
                  <a:schemeClr val="tx1"/>
                </a:solidFill>
                <a:latin typeface="Meiryo UI" panose="020B0604030504040204" pitchFamily="50" charset="-128"/>
                <a:ea typeface="Meiryo UI" panose="020B0604030504040204" pitchFamily="50" charset="-128"/>
              </a:rPr>
              <a:t>　・職員の能力育成と資質の向上</a:t>
            </a:r>
          </a:p>
          <a:p>
            <a:pPr algn="l" rtl="0">
              <a:defRPr sz="1000"/>
            </a:pPr>
            <a:r>
              <a:rPr lang="ja-JP" altLang="en-US" sz="1000" b="0" i="1" u="none" strike="noStrike" baseline="0" dirty="0">
                <a:solidFill>
                  <a:schemeClr val="tx1"/>
                </a:solidFill>
                <a:latin typeface="Meiryo UI" panose="020B0604030504040204" pitchFamily="50" charset="-128"/>
                <a:ea typeface="Meiryo UI" panose="020B0604030504040204" pitchFamily="50" charset="-128"/>
              </a:rPr>
              <a:t>　・適材適所の配置による能力の活用</a:t>
            </a:r>
          </a:p>
          <a:p>
            <a:pPr algn="l" rtl="0">
              <a:defRPr sz="1000"/>
            </a:pPr>
            <a:r>
              <a:rPr lang="ja-JP" altLang="en-US" sz="1000" b="0" i="1" u="none" strike="noStrike" baseline="0" dirty="0">
                <a:solidFill>
                  <a:schemeClr val="tx1"/>
                </a:solidFill>
                <a:latin typeface="Meiryo UI" panose="020B0604030504040204" pitchFamily="50" charset="-128"/>
                <a:ea typeface="Meiryo UI" panose="020B0604030504040204" pitchFamily="50" charset="-128"/>
              </a:rPr>
              <a:t>　・職場の活性化</a:t>
            </a:r>
          </a:p>
        </p:txBody>
      </p:sp>
      <p:sp>
        <p:nvSpPr>
          <p:cNvPr id="9" name="正方形/長方形 8">
            <a:extLst>
              <a:ext uri="{FF2B5EF4-FFF2-40B4-BE49-F238E27FC236}">
                <a16:creationId xmlns:a16="http://schemas.microsoft.com/office/drawing/2014/main" id="{4C398758-0E1C-4EA2-B842-507E7C14FD82}"/>
              </a:ext>
            </a:extLst>
          </p:cNvPr>
          <p:cNvSpPr/>
          <p:nvPr/>
        </p:nvSpPr>
        <p:spPr>
          <a:xfrm>
            <a:off x="4572000" y="1218692"/>
            <a:ext cx="4486459" cy="6268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defRPr sz="1000"/>
            </a:pPr>
            <a:r>
              <a:rPr lang="en-US" altLang="ja-JP" sz="1000" b="0" i="1" u="none" strike="noStrike" baseline="0" dirty="0">
                <a:solidFill>
                  <a:schemeClr val="tx1"/>
                </a:solidFill>
                <a:latin typeface="Meiryo UI" panose="020B0604030504040204" pitchFamily="50" charset="-128"/>
                <a:ea typeface="Meiryo UI" panose="020B0604030504040204" pitchFamily="50" charset="-128"/>
              </a:rPr>
              <a:t>【</a:t>
            </a:r>
            <a:r>
              <a:rPr lang="ja-JP" altLang="en-US" sz="1000" b="0" i="1" u="none" strike="noStrike" baseline="0" dirty="0">
                <a:solidFill>
                  <a:schemeClr val="tx1"/>
                </a:solidFill>
                <a:latin typeface="Meiryo UI" panose="020B0604030504040204" pitchFamily="50" charset="-128"/>
                <a:ea typeface="Meiryo UI" panose="020B0604030504040204" pitchFamily="50" charset="-128"/>
              </a:rPr>
              <a:t>昇任</a:t>
            </a:r>
            <a:r>
              <a:rPr lang="en-US" altLang="ja-JP" sz="1000" b="0" i="1" u="none" strike="noStrike" baseline="0" dirty="0">
                <a:solidFill>
                  <a:schemeClr val="tx1"/>
                </a:solidFill>
                <a:latin typeface="Meiryo UI" panose="020B0604030504040204" pitchFamily="50" charset="-128"/>
                <a:ea typeface="Meiryo UI" panose="020B0604030504040204" pitchFamily="50" charset="-128"/>
              </a:rPr>
              <a:t>】</a:t>
            </a:r>
          </a:p>
          <a:p>
            <a:pPr algn="l" rtl="0">
              <a:defRPr sz="1000"/>
            </a:pPr>
            <a:r>
              <a:rPr lang="ja-JP" altLang="en-US" sz="1000" b="0" i="1" u="none" strike="noStrike" baseline="0" dirty="0">
                <a:solidFill>
                  <a:schemeClr val="tx1"/>
                </a:solidFill>
                <a:latin typeface="Meiryo UI" panose="020B0604030504040204" pitchFamily="50" charset="-128"/>
                <a:ea typeface="Meiryo UI" panose="020B0604030504040204" pitchFamily="50" charset="-128"/>
              </a:rPr>
              <a:t>　・年功序列にとらわれることのない、実績、能力を重視した選抜</a:t>
            </a:r>
          </a:p>
          <a:p>
            <a:pPr algn="l" rtl="0">
              <a:defRPr sz="1000"/>
            </a:pPr>
            <a:r>
              <a:rPr lang="ja-JP" altLang="en-US" sz="1000" b="0" i="1" u="none" strike="noStrike" baseline="0" dirty="0">
                <a:solidFill>
                  <a:schemeClr val="tx1"/>
                </a:solidFill>
                <a:latin typeface="Meiryo UI" panose="020B0604030504040204" pitchFamily="50" charset="-128"/>
                <a:ea typeface="Meiryo UI" panose="020B0604030504040204" pitchFamily="50" charset="-128"/>
              </a:rPr>
              <a:t>　・管理職ポストに応じた厳格な昇任管理</a:t>
            </a:r>
          </a:p>
        </p:txBody>
      </p:sp>
      <p:sp>
        <p:nvSpPr>
          <p:cNvPr id="10" name="Rectangle 15">
            <a:extLst>
              <a:ext uri="{FF2B5EF4-FFF2-40B4-BE49-F238E27FC236}">
                <a16:creationId xmlns:a16="http://schemas.microsoft.com/office/drawing/2014/main" id="{1B68CCF1-7127-4B50-9B15-E3154BA091C6}"/>
              </a:ext>
            </a:extLst>
          </p:cNvPr>
          <p:cNvSpPr>
            <a:spLocks noChangeArrowheads="1"/>
          </p:cNvSpPr>
          <p:nvPr/>
        </p:nvSpPr>
        <p:spPr bwMode="auto">
          <a:xfrm>
            <a:off x="2484000" y="1896578"/>
            <a:ext cx="4176000" cy="228601"/>
          </a:xfrm>
          <a:prstGeom prst="rect">
            <a:avLst/>
          </a:prstGeom>
          <a:noFill/>
          <a:ln w="12700" cmpd="sng">
            <a:no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dist" rtl="0">
              <a:defRPr sz="1000"/>
            </a:pPr>
            <a:r>
              <a:rPr lang="en-US" altLang="ja-JP" sz="1200" b="1" i="0" u="none" strike="noStrike" baseline="0" dirty="0">
                <a:solidFill>
                  <a:srgbClr val="000000"/>
                </a:solidFill>
                <a:latin typeface="Meiryo UI" panose="020B0604030504040204" pitchFamily="50" charset="-128"/>
                <a:ea typeface="Meiryo UI" panose="020B0604030504040204" pitchFamily="50" charset="-128"/>
              </a:rPr>
              <a:t>《</a:t>
            </a:r>
            <a:r>
              <a:rPr lang="ja-JP" altLang="en-US" sz="1200" b="1" i="0" u="none" strike="noStrike" baseline="0" dirty="0">
                <a:solidFill>
                  <a:srgbClr val="000000"/>
                </a:solidFill>
                <a:latin typeface="Meiryo UI" panose="020B0604030504040204" pitchFamily="50" charset="-128"/>
                <a:ea typeface="Meiryo UI" panose="020B0604030504040204" pitchFamily="50" charset="-128"/>
              </a:rPr>
              <a:t>職員のキャリア全体を見据えた主な取組み</a:t>
            </a:r>
            <a:r>
              <a:rPr lang="en-US" altLang="ja-JP" sz="1200" b="1" i="0" u="none" strike="noStrike" baseline="0" dirty="0">
                <a:solidFill>
                  <a:srgbClr val="000000"/>
                </a:solidFill>
                <a:latin typeface="Meiryo UI" panose="020B0604030504040204" pitchFamily="50" charset="-128"/>
                <a:ea typeface="Meiryo UI" panose="020B0604030504040204" pitchFamily="50" charset="-128"/>
              </a:rPr>
              <a:t>》</a:t>
            </a:r>
          </a:p>
        </p:txBody>
      </p:sp>
      <p:sp>
        <p:nvSpPr>
          <p:cNvPr id="11" name="Line 2">
            <a:extLst>
              <a:ext uri="{FF2B5EF4-FFF2-40B4-BE49-F238E27FC236}">
                <a16:creationId xmlns:a16="http://schemas.microsoft.com/office/drawing/2014/main" id="{25377EB8-F338-4243-AC67-30614D878783}"/>
              </a:ext>
            </a:extLst>
          </p:cNvPr>
          <p:cNvSpPr>
            <a:spLocks noChangeShapeType="1"/>
          </p:cNvSpPr>
          <p:nvPr/>
        </p:nvSpPr>
        <p:spPr bwMode="auto">
          <a:xfrm flipV="1">
            <a:off x="165194" y="2307124"/>
            <a:ext cx="8856000" cy="9526"/>
          </a:xfrm>
          <a:prstGeom prst="line">
            <a:avLst/>
          </a:prstGeom>
          <a:noFill/>
          <a:ln w="63500">
            <a:solidFill>
              <a:srgbClr xmlns:mc="http://schemas.openxmlformats.org/markup-compatibility/2006" xmlns:a14="http://schemas.microsoft.com/office/drawing/2010/main" val="000000" mc:Ignorable="a14" a14:legacySpreadsheetColorIndex="64"/>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12" name="Rectangle 3">
            <a:extLst>
              <a:ext uri="{FF2B5EF4-FFF2-40B4-BE49-F238E27FC236}">
                <a16:creationId xmlns:a16="http://schemas.microsoft.com/office/drawing/2014/main" id="{88DC3303-F409-4D54-9DE3-D0B98BA384F7}"/>
              </a:ext>
            </a:extLst>
          </p:cNvPr>
          <p:cNvSpPr>
            <a:spLocks noChangeArrowheads="1"/>
          </p:cNvSpPr>
          <p:nvPr/>
        </p:nvSpPr>
        <p:spPr bwMode="auto">
          <a:xfrm>
            <a:off x="165194" y="2101983"/>
            <a:ext cx="952500" cy="256612"/>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36576" tIns="18288"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000" b="0" i="0" u="none" strike="noStrike" baseline="0" dirty="0">
                <a:solidFill>
                  <a:srgbClr val="000000"/>
                </a:solidFill>
                <a:latin typeface="Meiryo UI" panose="020B0604030504040204" pitchFamily="50" charset="-128"/>
                <a:ea typeface="Meiryo UI" panose="020B0604030504040204" pitchFamily="50" charset="-128"/>
              </a:rPr>
              <a:t>主事・技師級</a:t>
            </a:r>
          </a:p>
        </p:txBody>
      </p:sp>
      <p:sp>
        <p:nvSpPr>
          <p:cNvPr id="13" name="Rectangle 3">
            <a:extLst>
              <a:ext uri="{FF2B5EF4-FFF2-40B4-BE49-F238E27FC236}">
                <a16:creationId xmlns:a16="http://schemas.microsoft.com/office/drawing/2014/main" id="{A32FCB64-16EC-41F2-B8A7-F5D59400E12A}"/>
              </a:ext>
            </a:extLst>
          </p:cNvPr>
          <p:cNvSpPr>
            <a:spLocks noChangeArrowheads="1"/>
          </p:cNvSpPr>
          <p:nvPr/>
        </p:nvSpPr>
        <p:spPr bwMode="auto">
          <a:xfrm>
            <a:off x="2317541" y="2101983"/>
            <a:ext cx="952500" cy="256612"/>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36576" tIns="18288"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000" dirty="0">
                <a:solidFill>
                  <a:srgbClr val="000000"/>
                </a:solidFill>
                <a:latin typeface="Meiryo UI" panose="020B0604030504040204" pitchFamily="50" charset="-128"/>
                <a:ea typeface="Meiryo UI" panose="020B0604030504040204" pitchFamily="50" charset="-128"/>
              </a:rPr>
              <a:t>主査</a:t>
            </a:r>
            <a:r>
              <a:rPr lang="ja-JP" altLang="en-US" sz="1000" b="0" i="0" u="none" strike="noStrike" baseline="0" dirty="0">
                <a:solidFill>
                  <a:srgbClr val="000000"/>
                </a:solidFill>
                <a:latin typeface="Meiryo UI" panose="020B0604030504040204" pitchFamily="50" charset="-128"/>
                <a:ea typeface="Meiryo UI" panose="020B0604030504040204" pitchFamily="50" charset="-128"/>
              </a:rPr>
              <a:t>級</a:t>
            </a:r>
          </a:p>
        </p:txBody>
      </p:sp>
      <p:sp>
        <p:nvSpPr>
          <p:cNvPr id="14" name="Rectangle 3">
            <a:extLst>
              <a:ext uri="{FF2B5EF4-FFF2-40B4-BE49-F238E27FC236}">
                <a16:creationId xmlns:a16="http://schemas.microsoft.com/office/drawing/2014/main" id="{B2D080C0-D77B-4FA3-AD60-DDF9C248759C}"/>
              </a:ext>
            </a:extLst>
          </p:cNvPr>
          <p:cNvSpPr>
            <a:spLocks noChangeArrowheads="1"/>
          </p:cNvSpPr>
          <p:nvPr/>
        </p:nvSpPr>
        <p:spPr bwMode="auto">
          <a:xfrm>
            <a:off x="3993638" y="2101983"/>
            <a:ext cx="952500" cy="256612"/>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36576" tIns="18288"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000" b="0" i="0" u="none" strike="noStrike" baseline="0" dirty="0">
                <a:solidFill>
                  <a:srgbClr val="000000"/>
                </a:solidFill>
                <a:latin typeface="Meiryo UI" panose="020B0604030504040204" pitchFamily="50" charset="-128"/>
                <a:ea typeface="Meiryo UI" panose="020B0604030504040204" pitchFamily="50" charset="-128"/>
              </a:rPr>
              <a:t>課長補佐級</a:t>
            </a:r>
          </a:p>
        </p:txBody>
      </p:sp>
      <p:sp>
        <p:nvSpPr>
          <p:cNvPr id="15" name="Rectangle 3">
            <a:extLst>
              <a:ext uri="{FF2B5EF4-FFF2-40B4-BE49-F238E27FC236}">
                <a16:creationId xmlns:a16="http://schemas.microsoft.com/office/drawing/2014/main" id="{5423EB2E-EC36-4917-96CE-B4F3B3464786}"/>
              </a:ext>
            </a:extLst>
          </p:cNvPr>
          <p:cNvSpPr>
            <a:spLocks noChangeArrowheads="1"/>
          </p:cNvSpPr>
          <p:nvPr/>
        </p:nvSpPr>
        <p:spPr bwMode="auto">
          <a:xfrm>
            <a:off x="5326819" y="2101983"/>
            <a:ext cx="952500" cy="256612"/>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36576" tIns="18288"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000" b="0" i="0" u="none" strike="noStrike" baseline="0" dirty="0">
                <a:solidFill>
                  <a:srgbClr val="000000"/>
                </a:solidFill>
                <a:latin typeface="Meiryo UI" panose="020B0604030504040204" pitchFamily="50" charset="-128"/>
                <a:ea typeface="Meiryo UI" panose="020B0604030504040204" pitchFamily="50" charset="-128"/>
              </a:rPr>
              <a:t>課長級以上</a:t>
            </a:r>
          </a:p>
        </p:txBody>
      </p:sp>
      <p:sp>
        <p:nvSpPr>
          <p:cNvPr id="16" name="Rectangle 3">
            <a:extLst>
              <a:ext uri="{FF2B5EF4-FFF2-40B4-BE49-F238E27FC236}">
                <a16:creationId xmlns:a16="http://schemas.microsoft.com/office/drawing/2014/main" id="{C0986FFE-037D-4DCD-8864-463B2CE4E60E}"/>
              </a:ext>
            </a:extLst>
          </p:cNvPr>
          <p:cNvSpPr>
            <a:spLocks noChangeArrowheads="1"/>
          </p:cNvSpPr>
          <p:nvPr/>
        </p:nvSpPr>
        <p:spPr bwMode="auto">
          <a:xfrm>
            <a:off x="7954243" y="2101983"/>
            <a:ext cx="952500" cy="256612"/>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36576" tIns="18288"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dirty="0">
                <a:solidFill>
                  <a:srgbClr val="000000"/>
                </a:solidFill>
                <a:latin typeface="Meiryo UI" panose="020B0604030504040204" pitchFamily="50" charset="-128"/>
                <a:ea typeface="Meiryo UI" panose="020B0604030504040204" pitchFamily="50" charset="-128"/>
              </a:rPr>
              <a:t>役職定年職員</a:t>
            </a:r>
            <a:endParaRPr lang="ja-JP" altLang="en-US" sz="1100" b="0" i="0" u="none" strike="noStrike" baseline="0" dirty="0">
              <a:solidFill>
                <a:srgbClr val="000000"/>
              </a:solidFill>
              <a:latin typeface="Meiryo UI" panose="020B0604030504040204" pitchFamily="50" charset="-128"/>
              <a:ea typeface="Meiryo UI" panose="020B0604030504040204" pitchFamily="50" charset="-128"/>
            </a:endParaRPr>
          </a:p>
        </p:txBody>
      </p:sp>
      <p:sp>
        <p:nvSpPr>
          <p:cNvPr id="17" name="四角形: 角を丸くする 16">
            <a:extLst>
              <a:ext uri="{FF2B5EF4-FFF2-40B4-BE49-F238E27FC236}">
                <a16:creationId xmlns:a16="http://schemas.microsoft.com/office/drawing/2014/main" id="{06B6834E-BAB1-4975-BECA-4EE660BB50FC}"/>
              </a:ext>
            </a:extLst>
          </p:cNvPr>
          <p:cNvSpPr/>
          <p:nvPr/>
        </p:nvSpPr>
        <p:spPr bwMode="auto">
          <a:xfrm rot="5400000">
            <a:off x="-547720" y="2986507"/>
            <a:ext cx="1505792" cy="304801"/>
          </a:xfrm>
          <a:prstGeom prst="roundRect">
            <a:avLst/>
          </a:prstGeom>
          <a:solidFill>
            <a:srgbClr val="0070C0"/>
          </a:solidFill>
          <a:ln w="9525">
            <a:noFill/>
            <a:miter lim="800000"/>
            <a:headEnd/>
            <a:tailEnd/>
          </a:ln>
          <a:effectLst/>
        </p:spPr>
        <p:txBody>
          <a:bodyPr vert="wordArtVertRtl" wrap="square" lIns="144000" tIns="72000" rIns="90000" bIns="46800" rtlCol="0" anchor="ctr"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indent="0" algn="ctr" rtl="0">
              <a:lnSpc>
                <a:spcPts val="1400"/>
              </a:lnSpc>
            </a:pPr>
            <a:r>
              <a:rPr kumimoji="1" lang="ja-JP" altLang="en-US" sz="700" b="1" i="0" u="none" strike="noStrike" baseline="0">
                <a:solidFill>
                  <a:schemeClr val="bg1"/>
                </a:solidFill>
                <a:latin typeface="HG丸ｺﾞｼｯｸM-PRO" panose="020F0600000000000000" pitchFamily="50" charset="-128"/>
                <a:ea typeface="HG丸ｺﾞｼｯｸM-PRO" panose="020F0600000000000000" pitchFamily="50" charset="-128"/>
                <a:cs typeface="+mn-cs"/>
              </a:rPr>
              <a:t>基本的なキャリアパス</a:t>
            </a:r>
          </a:p>
        </p:txBody>
      </p:sp>
      <p:sp>
        <p:nvSpPr>
          <p:cNvPr id="18" name="四角形: 角を丸くする 17">
            <a:extLst>
              <a:ext uri="{FF2B5EF4-FFF2-40B4-BE49-F238E27FC236}">
                <a16:creationId xmlns:a16="http://schemas.microsoft.com/office/drawing/2014/main" id="{55A58288-03DC-470A-BB6B-DA9859C58E84}"/>
              </a:ext>
            </a:extLst>
          </p:cNvPr>
          <p:cNvSpPr/>
          <p:nvPr/>
        </p:nvSpPr>
        <p:spPr bwMode="auto">
          <a:xfrm rot="5400000">
            <a:off x="-427508" y="4430440"/>
            <a:ext cx="1265370" cy="304801"/>
          </a:xfrm>
          <a:prstGeom prst="roundRect">
            <a:avLst/>
          </a:prstGeom>
          <a:solidFill>
            <a:srgbClr val="0070C0"/>
          </a:solidFill>
          <a:ln w="9525">
            <a:noFill/>
            <a:miter lim="800000"/>
            <a:headEnd/>
            <a:tailEnd/>
          </a:ln>
          <a:effectLst/>
        </p:spPr>
        <p:txBody>
          <a:bodyPr vert="wordArtVertRtl" wrap="square" lIns="144000" tIns="72000" rIns="90000" bIns="46800" rtlCol="0" anchor="ctr"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indent="0" algn="ctr" rtl="0">
              <a:lnSpc>
                <a:spcPts val="1400"/>
              </a:lnSpc>
            </a:pPr>
            <a:r>
              <a:rPr kumimoji="1" lang="ja-JP" altLang="en-US" sz="700" b="1" dirty="0">
                <a:solidFill>
                  <a:schemeClr val="bg1"/>
                </a:solidFill>
                <a:latin typeface="HG丸ｺﾞｼｯｸM-PRO" panose="020F0600000000000000" pitchFamily="50" charset="-128"/>
                <a:ea typeface="HG丸ｺﾞｼｯｸM-PRO" panose="020F0600000000000000" pitchFamily="50" charset="-128"/>
              </a:rPr>
              <a:t>自律的なキャリア形成</a:t>
            </a:r>
            <a:endParaRPr kumimoji="1" lang="ja-JP" altLang="en-US" sz="700" b="1" i="0" u="none" strike="noStrike" baseline="0" dirty="0">
              <a:solidFill>
                <a:schemeClr val="bg1"/>
              </a:solidFill>
              <a:latin typeface="HG丸ｺﾞｼｯｸM-PRO" panose="020F0600000000000000" pitchFamily="50" charset="-128"/>
              <a:ea typeface="HG丸ｺﾞｼｯｸM-PRO" panose="020F0600000000000000" pitchFamily="50" charset="-128"/>
              <a:cs typeface="+mn-cs"/>
            </a:endParaRPr>
          </a:p>
        </p:txBody>
      </p:sp>
      <p:sp>
        <p:nvSpPr>
          <p:cNvPr id="19" name="AutoShape 68">
            <a:extLst>
              <a:ext uri="{FF2B5EF4-FFF2-40B4-BE49-F238E27FC236}">
                <a16:creationId xmlns:a16="http://schemas.microsoft.com/office/drawing/2014/main" id="{36D76F1E-6BCF-402F-B302-0E369FA44897}"/>
              </a:ext>
            </a:extLst>
          </p:cNvPr>
          <p:cNvSpPr>
            <a:spLocks noChangeArrowheads="1"/>
          </p:cNvSpPr>
          <p:nvPr/>
        </p:nvSpPr>
        <p:spPr bwMode="auto">
          <a:xfrm>
            <a:off x="368639" y="2387680"/>
            <a:ext cx="4958370" cy="990069"/>
          </a:xfrm>
          <a:prstGeom prst="homePlate">
            <a:avLst>
              <a:gd name="adj" fmla="val 34114"/>
            </a:avLst>
          </a:prstGeom>
          <a:gradFill>
            <a:gsLst>
              <a:gs pos="0">
                <a:srgbClr val="03D4A8">
                  <a:lumMod val="0"/>
                  <a:lumOff val="100000"/>
                </a:srgbClr>
              </a:gs>
              <a:gs pos="0">
                <a:schemeClr val="accent5">
                  <a:lumMod val="0"/>
                  <a:lumOff val="100000"/>
                  <a:alpha val="0"/>
                </a:schemeClr>
              </a:gs>
              <a:gs pos="89000">
                <a:srgbClr val="0E8BD8"/>
              </a:gs>
              <a:gs pos="100000">
                <a:srgbClr val="1289AE"/>
              </a:gs>
            </a:gsLst>
            <a:lin ang="2700000" scaled="0"/>
          </a:gradFill>
          <a:ln w="19050">
            <a:noFill/>
            <a:miter lim="800000"/>
            <a:headEnd/>
            <a:tailEnd/>
          </a:ln>
          <a:effectLst/>
        </p:spPr>
        <p:txBody>
          <a:bodyPr wrap="square" lIns="0" tIns="72000" rIns="9000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ts val="1400"/>
              </a:lnSpc>
              <a:spcBef>
                <a:spcPts val="0"/>
              </a:spcBef>
              <a:spcAft>
                <a:spcPts val="0"/>
              </a:spcAft>
              <a:buClrTx/>
              <a:buSzTx/>
              <a:buFontTx/>
              <a:buNone/>
              <a:tabLst/>
              <a:defRPr sz="1000"/>
            </a:pPr>
            <a:r>
              <a:rPr lang="en-US" altLang="ja-JP" sz="1000" b="0" i="0" baseline="0" dirty="0">
                <a:effectLst/>
                <a:latin typeface="Meiryo UI" panose="020B0604030504040204" pitchFamily="50" charset="-128"/>
                <a:ea typeface="Meiryo UI" panose="020B0604030504040204" pitchFamily="50" charset="-128"/>
              </a:rPr>
              <a:t> </a:t>
            </a:r>
            <a:r>
              <a:rPr lang="ja-JP" altLang="ja-JP" sz="1000" b="0" i="0" baseline="0" dirty="0">
                <a:effectLst/>
                <a:latin typeface="Meiryo UI" panose="020B0604030504040204" pitchFamily="50" charset="-128"/>
                <a:ea typeface="Meiryo UI" panose="020B0604030504040204" pitchFamily="50" charset="-128"/>
              </a:rPr>
              <a:t>・現場重視の幅広い分野での異動 </a:t>
            </a:r>
            <a:r>
              <a:rPr lang="ja-JP" altLang="en-US" sz="1000" b="0" i="0" baseline="0" dirty="0">
                <a:effectLst/>
                <a:latin typeface="Meiryo UI" panose="020B0604030504040204" pitchFamily="50" charset="-128"/>
                <a:ea typeface="Meiryo UI" panose="020B0604030504040204" pitchFamily="50" charset="-128"/>
              </a:rPr>
              <a:t>　</a:t>
            </a:r>
            <a:r>
              <a:rPr lang="ja-JP" altLang="en-US" sz="1000" b="0" i="0" u="none" strike="noStrike" baseline="0" dirty="0">
                <a:solidFill>
                  <a:srgbClr val="000000"/>
                </a:solidFill>
                <a:latin typeface="Meiryo UI" panose="020B0604030504040204" pitchFamily="50" charset="-128"/>
                <a:ea typeface="Meiryo UI" panose="020B0604030504040204" pitchFamily="50" charset="-128"/>
              </a:rPr>
              <a:t>　　　　　　</a:t>
            </a:r>
            <a:endParaRPr lang="ja-JP" altLang="en-US" sz="900" b="0" i="0" u="none" strike="noStrike" baseline="0" dirty="0">
              <a:solidFill>
                <a:srgbClr val="000000"/>
              </a:solidFill>
              <a:latin typeface="Meiryo UI" panose="020B0604030504040204" pitchFamily="50" charset="-128"/>
              <a:ea typeface="Meiryo UI" panose="020B0604030504040204" pitchFamily="50" charset="-128"/>
            </a:endParaRPr>
          </a:p>
        </p:txBody>
      </p:sp>
      <p:sp>
        <p:nvSpPr>
          <p:cNvPr id="20" name="AutoShape 68">
            <a:extLst>
              <a:ext uri="{FF2B5EF4-FFF2-40B4-BE49-F238E27FC236}">
                <a16:creationId xmlns:a16="http://schemas.microsoft.com/office/drawing/2014/main" id="{FB9EFD34-935A-43F5-8138-32BB8404202B}"/>
              </a:ext>
            </a:extLst>
          </p:cNvPr>
          <p:cNvSpPr>
            <a:spLocks noChangeArrowheads="1"/>
          </p:cNvSpPr>
          <p:nvPr/>
        </p:nvSpPr>
        <p:spPr bwMode="auto">
          <a:xfrm>
            <a:off x="324407" y="2707738"/>
            <a:ext cx="2560193" cy="526677"/>
          </a:xfrm>
          <a:prstGeom prst="homePlate">
            <a:avLst>
              <a:gd name="adj" fmla="val 63588"/>
            </a:avLst>
          </a:prstGeom>
          <a:gradFill>
            <a:gsLst>
              <a:gs pos="0">
                <a:srgbClr val="03D4A8">
                  <a:lumMod val="50000"/>
                  <a:lumOff val="50000"/>
                </a:srgbClr>
              </a:gs>
              <a:gs pos="0">
                <a:schemeClr val="accent5">
                  <a:lumMod val="0"/>
                  <a:lumOff val="100000"/>
                  <a:alpha val="0"/>
                </a:schemeClr>
              </a:gs>
              <a:gs pos="100000">
                <a:srgbClr val="0087E6"/>
              </a:gs>
              <a:gs pos="100000">
                <a:srgbClr val="0D64B3"/>
              </a:gs>
            </a:gsLst>
            <a:lin ang="2700000" scaled="0"/>
          </a:gradFill>
          <a:ln w="19050">
            <a:noFill/>
            <a:miter lim="800000"/>
            <a:headEnd/>
            <a:tailEnd/>
          </a:ln>
          <a:effectLst/>
        </p:spPr>
        <p:txBody>
          <a:bodyPr wrap="square" lIns="90000" tIns="72000" rIns="90000" bIns="3600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ts val="1400"/>
              </a:lnSpc>
              <a:spcBef>
                <a:spcPts val="0"/>
              </a:spcBef>
              <a:spcAft>
                <a:spcPts val="0"/>
              </a:spcAft>
              <a:buClrTx/>
              <a:buSzTx/>
              <a:buFontTx/>
              <a:buNone/>
              <a:tabLst/>
              <a:defRPr sz="1000"/>
            </a:pPr>
            <a:r>
              <a:rPr lang="ja-JP" altLang="en-US" sz="1000" b="0" i="0" u="none" strike="noStrike" baseline="0" dirty="0">
                <a:solidFill>
                  <a:srgbClr val="000000"/>
                </a:solidFill>
                <a:latin typeface="Meiryo UI" panose="020B0604030504040204" pitchFamily="50" charset="-128"/>
                <a:ea typeface="Meiryo UI" panose="020B0604030504040204" pitchFamily="50" charset="-128"/>
              </a:rPr>
              <a:t>・若手</a:t>
            </a:r>
            <a:r>
              <a:rPr lang="ja-JP" altLang="en-US" sz="1000" b="0" i="0" u="none" strike="noStrike" baseline="0" dirty="0">
                <a:solidFill>
                  <a:sysClr val="windowText" lastClr="000000"/>
                </a:solidFill>
                <a:latin typeface="Meiryo UI" panose="020B0604030504040204" pitchFamily="50" charset="-128"/>
                <a:ea typeface="Meiryo UI" panose="020B0604030504040204" pitchFamily="50" charset="-128"/>
              </a:rPr>
              <a:t>職員（採用から概ね２カ所目まで）</a:t>
            </a:r>
            <a:r>
              <a:rPr lang="ja-JP" altLang="en-US" sz="1000" b="0" i="0" u="none" strike="dblStrike" baseline="0" dirty="0">
                <a:solidFill>
                  <a:sysClr val="windowText" lastClr="000000"/>
                </a:solidFill>
                <a:latin typeface="Meiryo UI" panose="020B0604030504040204" pitchFamily="50" charset="-128"/>
                <a:ea typeface="Meiryo UI" panose="020B0604030504040204" pitchFamily="50" charset="-128"/>
              </a:rPr>
              <a:t>  </a:t>
            </a:r>
            <a:r>
              <a:rPr lang="ja-JP" altLang="en-US" sz="1000" b="0" i="0" u="none" strike="noStrike" baseline="0" dirty="0">
                <a:solidFill>
                  <a:sysClr val="windowText" lastClr="000000"/>
                </a:solidFill>
                <a:latin typeface="Meiryo UI" panose="020B0604030504040204" pitchFamily="50" charset="-128"/>
                <a:ea typeface="Meiryo UI" panose="020B0604030504040204" pitchFamily="50" charset="-128"/>
              </a:rPr>
              <a:t>　 </a:t>
            </a:r>
            <a:endParaRPr lang="en-US" altLang="ja-JP" sz="1000" b="0" i="0" u="none" strike="noStrike" baseline="0" dirty="0">
              <a:solidFill>
                <a:sysClr val="windowText" lastClr="00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sz="1000"/>
            </a:pPr>
            <a:r>
              <a:rPr lang="en-US" altLang="ja-JP" sz="1000" b="0" i="0" u="none" strike="noStrike" baseline="0" dirty="0">
                <a:solidFill>
                  <a:sysClr val="windowText" lastClr="000000"/>
                </a:solidFill>
                <a:latin typeface="Meiryo UI" panose="020B0604030504040204" pitchFamily="50" charset="-128"/>
                <a:ea typeface="Meiryo UI" panose="020B0604030504040204" pitchFamily="50" charset="-128"/>
              </a:rPr>
              <a:t>  </a:t>
            </a:r>
            <a:r>
              <a:rPr lang="ja-JP" altLang="en-US" sz="1000" b="0" i="0" u="none" strike="noStrike" baseline="0" dirty="0">
                <a:solidFill>
                  <a:srgbClr val="000000"/>
                </a:solidFill>
                <a:latin typeface="Meiryo UI" panose="020B0604030504040204" pitchFamily="50" charset="-128"/>
                <a:ea typeface="Meiryo UI" panose="020B0604030504040204" pitchFamily="50" charset="-128"/>
              </a:rPr>
              <a:t>→入庁後、本庁・現場双方を経験</a:t>
            </a:r>
            <a:endParaRPr lang="en-US" altLang="ja-JP" sz="1000" b="0" i="0" u="none" strike="noStrike" baseline="0" dirty="0">
              <a:solidFill>
                <a:srgbClr val="000000"/>
              </a:solidFill>
              <a:latin typeface="Meiryo UI" panose="020B0604030504040204" pitchFamily="50" charset="-128"/>
              <a:ea typeface="Meiryo UI" panose="020B0604030504040204" pitchFamily="50" charset="-128"/>
            </a:endParaRPr>
          </a:p>
        </p:txBody>
      </p:sp>
      <p:sp>
        <p:nvSpPr>
          <p:cNvPr id="21" name="Rectangle 15">
            <a:extLst>
              <a:ext uri="{FF2B5EF4-FFF2-40B4-BE49-F238E27FC236}">
                <a16:creationId xmlns:a16="http://schemas.microsoft.com/office/drawing/2014/main" id="{691002F5-B788-4C00-A615-4D62FEAC418E}"/>
              </a:ext>
            </a:extLst>
          </p:cNvPr>
          <p:cNvSpPr>
            <a:spLocks noChangeArrowheads="1"/>
          </p:cNvSpPr>
          <p:nvPr/>
        </p:nvSpPr>
        <p:spPr bwMode="auto">
          <a:xfrm>
            <a:off x="2678912" y="2433293"/>
            <a:ext cx="2712385" cy="800661"/>
          </a:xfrm>
          <a:prstGeom prst="rect">
            <a:avLst/>
          </a:prstGeom>
          <a:noFill/>
          <a:ln w="12700" cmpd="sng">
            <a:no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ts val="1400"/>
              </a:lnSpc>
              <a:spcBef>
                <a:spcPts val="0"/>
              </a:spcBef>
              <a:spcAft>
                <a:spcPts val="0"/>
              </a:spcAft>
              <a:buClrTx/>
              <a:buSzTx/>
              <a:buFontTx/>
              <a:buNone/>
              <a:tabLst/>
              <a:defRPr sz="1000"/>
            </a:pPr>
            <a:r>
              <a:rPr kumimoji="0" lang="ja-JP" altLang="en-US" sz="10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 </a:t>
            </a:r>
            <a:r>
              <a:rPr kumimoji="0" lang="ja-JP" altLang="ja-JP" sz="10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a:t>
            </a:r>
            <a:r>
              <a:rPr kumimoji="0" lang="ja-JP" altLang="en-US" sz="10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中堅職員（採用後概ね３カ所目以降）</a:t>
            </a:r>
            <a:endParaRPr kumimoji="0" lang="en-US" altLang="ja-JP" sz="10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sz="1000"/>
            </a:pPr>
            <a:r>
              <a:rPr kumimoji="0" lang="ja-JP" altLang="en-US" sz="10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　　 </a:t>
            </a:r>
            <a:r>
              <a:rPr kumimoji="0" lang="ja-JP" altLang="ja-JP" sz="10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本庁</a:t>
            </a:r>
            <a:r>
              <a:rPr kumimoji="0" lang="ja-JP" altLang="en-US" sz="10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と</a:t>
            </a:r>
            <a:r>
              <a:rPr kumimoji="0" lang="ja-JP" altLang="ja-JP" sz="10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現場</a:t>
            </a:r>
            <a:r>
              <a:rPr kumimoji="0" lang="ja-JP" altLang="en-US" sz="10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、官房系所属（総務課含む）と</a:t>
            </a:r>
            <a:endParaRPr kumimoji="0" lang="en-US" altLang="ja-JP" sz="10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sz="1000"/>
            </a:pPr>
            <a:r>
              <a:rPr kumimoji="0" lang="ja-JP" altLang="en-US" sz="1000" b="0" i="0" u="none" strike="noStrike" kern="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　   事業系所属、異なる部局での異動を経験</a:t>
            </a:r>
          </a:p>
        </p:txBody>
      </p:sp>
      <p:sp>
        <p:nvSpPr>
          <p:cNvPr id="22" name="AutoShape 68">
            <a:extLst>
              <a:ext uri="{FF2B5EF4-FFF2-40B4-BE49-F238E27FC236}">
                <a16:creationId xmlns:a16="http://schemas.microsoft.com/office/drawing/2014/main" id="{6D4055F7-1173-48D5-AC7D-DF37C70B69A6}"/>
              </a:ext>
            </a:extLst>
          </p:cNvPr>
          <p:cNvSpPr>
            <a:spLocks noChangeArrowheads="1"/>
          </p:cNvSpPr>
          <p:nvPr/>
        </p:nvSpPr>
        <p:spPr bwMode="auto">
          <a:xfrm>
            <a:off x="368639" y="3417129"/>
            <a:ext cx="4958370" cy="437811"/>
          </a:xfrm>
          <a:prstGeom prst="homePlate">
            <a:avLst>
              <a:gd name="adj" fmla="val 77280"/>
            </a:avLst>
          </a:prstGeom>
          <a:gradFill>
            <a:gsLst>
              <a:gs pos="0">
                <a:srgbClr val="03D4A8">
                  <a:lumMod val="50000"/>
                  <a:lumOff val="50000"/>
                </a:srgbClr>
              </a:gs>
              <a:gs pos="0">
                <a:schemeClr val="accent5">
                  <a:lumMod val="0"/>
                  <a:lumOff val="100000"/>
                  <a:alpha val="0"/>
                </a:schemeClr>
              </a:gs>
              <a:gs pos="89000">
                <a:srgbClr val="92D050"/>
              </a:gs>
              <a:gs pos="97000">
                <a:srgbClr val="92D050"/>
              </a:gs>
            </a:gsLst>
            <a:lin ang="2700000" scaled="0"/>
          </a:gradFill>
          <a:ln w="19050">
            <a:noFill/>
            <a:miter lim="800000"/>
            <a:headEnd/>
            <a:tailEnd/>
          </a:ln>
          <a:effectLst/>
        </p:spPr>
        <p:txBody>
          <a:bodyPr wrap="square" lIns="0" tIns="108000" rIns="90000" bIns="4680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ts val="1400"/>
              </a:lnSpc>
              <a:spcBef>
                <a:spcPts val="0"/>
              </a:spcBef>
              <a:spcAft>
                <a:spcPts val="0"/>
              </a:spcAft>
              <a:buClrTx/>
              <a:buSzTx/>
              <a:buFontTx/>
              <a:buNone/>
              <a:tabLst/>
              <a:defRPr sz="1000"/>
            </a:pPr>
            <a:r>
              <a:rPr lang="ja-JP" altLang="en-US" sz="1000" b="0" i="0" u="none" strike="noStrike" baseline="0" dirty="0">
                <a:solidFill>
                  <a:srgbClr val="000000"/>
                </a:solidFill>
                <a:latin typeface="Meiryo UI" panose="020B0604030504040204" pitchFamily="50" charset="-128"/>
                <a:ea typeface="Meiryo UI" panose="020B0604030504040204" pitchFamily="50" charset="-128"/>
              </a:rPr>
              <a:t> ・技術職員の職域拡大              　　　　　→職種間や事務分野との人事交流</a:t>
            </a:r>
          </a:p>
          <a:p>
            <a:pPr marL="0" marR="0" lvl="0" indent="0" algn="l" defTabSz="914400" rtl="0" eaLnBrk="1" fontAlgn="auto" latinLnBrk="0" hangingPunct="1">
              <a:lnSpc>
                <a:spcPts val="1400"/>
              </a:lnSpc>
              <a:spcBef>
                <a:spcPts val="0"/>
              </a:spcBef>
              <a:spcAft>
                <a:spcPts val="0"/>
              </a:spcAft>
              <a:buClrTx/>
              <a:buSzTx/>
              <a:buFontTx/>
              <a:buNone/>
              <a:tabLst/>
              <a:defRPr sz="1000"/>
            </a:pPr>
            <a:endParaRPr lang="en-US" altLang="ja-JP" sz="1000" b="0" i="0" u="none" strike="noStrike" baseline="0" dirty="0">
              <a:solidFill>
                <a:srgbClr val="000000"/>
              </a:solidFill>
              <a:latin typeface="Meiryo UI" panose="020B0604030504040204" pitchFamily="50" charset="-128"/>
              <a:ea typeface="Meiryo UI" panose="020B0604030504040204" pitchFamily="50" charset="-128"/>
            </a:endParaRPr>
          </a:p>
          <a:p>
            <a:pPr marL="0" indent="0" algn="l" rtl="0">
              <a:lnSpc>
                <a:spcPts val="1400"/>
              </a:lnSpc>
              <a:defRPr sz="1000"/>
            </a:pPr>
            <a:endParaRPr lang="ja-JP" altLang="en-US" sz="1000" b="0" i="0" u="none" strike="noStrike" baseline="0" dirty="0">
              <a:solidFill>
                <a:srgbClr val="000000"/>
              </a:solidFill>
              <a:latin typeface="Meiryo UI" panose="020B0604030504040204" pitchFamily="50" charset="-128"/>
              <a:ea typeface="Meiryo UI" panose="020B0604030504040204" pitchFamily="50" charset="-128"/>
            </a:endParaRPr>
          </a:p>
          <a:p>
            <a:pPr marL="0" indent="0" algn="l" rtl="0">
              <a:lnSpc>
                <a:spcPts val="1400"/>
              </a:lnSpc>
              <a:defRPr sz="1000"/>
            </a:pPr>
            <a:r>
              <a:rPr lang="ja-JP" altLang="en-US" sz="1000" b="0" i="0" u="none" strike="noStrike" baseline="0" dirty="0">
                <a:solidFill>
                  <a:srgbClr val="000000"/>
                </a:solidFill>
                <a:latin typeface="Meiryo UI" panose="020B0604030504040204" pitchFamily="50" charset="-128"/>
                <a:ea typeface="Meiryo UI" panose="020B0604030504040204" pitchFamily="50" charset="-128"/>
              </a:rPr>
              <a:t>  </a:t>
            </a:r>
          </a:p>
        </p:txBody>
      </p:sp>
      <p:sp>
        <p:nvSpPr>
          <p:cNvPr id="24" name="テキスト ボックス 28">
            <a:extLst>
              <a:ext uri="{FF2B5EF4-FFF2-40B4-BE49-F238E27FC236}">
                <a16:creationId xmlns:a16="http://schemas.microsoft.com/office/drawing/2014/main" id="{7AF5050D-AD39-4411-8BF6-A3D2335034CE}"/>
              </a:ext>
            </a:extLst>
          </p:cNvPr>
          <p:cNvSpPr txBox="1"/>
          <p:nvPr/>
        </p:nvSpPr>
        <p:spPr>
          <a:xfrm>
            <a:off x="5347939" y="2346223"/>
            <a:ext cx="3324225" cy="38311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rtl="0" eaLnBrk="1" fontAlgn="base" latinLnBrk="0" hangingPunct="1"/>
            <a:r>
              <a:rPr kumimoji="1" lang="ja-JP" altLang="en-US" sz="1000" b="0" i="0" baseline="0" dirty="0">
                <a:solidFill>
                  <a:schemeClr val="dk1"/>
                </a:solidFill>
                <a:effectLst/>
                <a:latin typeface="Meiryo UI" panose="020B0604030504040204" pitchFamily="50" charset="-128"/>
                <a:ea typeface="Meiryo UI" panose="020B0604030504040204" pitchFamily="50" charset="-128"/>
              </a:rPr>
              <a:t>►これまでのキャリアを活かした複数の得意分野での異動</a:t>
            </a:r>
          </a:p>
          <a:p>
            <a:pPr rtl="0" eaLnBrk="1" fontAlgn="base" latinLnBrk="0" hangingPunct="1"/>
            <a:r>
              <a:rPr kumimoji="1" lang="ja-JP" altLang="en-US" sz="1000" b="0" i="0" baseline="0" dirty="0">
                <a:solidFill>
                  <a:schemeClr val="dk1"/>
                </a:solidFill>
                <a:effectLst/>
                <a:latin typeface="Meiryo UI" panose="020B0604030504040204" pitchFamily="50" charset="-128"/>
                <a:ea typeface="Meiryo UI" panose="020B0604030504040204" pitchFamily="50" charset="-128"/>
              </a:rPr>
              <a:t>（専門領域の確立）</a:t>
            </a:r>
          </a:p>
        </p:txBody>
      </p:sp>
      <p:sp>
        <p:nvSpPr>
          <p:cNvPr id="29" name="AutoShape 5">
            <a:extLst>
              <a:ext uri="{FF2B5EF4-FFF2-40B4-BE49-F238E27FC236}">
                <a16:creationId xmlns:a16="http://schemas.microsoft.com/office/drawing/2014/main" id="{924E5C67-8527-45D1-AE66-330D79CCE967}"/>
              </a:ext>
            </a:extLst>
          </p:cNvPr>
          <p:cNvSpPr>
            <a:spLocks noChangeArrowheads="1"/>
          </p:cNvSpPr>
          <p:nvPr/>
        </p:nvSpPr>
        <p:spPr bwMode="auto">
          <a:xfrm>
            <a:off x="5436122" y="2737696"/>
            <a:ext cx="3515446" cy="593352"/>
          </a:xfrm>
          <a:prstGeom prst="homePlate">
            <a:avLst>
              <a:gd name="adj" fmla="val 31969"/>
            </a:avLst>
          </a:prstGeom>
          <a:solidFill>
            <a:srgbClr val="FFFFFF"/>
          </a:solidFill>
          <a:ln w="9525">
            <a:solidFill>
              <a:srgbClr val="000000"/>
            </a:solidFill>
            <a:miter lim="800000"/>
            <a:headEnd/>
            <a:tailEnd/>
          </a:ln>
          <a:effectLst>
            <a:outerShdw dist="35921" dir="2700000" algn="ctr" rotWithShape="0">
              <a:srgbClr val="808080"/>
            </a:outerShdw>
          </a:effectLst>
        </p:spPr>
        <p:txBody>
          <a:bodyPr vert="horz" wrap="square" lIns="74295" tIns="181800" rIns="74295" bIns="889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just" defTabSz="914400" rtl="0" eaLnBrk="1" fontAlgn="base" latinLnBrk="0" hangingPunct="1">
              <a:lnSpc>
                <a:spcPts val="1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0" name="山形 5">
            <a:extLst>
              <a:ext uri="{FF2B5EF4-FFF2-40B4-BE49-F238E27FC236}">
                <a16:creationId xmlns:a16="http://schemas.microsoft.com/office/drawing/2014/main" id="{B14EB675-7497-4954-B93F-3ED9D6CA627A}"/>
              </a:ext>
            </a:extLst>
          </p:cNvPr>
          <p:cNvSpPr/>
          <p:nvPr/>
        </p:nvSpPr>
        <p:spPr>
          <a:xfrm>
            <a:off x="6447426" y="2771033"/>
            <a:ext cx="2469362" cy="526677"/>
          </a:xfrm>
          <a:prstGeom prst="chevron">
            <a:avLst>
              <a:gd name="adj" fmla="val 30357"/>
            </a:avLst>
          </a:prstGeom>
          <a:ln w="9525">
            <a:prstDash val="sysDash"/>
          </a:ln>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solidFill>
                <a:schemeClr val="tx1"/>
              </a:solidFill>
            </a:endParaRPr>
          </a:p>
        </p:txBody>
      </p:sp>
      <p:sp>
        <p:nvSpPr>
          <p:cNvPr id="31" name="テキスト ボックス 4">
            <a:extLst>
              <a:ext uri="{FF2B5EF4-FFF2-40B4-BE49-F238E27FC236}">
                <a16:creationId xmlns:a16="http://schemas.microsoft.com/office/drawing/2014/main" id="{D05DE71D-5055-4192-A260-CA70C293A514}"/>
              </a:ext>
            </a:extLst>
          </p:cNvPr>
          <p:cNvSpPr txBox="1"/>
          <p:nvPr/>
        </p:nvSpPr>
        <p:spPr>
          <a:xfrm>
            <a:off x="5356202" y="3317796"/>
            <a:ext cx="3495675" cy="38446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rtl="0" eaLnBrk="1" fontAlgn="base" latinLnBrk="0" hangingPunct="1"/>
            <a:r>
              <a:rPr kumimoji="1" lang="ja-JP" altLang="en-US" sz="1000" b="0" i="0" baseline="0" dirty="0">
                <a:solidFill>
                  <a:schemeClr val="dk1"/>
                </a:solidFill>
                <a:effectLst/>
                <a:latin typeface="Meiryo UI" panose="020B0604030504040204" pitchFamily="50" charset="-128"/>
                <a:ea typeface="Meiryo UI" panose="020B0604030504040204" pitchFamily="50" charset="-128"/>
              </a:rPr>
              <a:t>► 中長期的視点に立った幹部異動</a:t>
            </a:r>
            <a:endParaRPr kumimoji="1" lang="en-US" altLang="ja-JP" sz="1000" b="0" i="0" baseline="0" dirty="0">
              <a:solidFill>
                <a:schemeClr val="dk1"/>
              </a:solidFill>
              <a:effectLst/>
              <a:latin typeface="Meiryo UI" panose="020B0604030504040204" pitchFamily="50" charset="-128"/>
              <a:ea typeface="Meiryo UI" panose="020B0604030504040204" pitchFamily="50" charset="-128"/>
            </a:endParaRPr>
          </a:p>
          <a:p>
            <a:pPr rtl="0" eaLnBrk="1" fontAlgn="base" latinLnBrk="0" hangingPunct="1"/>
            <a:r>
              <a:rPr kumimoji="0" lang="ja-JP" altLang="en-US" sz="1000" b="0" i="0" baseline="0" dirty="0">
                <a:solidFill>
                  <a:schemeClr val="dk1"/>
                </a:solidFill>
                <a:effectLst/>
                <a:latin typeface="Meiryo UI" panose="020B0604030504040204" pitchFamily="50" charset="-128"/>
                <a:ea typeface="Meiryo UI" panose="020B0604030504040204" pitchFamily="50" charset="-128"/>
              </a:rPr>
              <a:t>（</a:t>
            </a:r>
            <a:r>
              <a:rPr kumimoji="1" lang="ja-JP" altLang="en-US" sz="1000" b="0" i="0" baseline="0" dirty="0">
                <a:solidFill>
                  <a:schemeClr val="dk1"/>
                </a:solidFill>
                <a:effectLst/>
                <a:latin typeface="Meiryo UI" panose="020B0604030504040204" pitchFamily="50" charset="-128"/>
                <a:ea typeface="Meiryo UI" panose="020B0604030504040204" pitchFamily="50" charset="-128"/>
              </a:rPr>
              <a:t>将来の幹部ポストへの配置を見据えた育成）</a:t>
            </a:r>
            <a:endParaRPr kumimoji="1" lang="en-US" altLang="ja-JP" sz="1000" b="0" i="0" baseline="0" dirty="0">
              <a:solidFill>
                <a:schemeClr val="dk1"/>
              </a:solidFill>
              <a:effectLst/>
              <a:latin typeface="Meiryo UI" panose="020B0604030504040204" pitchFamily="50" charset="-128"/>
              <a:ea typeface="Meiryo UI" panose="020B0604030504040204" pitchFamily="50" charset="-128"/>
            </a:endParaRPr>
          </a:p>
        </p:txBody>
      </p:sp>
      <p:sp>
        <p:nvSpPr>
          <p:cNvPr id="25" name="テキスト ボックス 19">
            <a:extLst>
              <a:ext uri="{FF2B5EF4-FFF2-40B4-BE49-F238E27FC236}">
                <a16:creationId xmlns:a16="http://schemas.microsoft.com/office/drawing/2014/main" id="{16A11D15-7557-4CD3-9DFF-7A524D548674}"/>
              </a:ext>
            </a:extLst>
          </p:cNvPr>
          <p:cNvSpPr txBox="1"/>
          <p:nvPr/>
        </p:nvSpPr>
        <p:spPr>
          <a:xfrm>
            <a:off x="5392764" y="2760035"/>
            <a:ext cx="1524001" cy="53767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just" defTabSz="914400" rtl="0" eaLnBrk="1" fontAlgn="base" latinLnBrk="0" hangingPunct="1">
              <a:spcBef>
                <a:spcPct val="0"/>
              </a:spcBef>
              <a:spcAft>
                <a:spcPct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itchFamily="50" charset="-128"/>
              </a:rPr>
              <a:t>スペシャリスト</a:t>
            </a:r>
          </a:p>
          <a:p>
            <a:pPr marL="0" marR="0" lvl="0" indent="0" algn="just" defTabSz="914400" rtl="0" eaLnBrk="1" fontAlgn="base" latinLnBrk="0" hangingPunct="1">
              <a:spcBef>
                <a:spcPct val="0"/>
              </a:spcBef>
              <a:spcAft>
                <a:spcPct val="0"/>
              </a:spcAft>
              <a:buClrTx/>
              <a:buSzTx/>
              <a:buFontTx/>
              <a:buNone/>
              <a:tabLst/>
              <a:defRPr/>
            </a:pPr>
            <a:r>
              <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itchFamily="50" charset="-128"/>
              </a:rPr>
              <a:t>(</a:t>
            </a: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itchFamily="50" charset="-128"/>
              </a:rPr>
              <a:t>複数の専門領域を</a:t>
            </a:r>
          </a:p>
          <a:p>
            <a:pPr marL="0" marR="0" lvl="0" indent="0" algn="just" defTabSz="914400" rtl="0" eaLnBrk="1" fontAlgn="base" latinLnBrk="0" hangingPunct="1">
              <a:spcBef>
                <a:spcPct val="0"/>
              </a:spcBef>
              <a:spcAft>
                <a:spcPct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itchFamily="50" charset="-128"/>
              </a:rPr>
              <a:t> 有する人材</a:t>
            </a:r>
            <a:r>
              <a:rPr kumimoji="1" lang="en-US"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itchFamily="50" charset="-128"/>
              </a:rPr>
              <a:t>)</a:t>
            </a:r>
          </a:p>
          <a:p>
            <a:pPr marL="0" marR="0" lvl="0" indent="0" algn="just" defTabSz="914400" rtl="0" eaLnBrk="1" fontAlgn="base" latinLnBrk="0" hangingPunct="1">
              <a:spcBef>
                <a:spcPct val="0"/>
              </a:spcBef>
              <a:spcAft>
                <a:spcPct val="0"/>
              </a:spcAft>
              <a:buClrTx/>
              <a:buSzTx/>
              <a:buFontTx/>
              <a:buNone/>
              <a:tabLst/>
              <a:defRPr/>
            </a:pPr>
            <a:endParaRPr kumimoji="1" lang="ja-JP" altLang="ja-JP" sz="10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itchFamily="50" charset="-128"/>
            </a:endParaRPr>
          </a:p>
          <a:p>
            <a:pPr marL="0" marR="0" lvl="0" indent="0" algn="just" defTabSz="914400" rtl="0" eaLnBrk="1" fontAlgn="base" latinLnBrk="0" hangingPunct="1">
              <a:spcBef>
                <a:spcPct val="0"/>
              </a:spcBef>
              <a:spcAft>
                <a:spcPct val="0"/>
              </a:spcAft>
              <a:buClrTx/>
              <a:buSzTx/>
              <a:buFontTx/>
              <a:buNone/>
              <a:tabLst/>
              <a:defRPr/>
            </a:pPr>
            <a:r>
              <a:rPr kumimoji="1" lang="ja-JP" altLang="en-US" sz="1000" b="0" i="0" baseline="0" dirty="0">
                <a:solidFill>
                  <a:schemeClr val="dk1"/>
                </a:solidFill>
                <a:effectLst/>
                <a:latin typeface="Meiryo UI" panose="020B0604030504040204" pitchFamily="50" charset="-128"/>
                <a:ea typeface="Meiryo UI" panose="020B0604030504040204" pitchFamily="50" charset="-128"/>
              </a:rPr>
              <a:t> </a:t>
            </a:r>
            <a:r>
              <a:rPr kumimoji="1" lang="en-US" altLang="ja-JP" sz="1000" b="0" i="0" baseline="0" dirty="0">
                <a:solidFill>
                  <a:schemeClr val="dk1"/>
                </a:solidFill>
                <a:effectLst/>
                <a:latin typeface="Meiryo UI" panose="020B0604030504040204" pitchFamily="50" charset="-128"/>
                <a:ea typeface="Meiryo UI" panose="020B0604030504040204" pitchFamily="50" charset="-128"/>
              </a:rPr>
              <a:t>      </a:t>
            </a:r>
          </a:p>
          <a:p>
            <a:pPr marL="0" marR="0" indent="0" defTabSz="914400" rtl="0" eaLnBrk="1" fontAlgn="base" latinLnBrk="0" hangingPunct="1">
              <a:spcBef>
                <a:spcPts val="0"/>
              </a:spcBef>
              <a:spcAft>
                <a:spcPts val="0"/>
              </a:spcAft>
              <a:buClrTx/>
              <a:buSzTx/>
              <a:buFontTx/>
              <a:buNone/>
              <a:tabLst/>
              <a:defRPr/>
            </a:pPr>
            <a:endParaRPr kumimoji="1" lang="en-US" altLang="ja-JP" sz="1000" b="0" i="0" baseline="0" dirty="0">
              <a:solidFill>
                <a:schemeClr val="dk1"/>
              </a:solidFill>
              <a:effectLst/>
              <a:latin typeface="Meiryo UI" panose="020B0604030504040204" pitchFamily="50" charset="-128"/>
              <a:ea typeface="Meiryo UI" panose="020B0604030504040204" pitchFamily="50" charset="-128"/>
            </a:endParaRPr>
          </a:p>
          <a:p>
            <a:pPr rtl="0" eaLnBrk="1" fontAlgn="base" latinLnBrk="0" hangingPunct="1"/>
            <a:r>
              <a:rPr kumimoji="1" lang="ja-JP" altLang="ja-JP" sz="1000" b="0" i="0" baseline="0" dirty="0">
                <a:solidFill>
                  <a:schemeClr val="dk1"/>
                </a:solidFill>
                <a:effectLst/>
                <a:latin typeface="Meiryo UI" panose="020B0604030504040204" pitchFamily="50" charset="-128"/>
                <a:ea typeface="Meiryo UI" panose="020B0604030504040204" pitchFamily="50" charset="-128"/>
              </a:rPr>
              <a:t>　</a:t>
            </a:r>
            <a:endParaRPr kumimoji="1" lang="en-US" altLang="ja-JP" sz="1000" b="0" i="0" baseline="0" dirty="0">
              <a:solidFill>
                <a:schemeClr val="dk1"/>
              </a:solidFill>
              <a:effectLst/>
              <a:latin typeface="Meiryo UI" panose="020B0604030504040204" pitchFamily="50" charset="-128"/>
              <a:ea typeface="Meiryo UI" panose="020B0604030504040204" pitchFamily="50" charset="-128"/>
            </a:endParaRPr>
          </a:p>
        </p:txBody>
      </p:sp>
      <p:sp>
        <p:nvSpPr>
          <p:cNvPr id="26" name="テキスト ボックス 6">
            <a:extLst>
              <a:ext uri="{FF2B5EF4-FFF2-40B4-BE49-F238E27FC236}">
                <a16:creationId xmlns:a16="http://schemas.microsoft.com/office/drawing/2014/main" id="{7968ABD4-8929-408C-82A5-278C1FAE810A}"/>
              </a:ext>
            </a:extLst>
          </p:cNvPr>
          <p:cNvSpPr txBox="1"/>
          <p:nvPr/>
        </p:nvSpPr>
        <p:spPr>
          <a:xfrm>
            <a:off x="6514878" y="2754204"/>
            <a:ext cx="2381824" cy="366993"/>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just" defTabSz="914400" rtl="0" eaLnBrk="1" fontAlgn="base" latinLnBrk="0" hangingPunct="1">
              <a:lnSpc>
                <a:spcPts val="1000"/>
              </a:lnSpc>
              <a:spcBef>
                <a:spcPct val="0"/>
              </a:spcBef>
              <a:spcAft>
                <a:spcPct val="0"/>
              </a:spcAft>
              <a:buClrTx/>
              <a:buSzTx/>
              <a:buFontTx/>
              <a:buNone/>
              <a:tabLst/>
              <a:defRPr/>
            </a:pPr>
            <a:r>
              <a:rPr kumimoji="1" lang="ja-JP" altLang="en-US" sz="10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ＭＳ Ｐゴシック" pitchFamily="50" charset="-128"/>
              </a:rPr>
              <a:t>ライン職　　→マネージャーとして</a:t>
            </a:r>
            <a:endParaRPr kumimoji="1" lang="en-US" altLang="ja-JP" sz="10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ＭＳ Ｐゴシック" pitchFamily="50" charset="-128"/>
            </a:endParaRPr>
          </a:p>
          <a:p>
            <a:pPr marL="0" marR="0" lvl="0" indent="0" algn="just" defTabSz="914400" rtl="0" eaLnBrk="1" fontAlgn="base" latinLnBrk="0" hangingPunct="1">
              <a:lnSpc>
                <a:spcPts val="1000"/>
              </a:lnSpc>
              <a:spcBef>
                <a:spcPct val="0"/>
              </a:spcBef>
              <a:spcAft>
                <a:spcPct val="0"/>
              </a:spcAft>
              <a:buClrTx/>
              <a:buSzTx/>
              <a:buFontTx/>
              <a:buNone/>
              <a:tabLst/>
              <a:defRPr/>
            </a:pPr>
            <a:r>
              <a:rPr kumimoji="1" lang="ja-JP" altLang="en-US" sz="10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ＭＳ Ｐゴシック" pitchFamily="50" charset="-128"/>
              </a:rPr>
              <a:t>　　　　　　  専門性を活かしつつ組織を運営</a:t>
            </a:r>
            <a:endParaRPr kumimoji="1" lang="en-US" altLang="ja-JP" sz="10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ＭＳ Ｐゴシック" pitchFamily="50" charset="-128"/>
            </a:endParaRPr>
          </a:p>
          <a:p>
            <a:pPr marL="0" marR="0" lvl="0" indent="0" algn="just" defTabSz="914400" rtl="0" eaLnBrk="1" fontAlgn="base" latinLnBrk="0" hangingPunct="1">
              <a:lnSpc>
                <a:spcPts val="1000"/>
              </a:lnSpc>
              <a:spcBef>
                <a:spcPct val="0"/>
              </a:spcBef>
              <a:spcAft>
                <a:spcPct val="0"/>
              </a:spcAft>
              <a:buClrTx/>
              <a:buSzTx/>
              <a:buFontTx/>
              <a:buNone/>
              <a:tabLst/>
              <a:defRPr/>
            </a:pPr>
            <a:endParaRPr kumimoji="1" lang="en-US" altLang="ja-JP" sz="10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ＭＳ Ｐゴシック" pitchFamily="50" charset="-128"/>
            </a:endParaRPr>
          </a:p>
        </p:txBody>
      </p:sp>
      <p:sp>
        <p:nvSpPr>
          <p:cNvPr id="28" name="テキスト ボックス 7">
            <a:extLst>
              <a:ext uri="{FF2B5EF4-FFF2-40B4-BE49-F238E27FC236}">
                <a16:creationId xmlns:a16="http://schemas.microsoft.com/office/drawing/2014/main" id="{88B19D6E-A7A0-4E35-B1E4-65DD815101AF}"/>
              </a:ext>
            </a:extLst>
          </p:cNvPr>
          <p:cNvSpPr txBox="1"/>
          <p:nvPr/>
        </p:nvSpPr>
        <p:spPr>
          <a:xfrm>
            <a:off x="6524965" y="3012238"/>
            <a:ext cx="2409825" cy="366993"/>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just" defTabSz="914400" rtl="0" eaLnBrk="1" fontAlgn="base" latinLnBrk="0" hangingPunct="1">
              <a:lnSpc>
                <a:spcPts val="1000"/>
              </a:lnSpc>
              <a:spcBef>
                <a:spcPct val="0"/>
              </a:spcBef>
              <a:spcAft>
                <a:spcPct val="0"/>
              </a:spcAft>
              <a:buClrTx/>
              <a:buSzTx/>
              <a:buFontTx/>
              <a:buNone/>
              <a:tabLst/>
              <a:defRPr/>
            </a:pPr>
            <a:r>
              <a:rPr kumimoji="1" lang="ja-JP" altLang="en-US" sz="10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ＭＳ Ｐゴシック" pitchFamily="50" charset="-128"/>
              </a:rPr>
              <a:t>スタッフ職　→エキスパートとして</a:t>
            </a:r>
            <a:endParaRPr kumimoji="1" lang="en-US" altLang="ja-JP" sz="10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ＭＳ Ｐゴシック" pitchFamily="50" charset="-128"/>
            </a:endParaRPr>
          </a:p>
          <a:p>
            <a:pPr marL="0" marR="0" lvl="0" indent="0" algn="just" defTabSz="914400" rtl="0" eaLnBrk="1" fontAlgn="base" latinLnBrk="0" hangingPunct="1">
              <a:lnSpc>
                <a:spcPts val="1000"/>
              </a:lnSpc>
              <a:spcBef>
                <a:spcPct val="0"/>
              </a:spcBef>
              <a:spcAft>
                <a:spcPct val="0"/>
              </a:spcAft>
              <a:buClrTx/>
              <a:buSzTx/>
              <a:buFontTx/>
              <a:buNone/>
              <a:tabLst/>
              <a:defRPr/>
            </a:pPr>
            <a:r>
              <a:rPr kumimoji="1" lang="ja-JP" altLang="en-US" sz="10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ＭＳ Ｐゴシック" pitchFamily="50" charset="-128"/>
              </a:rPr>
              <a:t>　　　　　　　ハイレベルな専門性を発揮</a:t>
            </a:r>
            <a:endParaRPr kumimoji="1" lang="en-US" altLang="ja-JP" sz="10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a:p>
            <a:pPr marL="0" marR="0" lvl="0" indent="0" algn="just" defTabSz="914400" rtl="0" eaLnBrk="1" fontAlgn="base" latinLnBrk="0" hangingPunct="1">
              <a:lnSpc>
                <a:spcPts val="1000"/>
              </a:lnSpc>
              <a:spcBef>
                <a:spcPct val="0"/>
              </a:spcBef>
              <a:spcAft>
                <a:spcPct val="0"/>
              </a:spcAft>
              <a:buClrTx/>
              <a:buSzTx/>
              <a:buFontTx/>
              <a:buNone/>
              <a:tabLst/>
              <a:defRPr/>
            </a:pPr>
            <a:endParaRPr kumimoji="1" lang="ja-JP" altLang="ja-JP" sz="1000" b="0"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ＭＳ Ｐゴシック" pitchFamily="50" charset="-128"/>
            </a:endParaRPr>
          </a:p>
        </p:txBody>
      </p:sp>
      <p:sp>
        <p:nvSpPr>
          <p:cNvPr id="34" name="フリーフォーム: 図形 33">
            <a:extLst>
              <a:ext uri="{FF2B5EF4-FFF2-40B4-BE49-F238E27FC236}">
                <a16:creationId xmlns:a16="http://schemas.microsoft.com/office/drawing/2014/main" id="{C073E96D-36C8-415D-A14B-00F73A4316D0}"/>
              </a:ext>
            </a:extLst>
          </p:cNvPr>
          <p:cNvSpPr/>
          <p:nvPr/>
        </p:nvSpPr>
        <p:spPr bwMode="auto">
          <a:xfrm>
            <a:off x="368639" y="3950156"/>
            <a:ext cx="8689820" cy="1292867"/>
          </a:xfrm>
          <a:custGeom>
            <a:avLst/>
            <a:gdLst>
              <a:gd name="connsiteX0" fmla="*/ 0 w 8689820"/>
              <a:gd name="connsiteY0" fmla="*/ 0 h 1239466"/>
              <a:gd name="connsiteX1" fmla="*/ 8329820 w 8689820"/>
              <a:gd name="connsiteY1" fmla="*/ 0 h 1239466"/>
              <a:gd name="connsiteX2" fmla="*/ 8329820 w 8689820"/>
              <a:gd name="connsiteY2" fmla="*/ 2 h 1239466"/>
              <a:gd name="connsiteX3" fmla="*/ 8689820 w 8689820"/>
              <a:gd name="connsiteY3" fmla="*/ 614665 h 1239466"/>
              <a:gd name="connsiteX4" fmla="*/ 8329820 w 8689820"/>
              <a:gd name="connsiteY4" fmla="*/ 1239466 h 1239466"/>
              <a:gd name="connsiteX5" fmla="*/ 8329820 w 8689820"/>
              <a:gd name="connsiteY5" fmla="*/ 1239463 h 1239466"/>
              <a:gd name="connsiteX6" fmla="*/ 0 w 8689820"/>
              <a:gd name="connsiteY6" fmla="*/ 1239463 h 123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89820" h="1239466">
                <a:moveTo>
                  <a:pt x="0" y="0"/>
                </a:moveTo>
                <a:lnTo>
                  <a:pt x="8329820" y="0"/>
                </a:lnTo>
                <a:lnTo>
                  <a:pt x="8329820" y="2"/>
                </a:lnTo>
                <a:lnTo>
                  <a:pt x="8689820" y="614665"/>
                </a:lnTo>
                <a:lnTo>
                  <a:pt x="8329820" y="1239466"/>
                </a:lnTo>
                <a:lnTo>
                  <a:pt x="8329820" y="1239463"/>
                </a:lnTo>
                <a:lnTo>
                  <a:pt x="0" y="1239463"/>
                </a:lnTo>
                <a:close/>
              </a:path>
            </a:pathLst>
          </a:custGeom>
          <a:solidFill>
            <a:schemeClr val="bg1">
              <a:lumMod val="75000"/>
            </a:schemeClr>
          </a:solidFill>
          <a:ln w="9525">
            <a:noFill/>
            <a:miter lim="800000"/>
            <a:headEnd/>
            <a:tailEnd/>
          </a:ln>
          <a:effectLst/>
        </p:spPr>
        <p:txBody>
          <a:bodyPr wrap="square" lIns="90000" tIns="72000" rIns="90000" bIns="0" rtlCol="0" anchor="t"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eaLnBrk="1" fontAlgn="auto" latinLnBrk="0" hangingPunct="1"/>
            <a:r>
              <a:rPr lang="ja-JP" altLang="en-US" sz="1050" i="0" baseline="0" dirty="0">
                <a:effectLst/>
                <a:latin typeface="Meiryo UI" panose="020B0604030504040204" pitchFamily="50" charset="-128"/>
                <a:ea typeface="Meiryo UI" panose="020B0604030504040204" pitchFamily="50" charset="-128"/>
              </a:rPr>
              <a:t>＜自身のキャリアビジョンを描き、見直す機会として活用＞</a:t>
            </a:r>
            <a:endParaRPr lang="en-US" altLang="ja-JP" sz="1050" i="0" baseline="0" dirty="0">
              <a:effectLst/>
              <a:latin typeface="Meiryo UI" panose="020B0604030504040204" pitchFamily="50" charset="-128"/>
              <a:ea typeface="Meiryo UI" panose="020B0604030504040204" pitchFamily="50" charset="-128"/>
            </a:endParaRPr>
          </a:p>
          <a:p>
            <a:pPr algn="l" rtl="0" eaLnBrk="1" fontAlgn="auto" latinLnBrk="0" hangingPunct="1"/>
            <a:r>
              <a:rPr lang="ja-JP" altLang="en-US" sz="1050" i="0" baseline="0" dirty="0">
                <a:effectLst/>
                <a:latin typeface="Meiryo UI" panose="020B0604030504040204" pitchFamily="50" charset="-128"/>
                <a:ea typeface="Meiryo UI" panose="020B0604030504040204" pitchFamily="50" charset="-128"/>
              </a:rPr>
              <a:t>・</a:t>
            </a:r>
            <a:r>
              <a:rPr lang="ja-JP" altLang="ja-JP" sz="1050" i="0" baseline="0" dirty="0">
                <a:effectLst/>
                <a:latin typeface="Meiryo UI" panose="020B0604030504040204" pitchFamily="50" charset="-128"/>
                <a:ea typeface="Meiryo UI" panose="020B0604030504040204" pitchFamily="50" charset="-128"/>
              </a:rPr>
              <a:t>キャリアシート</a:t>
            </a:r>
            <a:r>
              <a:rPr lang="ja-JP" altLang="en-US" sz="1050" i="0" baseline="0" dirty="0">
                <a:effectLst/>
                <a:latin typeface="Meiryo UI" panose="020B0604030504040204" pitchFamily="50" charset="-128"/>
                <a:ea typeface="Meiryo UI" panose="020B0604030504040204" pitchFamily="50" charset="-128"/>
              </a:rPr>
              <a:t>、キャリア面談等　職員自身が、これまでのキャリア、現在の健康状態や配慮要件を振り返った上で将来像を描き、自律的なキャリア形成を図る</a:t>
            </a:r>
            <a:endParaRPr lang="ja-JP" altLang="ja-JP" sz="1050" dirty="0">
              <a:effectLst/>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C834564D-02D7-4065-B9AA-50AABD4127E4}"/>
              </a:ext>
            </a:extLst>
          </p:cNvPr>
          <p:cNvSpPr/>
          <p:nvPr/>
        </p:nvSpPr>
        <p:spPr bwMode="auto">
          <a:xfrm>
            <a:off x="394657" y="4397061"/>
            <a:ext cx="4961545" cy="810825"/>
          </a:xfrm>
          <a:prstGeom prst="rect">
            <a:avLst/>
          </a:prstGeom>
          <a:solidFill>
            <a:schemeClr val="bg1">
              <a:lumMod val="95000"/>
            </a:schemeClr>
          </a:solidFill>
          <a:ln w="9525">
            <a:noFill/>
            <a:miter lim="800000"/>
            <a:headEnd/>
            <a:tailEnd/>
          </a:ln>
          <a:effectLst/>
        </p:spPr>
        <p:txBody>
          <a:bodyPr wrap="square" lIns="90000" tIns="36000" rIns="90000" bIns="36000" rtlCol="0" anchor="ctr"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eaLnBrk="1" fontAlgn="auto" latinLnBrk="0" hangingPunct="1"/>
            <a:r>
              <a:rPr lang="ja-JP" altLang="en-US" sz="900" i="0" baseline="0" dirty="0">
                <a:effectLst/>
                <a:latin typeface="Meiryo UI" panose="020B0604030504040204" pitchFamily="50" charset="-128"/>
                <a:ea typeface="Meiryo UI" panose="020B0604030504040204" pitchFamily="50" charset="-128"/>
              </a:rPr>
              <a:t>＜主体的なキャリアへの挑戦を支援＞</a:t>
            </a:r>
            <a:endParaRPr lang="en-US" altLang="ja-JP" sz="900" i="0" baseline="0" dirty="0">
              <a:effectLst/>
              <a:latin typeface="Meiryo UI" panose="020B0604030504040204" pitchFamily="50" charset="-128"/>
              <a:ea typeface="Meiryo UI" panose="020B0604030504040204" pitchFamily="50" charset="-128"/>
            </a:endParaRPr>
          </a:p>
          <a:p>
            <a:pPr rtl="0" eaLnBrk="1" fontAlgn="auto" latinLnBrk="0" hangingPunct="1"/>
            <a:r>
              <a:rPr lang="ja-JP" altLang="en-US" sz="900" i="0" baseline="0" dirty="0">
                <a:effectLst/>
                <a:latin typeface="Meiryo UI" panose="020B0604030504040204" pitchFamily="50" charset="-128"/>
                <a:ea typeface="Meiryo UI" panose="020B0604030504040204" pitchFamily="50" charset="-128"/>
              </a:rPr>
              <a:t>・</a:t>
            </a:r>
            <a:r>
              <a:rPr lang="ja-JP" altLang="ja-JP" sz="900" i="0" baseline="0" dirty="0">
                <a:effectLst/>
                <a:latin typeface="Meiryo UI" panose="020B0604030504040204" pitchFamily="50" charset="-128"/>
                <a:ea typeface="Meiryo UI" panose="020B0604030504040204" pitchFamily="50" charset="-128"/>
              </a:rPr>
              <a:t>キャリアプラス制度　　　</a:t>
            </a:r>
            <a:r>
              <a:rPr lang="ja-JP" altLang="en-US" sz="900" i="0" baseline="0" dirty="0">
                <a:effectLst/>
                <a:latin typeface="Meiryo UI" panose="020B0604030504040204" pitchFamily="50" charset="-128"/>
                <a:ea typeface="Meiryo UI" panose="020B0604030504040204" pitchFamily="50" charset="-128"/>
              </a:rPr>
              <a:t>　　他所属の業務へ従事し自らが有するスキル活用と主体的なキャリア形成を支援</a:t>
            </a:r>
            <a:endParaRPr lang="ja-JP" altLang="ja-JP" sz="900" dirty="0">
              <a:effectLst/>
              <a:latin typeface="Meiryo UI" panose="020B0604030504040204" pitchFamily="50" charset="-128"/>
              <a:ea typeface="Meiryo UI" panose="020B0604030504040204" pitchFamily="50" charset="-128"/>
            </a:endParaRPr>
          </a:p>
          <a:p>
            <a:pPr rtl="0"/>
            <a:r>
              <a:rPr lang="ja-JP" altLang="en-US" sz="900" i="0" baseline="0" dirty="0">
                <a:effectLst/>
                <a:latin typeface="Meiryo UI" panose="020B0604030504040204" pitchFamily="50" charset="-128"/>
                <a:ea typeface="Meiryo UI" panose="020B0604030504040204" pitchFamily="50" charset="-128"/>
              </a:rPr>
              <a:t>・</a:t>
            </a:r>
            <a:r>
              <a:rPr lang="ja-JP" altLang="ja-JP" sz="900" i="0" baseline="0" dirty="0">
                <a:effectLst/>
                <a:latin typeface="Meiryo UI" panose="020B0604030504040204" pitchFamily="50" charset="-128"/>
                <a:ea typeface="Meiryo UI" panose="020B0604030504040204" pitchFamily="50" charset="-128"/>
              </a:rPr>
              <a:t>キャリアクリエイト制度</a:t>
            </a:r>
            <a:r>
              <a:rPr lang="ja-JP" altLang="en-US" sz="900" i="0" baseline="0" dirty="0">
                <a:effectLst/>
                <a:latin typeface="Meiryo UI" panose="020B0604030504040204" pitchFamily="50" charset="-128"/>
                <a:ea typeface="Meiryo UI" panose="020B0604030504040204" pitchFamily="50" charset="-128"/>
              </a:rPr>
              <a:t>　　　</a:t>
            </a:r>
            <a:r>
              <a:rPr lang="ja-JP" altLang="ja-JP" sz="900" i="0" baseline="0" dirty="0">
                <a:effectLst/>
                <a:latin typeface="Meiryo UI" panose="020B0604030504040204" pitchFamily="50" charset="-128"/>
                <a:ea typeface="Meiryo UI" panose="020B0604030504040204" pitchFamily="50" charset="-128"/>
              </a:rPr>
              <a:t>直近の</a:t>
            </a:r>
            <a:r>
              <a:rPr lang="ja-JP" altLang="en-US" sz="900" i="0" baseline="0" dirty="0">
                <a:effectLst/>
                <a:latin typeface="Meiryo UI" panose="020B0604030504040204" pitchFamily="50" charset="-128"/>
                <a:ea typeface="Meiryo UI" panose="020B0604030504040204" pitchFamily="50" charset="-128"/>
              </a:rPr>
              <a:t>異動における</a:t>
            </a:r>
            <a:r>
              <a:rPr lang="ja-JP" altLang="ja-JP" sz="900" i="0" baseline="0" dirty="0">
                <a:effectLst/>
                <a:latin typeface="Meiryo UI" panose="020B0604030504040204" pitchFamily="50" charset="-128"/>
                <a:ea typeface="Meiryo UI" panose="020B0604030504040204" pitchFamily="50" charset="-128"/>
              </a:rPr>
              <a:t>配属先について</a:t>
            </a:r>
            <a:r>
              <a:rPr lang="ja-JP" altLang="en-US" sz="900" i="0" baseline="0" dirty="0">
                <a:effectLst/>
                <a:latin typeface="Meiryo UI" panose="020B0604030504040204" pitchFamily="50" charset="-128"/>
                <a:ea typeface="Meiryo UI" panose="020B0604030504040204" pitchFamily="50" charset="-128"/>
              </a:rPr>
              <a:t>の</a:t>
            </a:r>
            <a:r>
              <a:rPr lang="ja-JP" altLang="ja-JP" sz="900" i="0" baseline="0" dirty="0">
                <a:effectLst/>
                <a:latin typeface="Meiryo UI" panose="020B0604030504040204" pitchFamily="50" charset="-128"/>
                <a:ea typeface="Meiryo UI" panose="020B0604030504040204" pitchFamily="50" charset="-128"/>
              </a:rPr>
              <a:t>主体的なキャリア形成を支援</a:t>
            </a:r>
            <a:endParaRPr lang="ja-JP" altLang="ja-JP" sz="900" dirty="0">
              <a:effectLst/>
              <a:latin typeface="Meiryo UI" panose="020B0604030504040204" pitchFamily="50" charset="-128"/>
              <a:ea typeface="Meiryo UI" panose="020B0604030504040204" pitchFamily="50" charset="-128"/>
            </a:endParaRPr>
          </a:p>
          <a:p>
            <a:pPr rtl="0"/>
            <a:r>
              <a:rPr lang="ja-JP" altLang="en-US" sz="900" i="0" baseline="0" dirty="0">
                <a:effectLst/>
                <a:latin typeface="Meiryo UI" panose="020B0604030504040204" pitchFamily="50" charset="-128"/>
                <a:ea typeface="Meiryo UI" panose="020B0604030504040204" pitchFamily="50" charset="-128"/>
              </a:rPr>
              <a:t>・</a:t>
            </a:r>
            <a:r>
              <a:rPr lang="ja-JP" altLang="ja-JP" sz="900" i="0" baseline="0" dirty="0">
                <a:effectLst/>
                <a:latin typeface="Meiryo UI" panose="020B0604030504040204" pitchFamily="50" charset="-128"/>
                <a:ea typeface="Meiryo UI" panose="020B0604030504040204" pitchFamily="50" charset="-128"/>
              </a:rPr>
              <a:t>職務分野エントリー制度　中長期的な</a:t>
            </a:r>
            <a:r>
              <a:rPr lang="ja-JP" altLang="en-US" sz="900" i="0" baseline="0" dirty="0">
                <a:effectLst/>
                <a:latin typeface="Meiryo UI" panose="020B0604030504040204" pitchFamily="50" charset="-128"/>
                <a:ea typeface="Meiryo UI" panose="020B0604030504040204" pitchFamily="50" charset="-128"/>
              </a:rPr>
              <a:t>視点</a:t>
            </a:r>
            <a:r>
              <a:rPr lang="ja-JP" altLang="ja-JP" sz="900" i="0" baseline="0" dirty="0">
                <a:effectLst/>
                <a:latin typeface="Meiryo UI" panose="020B0604030504040204" pitchFamily="50" charset="-128"/>
                <a:ea typeface="Meiryo UI" panose="020B0604030504040204" pitchFamily="50" charset="-128"/>
              </a:rPr>
              <a:t>で</a:t>
            </a:r>
            <a:r>
              <a:rPr lang="ja-JP" altLang="en-US" sz="900" i="0" baseline="0" dirty="0">
                <a:effectLst/>
                <a:latin typeface="Meiryo UI" panose="020B0604030504040204" pitchFamily="50" charset="-128"/>
                <a:ea typeface="Meiryo UI" panose="020B0604030504040204" pitchFamily="50" charset="-128"/>
              </a:rPr>
              <a:t>、</a:t>
            </a:r>
            <a:r>
              <a:rPr lang="ja-JP" altLang="ja-JP" sz="900" i="0" baseline="0" dirty="0">
                <a:effectLst/>
                <a:latin typeface="Meiryo UI" panose="020B0604030504040204" pitchFamily="50" charset="-128"/>
                <a:ea typeface="Meiryo UI" panose="020B0604030504040204" pitchFamily="50" charset="-128"/>
              </a:rPr>
              <a:t>希望する職務分野に軸足をおいたキャリア形成を支援</a:t>
            </a:r>
            <a:endParaRPr lang="ja-JP" altLang="ja-JP" sz="900" dirty="0">
              <a:effectLst/>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93D3045E-F6D7-4525-8D91-460FA3EF4FC0}"/>
              </a:ext>
            </a:extLst>
          </p:cNvPr>
          <p:cNvSpPr/>
          <p:nvPr/>
        </p:nvSpPr>
        <p:spPr bwMode="auto">
          <a:xfrm>
            <a:off x="5365442" y="4397060"/>
            <a:ext cx="3306722" cy="810825"/>
          </a:xfrm>
          <a:prstGeom prst="rect">
            <a:avLst/>
          </a:prstGeom>
          <a:solidFill>
            <a:schemeClr val="bg1">
              <a:lumMod val="95000"/>
            </a:schemeClr>
          </a:solidFill>
          <a:ln w="9525">
            <a:noFill/>
            <a:miter lim="800000"/>
            <a:headEnd/>
            <a:tailEnd/>
          </a:ln>
          <a:effectLst/>
        </p:spPr>
        <p:txBody>
          <a:bodyPr wrap="square" lIns="90000" tIns="72000" rIns="90000" bIns="46800" rtlCol="0" anchor="ctr"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eaLnBrk="1" fontAlgn="auto" latinLnBrk="0" hangingPunct="1"/>
            <a:r>
              <a:rPr lang="ja-JP" altLang="en-US" sz="900" i="0" baseline="0" dirty="0">
                <a:effectLst/>
                <a:latin typeface="Meiryo UI" panose="020B0604030504040204" pitchFamily="50" charset="-128"/>
                <a:ea typeface="Meiryo UI" panose="020B0604030504040204" pitchFamily="50" charset="-128"/>
              </a:rPr>
              <a:t>・技術職エントリー制度</a:t>
            </a:r>
          </a:p>
          <a:p>
            <a:pPr rtl="0" eaLnBrk="1" fontAlgn="auto" latinLnBrk="0" hangingPunct="1"/>
            <a:r>
              <a:rPr lang="ja-JP" altLang="en-US" sz="900" i="0" baseline="0" dirty="0">
                <a:effectLst/>
                <a:latin typeface="Meiryo UI" panose="020B0604030504040204" pitchFamily="50" charset="-128"/>
                <a:ea typeface="Meiryo UI" panose="020B0604030504040204" pitchFamily="50" charset="-128"/>
              </a:rPr>
              <a:t>　課長級職員について、職種に拘らない適材適所の任用</a:t>
            </a:r>
          </a:p>
        </p:txBody>
      </p:sp>
      <p:sp>
        <p:nvSpPr>
          <p:cNvPr id="39" name="四角形: 角を丸くする 38">
            <a:extLst>
              <a:ext uri="{FF2B5EF4-FFF2-40B4-BE49-F238E27FC236}">
                <a16:creationId xmlns:a16="http://schemas.microsoft.com/office/drawing/2014/main" id="{AD09B591-9B26-408A-B5BE-B8906159EFC8}"/>
              </a:ext>
            </a:extLst>
          </p:cNvPr>
          <p:cNvSpPr/>
          <p:nvPr/>
        </p:nvSpPr>
        <p:spPr bwMode="auto">
          <a:xfrm>
            <a:off x="165194" y="5288504"/>
            <a:ext cx="2232000" cy="216000"/>
          </a:xfrm>
          <a:prstGeom prst="roundRect">
            <a:avLst/>
          </a:prstGeom>
          <a:solidFill>
            <a:srgbClr val="0070C0"/>
          </a:solidFill>
          <a:ln w="9525">
            <a:noFill/>
            <a:miter lim="800000"/>
            <a:headEnd/>
            <a:tailEnd/>
          </a:ln>
          <a:effectLst/>
        </p:spPr>
        <p:txBody>
          <a:bodyPr vert="horz" wrap="square" lIns="108000" tIns="72000" rIns="108000" bIns="72000" rtlCol="0" anchor="ctr"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indent="0" algn="ctr" rtl="0">
              <a:lnSpc>
                <a:spcPts val="1400"/>
              </a:lnSpc>
            </a:pPr>
            <a:r>
              <a:rPr kumimoji="1" lang="ja-JP" altLang="en-US" sz="900" b="1" i="0" u="none" strike="noStrike" baseline="0" dirty="0">
                <a:solidFill>
                  <a:schemeClr val="bg1"/>
                </a:solidFill>
                <a:latin typeface="HG丸ｺﾞｼｯｸM-PRO" panose="020F0600000000000000" pitchFamily="50" charset="-128"/>
                <a:ea typeface="HG丸ｺﾞｼｯｸM-PRO" panose="020F0600000000000000" pitchFamily="50" charset="-128"/>
                <a:cs typeface="+mn-cs"/>
              </a:rPr>
              <a:t>人事評価結果の活用</a:t>
            </a:r>
            <a:endParaRPr kumimoji="1" lang="en-US" altLang="ja-JP" sz="900" b="1" i="0" u="none" strike="noStrike" baseline="0" dirty="0">
              <a:solidFill>
                <a:schemeClr val="bg1"/>
              </a:solidFill>
              <a:latin typeface="HG丸ｺﾞｼｯｸM-PRO" panose="020F0600000000000000" pitchFamily="50" charset="-128"/>
              <a:ea typeface="HG丸ｺﾞｼｯｸM-PRO" panose="020F0600000000000000" pitchFamily="50" charset="-128"/>
              <a:cs typeface="+mn-cs"/>
            </a:endParaRPr>
          </a:p>
        </p:txBody>
      </p:sp>
      <p:sp>
        <p:nvSpPr>
          <p:cNvPr id="40" name="四角形: 角を丸くする 39">
            <a:extLst>
              <a:ext uri="{FF2B5EF4-FFF2-40B4-BE49-F238E27FC236}">
                <a16:creationId xmlns:a16="http://schemas.microsoft.com/office/drawing/2014/main" id="{9498CEE9-F719-4AA8-855A-EF9E5530745B}"/>
              </a:ext>
            </a:extLst>
          </p:cNvPr>
          <p:cNvSpPr/>
          <p:nvPr/>
        </p:nvSpPr>
        <p:spPr bwMode="auto">
          <a:xfrm>
            <a:off x="4786803" y="5282402"/>
            <a:ext cx="2232000" cy="216000"/>
          </a:xfrm>
          <a:prstGeom prst="roundRect">
            <a:avLst/>
          </a:prstGeom>
          <a:solidFill>
            <a:srgbClr val="0070C0"/>
          </a:solidFill>
          <a:ln w="9525">
            <a:noFill/>
            <a:miter lim="800000"/>
            <a:headEnd/>
            <a:tailEnd/>
          </a:ln>
          <a:effectLst/>
        </p:spPr>
        <p:txBody>
          <a:bodyPr vert="horz" wrap="square" lIns="108000" tIns="72000" rIns="108000" bIns="72000" rtlCol="0" anchor="ctr"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indent="0" algn="ctr" rtl="0">
              <a:lnSpc>
                <a:spcPts val="1400"/>
              </a:lnSpc>
            </a:pPr>
            <a:r>
              <a:rPr kumimoji="1" lang="ja-JP" altLang="en-US" sz="900" b="1" dirty="0">
                <a:solidFill>
                  <a:schemeClr val="bg1"/>
                </a:solidFill>
                <a:latin typeface="HG丸ｺﾞｼｯｸM-PRO" panose="020F0600000000000000" pitchFamily="50" charset="-128"/>
                <a:ea typeface="HG丸ｺﾞｼｯｸM-PRO" panose="020F0600000000000000" pitchFamily="50" charset="-128"/>
              </a:rPr>
              <a:t>多様な人材活用</a:t>
            </a:r>
            <a:endParaRPr kumimoji="1" lang="en-US" altLang="ja-JP" sz="900" b="1" i="0" u="none" strike="noStrike" baseline="0" dirty="0">
              <a:solidFill>
                <a:schemeClr val="bg1"/>
              </a:solidFill>
              <a:latin typeface="HG丸ｺﾞｼｯｸM-PRO" panose="020F0600000000000000" pitchFamily="50" charset="-128"/>
              <a:ea typeface="HG丸ｺﾞｼｯｸM-PRO" panose="020F0600000000000000" pitchFamily="50" charset="-128"/>
              <a:cs typeface="+mn-cs"/>
            </a:endParaRPr>
          </a:p>
        </p:txBody>
      </p:sp>
      <p:sp>
        <p:nvSpPr>
          <p:cNvPr id="41" name="正方形/長方形 40">
            <a:extLst>
              <a:ext uri="{FF2B5EF4-FFF2-40B4-BE49-F238E27FC236}">
                <a16:creationId xmlns:a16="http://schemas.microsoft.com/office/drawing/2014/main" id="{7F5836B5-FFA5-4E32-937E-DF40508D2F91}"/>
              </a:ext>
            </a:extLst>
          </p:cNvPr>
          <p:cNvSpPr/>
          <p:nvPr/>
        </p:nvSpPr>
        <p:spPr bwMode="auto">
          <a:xfrm>
            <a:off x="85541" y="5263917"/>
            <a:ext cx="5148000" cy="401421"/>
          </a:xfrm>
          <a:prstGeom prst="rect">
            <a:avLst/>
          </a:prstGeom>
          <a:noFill/>
          <a:ln w="9525">
            <a:noFill/>
            <a:miter lim="800000"/>
            <a:headEnd/>
            <a:tailEnd/>
          </a:ln>
          <a:effectLst/>
        </p:spPr>
        <p:txBody>
          <a:bodyPr wrap="square" lIns="180000" tIns="72000" rIns="180000" bIns="0" rtlCol="0" anchor="b"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eaLnBrk="1" fontAlgn="auto" latinLnBrk="0" hangingPunct="1"/>
            <a:r>
              <a:rPr lang="ja-JP" altLang="en-US" sz="900" i="0" baseline="0" dirty="0">
                <a:effectLst/>
                <a:latin typeface="Meiryo UI" panose="020B0604030504040204" pitchFamily="50" charset="-128"/>
                <a:ea typeface="Meiryo UI" panose="020B0604030504040204" pitchFamily="50" charset="-128"/>
              </a:rPr>
              <a:t>評価結果の任用への反映等を通じ、職員の資質、能力及び執務意欲を向上</a:t>
            </a:r>
            <a:endParaRPr lang="en-US" altLang="ja-JP" sz="900" i="0" baseline="0" dirty="0">
              <a:effectLst/>
              <a:latin typeface="Meiryo UI" panose="020B0604030504040204" pitchFamily="50" charset="-128"/>
              <a:ea typeface="Meiryo UI" panose="020B0604030504040204" pitchFamily="50" charset="-128"/>
            </a:endParaRPr>
          </a:p>
        </p:txBody>
      </p:sp>
      <p:sp>
        <p:nvSpPr>
          <p:cNvPr id="42" name="正方形/長方形 41">
            <a:extLst>
              <a:ext uri="{FF2B5EF4-FFF2-40B4-BE49-F238E27FC236}">
                <a16:creationId xmlns:a16="http://schemas.microsoft.com/office/drawing/2014/main" id="{1EC9A1E2-3804-4D24-81E5-946EA108708F}"/>
              </a:ext>
            </a:extLst>
          </p:cNvPr>
          <p:cNvSpPr/>
          <p:nvPr/>
        </p:nvSpPr>
        <p:spPr bwMode="auto">
          <a:xfrm>
            <a:off x="4710767" y="5162023"/>
            <a:ext cx="4343055" cy="1508138"/>
          </a:xfrm>
          <a:prstGeom prst="rect">
            <a:avLst/>
          </a:prstGeom>
          <a:noFill/>
          <a:ln w="9525">
            <a:noFill/>
            <a:miter lim="800000"/>
            <a:headEnd/>
            <a:tailEnd/>
          </a:ln>
          <a:effectLst/>
        </p:spPr>
        <p:txBody>
          <a:bodyPr wrap="square" lIns="180000" tIns="72000" rIns="180000" bIns="0" rtlCol="0" anchor="b"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eaLnBrk="1" fontAlgn="auto" latinLnBrk="0" hangingPunct="1"/>
            <a:r>
              <a:rPr lang="ja-JP" altLang="en-US" sz="900" i="0" baseline="0" dirty="0">
                <a:effectLst/>
                <a:latin typeface="Meiryo UI" panose="020B0604030504040204" pitchFamily="50" charset="-128"/>
                <a:ea typeface="Meiryo UI" panose="020B0604030504040204" pitchFamily="50" charset="-128"/>
              </a:rPr>
              <a:t>・女性職員の活躍推進</a:t>
            </a:r>
            <a:endParaRPr lang="en-US" altLang="ja-JP" sz="900" i="0" baseline="0" dirty="0">
              <a:effectLst/>
              <a:latin typeface="Meiryo UI" panose="020B0604030504040204" pitchFamily="50" charset="-128"/>
              <a:ea typeface="Meiryo UI" panose="020B0604030504040204" pitchFamily="50" charset="-128"/>
            </a:endParaRPr>
          </a:p>
          <a:p>
            <a:pPr rtl="0" eaLnBrk="1" fontAlgn="auto" latinLnBrk="0" hangingPunct="1"/>
            <a:r>
              <a:rPr lang="ja-JP" altLang="en-US" sz="900" i="0" baseline="0" dirty="0">
                <a:effectLst/>
                <a:latin typeface="Meiryo UI" panose="020B0604030504040204" pitchFamily="50" charset="-128"/>
                <a:ea typeface="Meiryo UI" panose="020B0604030504040204" pitchFamily="50" charset="-128"/>
              </a:rPr>
              <a:t>　昇任意欲を向上する取組みを進めるとともに、女性職員を積極的に登用</a:t>
            </a:r>
          </a:p>
          <a:p>
            <a:pPr rtl="0" eaLnBrk="1" fontAlgn="auto" latinLnBrk="0" hangingPunct="1"/>
            <a:r>
              <a:rPr lang="ja-JP" altLang="en-US" sz="900" i="0" baseline="0" dirty="0">
                <a:effectLst/>
                <a:latin typeface="Meiryo UI" panose="020B0604030504040204" pitchFamily="50" charset="-128"/>
                <a:ea typeface="Meiryo UI" panose="020B0604030504040204" pitchFamily="50" charset="-128"/>
              </a:rPr>
              <a:t>・大阪市との交流</a:t>
            </a:r>
            <a:endParaRPr lang="en-US" altLang="ja-JP" sz="900" i="0" baseline="0" dirty="0">
              <a:effectLst/>
              <a:latin typeface="Meiryo UI" panose="020B0604030504040204" pitchFamily="50" charset="-128"/>
              <a:ea typeface="Meiryo UI" panose="020B0604030504040204" pitchFamily="50" charset="-128"/>
            </a:endParaRPr>
          </a:p>
          <a:p>
            <a:pPr rtl="0" eaLnBrk="1" fontAlgn="auto" latinLnBrk="0" hangingPunct="1"/>
            <a:r>
              <a:rPr lang="ja-JP" altLang="en-US" sz="900" i="0" baseline="0" dirty="0">
                <a:effectLst/>
                <a:latin typeface="Meiryo UI" panose="020B0604030504040204" pitchFamily="50" charset="-128"/>
                <a:ea typeface="Meiryo UI" panose="020B0604030504040204" pitchFamily="50" charset="-128"/>
              </a:rPr>
              <a:t>　大阪市との相互理解を進めるための人事交流を実施</a:t>
            </a:r>
            <a:endParaRPr lang="en-US" altLang="ja-JP" sz="900" i="0" baseline="0" dirty="0">
              <a:effectLst/>
              <a:latin typeface="Meiryo UI" panose="020B0604030504040204" pitchFamily="50" charset="-128"/>
              <a:ea typeface="Meiryo UI" panose="020B0604030504040204" pitchFamily="50" charset="-128"/>
            </a:endParaRPr>
          </a:p>
          <a:p>
            <a:pPr rtl="0" eaLnBrk="1" fontAlgn="auto" latinLnBrk="0" hangingPunct="1"/>
            <a:r>
              <a:rPr lang="ja-JP" altLang="en-US" sz="900" i="0" baseline="0" dirty="0">
                <a:effectLst/>
                <a:latin typeface="Meiryo UI" panose="020B0604030504040204" pitchFamily="50" charset="-128"/>
                <a:ea typeface="Meiryo UI" panose="020B0604030504040204" pitchFamily="50" charset="-128"/>
              </a:rPr>
              <a:t>・暫定再任用職員の活用　</a:t>
            </a:r>
            <a:endParaRPr lang="en-US" altLang="ja-JP" sz="900" i="0" baseline="0" dirty="0">
              <a:effectLst/>
              <a:latin typeface="Meiryo UI" panose="020B0604030504040204" pitchFamily="50" charset="-128"/>
              <a:ea typeface="Meiryo UI" panose="020B0604030504040204" pitchFamily="50" charset="-128"/>
            </a:endParaRPr>
          </a:p>
          <a:p>
            <a:pPr rtl="0" eaLnBrk="1" fontAlgn="auto" latinLnBrk="0" hangingPunct="1"/>
            <a:r>
              <a:rPr lang="ja-JP" altLang="en-US" sz="900" i="0" baseline="0" dirty="0">
                <a:effectLst/>
                <a:latin typeface="Meiryo UI" panose="020B0604030504040204" pitchFamily="50" charset="-128"/>
                <a:ea typeface="Meiryo UI" panose="020B0604030504040204" pitchFamily="50" charset="-128"/>
              </a:rPr>
              <a:t>　高齢職員が現役時に培った知識、経験を活用</a:t>
            </a:r>
            <a:endParaRPr lang="en-US" altLang="ja-JP" sz="900" i="0" baseline="0" dirty="0">
              <a:effectLst/>
              <a:latin typeface="Meiryo UI" panose="020B0604030504040204" pitchFamily="50" charset="-128"/>
              <a:ea typeface="Meiryo UI" panose="020B0604030504040204" pitchFamily="50" charset="-128"/>
            </a:endParaRPr>
          </a:p>
          <a:p>
            <a:pPr rtl="0" eaLnBrk="1" fontAlgn="auto" latinLnBrk="0" hangingPunct="1"/>
            <a:r>
              <a:rPr lang="ja-JP" altLang="en-US" sz="900" dirty="0">
                <a:effectLst/>
                <a:latin typeface="Meiryo UI" panose="020B0604030504040204" pitchFamily="50" charset="-128"/>
                <a:ea typeface="Meiryo UI" panose="020B0604030504040204" pitchFamily="50" charset="-128"/>
              </a:rPr>
              <a:t>・外部人材の活用</a:t>
            </a:r>
            <a:endParaRPr lang="en-US" altLang="ja-JP" sz="900" dirty="0">
              <a:effectLst/>
              <a:latin typeface="Meiryo UI" panose="020B0604030504040204" pitchFamily="50" charset="-128"/>
              <a:ea typeface="Meiryo UI" panose="020B0604030504040204" pitchFamily="50" charset="-128"/>
            </a:endParaRPr>
          </a:p>
          <a:p>
            <a:pPr rtl="0" eaLnBrk="1" fontAlgn="auto" latinLnBrk="0" hangingPunct="1"/>
            <a:r>
              <a:rPr lang="ja-JP" altLang="en-US" sz="900" dirty="0">
                <a:effectLst/>
                <a:latin typeface="Meiryo UI" panose="020B0604030504040204" pitchFamily="50" charset="-128"/>
                <a:ea typeface="Meiryo UI" panose="020B0604030504040204" pitchFamily="50" charset="-128"/>
              </a:rPr>
              <a:t>  庁内では得難い高度な専門性を有する人材を任期付職員等の形態を活用して登用</a:t>
            </a:r>
            <a:endParaRPr lang="en-US" altLang="ja-JP" sz="900" dirty="0">
              <a:effectLst/>
              <a:latin typeface="Meiryo UI" panose="020B0604030504040204" pitchFamily="50" charset="-128"/>
              <a:ea typeface="Meiryo UI" panose="020B0604030504040204" pitchFamily="50" charset="-128"/>
            </a:endParaRPr>
          </a:p>
        </p:txBody>
      </p:sp>
      <p:sp>
        <p:nvSpPr>
          <p:cNvPr id="45" name="正方形/長方形 44">
            <a:extLst>
              <a:ext uri="{FF2B5EF4-FFF2-40B4-BE49-F238E27FC236}">
                <a16:creationId xmlns:a16="http://schemas.microsoft.com/office/drawing/2014/main" id="{747595D1-88FD-46C7-A13D-7D7D655C1205}"/>
              </a:ext>
            </a:extLst>
          </p:cNvPr>
          <p:cNvSpPr/>
          <p:nvPr/>
        </p:nvSpPr>
        <p:spPr bwMode="auto">
          <a:xfrm>
            <a:off x="83546" y="5913234"/>
            <a:ext cx="4703257" cy="803815"/>
          </a:xfrm>
          <a:prstGeom prst="rect">
            <a:avLst/>
          </a:prstGeom>
          <a:noFill/>
          <a:ln w="9525">
            <a:noFill/>
            <a:miter lim="800000"/>
            <a:headEnd/>
            <a:tailEnd/>
          </a:ln>
          <a:effectLst/>
        </p:spPr>
        <p:txBody>
          <a:bodyPr wrap="square" lIns="180000" tIns="72000" rIns="180000" bIns="0" rtlCol="0" anchor="b"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eaLnBrk="1" fontAlgn="auto" latinLnBrk="0" hangingPunct="1"/>
            <a:r>
              <a:rPr lang="ja-JP" altLang="en-US" sz="900" i="0" baseline="0" dirty="0">
                <a:effectLst/>
                <a:latin typeface="Meiryo UI" panose="020B0604030504040204" pitchFamily="50" charset="-128"/>
                <a:ea typeface="Meiryo UI" panose="020B0604030504040204" pitchFamily="50" charset="-128"/>
              </a:rPr>
              <a:t>・「働き方改革」の取組</a:t>
            </a:r>
            <a:endParaRPr lang="en-US" altLang="ja-JP" sz="900" i="0" baseline="0" dirty="0">
              <a:effectLst/>
              <a:latin typeface="Meiryo UI" panose="020B0604030504040204" pitchFamily="50" charset="-128"/>
              <a:ea typeface="Meiryo UI" panose="020B0604030504040204" pitchFamily="50" charset="-128"/>
            </a:endParaRPr>
          </a:p>
          <a:p>
            <a:pPr rtl="0" eaLnBrk="1" fontAlgn="auto" latinLnBrk="0" hangingPunct="1"/>
            <a:r>
              <a:rPr lang="ja-JP" altLang="en-US" sz="900" i="0" baseline="0" dirty="0">
                <a:effectLst/>
                <a:latin typeface="Meiryo UI" panose="020B0604030504040204" pitchFamily="50" charset="-128"/>
                <a:ea typeface="Meiryo UI" panose="020B0604030504040204" pitchFamily="50" charset="-128"/>
              </a:rPr>
              <a:t>　柔軟な働き方が可能となるフレックスタイム制度やテレワーク等の推進</a:t>
            </a:r>
          </a:p>
          <a:p>
            <a:pPr rtl="0" eaLnBrk="1" fontAlgn="auto" latinLnBrk="0" hangingPunct="1"/>
            <a:r>
              <a:rPr lang="ja-JP" altLang="en-US" sz="900" i="0" baseline="0" dirty="0">
                <a:effectLst/>
                <a:latin typeface="Meiryo UI" panose="020B0604030504040204" pitchFamily="50" charset="-128"/>
                <a:ea typeface="Meiryo UI" panose="020B0604030504040204" pitchFamily="50" charset="-128"/>
              </a:rPr>
              <a:t>・モチベーション、エンゲージメントの向上</a:t>
            </a:r>
            <a:endParaRPr lang="en-US" altLang="ja-JP" sz="900" i="0" baseline="0" dirty="0">
              <a:effectLst/>
              <a:latin typeface="Meiryo UI" panose="020B0604030504040204" pitchFamily="50" charset="-128"/>
              <a:ea typeface="Meiryo UI" panose="020B0604030504040204" pitchFamily="50" charset="-128"/>
            </a:endParaRPr>
          </a:p>
          <a:p>
            <a:pPr rtl="0" eaLnBrk="1" fontAlgn="auto" latinLnBrk="0" hangingPunct="1"/>
            <a:r>
              <a:rPr lang="ja-JP" altLang="en-US" sz="900" i="0" baseline="0" dirty="0">
                <a:effectLst/>
                <a:latin typeface="Meiryo UI" panose="020B0604030504040204" pitchFamily="50" charset="-128"/>
                <a:ea typeface="Meiryo UI" panose="020B0604030504040204" pitchFamily="50" charset="-128"/>
              </a:rPr>
              <a:t>　ポジティブな感情を伝え合う仕組みの構築や組織風土の醸成（「サンキューの日」等）</a:t>
            </a:r>
            <a:endParaRPr lang="en-US" altLang="ja-JP" sz="900" i="0" baseline="0" dirty="0">
              <a:effectLst/>
              <a:latin typeface="Meiryo UI" panose="020B0604030504040204" pitchFamily="50" charset="-128"/>
              <a:ea typeface="Meiryo UI" panose="020B0604030504040204" pitchFamily="50" charset="-128"/>
            </a:endParaRPr>
          </a:p>
          <a:p>
            <a:pPr rtl="0" eaLnBrk="1" fontAlgn="auto" latinLnBrk="0" hangingPunct="1"/>
            <a:r>
              <a:rPr lang="ja-JP" altLang="en-US" sz="900" dirty="0">
                <a:latin typeface="Meiryo UI" panose="020B0604030504040204" pitchFamily="50" charset="-128"/>
                <a:ea typeface="Meiryo UI" panose="020B0604030504040204" pitchFamily="50" charset="-128"/>
              </a:rPr>
              <a:t>・「引継ぎ」を充実させるため、５開庁日前に内示を実施</a:t>
            </a:r>
            <a:endParaRPr lang="en-US" altLang="ja-JP" sz="900" i="0" baseline="0" dirty="0">
              <a:effectLst/>
              <a:latin typeface="Meiryo UI" panose="020B0604030504040204" pitchFamily="50" charset="-128"/>
              <a:ea typeface="Meiryo UI" panose="020B0604030504040204" pitchFamily="50" charset="-128"/>
            </a:endParaRPr>
          </a:p>
        </p:txBody>
      </p:sp>
      <p:sp>
        <p:nvSpPr>
          <p:cNvPr id="46" name="四角形: 角を丸くする 45">
            <a:extLst>
              <a:ext uri="{FF2B5EF4-FFF2-40B4-BE49-F238E27FC236}">
                <a16:creationId xmlns:a16="http://schemas.microsoft.com/office/drawing/2014/main" id="{DF478F47-34B2-47E7-BC31-CC23B227864D}"/>
              </a:ext>
            </a:extLst>
          </p:cNvPr>
          <p:cNvSpPr/>
          <p:nvPr/>
        </p:nvSpPr>
        <p:spPr bwMode="auto">
          <a:xfrm>
            <a:off x="165194" y="5724130"/>
            <a:ext cx="2232000" cy="216000"/>
          </a:xfrm>
          <a:prstGeom prst="roundRect">
            <a:avLst/>
          </a:prstGeom>
          <a:solidFill>
            <a:srgbClr val="0070C0"/>
          </a:solidFill>
          <a:ln w="9525">
            <a:noFill/>
            <a:miter lim="800000"/>
            <a:headEnd/>
            <a:tailEnd/>
          </a:ln>
          <a:effectLst/>
        </p:spPr>
        <p:txBody>
          <a:bodyPr vert="horz" wrap="square" lIns="108000" tIns="72000" rIns="108000" bIns="72000" rtlCol="0" anchor="ctr"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indent="0" algn="ctr" rtl="0">
              <a:lnSpc>
                <a:spcPts val="1400"/>
              </a:lnSpc>
            </a:pPr>
            <a:r>
              <a:rPr kumimoji="1" lang="ja-JP" altLang="en-US" sz="900" b="1" i="0" u="none" strike="noStrike" baseline="0" dirty="0">
                <a:solidFill>
                  <a:schemeClr val="bg1"/>
                </a:solidFill>
                <a:latin typeface="HG丸ｺﾞｼｯｸM-PRO" panose="020F0600000000000000" pitchFamily="50" charset="-128"/>
                <a:ea typeface="HG丸ｺﾞｼｯｸM-PRO" panose="020F0600000000000000" pitchFamily="50" charset="-128"/>
                <a:cs typeface="+mn-cs"/>
              </a:rPr>
              <a:t>働きやすい職場環境等</a:t>
            </a:r>
            <a:endParaRPr kumimoji="1" lang="en-US" altLang="ja-JP" sz="900" b="1" i="0" u="none" strike="noStrike" baseline="0" dirty="0">
              <a:solidFill>
                <a:schemeClr val="bg1"/>
              </a:solidFill>
              <a:latin typeface="HG丸ｺﾞｼｯｸM-PRO" panose="020F0600000000000000" pitchFamily="50" charset="-128"/>
              <a:ea typeface="HG丸ｺﾞｼｯｸM-PRO" panose="020F0600000000000000" pitchFamily="50" charset="-128"/>
              <a:cs typeface="+mn-cs"/>
            </a:endParaRPr>
          </a:p>
        </p:txBody>
      </p:sp>
      <p:sp>
        <p:nvSpPr>
          <p:cNvPr id="38" name="テキスト ボックス 4">
            <a:extLst>
              <a:ext uri="{FF2B5EF4-FFF2-40B4-BE49-F238E27FC236}">
                <a16:creationId xmlns:a16="http://schemas.microsoft.com/office/drawing/2014/main" id="{D0D26DBA-04E1-4646-B014-B7525CC1D88C}"/>
              </a:ext>
            </a:extLst>
          </p:cNvPr>
          <p:cNvSpPr txBox="1"/>
          <p:nvPr/>
        </p:nvSpPr>
        <p:spPr>
          <a:xfrm>
            <a:off x="5365443" y="3653773"/>
            <a:ext cx="2908982" cy="238029"/>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rtl="0" eaLnBrk="1" fontAlgn="base" latinLnBrk="0" hangingPunct="1"/>
            <a:r>
              <a:rPr kumimoji="1" lang="ja-JP" altLang="en-US" sz="1000" b="0" i="0" baseline="0" dirty="0">
                <a:solidFill>
                  <a:schemeClr val="dk1"/>
                </a:solidFill>
                <a:effectLst/>
                <a:latin typeface="Meiryo UI" panose="020B0604030504040204" pitchFamily="50" charset="-128"/>
                <a:ea typeface="Meiryo UI" panose="020B0604030504040204" pitchFamily="50" charset="-128"/>
              </a:rPr>
              <a:t>► </a:t>
            </a:r>
            <a:r>
              <a:rPr kumimoji="1" lang="ja-JP" altLang="en-US" sz="1000" dirty="0">
                <a:latin typeface="Meiryo UI" panose="020B0604030504040204" pitchFamily="50" charset="-128"/>
                <a:ea typeface="Meiryo UI" panose="020B0604030504040204" pitchFamily="50" charset="-128"/>
              </a:rPr>
              <a:t>役職定年職員の知識・経験を</a:t>
            </a:r>
            <a:r>
              <a:rPr kumimoji="1" lang="ja-JP" altLang="en-US" sz="1000">
                <a:latin typeface="Meiryo UI" panose="020B0604030504040204" pitchFamily="50" charset="-128"/>
                <a:ea typeface="Meiryo UI" panose="020B0604030504040204" pitchFamily="50" charset="-128"/>
              </a:rPr>
              <a:t>活かすため公募</a:t>
            </a:r>
            <a:endParaRPr kumimoji="1" lang="en-US" altLang="ja-JP" sz="1000" b="0" i="0" baseline="0" dirty="0">
              <a:solidFill>
                <a:schemeClr val="dk1"/>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9320682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745</Words>
  <Application>Microsoft Office PowerPoint</Application>
  <PresentationFormat>画面に合わせる (4:3)</PresentationFormat>
  <Paragraphs>72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Meiryo UI</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2026-01-06T09:37:41Z</dcterms:created>
  <dcterms:modified xsi:type="dcterms:W3CDTF">2026-01-06T09:37:47Z</dcterms:modified>
</cp:coreProperties>
</file>