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660"/>
  </p:normalViewPr>
  <p:slideViewPr>
    <p:cSldViewPr snapToGrid="0">
      <p:cViewPr varScale="1">
        <p:scale>
          <a:sx n="63" d="100"/>
          <a:sy n="63" d="100"/>
        </p:scale>
        <p:origin x="25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380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00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778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22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92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130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57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8629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30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21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430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C34E95-CD23-41D6-91AE-5992D69C9676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5C596-4905-4D3A-8DCF-5541F583CA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24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6A65F-1B6A-2CE9-0D97-4C90AA512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2A664A-60D5-2A05-C86C-3FF7F62BD894}"/>
              </a:ext>
            </a:extLst>
          </p:cNvPr>
          <p:cNvSpPr txBox="1"/>
          <p:nvPr/>
        </p:nvSpPr>
        <p:spPr>
          <a:xfrm>
            <a:off x="68144" y="954949"/>
            <a:ext cx="634019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職業訓練</a:t>
            </a:r>
            <a:endParaRPr kumimoji="1" lang="en-US" altLang="ja-JP" sz="9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9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合同説明会</a:t>
            </a:r>
            <a:endParaRPr kumimoji="1" lang="en-US" altLang="ja-JP" sz="9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162265-E6BA-CF0E-4C24-DB3EA7D58584}"/>
              </a:ext>
            </a:extLst>
          </p:cNvPr>
          <p:cNvSpPr txBox="1"/>
          <p:nvPr/>
        </p:nvSpPr>
        <p:spPr>
          <a:xfrm>
            <a:off x="52113" y="159016"/>
            <a:ext cx="63722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未経験から、出会える仕事。</a:t>
            </a:r>
            <a:endParaRPr kumimoji="1" lang="en-US" altLang="ja-JP" sz="40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5A60079-CEFF-F927-832D-20C617159D6C}"/>
              </a:ext>
            </a:extLst>
          </p:cNvPr>
          <p:cNvSpPr/>
          <p:nvPr/>
        </p:nvSpPr>
        <p:spPr>
          <a:xfrm>
            <a:off x="1" y="7679709"/>
            <a:ext cx="6858000" cy="2226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DA4765-A99E-12F0-6984-7BD5B12E5129}"/>
              </a:ext>
            </a:extLst>
          </p:cNvPr>
          <p:cNvSpPr txBox="1"/>
          <p:nvPr/>
        </p:nvSpPr>
        <p:spPr>
          <a:xfrm>
            <a:off x="151372" y="7801846"/>
            <a:ext cx="67898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●</a:t>
            </a:r>
            <a:r>
              <a:rPr kumimoji="1" lang="ja-JP" altLang="en-US" sz="12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予約方法</a:t>
            </a:r>
            <a:endParaRPr kumimoji="1" lang="ja-JP" altLang="en-US" sz="1200" b="1" dirty="0">
              <a:solidFill>
                <a:schemeClr val="accent1">
                  <a:lumMod val="60000"/>
                  <a:lumOff val="40000"/>
                </a:schemeClr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右記の二次元コードからお申し込みください。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予約期間：令和８年１０月１日（木）９時００分から令和８年１０月２０日（火）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17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時００分まで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●</a:t>
            </a:r>
            <a:r>
              <a:rPr kumimoji="1" lang="ja-JP" altLang="en-US" sz="12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お問い合わせ先</a:t>
            </a:r>
            <a:endParaRPr kumimoji="1" lang="en-US" altLang="ja-JP" sz="12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大阪府商工労働部雇用推進室人材育成課委託訓練グループ（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06-6210-9530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）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受付時間：月～金（土・日・祝日休み）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9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時００分から</a:t>
            </a:r>
            <a:r>
              <a:rPr kumimoji="1" lang="en-US" altLang="ja-JP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18</a:t>
            </a:r>
            <a:r>
              <a:rPr kumimoji="1" lang="ja-JP" altLang="en-US" sz="1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時００分まで</a:t>
            </a:r>
            <a:endParaRPr kumimoji="1" lang="en-US" altLang="ja-JP" sz="1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endParaRPr kumimoji="1" lang="en-US" altLang="ja-JP" sz="11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lang="ja-JP" altLang="ja-JP" sz="1050" dirty="0">
                <a:solidFill>
                  <a:srgbClr val="000000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ゴシック" panose="020B0609070205080204" pitchFamily="49" charset="-128"/>
              </a:rPr>
              <a:t>※訓練申込みは、お住まいを管轄するハローワークにて行う必要があります。</a:t>
            </a:r>
            <a:endParaRPr lang="en-US" altLang="ja-JP" sz="1050" dirty="0">
              <a:solidFill>
                <a:srgbClr val="00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ＭＳ ゴシック" panose="020B0609070205080204" pitchFamily="49" charset="-128"/>
            </a:endParaRPr>
          </a:p>
          <a:p>
            <a:r>
              <a:rPr lang="en-US" altLang="ja-JP" sz="1050" dirty="0">
                <a:solidFill>
                  <a:srgbClr val="000000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ゴシック" panose="020B0609070205080204" pitchFamily="49" charset="-128"/>
              </a:rPr>
              <a:t>※</a:t>
            </a:r>
            <a:r>
              <a:rPr lang="ja-JP" altLang="en-US" sz="1050" dirty="0">
                <a:solidFill>
                  <a:srgbClr val="00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ゴシック" panose="020B0609070205080204" pitchFamily="49" charset="-128"/>
              </a:rPr>
              <a:t>職業訓練を受講するには一定の要件があり、また、所定の手続きが必要です。</a:t>
            </a:r>
            <a:endParaRPr lang="en-US" altLang="ja-JP" sz="1050" dirty="0">
              <a:solidFill>
                <a:srgbClr val="00000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ＭＳ ゴシック" panose="020B0609070205080204" pitchFamily="49" charset="-128"/>
            </a:endParaRPr>
          </a:p>
          <a:p>
            <a:r>
              <a:rPr lang="ja-JP" altLang="en-US" sz="1050" dirty="0">
                <a:solidFill>
                  <a:srgbClr val="00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ＭＳ ゴシック" panose="020B0609070205080204" pitchFamily="49" charset="-128"/>
              </a:rPr>
              <a:t>　　詳細は居住地管轄のハローワーク訓練窓口でご確認ください。</a:t>
            </a:r>
            <a:endParaRPr lang="en-US" altLang="ja-JP" sz="1050" dirty="0">
              <a:solidFill>
                <a:srgbClr val="000000"/>
              </a:solidFill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ＭＳ ゴシック" panose="020B0609070205080204" pitchFamily="49" charset="-128"/>
            </a:endParaRPr>
          </a:p>
        </p:txBody>
      </p:sp>
      <p:sp>
        <p:nvSpPr>
          <p:cNvPr id="8" name="吹き出し: 円形 7">
            <a:extLst>
              <a:ext uri="{FF2B5EF4-FFF2-40B4-BE49-F238E27FC236}">
                <a16:creationId xmlns:a16="http://schemas.microsoft.com/office/drawing/2014/main" id="{DDDE0755-8366-77DF-81E0-85930AFC5F36}"/>
              </a:ext>
            </a:extLst>
          </p:cNvPr>
          <p:cNvSpPr/>
          <p:nvPr/>
        </p:nvSpPr>
        <p:spPr>
          <a:xfrm>
            <a:off x="5138360" y="1260258"/>
            <a:ext cx="1591601" cy="1207008"/>
          </a:xfrm>
          <a:prstGeom prst="wedgeEllipseCallout">
            <a:avLst>
              <a:gd name="adj1" fmla="val -38577"/>
              <a:gd name="adj2" fmla="val 54732"/>
            </a:avLst>
          </a:prstGeom>
          <a:solidFill>
            <a:schemeClr val="bg1"/>
          </a:solidFill>
          <a:ln w="92075" cmpd="dbl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9C199F-E9F7-F8F9-7162-3FFAB0567296}"/>
              </a:ext>
            </a:extLst>
          </p:cNvPr>
          <p:cNvSpPr txBox="1"/>
          <p:nvPr/>
        </p:nvSpPr>
        <p:spPr>
          <a:xfrm>
            <a:off x="5257979" y="1448263"/>
            <a:ext cx="1341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門真市</a:t>
            </a:r>
            <a:endParaRPr kumimoji="1" lang="en-US" altLang="ja-JP" sz="2400" b="1" dirty="0">
              <a:solidFill>
                <a:schemeClr val="tx2">
                  <a:lumMod val="75000"/>
                  <a:lumOff val="2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開催！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3DC876F-2B7B-6CE8-EE73-537A03BB7857}"/>
              </a:ext>
            </a:extLst>
          </p:cNvPr>
          <p:cNvGrpSpPr/>
          <p:nvPr/>
        </p:nvGrpSpPr>
        <p:grpSpPr>
          <a:xfrm>
            <a:off x="91093" y="4145293"/>
            <a:ext cx="3708958" cy="1107996"/>
            <a:chOff x="91455" y="4722227"/>
            <a:chExt cx="3708958" cy="1107996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263FFD2-C336-CFDD-8B04-C46FA10B8D86}"/>
                </a:ext>
              </a:extLst>
            </p:cNvPr>
            <p:cNvSpPr txBox="1"/>
            <p:nvPr/>
          </p:nvSpPr>
          <p:spPr>
            <a:xfrm>
              <a:off x="797510" y="4722227"/>
              <a:ext cx="30029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40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10</a:t>
              </a:r>
              <a:r>
                <a:rPr kumimoji="1" lang="ja-JP" altLang="en-US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月</a:t>
              </a:r>
              <a:r>
                <a:rPr kumimoji="1" lang="ja-JP" altLang="en-US" sz="40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２１</a:t>
              </a:r>
              <a:r>
                <a:rPr kumimoji="1" lang="ja-JP" altLang="en-US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日（水）</a:t>
              </a:r>
              <a:endParaRPr kumimoji="1" lang="en-US" altLang="ja-JP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１３時００分～１５時００分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2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（受付開始：１２時３０分～）</a:t>
              </a:r>
              <a:endParaRPr kumimoji="1" lang="en-US" altLang="ja-JP" sz="12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8541EF6E-5547-F551-4FB8-215567F148A4}"/>
                </a:ext>
              </a:extLst>
            </p:cNvPr>
            <p:cNvSpPr/>
            <p:nvPr/>
          </p:nvSpPr>
          <p:spPr>
            <a:xfrm>
              <a:off x="91455" y="5102279"/>
              <a:ext cx="706055" cy="34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日　　時</a:t>
              </a: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EF43DDA-F7B8-FB50-EFC5-CD87A02AD362}"/>
              </a:ext>
            </a:extLst>
          </p:cNvPr>
          <p:cNvGrpSpPr/>
          <p:nvPr/>
        </p:nvGrpSpPr>
        <p:grpSpPr>
          <a:xfrm>
            <a:off x="91093" y="5306999"/>
            <a:ext cx="4673902" cy="707886"/>
            <a:chOff x="91455" y="5956380"/>
            <a:chExt cx="4673902" cy="707886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A92ADA0B-3C07-0570-AB50-0C2281D4FFA0}"/>
                </a:ext>
              </a:extLst>
            </p:cNvPr>
            <p:cNvSpPr txBox="1"/>
            <p:nvPr/>
          </p:nvSpPr>
          <p:spPr>
            <a:xfrm>
              <a:off x="797510" y="5956380"/>
              <a:ext cx="396784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守口門真商工会館 ２階 大集会室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2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（門真市殿島町６－４）</a:t>
              </a:r>
              <a:endParaRPr kumimoji="1" lang="en-US" altLang="ja-JP" sz="12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〇京阪門真市駅から徒歩約７分　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8B1A23EC-A4F1-37CD-7DE2-ED717DEEEF4E}"/>
                </a:ext>
              </a:extLst>
            </p:cNvPr>
            <p:cNvSpPr/>
            <p:nvPr/>
          </p:nvSpPr>
          <p:spPr>
            <a:xfrm>
              <a:off x="91455" y="6140127"/>
              <a:ext cx="706055" cy="34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場　　所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DB8CB05B-89E6-BA35-6867-25365C0B58AD}"/>
              </a:ext>
            </a:extLst>
          </p:cNvPr>
          <p:cNvGrpSpPr/>
          <p:nvPr/>
        </p:nvGrpSpPr>
        <p:grpSpPr>
          <a:xfrm>
            <a:off x="85963" y="6116873"/>
            <a:ext cx="3178968" cy="523220"/>
            <a:chOff x="208245" y="6693807"/>
            <a:chExt cx="3178968" cy="523220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3E56636-931E-37BB-AED4-E109FB92AF12}"/>
                </a:ext>
              </a:extLst>
            </p:cNvPr>
            <p:cNvSpPr txBox="1"/>
            <p:nvPr/>
          </p:nvSpPr>
          <p:spPr>
            <a:xfrm>
              <a:off x="914300" y="6693807"/>
              <a:ext cx="24729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先着３０名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求職中の方（年齢不問）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7529C087-9A06-FA0E-D0EF-07A1B7647560}"/>
                </a:ext>
              </a:extLst>
            </p:cNvPr>
            <p:cNvSpPr/>
            <p:nvPr/>
          </p:nvSpPr>
          <p:spPr>
            <a:xfrm>
              <a:off x="208245" y="6725333"/>
              <a:ext cx="706055" cy="434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定　　員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対象者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1B9A3B4-6013-0E2A-9C6C-CEF2BF80657A}"/>
              </a:ext>
            </a:extLst>
          </p:cNvPr>
          <p:cNvGrpSpPr/>
          <p:nvPr/>
        </p:nvGrpSpPr>
        <p:grpSpPr>
          <a:xfrm>
            <a:off x="91093" y="6664838"/>
            <a:ext cx="3893175" cy="523220"/>
            <a:chOff x="91455" y="7324685"/>
            <a:chExt cx="3893175" cy="523220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D1B1336-3EF7-0F99-0874-194FEE7F5B12}"/>
                </a:ext>
              </a:extLst>
            </p:cNvPr>
            <p:cNvSpPr txBox="1"/>
            <p:nvPr/>
          </p:nvSpPr>
          <p:spPr>
            <a:xfrm>
              <a:off x="797510" y="7324685"/>
              <a:ext cx="3187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〇オールケア学院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〇就職支援センターはな 高槻駅前校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4B8CA4EC-BCDC-F08B-AA18-4A7F87344981}"/>
                </a:ext>
              </a:extLst>
            </p:cNvPr>
            <p:cNvSpPr/>
            <p:nvPr/>
          </p:nvSpPr>
          <p:spPr>
            <a:xfrm>
              <a:off x="91455" y="7412348"/>
              <a:ext cx="706055" cy="34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訓練校</a:t>
              </a:r>
            </a:p>
          </p:txBody>
        </p:sp>
      </p:grpSp>
      <p:pic>
        <p:nvPicPr>
          <p:cNvPr id="14" name="Picture 3">
            <a:extLst>
              <a:ext uri="{FF2B5EF4-FFF2-40B4-BE49-F238E27FC236}">
                <a16:creationId xmlns:a16="http://schemas.microsoft.com/office/drawing/2014/main" id="{D99B0AF3-0773-FE7B-1506-A11237218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6242">
            <a:off x="5766737" y="151879"/>
            <a:ext cx="1244736" cy="136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0DA423AC-E134-4C28-7CDC-651D21565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844" y="7879120"/>
            <a:ext cx="700754" cy="70075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9BA9217-D2CF-B1D0-AFE5-0E69E393B42D}"/>
              </a:ext>
            </a:extLst>
          </p:cNvPr>
          <p:cNvGrpSpPr/>
          <p:nvPr/>
        </p:nvGrpSpPr>
        <p:grpSpPr>
          <a:xfrm>
            <a:off x="92257" y="7240205"/>
            <a:ext cx="3893175" cy="347893"/>
            <a:chOff x="91455" y="7412348"/>
            <a:chExt cx="3893175" cy="347893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B3F1F3B-9BFA-0E24-8FB7-35684C065121}"/>
                </a:ext>
              </a:extLst>
            </p:cNvPr>
            <p:cNvSpPr txBox="1"/>
            <p:nvPr/>
          </p:nvSpPr>
          <p:spPr>
            <a:xfrm>
              <a:off x="797510" y="7434705"/>
              <a:ext cx="3187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介護福祉士実務者研修科（６か月）</a:t>
              </a:r>
              <a:endParaRPr kumimoji="1" lang="en-US" altLang="ja-JP" sz="1400" b="1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37A732BC-B9F7-D4B2-CEA3-F88C29802751}"/>
                </a:ext>
              </a:extLst>
            </p:cNvPr>
            <p:cNvSpPr/>
            <p:nvPr/>
          </p:nvSpPr>
          <p:spPr>
            <a:xfrm>
              <a:off x="91455" y="7412348"/>
              <a:ext cx="706055" cy="3478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05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75CF59C-76AC-DFF0-A72D-D8AE612D41AC}"/>
              </a:ext>
            </a:extLst>
          </p:cNvPr>
          <p:cNvSpPr txBox="1"/>
          <p:nvPr/>
        </p:nvSpPr>
        <p:spPr>
          <a:xfrm>
            <a:off x="56720" y="7279715"/>
            <a:ext cx="802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訓練科目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1205CE3-8AD7-199C-5C36-B2EFF3E2BC9A}"/>
              </a:ext>
            </a:extLst>
          </p:cNvPr>
          <p:cNvGrpSpPr/>
          <p:nvPr/>
        </p:nvGrpSpPr>
        <p:grpSpPr>
          <a:xfrm>
            <a:off x="3728651" y="4697453"/>
            <a:ext cx="3052309" cy="2867293"/>
            <a:chOff x="3726134" y="4512023"/>
            <a:chExt cx="3052309" cy="2867293"/>
          </a:xfrm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C890DAA5-6BC7-AA85-DF00-40A02C14F86D}"/>
                </a:ext>
              </a:extLst>
            </p:cNvPr>
            <p:cNvSpPr/>
            <p:nvPr/>
          </p:nvSpPr>
          <p:spPr>
            <a:xfrm>
              <a:off x="3726134" y="4512023"/>
              <a:ext cx="3052309" cy="2867293"/>
            </a:xfrm>
            <a:prstGeom prst="roundRect">
              <a:avLst>
                <a:gd name="adj" fmla="val 448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  </a:t>
              </a:r>
              <a:r>
                <a:rPr kumimoji="1" lang="ja-JP" altLang="en-US" sz="1200" b="1" u="sng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 </a:t>
              </a:r>
              <a:endParaRPr kumimoji="1" lang="en-US" altLang="ja-JP" sz="1100" b="1" u="sng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1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　　</a:t>
              </a:r>
              <a:endParaRPr kumimoji="1" lang="en-US" altLang="ja-JP" sz="11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endParaRPr kumimoji="1" lang="en-US" altLang="ja-JP" sz="11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endParaRPr kumimoji="1" lang="en-US" altLang="ja-JP" sz="11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2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　　</a:t>
              </a:r>
              <a:endParaRPr kumimoji="1" lang="en-US" altLang="ja-JP" sz="120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endParaRPr kumimoji="1" lang="en-US" altLang="ja-JP" sz="105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  <a:p>
              <a:r>
                <a:rPr kumimoji="1" lang="ja-JP" altLang="en-US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rPr>
                <a:t>　</a:t>
              </a:r>
              <a:endParaRPr kumimoji="1" lang="en-US" altLang="ja-JP" sz="1050" b="1" dirty="0">
                <a:solidFill>
                  <a:schemeClr val="accent4">
                    <a:lumMod val="7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endParaRP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9B2D2507-0014-8B95-E655-1711C67DD89E}"/>
                </a:ext>
              </a:extLst>
            </p:cNvPr>
            <p:cNvGrpSpPr/>
            <p:nvPr/>
          </p:nvGrpSpPr>
          <p:grpSpPr>
            <a:xfrm>
              <a:off x="3786630" y="4630596"/>
              <a:ext cx="2970117" cy="2650492"/>
              <a:chOff x="3786631" y="4442597"/>
              <a:chExt cx="2970117" cy="2650492"/>
            </a:xfrm>
          </p:grpSpPr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563BC984-4451-4B2F-948B-6E2911B13392}"/>
                  </a:ext>
                </a:extLst>
              </p:cNvPr>
              <p:cNvGrpSpPr/>
              <p:nvPr/>
            </p:nvGrpSpPr>
            <p:grpSpPr>
              <a:xfrm>
                <a:off x="3878579" y="4744042"/>
                <a:ext cx="1460630" cy="276999"/>
                <a:chOff x="3863339" y="4629742"/>
                <a:chExt cx="1460630" cy="276999"/>
              </a:xfrm>
            </p:grpSpPr>
            <p:sp>
              <p:nvSpPr>
                <p:cNvPr id="51" name="正方形/長方形 50">
                  <a:extLst>
                    <a:ext uri="{FF2B5EF4-FFF2-40B4-BE49-F238E27FC236}">
                      <a16:creationId xmlns:a16="http://schemas.microsoft.com/office/drawing/2014/main" id="{C2F073CC-5DB9-9B79-E7DF-EAA6DF4D1D12}"/>
                    </a:ext>
                  </a:extLst>
                </p:cNvPr>
                <p:cNvSpPr/>
                <p:nvPr/>
              </p:nvSpPr>
              <p:spPr>
                <a:xfrm>
                  <a:off x="3863339" y="4671695"/>
                  <a:ext cx="60961" cy="172774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2" name="テキスト ボックス 51">
                  <a:extLst>
                    <a:ext uri="{FF2B5EF4-FFF2-40B4-BE49-F238E27FC236}">
                      <a16:creationId xmlns:a16="http://schemas.microsoft.com/office/drawing/2014/main" id="{7BC079FB-37E7-04E2-5455-E2C23DD0D442}"/>
                    </a:ext>
                  </a:extLst>
                </p:cNvPr>
                <p:cNvSpPr txBox="1"/>
                <p:nvPr/>
              </p:nvSpPr>
              <p:spPr>
                <a:xfrm>
                  <a:off x="3883710" y="4629742"/>
                  <a:ext cx="144025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200" b="1" dirty="0">
                      <a:solidFill>
                        <a:srgbClr val="0F9ED5">
                          <a:lumMod val="75000"/>
                        </a:srgbClr>
                      </a:solidFill>
                      <a:latin typeface="UD デジタル 教科書体 NK-R" panose="02020400000000000000" pitchFamily="18" charset="-128"/>
                      <a:ea typeface="UD デジタル 教科書体 NK-R" panose="02020400000000000000" pitchFamily="18" charset="-128"/>
                    </a:rPr>
                    <a:t>職業</a:t>
                  </a:r>
                  <a:r>
                    <a:rPr kumimoji="1" lang="ja-JP" altLang="en-US" sz="1200" b="1" i="0" strike="noStrike" kern="1200" cap="none" spc="0" normalizeH="0" baseline="0" noProof="0" dirty="0">
                      <a:ln>
                        <a:noFill/>
                      </a:ln>
                      <a:solidFill>
                        <a:srgbClr val="0F9ED5">
                          <a:lumMod val="75000"/>
                        </a:srgbClr>
                      </a:solidFill>
                      <a:effectLst/>
                      <a:uLnTx/>
                      <a:uFillTx/>
                      <a:latin typeface="UD デジタル 教科書体 NK-R" panose="02020400000000000000" pitchFamily="18" charset="-128"/>
                      <a:ea typeface="UD デジタル 教科書体 NK-R" panose="02020400000000000000" pitchFamily="18" charset="-128"/>
                      <a:cs typeface="+mn-cs"/>
                    </a:rPr>
                    <a:t>訓練説明</a:t>
                  </a:r>
                  <a:endParaRPr kumimoji="1" lang="ja-JP" altLang="en-US" dirty="0"/>
                </a:p>
              </p:txBody>
            </p:sp>
            <p:cxnSp>
              <p:nvCxnSpPr>
                <p:cNvPr id="53" name="直線コネクタ 52">
                  <a:extLst>
                    <a:ext uri="{FF2B5EF4-FFF2-40B4-BE49-F238E27FC236}">
                      <a16:creationId xmlns:a16="http://schemas.microsoft.com/office/drawing/2014/main" id="{1E9A0795-21AE-9002-41D9-3959D1452E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93820" y="4840659"/>
                  <a:ext cx="1061744" cy="0"/>
                </a:xfrm>
                <a:prstGeom prst="line">
                  <a:avLst/>
                </a:prstGeom>
                <a:ln w="63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グループ化 43">
                <a:extLst>
                  <a:ext uri="{FF2B5EF4-FFF2-40B4-BE49-F238E27FC236}">
                    <a16:creationId xmlns:a16="http://schemas.microsoft.com/office/drawing/2014/main" id="{B07A391B-E79D-258F-5242-515CE70DC624}"/>
                  </a:ext>
                </a:extLst>
              </p:cNvPr>
              <p:cNvGrpSpPr/>
              <p:nvPr/>
            </p:nvGrpSpPr>
            <p:grpSpPr>
              <a:xfrm>
                <a:off x="3878579" y="5623041"/>
                <a:ext cx="2527246" cy="276999"/>
                <a:chOff x="3863339" y="4724357"/>
                <a:chExt cx="2527246" cy="276999"/>
              </a:xfrm>
            </p:grpSpPr>
            <p:sp>
              <p:nvSpPr>
                <p:cNvPr id="48" name="正方形/長方形 47">
                  <a:extLst>
                    <a:ext uri="{FF2B5EF4-FFF2-40B4-BE49-F238E27FC236}">
                      <a16:creationId xmlns:a16="http://schemas.microsoft.com/office/drawing/2014/main" id="{5B7911C3-28A3-D759-D51D-0B6E29250EAA}"/>
                    </a:ext>
                  </a:extLst>
                </p:cNvPr>
                <p:cNvSpPr/>
                <p:nvPr/>
              </p:nvSpPr>
              <p:spPr>
                <a:xfrm>
                  <a:off x="3863339" y="4766310"/>
                  <a:ext cx="60961" cy="172774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18DBC19B-706C-AD83-8E0C-9BE531ACA168}"/>
                    </a:ext>
                  </a:extLst>
                </p:cNvPr>
                <p:cNvSpPr txBox="1"/>
                <p:nvPr/>
              </p:nvSpPr>
              <p:spPr>
                <a:xfrm>
                  <a:off x="3883710" y="4724357"/>
                  <a:ext cx="250687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200" b="1" dirty="0">
                      <a:solidFill>
                        <a:schemeClr val="accent4">
                          <a:lumMod val="75000"/>
                        </a:schemeClr>
                      </a:solidFill>
                      <a:latin typeface="UD デジタル 教科書体 NK-R" panose="02020400000000000000" pitchFamily="18" charset="-128"/>
                      <a:ea typeface="UD デジタル 教科書体 NK-R" panose="02020400000000000000" pitchFamily="18" charset="-128"/>
                    </a:rPr>
                    <a:t>訓練校・福祉施設 相談コーナー</a:t>
                  </a:r>
                  <a:endParaRPr kumimoji="1" lang="ja-JP" altLang="en-US" dirty="0"/>
                </a:p>
              </p:txBody>
            </p:sp>
            <p:cxnSp>
              <p:nvCxnSpPr>
                <p:cNvPr id="50" name="直線コネクタ 49">
                  <a:extLst>
                    <a:ext uri="{FF2B5EF4-FFF2-40B4-BE49-F238E27FC236}">
                      <a16:creationId xmlns:a16="http://schemas.microsoft.com/office/drawing/2014/main" id="{C13CE96A-D3CA-9A56-6238-4B552A19DF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93820" y="4935274"/>
                  <a:ext cx="2188988" cy="0"/>
                </a:xfrm>
                <a:prstGeom prst="line">
                  <a:avLst/>
                </a:prstGeom>
                <a:ln w="6350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F630BA7B-D0F5-19CC-39B8-14EDAFD807E9}"/>
                  </a:ext>
                </a:extLst>
              </p:cNvPr>
              <p:cNvSpPr txBox="1"/>
              <p:nvPr/>
            </p:nvSpPr>
            <p:spPr>
              <a:xfrm>
                <a:off x="3786631" y="4442597"/>
                <a:ext cx="14987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～説明会内容～</a:t>
                </a:r>
                <a:endParaRPr kumimoji="1" lang="en-US" altLang="ja-JP" sz="140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AE6853D-0FB3-FE1B-ED88-FE588F788018}"/>
                  </a:ext>
                </a:extLst>
              </p:cNvPr>
              <p:cNvSpPr txBox="1"/>
              <p:nvPr/>
            </p:nvSpPr>
            <p:spPr>
              <a:xfrm>
                <a:off x="3898950" y="4989800"/>
                <a:ext cx="273812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訓練実施施設の担当者から、　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訓練校の特色、訓練科目の特徴等を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ご紹介いただきます。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59340577-F8C9-10D8-1B7C-8BBF9F316336}"/>
                  </a:ext>
                </a:extLst>
              </p:cNvPr>
              <p:cNvSpPr txBox="1"/>
              <p:nvPr/>
            </p:nvSpPr>
            <p:spPr>
              <a:xfrm>
                <a:off x="3833072" y="5869677"/>
                <a:ext cx="2923676" cy="1223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訓練実施施設の担当者から直接、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具体的な訓練内容等を聞くことができます。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訓練カリキュラムや取得をめざせる資格、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就職支援等、知りたいことを聞いたり、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相談できます。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また、福祉施設の担当者にも福祉のお仕事での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  <a:p>
                <a:r>
                  <a:rPr kumimoji="1" lang="ja-JP" altLang="en-US" sz="1050" b="1" dirty="0">
                    <a:solidFill>
                      <a:schemeClr val="accent4">
                        <a:lumMod val="75000"/>
                      </a:schemeClr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</a:rPr>
                  <a:t>　気になることや不安など相談できます。</a:t>
                </a:r>
                <a:endParaRPr kumimoji="1" lang="en-US" altLang="ja-JP" sz="1050" b="1" dirty="0">
                  <a:solidFill>
                    <a:schemeClr val="accent4">
                      <a:lumMod val="75000"/>
                    </a:schemeClr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</a:endParaRPr>
              </a:p>
            </p:txBody>
          </p:sp>
        </p:grp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AAEE152-F802-FDC6-AA61-0BFCB8F03550}"/>
              </a:ext>
            </a:extLst>
          </p:cNvPr>
          <p:cNvSpPr txBox="1"/>
          <p:nvPr/>
        </p:nvSpPr>
        <p:spPr>
          <a:xfrm>
            <a:off x="3697742" y="3840951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～介護分野編～</a:t>
            </a:r>
            <a:endParaRPr kumimoji="1" lang="en-US" altLang="ja-JP" sz="32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3805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</TotalTime>
  <Words>323</Words>
  <Application>Microsoft Office PowerPoint</Application>
  <PresentationFormat>A4 210 x 297 mm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UD デジタル 教科書体 NK-R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長谷川　彩香</dc:creator>
  <cp:lastModifiedBy>長谷川　彩香</cp:lastModifiedBy>
  <cp:revision>26</cp:revision>
  <dcterms:created xsi:type="dcterms:W3CDTF">2026-07-29T02:14:15Z</dcterms:created>
  <dcterms:modified xsi:type="dcterms:W3CDTF">2026-09-14T04:32:24Z</dcterms:modified>
</cp:coreProperties>
</file>